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71" r:id="rId2"/>
    <p:sldId id="477" r:id="rId3"/>
    <p:sldId id="260" r:id="rId4"/>
    <p:sldId id="354" r:id="rId5"/>
    <p:sldId id="364" r:id="rId6"/>
    <p:sldId id="359" r:id="rId7"/>
    <p:sldId id="533" r:id="rId8"/>
    <p:sldId id="562" r:id="rId9"/>
    <p:sldId id="604" r:id="rId10"/>
    <p:sldId id="623" r:id="rId11"/>
    <p:sldId id="622" r:id="rId12"/>
    <p:sldId id="599" r:id="rId13"/>
    <p:sldId id="600" r:id="rId14"/>
    <p:sldId id="603" r:id="rId15"/>
    <p:sldId id="605" r:id="rId16"/>
    <p:sldId id="601" r:id="rId17"/>
    <p:sldId id="602" r:id="rId18"/>
    <p:sldId id="619" r:id="rId19"/>
    <p:sldId id="626" r:id="rId20"/>
    <p:sldId id="624" r:id="rId21"/>
    <p:sldId id="621" r:id="rId22"/>
    <p:sldId id="550" r:id="rId23"/>
    <p:sldId id="530"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CC00FF"/>
    <a:srgbClr val="CC00CC"/>
    <a:srgbClr val="FFFFFF"/>
    <a:srgbClr val="A12F93"/>
    <a:srgbClr val="7E4789"/>
    <a:srgbClr val="7B37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60" d="100"/>
          <a:sy n="60" d="100"/>
        </p:scale>
        <p:origin x="7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4DC8D-FD7C-445B-9D15-B6AAACBE08EC}" type="datetimeFigureOut">
              <a:rPr lang="fr-FR" smtClean="0"/>
              <a:t>27/08/2025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57F56-6982-40B4-B5F0-919E54C9B177}" type="slidenum">
              <a:rPr lang="fr-FR" smtClean="0"/>
              <a:t>‹N°›</a:t>
            </a:fld>
            <a:endParaRPr lang="fr-FR"/>
          </a:p>
        </p:txBody>
      </p:sp>
    </p:spTree>
    <p:extLst>
      <p:ext uri="{BB962C8B-B14F-4D97-AF65-F5344CB8AC3E}">
        <p14:creationId xmlns:p14="http://schemas.microsoft.com/office/powerpoint/2010/main" val="399577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96D0BEB-BFB1-47AF-8A23-D92627724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0F1657-1F29-4A95-B811-75C2E47FC79E}" type="slidenum">
              <a:rPr lang="fr-FR" altLang="fr-FR" sz="1300" smtClean="0">
                <a:cs typeface="Arial" panose="020B0604020202020204" pitchFamily="34" charset="0"/>
              </a:rPr>
              <a:pPr>
                <a:spcBef>
                  <a:spcPct val="0"/>
                </a:spcBef>
              </a:pPr>
              <a:t>3</a:t>
            </a:fld>
            <a:endParaRPr lang="fr-FR" altLang="fr-FR" sz="1300">
              <a:cs typeface="Arial" panose="020B0604020202020204" pitchFamily="34" charset="0"/>
            </a:endParaRPr>
          </a:p>
        </p:txBody>
      </p:sp>
      <p:sp>
        <p:nvSpPr>
          <p:cNvPr id="8195" name="Rectangle 2">
            <a:extLst>
              <a:ext uri="{FF2B5EF4-FFF2-40B4-BE49-F238E27FC236}">
                <a16:creationId xmlns:a16="http://schemas.microsoft.com/office/drawing/2014/main" id="{2811276F-4145-417D-BBDB-34CAFFE123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B9D9536F-2DDD-43C6-9A2B-E93A8EAC6B3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850C473-5FE0-49E2-8105-43A45F002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8A0605-34DC-4196-BA76-FB0F01972E04}" type="slidenum">
              <a:rPr lang="en-GB" altLang="fr-FR" smtClean="0">
                <a:cs typeface="Arial" panose="020B0604020202020204" pitchFamily="34" charset="0"/>
              </a:rPr>
              <a:pPr/>
              <a:t>4</a:t>
            </a:fld>
            <a:endParaRPr lang="en-GB" altLang="fr-FR">
              <a:cs typeface="Arial" panose="020B0604020202020204" pitchFamily="34" charset="0"/>
            </a:endParaRPr>
          </a:p>
        </p:txBody>
      </p:sp>
      <p:sp>
        <p:nvSpPr>
          <p:cNvPr id="12291" name="Rectangle 2">
            <a:extLst>
              <a:ext uri="{FF2B5EF4-FFF2-40B4-BE49-F238E27FC236}">
                <a16:creationId xmlns:a16="http://schemas.microsoft.com/office/drawing/2014/main" id="{35C1F3D1-8945-41D3-9AD8-039A9798C3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0B084CB8-3AAD-4E3F-A683-61E56D3D0F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65113" indent="-265113" eaLnBrk="1" hangingPunct="1">
              <a:spcBef>
                <a:spcPct val="0"/>
              </a:spcBef>
            </a:pPr>
            <a:endParaRPr lang="en-GB"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E20FCDAB-477A-4017-9D02-586033FC2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a:extLst>
              <a:ext uri="{FF2B5EF4-FFF2-40B4-BE49-F238E27FC236}">
                <a16:creationId xmlns:a16="http://schemas.microsoft.com/office/drawing/2014/main" id="{7AB7A1F5-D26B-4654-AAA0-127399409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5364" name="Espace réservé du numéro de diapositive 3">
            <a:extLst>
              <a:ext uri="{FF2B5EF4-FFF2-40B4-BE49-F238E27FC236}">
                <a16:creationId xmlns:a16="http://schemas.microsoft.com/office/drawing/2014/main" id="{7990E916-7D2D-46B9-8AE6-998B0E07CA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24F6B6-D42E-4885-9E13-3CAFA5978DC4}" type="slidenum">
              <a:rPr lang="fr-FR" altLang="fr-FR" smtClean="0"/>
              <a:pPr/>
              <a:t>6</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 </a:t>
            </a:r>
            <a:r>
              <a:rPr lang="fr-FR" dirty="0" err="1"/>
              <a:t>this</a:t>
            </a:r>
            <a:r>
              <a:rPr lang="fr-FR" dirty="0"/>
              <a:t> slide </a:t>
            </a:r>
            <a:r>
              <a:rPr lang="fr-FR" dirty="0" err="1"/>
              <a:t>we</a:t>
            </a:r>
            <a:r>
              <a:rPr lang="fr-FR" dirty="0"/>
              <a:t> </a:t>
            </a:r>
            <a:r>
              <a:rPr lang="fr-FR" dirty="0" err="1"/>
              <a:t>see</a:t>
            </a:r>
            <a:r>
              <a:rPr lang="fr-FR" dirty="0"/>
              <a:t> in </a:t>
            </a:r>
            <a:r>
              <a:rPr lang="fr-FR" dirty="0" err="1"/>
              <a:t>blue</a:t>
            </a:r>
            <a:r>
              <a:rPr lang="fr-FR" dirty="0"/>
              <a:t> the </a:t>
            </a:r>
            <a:r>
              <a:rPr lang="fr-FR" dirty="0" err="1"/>
              <a:t>result</a:t>
            </a:r>
            <a:r>
              <a:rPr lang="fr-FR" dirty="0"/>
              <a:t> of TALYS for the radiative capture cross section of 207Pb </a:t>
            </a:r>
            <a:r>
              <a:rPr lang="fr-FR" dirty="0" err="1"/>
              <a:t>when</a:t>
            </a:r>
            <a:r>
              <a:rPr lang="fr-FR" dirty="0"/>
              <a:t> </a:t>
            </a:r>
            <a:r>
              <a:rPr lang="fr-FR" dirty="0" err="1"/>
              <a:t>using</a:t>
            </a:r>
            <a:r>
              <a:rPr lang="fr-FR" dirty="0"/>
              <a:t> the NDL and GSF descriptions </a:t>
            </a:r>
            <a:r>
              <a:rPr lang="fr-FR" dirty="0" err="1"/>
              <a:t>that</a:t>
            </a:r>
            <a:r>
              <a:rPr lang="fr-FR" dirty="0"/>
              <a:t> best </a:t>
            </a:r>
            <a:r>
              <a:rPr lang="fr-FR" dirty="0" err="1"/>
              <a:t>describe</a:t>
            </a:r>
            <a:r>
              <a:rPr lang="fr-FR" dirty="0"/>
              <a:t> </a:t>
            </a:r>
            <a:r>
              <a:rPr lang="fr-FR" dirty="0" err="1"/>
              <a:t>our</a:t>
            </a:r>
            <a:r>
              <a:rPr lang="fr-FR" dirty="0"/>
              <a:t> data. The </a:t>
            </a:r>
            <a:r>
              <a:rPr lang="fr-FR" dirty="0" err="1"/>
              <a:t>shaded</a:t>
            </a:r>
            <a:r>
              <a:rPr lang="fr-FR" dirty="0"/>
              <a:t> area in </a:t>
            </a:r>
            <a:r>
              <a:rPr lang="fr-FR" dirty="0" err="1"/>
              <a:t>blue</a:t>
            </a:r>
            <a:r>
              <a:rPr lang="fr-FR" dirty="0"/>
              <a:t> </a:t>
            </a:r>
            <a:r>
              <a:rPr lang="fr-FR" dirty="0" err="1"/>
              <a:t>includes</a:t>
            </a:r>
            <a:r>
              <a:rPr lang="fr-FR" dirty="0"/>
              <a:t> all the </a:t>
            </a:r>
            <a:r>
              <a:rPr lang="fr-FR" dirty="0" err="1"/>
              <a:t>other</a:t>
            </a:r>
            <a:r>
              <a:rPr lang="fr-FR" dirty="0"/>
              <a:t> descriptions </a:t>
            </a:r>
            <a:r>
              <a:rPr lang="fr-FR" dirty="0" err="1"/>
              <a:t>which</a:t>
            </a:r>
            <a:r>
              <a:rPr lang="fr-FR" dirty="0"/>
              <a:t> are in good </a:t>
            </a:r>
            <a:r>
              <a:rPr lang="fr-FR" dirty="0" err="1"/>
              <a:t>agrement</a:t>
            </a:r>
            <a:r>
              <a:rPr lang="fr-FR" dirty="0"/>
              <a:t> </a:t>
            </a:r>
            <a:r>
              <a:rPr lang="fr-FR" dirty="0" err="1"/>
              <a:t>with</a:t>
            </a:r>
            <a:r>
              <a:rPr lang="fr-FR" dirty="0"/>
              <a:t> </a:t>
            </a:r>
            <a:r>
              <a:rPr lang="fr-FR" dirty="0" err="1"/>
              <a:t>our</a:t>
            </a:r>
            <a:r>
              <a:rPr lang="fr-FR" dirty="0"/>
              <a:t> data. In black and </a:t>
            </a:r>
            <a:r>
              <a:rPr lang="fr-FR" dirty="0" err="1"/>
              <a:t>red</a:t>
            </a:r>
            <a:r>
              <a:rPr lang="fr-FR" dirty="0"/>
              <a:t> </a:t>
            </a:r>
            <a:r>
              <a:rPr lang="fr-FR" dirty="0" err="1"/>
              <a:t>we</a:t>
            </a:r>
            <a:r>
              <a:rPr lang="fr-FR" dirty="0"/>
              <a:t> have the </a:t>
            </a:r>
            <a:r>
              <a:rPr lang="fr-FR" dirty="0" err="1"/>
              <a:t>results</a:t>
            </a:r>
            <a:r>
              <a:rPr lang="fr-FR" dirty="0"/>
              <a:t> for the </a:t>
            </a:r>
            <a:r>
              <a:rPr lang="fr-FR" dirty="0" err="1"/>
              <a:t>evaluations</a:t>
            </a:r>
            <a:r>
              <a:rPr lang="fr-FR" dirty="0"/>
              <a:t>. For the 207Pb(</a:t>
            </a:r>
            <a:r>
              <a:rPr lang="fr-FR" dirty="0" err="1"/>
              <a:t>n,gamma</a:t>
            </a:r>
            <a:r>
              <a:rPr lang="fr-FR" dirty="0"/>
              <a:t>) cross section </a:t>
            </a:r>
            <a:r>
              <a:rPr lang="fr-FR" dirty="0" err="1"/>
              <a:t>there</a:t>
            </a:r>
            <a:r>
              <a:rPr lang="fr-FR" dirty="0"/>
              <a:t> are data in the </a:t>
            </a:r>
            <a:r>
              <a:rPr lang="fr-FR" dirty="0" err="1"/>
              <a:t>resonance</a:t>
            </a:r>
            <a:r>
              <a:rPr lang="fr-FR" dirty="0"/>
              <a:t> </a:t>
            </a:r>
            <a:r>
              <a:rPr lang="fr-FR" dirty="0" err="1"/>
              <a:t>region</a:t>
            </a:r>
            <a:r>
              <a:rPr lang="fr-FR" dirty="0"/>
              <a:t> but not in the </a:t>
            </a:r>
            <a:r>
              <a:rPr lang="fr-FR" dirty="0" err="1"/>
              <a:t>region</a:t>
            </a:r>
            <a:r>
              <a:rPr lang="fr-FR" dirty="0"/>
              <a:t> </a:t>
            </a:r>
            <a:r>
              <a:rPr lang="fr-FR" dirty="0" err="1"/>
              <a:t>shown</a:t>
            </a:r>
            <a:r>
              <a:rPr lang="fr-FR" dirty="0"/>
              <a:t> in the figure. </a:t>
            </a:r>
            <a:r>
              <a:rPr lang="fr-FR" dirty="0" err="1"/>
              <a:t>However</a:t>
            </a:r>
            <a:r>
              <a:rPr lang="fr-FR" dirty="0"/>
              <a:t>, </a:t>
            </a:r>
            <a:r>
              <a:rPr lang="fr-FR" dirty="0" err="1"/>
              <a:t>we</a:t>
            </a:r>
            <a:r>
              <a:rPr lang="fr-FR" dirty="0"/>
              <a:t> can </a:t>
            </a:r>
            <a:r>
              <a:rPr lang="fr-FR" dirty="0" err="1"/>
              <a:t>consider</a:t>
            </a:r>
            <a:r>
              <a:rPr lang="fr-FR" dirty="0"/>
              <a:t> </a:t>
            </a:r>
            <a:r>
              <a:rPr lang="fr-FR" dirty="0" err="1"/>
              <a:t>that</a:t>
            </a:r>
            <a:r>
              <a:rPr lang="fr-FR" dirty="0"/>
              <a:t> the </a:t>
            </a:r>
            <a:r>
              <a:rPr lang="fr-FR" dirty="0" err="1"/>
              <a:t>evaluations</a:t>
            </a:r>
            <a:r>
              <a:rPr lang="fr-FR" dirty="0"/>
              <a:t> are reliable </a:t>
            </a:r>
            <a:r>
              <a:rPr lang="fr-FR" dirty="0" err="1"/>
              <a:t>because</a:t>
            </a:r>
            <a:r>
              <a:rPr lang="fr-FR" dirty="0"/>
              <a:t> of the existence of the data on 207Pb(</a:t>
            </a:r>
            <a:r>
              <a:rPr lang="fr-FR" dirty="0" err="1"/>
              <a:t>n,gamma</a:t>
            </a:r>
            <a:r>
              <a:rPr lang="fr-FR" dirty="0"/>
              <a:t>) cross section at </a:t>
            </a:r>
            <a:r>
              <a:rPr lang="fr-FR" dirty="0" err="1"/>
              <a:t>low</a:t>
            </a:r>
            <a:r>
              <a:rPr lang="fr-FR" dirty="0"/>
              <a:t> </a:t>
            </a:r>
            <a:r>
              <a:rPr lang="fr-FR" dirty="0" err="1"/>
              <a:t>energies</a:t>
            </a:r>
            <a:r>
              <a:rPr lang="fr-FR" dirty="0"/>
              <a:t>, the </a:t>
            </a:r>
            <a:r>
              <a:rPr lang="fr-FR" dirty="0" err="1"/>
              <a:t>existing</a:t>
            </a:r>
            <a:r>
              <a:rPr lang="fr-FR" dirty="0"/>
              <a:t> data for </a:t>
            </a:r>
            <a:r>
              <a:rPr lang="fr-FR" dirty="0" err="1"/>
              <a:t>other</a:t>
            </a:r>
            <a:r>
              <a:rPr lang="fr-FR" dirty="0"/>
              <a:t> cross sections like (</a:t>
            </a:r>
            <a:r>
              <a:rPr lang="fr-FR" dirty="0" err="1"/>
              <a:t>n,tot</a:t>
            </a:r>
            <a:r>
              <a:rPr lang="fr-FR" dirty="0"/>
              <a:t>), (</a:t>
            </a:r>
            <a:r>
              <a:rPr lang="fr-FR" dirty="0" err="1"/>
              <a:t>n,n</a:t>
            </a:r>
            <a:r>
              <a:rPr lang="fr-FR" dirty="0"/>
              <a:t>) and the </a:t>
            </a:r>
            <a:r>
              <a:rPr lang="fr-FR" dirty="0" err="1"/>
              <a:t>very</a:t>
            </a:r>
            <a:r>
              <a:rPr lang="fr-FR" dirty="0"/>
              <a:t> </a:t>
            </a:r>
            <a:r>
              <a:rPr lang="fr-FR" dirty="0" err="1"/>
              <a:t>well</a:t>
            </a:r>
            <a:r>
              <a:rPr lang="fr-FR" dirty="0"/>
              <a:t> </a:t>
            </a:r>
            <a:r>
              <a:rPr lang="fr-FR" dirty="0" err="1"/>
              <a:t>known</a:t>
            </a:r>
            <a:r>
              <a:rPr lang="fr-FR" dirty="0"/>
              <a:t> structure of 208Pb. </a:t>
            </a:r>
            <a:r>
              <a:rPr lang="fr-FR" dirty="0" err="1"/>
              <a:t>We</a:t>
            </a:r>
            <a:r>
              <a:rPr lang="fr-FR" dirty="0"/>
              <a:t> can </a:t>
            </a:r>
            <a:r>
              <a:rPr lang="fr-FR" dirty="0" err="1"/>
              <a:t>see</a:t>
            </a:r>
            <a:r>
              <a:rPr lang="fr-FR" dirty="0"/>
              <a:t> </a:t>
            </a:r>
            <a:r>
              <a:rPr lang="fr-FR" dirty="0" err="1"/>
              <a:t>that</a:t>
            </a:r>
            <a:r>
              <a:rPr lang="fr-FR" dirty="0"/>
              <a:t> </a:t>
            </a:r>
            <a:r>
              <a:rPr lang="fr-FR" dirty="0" err="1"/>
              <a:t>our</a:t>
            </a:r>
            <a:r>
              <a:rPr lang="fr-FR" dirty="0"/>
              <a:t> data in </a:t>
            </a:r>
            <a:r>
              <a:rPr lang="fr-FR" dirty="0" err="1"/>
              <a:t>blue</a:t>
            </a:r>
            <a:r>
              <a:rPr lang="fr-FR" dirty="0"/>
              <a:t> </a:t>
            </a:r>
            <a:r>
              <a:rPr lang="fr-FR" dirty="0" err="1"/>
              <a:t>agree</a:t>
            </a:r>
            <a:r>
              <a:rPr lang="fr-FR" dirty="0"/>
              <a:t> </a:t>
            </a:r>
            <a:r>
              <a:rPr lang="fr-FR" dirty="0" err="1"/>
              <a:t>well</a:t>
            </a:r>
            <a:r>
              <a:rPr lang="fr-FR" dirty="0"/>
              <a:t> </a:t>
            </a:r>
            <a:r>
              <a:rPr lang="fr-FR" dirty="0" err="1"/>
              <a:t>with</a:t>
            </a:r>
            <a:r>
              <a:rPr lang="fr-FR" dirty="0"/>
              <a:t> the </a:t>
            </a:r>
            <a:r>
              <a:rPr lang="fr-FR" dirty="0" err="1"/>
              <a:t>evaluations</a:t>
            </a:r>
            <a:r>
              <a:rPr lang="fr-FR" dirty="0"/>
              <a:t>. </a:t>
            </a:r>
            <a:r>
              <a:rPr lang="fr-FR" dirty="0" err="1"/>
              <a:t>However</a:t>
            </a:r>
            <a:r>
              <a:rPr lang="fr-FR" dirty="0"/>
              <a:t>, </a:t>
            </a:r>
            <a:r>
              <a:rPr lang="fr-FR" dirty="0" err="1"/>
              <a:t>when</a:t>
            </a:r>
            <a:r>
              <a:rPr lang="fr-FR" dirty="0"/>
              <a:t> </a:t>
            </a:r>
            <a:r>
              <a:rPr lang="fr-FR" dirty="0" err="1"/>
              <a:t>we</a:t>
            </a:r>
            <a:r>
              <a:rPr lang="fr-FR" dirty="0"/>
              <a:t> use the NLD of JENDL 4.0, </a:t>
            </a:r>
            <a:r>
              <a:rPr lang="fr-FR" dirty="0" err="1"/>
              <a:t>we</a:t>
            </a:r>
            <a:r>
              <a:rPr lang="fr-FR" dirty="0"/>
              <a:t> can </a:t>
            </a:r>
            <a:r>
              <a:rPr lang="fr-FR" dirty="0" err="1"/>
              <a:t>see</a:t>
            </a:r>
            <a:r>
              <a:rPr lang="fr-FR" dirty="0"/>
              <a:t> </a:t>
            </a:r>
            <a:r>
              <a:rPr lang="fr-FR" dirty="0" err="1"/>
              <a:t>that</a:t>
            </a:r>
            <a:r>
              <a:rPr lang="fr-FR" dirty="0"/>
              <a:t> the cross section </a:t>
            </a:r>
            <a:r>
              <a:rPr lang="fr-FR" dirty="0" err="1"/>
              <a:t>is</a:t>
            </a:r>
            <a:r>
              <a:rPr lang="fr-FR" dirty="0"/>
              <a:t> </a:t>
            </a:r>
            <a:r>
              <a:rPr lang="fr-FR" dirty="0" err="1"/>
              <a:t>clearly</a:t>
            </a:r>
            <a:r>
              <a:rPr lang="fr-FR" dirty="0"/>
              <a:t> </a:t>
            </a:r>
            <a:r>
              <a:rPr lang="fr-FR" dirty="0" err="1"/>
              <a:t>overestimated</a:t>
            </a:r>
            <a:r>
              <a:rPr lang="fr-FR" dirty="0"/>
              <a:t>. This </a:t>
            </a:r>
            <a:r>
              <a:rPr lang="fr-FR" dirty="0" err="1"/>
              <a:t>overestimation</a:t>
            </a:r>
            <a:r>
              <a:rPr lang="fr-FR" dirty="0"/>
              <a:t> </a:t>
            </a:r>
            <a:r>
              <a:rPr lang="fr-FR" dirty="0" err="1"/>
              <a:t>was</a:t>
            </a:r>
            <a:r>
              <a:rPr lang="fr-FR" dirty="0"/>
              <a:t> </a:t>
            </a:r>
            <a:r>
              <a:rPr lang="fr-FR" dirty="0" err="1"/>
              <a:t>expected</a:t>
            </a:r>
            <a:r>
              <a:rPr lang="fr-FR" dirty="0"/>
              <a:t>, </a:t>
            </a:r>
            <a:r>
              <a:rPr lang="fr-FR" dirty="0" err="1"/>
              <a:t>since</a:t>
            </a:r>
            <a:r>
              <a:rPr lang="fr-FR" dirty="0"/>
              <a:t> </a:t>
            </a:r>
            <a:r>
              <a:rPr lang="fr-FR" dirty="0" err="1"/>
              <a:t>with</a:t>
            </a:r>
            <a:r>
              <a:rPr lang="fr-FR" dirty="0"/>
              <a:t> </a:t>
            </a:r>
            <a:r>
              <a:rPr lang="fr-FR" dirty="0" err="1"/>
              <a:t>this</a:t>
            </a:r>
            <a:r>
              <a:rPr lang="fr-FR" dirty="0"/>
              <a:t> </a:t>
            </a:r>
            <a:r>
              <a:rPr lang="fr-FR" dirty="0" err="1"/>
              <a:t>level</a:t>
            </a:r>
            <a:r>
              <a:rPr lang="fr-FR" dirty="0"/>
              <a:t> </a:t>
            </a:r>
            <a:r>
              <a:rPr lang="fr-FR" dirty="0" err="1"/>
              <a:t>density</a:t>
            </a:r>
            <a:r>
              <a:rPr lang="fr-FR" dirty="0"/>
              <a:t> the gamma-</a:t>
            </a:r>
            <a:r>
              <a:rPr lang="fr-FR" dirty="0" err="1"/>
              <a:t>emission</a:t>
            </a:r>
            <a:r>
              <a:rPr lang="fr-FR" dirty="0"/>
              <a:t> </a:t>
            </a:r>
            <a:r>
              <a:rPr lang="fr-FR" dirty="0" err="1"/>
              <a:t>probability</a:t>
            </a:r>
            <a:r>
              <a:rPr lang="fr-FR" dirty="0"/>
              <a:t> </a:t>
            </a:r>
            <a:r>
              <a:rPr lang="fr-FR" dirty="0" err="1"/>
              <a:t>is</a:t>
            </a:r>
            <a:r>
              <a:rPr lang="fr-FR" dirty="0"/>
              <a:t> over </a:t>
            </a:r>
            <a:r>
              <a:rPr lang="fr-FR" dirty="0" err="1"/>
              <a:t>predicted</a:t>
            </a:r>
            <a:r>
              <a:rPr lang="fr-FR" dirty="0"/>
              <a:t>.</a:t>
            </a:r>
          </a:p>
          <a:p>
            <a:r>
              <a:rPr lang="fr-FR" dirty="0" err="1"/>
              <a:t>Therefore</a:t>
            </a:r>
            <a:r>
              <a:rPr lang="fr-FR" dirty="0"/>
              <a:t>, </a:t>
            </a:r>
            <a:r>
              <a:rPr lang="fr-FR" dirty="0" err="1"/>
              <a:t>these</a:t>
            </a:r>
            <a:r>
              <a:rPr lang="fr-FR" dirty="0"/>
              <a:t> </a:t>
            </a:r>
            <a:r>
              <a:rPr lang="fr-FR" dirty="0" err="1"/>
              <a:t>results</a:t>
            </a:r>
            <a:r>
              <a:rPr lang="fr-FR" dirty="0"/>
              <a:t> show the </a:t>
            </a:r>
            <a:r>
              <a:rPr lang="fr-FR" dirty="0" err="1"/>
              <a:t>usefulness</a:t>
            </a:r>
            <a:r>
              <a:rPr lang="fr-FR" dirty="0"/>
              <a:t> of </a:t>
            </a:r>
            <a:r>
              <a:rPr lang="fr-FR" dirty="0" err="1"/>
              <a:t>our</a:t>
            </a:r>
            <a:r>
              <a:rPr lang="fr-FR" dirty="0"/>
              <a:t> data. Indeed, </a:t>
            </a:r>
            <a:r>
              <a:rPr lang="fr-FR" dirty="0" err="1"/>
              <a:t>when</a:t>
            </a:r>
            <a:r>
              <a:rPr lang="fr-FR" dirty="0"/>
              <a:t> a </a:t>
            </a:r>
            <a:r>
              <a:rPr lang="fr-FR" dirty="0" err="1"/>
              <a:t>calculation</a:t>
            </a:r>
            <a:r>
              <a:rPr lang="fr-FR" dirty="0"/>
              <a:t> </a:t>
            </a:r>
            <a:r>
              <a:rPr lang="fr-FR" dirty="0" err="1"/>
              <a:t>describes</a:t>
            </a:r>
            <a:r>
              <a:rPr lang="fr-FR" dirty="0"/>
              <a:t> </a:t>
            </a:r>
            <a:r>
              <a:rPr lang="fr-FR" dirty="0" err="1"/>
              <a:t>our</a:t>
            </a:r>
            <a:r>
              <a:rPr lang="fr-FR" dirty="0"/>
              <a:t> data on Pn </a:t>
            </a:r>
            <a:r>
              <a:rPr lang="fr-FR" dirty="0" err="1"/>
              <a:t>well</a:t>
            </a:r>
            <a:r>
              <a:rPr lang="fr-FR" dirty="0"/>
              <a:t>, </a:t>
            </a:r>
            <a:r>
              <a:rPr lang="fr-FR" dirty="0" err="1"/>
              <a:t>then</a:t>
            </a:r>
            <a:r>
              <a:rPr lang="fr-FR" dirty="0"/>
              <a:t> the  (</a:t>
            </a:r>
            <a:r>
              <a:rPr lang="fr-FR" dirty="0" err="1"/>
              <a:t>n,gamma</a:t>
            </a:r>
            <a:r>
              <a:rPr lang="fr-FR" dirty="0"/>
              <a:t>) cross section </a:t>
            </a:r>
            <a:r>
              <a:rPr lang="fr-FR" dirty="0" err="1"/>
              <a:t>is</a:t>
            </a:r>
            <a:r>
              <a:rPr lang="fr-FR" dirty="0"/>
              <a:t> correct, but if </a:t>
            </a:r>
            <a:r>
              <a:rPr lang="fr-FR" dirty="0" err="1"/>
              <a:t>there</a:t>
            </a:r>
            <a:r>
              <a:rPr lang="fr-FR" dirty="0"/>
              <a:t> </a:t>
            </a:r>
            <a:r>
              <a:rPr lang="fr-FR" dirty="0" err="1"/>
              <a:t>is</a:t>
            </a:r>
            <a:r>
              <a:rPr lang="fr-FR" dirty="0"/>
              <a:t> not a good agreement the (</a:t>
            </a:r>
            <a:r>
              <a:rPr lang="fr-FR" dirty="0" err="1"/>
              <a:t>n,gamma</a:t>
            </a:r>
            <a:r>
              <a:rPr lang="fr-FR" dirty="0"/>
              <a:t>) cross section </a:t>
            </a:r>
            <a:r>
              <a:rPr lang="fr-FR" dirty="0" err="1"/>
              <a:t>is</a:t>
            </a:r>
            <a:r>
              <a:rPr lang="fr-FR" dirty="0"/>
              <a:t> not </a:t>
            </a:r>
            <a:r>
              <a:rPr lang="fr-FR" dirty="0" err="1"/>
              <a:t>well</a:t>
            </a:r>
            <a:r>
              <a:rPr lang="fr-FR" dirty="0"/>
              <a:t> </a:t>
            </a:r>
            <a:r>
              <a:rPr lang="fr-FR" dirty="0" err="1"/>
              <a:t>reproduced</a:t>
            </a:r>
            <a:r>
              <a:rPr lang="fr-FR" dirty="0"/>
              <a:t>, e.g. if the Pn </a:t>
            </a:r>
            <a:r>
              <a:rPr lang="fr-FR" dirty="0" err="1"/>
              <a:t>is</a:t>
            </a:r>
            <a:r>
              <a:rPr lang="fr-FR" dirty="0"/>
              <a:t> </a:t>
            </a:r>
            <a:r>
              <a:rPr lang="fr-FR" dirty="0" err="1"/>
              <a:t>underpredictied</a:t>
            </a:r>
            <a:r>
              <a:rPr lang="fr-FR" dirty="0"/>
              <a:t> (i.e. </a:t>
            </a:r>
            <a:r>
              <a:rPr lang="fr-FR" dirty="0" err="1"/>
              <a:t>Pgamma</a:t>
            </a:r>
            <a:r>
              <a:rPr lang="fr-FR" dirty="0"/>
              <a:t> </a:t>
            </a:r>
            <a:r>
              <a:rPr lang="fr-FR" dirty="0" err="1"/>
              <a:t>overpredicted</a:t>
            </a:r>
            <a:r>
              <a:rPr lang="fr-FR" dirty="0"/>
              <a:t>) the radiative capture cross section </a:t>
            </a:r>
            <a:r>
              <a:rPr lang="fr-FR" dirty="0" err="1"/>
              <a:t>is</a:t>
            </a:r>
            <a:r>
              <a:rPr lang="fr-FR" dirty="0"/>
              <a:t> </a:t>
            </a:r>
            <a:r>
              <a:rPr lang="fr-FR" dirty="0" err="1"/>
              <a:t>also</a:t>
            </a:r>
            <a:r>
              <a:rPr lang="fr-FR" dirty="0"/>
              <a:t> </a:t>
            </a:r>
            <a:r>
              <a:rPr lang="fr-FR" dirty="0" err="1"/>
              <a:t>overpredicted</a:t>
            </a:r>
            <a:r>
              <a:rPr lang="fr-FR" dirty="0"/>
              <a:t>.</a:t>
            </a:r>
          </a:p>
        </p:txBody>
      </p:sp>
      <p:sp>
        <p:nvSpPr>
          <p:cNvPr id="4" name="Espace réservé du numéro de diapositive 3"/>
          <p:cNvSpPr>
            <a:spLocks noGrp="1"/>
          </p:cNvSpPr>
          <p:nvPr>
            <p:ph type="sldNum" sz="quarter" idx="5"/>
          </p:nvPr>
        </p:nvSpPr>
        <p:spPr/>
        <p:txBody>
          <a:bodyPr/>
          <a:lstStyle/>
          <a:p>
            <a:fld id="{D8E57F56-6982-40B4-B5F0-919E54C9B177}" type="slidenum">
              <a:rPr lang="fr-FR" smtClean="0"/>
              <a:t>13</a:t>
            </a:fld>
            <a:endParaRPr lang="fr-FR"/>
          </a:p>
        </p:txBody>
      </p:sp>
    </p:spTree>
    <p:extLst>
      <p:ext uri="{BB962C8B-B14F-4D97-AF65-F5344CB8AC3E}">
        <p14:creationId xmlns:p14="http://schemas.microsoft.com/office/powerpoint/2010/main" val="59796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The goal of our new proposal is to add a fission detection system to the setup shown in slide 3 and to demonstrate the </a:t>
            </a:r>
            <a:r>
              <a:rPr lang="en-US" noProof="0" dirty="0" err="1"/>
              <a:t>feasiblity</a:t>
            </a:r>
            <a:r>
              <a:rPr lang="en-US" noProof="0" dirty="0"/>
              <a:t> of measuring for the first time </a:t>
            </a:r>
            <a:r>
              <a:rPr lang="en-US" noProof="0" dirty="0" err="1"/>
              <a:t>simultanously</a:t>
            </a:r>
            <a:r>
              <a:rPr lang="en-US" noProof="0" dirty="0"/>
              <a:t> </a:t>
            </a:r>
            <a:r>
              <a:rPr lang="en-US" noProof="0" dirty="0" err="1"/>
              <a:t>P_f</a:t>
            </a:r>
            <a:r>
              <a:rPr lang="en-US" noProof="0" dirty="0"/>
              <a:t>, </a:t>
            </a:r>
            <a:r>
              <a:rPr lang="en-US" noProof="0" dirty="0" err="1"/>
              <a:t>P_g</a:t>
            </a:r>
            <a:r>
              <a:rPr lang="en-US" noProof="0" dirty="0"/>
              <a:t> and </a:t>
            </a:r>
            <a:r>
              <a:rPr lang="en-US" noProof="0" dirty="0" err="1"/>
              <a:t>P_n</a:t>
            </a:r>
            <a:r>
              <a:rPr lang="en-US" noProof="0" dirty="0"/>
              <a:t>. It will be the very first time that fission is studied in a storage ring! Using a D2 target it will be possible to study the 238U(</a:t>
            </a:r>
            <a:r>
              <a:rPr lang="en-US" noProof="0" dirty="0" err="1"/>
              <a:t>d,p</a:t>
            </a:r>
            <a:r>
              <a:rPr lang="en-US" noProof="0" dirty="0"/>
              <a:t>) and the 238U(</a:t>
            </a:r>
            <a:r>
              <a:rPr lang="en-US" noProof="0" dirty="0" err="1"/>
              <a:t>d,d</a:t>
            </a:r>
            <a:r>
              <a:rPr lang="en-US" noProof="0" dirty="0"/>
              <a:t>’) surrogate reactions. The measured probabilities will allow us to determine several neutron induced cross sections for 238U and 237U. Note that the 237U has only a half-life of 6.75 days, so its cross sections are very difficult to measure with standard experiments! The beamtime required is highlighted as well as the fact that this experiment will be part of the PhD Thesis of Camille Berthelot.</a:t>
            </a:r>
          </a:p>
        </p:txBody>
      </p:sp>
      <p:sp>
        <p:nvSpPr>
          <p:cNvPr id="4" name="Espace réservé du numéro de diapositive 3"/>
          <p:cNvSpPr>
            <a:spLocks noGrp="1"/>
          </p:cNvSpPr>
          <p:nvPr>
            <p:ph type="sldNum" sz="quarter" idx="5"/>
          </p:nvPr>
        </p:nvSpPr>
        <p:spPr/>
        <p:txBody>
          <a:bodyPr/>
          <a:lstStyle/>
          <a:p>
            <a:fld id="{94F30132-8303-4732-9A78-0702A7AB5526}" type="slidenum">
              <a:rPr lang="en-US" smtClean="0"/>
              <a:pPr/>
              <a:t>14</a:t>
            </a:fld>
            <a:endParaRPr lang="en-US"/>
          </a:p>
        </p:txBody>
      </p:sp>
    </p:spTree>
    <p:extLst>
      <p:ext uri="{BB962C8B-B14F-4D97-AF65-F5344CB8AC3E}">
        <p14:creationId xmlns:p14="http://schemas.microsoft.com/office/powerpoint/2010/main" val="141619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8E57F56-6982-40B4-B5F0-919E54C9B177}" type="slidenum">
              <a:rPr lang="fr-FR" smtClean="0"/>
              <a:t>19</a:t>
            </a:fld>
            <a:endParaRPr lang="fr-FR"/>
          </a:p>
        </p:txBody>
      </p:sp>
    </p:spTree>
    <p:extLst>
      <p:ext uri="{BB962C8B-B14F-4D97-AF65-F5344CB8AC3E}">
        <p14:creationId xmlns:p14="http://schemas.microsoft.com/office/powerpoint/2010/main" val="177096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CA30E-AF40-4270-A1ED-2D2050BBD5D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DF15C7D-8A0C-4E7E-BC60-36F71C7E8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84105A-4309-442E-81AA-64B316838435}"/>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5" name="Espace réservé du pied de page 4">
            <a:extLst>
              <a:ext uri="{FF2B5EF4-FFF2-40B4-BE49-F238E27FC236}">
                <a16:creationId xmlns:a16="http://schemas.microsoft.com/office/drawing/2014/main" id="{5DF004A3-9B63-48A4-8E53-87ABBC206D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7B680A-23DC-46A7-AA0B-E8152AD67E89}"/>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176810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E968A-22A4-4008-A16C-9DD9AD0731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2A55E2-851E-4C30-81E8-6BD4089DB9E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5D4E4A-B324-4D8F-B2A4-010820870BB0}"/>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5" name="Espace réservé du pied de page 4">
            <a:extLst>
              <a:ext uri="{FF2B5EF4-FFF2-40B4-BE49-F238E27FC236}">
                <a16:creationId xmlns:a16="http://schemas.microsoft.com/office/drawing/2014/main" id="{615037D7-A5D0-4CE0-8A10-2BFA8C3D34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9E514B-915D-439A-9898-7C6C71B4FF73}"/>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125490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02DE21-268C-4559-A4F6-729363BD60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095EADA-5A75-4D14-A775-006E9467D05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CBCA8D-0409-4587-B2D2-B14972B09839}"/>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5" name="Espace réservé du pied de page 4">
            <a:extLst>
              <a:ext uri="{FF2B5EF4-FFF2-40B4-BE49-F238E27FC236}">
                <a16:creationId xmlns:a16="http://schemas.microsoft.com/office/drawing/2014/main" id="{F6D17C17-550B-4F32-BE8B-DA7F5BB714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3E095E-C9E4-415C-A529-69A80DFAC438}"/>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6535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0E3B9-8352-430F-94C8-09C11839AE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D87904-5029-492E-958A-3C44E36B80A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00159E-F685-4F40-98BA-F2B5A20FB26D}"/>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5" name="Espace réservé du pied de page 4">
            <a:extLst>
              <a:ext uri="{FF2B5EF4-FFF2-40B4-BE49-F238E27FC236}">
                <a16:creationId xmlns:a16="http://schemas.microsoft.com/office/drawing/2014/main" id="{E1253B52-FA6E-41AD-A83E-E265AFDC71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0CDDBF-45E4-4017-B2A4-351ED25E87C4}"/>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239908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B374A-0C3C-4693-878D-5058814E8CF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77863AC-8CFA-49B4-9D34-ADF62E784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F0C0B1F-C74B-465F-B2D1-DEF7FD598405}"/>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5" name="Espace réservé du pied de page 4">
            <a:extLst>
              <a:ext uri="{FF2B5EF4-FFF2-40B4-BE49-F238E27FC236}">
                <a16:creationId xmlns:a16="http://schemas.microsoft.com/office/drawing/2014/main" id="{0ED36F39-A367-401A-9CFD-56ECEEC416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09A559-D44A-4AE5-B04C-90760AB3DAF1}"/>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303201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53B2C-53E5-4A75-AA49-3978B39B71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34427B-438E-41C6-B172-18F587C5B03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CEA9624-7756-4C3B-8C8C-2B5B4AF2CE7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01F91CF-86D1-4712-A8A9-3689E9234C99}"/>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6" name="Espace réservé du pied de page 5">
            <a:extLst>
              <a:ext uri="{FF2B5EF4-FFF2-40B4-BE49-F238E27FC236}">
                <a16:creationId xmlns:a16="http://schemas.microsoft.com/office/drawing/2014/main" id="{E55424A4-4413-43B0-B674-8A0F2AAEC6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AAECED-5E0F-4D4C-AD34-2CD1DCA92AFD}"/>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155699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AE731-AC15-416B-9295-0B1AC555A74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911BB05-FE93-4670-A89F-4F727DA64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5D1AB1D-2BD7-4E43-AD70-5D34EC56FFA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15452F1-487A-4999-9B39-42210072C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D9CF985-7492-4214-8B9F-63E7CE361B1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8339972-ACD5-4E8D-9E07-0D3F976F5229}"/>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8" name="Espace réservé du pied de page 7">
            <a:extLst>
              <a:ext uri="{FF2B5EF4-FFF2-40B4-BE49-F238E27FC236}">
                <a16:creationId xmlns:a16="http://schemas.microsoft.com/office/drawing/2014/main" id="{E44390C9-8C43-435E-A5DC-04172E5535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21976F-EC21-4FB4-AE29-E7CC6B0E6935}"/>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254660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4B0D3-7E69-46E8-8B94-F35FEEA7983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82C2FF-85C2-4D97-9737-7F0C735AA1EF}"/>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4" name="Espace réservé du pied de page 3">
            <a:extLst>
              <a:ext uri="{FF2B5EF4-FFF2-40B4-BE49-F238E27FC236}">
                <a16:creationId xmlns:a16="http://schemas.microsoft.com/office/drawing/2014/main" id="{06872470-1938-414E-8FC9-1C5588E6C4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062631-CBA7-46D5-AEE7-1AE278FDA50C}"/>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372975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F214E98-1A7A-426F-AB02-9A266E537627}"/>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3" name="Espace réservé du pied de page 2">
            <a:extLst>
              <a:ext uri="{FF2B5EF4-FFF2-40B4-BE49-F238E27FC236}">
                <a16:creationId xmlns:a16="http://schemas.microsoft.com/office/drawing/2014/main" id="{5CD5C419-92FF-453A-B7D1-023A8EA8FC8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D9E1A68-3B00-4F7A-8A7D-B36AF07633EF}"/>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192002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9BAA4-E088-4240-941F-67CB3B7FC0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0D1D5CF-077C-435A-B152-8F9909563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FBA0B8A-117C-4536-BB27-1AD27D31A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C615F55-F5DD-4D4B-A062-77BCA94C6D0E}"/>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6" name="Espace réservé du pied de page 5">
            <a:extLst>
              <a:ext uri="{FF2B5EF4-FFF2-40B4-BE49-F238E27FC236}">
                <a16:creationId xmlns:a16="http://schemas.microsoft.com/office/drawing/2014/main" id="{2F7FA984-D084-4EF6-9D0D-8536DD305B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050DEA-360E-4199-A010-97529A57AE9F}"/>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357227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C48BB-A0DB-4739-BE42-10E5B5C252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0E2BE11-6C31-4405-BBF4-BC08A4856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9C02177-55CD-4780-8DBF-C22570994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D93F1E5-9EF7-4D1C-85A4-FBD5006FE684}"/>
              </a:ext>
            </a:extLst>
          </p:cNvPr>
          <p:cNvSpPr>
            <a:spLocks noGrp="1"/>
          </p:cNvSpPr>
          <p:nvPr>
            <p:ph type="dt" sz="half" idx="10"/>
          </p:nvPr>
        </p:nvSpPr>
        <p:spPr/>
        <p:txBody>
          <a:bodyPr/>
          <a:lstStyle/>
          <a:p>
            <a:fld id="{6F9A8EB9-CCE2-4AD4-AFB1-1EA6984E01D9}" type="datetimeFigureOut">
              <a:rPr lang="fr-FR" smtClean="0"/>
              <a:t>27/08/2025</a:t>
            </a:fld>
            <a:endParaRPr lang="fr-FR"/>
          </a:p>
        </p:txBody>
      </p:sp>
      <p:sp>
        <p:nvSpPr>
          <p:cNvPr id="6" name="Espace réservé du pied de page 5">
            <a:extLst>
              <a:ext uri="{FF2B5EF4-FFF2-40B4-BE49-F238E27FC236}">
                <a16:creationId xmlns:a16="http://schemas.microsoft.com/office/drawing/2014/main" id="{0E20CB23-E301-42BC-A13C-4582137DE3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0F5934-6675-4422-9ABF-74AAB9D6D63B}"/>
              </a:ext>
            </a:extLst>
          </p:cNvPr>
          <p:cNvSpPr>
            <a:spLocks noGrp="1"/>
          </p:cNvSpPr>
          <p:nvPr>
            <p:ph type="sldNum" sz="quarter" idx="12"/>
          </p:nvPr>
        </p:nvSpPr>
        <p:spPr/>
        <p:txBody>
          <a:bodyPr/>
          <a:lstStyle/>
          <a:p>
            <a:fld id="{1B605113-2A6D-45E8-9128-833515389D54}" type="slidenum">
              <a:rPr lang="fr-FR" smtClean="0"/>
              <a:t>‹N°›</a:t>
            </a:fld>
            <a:endParaRPr lang="fr-FR"/>
          </a:p>
        </p:txBody>
      </p:sp>
    </p:spTree>
    <p:extLst>
      <p:ext uri="{BB962C8B-B14F-4D97-AF65-F5344CB8AC3E}">
        <p14:creationId xmlns:p14="http://schemas.microsoft.com/office/powerpoint/2010/main" val="100718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E73F2B-577C-484A-AE4D-B922F39CA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954EAD-EFFF-42EB-A3AA-61397A4D6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4559EE-5E66-478D-B858-E909B02B0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A8EB9-CCE2-4AD4-AFB1-1EA6984E01D9}" type="datetimeFigureOut">
              <a:rPr lang="fr-FR" smtClean="0"/>
              <a:t>27/08/2025</a:t>
            </a:fld>
            <a:endParaRPr lang="fr-FR"/>
          </a:p>
        </p:txBody>
      </p:sp>
      <p:sp>
        <p:nvSpPr>
          <p:cNvPr id="5" name="Espace réservé du pied de page 4">
            <a:extLst>
              <a:ext uri="{FF2B5EF4-FFF2-40B4-BE49-F238E27FC236}">
                <a16:creationId xmlns:a16="http://schemas.microsoft.com/office/drawing/2014/main" id="{D19AD3B8-9FFB-41A9-AB3E-C62825F8F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875398C-ED6A-49B3-9EA9-425F8E916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05113-2A6D-45E8-9128-833515389D54}" type="slidenum">
              <a:rPr lang="fr-FR" smtClean="0"/>
              <a:t>‹N°›</a:t>
            </a:fld>
            <a:endParaRPr lang="fr-FR"/>
          </a:p>
        </p:txBody>
      </p:sp>
    </p:spTree>
    <p:extLst>
      <p:ext uri="{BB962C8B-B14F-4D97-AF65-F5344CB8AC3E}">
        <p14:creationId xmlns:p14="http://schemas.microsoft.com/office/powerpoint/2010/main" val="301481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gi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jpeg"/><Relationship Id="rId7" Type="http://schemas.openxmlformats.org/officeDocument/2006/relationships/image" Target="../media/image9.jp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a:extLst>
              <a:ext uri="{FF2B5EF4-FFF2-40B4-BE49-F238E27FC236}">
                <a16:creationId xmlns:a16="http://schemas.microsoft.com/office/drawing/2014/main" id="{ECA20C61-972C-46DB-AC25-60ABE3ABC5C6}"/>
              </a:ext>
            </a:extLst>
          </p:cNvPr>
          <p:cNvGrpSpPr>
            <a:grpSpLocks/>
          </p:cNvGrpSpPr>
          <p:nvPr/>
        </p:nvGrpSpPr>
        <p:grpSpPr bwMode="auto">
          <a:xfrm>
            <a:off x="3537920" y="0"/>
            <a:ext cx="4804214" cy="1564832"/>
            <a:chOff x="3531752" y="1604963"/>
            <a:chExt cx="4705350" cy="1522412"/>
          </a:xfrm>
        </p:grpSpPr>
        <p:pic>
          <p:nvPicPr>
            <p:cNvPr id="3" name="Image 7">
              <a:extLst>
                <a:ext uri="{FF2B5EF4-FFF2-40B4-BE49-F238E27FC236}">
                  <a16:creationId xmlns:a16="http://schemas.microsoft.com/office/drawing/2014/main" id="{55F78ED3-DB8B-4880-9F53-7A710DBCC27C}"/>
                </a:ext>
              </a:extLst>
            </p:cNvPr>
            <p:cNvPicPr>
              <a:picLocks noChangeAspect="1"/>
            </p:cNvPicPr>
            <p:nvPr/>
          </p:nvPicPr>
          <p:blipFill>
            <a:blip r:embed="rId2">
              <a:extLst>
                <a:ext uri="{28A0092B-C50C-407E-A947-70E740481C1C}">
                  <a14:useLocalDpi xmlns:a14="http://schemas.microsoft.com/office/drawing/2010/main" val="0"/>
                </a:ext>
              </a:extLst>
            </a:blip>
            <a:srcRect t="20940" b="22459"/>
            <a:stretch>
              <a:fillRect/>
            </a:stretch>
          </p:blipFill>
          <p:spPr bwMode="auto">
            <a:xfrm>
              <a:off x="3531752" y="1752600"/>
              <a:ext cx="33496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8">
              <a:extLst>
                <a:ext uri="{FF2B5EF4-FFF2-40B4-BE49-F238E27FC236}">
                  <a16:creationId xmlns:a16="http://schemas.microsoft.com/office/drawing/2014/main" id="{D2D8CC69-62E5-4976-9030-6420A5F7D75E}"/>
                </a:ext>
              </a:extLst>
            </p:cNvPr>
            <p:cNvPicPr>
              <a:picLocks noChangeAspect="1"/>
            </p:cNvPicPr>
            <p:nvPr/>
          </p:nvPicPr>
          <p:blipFill>
            <a:blip r:embed="rId3">
              <a:extLst>
                <a:ext uri="{28A0092B-C50C-407E-A947-70E740481C1C}">
                  <a14:useLocalDpi xmlns:a14="http://schemas.microsoft.com/office/drawing/2010/main" val="0"/>
                </a:ext>
              </a:extLst>
            </a:blip>
            <a:srcRect l="12314" t="10403" r="8751" b="11313"/>
            <a:stretch>
              <a:fillRect/>
            </a:stretch>
          </p:blipFill>
          <p:spPr bwMode="auto">
            <a:xfrm>
              <a:off x="6735327" y="1604963"/>
              <a:ext cx="15017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Image 9" descr="logoCNRS.jpg">
            <a:extLst>
              <a:ext uri="{FF2B5EF4-FFF2-40B4-BE49-F238E27FC236}">
                <a16:creationId xmlns:a16="http://schemas.microsoft.com/office/drawing/2014/main" id="{8C5BF6D0-5450-48ED-A8CD-913A2A2147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99" y="135227"/>
            <a:ext cx="10810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893162-ECE8-4AB9-812B-0FAE10E6AE29}"/>
              </a:ext>
            </a:extLst>
          </p:cNvPr>
          <p:cNvSpPr/>
          <p:nvPr/>
        </p:nvSpPr>
        <p:spPr>
          <a:xfrm>
            <a:off x="-150519" y="1405299"/>
            <a:ext cx="12233188" cy="584775"/>
          </a:xfrm>
          <a:prstGeom prst="rect">
            <a:avLst/>
          </a:prstGeom>
        </p:spPr>
        <p:txBody>
          <a:bodyPr wrap="square">
            <a:spAutoFit/>
          </a:bodyPr>
          <a:lstStyle/>
          <a:p>
            <a:pPr lvl="1" algn="ctr"/>
            <a:r>
              <a:rPr lang="en-US" sz="3200" b="1" dirty="0"/>
              <a:t>Surrogate reactions in inverse kinematics at heavy-ion storage rings</a:t>
            </a:r>
          </a:p>
        </p:txBody>
      </p:sp>
      <p:sp>
        <p:nvSpPr>
          <p:cNvPr id="8" name="ZoneTexte 7">
            <a:extLst>
              <a:ext uri="{FF2B5EF4-FFF2-40B4-BE49-F238E27FC236}">
                <a16:creationId xmlns:a16="http://schemas.microsoft.com/office/drawing/2014/main" id="{2A79C263-F060-4405-8305-875EA25142DD}"/>
              </a:ext>
            </a:extLst>
          </p:cNvPr>
          <p:cNvSpPr txBox="1"/>
          <p:nvPr/>
        </p:nvSpPr>
        <p:spPr>
          <a:xfrm>
            <a:off x="83799" y="1937715"/>
            <a:ext cx="12126361" cy="4939814"/>
          </a:xfrm>
          <a:prstGeom prst="rect">
            <a:avLst/>
          </a:prstGeom>
          <a:noFill/>
        </p:spPr>
        <p:txBody>
          <a:bodyPr wrap="square" rtlCol="0">
            <a:spAutoFit/>
          </a:bodyPr>
          <a:lstStyle/>
          <a:p>
            <a:pPr algn="ctr"/>
            <a:r>
              <a:rPr lang="en-US" sz="1700" dirty="0"/>
              <a:t>B. Jurado</a:t>
            </a:r>
            <a:r>
              <a:rPr lang="en-US" sz="1700" baseline="30000" dirty="0"/>
              <a:t>1</a:t>
            </a:r>
            <a:r>
              <a:rPr lang="en-US" sz="1700" dirty="0"/>
              <a:t>, M. Sguazzin</a:t>
            </a:r>
            <a:r>
              <a:rPr lang="en-US" sz="1700" baseline="30000" dirty="0"/>
              <a:t>1</a:t>
            </a:r>
            <a:r>
              <a:rPr lang="en-US" sz="1700" dirty="0"/>
              <a:t>, C. Berthelot</a:t>
            </a:r>
            <a:r>
              <a:rPr lang="en-US" sz="1700" baseline="30000" dirty="0"/>
              <a:t>1</a:t>
            </a:r>
            <a:r>
              <a:rPr lang="en-US" sz="1700" dirty="0"/>
              <a:t>, </a:t>
            </a:r>
            <a:r>
              <a:rPr lang="de-DE" sz="1700" dirty="0"/>
              <a:t>G. Leckenby</a:t>
            </a:r>
            <a:r>
              <a:rPr lang="de-DE" sz="1700" baseline="30000" dirty="0"/>
              <a:t>1</a:t>
            </a:r>
            <a:r>
              <a:rPr lang="de-DE" sz="1700" dirty="0"/>
              <a:t>, </a:t>
            </a:r>
            <a:r>
              <a:rPr lang="en-US" sz="1700" dirty="0"/>
              <a:t>B. Wloch</a:t>
            </a:r>
            <a:r>
              <a:rPr lang="en-US" sz="1700" baseline="30000" dirty="0"/>
              <a:t>1</a:t>
            </a:r>
            <a:r>
              <a:rPr lang="en-US" sz="1700" dirty="0"/>
              <a:t>, J. Pibernat</a:t>
            </a:r>
            <a:r>
              <a:rPr lang="en-US" sz="1700" baseline="30000" dirty="0"/>
              <a:t>1</a:t>
            </a:r>
            <a:r>
              <a:rPr lang="en-US" sz="1700" dirty="0"/>
              <a:t>, J. A. Swartz</a:t>
            </a:r>
            <a:r>
              <a:rPr lang="en-US" sz="1700" baseline="30000" dirty="0"/>
              <a:t>1</a:t>
            </a:r>
            <a:r>
              <a:rPr lang="en-US" sz="1700" dirty="0"/>
              <a:t>, </a:t>
            </a:r>
            <a:r>
              <a:rPr lang="de-DE" sz="1700" dirty="0"/>
              <a:t>M. Grieser</a:t>
            </a:r>
            <a:r>
              <a:rPr lang="de-DE" sz="1700" baseline="30000" dirty="0"/>
              <a:t>2</a:t>
            </a:r>
            <a:r>
              <a:rPr lang="de-DE" sz="1700" dirty="0"/>
              <a:t>, </a:t>
            </a:r>
            <a:r>
              <a:rPr lang="en-US" sz="1700" dirty="0"/>
              <a:t>J. Glorius</a:t>
            </a:r>
            <a:r>
              <a:rPr lang="en-US" sz="1700" baseline="30000" dirty="0"/>
              <a:t>3</a:t>
            </a:r>
            <a:r>
              <a:rPr lang="en-US" sz="1700" dirty="0"/>
              <a:t>,  Y. A. Litvinov</a:t>
            </a:r>
            <a:r>
              <a:rPr lang="en-US" sz="1700" baseline="30000" dirty="0"/>
              <a:t>3</a:t>
            </a:r>
            <a:r>
              <a:rPr lang="en-US" sz="1700" dirty="0"/>
              <a:t>, </a:t>
            </a:r>
            <a:br>
              <a:rPr lang="en-US" sz="1700" dirty="0"/>
            </a:br>
            <a:r>
              <a:rPr lang="de-DE" sz="1700" dirty="0"/>
              <a:t>R. Reifarth</a:t>
            </a:r>
            <a:r>
              <a:rPr lang="de-DE" sz="1700" baseline="30000" dirty="0"/>
              <a:t>4</a:t>
            </a:r>
            <a:r>
              <a:rPr lang="de-DE" sz="1700" dirty="0"/>
              <a:t>, K. Blaum</a:t>
            </a:r>
            <a:r>
              <a:rPr lang="de-DE" sz="1700" baseline="30000" dirty="0"/>
              <a:t>2</a:t>
            </a:r>
            <a:r>
              <a:rPr lang="de-DE" sz="1700" dirty="0"/>
              <a:t>, P. Alfaurt</a:t>
            </a:r>
            <a:r>
              <a:rPr lang="de-DE" sz="1700" baseline="30000" dirty="0"/>
              <a:t>1</a:t>
            </a:r>
            <a:r>
              <a:rPr lang="de-DE" sz="1700" dirty="0"/>
              <a:t>, </a:t>
            </a:r>
            <a:r>
              <a:rPr lang="en-US" sz="1700" dirty="0"/>
              <a:t>P. Ascher</a:t>
            </a:r>
            <a:r>
              <a:rPr lang="en-US" sz="1700" baseline="30000" dirty="0"/>
              <a:t>1</a:t>
            </a:r>
            <a:r>
              <a:rPr lang="en-US" sz="1700" dirty="0"/>
              <a:t>, L. Audouin</a:t>
            </a:r>
            <a:r>
              <a:rPr lang="en-US" sz="1700" baseline="30000" dirty="0"/>
              <a:t>5</a:t>
            </a:r>
            <a:r>
              <a:rPr lang="en-US" sz="1700" dirty="0"/>
              <a:t>, B. Blank</a:t>
            </a:r>
            <a:r>
              <a:rPr lang="en-US" sz="1700" baseline="30000" dirty="0"/>
              <a:t>1</a:t>
            </a:r>
            <a:r>
              <a:rPr lang="en-US" sz="1700" dirty="0"/>
              <a:t>, B. Bruckner</a:t>
            </a:r>
            <a:r>
              <a:rPr lang="en-US" sz="1700" baseline="30000" dirty="0"/>
              <a:t>4</a:t>
            </a:r>
            <a:r>
              <a:rPr lang="en-US" sz="1700" dirty="0"/>
              <a:t>, S. Dellmann</a:t>
            </a:r>
            <a:r>
              <a:rPr lang="en-US" sz="1700" baseline="30000" dirty="0"/>
              <a:t>4</a:t>
            </a:r>
            <a:r>
              <a:rPr lang="en-US" sz="1700" dirty="0"/>
              <a:t>, I. Dillmann</a:t>
            </a:r>
            <a:r>
              <a:rPr lang="en-US" sz="1700" baseline="30000" dirty="0"/>
              <a:t>6</a:t>
            </a:r>
            <a:r>
              <a:rPr lang="en-US" sz="1700" dirty="0"/>
              <a:t>,</a:t>
            </a:r>
            <a:r>
              <a:rPr lang="en-US" sz="1700" baseline="30000" dirty="0"/>
              <a:t> </a:t>
            </a:r>
            <a:r>
              <a:rPr lang="en-US" sz="1700" dirty="0"/>
              <a:t>C. Domingo-Pardo</a:t>
            </a:r>
            <a:r>
              <a:rPr lang="en-US" sz="1700" baseline="30000" dirty="0"/>
              <a:t>7</a:t>
            </a:r>
            <a:r>
              <a:rPr lang="en-US" sz="1700" dirty="0"/>
              <a:t>, </a:t>
            </a:r>
            <a:br>
              <a:rPr lang="en-US" sz="1700" dirty="0"/>
            </a:br>
            <a:r>
              <a:rPr lang="en-US" sz="1700" dirty="0"/>
              <a:t>M. Dupuis</a:t>
            </a:r>
            <a:r>
              <a:rPr lang="en-US" sz="1700" baseline="30000" dirty="0"/>
              <a:t>8</a:t>
            </a:r>
            <a:r>
              <a:rPr lang="en-US" sz="1700" dirty="0"/>
              <a:t>, </a:t>
            </a:r>
            <a:r>
              <a:rPr lang="de-DE" sz="1700" dirty="0"/>
              <a:t>P. Erbacher</a:t>
            </a:r>
            <a:r>
              <a:rPr lang="de-DE" sz="1700" baseline="30000" dirty="0"/>
              <a:t>4</a:t>
            </a:r>
            <a:r>
              <a:rPr lang="de-DE" sz="1700" dirty="0"/>
              <a:t>, M. Flayol</a:t>
            </a:r>
            <a:r>
              <a:rPr lang="de-DE" sz="1700" baseline="30000" dirty="0"/>
              <a:t>1</a:t>
            </a:r>
            <a:r>
              <a:rPr lang="de-DE" sz="1700" dirty="0"/>
              <a:t>, O. Forstner</a:t>
            </a:r>
            <a:r>
              <a:rPr lang="de-DE" sz="1700" baseline="30000" dirty="0"/>
              <a:t>3</a:t>
            </a:r>
            <a:r>
              <a:rPr lang="de-DE" sz="1700" dirty="0"/>
              <a:t>, D. Freire-Fernandez</a:t>
            </a:r>
            <a:r>
              <a:rPr lang="de-DE" sz="1700" baseline="30000" dirty="0"/>
              <a:t>2</a:t>
            </a:r>
            <a:r>
              <a:rPr lang="de-DE" sz="1700" dirty="0"/>
              <a:t>, </a:t>
            </a:r>
            <a:r>
              <a:rPr lang="en-US" sz="1700" dirty="0"/>
              <a:t>M. Gerbaux</a:t>
            </a:r>
            <a:r>
              <a:rPr lang="en-US" sz="1700" baseline="30000" dirty="0"/>
              <a:t>1</a:t>
            </a:r>
            <a:r>
              <a:rPr lang="en-US" sz="1700" dirty="0"/>
              <a:t>, J. Giovinazzo</a:t>
            </a:r>
            <a:r>
              <a:rPr lang="en-US" sz="1700" baseline="30000" dirty="0"/>
              <a:t>1</a:t>
            </a:r>
            <a:r>
              <a:rPr lang="en-US" sz="1700" dirty="0"/>
              <a:t>, S. Grevy</a:t>
            </a:r>
            <a:r>
              <a:rPr lang="en-US" sz="1700" baseline="30000" dirty="0"/>
              <a:t>1</a:t>
            </a:r>
            <a:r>
              <a:rPr lang="en-US" sz="1700" dirty="0"/>
              <a:t>, C. Griffin</a:t>
            </a:r>
            <a:r>
              <a:rPr lang="en-US" sz="1700" baseline="30000" dirty="0"/>
              <a:t>6</a:t>
            </a:r>
            <a:r>
              <a:rPr lang="en-US" sz="1700" dirty="0"/>
              <a:t>, </a:t>
            </a:r>
            <a:br>
              <a:rPr lang="en-US" sz="1700" dirty="0"/>
            </a:br>
            <a:r>
              <a:rPr lang="en-US" sz="1700" dirty="0"/>
              <a:t>A. Gumberidze</a:t>
            </a:r>
            <a:r>
              <a:rPr lang="en-US" sz="1700" baseline="30000" dirty="0"/>
              <a:t>3</a:t>
            </a:r>
            <a:r>
              <a:rPr lang="en-US" sz="1700" dirty="0"/>
              <a:t>, S. Heil</a:t>
            </a:r>
            <a:r>
              <a:rPr lang="en-US" sz="1700" baseline="30000" dirty="0"/>
              <a:t>4</a:t>
            </a:r>
            <a:r>
              <a:rPr lang="en-US" sz="1700" dirty="0"/>
              <a:t>, A. Heinz</a:t>
            </a:r>
            <a:r>
              <a:rPr lang="en-US" sz="1700" baseline="30000" dirty="0"/>
              <a:t>9</a:t>
            </a:r>
            <a:r>
              <a:rPr lang="de-DE" sz="1700" dirty="0"/>
              <a:t>, D. Kurtulgil</a:t>
            </a:r>
            <a:r>
              <a:rPr lang="de-DE" sz="1700" baseline="30000" dirty="0"/>
              <a:t>4</a:t>
            </a:r>
            <a:r>
              <a:rPr lang="de-DE" sz="1700" dirty="0"/>
              <a:t>, S. Litvinov</a:t>
            </a:r>
            <a:r>
              <a:rPr lang="de-DE" sz="1700" baseline="30000" dirty="0"/>
              <a:t>3</a:t>
            </a:r>
            <a:r>
              <a:rPr lang="de-DE" sz="1700" dirty="0"/>
              <a:t>, B. Lorentz</a:t>
            </a:r>
            <a:r>
              <a:rPr lang="de-DE" sz="1700" baseline="30000" dirty="0"/>
              <a:t>3</a:t>
            </a:r>
            <a:r>
              <a:rPr lang="de-DE" sz="1700" dirty="0"/>
              <a:t>, V. Meot</a:t>
            </a:r>
            <a:r>
              <a:rPr lang="de-DE" sz="1700" baseline="30000" dirty="0"/>
              <a:t>8</a:t>
            </a:r>
            <a:r>
              <a:rPr lang="de-DE" sz="1700" dirty="0"/>
              <a:t>, J. Michaud</a:t>
            </a:r>
            <a:r>
              <a:rPr lang="de-DE" sz="1700" baseline="30000" dirty="0"/>
              <a:t>1</a:t>
            </a:r>
            <a:r>
              <a:rPr lang="de-DE" sz="1700" dirty="0"/>
              <a:t>, S. Perard</a:t>
            </a:r>
            <a:r>
              <a:rPr lang="de-DE" sz="1700" baseline="30000" dirty="0"/>
              <a:t>1</a:t>
            </a:r>
            <a:r>
              <a:rPr lang="de-DE" sz="1700" dirty="0"/>
              <a:t>, U. Popp</a:t>
            </a:r>
            <a:r>
              <a:rPr lang="de-DE" sz="1700" baseline="30000" dirty="0"/>
              <a:t>3</a:t>
            </a:r>
            <a:r>
              <a:rPr lang="de-DE" sz="1700" dirty="0"/>
              <a:t>, </a:t>
            </a:r>
            <a:br>
              <a:rPr lang="de-DE" sz="1700" dirty="0"/>
            </a:br>
            <a:r>
              <a:rPr lang="de-DE" sz="1700" dirty="0"/>
              <a:t>M. Roche</a:t>
            </a:r>
            <a:r>
              <a:rPr lang="de-DE" sz="1700" baseline="30000" dirty="0"/>
              <a:t>1</a:t>
            </a:r>
            <a:r>
              <a:rPr lang="de-DE" sz="1700" dirty="0"/>
              <a:t>, M.S. Sanjari</a:t>
            </a:r>
            <a:r>
              <a:rPr lang="de-DE" sz="1700" baseline="30000" dirty="0"/>
              <a:t>3</a:t>
            </a:r>
            <a:r>
              <a:rPr lang="de-DE" sz="1700" dirty="0"/>
              <a:t>, R.S. Sidhu</a:t>
            </a:r>
            <a:r>
              <a:rPr lang="de-DE" sz="1700" baseline="30000" dirty="0"/>
              <a:t>10</a:t>
            </a:r>
            <a:r>
              <a:rPr lang="de-DE" sz="1700" dirty="0"/>
              <a:t>,  U. Spillmann</a:t>
            </a:r>
            <a:r>
              <a:rPr lang="de-DE" sz="1700" baseline="30000" dirty="0"/>
              <a:t>3</a:t>
            </a:r>
            <a:r>
              <a:rPr lang="de-DE" sz="1700" dirty="0"/>
              <a:t>,  M. Steck</a:t>
            </a:r>
            <a:r>
              <a:rPr lang="de-DE" sz="1700" baseline="30000" dirty="0"/>
              <a:t>3</a:t>
            </a:r>
            <a:r>
              <a:rPr lang="de-DE" sz="1700" dirty="0"/>
              <a:t>,  Th. Stöhlker</a:t>
            </a:r>
            <a:r>
              <a:rPr lang="de-DE" sz="1700" baseline="30000" dirty="0"/>
              <a:t>3</a:t>
            </a:r>
            <a:r>
              <a:rPr lang="de-DE" sz="1700" dirty="0"/>
              <a:t>, B. Thomas</a:t>
            </a:r>
            <a:r>
              <a:rPr lang="de-DE" sz="1700" baseline="30000" dirty="0"/>
              <a:t>1</a:t>
            </a:r>
            <a:r>
              <a:rPr lang="de-DE" sz="1700" dirty="0"/>
              <a:t>, L. Thulliez</a:t>
            </a:r>
            <a:r>
              <a:rPr lang="de-DE" sz="1700" baseline="30000" dirty="0"/>
              <a:t>8</a:t>
            </a:r>
            <a:r>
              <a:rPr lang="de-DE" sz="1700" dirty="0"/>
              <a:t>, </a:t>
            </a:r>
            <a:r>
              <a:rPr lang="en-US" sz="1700" dirty="0"/>
              <a:t>M. Versteegen</a:t>
            </a:r>
            <a:r>
              <a:rPr lang="en-US" sz="1700" baseline="30000" dirty="0"/>
              <a:t>1</a:t>
            </a:r>
            <a:r>
              <a:rPr lang="en-US" sz="1700" dirty="0"/>
              <a:t>,</a:t>
            </a:r>
            <a:r>
              <a:rPr lang="en-US" sz="1700" baseline="30000" dirty="0"/>
              <a:t> </a:t>
            </a:r>
            <a:r>
              <a:rPr lang="en-US" sz="1700" dirty="0"/>
              <a:t>L. Begue-Guillou</a:t>
            </a:r>
            <a:r>
              <a:rPr lang="en-US" sz="1700" baseline="30000" dirty="0"/>
              <a:t>11</a:t>
            </a:r>
            <a:r>
              <a:rPr lang="en-US" sz="1700" dirty="0"/>
              <a:t>, D. Ramos</a:t>
            </a:r>
            <a:r>
              <a:rPr lang="en-US" sz="1700" baseline="30000" dirty="0"/>
              <a:t>11</a:t>
            </a:r>
            <a:r>
              <a:rPr lang="en-US" sz="1700" dirty="0"/>
              <a:t>, A. Cobo</a:t>
            </a:r>
            <a:r>
              <a:rPr lang="en-US" sz="1700" baseline="30000" dirty="0"/>
              <a:t>11</a:t>
            </a:r>
            <a:r>
              <a:rPr lang="en-US" sz="1700" dirty="0"/>
              <a:t>, A. Francheteau</a:t>
            </a:r>
            <a:r>
              <a:rPr lang="en-US" sz="1700" baseline="30000" dirty="0"/>
              <a:t>11</a:t>
            </a:r>
            <a:r>
              <a:rPr lang="en-US" sz="1700" dirty="0"/>
              <a:t>, M. Fukutome</a:t>
            </a:r>
            <a:r>
              <a:rPr lang="en-US" sz="1700" baseline="30000" dirty="0"/>
              <a:t>12</a:t>
            </a:r>
            <a:r>
              <a:rPr lang="en-US" sz="1700" dirty="0"/>
              <a:t>, A. Henriques</a:t>
            </a:r>
            <a:r>
              <a:rPr lang="en-US" sz="1700" baseline="30000" dirty="0"/>
              <a:t>13</a:t>
            </a:r>
            <a:r>
              <a:rPr lang="en-US" sz="1700" dirty="0"/>
              <a:t>, I. Jangid</a:t>
            </a:r>
            <a:r>
              <a:rPr lang="en-US" sz="1700" baseline="30000" dirty="0"/>
              <a:t>11</a:t>
            </a:r>
            <a:r>
              <a:rPr lang="en-US" sz="1700" dirty="0"/>
              <a:t>, A. Kalinin</a:t>
            </a:r>
            <a:r>
              <a:rPr lang="en-US" sz="1700" baseline="30000" dirty="0"/>
              <a:t>3</a:t>
            </a:r>
            <a:r>
              <a:rPr lang="en-US" sz="1700" dirty="0"/>
              <a:t>, W. Korten</a:t>
            </a:r>
            <a:r>
              <a:rPr lang="en-US" sz="1700" baseline="30000" dirty="0"/>
              <a:t>8</a:t>
            </a:r>
            <a:r>
              <a:rPr lang="en-US" sz="1700" dirty="0"/>
              <a:t>, T. Yamaguchi</a:t>
            </a:r>
            <a:r>
              <a:rPr lang="en-US" sz="1700" baseline="30000" dirty="0"/>
              <a:t>12</a:t>
            </a:r>
            <a:endParaRPr lang="fr-FR" sz="1700" baseline="30000" dirty="0"/>
          </a:p>
          <a:p>
            <a:pPr algn="ctr">
              <a:spcBef>
                <a:spcPts val="600"/>
              </a:spcBef>
            </a:pPr>
            <a:r>
              <a:rPr lang="fr-FR" sz="1600" b="1" i="1" dirty="0"/>
              <a:t>1- LP2I (ex-CENBG), Bordeaux, France</a:t>
            </a:r>
            <a:endParaRPr lang="fr-FR" sz="1600" b="1" dirty="0"/>
          </a:p>
          <a:p>
            <a:pPr algn="ctr"/>
            <a:r>
              <a:rPr lang="de-DE" sz="1600" b="1" i="1" dirty="0"/>
              <a:t>2- MPIK, Heidelberg, Germany</a:t>
            </a:r>
            <a:endParaRPr lang="fr-FR" sz="1600" b="1" dirty="0"/>
          </a:p>
          <a:p>
            <a:pPr algn="ctr"/>
            <a:r>
              <a:rPr lang="de-DE" sz="1600" b="1" i="1" dirty="0"/>
              <a:t>3-GSI, Darmstadt, Germany </a:t>
            </a:r>
            <a:endParaRPr lang="fr-FR" sz="1600" b="1" dirty="0"/>
          </a:p>
          <a:p>
            <a:pPr algn="ctr"/>
            <a:r>
              <a:rPr lang="de-DE" sz="1600" b="1" i="1" dirty="0"/>
              <a:t>4-University </a:t>
            </a:r>
            <a:r>
              <a:rPr lang="de-DE" sz="1600" b="1" i="1" dirty="0" err="1"/>
              <a:t>of</a:t>
            </a:r>
            <a:r>
              <a:rPr lang="de-DE" sz="1600" b="1" i="1" dirty="0"/>
              <a:t> Frankfurt, Germany</a:t>
            </a:r>
          </a:p>
          <a:p>
            <a:pPr algn="ctr"/>
            <a:r>
              <a:rPr lang="de-DE" sz="1600" b="1" i="1" dirty="0"/>
              <a:t>5-IJCLAB, Orsay, France</a:t>
            </a:r>
          </a:p>
          <a:p>
            <a:pPr algn="ctr"/>
            <a:r>
              <a:rPr lang="de-DE" sz="1600" b="1" i="1" dirty="0"/>
              <a:t>6-Triumf, Vancouver, Canada</a:t>
            </a:r>
          </a:p>
          <a:p>
            <a:pPr algn="ctr"/>
            <a:r>
              <a:rPr lang="de-DE" sz="1600" b="1" i="1" dirty="0"/>
              <a:t>7-IFIC, Valencia, Spain</a:t>
            </a:r>
            <a:endParaRPr lang="fr-FR" sz="1600" b="1" dirty="0"/>
          </a:p>
          <a:p>
            <a:pPr algn="ctr"/>
            <a:r>
              <a:rPr lang="de-DE" sz="1600" b="1" i="1" dirty="0"/>
              <a:t>8-CEA, France</a:t>
            </a:r>
          </a:p>
          <a:p>
            <a:pPr algn="ctr"/>
            <a:r>
              <a:rPr lang="en-US" sz="1600" b="1" i="1" dirty="0"/>
              <a:t>9-University of Chalmers, Sweden</a:t>
            </a:r>
          </a:p>
          <a:p>
            <a:pPr algn="ctr"/>
            <a:r>
              <a:rPr lang="en-US" sz="1600" b="1" i="1" dirty="0"/>
              <a:t>10-University of Edinburgh, UK</a:t>
            </a:r>
          </a:p>
          <a:p>
            <a:pPr algn="ctr"/>
            <a:r>
              <a:rPr lang="en-US" sz="1600" b="1" i="1" dirty="0"/>
              <a:t>11-GANIL, France</a:t>
            </a:r>
          </a:p>
          <a:p>
            <a:pPr algn="ctr"/>
            <a:r>
              <a:rPr lang="en-US" sz="1600" b="1" i="1" dirty="0"/>
              <a:t>12-University of Osaka, Japan</a:t>
            </a:r>
          </a:p>
          <a:p>
            <a:pPr algn="ctr"/>
            <a:r>
              <a:rPr lang="en-US" sz="1600" b="1" i="1" dirty="0"/>
              <a:t>13-FRIB, USA</a:t>
            </a:r>
          </a:p>
        </p:txBody>
      </p:sp>
      <p:pic>
        <p:nvPicPr>
          <p:cNvPr id="10" name="Image 9">
            <a:extLst>
              <a:ext uri="{FF2B5EF4-FFF2-40B4-BE49-F238E27FC236}">
                <a16:creationId xmlns:a16="http://schemas.microsoft.com/office/drawing/2014/main" id="{8C7CBD47-A6E1-4FED-8AF3-C2A4322096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7081" y="0"/>
            <a:ext cx="2034919" cy="900422"/>
          </a:xfrm>
          <a:prstGeom prst="rect">
            <a:avLst/>
          </a:prstGeom>
        </p:spPr>
      </p:pic>
      <p:pic>
        <p:nvPicPr>
          <p:cNvPr id="9" name="Image 4" descr="logo-cenbg.gif">
            <a:extLst>
              <a:ext uri="{FF2B5EF4-FFF2-40B4-BE49-F238E27FC236}">
                <a16:creationId xmlns:a16="http://schemas.microsoft.com/office/drawing/2014/main" id="{FDAFAA52-CD00-4552-9074-65BBEAB765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54081" y="135227"/>
            <a:ext cx="1855017" cy="69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3">
            <a:extLst>
              <a:ext uri="{FF2B5EF4-FFF2-40B4-BE49-F238E27FC236}">
                <a16:creationId xmlns:a16="http://schemas.microsoft.com/office/drawing/2014/main" id="{D7DFBFAF-FAB9-4674-A1E5-53B320025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411" y="199937"/>
            <a:ext cx="1695118" cy="6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08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940A898-A003-49EE-AD5E-854F16CD6E49}"/>
              </a:ext>
            </a:extLst>
          </p:cNvPr>
          <p:cNvSpPr txBox="1"/>
          <p:nvPr/>
        </p:nvSpPr>
        <p:spPr>
          <a:xfrm>
            <a:off x="8639662" y="1314037"/>
            <a:ext cx="2752238" cy="1938992"/>
          </a:xfrm>
          <a:prstGeom prst="rect">
            <a:avLst/>
          </a:prstGeom>
          <a:noFill/>
          <a:ln w="50800">
            <a:solidFill>
              <a:srgbClr val="FF0000"/>
            </a:solidFill>
          </a:ln>
        </p:spPr>
        <p:txBody>
          <a:bodyPr wrap="square">
            <a:spAutoFit/>
          </a:bodyPr>
          <a:lstStyle/>
          <a:p>
            <a:pPr>
              <a:defRPr/>
            </a:pPr>
            <a:r>
              <a:rPr lang="en-US" sz="2400" b="1" dirty="0" err="1">
                <a:latin typeface="+mn-lt"/>
              </a:rPr>
              <a:t>Pn+P</a:t>
            </a:r>
            <a:r>
              <a:rPr lang="en-US" sz="2400" b="1" dirty="0">
                <a:latin typeface="+mn-lt"/>
                <a:sym typeface="Symbol" panose="05050102010706020507" pitchFamily="18" charset="2"/>
              </a:rPr>
              <a:t>1!</a:t>
            </a:r>
            <a:endParaRPr lang="en-US" sz="2400" b="1" dirty="0">
              <a:latin typeface="+mn-lt"/>
            </a:endParaRPr>
          </a:p>
          <a:p>
            <a:pPr>
              <a:defRPr/>
            </a:pPr>
            <a:endParaRPr lang="en-US" sz="2400" b="1" dirty="0">
              <a:latin typeface="+mn-lt"/>
            </a:endParaRPr>
          </a:p>
          <a:p>
            <a:pPr>
              <a:defRPr/>
            </a:pPr>
            <a:r>
              <a:rPr lang="en-US" sz="2400" b="1" dirty="0">
                <a:latin typeface="+mn-lt"/>
              </a:rPr>
              <a:t>Validation of experimental technique!</a:t>
            </a:r>
            <a:endParaRPr lang="en-US" sz="2400" b="1" dirty="0"/>
          </a:p>
        </p:txBody>
      </p:sp>
      <p:sp>
        <p:nvSpPr>
          <p:cNvPr id="9" name="ZoneTexte 8">
            <a:extLst>
              <a:ext uri="{FF2B5EF4-FFF2-40B4-BE49-F238E27FC236}">
                <a16:creationId xmlns:a16="http://schemas.microsoft.com/office/drawing/2014/main" id="{C994FA68-D68F-4C95-86DD-64AC862F6919}"/>
              </a:ext>
            </a:extLst>
          </p:cNvPr>
          <p:cNvSpPr txBox="1"/>
          <p:nvPr/>
        </p:nvSpPr>
        <p:spPr>
          <a:xfrm>
            <a:off x="5196928" y="-2778"/>
            <a:ext cx="1561325" cy="646331"/>
          </a:xfrm>
          <a:prstGeom prst="rect">
            <a:avLst/>
          </a:prstGeom>
          <a:noFill/>
        </p:spPr>
        <p:txBody>
          <a:bodyPr wrap="none" rtlCol="0">
            <a:spAutoFit/>
          </a:bodyPr>
          <a:lstStyle/>
          <a:p>
            <a:r>
              <a:rPr lang="fr-FR" sz="3600" b="1" dirty="0" err="1"/>
              <a:t>Results</a:t>
            </a:r>
            <a:endParaRPr lang="fr-FR" sz="3600" b="1" dirty="0"/>
          </a:p>
        </p:txBody>
      </p:sp>
      <p:pic>
        <p:nvPicPr>
          <p:cNvPr id="16" name="Image 15">
            <a:extLst>
              <a:ext uri="{FF2B5EF4-FFF2-40B4-BE49-F238E27FC236}">
                <a16:creationId xmlns:a16="http://schemas.microsoft.com/office/drawing/2014/main" id="{1F5AA3DA-5FEA-4871-AFE6-41BECD791B3E}"/>
              </a:ext>
            </a:extLst>
          </p:cNvPr>
          <p:cNvPicPr/>
          <p:nvPr/>
        </p:nvPicPr>
        <p:blipFill rotWithShape="1">
          <a:blip r:embed="rId2">
            <a:extLst>
              <a:ext uri="{28A0092B-C50C-407E-A947-70E740481C1C}">
                <a14:useLocalDpi xmlns:a14="http://schemas.microsoft.com/office/drawing/2010/main" val="0"/>
              </a:ext>
            </a:extLst>
          </a:blip>
          <a:srcRect t="8611" r="7329"/>
          <a:stretch/>
        </p:blipFill>
        <p:spPr bwMode="auto">
          <a:xfrm>
            <a:off x="1495151" y="643553"/>
            <a:ext cx="6573624" cy="5375851"/>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270AA86F-09D8-44CF-A0AB-4D9FB300E8A5}"/>
              </a:ext>
            </a:extLst>
          </p:cNvPr>
          <p:cNvSpPr/>
          <p:nvPr/>
        </p:nvSpPr>
        <p:spPr>
          <a:xfrm>
            <a:off x="1920918" y="6214447"/>
            <a:ext cx="9144000" cy="461665"/>
          </a:xfrm>
          <a:prstGeom prst="rect">
            <a:avLst/>
          </a:prstGeom>
        </p:spPr>
        <p:txBody>
          <a:bodyPr wrap="square">
            <a:spAutoFit/>
          </a:bodyPr>
          <a:lstStyle/>
          <a:p>
            <a:pPr>
              <a:lnSpc>
                <a:spcPct val="100000"/>
              </a:lnSpc>
              <a:spcBef>
                <a:spcPct val="0"/>
              </a:spcBef>
              <a:buFontTx/>
              <a:buNone/>
            </a:pPr>
            <a:r>
              <a:rPr lang="en-US" altLang="fr-FR" sz="2400" b="1" dirty="0">
                <a:solidFill>
                  <a:srgbClr val="008080"/>
                </a:solidFill>
              </a:rPr>
              <a:t>M. </a:t>
            </a:r>
            <a:r>
              <a:rPr lang="en-US" altLang="fr-FR" sz="2400" b="1" dirty="0" err="1">
                <a:solidFill>
                  <a:srgbClr val="008080"/>
                </a:solidFill>
              </a:rPr>
              <a:t>Sguazzin</a:t>
            </a:r>
            <a:r>
              <a:rPr lang="en-US" altLang="fr-FR" sz="2400" b="1" dirty="0">
                <a:solidFill>
                  <a:srgbClr val="008080"/>
                </a:solidFill>
              </a:rPr>
              <a:t> </a:t>
            </a:r>
            <a:r>
              <a:rPr lang="en-US" altLang="fr-FR" sz="2400" b="1" i="1" dirty="0">
                <a:solidFill>
                  <a:srgbClr val="008080"/>
                </a:solidFill>
              </a:rPr>
              <a:t>et al</a:t>
            </a:r>
            <a:r>
              <a:rPr lang="en-US" altLang="fr-FR" sz="2400" b="1" dirty="0">
                <a:solidFill>
                  <a:srgbClr val="008080"/>
                </a:solidFill>
              </a:rPr>
              <a:t>., Phys. Rev. C 111 (2025) 024614</a:t>
            </a:r>
          </a:p>
        </p:txBody>
      </p:sp>
    </p:spTree>
    <p:extLst>
      <p:ext uri="{BB962C8B-B14F-4D97-AF65-F5344CB8AC3E}">
        <p14:creationId xmlns:p14="http://schemas.microsoft.com/office/powerpoint/2010/main" val="409939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9">
            <a:extLst>
              <a:ext uri="{FF2B5EF4-FFF2-40B4-BE49-F238E27FC236}">
                <a16:creationId xmlns:a16="http://schemas.microsoft.com/office/drawing/2014/main" id="{C0DC5E41-5711-4F7A-BA8E-B4E89DFD4155}"/>
              </a:ext>
            </a:extLst>
          </p:cNvPr>
          <p:cNvSpPr txBox="1">
            <a:spLocks noChangeArrowheads="1"/>
          </p:cNvSpPr>
          <p:nvPr/>
        </p:nvSpPr>
        <p:spPr bwMode="auto">
          <a:xfrm>
            <a:off x="572648" y="131041"/>
            <a:ext cx="1108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3200" b="1" dirty="0" err="1">
                <a:sym typeface="Wingdings" panose="05000000000000000000" pitchFamily="2" charset="2"/>
              </a:rPr>
              <a:t>Comparison</a:t>
            </a:r>
            <a:r>
              <a:rPr lang="fr-FR" altLang="fr-FR" sz="3200" b="1" dirty="0">
                <a:sym typeface="Wingdings" panose="05000000000000000000" pitchFamily="2" charset="2"/>
              </a:rPr>
              <a:t> </a:t>
            </a:r>
            <a:r>
              <a:rPr lang="fr-FR" altLang="fr-FR" sz="3200" b="1" dirty="0" err="1">
                <a:sym typeface="Wingdings" panose="05000000000000000000" pitchFamily="2" charset="2"/>
              </a:rPr>
              <a:t>with</a:t>
            </a:r>
            <a:r>
              <a:rPr lang="fr-FR" altLang="fr-FR" sz="3200" b="1" dirty="0">
                <a:sym typeface="Wingdings" panose="05000000000000000000" pitchFamily="2" charset="2"/>
              </a:rPr>
              <a:t> model </a:t>
            </a:r>
            <a:r>
              <a:rPr lang="fr-FR" altLang="fr-FR" sz="3200" b="1" dirty="0" err="1">
                <a:sym typeface="Wingdings" panose="05000000000000000000" pitchFamily="2" charset="2"/>
              </a:rPr>
              <a:t>calculations</a:t>
            </a:r>
            <a:endParaRPr lang="fr-FR" altLang="fr-FR" sz="3200" b="1" dirty="0">
              <a:sym typeface="Wingdings" panose="05000000000000000000" pitchFamily="2" charset="2"/>
            </a:endParaRPr>
          </a:p>
        </p:txBody>
      </p:sp>
      <p:sp>
        <p:nvSpPr>
          <p:cNvPr id="12291" name="Text Box 49">
            <a:extLst>
              <a:ext uri="{FF2B5EF4-FFF2-40B4-BE49-F238E27FC236}">
                <a16:creationId xmlns:a16="http://schemas.microsoft.com/office/drawing/2014/main" id="{B91ADF80-1716-4094-8C89-C4B3F0B8135D}"/>
              </a:ext>
            </a:extLst>
          </p:cNvPr>
          <p:cNvSpPr txBox="1">
            <a:spLocks noChangeArrowheads="1"/>
          </p:cNvSpPr>
          <p:nvPr/>
        </p:nvSpPr>
        <p:spPr bwMode="auto">
          <a:xfrm>
            <a:off x="1317509" y="2562308"/>
            <a:ext cx="417793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dirty="0">
                <a:sym typeface="Wingdings" panose="05000000000000000000" pitchFamily="2" charset="2"/>
              </a:rPr>
              <a:t>Calculation of </a:t>
            </a:r>
            <a:r>
              <a:rPr lang="fr-FR" altLang="fr-FR" sz="2400" b="1" dirty="0" err="1">
                <a:sym typeface="Wingdings" panose="05000000000000000000" pitchFamily="2" charset="2"/>
              </a:rPr>
              <a:t>F</a:t>
            </a:r>
            <a:r>
              <a:rPr lang="fr-FR" altLang="fr-FR" sz="2400" b="1" baseline="-25000" dirty="0" err="1">
                <a:sym typeface="Wingdings" panose="05000000000000000000" pitchFamily="2" charset="2"/>
              </a:rPr>
              <a:t>s</a:t>
            </a:r>
            <a:r>
              <a:rPr lang="fr-FR" altLang="fr-FR" sz="2400" b="1" dirty="0">
                <a:sym typeface="Wingdings" panose="05000000000000000000" pitchFamily="2" charset="2"/>
              </a:rPr>
              <a:t> </a:t>
            </a:r>
            <a:r>
              <a:rPr lang="fr-FR" altLang="fr-FR" sz="2400" b="1" dirty="0" err="1">
                <a:sym typeface="Wingdings" panose="05000000000000000000" pitchFamily="2" charset="2"/>
              </a:rPr>
              <a:t>populated</a:t>
            </a:r>
            <a:r>
              <a:rPr lang="fr-FR" altLang="fr-FR" sz="2400" b="1" dirty="0">
                <a:sym typeface="Wingdings" panose="05000000000000000000" pitchFamily="2" charset="2"/>
              </a:rPr>
              <a:t> in </a:t>
            </a:r>
          </a:p>
          <a:p>
            <a:pPr>
              <a:lnSpc>
                <a:spcPct val="100000"/>
              </a:lnSpc>
              <a:spcBef>
                <a:spcPct val="0"/>
              </a:spcBef>
              <a:buFontTx/>
              <a:buNone/>
            </a:pPr>
            <a:r>
              <a:rPr lang="fr-FR" altLang="fr-FR" sz="2400" b="1" dirty="0">
                <a:sym typeface="Wingdings" panose="05000000000000000000" pitchFamily="2" charset="2"/>
              </a:rPr>
              <a:t>p+208Pbp’+208Pb*</a:t>
            </a:r>
          </a:p>
          <a:p>
            <a:pPr>
              <a:lnSpc>
                <a:spcPct val="100000"/>
              </a:lnSpc>
              <a:spcBef>
                <a:spcPct val="0"/>
              </a:spcBef>
              <a:buFontTx/>
              <a:buNone/>
            </a:pPr>
            <a:r>
              <a:rPr lang="fr-FR" altLang="fr-FR" sz="2400" b="1" dirty="0">
                <a:sym typeface="Wingdings" panose="05000000000000000000" pitchFamily="2" charset="2"/>
              </a:rPr>
              <a:t>Marc Dupuis (CEA-DAM)</a:t>
            </a:r>
          </a:p>
        </p:txBody>
      </p:sp>
      <p:graphicFrame>
        <p:nvGraphicFramePr>
          <p:cNvPr id="12296" name="Objet 1">
            <a:extLst>
              <a:ext uri="{FF2B5EF4-FFF2-40B4-BE49-F238E27FC236}">
                <a16:creationId xmlns:a16="http://schemas.microsoft.com/office/drawing/2014/main" id="{2148368D-C1BF-46BE-896A-C352204D70A2}"/>
              </a:ext>
            </a:extLst>
          </p:cNvPr>
          <p:cNvGraphicFramePr>
            <a:graphicFrameLocks noChangeAspect="1"/>
          </p:cNvGraphicFramePr>
          <p:nvPr>
            <p:extLst/>
          </p:nvPr>
        </p:nvGraphicFramePr>
        <p:xfrm>
          <a:off x="2112290" y="1241475"/>
          <a:ext cx="6027737" cy="847725"/>
        </p:xfrm>
        <a:graphic>
          <a:graphicData uri="http://schemas.openxmlformats.org/presentationml/2006/ole">
            <mc:AlternateContent xmlns:mc="http://schemas.openxmlformats.org/markup-compatibility/2006">
              <mc:Choice xmlns:v="urn:schemas-microsoft-com:vml" Requires="v">
                <p:oleObj spid="_x0000_s6197" name="Équation" r:id="rId3" imgW="2527300" imgH="355600" progId="Equation.3">
                  <p:embed/>
                </p:oleObj>
              </mc:Choice>
              <mc:Fallback>
                <p:oleObj name="Équation" r:id="rId3" imgW="2527300" imgH="355600" progId="Equation.3">
                  <p:embed/>
                  <p:pic>
                    <p:nvPicPr>
                      <p:cNvPr id="12296" name="Objet 1">
                        <a:extLst>
                          <a:ext uri="{FF2B5EF4-FFF2-40B4-BE49-F238E27FC236}">
                            <a16:creationId xmlns:a16="http://schemas.microsoft.com/office/drawing/2014/main" id="{2148368D-C1BF-46BE-896A-C352204D7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290" y="1241475"/>
                        <a:ext cx="60277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Image 3">
            <a:extLst>
              <a:ext uri="{FF2B5EF4-FFF2-40B4-BE49-F238E27FC236}">
                <a16:creationId xmlns:a16="http://schemas.microsoft.com/office/drawing/2014/main" id="{F149C2C2-2B97-40D2-8961-FB8107842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16" y="3993111"/>
            <a:ext cx="3401819" cy="2319865"/>
          </a:xfrm>
          <a:prstGeom prst="rect">
            <a:avLst/>
          </a:prstGeom>
        </p:spPr>
      </p:pic>
      <p:grpSp>
        <p:nvGrpSpPr>
          <p:cNvPr id="2" name="Groupe 1">
            <a:extLst>
              <a:ext uri="{FF2B5EF4-FFF2-40B4-BE49-F238E27FC236}">
                <a16:creationId xmlns:a16="http://schemas.microsoft.com/office/drawing/2014/main" id="{FA893EBF-C258-4042-A4DE-BDBD246259F3}"/>
              </a:ext>
            </a:extLst>
          </p:cNvPr>
          <p:cNvGrpSpPr/>
          <p:nvPr/>
        </p:nvGrpSpPr>
        <p:grpSpPr>
          <a:xfrm>
            <a:off x="5488578" y="2406833"/>
            <a:ext cx="6863832" cy="3512735"/>
            <a:chOff x="85368" y="3422047"/>
            <a:chExt cx="6863832" cy="3512735"/>
          </a:xfrm>
        </p:grpSpPr>
        <p:sp>
          <p:nvSpPr>
            <p:cNvPr id="5" name="Text Box 49">
              <a:extLst>
                <a:ext uri="{FF2B5EF4-FFF2-40B4-BE49-F238E27FC236}">
                  <a16:creationId xmlns:a16="http://schemas.microsoft.com/office/drawing/2014/main" id="{31A3B0EC-96E8-4FA1-A7BC-9295B0472A70}"/>
                </a:ext>
              </a:extLst>
            </p:cNvPr>
            <p:cNvSpPr txBox="1">
              <a:spLocks noChangeArrowheads="1"/>
            </p:cNvSpPr>
            <p:nvPr/>
          </p:nvSpPr>
          <p:spPr bwMode="auto">
            <a:xfrm>
              <a:off x="216612" y="3422047"/>
              <a:ext cx="673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dirty="0">
                  <a:sym typeface="Wingdings" panose="05000000000000000000" pitchFamily="2" charset="2"/>
                </a:rPr>
                <a:t>Hauser-</a:t>
              </a:r>
              <a:r>
                <a:rPr lang="fr-FR" altLang="fr-FR" sz="2400" b="1" dirty="0" err="1">
                  <a:sym typeface="Wingdings" panose="05000000000000000000" pitchFamily="2" charset="2"/>
                </a:rPr>
                <a:t>Feshbach</a:t>
              </a:r>
              <a:r>
                <a:rPr lang="fr-FR" altLang="fr-FR" sz="2400" b="1" dirty="0">
                  <a:sym typeface="Wingdings" panose="05000000000000000000" pitchFamily="2" charset="2"/>
                </a:rPr>
                <a:t> </a:t>
              </a:r>
              <a:r>
                <a:rPr lang="fr-FR" altLang="fr-FR" sz="2400" b="1" dirty="0" err="1">
                  <a:sym typeface="Wingdings" panose="05000000000000000000" pitchFamily="2" charset="2"/>
                </a:rPr>
                <a:t>calculation</a:t>
              </a:r>
              <a:r>
                <a:rPr lang="fr-FR" altLang="fr-FR" sz="2400" b="1" dirty="0">
                  <a:sym typeface="Wingdings" panose="05000000000000000000" pitchFamily="2" charset="2"/>
                </a:rPr>
                <a:t> </a:t>
              </a:r>
              <a:r>
                <a:rPr lang="fr-FR" altLang="fr-FR" sz="2400" b="1" dirty="0" err="1">
                  <a:sym typeface="Wingdings" panose="05000000000000000000" pitchFamily="2" charset="2"/>
                </a:rPr>
                <a:t>with</a:t>
              </a:r>
              <a:r>
                <a:rPr lang="fr-FR" altLang="fr-FR" sz="2400" b="1" dirty="0">
                  <a:sym typeface="Wingdings" panose="05000000000000000000" pitchFamily="2" charset="2"/>
                </a:rPr>
                <a:t> TALYS</a:t>
              </a:r>
            </a:p>
          </p:txBody>
        </p:sp>
        <p:grpSp>
          <p:nvGrpSpPr>
            <p:cNvPr id="80" name="Groupe 79">
              <a:extLst>
                <a:ext uri="{FF2B5EF4-FFF2-40B4-BE49-F238E27FC236}">
                  <a16:creationId xmlns:a16="http://schemas.microsoft.com/office/drawing/2014/main" id="{25D17FC3-BD7D-49B5-A4B1-68266525F765}"/>
                </a:ext>
              </a:extLst>
            </p:cNvPr>
            <p:cNvGrpSpPr/>
            <p:nvPr/>
          </p:nvGrpSpPr>
          <p:grpSpPr>
            <a:xfrm>
              <a:off x="85368" y="4049727"/>
              <a:ext cx="4354904" cy="2885055"/>
              <a:chOff x="628764" y="3465197"/>
              <a:chExt cx="5164886" cy="3419000"/>
            </a:xfrm>
          </p:grpSpPr>
          <p:grpSp>
            <p:nvGrpSpPr>
              <p:cNvPr id="81" name="Groupe 80">
                <a:extLst>
                  <a:ext uri="{FF2B5EF4-FFF2-40B4-BE49-F238E27FC236}">
                    <a16:creationId xmlns:a16="http://schemas.microsoft.com/office/drawing/2014/main" id="{21B087B0-CE6F-4CF3-8F06-7053151AAEC1}"/>
                  </a:ext>
                </a:extLst>
              </p:cNvPr>
              <p:cNvGrpSpPr/>
              <p:nvPr/>
            </p:nvGrpSpPr>
            <p:grpSpPr>
              <a:xfrm>
                <a:off x="628764" y="3465197"/>
                <a:ext cx="5164886" cy="3419000"/>
                <a:chOff x="2101225" y="568325"/>
                <a:chExt cx="7605698" cy="5144152"/>
              </a:xfrm>
            </p:grpSpPr>
            <p:sp>
              <p:nvSpPr>
                <p:cNvPr id="84" name="Text Box 167">
                  <a:extLst>
                    <a:ext uri="{FF2B5EF4-FFF2-40B4-BE49-F238E27FC236}">
                      <a16:creationId xmlns:a16="http://schemas.microsoft.com/office/drawing/2014/main" id="{EBE4F312-A1A9-4655-BF5D-AD91E09504E3}"/>
                    </a:ext>
                  </a:extLst>
                </p:cNvPr>
                <p:cNvSpPr txBox="1">
                  <a:spLocks noChangeAspect="1" noChangeArrowheads="1"/>
                </p:cNvSpPr>
                <p:nvPr/>
              </p:nvSpPr>
              <p:spPr bwMode="auto">
                <a:xfrm>
                  <a:off x="2101225" y="2338082"/>
                  <a:ext cx="2430543" cy="65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fr-FR" dirty="0"/>
                    <a:t>S</a:t>
                  </a:r>
                  <a:r>
                    <a:rPr lang="en-US" altLang="fr-FR" baseline="-25000" dirty="0"/>
                    <a:t>n</a:t>
                  </a:r>
                  <a:r>
                    <a:rPr lang="en-US" altLang="fr-FR" dirty="0"/>
                    <a:t>=7.37 MeV</a:t>
                  </a:r>
                  <a:endParaRPr lang="en-US" altLang="fr-FR" baseline="-25000" dirty="0"/>
                </a:p>
              </p:txBody>
            </p:sp>
            <p:cxnSp>
              <p:nvCxnSpPr>
                <p:cNvPr id="86" name="Straight Connector 7">
                  <a:extLst>
                    <a:ext uri="{FF2B5EF4-FFF2-40B4-BE49-F238E27FC236}">
                      <a16:creationId xmlns:a16="http://schemas.microsoft.com/office/drawing/2014/main" id="{469406EC-A533-485D-B58F-BA358E4D41BA}"/>
                    </a:ext>
                  </a:extLst>
                </p:cNvPr>
                <p:cNvCxnSpPr/>
                <p:nvPr/>
              </p:nvCxnSpPr>
              <p:spPr>
                <a:xfrm>
                  <a:off x="4862513" y="4159250"/>
                  <a:ext cx="15367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
                  <a:extLst>
                    <a:ext uri="{FF2B5EF4-FFF2-40B4-BE49-F238E27FC236}">
                      <a16:creationId xmlns:a16="http://schemas.microsoft.com/office/drawing/2014/main" id="{59C83A6E-DBFD-479F-8144-D79F29DEFC64}"/>
                    </a:ext>
                  </a:extLst>
                </p:cNvPr>
                <p:cNvCxnSpPr/>
                <p:nvPr/>
              </p:nvCxnSpPr>
              <p:spPr>
                <a:xfrm>
                  <a:off x="4862513" y="3148013"/>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
                  <a:extLst>
                    <a:ext uri="{FF2B5EF4-FFF2-40B4-BE49-F238E27FC236}">
                      <a16:creationId xmlns:a16="http://schemas.microsoft.com/office/drawing/2014/main" id="{1B2B700B-361B-415C-BD9A-DB63BF054925}"/>
                    </a:ext>
                  </a:extLst>
                </p:cNvPr>
                <p:cNvCxnSpPr/>
                <p:nvPr/>
              </p:nvCxnSpPr>
              <p:spPr>
                <a:xfrm>
                  <a:off x="4846638" y="5032375"/>
                  <a:ext cx="153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Connector 11">
                  <a:extLst>
                    <a:ext uri="{FF2B5EF4-FFF2-40B4-BE49-F238E27FC236}">
                      <a16:creationId xmlns:a16="http://schemas.microsoft.com/office/drawing/2014/main" id="{87F29519-171E-43D6-AF33-8323919D0765}"/>
                    </a:ext>
                  </a:extLst>
                </p:cNvPr>
                <p:cNvCxnSpPr/>
                <p:nvPr/>
              </p:nvCxnSpPr>
              <p:spPr>
                <a:xfrm>
                  <a:off x="4862513" y="2927350"/>
                  <a:ext cx="1514475" cy="127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Straight Connector 12">
                  <a:extLst>
                    <a:ext uri="{FF2B5EF4-FFF2-40B4-BE49-F238E27FC236}">
                      <a16:creationId xmlns:a16="http://schemas.microsoft.com/office/drawing/2014/main" id="{BC7EFD82-D40B-40B6-AB5A-CE638D1963BD}"/>
                    </a:ext>
                  </a:extLst>
                </p:cNvPr>
                <p:cNvCxnSpPr/>
                <p:nvPr/>
              </p:nvCxnSpPr>
              <p:spPr>
                <a:xfrm>
                  <a:off x="4864100" y="2894013"/>
                  <a:ext cx="15351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39F05110-0FB8-4B49-834F-082CAC4EE61A}"/>
                    </a:ext>
                  </a:extLst>
                </p:cNvPr>
                <p:cNvSpPr/>
                <p:nvPr/>
              </p:nvSpPr>
              <p:spPr>
                <a:xfrm>
                  <a:off x="4862513" y="784225"/>
                  <a:ext cx="1536700" cy="2109788"/>
                </a:xfrm>
                <a:prstGeom prst="rect">
                  <a:avLst/>
                </a:prstGeom>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95" name="Straight Arrow Connector 14">
                  <a:extLst>
                    <a:ext uri="{FF2B5EF4-FFF2-40B4-BE49-F238E27FC236}">
                      <a16:creationId xmlns:a16="http://schemas.microsoft.com/office/drawing/2014/main" id="{E1D386E5-28CF-46B8-B852-A066390A582D}"/>
                    </a:ext>
                  </a:extLst>
                </p:cNvPr>
                <p:cNvCxnSpPr/>
                <p:nvPr/>
              </p:nvCxnSpPr>
              <p:spPr>
                <a:xfrm flipV="1">
                  <a:off x="4368800" y="568325"/>
                  <a:ext cx="0" cy="4537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15">
                  <a:extLst>
                    <a:ext uri="{FF2B5EF4-FFF2-40B4-BE49-F238E27FC236}">
                      <a16:creationId xmlns:a16="http://schemas.microsoft.com/office/drawing/2014/main" id="{43CFD0B9-74C7-40B1-8970-C3463DDAEC06}"/>
                    </a:ext>
                  </a:extLst>
                </p:cNvPr>
                <p:cNvSpPr txBox="1">
                  <a:spLocks noChangeArrowheads="1"/>
                </p:cNvSpPr>
                <p:nvPr/>
              </p:nvSpPr>
              <p:spPr bwMode="auto">
                <a:xfrm>
                  <a:off x="3421064" y="568326"/>
                  <a:ext cx="5397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2800" dirty="0"/>
                    <a:t>E*</a:t>
                  </a:r>
                </a:p>
              </p:txBody>
            </p:sp>
            <p:sp>
              <p:nvSpPr>
                <p:cNvPr id="97" name="Line 201">
                  <a:extLst>
                    <a:ext uri="{FF2B5EF4-FFF2-40B4-BE49-F238E27FC236}">
                      <a16:creationId xmlns:a16="http://schemas.microsoft.com/office/drawing/2014/main" id="{1B994C9A-0216-4425-BB8E-1C541A91770B}"/>
                    </a:ext>
                  </a:extLst>
                </p:cNvPr>
                <p:cNvSpPr>
                  <a:spLocks noChangeShapeType="1"/>
                </p:cNvSpPr>
                <p:nvPr/>
              </p:nvSpPr>
              <p:spPr bwMode="auto">
                <a:xfrm>
                  <a:off x="4271963" y="2659063"/>
                  <a:ext cx="2784475" cy="0"/>
                </a:xfrm>
                <a:prstGeom prst="line">
                  <a:avLst/>
                </a:prstGeom>
                <a:noFill/>
                <a:ln w="12700">
                  <a:solidFill>
                    <a:schemeClr val="tx1"/>
                  </a:solidFill>
                  <a:prstDash val="dash"/>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fr-FR"/>
                </a:p>
              </p:txBody>
            </p:sp>
            <p:cxnSp>
              <p:nvCxnSpPr>
                <p:cNvPr id="98" name="Straight Connector 17">
                  <a:extLst>
                    <a:ext uri="{FF2B5EF4-FFF2-40B4-BE49-F238E27FC236}">
                      <a16:creationId xmlns:a16="http://schemas.microsoft.com/office/drawing/2014/main" id="{F3310E1F-ECE9-4891-B88C-FBECBD7CABA1}"/>
                    </a:ext>
                  </a:extLst>
                </p:cNvPr>
                <p:cNvCxnSpPr/>
                <p:nvPr/>
              </p:nvCxnSpPr>
              <p:spPr>
                <a:xfrm>
                  <a:off x="7040889" y="2277538"/>
                  <a:ext cx="15367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18">
                  <a:extLst>
                    <a:ext uri="{FF2B5EF4-FFF2-40B4-BE49-F238E27FC236}">
                      <a16:creationId xmlns:a16="http://schemas.microsoft.com/office/drawing/2014/main" id="{7CE3ED72-5D45-4C86-9E74-ACF589D38F1F}"/>
                    </a:ext>
                  </a:extLst>
                </p:cNvPr>
                <p:cNvCxnSpPr/>
                <p:nvPr/>
              </p:nvCxnSpPr>
              <p:spPr>
                <a:xfrm>
                  <a:off x="7027948" y="1934982"/>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19">
                  <a:extLst>
                    <a:ext uri="{FF2B5EF4-FFF2-40B4-BE49-F238E27FC236}">
                      <a16:creationId xmlns:a16="http://schemas.microsoft.com/office/drawing/2014/main" id="{AAC82F6B-D63C-416F-8850-0055E87EDC18}"/>
                    </a:ext>
                  </a:extLst>
                </p:cNvPr>
                <p:cNvCxnSpPr/>
                <p:nvPr/>
              </p:nvCxnSpPr>
              <p:spPr>
                <a:xfrm>
                  <a:off x="7069138" y="2655888"/>
                  <a:ext cx="153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Connector 20">
                  <a:extLst>
                    <a:ext uri="{FF2B5EF4-FFF2-40B4-BE49-F238E27FC236}">
                      <a16:creationId xmlns:a16="http://schemas.microsoft.com/office/drawing/2014/main" id="{AC624316-F190-462A-AC19-85AFB0FDE921}"/>
                    </a:ext>
                  </a:extLst>
                </p:cNvPr>
                <p:cNvCxnSpPr/>
                <p:nvPr/>
              </p:nvCxnSpPr>
              <p:spPr>
                <a:xfrm>
                  <a:off x="7044997" y="2433280"/>
                  <a:ext cx="1516062" cy="127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1238AC9B-C964-4BA2-ADA5-9E88684CE4E3}"/>
                    </a:ext>
                  </a:extLst>
                </p:cNvPr>
                <p:cNvSpPr/>
                <p:nvPr/>
              </p:nvSpPr>
              <p:spPr>
                <a:xfrm>
                  <a:off x="7053263" y="752228"/>
                  <a:ext cx="1536700" cy="10080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3" name="Line 232">
                  <a:extLst>
                    <a:ext uri="{FF2B5EF4-FFF2-40B4-BE49-F238E27FC236}">
                      <a16:creationId xmlns:a16="http://schemas.microsoft.com/office/drawing/2014/main" id="{DB6901D5-E374-45C1-B07D-CEA9832F0195}"/>
                    </a:ext>
                  </a:extLst>
                </p:cNvPr>
                <p:cNvSpPr>
                  <a:spLocks noChangeAspect="1" noChangeShapeType="1"/>
                </p:cNvSpPr>
                <p:nvPr/>
              </p:nvSpPr>
              <p:spPr bwMode="auto">
                <a:xfrm flipH="1">
                  <a:off x="4448173" y="1934982"/>
                  <a:ext cx="2717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04" name="Line 223">
                  <a:extLst>
                    <a:ext uri="{FF2B5EF4-FFF2-40B4-BE49-F238E27FC236}">
                      <a16:creationId xmlns:a16="http://schemas.microsoft.com/office/drawing/2014/main" id="{737A5F4B-41D9-4784-9686-4CECC26A5343}"/>
                    </a:ext>
                  </a:extLst>
                </p:cNvPr>
                <p:cNvSpPr>
                  <a:spLocks noChangeShapeType="1"/>
                </p:cNvSpPr>
                <p:nvPr/>
              </p:nvSpPr>
              <p:spPr bwMode="auto">
                <a:xfrm>
                  <a:off x="5714236" y="1920762"/>
                  <a:ext cx="1246187" cy="309676"/>
                </a:xfrm>
                <a:prstGeom prst="line">
                  <a:avLst/>
                </a:prstGeom>
                <a:noFill/>
                <a:ln w="50800">
                  <a:solidFill>
                    <a:srgbClr val="0000FF"/>
                  </a:solidFill>
                  <a:round/>
                  <a:headEn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105" name="Freeform 159">
                  <a:extLst>
                    <a:ext uri="{FF2B5EF4-FFF2-40B4-BE49-F238E27FC236}">
                      <a16:creationId xmlns:a16="http://schemas.microsoft.com/office/drawing/2014/main" id="{802E784A-A9A3-4B33-BC64-F4CA470E2C0A}"/>
                    </a:ext>
                  </a:extLst>
                </p:cNvPr>
                <p:cNvSpPr>
                  <a:spLocks noChangeAspect="1"/>
                </p:cNvSpPr>
                <p:nvPr/>
              </p:nvSpPr>
              <p:spPr bwMode="auto">
                <a:xfrm rot="5400000">
                  <a:off x="4712840" y="2865637"/>
                  <a:ext cx="1738228" cy="123425"/>
                </a:xfrm>
                <a:custGeom>
                  <a:avLst/>
                  <a:gdLst>
                    <a:gd name="T0" fmla="*/ 0 w 1248"/>
                    <a:gd name="T1" fmla="*/ 2147483647 h 464"/>
                    <a:gd name="T2" fmla="*/ 2147483647 w 1248"/>
                    <a:gd name="T3" fmla="*/ 2147483647 h 464"/>
                    <a:gd name="T4" fmla="*/ 2147483647 w 1248"/>
                    <a:gd name="T5" fmla="*/ 2147483647 h 464"/>
                    <a:gd name="T6" fmla="*/ 2147483647 w 1248"/>
                    <a:gd name="T7" fmla="*/ 2147483647 h 464"/>
                    <a:gd name="T8" fmla="*/ 2147483647 w 1248"/>
                    <a:gd name="T9" fmla="*/ 2147483647 h 464"/>
                    <a:gd name="T10" fmla="*/ 2147483647 w 1248"/>
                    <a:gd name="T11" fmla="*/ 2147483647 h 464"/>
                    <a:gd name="T12" fmla="*/ 2147483647 w 1248"/>
                    <a:gd name="T13" fmla="*/ 2147483647 h 464"/>
                    <a:gd name="T14" fmla="*/ 2147483647 w 1248"/>
                    <a:gd name="T15" fmla="*/ 2147483647 h 464"/>
                    <a:gd name="T16" fmla="*/ 2147483647 w 1248"/>
                    <a:gd name="T17" fmla="*/ 2147483647 h 464"/>
                    <a:gd name="T18" fmla="*/ 2147483647 w 1248"/>
                    <a:gd name="T19" fmla="*/ 2147483647 h 464"/>
                    <a:gd name="T20" fmla="*/ 2147483647 w 1248"/>
                    <a:gd name="T21" fmla="*/ 2147483647 h 464"/>
                    <a:gd name="T22" fmla="*/ 2147483647 w 1248"/>
                    <a:gd name="T23" fmla="*/ 2147483647 h 464"/>
                    <a:gd name="T24" fmla="*/ 2147483647 w 1248"/>
                    <a:gd name="T25" fmla="*/ 2147483647 h 464"/>
                    <a:gd name="T26" fmla="*/ 2147483647 w 1248"/>
                    <a:gd name="T27" fmla="*/ 2147483647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63500">
                  <a:solidFill>
                    <a:srgbClr val="FF0000"/>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6" name="Rectangle 221">
                  <a:extLst>
                    <a:ext uri="{FF2B5EF4-FFF2-40B4-BE49-F238E27FC236}">
                      <a16:creationId xmlns:a16="http://schemas.microsoft.com/office/drawing/2014/main" id="{A0C1C5A2-C4E9-4F89-ADD9-795CF4B579DD}"/>
                    </a:ext>
                  </a:extLst>
                </p:cNvPr>
                <p:cNvSpPr>
                  <a:spLocks noChangeArrowheads="1"/>
                </p:cNvSpPr>
                <p:nvPr/>
              </p:nvSpPr>
              <p:spPr bwMode="auto">
                <a:xfrm>
                  <a:off x="5040313" y="3736975"/>
                  <a:ext cx="425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50000"/>
                    </a:lnSpc>
                    <a:spcBef>
                      <a:spcPct val="50000"/>
                    </a:spcBef>
                  </a:pPr>
                  <a:r>
                    <a:rPr lang="el-GR" altLang="fr-FR" sz="4000" b="1">
                      <a:solidFill>
                        <a:srgbClr val="7030A0"/>
                      </a:solidFill>
                      <a:latin typeface="Times New Roman" panose="02020603050405020304" pitchFamily="18" charset="0"/>
                      <a:cs typeface="Times New Roman" panose="02020603050405020304" pitchFamily="18" charset="0"/>
                      <a:sym typeface="Symbol" panose="05050102010706020507" pitchFamily="18" charset="2"/>
                    </a:rPr>
                    <a:t>γ</a:t>
                  </a:r>
                  <a:endParaRPr lang="en-US" altLang="fr-FR" sz="4000" b="1" baseline="-25000">
                    <a:solidFill>
                      <a:srgbClr val="7030A0"/>
                    </a:solidFill>
                    <a:sym typeface="Symbol" panose="05050102010706020507" pitchFamily="18" charset="2"/>
                  </a:endParaRPr>
                </a:p>
              </p:txBody>
            </p:sp>
            <p:sp>
              <p:nvSpPr>
                <p:cNvPr id="107" name="TextBox 28">
                  <a:extLst>
                    <a:ext uri="{FF2B5EF4-FFF2-40B4-BE49-F238E27FC236}">
                      <a16:creationId xmlns:a16="http://schemas.microsoft.com/office/drawing/2014/main" id="{ECEB9A5B-5F32-478E-A360-877B84A419AB}"/>
                    </a:ext>
                  </a:extLst>
                </p:cNvPr>
                <p:cNvSpPr txBox="1">
                  <a:spLocks noChangeArrowheads="1"/>
                </p:cNvSpPr>
                <p:nvPr/>
              </p:nvSpPr>
              <p:spPr bwMode="auto">
                <a:xfrm>
                  <a:off x="8591784" y="2364743"/>
                  <a:ext cx="725161" cy="69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2400" b="1" dirty="0"/>
                    <a:t>½-</a:t>
                  </a:r>
                </a:p>
              </p:txBody>
            </p:sp>
            <p:sp>
              <p:nvSpPr>
                <p:cNvPr id="108" name="TextBox 29">
                  <a:extLst>
                    <a:ext uri="{FF2B5EF4-FFF2-40B4-BE49-F238E27FC236}">
                      <a16:creationId xmlns:a16="http://schemas.microsoft.com/office/drawing/2014/main" id="{5B5B853C-3C14-43FF-83DC-3710DD7B75CE}"/>
                    </a:ext>
                  </a:extLst>
                </p:cNvPr>
                <p:cNvSpPr txBox="1">
                  <a:spLocks noChangeArrowheads="1"/>
                </p:cNvSpPr>
                <p:nvPr/>
              </p:nvSpPr>
              <p:spPr bwMode="auto">
                <a:xfrm>
                  <a:off x="7214097" y="2693194"/>
                  <a:ext cx="1391739" cy="7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2000" b="1" baseline="30000" dirty="0"/>
                    <a:t>207</a:t>
                  </a:r>
                  <a:r>
                    <a:rPr lang="fr-FR" altLang="fr-FR" sz="2000" b="1" dirty="0"/>
                    <a:t>Pb</a:t>
                  </a:r>
                </a:p>
              </p:txBody>
            </p:sp>
            <p:sp>
              <p:nvSpPr>
                <p:cNvPr id="109" name="TextBox 30">
                  <a:extLst>
                    <a:ext uri="{FF2B5EF4-FFF2-40B4-BE49-F238E27FC236}">
                      <a16:creationId xmlns:a16="http://schemas.microsoft.com/office/drawing/2014/main" id="{A54F64C9-91B9-4D55-B0AD-45BD47B81B33}"/>
                    </a:ext>
                  </a:extLst>
                </p:cNvPr>
                <p:cNvSpPr txBox="1">
                  <a:spLocks noChangeArrowheads="1"/>
                </p:cNvSpPr>
                <p:nvPr/>
              </p:nvSpPr>
              <p:spPr bwMode="auto">
                <a:xfrm>
                  <a:off x="6368135" y="4714311"/>
                  <a:ext cx="727521" cy="69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2400" b="1" dirty="0"/>
                    <a:t>0+</a:t>
                  </a:r>
                </a:p>
              </p:txBody>
            </p:sp>
            <p:sp>
              <p:nvSpPr>
                <p:cNvPr id="110" name="TextBox 35">
                  <a:extLst>
                    <a:ext uri="{FF2B5EF4-FFF2-40B4-BE49-F238E27FC236}">
                      <a16:creationId xmlns:a16="http://schemas.microsoft.com/office/drawing/2014/main" id="{30201442-BAD7-47FA-AE5B-6734B5D77E61}"/>
                    </a:ext>
                  </a:extLst>
                </p:cNvPr>
                <p:cNvSpPr txBox="1">
                  <a:spLocks noChangeArrowheads="1"/>
                </p:cNvSpPr>
                <p:nvPr/>
              </p:nvSpPr>
              <p:spPr bwMode="auto">
                <a:xfrm>
                  <a:off x="3790950" y="4816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a:t>0</a:t>
                  </a:r>
                </a:p>
              </p:txBody>
            </p:sp>
            <p:sp>
              <p:nvSpPr>
                <p:cNvPr id="111" name="Freeform 159">
                  <a:extLst>
                    <a:ext uri="{FF2B5EF4-FFF2-40B4-BE49-F238E27FC236}">
                      <a16:creationId xmlns:a16="http://schemas.microsoft.com/office/drawing/2014/main" id="{836B0D14-3493-46E4-9BF5-1E6807501C4F}"/>
                    </a:ext>
                  </a:extLst>
                </p:cNvPr>
                <p:cNvSpPr>
                  <a:spLocks noChangeAspect="1"/>
                </p:cNvSpPr>
                <p:nvPr/>
              </p:nvSpPr>
              <p:spPr bwMode="auto">
                <a:xfrm rot="5400000">
                  <a:off x="5090319" y="4693444"/>
                  <a:ext cx="576262" cy="101600"/>
                </a:xfrm>
                <a:custGeom>
                  <a:avLst/>
                  <a:gdLst>
                    <a:gd name="T0" fmla="*/ 0 w 1248"/>
                    <a:gd name="T1" fmla="*/ 2147483647 h 464"/>
                    <a:gd name="T2" fmla="*/ 2147483647 w 1248"/>
                    <a:gd name="T3" fmla="*/ 2147483647 h 464"/>
                    <a:gd name="T4" fmla="*/ 2147483647 w 1248"/>
                    <a:gd name="T5" fmla="*/ 2147483647 h 464"/>
                    <a:gd name="T6" fmla="*/ 2147483647 w 1248"/>
                    <a:gd name="T7" fmla="*/ 2147483647 h 464"/>
                    <a:gd name="T8" fmla="*/ 2147483647 w 1248"/>
                    <a:gd name="T9" fmla="*/ 2147483647 h 464"/>
                    <a:gd name="T10" fmla="*/ 2147483647 w 1248"/>
                    <a:gd name="T11" fmla="*/ 2147483647 h 464"/>
                    <a:gd name="T12" fmla="*/ 2147483647 w 1248"/>
                    <a:gd name="T13" fmla="*/ 2147483647 h 464"/>
                    <a:gd name="T14" fmla="*/ 2147483647 w 1248"/>
                    <a:gd name="T15" fmla="*/ 2147483647 h 464"/>
                    <a:gd name="T16" fmla="*/ 2147483647 w 1248"/>
                    <a:gd name="T17" fmla="*/ 2147483647 h 464"/>
                    <a:gd name="T18" fmla="*/ 2147483647 w 1248"/>
                    <a:gd name="T19" fmla="*/ 2147483647 h 464"/>
                    <a:gd name="T20" fmla="*/ 2147483647 w 1248"/>
                    <a:gd name="T21" fmla="*/ 2147483647 h 464"/>
                    <a:gd name="T22" fmla="*/ 2147483647 w 1248"/>
                    <a:gd name="T23" fmla="*/ 2147483647 h 464"/>
                    <a:gd name="T24" fmla="*/ 2147483647 w 1248"/>
                    <a:gd name="T25" fmla="*/ 2147483647 h 464"/>
                    <a:gd name="T26" fmla="*/ 2147483647 w 1248"/>
                    <a:gd name="T27" fmla="*/ 2147483647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31750">
                  <a:solidFill>
                    <a:srgbClr val="7030A0"/>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 name="TextBox 39">
                  <a:extLst>
                    <a:ext uri="{FF2B5EF4-FFF2-40B4-BE49-F238E27FC236}">
                      <a16:creationId xmlns:a16="http://schemas.microsoft.com/office/drawing/2014/main" id="{F802F380-FF16-4854-A65B-6723FCBD5E49}"/>
                    </a:ext>
                  </a:extLst>
                </p:cNvPr>
                <p:cNvSpPr txBox="1">
                  <a:spLocks noChangeArrowheads="1"/>
                </p:cNvSpPr>
                <p:nvPr/>
              </p:nvSpPr>
              <p:spPr bwMode="auto">
                <a:xfrm>
                  <a:off x="4902201" y="5053946"/>
                  <a:ext cx="1366763" cy="65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baseline="30000" dirty="0"/>
                    <a:t>208</a:t>
                  </a:r>
                  <a:r>
                    <a:rPr lang="fr-FR" altLang="fr-FR" b="1" dirty="0"/>
                    <a:t>Pb*</a:t>
                  </a:r>
                </a:p>
              </p:txBody>
            </p:sp>
            <p:sp>
              <p:nvSpPr>
                <p:cNvPr id="113" name="TextBox 40">
                  <a:extLst>
                    <a:ext uri="{FF2B5EF4-FFF2-40B4-BE49-F238E27FC236}">
                      <a16:creationId xmlns:a16="http://schemas.microsoft.com/office/drawing/2014/main" id="{334E34D4-A5A3-45A3-9E98-8F0E9A333ED1}"/>
                    </a:ext>
                  </a:extLst>
                </p:cNvPr>
                <p:cNvSpPr txBox="1">
                  <a:spLocks noChangeArrowheads="1"/>
                </p:cNvSpPr>
                <p:nvPr/>
              </p:nvSpPr>
              <p:spPr bwMode="auto">
                <a:xfrm>
                  <a:off x="8614521" y="1580210"/>
                  <a:ext cx="1092402" cy="54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400" b="1" dirty="0"/>
                    <a:t>13/2+</a:t>
                  </a:r>
                </a:p>
              </p:txBody>
            </p:sp>
            <p:sp>
              <p:nvSpPr>
                <p:cNvPr id="114" name="TextBox 41">
                  <a:extLst>
                    <a:ext uri="{FF2B5EF4-FFF2-40B4-BE49-F238E27FC236}">
                      <a16:creationId xmlns:a16="http://schemas.microsoft.com/office/drawing/2014/main" id="{AAE10583-8CB4-40CA-8F0E-9B0F6A3FEB57}"/>
                    </a:ext>
                  </a:extLst>
                </p:cNvPr>
                <p:cNvSpPr txBox="1">
                  <a:spLocks noChangeArrowheads="1"/>
                </p:cNvSpPr>
                <p:nvPr/>
              </p:nvSpPr>
              <p:spPr bwMode="auto">
                <a:xfrm>
                  <a:off x="8586770" y="2178589"/>
                  <a:ext cx="871234" cy="54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400" b="1" dirty="0"/>
                    <a:t>5/2-</a:t>
                  </a:r>
                </a:p>
              </p:txBody>
            </p:sp>
            <p:sp>
              <p:nvSpPr>
                <p:cNvPr id="115" name="TextBox 43">
                  <a:extLst>
                    <a:ext uri="{FF2B5EF4-FFF2-40B4-BE49-F238E27FC236}">
                      <a16:creationId xmlns:a16="http://schemas.microsoft.com/office/drawing/2014/main" id="{65E63BF7-53F1-4652-8677-8207095C6424}"/>
                    </a:ext>
                  </a:extLst>
                </p:cNvPr>
                <p:cNvSpPr txBox="1">
                  <a:spLocks noChangeArrowheads="1"/>
                </p:cNvSpPr>
                <p:nvPr/>
              </p:nvSpPr>
              <p:spPr bwMode="auto">
                <a:xfrm>
                  <a:off x="4788913" y="1178241"/>
                  <a:ext cx="1461650" cy="6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2000" b="1" dirty="0"/>
                    <a:t>&lt;J&gt;~6-7</a:t>
                  </a:r>
                </a:p>
              </p:txBody>
            </p:sp>
            <p:sp>
              <p:nvSpPr>
                <p:cNvPr id="116" name="Oval 44">
                  <a:extLst>
                    <a:ext uri="{FF2B5EF4-FFF2-40B4-BE49-F238E27FC236}">
                      <a16:creationId xmlns:a16="http://schemas.microsoft.com/office/drawing/2014/main" id="{D0A90F51-C391-4C42-8E70-1E9B13B13BBB}"/>
                    </a:ext>
                  </a:extLst>
                </p:cNvPr>
                <p:cNvSpPr/>
                <p:nvPr/>
              </p:nvSpPr>
              <p:spPr>
                <a:xfrm>
                  <a:off x="5423724" y="1882338"/>
                  <a:ext cx="290513" cy="1428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17" name="Straight Connector 8">
                  <a:extLst>
                    <a:ext uri="{FF2B5EF4-FFF2-40B4-BE49-F238E27FC236}">
                      <a16:creationId xmlns:a16="http://schemas.microsoft.com/office/drawing/2014/main" id="{A526DADB-0427-4536-9C01-DDA10DD655B3}"/>
                    </a:ext>
                  </a:extLst>
                </p:cNvPr>
                <p:cNvCxnSpPr/>
                <p:nvPr/>
              </p:nvCxnSpPr>
              <p:spPr>
                <a:xfrm>
                  <a:off x="4846638" y="3087688"/>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8">
                  <a:extLst>
                    <a:ext uri="{FF2B5EF4-FFF2-40B4-BE49-F238E27FC236}">
                      <a16:creationId xmlns:a16="http://schemas.microsoft.com/office/drawing/2014/main" id="{4C2F54C7-29B1-425A-AAAB-F9D2E46B00E3}"/>
                    </a:ext>
                  </a:extLst>
                </p:cNvPr>
                <p:cNvCxnSpPr/>
                <p:nvPr/>
              </p:nvCxnSpPr>
              <p:spPr>
                <a:xfrm>
                  <a:off x="4846638" y="3016250"/>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8">
                  <a:extLst>
                    <a:ext uri="{FF2B5EF4-FFF2-40B4-BE49-F238E27FC236}">
                      <a16:creationId xmlns:a16="http://schemas.microsoft.com/office/drawing/2014/main" id="{277CF85A-FB8A-403C-8B7D-C574D21D235C}"/>
                    </a:ext>
                  </a:extLst>
                </p:cNvPr>
                <p:cNvCxnSpPr/>
                <p:nvPr/>
              </p:nvCxnSpPr>
              <p:spPr>
                <a:xfrm>
                  <a:off x="4846638" y="2957513"/>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Straight Connector 8">
                  <a:extLst>
                    <a:ext uri="{FF2B5EF4-FFF2-40B4-BE49-F238E27FC236}">
                      <a16:creationId xmlns:a16="http://schemas.microsoft.com/office/drawing/2014/main" id="{55FE82AF-9139-47D7-94BF-2D178E16DD3B}"/>
                    </a:ext>
                  </a:extLst>
                </p:cNvPr>
                <p:cNvCxnSpPr/>
                <p:nvPr/>
              </p:nvCxnSpPr>
              <p:spPr>
                <a:xfrm>
                  <a:off x="4878388" y="3219450"/>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8">
                  <a:extLst>
                    <a:ext uri="{FF2B5EF4-FFF2-40B4-BE49-F238E27FC236}">
                      <a16:creationId xmlns:a16="http://schemas.microsoft.com/office/drawing/2014/main" id="{95871C2E-8491-435B-8D4E-D2A3E50A8202}"/>
                    </a:ext>
                  </a:extLst>
                </p:cNvPr>
                <p:cNvCxnSpPr/>
                <p:nvPr/>
              </p:nvCxnSpPr>
              <p:spPr>
                <a:xfrm>
                  <a:off x="4846638" y="3248025"/>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Straight Connector 8">
                  <a:extLst>
                    <a:ext uri="{FF2B5EF4-FFF2-40B4-BE49-F238E27FC236}">
                      <a16:creationId xmlns:a16="http://schemas.microsoft.com/office/drawing/2014/main" id="{CAEFD1A9-39C9-4B7D-8907-0672DE281FA2}"/>
                    </a:ext>
                  </a:extLst>
                </p:cNvPr>
                <p:cNvCxnSpPr/>
                <p:nvPr/>
              </p:nvCxnSpPr>
              <p:spPr>
                <a:xfrm>
                  <a:off x="4870450" y="2984500"/>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8">
                  <a:extLst>
                    <a:ext uri="{FF2B5EF4-FFF2-40B4-BE49-F238E27FC236}">
                      <a16:creationId xmlns:a16="http://schemas.microsoft.com/office/drawing/2014/main" id="{0A0C62F5-63E9-49B2-9D97-FF1FDFF0CE2D}"/>
                    </a:ext>
                  </a:extLst>
                </p:cNvPr>
                <p:cNvCxnSpPr/>
                <p:nvPr/>
              </p:nvCxnSpPr>
              <p:spPr>
                <a:xfrm>
                  <a:off x="4902200" y="3376613"/>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8">
                  <a:extLst>
                    <a:ext uri="{FF2B5EF4-FFF2-40B4-BE49-F238E27FC236}">
                      <a16:creationId xmlns:a16="http://schemas.microsoft.com/office/drawing/2014/main" id="{D3EA231F-3DAE-43F6-B067-0C3F11FF4CA3}"/>
                    </a:ext>
                  </a:extLst>
                </p:cNvPr>
                <p:cNvCxnSpPr/>
                <p:nvPr/>
              </p:nvCxnSpPr>
              <p:spPr>
                <a:xfrm>
                  <a:off x="4846638" y="3506788"/>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5" name="Straight Connector 8">
                  <a:extLst>
                    <a:ext uri="{FF2B5EF4-FFF2-40B4-BE49-F238E27FC236}">
                      <a16:creationId xmlns:a16="http://schemas.microsoft.com/office/drawing/2014/main" id="{12B7FAC9-C9AB-4BAF-A316-0C9E6508831C}"/>
                    </a:ext>
                  </a:extLst>
                </p:cNvPr>
                <p:cNvCxnSpPr/>
                <p:nvPr/>
              </p:nvCxnSpPr>
              <p:spPr>
                <a:xfrm>
                  <a:off x="4846638" y="3592513"/>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6" name="Straight Connector 8">
                  <a:extLst>
                    <a:ext uri="{FF2B5EF4-FFF2-40B4-BE49-F238E27FC236}">
                      <a16:creationId xmlns:a16="http://schemas.microsoft.com/office/drawing/2014/main" id="{A83546E6-D653-4F02-A2C1-16BF0FB263D6}"/>
                    </a:ext>
                  </a:extLst>
                </p:cNvPr>
                <p:cNvCxnSpPr/>
                <p:nvPr/>
              </p:nvCxnSpPr>
              <p:spPr>
                <a:xfrm>
                  <a:off x="4878388" y="3808413"/>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8">
                  <a:extLst>
                    <a:ext uri="{FF2B5EF4-FFF2-40B4-BE49-F238E27FC236}">
                      <a16:creationId xmlns:a16="http://schemas.microsoft.com/office/drawing/2014/main" id="{D8923305-FA1C-4AF5-BEEB-37F7269B1697}"/>
                    </a:ext>
                  </a:extLst>
                </p:cNvPr>
                <p:cNvCxnSpPr/>
                <p:nvPr/>
              </p:nvCxnSpPr>
              <p:spPr>
                <a:xfrm>
                  <a:off x="4846638" y="4024312"/>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8">
                  <a:extLst>
                    <a:ext uri="{FF2B5EF4-FFF2-40B4-BE49-F238E27FC236}">
                      <a16:creationId xmlns:a16="http://schemas.microsoft.com/office/drawing/2014/main" id="{3A191FB5-8F74-475E-AFD6-59395257C5D3}"/>
                    </a:ext>
                  </a:extLst>
                </p:cNvPr>
                <p:cNvCxnSpPr/>
                <p:nvPr/>
              </p:nvCxnSpPr>
              <p:spPr>
                <a:xfrm>
                  <a:off x="4945063" y="4600575"/>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8">
                  <a:extLst>
                    <a:ext uri="{FF2B5EF4-FFF2-40B4-BE49-F238E27FC236}">
                      <a16:creationId xmlns:a16="http://schemas.microsoft.com/office/drawing/2014/main" id="{2CCF704C-C444-42B7-8CC0-11FE1020D2F3}"/>
                    </a:ext>
                  </a:extLst>
                </p:cNvPr>
                <p:cNvCxnSpPr/>
                <p:nvPr/>
              </p:nvCxnSpPr>
              <p:spPr>
                <a:xfrm>
                  <a:off x="4846638" y="4456113"/>
                  <a:ext cx="150495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0" name="Freeform 159">
                  <a:extLst>
                    <a:ext uri="{FF2B5EF4-FFF2-40B4-BE49-F238E27FC236}">
                      <a16:creationId xmlns:a16="http://schemas.microsoft.com/office/drawing/2014/main" id="{3FD87ED5-219D-4E5D-821A-65B72B32093F}"/>
                    </a:ext>
                  </a:extLst>
                </p:cNvPr>
                <p:cNvSpPr>
                  <a:spLocks noChangeAspect="1"/>
                </p:cNvSpPr>
                <p:nvPr/>
              </p:nvSpPr>
              <p:spPr bwMode="auto">
                <a:xfrm rot="5400000">
                  <a:off x="5478463" y="4075113"/>
                  <a:ext cx="647700" cy="114300"/>
                </a:xfrm>
                <a:custGeom>
                  <a:avLst/>
                  <a:gdLst>
                    <a:gd name="T0" fmla="*/ 0 w 1248"/>
                    <a:gd name="T1" fmla="*/ 2147483647 h 464"/>
                    <a:gd name="T2" fmla="*/ 2147483647 w 1248"/>
                    <a:gd name="T3" fmla="*/ 2147483647 h 464"/>
                    <a:gd name="T4" fmla="*/ 2147483647 w 1248"/>
                    <a:gd name="T5" fmla="*/ 2147483647 h 464"/>
                    <a:gd name="T6" fmla="*/ 2147483647 w 1248"/>
                    <a:gd name="T7" fmla="*/ 2147483647 h 464"/>
                    <a:gd name="T8" fmla="*/ 2147483647 w 1248"/>
                    <a:gd name="T9" fmla="*/ 2147483647 h 464"/>
                    <a:gd name="T10" fmla="*/ 2147483647 w 1248"/>
                    <a:gd name="T11" fmla="*/ 2147483647 h 464"/>
                    <a:gd name="T12" fmla="*/ 2147483647 w 1248"/>
                    <a:gd name="T13" fmla="*/ 2147483647 h 464"/>
                    <a:gd name="T14" fmla="*/ 2147483647 w 1248"/>
                    <a:gd name="T15" fmla="*/ 2147483647 h 464"/>
                    <a:gd name="T16" fmla="*/ 2147483647 w 1248"/>
                    <a:gd name="T17" fmla="*/ 2147483647 h 464"/>
                    <a:gd name="T18" fmla="*/ 2147483647 w 1248"/>
                    <a:gd name="T19" fmla="*/ 2147483647 h 464"/>
                    <a:gd name="T20" fmla="*/ 2147483647 w 1248"/>
                    <a:gd name="T21" fmla="*/ 2147483647 h 464"/>
                    <a:gd name="T22" fmla="*/ 2147483647 w 1248"/>
                    <a:gd name="T23" fmla="*/ 2147483647 h 464"/>
                    <a:gd name="T24" fmla="*/ 2147483647 w 1248"/>
                    <a:gd name="T25" fmla="*/ 2147483647 h 464"/>
                    <a:gd name="T26" fmla="*/ 2147483647 w 1248"/>
                    <a:gd name="T27" fmla="*/ 2147483647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44450">
                  <a:solidFill>
                    <a:srgbClr val="7030A0"/>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5" name="Rectangle 221">
                  <a:extLst>
                    <a:ext uri="{FF2B5EF4-FFF2-40B4-BE49-F238E27FC236}">
                      <a16:creationId xmlns:a16="http://schemas.microsoft.com/office/drawing/2014/main" id="{C8BF10B9-E1BE-4617-B505-8BA1AFA94557}"/>
                    </a:ext>
                  </a:extLst>
                </p:cNvPr>
                <p:cNvSpPr>
                  <a:spLocks noChangeArrowheads="1"/>
                </p:cNvSpPr>
                <p:nvPr/>
              </p:nvSpPr>
              <p:spPr bwMode="auto">
                <a:xfrm>
                  <a:off x="4547422" y="2015184"/>
                  <a:ext cx="1293153" cy="55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50000"/>
                    </a:lnSpc>
                    <a:spcBef>
                      <a:spcPct val="50000"/>
                    </a:spcBef>
                  </a:pPr>
                  <a:r>
                    <a:rPr lang="en-US" altLang="fr-FR" sz="2400" b="1" dirty="0">
                      <a:solidFill>
                        <a:srgbClr val="FF0000"/>
                      </a:solidFill>
                      <a:sym typeface="Symbol" panose="05050102010706020507" pitchFamily="18" charset="2"/>
                    </a:rPr>
                    <a:t>G</a:t>
                  </a:r>
                  <a:r>
                    <a:rPr lang="en-US" altLang="fr-FR" sz="2400" b="1" baseline="-25000" dirty="0">
                      <a:solidFill>
                        <a:srgbClr val="FF0000"/>
                      </a:solidFill>
                      <a:sym typeface="Symbol" panose="05050102010706020507" pitchFamily="18" charset="2"/>
                    </a:rPr>
                    <a:t></a:t>
                  </a:r>
                  <a:endParaRPr lang="en-US" altLang="fr-FR" sz="1900" b="1" baseline="-25000" dirty="0">
                    <a:solidFill>
                      <a:srgbClr val="FF0000"/>
                    </a:solidFill>
                    <a:sym typeface="Symbol" panose="05050102010706020507" pitchFamily="18" charset="2"/>
                  </a:endParaRPr>
                </a:p>
              </p:txBody>
            </p:sp>
          </p:grpSp>
          <p:sp>
            <p:nvSpPr>
              <p:cNvPr id="82" name="Text Box 167">
                <a:extLst>
                  <a:ext uri="{FF2B5EF4-FFF2-40B4-BE49-F238E27FC236}">
                    <a16:creationId xmlns:a16="http://schemas.microsoft.com/office/drawing/2014/main" id="{361FDC45-EA83-4E92-B165-8AA880789C51}"/>
                  </a:ext>
                </a:extLst>
              </p:cNvPr>
              <p:cNvSpPr txBox="1">
                <a:spLocks noChangeAspect="1" noChangeArrowheads="1"/>
              </p:cNvSpPr>
              <p:nvPr/>
            </p:nvSpPr>
            <p:spPr bwMode="auto">
              <a:xfrm>
                <a:off x="869752" y="4185974"/>
                <a:ext cx="1228481" cy="401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fr-FR" sz="1600" dirty="0"/>
                  <a:t>E*=9 MeV</a:t>
                </a:r>
                <a:endParaRPr lang="en-US" altLang="fr-FR" sz="1600" baseline="-25000" dirty="0"/>
              </a:p>
            </p:txBody>
          </p:sp>
          <p:sp>
            <p:nvSpPr>
              <p:cNvPr id="83" name="TextBox 41">
                <a:extLst>
                  <a:ext uri="{FF2B5EF4-FFF2-40B4-BE49-F238E27FC236}">
                    <a16:creationId xmlns:a16="http://schemas.microsoft.com/office/drawing/2014/main" id="{27678DE0-A265-4CB9-9F88-FA70BE4C6F6B}"/>
                  </a:ext>
                </a:extLst>
              </p:cNvPr>
              <p:cNvSpPr txBox="1">
                <a:spLocks noChangeArrowheads="1"/>
              </p:cNvSpPr>
              <p:nvPr/>
            </p:nvSpPr>
            <p:spPr bwMode="auto">
              <a:xfrm>
                <a:off x="5026148" y="4352563"/>
                <a:ext cx="591639" cy="36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400" b="1" dirty="0"/>
                  <a:t>3/2-</a:t>
                </a:r>
              </a:p>
            </p:txBody>
          </p:sp>
        </p:grpSp>
        <p:sp>
          <p:nvSpPr>
            <p:cNvPr id="131" name="Rectangle 221">
              <a:extLst>
                <a:ext uri="{FF2B5EF4-FFF2-40B4-BE49-F238E27FC236}">
                  <a16:creationId xmlns:a16="http://schemas.microsoft.com/office/drawing/2014/main" id="{7DEBF0B8-A585-455C-897D-9BB2DCBFB0B1}"/>
                </a:ext>
              </a:extLst>
            </p:cNvPr>
            <p:cNvSpPr>
              <a:spLocks noChangeArrowheads="1"/>
            </p:cNvSpPr>
            <p:nvPr/>
          </p:nvSpPr>
          <p:spPr bwMode="auto">
            <a:xfrm>
              <a:off x="2494974" y="4497917"/>
              <a:ext cx="830061" cy="3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50000"/>
                </a:lnSpc>
                <a:spcBef>
                  <a:spcPct val="50000"/>
                </a:spcBef>
              </a:pPr>
              <a:r>
                <a:rPr lang="en-US" altLang="fr-FR" sz="2400" b="1" dirty="0">
                  <a:solidFill>
                    <a:srgbClr val="0000FF"/>
                  </a:solidFill>
                  <a:sym typeface="Symbol" panose="05050102010706020507" pitchFamily="18" charset="2"/>
                </a:rPr>
                <a:t>G</a:t>
              </a:r>
              <a:r>
                <a:rPr lang="en-US" altLang="fr-FR" sz="2400" b="1" baseline="-25000" dirty="0">
                  <a:solidFill>
                    <a:srgbClr val="0000FF"/>
                  </a:solidFill>
                  <a:sym typeface="Symbol" panose="05050102010706020507" pitchFamily="18" charset="2"/>
                </a:rPr>
                <a:t>n</a:t>
              </a:r>
              <a:endParaRPr lang="en-US" altLang="fr-FR" sz="1900" b="1" baseline="-25000" dirty="0">
                <a:solidFill>
                  <a:srgbClr val="0000FF"/>
                </a:solidFill>
                <a:sym typeface="Symbol" panose="05050102010706020507" pitchFamily="18" charset="2"/>
              </a:endParaRPr>
            </a:p>
          </p:txBody>
        </p:sp>
        <p:sp>
          <p:nvSpPr>
            <p:cNvPr id="7" name="ZoneTexte 6">
              <a:extLst>
                <a:ext uri="{FF2B5EF4-FFF2-40B4-BE49-F238E27FC236}">
                  <a16:creationId xmlns:a16="http://schemas.microsoft.com/office/drawing/2014/main" id="{BD18B9F1-A75B-4424-88AC-9EA99E9B7744}"/>
                </a:ext>
              </a:extLst>
            </p:cNvPr>
            <p:cNvSpPr txBox="1"/>
            <p:nvPr/>
          </p:nvSpPr>
          <p:spPr>
            <a:xfrm>
              <a:off x="4370754" y="5422625"/>
              <a:ext cx="2399568" cy="1200329"/>
            </a:xfrm>
            <a:prstGeom prst="rect">
              <a:avLst/>
            </a:prstGeom>
            <a:noFill/>
          </p:spPr>
          <p:txBody>
            <a:bodyPr wrap="none" rtlCol="0">
              <a:spAutoFit/>
            </a:bodyPr>
            <a:lstStyle/>
            <a:p>
              <a:r>
                <a:rPr lang="fr-FR" dirty="0" err="1"/>
                <a:t>Decay</a:t>
              </a:r>
              <a:r>
                <a:rPr lang="fr-FR" dirty="0"/>
                <a:t> </a:t>
              </a:r>
              <a:r>
                <a:rPr lang="fr-FR" dirty="0" err="1"/>
                <a:t>rulled</a:t>
              </a:r>
              <a:r>
                <a:rPr lang="fr-FR" dirty="0"/>
                <a:t> by </a:t>
              </a:r>
              <a:r>
                <a:rPr lang="fr-FR" dirty="0" err="1"/>
                <a:t>level</a:t>
              </a:r>
              <a:r>
                <a:rPr lang="fr-FR" dirty="0"/>
                <a:t> </a:t>
              </a:r>
            </a:p>
            <a:p>
              <a:r>
                <a:rPr lang="fr-FR" dirty="0" err="1"/>
                <a:t>densities</a:t>
              </a:r>
              <a:r>
                <a:rPr lang="fr-FR" dirty="0"/>
                <a:t> and</a:t>
              </a:r>
            </a:p>
            <a:p>
              <a:r>
                <a:rPr lang="fr-FR" dirty="0">
                  <a:sym typeface="Symbol" panose="05050102010706020507" pitchFamily="18" charset="2"/>
                </a:rPr>
                <a:t>-ray </a:t>
              </a:r>
              <a:r>
                <a:rPr lang="fr-FR" dirty="0" err="1">
                  <a:sym typeface="Symbol" panose="05050102010706020507" pitchFamily="18" charset="2"/>
                </a:rPr>
                <a:t>strength</a:t>
              </a:r>
              <a:r>
                <a:rPr lang="fr-FR" dirty="0">
                  <a:sym typeface="Symbol" panose="05050102010706020507" pitchFamily="18" charset="2"/>
                </a:rPr>
                <a:t> </a:t>
              </a:r>
              <a:r>
                <a:rPr lang="fr-FR" dirty="0" err="1">
                  <a:sym typeface="Symbol" panose="05050102010706020507" pitchFamily="18" charset="2"/>
                </a:rPr>
                <a:t>functions</a:t>
              </a:r>
              <a:endParaRPr lang="fr-FR" dirty="0">
                <a:sym typeface="Symbol" panose="05050102010706020507" pitchFamily="18" charset="2"/>
              </a:endParaRPr>
            </a:p>
            <a:p>
              <a:r>
                <a:rPr lang="fr-FR" dirty="0">
                  <a:sym typeface="Symbol" panose="05050102010706020507" pitchFamily="18" charset="2"/>
                </a:rPr>
                <a:t>of 208Pb! </a:t>
              </a:r>
              <a:endParaRPr lang="fr-FR" dirty="0"/>
            </a:p>
          </p:txBody>
        </p:sp>
      </p:grpSp>
      <p:sp>
        <p:nvSpPr>
          <p:cNvPr id="3" name="Ellipse 2">
            <a:extLst>
              <a:ext uri="{FF2B5EF4-FFF2-40B4-BE49-F238E27FC236}">
                <a16:creationId xmlns:a16="http://schemas.microsoft.com/office/drawing/2014/main" id="{4C4D559F-A8EF-4122-9176-9698038B94E8}"/>
              </a:ext>
            </a:extLst>
          </p:cNvPr>
          <p:cNvSpPr/>
          <p:nvPr/>
        </p:nvSpPr>
        <p:spPr>
          <a:xfrm>
            <a:off x="3965497" y="1018636"/>
            <a:ext cx="2148320" cy="103194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510EE2F2-A097-4BFD-B6E4-8EFFCCEA515D}"/>
              </a:ext>
            </a:extLst>
          </p:cNvPr>
          <p:cNvCxnSpPr>
            <a:endCxn id="12291" idx="0"/>
          </p:cNvCxnSpPr>
          <p:nvPr/>
        </p:nvCxnSpPr>
        <p:spPr>
          <a:xfrm flipH="1">
            <a:off x="3406479" y="2039308"/>
            <a:ext cx="1605633" cy="523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E07B6B0D-3178-43B0-9DA6-072E366A96A4}"/>
              </a:ext>
            </a:extLst>
          </p:cNvPr>
          <p:cNvSpPr/>
          <p:nvPr/>
        </p:nvSpPr>
        <p:spPr>
          <a:xfrm>
            <a:off x="6048966" y="1035088"/>
            <a:ext cx="2148320" cy="103194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4" name="Connecteur droit avec flèche 63">
            <a:extLst>
              <a:ext uri="{FF2B5EF4-FFF2-40B4-BE49-F238E27FC236}">
                <a16:creationId xmlns:a16="http://schemas.microsoft.com/office/drawing/2014/main" id="{1F53C5A4-006C-4629-BB4E-87C639068088}"/>
              </a:ext>
            </a:extLst>
          </p:cNvPr>
          <p:cNvCxnSpPr>
            <a:cxnSpLocks/>
          </p:cNvCxnSpPr>
          <p:nvPr/>
        </p:nvCxnSpPr>
        <p:spPr>
          <a:xfrm>
            <a:off x="7390989" y="2036911"/>
            <a:ext cx="1149896" cy="3381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218B52AD-0966-4729-9906-35FF6D1EC9D3}"/>
              </a:ext>
            </a:extLst>
          </p:cNvPr>
          <p:cNvSpPr txBox="1"/>
          <p:nvPr/>
        </p:nvSpPr>
        <p:spPr>
          <a:xfrm rot="19326882">
            <a:off x="2113077" y="3776235"/>
            <a:ext cx="4784580" cy="646331"/>
          </a:xfrm>
          <a:prstGeom prst="rect">
            <a:avLst/>
          </a:prstGeom>
          <a:solidFill>
            <a:schemeClr val="accent1"/>
          </a:solidFill>
        </p:spPr>
        <p:txBody>
          <a:bodyPr wrap="none" rtlCol="0">
            <a:spAutoFit/>
          </a:bodyPr>
          <a:lstStyle/>
          <a:p>
            <a:r>
              <a:rPr lang="fr-FR" sz="3600" b="1" dirty="0" err="1">
                <a:solidFill>
                  <a:schemeClr val="bg1"/>
                </a:solidFill>
              </a:rPr>
              <a:t>See</a:t>
            </a:r>
            <a:r>
              <a:rPr lang="fr-FR" sz="3600" b="1" dirty="0">
                <a:solidFill>
                  <a:schemeClr val="bg1"/>
                </a:solidFill>
              </a:rPr>
              <a:t> talk by Marc Dupuis</a:t>
            </a:r>
          </a:p>
        </p:txBody>
      </p:sp>
    </p:spTree>
    <p:extLst>
      <p:ext uri="{BB962C8B-B14F-4D97-AF65-F5344CB8AC3E}">
        <p14:creationId xmlns:p14="http://schemas.microsoft.com/office/powerpoint/2010/main" val="365229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3" grpId="0" animBg="1"/>
      <p:bldP spid="63"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940A898-A003-49EE-AD5E-854F16CD6E49}"/>
              </a:ext>
            </a:extLst>
          </p:cNvPr>
          <p:cNvSpPr txBox="1"/>
          <p:nvPr/>
        </p:nvSpPr>
        <p:spPr>
          <a:xfrm>
            <a:off x="8369200" y="1137682"/>
            <a:ext cx="2614630" cy="4154984"/>
          </a:xfrm>
          <a:prstGeom prst="rect">
            <a:avLst/>
          </a:prstGeom>
          <a:noFill/>
          <a:ln w="50800">
            <a:solidFill>
              <a:srgbClr val="FF0000"/>
            </a:solidFill>
          </a:ln>
        </p:spPr>
        <p:txBody>
          <a:bodyPr wrap="square">
            <a:spAutoFit/>
          </a:bodyPr>
          <a:lstStyle/>
          <a:p>
            <a:pPr>
              <a:defRPr/>
            </a:pPr>
            <a:r>
              <a:rPr lang="en-US" sz="2400" b="1" dirty="0">
                <a:latin typeface="+mn-lt"/>
              </a:rPr>
              <a:t>Effect of E</a:t>
            </a:r>
            <a:r>
              <a:rPr lang="en-US" sz="2400" b="1" dirty="0"/>
              <a:t>* resolution at the neutron</a:t>
            </a:r>
          </a:p>
          <a:p>
            <a:pPr>
              <a:defRPr/>
            </a:pPr>
            <a:r>
              <a:rPr lang="en-US" sz="2400" b="1" dirty="0"/>
              <a:t>s</a:t>
            </a:r>
            <a:r>
              <a:rPr lang="en-US" sz="2400" b="1" dirty="0">
                <a:latin typeface="+mn-lt"/>
              </a:rPr>
              <a:t>eparation</a:t>
            </a:r>
          </a:p>
          <a:p>
            <a:pPr>
              <a:defRPr/>
            </a:pPr>
            <a:r>
              <a:rPr lang="en-US" sz="2400" b="1" dirty="0"/>
              <a:t>energy!</a:t>
            </a:r>
          </a:p>
          <a:p>
            <a:pPr>
              <a:defRPr/>
            </a:pPr>
            <a:endParaRPr lang="en-US" sz="2400" b="1" dirty="0">
              <a:latin typeface="+mn-lt"/>
            </a:endParaRPr>
          </a:p>
          <a:p>
            <a:pPr>
              <a:defRPr/>
            </a:pPr>
            <a:r>
              <a:rPr lang="en-US" sz="2400" b="1" dirty="0">
                <a:sym typeface="Symbol" panose="05050102010706020507" pitchFamily="18" charset="2"/>
              </a:rPr>
              <a:t>Largest level density description based on CT3 model is ruled out by our data!</a:t>
            </a:r>
            <a:endParaRPr lang="en-US" sz="2400" b="1" dirty="0">
              <a:latin typeface="+mn-lt"/>
            </a:endParaRPr>
          </a:p>
        </p:txBody>
      </p:sp>
      <p:sp>
        <p:nvSpPr>
          <p:cNvPr id="9" name="ZoneTexte 8">
            <a:extLst>
              <a:ext uri="{FF2B5EF4-FFF2-40B4-BE49-F238E27FC236}">
                <a16:creationId xmlns:a16="http://schemas.microsoft.com/office/drawing/2014/main" id="{C994FA68-D68F-4C95-86DD-64AC862F6919}"/>
              </a:ext>
            </a:extLst>
          </p:cNvPr>
          <p:cNvSpPr txBox="1"/>
          <p:nvPr/>
        </p:nvSpPr>
        <p:spPr>
          <a:xfrm>
            <a:off x="2662287" y="-59172"/>
            <a:ext cx="7014228" cy="646331"/>
          </a:xfrm>
          <a:prstGeom prst="rect">
            <a:avLst/>
          </a:prstGeom>
          <a:noFill/>
        </p:spPr>
        <p:txBody>
          <a:bodyPr wrap="none" rtlCol="0">
            <a:spAutoFit/>
          </a:bodyPr>
          <a:lstStyle/>
          <a:p>
            <a:r>
              <a:rPr lang="fr-FR" sz="3600" b="1" dirty="0" err="1"/>
              <a:t>Comparison</a:t>
            </a:r>
            <a:r>
              <a:rPr lang="fr-FR" sz="3600" b="1" dirty="0"/>
              <a:t> </a:t>
            </a:r>
            <a:r>
              <a:rPr lang="fr-FR" sz="3600" b="1" dirty="0" err="1"/>
              <a:t>with</a:t>
            </a:r>
            <a:r>
              <a:rPr lang="fr-FR" sz="3600" b="1" dirty="0"/>
              <a:t> TALYS </a:t>
            </a:r>
            <a:r>
              <a:rPr lang="fr-FR" sz="3600" b="1" dirty="0" err="1"/>
              <a:t>calculations</a:t>
            </a:r>
            <a:endParaRPr lang="fr-FR" sz="3600" b="1" dirty="0"/>
          </a:p>
        </p:txBody>
      </p:sp>
      <p:pic>
        <p:nvPicPr>
          <p:cNvPr id="10" name="Image 9">
            <a:extLst>
              <a:ext uri="{FF2B5EF4-FFF2-40B4-BE49-F238E27FC236}">
                <a16:creationId xmlns:a16="http://schemas.microsoft.com/office/drawing/2014/main" id="{0A168DCF-D6D5-4BCE-923C-7EEDF411372A}"/>
              </a:ext>
            </a:extLst>
          </p:cNvPr>
          <p:cNvPicPr/>
          <p:nvPr/>
        </p:nvPicPr>
        <p:blipFill rotWithShape="1">
          <a:blip r:embed="rId2">
            <a:extLst>
              <a:ext uri="{28A0092B-C50C-407E-A947-70E740481C1C}">
                <a14:useLocalDpi xmlns:a14="http://schemas.microsoft.com/office/drawing/2010/main" val="0"/>
              </a:ext>
            </a:extLst>
          </a:blip>
          <a:srcRect l="1564" t="49083" r="8487" b="4703"/>
          <a:stretch/>
        </p:blipFill>
        <p:spPr bwMode="auto">
          <a:xfrm>
            <a:off x="822854" y="688204"/>
            <a:ext cx="7014228" cy="5313507"/>
          </a:xfrm>
          <a:prstGeom prst="rect">
            <a:avLst/>
          </a:prstGeom>
          <a:ln>
            <a:noFill/>
          </a:ln>
          <a:extLst>
            <a:ext uri="{53640926-AAD7-44D8-BBD7-CCE9431645EC}">
              <a14:shadowObscured xmlns:a14="http://schemas.microsoft.com/office/drawing/2010/main"/>
            </a:ext>
          </a:extLst>
        </p:spPr>
      </p:pic>
      <p:sp>
        <p:nvSpPr>
          <p:cNvPr id="13" name="ZoneTexte 3">
            <a:extLst>
              <a:ext uri="{FF2B5EF4-FFF2-40B4-BE49-F238E27FC236}">
                <a16:creationId xmlns:a16="http://schemas.microsoft.com/office/drawing/2014/main" id="{490D9B10-5624-4FEA-A782-4116071AC3B6}"/>
              </a:ext>
            </a:extLst>
          </p:cNvPr>
          <p:cNvSpPr txBox="1">
            <a:spLocks noChangeArrowheads="1"/>
          </p:cNvSpPr>
          <p:nvPr/>
        </p:nvSpPr>
        <p:spPr bwMode="auto">
          <a:xfrm>
            <a:off x="2205022" y="6054541"/>
            <a:ext cx="7067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solidFill>
                  <a:srgbClr val="008080"/>
                </a:solidFill>
              </a:rPr>
              <a:t>M. </a:t>
            </a:r>
            <a:r>
              <a:rPr lang="en-US" altLang="fr-FR" sz="2400" b="1" dirty="0" err="1">
                <a:solidFill>
                  <a:srgbClr val="008080"/>
                </a:solidFill>
              </a:rPr>
              <a:t>Sguazzin</a:t>
            </a:r>
            <a:r>
              <a:rPr lang="en-US" altLang="fr-FR" sz="2400" b="1" dirty="0">
                <a:solidFill>
                  <a:srgbClr val="008080"/>
                </a:solidFill>
              </a:rPr>
              <a:t> </a:t>
            </a:r>
            <a:r>
              <a:rPr lang="en-US" altLang="fr-FR" sz="2400" b="1" i="1" dirty="0">
                <a:solidFill>
                  <a:srgbClr val="008080"/>
                </a:solidFill>
              </a:rPr>
              <a:t>et al</a:t>
            </a:r>
            <a:r>
              <a:rPr lang="en-US" altLang="fr-FR" sz="2400" b="1" dirty="0">
                <a:solidFill>
                  <a:srgbClr val="008080"/>
                </a:solidFill>
              </a:rPr>
              <a:t>., Phys. Rev. Lett. 134 (2025) 072501</a:t>
            </a:r>
          </a:p>
        </p:txBody>
      </p:sp>
      <p:sp>
        <p:nvSpPr>
          <p:cNvPr id="14" name="Rectangle 13">
            <a:extLst>
              <a:ext uri="{FF2B5EF4-FFF2-40B4-BE49-F238E27FC236}">
                <a16:creationId xmlns:a16="http://schemas.microsoft.com/office/drawing/2014/main" id="{E80069CD-0411-4C9E-B194-9431B1732406}"/>
              </a:ext>
            </a:extLst>
          </p:cNvPr>
          <p:cNvSpPr/>
          <p:nvPr/>
        </p:nvSpPr>
        <p:spPr>
          <a:xfrm>
            <a:off x="2205022" y="6399306"/>
            <a:ext cx="9144000" cy="461665"/>
          </a:xfrm>
          <a:prstGeom prst="rect">
            <a:avLst/>
          </a:prstGeom>
        </p:spPr>
        <p:txBody>
          <a:bodyPr wrap="square">
            <a:spAutoFit/>
          </a:bodyPr>
          <a:lstStyle/>
          <a:p>
            <a:pPr>
              <a:lnSpc>
                <a:spcPct val="100000"/>
              </a:lnSpc>
              <a:spcBef>
                <a:spcPct val="0"/>
              </a:spcBef>
              <a:buFontTx/>
              <a:buNone/>
            </a:pPr>
            <a:r>
              <a:rPr lang="en-US" altLang="fr-FR" sz="2400" b="1" dirty="0">
                <a:solidFill>
                  <a:srgbClr val="008080"/>
                </a:solidFill>
              </a:rPr>
              <a:t>M. </a:t>
            </a:r>
            <a:r>
              <a:rPr lang="en-US" altLang="fr-FR" sz="2400" b="1" dirty="0" err="1">
                <a:solidFill>
                  <a:srgbClr val="008080"/>
                </a:solidFill>
              </a:rPr>
              <a:t>Sguazzin</a:t>
            </a:r>
            <a:r>
              <a:rPr lang="en-US" altLang="fr-FR" sz="2400" b="1" dirty="0">
                <a:solidFill>
                  <a:srgbClr val="008080"/>
                </a:solidFill>
              </a:rPr>
              <a:t> </a:t>
            </a:r>
            <a:r>
              <a:rPr lang="en-US" altLang="fr-FR" sz="2400" b="1" i="1" dirty="0">
                <a:solidFill>
                  <a:srgbClr val="008080"/>
                </a:solidFill>
              </a:rPr>
              <a:t>et al</a:t>
            </a:r>
            <a:r>
              <a:rPr lang="en-US" altLang="fr-FR" sz="2400" b="1" dirty="0">
                <a:solidFill>
                  <a:srgbClr val="008080"/>
                </a:solidFill>
              </a:rPr>
              <a:t>., Phys. Rev. C 111 (2025) 024614</a:t>
            </a:r>
          </a:p>
        </p:txBody>
      </p:sp>
    </p:spTree>
    <p:extLst>
      <p:ext uri="{BB962C8B-B14F-4D97-AF65-F5344CB8AC3E}">
        <p14:creationId xmlns:p14="http://schemas.microsoft.com/office/powerpoint/2010/main" val="403426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6C085EB-2463-45C7-9888-29E456751003}"/>
              </a:ext>
            </a:extLst>
          </p:cNvPr>
          <p:cNvSpPr txBox="1"/>
          <p:nvPr/>
        </p:nvSpPr>
        <p:spPr>
          <a:xfrm>
            <a:off x="3691702" y="113789"/>
            <a:ext cx="4654608" cy="646331"/>
          </a:xfrm>
          <a:prstGeom prst="rect">
            <a:avLst/>
          </a:prstGeom>
          <a:noFill/>
        </p:spPr>
        <p:txBody>
          <a:bodyPr wrap="none" rtlCol="0">
            <a:spAutoFit/>
          </a:bodyPr>
          <a:lstStyle/>
          <a:p>
            <a:r>
              <a:rPr lang="fr-FR" sz="3600" b="1" baseline="30000" dirty="0"/>
              <a:t>207</a:t>
            </a:r>
            <a:r>
              <a:rPr lang="fr-FR" sz="3600" b="1" dirty="0"/>
              <a:t>Pb(n, </a:t>
            </a:r>
            <a:r>
              <a:rPr lang="fr-FR" sz="3600" b="1" dirty="0">
                <a:sym typeface="Symbol" panose="05050102010706020507" pitchFamily="18" charset="2"/>
              </a:rPr>
              <a:t>) cross section</a:t>
            </a:r>
            <a:endParaRPr lang="fr-FR" sz="3600" b="1" dirty="0"/>
          </a:p>
        </p:txBody>
      </p:sp>
      <p:pic>
        <p:nvPicPr>
          <p:cNvPr id="7" name="Image 6">
            <a:extLst>
              <a:ext uri="{FF2B5EF4-FFF2-40B4-BE49-F238E27FC236}">
                <a16:creationId xmlns:a16="http://schemas.microsoft.com/office/drawing/2014/main" id="{3100F161-D4D2-467E-A51D-82AF11BFC0D4}"/>
              </a:ext>
            </a:extLst>
          </p:cNvPr>
          <p:cNvPicPr/>
          <p:nvPr/>
        </p:nvPicPr>
        <p:blipFill rotWithShape="1">
          <a:blip r:embed="rId3" cstate="print">
            <a:extLst>
              <a:ext uri="{28A0092B-C50C-407E-A947-70E740481C1C}">
                <a14:useLocalDpi xmlns:a14="http://schemas.microsoft.com/office/drawing/2010/main" val="0"/>
              </a:ext>
            </a:extLst>
          </a:blip>
          <a:srcRect l="2268" t="7041" r="8163" b="899"/>
          <a:stretch/>
        </p:blipFill>
        <p:spPr bwMode="auto">
          <a:xfrm>
            <a:off x="1088751" y="841203"/>
            <a:ext cx="6049453" cy="5175594"/>
          </a:xfrm>
          <a:prstGeom prst="rect">
            <a:avLst/>
          </a:prstGeom>
          <a:ln>
            <a:noFill/>
          </a:ln>
          <a:extLst>
            <a:ext uri="{53640926-AAD7-44D8-BBD7-CCE9431645EC}">
              <a14:shadowObscured xmlns:a14="http://schemas.microsoft.com/office/drawing/2010/main"/>
            </a:ext>
          </a:extLst>
        </p:spPr>
      </p:pic>
      <p:sp>
        <p:nvSpPr>
          <p:cNvPr id="9" name="ZoneTexte 8">
            <a:extLst>
              <a:ext uri="{FF2B5EF4-FFF2-40B4-BE49-F238E27FC236}">
                <a16:creationId xmlns:a16="http://schemas.microsoft.com/office/drawing/2014/main" id="{7542CBFC-08B4-40E6-8DEC-BC008D9E1C36}"/>
              </a:ext>
            </a:extLst>
          </p:cNvPr>
          <p:cNvSpPr txBox="1"/>
          <p:nvPr/>
        </p:nvSpPr>
        <p:spPr>
          <a:xfrm>
            <a:off x="8083275" y="2828835"/>
            <a:ext cx="2918506" cy="1200329"/>
          </a:xfrm>
          <a:prstGeom prst="rect">
            <a:avLst/>
          </a:prstGeom>
          <a:noFill/>
          <a:ln w="50800">
            <a:solidFill>
              <a:srgbClr val="FF0000"/>
            </a:solidFill>
          </a:ln>
        </p:spPr>
        <p:txBody>
          <a:bodyPr wrap="square">
            <a:spAutoFit/>
          </a:bodyPr>
          <a:lstStyle/>
          <a:p>
            <a:pPr>
              <a:defRPr/>
            </a:pPr>
            <a:r>
              <a:rPr lang="en-US" sz="2400" b="1" dirty="0"/>
              <a:t>Good agreement with all evaluations except CENDL-3.2!</a:t>
            </a:r>
          </a:p>
        </p:txBody>
      </p:sp>
      <p:sp>
        <p:nvSpPr>
          <p:cNvPr id="10" name="ZoneTexte 3">
            <a:extLst>
              <a:ext uri="{FF2B5EF4-FFF2-40B4-BE49-F238E27FC236}">
                <a16:creationId xmlns:a16="http://schemas.microsoft.com/office/drawing/2014/main" id="{3CF3D767-C188-40A6-BB60-11FE88F5C8BD}"/>
              </a:ext>
            </a:extLst>
          </p:cNvPr>
          <p:cNvSpPr txBox="1">
            <a:spLocks noChangeArrowheads="1"/>
          </p:cNvSpPr>
          <p:nvPr/>
        </p:nvSpPr>
        <p:spPr bwMode="auto">
          <a:xfrm>
            <a:off x="2594815" y="6097880"/>
            <a:ext cx="7067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solidFill>
                  <a:srgbClr val="008080"/>
                </a:solidFill>
              </a:rPr>
              <a:t>M. </a:t>
            </a:r>
            <a:r>
              <a:rPr lang="en-US" altLang="fr-FR" sz="2400" b="1" dirty="0" err="1">
                <a:solidFill>
                  <a:srgbClr val="008080"/>
                </a:solidFill>
              </a:rPr>
              <a:t>Sguazzin</a:t>
            </a:r>
            <a:r>
              <a:rPr lang="en-US" altLang="fr-FR" sz="2400" b="1" dirty="0">
                <a:solidFill>
                  <a:srgbClr val="008080"/>
                </a:solidFill>
              </a:rPr>
              <a:t> </a:t>
            </a:r>
            <a:r>
              <a:rPr lang="en-US" altLang="fr-FR" sz="2400" b="1" i="1" dirty="0">
                <a:solidFill>
                  <a:srgbClr val="008080"/>
                </a:solidFill>
              </a:rPr>
              <a:t>et al</a:t>
            </a:r>
            <a:r>
              <a:rPr lang="en-US" altLang="fr-FR" sz="2400" b="1" dirty="0">
                <a:solidFill>
                  <a:srgbClr val="008080"/>
                </a:solidFill>
              </a:rPr>
              <a:t>., Phys. Rev. Lett. 134 (2025) 072501</a:t>
            </a:r>
          </a:p>
        </p:txBody>
      </p:sp>
    </p:spTree>
    <p:extLst>
      <p:ext uri="{BB962C8B-B14F-4D97-AF65-F5344CB8AC3E}">
        <p14:creationId xmlns:p14="http://schemas.microsoft.com/office/powerpoint/2010/main" val="248712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ZoneTexte 78">
            <a:extLst>
              <a:ext uri="{FF2B5EF4-FFF2-40B4-BE49-F238E27FC236}">
                <a16:creationId xmlns:a16="http://schemas.microsoft.com/office/drawing/2014/main" id="{64BFAEB3-46F2-4653-BC58-F5E99FC6EC29}"/>
              </a:ext>
            </a:extLst>
          </p:cNvPr>
          <p:cNvSpPr txBox="1"/>
          <p:nvPr/>
        </p:nvSpPr>
        <p:spPr>
          <a:xfrm>
            <a:off x="6313755" y="1050569"/>
            <a:ext cx="5878245" cy="4293483"/>
          </a:xfrm>
          <a:prstGeom prst="rect">
            <a:avLst/>
          </a:prstGeom>
          <a:noFill/>
        </p:spPr>
        <p:txBody>
          <a:bodyPr wrap="square" rtlCol="0">
            <a:spAutoFit/>
          </a:bodyPr>
          <a:lstStyle/>
          <a:p>
            <a:pPr marL="285750" indent="-285750">
              <a:buFont typeface="Arial" panose="020B0604020202020204" pitchFamily="34" charset="0"/>
              <a:buChar char="•"/>
            </a:pPr>
            <a:r>
              <a:rPr lang="fr-FR" sz="2400" b="1" dirty="0"/>
              <a:t>Added fission detectors</a:t>
            </a:r>
            <a:r>
              <a:rPr lang="fr-FR" sz="2400" dirty="0"/>
              <a:t>. </a:t>
            </a:r>
            <a:r>
              <a:rPr lang="en-US" sz="2400" b="1" dirty="0">
                <a:solidFill>
                  <a:srgbClr val="FF0000"/>
                </a:solidFill>
              </a:rPr>
              <a:t>First time that fission is studied in a storage ring!</a:t>
            </a:r>
          </a:p>
          <a:p>
            <a:pPr marL="285750" indent="-285750">
              <a:buFont typeface="Arial" panose="020B0604020202020204" pitchFamily="34" charset="0"/>
              <a:buChar char="•"/>
            </a:pPr>
            <a:endParaRPr lang="en-US" sz="2400" b="1" dirty="0">
              <a:solidFill>
                <a:srgbClr val="FF0000"/>
              </a:solidFill>
            </a:endParaRPr>
          </a:p>
          <a:p>
            <a:pPr marL="285750" indent="-285750">
              <a:buFont typeface="Arial" panose="020B0604020202020204" pitchFamily="34" charset="0"/>
              <a:buChar char="•"/>
            </a:pPr>
            <a:r>
              <a:rPr lang="fr-FR" sz="2400" b="1" dirty="0" err="1"/>
              <a:t>Studied</a:t>
            </a:r>
            <a:r>
              <a:rPr lang="fr-FR" sz="2400" b="1" dirty="0"/>
              <a:t> 238U(</a:t>
            </a:r>
            <a:r>
              <a:rPr lang="fr-FR" sz="2400" b="1" dirty="0" err="1"/>
              <a:t>d,d</a:t>
            </a:r>
            <a:r>
              <a:rPr lang="fr-FR" sz="2400" b="1" dirty="0"/>
              <a:t>’) and 238U(</a:t>
            </a:r>
            <a:r>
              <a:rPr lang="fr-FR" sz="2400" b="1" dirty="0" err="1"/>
              <a:t>d,p</a:t>
            </a:r>
            <a:r>
              <a:rPr lang="fr-FR" sz="2400" b="1" dirty="0"/>
              <a:t>) </a:t>
            </a:r>
            <a:r>
              <a:rPr lang="fr-FR" sz="2400" b="1" dirty="0" err="1"/>
              <a:t>reactions</a:t>
            </a:r>
            <a:endParaRPr lang="fr-FR" sz="2400" b="1" dirty="0"/>
          </a:p>
          <a:p>
            <a:pPr marL="285750" indent="-285750">
              <a:buFont typeface="Arial" panose="020B0604020202020204" pitchFamily="34" charset="0"/>
              <a:buChar char="•"/>
            </a:pPr>
            <a:endParaRPr lang="fr-FR" sz="2400" b="1" dirty="0"/>
          </a:p>
          <a:p>
            <a:pPr marL="285750" indent="-285750">
              <a:buFont typeface="Arial" panose="020B0604020202020204" pitchFamily="34" charset="0"/>
              <a:buChar char="•"/>
            </a:pPr>
            <a:endParaRPr lang="fr-FR" sz="2400" b="1" dirty="0"/>
          </a:p>
          <a:p>
            <a:pPr marL="285750" indent="-285750">
              <a:buFont typeface="Arial" panose="020B0604020202020204" pitchFamily="34" charset="0"/>
              <a:buChar char="•"/>
            </a:pPr>
            <a:endParaRPr lang="fr-FR" sz="2400" b="1" dirty="0"/>
          </a:p>
          <a:p>
            <a:pPr marL="285750" indent="-285750">
              <a:buFont typeface="Arial" panose="020B0604020202020204" pitchFamily="34" charset="0"/>
              <a:buChar char="•"/>
            </a:pPr>
            <a:endParaRPr lang="fr-FR" sz="2400" b="1" dirty="0"/>
          </a:p>
          <a:p>
            <a:endParaRPr lang="fr-FR" sz="2400" b="1" dirty="0"/>
          </a:p>
          <a:p>
            <a:endParaRPr lang="fr-FR" sz="900" b="1" dirty="0"/>
          </a:p>
          <a:p>
            <a:pPr marL="285750" indent="-285750">
              <a:buFont typeface="Arial" panose="020B0604020202020204" pitchFamily="34" charset="0"/>
              <a:buChar char="•"/>
            </a:pPr>
            <a:r>
              <a:rPr lang="fr-FR" sz="2400" b="1" dirty="0" err="1"/>
              <a:t>Deuteron</a:t>
            </a:r>
            <a:r>
              <a:rPr lang="fr-FR" sz="2400" b="1" dirty="0"/>
              <a:t> </a:t>
            </a:r>
            <a:r>
              <a:rPr lang="fr-FR" sz="2400" b="1" dirty="0" err="1"/>
              <a:t>breakup</a:t>
            </a:r>
            <a:r>
              <a:rPr lang="fr-FR" sz="2400" b="1" dirty="0"/>
              <a:t> issue</a:t>
            </a:r>
          </a:p>
        </p:txBody>
      </p:sp>
      <p:grpSp>
        <p:nvGrpSpPr>
          <p:cNvPr id="3" name="Groupe 2">
            <a:extLst>
              <a:ext uri="{FF2B5EF4-FFF2-40B4-BE49-F238E27FC236}">
                <a16:creationId xmlns:a16="http://schemas.microsoft.com/office/drawing/2014/main" id="{532168F9-E1C6-4722-9592-11E20F12B408}"/>
              </a:ext>
            </a:extLst>
          </p:cNvPr>
          <p:cNvGrpSpPr/>
          <p:nvPr/>
        </p:nvGrpSpPr>
        <p:grpSpPr>
          <a:xfrm>
            <a:off x="2885" y="775789"/>
            <a:ext cx="6536349" cy="6082211"/>
            <a:chOff x="2885" y="775789"/>
            <a:chExt cx="6536349" cy="6082211"/>
          </a:xfrm>
        </p:grpSpPr>
        <p:grpSp>
          <p:nvGrpSpPr>
            <p:cNvPr id="7" name="Groupe 6">
              <a:extLst>
                <a:ext uri="{FF2B5EF4-FFF2-40B4-BE49-F238E27FC236}">
                  <a16:creationId xmlns:a16="http://schemas.microsoft.com/office/drawing/2014/main" id="{31E5A609-9E00-4D98-BD04-5F71F56CF658}"/>
                </a:ext>
              </a:extLst>
            </p:cNvPr>
            <p:cNvGrpSpPr/>
            <p:nvPr/>
          </p:nvGrpSpPr>
          <p:grpSpPr>
            <a:xfrm>
              <a:off x="2885" y="775789"/>
              <a:ext cx="6536349" cy="6082211"/>
              <a:chOff x="-94257" y="859801"/>
              <a:chExt cx="6536349" cy="6082211"/>
            </a:xfrm>
          </p:grpSpPr>
          <p:grpSp>
            <p:nvGrpSpPr>
              <p:cNvPr id="44" name="Groupe 43">
                <a:extLst>
                  <a:ext uri="{FF2B5EF4-FFF2-40B4-BE49-F238E27FC236}">
                    <a16:creationId xmlns:a16="http://schemas.microsoft.com/office/drawing/2014/main" id="{3F089F9E-240D-4C3E-89D6-6EEBEDA12F10}"/>
                  </a:ext>
                </a:extLst>
              </p:cNvPr>
              <p:cNvGrpSpPr/>
              <p:nvPr/>
            </p:nvGrpSpPr>
            <p:grpSpPr>
              <a:xfrm>
                <a:off x="3148317" y="2203700"/>
                <a:ext cx="364578" cy="426072"/>
                <a:chOff x="9474502" y="1327223"/>
                <a:chExt cx="728364" cy="510196"/>
              </a:xfrm>
            </p:grpSpPr>
            <p:grpSp>
              <p:nvGrpSpPr>
                <p:cNvPr id="45" name="Groupe 44">
                  <a:extLst>
                    <a:ext uri="{FF2B5EF4-FFF2-40B4-BE49-F238E27FC236}">
                      <a16:creationId xmlns:a16="http://schemas.microsoft.com/office/drawing/2014/main" id="{4BB388A3-122D-4D3C-BE73-28D75A31A403}"/>
                    </a:ext>
                  </a:extLst>
                </p:cNvPr>
                <p:cNvGrpSpPr/>
                <p:nvPr/>
              </p:nvGrpSpPr>
              <p:grpSpPr>
                <a:xfrm rot="2211014">
                  <a:off x="9474502" y="1327223"/>
                  <a:ext cx="215631" cy="249194"/>
                  <a:chOff x="1394751" y="170850"/>
                  <a:chExt cx="215631" cy="249194"/>
                </a:xfrm>
              </p:grpSpPr>
              <p:sp>
                <p:nvSpPr>
                  <p:cNvPr id="56" name="Rectangle 55">
                    <a:extLst>
                      <a:ext uri="{FF2B5EF4-FFF2-40B4-BE49-F238E27FC236}">
                        <a16:creationId xmlns:a16="http://schemas.microsoft.com/office/drawing/2014/main" id="{4AD78484-B1B2-44C6-A6A4-997439AC27E2}"/>
                      </a:ext>
                    </a:extLst>
                  </p:cNvPr>
                  <p:cNvSpPr/>
                  <p:nvPr/>
                </p:nvSpPr>
                <p:spPr>
                  <a:xfrm>
                    <a:off x="1394751" y="170850"/>
                    <a:ext cx="45719"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7" name="Rectangle 56">
                    <a:extLst>
                      <a:ext uri="{FF2B5EF4-FFF2-40B4-BE49-F238E27FC236}">
                        <a16:creationId xmlns:a16="http://schemas.microsoft.com/office/drawing/2014/main" id="{78AA54CF-09F8-4DDF-9036-12EB2EBDB809}"/>
                      </a:ext>
                    </a:extLst>
                  </p:cNvPr>
                  <p:cNvSpPr/>
                  <p:nvPr/>
                </p:nvSpPr>
                <p:spPr>
                  <a:xfrm>
                    <a:off x="1493590" y="173156"/>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6" name="Rectangle 45">
                  <a:extLst>
                    <a:ext uri="{FF2B5EF4-FFF2-40B4-BE49-F238E27FC236}">
                      <a16:creationId xmlns:a16="http://schemas.microsoft.com/office/drawing/2014/main" id="{9E46CCD7-D080-4C99-A487-F8F3037CF528}"/>
                    </a:ext>
                  </a:extLst>
                </p:cNvPr>
                <p:cNvSpPr/>
                <p:nvPr/>
              </p:nvSpPr>
              <p:spPr>
                <a:xfrm rot="2211014">
                  <a:off x="9653884" y="1390759"/>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a:extLst>
                    <a:ext uri="{FF2B5EF4-FFF2-40B4-BE49-F238E27FC236}">
                      <a16:creationId xmlns:a16="http://schemas.microsoft.com/office/drawing/2014/main" id="{3F20B057-0034-4A42-BC36-C09AA56A21ED}"/>
                    </a:ext>
                  </a:extLst>
                </p:cNvPr>
                <p:cNvSpPr/>
                <p:nvPr/>
              </p:nvSpPr>
              <p:spPr>
                <a:xfrm rot="2211014">
                  <a:off x="9776172" y="1447610"/>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0" name="Rectangle 49">
                  <a:extLst>
                    <a:ext uri="{FF2B5EF4-FFF2-40B4-BE49-F238E27FC236}">
                      <a16:creationId xmlns:a16="http://schemas.microsoft.com/office/drawing/2014/main" id="{77CC060A-7454-4348-AD83-00C7A7951D08}"/>
                    </a:ext>
                  </a:extLst>
                </p:cNvPr>
                <p:cNvSpPr/>
                <p:nvPr/>
              </p:nvSpPr>
              <p:spPr>
                <a:xfrm rot="2211014">
                  <a:off x="9868844" y="1490989"/>
                  <a:ext cx="116792" cy="249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1" name="Rectangle 50">
                  <a:extLst>
                    <a:ext uri="{FF2B5EF4-FFF2-40B4-BE49-F238E27FC236}">
                      <a16:creationId xmlns:a16="http://schemas.microsoft.com/office/drawing/2014/main" id="{10CD7E34-ED47-4413-A67C-8202E1EC50D0}"/>
                    </a:ext>
                  </a:extLst>
                </p:cNvPr>
                <p:cNvSpPr/>
                <p:nvPr/>
              </p:nvSpPr>
              <p:spPr>
                <a:xfrm rot="2211014">
                  <a:off x="9990031" y="1549136"/>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4" name="Rectangle 53">
                  <a:extLst>
                    <a:ext uri="{FF2B5EF4-FFF2-40B4-BE49-F238E27FC236}">
                      <a16:creationId xmlns:a16="http://schemas.microsoft.com/office/drawing/2014/main" id="{CCCC4827-7CC8-4219-A0D3-2AAA108CF617}"/>
                    </a:ext>
                  </a:extLst>
                </p:cNvPr>
                <p:cNvSpPr/>
                <p:nvPr/>
              </p:nvSpPr>
              <p:spPr>
                <a:xfrm rot="2211014">
                  <a:off x="10086074" y="1590531"/>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6" name="Groupe 5">
                <a:extLst>
                  <a:ext uri="{FF2B5EF4-FFF2-40B4-BE49-F238E27FC236}">
                    <a16:creationId xmlns:a16="http://schemas.microsoft.com/office/drawing/2014/main" id="{92DE18F3-C056-4EBE-84AD-3478C398EEC6}"/>
                  </a:ext>
                </a:extLst>
              </p:cNvPr>
              <p:cNvGrpSpPr/>
              <p:nvPr/>
            </p:nvGrpSpPr>
            <p:grpSpPr>
              <a:xfrm>
                <a:off x="-94257" y="859801"/>
                <a:ext cx="6536349" cy="6082211"/>
                <a:chOff x="47918" y="800321"/>
                <a:chExt cx="6536349" cy="6082211"/>
              </a:xfrm>
            </p:grpSpPr>
            <p:grpSp>
              <p:nvGrpSpPr>
                <p:cNvPr id="48" name="Groupe 47">
                  <a:extLst>
                    <a:ext uri="{FF2B5EF4-FFF2-40B4-BE49-F238E27FC236}">
                      <a16:creationId xmlns:a16="http://schemas.microsoft.com/office/drawing/2014/main" id="{0C1AE829-5689-4084-AAD5-B8E3E8306C62}"/>
                    </a:ext>
                  </a:extLst>
                </p:cNvPr>
                <p:cNvGrpSpPr/>
                <p:nvPr/>
              </p:nvGrpSpPr>
              <p:grpSpPr>
                <a:xfrm>
                  <a:off x="47918" y="800321"/>
                  <a:ext cx="6536349" cy="6082211"/>
                  <a:chOff x="23251" y="550856"/>
                  <a:chExt cx="6536349" cy="6082211"/>
                </a:xfrm>
              </p:grpSpPr>
              <p:grpSp>
                <p:nvGrpSpPr>
                  <p:cNvPr id="49" name="Groupe 48">
                    <a:extLst>
                      <a:ext uri="{FF2B5EF4-FFF2-40B4-BE49-F238E27FC236}">
                        <a16:creationId xmlns:a16="http://schemas.microsoft.com/office/drawing/2014/main" id="{9643044E-BEF5-4CFA-A5C6-7A777C39D4BA}"/>
                      </a:ext>
                    </a:extLst>
                  </p:cNvPr>
                  <p:cNvGrpSpPr/>
                  <p:nvPr/>
                </p:nvGrpSpPr>
                <p:grpSpPr>
                  <a:xfrm>
                    <a:off x="23251" y="1104699"/>
                    <a:ext cx="6536349" cy="5528368"/>
                    <a:chOff x="-87336" y="1150839"/>
                    <a:chExt cx="6536349" cy="5528368"/>
                  </a:xfrm>
                </p:grpSpPr>
                <p:pic>
                  <p:nvPicPr>
                    <p:cNvPr id="64" name="Image 1" descr="ESR_2.JPG">
                      <a:extLst>
                        <a:ext uri="{FF2B5EF4-FFF2-40B4-BE49-F238E27FC236}">
                          <a16:creationId xmlns:a16="http://schemas.microsoft.com/office/drawing/2014/main" id="{B3277B0E-198A-4F16-BBE6-907ABF106C65}"/>
                        </a:ext>
                      </a:extLst>
                    </p:cNvPr>
                    <p:cNvPicPr>
                      <a:picLocks noChangeAspect="1"/>
                    </p:cNvPicPr>
                    <p:nvPr/>
                  </p:nvPicPr>
                  <p:blipFill>
                    <a:blip r:embed="rId3" cstate="print"/>
                    <a:srcRect/>
                    <a:stretch>
                      <a:fillRect/>
                    </a:stretch>
                  </p:blipFill>
                  <p:spPr bwMode="auto">
                    <a:xfrm>
                      <a:off x="-87336" y="2705943"/>
                      <a:ext cx="5402262" cy="3667125"/>
                    </a:xfrm>
                    <a:prstGeom prst="rect">
                      <a:avLst/>
                    </a:prstGeom>
                    <a:noFill/>
                    <a:ln w="9525">
                      <a:noFill/>
                      <a:miter lim="800000"/>
                      <a:headEnd/>
                      <a:tailEnd/>
                    </a:ln>
                  </p:spPr>
                </p:pic>
                <p:sp>
                  <p:nvSpPr>
                    <p:cNvPr id="65" name="ZoneTexte 28">
                      <a:extLst>
                        <a:ext uri="{FF2B5EF4-FFF2-40B4-BE49-F238E27FC236}">
                          <a16:creationId xmlns:a16="http://schemas.microsoft.com/office/drawing/2014/main" id="{6E077E08-9267-4A72-A57E-711E2B7B5F01}"/>
                        </a:ext>
                      </a:extLst>
                    </p:cNvPr>
                    <p:cNvSpPr txBox="1">
                      <a:spLocks noChangeArrowheads="1"/>
                    </p:cNvSpPr>
                    <p:nvPr/>
                  </p:nvSpPr>
                  <p:spPr bwMode="auto">
                    <a:xfrm>
                      <a:off x="2066195" y="4326955"/>
                      <a:ext cx="1150937" cy="646112"/>
                    </a:xfrm>
                    <a:prstGeom prst="rect">
                      <a:avLst/>
                    </a:prstGeom>
                    <a:noFill/>
                    <a:ln w="9525">
                      <a:noFill/>
                      <a:miter lim="800000"/>
                      <a:headEnd/>
                      <a:tailEnd/>
                    </a:ln>
                  </p:spPr>
                  <p:txBody>
                    <a:bodyPr>
                      <a:spAutoFit/>
                    </a:bodyPr>
                    <a:lstStyle/>
                    <a:p>
                      <a:pPr algn="ctr"/>
                      <a:r>
                        <a:rPr lang="fr-FR" altLang="fr-FR" b="1" dirty="0">
                          <a:cs typeface="Times New Roman" pitchFamily="18" charset="0"/>
                        </a:rPr>
                        <a:t>Revolving ions</a:t>
                      </a:r>
                    </a:p>
                  </p:txBody>
                </p:sp>
                <p:sp>
                  <p:nvSpPr>
                    <p:cNvPr id="66" name="Demi-tour 4">
                      <a:extLst>
                        <a:ext uri="{FF2B5EF4-FFF2-40B4-BE49-F238E27FC236}">
                          <a16:creationId xmlns:a16="http://schemas.microsoft.com/office/drawing/2014/main" id="{615F1FE5-CC99-40F6-8DCF-A082EF930A84}"/>
                        </a:ext>
                      </a:extLst>
                    </p:cNvPr>
                    <p:cNvSpPr/>
                    <p:nvPr/>
                  </p:nvSpPr>
                  <p:spPr>
                    <a:xfrm>
                      <a:off x="1818414" y="4119443"/>
                      <a:ext cx="1800225" cy="741362"/>
                    </a:xfrm>
                    <a:prstGeom prst="uturnArrow">
                      <a:avLst>
                        <a:gd name="adj1" fmla="val 10272"/>
                        <a:gd name="adj2" fmla="val 25000"/>
                        <a:gd name="adj3" fmla="val 25000"/>
                        <a:gd name="adj4" fmla="val 46859"/>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9" name="ZoneTexte 11">
                      <a:extLst>
                        <a:ext uri="{FF2B5EF4-FFF2-40B4-BE49-F238E27FC236}">
                          <a16:creationId xmlns:a16="http://schemas.microsoft.com/office/drawing/2014/main" id="{D27A55F4-319A-4576-8AEE-F43C31CD2039}"/>
                        </a:ext>
                      </a:extLst>
                    </p:cNvPr>
                    <p:cNvSpPr txBox="1">
                      <a:spLocks noChangeArrowheads="1"/>
                    </p:cNvSpPr>
                    <p:nvPr/>
                  </p:nvSpPr>
                  <p:spPr bwMode="auto">
                    <a:xfrm>
                      <a:off x="1979712" y="3140968"/>
                      <a:ext cx="1162050" cy="369888"/>
                    </a:xfrm>
                    <a:prstGeom prst="rect">
                      <a:avLst/>
                    </a:prstGeom>
                    <a:noFill/>
                    <a:ln w="9525">
                      <a:noFill/>
                      <a:miter lim="800000"/>
                      <a:headEnd/>
                      <a:tailEnd/>
                    </a:ln>
                  </p:spPr>
                  <p:txBody>
                    <a:bodyPr wrap="none">
                      <a:spAutoFit/>
                    </a:bodyPr>
                    <a:lstStyle/>
                    <a:p>
                      <a:r>
                        <a:rPr lang="en-US" b="1" dirty="0"/>
                        <a:t>Gas target</a:t>
                      </a:r>
                    </a:p>
                  </p:txBody>
                </p:sp>
                <p:sp>
                  <p:nvSpPr>
                    <p:cNvPr id="70" name="ZoneTexte 12">
                      <a:extLst>
                        <a:ext uri="{FF2B5EF4-FFF2-40B4-BE49-F238E27FC236}">
                          <a16:creationId xmlns:a16="http://schemas.microsoft.com/office/drawing/2014/main" id="{056444F5-F10A-4611-A0B3-6C683C96D75C}"/>
                        </a:ext>
                      </a:extLst>
                    </p:cNvPr>
                    <p:cNvSpPr txBox="1">
                      <a:spLocks noChangeArrowheads="1"/>
                    </p:cNvSpPr>
                    <p:nvPr/>
                  </p:nvSpPr>
                  <p:spPr bwMode="auto">
                    <a:xfrm>
                      <a:off x="2129776" y="6309320"/>
                      <a:ext cx="1011238" cy="369887"/>
                    </a:xfrm>
                    <a:prstGeom prst="rect">
                      <a:avLst/>
                    </a:prstGeom>
                    <a:noFill/>
                    <a:ln w="9525">
                      <a:noFill/>
                      <a:miter lim="800000"/>
                      <a:headEnd/>
                      <a:tailEnd/>
                    </a:ln>
                  </p:spPr>
                  <p:txBody>
                    <a:bodyPr wrap="none">
                      <a:spAutoFit/>
                    </a:bodyPr>
                    <a:lstStyle/>
                    <a:p>
                      <a:r>
                        <a:rPr lang="en-US" b="1" dirty="0"/>
                        <a:t>e- cooler</a:t>
                      </a:r>
                    </a:p>
                  </p:txBody>
                </p:sp>
                <p:sp>
                  <p:nvSpPr>
                    <p:cNvPr id="72" name="ZoneTexte 13">
                      <a:extLst>
                        <a:ext uri="{FF2B5EF4-FFF2-40B4-BE49-F238E27FC236}">
                          <a16:creationId xmlns:a16="http://schemas.microsoft.com/office/drawing/2014/main" id="{003824E0-1512-49AE-9DA2-01254A95160B}"/>
                        </a:ext>
                      </a:extLst>
                    </p:cNvPr>
                    <p:cNvSpPr txBox="1">
                      <a:spLocks noChangeArrowheads="1"/>
                    </p:cNvSpPr>
                    <p:nvPr/>
                  </p:nvSpPr>
                  <p:spPr bwMode="auto">
                    <a:xfrm rot="5552819">
                      <a:off x="4572945" y="5971254"/>
                      <a:ext cx="685576" cy="369332"/>
                    </a:xfrm>
                    <a:prstGeom prst="rect">
                      <a:avLst/>
                    </a:prstGeom>
                    <a:solidFill>
                      <a:schemeClr val="bg1"/>
                    </a:solidFill>
                    <a:ln w="9525">
                      <a:noFill/>
                      <a:miter lim="800000"/>
                      <a:headEnd/>
                      <a:tailEnd/>
                    </a:ln>
                  </p:spPr>
                  <p:txBody>
                    <a:bodyPr wrap="square">
                      <a:spAutoFit/>
                    </a:bodyPr>
                    <a:lstStyle/>
                    <a:p>
                      <a:r>
                        <a:rPr lang="en-US" b="1" dirty="0"/>
                        <a:t>SIS     </a:t>
                      </a:r>
                    </a:p>
                  </p:txBody>
                </p:sp>
                <p:grpSp>
                  <p:nvGrpSpPr>
                    <p:cNvPr id="73" name="Groupe 101">
                      <a:extLst>
                        <a:ext uri="{FF2B5EF4-FFF2-40B4-BE49-F238E27FC236}">
                          <a16:creationId xmlns:a16="http://schemas.microsoft.com/office/drawing/2014/main" id="{DC70E3F7-A2F1-44B6-8C2E-CBDCE03BD0D3}"/>
                        </a:ext>
                      </a:extLst>
                    </p:cNvPr>
                    <p:cNvGrpSpPr>
                      <a:grpSpLocks/>
                    </p:cNvGrpSpPr>
                    <p:nvPr/>
                  </p:nvGrpSpPr>
                  <p:grpSpPr bwMode="auto">
                    <a:xfrm>
                      <a:off x="1002663" y="1150839"/>
                      <a:ext cx="5446350" cy="5302497"/>
                      <a:chOff x="4210131" y="840856"/>
                      <a:chExt cx="6494539" cy="5659294"/>
                    </a:xfrm>
                  </p:grpSpPr>
                  <p:sp>
                    <p:nvSpPr>
                      <p:cNvPr id="74" name="Rectangle 73">
                        <a:extLst>
                          <a:ext uri="{FF2B5EF4-FFF2-40B4-BE49-F238E27FC236}">
                            <a16:creationId xmlns:a16="http://schemas.microsoft.com/office/drawing/2014/main" id="{F53606BB-1F0D-4108-803D-EF2A06D4CF98}"/>
                          </a:ext>
                        </a:extLst>
                      </p:cNvPr>
                      <p:cNvSpPr/>
                      <p:nvPr/>
                    </p:nvSpPr>
                    <p:spPr>
                      <a:xfrm>
                        <a:off x="7881622" y="2379204"/>
                        <a:ext cx="944531" cy="38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5" name="Connecteur droit avec flèche 74">
                        <a:extLst>
                          <a:ext uri="{FF2B5EF4-FFF2-40B4-BE49-F238E27FC236}">
                            <a16:creationId xmlns:a16="http://schemas.microsoft.com/office/drawing/2014/main" id="{7129B7FA-42D1-41DA-BEC4-9B0BBA854E15}"/>
                          </a:ext>
                        </a:extLst>
                      </p:cNvPr>
                      <p:cNvCxnSpPr/>
                      <p:nvPr/>
                    </p:nvCxnSpPr>
                    <p:spPr>
                      <a:xfrm flipH="1" flipV="1">
                        <a:off x="8638146" y="6346444"/>
                        <a:ext cx="601064" cy="153706"/>
                      </a:xfrm>
                      <a:prstGeom prst="straightConnector1">
                        <a:avLst/>
                      </a:prstGeom>
                      <a:ln w="44450">
                        <a:tailEnd type="arrow"/>
                      </a:ln>
                    </p:spPr>
                    <p:style>
                      <a:lnRef idx="1">
                        <a:schemeClr val="dk1"/>
                      </a:lnRef>
                      <a:fillRef idx="0">
                        <a:schemeClr val="dk1"/>
                      </a:fillRef>
                      <a:effectRef idx="0">
                        <a:schemeClr val="dk1"/>
                      </a:effectRef>
                      <a:fontRef idx="minor">
                        <a:schemeClr val="tx1"/>
                      </a:fontRef>
                    </p:style>
                  </p:cxnSp>
                  <p:cxnSp>
                    <p:nvCxnSpPr>
                      <p:cNvPr id="76" name="Connecteur droit avec flèche 75">
                        <a:extLst>
                          <a:ext uri="{FF2B5EF4-FFF2-40B4-BE49-F238E27FC236}">
                            <a16:creationId xmlns:a16="http://schemas.microsoft.com/office/drawing/2014/main" id="{8E2D586A-54BC-44AA-9756-0511EAECD360}"/>
                          </a:ext>
                        </a:extLst>
                      </p:cNvPr>
                      <p:cNvCxnSpPr>
                        <a:cxnSpLocks/>
                      </p:cNvCxnSpPr>
                      <p:nvPr/>
                    </p:nvCxnSpPr>
                    <p:spPr bwMode="auto">
                      <a:xfrm>
                        <a:off x="6343327" y="1464775"/>
                        <a:ext cx="388080" cy="280166"/>
                      </a:xfrm>
                      <a:prstGeom prst="straightConnector1">
                        <a:avLst/>
                      </a:prstGeom>
                      <a:ln w="25400">
                        <a:solidFill>
                          <a:srgbClr val="FF0000">
                            <a:alpha val="82000"/>
                          </a:srgbClr>
                        </a:solidFill>
                        <a:tailEnd type="arrow"/>
                      </a:ln>
                    </p:spPr>
                    <p:style>
                      <a:lnRef idx="1">
                        <a:schemeClr val="accent1"/>
                      </a:lnRef>
                      <a:fillRef idx="0">
                        <a:schemeClr val="accent1"/>
                      </a:fillRef>
                      <a:effectRef idx="0">
                        <a:schemeClr val="accent1"/>
                      </a:effectRef>
                      <a:fontRef idx="minor">
                        <a:schemeClr val="tx1"/>
                      </a:fontRef>
                    </p:style>
                  </p:cxnSp>
                  <p:sp>
                    <p:nvSpPr>
                      <p:cNvPr id="77" name="ZoneTexte 32">
                        <a:extLst>
                          <a:ext uri="{FF2B5EF4-FFF2-40B4-BE49-F238E27FC236}">
                            <a16:creationId xmlns:a16="http://schemas.microsoft.com/office/drawing/2014/main" id="{D23EEF59-BE95-4DB2-A70E-B646204A22DD}"/>
                          </a:ext>
                        </a:extLst>
                      </p:cNvPr>
                      <p:cNvSpPr txBox="1">
                        <a:spLocks noChangeArrowheads="1"/>
                      </p:cNvSpPr>
                      <p:nvPr/>
                    </p:nvSpPr>
                    <p:spPr bwMode="auto">
                      <a:xfrm rot="4971143">
                        <a:off x="8483358" y="3846006"/>
                        <a:ext cx="1985998" cy="623917"/>
                      </a:xfrm>
                      <a:prstGeom prst="rect">
                        <a:avLst/>
                      </a:prstGeom>
                      <a:noFill/>
                      <a:ln w="9525">
                        <a:noFill/>
                        <a:miter lim="800000"/>
                        <a:headEnd/>
                        <a:tailEnd/>
                      </a:ln>
                    </p:spPr>
                    <p:txBody>
                      <a:bodyPr>
                        <a:spAutoFit/>
                      </a:bodyPr>
                      <a:lstStyle/>
                      <a:p>
                        <a:pPr algn="ctr"/>
                        <a:r>
                          <a:rPr lang="fr-FR" altLang="fr-FR" sz="1400" b="1" dirty="0" err="1">
                            <a:cs typeface="Times New Roman" pitchFamily="18" charset="0"/>
                          </a:rPr>
                          <a:t>Beam</a:t>
                        </a:r>
                        <a:r>
                          <a:rPr lang="fr-FR" altLang="fr-FR" sz="1400" b="1" dirty="0">
                            <a:cs typeface="Times New Roman" pitchFamily="18" charset="0"/>
                          </a:rPr>
                          <a:t>-</a:t>
                        </a:r>
                        <a:r>
                          <a:rPr lang="fr-FR" altLang="fr-FR" sz="1400" b="1" dirty="0" err="1">
                            <a:cs typeface="Times New Roman" pitchFamily="18" charset="0"/>
                          </a:rPr>
                          <a:t>like</a:t>
                        </a:r>
                        <a:r>
                          <a:rPr lang="fr-FR" altLang="fr-FR" sz="1400" b="1" dirty="0">
                            <a:cs typeface="Times New Roman" pitchFamily="18" charset="0"/>
                          </a:rPr>
                          <a:t> </a:t>
                        </a:r>
                      </a:p>
                      <a:p>
                        <a:pPr algn="ctr"/>
                        <a:r>
                          <a:rPr lang="fr-FR" altLang="fr-FR" sz="1400" b="1" dirty="0">
                            <a:cs typeface="Times New Roman" pitchFamily="18" charset="0"/>
                          </a:rPr>
                          <a:t>detector</a:t>
                        </a:r>
                      </a:p>
                    </p:txBody>
                  </p:sp>
                  <p:cxnSp>
                    <p:nvCxnSpPr>
                      <p:cNvPr id="78" name="Connecteur droit 77">
                        <a:extLst>
                          <a:ext uri="{FF2B5EF4-FFF2-40B4-BE49-F238E27FC236}">
                            <a16:creationId xmlns:a16="http://schemas.microsoft.com/office/drawing/2014/main" id="{F492C508-C3BB-4432-AD51-0501E140C9F8}"/>
                          </a:ext>
                        </a:extLst>
                      </p:cNvPr>
                      <p:cNvCxnSpPr/>
                      <p:nvPr/>
                    </p:nvCxnSpPr>
                    <p:spPr bwMode="auto">
                      <a:xfrm flipV="1">
                        <a:off x="9173967" y="3645229"/>
                        <a:ext cx="418500" cy="97981"/>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ZoneTexte 28">
                        <a:extLst>
                          <a:ext uri="{FF2B5EF4-FFF2-40B4-BE49-F238E27FC236}">
                            <a16:creationId xmlns:a16="http://schemas.microsoft.com/office/drawing/2014/main" id="{04AB29BB-15F7-4E02-878F-803A4FA59412}"/>
                          </a:ext>
                        </a:extLst>
                      </p:cNvPr>
                      <p:cNvSpPr txBox="1">
                        <a:spLocks noChangeArrowheads="1"/>
                      </p:cNvSpPr>
                      <p:nvPr/>
                    </p:nvSpPr>
                    <p:spPr bwMode="auto">
                      <a:xfrm>
                        <a:off x="4533599" y="840856"/>
                        <a:ext cx="3167346" cy="689822"/>
                      </a:xfrm>
                      <a:prstGeom prst="rect">
                        <a:avLst/>
                      </a:prstGeom>
                      <a:noFill/>
                      <a:ln w="9525">
                        <a:noFill/>
                        <a:miter lim="800000"/>
                        <a:headEnd/>
                        <a:tailEnd/>
                      </a:ln>
                    </p:spPr>
                    <p:txBody>
                      <a:bodyPr wrap="square">
                        <a:spAutoFit/>
                      </a:bodyPr>
                      <a:lstStyle/>
                      <a:p>
                        <a:pPr algn="ctr"/>
                        <a:r>
                          <a:rPr lang="fr-FR" altLang="fr-FR" b="1" dirty="0">
                            <a:cs typeface="Times New Roman" pitchFamily="18" charset="0"/>
                          </a:rPr>
                          <a:t>D</a:t>
                        </a:r>
                        <a:r>
                          <a:rPr lang="fr-FR" altLang="fr-FR" b="1" baseline="-25000" dirty="0">
                            <a:cs typeface="Times New Roman" pitchFamily="18" charset="0"/>
                          </a:rPr>
                          <a:t>2</a:t>
                        </a:r>
                        <a:r>
                          <a:rPr lang="fr-FR" altLang="fr-FR" b="1" dirty="0">
                            <a:cs typeface="Times New Roman" pitchFamily="18" charset="0"/>
                          </a:rPr>
                          <a:t>  </a:t>
                        </a:r>
                        <a:r>
                          <a:rPr lang="fr-FR" altLang="fr-FR" b="1" dirty="0" err="1">
                            <a:cs typeface="Times New Roman" pitchFamily="18" charset="0"/>
                          </a:rPr>
                          <a:t>target</a:t>
                        </a:r>
                        <a:br>
                          <a:rPr lang="fr-FR" altLang="fr-FR" b="1" dirty="0">
                            <a:cs typeface="Times New Roman" pitchFamily="18" charset="0"/>
                          </a:rPr>
                        </a:br>
                        <a:r>
                          <a:rPr lang="fr-FR" altLang="fr-FR" b="1" dirty="0">
                            <a:cs typeface="Times New Roman" pitchFamily="18" charset="0"/>
                          </a:rPr>
                          <a:t> </a:t>
                        </a:r>
                        <a:endParaRPr lang="fr-FR" altLang="fr-FR" b="1" baseline="30000" dirty="0">
                          <a:cs typeface="Times New Roman" pitchFamily="18" charset="0"/>
                        </a:endParaRPr>
                      </a:p>
                    </p:txBody>
                  </p:sp>
                  <p:cxnSp>
                    <p:nvCxnSpPr>
                      <p:cNvPr id="83" name="Connecteur droit avec flèche 9">
                        <a:extLst>
                          <a:ext uri="{FF2B5EF4-FFF2-40B4-BE49-F238E27FC236}">
                            <a16:creationId xmlns:a16="http://schemas.microsoft.com/office/drawing/2014/main" id="{84E89502-68C3-4A9F-972D-4BE8859EBECD}"/>
                          </a:ext>
                        </a:extLst>
                      </p:cNvPr>
                      <p:cNvCxnSpPr/>
                      <p:nvPr/>
                    </p:nvCxnSpPr>
                    <p:spPr bwMode="auto">
                      <a:xfrm flipV="1">
                        <a:off x="5272657" y="1412426"/>
                        <a:ext cx="926806" cy="1746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Ellipse 83">
                        <a:extLst>
                          <a:ext uri="{FF2B5EF4-FFF2-40B4-BE49-F238E27FC236}">
                            <a16:creationId xmlns:a16="http://schemas.microsoft.com/office/drawing/2014/main" id="{AE14A87E-4733-4443-B66F-A23973FD7451}"/>
                          </a:ext>
                        </a:extLst>
                      </p:cNvPr>
                      <p:cNvSpPr/>
                      <p:nvPr/>
                    </p:nvSpPr>
                    <p:spPr bwMode="auto">
                      <a:xfrm>
                        <a:off x="6223640" y="1328274"/>
                        <a:ext cx="144416" cy="14449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85" name="Connecteur droit avec flèche 84">
                        <a:extLst>
                          <a:ext uri="{FF2B5EF4-FFF2-40B4-BE49-F238E27FC236}">
                            <a16:creationId xmlns:a16="http://schemas.microsoft.com/office/drawing/2014/main" id="{E37C1C39-3961-4DB7-B75F-BD6DD7ECD540}"/>
                          </a:ext>
                        </a:extLst>
                      </p:cNvPr>
                      <p:cNvCxnSpPr/>
                      <p:nvPr/>
                    </p:nvCxnSpPr>
                    <p:spPr bwMode="auto">
                      <a:xfrm flipH="1">
                        <a:off x="6148018" y="1427831"/>
                        <a:ext cx="118858" cy="1229653"/>
                      </a:xfrm>
                      <a:prstGeom prst="straightConnector1">
                        <a:avLst/>
                      </a:prstGeom>
                      <a:ln w="28575">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43FFF19B-22B9-43AC-8CBB-4ACF189D5A11}"/>
                          </a:ext>
                        </a:extLst>
                      </p:cNvPr>
                      <p:cNvCxnSpPr/>
                      <p:nvPr/>
                    </p:nvCxnSpPr>
                    <p:spPr bwMode="auto">
                      <a:xfrm>
                        <a:off x="9399203" y="2350071"/>
                        <a:ext cx="110286" cy="122965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a:extLst>
                          <a:ext uri="{FF2B5EF4-FFF2-40B4-BE49-F238E27FC236}">
                            <a16:creationId xmlns:a16="http://schemas.microsoft.com/office/drawing/2014/main" id="{8A3941AD-4EF2-4EF4-B359-A8716777314F}"/>
                          </a:ext>
                        </a:extLst>
                      </p:cNvPr>
                      <p:cNvCxnSpPr/>
                      <p:nvPr/>
                    </p:nvCxnSpPr>
                    <p:spPr bwMode="auto">
                      <a:xfrm>
                        <a:off x="9312397" y="2350071"/>
                        <a:ext cx="90670" cy="1272428"/>
                      </a:xfrm>
                      <a:prstGeom prst="straightConnector1">
                        <a:avLst/>
                      </a:prstGeom>
                      <a:ln w="25400">
                        <a:solidFill>
                          <a:srgbClr val="00FF00"/>
                        </a:solidFill>
                        <a:tailEnd type="arrow"/>
                      </a:ln>
                    </p:spPr>
                    <p:style>
                      <a:lnRef idx="1">
                        <a:schemeClr val="accent3"/>
                      </a:lnRef>
                      <a:fillRef idx="0">
                        <a:schemeClr val="accent3"/>
                      </a:fillRef>
                      <a:effectRef idx="0">
                        <a:schemeClr val="accent3"/>
                      </a:effectRef>
                      <a:fontRef idx="minor">
                        <a:schemeClr val="tx1"/>
                      </a:fontRef>
                    </p:style>
                  </p:cxnSp>
                  <p:sp>
                    <p:nvSpPr>
                      <p:cNvPr id="88" name="Arc plein 87">
                        <a:extLst>
                          <a:ext uri="{FF2B5EF4-FFF2-40B4-BE49-F238E27FC236}">
                            <a16:creationId xmlns:a16="http://schemas.microsoft.com/office/drawing/2014/main" id="{CA5BA694-7C46-4740-91BB-E18C73A867A8}"/>
                          </a:ext>
                        </a:extLst>
                      </p:cNvPr>
                      <p:cNvSpPr/>
                      <p:nvPr/>
                    </p:nvSpPr>
                    <p:spPr>
                      <a:xfrm rot="2187075">
                        <a:off x="6956833" y="1374320"/>
                        <a:ext cx="2961335" cy="1938681"/>
                      </a:xfrm>
                      <a:prstGeom prst="blockArc">
                        <a:avLst>
                          <a:gd name="adj1" fmla="val 12530316"/>
                          <a:gd name="adj2" fmla="val 19666432"/>
                          <a:gd name="adj3" fmla="val 250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89" name="Connecteur droit avec flèche 88">
                        <a:extLst>
                          <a:ext uri="{FF2B5EF4-FFF2-40B4-BE49-F238E27FC236}">
                            <a16:creationId xmlns:a16="http://schemas.microsoft.com/office/drawing/2014/main" id="{231B9B0E-4956-4583-BD69-8273B6A69F5D}"/>
                          </a:ext>
                        </a:extLst>
                      </p:cNvPr>
                      <p:cNvCxnSpPr/>
                      <p:nvPr/>
                    </p:nvCxnSpPr>
                    <p:spPr bwMode="auto">
                      <a:xfrm>
                        <a:off x="9509489" y="2426924"/>
                        <a:ext cx="368730" cy="2551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ZoneTexte 28">
                        <a:extLst>
                          <a:ext uri="{FF2B5EF4-FFF2-40B4-BE49-F238E27FC236}">
                            <a16:creationId xmlns:a16="http://schemas.microsoft.com/office/drawing/2014/main" id="{0B5FC06D-F95D-4F7F-A748-BC6613084EF0}"/>
                          </a:ext>
                        </a:extLst>
                      </p:cNvPr>
                      <p:cNvSpPr txBox="1">
                        <a:spLocks noChangeArrowheads="1"/>
                      </p:cNvSpPr>
                      <p:nvPr/>
                    </p:nvSpPr>
                    <p:spPr bwMode="auto">
                      <a:xfrm>
                        <a:off x="8903740" y="4865396"/>
                        <a:ext cx="1800930" cy="689822"/>
                      </a:xfrm>
                      <a:prstGeom prst="rect">
                        <a:avLst/>
                      </a:prstGeom>
                      <a:noFill/>
                      <a:ln w="9525">
                        <a:noFill/>
                        <a:miter lim="800000"/>
                        <a:headEnd/>
                        <a:tailEnd/>
                      </a:ln>
                    </p:spPr>
                    <p:txBody>
                      <a:bodyPr wrap="square">
                        <a:spAutoFit/>
                      </a:bodyPr>
                      <a:lstStyle/>
                      <a:p>
                        <a:pPr algn="ctr"/>
                        <a:r>
                          <a:rPr lang="fr-FR" altLang="fr-FR" b="1" dirty="0" err="1">
                            <a:cs typeface="Times New Roman" pitchFamily="18" charset="0"/>
                          </a:rPr>
                          <a:t>Unreacted</a:t>
                        </a:r>
                        <a:endParaRPr lang="fr-FR" altLang="fr-FR" b="1" dirty="0">
                          <a:cs typeface="Times New Roman" pitchFamily="18" charset="0"/>
                        </a:endParaRPr>
                      </a:p>
                      <a:p>
                        <a:pPr algn="ctr"/>
                        <a:r>
                          <a:rPr lang="fr-FR" altLang="fr-FR" b="1" dirty="0" err="1">
                            <a:cs typeface="Times New Roman" pitchFamily="18" charset="0"/>
                          </a:rPr>
                          <a:t>beam</a:t>
                        </a:r>
                        <a:endParaRPr lang="fr-FR" altLang="fr-FR" b="1" dirty="0">
                          <a:cs typeface="Times New Roman" pitchFamily="18" charset="0"/>
                        </a:endParaRPr>
                      </a:p>
                    </p:txBody>
                  </p:sp>
                  <p:cxnSp>
                    <p:nvCxnSpPr>
                      <p:cNvPr id="91" name="Connecteur droit avec flèche 90">
                        <a:extLst>
                          <a:ext uri="{FF2B5EF4-FFF2-40B4-BE49-F238E27FC236}">
                            <a16:creationId xmlns:a16="http://schemas.microsoft.com/office/drawing/2014/main" id="{9E295DB4-A857-4A92-A3F8-639CDA67CAFF}"/>
                          </a:ext>
                        </a:extLst>
                      </p:cNvPr>
                      <p:cNvCxnSpPr/>
                      <p:nvPr/>
                    </p:nvCxnSpPr>
                    <p:spPr bwMode="auto">
                      <a:xfrm flipV="1">
                        <a:off x="6361678" y="1401311"/>
                        <a:ext cx="1583823" cy="3176"/>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2" name="ZoneTexte 28">
                        <a:extLst>
                          <a:ext uri="{FF2B5EF4-FFF2-40B4-BE49-F238E27FC236}">
                            <a16:creationId xmlns:a16="http://schemas.microsoft.com/office/drawing/2014/main" id="{9D43D9F7-00F7-4497-8393-D3D6B50785E4}"/>
                          </a:ext>
                        </a:extLst>
                      </p:cNvPr>
                      <p:cNvSpPr txBox="1">
                        <a:spLocks noChangeArrowheads="1"/>
                      </p:cNvSpPr>
                      <p:nvPr/>
                    </p:nvSpPr>
                    <p:spPr bwMode="auto">
                      <a:xfrm>
                        <a:off x="4210131" y="1113221"/>
                        <a:ext cx="1876862" cy="1067581"/>
                      </a:xfrm>
                      <a:prstGeom prst="rect">
                        <a:avLst/>
                      </a:prstGeom>
                      <a:noFill/>
                      <a:ln w="9525">
                        <a:noFill/>
                        <a:miter lim="800000"/>
                        <a:headEnd/>
                        <a:tailEnd/>
                      </a:ln>
                    </p:spPr>
                    <p:txBody>
                      <a:bodyPr wrap="square">
                        <a:spAutoFit/>
                      </a:bodyPr>
                      <a:lstStyle/>
                      <a:p>
                        <a:r>
                          <a:rPr lang="fr-FR" altLang="fr-FR" sz="2000" b="1" dirty="0">
                            <a:cs typeface="Times New Roman" pitchFamily="18" charset="0"/>
                          </a:rPr>
                          <a:t>Beam</a:t>
                        </a:r>
                        <a:br>
                          <a:rPr lang="fr-FR" altLang="fr-FR" sz="2000" b="1" dirty="0">
                            <a:cs typeface="Times New Roman" pitchFamily="18" charset="0"/>
                          </a:rPr>
                        </a:br>
                        <a:r>
                          <a:rPr lang="fr-FR" altLang="fr-FR" sz="2000" b="1" baseline="30000" dirty="0">
                            <a:cs typeface="Times New Roman" pitchFamily="18" charset="0"/>
                          </a:rPr>
                          <a:t>238</a:t>
                        </a:r>
                        <a:r>
                          <a:rPr lang="fr-FR" altLang="fr-FR" sz="2000" b="1" dirty="0">
                            <a:cs typeface="Times New Roman" pitchFamily="18" charset="0"/>
                          </a:rPr>
                          <a:t>U</a:t>
                        </a:r>
                        <a:r>
                          <a:rPr lang="fr-FR" altLang="fr-FR" sz="2000" b="1" baseline="30000" dirty="0">
                            <a:cs typeface="Times New Roman" pitchFamily="18" charset="0"/>
                          </a:rPr>
                          <a:t>92+ </a:t>
                        </a:r>
                      </a:p>
                      <a:p>
                        <a:r>
                          <a:rPr lang="fr-FR" altLang="fr-FR" sz="1900" b="1" dirty="0">
                            <a:cs typeface="Times New Roman" pitchFamily="18" charset="0"/>
                          </a:rPr>
                          <a:t>17 A MeV</a:t>
                        </a:r>
                      </a:p>
                    </p:txBody>
                  </p:sp>
                  <p:sp>
                    <p:nvSpPr>
                      <p:cNvPr id="93" name="ZoneTexte 31">
                        <a:extLst>
                          <a:ext uri="{FF2B5EF4-FFF2-40B4-BE49-F238E27FC236}">
                            <a16:creationId xmlns:a16="http://schemas.microsoft.com/office/drawing/2014/main" id="{C1349C04-6512-49BA-91B5-0B43A194CE86}"/>
                          </a:ext>
                        </a:extLst>
                      </p:cNvPr>
                      <p:cNvSpPr txBox="1">
                        <a:spLocks noChangeArrowheads="1"/>
                      </p:cNvSpPr>
                      <p:nvPr/>
                    </p:nvSpPr>
                    <p:spPr bwMode="auto">
                      <a:xfrm>
                        <a:off x="6915673" y="1905548"/>
                        <a:ext cx="1734387" cy="624124"/>
                      </a:xfrm>
                      <a:prstGeom prst="rect">
                        <a:avLst/>
                      </a:prstGeom>
                      <a:noFill/>
                      <a:ln w="9525">
                        <a:noFill/>
                        <a:miter lim="800000"/>
                        <a:headEnd/>
                        <a:tailEnd/>
                      </a:ln>
                    </p:spPr>
                    <p:txBody>
                      <a:bodyPr>
                        <a:spAutoFit/>
                      </a:bodyPr>
                      <a:lstStyle/>
                      <a:p>
                        <a:pPr algn="ctr"/>
                        <a:r>
                          <a:rPr lang="fr-FR" altLang="fr-FR" sz="1600" b="1" dirty="0">
                            <a:cs typeface="Times New Roman" pitchFamily="18" charset="0"/>
                          </a:rPr>
                          <a:t>Target-</a:t>
                        </a:r>
                        <a:r>
                          <a:rPr lang="fr-FR" altLang="fr-FR" sz="1600" b="1" dirty="0" err="1">
                            <a:cs typeface="Times New Roman" pitchFamily="18" charset="0"/>
                          </a:rPr>
                          <a:t>like</a:t>
                        </a:r>
                        <a:endParaRPr lang="fr-FR" altLang="fr-FR" sz="1600" b="1" dirty="0">
                          <a:cs typeface="Times New Roman" pitchFamily="18" charset="0"/>
                        </a:endParaRPr>
                      </a:p>
                      <a:p>
                        <a:pPr algn="ctr"/>
                        <a:r>
                          <a:rPr lang="fr-FR" altLang="fr-FR" sz="1600" b="1" dirty="0">
                            <a:cs typeface="Times New Roman" pitchFamily="18" charset="0"/>
                          </a:rPr>
                          <a:t>detector</a:t>
                        </a:r>
                      </a:p>
                    </p:txBody>
                  </p:sp>
                  <p:sp>
                    <p:nvSpPr>
                      <p:cNvPr id="94" name="ZoneTexte 28">
                        <a:extLst>
                          <a:ext uri="{FF2B5EF4-FFF2-40B4-BE49-F238E27FC236}">
                            <a16:creationId xmlns:a16="http://schemas.microsoft.com/office/drawing/2014/main" id="{440BF9E5-8441-4BFC-A217-5AFDD0E34099}"/>
                          </a:ext>
                        </a:extLst>
                      </p:cNvPr>
                      <p:cNvSpPr txBox="1">
                        <a:spLocks noChangeArrowheads="1"/>
                      </p:cNvSpPr>
                      <p:nvPr/>
                    </p:nvSpPr>
                    <p:spPr bwMode="auto">
                      <a:xfrm rot="1836212">
                        <a:off x="8473488" y="1567694"/>
                        <a:ext cx="1071722" cy="394184"/>
                      </a:xfrm>
                      <a:prstGeom prst="rect">
                        <a:avLst/>
                      </a:prstGeom>
                      <a:noFill/>
                      <a:ln w="9525">
                        <a:noFill/>
                        <a:miter lim="800000"/>
                        <a:headEnd/>
                        <a:tailEnd/>
                      </a:ln>
                    </p:spPr>
                    <p:txBody>
                      <a:bodyPr wrap="square">
                        <a:spAutoFit/>
                      </a:bodyPr>
                      <a:lstStyle/>
                      <a:p>
                        <a:r>
                          <a:rPr lang="fr-FR" altLang="fr-FR" b="1" dirty="0" err="1">
                            <a:cs typeface="Times New Roman" pitchFamily="18" charset="0"/>
                          </a:rPr>
                          <a:t>Dipole</a:t>
                        </a:r>
                        <a:endParaRPr lang="fr-FR" altLang="fr-FR" b="1" dirty="0">
                          <a:cs typeface="Times New Roman" pitchFamily="18" charset="0"/>
                        </a:endParaRPr>
                      </a:p>
                    </p:txBody>
                  </p:sp>
                  <p:cxnSp>
                    <p:nvCxnSpPr>
                      <p:cNvPr id="95" name="Connecteur droit avec flèche 94">
                        <a:extLst>
                          <a:ext uri="{FF2B5EF4-FFF2-40B4-BE49-F238E27FC236}">
                            <a16:creationId xmlns:a16="http://schemas.microsoft.com/office/drawing/2014/main" id="{846ADC69-8973-43D0-82EC-4156E4692295}"/>
                          </a:ext>
                        </a:extLst>
                      </p:cNvPr>
                      <p:cNvCxnSpPr/>
                      <p:nvPr/>
                    </p:nvCxnSpPr>
                    <p:spPr bwMode="auto">
                      <a:xfrm flipH="1">
                        <a:off x="8037080" y="1965805"/>
                        <a:ext cx="686932" cy="92224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a:extLst>
                          <a:ext uri="{FF2B5EF4-FFF2-40B4-BE49-F238E27FC236}">
                            <a16:creationId xmlns:a16="http://schemas.microsoft.com/office/drawing/2014/main" id="{B668286A-29B3-4B22-B0E7-21104E5C30CA}"/>
                          </a:ext>
                        </a:extLst>
                      </p:cNvPr>
                      <p:cNvCxnSpPr/>
                      <p:nvPr/>
                    </p:nvCxnSpPr>
                    <p:spPr bwMode="auto">
                      <a:xfrm flipH="1">
                        <a:off x="8809879" y="3733431"/>
                        <a:ext cx="343466" cy="23056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cxnSp>
                <p:nvCxnSpPr>
                  <p:cNvPr id="53" name="Connecteur droit 52">
                    <a:extLst>
                      <a:ext uri="{FF2B5EF4-FFF2-40B4-BE49-F238E27FC236}">
                        <a16:creationId xmlns:a16="http://schemas.microsoft.com/office/drawing/2014/main" id="{ADA4AB2C-E1B9-49C8-8FC3-8767CA4948E5}"/>
                      </a:ext>
                    </a:extLst>
                  </p:cNvPr>
                  <p:cNvCxnSpPr>
                    <a:cxnSpLocks/>
                  </p:cNvCxnSpPr>
                  <p:nvPr/>
                </p:nvCxnSpPr>
                <p:spPr>
                  <a:xfrm>
                    <a:off x="3741338" y="1074753"/>
                    <a:ext cx="0" cy="385908"/>
                  </a:xfrm>
                  <a:prstGeom prst="line">
                    <a:avLst/>
                  </a:prstGeom>
                  <a:ln w="19050"/>
                </p:spPr>
                <p:style>
                  <a:lnRef idx="2">
                    <a:schemeClr val="dk1"/>
                  </a:lnRef>
                  <a:fillRef idx="0">
                    <a:schemeClr val="dk1"/>
                  </a:fillRef>
                  <a:effectRef idx="1">
                    <a:schemeClr val="dk1"/>
                  </a:effectRef>
                  <a:fontRef idx="minor">
                    <a:schemeClr val="tx1"/>
                  </a:fontRef>
                </p:style>
              </p:cxnSp>
              <p:cxnSp>
                <p:nvCxnSpPr>
                  <p:cNvPr id="55" name="Connecteur droit 54">
                    <a:extLst>
                      <a:ext uri="{FF2B5EF4-FFF2-40B4-BE49-F238E27FC236}">
                        <a16:creationId xmlns:a16="http://schemas.microsoft.com/office/drawing/2014/main" id="{1DA58EEE-B676-4DD3-962C-A0B7F5DD3F39}"/>
                      </a:ext>
                    </a:extLst>
                  </p:cNvPr>
                  <p:cNvCxnSpPr>
                    <a:cxnSpLocks/>
                  </p:cNvCxnSpPr>
                  <p:nvPr/>
                </p:nvCxnSpPr>
                <p:spPr>
                  <a:xfrm>
                    <a:off x="3567910" y="1483396"/>
                    <a:ext cx="0" cy="288000"/>
                  </a:xfrm>
                  <a:prstGeom prst="line">
                    <a:avLst/>
                  </a:prstGeom>
                  <a:ln w="19050"/>
                </p:spPr>
                <p:style>
                  <a:lnRef idx="2">
                    <a:schemeClr val="dk1"/>
                  </a:lnRef>
                  <a:fillRef idx="0">
                    <a:schemeClr val="dk1"/>
                  </a:fillRef>
                  <a:effectRef idx="1">
                    <a:schemeClr val="dk1"/>
                  </a:effectRef>
                  <a:fontRef idx="minor">
                    <a:schemeClr val="tx1"/>
                  </a:fontRef>
                </p:style>
              </p:cxnSp>
              <p:cxnSp>
                <p:nvCxnSpPr>
                  <p:cNvPr id="58" name="Connecteur droit 57">
                    <a:extLst>
                      <a:ext uri="{FF2B5EF4-FFF2-40B4-BE49-F238E27FC236}">
                        <a16:creationId xmlns:a16="http://schemas.microsoft.com/office/drawing/2014/main" id="{854D854A-A52B-4374-97EC-73A5BD31A29F}"/>
                      </a:ext>
                    </a:extLst>
                  </p:cNvPr>
                  <p:cNvCxnSpPr>
                    <a:cxnSpLocks/>
                  </p:cNvCxnSpPr>
                  <p:nvPr/>
                </p:nvCxnSpPr>
                <p:spPr>
                  <a:xfrm>
                    <a:off x="3935608" y="1468221"/>
                    <a:ext cx="0" cy="288000"/>
                  </a:xfrm>
                  <a:prstGeom prst="line">
                    <a:avLst/>
                  </a:prstGeom>
                  <a:ln w="19050"/>
                </p:spPr>
                <p:style>
                  <a:lnRef idx="2">
                    <a:schemeClr val="dk1"/>
                  </a:lnRef>
                  <a:fillRef idx="0">
                    <a:schemeClr val="dk1"/>
                  </a:fillRef>
                  <a:effectRef idx="1">
                    <a:schemeClr val="dk1"/>
                  </a:effectRef>
                  <a:fontRef idx="minor">
                    <a:schemeClr val="tx1"/>
                  </a:fontRef>
                </p:style>
              </p:cxnSp>
              <p:cxnSp>
                <p:nvCxnSpPr>
                  <p:cNvPr id="59" name="Connecteur droit avec flèche 58">
                    <a:extLst>
                      <a:ext uri="{FF2B5EF4-FFF2-40B4-BE49-F238E27FC236}">
                        <a16:creationId xmlns:a16="http://schemas.microsoft.com/office/drawing/2014/main" id="{A06B0890-6492-4F04-9BAE-23F7719E04C7}"/>
                      </a:ext>
                    </a:extLst>
                  </p:cNvPr>
                  <p:cNvCxnSpPr>
                    <a:cxnSpLocks/>
                  </p:cNvCxnSpPr>
                  <p:nvPr/>
                </p:nvCxnSpPr>
                <p:spPr>
                  <a:xfrm flipV="1">
                    <a:off x="2895715" y="1407770"/>
                    <a:ext cx="833511" cy="164965"/>
                  </a:xfrm>
                  <a:prstGeom prst="straightConnector1">
                    <a:avLst/>
                  </a:prstGeom>
                  <a:ln w="34925">
                    <a:solidFill>
                      <a:srgbClr val="F519EB"/>
                    </a:solidFill>
                    <a:tailEnd type="triangle"/>
                  </a:ln>
                </p:spPr>
                <p:style>
                  <a:lnRef idx="1">
                    <a:schemeClr val="accent3"/>
                  </a:lnRef>
                  <a:fillRef idx="0">
                    <a:schemeClr val="accent3"/>
                  </a:fillRef>
                  <a:effectRef idx="0">
                    <a:schemeClr val="accent3"/>
                  </a:effectRef>
                  <a:fontRef idx="minor">
                    <a:schemeClr val="tx1"/>
                  </a:fontRef>
                </p:style>
              </p:cxnSp>
              <p:cxnSp>
                <p:nvCxnSpPr>
                  <p:cNvPr id="60" name="Connecteur droit avec flèche 59">
                    <a:extLst>
                      <a:ext uri="{FF2B5EF4-FFF2-40B4-BE49-F238E27FC236}">
                        <a16:creationId xmlns:a16="http://schemas.microsoft.com/office/drawing/2014/main" id="{47DF7D20-F397-4725-B612-5FFB5A93B396}"/>
                      </a:ext>
                    </a:extLst>
                  </p:cNvPr>
                  <p:cNvCxnSpPr>
                    <a:cxnSpLocks/>
                  </p:cNvCxnSpPr>
                  <p:nvPr/>
                </p:nvCxnSpPr>
                <p:spPr>
                  <a:xfrm>
                    <a:off x="2902713" y="1664998"/>
                    <a:ext cx="678934" cy="108837"/>
                  </a:xfrm>
                  <a:prstGeom prst="straightConnector1">
                    <a:avLst/>
                  </a:prstGeom>
                  <a:ln w="34925">
                    <a:solidFill>
                      <a:srgbClr val="F519EB"/>
                    </a:solidFill>
                    <a:tailEnd type="triangle"/>
                  </a:ln>
                </p:spPr>
                <p:style>
                  <a:lnRef idx="1">
                    <a:schemeClr val="accent1"/>
                  </a:lnRef>
                  <a:fillRef idx="0">
                    <a:schemeClr val="accent1"/>
                  </a:fillRef>
                  <a:effectRef idx="0">
                    <a:schemeClr val="accent1"/>
                  </a:effectRef>
                  <a:fontRef idx="minor">
                    <a:schemeClr val="tx1"/>
                  </a:fontRef>
                </p:style>
              </p:cxnSp>
              <p:sp>
                <p:nvSpPr>
                  <p:cNvPr id="61" name="ZoneTexte 31">
                    <a:extLst>
                      <a:ext uri="{FF2B5EF4-FFF2-40B4-BE49-F238E27FC236}">
                        <a16:creationId xmlns:a16="http://schemas.microsoft.com/office/drawing/2014/main" id="{ECB30E06-E8C0-4252-B936-06C550959719}"/>
                      </a:ext>
                    </a:extLst>
                  </p:cNvPr>
                  <p:cNvSpPr txBox="1">
                    <a:spLocks noChangeArrowheads="1"/>
                  </p:cNvSpPr>
                  <p:nvPr/>
                </p:nvSpPr>
                <p:spPr bwMode="auto">
                  <a:xfrm>
                    <a:off x="4075066" y="550856"/>
                    <a:ext cx="1454465" cy="584775"/>
                  </a:xfrm>
                  <a:prstGeom prst="rect">
                    <a:avLst/>
                  </a:prstGeom>
                  <a:noFill/>
                  <a:ln w="9525">
                    <a:noFill/>
                    <a:miter lim="800000"/>
                    <a:headEnd/>
                    <a:tailEnd/>
                  </a:ln>
                </p:spPr>
                <p:txBody>
                  <a:bodyPr>
                    <a:spAutoFit/>
                  </a:bodyPr>
                  <a:lstStyle/>
                  <a:p>
                    <a:pPr algn="ctr"/>
                    <a:r>
                      <a:rPr lang="fr-FR" altLang="fr-FR" sz="1600" b="1" dirty="0">
                        <a:cs typeface="Times New Roman" pitchFamily="18" charset="0"/>
                      </a:rPr>
                      <a:t>Fission detectors</a:t>
                    </a:r>
                  </a:p>
                </p:txBody>
              </p:sp>
              <p:cxnSp>
                <p:nvCxnSpPr>
                  <p:cNvPr id="62" name="Connecteur droit avec flèche 61">
                    <a:extLst>
                      <a:ext uri="{FF2B5EF4-FFF2-40B4-BE49-F238E27FC236}">
                        <a16:creationId xmlns:a16="http://schemas.microsoft.com/office/drawing/2014/main" id="{6DB89319-F0EB-498C-9386-91E1C05579CD}"/>
                      </a:ext>
                    </a:extLst>
                  </p:cNvPr>
                  <p:cNvCxnSpPr>
                    <a:cxnSpLocks/>
                  </p:cNvCxnSpPr>
                  <p:nvPr/>
                </p:nvCxnSpPr>
                <p:spPr bwMode="auto">
                  <a:xfrm flipH="1">
                    <a:off x="3755437" y="999795"/>
                    <a:ext cx="535486" cy="24033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871FD9D8-5EA1-49D9-8114-35F5A4B6E7EE}"/>
                      </a:ext>
                    </a:extLst>
                  </p:cNvPr>
                  <p:cNvCxnSpPr>
                    <a:cxnSpLocks/>
                  </p:cNvCxnSpPr>
                  <p:nvPr/>
                </p:nvCxnSpPr>
                <p:spPr bwMode="auto">
                  <a:xfrm flipH="1">
                    <a:off x="3988165" y="1017797"/>
                    <a:ext cx="322821" cy="592571"/>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52" name="Connecteur droit avec flèche 51">
                  <a:extLst>
                    <a:ext uri="{FF2B5EF4-FFF2-40B4-BE49-F238E27FC236}">
                      <a16:creationId xmlns:a16="http://schemas.microsoft.com/office/drawing/2014/main" id="{DE545D56-BE29-4C88-B206-CBF1352E579F}"/>
                    </a:ext>
                  </a:extLst>
                </p:cNvPr>
                <p:cNvCxnSpPr>
                  <a:cxnSpLocks/>
                </p:cNvCxnSpPr>
                <p:nvPr/>
              </p:nvCxnSpPr>
              <p:spPr bwMode="auto">
                <a:xfrm flipH="1">
                  <a:off x="3603818" y="1266708"/>
                  <a:ext cx="723047" cy="63373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67" name="ZoneTexte 13">
              <a:extLst>
                <a:ext uri="{FF2B5EF4-FFF2-40B4-BE49-F238E27FC236}">
                  <a16:creationId xmlns:a16="http://schemas.microsoft.com/office/drawing/2014/main" id="{A0994BC4-6749-4126-9271-F0BF2CFC3FB4}"/>
                </a:ext>
              </a:extLst>
            </p:cNvPr>
            <p:cNvSpPr txBox="1">
              <a:spLocks noChangeArrowheads="1"/>
            </p:cNvSpPr>
            <p:nvPr/>
          </p:nvSpPr>
          <p:spPr bwMode="auto">
            <a:xfrm rot="17158382">
              <a:off x="4549623" y="5718941"/>
              <a:ext cx="1061907" cy="369332"/>
            </a:xfrm>
            <a:prstGeom prst="rect">
              <a:avLst/>
            </a:prstGeom>
            <a:solidFill>
              <a:schemeClr val="bg1"/>
            </a:solidFill>
            <a:ln w="9525">
              <a:noFill/>
              <a:miter lim="800000"/>
              <a:headEnd/>
              <a:tailEnd/>
            </a:ln>
          </p:spPr>
          <p:txBody>
            <a:bodyPr wrap="square">
              <a:spAutoFit/>
            </a:bodyPr>
            <a:lstStyle/>
            <a:p>
              <a:r>
                <a:rPr lang="en-US" b="1" dirty="0"/>
                <a:t>Injection     </a:t>
              </a:r>
            </a:p>
          </p:txBody>
        </p:sp>
      </p:grpSp>
      <p:grpSp>
        <p:nvGrpSpPr>
          <p:cNvPr id="68" name="Groupe 67">
            <a:extLst>
              <a:ext uri="{FF2B5EF4-FFF2-40B4-BE49-F238E27FC236}">
                <a16:creationId xmlns:a16="http://schemas.microsoft.com/office/drawing/2014/main" id="{A71BB016-63B7-478C-9D7F-67CA9E25D8BC}"/>
              </a:ext>
            </a:extLst>
          </p:cNvPr>
          <p:cNvGrpSpPr/>
          <p:nvPr/>
        </p:nvGrpSpPr>
        <p:grpSpPr>
          <a:xfrm>
            <a:off x="6630182" y="2616947"/>
            <a:ext cx="5470494" cy="2393772"/>
            <a:chOff x="1783928" y="3773650"/>
            <a:chExt cx="5470494" cy="2393772"/>
          </a:xfrm>
        </p:grpSpPr>
        <p:grpSp>
          <p:nvGrpSpPr>
            <p:cNvPr id="101" name="Groupe 100">
              <a:extLst>
                <a:ext uri="{FF2B5EF4-FFF2-40B4-BE49-F238E27FC236}">
                  <a16:creationId xmlns:a16="http://schemas.microsoft.com/office/drawing/2014/main" id="{C8A91B2F-BCF9-49A9-B064-FF4CFECC3EE2}"/>
                </a:ext>
              </a:extLst>
            </p:cNvPr>
            <p:cNvGrpSpPr/>
            <p:nvPr/>
          </p:nvGrpSpPr>
          <p:grpSpPr>
            <a:xfrm>
              <a:off x="1783928" y="3773650"/>
              <a:ext cx="5470494" cy="2393772"/>
              <a:chOff x="1574419" y="2832598"/>
              <a:chExt cx="6044510" cy="2681588"/>
            </a:xfrm>
          </p:grpSpPr>
          <p:grpSp>
            <p:nvGrpSpPr>
              <p:cNvPr id="104" name="Groupe 103">
                <a:extLst>
                  <a:ext uri="{FF2B5EF4-FFF2-40B4-BE49-F238E27FC236}">
                    <a16:creationId xmlns:a16="http://schemas.microsoft.com/office/drawing/2014/main" id="{37A5BF5A-9327-4744-8168-F558B61D1B8F}"/>
                  </a:ext>
                </a:extLst>
              </p:cNvPr>
              <p:cNvGrpSpPr/>
              <p:nvPr/>
            </p:nvGrpSpPr>
            <p:grpSpPr>
              <a:xfrm>
                <a:off x="1574419" y="2832599"/>
                <a:ext cx="6044510" cy="2681587"/>
                <a:chOff x="527425" y="764706"/>
                <a:chExt cx="6811558" cy="3335331"/>
              </a:xfrm>
            </p:grpSpPr>
            <p:sp>
              <p:nvSpPr>
                <p:cNvPr id="109" name="Oval 3">
                  <a:extLst>
                    <a:ext uri="{FF2B5EF4-FFF2-40B4-BE49-F238E27FC236}">
                      <a16:creationId xmlns:a16="http://schemas.microsoft.com/office/drawing/2014/main" id="{28744D0A-F0BF-4B0A-A5B0-BB8A43006234}"/>
                    </a:ext>
                  </a:extLst>
                </p:cNvPr>
                <p:cNvSpPr>
                  <a:spLocks noChangeArrowheads="1"/>
                </p:cNvSpPr>
                <p:nvPr/>
              </p:nvSpPr>
              <p:spPr bwMode="auto">
                <a:xfrm>
                  <a:off x="631378" y="2083205"/>
                  <a:ext cx="609601" cy="609601"/>
                </a:xfrm>
                <a:prstGeom prst="ellipse">
                  <a:avLst/>
                </a:prstGeom>
                <a:solidFill>
                  <a:srgbClr val="00CCFF"/>
                </a:solidFill>
                <a:ln w="9525">
                  <a:solidFill>
                    <a:srgbClr val="00CCFF"/>
                  </a:solidFill>
                  <a:round/>
                  <a:headEnd/>
                  <a:tailEnd/>
                </a:ln>
              </p:spPr>
              <p:txBody>
                <a:bodyPr wrap="none" anchor="ctr"/>
                <a:lstStyle/>
                <a:p>
                  <a:pPr eaLnBrk="1" hangingPunct="1"/>
                  <a:endParaRPr lang="fr-FR" altLang="fr-FR">
                    <a:cs typeface="Arial" pitchFamily="34" charset="0"/>
                  </a:endParaRPr>
                </a:p>
              </p:txBody>
            </p:sp>
            <p:grpSp>
              <p:nvGrpSpPr>
                <p:cNvPr id="111" name="Groupe 57">
                  <a:extLst>
                    <a:ext uri="{FF2B5EF4-FFF2-40B4-BE49-F238E27FC236}">
                      <a16:creationId xmlns:a16="http://schemas.microsoft.com/office/drawing/2014/main" id="{5DF0F5FE-EED1-4AED-A8BF-DD4034788241}"/>
                    </a:ext>
                  </a:extLst>
                </p:cNvPr>
                <p:cNvGrpSpPr>
                  <a:grpSpLocks/>
                </p:cNvGrpSpPr>
                <p:nvPr/>
              </p:nvGrpSpPr>
              <p:grpSpPr bwMode="auto">
                <a:xfrm>
                  <a:off x="527425" y="764706"/>
                  <a:ext cx="6811558" cy="3335331"/>
                  <a:chOff x="2742137" y="1127127"/>
                  <a:chExt cx="6777559" cy="3335331"/>
                </a:xfrm>
              </p:grpSpPr>
              <p:grpSp>
                <p:nvGrpSpPr>
                  <p:cNvPr id="113" name="Groupe 64">
                    <a:extLst>
                      <a:ext uri="{FF2B5EF4-FFF2-40B4-BE49-F238E27FC236}">
                        <a16:creationId xmlns:a16="http://schemas.microsoft.com/office/drawing/2014/main" id="{098BE45D-BA4C-4258-A667-FB231EA19540}"/>
                      </a:ext>
                    </a:extLst>
                  </p:cNvPr>
                  <p:cNvGrpSpPr>
                    <a:grpSpLocks/>
                  </p:cNvGrpSpPr>
                  <p:nvPr/>
                </p:nvGrpSpPr>
                <p:grpSpPr bwMode="auto">
                  <a:xfrm>
                    <a:off x="6061911" y="1127127"/>
                    <a:ext cx="3457785" cy="2974664"/>
                    <a:chOff x="3650189" y="1400626"/>
                    <a:chExt cx="3458115" cy="2974823"/>
                  </a:xfrm>
                </p:grpSpPr>
                <p:sp>
                  <p:nvSpPr>
                    <p:cNvPr id="127" name="Rectangle 13">
                      <a:extLst>
                        <a:ext uri="{FF2B5EF4-FFF2-40B4-BE49-F238E27FC236}">
                          <a16:creationId xmlns:a16="http://schemas.microsoft.com/office/drawing/2014/main" id="{E16BE65A-7BD3-4C4E-A4C7-E5CFEB839DFD}"/>
                        </a:ext>
                      </a:extLst>
                    </p:cNvPr>
                    <p:cNvSpPr>
                      <a:spLocks noChangeArrowheads="1"/>
                    </p:cNvSpPr>
                    <p:nvPr/>
                  </p:nvSpPr>
                  <p:spPr bwMode="auto">
                    <a:xfrm>
                      <a:off x="3650189" y="2002645"/>
                      <a:ext cx="1003352" cy="396955"/>
                    </a:xfrm>
                    <a:prstGeom prst="rect">
                      <a:avLst/>
                    </a:prstGeom>
                    <a:noFill/>
                    <a:ln w="9525">
                      <a:noFill/>
                      <a:miter lim="800000"/>
                      <a:headEnd/>
                      <a:tailEnd/>
                    </a:ln>
                  </p:spPr>
                  <p:txBody>
                    <a:bodyPr wrap="none">
                      <a:spAutoFit/>
                    </a:bodyPr>
                    <a:lstStyle/>
                    <a:p>
                      <a:pPr eaLnBrk="1" hangingPunct="1"/>
                      <a:r>
                        <a:rPr lang="en-US" altLang="fr-FR" sz="2000" b="1" dirty="0">
                          <a:solidFill>
                            <a:srgbClr val="FF0000"/>
                          </a:solidFill>
                          <a:latin typeface="Comic Sans MS" pitchFamily="66" charset="0"/>
                          <a:cs typeface="Arial" pitchFamily="34" charset="0"/>
                        </a:rPr>
                        <a:t>(A+1)*</a:t>
                      </a:r>
                      <a:endParaRPr lang="en-GB" altLang="fr-FR" sz="2000" b="1" dirty="0">
                        <a:solidFill>
                          <a:srgbClr val="FF0000"/>
                        </a:solidFill>
                        <a:latin typeface="Comic Sans MS" pitchFamily="66" charset="0"/>
                        <a:cs typeface="Arial" pitchFamily="34" charset="0"/>
                      </a:endParaRPr>
                    </a:p>
                  </p:txBody>
                </p:sp>
                <p:grpSp>
                  <p:nvGrpSpPr>
                    <p:cNvPr id="129" name="Groupe 47">
                      <a:extLst>
                        <a:ext uri="{FF2B5EF4-FFF2-40B4-BE49-F238E27FC236}">
                          <a16:creationId xmlns:a16="http://schemas.microsoft.com/office/drawing/2014/main" id="{C940E4A4-6ED1-449E-A0B8-1416A4B2A46B}"/>
                        </a:ext>
                      </a:extLst>
                    </p:cNvPr>
                    <p:cNvGrpSpPr>
                      <a:grpSpLocks/>
                    </p:cNvGrpSpPr>
                    <p:nvPr/>
                  </p:nvGrpSpPr>
                  <p:grpSpPr bwMode="auto">
                    <a:xfrm>
                      <a:off x="3838762" y="1400626"/>
                      <a:ext cx="3269542" cy="2974823"/>
                      <a:chOff x="5867058" y="1317499"/>
                      <a:chExt cx="3269543" cy="2974823"/>
                    </a:xfrm>
                  </p:grpSpPr>
                  <p:sp>
                    <p:nvSpPr>
                      <p:cNvPr id="131" name="Oval 39">
                        <a:extLst>
                          <a:ext uri="{FF2B5EF4-FFF2-40B4-BE49-F238E27FC236}">
                            <a16:creationId xmlns:a16="http://schemas.microsoft.com/office/drawing/2014/main" id="{60469770-BB9E-44CE-B468-E606221D2046}"/>
                          </a:ext>
                        </a:extLst>
                      </p:cNvPr>
                      <p:cNvSpPr>
                        <a:spLocks noChangeArrowheads="1"/>
                      </p:cNvSpPr>
                      <p:nvPr/>
                    </p:nvSpPr>
                    <p:spPr bwMode="auto">
                      <a:xfrm>
                        <a:off x="7998240" y="3725583"/>
                        <a:ext cx="603250" cy="566739"/>
                      </a:xfrm>
                      <a:prstGeom prst="ellipse">
                        <a:avLst/>
                      </a:prstGeom>
                      <a:solidFill>
                        <a:schemeClr val="accent2"/>
                      </a:solidFill>
                      <a:ln w="9525">
                        <a:noFill/>
                        <a:round/>
                        <a:headEnd/>
                        <a:tailEnd/>
                      </a:ln>
                    </p:spPr>
                    <p:txBody>
                      <a:bodyPr wrap="none" anchor="ctr"/>
                      <a:lstStyle/>
                      <a:p>
                        <a:pPr eaLnBrk="1" hangingPunct="1"/>
                        <a:endParaRPr lang="fr-FR" altLang="fr-FR">
                          <a:cs typeface="Arial" pitchFamily="34" charset="0"/>
                        </a:endParaRPr>
                      </a:p>
                    </p:txBody>
                  </p:sp>
                  <p:grpSp>
                    <p:nvGrpSpPr>
                      <p:cNvPr id="132" name="Groupe 46">
                        <a:extLst>
                          <a:ext uri="{FF2B5EF4-FFF2-40B4-BE49-F238E27FC236}">
                            <a16:creationId xmlns:a16="http://schemas.microsoft.com/office/drawing/2014/main" id="{989BF4E3-C42E-4E35-ABB3-E8F395CBB75A}"/>
                          </a:ext>
                        </a:extLst>
                      </p:cNvPr>
                      <p:cNvGrpSpPr>
                        <a:grpSpLocks/>
                      </p:cNvGrpSpPr>
                      <p:nvPr/>
                    </p:nvGrpSpPr>
                    <p:grpSpPr bwMode="auto">
                      <a:xfrm>
                        <a:off x="5867058" y="1317499"/>
                        <a:ext cx="3269543" cy="2895094"/>
                        <a:chOff x="5800558" y="1317499"/>
                        <a:chExt cx="3269543" cy="2895094"/>
                      </a:xfrm>
                    </p:grpSpPr>
                    <p:sp>
                      <p:nvSpPr>
                        <p:cNvPr id="134" name="Oval 39">
                          <a:extLst>
                            <a:ext uri="{FF2B5EF4-FFF2-40B4-BE49-F238E27FC236}">
                              <a16:creationId xmlns:a16="http://schemas.microsoft.com/office/drawing/2014/main" id="{13B35732-9D51-49DB-B6E7-F3C860D9D9B0}"/>
                            </a:ext>
                          </a:extLst>
                        </p:cNvPr>
                        <p:cNvSpPr>
                          <a:spLocks noChangeArrowheads="1"/>
                        </p:cNvSpPr>
                        <p:nvPr/>
                      </p:nvSpPr>
                      <p:spPr bwMode="auto">
                        <a:xfrm>
                          <a:off x="8200007" y="2559969"/>
                          <a:ext cx="623947" cy="563592"/>
                        </a:xfrm>
                        <a:prstGeom prst="ellipse">
                          <a:avLst/>
                        </a:prstGeom>
                        <a:solidFill>
                          <a:schemeClr val="accent6"/>
                        </a:solidFill>
                        <a:ln w="9525">
                          <a:solidFill>
                            <a:srgbClr val="92D050"/>
                          </a:solidFill>
                          <a:round/>
                          <a:headEnd/>
                          <a:tailEnd/>
                        </a:ln>
                      </p:spPr>
                      <p:txBody>
                        <a:bodyPr wrap="none" anchor="ctr"/>
                        <a:lstStyle/>
                        <a:p>
                          <a:pPr eaLnBrk="1" fontAlgn="auto" hangingPunct="1">
                            <a:spcBef>
                              <a:spcPts val="0"/>
                            </a:spcBef>
                            <a:spcAft>
                              <a:spcPts val="0"/>
                            </a:spcAft>
                            <a:defRPr/>
                          </a:pPr>
                          <a:endParaRPr lang="fr-FR">
                            <a:latin typeface="+mn-lt"/>
                          </a:endParaRPr>
                        </a:p>
                      </p:txBody>
                    </p:sp>
                    <p:grpSp>
                      <p:nvGrpSpPr>
                        <p:cNvPr id="137" name="Groupe 67">
                          <a:extLst>
                            <a:ext uri="{FF2B5EF4-FFF2-40B4-BE49-F238E27FC236}">
                              <a16:creationId xmlns:a16="http://schemas.microsoft.com/office/drawing/2014/main" id="{C4CB728E-E1AF-4BDE-BECE-A6E69B0D1138}"/>
                            </a:ext>
                          </a:extLst>
                        </p:cNvPr>
                        <p:cNvGrpSpPr>
                          <a:grpSpLocks/>
                        </p:cNvGrpSpPr>
                        <p:nvPr/>
                      </p:nvGrpSpPr>
                      <p:grpSpPr bwMode="auto">
                        <a:xfrm rot="16200000">
                          <a:off x="5987783" y="1130274"/>
                          <a:ext cx="2895094" cy="3269543"/>
                          <a:chOff x="2945789" y="2338860"/>
                          <a:chExt cx="3148336" cy="3785272"/>
                        </a:xfrm>
                      </p:grpSpPr>
                      <p:sp>
                        <p:nvSpPr>
                          <p:cNvPr id="141" name="Oval 35">
                            <a:extLst>
                              <a:ext uri="{FF2B5EF4-FFF2-40B4-BE49-F238E27FC236}">
                                <a16:creationId xmlns:a16="http://schemas.microsoft.com/office/drawing/2014/main" id="{874B2527-DEAA-4730-B0F3-A025EC74F337}"/>
                              </a:ext>
                            </a:extLst>
                          </p:cNvPr>
                          <p:cNvSpPr>
                            <a:spLocks noChangeArrowheads="1"/>
                          </p:cNvSpPr>
                          <p:nvPr/>
                        </p:nvSpPr>
                        <p:spPr bwMode="auto">
                          <a:xfrm>
                            <a:off x="5157984" y="5116096"/>
                            <a:ext cx="499686" cy="580350"/>
                          </a:xfrm>
                          <a:prstGeom prst="ellipse">
                            <a:avLst/>
                          </a:prstGeom>
                          <a:solidFill>
                            <a:srgbClr val="CC99FF"/>
                          </a:solidFill>
                          <a:ln w="9525">
                            <a:solidFill>
                              <a:srgbClr val="CC99FF"/>
                            </a:solidFill>
                            <a:round/>
                            <a:headEnd/>
                            <a:tailEnd/>
                          </a:ln>
                        </p:spPr>
                        <p:txBody>
                          <a:bodyPr wrap="none" anchor="ctr"/>
                          <a:lstStyle/>
                          <a:p>
                            <a:pPr eaLnBrk="1" hangingPunct="1"/>
                            <a:endParaRPr lang="fr-FR" altLang="fr-FR">
                              <a:cs typeface="Arial" pitchFamily="34" charset="0"/>
                            </a:endParaRPr>
                          </a:p>
                        </p:txBody>
                      </p:sp>
                      <p:sp>
                        <p:nvSpPr>
                          <p:cNvPr id="142" name="Oval 36">
                            <a:extLst>
                              <a:ext uri="{FF2B5EF4-FFF2-40B4-BE49-F238E27FC236}">
                                <a16:creationId xmlns:a16="http://schemas.microsoft.com/office/drawing/2014/main" id="{42DCA8D3-C2AC-45B2-B7FD-8BB46F96A074}"/>
                              </a:ext>
                            </a:extLst>
                          </p:cNvPr>
                          <p:cNvSpPr>
                            <a:spLocks noChangeArrowheads="1"/>
                          </p:cNvSpPr>
                          <p:nvPr/>
                        </p:nvSpPr>
                        <p:spPr bwMode="auto">
                          <a:xfrm>
                            <a:off x="5662326" y="5116096"/>
                            <a:ext cx="431799" cy="431799"/>
                          </a:xfrm>
                          <a:prstGeom prst="ellipse">
                            <a:avLst/>
                          </a:prstGeom>
                          <a:solidFill>
                            <a:srgbClr val="800080"/>
                          </a:solidFill>
                          <a:ln w="9525">
                            <a:solidFill>
                              <a:srgbClr val="800080"/>
                            </a:solidFill>
                            <a:round/>
                            <a:headEnd/>
                            <a:tailEnd/>
                          </a:ln>
                        </p:spPr>
                        <p:txBody>
                          <a:bodyPr wrap="none" anchor="ctr"/>
                          <a:lstStyle/>
                          <a:p>
                            <a:pPr eaLnBrk="1" hangingPunct="1"/>
                            <a:endParaRPr lang="fr-FR" altLang="fr-FR">
                              <a:cs typeface="Arial" pitchFamily="34" charset="0"/>
                            </a:endParaRPr>
                          </a:p>
                        </p:txBody>
                      </p:sp>
                      <p:sp>
                        <p:nvSpPr>
                          <p:cNvPr id="143" name="AutoShape 37">
                            <a:extLst>
                              <a:ext uri="{FF2B5EF4-FFF2-40B4-BE49-F238E27FC236}">
                                <a16:creationId xmlns:a16="http://schemas.microsoft.com/office/drawing/2014/main" id="{DB50917F-F39C-4FB6-A942-2AF8CE5EBB7C}"/>
                              </a:ext>
                            </a:extLst>
                          </p:cNvPr>
                          <p:cNvSpPr>
                            <a:spLocks noChangeArrowheads="1"/>
                          </p:cNvSpPr>
                          <p:nvPr/>
                        </p:nvSpPr>
                        <p:spPr bwMode="auto">
                          <a:xfrm rot="7343346">
                            <a:off x="2877439" y="3970948"/>
                            <a:ext cx="1598858" cy="260477"/>
                          </a:xfrm>
                          <a:prstGeom prst="rightArrow">
                            <a:avLst>
                              <a:gd name="adj1" fmla="val 50000"/>
                              <a:gd name="adj2" fmla="val 41973"/>
                            </a:avLst>
                          </a:prstGeom>
                          <a:solidFill>
                            <a:schemeClr val="bg1">
                              <a:lumMod val="75000"/>
                            </a:schemeClr>
                          </a:solidFill>
                          <a:ln w="9525">
                            <a:noFill/>
                            <a:miter lim="800000"/>
                            <a:headEnd/>
                            <a:tailEnd/>
                          </a:ln>
                        </p:spPr>
                        <p:txBody>
                          <a:bodyPr wrap="none" anchor="ctr"/>
                          <a:lstStyle/>
                          <a:p>
                            <a:pPr eaLnBrk="1" hangingPunct="1"/>
                            <a:endParaRPr lang="fr-FR" altLang="fr-FR">
                              <a:cs typeface="Arial" pitchFamily="34" charset="0"/>
                            </a:endParaRPr>
                          </a:p>
                        </p:txBody>
                      </p:sp>
                      <p:grpSp>
                        <p:nvGrpSpPr>
                          <p:cNvPr id="144" name="Group 38">
                            <a:extLst>
                              <a:ext uri="{FF2B5EF4-FFF2-40B4-BE49-F238E27FC236}">
                                <a16:creationId xmlns:a16="http://schemas.microsoft.com/office/drawing/2014/main" id="{63120C52-D8BD-401F-A937-D0869FABAD61}"/>
                              </a:ext>
                            </a:extLst>
                          </p:cNvPr>
                          <p:cNvGrpSpPr>
                            <a:grpSpLocks/>
                          </p:cNvGrpSpPr>
                          <p:nvPr/>
                        </p:nvGrpSpPr>
                        <p:grpSpPr bwMode="auto">
                          <a:xfrm>
                            <a:off x="4020454" y="2338860"/>
                            <a:ext cx="725938" cy="815358"/>
                            <a:chOff x="3586" y="1804"/>
                            <a:chExt cx="285" cy="338"/>
                          </a:xfrm>
                        </p:grpSpPr>
                        <p:sp>
                          <p:nvSpPr>
                            <p:cNvPr id="150" name="Oval 39">
                              <a:extLst>
                                <a:ext uri="{FF2B5EF4-FFF2-40B4-BE49-F238E27FC236}">
                                  <a16:creationId xmlns:a16="http://schemas.microsoft.com/office/drawing/2014/main" id="{5FD0430C-C7F8-43A7-898A-DEEF6038324F}"/>
                                </a:ext>
                              </a:extLst>
                            </p:cNvPr>
                            <p:cNvSpPr>
                              <a:spLocks noChangeArrowheads="1"/>
                            </p:cNvSpPr>
                            <p:nvPr/>
                          </p:nvSpPr>
                          <p:spPr bwMode="auto">
                            <a:xfrm>
                              <a:off x="3586" y="1842"/>
                              <a:ext cx="267" cy="293"/>
                            </a:xfrm>
                            <a:prstGeom prst="ellipse">
                              <a:avLst/>
                            </a:prstGeom>
                            <a:solidFill>
                              <a:srgbClr val="FF0000"/>
                            </a:solidFill>
                            <a:ln w="9525">
                              <a:solidFill>
                                <a:srgbClr val="FF0000"/>
                              </a:solidFill>
                              <a:round/>
                              <a:headEnd/>
                              <a:tailEnd/>
                            </a:ln>
                          </p:spPr>
                          <p:txBody>
                            <a:bodyPr wrap="none" anchor="ctr"/>
                            <a:lstStyle/>
                            <a:p>
                              <a:pPr eaLnBrk="1" hangingPunct="1"/>
                              <a:endParaRPr lang="fr-FR" altLang="fr-FR" dirty="0">
                                <a:cs typeface="Arial" pitchFamily="34" charset="0"/>
                              </a:endParaRPr>
                            </a:p>
                          </p:txBody>
                        </p:sp>
                        <p:grpSp>
                          <p:nvGrpSpPr>
                            <p:cNvPr id="151" name="Group 40">
                              <a:extLst>
                                <a:ext uri="{FF2B5EF4-FFF2-40B4-BE49-F238E27FC236}">
                                  <a16:creationId xmlns:a16="http://schemas.microsoft.com/office/drawing/2014/main" id="{037CD81E-27E5-4078-8709-C9599E7EF92E}"/>
                                </a:ext>
                              </a:extLst>
                            </p:cNvPr>
                            <p:cNvGrpSpPr>
                              <a:grpSpLocks/>
                            </p:cNvGrpSpPr>
                            <p:nvPr/>
                          </p:nvGrpSpPr>
                          <p:grpSpPr bwMode="auto">
                            <a:xfrm>
                              <a:off x="3800" y="1804"/>
                              <a:ext cx="71" cy="338"/>
                              <a:chOff x="3128" y="1799"/>
                              <a:chExt cx="71" cy="338"/>
                            </a:xfrm>
                          </p:grpSpPr>
                          <p:sp>
                            <p:nvSpPr>
                              <p:cNvPr id="152" name="Arc 42">
                                <a:extLst>
                                  <a:ext uri="{FF2B5EF4-FFF2-40B4-BE49-F238E27FC236}">
                                    <a16:creationId xmlns:a16="http://schemas.microsoft.com/office/drawing/2014/main" id="{5A95D5F7-5D86-4EA2-BBB7-AD20FC88B959}"/>
                                  </a:ext>
                                </a:extLst>
                              </p:cNvPr>
                              <p:cNvSpPr>
                                <a:spLocks/>
                              </p:cNvSpPr>
                              <p:nvPr/>
                            </p:nvSpPr>
                            <p:spPr bwMode="auto">
                              <a:xfrm flipV="1">
                                <a:off x="3128" y="2065"/>
                                <a:ext cx="71"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153" name="Arc 43">
                                <a:extLst>
                                  <a:ext uri="{FF2B5EF4-FFF2-40B4-BE49-F238E27FC236}">
                                    <a16:creationId xmlns:a16="http://schemas.microsoft.com/office/drawing/2014/main" id="{2A85D15E-E323-4168-B04F-47ED8DA59A13}"/>
                                  </a:ext>
                                </a:extLst>
                              </p:cNvPr>
                              <p:cNvSpPr>
                                <a:spLocks/>
                              </p:cNvSpPr>
                              <p:nvPr/>
                            </p:nvSpPr>
                            <p:spPr bwMode="auto">
                              <a:xfrm rot="4791268" flipH="1">
                                <a:off x="3132" y="1801"/>
                                <a:ext cx="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sp>
                            <p:nvSpPr>
                              <p:cNvPr id="154" name="Arc 44">
                                <a:extLst>
                                  <a:ext uri="{FF2B5EF4-FFF2-40B4-BE49-F238E27FC236}">
                                    <a16:creationId xmlns:a16="http://schemas.microsoft.com/office/drawing/2014/main" id="{85DC10D4-5DAA-4CF5-AFCA-CE12EDD2BAB1}"/>
                                  </a:ext>
                                </a:extLst>
                              </p:cNvPr>
                              <p:cNvSpPr>
                                <a:spLocks/>
                              </p:cNvSpPr>
                              <p:nvPr/>
                            </p:nvSpPr>
                            <p:spPr bwMode="auto">
                              <a:xfrm rot="4791268" flipH="1">
                                <a:off x="3132" y="1843"/>
                                <a:ext cx="65"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04" y="-1"/>
                                    </a:moveTo>
                                    <a:cubicBezTo>
                                      <a:pt x="12053" y="111"/>
                                      <a:pt x="21600" y="9749"/>
                                      <a:pt x="21600" y="21599"/>
                                    </a:cubicBezTo>
                                  </a:path>
                                  <a:path w="21600" h="21599" stroke="0" extrusionOk="0">
                                    <a:moveTo>
                                      <a:pt x="204" y="-1"/>
                                    </a:moveTo>
                                    <a:cubicBezTo>
                                      <a:pt x="12053" y="111"/>
                                      <a:pt x="21600" y="9749"/>
                                      <a:pt x="21600" y="21599"/>
                                    </a:cubicBezTo>
                                    <a:lnTo>
                                      <a:pt x="0" y="21599"/>
                                    </a:lnTo>
                                    <a:lnTo>
                                      <a:pt x="204" y="-1"/>
                                    </a:lnTo>
                                    <a:close/>
                                  </a:path>
                                </a:pathLst>
                              </a:custGeom>
                              <a:noFill/>
                              <a:ln w="19050">
                                <a:solidFill>
                                  <a:schemeClr val="tx1"/>
                                </a:solidFill>
                                <a:round/>
                                <a:headEnd/>
                                <a:tailEnd/>
                              </a:ln>
                            </p:spPr>
                            <p:txBody>
                              <a:bodyPr wrap="none" anchor="ctr"/>
                              <a:lstStyle/>
                              <a:p>
                                <a:endParaRPr lang="en-US"/>
                              </a:p>
                            </p:txBody>
                          </p:sp>
                        </p:grpSp>
                      </p:grpSp>
                      <p:sp>
                        <p:nvSpPr>
                          <p:cNvPr id="145" name="AutoShape 45">
                            <a:extLst>
                              <a:ext uri="{FF2B5EF4-FFF2-40B4-BE49-F238E27FC236}">
                                <a16:creationId xmlns:a16="http://schemas.microsoft.com/office/drawing/2014/main" id="{02C8DC19-430B-4E74-9486-3AFB39624770}"/>
                              </a:ext>
                            </a:extLst>
                          </p:cNvPr>
                          <p:cNvSpPr>
                            <a:spLocks noChangeArrowheads="1"/>
                          </p:cNvSpPr>
                          <p:nvPr/>
                        </p:nvSpPr>
                        <p:spPr bwMode="auto">
                          <a:xfrm rot="5400000">
                            <a:off x="3729013" y="4181756"/>
                            <a:ext cx="1452606" cy="222437"/>
                          </a:xfrm>
                          <a:prstGeom prst="rightArrow">
                            <a:avLst>
                              <a:gd name="adj1" fmla="val 50000"/>
                              <a:gd name="adj2" fmla="val 41964"/>
                            </a:avLst>
                          </a:prstGeom>
                          <a:solidFill>
                            <a:schemeClr val="bg1">
                              <a:lumMod val="75000"/>
                            </a:schemeClr>
                          </a:solidFill>
                          <a:ln w="9525">
                            <a:noFill/>
                            <a:miter lim="800000"/>
                            <a:headEnd/>
                            <a:tailEnd/>
                          </a:ln>
                        </p:spPr>
                        <p:txBody>
                          <a:bodyPr wrap="none" anchor="ctr"/>
                          <a:lstStyle/>
                          <a:p>
                            <a:pPr eaLnBrk="1" hangingPunct="1"/>
                            <a:endParaRPr lang="fr-FR" altLang="fr-FR">
                              <a:cs typeface="Arial" pitchFamily="34" charset="0"/>
                            </a:endParaRPr>
                          </a:p>
                        </p:txBody>
                      </p:sp>
                      <p:sp>
                        <p:nvSpPr>
                          <p:cNvPr id="146" name="Freeform 46">
                            <a:extLst>
                              <a:ext uri="{FF2B5EF4-FFF2-40B4-BE49-F238E27FC236}">
                                <a16:creationId xmlns:a16="http://schemas.microsoft.com/office/drawing/2014/main" id="{37104E5B-58C3-4C14-AE27-B4E3A74583E6}"/>
                              </a:ext>
                            </a:extLst>
                          </p:cNvPr>
                          <p:cNvSpPr>
                            <a:spLocks noChangeAspect="1"/>
                          </p:cNvSpPr>
                          <p:nvPr/>
                        </p:nvSpPr>
                        <p:spPr bwMode="auto">
                          <a:xfrm rot="3236214" flipV="1">
                            <a:off x="3153781" y="5692058"/>
                            <a:ext cx="750589" cy="113560"/>
                          </a:xfrm>
                          <a:custGeom>
                            <a:avLst/>
                            <a:gdLst>
                              <a:gd name="T0" fmla="*/ 0 w 1248"/>
                              <a:gd name="T1" fmla="*/ 2147483647 h 464"/>
                              <a:gd name="T2" fmla="*/ 2147483647 w 1248"/>
                              <a:gd name="T3" fmla="*/ 2147483647 h 464"/>
                              <a:gd name="T4" fmla="*/ 2147483647 w 1248"/>
                              <a:gd name="T5" fmla="*/ 2147483647 h 464"/>
                              <a:gd name="T6" fmla="*/ 2147483647 w 1248"/>
                              <a:gd name="T7" fmla="*/ 2147483647 h 464"/>
                              <a:gd name="T8" fmla="*/ 2147483647 w 1248"/>
                              <a:gd name="T9" fmla="*/ 2147483647 h 464"/>
                              <a:gd name="T10" fmla="*/ 2147483647 w 1248"/>
                              <a:gd name="T11" fmla="*/ 2147483647 h 464"/>
                              <a:gd name="T12" fmla="*/ 2147483647 w 1248"/>
                              <a:gd name="T13" fmla="*/ 2147483647 h 464"/>
                              <a:gd name="T14" fmla="*/ 2147483647 w 1248"/>
                              <a:gd name="T15" fmla="*/ 2147483647 h 464"/>
                              <a:gd name="T16" fmla="*/ 2147483647 w 1248"/>
                              <a:gd name="T17" fmla="*/ 2147483647 h 464"/>
                              <a:gd name="T18" fmla="*/ 2147483647 w 1248"/>
                              <a:gd name="T19" fmla="*/ 2147483647 h 464"/>
                              <a:gd name="T20" fmla="*/ 2147483647 w 1248"/>
                              <a:gd name="T21" fmla="*/ 2147483647 h 464"/>
                              <a:gd name="T22" fmla="*/ 2147483647 w 1248"/>
                              <a:gd name="T23" fmla="*/ 2147483647 h 464"/>
                              <a:gd name="T24" fmla="*/ 2147483647 w 1248"/>
                              <a:gd name="T25" fmla="*/ 2147483647 h 464"/>
                              <a:gd name="T26" fmla="*/ 2147483647 w 1248"/>
                              <a:gd name="T27" fmla="*/ 2147483647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chemeClr val="accent2"/>
                            </a:solidFill>
                            <a:round/>
                            <a:headEnd type="none" w="med" len="med"/>
                            <a:tailEnd type="arrow" w="sm" len="sm"/>
                          </a:ln>
                        </p:spPr>
                        <p:txBody>
                          <a:bodyPr/>
                          <a:lstStyle/>
                          <a:p>
                            <a:endParaRPr lang="en-US"/>
                          </a:p>
                        </p:txBody>
                      </p:sp>
                      <p:sp>
                        <p:nvSpPr>
                          <p:cNvPr id="147" name="Freeform 48">
                            <a:extLst>
                              <a:ext uri="{FF2B5EF4-FFF2-40B4-BE49-F238E27FC236}">
                                <a16:creationId xmlns:a16="http://schemas.microsoft.com/office/drawing/2014/main" id="{02A1ED38-5536-47F4-B5E2-D17EF3F58047}"/>
                              </a:ext>
                            </a:extLst>
                          </p:cNvPr>
                          <p:cNvSpPr>
                            <a:spLocks noChangeAspect="1"/>
                          </p:cNvSpPr>
                          <p:nvPr/>
                        </p:nvSpPr>
                        <p:spPr bwMode="auto">
                          <a:xfrm rot="17216608" flipH="1">
                            <a:off x="2720363" y="5758557"/>
                            <a:ext cx="568209" cy="117357"/>
                          </a:xfrm>
                          <a:custGeom>
                            <a:avLst/>
                            <a:gdLst>
                              <a:gd name="T0" fmla="*/ 0 w 1248"/>
                              <a:gd name="T1" fmla="*/ 2147483647 h 464"/>
                              <a:gd name="T2" fmla="*/ 2147483647 w 1248"/>
                              <a:gd name="T3" fmla="*/ 2147483647 h 464"/>
                              <a:gd name="T4" fmla="*/ 2147483647 w 1248"/>
                              <a:gd name="T5" fmla="*/ 2147483647 h 464"/>
                              <a:gd name="T6" fmla="*/ 2147483647 w 1248"/>
                              <a:gd name="T7" fmla="*/ 2147483647 h 464"/>
                              <a:gd name="T8" fmla="*/ 2147483647 w 1248"/>
                              <a:gd name="T9" fmla="*/ 2147483647 h 464"/>
                              <a:gd name="T10" fmla="*/ 2147483647 w 1248"/>
                              <a:gd name="T11" fmla="*/ 2147483647 h 464"/>
                              <a:gd name="T12" fmla="*/ 2147483647 w 1248"/>
                              <a:gd name="T13" fmla="*/ 2147483647 h 464"/>
                              <a:gd name="T14" fmla="*/ 2147483647 w 1248"/>
                              <a:gd name="T15" fmla="*/ 2147483647 h 464"/>
                              <a:gd name="T16" fmla="*/ 2147483647 w 1248"/>
                              <a:gd name="T17" fmla="*/ 2147483647 h 464"/>
                              <a:gd name="T18" fmla="*/ 2147483647 w 1248"/>
                              <a:gd name="T19" fmla="*/ 2147483647 h 464"/>
                              <a:gd name="T20" fmla="*/ 2147483647 w 1248"/>
                              <a:gd name="T21" fmla="*/ 2147483647 h 464"/>
                              <a:gd name="T22" fmla="*/ 2147483647 w 1248"/>
                              <a:gd name="T23" fmla="*/ 2147483647 h 464"/>
                              <a:gd name="T24" fmla="*/ 2147483647 w 1248"/>
                              <a:gd name="T25" fmla="*/ 2147483647 h 464"/>
                              <a:gd name="T26" fmla="*/ 2147483647 w 1248"/>
                              <a:gd name="T27" fmla="*/ 2147483647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rgbClr val="9900CC"/>
                            </a:solidFill>
                            <a:round/>
                            <a:headEnd type="none" w="med" len="med"/>
                            <a:tailEnd type="arrow" w="sm" len="sm"/>
                          </a:ln>
                        </p:spPr>
                        <p:txBody>
                          <a:bodyPr/>
                          <a:lstStyle/>
                          <a:p>
                            <a:endParaRPr lang="en-US"/>
                          </a:p>
                        </p:txBody>
                      </p:sp>
                      <p:sp>
                        <p:nvSpPr>
                          <p:cNvPr id="148" name="AutoShape 45">
                            <a:extLst>
                              <a:ext uri="{FF2B5EF4-FFF2-40B4-BE49-F238E27FC236}">
                                <a16:creationId xmlns:a16="http://schemas.microsoft.com/office/drawing/2014/main" id="{5C62D2F6-4AE3-4BA6-9F6A-0280746BCCCF}"/>
                              </a:ext>
                            </a:extLst>
                          </p:cNvPr>
                          <p:cNvSpPr>
                            <a:spLocks noChangeArrowheads="1"/>
                          </p:cNvSpPr>
                          <p:nvPr/>
                        </p:nvSpPr>
                        <p:spPr bwMode="auto">
                          <a:xfrm rot="3333677">
                            <a:off x="4399262" y="4068869"/>
                            <a:ext cx="1595589" cy="225870"/>
                          </a:xfrm>
                          <a:prstGeom prst="rightArrow">
                            <a:avLst>
                              <a:gd name="adj1" fmla="val 50000"/>
                              <a:gd name="adj2" fmla="val 41993"/>
                            </a:avLst>
                          </a:prstGeom>
                          <a:solidFill>
                            <a:schemeClr val="bg1">
                              <a:lumMod val="75000"/>
                            </a:schemeClr>
                          </a:solidFill>
                          <a:ln w="9525">
                            <a:noFill/>
                            <a:miter lim="800000"/>
                            <a:headEnd/>
                            <a:tailEnd/>
                          </a:ln>
                        </p:spPr>
                        <p:txBody>
                          <a:bodyPr wrap="none" anchor="ctr"/>
                          <a:lstStyle/>
                          <a:p>
                            <a:pPr eaLnBrk="1" hangingPunct="1"/>
                            <a:endParaRPr lang="fr-FR" altLang="fr-FR">
                              <a:cs typeface="Arial" pitchFamily="34" charset="0"/>
                            </a:endParaRPr>
                          </a:p>
                        </p:txBody>
                      </p:sp>
                      <p:sp>
                        <p:nvSpPr>
                          <p:cNvPr id="149" name="Oval 4">
                            <a:extLst>
                              <a:ext uri="{FF2B5EF4-FFF2-40B4-BE49-F238E27FC236}">
                                <a16:creationId xmlns:a16="http://schemas.microsoft.com/office/drawing/2014/main" id="{1EE0FC05-16DF-4452-ACD0-E6E235214E9E}"/>
                              </a:ext>
                            </a:extLst>
                          </p:cNvPr>
                          <p:cNvSpPr>
                            <a:spLocks noChangeArrowheads="1"/>
                          </p:cNvSpPr>
                          <p:nvPr/>
                        </p:nvSpPr>
                        <p:spPr bwMode="auto">
                          <a:xfrm>
                            <a:off x="4723851" y="5653295"/>
                            <a:ext cx="152400" cy="152400"/>
                          </a:xfrm>
                          <a:prstGeom prst="ellipse">
                            <a:avLst/>
                          </a:prstGeom>
                          <a:solidFill>
                            <a:srgbClr val="0000FF"/>
                          </a:solidFill>
                          <a:ln w="9525">
                            <a:solidFill>
                              <a:srgbClr val="0000FF"/>
                            </a:solidFill>
                            <a:round/>
                            <a:headEnd/>
                            <a:tailEnd/>
                          </a:ln>
                        </p:spPr>
                        <p:txBody>
                          <a:bodyPr wrap="none" anchor="ctr"/>
                          <a:lstStyle/>
                          <a:p>
                            <a:pPr eaLnBrk="1" hangingPunct="1"/>
                            <a:endParaRPr lang="fr-FR" altLang="fr-FR">
                              <a:cs typeface="Arial" pitchFamily="34" charset="0"/>
                            </a:endParaRPr>
                          </a:p>
                        </p:txBody>
                      </p:sp>
                    </p:grpSp>
                  </p:grpSp>
                  <p:sp>
                    <p:nvSpPr>
                      <p:cNvPr id="133" name="Arc 42">
                        <a:extLst>
                          <a:ext uri="{FF2B5EF4-FFF2-40B4-BE49-F238E27FC236}">
                            <a16:creationId xmlns:a16="http://schemas.microsoft.com/office/drawing/2014/main" id="{54662918-A985-4E0F-BA6A-21D42EEDC1E6}"/>
                          </a:ext>
                        </a:extLst>
                      </p:cNvPr>
                      <p:cNvSpPr>
                        <a:spLocks/>
                      </p:cNvSpPr>
                      <p:nvPr/>
                    </p:nvSpPr>
                    <p:spPr bwMode="auto">
                      <a:xfrm rot="16200000" flipV="1">
                        <a:off x="6473162" y="2529857"/>
                        <a:ext cx="166254" cy="1496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en-US"/>
                      </a:p>
                    </p:txBody>
                  </p:sp>
                </p:grpSp>
              </p:grpSp>
              <p:grpSp>
                <p:nvGrpSpPr>
                  <p:cNvPr id="114" name="Groupe 61">
                    <a:extLst>
                      <a:ext uri="{FF2B5EF4-FFF2-40B4-BE49-F238E27FC236}">
                        <a16:creationId xmlns:a16="http://schemas.microsoft.com/office/drawing/2014/main" id="{D7F519A8-9C4C-43A9-A3A8-5DAFFAC93396}"/>
                      </a:ext>
                    </a:extLst>
                  </p:cNvPr>
                  <p:cNvGrpSpPr>
                    <a:grpSpLocks/>
                  </p:cNvGrpSpPr>
                  <p:nvPr/>
                </p:nvGrpSpPr>
                <p:grpSpPr bwMode="auto">
                  <a:xfrm>
                    <a:off x="2742137" y="2243651"/>
                    <a:ext cx="4211907" cy="2218807"/>
                    <a:chOff x="686988" y="2668585"/>
                    <a:chExt cx="4211966" cy="2219785"/>
                  </a:xfrm>
                </p:grpSpPr>
                <p:grpSp>
                  <p:nvGrpSpPr>
                    <p:cNvPr id="115" name="Groupe 44">
                      <a:extLst>
                        <a:ext uri="{FF2B5EF4-FFF2-40B4-BE49-F238E27FC236}">
                          <a16:creationId xmlns:a16="http://schemas.microsoft.com/office/drawing/2014/main" id="{83597CC0-A362-49D9-8520-1297F44A892E}"/>
                        </a:ext>
                      </a:extLst>
                    </p:cNvPr>
                    <p:cNvGrpSpPr>
                      <a:grpSpLocks/>
                    </p:cNvGrpSpPr>
                    <p:nvPr/>
                  </p:nvGrpSpPr>
                  <p:grpSpPr bwMode="auto">
                    <a:xfrm>
                      <a:off x="824582" y="2668585"/>
                      <a:ext cx="3895941" cy="2219785"/>
                      <a:chOff x="1338032" y="2585458"/>
                      <a:chExt cx="4115695" cy="2219785"/>
                    </a:xfrm>
                  </p:grpSpPr>
                  <p:sp>
                    <p:nvSpPr>
                      <p:cNvPr id="118" name="Oval 25">
                        <a:extLst>
                          <a:ext uri="{FF2B5EF4-FFF2-40B4-BE49-F238E27FC236}">
                            <a16:creationId xmlns:a16="http://schemas.microsoft.com/office/drawing/2014/main" id="{3105213F-03F4-4116-93B3-8BDF87349F95}"/>
                          </a:ext>
                        </a:extLst>
                      </p:cNvPr>
                      <p:cNvSpPr>
                        <a:spLocks noChangeArrowheads="1"/>
                      </p:cNvSpPr>
                      <p:nvPr/>
                    </p:nvSpPr>
                    <p:spPr bwMode="auto">
                      <a:xfrm>
                        <a:off x="5309265" y="3633084"/>
                        <a:ext cx="144462" cy="144000"/>
                      </a:xfrm>
                      <a:prstGeom prst="ellipse">
                        <a:avLst/>
                      </a:prstGeom>
                      <a:solidFill>
                        <a:srgbClr val="FF00FF"/>
                      </a:solidFill>
                      <a:ln w="9525">
                        <a:solidFill>
                          <a:schemeClr val="tx1"/>
                        </a:solidFill>
                        <a:round/>
                        <a:headEnd/>
                        <a:tailEnd/>
                      </a:ln>
                    </p:spPr>
                    <p:txBody>
                      <a:bodyPr wrap="none" anchor="ctr"/>
                      <a:lstStyle/>
                      <a:p>
                        <a:pPr eaLnBrk="1" hangingPunct="1"/>
                        <a:endParaRPr lang="fr-FR" altLang="fr-FR">
                          <a:cs typeface="Arial" pitchFamily="34" charset="0"/>
                        </a:endParaRPr>
                      </a:p>
                    </p:txBody>
                  </p:sp>
                  <p:grpSp>
                    <p:nvGrpSpPr>
                      <p:cNvPr id="119" name="Groupe 43">
                        <a:extLst>
                          <a:ext uri="{FF2B5EF4-FFF2-40B4-BE49-F238E27FC236}">
                            <a16:creationId xmlns:a16="http://schemas.microsoft.com/office/drawing/2014/main" id="{EAE07F4D-26BB-44A4-9F1C-DE66272CA375}"/>
                          </a:ext>
                        </a:extLst>
                      </p:cNvPr>
                      <p:cNvGrpSpPr>
                        <a:grpSpLocks/>
                      </p:cNvGrpSpPr>
                      <p:nvPr/>
                    </p:nvGrpSpPr>
                    <p:grpSpPr bwMode="auto">
                      <a:xfrm>
                        <a:off x="1338032" y="2585458"/>
                        <a:ext cx="3676069" cy="2219785"/>
                        <a:chOff x="1338045" y="2568833"/>
                        <a:chExt cx="3676069" cy="2219785"/>
                      </a:xfrm>
                    </p:grpSpPr>
                    <p:grpSp>
                      <p:nvGrpSpPr>
                        <p:cNvPr id="120" name="Group 23">
                          <a:extLst>
                            <a:ext uri="{FF2B5EF4-FFF2-40B4-BE49-F238E27FC236}">
                              <a16:creationId xmlns:a16="http://schemas.microsoft.com/office/drawing/2014/main" id="{C547C5FF-E5CB-4B6B-A740-CD46C763526C}"/>
                            </a:ext>
                          </a:extLst>
                        </p:cNvPr>
                        <p:cNvGrpSpPr>
                          <a:grpSpLocks/>
                        </p:cNvGrpSpPr>
                        <p:nvPr/>
                      </p:nvGrpSpPr>
                      <p:grpSpPr bwMode="auto">
                        <a:xfrm>
                          <a:off x="3271568" y="3029495"/>
                          <a:ext cx="214793" cy="220135"/>
                          <a:chOff x="-2082" y="1294"/>
                          <a:chExt cx="144" cy="156"/>
                        </a:xfrm>
                      </p:grpSpPr>
                      <p:sp>
                        <p:nvSpPr>
                          <p:cNvPr id="125" name="Oval 25">
                            <a:extLst>
                              <a:ext uri="{FF2B5EF4-FFF2-40B4-BE49-F238E27FC236}">
                                <a16:creationId xmlns:a16="http://schemas.microsoft.com/office/drawing/2014/main" id="{D1073EE8-04CB-49F1-AC92-38B6734FA20A}"/>
                              </a:ext>
                            </a:extLst>
                          </p:cNvPr>
                          <p:cNvSpPr>
                            <a:spLocks noChangeArrowheads="1"/>
                          </p:cNvSpPr>
                          <p:nvPr/>
                        </p:nvSpPr>
                        <p:spPr bwMode="auto">
                          <a:xfrm>
                            <a:off x="-2035" y="1348"/>
                            <a:ext cx="97" cy="102"/>
                          </a:xfrm>
                          <a:prstGeom prst="ellipse">
                            <a:avLst/>
                          </a:prstGeom>
                          <a:solidFill>
                            <a:srgbClr val="FF00FF"/>
                          </a:solidFill>
                          <a:ln w="9525">
                            <a:solidFill>
                              <a:schemeClr val="tx1"/>
                            </a:solidFill>
                            <a:round/>
                            <a:headEnd/>
                            <a:tailEnd/>
                          </a:ln>
                        </p:spPr>
                        <p:txBody>
                          <a:bodyPr wrap="none" anchor="ctr"/>
                          <a:lstStyle/>
                          <a:p>
                            <a:pPr eaLnBrk="1" hangingPunct="1"/>
                            <a:endParaRPr lang="fr-FR" altLang="fr-FR">
                              <a:cs typeface="Arial" pitchFamily="34" charset="0"/>
                            </a:endParaRPr>
                          </a:p>
                        </p:txBody>
                      </p:sp>
                      <p:sp>
                        <p:nvSpPr>
                          <p:cNvPr id="126" name="Oval 26">
                            <a:extLst>
                              <a:ext uri="{FF2B5EF4-FFF2-40B4-BE49-F238E27FC236}">
                                <a16:creationId xmlns:a16="http://schemas.microsoft.com/office/drawing/2014/main" id="{4EB56A1F-D1F8-4185-B030-48117D54AC0A}"/>
                              </a:ext>
                            </a:extLst>
                          </p:cNvPr>
                          <p:cNvSpPr>
                            <a:spLocks noChangeArrowheads="1"/>
                          </p:cNvSpPr>
                          <p:nvPr/>
                        </p:nvSpPr>
                        <p:spPr bwMode="auto">
                          <a:xfrm>
                            <a:off x="-2082" y="1294"/>
                            <a:ext cx="96" cy="102"/>
                          </a:xfrm>
                          <a:prstGeom prst="ellipse">
                            <a:avLst/>
                          </a:prstGeom>
                          <a:solidFill>
                            <a:srgbClr val="0000FF"/>
                          </a:solidFill>
                          <a:ln w="9525">
                            <a:solidFill>
                              <a:schemeClr val="tx1"/>
                            </a:solidFill>
                            <a:round/>
                            <a:headEnd/>
                            <a:tailEnd/>
                          </a:ln>
                        </p:spPr>
                        <p:txBody>
                          <a:bodyPr wrap="none" anchor="ctr"/>
                          <a:lstStyle/>
                          <a:p>
                            <a:pPr eaLnBrk="1" hangingPunct="1"/>
                            <a:endParaRPr lang="fr-FR" altLang="fr-FR">
                              <a:cs typeface="Arial" pitchFamily="34" charset="0"/>
                            </a:endParaRPr>
                          </a:p>
                        </p:txBody>
                      </p:sp>
                    </p:grpSp>
                    <p:sp>
                      <p:nvSpPr>
                        <p:cNvPr id="121" name="Arc 31">
                          <a:extLst>
                            <a:ext uri="{FF2B5EF4-FFF2-40B4-BE49-F238E27FC236}">
                              <a16:creationId xmlns:a16="http://schemas.microsoft.com/office/drawing/2014/main" id="{F4FFC17F-7289-4441-9B2D-55B67FB38D1E}"/>
                            </a:ext>
                          </a:extLst>
                        </p:cNvPr>
                        <p:cNvSpPr>
                          <a:spLocks/>
                        </p:cNvSpPr>
                        <p:nvPr/>
                      </p:nvSpPr>
                      <p:spPr bwMode="auto">
                        <a:xfrm rot="199337" flipH="1">
                          <a:off x="3454608" y="3456758"/>
                          <a:ext cx="1559506" cy="1331860"/>
                        </a:xfrm>
                        <a:custGeom>
                          <a:avLst/>
                          <a:gdLst>
                            <a:gd name="T0" fmla="*/ 0 w 21880"/>
                            <a:gd name="T1" fmla="*/ 0 h 21600"/>
                            <a:gd name="T2" fmla="*/ 0 w 21880"/>
                            <a:gd name="T3" fmla="*/ 0 h 21600"/>
                            <a:gd name="T4" fmla="*/ 0 w 21880"/>
                            <a:gd name="T5" fmla="*/ 0 h 21600"/>
                            <a:gd name="T6" fmla="*/ 0 60000 65536"/>
                            <a:gd name="T7" fmla="*/ 0 60000 65536"/>
                            <a:gd name="T8" fmla="*/ 0 60000 65536"/>
                            <a:gd name="T9" fmla="*/ 0 w 21880"/>
                            <a:gd name="T10" fmla="*/ 0 h 21600"/>
                            <a:gd name="T11" fmla="*/ 21880 w 21880"/>
                            <a:gd name="T12" fmla="*/ 21600 h 21600"/>
                          </a:gdLst>
                          <a:ahLst/>
                          <a:cxnLst>
                            <a:cxn ang="T6">
                              <a:pos x="T0" y="T1"/>
                            </a:cxn>
                            <a:cxn ang="T7">
                              <a:pos x="T2" y="T3"/>
                            </a:cxn>
                            <a:cxn ang="T8">
                              <a:pos x="T4" y="T5"/>
                            </a:cxn>
                          </a:cxnLst>
                          <a:rect l="T9" t="T10" r="T11" b="T12"/>
                          <a:pathLst>
                            <a:path w="21880" h="21600" fill="none" extrusionOk="0">
                              <a:moveTo>
                                <a:pt x="-1" y="2889"/>
                              </a:moveTo>
                              <a:cubicBezTo>
                                <a:pt x="3281" y="996"/>
                                <a:pt x="7004" y="-1"/>
                                <a:pt x="10793" y="0"/>
                              </a:cubicBezTo>
                              <a:cubicBezTo>
                                <a:pt x="14697" y="0"/>
                                <a:pt x="18528" y="1058"/>
                                <a:pt x="21879" y="3062"/>
                              </a:cubicBezTo>
                            </a:path>
                            <a:path w="21880" h="21600" stroke="0" extrusionOk="0">
                              <a:moveTo>
                                <a:pt x="-1" y="2889"/>
                              </a:moveTo>
                              <a:cubicBezTo>
                                <a:pt x="3281" y="996"/>
                                <a:pt x="7004" y="-1"/>
                                <a:pt x="10793" y="0"/>
                              </a:cubicBezTo>
                              <a:cubicBezTo>
                                <a:pt x="14697" y="0"/>
                                <a:pt x="18528" y="1058"/>
                                <a:pt x="21879" y="3062"/>
                              </a:cubicBezTo>
                              <a:lnTo>
                                <a:pt x="10793" y="21600"/>
                              </a:lnTo>
                              <a:lnTo>
                                <a:pt x="-1" y="2889"/>
                              </a:lnTo>
                              <a:close/>
                            </a:path>
                          </a:pathLst>
                        </a:custGeom>
                        <a:noFill/>
                        <a:ln w="19050">
                          <a:solidFill>
                            <a:schemeClr val="tx1"/>
                          </a:solidFill>
                          <a:prstDash val="sysDot"/>
                          <a:round/>
                          <a:headEnd type="triangle" w="med" len="med"/>
                          <a:tailEnd type="none" w="med" len="med"/>
                        </a:ln>
                      </p:spPr>
                      <p:txBody>
                        <a:bodyPr wrap="none" anchor="ctr"/>
                        <a:lstStyle/>
                        <a:p>
                          <a:endParaRPr lang="en-US" dirty="0"/>
                        </a:p>
                      </p:txBody>
                    </p:sp>
                    <p:sp>
                      <p:nvSpPr>
                        <p:cNvPr id="122" name="AutoShape 34">
                          <a:extLst>
                            <a:ext uri="{FF2B5EF4-FFF2-40B4-BE49-F238E27FC236}">
                              <a16:creationId xmlns:a16="http://schemas.microsoft.com/office/drawing/2014/main" id="{2C96A71C-F7FC-4A3A-B21E-3BAE7B7E1061}"/>
                            </a:ext>
                          </a:extLst>
                        </p:cNvPr>
                        <p:cNvSpPr>
                          <a:spLocks noChangeArrowheads="1"/>
                        </p:cNvSpPr>
                        <p:nvPr/>
                      </p:nvSpPr>
                      <p:spPr bwMode="auto">
                        <a:xfrm rot="10800000" flipV="1">
                          <a:off x="2437858" y="3042967"/>
                          <a:ext cx="358776" cy="180975"/>
                        </a:xfrm>
                        <a:prstGeom prst="leftArrow">
                          <a:avLst>
                            <a:gd name="adj1" fmla="val 50000"/>
                            <a:gd name="adj2" fmla="val 41567"/>
                          </a:avLst>
                        </a:prstGeom>
                        <a:solidFill>
                          <a:srgbClr val="C0C0C0"/>
                        </a:solidFill>
                        <a:ln w="9525">
                          <a:solidFill>
                            <a:srgbClr val="C0C0C0"/>
                          </a:solidFill>
                          <a:miter lim="800000"/>
                          <a:headEnd/>
                          <a:tailEnd/>
                        </a:ln>
                      </p:spPr>
                      <p:txBody>
                        <a:bodyPr wrap="none" anchor="ctr"/>
                        <a:lstStyle/>
                        <a:p>
                          <a:pPr eaLnBrk="1" hangingPunct="1"/>
                          <a:endParaRPr lang="fr-FR" altLang="fr-FR">
                            <a:cs typeface="Arial" pitchFamily="34" charset="0"/>
                          </a:endParaRPr>
                        </a:p>
                      </p:txBody>
                    </p:sp>
                    <p:sp>
                      <p:nvSpPr>
                        <p:cNvPr id="123" name="AutoShape 32">
                          <a:extLst>
                            <a:ext uri="{FF2B5EF4-FFF2-40B4-BE49-F238E27FC236}">
                              <a16:creationId xmlns:a16="http://schemas.microsoft.com/office/drawing/2014/main" id="{CE515619-EBCE-4456-9AC0-113A269E02C0}"/>
                            </a:ext>
                          </a:extLst>
                        </p:cNvPr>
                        <p:cNvSpPr>
                          <a:spLocks noChangeArrowheads="1"/>
                        </p:cNvSpPr>
                        <p:nvPr/>
                      </p:nvSpPr>
                      <p:spPr bwMode="auto">
                        <a:xfrm>
                          <a:off x="3671164" y="2944968"/>
                          <a:ext cx="1218002" cy="277210"/>
                        </a:xfrm>
                        <a:prstGeom prst="rightArrow">
                          <a:avLst>
                            <a:gd name="adj1" fmla="val 50000"/>
                            <a:gd name="adj2" fmla="val 100730"/>
                          </a:avLst>
                        </a:prstGeom>
                        <a:solidFill>
                          <a:srgbClr val="C0C0C0"/>
                        </a:solidFill>
                        <a:ln w="9525">
                          <a:solidFill>
                            <a:srgbClr val="C0C0C0"/>
                          </a:solidFill>
                          <a:miter lim="800000"/>
                          <a:headEnd/>
                          <a:tailEnd/>
                        </a:ln>
                      </p:spPr>
                      <p:txBody>
                        <a:bodyPr wrap="none" anchor="ctr"/>
                        <a:lstStyle/>
                        <a:p>
                          <a:pPr eaLnBrk="1" hangingPunct="1"/>
                          <a:r>
                            <a:rPr lang="en-GB" altLang="fr-FR" sz="2400">
                              <a:latin typeface="Times New Roman" pitchFamily="18" charset="0"/>
                              <a:cs typeface="Arial" pitchFamily="34" charset="0"/>
                            </a:rPr>
                            <a:t> </a:t>
                          </a:r>
                        </a:p>
                      </p:txBody>
                    </p:sp>
                    <p:sp>
                      <p:nvSpPr>
                        <p:cNvPr id="124" name="Line 22">
                          <a:extLst>
                            <a:ext uri="{FF2B5EF4-FFF2-40B4-BE49-F238E27FC236}">
                              <a16:creationId xmlns:a16="http://schemas.microsoft.com/office/drawing/2014/main" id="{BF2AB06D-8F00-476D-8DB0-20771DEBB6DF}"/>
                            </a:ext>
                          </a:extLst>
                        </p:cNvPr>
                        <p:cNvSpPr>
                          <a:spLocks noChangeShapeType="1"/>
                        </p:cNvSpPr>
                        <p:nvPr/>
                      </p:nvSpPr>
                      <p:spPr bwMode="auto">
                        <a:xfrm rot="10656844">
                          <a:off x="1338045" y="2568833"/>
                          <a:ext cx="506412" cy="28575"/>
                        </a:xfrm>
                        <a:prstGeom prst="line">
                          <a:avLst/>
                        </a:prstGeom>
                        <a:noFill/>
                        <a:ln w="9525">
                          <a:solidFill>
                            <a:schemeClr val="tx1"/>
                          </a:solidFill>
                          <a:round/>
                          <a:headEnd type="triangle" w="med" len="med"/>
                          <a:tailEnd/>
                        </a:ln>
                      </p:spPr>
                      <p:txBody>
                        <a:bodyPr/>
                        <a:lstStyle/>
                        <a:p>
                          <a:endParaRPr lang="en-US"/>
                        </a:p>
                      </p:txBody>
                    </p:sp>
                  </p:grpSp>
                </p:grpSp>
                <p:sp>
                  <p:nvSpPr>
                    <p:cNvPr id="116" name="Rectangle 5">
                      <a:extLst>
                        <a:ext uri="{FF2B5EF4-FFF2-40B4-BE49-F238E27FC236}">
                          <a16:creationId xmlns:a16="http://schemas.microsoft.com/office/drawing/2014/main" id="{F0BC8A19-A642-4D25-9E01-3DCDC00745BC}"/>
                        </a:ext>
                      </a:extLst>
                    </p:cNvPr>
                    <p:cNvSpPr>
                      <a:spLocks noChangeArrowheads="1"/>
                    </p:cNvSpPr>
                    <p:nvPr/>
                  </p:nvSpPr>
                  <p:spPr bwMode="auto">
                    <a:xfrm>
                      <a:off x="686988" y="3687857"/>
                      <a:ext cx="2478905" cy="643539"/>
                    </a:xfrm>
                    <a:prstGeom prst="rect">
                      <a:avLst/>
                    </a:prstGeom>
                    <a:noFill/>
                    <a:ln w="9525">
                      <a:noFill/>
                      <a:miter lim="800000"/>
                      <a:headEnd/>
                      <a:tailEnd/>
                    </a:ln>
                  </p:spPr>
                  <p:txBody>
                    <a:bodyPr>
                      <a:spAutoFit/>
                    </a:bodyPr>
                    <a:lstStyle/>
                    <a:p>
                      <a:pPr eaLnBrk="1" hangingPunct="1"/>
                      <a:r>
                        <a:rPr lang="en-US" altLang="fr-FR" sz="2000" b="1" dirty="0">
                          <a:solidFill>
                            <a:srgbClr val="33CCFF"/>
                          </a:solidFill>
                          <a:latin typeface="Comic Sans MS" pitchFamily="66" charset="0"/>
                          <a:cs typeface="Arial" pitchFamily="34" charset="0"/>
                        </a:rPr>
                        <a:t>  </a:t>
                      </a:r>
                      <a:r>
                        <a:rPr lang="en-US" altLang="fr-FR" sz="2000" b="1" dirty="0">
                          <a:latin typeface="Comic Sans MS" pitchFamily="66" charset="0"/>
                          <a:cs typeface="Arial" pitchFamily="34" charset="0"/>
                        </a:rPr>
                        <a:t>A    </a:t>
                      </a:r>
                      <a:r>
                        <a:rPr lang="en-US" altLang="fr-FR" sz="2400" b="1" dirty="0">
                          <a:latin typeface="Comic Sans MS" pitchFamily="66" charset="0"/>
                          <a:cs typeface="Arial" pitchFamily="34" charset="0"/>
                        </a:rPr>
                        <a:t>+</a:t>
                      </a:r>
                      <a:r>
                        <a:rPr lang="en-US" altLang="fr-FR" sz="2000" b="1" dirty="0">
                          <a:latin typeface="Comic Sans MS" pitchFamily="66" charset="0"/>
                          <a:cs typeface="Arial" pitchFamily="34" charset="0"/>
                        </a:rPr>
                        <a:t>    d </a:t>
                      </a:r>
                    </a:p>
                  </p:txBody>
                </p:sp>
                <p:sp>
                  <p:nvSpPr>
                    <p:cNvPr id="117" name="Rectangle 5">
                      <a:extLst>
                        <a:ext uri="{FF2B5EF4-FFF2-40B4-BE49-F238E27FC236}">
                          <a16:creationId xmlns:a16="http://schemas.microsoft.com/office/drawing/2014/main" id="{ED4FED75-62AD-4868-9A3D-A73D93BBAA3E}"/>
                        </a:ext>
                      </a:extLst>
                    </p:cNvPr>
                    <p:cNvSpPr>
                      <a:spLocks noChangeArrowheads="1"/>
                    </p:cNvSpPr>
                    <p:nvPr/>
                  </p:nvSpPr>
                  <p:spPr bwMode="auto">
                    <a:xfrm>
                      <a:off x="4315454" y="3860211"/>
                      <a:ext cx="583500" cy="557735"/>
                    </a:xfrm>
                    <a:prstGeom prst="rect">
                      <a:avLst/>
                    </a:prstGeom>
                    <a:noFill/>
                    <a:ln w="9525">
                      <a:noFill/>
                      <a:miter lim="800000"/>
                      <a:headEnd/>
                      <a:tailEnd/>
                    </a:ln>
                  </p:spPr>
                  <p:txBody>
                    <a:bodyPr wrap="square">
                      <a:spAutoFit/>
                    </a:bodyPr>
                    <a:lstStyle/>
                    <a:p>
                      <a:pPr eaLnBrk="1" hangingPunct="1"/>
                      <a:r>
                        <a:rPr lang="en-US" altLang="fr-FR" sz="2000" b="1" dirty="0">
                          <a:latin typeface="Comic Sans MS" pitchFamily="66" charset="0"/>
                          <a:cs typeface="Arial" pitchFamily="34" charset="0"/>
                        </a:rPr>
                        <a:t> p</a:t>
                      </a:r>
                    </a:p>
                  </p:txBody>
                </p:sp>
              </p:grpSp>
            </p:grpSp>
          </p:grpSp>
          <p:sp>
            <p:nvSpPr>
              <p:cNvPr id="106" name="ZoneTexte 105">
                <a:extLst>
                  <a:ext uri="{FF2B5EF4-FFF2-40B4-BE49-F238E27FC236}">
                    <a16:creationId xmlns:a16="http://schemas.microsoft.com/office/drawing/2014/main" id="{6FA571E4-5F1D-402D-883D-CFA4228042FD}"/>
                  </a:ext>
                </a:extLst>
              </p:cNvPr>
              <p:cNvSpPr txBox="1"/>
              <p:nvPr/>
            </p:nvSpPr>
            <p:spPr>
              <a:xfrm>
                <a:off x="5887719" y="2832598"/>
                <a:ext cx="654453" cy="523220"/>
              </a:xfrm>
              <a:prstGeom prst="rect">
                <a:avLst/>
              </a:prstGeom>
              <a:noFill/>
            </p:spPr>
            <p:txBody>
              <a:bodyPr wrap="square" rtlCol="0">
                <a:spAutoFit/>
              </a:bodyPr>
              <a:lstStyle/>
              <a:p>
                <a:r>
                  <a:rPr lang="en-US" sz="2800" b="1" dirty="0"/>
                  <a:t>P</a:t>
                </a:r>
                <a:r>
                  <a:rPr lang="en-US" sz="2800" b="1" baseline="-25000" dirty="0"/>
                  <a:t>f</a:t>
                </a:r>
              </a:p>
            </p:txBody>
          </p:sp>
          <p:sp>
            <p:nvSpPr>
              <p:cNvPr id="107" name="ZoneTexte 106">
                <a:extLst>
                  <a:ext uri="{FF2B5EF4-FFF2-40B4-BE49-F238E27FC236}">
                    <a16:creationId xmlns:a16="http://schemas.microsoft.com/office/drawing/2014/main" id="{3E053B69-DA72-4FEC-B4F7-37F2EA703B65}"/>
                  </a:ext>
                </a:extLst>
              </p:cNvPr>
              <p:cNvSpPr txBox="1"/>
              <p:nvPr/>
            </p:nvSpPr>
            <p:spPr>
              <a:xfrm>
                <a:off x="6205974" y="3397259"/>
                <a:ext cx="651695" cy="523220"/>
              </a:xfrm>
              <a:prstGeom prst="rect">
                <a:avLst/>
              </a:prstGeom>
              <a:noFill/>
            </p:spPr>
            <p:txBody>
              <a:bodyPr wrap="square" rtlCol="0">
                <a:spAutoFit/>
              </a:bodyPr>
              <a:lstStyle/>
              <a:p>
                <a:r>
                  <a:rPr lang="en-US" sz="2800" b="1" dirty="0"/>
                  <a:t>P</a:t>
                </a:r>
                <a:r>
                  <a:rPr lang="en-US" sz="2800" b="1" baseline="-25000" dirty="0"/>
                  <a:t>n</a:t>
                </a:r>
              </a:p>
            </p:txBody>
          </p:sp>
          <p:sp>
            <p:nvSpPr>
              <p:cNvPr id="108" name="ZoneTexte 107">
                <a:extLst>
                  <a:ext uri="{FF2B5EF4-FFF2-40B4-BE49-F238E27FC236}">
                    <a16:creationId xmlns:a16="http://schemas.microsoft.com/office/drawing/2014/main" id="{5AEF104D-3D7E-4517-A36F-EC357CAFEBA8}"/>
                  </a:ext>
                </a:extLst>
              </p:cNvPr>
              <p:cNvSpPr txBox="1"/>
              <p:nvPr/>
            </p:nvSpPr>
            <p:spPr>
              <a:xfrm>
                <a:off x="6126410" y="4203918"/>
                <a:ext cx="648072" cy="523220"/>
              </a:xfrm>
              <a:prstGeom prst="rect">
                <a:avLst/>
              </a:prstGeom>
              <a:noFill/>
            </p:spPr>
            <p:txBody>
              <a:bodyPr wrap="square" rtlCol="0">
                <a:spAutoFit/>
              </a:bodyPr>
              <a:lstStyle/>
              <a:p>
                <a:r>
                  <a:rPr lang="en-US" sz="2800" b="1" dirty="0"/>
                  <a:t>P</a:t>
                </a:r>
                <a:r>
                  <a:rPr lang="en-US" sz="2800" b="1" baseline="-25000" dirty="0">
                    <a:sym typeface="Symbol"/>
                  </a:rPr>
                  <a:t></a:t>
                </a:r>
                <a:endParaRPr lang="en-US" sz="2800" b="1" baseline="-25000" dirty="0"/>
              </a:p>
            </p:txBody>
          </p:sp>
        </p:grpSp>
        <p:pic>
          <p:nvPicPr>
            <p:cNvPr id="81" name="Picture 63" descr="radioactive">
              <a:extLst>
                <a:ext uri="{FF2B5EF4-FFF2-40B4-BE49-F238E27FC236}">
                  <a16:creationId xmlns:a16="http://schemas.microsoft.com/office/drawing/2014/main" id="{D8CC0E5F-13BE-4935-9DCC-4608B1A9BA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2975" y="4771503"/>
              <a:ext cx="358462" cy="2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e 7">
            <a:extLst>
              <a:ext uri="{FF2B5EF4-FFF2-40B4-BE49-F238E27FC236}">
                <a16:creationId xmlns:a16="http://schemas.microsoft.com/office/drawing/2014/main" id="{133E7F1E-F62D-48F8-BCF4-C41383A089A6}"/>
              </a:ext>
            </a:extLst>
          </p:cNvPr>
          <p:cNvGrpSpPr/>
          <p:nvPr/>
        </p:nvGrpSpPr>
        <p:grpSpPr>
          <a:xfrm>
            <a:off x="6461797" y="5413281"/>
            <a:ext cx="3641739" cy="1608038"/>
            <a:chOff x="6444674" y="5571626"/>
            <a:chExt cx="3641739" cy="1608038"/>
          </a:xfrm>
        </p:grpSpPr>
        <p:grpSp>
          <p:nvGrpSpPr>
            <p:cNvPr id="5" name="Groupe 4">
              <a:extLst>
                <a:ext uri="{FF2B5EF4-FFF2-40B4-BE49-F238E27FC236}">
                  <a16:creationId xmlns:a16="http://schemas.microsoft.com/office/drawing/2014/main" id="{DD7A4B8F-168D-4C17-BB23-E1B4B9735D3A}"/>
                </a:ext>
              </a:extLst>
            </p:cNvPr>
            <p:cNvGrpSpPr/>
            <p:nvPr/>
          </p:nvGrpSpPr>
          <p:grpSpPr>
            <a:xfrm>
              <a:off x="6444674" y="5571626"/>
              <a:ext cx="3641739" cy="1608038"/>
              <a:chOff x="6336877" y="5550934"/>
              <a:chExt cx="3641739" cy="1608038"/>
            </a:xfrm>
          </p:grpSpPr>
          <p:grpSp>
            <p:nvGrpSpPr>
              <p:cNvPr id="103" name="Groupe 102">
                <a:extLst>
                  <a:ext uri="{FF2B5EF4-FFF2-40B4-BE49-F238E27FC236}">
                    <a16:creationId xmlns:a16="http://schemas.microsoft.com/office/drawing/2014/main" id="{BE58D399-506D-4E48-838E-75C846E4307A}"/>
                  </a:ext>
                </a:extLst>
              </p:cNvPr>
              <p:cNvGrpSpPr/>
              <p:nvPr/>
            </p:nvGrpSpPr>
            <p:grpSpPr>
              <a:xfrm>
                <a:off x="6336877" y="5692519"/>
                <a:ext cx="3641739" cy="1466453"/>
                <a:chOff x="462929" y="1881231"/>
                <a:chExt cx="4534491" cy="2043265"/>
              </a:xfrm>
            </p:grpSpPr>
            <p:sp>
              <p:nvSpPr>
                <p:cNvPr id="128" name="Oval 3">
                  <a:extLst>
                    <a:ext uri="{FF2B5EF4-FFF2-40B4-BE49-F238E27FC236}">
                      <a16:creationId xmlns:a16="http://schemas.microsoft.com/office/drawing/2014/main" id="{73B094B0-AF35-4C1E-85AC-94CC216E3063}"/>
                    </a:ext>
                  </a:extLst>
                </p:cNvPr>
                <p:cNvSpPr>
                  <a:spLocks noChangeArrowheads="1"/>
                </p:cNvSpPr>
                <p:nvPr/>
              </p:nvSpPr>
              <p:spPr bwMode="auto">
                <a:xfrm>
                  <a:off x="631378" y="2083205"/>
                  <a:ext cx="609601" cy="609601"/>
                </a:xfrm>
                <a:prstGeom prst="ellipse">
                  <a:avLst/>
                </a:prstGeom>
                <a:solidFill>
                  <a:srgbClr val="00CCFF"/>
                </a:solidFill>
                <a:ln w="9525">
                  <a:solidFill>
                    <a:srgbClr val="00CCFF"/>
                  </a:solidFill>
                  <a:round/>
                  <a:headEnd/>
                  <a:tailEnd/>
                </a:ln>
              </p:spPr>
              <p:txBody>
                <a:bodyPr wrap="none" anchor="ctr"/>
                <a:lstStyle/>
                <a:p>
                  <a:pPr eaLnBrk="1" hangingPunct="1"/>
                  <a:endParaRPr lang="fr-FR" altLang="fr-FR">
                    <a:cs typeface="Arial" pitchFamily="34" charset="0"/>
                  </a:endParaRPr>
                </a:p>
              </p:txBody>
            </p:sp>
            <p:grpSp>
              <p:nvGrpSpPr>
                <p:cNvPr id="136" name="Groupe 61">
                  <a:extLst>
                    <a:ext uri="{FF2B5EF4-FFF2-40B4-BE49-F238E27FC236}">
                      <a16:creationId xmlns:a16="http://schemas.microsoft.com/office/drawing/2014/main" id="{5DB19404-44A5-42EC-AFE9-50CD450FD330}"/>
                    </a:ext>
                  </a:extLst>
                </p:cNvPr>
                <p:cNvGrpSpPr>
                  <a:grpSpLocks/>
                </p:cNvGrpSpPr>
                <p:nvPr/>
              </p:nvGrpSpPr>
              <p:grpSpPr bwMode="auto">
                <a:xfrm>
                  <a:off x="462929" y="1881231"/>
                  <a:ext cx="4534491" cy="2043265"/>
                  <a:chOff x="622813" y="2668585"/>
                  <a:chExt cx="4511922" cy="2044165"/>
                </a:xfrm>
              </p:grpSpPr>
              <p:grpSp>
                <p:nvGrpSpPr>
                  <p:cNvPr id="138" name="Groupe 44">
                    <a:extLst>
                      <a:ext uri="{FF2B5EF4-FFF2-40B4-BE49-F238E27FC236}">
                        <a16:creationId xmlns:a16="http://schemas.microsoft.com/office/drawing/2014/main" id="{B987AAE0-F919-43F2-ABCF-5854F7C6BD3B}"/>
                      </a:ext>
                    </a:extLst>
                  </p:cNvPr>
                  <p:cNvGrpSpPr>
                    <a:grpSpLocks/>
                  </p:cNvGrpSpPr>
                  <p:nvPr/>
                </p:nvGrpSpPr>
                <p:grpSpPr bwMode="auto">
                  <a:xfrm>
                    <a:off x="824582" y="2668585"/>
                    <a:ext cx="3871837" cy="2044165"/>
                    <a:chOff x="1338032" y="2585458"/>
                    <a:chExt cx="4090231" cy="2044165"/>
                  </a:xfrm>
                </p:grpSpPr>
                <p:sp>
                  <p:nvSpPr>
                    <p:cNvPr id="155" name="Oval 25">
                      <a:extLst>
                        <a:ext uri="{FF2B5EF4-FFF2-40B4-BE49-F238E27FC236}">
                          <a16:creationId xmlns:a16="http://schemas.microsoft.com/office/drawing/2014/main" id="{EE3DF26E-F903-4EC3-821D-59965520A983}"/>
                        </a:ext>
                      </a:extLst>
                    </p:cNvPr>
                    <p:cNvSpPr>
                      <a:spLocks noChangeArrowheads="1"/>
                    </p:cNvSpPr>
                    <p:nvPr/>
                  </p:nvSpPr>
                  <p:spPr bwMode="auto">
                    <a:xfrm>
                      <a:off x="5283801" y="3475296"/>
                      <a:ext cx="144462" cy="143999"/>
                    </a:xfrm>
                    <a:prstGeom prst="ellipse">
                      <a:avLst/>
                    </a:prstGeom>
                    <a:solidFill>
                      <a:srgbClr val="FF00FF"/>
                    </a:solidFill>
                    <a:ln w="9525">
                      <a:solidFill>
                        <a:schemeClr val="tx1"/>
                      </a:solidFill>
                      <a:round/>
                      <a:headEnd/>
                      <a:tailEnd/>
                    </a:ln>
                  </p:spPr>
                  <p:txBody>
                    <a:bodyPr wrap="none" anchor="ctr"/>
                    <a:lstStyle/>
                    <a:p>
                      <a:pPr eaLnBrk="1" hangingPunct="1"/>
                      <a:endParaRPr lang="fr-FR" altLang="fr-FR">
                        <a:cs typeface="Arial" pitchFamily="34" charset="0"/>
                      </a:endParaRPr>
                    </a:p>
                  </p:txBody>
                </p:sp>
                <p:grpSp>
                  <p:nvGrpSpPr>
                    <p:cNvPr id="156" name="Groupe 43">
                      <a:extLst>
                        <a:ext uri="{FF2B5EF4-FFF2-40B4-BE49-F238E27FC236}">
                          <a16:creationId xmlns:a16="http://schemas.microsoft.com/office/drawing/2014/main" id="{50A1B4A1-B12B-4557-BCE2-70795E98A2DB}"/>
                        </a:ext>
                      </a:extLst>
                    </p:cNvPr>
                    <p:cNvGrpSpPr>
                      <a:grpSpLocks/>
                    </p:cNvGrpSpPr>
                    <p:nvPr/>
                  </p:nvGrpSpPr>
                  <p:grpSpPr bwMode="auto">
                    <a:xfrm>
                      <a:off x="1338032" y="2585458"/>
                      <a:ext cx="3757676" cy="2044165"/>
                      <a:chOff x="1338045" y="2568833"/>
                      <a:chExt cx="3757676" cy="2044165"/>
                    </a:xfrm>
                  </p:grpSpPr>
                  <p:grpSp>
                    <p:nvGrpSpPr>
                      <p:cNvPr id="157" name="Group 23">
                        <a:extLst>
                          <a:ext uri="{FF2B5EF4-FFF2-40B4-BE49-F238E27FC236}">
                            <a16:creationId xmlns:a16="http://schemas.microsoft.com/office/drawing/2014/main" id="{84255155-56B7-45B7-A44A-1FE4CA347979}"/>
                          </a:ext>
                        </a:extLst>
                      </p:cNvPr>
                      <p:cNvGrpSpPr>
                        <a:grpSpLocks/>
                      </p:cNvGrpSpPr>
                      <p:nvPr/>
                    </p:nvGrpSpPr>
                    <p:grpSpPr bwMode="auto">
                      <a:xfrm>
                        <a:off x="3271568" y="3029495"/>
                        <a:ext cx="214793" cy="220135"/>
                        <a:chOff x="-2082" y="1294"/>
                        <a:chExt cx="144" cy="156"/>
                      </a:xfrm>
                    </p:grpSpPr>
                    <p:sp>
                      <p:nvSpPr>
                        <p:cNvPr id="162" name="Oval 25">
                          <a:extLst>
                            <a:ext uri="{FF2B5EF4-FFF2-40B4-BE49-F238E27FC236}">
                              <a16:creationId xmlns:a16="http://schemas.microsoft.com/office/drawing/2014/main" id="{ED523936-DE95-4FF9-B0B3-FB44A19C13B9}"/>
                            </a:ext>
                          </a:extLst>
                        </p:cNvPr>
                        <p:cNvSpPr>
                          <a:spLocks noChangeArrowheads="1"/>
                        </p:cNvSpPr>
                        <p:nvPr/>
                      </p:nvSpPr>
                      <p:spPr bwMode="auto">
                        <a:xfrm>
                          <a:off x="-2035" y="1348"/>
                          <a:ext cx="97" cy="102"/>
                        </a:xfrm>
                        <a:prstGeom prst="ellipse">
                          <a:avLst/>
                        </a:prstGeom>
                        <a:solidFill>
                          <a:srgbClr val="FF00FF"/>
                        </a:solidFill>
                        <a:ln w="9525">
                          <a:solidFill>
                            <a:schemeClr val="tx1"/>
                          </a:solidFill>
                          <a:round/>
                          <a:headEnd/>
                          <a:tailEnd/>
                        </a:ln>
                      </p:spPr>
                      <p:txBody>
                        <a:bodyPr wrap="none" anchor="ctr"/>
                        <a:lstStyle/>
                        <a:p>
                          <a:pPr eaLnBrk="1" hangingPunct="1"/>
                          <a:endParaRPr lang="fr-FR" altLang="fr-FR">
                            <a:cs typeface="Arial" pitchFamily="34" charset="0"/>
                          </a:endParaRPr>
                        </a:p>
                      </p:txBody>
                    </p:sp>
                    <p:sp>
                      <p:nvSpPr>
                        <p:cNvPr id="163" name="Oval 26">
                          <a:extLst>
                            <a:ext uri="{FF2B5EF4-FFF2-40B4-BE49-F238E27FC236}">
                              <a16:creationId xmlns:a16="http://schemas.microsoft.com/office/drawing/2014/main" id="{103CEB70-27C0-422A-B205-C4436087A8B2}"/>
                            </a:ext>
                          </a:extLst>
                        </p:cNvPr>
                        <p:cNvSpPr>
                          <a:spLocks noChangeArrowheads="1"/>
                        </p:cNvSpPr>
                        <p:nvPr/>
                      </p:nvSpPr>
                      <p:spPr bwMode="auto">
                        <a:xfrm>
                          <a:off x="-2082" y="1294"/>
                          <a:ext cx="96" cy="102"/>
                        </a:xfrm>
                        <a:prstGeom prst="ellipse">
                          <a:avLst/>
                        </a:prstGeom>
                        <a:solidFill>
                          <a:srgbClr val="0000FF"/>
                        </a:solidFill>
                        <a:ln w="9525">
                          <a:solidFill>
                            <a:schemeClr val="tx1"/>
                          </a:solidFill>
                          <a:round/>
                          <a:headEnd/>
                          <a:tailEnd/>
                        </a:ln>
                      </p:spPr>
                      <p:txBody>
                        <a:bodyPr wrap="none" anchor="ctr"/>
                        <a:lstStyle/>
                        <a:p>
                          <a:pPr eaLnBrk="1" hangingPunct="1"/>
                          <a:endParaRPr lang="fr-FR" altLang="fr-FR">
                            <a:cs typeface="Arial" pitchFamily="34" charset="0"/>
                          </a:endParaRPr>
                        </a:p>
                      </p:txBody>
                    </p:sp>
                  </p:grpSp>
                  <p:sp>
                    <p:nvSpPr>
                      <p:cNvPr id="158" name="Arc 31">
                        <a:extLst>
                          <a:ext uri="{FF2B5EF4-FFF2-40B4-BE49-F238E27FC236}">
                            <a16:creationId xmlns:a16="http://schemas.microsoft.com/office/drawing/2014/main" id="{C707D53F-5463-4318-AB25-294C204938E3}"/>
                          </a:ext>
                        </a:extLst>
                      </p:cNvPr>
                      <p:cNvSpPr>
                        <a:spLocks/>
                      </p:cNvSpPr>
                      <p:nvPr/>
                    </p:nvSpPr>
                    <p:spPr bwMode="auto">
                      <a:xfrm rot="199337" flipH="1">
                        <a:off x="3536216" y="3281138"/>
                        <a:ext cx="1559505" cy="1331860"/>
                      </a:xfrm>
                      <a:custGeom>
                        <a:avLst/>
                        <a:gdLst>
                          <a:gd name="T0" fmla="*/ 0 w 21880"/>
                          <a:gd name="T1" fmla="*/ 0 h 21600"/>
                          <a:gd name="T2" fmla="*/ 0 w 21880"/>
                          <a:gd name="T3" fmla="*/ 0 h 21600"/>
                          <a:gd name="T4" fmla="*/ 0 w 21880"/>
                          <a:gd name="T5" fmla="*/ 0 h 21600"/>
                          <a:gd name="T6" fmla="*/ 0 60000 65536"/>
                          <a:gd name="T7" fmla="*/ 0 60000 65536"/>
                          <a:gd name="T8" fmla="*/ 0 60000 65536"/>
                          <a:gd name="T9" fmla="*/ 0 w 21880"/>
                          <a:gd name="T10" fmla="*/ 0 h 21600"/>
                          <a:gd name="T11" fmla="*/ 21880 w 21880"/>
                          <a:gd name="T12" fmla="*/ 21600 h 21600"/>
                        </a:gdLst>
                        <a:ahLst/>
                        <a:cxnLst>
                          <a:cxn ang="T6">
                            <a:pos x="T0" y="T1"/>
                          </a:cxn>
                          <a:cxn ang="T7">
                            <a:pos x="T2" y="T3"/>
                          </a:cxn>
                          <a:cxn ang="T8">
                            <a:pos x="T4" y="T5"/>
                          </a:cxn>
                        </a:cxnLst>
                        <a:rect l="T9" t="T10" r="T11" b="T12"/>
                        <a:pathLst>
                          <a:path w="21880" h="21600" fill="none" extrusionOk="0">
                            <a:moveTo>
                              <a:pt x="-1" y="2889"/>
                            </a:moveTo>
                            <a:cubicBezTo>
                              <a:pt x="3281" y="996"/>
                              <a:pt x="7004" y="-1"/>
                              <a:pt x="10793" y="0"/>
                            </a:cubicBezTo>
                            <a:cubicBezTo>
                              <a:pt x="14697" y="0"/>
                              <a:pt x="18528" y="1058"/>
                              <a:pt x="21879" y="3062"/>
                            </a:cubicBezTo>
                          </a:path>
                          <a:path w="21880" h="21600" stroke="0" extrusionOk="0">
                            <a:moveTo>
                              <a:pt x="-1" y="2889"/>
                            </a:moveTo>
                            <a:cubicBezTo>
                              <a:pt x="3281" y="996"/>
                              <a:pt x="7004" y="-1"/>
                              <a:pt x="10793" y="0"/>
                            </a:cubicBezTo>
                            <a:cubicBezTo>
                              <a:pt x="14697" y="0"/>
                              <a:pt x="18528" y="1058"/>
                              <a:pt x="21879" y="3062"/>
                            </a:cubicBezTo>
                            <a:lnTo>
                              <a:pt x="10793" y="21600"/>
                            </a:lnTo>
                            <a:lnTo>
                              <a:pt x="-1" y="2889"/>
                            </a:lnTo>
                            <a:close/>
                          </a:path>
                        </a:pathLst>
                      </a:custGeom>
                      <a:noFill/>
                      <a:ln w="19050">
                        <a:solidFill>
                          <a:schemeClr val="tx1"/>
                        </a:solidFill>
                        <a:prstDash val="sysDot"/>
                        <a:round/>
                        <a:headEnd type="triangle" w="med" len="med"/>
                        <a:tailEnd type="none" w="med" len="med"/>
                      </a:ln>
                    </p:spPr>
                    <p:txBody>
                      <a:bodyPr wrap="none" anchor="ctr"/>
                      <a:lstStyle/>
                      <a:p>
                        <a:endParaRPr lang="en-US" dirty="0"/>
                      </a:p>
                    </p:txBody>
                  </p:sp>
                  <p:sp>
                    <p:nvSpPr>
                      <p:cNvPr id="159" name="AutoShape 34">
                        <a:extLst>
                          <a:ext uri="{FF2B5EF4-FFF2-40B4-BE49-F238E27FC236}">
                            <a16:creationId xmlns:a16="http://schemas.microsoft.com/office/drawing/2014/main" id="{50E392DC-C876-4C9F-8434-4CC668E88858}"/>
                          </a:ext>
                        </a:extLst>
                      </p:cNvPr>
                      <p:cNvSpPr>
                        <a:spLocks noChangeArrowheads="1"/>
                      </p:cNvSpPr>
                      <p:nvPr/>
                    </p:nvSpPr>
                    <p:spPr bwMode="auto">
                      <a:xfrm rot="10800000" flipV="1">
                        <a:off x="2437858" y="3042967"/>
                        <a:ext cx="358776" cy="180975"/>
                      </a:xfrm>
                      <a:prstGeom prst="leftArrow">
                        <a:avLst>
                          <a:gd name="adj1" fmla="val 50000"/>
                          <a:gd name="adj2" fmla="val 41567"/>
                        </a:avLst>
                      </a:prstGeom>
                      <a:solidFill>
                        <a:srgbClr val="C0C0C0"/>
                      </a:solidFill>
                      <a:ln w="9525">
                        <a:solidFill>
                          <a:srgbClr val="C0C0C0"/>
                        </a:solidFill>
                        <a:miter lim="800000"/>
                        <a:headEnd/>
                        <a:tailEnd/>
                      </a:ln>
                    </p:spPr>
                    <p:txBody>
                      <a:bodyPr wrap="none" anchor="ctr"/>
                      <a:lstStyle/>
                      <a:p>
                        <a:pPr eaLnBrk="1" hangingPunct="1"/>
                        <a:endParaRPr lang="fr-FR" altLang="fr-FR">
                          <a:cs typeface="Arial" pitchFamily="34" charset="0"/>
                        </a:endParaRPr>
                      </a:p>
                    </p:txBody>
                  </p:sp>
                  <p:sp>
                    <p:nvSpPr>
                      <p:cNvPr id="160" name="AutoShape 32">
                        <a:extLst>
                          <a:ext uri="{FF2B5EF4-FFF2-40B4-BE49-F238E27FC236}">
                            <a16:creationId xmlns:a16="http://schemas.microsoft.com/office/drawing/2014/main" id="{9A7C6DB8-0DE1-416A-8356-3E9B25FD982D}"/>
                          </a:ext>
                        </a:extLst>
                      </p:cNvPr>
                      <p:cNvSpPr>
                        <a:spLocks noChangeArrowheads="1"/>
                      </p:cNvSpPr>
                      <p:nvPr/>
                    </p:nvSpPr>
                    <p:spPr bwMode="auto">
                      <a:xfrm>
                        <a:off x="3671164" y="2944968"/>
                        <a:ext cx="1218002" cy="277210"/>
                      </a:xfrm>
                      <a:prstGeom prst="rightArrow">
                        <a:avLst>
                          <a:gd name="adj1" fmla="val 50000"/>
                          <a:gd name="adj2" fmla="val 100730"/>
                        </a:avLst>
                      </a:prstGeom>
                      <a:solidFill>
                        <a:srgbClr val="C0C0C0"/>
                      </a:solidFill>
                      <a:ln w="9525">
                        <a:solidFill>
                          <a:srgbClr val="C0C0C0"/>
                        </a:solidFill>
                        <a:miter lim="800000"/>
                        <a:headEnd/>
                        <a:tailEnd/>
                      </a:ln>
                    </p:spPr>
                    <p:txBody>
                      <a:bodyPr wrap="none" anchor="ctr"/>
                      <a:lstStyle/>
                      <a:p>
                        <a:pPr eaLnBrk="1" hangingPunct="1"/>
                        <a:r>
                          <a:rPr lang="en-GB" altLang="fr-FR" sz="2400">
                            <a:latin typeface="Times New Roman" pitchFamily="18" charset="0"/>
                            <a:cs typeface="Arial" pitchFamily="34" charset="0"/>
                          </a:rPr>
                          <a:t> </a:t>
                        </a:r>
                      </a:p>
                    </p:txBody>
                  </p:sp>
                  <p:sp>
                    <p:nvSpPr>
                      <p:cNvPr id="161" name="Line 22">
                        <a:extLst>
                          <a:ext uri="{FF2B5EF4-FFF2-40B4-BE49-F238E27FC236}">
                            <a16:creationId xmlns:a16="http://schemas.microsoft.com/office/drawing/2014/main" id="{5B8A4C29-D398-481C-BEC0-6FDA0EA7088D}"/>
                          </a:ext>
                        </a:extLst>
                      </p:cNvPr>
                      <p:cNvSpPr>
                        <a:spLocks noChangeShapeType="1"/>
                      </p:cNvSpPr>
                      <p:nvPr/>
                    </p:nvSpPr>
                    <p:spPr bwMode="auto">
                      <a:xfrm rot="10656844">
                        <a:off x="1338045" y="2568833"/>
                        <a:ext cx="506412" cy="28575"/>
                      </a:xfrm>
                      <a:prstGeom prst="line">
                        <a:avLst/>
                      </a:prstGeom>
                      <a:noFill/>
                      <a:ln w="9525">
                        <a:solidFill>
                          <a:schemeClr val="tx1"/>
                        </a:solidFill>
                        <a:round/>
                        <a:headEnd type="triangle" w="med" len="med"/>
                        <a:tailEnd/>
                      </a:ln>
                    </p:spPr>
                    <p:txBody>
                      <a:bodyPr/>
                      <a:lstStyle/>
                      <a:p>
                        <a:endParaRPr lang="en-US"/>
                      </a:p>
                    </p:txBody>
                  </p:sp>
                </p:grpSp>
              </p:grpSp>
              <p:sp>
                <p:nvSpPr>
                  <p:cNvPr id="139" name="Rectangle 5">
                    <a:extLst>
                      <a:ext uri="{FF2B5EF4-FFF2-40B4-BE49-F238E27FC236}">
                        <a16:creationId xmlns:a16="http://schemas.microsoft.com/office/drawing/2014/main" id="{25804C00-1155-479D-BE81-FE3234900953}"/>
                      </a:ext>
                    </a:extLst>
                  </p:cNvPr>
                  <p:cNvSpPr>
                    <a:spLocks noChangeArrowheads="1"/>
                  </p:cNvSpPr>
                  <p:nvPr/>
                </p:nvSpPr>
                <p:spPr bwMode="auto">
                  <a:xfrm>
                    <a:off x="622813" y="3398131"/>
                    <a:ext cx="2478906" cy="643539"/>
                  </a:xfrm>
                  <a:prstGeom prst="rect">
                    <a:avLst/>
                  </a:prstGeom>
                  <a:noFill/>
                  <a:ln w="9525">
                    <a:noFill/>
                    <a:miter lim="800000"/>
                    <a:headEnd/>
                    <a:tailEnd/>
                  </a:ln>
                </p:spPr>
                <p:txBody>
                  <a:bodyPr>
                    <a:spAutoFit/>
                  </a:bodyPr>
                  <a:lstStyle/>
                  <a:p>
                    <a:pPr eaLnBrk="1" hangingPunct="1"/>
                    <a:r>
                      <a:rPr lang="en-US" altLang="fr-FR" sz="2000" b="1" dirty="0">
                        <a:solidFill>
                          <a:srgbClr val="33CCFF"/>
                        </a:solidFill>
                        <a:latin typeface="Comic Sans MS" pitchFamily="66" charset="0"/>
                        <a:cs typeface="Arial" pitchFamily="34" charset="0"/>
                      </a:rPr>
                      <a:t>  </a:t>
                    </a:r>
                    <a:r>
                      <a:rPr lang="en-US" altLang="fr-FR" b="1" dirty="0">
                        <a:latin typeface="Comic Sans MS" pitchFamily="66" charset="0"/>
                        <a:cs typeface="Arial" pitchFamily="34" charset="0"/>
                      </a:rPr>
                      <a:t>A</a:t>
                    </a:r>
                    <a:r>
                      <a:rPr lang="en-US" altLang="fr-FR" sz="2000" b="1" dirty="0">
                        <a:latin typeface="Comic Sans MS" pitchFamily="66" charset="0"/>
                        <a:cs typeface="Arial" pitchFamily="34" charset="0"/>
                      </a:rPr>
                      <a:t>    </a:t>
                    </a:r>
                    <a:r>
                      <a:rPr lang="en-US" altLang="fr-FR" sz="2400" b="1" dirty="0">
                        <a:latin typeface="Comic Sans MS" pitchFamily="66" charset="0"/>
                        <a:cs typeface="Arial" pitchFamily="34" charset="0"/>
                      </a:rPr>
                      <a:t>+</a:t>
                    </a:r>
                    <a:r>
                      <a:rPr lang="en-US" altLang="fr-FR" sz="2000" b="1" dirty="0">
                        <a:latin typeface="Comic Sans MS" pitchFamily="66" charset="0"/>
                        <a:cs typeface="Arial" pitchFamily="34" charset="0"/>
                      </a:rPr>
                      <a:t>     </a:t>
                    </a:r>
                    <a:r>
                      <a:rPr lang="en-US" altLang="fr-FR" b="1" dirty="0">
                        <a:latin typeface="Comic Sans MS" pitchFamily="66" charset="0"/>
                        <a:cs typeface="Arial" pitchFamily="34" charset="0"/>
                      </a:rPr>
                      <a:t>d</a:t>
                    </a:r>
                    <a:r>
                      <a:rPr lang="en-US" altLang="fr-FR" sz="2000" b="1" dirty="0">
                        <a:latin typeface="Comic Sans MS" pitchFamily="66" charset="0"/>
                        <a:cs typeface="Arial" pitchFamily="34" charset="0"/>
                      </a:rPr>
                      <a:t> </a:t>
                    </a:r>
                  </a:p>
                </p:txBody>
              </p:sp>
              <p:sp>
                <p:nvSpPr>
                  <p:cNvPr id="140" name="Rectangle 5">
                    <a:extLst>
                      <a:ext uri="{FF2B5EF4-FFF2-40B4-BE49-F238E27FC236}">
                        <a16:creationId xmlns:a16="http://schemas.microsoft.com/office/drawing/2014/main" id="{6F98AB17-966F-42EC-B47E-60D702451040}"/>
                      </a:ext>
                    </a:extLst>
                  </p:cNvPr>
                  <p:cNvSpPr>
                    <a:spLocks noChangeArrowheads="1"/>
                  </p:cNvSpPr>
                  <p:nvPr/>
                </p:nvSpPr>
                <p:spPr bwMode="auto">
                  <a:xfrm>
                    <a:off x="4551236" y="3351556"/>
                    <a:ext cx="583499" cy="557735"/>
                  </a:xfrm>
                  <a:prstGeom prst="rect">
                    <a:avLst/>
                  </a:prstGeom>
                  <a:noFill/>
                  <a:ln w="9525">
                    <a:noFill/>
                    <a:miter lim="800000"/>
                    <a:headEnd/>
                    <a:tailEnd/>
                  </a:ln>
                </p:spPr>
                <p:txBody>
                  <a:bodyPr wrap="square">
                    <a:spAutoFit/>
                  </a:bodyPr>
                  <a:lstStyle/>
                  <a:p>
                    <a:pPr eaLnBrk="1" hangingPunct="1"/>
                    <a:r>
                      <a:rPr lang="en-US" altLang="fr-FR" sz="2000" b="1" dirty="0">
                        <a:latin typeface="Comic Sans MS" pitchFamily="66" charset="0"/>
                        <a:cs typeface="Arial" pitchFamily="34" charset="0"/>
                      </a:rPr>
                      <a:t> </a:t>
                    </a:r>
                    <a:r>
                      <a:rPr lang="en-US" altLang="fr-FR" b="1" dirty="0">
                        <a:latin typeface="Comic Sans MS" pitchFamily="66" charset="0"/>
                        <a:cs typeface="Arial" pitchFamily="34" charset="0"/>
                      </a:rPr>
                      <a:t>p</a:t>
                    </a:r>
                  </a:p>
                </p:txBody>
              </p:sp>
            </p:grpSp>
          </p:grpSp>
          <p:sp>
            <p:nvSpPr>
              <p:cNvPr id="185" name="Oval 3">
                <a:extLst>
                  <a:ext uri="{FF2B5EF4-FFF2-40B4-BE49-F238E27FC236}">
                    <a16:creationId xmlns:a16="http://schemas.microsoft.com/office/drawing/2014/main" id="{4CA65E91-EE1A-4084-83C2-1E1568BB9846}"/>
                  </a:ext>
                </a:extLst>
              </p:cNvPr>
              <p:cNvSpPr>
                <a:spLocks noChangeArrowheads="1"/>
              </p:cNvSpPr>
              <p:nvPr/>
            </p:nvSpPr>
            <p:spPr bwMode="auto">
              <a:xfrm>
                <a:off x="9353156" y="5837694"/>
                <a:ext cx="489582" cy="437511"/>
              </a:xfrm>
              <a:prstGeom prst="ellipse">
                <a:avLst/>
              </a:prstGeom>
              <a:solidFill>
                <a:srgbClr val="00CCFF"/>
              </a:solidFill>
              <a:ln w="9525">
                <a:solidFill>
                  <a:srgbClr val="00CCFF"/>
                </a:solidFill>
                <a:round/>
                <a:headEnd/>
                <a:tailEnd/>
              </a:ln>
            </p:spPr>
            <p:txBody>
              <a:bodyPr wrap="none" anchor="ctr"/>
              <a:lstStyle/>
              <a:p>
                <a:pPr eaLnBrk="1" hangingPunct="1"/>
                <a:endParaRPr lang="fr-FR" altLang="fr-FR" dirty="0">
                  <a:cs typeface="Arial" pitchFamily="34" charset="0"/>
                </a:endParaRPr>
              </a:p>
            </p:txBody>
          </p:sp>
          <p:sp>
            <p:nvSpPr>
              <p:cNvPr id="4" name="Rectangle 3">
                <a:extLst>
                  <a:ext uri="{FF2B5EF4-FFF2-40B4-BE49-F238E27FC236}">
                    <a16:creationId xmlns:a16="http://schemas.microsoft.com/office/drawing/2014/main" id="{264D383D-A212-492B-8218-3D3EF352C3CA}"/>
                  </a:ext>
                </a:extLst>
              </p:cNvPr>
              <p:cNvSpPr/>
              <p:nvPr/>
            </p:nvSpPr>
            <p:spPr>
              <a:xfrm>
                <a:off x="9482673" y="5550934"/>
                <a:ext cx="335348" cy="338554"/>
              </a:xfrm>
              <a:prstGeom prst="rect">
                <a:avLst/>
              </a:prstGeom>
            </p:spPr>
            <p:txBody>
              <a:bodyPr wrap="none">
                <a:spAutoFit/>
              </a:bodyPr>
              <a:lstStyle/>
              <a:p>
                <a:r>
                  <a:rPr lang="en-US" altLang="fr-FR" sz="1600" b="1" dirty="0">
                    <a:latin typeface="Comic Sans MS" pitchFamily="66" charset="0"/>
                    <a:cs typeface="Arial" pitchFamily="34" charset="0"/>
                  </a:rPr>
                  <a:t>A</a:t>
                </a:r>
                <a:endParaRPr lang="fr-FR" sz="1600" dirty="0"/>
              </a:p>
            </p:txBody>
          </p:sp>
          <p:sp>
            <p:nvSpPr>
              <p:cNvPr id="186" name="Oval 26">
                <a:extLst>
                  <a:ext uri="{FF2B5EF4-FFF2-40B4-BE49-F238E27FC236}">
                    <a16:creationId xmlns:a16="http://schemas.microsoft.com/office/drawing/2014/main" id="{BF5F236D-6E9E-47BA-9DEF-68A23725F3AA}"/>
                  </a:ext>
                </a:extLst>
              </p:cNvPr>
              <p:cNvSpPr>
                <a:spLocks noChangeArrowheads="1"/>
              </p:cNvSpPr>
              <p:nvPr/>
            </p:nvSpPr>
            <p:spPr bwMode="auto">
              <a:xfrm>
                <a:off x="9304225" y="6423088"/>
                <a:ext cx="109407" cy="103257"/>
              </a:xfrm>
              <a:prstGeom prst="ellipse">
                <a:avLst/>
              </a:prstGeom>
              <a:solidFill>
                <a:srgbClr val="0000FF"/>
              </a:solidFill>
              <a:ln w="9525">
                <a:solidFill>
                  <a:schemeClr val="tx1"/>
                </a:solidFill>
                <a:round/>
                <a:headEnd/>
                <a:tailEnd/>
              </a:ln>
            </p:spPr>
            <p:txBody>
              <a:bodyPr wrap="none" anchor="ctr"/>
              <a:lstStyle/>
              <a:p>
                <a:pPr eaLnBrk="1" hangingPunct="1"/>
                <a:endParaRPr lang="fr-FR" altLang="fr-FR">
                  <a:cs typeface="Arial" pitchFamily="34" charset="0"/>
                </a:endParaRPr>
              </a:p>
            </p:txBody>
          </p:sp>
        </p:grpSp>
        <p:sp>
          <p:nvSpPr>
            <p:cNvPr id="187" name="Rectangle 5">
              <a:extLst>
                <a:ext uri="{FF2B5EF4-FFF2-40B4-BE49-F238E27FC236}">
                  <a16:creationId xmlns:a16="http://schemas.microsoft.com/office/drawing/2014/main" id="{8E496117-121A-44C7-A86D-35704ADDF0C9}"/>
                </a:ext>
              </a:extLst>
            </p:cNvPr>
            <p:cNvSpPr>
              <a:spLocks noChangeArrowheads="1"/>
            </p:cNvSpPr>
            <p:nvPr/>
          </p:nvSpPr>
          <p:spPr bwMode="auto">
            <a:xfrm>
              <a:off x="9024922" y="6403220"/>
              <a:ext cx="470964" cy="400111"/>
            </a:xfrm>
            <a:prstGeom prst="rect">
              <a:avLst/>
            </a:prstGeom>
            <a:noFill/>
            <a:ln w="9525">
              <a:noFill/>
              <a:miter lim="800000"/>
              <a:headEnd/>
              <a:tailEnd/>
            </a:ln>
          </p:spPr>
          <p:txBody>
            <a:bodyPr wrap="square">
              <a:spAutoFit/>
            </a:bodyPr>
            <a:lstStyle/>
            <a:p>
              <a:pPr eaLnBrk="1" hangingPunct="1"/>
              <a:r>
                <a:rPr lang="en-US" altLang="fr-FR" sz="2000" b="1" dirty="0">
                  <a:latin typeface="Comic Sans MS" pitchFamily="66" charset="0"/>
                  <a:cs typeface="Arial" pitchFamily="34" charset="0"/>
                </a:rPr>
                <a:t> </a:t>
              </a:r>
              <a:r>
                <a:rPr lang="en-US" altLang="fr-FR" b="1" dirty="0">
                  <a:latin typeface="Comic Sans MS" pitchFamily="66" charset="0"/>
                  <a:cs typeface="Arial" pitchFamily="34" charset="0"/>
                </a:rPr>
                <a:t>n</a:t>
              </a:r>
            </a:p>
          </p:txBody>
        </p:sp>
      </p:grpSp>
      <p:sp>
        <p:nvSpPr>
          <p:cNvPr id="130" name="Text Box 49">
            <a:extLst>
              <a:ext uri="{FF2B5EF4-FFF2-40B4-BE49-F238E27FC236}">
                <a16:creationId xmlns:a16="http://schemas.microsoft.com/office/drawing/2014/main" id="{3C1C6587-8783-409E-A8A2-55AFA995DDC9}"/>
              </a:ext>
            </a:extLst>
          </p:cNvPr>
          <p:cNvSpPr txBox="1">
            <a:spLocks noChangeArrowheads="1"/>
          </p:cNvSpPr>
          <p:nvPr/>
        </p:nvSpPr>
        <p:spPr bwMode="auto">
          <a:xfrm>
            <a:off x="228443" y="171113"/>
            <a:ext cx="11529390" cy="523220"/>
          </a:xfrm>
          <a:prstGeom prst="rect">
            <a:avLst/>
          </a:prstGeom>
          <a:noFill/>
          <a:ln w="9525">
            <a:noFill/>
            <a:miter lim="800000"/>
            <a:headEnd/>
            <a:tailEnd/>
          </a:ln>
        </p:spPr>
        <p:txBody>
          <a:bodyPr wrap="square">
            <a:spAutoFit/>
          </a:bodyPr>
          <a:lstStyle/>
          <a:p>
            <a:pPr algn="ctr"/>
            <a:r>
              <a:rPr lang="en-US" altLang="fr-FR" sz="2800" b="1" dirty="0">
                <a:cs typeface="Arial" pitchFamily="34" charset="0"/>
                <a:sym typeface="Wingdings" pitchFamily="2" charset="2"/>
              </a:rPr>
              <a:t>Second surrogate reaction experiment at the ESR, 20-27 June 2024</a:t>
            </a:r>
          </a:p>
        </p:txBody>
      </p:sp>
      <p:sp>
        <p:nvSpPr>
          <p:cNvPr id="135" name="Ellipse 134">
            <a:extLst>
              <a:ext uri="{FF2B5EF4-FFF2-40B4-BE49-F238E27FC236}">
                <a16:creationId xmlns:a16="http://schemas.microsoft.com/office/drawing/2014/main" id="{165CD7FF-4B35-4E65-B370-B9896EB36D58}"/>
              </a:ext>
            </a:extLst>
          </p:cNvPr>
          <p:cNvSpPr/>
          <p:nvPr/>
        </p:nvSpPr>
        <p:spPr>
          <a:xfrm>
            <a:off x="3377585" y="976471"/>
            <a:ext cx="1087212" cy="111691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4" name="Image 163">
            <a:extLst>
              <a:ext uri="{FF2B5EF4-FFF2-40B4-BE49-F238E27FC236}">
                <a16:creationId xmlns:a16="http://schemas.microsoft.com/office/drawing/2014/main" id="{5C223CC7-4D8A-4F8B-9C43-9220BB2E2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63" y="583878"/>
            <a:ext cx="1048825" cy="1048825"/>
          </a:xfrm>
          <a:prstGeom prst="rect">
            <a:avLst/>
          </a:prstGeom>
        </p:spPr>
      </p:pic>
    </p:spTree>
    <p:extLst>
      <p:ext uri="{BB962C8B-B14F-4D97-AF65-F5344CB8AC3E}">
        <p14:creationId xmlns:p14="http://schemas.microsoft.com/office/powerpoint/2010/main" val="329898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7C5A5B24-420F-4FC5-A81A-099369E3E467}"/>
              </a:ext>
            </a:extLst>
          </p:cNvPr>
          <p:cNvSpPr txBox="1"/>
          <p:nvPr/>
        </p:nvSpPr>
        <p:spPr>
          <a:xfrm>
            <a:off x="3376008" y="49718"/>
            <a:ext cx="5274777" cy="584775"/>
          </a:xfrm>
          <a:prstGeom prst="rect">
            <a:avLst/>
          </a:prstGeom>
          <a:noFill/>
        </p:spPr>
        <p:txBody>
          <a:bodyPr wrap="none" rtlCol="0">
            <a:spAutoFit/>
          </a:bodyPr>
          <a:lstStyle/>
          <a:p>
            <a:r>
              <a:rPr lang="fr-FR" sz="3200" b="1" dirty="0"/>
              <a:t>Preliminary </a:t>
            </a:r>
            <a:r>
              <a:rPr lang="fr-FR" sz="3200" b="1" dirty="0" err="1"/>
              <a:t>results</a:t>
            </a:r>
            <a:r>
              <a:rPr lang="fr-FR" sz="3200" b="1" dirty="0"/>
              <a:t>, 238U(</a:t>
            </a:r>
            <a:r>
              <a:rPr lang="fr-FR" sz="3200" b="1" dirty="0" err="1"/>
              <a:t>d,p</a:t>
            </a:r>
            <a:r>
              <a:rPr lang="fr-FR" sz="3200" b="1" dirty="0"/>
              <a:t>)</a:t>
            </a:r>
          </a:p>
        </p:txBody>
      </p:sp>
      <p:grpSp>
        <p:nvGrpSpPr>
          <p:cNvPr id="25" name="Groupe 24">
            <a:extLst>
              <a:ext uri="{FF2B5EF4-FFF2-40B4-BE49-F238E27FC236}">
                <a16:creationId xmlns:a16="http://schemas.microsoft.com/office/drawing/2014/main" id="{6279BC7A-1DD8-48D4-A728-8B46002DD980}"/>
              </a:ext>
            </a:extLst>
          </p:cNvPr>
          <p:cNvGrpSpPr/>
          <p:nvPr/>
        </p:nvGrpSpPr>
        <p:grpSpPr>
          <a:xfrm>
            <a:off x="70983" y="840332"/>
            <a:ext cx="6529952" cy="5010967"/>
            <a:chOff x="115397" y="998742"/>
            <a:chExt cx="6529952" cy="5010967"/>
          </a:xfrm>
        </p:grpSpPr>
        <p:grpSp>
          <p:nvGrpSpPr>
            <p:cNvPr id="7" name="Groupe 6">
              <a:extLst>
                <a:ext uri="{FF2B5EF4-FFF2-40B4-BE49-F238E27FC236}">
                  <a16:creationId xmlns:a16="http://schemas.microsoft.com/office/drawing/2014/main" id="{9F91AA6C-5DB0-4E8F-BEF5-EF9F3E18E57C}"/>
                </a:ext>
              </a:extLst>
            </p:cNvPr>
            <p:cNvGrpSpPr/>
            <p:nvPr/>
          </p:nvGrpSpPr>
          <p:grpSpPr>
            <a:xfrm>
              <a:off x="115397" y="1396946"/>
              <a:ext cx="5657143" cy="4542857"/>
              <a:chOff x="115397" y="1396946"/>
              <a:chExt cx="5657143" cy="4542857"/>
            </a:xfrm>
          </p:grpSpPr>
          <p:pic>
            <p:nvPicPr>
              <p:cNvPr id="3" name="Image 2">
                <a:extLst>
                  <a:ext uri="{FF2B5EF4-FFF2-40B4-BE49-F238E27FC236}">
                    <a16:creationId xmlns:a16="http://schemas.microsoft.com/office/drawing/2014/main" id="{723ED8A0-0C60-4E80-A67A-E3F0511AC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97" y="1396946"/>
                <a:ext cx="5657143" cy="4542857"/>
              </a:xfrm>
              <a:prstGeom prst="rect">
                <a:avLst/>
              </a:prstGeom>
            </p:spPr>
          </p:pic>
          <p:sp>
            <p:nvSpPr>
              <p:cNvPr id="4" name="ZoneTexte 3">
                <a:extLst>
                  <a:ext uri="{FF2B5EF4-FFF2-40B4-BE49-F238E27FC236}">
                    <a16:creationId xmlns:a16="http://schemas.microsoft.com/office/drawing/2014/main" id="{FE20F97A-FCDF-44DE-9E40-EB271F5D26F4}"/>
                  </a:ext>
                </a:extLst>
              </p:cNvPr>
              <p:cNvSpPr txBox="1"/>
              <p:nvPr/>
            </p:nvSpPr>
            <p:spPr>
              <a:xfrm>
                <a:off x="4447583" y="4897665"/>
                <a:ext cx="349776" cy="461665"/>
              </a:xfrm>
              <a:prstGeom prst="rect">
                <a:avLst/>
              </a:prstGeom>
              <a:noFill/>
            </p:spPr>
            <p:txBody>
              <a:bodyPr wrap="none" rtlCol="0">
                <a:spAutoFit/>
              </a:bodyPr>
              <a:lstStyle/>
              <a:p>
                <a:r>
                  <a:rPr lang="fr-FR" sz="2400" b="1" dirty="0"/>
                  <a:t>p</a:t>
                </a:r>
              </a:p>
            </p:txBody>
          </p:sp>
          <p:sp>
            <p:nvSpPr>
              <p:cNvPr id="5" name="ZoneTexte 4">
                <a:extLst>
                  <a:ext uri="{FF2B5EF4-FFF2-40B4-BE49-F238E27FC236}">
                    <a16:creationId xmlns:a16="http://schemas.microsoft.com/office/drawing/2014/main" id="{B306AF6F-DB3D-4BD9-AE7E-231281822ECF}"/>
                  </a:ext>
                </a:extLst>
              </p:cNvPr>
              <p:cNvSpPr txBox="1"/>
              <p:nvPr/>
            </p:nvSpPr>
            <p:spPr>
              <a:xfrm>
                <a:off x="4318438" y="4348720"/>
                <a:ext cx="349776" cy="461665"/>
              </a:xfrm>
              <a:prstGeom prst="rect">
                <a:avLst/>
              </a:prstGeom>
              <a:noFill/>
            </p:spPr>
            <p:txBody>
              <a:bodyPr wrap="none" rtlCol="0">
                <a:spAutoFit/>
              </a:bodyPr>
              <a:lstStyle/>
              <a:p>
                <a:r>
                  <a:rPr lang="fr-FR" sz="2400" b="1" dirty="0"/>
                  <a:t>d</a:t>
                </a:r>
              </a:p>
            </p:txBody>
          </p:sp>
          <p:sp>
            <p:nvSpPr>
              <p:cNvPr id="2" name="Forme libre : forme 1">
                <a:extLst>
                  <a:ext uri="{FF2B5EF4-FFF2-40B4-BE49-F238E27FC236}">
                    <a16:creationId xmlns:a16="http://schemas.microsoft.com/office/drawing/2014/main" id="{3237860D-8B35-46D4-BC74-A49A1B7FDD27}"/>
                  </a:ext>
                </a:extLst>
              </p:cNvPr>
              <p:cNvSpPr/>
              <p:nvPr/>
            </p:nvSpPr>
            <p:spPr>
              <a:xfrm>
                <a:off x="641929" y="2846908"/>
                <a:ext cx="3878495" cy="2360473"/>
              </a:xfrm>
              <a:custGeom>
                <a:avLst/>
                <a:gdLst>
                  <a:gd name="connsiteX0" fmla="*/ 22606 w 3878495"/>
                  <a:gd name="connsiteY0" fmla="*/ 7934 h 2360473"/>
                  <a:gd name="connsiteX1" fmla="*/ 384113 w 3878495"/>
                  <a:gd name="connsiteY1" fmla="*/ 725632 h 2360473"/>
                  <a:gd name="connsiteX2" fmla="*/ 825364 w 3878495"/>
                  <a:gd name="connsiteY2" fmla="*/ 1267892 h 2360473"/>
                  <a:gd name="connsiteX3" fmla="*/ 1356992 w 3878495"/>
                  <a:gd name="connsiteY3" fmla="*/ 1613450 h 2360473"/>
                  <a:gd name="connsiteX4" fmla="*/ 1984313 w 3878495"/>
                  <a:gd name="connsiteY4" fmla="*/ 1831418 h 2360473"/>
                  <a:gd name="connsiteX5" fmla="*/ 2702011 w 3878495"/>
                  <a:gd name="connsiteY5" fmla="*/ 1996222 h 2360473"/>
                  <a:gd name="connsiteX6" fmla="*/ 3244271 w 3878495"/>
                  <a:gd name="connsiteY6" fmla="*/ 2049385 h 2360473"/>
                  <a:gd name="connsiteX7" fmla="*/ 3669573 w 3878495"/>
                  <a:gd name="connsiteY7" fmla="*/ 2086599 h 2360473"/>
                  <a:gd name="connsiteX8" fmla="*/ 3845011 w 3878495"/>
                  <a:gd name="connsiteY8" fmla="*/ 2086599 h 2360473"/>
                  <a:gd name="connsiteX9" fmla="*/ 3871592 w 3878495"/>
                  <a:gd name="connsiteY9" fmla="*/ 2256720 h 2360473"/>
                  <a:gd name="connsiteX10" fmla="*/ 3759950 w 3878495"/>
                  <a:gd name="connsiteY10" fmla="*/ 2357729 h 2360473"/>
                  <a:gd name="connsiteX11" fmla="*/ 3052885 w 3878495"/>
                  <a:gd name="connsiteY11" fmla="*/ 2325832 h 2360473"/>
                  <a:gd name="connsiteX12" fmla="*/ 2361769 w 3878495"/>
                  <a:gd name="connsiteY12" fmla="*/ 2262036 h 2360473"/>
                  <a:gd name="connsiteX13" fmla="*/ 1261299 w 3878495"/>
                  <a:gd name="connsiteY13" fmla="*/ 2129129 h 2360473"/>
                  <a:gd name="connsiteX14" fmla="*/ 713722 w 3878495"/>
                  <a:gd name="connsiteY14" fmla="*/ 1788887 h 2360473"/>
                  <a:gd name="connsiteX15" fmla="*/ 330950 w 3878495"/>
                  <a:gd name="connsiteY15" fmla="*/ 1337004 h 2360473"/>
                  <a:gd name="connsiteX16" fmla="*/ 112983 w 3878495"/>
                  <a:gd name="connsiteY16" fmla="*/ 922334 h 2360473"/>
                  <a:gd name="connsiteX17" fmla="*/ 43871 w 3878495"/>
                  <a:gd name="connsiteY17" fmla="*/ 374757 h 2360473"/>
                  <a:gd name="connsiteX18" fmla="*/ 22606 w 3878495"/>
                  <a:gd name="connsiteY18" fmla="*/ 7934 h 236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8495" h="2360473">
                    <a:moveTo>
                      <a:pt x="22606" y="7934"/>
                    </a:moveTo>
                    <a:cubicBezTo>
                      <a:pt x="79313" y="66413"/>
                      <a:pt x="250320" y="515639"/>
                      <a:pt x="384113" y="725632"/>
                    </a:cubicBezTo>
                    <a:cubicBezTo>
                      <a:pt x="517906" y="935625"/>
                      <a:pt x="663218" y="1119922"/>
                      <a:pt x="825364" y="1267892"/>
                    </a:cubicBezTo>
                    <a:cubicBezTo>
                      <a:pt x="987510" y="1415862"/>
                      <a:pt x="1163834" y="1519529"/>
                      <a:pt x="1356992" y="1613450"/>
                    </a:cubicBezTo>
                    <a:cubicBezTo>
                      <a:pt x="1550150" y="1707371"/>
                      <a:pt x="1760143" y="1767623"/>
                      <a:pt x="1984313" y="1831418"/>
                    </a:cubicBezTo>
                    <a:cubicBezTo>
                      <a:pt x="2208483" y="1895213"/>
                      <a:pt x="2492018" y="1959894"/>
                      <a:pt x="2702011" y="1996222"/>
                    </a:cubicBezTo>
                    <a:cubicBezTo>
                      <a:pt x="2912004" y="2032550"/>
                      <a:pt x="3244271" y="2049385"/>
                      <a:pt x="3244271" y="2049385"/>
                    </a:cubicBezTo>
                    <a:lnTo>
                      <a:pt x="3669573" y="2086599"/>
                    </a:lnTo>
                    <a:cubicBezTo>
                      <a:pt x="3769696" y="2092801"/>
                      <a:pt x="3811341" y="2058246"/>
                      <a:pt x="3845011" y="2086599"/>
                    </a:cubicBezTo>
                    <a:cubicBezTo>
                      <a:pt x="3878681" y="2114952"/>
                      <a:pt x="3885769" y="2211532"/>
                      <a:pt x="3871592" y="2256720"/>
                    </a:cubicBezTo>
                    <a:cubicBezTo>
                      <a:pt x="3857415" y="2301908"/>
                      <a:pt x="3896401" y="2346210"/>
                      <a:pt x="3759950" y="2357729"/>
                    </a:cubicBezTo>
                    <a:cubicBezTo>
                      <a:pt x="3623499" y="2369248"/>
                      <a:pt x="3285915" y="2341781"/>
                      <a:pt x="3052885" y="2325832"/>
                    </a:cubicBezTo>
                    <a:cubicBezTo>
                      <a:pt x="2819855" y="2309883"/>
                      <a:pt x="2660367" y="2294820"/>
                      <a:pt x="2361769" y="2262036"/>
                    </a:cubicBezTo>
                    <a:cubicBezTo>
                      <a:pt x="2063171" y="2229252"/>
                      <a:pt x="1535973" y="2207987"/>
                      <a:pt x="1261299" y="2129129"/>
                    </a:cubicBezTo>
                    <a:cubicBezTo>
                      <a:pt x="986625" y="2050271"/>
                      <a:pt x="868780" y="1920908"/>
                      <a:pt x="713722" y="1788887"/>
                    </a:cubicBezTo>
                    <a:cubicBezTo>
                      <a:pt x="558664" y="1656866"/>
                      <a:pt x="431073" y="1481429"/>
                      <a:pt x="330950" y="1337004"/>
                    </a:cubicBezTo>
                    <a:cubicBezTo>
                      <a:pt x="230827" y="1192579"/>
                      <a:pt x="160830" y="1082709"/>
                      <a:pt x="112983" y="922334"/>
                    </a:cubicBezTo>
                    <a:cubicBezTo>
                      <a:pt x="65137" y="761960"/>
                      <a:pt x="55390" y="520955"/>
                      <a:pt x="43871" y="374757"/>
                    </a:cubicBezTo>
                    <a:cubicBezTo>
                      <a:pt x="32352" y="228559"/>
                      <a:pt x="-34101" y="-50545"/>
                      <a:pt x="22606" y="7934"/>
                    </a:cubicBezTo>
                    <a:close/>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7" name="ZoneTexte 16">
              <a:extLst>
                <a:ext uri="{FF2B5EF4-FFF2-40B4-BE49-F238E27FC236}">
                  <a16:creationId xmlns:a16="http://schemas.microsoft.com/office/drawing/2014/main" id="{54BC9907-7ADA-487E-BFB0-C7D10055CD7D}"/>
                </a:ext>
              </a:extLst>
            </p:cNvPr>
            <p:cNvSpPr txBox="1"/>
            <p:nvPr/>
          </p:nvSpPr>
          <p:spPr>
            <a:xfrm>
              <a:off x="2365579" y="998742"/>
              <a:ext cx="1411477" cy="461665"/>
            </a:xfrm>
            <a:prstGeom prst="rect">
              <a:avLst/>
            </a:prstGeom>
            <a:noFill/>
          </p:spPr>
          <p:txBody>
            <a:bodyPr wrap="none" rtlCol="0">
              <a:spAutoFit/>
            </a:bodyPr>
            <a:lstStyle/>
            <a:p>
              <a:r>
                <a:rPr lang="fr-FR" sz="2400" dirty="0" err="1"/>
                <a:t>Telescope</a:t>
              </a:r>
              <a:endParaRPr lang="fr-FR" sz="2400" dirty="0"/>
            </a:p>
          </p:txBody>
        </p:sp>
        <p:sp>
          <p:nvSpPr>
            <p:cNvPr id="18" name="Rectangle 17">
              <a:extLst>
                <a:ext uri="{FF2B5EF4-FFF2-40B4-BE49-F238E27FC236}">
                  <a16:creationId xmlns:a16="http://schemas.microsoft.com/office/drawing/2014/main" id="{DE95537A-C6E7-4473-B7CC-AD0330669B89}"/>
                </a:ext>
              </a:extLst>
            </p:cNvPr>
            <p:cNvSpPr/>
            <p:nvPr/>
          </p:nvSpPr>
          <p:spPr>
            <a:xfrm>
              <a:off x="2848203" y="5619059"/>
              <a:ext cx="2860159" cy="20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28ED2A7-7BF7-481E-BCCC-7D64F657722A}"/>
                </a:ext>
              </a:extLst>
            </p:cNvPr>
            <p:cNvSpPr/>
            <p:nvPr/>
          </p:nvSpPr>
          <p:spPr>
            <a:xfrm rot="16200000">
              <a:off x="-1132541" y="2713060"/>
              <a:ext cx="2860159" cy="20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AA1405FF-706D-43A8-9E0D-5D998FEF10D2}"/>
                </a:ext>
              </a:extLst>
            </p:cNvPr>
            <p:cNvSpPr txBox="1"/>
            <p:nvPr/>
          </p:nvSpPr>
          <p:spPr>
            <a:xfrm>
              <a:off x="3308812" y="5640377"/>
              <a:ext cx="2105898" cy="369332"/>
            </a:xfrm>
            <a:prstGeom prst="rect">
              <a:avLst/>
            </a:prstGeom>
            <a:noFill/>
          </p:spPr>
          <p:txBody>
            <a:bodyPr wrap="none" rtlCol="0">
              <a:spAutoFit/>
            </a:bodyPr>
            <a:lstStyle/>
            <a:p>
              <a:r>
                <a:rPr lang="fr-FR" dirty="0" err="1"/>
                <a:t>Residual</a:t>
              </a:r>
              <a:r>
                <a:rPr lang="fr-FR" dirty="0"/>
                <a:t> </a:t>
              </a:r>
              <a:r>
                <a:rPr lang="fr-FR" dirty="0" err="1"/>
                <a:t>energy</a:t>
              </a:r>
              <a:r>
                <a:rPr lang="fr-FR" dirty="0"/>
                <a:t> (</a:t>
              </a:r>
              <a:r>
                <a:rPr lang="fr-FR" dirty="0" err="1"/>
                <a:t>Ch</a:t>
              </a:r>
              <a:r>
                <a:rPr lang="fr-FR" dirty="0"/>
                <a:t>)</a:t>
              </a:r>
            </a:p>
          </p:txBody>
        </p:sp>
        <p:sp>
          <p:nvSpPr>
            <p:cNvPr id="24" name="ZoneTexte 23">
              <a:extLst>
                <a:ext uri="{FF2B5EF4-FFF2-40B4-BE49-F238E27FC236}">
                  <a16:creationId xmlns:a16="http://schemas.microsoft.com/office/drawing/2014/main" id="{56444739-722B-4A2A-8D4E-11789E83F85E}"/>
                </a:ext>
              </a:extLst>
            </p:cNvPr>
            <p:cNvSpPr txBox="1"/>
            <p:nvPr/>
          </p:nvSpPr>
          <p:spPr>
            <a:xfrm>
              <a:off x="479680" y="1061789"/>
              <a:ext cx="877163" cy="369332"/>
            </a:xfrm>
            <a:prstGeom prst="rect">
              <a:avLst/>
            </a:prstGeom>
            <a:noFill/>
          </p:spPr>
          <p:txBody>
            <a:bodyPr wrap="none" rtlCol="0">
              <a:spAutoFit/>
            </a:bodyPr>
            <a:lstStyle/>
            <a:p>
              <a:r>
                <a:rPr lang="fr-FR" dirty="0">
                  <a:sym typeface="Symbol" panose="05050102010706020507" pitchFamily="18" charset="2"/>
                </a:rPr>
                <a:t>E (</a:t>
              </a:r>
              <a:r>
                <a:rPr lang="fr-FR" dirty="0" err="1">
                  <a:sym typeface="Symbol" panose="05050102010706020507" pitchFamily="18" charset="2"/>
                </a:rPr>
                <a:t>Ch</a:t>
              </a:r>
              <a:r>
                <a:rPr lang="fr-FR" dirty="0">
                  <a:sym typeface="Symbol" panose="05050102010706020507" pitchFamily="18" charset="2"/>
                </a:rPr>
                <a:t>)</a:t>
              </a:r>
              <a:endParaRPr lang="fr-FR" dirty="0"/>
            </a:p>
          </p:txBody>
        </p:sp>
        <p:cxnSp>
          <p:nvCxnSpPr>
            <p:cNvPr id="9" name="Connecteur droit avec flèche 8">
              <a:extLst>
                <a:ext uri="{FF2B5EF4-FFF2-40B4-BE49-F238E27FC236}">
                  <a16:creationId xmlns:a16="http://schemas.microsoft.com/office/drawing/2014/main" id="{11E6E3A3-7009-4E22-A91C-19A1852510B0}"/>
                </a:ext>
              </a:extLst>
            </p:cNvPr>
            <p:cNvCxnSpPr>
              <a:cxnSpLocks/>
              <a:stCxn id="2" idx="8"/>
            </p:cNvCxnSpPr>
            <p:nvPr/>
          </p:nvCxnSpPr>
          <p:spPr>
            <a:xfrm flipV="1">
              <a:off x="4486940" y="4401881"/>
              <a:ext cx="2158409" cy="531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01EFED18-C684-433F-944F-2AF74DAC6182}"/>
              </a:ext>
            </a:extLst>
          </p:cNvPr>
          <p:cNvGrpSpPr/>
          <p:nvPr/>
        </p:nvGrpSpPr>
        <p:grpSpPr>
          <a:xfrm>
            <a:off x="6441058" y="709090"/>
            <a:ext cx="5726380" cy="5467368"/>
            <a:chOff x="6450631" y="835768"/>
            <a:chExt cx="5526410" cy="5407337"/>
          </a:xfrm>
        </p:grpSpPr>
        <p:pic>
          <p:nvPicPr>
            <p:cNvPr id="32" name="Image 31">
              <a:extLst>
                <a:ext uri="{FF2B5EF4-FFF2-40B4-BE49-F238E27FC236}">
                  <a16:creationId xmlns:a16="http://schemas.microsoft.com/office/drawing/2014/main" id="{40C661C8-5F96-4DF9-AF79-9D6597AFDC96}"/>
                </a:ext>
              </a:extLst>
            </p:cNvPr>
            <p:cNvPicPr>
              <a:picLocks noChangeAspect="1"/>
            </p:cNvPicPr>
            <p:nvPr/>
          </p:nvPicPr>
          <p:blipFill>
            <a:blip r:embed="rId3"/>
            <a:stretch>
              <a:fillRect/>
            </a:stretch>
          </p:blipFill>
          <p:spPr>
            <a:xfrm>
              <a:off x="6599045" y="1185766"/>
              <a:ext cx="5357327" cy="4812251"/>
            </a:xfrm>
            <a:prstGeom prst="rect">
              <a:avLst/>
            </a:prstGeom>
          </p:spPr>
        </p:pic>
        <p:sp>
          <p:nvSpPr>
            <p:cNvPr id="33" name="ZoneTexte 32">
              <a:extLst>
                <a:ext uri="{FF2B5EF4-FFF2-40B4-BE49-F238E27FC236}">
                  <a16:creationId xmlns:a16="http://schemas.microsoft.com/office/drawing/2014/main" id="{A427E790-C9DE-41AF-9981-4471FA805801}"/>
                </a:ext>
              </a:extLst>
            </p:cNvPr>
            <p:cNvSpPr txBox="1"/>
            <p:nvPr/>
          </p:nvSpPr>
          <p:spPr>
            <a:xfrm>
              <a:off x="8241279" y="835768"/>
              <a:ext cx="2156862" cy="456596"/>
            </a:xfrm>
            <a:prstGeom prst="rect">
              <a:avLst/>
            </a:prstGeom>
            <a:noFill/>
          </p:spPr>
          <p:txBody>
            <a:bodyPr wrap="none" rtlCol="0">
              <a:spAutoFit/>
            </a:bodyPr>
            <a:lstStyle/>
            <a:p>
              <a:r>
                <a:rPr lang="fr-FR" sz="2400" dirty="0"/>
                <a:t>Fission detector </a:t>
              </a:r>
            </a:p>
          </p:txBody>
        </p:sp>
        <p:cxnSp>
          <p:nvCxnSpPr>
            <p:cNvPr id="35" name="Connecteur droit avec flèche 34">
              <a:extLst>
                <a:ext uri="{FF2B5EF4-FFF2-40B4-BE49-F238E27FC236}">
                  <a16:creationId xmlns:a16="http://schemas.microsoft.com/office/drawing/2014/main" id="{7407A40A-5157-44D0-974F-F69C4EEB7674}"/>
                </a:ext>
              </a:extLst>
            </p:cNvPr>
            <p:cNvCxnSpPr/>
            <p:nvPr/>
          </p:nvCxnSpPr>
          <p:spPr>
            <a:xfrm flipV="1">
              <a:off x="6779588" y="5107870"/>
              <a:ext cx="0" cy="780652"/>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A16A03FF-579C-4612-8196-1B0DCD6F2ACE}"/>
                </a:ext>
              </a:extLst>
            </p:cNvPr>
            <p:cNvSpPr txBox="1"/>
            <p:nvPr/>
          </p:nvSpPr>
          <p:spPr>
            <a:xfrm>
              <a:off x="6450631" y="5873773"/>
              <a:ext cx="731290" cy="369332"/>
            </a:xfrm>
            <a:prstGeom prst="rect">
              <a:avLst/>
            </a:prstGeom>
            <a:noFill/>
          </p:spPr>
          <p:txBody>
            <a:bodyPr wrap="none" rtlCol="0">
              <a:spAutoFit/>
            </a:bodyPr>
            <a:lstStyle/>
            <a:p>
              <a:r>
                <a:rPr lang="fr-FR" b="1" dirty="0"/>
                <a:t>Beam</a:t>
              </a:r>
            </a:p>
          </p:txBody>
        </p:sp>
        <p:sp>
          <p:nvSpPr>
            <p:cNvPr id="37" name="ZoneTexte 36">
              <a:extLst>
                <a:ext uri="{FF2B5EF4-FFF2-40B4-BE49-F238E27FC236}">
                  <a16:creationId xmlns:a16="http://schemas.microsoft.com/office/drawing/2014/main" id="{AFE3E260-A667-458A-9979-21B1CBFD0BB4}"/>
                </a:ext>
              </a:extLst>
            </p:cNvPr>
            <p:cNvSpPr txBox="1"/>
            <p:nvPr/>
          </p:nvSpPr>
          <p:spPr>
            <a:xfrm>
              <a:off x="8199148" y="1454042"/>
              <a:ext cx="1675715" cy="369332"/>
            </a:xfrm>
            <a:prstGeom prst="rect">
              <a:avLst/>
            </a:prstGeom>
            <a:noFill/>
          </p:spPr>
          <p:txBody>
            <a:bodyPr wrap="none" rtlCol="0">
              <a:spAutoFit/>
            </a:bodyPr>
            <a:lstStyle/>
            <a:p>
              <a:r>
                <a:rPr lang="fr-FR" dirty="0"/>
                <a:t>Heavy fragment</a:t>
              </a:r>
            </a:p>
          </p:txBody>
        </p:sp>
        <p:sp>
          <p:nvSpPr>
            <p:cNvPr id="38" name="ZoneTexte 37">
              <a:extLst>
                <a:ext uri="{FF2B5EF4-FFF2-40B4-BE49-F238E27FC236}">
                  <a16:creationId xmlns:a16="http://schemas.microsoft.com/office/drawing/2014/main" id="{4B4FA390-60AF-4FEA-B651-A2E4BB45A189}"/>
                </a:ext>
              </a:extLst>
            </p:cNvPr>
            <p:cNvSpPr txBox="1"/>
            <p:nvPr/>
          </p:nvSpPr>
          <p:spPr>
            <a:xfrm>
              <a:off x="9537595" y="2376848"/>
              <a:ext cx="1555875" cy="369332"/>
            </a:xfrm>
            <a:prstGeom prst="rect">
              <a:avLst/>
            </a:prstGeom>
            <a:noFill/>
          </p:spPr>
          <p:txBody>
            <a:bodyPr wrap="none" rtlCol="0">
              <a:spAutoFit/>
            </a:bodyPr>
            <a:lstStyle/>
            <a:p>
              <a:r>
                <a:rPr lang="fr-FR" dirty="0"/>
                <a:t>Light fragment</a:t>
              </a:r>
            </a:p>
          </p:txBody>
        </p:sp>
        <p:sp>
          <p:nvSpPr>
            <p:cNvPr id="39" name="ZoneTexte 38">
              <a:extLst>
                <a:ext uri="{FF2B5EF4-FFF2-40B4-BE49-F238E27FC236}">
                  <a16:creationId xmlns:a16="http://schemas.microsoft.com/office/drawing/2014/main" id="{9DD22E33-7718-4095-BA65-98854C300146}"/>
                </a:ext>
              </a:extLst>
            </p:cNvPr>
            <p:cNvSpPr txBox="1"/>
            <p:nvPr/>
          </p:nvSpPr>
          <p:spPr>
            <a:xfrm>
              <a:off x="7872263" y="5689107"/>
              <a:ext cx="4104778" cy="369332"/>
            </a:xfrm>
            <a:prstGeom prst="rect">
              <a:avLst/>
            </a:prstGeom>
            <a:solidFill>
              <a:schemeClr val="bg1"/>
            </a:solidFill>
          </p:spPr>
          <p:txBody>
            <a:bodyPr wrap="none" rtlCol="0">
              <a:spAutoFit/>
            </a:bodyPr>
            <a:lstStyle/>
            <a:p>
              <a:r>
                <a:rPr lang="fr-FR" dirty="0"/>
                <a:t>Fission fragment horizontal position (mm)</a:t>
              </a:r>
            </a:p>
          </p:txBody>
        </p:sp>
        <p:cxnSp>
          <p:nvCxnSpPr>
            <p:cNvPr id="40" name="Connecteur droit avec flèche 39">
              <a:extLst>
                <a:ext uri="{FF2B5EF4-FFF2-40B4-BE49-F238E27FC236}">
                  <a16:creationId xmlns:a16="http://schemas.microsoft.com/office/drawing/2014/main" id="{3F408D03-3887-4656-944B-ECDAB89D7CFB}"/>
                </a:ext>
              </a:extLst>
            </p:cNvPr>
            <p:cNvCxnSpPr>
              <a:cxnSpLocks/>
            </p:cNvCxnSpPr>
            <p:nvPr/>
          </p:nvCxnSpPr>
          <p:spPr>
            <a:xfrm flipH="1">
              <a:off x="8651709" y="1790514"/>
              <a:ext cx="377881" cy="19932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542E7DFC-0F10-4FAE-8D2A-55BB05118461}"/>
                </a:ext>
              </a:extLst>
            </p:cNvPr>
            <p:cNvCxnSpPr>
              <a:cxnSpLocks/>
            </p:cNvCxnSpPr>
            <p:nvPr/>
          </p:nvCxnSpPr>
          <p:spPr>
            <a:xfrm flipH="1">
              <a:off x="10058401" y="2700203"/>
              <a:ext cx="302707" cy="728797"/>
            </a:xfrm>
            <a:prstGeom prst="straightConnector1">
              <a:avLst/>
            </a:prstGeom>
            <a:ln w="3175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26" name="ZoneTexte 3">
            <a:extLst>
              <a:ext uri="{FF2B5EF4-FFF2-40B4-BE49-F238E27FC236}">
                <a16:creationId xmlns:a16="http://schemas.microsoft.com/office/drawing/2014/main" id="{77560929-3AF7-4DE2-8F7E-9F954E45FB7B}"/>
              </a:ext>
            </a:extLst>
          </p:cNvPr>
          <p:cNvSpPr txBox="1">
            <a:spLocks noChangeArrowheads="1"/>
          </p:cNvSpPr>
          <p:nvPr/>
        </p:nvSpPr>
        <p:spPr bwMode="auto">
          <a:xfrm>
            <a:off x="4317347" y="6326853"/>
            <a:ext cx="6641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solidFill>
                  <a:srgbClr val="008080"/>
                </a:solidFill>
              </a:rPr>
              <a:t>Analysis by Camille Berthelot  &amp; </a:t>
            </a:r>
            <a:r>
              <a:rPr lang="en-US" altLang="fr-FR" sz="2400" b="1" dirty="0" err="1">
                <a:solidFill>
                  <a:srgbClr val="008080"/>
                </a:solidFill>
              </a:rPr>
              <a:t>Boguslaw</a:t>
            </a:r>
            <a:r>
              <a:rPr lang="en-US" altLang="fr-FR" sz="2400" b="1" dirty="0">
                <a:solidFill>
                  <a:srgbClr val="008080"/>
                </a:solidFill>
              </a:rPr>
              <a:t> </a:t>
            </a:r>
            <a:r>
              <a:rPr lang="en-US" altLang="fr-FR" sz="2400" b="1" dirty="0" err="1">
                <a:solidFill>
                  <a:srgbClr val="008080"/>
                </a:solidFill>
              </a:rPr>
              <a:t>Wloch</a:t>
            </a:r>
            <a:endParaRPr lang="en-US" altLang="fr-FR" sz="2400" b="1" dirty="0">
              <a:solidFill>
                <a:srgbClr val="008080"/>
              </a:solidFill>
            </a:endParaRPr>
          </a:p>
        </p:txBody>
      </p:sp>
    </p:spTree>
    <p:extLst>
      <p:ext uri="{BB962C8B-B14F-4D97-AF65-F5344CB8AC3E}">
        <p14:creationId xmlns:p14="http://schemas.microsoft.com/office/powerpoint/2010/main" val="176593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3B0CCD12-4890-49DB-92EC-1F9B51B3A81C}"/>
              </a:ext>
            </a:extLst>
          </p:cNvPr>
          <p:cNvPicPr>
            <a:picLocks noChangeAspect="1"/>
          </p:cNvPicPr>
          <p:nvPr/>
        </p:nvPicPr>
        <p:blipFill rotWithShape="1">
          <a:blip r:embed="rId2">
            <a:extLst>
              <a:ext uri="{28A0092B-C50C-407E-A947-70E740481C1C}">
                <a14:useLocalDpi xmlns:a14="http://schemas.microsoft.com/office/drawing/2010/main" val="0"/>
              </a:ext>
            </a:extLst>
          </a:blip>
          <a:srcRect l="2241" t="4770" r="2296" b="5728"/>
          <a:stretch/>
        </p:blipFill>
        <p:spPr>
          <a:xfrm>
            <a:off x="5896628" y="1519696"/>
            <a:ext cx="5951756" cy="3529275"/>
          </a:xfrm>
          <a:prstGeom prst="rect">
            <a:avLst/>
          </a:prstGeom>
        </p:spPr>
      </p:pic>
      <p:grpSp>
        <p:nvGrpSpPr>
          <p:cNvPr id="39" name="Groupe 38">
            <a:extLst>
              <a:ext uri="{FF2B5EF4-FFF2-40B4-BE49-F238E27FC236}">
                <a16:creationId xmlns:a16="http://schemas.microsoft.com/office/drawing/2014/main" id="{98338694-811C-4F7B-8E06-E04EE0FA62DF}"/>
              </a:ext>
            </a:extLst>
          </p:cNvPr>
          <p:cNvGrpSpPr/>
          <p:nvPr/>
        </p:nvGrpSpPr>
        <p:grpSpPr>
          <a:xfrm>
            <a:off x="2228885" y="917750"/>
            <a:ext cx="660488" cy="4880535"/>
            <a:chOff x="57482" y="832994"/>
            <a:chExt cx="907099" cy="5284777"/>
          </a:xfrm>
        </p:grpSpPr>
        <p:sp>
          <p:nvSpPr>
            <p:cNvPr id="36" name="Rectangle 35">
              <a:extLst>
                <a:ext uri="{FF2B5EF4-FFF2-40B4-BE49-F238E27FC236}">
                  <a16:creationId xmlns:a16="http://schemas.microsoft.com/office/drawing/2014/main" id="{1BEA8F29-68E4-4ECD-A731-5AD4416C47D6}"/>
                </a:ext>
              </a:extLst>
            </p:cNvPr>
            <p:cNvSpPr/>
            <p:nvPr/>
          </p:nvSpPr>
          <p:spPr>
            <a:xfrm>
              <a:off x="636590" y="832994"/>
              <a:ext cx="327991" cy="472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F95C1F70-A3E1-4F62-9A69-BA0A7A41E726}"/>
                </a:ext>
              </a:extLst>
            </p:cNvPr>
            <p:cNvSpPr/>
            <p:nvPr/>
          </p:nvSpPr>
          <p:spPr>
            <a:xfrm>
              <a:off x="633951" y="1160985"/>
              <a:ext cx="327991" cy="47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avec flèche 5">
              <a:extLst>
                <a:ext uri="{FF2B5EF4-FFF2-40B4-BE49-F238E27FC236}">
                  <a16:creationId xmlns:a16="http://schemas.microsoft.com/office/drawing/2014/main" id="{86531AFC-20EA-4732-A4AC-0B21D18F4662}"/>
                </a:ext>
              </a:extLst>
            </p:cNvPr>
            <p:cNvCxnSpPr>
              <a:cxnSpLocks/>
            </p:cNvCxnSpPr>
            <p:nvPr/>
          </p:nvCxnSpPr>
          <p:spPr>
            <a:xfrm flipV="1">
              <a:off x="899674" y="5562601"/>
              <a:ext cx="0" cy="55517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3246E7B4-D885-45E9-9E0E-88BBDE9AB01D}"/>
                </a:ext>
              </a:extLst>
            </p:cNvPr>
            <p:cNvCxnSpPr/>
            <p:nvPr/>
          </p:nvCxnSpPr>
          <p:spPr>
            <a:xfrm flipV="1">
              <a:off x="611939" y="1368154"/>
              <a:ext cx="0" cy="4303644"/>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09D9EA5A-BEA2-4498-A4C0-E2DDE1A956A2}"/>
                </a:ext>
              </a:extLst>
            </p:cNvPr>
            <p:cNvSpPr txBox="1"/>
            <p:nvPr/>
          </p:nvSpPr>
          <p:spPr>
            <a:xfrm rot="16200000">
              <a:off x="-902620" y="3198168"/>
              <a:ext cx="2381870" cy="461665"/>
            </a:xfrm>
            <a:prstGeom prst="rect">
              <a:avLst/>
            </a:prstGeom>
            <a:noFill/>
          </p:spPr>
          <p:txBody>
            <a:bodyPr wrap="none" rtlCol="0">
              <a:spAutoFit/>
            </a:bodyPr>
            <a:lstStyle/>
            <a:p>
              <a:r>
                <a:rPr lang="fr-FR" sz="2400" b="1" dirty="0"/>
                <a:t>Excitation </a:t>
              </a:r>
              <a:r>
                <a:rPr lang="fr-FR" sz="2400" b="1" dirty="0" err="1"/>
                <a:t>energy</a:t>
              </a:r>
              <a:endParaRPr lang="fr-FR" sz="2400" b="1" dirty="0"/>
            </a:p>
          </p:txBody>
        </p:sp>
      </p:grpSp>
      <p:sp>
        <p:nvSpPr>
          <p:cNvPr id="42" name="ZoneTexte 41">
            <a:extLst>
              <a:ext uri="{FF2B5EF4-FFF2-40B4-BE49-F238E27FC236}">
                <a16:creationId xmlns:a16="http://schemas.microsoft.com/office/drawing/2014/main" id="{B34A7142-DDDD-448A-88CB-77637330B345}"/>
              </a:ext>
            </a:extLst>
          </p:cNvPr>
          <p:cNvSpPr txBox="1"/>
          <p:nvPr/>
        </p:nvSpPr>
        <p:spPr>
          <a:xfrm>
            <a:off x="2009817" y="-28302"/>
            <a:ext cx="8172365" cy="1077218"/>
          </a:xfrm>
          <a:prstGeom prst="rect">
            <a:avLst/>
          </a:prstGeom>
          <a:noFill/>
        </p:spPr>
        <p:txBody>
          <a:bodyPr wrap="none" rtlCol="0">
            <a:spAutoFit/>
          </a:bodyPr>
          <a:lstStyle/>
          <a:p>
            <a:r>
              <a:rPr lang="fr-FR" sz="3200" b="1" dirty="0"/>
              <a:t>Preliminary </a:t>
            </a:r>
            <a:r>
              <a:rPr lang="fr-FR" sz="3200" b="1" dirty="0" err="1"/>
              <a:t>results</a:t>
            </a:r>
            <a:r>
              <a:rPr lang="fr-FR" sz="3200" b="1" dirty="0"/>
              <a:t> for </a:t>
            </a:r>
            <a:r>
              <a:rPr lang="fr-FR" sz="3200" b="1" dirty="0" err="1"/>
              <a:t>heavy-residue</a:t>
            </a:r>
            <a:r>
              <a:rPr lang="fr-FR" sz="3200" b="1" dirty="0"/>
              <a:t> </a:t>
            </a:r>
            <a:r>
              <a:rPr lang="fr-FR" sz="3200" b="1" dirty="0" err="1"/>
              <a:t>detection</a:t>
            </a:r>
            <a:endParaRPr lang="fr-FR" sz="3200" b="1" dirty="0"/>
          </a:p>
          <a:p>
            <a:r>
              <a:rPr lang="fr-FR" sz="3200" b="1" dirty="0"/>
              <a:t>                              238U(</a:t>
            </a:r>
            <a:r>
              <a:rPr lang="fr-FR" sz="3200" b="1" dirty="0" err="1"/>
              <a:t>d,p</a:t>
            </a:r>
            <a:r>
              <a:rPr lang="fr-FR" sz="3200" b="1" dirty="0"/>
              <a:t>)</a:t>
            </a:r>
          </a:p>
        </p:txBody>
      </p:sp>
      <p:grpSp>
        <p:nvGrpSpPr>
          <p:cNvPr id="22" name="Groupe 21">
            <a:extLst>
              <a:ext uri="{FF2B5EF4-FFF2-40B4-BE49-F238E27FC236}">
                <a16:creationId xmlns:a16="http://schemas.microsoft.com/office/drawing/2014/main" id="{77B624D3-568C-4415-A072-7B02297CA565}"/>
              </a:ext>
            </a:extLst>
          </p:cNvPr>
          <p:cNvGrpSpPr/>
          <p:nvPr/>
        </p:nvGrpSpPr>
        <p:grpSpPr>
          <a:xfrm>
            <a:off x="-7414" y="929283"/>
            <a:ext cx="6529952" cy="5010967"/>
            <a:chOff x="115397" y="998742"/>
            <a:chExt cx="6529952" cy="5010967"/>
          </a:xfrm>
        </p:grpSpPr>
        <p:grpSp>
          <p:nvGrpSpPr>
            <p:cNvPr id="23" name="Groupe 22">
              <a:extLst>
                <a:ext uri="{FF2B5EF4-FFF2-40B4-BE49-F238E27FC236}">
                  <a16:creationId xmlns:a16="http://schemas.microsoft.com/office/drawing/2014/main" id="{6EF27066-BED1-410B-A878-8772B93E18EB}"/>
                </a:ext>
              </a:extLst>
            </p:cNvPr>
            <p:cNvGrpSpPr/>
            <p:nvPr/>
          </p:nvGrpSpPr>
          <p:grpSpPr>
            <a:xfrm>
              <a:off x="115397" y="1396946"/>
              <a:ext cx="5657143" cy="4542857"/>
              <a:chOff x="115397" y="1396946"/>
              <a:chExt cx="5657143" cy="4542857"/>
            </a:xfrm>
          </p:grpSpPr>
          <p:pic>
            <p:nvPicPr>
              <p:cNvPr id="30" name="Image 29">
                <a:extLst>
                  <a:ext uri="{FF2B5EF4-FFF2-40B4-BE49-F238E27FC236}">
                    <a16:creationId xmlns:a16="http://schemas.microsoft.com/office/drawing/2014/main" id="{4499704B-05D1-468D-B820-F259814B4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97" y="1396946"/>
                <a:ext cx="5657143" cy="4542857"/>
              </a:xfrm>
              <a:prstGeom prst="rect">
                <a:avLst/>
              </a:prstGeom>
            </p:spPr>
          </p:pic>
          <p:sp>
            <p:nvSpPr>
              <p:cNvPr id="31" name="ZoneTexte 30">
                <a:extLst>
                  <a:ext uri="{FF2B5EF4-FFF2-40B4-BE49-F238E27FC236}">
                    <a16:creationId xmlns:a16="http://schemas.microsoft.com/office/drawing/2014/main" id="{0ADCBEF2-8332-4F66-81A1-6FF138F19947}"/>
                  </a:ext>
                </a:extLst>
              </p:cNvPr>
              <p:cNvSpPr txBox="1"/>
              <p:nvPr/>
            </p:nvSpPr>
            <p:spPr>
              <a:xfrm>
                <a:off x="4447583" y="4897665"/>
                <a:ext cx="349776" cy="461665"/>
              </a:xfrm>
              <a:prstGeom prst="rect">
                <a:avLst/>
              </a:prstGeom>
              <a:noFill/>
            </p:spPr>
            <p:txBody>
              <a:bodyPr wrap="none" rtlCol="0">
                <a:spAutoFit/>
              </a:bodyPr>
              <a:lstStyle/>
              <a:p>
                <a:r>
                  <a:rPr lang="fr-FR" sz="2400" b="1" dirty="0"/>
                  <a:t>p</a:t>
                </a:r>
              </a:p>
            </p:txBody>
          </p:sp>
          <p:sp>
            <p:nvSpPr>
              <p:cNvPr id="32" name="ZoneTexte 31">
                <a:extLst>
                  <a:ext uri="{FF2B5EF4-FFF2-40B4-BE49-F238E27FC236}">
                    <a16:creationId xmlns:a16="http://schemas.microsoft.com/office/drawing/2014/main" id="{43D7A71C-2FEC-44E8-86DF-5EF497A2CDBD}"/>
                  </a:ext>
                </a:extLst>
              </p:cNvPr>
              <p:cNvSpPr txBox="1"/>
              <p:nvPr/>
            </p:nvSpPr>
            <p:spPr>
              <a:xfrm>
                <a:off x="4318438" y="4348720"/>
                <a:ext cx="349776" cy="461665"/>
              </a:xfrm>
              <a:prstGeom prst="rect">
                <a:avLst/>
              </a:prstGeom>
              <a:noFill/>
            </p:spPr>
            <p:txBody>
              <a:bodyPr wrap="none" rtlCol="0">
                <a:spAutoFit/>
              </a:bodyPr>
              <a:lstStyle/>
              <a:p>
                <a:r>
                  <a:rPr lang="fr-FR" sz="2400" b="1" dirty="0"/>
                  <a:t>d</a:t>
                </a:r>
              </a:p>
            </p:txBody>
          </p:sp>
          <p:sp>
            <p:nvSpPr>
              <p:cNvPr id="33" name="Forme libre : forme 32">
                <a:extLst>
                  <a:ext uri="{FF2B5EF4-FFF2-40B4-BE49-F238E27FC236}">
                    <a16:creationId xmlns:a16="http://schemas.microsoft.com/office/drawing/2014/main" id="{755113F2-23DB-4F8A-BEC7-710C87B462D7}"/>
                  </a:ext>
                </a:extLst>
              </p:cNvPr>
              <p:cNvSpPr/>
              <p:nvPr/>
            </p:nvSpPr>
            <p:spPr>
              <a:xfrm>
                <a:off x="641929" y="2846908"/>
                <a:ext cx="3878495" cy="2360473"/>
              </a:xfrm>
              <a:custGeom>
                <a:avLst/>
                <a:gdLst>
                  <a:gd name="connsiteX0" fmla="*/ 22606 w 3878495"/>
                  <a:gd name="connsiteY0" fmla="*/ 7934 h 2360473"/>
                  <a:gd name="connsiteX1" fmla="*/ 384113 w 3878495"/>
                  <a:gd name="connsiteY1" fmla="*/ 725632 h 2360473"/>
                  <a:gd name="connsiteX2" fmla="*/ 825364 w 3878495"/>
                  <a:gd name="connsiteY2" fmla="*/ 1267892 h 2360473"/>
                  <a:gd name="connsiteX3" fmla="*/ 1356992 w 3878495"/>
                  <a:gd name="connsiteY3" fmla="*/ 1613450 h 2360473"/>
                  <a:gd name="connsiteX4" fmla="*/ 1984313 w 3878495"/>
                  <a:gd name="connsiteY4" fmla="*/ 1831418 h 2360473"/>
                  <a:gd name="connsiteX5" fmla="*/ 2702011 w 3878495"/>
                  <a:gd name="connsiteY5" fmla="*/ 1996222 h 2360473"/>
                  <a:gd name="connsiteX6" fmla="*/ 3244271 w 3878495"/>
                  <a:gd name="connsiteY6" fmla="*/ 2049385 h 2360473"/>
                  <a:gd name="connsiteX7" fmla="*/ 3669573 w 3878495"/>
                  <a:gd name="connsiteY7" fmla="*/ 2086599 h 2360473"/>
                  <a:gd name="connsiteX8" fmla="*/ 3845011 w 3878495"/>
                  <a:gd name="connsiteY8" fmla="*/ 2086599 h 2360473"/>
                  <a:gd name="connsiteX9" fmla="*/ 3871592 w 3878495"/>
                  <a:gd name="connsiteY9" fmla="*/ 2256720 h 2360473"/>
                  <a:gd name="connsiteX10" fmla="*/ 3759950 w 3878495"/>
                  <a:gd name="connsiteY10" fmla="*/ 2357729 h 2360473"/>
                  <a:gd name="connsiteX11" fmla="*/ 3052885 w 3878495"/>
                  <a:gd name="connsiteY11" fmla="*/ 2325832 h 2360473"/>
                  <a:gd name="connsiteX12" fmla="*/ 2361769 w 3878495"/>
                  <a:gd name="connsiteY12" fmla="*/ 2262036 h 2360473"/>
                  <a:gd name="connsiteX13" fmla="*/ 1261299 w 3878495"/>
                  <a:gd name="connsiteY13" fmla="*/ 2129129 h 2360473"/>
                  <a:gd name="connsiteX14" fmla="*/ 713722 w 3878495"/>
                  <a:gd name="connsiteY14" fmla="*/ 1788887 h 2360473"/>
                  <a:gd name="connsiteX15" fmla="*/ 330950 w 3878495"/>
                  <a:gd name="connsiteY15" fmla="*/ 1337004 h 2360473"/>
                  <a:gd name="connsiteX16" fmla="*/ 112983 w 3878495"/>
                  <a:gd name="connsiteY16" fmla="*/ 922334 h 2360473"/>
                  <a:gd name="connsiteX17" fmla="*/ 43871 w 3878495"/>
                  <a:gd name="connsiteY17" fmla="*/ 374757 h 2360473"/>
                  <a:gd name="connsiteX18" fmla="*/ 22606 w 3878495"/>
                  <a:gd name="connsiteY18" fmla="*/ 7934 h 236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8495" h="2360473">
                    <a:moveTo>
                      <a:pt x="22606" y="7934"/>
                    </a:moveTo>
                    <a:cubicBezTo>
                      <a:pt x="79313" y="66413"/>
                      <a:pt x="250320" y="515639"/>
                      <a:pt x="384113" y="725632"/>
                    </a:cubicBezTo>
                    <a:cubicBezTo>
                      <a:pt x="517906" y="935625"/>
                      <a:pt x="663218" y="1119922"/>
                      <a:pt x="825364" y="1267892"/>
                    </a:cubicBezTo>
                    <a:cubicBezTo>
                      <a:pt x="987510" y="1415862"/>
                      <a:pt x="1163834" y="1519529"/>
                      <a:pt x="1356992" y="1613450"/>
                    </a:cubicBezTo>
                    <a:cubicBezTo>
                      <a:pt x="1550150" y="1707371"/>
                      <a:pt x="1760143" y="1767623"/>
                      <a:pt x="1984313" y="1831418"/>
                    </a:cubicBezTo>
                    <a:cubicBezTo>
                      <a:pt x="2208483" y="1895213"/>
                      <a:pt x="2492018" y="1959894"/>
                      <a:pt x="2702011" y="1996222"/>
                    </a:cubicBezTo>
                    <a:cubicBezTo>
                      <a:pt x="2912004" y="2032550"/>
                      <a:pt x="3244271" y="2049385"/>
                      <a:pt x="3244271" y="2049385"/>
                    </a:cubicBezTo>
                    <a:lnTo>
                      <a:pt x="3669573" y="2086599"/>
                    </a:lnTo>
                    <a:cubicBezTo>
                      <a:pt x="3769696" y="2092801"/>
                      <a:pt x="3811341" y="2058246"/>
                      <a:pt x="3845011" y="2086599"/>
                    </a:cubicBezTo>
                    <a:cubicBezTo>
                      <a:pt x="3878681" y="2114952"/>
                      <a:pt x="3885769" y="2211532"/>
                      <a:pt x="3871592" y="2256720"/>
                    </a:cubicBezTo>
                    <a:cubicBezTo>
                      <a:pt x="3857415" y="2301908"/>
                      <a:pt x="3896401" y="2346210"/>
                      <a:pt x="3759950" y="2357729"/>
                    </a:cubicBezTo>
                    <a:cubicBezTo>
                      <a:pt x="3623499" y="2369248"/>
                      <a:pt x="3285915" y="2341781"/>
                      <a:pt x="3052885" y="2325832"/>
                    </a:cubicBezTo>
                    <a:cubicBezTo>
                      <a:pt x="2819855" y="2309883"/>
                      <a:pt x="2660367" y="2294820"/>
                      <a:pt x="2361769" y="2262036"/>
                    </a:cubicBezTo>
                    <a:cubicBezTo>
                      <a:pt x="2063171" y="2229252"/>
                      <a:pt x="1535973" y="2207987"/>
                      <a:pt x="1261299" y="2129129"/>
                    </a:cubicBezTo>
                    <a:cubicBezTo>
                      <a:pt x="986625" y="2050271"/>
                      <a:pt x="868780" y="1920908"/>
                      <a:pt x="713722" y="1788887"/>
                    </a:cubicBezTo>
                    <a:cubicBezTo>
                      <a:pt x="558664" y="1656866"/>
                      <a:pt x="431073" y="1481429"/>
                      <a:pt x="330950" y="1337004"/>
                    </a:cubicBezTo>
                    <a:cubicBezTo>
                      <a:pt x="230827" y="1192579"/>
                      <a:pt x="160830" y="1082709"/>
                      <a:pt x="112983" y="922334"/>
                    </a:cubicBezTo>
                    <a:cubicBezTo>
                      <a:pt x="65137" y="761960"/>
                      <a:pt x="55390" y="520955"/>
                      <a:pt x="43871" y="374757"/>
                    </a:cubicBezTo>
                    <a:cubicBezTo>
                      <a:pt x="32352" y="228559"/>
                      <a:pt x="-34101" y="-50545"/>
                      <a:pt x="22606" y="7934"/>
                    </a:cubicBezTo>
                    <a:close/>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4" name="ZoneTexte 23">
              <a:extLst>
                <a:ext uri="{FF2B5EF4-FFF2-40B4-BE49-F238E27FC236}">
                  <a16:creationId xmlns:a16="http://schemas.microsoft.com/office/drawing/2014/main" id="{E1DBB01B-F991-4347-92A9-648371A71EE0}"/>
                </a:ext>
              </a:extLst>
            </p:cNvPr>
            <p:cNvSpPr txBox="1"/>
            <p:nvPr/>
          </p:nvSpPr>
          <p:spPr>
            <a:xfrm>
              <a:off x="2365579" y="998742"/>
              <a:ext cx="1411477" cy="461665"/>
            </a:xfrm>
            <a:prstGeom prst="rect">
              <a:avLst/>
            </a:prstGeom>
            <a:noFill/>
          </p:spPr>
          <p:txBody>
            <a:bodyPr wrap="none" rtlCol="0">
              <a:spAutoFit/>
            </a:bodyPr>
            <a:lstStyle/>
            <a:p>
              <a:r>
                <a:rPr lang="fr-FR" sz="2400" dirty="0" err="1"/>
                <a:t>Telescope</a:t>
              </a:r>
              <a:endParaRPr lang="fr-FR" sz="2400" dirty="0"/>
            </a:p>
          </p:txBody>
        </p:sp>
        <p:sp>
          <p:nvSpPr>
            <p:cNvPr id="25" name="Rectangle 24">
              <a:extLst>
                <a:ext uri="{FF2B5EF4-FFF2-40B4-BE49-F238E27FC236}">
                  <a16:creationId xmlns:a16="http://schemas.microsoft.com/office/drawing/2014/main" id="{65CEB99E-A20C-426D-9EAA-E3AD87180646}"/>
                </a:ext>
              </a:extLst>
            </p:cNvPr>
            <p:cNvSpPr/>
            <p:nvPr/>
          </p:nvSpPr>
          <p:spPr>
            <a:xfrm>
              <a:off x="2848203" y="5619059"/>
              <a:ext cx="2860159" cy="20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F091428F-D7E4-46C6-9F2D-B7DA22D4C991}"/>
                </a:ext>
              </a:extLst>
            </p:cNvPr>
            <p:cNvSpPr/>
            <p:nvPr/>
          </p:nvSpPr>
          <p:spPr>
            <a:xfrm rot="16200000">
              <a:off x="-1132541" y="2713060"/>
              <a:ext cx="2860159" cy="20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8A1FAF4A-E0B7-4055-B77D-E80695A9C648}"/>
                </a:ext>
              </a:extLst>
            </p:cNvPr>
            <p:cNvSpPr txBox="1"/>
            <p:nvPr/>
          </p:nvSpPr>
          <p:spPr>
            <a:xfrm>
              <a:off x="3308812" y="5640377"/>
              <a:ext cx="2105898" cy="369332"/>
            </a:xfrm>
            <a:prstGeom prst="rect">
              <a:avLst/>
            </a:prstGeom>
            <a:noFill/>
          </p:spPr>
          <p:txBody>
            <a:bodyPr wrap="none" rtlCol="0">
              <a:spAutoFit/>
            </a:bodyPr>
            <a:lstStyle/>
            <a:p>
              <a:r>
                <a:rPr lang="fr-FR" dirty="0" err="1"/>
                <a:t>Residual</a:t>
              </a:r>
              <a:r>
                <a:rPr lang="fr-FR" dirty="0"/>
                <a:t> </a:t>
              </a:r>
              <a:r>
                <a:rPr lang="fr-FR" dirty="0" err="1"/>
                <a:t>energy</a:t>
              </a:r>
              <a:r>
                <a:rPr lang="fr-FR" dirty="0"/>
                <a:t> (</a:t>
              </a:r>
              <a:r>
                <a:rPr lang="fr-FR" dirty="0" err="1"/>
                <a:t>Ch</a:t>
              </a:r>
              <a:r>
                <a:rPr lang="fr-FR" dirty="0"/>
                <a:t>)</a:t>
              </a:r>
            </a:p>
          </p:txBody>
        </p:sp>
        <p:sp>
          <p:nvSpPr>
            <p:cNvPr id="28" name="ZoneTexte 27">
              <a:extLst>
                <a:ext uri="{FF2B5EF4-FFF2-40B4-BE49-F238E27FC236}">
                  <a16:creationId xmlns:a16="http://schemas.microsoft.com/office/drawing/2014/main" id="{4A21061B-85CE-4544-AB8A-8250925BB9A9}"/>
                </a:ext>
              </a:extLst>
            </p:cNvPr>
            <p:cNvSpPr txBox="1"/>
            <p:nvPr/>
          </p:nvSpPr>
          <p:spPr>
            <a:xfrm>
              <a:off x="479680" y="1061789"/>
              <a:ext cx="877163" cy="369332"/>
            </a:xfrm>
            <a:prstGeom prst="rect">
              <a:avLst/>
            </a:prstGeom>
            <a:noFill/>
          </p:spPr>
          <p:txBody>
            <a:bodyPr wrap="none" rtlCol="0">
              <a:spAutoFit/>
            </a:bodyPr>
            <a:lstStyle/>
            <a:p>
              <a:r>
                <a:rPr lang="fr-FR" dirty="0">
                  <a:sym typeface="Symbol" panose="05050102010706020507" pitchFamily="18" charset="2"/>
                </a:rPr>
                <a:t>E (</a:t>
              </a:r>
              <a:r>
                <a:rPr lang="fr-FR" dirty="0" err="1">
                  <a:sym typeface="Symbol" panose="05050102010706020507" pitchFamily="18" charset="2"/>
                </a:rPr>
                <a:t>Ch</a:t>
              </a:r>
              <a:r>
                <a:rPr lang="fr-FR" dirty="0">
                  <a:sym typeface="Symbol" panose="05050102010706020507" pitchFamily="18" charset="2"/>
                </a:rPr>
                <a:t>)</a:t>
              </a:r>
              <a:endParaRPr lang="fr-FR" dirty="0"/>
            </a:p>
          </p:txBody>
        </p:sp>
        <p:cxnSp>
          <p:nvCxnSpPr>
            <p:cNvPr id="29" name="Connecteur droit avec flèche 28">
              <a:extLst>
                <a:ext uri="{FF2B5EF4-FFF2-40B4-BE49-F238E27FC236}">
                  <a16:creationId xmlns:a16="http://schemas.microsoft.com/office/drawing/2014/main" id="{70E07C24-DA13-414E-B0EF-799B9893E962}"/>
                </a:ext>
              </a:extLst>
            </p:cNvPr>
            <p:cNvCxnSpPr>
              <a:cxnSpLocks/>
              <a:stCxn id="33" idx="8"/>
            </p:cNvCxnSpPr>
            <p:nvPr/>
          </p:nvCxnSpPr>
          <p:spPr>
            <a:xfrm flipV="1">
              <a:off x="4486940" y="4401881"/>
              <a:ext cx="2158409" cy="531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ZoneTexte 34">
            <a:extLst>
              <a:ext uri="{FF2B5EF4-FFF2-40B4-BE49-F238E27FC236}">
                <a16:creationId xmlns:a16="http://schemas.microsoft.com/office/drawing/2014/main" id="{A82F5804-407B-40C4-8B92-D23D80D6DF24}"/>
              </a:ext>
            </a:extLst>
          </p:cNvPr>
          <p:cNvSpPr txBox="1"/>
          <p:nvPr/>
        </p:nvSpPr>
        <p:spPr>
          <a:xfrm>
            <a:off x="7328937" y="1117850"/>
            <a:ext cx="3452035" cy="461665"/>
          </a:xfrm>
          <a:prstGeom prst="rect">
            <a:avLst/>
          </a:prstGeom>
          <a:noFill/>
        </p:spPr>
        <p:txBody>
          <a:bodyPr wrap="none" rtlCol="0">
            <a:spAutoFit/>
          </a:bodyPr>
          <a:lstStyle/>
          <a:p>
            <a:r>
              <a:rPr lang="fr-FR" sz="2400" dirty="0" err="1"/>
              <a:t>Beamlike</a:t>
            </a:r>
            <a:r>
              <a:rPr lang="fr-FR" sz="2400" dirty="0"/>
              <a:t> </a:t>
            </a:r>
            <a:r>
              <a:rPr lang="fr-FR" sz="2400" dirty="0" err="1"/>
              <a:t>residue</a:t>
            </a:r>
            <a:r>
              <a:rPr lang="fr-FR" sz="2400" dirty="0"/>
              <a:t> detector</a:t>
            </a:r>
          </a:p>
        </p:txBody>
      </p:sp>
      <p:sp>
        <p:nvSpPr>
          <p:cNvPr id="37" name="ZoneTexte 36">
            <a:extLst>
              <a:ext uri="{FF2B5EF4-FFF2-40B4-BE49-F238E27FC236}">
                <a16:creationId xmlns:a16="http://schemas.microsoft.com/office/drawing/2014/main" id="{5488DCFE-A30C-4258-876A-C9CBA19C8E1D}"/>
              </a:ext>
            </a:extLst>
          </p:cNvPr>
          <p:cNvSpPr txBox="1"/>
          <p:nvPr/>
        </p:nvSpPr>
        <p:spPr>
          <a:xfrm>
            <a:off x="9388211" y="5137864"/>
            <a:ext cx="2524665" cy="369332"/>
          </a:xfrm>
          <a:prstGeom prst="rect">
            <a:avLst/>
          </a:prstGeom>
          <a:noFill/>
        </p:spPr>
        <p:txBody>
          <a:bodyPr wrap="none" rtlCol="0">
            <a:spAutoFit/>
          </a:bodyPr>
          <a:lstStyle/>
          <a:p>
            <a:r>
              <a:rPr lang="fr-FR" dirty="0"/>
              <a:t>Horizontal position (mm)</a:t>
            </a:r>
          </a:p>
        </p:txBody>
      </p:sp>
      <p:sp>
        <p:nvSpPr>
          <p:cNvPr id="38" name="ZoneTexte 3">
            <a:extLst>
              <a:ext uri="{FF2B5EF4-FFF2-40B4-BE49-F238E27FC236}">
                <a16:creationId xmlns:a16="http://schemas.microsoft.com/office/drawing/2014/main" id="{475C8C19-AA93-4AE2-9C0A-B816584FAAFD}"/>
              </a:ext>
            </a:extLst>
          </p:cNvPr>
          <p:cNvSpPr txBox="1">
            <a:spLocks noChangeArrowheads="1"/>
          </p:cNvSpPr>
          <p:nvPr/>
        </p:nvSpPr>
        <p:spPr bwMode="auto">
          <a:xfrm>
            <a:off x="5264816" y="6115313"/>
            <a:ext cx="6641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solidFill>
                  <a:srgbClr val="008080"/>
                </a:solidFill>
              </a:rPr>
              <a:t>Analysis by Camille Berthelot  &amp; </a:t>
            </a:r>
            <a:r>
              <a:rPr lang="en-US" altLang="fr-FR" sz="2400" b="1" dirty="0" err="1">
                <a:solidFill>
                  <a:srgbClr val="008080"/>
                </a:solidFill>
              </a:rPr>
              <a:t>Boguslaw</a:t>
            </a:r>
            <a:r>
              <a:rPr lang="en-US" altLang="fr-FR" sz="2400" b="1" dirty="0">
                <a:solidFill>
                  <a:srgbClr val="008080"/>
                </a:solidFill>
              </a:rPr>
              <a:t> </a:t>
            </a:r>
            <a:r>
              <a:rPr lang="en-US" altLang="fr-FR" sz="2400" b="1" dirty="0" err="1">
                <a:solidFill>
                  <a:srgbClr val="008080"/>
                </a:solidFill>
              </a:rPr>
              <a:t>Wloch</a:t>
            </a:r>
            <a:endParaRPr lang="en-US" altLang="fr-FR" sz="2400" b="1" dirty="0">
              <a:solidFill>
                <a:srgbClr val="008080"/>
              </a:solidFill>
            </a:endParaRPr>
          </a:p>
        </p:txBody>
      </p:sp>
    </p:spTree>
    <p:extLst>
      <p:ext uri="{BB962C8B-B14F-4D97-AF65-F5344CB8AC3E}">
        <p14:creationId xmlns:p14="http://schemas.microsoft.com/office/powerpoint/2010/main" val="175623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a:extLst>
              <a:ext uri="{FF2B5EF4-FFF2-40B4-BE49-F238E27FC236}">
                <a16:creationId xmlns:a16="http://schemas.microsoft.com/office/drawing/2014/main" id="{FAE5062F-BDA4-415D-B7B5-A9CD6BA615D3}"/>
              </a:ext>
            </a:extLst>
          </p:cNvPr>
          <p:cNvSpPr txBox="1"/>
          <p:nvPr/>
        </p:nvSpPr>
        <p:spPr>
          <a:xfrm>
            <a:off x="1872051" y="-5525"/>
            <a:ext cx="8637236" cy="584775"/>
          </a:xfrm>
          <a:prstGeom prst="rect">
            <a:avLst/>
          </a:prstGeom>
          <a:solidFill>
            <a:schemeClr val="bg1"/>
          </a:solidFill>
        </p:spPr>
        <p:txBody>
          <a:bodyPr wrap="none" rtlCol="0">
            <a:spAutoFit/>
          </a:bodyPr>
          <a:lstStyle/>
          <a:p>
            <a:r>
              <a:rPr lang="fr-FR" sz="3200" b="1" dirty="0"/>
              <a:t>Preliminary </a:t>
            </a:r>
            <a:r>
              <a:rPr lang="fr-FR" sz="3200" b="1" dirty="0" err="1"/>
              <a:t>results</a:t>
            </a:r>
            <a:r>
              <a:rPr lang="fr-FR" sz="3200" b="1" dirty="0"/>
              <a:t> for </a:t>
            </a:r>
            <a:r>
              <a:rPr lang="fr-FR" sz="3200" b="1" dirty="0" err="1"/>
              <a:t>heavy-residue</a:t>
            </a:r>
            <a:r>
              <a:rPr lang="fr-FR" sz="3200" b="1" dirty="0"/>
              <a:t> </a:t>
            </a:r>
            <a:r>
              <a:rPr lang="fr-FR" sz="3200" b="1" dirty="0" err="1"/>
              <a:t>detection</a:t>
            </a:r>
            <a:r>
              <a:rPr lang="fr-FR" sz="3200" b="1" dirty="0"/>
              <a:t>     </a:t>
            </a:r>
          </a:p>
        </p:txBody>
      </p:sp>
      <p:grpSp>
        <p:nvGrpSpPr>
          <p:cNvPr id="3" name="Groupe 2">
            <a:extLst>
              <a:ext uri="{FF2B5EF4-FFF2-40B4-BE49-F238E27FC236}">
                <a16:creationId xmlns:a16="http://schemas.microsoft.com/office/drawing/2014/main" id="{F4AE0FEC-3AC7-470F-B5F5-76D50D586574}"/>
              </a:ext>
            </a:extLst>
          </p:cNvPr>
          <p:cNvGrpSpPr/>
          <p:nvPr/>
        </p:nvGrpSpPr>
        <p:grpSpPr>
          <a:xfrm>
            <a:off x="299348" y="537009"/>
            <a:ext cx="10889620" cy="6320991"/>
            <a:chOff x="299348" y="537009"/>
            <a:chExt cx="10889620" cy="6320991"/>
          </a:xfrm>
        </p:grpSpPr>
        <p:grpSp>
          <p:nvGrpSpPr>
            <p:cNvPr id="4" name="Groupe 3">
              <a:extLst>
                <a:ext uri="{FF2B5EF4-FFF2-40B4-BE49-F238E27FC236}">
                  <a16:creationId xmlns:a16="http://schemas.microsoft.com/office/drawing/2014/main" id="{6DFA3878-4694-401E-8641-5F3C9ADF9D9F}"/>
                </a:ext>
              </a:extLst>
            </p:cNvPr>
            <p:cNvGrpSpPr/>
            <p:nvPr/>
          </p:nvGrpSpPr>
          <p:grpSpPr>
            <a:xfrm>
              <a:off x="299348" y="537009"/>
              <a:ext cx="10889620" cy="6320991"/>
              <a:chOff x="-168485" y="697327"/>
              <a:chExt cx="10889620" cy="6320991"/>
            </a:xfrm>
          </p:grpSpPr>
          <p:pic>
            <p:nvPicPr>
              <p:cNvPr id="36" name="Image 35">
                <a:extLst>
                  <a:ext uri="{FF2B5EF4-FFF2-40B4-BE49-F238E27FC236}">
                    <a16:creationId xmlns:a16="http://schemas.microsoft.com/office/drawing/2014/main" id="{3C4BB896-9412-4CBB-9928-7288951DA4E5}"/>
                  </a:ext>
                </a:extLst>
              </p:cNvPr>
              <p:cNvPicPr>
                <a:picLocks noChangeAspect="1"/>
              </p:cNvPicPr>
              <p:nvPr/>
            </p:nvPicPr>
            <p:blipFill rotWithShape="1">
              <a:blip r:embed="rId2">
                <a:extLst>
                  <a:ext uri="{28A0092B-C50C-407E-A947-70E740481C1C}">
                    <a14:useLocalDpi xmlns:a14="http://schemas.microsoft.com/office/drawing/2010/main" val="0"/>
                  </a:ext>
                </a:extLst>
              </a:blip>
              <a:srcRect l="6364" t="7457" r="2221" b="6300"/>
              <a:stretch/>
            </p:blipFill>
            <p:spPr>
              <a:xfrm>
                <a:off x="692095" y="697327"/>
                <a:ext cx="9976423" cy="5952911"/>
              </a:xfrm>
              <a:prstGeom prst="rect">
                <a:avLst/>
              </a:prstGeom>
            </p:spPr>
          </p:pic>
          <p:grpSp>
            <p:nvGrpSpPr>
              <p:cNvPr id="45" name="Groupe 44">
                <a:extLst>
                  <a:ext uri="{FF2B5EF4-FFF2-40B4-BE49-F238E27FC236}">
                    <a16:creationId xmlns:a16="http://schemas.microsoft.com/office/drawing/2014/main" id="{77C8ECCD-BC27-417D-9B48-397B4BF0638E}"/>
                  </a:ext>
                </a:extLst>
              </p:cNvPr>
              <p:cNvGrpSpPr/>
              <p:nvPr/>
            </p:nvGrpSpPr>
            <p:grpSpPr>
              <a:xfrm>
                <a:off x="-168485" y="817320"/>
                <a:ext cx="10889620" cy="6200998"/>
                <a:chOff x="-1566656" y="239475"/>
                <a:chExt cx="15559021" cy="7006244"/>
              </a:xfrm>
            </p:grpSpPr>
            <p:grpSp>
              <p:nvGrpSpPr>
                <p:cNvPr id="39" name="Groupe 38">
                  <a:extLst>
                    <a:ext uri="{FF2B5EF4-FFF2-40B4-BE49-F238E27FC236}">
                      <a16:creationId xmlns:a16="http://schemas.microsoft.com/office/drawing/2014/main" id="{98338694-811C-4F7B-8E06-E04EE0FA62DF}"/>
                    </a:ext>
                  </a:extLst>
                </p:cNvPr>
                <p:cNvGrpSpPr/>
                <p:nvPr/>
              </p:nvGrpSpPr>
              <p:grpSpPr>
                <a:xfrm>
                  <a:off x="-1566656" y="239475"/>
                  <a:ext cx="15559021" cy="7006244"/>
                  <a:chOff x="-1566656" y="239475"/>
                  <a:chExt cx="15559021" cy="7006244"/>
                </a:xfrm>
              </p:grpSpPr>
              <p:grpSp>
                <p:nvGrpSpPr>
                  <p:cNvPr id="8" name="Groupe 7">
                    <a:extLst>
                      <a:ext uri="{FF2B5EF4-FFF2-40B4-BE49-F238E27FC236}">
                        <a16:creationId xmlns:a16="http://schemas.microsoft.com/office/drawing/2014/main" id="{3AE7E276-C323-4047-A6F0-090B25387F8A}"/>
                      </a:ext>
                    </a:extLst>
                  </p:cNvPr>
                  <p:cNvGrpSpPr/>
                  <p:nvPr/>
                </p:nvGrpSpPr>
                <p:grpSpPr>
                  <a:xfrm>
                    <a:off x="-1566656" y="5457827"/>
                    <a:ext cx="1037463" cy="1633625"/>
                    <a:chOff x="-1586717" y="5314656"/>
                    <a:chExt cx="1037463" cy="1633625"/>
                  </a:xfrm>
                </p:grpSpPr>
                <p:sp>
                  <p:nvSpPr>
                    <p:cNvPr id="7" name="ZoneTexte 6">
                      <a:extLst>
                        <a:ext uri="{FF2B5EF4-FFF2-40B4-BE49-F238E27FC236}">
                          <a16:creationId xmlns:a16="http://schemas.microsoft.com/office/drawing/2014/main" id="{EBC58867-6CDD-4F35-908A-3F345569A1B9}"/>
                        </a:ext>
                      </a:extLst>
                    </p:cNvPr>
                    <p:cNvSpPr txBox="1"/>
                    <p:nvPr/>
                  </p:nvSpPr>
                  <p:spPr>
                    <a:xfrm>
                      <a:off x="-1586717" y="6425061"/>
                      <a:ext cx="1037463" cy="523220"/>
                    </a:xfrm>
                    <a:prstGeom prst="rect">
                      <a:avLst/>
                    </a:prstGeom>
                    <a:noFill/>
                  </p:spPr>
                  <p:txBody>
                    <a:bodyPr wrap="none" rtlCol="0">
                      <a:spAutoFit/>
                    </a:bodyPr>
                    <a:lstStyle/>
                    <a:p>
                      <a:r>
                        <a:rPr lang="fr-FR" sz="2800" b="1" dirty="0"/>
                        <a:t>Beam</a:t>
                      </a:r>
                    </a:p>
                  </p:txBody>
                </p:sp>
                <p:cxnSp>
                  <p:nvCxnSpPr>
                    <p:cNvPr id="6" name="Connecteur droit avec flèche 5">
                      <a:extLst>
                        <a:ext uri="{FF2B5EF4-FFF2-40B4-BE49-F238E27FC236}">
                          <a16:creationId xmlns:a16="http://schemas.microsoft.com/office/drawing/2014/main" id="{86531AFC-20EA-4732-A4AC-0B21D18F4662}"/>
                        </a:ext>
                      </a:extLst>
                    </p:cNvPr>
                    <p:cNvCxnSpPr>
                      <a:cxnSpLocks/>
                    </p:cNvCxnSpPr>
                    <p:nvPr/>
                  </p:nvCxnSpPr>
                  <p:spPr>
                    <a:xfrm flipV="1">
                      <a:off x="-689719" y="5314656"/>
                      <a:ext cx="0" cy="116811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ZoneTexte 12">
                    <a:extLst>
                      <a:ext uri="{FF2B5EF4-FFF2-40B4-BE49-F238E27FC236}">
                        <a16:creationId xmlns:a16="http://schemas.microsoft.com/office/drawing/2014/main" id="{09D9EA5A-BEA2-4498-A4C0-E2DDE1A956A2}"/>
                      </a:ext>
                    </a:extLst>
                  </p:cNvPr>
                  <p:cNvSpPr txBox="1"/>
                  <p:nvPr/>
                </p:nvSpPr>
                <p:spPr>
                  <a:xfrm rot="16200000">
                    <a:off x="-2023714" y="1199577"/>
                    <a:ext cx="2381870" cy="461665"/>
                  </a:xfrm>
                  <a:prstGeom prst="rect">
                    <a:avLst/>
                  </a:prstGeom>
                  <a:noFill/>
                </p:spPr>
                <p:txBody>
                  <a:bodyPr wrap="none" rtlCol="0">
                    <a:spAutoFit/>
                  </a:bodyPr>
                  <a:lstStyle/>
                  <a:p>
                    <a:r>
                      <a:rPr lang="fr-FR" sz="2400" b="1" dirty="0"/>
                      <a:t>Excitation </a:t>
                    </a:r>
                    <a:r>
                      <a:rPr lang="fr-FR" sz="2400" b="1" dirty="0" err="1"/>
                      <a:t>energy</a:t>
                    </a:r>
                    <a:endParaRPr lang="fr-FR" sz="2400" b="1" dirty="0"/>
                  </a:p>
                </p:txBody>
              </p:sp>
              <p:sp>
                <p:nvSpPr>
                  <p:cNvPr id="20" name="ZoneTexte 19">
                    <a:extLst>
                      <a:ext uri="{FF2B5EF4-FFF2-40B4-BE49-F238E27FC236}">
                        <a16:creationId xmlns:a16="http://schemas.microsoft.com/office/drawing/2014/main" id="{569D4A59-AFC2-4B11-B65C-A698C8C8BE15}"/>
                      </a:ext>
                    </a:extLst>
                  </p:cNvPr>
                  <p:cNvSpPr txBox="1"/>
                  <p:nvPr/>
                </p:nvSpPr>
                <p:spPr>
                  <a:xfrm>
                    <a:off x="6195089" y="6745816"/>
                    <a:ext cx="7797276" cy="499903"/>
                  </a:xfrm>
                  <a:prstGeom prst="rect">
                    <a:avLst/>
                  </a:prstGeom>
                  <a:noFill/>
                </p:spPr>
                <p:txBody>
                  <a:bodyPr wrap="none" rtlCol="0">
                    <a:spAutoFit/>
                  </a:bodyPr>
                  <a:lstStyle/>
                  <a:p>
                    <a:r>
                      <a:rPr lang="fr-FR" sz="2400" b="1" dirty="0"/>
                      <a:t>Horizontal position of </a:t>
                    </a:r>
                    <a:r>
                      <a:rPr lang="fr-FR" sz="2400" b="1" dirty="0" err="1"/>
                      <a:t>heavy</a:t>
                    </a:r>
                    <a:r>
                      <a:rPr lang="fr-FR" sz="2400" b="1" dirty="0"/>
                      <a:t> </a:t>
                    </a:r>
                    <a:r>
                      <a:rPr lang="fr-FR" sz="2400" b="1" dirty="0" err="1"/>
                      <a:t>residues</a:t>
                    </a:r>
                    <a:r>
                      <a:rPr lang="fr-FR" sz="2400" b="1" dirty="0"/>
                      <a:t> (mm)</a:t>
                    </a:r>
                  </a:p>
                </p:txBody>
              </p:sp>
              <p:sp>
                <p:nvSpPr>
                  <p:cNvPr id="21" name="ZoneTexte 20">
                    <a:extLst>
                      <a:ext uri="{FF2B5EF4-FFF2-40B4-BE49-F238E27FC236}">
                        <a16:creationId xmlns:a16="http://schemas.microsoft.com/office/drawing/2014/main" id="{C725E554-457D-4A15-AD5C-CD473683E80F}"/>
                      </a:ext>
                    </a:extLst>
                  </p:cNvPr>
                  <p:cNvSpPr txBox="1"/>
                  <p:nvPr/>
                </p:nvSpPr>
                <p:spPr>
                  <a:xfrm>
                    <a:off x="3384732" y="5584670"/>
                    <a:ext cx="3038939" cy="799810"/>
                  </a:xfrm>
                  <a:prstGeom prst="rect">
                    <a:avLst/>
                  </a:prstGeom>
                  <a:noFill/>
                </p:spPr>
                <p:txBody>
                  <a:bodyPr wrap="square" rtlCol="0">
                    <a:spAutoFit/>
                  </a:bodyPr>
                  <a:lstStyle/>
                  <a:p>
                    <a:r>
                      <a:rPr lang="fr-FR" sz="2000" b="1" dirty="0">
                        <a:sym typeface="Symbol" panose="05050102010706020507" pitchFamily="18" charset="2"/>
                      </a:rPr>
                      <a:t>-</a:t>
                    </a:r>
                    <a:r>
                      <a:rPr lang="fr-FR" sz="2000" b="1" dirty="0" err="1">
                        <a:sym typeface="Symbol" panose="05050102010706020507" pitchFamily="18" charset="2"/>
                      </a:rPr>
                      <a:t>emission</a:t>
                    </a:r>
                    <a:r>
                      <a:rPr lang="fr-FR" sz="2000" b="1" dirty="0">
                        <a:sym typeface="Symbol" panose="05050102010706020507" pitchFamily="18" charset="2"/>
                      </a:rPr>
                      <a:t> </a:t>
                    </a:r>
                    <a:r>
                      <a:rPr lang="fr-FR" sz="2000" b="1" baseline="30000" dirty="0"/>
                      <a:t>239</a:t>
                    </a:r>
                    <a:r>
                      <a:rPr lang="fr-FR" sz="2000" b="1" dirty="0"/>
                      <a:t>U</a:t>
                    </a:r>
                    <a:r>
                      <a:rPr lang="fr-FR" sz="2000" b="1" baseline="30000" dirty="0"/>
                      <a:t>92+</a:t>
                    </a:r>
                    <a:r>
                      <a:rPr lang="fr-FR" sz="2000" b="1" dirty="0"/>
                      <a:t> </a:t>
                    </a:r>
                  </a:p>
                  <a:p>
                    <a:r>
                      <a:rPr lang="fr-FR" sz="2000" b="1" dirty="0"/>
                      <a:t>100% </a:t>
                    </a:r>
                    <a:r>
                      <a:rPr lang="fr-FR" sz="2000" b="1" dirty="0" err="1"/>
                      <a:t>efficiency</a:t>
                    </a:r>
                    <a:r>
                      <a:rPr lang="fr-FR" sz="2000" b="1" dirty="0"/>
                      <a:t>!</a:t>
                    </a:r>
                    <a:endParaRPr lang="fr-FR" sz="2000" b="1" dirty="0">
                      <a:sym typeface="Symbol" panose="05050102010706020507" pitchFamily="18" charset="2"/>
                    </a:endParaRPr>
                  </a:p>
                </p:txBody>
              </p:sp>
              <p:sp>
                <p:nvSpPr>
                  <p:cNvPr id="31" name="ZoneTexte 30">
                    <a:extLst>
                      <a:ext uri="{FF2B5EF4-FFF2-40B4-BE49-F238E27FC236}">
                        <a16:creationId xmlns:a16="http://schemas.microsoft.com/office/drawing/2014/main" id="{8AA3B208-1520-4B4D-9E5D-8925E6F794B1}"/>
                      </a:ext>
                    </a:extLst>
                  </p:cNvPr>
                  <p:cNvSpPr txBox="1"/>
                  <p:nvPr/>
                </p:nvSpPr>
                <p:spPr>
                  <a:xfrm flipH="1">
                    <a:off x="6107358" y="4784860"/>
                    <a:ext cx="3752068" cy="799810"/>
                  </a:xfrm>
                  <a:prstGeom prst="rect">
                    <a:avLst/>
                  </a:prstGeom>
                  <a:noFill/>
                </p:spPr>
                <p:txBody>
                  <a:bodyPr wrap="square" rtlCol="0">
                    <a:spAutoFit/>
                  </a:bodyPr>
                  <a:lstStyle/>
                  <a:p>
                    <a:r>
                      <a:rPr lang="fr-FR" sz="2000" b="1" dirty="0">
                        <a:sym typeface="Symbol" panose="05050102010706020507" pitchFamily="18" charset="2"/>
                      </a:rPr>
                      <a:t>1n-emission </a:t>
                    </a:r>
                    <a:r>
                      <a:rPr lang="fr-FR" sz="2000" b="1" baseline="30000" dirty="0"/>
                      <a:t>238</a:t>
                    </a:r>
                    <a:r>
                      <a:rPr lang="fr-FR" sz="2000" b="1" dirty="0"/>
                      <a:t>U</a:t>
                    </a:r>
                    <a:r>
                      <a:rPr lang="fr-FR" sz="2000" b="1" baseline="30000" dirty="0"/>
                      <a:t>92+</a:t>
                    </a:r>
                    <a:br>
                      <a:rPr lang="fr-FR" sz="2000" baseline="30000" dirty="0"/>
                    </a:br>
                    <a:r>
                      <a:rPr lang="fr-FR" sz="2000" b="1" dirty="0">
                        <a:sym typeface="Symbol" panose="05050102010706020507" pitchFamily="18" charset="2"/>
                      </a:rPr>
                      <a:t>100% </a:t>
                    </a:r>
                    <a:r>
                      <a:rPr lang="fr-FR" sz="2000" b="1" dirty="0" err="1">
                        <a:sym typeface="Symbol" panose="05050102010706020507" pitchFamily="18" charset="2"/>
                      </a:rPr>
                      <a:t>efficiency</a:t>
                    </a:r>
                    <a:endParaRPr lang="fr-FR" sz="2000" b="1" dirty="0">
                      <a:sym typeface="Symbol" panose="05050102010706020507" pitchFamily="18" charset="2"/>
                    </a:endParaRPr>
                  </a:p>
                </p:txBody>
              </p:sp>
            </p:grpSp>
            <p:sp>
              <p:nvSpPr>
                <p:cNvPr id="43" name="ZoneTexte 42">
                  <a:extLst>
                    <a:ext uri="{FF2B5EF4-FFF2-40B4-BE49-F238E27FC236}">
                      <a16:creationId xmlns:a16="http://schemas.microsoft.com/office/drawing/2014/main" id="{0CF721A9-A116-4877-9F98-C373E9FF5CAC}"/>
                    </a:ext>
                  </a:extLst>
                </p:cNvPr>
                <p:cNvSpPr txBox="1"/>
                <p:nvPr/>
              </p:nvSpPr>
              <p:spPr>
                <a:xfrm>
                  <a:off x="8870148" y="3655394"/>
                  <a:ext cx="3168027" cy="799810"/>
                </a:xfrm>
                <a:prstGeom prst="rect">
                  <a:avLst/>
                </a:prstGeom>
                <a:noFill/>
              </p:spPr>
              <p:txBody>
                <a:bodyPr wrap="none" rtlCol="0">
                  <a:spAutoFit/>
                </a:bodyPr>
                <a:lstStyle/>
                <a:p>
                  <a:r>
                    <a:rPr lang="fr-FR" sz="2000" b="1" dirty="0">
                      <a:sym typeface="Symbol" panose="05050102010706020507" pitchFamily="18" charset="2"/>
                    </a:rPr>
                    <a:t>2n-emission </a:t>
                  </a:r>
                  <a:r>
                    <a:rPr lang="fr-FR" sz="2000" b="1" baseline="30000" dirty="0"/>
                    <a:t>237</a:t>
                  </a:r>
                  <a:r>
                    <a:rPr lang="fr-FR" sz="2000" b="1" dirty="0"/>
                    <a:t>U</a:t>
                  </a:r>
                  <a:r>
                    <a:rPr lang="fr-FR" sz="2000" b="1" baseline="30000" dirty="0"/>
                    <a:t>92+</a:t>
                  </a:r>
                  <a:br>
                    <a:rPr lang="fr-FR" sz="2000" b="1" dirty="0">
                      <a:sym typeface="Symbol" panose="05050102010706020507" pitchFamily="18" charset="2"/>
                    </a:rPr>
                  </a:br>
                  <a:r>
                    <a:rPr lang="fr-FR" sz="2000" b="1" dirty="0">
                      <a:sym typeface="Symbol" panose="05050102010706020507" pitchFamily="18" charset="2"/>
                    </a:rPr>
                    <a:t>100% </a:t>
                  </a:r>
                  <a:r>
                    <a:rPr lang="fr-FR" sz="2000" b="1" dirty="0" err="1">
                      <a:sym typeface="Symbol" panose="05050102010706020507" pitchFamily="18" charset="2"/>
                    </a:rPr>
                    <a:t>efficiency</a:t>
                  </a:r>
                  <a:r>
                    <a:rPr lang="fr-FR" sz="2000" b="1" dirty="0">
                      <a:sym typeface="Symbol" panose="05050102010706020507" pitchFamily="18" charset="2"/>
                    </a:rPr>
                    <a:t>!</a:t>
                  </a:r>
                  <a:endParaRPr lang="fr-FR" sz="2000" b="1" dirty="0"/>
                </a:p>
              </p:txBody>
            </p:sp>
          </p:grpSp>
          <p:sp>
            <p:nvSpPr>
              <p:cNvPr id="42" name="Ellipse 41">
                <a:extLst>
                  <a:ext uri="{FF2B5EF4-FFF2-40B4-BE49-F238E27FC236}">
                    <a16:creationId xmlns:a16="http://schemas.microsoft.com/office/drawing/2014/main" id="{ED363325-8258-4ED2-B279-C6A9DC7DA64F}"/>
                  </a:ext>
                </a:extLst>
              </p:cNvPr>
              <p:cNvSpPr/>
              <p:nvPr/>
            </p:nvSpPr>
            <p:spPr>
              <a:xfrm rot="2467445">
                <a:off x="3154437" y="3135856"/>
                <a:ext cx="2450982" cy="1919571"/>
              </a:xfrm>
              <a:prstGeom prst="ellipse">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C00B42F4-59F9-404E-9E65-5DFA4CAB577C}"/>
                  </a:ext>
                </a:extLst>
              </p:cNvPr>
              <p:cNvSpPr txBox="1"/>
              <p:nvPr/>
            </p:nvSpPr>
            <p:spPr>
              <a:xfrm>
                <a:off x="8086415" y="962499"/>
                <a:ext cx="1693092" cy="769441"/>
              </a:xfrm>
              <a:prstGeom prst="rect">
                <a:avLst/>
              </a:prstGeom>
              <a:noFill/>
            </p:spPr>
            <p:txBody>
              <a:bodyPr wrap="none" rtlCol="0">
                <a:spAutoFit/>
              </a:bodyPr>
              <a:lstStyle/>
              <a:p>
                <a:r>
                  <a:rPr lang="fr-FR" sz="2200" b="1" dirty="0">
                    <a:sym typeface="Symbol" panose="05050102010706020507" pitchFamily="18" charset="2"/>
                  </a:rPr>
                  <a:t>3n-emission!</a:t>
                </a:r>
              </a:p>
              <a:p>
                <a:r>
                  <a:rPr lang="fr-FR" sz="2200" b="1" baseline="30000" dirty="0"/>
                  <a:t>236</a:t>
                </a:r>
                <a:r>
                  <a:rPr lang="fr-FR" sz="2200" b="1" dirty="0"/>
                  <a:t>U</a:t>
                </a:r>
                <a:r>
                  <a:rPr lang="fr-FR" sz="2200" b="1" baseline="30000" dirty="0"/>
                  <a:t>92+</a:t>
                </a:r>
                <a:endParaRPr lang="fr-FR" sz="2200" dirty="0"/>
              </a:p>
            </p:txBody>
          </p:sp>
          <p:sp>
            <p:nvSpPr>
              <p:cNvPr id="50" name="Ellipse 49">
                <a:extLst>
                  <a:ext uri="{FF2B5EF4-FFF2-40B4-BE49-F238E27FC236}">
                    <a16:creationId xmlns:a16="http://schemas.microsoft.com/office/drawing/2014/main" id="{311124E3-0070-4BF3-8DA3-60967A482153}"/>
                  </a:ext>
                </a:extLst>
              </p:cNvPr>
              <p:cNvSpPr/>
              <p:nvPr/>
            </p:nvSpPr>
            <p:spPr>
              <a:xfrm rot="2390101">
                <a:off x="1532949" y="4749777"/>
                <a:ext cx="1874435" cy="1395354"/>
              </a:xfrm>
              <a:prstGeom prst="ellipse">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86BE7F7E-34BF-4D77-B430-4B535CA5B02D}"/>
                  </a:ext>
                </a:extLst>
              </p:cNvPr>
              <p:cNvSpPr/>
              <p:nvPr/>
            </p:nvSpPr>
            <p:spPr>
              <a:xfrm rot="2111180">
                <a:off x="4375966" y="1835863"/>
                <a:ext cx="3284721" cy="1854309"/>
              </a:xfrm>
              <a:prstGeom prst="ellipse">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6732D4FF-B2B3-4154-8534-72FDEAD20322}"/>
                  </a:ext>
                </a:extLst>
              </p:cNvPr>
              <p:cNvSpPr/>
              <p:nvPr/>
            </p:nvSpPr>
            <p:spPr>
              <a:xfrm rot="2243204">
                <a:off x="6269538" y="1195551"/>
                <a:ext cx="2271748" cy="1351655"/>
              </a:xfrm>
              <a:prstGeom prst="ellipse">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a:extLst>
                  <a:ext uri="{FF2B5EF4-FFF2-40B4-BE49-F238E27FC236}">
                    <a16:creationId xmlns:a16="http://schemas.microsoft.com/office/drawing/2014/main" id="{4FBA87D8-17AF-450E-A11B-45313BE22431}"/>
                  </a:ext>
                </a:extLst>
              </p:cNvPr>
              <p:cNvCxnSpPr>
                <a:cxnSpLocks/>
              </p:cNvCxnSpPr>
              <p:nvPr/>
            </p:nvCxnSpPr>
            <p:spPr>
              <a:xfrm flipV="1">
                <a:off x="1073262" y="5313043"/>
                <a:ext cx="3556875" cy="534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259FFB16-5800-40A5-9EAB-8B420E7F3E47}"/>
                  </a:ext>
                </a:extLst>
              </p:cNvPr>
              <p:cNvCxnSpPr>
                <a:cxnSpLocks/>
              </p:cNvCxnSpPr>
              <p:nvPr/>
            </p:nvCxnSpPr>
            <p:spPr>
              <a:xfrm>
                <a:off x="1112299" y="3970606"/>
                <a:ext cx="487067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A2C3321F-2484-4D61-AAC6-1EEB0AA6E6B8}"/>
                  </a:ext>
                </a:extLst>
              </p:cNvPr>
              <p:cNvSpPr txBox="1"/>
              <p:nvPr/>
            </p:nvSpPr>
            <p:spPr>
              <a:xfrm flipH="1">
                <a:off x="500910" y="4826805"/>
                <a:ext cx="479685" cy="483198"/>
              </a:xfrm>
              <a:prstGeom prst="rect">
                <a:avLst/>
              </a:prstGeom>
              <a:noFill/>
            </p:spPr>
            <p:txBody>
              <a:bodyPr wrap="square" rtlCol="0">
                <a:spAutoFit/>
              </a:bodyPr>
              <a:lstStyle/>
              <a:p>
                <a:r>
                  <a:rPr lang="fr-FR" sz="2800" b="1" dirty="0">
                    <a:sym typeface="Symbol" panose="05050102010706020507" pitchFamily="18" charset="2"/>
                  </a:rPr>
                  <a:t>S</a:t>
                </a:r>
                <a:r>
                  <a:rPr lang="fr-FR" sz="2800" b="1" baseline="-25000" dirty="0">
                    <a:sym typeface="Symbol" panose="05050102010706020507" pitchFamily="18" charset="2"/>
                  </a:rPr>
                  <a:t>n</a:t>
                </a:r>
                <a:endParaRPr lang="fr-FR" sz="2800" b="1" baseline="-25000" dirty="0"/>
              </a:p>
            </p:txBody>
          </p:sp>
          <p:sp>
            <p:nvSpPr>
              <p:cNvPr id="33" name="ZoneTexte 32">
                <a:extLst>
                  <a:ext uri="{FF2B5EF4-FFF2-40B4-BE49-F238E27FC236}">
                    <a16:creationId xmlns:a16="http://schemas.microsoft.com/office/drawing/2014/main" id="{DAD1BCD5-95F1-48D1-BE49-24E49658D064}"/>
                  </a:ext>
                </a:extLst>
              </p:cNvPr>
              <p:cNvSpPr txBox="1"/>
              <p:nvPr/>
            </p:nvSpPr>
            <p:spPr>
              <a:xfrm flipH="1">
                <a:off x="459316" y="3508674"/>
                <a:ext cx="736342" cy="483198"/>
              </a:xfrm>
              <a:prstGeom prst="rect">
                <a:avLst/>
              </a:prstGeom>
              <a:noFill/>
            </p:spPr>
            <p:txBody>
              <a:bodyPr wrap="square" rtlCol="0">
                <a:spAutoFit/>
              </a:bodyPr>
              <a:lstStyle/>
              <a:p>
                <a:r>
                  <a:rPr lang="fr-FR" sz="2800" b="1" dirty="0">
                    <a:sym typeface="Symbol" panose="05050102010706020507" pitchFamily="18" charset="2"/>
                  </a:rPr>
                  <a:t>S</a:t>
                </a:r>
                <a:r>
                  <a:rPr lang="fr-FR" sz="2800" b="1" baseline="-25000" dirty="0">
                    <a:sym typeface="Symbol" panose="05050102010706020507" pitchFamily="18" charset="2"/>
                  </a:rPr>
                  <a:t>2n</a:t>
                </a:r>
                <a:endParaRPr lang="fr-FR" sz="2800" b="1" baseline="-25000" dirty="0"/>
              </a:p>
            </p:txBody>
          </p:sp>
          <p:sp>
            <p:nvSpPr>
              <p:cNvPr id="34" name="Ellipse 33">
                <a:extLst>
                  <a:ext uri="{FF2B5EF4-FFF2-40B4-BE49-F238E27FC236}">
                    <a16:creationId xmlns:a16="http://schemas.microsoft.com/office/drawing/2014/main" id="{4E86C46B-FE9C-4EE5-BCE2-EDFE7EC303A2}"/>
                  </a:ext>
                </a:extLst>
              </p:cNvPr>
              <p:cNvSpPr/>
              <p:nvPr/>
            </p:nvSpPr>
            <p:spPr>
              <a:xfrm rot="2409642">
                <a:off x="354181" y="1796811"/>
                <a:ext cx="3070692" cy="136587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4B7ACD71-1681-46FC-B2B0-C6C2DA580C59}"/>
                  </a:ext>
                </a:extLst>
              </p:cNvPr>
              <p:cNvSpPr txBox="1"/>
              <p:nvPr/>
            </p:nvSpPr>
            <p:spPr>
              <a:xfrm flipH="1">
                <a:off x="1692630" y="803018"/>
                <a:ext cx="2972476" cy="1138773"/>
              </a:xfrm>
              <a:prstGeom prst="rect">
                <a:avLst/>
              </a:prstGeom>
              <a:noFill/>
            </p:spPr>
            <p:txBody>
              <a:bodyPr wrap="square" rtlCol="0">
                <a:spAutoFit/>
              </a:bodyPr>
              <a:lstStyle/>
              <a:p>
                <a:r>
                  <a:rPr lang="fr-FR" sz="2100" b="1" baseline="30000" dirty="0"/>
                  <a:t>238</a:t>
                </a:r>
                <a:r>
                  <a:rPr lang="fr-FR" sz="2100" b="1" dirty="0"/>
                  <a:t>U</a:t>
                </a:r>
                <a:r>
                  <a:rPr lang="fr-FR" sz="2100" b="1" baseline="30000" dirty="0"/>
                  <a:t>92+ </a:t>
                </a:r>
                <a:r>
                  <a:rPr lang="fr-FR" sz="2100" b="1" dirty="0" err="1"/>
                  <a:t>residues</a:t>
                </a:r>
                <a:r>
                  <a:rPr lang="fr-FR" sz="2100" b="1" dirty="0"/>
                  <a:t> </a:t>
                </a:r>
                <a:r>
                  <a:rPr lang="fr-FR" sz="2100" b="1" dirty="0" err="1"/>
                  <a:t>from</a:t>
                </a:r>
                <a:r>
                  <a:rPr lang="fr-FR" sz="2100" b="1" dirty="0"/>
                  <a:t> </a:t>
                </a:r>
                <a:r>
                  <a:rPr lang="fr-FR" sz="2100" b="1" dirty="0" err="1"/>
                  <a:t>deuteron</a:t>
                </a:r>
                <a:r>
                  <a:rPr lang="fr-FR" sz="2100" b="1" dirty="0"/>
                  <a:t> </a:t>
                </a:r>
                <a:r>
                  <a:rPr lang="fr-FR" sz="2100" b="1" dirty="0" err="1"/>
                  <a:t>breakup</a:t>
                </a:r>
                <a:br>
                  <a:rPr lang="fr-FR" sz="2400" baseline="30000" dirty="0"/>
                </a:br>
                <a:endParaRPr lang="fr-FR" sz="2400" b="1" dirty="0">
                  <a:sym typeface="Symbol" panose="05050102010706020507" pitchFamily="18" charset="2"/>
                </a:endParaRPr>
              </a:p>
            </p:txBody>
          </p:sp>
        </p:grpSp>
        <p:cxnSp>
          <p:nvCxnSpPr>
            <p:cNvPr id="26" name="Connecteur droit 25">
              <a:extLst>
                <a:ext uri="{FF2B5EF4-FFF2-40B4-BE49-F238E27FC236}">
                  <a16:creationId xmlns:a16="http://schemas.microsoft.com/office/drawing/2014/main" id="{7A3E6F61-B7D1-46C9-9C89-B99822F50B13}"/>
                </a:ext>
              </a:extLst>
            </p:cNvPr>
            <p:cNvCxnSpPr>
              <a:cxnSpLocks/>
            </p:cNvCxnSpPr>
            <p:nvPr/>
          </p:nvCxnSpPr>
          <p:spPr>
            <a:xfrm>
              <a:off x="1515644" y="2698065"/>
              <a:ext cx="7038604" cy="6705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69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468209E8-0975-4CF8-A491-C5B643C86357}"/>
              </a:ext>
            </a:extLst>
          </p:cNvPr>
          <p:cNvGrpSpPr/>
          <p:nvPr/>
        </p:nvGrpSpPr>
        <p:grpSpPr>
          <a:xfrm>
            <a:off x="351342" y="846155"/>
            <a:ext cx="5951756" cy="4296275"/>
            <a:chOff x="514628" y="301869"/>
            <a:chExt cx="5951756" cy="4296275"/>
          </a:xfrm>
        </p:grpSpPr>
        <p:grpSp>
          <p:nvGrpSpPr>
            <p:cNvPr id="7" name="Groupe 6">
              <a:extLst>
                <a:ext uri="{FF2B5EF4-FFF2-40B4-BE49-F238E27FC236}">
                  <a16:creationId xmlns:a16="http://schemas.microsoft.com/office/drawing/2014/main" id="{4152C270-5AB4-4484-A38D-E47849F4A50F}"/>
                </a:ext>
              </a:extLst>
            </p:cNvPr>
            <p:cNvGrpSpPr/>
            <p:nvPr/>
          </p:nvGrpSpPr>
          <p:grpSpPr>
            <a:xfrm>
              <a:off x="514628" y="1068869"/>
              <a:ext cx="5951756" cy="3529275"/>
              <a:chOff x="-302323" y="442235"/>
              <a:chExt cx="5951756" cy="3529275"/>
            </a:xfrm>
          </p:grpSpPr>
          <p:pic>
            <p:nvPicPr>
              <p:cNvPr id="2" name="Image 1">
                <a:extLst>
                  <a:ext uri="{FF2B5EF4-FFF2-40B4-BE49-F238E27FC236}">
                    <a16:creationId xmlns:a16="http://schemas.microsoft.com/office/drawing/2014/main" id="{7F36987B-A7A4-4A2F-A70F-87F9849448FF}"/>
                  </a:ext>
                </a:extLst>
              </p:cNvPr>
              <p:cNvPicPr>
                <a:picLocks noChangeAspect="1"/>
              </p:cNvPicPr>
              <p:nvPr/>
            </p:nvPicPr>
            <p:blipFill rotWithShape="1">
              <a:blip r:embed="rId2">
                <a:extLst>
                  <a:ext uri="{28A0092B-C50C-407E-A947-70E740481C1C}">
                    <a14:useLocalDpi xmlns:a14="http://schemas.microsoft.com/office/drawing/2010/main" val="0"/>
                  </a:ext>
                </a:extLst>
              </a:blip>
              <a:srcRect l="2241" t="4770" r="2296" b="5728"/>
              <a:stretch/>
            </p:blipFill>
            <p:spPr>
              <a:xfrm>
                <a:off x="-302323" y="442235"/>
                <a:ext cx="5951756" cy="3529275"/>
              </a:xfrm>
              <a:prstGeom prst="rect">
                <a:avLst/>
              </a:prstGeom>
            </p:spPr>
          </p:pic>
          <p:sp>
            <p:nvSpPr>
              <p:cNvPr id="3" name="Ellipse 2">
                <a:extLst>
                  <a:ext uri="{FF2B5EF4-FFF2-40B4-BE49-F238E27FC236}">
                    <a16:creationId xmlns:a16="http://schemas.microsoft.com/office/drawing/2014/main" id="{ECAB4F08-DC3C-4552-B685-E8C133403745}"/>
                  </a:ext>
                </a:extLst>
              </p:cNvPr>
              <p:cNvSpPr/>
              <p:nvPr/>
            </p:nvSpPr>
            <p:spPr>
              <a:xfrm rot="2409642">
                <a:off x="-163097" y="952819"/>
                <a:ext cx="1794060" cy="111200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ZoneTexte 3">
              <a:extLst>
                <a:ext uri="{FF2B5EF4-FFF2-40B4-BE49-F238E27FC236}">
                  <a16:creationId xmlns:a16="http://schemas.microsoft.com/office/drawing/2014/main" id="{B5BD0B64-3595-4E27-A27B-27963A7126FF}"/>
                </a:ext>
              </a:extLst>
            </p:cNvPr>
            <p:cNvSpPr txBox="1"/>
            <p:nvPr/>
          </p:nvSpPr>
          <p:spPr>
            <a:xfrm flipH="1">
              <a:off x="547495" y="301869"/>
              <a:ext cx="2972476" cy="1138773"/>
            </a:xfrm>
            <a:prstGeom prst="rect">
              <a:avLst/>
            </a:prstGeom>
            <a:noFill/>
          </p:spPr>
          <p:txBody>
            <a:bodyPr wrap="square" rtlCol="0">
              <a:spAutoFit/>
            </a:bodyPr>
            <a:lstStyle/>
            <a:p>
              <a:r>
                <a:rPr lang="fr-FR" sz="2100" b="1" baseline="30000" dirty="0"/>
                <a:t>238</a:t>
              </a:r>
              <a:r>
                <a:rPr lang="fr-FR" sz="2100" b="1" dirty="0"/>
                <a:t>U</a:t>
              </a:r>
              <a:r>
                <a:rPr lang="fr-FR" sz="2100" b="1" baseline="30000" dirty="0"/>
                <a:t>92+ </a:t>
              </a:r>
              <a:r>
                <a:rPr lang="fr-FR" sz="2100" b="1" dirty="0" err="1"/>
                <a:t>residues</a:t>
              </a:r>
              <a:r>
                <a:rPr lang="fr-FR" sz="2100" b="1" dirty="0"/>
                <a:t> </a:t>
              </a:r>
              <a:r>
                <a:rPr lang="fr-FR" sz="2100" b="1" dirty="0" err="1"/>
                <a:t>from</a:t>
              </a:r>
              <a:r>
                <a:rPr lang="fr-FR" sz="2100" b="1" dirty="0"/>
                <a:t> </a:t>
              </a:r>
              <a:r>
                <a:rPr lang="fr-FR" sz="2100" b="1" dirty="0" err="1"/>
                <a:t>deuteron</a:t>
              </a:r>
              <a:r>
                <a:rPr lang="fr-FR" sz="2100" b="1" dirty="0"/>
                <a:t> </a:t>
              </a:r>
              <a:r>
                <a:rPr lang="fr-FR" sz="2100" b="1" dirty="0" err="1"/>
                <a:t>breakup</a:t>
              </a:r>
              <a:br>
                <a:rPr lang="fr-FR" sz="2400" baseline="30000" dirty="0"/>
              </a:br>
              <a:endParaRPr lang="fr-FR" sz="2400" b="1" dirty="0">
                <a:sym typeface="Symbol" panose="05050102010706020507" pitchFamily="18" charset="2"/>
              </a:endParaRPr>
            </a:p>
          </p:txBody>
        </p:sp>
      </p:grpSp>
      <p:pic>
        <p:nvPicPr>
          <p:cNvPr id="6" name="Image 5">
            <a:extLst>
              <a:ext uri="{FF2B5EF4-FFF2-40B4-BE49-F238E27FC236}">
                <a16:creationId xmlns:a16="http://schemas.microsoft.com/office/drawing/2014/main" id="{46BD102F-2B92-4E35-A764-CE37DE17C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439" y="3138898"/>
            <a:ext cx="5492381" cy="3522953"/>
          </a:xfrm>
          <a:prstGeom prst="rect">
            <a:avLst/>
          </a:prstGeom>
        </p:spPr>
      </p:pic>
      <p:cxnSp>
        <p:nvCxnSpPr>
          <p:cNvPr id="9" name="Connecteur droit avec flèche 8">
            <a:extLst>
              <a:ext uri="{FF2B5EF4-FFF2-40B4-BE49-F238E27FC236}">
                <a16:creationId xmlns:a16="http://schemas.microsoft.com/office/drawing/2014/main" id="{C1749022-E655-4678-840E-52AF2B1F3804}"/>
              </a:ext>
            </a:extLst>
          </p:cNvPr>
          <p:cNvCxnSpPr>
            <a:cxnSpLocks/>
          </p:cNvCxnSpPr>
          <p:nvPr/>
        </p:nvCxnSpPr>
        <p:spPr>
          <a:xfrm>
            <a:off x="2090057" y="3100396"/>
            <a:ext cx="7489372" cy="291144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847653B-DF7C-42FD-913B-9E617483DE1F}"/>
              </a:ext>
            </a:extLst>
          </p:cNvPr>
          <p:cNvSpPr txBox="1"/>
          <p:nvPr/>
        </p:nvSpPr>
        <p:spPr>
          <a:xfrm>
            <a:off x="2785710" y="-36113"/>
            <a:ext cx="6793719" cy="584775"/>
          </a:xfrm>
          <a:prstGeom prst="rect">
            <a:avLst/>
          </a:prstGeom>
          <a:solidFill>
            <a:schemeClr val="bg1"/>
          </a:solidFill>
        </p:spPr>
        <p:txBody>
          <a:bodyPr wrap="none" rtlCol="0">
            <a:spAutoFit/>
          </a:bodyPr>
          <a:lstStyle/>
          <a:p>
            <a:r>
              <a:rPr lang="fr-FR" sz="3200" b="1" dirty="0"/>
              <a:t>Correction of </a:t>
            </a:r>
            <a:r>
              <a:rPr lang="fr-FR" sz="3200" b="1" dirty="0" err="1"/>
              <a:t>deuteron</a:t>
            </a:r>
            <a:r>
              <a:rPr lang="fr-FR" sz="3200" b="1" dirty="0"/>
              <a:t> </a:t>
            </a:r>
            <a:r>
              <a:rPr lang="fr-FR" sz="3200" b="1" dirty="0" err="1"/>
              <a:t>breakup</a:t>
            </a:r>
            <a:r>
              <a:rPr lang="fr-FR" sz="3200" b="1" dirty="0"/>
              <a:t> </a:t>
            </a:r>
            <a:r>
              <a:rPr lang="fr-FR" sz="3200" b="1" dirty="0" err="1"/>
              <a:t>events</a:t>
            </a:r>
            <a:endParaRPr lang="fr-FR" sz="3200" b="1" dirty="0"/>
          </a:p>
        </p:txBody>
      </p:sp>
    </p:spTree>
    <p:extLst>
      <p:ext uri="{BB962C8B-B14F-4D97-AF65-F5344CB8AC3E}">
        <p14:creationId xmlns:p14="http://schemas.microsoft.com/office/powerpoint/2010/main" val="24349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5277A31-862B-40D9-8DF0-B3E25C620C9D}"/>
              </a:ext>
            </a:extLst>
          </p:cNvPr>
          <p:cNvSpPr txBox="1"/>
          <p:nvPr/>
        </p:nvSpPr>
        <p:spPr>
          <a:xfrm>
            <a:off x="1362226" y="-29288"/>
            <a:ext cx="10121463" cy="584775"/>
          </a:xfrm>
          <a:prstGeom prst="rect">
            <a:avLst/>
          </a:prstGeom>
          <a:noFill/>
        </p:spPr>
        <p:txBody>
          <a:bodyPr wrap="square" rtlCol="0">
            <a:spAutoFit/>
          </a:bodyPr>
          <a:lstStyle/>
          <a:p>
            <a:r>
              <a:rPr lang="fr-FR" sz="3200" b="1" dirty="0"/>
              <a:t>Spin/</a:t>
            </a:r>
            <a:r>
              <a:rPr lang="fr-FR" sz="3200" b="1" dirty="0" err="1"/>
              <a:t>parity</a:t>
            </a:r>
            <a:r>
              <a:rPr lang="fr-FR" sz="3200" b="1" dirty="0"/>
              <a:t> </a:t>
            </a:r>
            <a:r>
              <a:rPr lang="fr-FR" sz="3200" b="1" dirty="0" err="1"/>
              <a:t>differences</a:t>
            </a:r>
            <a:r>
              <a:rPr lang="fr-FR" sz="3200" b="1" dirty="0"/>
              <a:t> </a:t>
            </a:r>
            <a:r>
              <a:rPr lang="fr-FR" sz="3200" b="1" dirty="0" err="1"/>
              <a:t>between</a:t>
            </a:r>
            <a:r>
              <a:rPr lang="fr-FR" sz="3200" b="1" dirty="0"/>
              <a:t> neutron capture and (</a:t>
            </a:r>
            <a:r>
              <a:rPr lang="fr-FR" sz="3200" b="1" dirty="0" err="1"/>
              <a:t>d,p</a:t>
            </a:r>
            <a:r>
              <a:rPr lang="fr-FR" sz="3200" b="1" dirty="0"/>
              <a:t>)</a:t>
            </a:r>
          </a:p>
        </p:txBody>
      </p:sp>
      <p:sp>
        <p:nvSpPr>
          <p:cNvPr id="8" name="Rectangle 7">
            <a:extLst>
              <a:ext uri="{FF2B5EF4-FFF2-40B4-BE49-F238E27FC236}">
                <a16:creationId xmlns:a16="http://schemas.microsoft.com/office/drawing/2014/main" id="{0AB8312B-B7B4-4D1A-906F-A80BC047BE83}"/>
              </a:ext>
            </a:extLst>
          </p:cNvPr>
          <p:cNvSpPr/>
          <p:nvPr/>
        </p:nvSpPr>
        <p:spPr>
          <a:xfrm>
            <a:off x="6241664" y="3919826"/>
            <a:ext cx="509788" cy="414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60AA1AD-A60C-48C2-8DE1-43F9001B147E}"/>
              </a:ext>
            </a:extLst>
          </p:cNvPr>
          <p:cNvSpPr/>
          <p:nvPr/>
        </p:nvSpPr>
        <p:spPr>
          <a:xfrm>
            <a:off x="11063398" y="2615400"/>
            <a:ext cx="451775" cy="479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DD5FD624-EB54-43F9-99B3-1FEC4EBA93C4}"/>
              </a:ext>
            </a:extLst>
          </p:cNvPr>
          <p:cNvSpPr/>
          <p:nvPr/>
        </p:nvSpPr>
        <p:spPr>
          <a:xfrm>
            <a:off x="11732943" y="2562287"/>
            <a:ext cx="451775" cy="577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293CE3E5-F123-4299-B251-A033DE222A01}"/>
              </a:ext>
            </a:extLst>
          </p:cNvPr>
          <p:cNvSpPr/>
          <p:nvPr/>
        </p:nvSpPr>
        <p:spPr>
          <a:xfrm>
            <a:off x="11483689" y="2326596"/>
            <a:ext cx="451775" cy="577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8C4D2ABD-D328-48DD-AFD1-AA84FC39EAC0}"/>
              </a:ext>
            </a:extLst>
          </p:cNvPr>
          <p:cNvPicPr>
            <a:picLocks noChangeAspect="1"/>
          </p:cNvPicPr>
          <p:nvPr/>
        </p:nvPicPr>
        <p:blipFill rotWithShape="1">
          <a:blip r:embed="rId3"/>
          <a:srcRect l="31570" t="18760" r="35988" b="17887"/>
          <a:stretch/>
        </p:blipFill>
        <p:spPr>
          <a:xfrm>
            <a:off x="-19070" y="837086"/>
            <a:ext cx="5255817" cy="5773337"/>
          </a:xfrm>
          <a:prstGeom prst="rect">
            <a:avLst/>
          </a:prstGeom>
        </p:spPr>
      </p:pic>
      <p:sp>
        <p:nvSpPr>
          <p:cNvPr id="7" name="ZoneTexte 6">
            <a:extLst>
              <a:ext uri="{FF2B5EF4-FFF2-40B4-BE49-F238E27FC236}">
                <a16:creationId xmlns:a16="http://schemas.microsoft.com/office/drawing/2014/main" id="{E143EB6B-6E59-44DE-BB91-A353A88F216E}"/>
              </a:ext>
            </a:extLst>
          </p:cNvPr>
          <p:cNvSpPr txBox="1"/>
          <p:nvPr/>
        </p:nvSpPr>
        <p:spPr>
          <a:xfrm>
            <a:off x="771675" y="625823"/>
            <a:ext cx="1333571" cy="523220"/>
          </a:xfrm>
          <a:prstGeom prst="rect">
            <a:avLst/>
          </a:prstGeom>
          <a:noFill/>
        </p:spPr>
        <p:txBody>
          <a:bodyPr wrap="square" rtlCol="0">
            <a:spAutoFit/>
          </a:bodyPr>
          <a:lstStyle/>
          <a:p>
            <a:pPr algn="ctr"/>
            <a:r>
              <a:rPr lang="fr-FR" sz="1400" b="1" dirty="0"/>
              <a:t>238U(</a:t>
            </a:r>
            <a:r>
              <a:rPr lang="fr-FR" sz="1400" b="1" dirty="0" err="1"/>
              <a:t>d,p</a:t>
            </a:r>
            <a:r>
              <a:rPr lang="fr-FR" sz="1400" b="1" dirty="0"/>
              <a:t>)</a:t>
            </a:r>
          </a:p>
          <a:p>
            <a:r>
              <a:rPr lang="fr-FR" sz="1400" b="1" dirty="0"/>
              <a:t>Gregory </a:t>
            </a:r>
            <a:r>
              <a:rPr lang="fr-FR" sz="1400" b="1" dirty="0" err="1"/>
              <a:t>Potel</a:t>
            </a:r>
            <a:endParaRPr lang="fr-FR" sz="1400" b="1" dirty="0"/>
          </a:p>
        </p:txBody>
      </p:sp>
      <p:sp>
        <p:nvSpPr>
          <p:cNvPr id="31" name="ZoneTexte 30">
            <a:extLst>
              <a:ext uri="{FF2B5EF4-FFF2-40B4-BE49-F238E27FC236}">
                <a16:creationId xmlns:a16="http://schemas.microsoft.com/office/drawing/2014/main" id="{841910AF-A828-46EC-A40F-47968B37E04B}"/>
              </a:ext>
            </a:extLst>
          </p:cNvPr>
          <p:cNvSpPr txBox="1"/>
          <p:nvPr/>
        </p:nvSpPr>
        <p:spPr>
          <a:xfrm>
            <a:off x="3313962" y="555487"/>
            <a:ext cx="1181100" cy="523220"/>
          </a:xfrm>
          <a:prstGeom prst="rect">
            <a:avLst/>
          </a:prstGeom>
          <a:noFill/>
        </p:spPr>
        <p:txBody>
          <a:bodyPr wrap="square" rtlCol="0">
            <a:spAutoFit/>
          </a:bodyPr>
          <a:lstStyle/>
          <a:p>
            <a:pPr algn="ctr"/>
            <a:r>
              <a:rPr lang="fr-FR" sz="1400" b="1" dirty="0"/>
              <a:t>n+238U</a:t>
            </a:r>
          </a:p>
          <a:p>
            <a:r>
              <a:rPr lang="fr-FR" sz="1400" b="1" dirty="0"/>
              <a:t>       Talys</a:t>
            </a:r>
          </a:p>
        </p:txBody>
      </p:sp>
      <p:sp>
        <p:nvSpPr>
          <p:cNvPr id="33" name="ZoneTexte 32">
            <a:extLst>
              <a:ext uri="{FF2B5EF4-FFF2-40B4-BE49-F238E27FC236}">
                <a16:creationId xmlns:a16="http://schemas.microsoft.com/office/drawing/2014/main" id="{17178B57-6F37-4EC4-8F46-7E017624135B}"/>
              </a:ext>
            </a:extLst>
          </p:cNvPr>
          <p:cNvSpPr txBox="1"/>
          <p:nvPr/>
        </p:nvSpPr>
        <p:spPr>
          <a:xfrm>
            <a:off x="6096001" y="5817271"/>
            <a:ext cx="5321300" cy="830997"/>
          </a:xfrm>
          <a:prstGeom prst="rect">
            <a:avLst/>
          </a:prstGeom>
          <a:noFill/>
          <a:ln w="50800">
            <a:solidFill>
              <a:srgbClr val="FF0000"/>
            </a:solidFill>
          </a:ln>
        </p:spPr>
        <p:txBody>
          <a:bodyPr wrap="square">
            <a:spAutoFit/>
          </a:bodyPr>
          <a:lstStyle/>
          <a:p>
            <a:pPr>
              <a:defRPr/>
            </a:pPr>
            <a:r>
              <a:rPr lang="en-US" sz="2400" b="1" dirty="0"/>
              <a:t>At higher E*, spin/parity distributions get closer and level densities increase.</a:t>
            </a:r>
          </a:p>
        </p:txBody>
      </p:sp>
      <p:grpSp>
        <p:nvGrpSpPr>
          <p:cNvPr id="15" name="Groupe 14">
            <a:extLst>
              <a:ext uri="{FF2B5EF4-FFF2-40B4-BE49-F238E27FC236}">
                <a16:creationId xmlns:a16="http://schemas.microsoft.com/office/drawing/2014/main" id="{1562A7CC-6E15-4954-A6C6-BC51646BDF7A}"/>
              </a:ext>
            </a:extLst>
          </p:cNvPr>
          <p:cNvGrpSpPr/>
          <p:nvPr/>
        </p:nvGrpSpPr>
        <p:grpSpPr>
          <a:xfrm>
            <a:off x="4969244" y="1257225"/>
            <a:ext cx="7222756" cy="3985247"/>
            <a:chOff x="4969244" y="1219380"/>
            <a:chExt cx="7222756" cy="3985247"/>
          </a:xfrm>
        </p:grpSpPr>
        <p:grpSp>
          <p:nvGrpSpPr>
            <p:cNvPr id="37" name="Groupe 36">
              <a:extLst>
                <a:ext uri="{FF2B5EF4-FFF2-40B4-BE49-F238E27FC236}">
                  <a16:creationId xmlns:a16="http://schemas.microsoft.com/office/drawing/2014/main" id="{C976AC84-6B92-498C-912E-CC391DD54750}"/>
                </a:ext>
              </a:extLst>
            </p:cNvPr>
            <p:cNvGrpSpPr/>
            <p:nvPr/>
          </p:nvGrpSpPr>
          <p:grpSpPr>
            <a:xfrm>
              <a:off x="4969244" y="1219380"/>
              <a:ext cx="7222756" cy="3985247"/>
              <a:chOff x="2132177" y="1017317"/>
              <a:chExt cx="7222756" cy="3985247"/>
            </a:xfrm>
          </p:grpSpPr>
          <p:pic>
            <p:nvPicPr>
              <p:cNvPr id="38" name="Image3">
                <a:extLst>
                  <a:ext uri="{FF2B5EF4-FFF2-40B4-BE49-F238E27FC236}">
                    <a16:creationId xmlns:a16="http://schemas.microsoft.com/office/drawing/2014/main" id="{D2E889DE-2850-4ACE-89B9-1B5A1278E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772"/>
              <a:stretch>
                <a:fillRect/>
              </a:stretch>
            </p:blipFill>
            <p:spPr bwMode="auto">
              <a:xfrm>
                <a:off x="3370870" y="1017317"/>
                <a:ext cx="5984063" cy="398524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pic>
          <p:cxnSp>
            <p:nvCxnSpPr>
              <p:cNvPr id="39" name="Straight Connector 18">
                <a:extLst>
                  <a:ext uri="{FF2B5EF4-FFF2-40B4-BE49-F238E27FC236}">
                    <a16:creationId xmlns:a16="http://schemas.microsoft.com/office/drawing/2014/main" id="{34452232-54DA-4E42-8916-B2FED3686A14}"/>
                  </a:ext>
                </a:extLst>
              </p:cNvPr>
              <p:cNvCxnSpPr>
                <a:cxnSpLocks/>
              </p:cNvCxnSpPr>
              <p:nvPr/>
            </p:nvCxnSpPr>
            <p:spPr bwMode="auto">
              <a:xfrm>
                <a:off x="2797465" y="2934357"/>
                <a:ext cx="43450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18">
                <a:extLst>
                  <a:ext uri="{FF2B5EF4-FFF2-40B4-BE49-F238E27FC236}">
                    <a16:creationId xmlns:a16="http://schemas.microsoft.com/office/drawing/2014/main" id="{7CEF4B10-6D3E-403F-A9A8-C2916DFD8C73}"/>
                  </a:ext>
                </a:extLst>
              </p:cNvPr>
              <p:cNvCxnSpPr>
                <a:cxnSpLocks/>
              </p:cNvCxnSpPr>
              <p:nvPr/>
            </p:nvCxnSpPr>
            <p:spPr bwMode="auto">
              <a:xfrm>
                <a:off x="2800783" y="2703964"/>
                <a:ext cx="43450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C95C7A16-DBD2-441E-8F92-60BB1B830E32}"/>
                  </a:ext>
                </a:extLst>
              </p:cNvPr>
              <p:cNvCxnSpPr>
                <a:cxnSpLocks/>
              </p:cNvCxnSpPr>
              <p:nvPr/>
            </p:nvCxnSpPr>
            <p:spPr>
              <a:xfrm flipV="1">
                <a:off x="4677814" y="3126111"/>
                <a:ext cx="0" cy="14910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18">
                <a:extLst>
                  <a:ext uri="{FF2B5EF4-FFF2-40B4-BE49-F238E27FC236}">
                    <a16:creationId xmlns:a16="http://schemas.microsoft.com/office/drawing/2014/main" id="{1CF98D5C-D11A-4C82-A29E-168E7188D817}"/>
                  </a:ext>
                </a:extLst>
              </p:cNvPr>
              <p:cNvCxnSpPr>
                <a:cxnSpLocks/>
              </p:cNvCxnSpPr>
              <p:nvPr/>
            </p:nvCxnSpPr>
            <p:spPr bwMode="auto">
              <a:xfrm>
                <a:off x="2808245" y="3135572"/>
                <a:ext cx="4345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EFACDA14-6FFE-483A-90D3-BE231326CF59}"/>
                  </a:ext>
                </a:extLst>
              </p:cNvPr>
              <p:cNvSpPr txBox="1"/>
              <p:nvPr/>
            </p:nvSpPr>
            <p:spPr>
              <a:xfrm>
                <a:off x="4226042" y="3504860"/>
                <a:ext cx="444352" cy="400110"/>
              </a:xfrm>
              <a:prstGeom prst="rect">
                <a:avLst/>
              </a:prstGeom>
              <a:noFill/>
            </p:spPr>
            <p:txBody>
              <a:bodyPr wrap="none" rtlCol="0">
                <a:spAutoFit/>
              </a:bodyPr>
              <a:lstStyle/>
              <a:p>
                <a:r>
                  <a:rPr lang="fr-FR" sz="2000" b="1" dirty="0">
                    <a:solidFill>
                      <a:srgbClr val="FF0000"/>
                    </a:solidFill>
                  </a:rPr>
                  <a:t>Sn</a:t>
                </a:r>
              </a:p>
            </p:txBody>
          </p:sp>
          <p:grpSp>
            <p:nvGrpSpPr>
              <p:cNvPr id="44" name="Groupe 43">
                <a:extLst>
                  <a:ext uri="{FF2B5EF4-FFF2-40B4-BE49-F238E27FC236}">
                    <a16:creationId xmlns:a16="http://schemas.microsoft.com/office/drawing/2014/main" id="{BE1880BF-D4EF-479E-A37F-2330870FFC27}"/>
                  </a:ext>
                </a:extLst>
              </p:cNvPr>
              <p:cNvGrpSpPr/>
              <p:nvPr/>
            </p:nvGrpSpPr>
            <p:grpSpPr>
              <a:xfrm>
                <a:off x="2132177" y="1191133"/>
                <a:ext cx="1748481" cy="2666141"/>
                <a:chOff x="2136217" y="936664"/>
                <a:chExt cx="1748481" cy="2666141"/>
              </a:xfrm>
            </p:grpSpPr>
            <p:grpSp>
              <p:nvGrpSpPr>
                <p:cNvPr id="54" name="Groupe 105">
                  <a:extLst>
                    <a:ext uri="{FF2B5EF4-FFF2-40B4-BE49-F238E27FC236}">
                      <a16:creationId xmlns:a16="http://schemas.microsoft.com/office/drawing/2014/main" id="{C8E54797-BB05-4511-9D76-80C9BE306085}"/>
                    </a:ext>
                  </a:extLst>
                </p:cNvPr>
                <p:cNvGrpSpPr>
                  <a:grpSpLocks/>
                </p:cNvGrpSpPr>
                <p:nvPr/>
              </p:nvGrpSpPr>
              <p:grpSpPr bwMode="auto">
                <a:xfrm>
                  <a:off x="2136217" y="936664"/>
                  <a:ext cx="1238694" cy="2666141"/>
                  <a:chOff x="7258103" y="872784"/>
                  <a:chExt cx="1360747" cy="3005578"/>
                </a:xfrm>
              </p:grpSpPr>
              <p:sp>
                <p:nvSpPr>
                  <p:cNvPr id="58" name="TextBox 15">
                    <a:extLst>
                      <a:ext uri="{FF2B5EF4-FFF2-40B4-BE49-F238E27FC236}">
                        <a16:creationId xmlns:a16="http://schemas.microsoft.com/office/drawing/2014/main" id="{9A88E2C7-40C5-4289-8FE0-30C780ECC750}"/>
                      </a:ext>
                    </a:extLst>
                  </p:cNvPr>
                  <p:cNvSpPr txBox="1">
                    <a:spLocks noChangeArrowheads="1"/>
                  </p:cNvSpPr>
                  <p:nvPr/>
                </p:nvSpPr>
                <p:spPr bwMode="auto">
                  <a:xfrm>
                    <a:off x="7258103" y="872784"/>
                    <a:ext cx="539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fr-FR" sz="2800" dirty="0">
                        <a:cs typeface="Arial" panose="020B0604020202020204" pitchFamily="34" charset="0"/>
                      </a:rPr>
                      <a:t>E*</a:t>
                    </a:r>
                  </a:p>
                </p:txBody>
              </p:sp>
              <p:cxnSp>
                <p:nvCxnSpPr>
                  <p:cNvPr id="59" name="Straight Connector 18">
                    <a:extLst>
                      <a:ext uri="{FF2B5EF4-FFF2-40B4-BE49-F238E27FC236}">
                        <a16:creationId xmlns:a16="http://schemas.microsoft.com/office/drawing/2014/main" id="{2027FDC3-9D5C-41C8-BC2A-69CCA560F104}"/>
                      </a:ext>
                    </a:extLst>
                  </p:cNvPr>
                  <p:cNvCxnSpPr>
                    <a:cxnSpLocks/>
                  </p:cNvCxnSpPr>
                  <p:nvPr/>
                </p:nvCxnSpPr>
                <p:spPr>
                  <a:xfrm>
                    <a:off x="7988152" y="2796912"/>
                    <a:ext cx="4773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58B3849-F58C-4638-8BA7-8DA8FA020A0E}"/>
                      </a:ext>
                    </a:extLst>
                  </p:cNvPr>
                  <p:cNvSpPr/>
                  <p:nvPr/>
                </p:nvSpPr>
                <p:spPr>
                  <a:xfrm>
                    <a:off x="7981452" y="924469"/>
                    <a:ext cx="547989" cy="1737978"/>
                  </a:xfrm>
                  <a:prstGeom prst="rect">
                    <a:avLst/>
                  </a:prstGeom>
                  <a:gradFill>
                    <a:gsLst>
                      <a:gs pos="0">
                        <a:schemeClr val="tx2">
                          <a:lumMod val="75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1" name="TextBox 29">
                    <a:extLst>
                      <a:ext uri="{FF2B5EF4-FFF2-40B4-BE49-F238E27FC236}">
                        <a16:creationId xmlns:a16="http://schemas.microsoft.com/office/drawing/2014/main" id="{42C6935C-1E37-4699-AF66-09CD13C8C99B}"/>
                      </a:ext>
                    </a:extLst>
                  </p:cNvPr>
                  <p:cNvSpPr txBox="1">
                    <a:spLocks noChangeArrowheads="1"/>
                  </p:cNvSpPr>
                  <p:nvPr/>
                </p:nvSpPr>
                <p:spPr bwMode="auto">
                  <a:xfrm>
                    <a:off x="7927696" y="3357921"/>
                    <a:ext cx="691154" cy="5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fr-FR" sz="2400" b="1" baseline="30000" dirty="0">
                        <a:cs typeface="Arial" panose="020B0604020202020204" pitchFamily="34" charset="0"/>
                      </a:rPr>
                      <a:t>A-1</a:t>
                    </a:r>
                    <a:endParaRPr lang="fr-FR" altLang="fr-FR" sz="2400" b="1" dirty="0">
                      <a:cs typeface="Arial" panose="020B0604020202020204" pitchFamily="34" charset="0"/>
                    </a:endParaRPr>
                  </a:p>
                </p:txBody>
              </p:sp>
            </p:grpSp>
            <p:cxnSp>
              <p:nvCxnSpPr>
                <p:cNvPr id="55" name="Connecteur droit avec flèche 54">
                  <a:extLst>
                    <a:ext uri="{FF2B5EF4-FFF2-40B4-BE49-F238E27FC236}">
                      <a16:creationId xmlns:a16="http://schemas.microsoft.com/office/drawing/2014/main" id="{103A173E-D1BB-4696-9427-5058551434C6}"/>
                    </a:ext>
                  </a:extLst>
                </p:cNvPr>
                <p:cNvCxnSpPr>
                  <a:cxnSpLocks/>
                </p:cNvCxnSpPr>
                <p:nvPr/>
              </p:nvCxnSpPr>
              <p:spPr>
                <a:xfrm flipV="1">
                  <a:off x="2575976" y="1178638"/>
                  <a:ext cx="0" cy="197196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9A3B98E-EB39-4E3D-981B-9E79CE69C0E7}"/>
                    </a:ext>
                  </a:extLst>
                </p:cNvPr>
                <p:cNvCxnSpPr>
                  <a:cxnSpLocks/>
                </p:cNvCxnSpPr>
                <p:nvPr/>
              </p:nvCxnSpPr>
              <p:spPr>
                <a:xfrm flipV="1">
                  <a:off x="2575976" y="3150601"/>
                  <a:ext cx="1308722" cy="10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18">
                <a:extLst>
                  <a:ext uri="{FF2B5EF4-FFF2-40B4-BE49-F238E27FC236}">
                    <a16:creationId xmlns:a16="http://schemas.microsoft.com/office/drawing/2014/main" id="{CC4665A6-95DE-4996-9A4C-3E2CBC316F56}"/>
                  </a:ext>
                </a:extLst>
              </p:cNvPr>
              <p:cNvCxnSpPr>
                <a:cxnSpLocks/>
              </p:cNvCxnSpPr>
              <p:nvPr/>
            </p:nvCxnSpPr>
            <p:spPr bwMode="auto">
              <a:xfrm>
                <a:off x="2797465" y="3013780"/>
                <a:ext cx="43450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18">
                <a:extLst>
                  <a:ext uri="{FF2B5EF4-FFF2-40B4-BE49-F238E27FC236}">
                    <a16:creationId xmlns:a16="http://schemas.microsoft.com/office/drawing/2014/main" id="{F8E308FB-3BFB-4F03-8262-C3C5B666303C}"/>
                  </a:ext>
                </a:extLst>
              </p:cNvPr>
              <p:cNvCxnSpPr>
                <a:cxnSpLocks/>
              </p:cNvCxnSpPr>
              <p:nvPr/>
            </p:nvCxnSpPr>
            <p:spPr bwMode="auto">
              <a:xfrm>
                <a:off x="2797465" y="3097600"/>
                <a:ext cx="43450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43870EA-2434-4679-BE93-B342FB942D20}"/>
                  </a:ext>
                </a:extLst>
              </p:cNvPr>
              <p:cNvSpPr/>
              <p:nvPr/>
            </p:nvSpPr>
            <p:spPr>
              <a:xfrm>
                <a:off x="3370870" y="3483895"/>
                <a:ext cx="509788" cy="414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avec flèche 47">
                <a:extLst>
                  <a:ext uri="{FF2B5EF4-FFF2-40B4-BE49-F238E27FC236}">
                    <a16:creationId xmlns:a16="http://schemas.microsoft.com/office/drawing/2014/main" id="{9256487F-8655-4E32-AD9F-321005388597}"/>
                  </a:ext>
                </a:extLst>
              </p:cNvPr>
              <p:cNvCxnSpPr>
                <a:cxnSpLocks/>
              </p:cNvCxnSpPr>
              <p:nvPr/>
            </p:nvCxnSpPr>
            <p:spPr>
              <a:xfrm flipH="1">
                <a:off x="3324137" y="3104237"/>
                <a:ext cx="1982837" cy="0"/>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C0A261D-7255-4F99-8FB4-4175A4B59F9E}"/>
                  </a:ext>
                </a:extLst>
              </p:cNvPr>
              <p:cNvSpPr/>
              <p:nvPr/>
            </p:nvSpPr>
            <p:spPr>
              <a:xfrm>
                <a:off x="8192604" y="2179469"/>
                <a:ext cx="451775" cy="479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0B41BA-B8D5-43E7-B597-DD1586E08AE7}"/>
                  </a:ext>
                </a:extLst>
              </p:cNvPr>
              <p:cNvSpPr/>
              <p:nvPr/>
            </p:nvSpPr>
            <p:spPr>
              <a:xfrm>
                <a:off x="8862149" y="2126356"/>
                <a:ext cx="451775" cy="577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9012D88F-F4BE-45F0-88C5-554961A6AB98}"/>
                  </a:ext>
                </a:extLst>
              </p:cNvPr>
              <p:cNvSpPr/>
              <p:nvPr/>
            </p:nvSpPr>
            <p:spPr>
              <a:xfrm>
                <a:off x="8612895" y="1890665"/>
                <a:ext cx="451775" cy="577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EDB8C494-67A8-44E2-9F8D-3B6934623105}"/>
                  </a:ext>
                </a:extLst>
              </p:cNvPr>
              <p:cNvCxnSpPr>
                <a:cxnSpLocks/>
              </p:cNvCxnSpPr>
              <p:nvPr/>
            </p:nvCxnSpPr>
            <p:spPr>
              <a:xfrm flipH="1">
                <a:off x="3625764" y="2915644"/>
                <a:ext cx="781015" cy="3907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36202FEC-D413-48A2-8F5A-71E2B34325A3}"/>
                  </a:ext>
                </a:extLst>
              </p:cNvPr>
              <p:cNvCxnSpPr>
                <a:cxnSpLocks/>
              </p:cNvCxnSpPr>
              <p:nvPr/>
            </p:nvCxnSpPr>
            <p:spPr>
              <a:xfrm flipH="1" flipV="1">
                <a:off x="3856774" y="3003281"/>
                <a:ext cx="550005" cy="2296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ZoneTexte 12">
              <a:extLst>
                <a:ext uri="{FF2B5EF4-FFF2-40B4-BE49-F238E27FC236}">
                  <a16:creationId xmlns:a16="http://schemas.microsoft.com/office/drawing/2014/main" id="{419EC18E-EBF4-450E-8275-7B9AFC16FB39}"/>
                </a:ext>
              </a:extLst>
            </p:cNvPr>
            <p:cNvSpPr txBox="1"/>
            <p:nvPr/>
          </p:nvSpPr>
          <p:spPr>
            <a:xfrm>
              <a:off x="9530044" y="2830753"/>
              <a:ext cx="327334" cy="461665"/>
            </a:xfrm>
            <a:prstGeom prst="rect">
              <a:avLst/>
            </a:prstGeom>
            <a:noFill/>
          </p:spPr>
          <p:txBody>
            <a:bodyPr wrap="none" rtlCol="0">
              <a:spAutoFit/>
            </a:bodyPr>
            <a:lstStyle/>
            <a:p>
              <a:r>
                <a:rPr lang="fr-FR" sz="2400" b="1" dirty="0">
                  <a:solidFill>
                    <a:srgbClr val="FF0000"/>
                  </a:solidFill>
                </a:rPr>
                <a:t>?</a:t>
              </a:r>
            </a:p>
          </p:txBody>
        </p:sp>
      </p:grpSp>
    </p:spTree>
    <p:extLst>
      <p:ext uri="{BB962C8B-B14F-4D97-AF65-F5344CB8AC3E}">
        <p14:creationId xmlns:p14="http://schemas.microsoft.com/office/powerpoint/2010/main" val="33081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oneTexte 1">
            <a:extLst>
              <a:ext uri="{FF2B5EF4-FFF2-40B4-BE49-F238E27FC236}">
                <a16:creationId xmlns:a16="http://schemas.microsoft.com/office/drawing/2014/main" id="{5B1EF523-DF1B-4697-ACF8-E5AEE0A9D79D}"/>
              </a:ext>
            </a:extLst>
          </p:cNvPr>
          <p:cNvSpPr txBox="1">
            <a:spLocks noChangeArrowheads="1"/>
          </p:cNvSpPr>
          <p:nvPr/>
        </p:nvSpPr>
        <p:spPr bwMode="auto">
          <a:xfrm>
            <a:off x="19050" y="252413"/>
            <a:ext cx="1220398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3600" b="1" dirty="0"/>
              <a:t>Motivation:</a:t>
            </a:r>
          </a:p>
          <a:p>
            <a:pPr>
              <a:lnSpc>
                <a:spcPct val="100000"/>
              </a:lnSpc>
              <a:spcBef>
                <a:spcPct val="0"/>
              </a:spcBef>
              <a:buFontTx/>
              <a:buNone/>
            </a:pPr>
            <a:r>
              <a:rPr lang="fr-FR" altLang="fr-FR" sz="3200" b="1" dirty="0"/>
              <a:t>Need for neutron-</a:t>
            </a:r>
            <a:r>
              <a:rPr lang="fr-FR" altLang="fr-FR" sz="3200" b="1" dirty="0" err="1"/>
              <a:t>induced</a:t>
            </a:r>
            <a:r>
              <a:rPr lang="fr-FR" altLang="fr-FR" sz="3200" b="1" dirty="0"/>
              <a:t> </a:t>
            </a:r>
            <a:r>
              <a:rPr lang="fr-FR" altLang="fr-FR" sz="3200" b="1" dirty="0" err="1"/>
              <a:t>reaction</a:t>
            </a:r>
            <a:r>
              <a:rPr lang="fr-FR" altLang="fr-FR" sz="3200" b="1" dirty="0"/>
              <a:t> cross sections of radioactive </a:t>
            </a:r>
            <a:r>
              <a:rPr lang="fr-FR" altLang="fr-FR" sz="3200" b="1" dirty="0" err="1"/>
              <a:t>nuclei</a:t>
            </a:r>
            <a:r>
              <a:rPr lang="fr-FR" altLang="fr-FR" sz="3200" b="1" dirty="0"/>
              <a:t>,</a:t>
            </a:r>
          </a:p>
          <a:p>
            <a:pPr>
              <a:lnSpc>
                <a:spcPct val="100000"/>
              </a:lnSpc>
              <a:spcBef>
                <a:spcPct val="0"/>
              </a:spcBef>
              <a:buNone/>
            </a:pPr>
            <a:r>
              <a:rPr lang="en-US" altLang="fr-FR" sz="3200" b="1" dirty="0"/>
              <a:t>essential for astrophysics and applications!</a:t>
            </a:r>
            <a:endParaRPr lang="fr-FR" altLang="fr-FR" sz="3200" b="1" dirty="0"/>
          </a:p>
        </p:txBody>
      </p:sp>
      <p:grpSp>
        <p:nvGrpSpPr>
          <p:cNvPr id="2" name="Groupe 1">
            <a:extLst>
              <a:ext uri="{FF2B5EF4-FFF2-40B4-BE49-F238E27FC236}">
                <a16:creationId xmlns:a16="http://schemas.microsoft.com/office/drawing/2014/main" id="{F3A5C984-28C7-42DE-884B-80053C7D7F46}"/>
              </a:ext>
            </a:extLst>
          </p:cNvPr>
          <p:cNvGrpSpPr/>
          <p:nvPr/>
        </p:nvGrpSpPr>
        <p:grpSpPr>
          <a:xfrm>
            <a:off x="2220528" y="2153765"/>
            <a:ext cx="7415999" cy="2550470"/>
            <a:chOff x="2653342" y="1175067"/>
            <a:chExt cx="7415999" cy="2550470"/>
          </a:xfrm>
        </p:grpSpPr>
        <p:grpSp>
          <p:nvGrpSpPr>
            <p:cNvPr id="4100" name="Groupe 67">
              <a:extLst>
                <a:ext uri="{FF2B5EF4-FFF2-40B4-BE49-F238E27FC236}">
                  <a16:creationId xmlns:a16="http://schemas.microsoft.com/office/drawing/2014/main" id="{A789A5DA-CDB5-4A64-95E7-354C660EF006}"/>
                </a:ext>
              </a:extLst>
            </p:cNvPr>
            <p:cNvGrpSpPr>
              <a:grpSpLocks/>
            </p:cNvGrpSpPr>
            <p:nvPr/>
          </p:nvGrpSpPr>
          <p:grpSpPr bwMode="auto">
            <a:xfrm>
              <a:off x="2653342" y="1175067"/>
              <a:ext cx="5611295" cy="2476815"/>
              <a:chOff x="1154945" y="548952"/>
              <a:chExt cx="5610433" cy="2476336"/>
            </a:xfrm>
          </p:grpSpPr>
          <p:sp>
            <p:nvSpPr>
              <p:cNvPr id="4107" name="Oval 3">
                <a:extLst>
                  <a:ext uri="{FF2B5EF4-FFF2-40B4-BE49-F238E27FC236}">
                    <a16:creationId xmlns:a16="http://schemas.microsoft.com/office/drawing/2014/main" id="{091A926C-4B4B-492A-868F-BD4B4ACA7161}"/>
                  </a:ext>
                </a:extLst>
              </p:cNvPr>
              <p:cNvSpPr>
                <a:spLocks noChangeArrowheads="1"/>
              </p:cNvSpPr>
              <p:nvPr/>
            </p:nvSpPr>
            <p:spPr bwMode="auto">
              <a:xfrm>
                <a:off x="2379663" y="1440405"/>
                <a:ext cx="609600" cy="609600"/>
              </a:xfrm>
              <a:prstGeom prst="ellipse">
                <a:avLst/>
              </a:prstGeom>
              <a:solidFill>
                <a:srgbClr val="00CCFF"/>
              </a:solidFill>
              <a:ln w="9525">
                <a:solidFill>
                  <a:srgbClr val="00CC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4108" name="Oval 4">
                <a:extLst>
                  <a:ext uri="{FF2B5EF4-FFF2-40B4-BE49-F238E27FC236}">
                    <a16:creationId xmlns:a16="http://schemas.microsoft.com/office/drawing/2014/main" id="{629E276B-3D4B-4BBB-9868-895CDAF5B741}"/>
                  </a:ext>
                </a:extLst>
              </p:cNvPr>
              <p:cNvSpPr>
                <a:spLocks noChangeArrowheads="1"/>
              </p:cNvSpPr>
              <p:nvPr/>
            </p:nvSpPr>
            <p:spPr bwMode="auto">
              <a:xfrm>
                <a:off x="1236663" y="1657715"/>
                <a:ext cx="152400" cy="152400"/>
              </a:xfrm>
              <a:prstGeom prst="ellipse">
                <a:avLst/>
              </a:prstGeom>
              <a:solidFill>
                <a:srgbClr val="0000FF"/>
              </a:solidFill>
              <a:ln w="9525">
                <a:solidFill>
                  <a:srgbClr val="0000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4109" name="Rectangle 5">
                <a:extLst>
                  <a:ext uri="{FF2B5EF4-FFF2-40B4-BE49-F238E27FC236}">
                    <a16:creationId xmlns:a16="http://schemas.microsoft.com/office/drawing/2014/main" id="{7F843069-7D98-4E9E-A638-4E3F4531B3C1}"/>
                  </a:ext>
                </a:extLst>
              </p:cNvPr>
              <p:cNvSpPr>
                <a:spLocks noChangeArrowheads="1"/>
              </p:cNvSpPr>
              <p:nvPr/>
            </p:nvSpPr>
            <p:spPr bwMode="auto">
              <a:xfrm>
                <a:off x="1154945" y="2341327"/>
                <a:ext cx="1979572" cy="40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2000" b="1" dirty="0">
                    <a:solidFill>
                      <a:srgbClr val="0000FF"/>
                    </a:solidFill>
                    <a:cs typeface="Calibri" panose="020F0502020204030204" pitchFamily="34" charset="0"/>
                  </a:rPr>
                  <a:t>n         </a:t>
                </a:r>
                <a:r>
                  <a:rPr lang="en-US" altLang="fr-FR" sz="2000" b="1" dirty="0">
                    <a:cs typeface="Calibri" panose="020F0502020204030204" pitchFamily="34" charset="0"/>
                  </a:rPr>
                  <a:t>+           </a:t>
                </a:r>
                <a:r>
                  <a:rPr lang="en-US" altLang="fr-FR" sz="2000" b="1" dirty="0">
                    <a:solidFill>
                      <a:srgbClr val="33CCFF"/>
                    </a:solidFill>
                    <a:cs typeface="Calibri" panose="020F0502020204030204" pitchFamily="34" charset="0"/>
                  </a:rPr>
                  <a:t>A   </a:t>
                </a:r>
                <a:endParaRPr lang="en-US" altLang="fr-FR" sz="2000" b="1" dirty="0">
                  <a:solidFill>
                    <a:srgbClr val="FF0000"/>
                  </a:solidFill>
                  <a:cs typeface="Calibri" panose="020F0502020204030204" pitchFamily="34" charset="0"/>
                </a:endParaRPr>
              </a:p>
            </p:txBody>
          </p:sp>
          <p:sp>
            <p:nvSpPr>
              <p:cNvPr id="4110" name="Line 6">
                <a:extLst>
                  <a:ext uri="{FF2B5EF4-FFF2-40B4-BE49-F238E27FC236}">
                    <a16:creationId xmlns:a16="http://schemas.microsoft.com/office/drawing/2014/main" id="{55AC01CB-6893-4230-8041-81765EAA0A4D}"/>
                  </a:ext>
                </a:extLst>
              </p:cNvPr>
              <p:cNvSpPr>
                <a:spLocks noChangeShapeType="1"/>
              </p:cNvSpPr>
              <p:nvPr/>
            </p:nvSpPr>
            <p:spPr bwMode="auto">
              <a:xfrm>
                <a:off x="1236663" y="15815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11" name="AutoShape 7">
                <a:extLst>
                  <a:ext uri="{FF2B5EF4-FFF2-40B4-BE49-F238E27FC236}">
                    <a16:creationId xmlns:a16="http://schemas.microsoft.com/office/drawing/2014/main" id="{B06465AF-78E1-414F-A791-5D54A393809B}"/>
                  </a:ext>
                </a:extLst>
              </p:cNvPr>
              <p:cNvSpPr>
                <a:spLocks noChangeArrowheads="1"/>
              </p:cNvSpPr>
              <p:nvPr/>
            </p:nvSpPr>
            <p:spPr bwMode="auto">
              <a:xfrm>
                <a:off x="1763730" y="1584379"/>
                <a:ext cx="381000" cy="228600"/>
              </a:xfrm>
              <a:prstGeom prst="rightArrow">
                <a:avLst>
                  <a:gd name="adj1" fmla="val 50000"/>
                  <a:gd name="adj2" fmla="val 41667"/>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4112" name="AutoShape 8">
                <a:extLst>
                  <a:ext uri="{FF2B5EF4-FFF2-40B4-BE49-F238E27FC236}">
                    <a16:creationId xmlns:a16="http://schemas.microsoft.com/office/drawing/2014/main" id="{62E76102-E840-4821-B2AB-80FECA6DCAE9}"/>
                  </a:ext>
                </a:extLst>
              </p:cNvPr>
              <p:cNvSpPr>
                <a:spLocks noChangeArrowheads="1"/>
              </p:cNvSpPr>
              <p:nvPr/>
            </p:nvSpPr>
            <p:spPr bwMode="auto">
              <a:xfrm>
                <a:off x="3168046" y="1647078"/>
                <a:ext cx="914400" cy="228599"/>
              </a:xfrm>
              <a:prstGeom prst="rightArrow">
                <a:avLst>
                  <a:gd name="adj1" fmla="val 50000"/>
                  <a:gd name="adj2" fmla="val 100000"/>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dirty="0">
                  <a:cs typeface="Arial" panose="020B0604020202020204" pitchFamily="34" charset="0"/>
                </a:endParaRPr>
              </a:p>
            </p:txBody>
          </p:sp>
          <p:sp>
            <p:nvSpPr>
              <p:cNvPr id="4113" name="Rectangle 13">
                <a:extLst>
                  <a:ext uri="{FF2B5EF4-FFF2-40B4-BE49-F238E27FC236}">
                    <a16:creationId xmlns:a16="http://schemas.microsoft.com/office/drawing/2014/main" id="{E7E5502D-E52A-453A-814A-CDF5ED79A118}"/>
                  </a:ext>
                </a:extLst>
              </p:cNvPr>
              <p:cNvSpPr>
                <a:spLocks noChangeArrowheads="1"/>
              </p:cNvSpPr>
              <p:nvPr/>
            </p:nvSpPr>
            <p:spPr bwMode="auto">
              <a:xfrm>
                <a:off x="4074940" y="841272"/>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2000" b="1" dirty="0">
                    <a:solidFill>
                      <a:srgbClr val="FF0000"/>
                    </a:solidFill>
                    <a:latin typeface="Comic Sans MS" panose="030F0702030302020204" pitchFamily="66" charset="0"/>
                    <a:cs typeface="Arial" panose="020B0604020202020204" pitchFamily="34" charset="0"/>
                  </a:rPr>
                  <a:t>(A+1)*</a:t>
                </a:r>
                <a:endParaRPr lang="en-GB" altLang="fr-FR" sz="2000" b="1" dirty="0">
                  <a:solidFill>
                    <a:srgbClr val="FF0000"/>
                  </a:solidFill>
                  <a:latin typeface="Comic Sans MS" panose="030F0702030302020204" pitchFamily="66" charset="0"/>
                  <a:cs typeface="Arial" panose="020B0604020202020204" pitchFamily="34" charset="0"/>
                </a:endParaRPr>
              </a:p>
            </p:txBody>
          </p:sp>
          <p:sp>
            <p:nvSpPr>
              <p:cNvPr id="4114" name="Oval 35">
                <a:extLst>
                  <a:ext uri="{FF2B5EF4-FFF2-40B4-BE49-F238E27FC236}">
                    <a16:creationId xmlns:a16="http://schemas.microsoft.com/office/drawing/2014/main" id="{50FE0263-DE26-4E06-8ECC-8AA54626AB3D}"/>
                  </a:ext>
                </a:extLst>
              </p:cNvPr>
              <p:cNvSpPr>
                <a:spLocks noChangeArrowheads="1"/>
              </p:cNvSpPr>
              <p:nvPr/>
            </p:nvSpPr>
            <p:spPr bwMode="auto">
              <a:xfrm>
                <a:off x="5189254" y="2499826"/>
                <a:ext cx="576262" cy="525462"/>
              </a:xfrm>
              <a:prstGeom prst="ellipse">
                <a:avLst/>
              </a:prstGeom>
              <a:solidFill>
                <a:srgbClr val="CC99FF"/>
              </a:solidFill>
              <a:ln w="9525">
                <a:solidFill>
                  <a:srgbClr val="CC99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4115" name="Oval 36">
                <a:extLst>
                  <a:ext uri="{FF2B5EF4-FFF2-40B4-BE49-F238E27FC236}">
                    <a16:creationId xmlns:a16="http://schemas.microsoft.com/office/drawing/2014/main" id="{5A30629D-0B27-45F4-AC90-AA56F0D925E6}"/>
                  </a:ext>
                </a:extLst>
              </p:cNvPr>
              <p:cNvSpPr>
                <a:spLocks noChangeArrowheads="1"/>
              </p:cNvSpPr>
              <p:nvPr/>
            </p:nvSpPr>
            <p:spPr bwMode="auto">
              <a:xfrm>
                <a:off x="5772650" y="2569600"/>
                <a:ext cx="431800" cy="431800"/>
              </a:xfrm>
              <a:prstGeom prst="ellipse">
                <a:avLst/>
              </a:prstGeom>
              <a:solidFill>
                <a:srgbClr val="800080"/>
              </a:solidFill>
              <a:ln w="9525">
                <a:solidFill>
                  <a:srgbClr val="80008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44" name="AutoShape 37">
                <a:extLst>
                  <a:ext uri="{FF2B5EF4-FFF2-40B4-BE49-F238E27FC236}">
                    <a16:creationId xmlns:a16="http://schemas.microsoft.com/office/drawing/2014/main" id="{15CCAC15-137B-4FB3-9F0D-CC8A6EC4ADB5}"/>
                  </a:ext>
                </a:extLst>
              </p:cNvPr>
              <p:cNvSpPr>
                <a:spLocks noChangeArrowheads="1"/>
              </p:cNvSpPr>
              <p:nvPr/>
            </p:nvSpPr>
            <p:spPr bwMode="auto">
              <a:xfrm rot="2900594">
                <a:off x="4817005" y="2176605"/>
                <a:ext cx="569350" cy="258626"/>
              </a:xfrm>
              <a:prstGeom prst="rightArrow">
                <a:avLst>
                  <a:gd name="adj1" fmla="val 50000"/>
                  <a:gd name="adj2" fmla="val 41975"/>
                </a:avLst>
              </a:prstGeom>
              <a:solidFill>
                <a:schemeClr val="bg1">
                  <a:lumMod val="65000"/>
                </a:schemeClr>
              </a:solidFill>
              <a:ln w="9525">
                <a:no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dirty="0">
                  <a:solidFill>
                    <a:srgbClr val="FF0000"/>
                  </a:solidFill>
                  <a:highlight>
                    <a:srgbClr val="FFFF00"/>
                  </a:highlight>
                </a:endParaRPr>
              </a:p>
            </p:txBody>
          </p:sp>
          <p:grpSp>
            <p:nvGrpSpPr>
              <p:cNvPr id="4117" name="Group 38">
                <a:extLst>
                  <a:ext uri="{FF2B5EF4-FFF2-40B4-BE49-F238E27FC236}">
                    <a16:creationId xmlns:a16="http://schemas.microsoft.com/office/drawing/2014/main" id="{FC1E1FD8-B389-4192-99B9-165253E1DD45}"/>
                  </a:ext>
                </a:extLst>
              </p:cNvPr>
              <p:cNvGrpSpPr>
                <a:grpSpLocks/>
              </p:cNvGrpSpPr>
              <p:nvPr/>
            </p:nvGrpSpPr>
            <p:grpSpPr bwMode="auto">
              <a:xfrm>
                <a:off x="4068848" y="1282234"/>
                <a:ext cx="751409" cy="861186"/>
                <a:chOff x="3605" y="1366"/>
                <a:chExt cx="295" cy="357"/>
              </a:xfrm>
            </p:grpSpPr>
            <p:sp>
              <p:nvSpPr>
                <p:cNvPr id="4123" name="Oval 39">
                  <a:extLst>
                    <a:ext uri="{FF2B5EF4-FFF2-40B4-BE49-F238E27FC236}">
                      <a16:creationId xmlns:a16="http://schemas.microsoft.com/office/drawing/2014/main" id="{1E913B2C-46E8-4CE0-9F80-51D294A2032E}"/>
                    </a:ext>
                  </a:extLst>
                </p:cNvPr>
                <p:cNvSpPr>
                  <a:spLocks noChangeArrowheads="1"/>
                </p:cNvSpPr>
                <p:nvPr/>
              </p:nvSpPr>
              <p:spPr bwMode="auto">
                <a:xfrm>
                  <a:off x="3620" y="1430"/>
                  <a:ext cx="280" cy="293"/>
                </a:xfrm>
                <a:prstGeom prst="ellipse">
                  <a:avLst/>
                </a:prstGeom>
                <a:solidFill>
                  <a:srgbClr val="FF0000"/>
                </a:solidFill>
                <a:ln w="9525">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grpSp>
              <p:nvGrpSpPr>
                <p:cNvPr id="4124" name="Group 40">
                  <a:extLst>
                    <a:ext uri="{FF2B5EF4-FFF2-40B4-BE49-F238E27FC236}">
                      <a16:creationId xmlns:a16="http://schemas.microsoft.com/office/drawing/2014/main" id="{0A7D9B8E-2BA9-4551-8AB3-A7610E949A74}"/>
                    </a:ext>
                  </a:extLst>
                </p:cNvPr>
                <p:cNvGrpSpPr>
                  <a:grpSpLocks/>
                </p:cNvGrpSpPr>
                <p:nvPr/>
              </p:nvGrpSpPr>
              <p:grpSpPr bwMode="auto">
                <a:xfrm>
                  <a:off x="3605" y="1366"/>
                  <a:ext cx="287" cy="102"/>
                  <a:chOff x="2933" y="1361"/>
                  <a:chExt cx="287" cy="102"/>
                </a:xfrm>
              </p:grpSpPr>
              <p:sp>
                <p:nvSpPr>
                  <p:cNvPr id="4125" name="Arc 41">
                    <a:extLst>
                      <a:ext uri="{FF2B5EF4-FFF2-40B4-BE49-F238E27FC236}">
                        <a16:creationId xmlns:a16="http://schemas.microsoft.com/office/drawing/2014/main" id="{8D08B818-83FD-497E-AC8E-CD13540EF0F6}"/>
                      </a:ext>
                    </a:extLst>
                  </p:cNvPr>
                  <p:cNvSpPr>
                    <a:spLocks/>
                  </p:cNvSpPr>
                  <p:nvPr/>
                </p:nvSpPr>
                <p:spPr bwMode="auto">
                  <a:xfrm flipH="1">
                    <a:off x="2933" y="1380"/>
                    <a:ext cx="62" cy="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126" name="Arc 42">
                    <a:extLst>
                      <a:ext uri="{FF2B5EF4-FFF2-40B4-BE49-F238E27FC236}">
                        <a16:creationId xmlns:a16="http://schemas.microsoft.com/office/drawing/2014/main" id="{353438C9-30F0-4778-A079-2CA5E40EDF45}"/>
                      </a:ext>
                    </a:extLst>
                  </p:cNvPr>
                  <p:cNvSpPr>
                    <a:spLocks/>
                  </p:cNvSpPr>
                  <p:nvPr/>
                </p:nvSpPr>
                <p:spPr bwMode="auto">
                  <a:xfrm flipH="1">
                    <a:off x="2959" y="1398"/>
                    <a:ext cx="62" cy="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127" name="Arc 43">
                    <a:extLst>
                      <a:ext uri="{FF2B5EF4-FFF2-40B4-BE49-F238E27FC236}">
                        <a16:creationId xmlns:a16="http://schemas.microsoft.com/office/drawing/2014/main" id="{188836E8-FA91-4439-A501-9E1496D92804}"/>
                      </a:ext>
                    </a:extLst>
                  </p:cNvPr>
                  <p:cNvSpPr>
                    <a:spLocks/>
                  </p:cNvSpPr>
                  <p:nvPr/>
                </p:nvSpPr>
                <p:spPr bwMode="auto">
                  <a:xfrm rot="3583183" flipH="1">
                    <a:off x="3160" y="1379"/>
                    <a:ext cx="78" cy="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128" name="Arc 44">
                    <a:extLst>
                      <a:ext uri="{FF2B5EF4-FFF2-40B4-BE49-F238E27FC236}">
                        <a16:creationId xmlns:a16="http://schemas.microsoft.com/office/drawing/2014/main" id="{AE00C4F8-27C0-491E-BC0A-54BB8D043ACC}"/>
                      </a:ext>
                    </a:extLst>
                  </p:cNvPr>
                  <p:cNvSpPr>
                    <a:spLocks/>
                  </p:cNvSpPr>
                  <p:nvPr/>
                </p:nvSpPr>
                <p:spPr bwMode="auto">
                  <a:xfrm rot="4791268" flipH="1">
                    <a:off x="3148" y="1396"/>
                    <a:ext cx="65"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04" y="-1"/>
                        </a:moveTo>
                        <a:cubicBezTo>
                          <a:pt x="12053" y="111"/>
                          <a:pt x="21600" y="9749"/>
                          <a:pt x="21600" y="21599"/>
                        </a:cubicBezTo>
                      </a:path>
                      <a:path w="21600" h="21599" stroke="0" extrusionOk="0">
                        <a:moveTo>
                          <a:pt x="204" y="-1"/>
                        </a:moveTo>
                        <a:cubicBezTo>
                          <a:pt x="12053" y="111"/>
                          <a:pt x="21600" y="9749"/>
                          <a:pt x="21600" y="21599"/>
                        </a:cubicBezTo>
                        <a:lnTo>
                          <a:pt x="0" y="21599"/>
                        </a:lnTo>
                        <a:lnTo>
                          <a:pt x="204" y="-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sp>
            <p:nvSpPr>
              <p:cNvPr id="46" name="AutoShape 45">
                <a:extLst>
                  <a:ext uri="{FF2B5EF4-FFF2-40B4-BE49-F238E27FC236}">
                    <a16:creationId xmlns:a16="http://schemas.microsoft.com/office/drawing/2014/main" id="{E7F84222-8F43-45C0-BEB1-01E91305C457}"/>
                  </a:ext>
                </a:extLst>
              </p:cNvPr>
              <p:cNvSpPr>
                <a:spLocks noChangeArrowheads="1"/>
              </p:cNvSpPr>
              <p:nvPr/>
            </p:nvSpPr>
            <p:spPr bwMode="auto">
              <a:xfrm rot="19734182">
                <a:off x="4935918" y="1288794"/>
                <a:ext cx="515189" cy="211957"/>
              </a:xfrm>
              <a:prstGeom prst="rightArrow">
                <a:avLst>
                  <a:gd name="adj1" fmla="val 50000"/>
                  <a:gd name="adj2" fmla="val 41975"/>
                </a:avLst>
              </a:prstGeom>
              <a:solidFill>
                <a:schemeClr val="bg2">
                  <a:lumMod val="75000"/>
                </a:schemeClr>
              </a:solidFill>
              <a:ln w="9525">
                <a:no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4119" name="Freeform 46">
                <a:extLst>
                  <a:ext uri="{FF2B5EF4-FFF2-40B4-BE49-F238E27FC236}">
                    <a16:creationId xmlns:a16="http://schemas.microsoft.com/office/drawing/2014/main" id="{407186C8-463C-4367-8D28-0651B6169779}"/>
                  </a:ext>
                </a:extLst>
              </p:cNvPr>
              <p:cNvSpPr>
                <a:spLocks noChangeAspect="1"/>
              </p:cNvSpPr>
              <p:nvPr/>
            </p:nvSpPr>
            <p:spPr bwMode="auto">
              <a:xfrm rot="774200" flipV="1">
                <a:off x="6112915" y="1101128"/>
                <a:ext cx="652463" cy="126584"/>
              </a:xfrm>
              <a:custGeom>
                <a:avLst/>
                <a:gdLst>
                  <a:gd name="T0" fmla="*/ 0 w 1248"/>
                  <a:gd name="T1" fmla="*/ 2147483646 h 464"/>
                  <a:gd name="T2" fmla="*/ 2147483646 w 1248"/>
                  <a:gd name="T3" fmla="*/ 2147483646 h 464"/>
                  <a:gd name="T4" fmla="*/ 2147483646 w 1248"/>
                  <a:gd name="T5" fmla="*/ 2147483646 h 464"/>
                  <a:gd name="T6" fmla="*/ 2147483646 w 1248"/>
                  <a:gd name="T7" fmla="*/ 2147483646 h 464"/>
                  <a:gd name="T8" fmla="*/ 2147483646 w 1248"/>
                  <a:gd name="T9" fmla="*/ 2147483646 h 464"/>
                  <a:gd name="T10" fmla="*/ 2147483646 w 1248"/>
                  <a:gd name="T11" fmla="*/ 2147483646 h 464"/>
                  <a:gd name="T12" fmla="*/ 2147483646 w 1248"/>
                  <a:gd name="T13" fmla="*/ 2147483646 h 464"/>
                  <a:gd name="T14" fmla="*/ 2147483646 w 1248"/>
                  <a:gd name="T15" fmla="*/ 2147483646 h 464"/>
                  <a:gd name="T16" fmla="*/ 2147483646 w 1248"/>
                  <a:gd name="T17" fmla="*/ 2147483646 h 464"/>
                  <a:gd name="T18" fmla="*/ 2147483646 w 1248"/>
                  <a:gd name="T19" fmla="*/ 2147483646 h 464"/>
                  <a:gd name="T20" fmla="*/ 2147483646 w 1248"/>
                  <a:gd name="T21" fmla="*/ 2147483646 h 464"/>
                  <a:gd name="T22" fmla="*/ 2147483646 w 1248"/>
                  <a:gd name="T23" fmla="*/ 2147483646 h 464"/>
                  <a:gd name="T24" fmla="*/ 2147483646 w 1248"/>
                  <a:gd name="T25" fmla="*/ 2147483646 h 464"/>
                  <a:gd name="T26" fmla="*/ 2147483646 w 1248"/>
                  <a:gd name="T27" fmla="*/ 2147483646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chemeClr val="accent2"/>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20" name="Freeform 48">
                <a:extLst>
                  <a:ext uri="{FF2B5EF4-FFF2-40B4-BE49-F238E27FC236}">
                    <a16:creationId xmlns:a16="http://schemas.microsoft.com/office/drawing/2014/main" id="{73F4365E-3E7B-4FC8-BFE6-A51C7D599102}"/>
                  </a:ext>
                </a:extLst>
              </p:cNvPr>
              <p:cNvSpPr>
                <a:spLocks noChangeAspect="1"/>
              </p:cNvSpPr>
              <p:nvPr/>
            </p:nvSpPr>
            <p:spPr bwMode="auto">
              <a:xfrm rot="9001911" flipH="1">
                <a:off x="6017149" y="548952"/>
                <a:ext cx="600217" cy="111099"/>
              </a:xfrm>
              <a:custGeom>
                <a:avLst/>
                <a:gdLst>
                  <a:gd name="T0" fmla="*/ 0 w 1248"/>
                  <a:gd name="T1" fmla="*/ 2147483646 h 464"/>
                  <a:gd name="T2" fmla="*/ 2147483646 w 1248"/>
                  <a:gd name="T3" fmla="*/ 2147483646 h 464"/>
                  <a:gd name="T4" fmla="*/ 2147483646 w 1248"/>
                  <a:gd name="T5" fmla="*/ 2147483646 h 464"/>
                  <a:gd name="T6" fmla="*/ 2147483646 w 1248"/>
                  <a:gd name="T7" fmla="*/ 2147483646 h 464"/>
                  <a:gd name="T8" fmla="*/ 2147483646 w 1248"/>
                  <a:gd name="T9" fmla="*/ 2147483646 h 464"/>
                  <a:gd name="T10" fmla="*/ 2147483646 w 1248"/>
                  <a:gd name="T11" fmla="*/ 2147483646 h 464"/>
                  <a:gd name="T12" fmla="*/ 2147483646 w 1248"/>
                  <a:gd name="T13" fmla="*/ 2147483646 h 464"/>
                  <a:gd name="T14" fmla="*/ 2147483646 w 1248"/>
                  <a:gd name="T15" fmla="*/ 2147483646 h 464"/>
                  <a:gd name="T16" fmla="*/ 2147483646 w 1248"/>
                  <a:gd name="T17" fmla="*/ 2147483646 h 464"/>
                  <a:gd name="T18" fmla="*/ 2147483646 w 1248"/>
                  <a:gd name="T19" fmla="*/ 2147483646 h 464"/>
                  <a:gd name="T20" fmla="*/ 2147483646 w 1248"/>
                  <a:gd name="T21" fmla="*/ 2147483646 h 464"/>
                  <a:gd name="T22" fmla="*/ 2147483646 w 1248"/>
                  <a:gd name="T23" fmla="*/ 2147483646 h 464"/>
                  <a:gd name="T24" fmla="*/ 2147483646 w 1248"/>
                  <a:gd name="T25" fmla="*/ 2147483646 h 464"/>
                  <a:gd name="T26" fmla="*/ 2147483646 w 1248"/>
                  <a:gd name="T27" fmla="*/ 2147483646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rgbClr val="9900CC"/>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9" name="AutoShape 45">
                <a:extLst>
                  <a:ext uri="{FF2B5EF4-FFF2-40B4-BE49-F238E27FC236}">
                    <a16:creationId xmlns:a16="http://schemas.microsoft.com/office/drawing/2014/main" id="{6881B7CB-1838-4242-A344-7B575BAD9AD2}"/>
                  </a:ext>
                </a:extLst>
              </p:cNvPr>
              <p:cNvSpPr>
                <a:spLocks noChangeArrowheads="1"/>
              </p:cNvSpPr>
              <p:nvPr/>
            </p:nvSpPr>
            <p:spPr bwMode="auto">
              <a:xfrm rot="864268">
                <a:off x="4932752" y="1757741"/>
                <a:ext cx="534905" cy="214271"/>
              </a:xfrm>
              <a:prstGeom prst="rightArrow">
                <a:avLst>
                  <a:gd name="adj1" fmla="val 50000"/>
                  <a:gd name="adj2" fmla="val 41972"/>
                </a:avLst>
              </a:prstGeom>
              <a:solidFill>
                <a:schemeClr val="bg2">
                  <a:lumMod val="75000"/>
                </a:schemeClr>
              </a:solidFill>
              <a:ln w="9525">
                <a:no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dirty="0"/>
              </a:p>
            </p:txBody>
          </p:sp>
          <p:sp>
            <p:nvSpPr>
              <p:cNvPr id="4122" name="Oval 4">
                <a:extLst>
                  <a:ext uri="{FF2B5EF4-FFF2-40B4-BE49-F238E27FC236}">
                    <a16:creationId xmlns:a16="http://schemas.microsoft.com/office/drawing/2014/main" id="{CEB7DF82-F892-484D-9AC2-85E193C73739}"/>
                  </a:ext>
                </a:extLst>
              </p:cNvPr>
              <p:cNvSpPr>
                <a:spLocks noChangeArrowheads="1"/>
              </p:cNvSpPr>
              <p:nvPr/>
            </p:nvSpPr>
            <p:spPr bwMode="auto">
              <a:xfrm>
                <a:off x="6362947" y="1856647"/>
                <a:ext cx="152400" cy="152400"/>
              </a:xfrm>
              <a:prstGeom prst="ellipse">
                <a:avLst/>
              </a:prstGeom>
              <a:solidFill>
                <a:srgbClr val="0000FF"/>
              </a:solidFill>
              <a:ln w="9525">
                <a:solidFill>
                  <a:srgbClr val="0000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grpSp>
        <p:sp>
          <p:nvSpPr>
            <p:cNvPr id="4101" name="Oval 39">
              <a:extLst>
                <a:ext uri="{FF2B5EF4-FFF2-40B4-BE49-F238E27FC236}">
                  <a16:creationId xmlns:a16="http://schemas.microsoft.com/office/drawing/2014/main" id="{FF149DC5-F5BE-4013-A8DE-29D815D73EA5}"/>
                </a:ext>
              </a:extLst>
            </p:cNvPr>
            <p:cNvSpPr>
              <a:spLocks noChangeArrowheads="1"/>
            </p:cNvSpPr>
            <p:nvPr/>
          </p:nvSpPr>
          <p:spPr bwMode="auto">
            <a:xfrm>
              <a:off x="7015024" y="2215201"/>
              <a:ext cx="700087" cy="642938"/>
            </a:xfrm>
            <a:prstGeom prst="ellipse">
              <a:avLst/>
            </a:prstGeom>
            <a:solidFill>
              <a:srgbClr val="00B0F0"/>
            </a:solidFill>
            <a:ln w="9525">
              <a:solidFill>
                <a:srgbClr val="00B0F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fr-FR" altLang="fr-FR"/>
            </a:p>
          </p:txBody>
        </p:sp>
        <p:sp>
          <p:nvSpPr>
            <p:cNvPr id="4102" name="Oval 39">
              <a:extLst>
                <a:ext uri="{FF2B5EF4-FFF2-40B4-BE49-F238E27FC236}">
                  <a16:creationId xmlns:a16="http://schemas.microsoft.com/office/drawing/2014/main" id="{8ED88645-737B-4BA6-AF75-CC7D4489EB86}"/>
                </a:ext>
              </a:extLst>
            </p:cNvPr>
            <p:cNvSpPr>
              <a:spLocks noChangeArrowheads="1"/>
            </p:cNvSpPr>
            <p:nvPr/>
          </p:nvSpPr>
          <p:spPr bwMode="auto">
            <a:xfrm>
              <a:off x="6880164" y="1350795"/>
              <a:ext cx="712788" cy="708025"/>
            </a:xfrm>
            <a:prstGeom prst="ellipse">
              <a:avLst/>
            </a:prstGeom>
            <a:solidFill>
              <a:srgbClr val="FF0000">
                <a:alpha val="5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pic>
          <p:nvPicPr>
            <p:cNvPr id="4103" name="Picture 63" descr="radioactive">
              <a:extLst>
                <a:ext uri="{FF2B5EF4-FFF2-40B4-BE49-F238E27FC236}">
                  <a16:creationId xmlns:a16="http://schemas.microsoft.com/office/drawing/2014/main" id="{46598D35-ABCF-482D-96C1-8EB617D8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912" y="2132440"/>
              <a:ext cx="4826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ZoneTexte 1">
              <a:extLst>
                <a:ext uri="{FF2B5EF4-FFF2-40B4-BE49-F238E27FC236}">
                  <a16:creationId xmlns:a16="http://schemas.microsoft.com/office/drawing/2014/main" id="{FCE5DC37-677D-4F1B-AEEE-0A5A90FBEADA}"/>
                </a:ext>
              </a:extLst>
            </p:cNvPr>
            <p:cNvSpPr txBox="1">
              <a:spLocks noChangeArrowheads="1"/>
            </p:cNvSpPr>
            <p:nvPr/>
          </p:nvSpPr>
          <p:spPr bwMode="auto">
            <a:xfrm>
              <a:off x="7948958" y="3355650"/>
              <a:ext cx="833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fr-FR" b="1" dirty="0"/>
                <a:t>Fission</a:t>
              </a:r>
              <a:endParaRPr lang="fr-FR" altLang="fr-FR" b="1" dirty="0"/>
            </a:p>
          </p:txBody>
        </p:sp>
        <p:sp>
          <p:nvSpPr>
            <p:cNvPr id="4105" name="ZoneTexte 65">
              <a:extLst>
                <a:ext uri="{FF2B5EF4-FFF2-40B4-BE49-F238E27FC236}">
                  <a16:creationId xmlns:a16="http://schemas.microsoft.com/office/drawing/2014/main" id="{8040EECC-4964-4AE8-B670-11D999A2AF0E}"/>
                </a:ext>
              </a:extLst>
            </p:cNvPr>
            <p:cNvSpPr txBox="1">
              <a:spLocks noChangeArrowheads="1"/>
            </p:cNvSpPr>
            <p:nvPr/>
          </p:nvSpPr>
          <p:spPr bwMode="auto">
            <a:xfrm>
              <a:off x="8358809" y="1268759"/>
              <a:ext cx="1541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fr-FR" b="1" dirty="0">
                  <a:sym typeface="Symbol" panose="05050102010706020507" pitchFamily="18" charset="2"/>
                </a:rPr>
                <a:t>-ray</a:t>
              </a:r>
              <a:r>
                <a:rPr lang="en-US" altLang="fr-FR" b="1" dirty="0"/>
                <a:t> emission</a:t>
              </a:r>
              <a:endParaRPr lang="fr-FR" altLang="fr-FR" b="1" dirty="0"/>
            </a:p>
          </p:txBody>
        </p:sp>
        <p:sp>
          <p:nvSpPr>
            <p:cNvPr id="4106" name="ZoneTexte 66">
              <a:extLst>
                <a:ext uri="{FF2B5EF4-FFF2-40B4-BE49-F238E27FC236}">
                  <a16:creationId xmlns:a16="http://schemas.microsoft.com/office/drawing/2014/main" id="{6C917C6F-417D-48D3-8BE6-9E14580CF6C8}"/>
                </a:ext>
              </a:extLst>
            </p:cNvPr>
            <p:cNvSpPr txBox="1">
              <a:spLocks noChangeArrowheads="1"/>
            </p:cNvSpPr>
            <p:nvPr/>
          </p:nvSpPr>
          <p:spPr bwMode="auto">
            <a:xfrm>
              <a:off x="8189741" y="2359413"/>
              <a:ext cx="187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fr-FR" b="1" dirty="0"/>
                <a:t>Neutron emission</a:t>
              </a:r>
              <a:endParaRPr lang="fr-FR" altLang="fr-FR" b="1" dirty="0"/>
            </a:p>
          </p:txBody>
        </p:sp>
      </p:grpSp>
      <p:sp>
        <p:nvSpPr>
          <p:cNvPr id="34" name="Text Box 12">
            <a:extLst>
              <a:ext uri="{FF2B5EF4-FFF2-40B4-BE49-F238E27FC236}">
                <a16:creationId xmlns:a16="http://schemas.microsoft.com/office/drawing/2014/main" id="{E4F85631-E04E-416C-A69B-6B5F2EC2FC6A}"/>
              </a:ext>
            </a:extLst>
          </p:cNvPr>
          <p:cNvSpPr txBox="1">
            <a:spLocks noChangeArrowheads="1"/>
          </p:cNvSpPr>
          <p:nvPr/>
        </p:nvSpPr>
        <p:spPr bwMode="auto">
          <a:xfrm>
            <a:off x="235743" y="4980556"/>
            <a:ext cx="11720513" cy="1756508"/>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defTabSz="449263">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ct val="0"/>
              </a:spcBef>
              <a:buClr>
                <a:srgbClr val="000000"/>
              </a:buClr>
              <a:buFont typeface="Times New Roman" panose="02020603050405020304" pitchFamily="18" charset="0"/>
              <a:buNone/>
            </a:pPr>
            <a:r>
              <a:rPr lang="en-US" altLang="fr-FR" sz="2000" b="1" dirty="0">
                <a:latin typeface="Arial" panose="020B0604020202020204" pitchFamily="34" charset="0"/>
                <a:cs typeface="Arial" panose="020B0604020202020204" pitchFamily="34" charset="0"/>
                <a:sym typeface="Wingdings" panose="05000000000000000000" pitchFamily="2" charset="2"/>
              </a:rPr>
              <a:t></a:t>
            </a:r>
            <a:r>
              <a:rPr lang="en-US" altLang="fr-FR" sz="2000" b="1" dirty="0">
                <a:latin typeface="Arial" panose="020B0604020202020204" pitchFamily="34" charset="0"/>
                <a:cs typeface="Arial" panose="020B0604020202020204" pitchFamily="34" charset="0"/>
              </a:rPr>
              <a:t>Very difficult or even impossible to measure with standard techniques </a:t>
            </a:r>
            <a:r>
              <a:rPr lang="en-US" altLang="fr-FR" sz="2000" b="1" dirty="0">
                <a:latin typeface="Arial" panose="020B0604020202020204" pitchFamily="34" charset="0"/>
                <a:cs typeface="Arial" panose="020B0604020202020204" pitchFamily="34" charset="0"/>
                <a:sym typeface="Wingdings" panose="05000000000000000000" pitchFamily="2" charset="2"/>
              </a:rPr>
              <a:t>because of the radioactivity of the targets.</a:t>
            </a:r>
            <a:endParaRPr lang="en-US" altLang="fr-FR" sz="2000" b="1" dirty="0">
              <a:latin typeface="Arial" panose="020B0604020202020204" pitchFamily="34" charset="0"/>
              <a:cs typeface="Arial" panose="020B0604020202020204" pitchFamily="34" charset="0"/>
            </a:endParaRPr>
          </a:p>
          <a:p>
            <a:pPr algn="just" eaLnBrk="1" hangingPunct="1">
              <a:lnSpc>
                <a:spcPct val="100000"/>
              </a:lnSpc>
              <a:spcBef>
                <a:spcPct val="0"/>
              </a:spcBef>
              <a:buClr>
                <a:srgbClr val="000000"/>
              </a:buClr>
              <a:buFont typeface="Times New Roman" panose="02020603050405020304" pitchFamily="18" charset="0"/>
              <a:buNone/>
            </a:pPr>
            <a:endParaRPr lang="en-US" altLang="fr-FR" sz="800" b="1" dirty="0">
              <a:latin typeface="Arial" panose="020B0604020202020204" pitchFamily="34" charset="0"/>
              <a:cs typeface="Arial" panose="020B0604020202020204" pitchFamily="34" charset="0"/>
            </a:endParaRPr>
          </a:p>
          <a:p>
            <a:pPr algn="just">
              <a:lnSpc>
                <a:spcPct val="100000"/>
              </a:lnSpc>
              <a:spcBef>
                <a:spcPct val="0"/>
              </a:spcBef>
              <a:buClr>
                <a:srgbClr val="000000"/>
              </a:buClr>
              <a:buNone/>
            </a:pPr>
            <a:r>
              <a:rPr lang="en-US" altLang="fr-FR" sz="2000" b="1" dirty="0">
                <a:latin typeface="Arial" panose="020B0604020202020204" pitchFamily="34" charset="0"/>
                <a:cs typeface="Arial" panose="020B0604020202020204" pitchFamily="34" charset="0"/>
                <a:sym typeface="Wingdings" panose="05000000000000000000" pitchFamily="2" charset="2"/>
              </a:rPr>
              <a:t></a:t>
            </a:r>
            <a:r>
              <a:rPr lang="en-US" altLang="fr-FR" sz="2000" b="1" dirty="0">
                <a:latin typeface="Arial" panose="020B0604020202020204" pitchFamily="34" charset="0"/>
                <a:cs typeface="Arial" panose="020B0604020202020204" pitchFamily="34" charset="0"/>
              </a:rPr>
              <a:t>Complicated to calculate due to the difficulty to describe the de-excitation process </a:t>
            </a:r>
            <a:r>
              <a:rPr lang="en-US" altLang="fr-FR" sz="2000" b="1" dirty="0">
                <a:cs typeface="Times New Roman" panose="02020603050405020304" pitchFamily="18" charset="0"/>
              </a:rPr>
              <a:t>(level densities, </a:t>
            </a:r>
            <a:r>
              <a:rPr lang="en-US" altLang="fr-FR" sz="2000" b="1" dirty="0">
                <a:cs typeface="Times New Roman" panose="02020603050405020304" pitchFamily="18" charset="0"/>
                <a:sym typeface="Symbol" panose="05050102010706020507" pitchFamily="18" charset="2"/>
              </a:rPr>
              <a:t>-ray strength functions, fission barriers</a:t>
            </a:r>
            <a:r>
              <a:rPr lang="en-US" altLang="fr-FR" sz="2000" b="1" dirty="0">
                <a:cs typeface="Times New Roman" panose="02020603050405020304" pitchFamily="18" charset="0"/>
              </a:rPr>
              <a:t>…). </a:t>
            </a:r>
            <a:r>
              <a:rPr lang="en-US" altLang="fr-FR" sz="2000" b="1" dirty="0">
                <a:latin typeface="Arial" panose="020B0604020202020204" pitchFamily="34" charset="0"/>
                <a:cs typeface="Arial" panose="020B0604020202020204" pitchFamily="34" charset="0"/>
              </a:rPr>
              <a:t>Calculations can be wrong by several orders of magnitude!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E3840D-C905-47EE-99E3-A28A3E7E6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82958" y="469568"/>
            <a:ext cx="4938132" cy="6858000"/>
          </a:xfrm>
          <a:prstGeom prst="rect">
            <a:avLst/>
          </a:prstGeom>
        </p:spPr>
      </p:pic>
      <p:sp>
        <p:nvSpPr>
          <p:cNvPr id="4" name="ZoneTexte 3">
            <a:extLst>
              <a:ext uri="{FF2B5EF4-FFF2-40B4-BE49-F238E27FC236}">
                <a16:creationId xmlns:a16="http://schemas.microsoft.com/office/drawing/2014/main" id="{DE98A5FA-76B1-4158-9D5E-D4304EC4E8FE}"/>
              </a:ext>
            </a:extLst>
          </p:cNvPr>
          <p:cNvSpPr txBox="1">
            <a:spLocks noChangeArrowheads="1"/>
          </p:cNvSpPr>
          <p:nvPr/>
        </p:nvSpPr>
        <p:spPr bwMode="auto">
          <a:xfrm>
            <a:off x="3652024" y="6136802"/>
            <a:ext cx="8571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solidFill>
                  <a:srgbClr val="008080"/>
                </a:solidFill>
              </a:rPr>
              <a:t>Design by Guy Leckenby, Jerome </a:t>
            </a:r>
            <a:r>
              <a:rPr lang="en-US" altLang="fr-FR" sz="2400" b="1" dirty="0" err="1">
                <a:solidFill>
                  <a:srgbClr val="008080"/>
                </a:solidFill>
              </a:rPr>
              <a:t>Pibernat</a:t>
            </a:r>
            <a:r>
              <a:rPr lang="en-US" altLang="fr-FR" sz="2400" b="1" dirty="0">
                <a:solidFill>
                  <a:srgbClr val="008080"/>
                </a:solidFill>
              </a:rPr>
              <a:t> and Ruben </a:t>
            </a:r>
            <a:r>
              <a:rPr lang="en-US" altLang="fr-FR" sz="2400" b="1" dirty="0" err="1">
                <a:solidFill>
                  <a:srgbClr val="008080"/>
                </a:solidFill>
              </a:rPr>
              <a:t>Kankanyan</a:t>
            </a:r>
            <a:endParaRPr lang="en-US" altLang="fr-FR" sz="2400" b="1" dirty="0">
              <a:solidFill>
                <a:srgbClr val="008080"/>
              </a:solidFill>
            </a:endParaRPr>
          </a:p>
        </p:txBody>
      </p:sp>
      <p:sp>
        <p:nvSpPr>
          <p:cNvPr id="6" name="ZoneTexte 5">
            <a:extLst>
              <a:ext uri="{FF2B5EF4-FFF2-40B4-BE49-F238E27FC236}">
                <a16:creationId xmlns:a16="http://schemas.microsoft.com/office/drawing/2014/main" id="{82E7CD4C-C331-4242-A473-3B466693BAF1}"/>
              </a:ext>
            </a:extLst>
          </p:cNvPr>
          <p:cNvSpPr txBox="1"/>
          <p:nvPr/>
        </p:nvSpPr>
        <p:spPr>
          <a:xfrm>
            <a:off x="3971411" y="0"/>
            <a:ext cx="4249177" cy="538609"/>
          </a:xfrm>
          <a:prstGeom prst="rect">
            <a:avLst/>
          </a:prstGeom>
          <a:noFill/>
        </p:spPr>
        <p:txBody>
          <a:bodyPr wrap="none" rtlCol="0">
            <a:spAutoFit/>
          </a:bodyPr>
          <a:lstStyle/>
          <a:p>
            <a:r>
              <a:rPr lang="fr-FR" sz="2900" b="1" dirty="0" err="1"/>
              <a:t>Experimental</a:t>
            </a:r>
            <a:r>
              <a:rPr lang="fr-FR" sz="2900" b="1" dirty="0"/>
              <a:t> perspectives</a:t>
            </a:r>
          </a:p>
        </p:txBody>
      </p:sp>
      <p:sp>
        <p:nvSpPr>
          <p:cNvPr id="7" name="ZoneTexte 6">
            <a:extLst>
              <a:ext uri="{FF2B5EF4-FFF2-40B4-BE49-F238E27FC236}">
                <a16:creationId xmlns:a16="http://schemas.microsoft.com/office/drawing/2014/main" id="{BD66D8B4-2E88-404B-B5A9-A508E2F98B8C}"/>
              </a:ext>
            </a:extLst>
          </p:cNvPr>
          <p:cNvSpPr txBox="1"/>
          <p:nvPr/>
        </p:nvSpPr>
        <p:spPr>
          <a:xfrm>
            <a:off x="7525543" y="982176"/>
            <a:ext cx="3837729" cy="4893647"/>
          </a:xfrm>
          <a:prstGeom prst="rect">
            <a:avLst/>
          </a:prstGeom>
          <a:noFill/>
          <a:ln w="50800">
            <a:solidFill>
              <a:srgbClr val="FF0000"/>
            </a:solidFill>
          </a:ln>
        </p:spPr>
        <p:txBody>
          <a:bodyPr wrap="square">
            <a:spAutoFit/>
          </a:bodyPr>
          <a:lstStyle/>
          <a:p>
            <a:pPr>
              <a:defRPr/>
            </a:pPr>
            <a:r>
              <a:rPr lang="en-US" sz="2400" b="1" dirty="0"/>
              <a:t>New dedicated reaction chamber for the ESR</a:t>
            </a:r>
          </a:p>
          <a:p>
            <a:pPr>
              <a:defRPr/>
            </a:pPr>
            <a:endParaRPr lang="en-US" sz="2400" b="1" dirty="0"/>
          </a:p>
          <a:p>
            <a:pPr>
              <a:defRPr/>
            </a:pPr>
            <a:r>
              <a:rPr lang="en-US" sz="2400" b="1" dirty="0"/>
              <a:t>Significant increase of solid angle for detection of target residues</a:t>
            </a:r>
          </a:p>
          <a:p>
            <a:pPr>
              <a:defRPr/>
            </a:pPr>
            <a:endParaRPr lang="en-US" sz="2400" b="1" dirty="0"/>
          </a:p>
          <a:p>
            <a:pPr>
              <a:defRPr/>
            </a:pPr>
            <a:r>
              <a:rPr lang="en-US" sz="2400" b="1" dirty="0" err="1"/>
              <a:t>Optimised</a:t>
            </a:r>
            <a:r>
              <a:rPr lang="en-US" sz="2400" b="1" dirty="0"/>
              <a:t> for the use with radioactive beams</a:t>
            </a:r>
          </a:p>
          <a:p>
            <a:pPr>
              <a:defRPr/>
            </a:pPr>
            <a:endParaRPr lang="en-US" sz="2400" b="1" dirty="0"/>
          </a:p>
          <a:p>
            <a:pPr>
              <a:defRPr/>
            </a:pPr>
            <a:r>
              <a:rPr lang="en-US" sz="2400" b="1" dirty="0"/>
              <a:t>Next experiment in 2027 with 206Pb and 205Pb beams</a:t>
            </a:r>
          </a:p>
        </p:txBody>
      </p:sp>
      <p:cxnSp>
        <p:nvCxnSpPr>
          <p:cNvPr id="8" name="Connecteur droit avec flèche 7">
            <a:extLst>
              <a:ext uri="{FF2B5EF4-FFF2-40B4-BE49-F238E27FC236}">
                <a16:creationId xmlns:a16="http://schemas.microsoft.com/office/drawing/2014/main" id="{499CF477-2FB8-44B1-9223-0DB9BCAE1CDF}"/>
              </a:ext>
            </a:extLst>
          </p:cNvPr>
          <p:cNvCxnSpPr/>
          <p:nvPr/>
        </p:nvCxnSpPr>
        <p:spPr>
          <a:xfrm>
            <a:off x="212651" y="3179135"/>
            <a:ext cx="1733107" cy="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2BB986E-0654-4603-8F89-856A7FC6658F}"/>
              </a:ext>
            </a:extLst>
          </p:cNvPr>
          <p:cNvSpPr txBox="1"/>
          <p:nvPr/>
        </p:nvSpPr>
        <p:spPr>
          <a:xfrm>
            <a:off x="0" y="3244334"/>
            <a:ext cx="793807" cy="400110"/>
          </a:xfrm>
          <a:prstGeom prst="rect">
            <a:avLst/>
          </a:prstGeom>
          <a:noFill/>
        </p:spPr>
        <p:txBody>
          <a:bodyPr wrap="none" rtlCol="0">
            <a:spAutoFit/>
          </a:bodyPr>
          <a:lstStyle/>
          <a:p>
            <a:r>
              <a:rPr lang="fr-FR" sz="2000" b="1" dirty="0"/>
              <a:t>Beam</a:t>
            </a:r>
          </a:p>
        </p:txBody>
      </p:sp>
    </p:spTree>
    <p:extLst>
      <p:ext uri="{BB962C8B-B14F-4D97-AF65-F5344CB8AC3E}">
        <p14:creationId xmlns:p14="http://schemas.microsoft.com/office/powerpoint/2010/main" val="2355273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
            <a:extLst>
              <a:ext uri="{FF2B5EF4-FFF2-40B4-BE49-F238E27FC236}">
                <a16:creationId xmlns:a16="http://schemas.microsoft.com/office/drawing/2014/main" id="{178F6A88-37EE-46F8-926A-F6BE24121AAD}"/>
              </a:ext>
            </a:extLst>
          </p:cNvPr>
          <p:cNvSpPr txBox="1">
            <a:spLocks noChangeArrowheads="1"/>
          </p:cNvSpPr>
          <p:nvPr/>
        </p:nvSpPr>
        <p:spPr bwMode="auto">
          <a:xfrm>
            <a:off x="1524000" y="-34401"/>
            <a:ext cx="9144000" cy="646331"/>
          </a:xfrm>
          <a:prstGeom prst="rect">
            <a:avLst/>
          </a:prstGeom>
          <a:noFill/>
          <a:ln w="9525">
            <a:noFill/>
            <a:miter lim="800000"/>
            <a:headEnd/>
            <a:tailEnd/>
          </a:ln>
        </p:spPr>
        <p:txBody>
          <a:bodyPr wrap="square">
            <a:spAutoFit/>
          </a:bodyPr>
          <a:lstStyle/>
          <a:p>
            <a:pPr algn="ctr" eaLnBrk="1" hangingPunct="1"/>
            <a:r>
              <a:rPr lang="en-US" altLang="fr-FR" sz="3600" b="1" dirty="0">
                <a:cs typeface="Arial" pitchFamily="34" charset="0"/>
                <a:sym typeface="Wingdings" pitchFamily="2" charset="2"/>
              </a:rPr>
              <a:t>Conclusions</a:t>
            </a:r>
            <a:endParaRPr lang="en-US" altLang="fr-FR" sz="3600" b="1" dirty="0">
              <a:cs typeface="Arial" pitchFamily="34" charset="0"/>
            </a:endParaRPr>
          </a:p>
        </p:txBody>
      </p:sp>
      <p:sp>
        <p:nvSpPr>
          <p:cNvPr id="4" name="ZoneTexte 3">
            <a:extLst>
              <a:ext uri="{FF2B5EF4-FFF2-40B4-BE49-F238E27FC236}">
                <a16:creationId xmlns:a16="http://schemas.microsoft.com/office/drawing/2014/main" id="{86816E3F-9BFB-46C0-B17F-CD83356C642D}"/>
              </a:ext>
            </a:extLst>
          </p:cNvPr>
          <p:cNvSpPr txBox="1"/>
          <p:nvPr/>
        </p:nvSpPr>
        <p:spPr>
          <a:xfrm>
            <a:off x="-96078" y="567535"/>
            <a:ext cx="12384156" cy="1938992"/>
          </a:xfrm>
          <a:prstGeom prst="rect">
            <a:avLst/>
          </a:prstGeom>
          <a:noFill/>
        </p:spPr>
        <p:txBody>
          <a:bodyPr wrap="square" rtlCol="0">
            <a:spAutoFit/>
          </a:bodyPr>
          <a:lstStyle/>
          <a:p>
            <a:pPr marL="342900" indent="-342900">
              <a:buFont typeface="Arial" panose="020B0604020202020204" pitchFamily="34" charset="0"/>
              <a:buChar char="•"/>
            </a:pPr>
            <a:r>
              <a:rPr lang="fr-FR" sz="2400" b="1" dirty="0"/>
              <a:t>Storage rings </a:t>
            </a:r>
            <a:r>
              <a:rPr lang="fr-FR" sz="2400" b="1" dirty="0" err="1"/>
              <a:t>offer</a:t>
            </a:r>
            <a:r>
              <a:rPr lang="fr-FR" sz="2400" b="1" dirty="0"/>
              <a:t> the </a:t>
            </a:r>
            <a:r>
              <a:rPr lang="fr-FR" sz="2400" b="1" dirty="0" err="1"/>
              <a:t>ideal</a:t>
            </a:r>
            <a:r>
              <a:rPr lang="fr-FR" sz="2400" b="1" dirty="0"/>
              <a:t> conditions to </a:t>
            </a:r>
            <a:r>
              <a:rPr lang="fr-FR" sz="2400" b="1" dirty="0" err="1"/>
              <a:t>investigate</a:t>
            </a:r>
            <a:r>
              <a:rPr lang="fr-FR" sz="2400" b="1" dirty="0"/>
              <a:t> the fission </a:t>
            </a:r>
            <a:r>
              <a:rPr lang="fr-FR" sz="2400" b="1" dirty="0" err="1"/>
              <a:t>threshold</a:t>
            </a:r>
            <a:r>
              <a:rPr lang="fr-FR" sz="2400" b="1" dirty="0"/>
              <a:t>, </a:t>
            </a:r>
            <a:r>
              <a:rPr lang="fr-FR" sz="2400" b="1" dirty="0" err="1"/>
              <a:t>surrogate</a:t>
            </a:r>
            <a:r>
              <a:rPr lang="fr-FR" sz="2400" b="1" dirty="0"/>
              <a:t> </a:t>
            </a:r>
          </a:p>
          <a:p>
            <a:r>
              <a:rPr lang="fr-FR" sz="2400" b="1" dirty="0"/>
              <a:t>     </a:t>
            </a:r>
            <a:r>
              <a:rPr lang="fr-FR" sz="2400" b="1" dirty="0" err="1"/>
              <a:t>reactions</a:t>
            </a:r>
            <a:r>
              <a:rPr lang="fr-FR" sz="2400" b="1" dirty="0"/>
              <a:t> and more </a:t>
            </a:r>
            <a:r>
              <a:rPr lang="fr-FR" sz="2400" b="1" dirty="0" err="1"/>
              <a:t>largely</a:t>
            </a:r>
            <a:r>
              <a:rPr lang="fr-FR" sz="2400" b="1" dirty="0"/>
              <a:t>, </a:t>
            </a:r>
            <a:r>
              <a:rPr lang="fr-FR" sz="2400" b="1" dirty="0" err="1"/>
              <a:t>nuclear</a:t>
            </a:r>
            <a:r>
              <a:rPr lang="fr-FR" sz="2400" b="1" dirty="0"/>
              <a:t> </a:t>
            </a:r>
            <a:r>
              <a:rPr lang="fr-FR" sz="2400" b="1" dirty="0" err="1"/>
              <a:t>reactions</a:t>
            </a:r>
            <a:r>
              <a:rPr lang="fr-FR" sz="2400" b="1" dirty="0"/>
              <a:t>!</a:t>
            </a:r>
          </a:p>
          <a:p>
            <a:pPr marL="342900" indent="-342900">
              <a:buFont typeface="Arial" panose="020B0604020202020204" pitchFamily="34" charset="0"/>
              <a:buChar char="•"/>
            </a:pPr>
            <a:r>
              <a:rPr lang="fr-FR" sz="2400" b="1" dirty="0"/>
              <a:t>In the ESR, high-</a:t>
            </a:r>
            <a:r>
              <a:rPr lang="fr-FR" sz="2400" b="1" dirty="0" err="1"/>
              <a:t>quality</a:t>
            </a:r>
            <a:r>
              <a:rPr lang="fr-FR" sz="2400" b="1" dirty="0"/>
              <a:t> radioactive </a:t>
            </a:r>
            <a:r>
              <a:rPr lang="fr-FR" sz="2400" b="1" dirty="0" err="1"/>
              <a:t>beams</a:t>
            </a:r>
            <a:r>
              <a:rPr lang="fr-FR" sz="2400" b="1" dirty="0"/>
              <a:t> of </a:t>
            </a:r>
            <a:r>
              <a:rPr lang="fr-FR" sz="2400" b="1" dirty="0" err="1"/>
              <a:t>bare</a:t>
            </a:r>
            <a:r>
              <a:rPr lang="fr-FR" sz="2400" b="1" dirty="0"/>
              <a:t> ions at few 10 MeV/</a:t>
            </a:r>
            <a:r>
              <a:rPr lang="fr-FR" sz="2400" b="1" dirty="0" err="1"/>
              <a:t>nucleon</a:t>
            </a:r>
            <a:r>
              <a:rPr lang="fr-FR" sz="2400" b="1" dirty="0"/>
              <a:t> </a:t>
            </a:r>
            <a:r>
              <a:rPr lang="fr-FR" sz="2400" b="1" dirty="0" err="1"/>
              <a:t>repeatedly</a:t>
            </a:r>
            <a:r>
              <a:rPr lang="fr-FR" sz="2400" b="1" dirty="0"/>
              <a:t> </a:t>
            </a:r>
          </a:p>
          <a:p>
            <a:r>
              <a:rPr lang="fr-FR" sz="2400" b="1" dirty="0"/>
              <a:t>     </a:t>
            </a:r>
            <a:r>
              <a:rPr lang="fr-FR" sz="2400" b="1" dirty="0" err="1"/>
              <a:t>interact</a:t>
            </a:r>
            <a:r>
              <a:rPr lang="fr-FR" sz="2400" b="1" dirty="0"/>
              <a:t> </a:t>
            </a:r>
            <a:r>
              <a:rPr lang="fr-FR" sz="2400" b="1" dirty="0" err="1"/>
              <a:t>with</a:t>
            </a:r>
            <a:r>
              <a:rPr lang="fr-FR" sz="2400" b="1" dirty="0"/>
              <a:t> an ultra-</a:t>
            </a:r>
            <a:r>
              <a:rPr lang="fr-FR" sz="2400" b="1" dirty="0" err="1"/>
              <a:t>low</a:t>
            </a:r>
            <a:r>
              <a:rPr lang="fr-FR" sz="2400" b="1" dirty="0"/>
              <a:t> </a:t>
            </a:r>
            <a:r>
              <a:rPr lang="fr-FR" sz="2400" b="1" dirty="0" err="1"/>
              <a:t>density</a:t>
            </a:r>
            <a:r>
              <a:rPr lang="fr-FR" sz="2400" b="1" dirty="0"/>
              <a:t>, pure </a:t>
            </a:r>
            <a:r>
              <a:rPr lang="fr-FR" sz="2400" b="1" dirty="0" err="1"/>
              <a:t>gas</a:t>
            </a:r>
            <a:r>
              <a:rPr lang="fr-FR" sz="2400" b="1" dirty="0"/>
              <a:t>-jet </a:t>
            </a:r>
            <a:r>
              <a:rPr lang="fr-FR" sz="2400" b="1" dirty="0" err="1"/>
              <a:t>targets</a:t>
            </a:r>
            <a:r>
              <a:rPr lang="fr-FR" sz="2400" b="1" dirty="0"/>
              <a:t> </a:t>
            </a:r>
            <a:r>
              <a:rPr lang="fr-FR" sz="2400" b="1" dirty="0" err="1"/>
              <a:t>enabling</a:t>
            </a:r>
            <a:r>
              <a:rPr lang="fr-FR" sz="2400" b="1" dirty="0"/>
              <a:t> us to </a:t>
            </a:r>
            <a:r>
              <a:rPr lang="fr-FR" sz="2400" b="1" dirty="0" err="1"/>
              <a:t>measure</a:t>
            </a:r>
            <a:r>
              <a:rPr lang="fr-FR" sz="2400" b="1" dirty="0"/>
              <a:t> </a:t>
            </a:r>
            <a:r>
              <a:rPr lang="fr-FR" sz="2400" b="1" dirty="0" err="1"/>
              <a:t>simultaneously</a:t>
            </a:r>
            <a:r>
              <a:rPr lang="fr-FR" sz="2400" b="1" dirty="0"/>
              <a:t> </a:t>
            </a:r>
          </a:p>
          <a:p>
            <a:r>
              <a:rPr lang="fr-FR" sz="2400" b="1" dirty="0"/>
              <a:t>     for the first time the fission, gamma, one, </a:t>
            </a:r>
            <a:r>
              <a:rPr lang="fr-FR" sz="2400" b="1" dirty="0" err="1"/>
              <a:t>two</a:t>
            </a:r>
            <a:r>
              <a:rPr lang="fr-FR" sz="2400" b="1" dirty="0"/>
              <a:t> and </a:t>
            </a:r>
            <a:r>
              <a:rPr lang="fr-FR" sz="2400" b="1" dirty="0" err="1"/>
              <a:t>three</a:t>
            </a:r>
            <a:r>
              <a:rPr lang="fr-FR" sz="2400" b="1" dirty="0"/>
              <a:t> neutron-</a:t>
            </a:r>
            <a:r>
              <a:rPr lang="fr-FR" sz="2400" b="1" dirty="0" err="1"/>
              <a:t>emission</a:t>
            </a:r>
            <a:r>
              <a:rPr lang="fr-FR" sz="2400" b="1" dirty="0"/>
              <a:t> </a:t>
            </a:r>
            <a:r>
              <a:rPr lang="fr-FR" sz="2400" b="1" dirty="0" err="1"/>
              <a:t>probabilities</a:t>
            </a:r>
            <a:r>
              <a:rPr lang="fr-FR" sz="2400" b="1" dirty="0"/>
              <a:t>!</a:t>
            </a:r>
          </a:p>
        </p:txBody>
      </p:sp>
      <p:sp>
        <p:nvSpPr>
          <p:cNvPr id="5" name="Text Box 49">
            <a:extLst>
              <a:ext uri="{FF2B5EF4-FFF2-40B4-BE49-F238E27FC236}">
                <a16:creationId xmlns:a16="http://schemas.microsoft.com/office/drawing/2014/main" id="{6FC837FD-86C2-442E-8C86-5B686E57863A}"/>
              </a:ext>
            </a:extLst>
          </p:cNvPr>
          <p:cNvSpPr txBox="1">
            <a:spLocks noChangeArrowheads="1"/>
          </p:cNvSpPr>
          <p:nvPr/>
        </p:nvSpPr>
        <p:spPr bwMode="auto">
          <a:xfrm>
            <a:off x="1524000" y="2407661"/>
            <a:ext cx="9144000" cy="646331"/>
          </a:xfrm>
          <a:prstGeom prst="rect">
            <a:avLst/>
          </a:prstGeom>
          <a:noFill/>
          <a:ln w="9525">
            <a:noFill/>
            <a:miter lim="800000"/>
            <a:headEnd/>
            <a:tailEnd/>
          </a:ln>
        </p:spPr>
        <p:txBody>
          <a:bodyPr wrap="square">
            <a:spAutoFit/>
          </a:bodyPr>
          <a:lstStyle/>
          <a:p>
            <a:pPr algn="ctr" eaLnBrk="1" hangingPunct="1"/>
            <a:r>
              <a:rPr lang="en-US" altLang="fr-FR" sz="3600" b="1" dirty="0">
                <a:cs typeface="Arial" pitchFamily="34" charset="0"/>
                <a:sym typeface="Wingdings" pitchFamily="2" charset="2"/>
              </a:rPr>
              <a:t>Perspectives</a:t>
            </a:r>
            <a:endParaRPr lang="en-US" altLang="fr-FR" sz="3600" b="1" dirty="0">
              <a:cs typeface="Arial" pitchFamily="34" charset="0"/>
            </a:endParaRPr>
          </a:p>
        </p:txBody>
      </p:sp>
      <p:sp>
        <p:nvSpPr>
          <p:cNvPr id="6" name="ZoneTexte 5">
            <a:extLst>
              <a:ext uri="{FF2B5EF4-FFF2-40B4-BE49-F238E27FC236}">
                <a16:creationId xmlns:a16="http://schemas.microsoft.com/office/drawing/2014/main" id="{4CF459DA-7353-4DB9-852B-93199C078EC1}"/>
              </a:ext>
            </a:extLst>
          </p:cNvPr>
          <p:cNvSpPr txBox="1"/>
          <p:nvPr/>
        </p:nvSpPr>
        <p:spPr>
          <a:xfrm>
            <a:off x="-96078" y="3021915"/>
            <a:ext cx="11074698" cy="1200329"/>
          </a:xfrm>
          <a:prstGeom prst="rect">
            <a:avLst/>
          </a:prstGeom>
          <a:noFill/>
        </p:spPr>
        <p:txBody>
          <a:bodyPr wrap="none" rtlCol="0">
            <a:spAutoFit/>
          </a:bodyPr>
          <a:lstStyle/>
          <a:p>
            <a:pPr marL="342900" indent="-342900">
              <a:buFont typeface="Arial" panose="020B0604020202020204" pitchFamily="34" charset="0"/>
              <a:buChar char="•"/>
            </a:pPr>
            <a:r>
              <a:rPr lang="fr-FR" sz="2400" b="1" dirty="0" err="1"/>
              <a:t>Bayesian</a:t>
            </a:r>
            <a:r>
              <a:rPr lang="fr-FR" sz="2400" b="1" dirty="0"/>
              <a:t> </a:t>
            </a:r>
            <a:r>
              <a:rPr lang="fr-FR" sz="2400" b="1" dirty="0" err="1"/>
              <a:t>analysis</a:t>
            </a:r>
            <a:r>
              <a:rPr lang="fr-FR" sz="2400" b="1" dirty="0"/>
              <a:t>, to </a:t>
            </a:r>
            <a:r>
              <a:rPr lang="fr-FR" sz="2400" b="1" dirty="0" err="1"/>
              <a:t>extract</a:t>
            </a:r>
            <a:r>
              <a:rPr lang="fr-FR" sz="2400" b="1" dirty="0"/>
              <a:t> 238U(</a:t>
            </a:r>
            <a:r>
              <a:rPr lang="fr-FR" sz="2400" b="1" dirty="0" err="1"/>
              <a:t>n,g</a:t>
            </a:r>
            <a:r>
              <a:rPr lang="fr-FR" sz="2400" b="1" dirty="0"/>
              <a:t>), (</a:t>
            </a:r>
            <a:r>
              <a:rPr lang="fr-FR" sz="2400" b="1" dirty="0" err="1"/>
              <a:t>n,f</a:t>
            </a:r>
            <a:r>
              <a:rPr lang="fr-FR" sz="2400" b="1" dirty="0"/>
              <a:t>), (</a:t>
            </a:r>
            <a:r>
              <a:rPr lang="fr-FR" sz="2400" b="1" dirty="0" err="1"/>
              <a:t>n,n</a:t>
            </a:r>
            <a:r>
              <a:rPr lang="fr-FR" sz="2400" b="1" dirty="0"/>
              <a:t>’), (n,2n) and (n,3n) cross sections</a:t>
            </a:r>
          </a:p>
          <a:p>
            <a:pPr marL="342900" indent="-342900">
              <a:buFont typeface="Arial" panose="020B0604020202020204" pitchFamily="34" charset="0"/>
              <a:buChar char="•"/>
            </a:pPr>
            <a:r>
              <a:rPr lang="fr-FR" sz="2400" b="1" dirty="0"/>
              <a:t>Upgrade setup to </a:t>
            </a:r>
            <a:r>
              <a:rPr lang="fr-FR" sz="2400" b="1" dirty="0" err="1"/>
              <a:t>make</a:t>
            </a:r>
            <a:r>
              <a:rPr lang="fr-FR" sz="2400" b="1" dirty="0"/>
              <a:t> </a:t>
            </a:r>
            <a:r>
              <a:rPr lang="fr-FR" sz="2400" b="1" dirty="0" err="1"/>
              <a:t>experiments</a:t>
            </a:r>
            <a:r>
              <a:rPr lang="fr-FR" sz="2400" b="1" dirty="0"/>
              <a:t> </a:t>
            </a:r>
            <a:r>
              <a:rPr lang="fr-FR" sz="2400" b="1" dirty="0" err="1"/>
              <a:t>with</a:t>
            </a:r>
            <a:r>
              <a:rPr lang="fr-FR" sz="2400" b="1" dirty="0"/>
              <a:t> radioactive </a:t>
            </a:r>
            <a:r>
              <a:rPr lang="fr-FR" sz="2400" b="1" dirty="0" err="1"/>
              <a:t>beams</a:t>
            </a:r>
            <a:endParaRPr lang="fr-FR" sz="2400" b="1" dirty="0"/>
          </a:p>
          <a:p>
            <a:pPr marL="342900" indent="-342900">
              <a:buFont typeface="Arial" panose="020B0604020202020204" pitchFamily="34" charset="0"/>
              <a:buChar char="•"/>
            </a:pPr>
            <a:r>
              <a:rPr lang="fr-FR" sz="2400" b="1" dirty="0"/>
              <a:t>Next </a:t>
            </a:r>
            <a:r>
              <a:rPr lang="fr-FR" sz="2400" b="1" dirty="0" err="1"/>
              <a:t>experiment</a:t>
            </a:r>
            <a:r>
              <a:rPr lang="fr-FR" sz="2400" b="1" dirty="0"/>
              <a:t>, </a:t>
            </a:r>
            <a:r>
              <a:rPr lang="fr-FR" sz="2400" b="1" dirty="0" err="1"/>
              <a:t>infer</a:t>
            </a:r>
            <a:r>
              <a:rPr lang="fr-FR" sz="2400" b="1" dirty="0"/>
              <a:t> neutron-</a:t>
            </a:r>
            <a:r>
              <a:rPr lang="fr-FR" sz="2400" b="1" dirty="0" err="1"/>
              <a:t>induced</a:t>
            </a:r>
            <a:r>
              <a:rPr lang="fr-FR" sz="2400" b="1" dirty="0"/>
              <a:t> </a:t>
            </a:r>
            <a:r>
              <a:rPr lang="fr-FR" sz="2400" b="1" dirty="0" err="1"/>
              <a:t>reaction</a:t>
            </a:r>
            <a:r>
              <a:rPr lang="fr-FR" sz="2400" b="1" dirty="0"/>
              <a:t> cross sections of </a:t>
            </a:r>
            <a:r>
              <a:rPr lang="fr-FR" sz="2400" b="1" baseline="30000" dirty="0"/>
              <a:t>205</a:t>
            </a:r>
            <a:r>
              <a:rPr lang="fr-FR" sz="2400" b="1" dirty="0"/>
              <a:t>Pb</a:t>
            </a:r>
            <a:endParaRPr lang="fr-FR" sz="2400" b="1" dirty="0">
              <a:solidFill>
                <a:srgbClr val="FF0000"/>
              </a:solidFill>
            </a:endParaRPr>
          </a:p>
        </p:txBody>
      </p:sp>
      <p:pic>
        <p:nvPicPr>
          <p:cNvPr id="7" name="Grafik 9">
            <a:extLst>
              <a:ext uri="{FF2B5EF4-FFF2-40B4-BE49-F238E27FC236}">
                <a16:creationId xmlns:a16="http://schemas.microsoft.com/office/drawing/2014/main" id="{C7ED59DD-1957-40B9-8005-D81A206FE5B1}"/>
              </a:ext>
            </a:extLst>
          </p:cNvPr>
          <p:cNvPicPr>
            <a:picLocks noChangeAspect="1"/>
          </p:cNvPicPr>
          <p:nvPr/>
        </p:nvPicPr>
        <p:blipFill>
          <a:blip r:embed="rId2"/>
          <a:stretch>
            <a:fillRect/>
          </a:stretch>
        </p:blipFill>
        <p:spPr>
          <a:xfrm>
            <a:off x="0" y="5220586"/>
            <a:ext cx="1637414" cy="1637414"/>
          </a:xfrm>
          <a:prstGeom prst="rect">
            <a:avLst/>
          </a:prstGeom>
        </p:spPr>
      </p:pic>
      <p:pic>
        <p:nvPicPr>
          <p:cNvPr id="8" name="Grafik 11">
            <a:extLst>
              <a:ext uri="{FF2B5EF4-FFF2-40B4-BE49-F238E27FC236}">
                <a16:creationId xmlns:a16="http://schemas.microsoft.com/office/drawing/2014/main" id="{3425317E-00CF-4F59-8B64-D56D802C514C}"/>
              </a:ext>
            </a:extLst>
          </p:cNvPr>
          <p:cNvPicPr>
            <a:picLocks noChangeAspect="1"/>
          </p:cNvPicPr>
          <p:nvPr/>
        </p:nvPicPr>
        <p:blipFill>
          <a:blip r:embed="rId3"/>
          <a:stretch>
            <a:fillRect/>
          </a:stretch>
        </p:blipFill>
        <p:spPr>
          <a:xfrm>
            <a:off x="6716396" y="5198030"/>
            <a:ext cx="1659970" cy="1659970"/>
          </a:xfrm>
          <a:prstGeom prst="rect">
            <a:avLst/>
          </a:prstGeom>
        </p:spPr>
      </p:pic>
      <p:pic>
        <p:nvPicPr>
          <p:cNvPr id="9" name="Grafik 12">
            <a:extLst>
              <a:ext uri="{FF2B5EF4-FFF2-40B4-BE49-F238E27FC236}">
                <a16:creationId xmlns:a16="http://schemas.microsoft.com/office/drawing/2014/main" id="{7AD2FD93-35D8-4021-BD1C-9C20D133567A}"/>
              </a:ext>
            </a:extLst>
          </p:cNvPr>
          <p:cNvPicPr>
            <a:picLocks noChangeAspect="1"/>
          </p:cNvPicPr>
          <p:nvPr/>
        </p:nvPicPr>
        <p:blipFill>
          <a:blip r:embed="rId4"/>
          <a:stretch>
            <a:fillRect/>
          </a:stretch>
        </p:blipFill>
        <p:spPr>
          <a:xfrm>
            <a:off x="1704683" y="5198030"/>
            <a:ext cx="1659971" cy="1659971"/>
          </a:xfrm>
          <a:prstGeom prst="rect">
            <a:avLst/>
          </a:prstGeom>
        </p:spPr>
      </p:pic>
      <p:pic>
        <p:nvPicPr>
          <p:cNvPr id="10" name="Grafik 14">
            <a:extLst>
              <a:ext uri="{FF2B5EF4-FFF2-40B4-BE49-F238E27FC236}">
                <a16:creationId xmlns:a16="http://schemas.microsoft.com/office/drawing/2014/main" id="{BF27AC22-3635-40D9-B617-4C19AC109F54}"/>
              </a:ext>
            </a:extLst>
          </p:cNvPr>
          <p:cNvPicPr>
            <a:picLocks noChangeAspect="1"/>
          </p:cNvPicPr>
          <p:nvPr/>
        </p:nvPicPr>
        <p:blipFill>
          <a:blip r:embed="rId5"/>
          <a:stretch>
            <a:fillRect/>
          </a:stretch>
        </p:blipFill>
        <p:spPr>
          <a:xfrm>
            <a:off x="8490115" y="5215686"/>
            <a:ext cx="1647214" cy="1647214"/>
          </a:xfrm>
          <a:prstGeom prst="rect">
            <a:avLst/>
          </a:prstGeom>
        </p:spPr>
      </p:pic>
      <p:pic>
        <p:nvPicPr>
          <p:cNvPr id="11" name="Grafik 2">
            <a:extLst>
              <a:ext uri="{FF2B5EF4-FFF2-40B4-BE49-F238E27FC236}">
                <a16:creationId xmlns:a16="http://schemas.microsoft.com/office/drawing/2014/main" id="{4A0D55C9-18E8-491B-99A7-A559D89EE7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6609" y="5198030"/>
            <a:ext cx="1647214" cy="1647214"/>
          </a:xfrm>
          <a:prstGeom prst="rect">
            <a:avLst/>
          </a:prstGeom>
        </p:spPr>
      </p:pic>
      <p:pic>
        <p:nvPicPr>
          <p:cNvPr id="12" name="Image 11">
            <a:extLst>
              <a:ext uri="{FF2B5EF4-FFF2-40B4-BE49-F238E27FC236}">
                <a16:creationId xmlns:a16="http://schemas.microsoft.com/office/drawing/2014/main" id="{4FAD7023-31AC-46DB-9329-D3679A08BAFD}"/>
              </a:ext>
            </a:extLst>
          </p:cNvPr>
          <p:cNvPicPr>
            <a:picLocks noChangeAspect="1"/>
          </p:cNvPicPr>
          <p:nvPr/>
        </p:nvPicPr>
        <p:blipFill rotWithShape="1">
          <a:blip r:embed="rId7"/>
          <a:srcRect l="34884" t="17740" r="36250" b="11783"/>
          <a:stretch/>
        </p:blipFill>
        <p:spPr>
          <a:xfrm>
            <a:off x="5261991" y="5250921"/>
            <a:ext cx="1285125" cy="1574423"/>
          </a:xfrm>
          <a:prstGeom prst="rect">
            <a:avLst/>
          </a:prstGeom>
        </p:spPr>
      </p:pic>
      <p:sp>
        <p:nvSpPr>
          <p:cNvPr id="14" name="ZoneTexte 13">
            <a:extLst>
              <a:ext uri="{FF2B5EF4-FFF2-40B4-BE49-F238E27FC236}">
                <a16:creationId xmlns:a16="http://schemas.microsoft.com/office/drawing/2014/main" id="{8E219B4E-225F-49DE-BFF1-7745B4468CEF}"/>
              </a:ext>
            </a:extLst>
          </p:cNvPr>
          <p:cNvSpPr txBox="1"/>
          <p:nvPr/>
        </p:nvSpPr>
        <p:spPr>
          <a:xfrm>
            <a:off x="349578" y="4459366"/>
            <a:ext cx="1170064" cy="738664"/>
          </a:xfrm>
          <a:prstGeom prst="rect">
            <a:avLst/>
          </a:prstGeom>
          <a:noFill/>
        </p:spPr>
        <p:txBody>
          <a:bodyPr wrap="none" rtlCol="0">
            <a:spAutoFit/>
          </a:bodyPr>
          <a:lstStyle/>
          <a:p>
            <a:r>
              <a:rPr lang="fr-FR" sz="1400" dirty="0"/>
              <a:t>M. </a:t>
            </a:r>
            <a:r>
              <a:rPr lang="fr-FR" sz="1400" dirty="0" err="1"/>
              <a:t>Sguazzin</a:t>
            </a:r>
            <a:endParaRPr lang="fr-FR" sz="1400" dirty="0"/>
          </a:p>
          <a:p>
            <a:r>
              <a:rPr lang="fr-FR" sz="1400" dirty="0"/>
              <a:t>PhD </a:t>
            </a:r>
            <a:r>
              <a:rPr lang="fr-FR" sz="1400" dirty="0" err="1"/>
              <a:t>student</a:t>
            </a:r>
            <a:r>
              <a:rPr lang="fr-FR" sz="1400" dirty="0"/>
              <a:t>, </a:t>
            </a:r>
          </a:p>
          <a:p>
            <a:r>
              <a:rPr lang="fr-FR" sz="1400" dirty="0"/>
              <a:t>Bordeaux</a:t>
            </a:r>
          </a:p>
        </p:txBody>
      </p:sp>
      <p:sp>
        <p:nvSpPr>
          <p:cNvPr id="16" name="ZoneTexte 15">
            <a:extLst>
              <a:ext uri="{FF2B5EF4-FFF2-40B4-BE49-F238E27FC236}">
                <a16:creationId xmlns:a16="http://schemas.microsoft.com/office/drawing/2014/main" id="{2CCC82E8-5A73-4C28-84BA-16EA8961CB6B}"/>
              </a:ext>
            </a:extLst>
          </p:cNvPr>
          <p:cNvSpPr txBox="1"/>
          <p:nvPr/>
        </p:nvSpPr>
        <p:spPr>
          <a:xfrm>
            <a:off x="2025449" y="4477022"/>
            <a:ext cx="1170064" cy="738664"/>
          </a:xfrm>
          <a:prstGeom prst="rect">
            <a:avLst/>
          </a:prstGeom>
          <a:noFill/>
        </p:spPr>
        <p:txBody>
          <a:bodyPr wrap="none" rtlCol="0">
            <a:spAutoFit/>
          </a:bodyPr>
          <a:lstStyle/>
          <a:p>
            <a:r>
              <a:rPr lang="fr-FR" sz="1400" dirty="0"/>
              <a:t>C. Berthelot</a:t>
            </a:r>
          </a:p>
          <a:p>
            <a:r>
              <a:rPr lang="fr-FR" sz="1400" dirty="0"/>
              <a:t>PhD </a:t>
            </a:r>
            <a:r>
              <a:rPr lang="fr-FR" sz="1400" dirty="0" err="1"/>
              <a:t>student</a:t>
            </a:r>
            <a:r>
              <a:rPr lang="fr-FR" sz="1400" dirty="0"/>
              <a:t>, </a:t>
            </a:r>
          </a:p>
          <a:p>
            <a:r>
              <a:rPr lang="fr-FR" sz="1400" dirty="0"/>
              <a:t>Bordeaux</a:t>
            </a:r>
          </a:p>
        </p:txBody>
      </p:sp>
      <p:sp>
        <p:nvSpPr>
          <p:cNvPr id="17" name="ZoneTexte 16">
            <a:extLst>
              <a:ext uri="{FF2B5EF4-FFF2-40B4-BE49-F238E27FC236}">
                <a16:creationId xmlns:a16="http://schemas.microsoft.com/office/drawing/2014/main" id="{39EB5491-85F5-4559-AE20-523C02618CF7}"/>
              </a:ext>
            </a:extLst>
          </p:cNvPr>
          <p:cNvSpPr txBox="1"/>
          <p:nvPr/>
        </p:nvSpPr>
        <p:spPr>
          <a:xfrm>
            <a:off x="5433493" y="4477022"/>
            <a:ext cx="902042" cy="738664"/>
          </a:xfrm>
          <a:prstGeom prst="rect">
            <a:avLst/>
          </a:prstGeom>
          <a:noFill/>
        </p:spPr>
        <p:txBody>
          <a:bodyPr wrap="none" rtlCol="0">
            <a:spAutoFit/>
          </a:bodyPr>
          <a:lstStyle/>
          <a:p>
            <a:r>
              <a:rPr lang="fr-FR" sz="1400" dirty="0"/>
              <a:t>B. </a:t>
            </a:r>
            <a:r>
              <a:rPr lang="fr-FR" sz="1400" dirty="0" err="1"/>
              <a:t>Wloch</a:t>
            </a:r>
            <a:endParaRPr lang="fr-FR" sz="1400" dirty="0"/>
          </a:p>
          <a:p>
            <a:r>
              <a:rPr lang="fr-FR" sz="1400" dirty="0"/>
              <a:t>Post-doc, </a:t>
            </a:r>
          </a:p>
          <a:p>
            <a:r>
              <a:rPr lang="fr-FR" sz="1400" dirty="0"/>
              <a:t>Bordeaux</a:t>
            </a:r>
          </a:p>
        </p:txBody>
      </p:sp>
      <p:sp>
        <p:nvSpPr>
          <p:cNvPr id="19" name="ZoneTexte 18">
            <a:extLst>
              <a:ext uri="{FF2B5EF4-FFF2-40B4-BE49-F238E27FC236}">
                <a16:creationId xmlns:a16="http://schemas.microsoft.com/office/drawing/2014/main" id="{27E49913-558F-4488-919D-8ED33E73EBC0}"/>
              </a:ext>
            </a:extLst>
          </p:cNvPr>
          <p:cNvSpPr txBox="1"/>
          <p:nvPr/>
        </p:nvSpPr>
        <p:spPr>
          <a:xfrm>
            <a:off x="6961349" y="4429130"/>
            <a:ext cx="947632" cy="738664"/>
          </a:xfrm>
          <a:prstGeom prst="rect">
            <a:avLst/>
          </a:prstGeom>
          <a:noFill/>
        </p:spPr>
        <p:txBody>
          <a:bodyPr wrap="none" rtlCol="0">
            <a:spAutoFit/>
          </a:bodyPr>
          <a:lstStyle/>
          <a:p>
            <a:r>
              <a:rPr lang="fr-FR" sz="1400" dirty="0"/>
              <a:t>J. </a:t>
            </a:r>
            <a:r>
              <a:rPr lang="fr-FR" sz="1400" dirty="0" err="1"/>
              <a:t>Pibernat</a:t>
            </a:r>
            <a:endParaRPr lang="fr-FR" sz="1400" dirty="0"/>
          </a:p>
          <a:p>
            <a:r>
              <a:rPr lang="fr-FR" sz="1400" dirty="0" err="1"/>
              <a:t>Engineer</a:t>
            </a:r>
            <a:r>
              <a:rPr lang="fr-FR" sz="1400" dirty="0"/>
              <a:t>, </a:t>
            </a:r>
          </a:p>
          <a:p>
            <a:r>
              <a:rPr lang="fr-FR" sz="1400" dirty="0"/>
              <a:t>Bordeaux</a:t>
            </a:r>
          </a:p>
        </p:txBody>
      </p:sp>
      <p:sp>
        <p:nvSpPr>
          <p:cNvPr id="20" name="ZoneTexte 19">
            <a:extLst>
              <a:ext uri="{FF2B5EF4-FFF2-40B4-BE49-F238E27FC236}">
                <a16:creationId xmlns:a16="http://schemas.microsoft.com/office/drawing/2014/main" id="{414A378D-37E6-472D-B5A8-16B4D3619F9E}"/>
              </a:ext>
            </a:extLst>
          </p:cNvPr>
          <p:cNvSpPr txBox="1"/>
          <p:nvPr/>
        </p:nvSpPr>
        <p:spPr>
          <a:xfrm>
            <a:off x="8670704" y="4429130"/>
            <a:ext cx="1007007" cy="738664"/>
          </a:xfrm>
          <a:prstGeom prst="rect">
            <a:avLst/>
          </a:prstGeom>
          <a:noFill/>
        </p:spPr>
        <p:txBody>
          <a:bodyPr wrap="none" rtlCol="0">
            <a:spAutoFit/>
          </a:bodyPr>
          <a:lstStyle/>
          <a:p>
            <a:r>
              <a:rPr lang="fr-FR" sz="1400" dirty="0"/>
              <a:t>M. </a:t>
            </a:r>
            <a:r>
              <a:rPr lang="fr-FR" sz="1400" dirty="0" err="1"/>
              <a:t>Grieser</a:t>
            </a:r>
            <a:endParaRPr lang="fr-FR" sz="1400" dirty="0"/>
          </a:p>
          <a:p>
            <a:r>
              <a:rPr lang="fr-FR" sz="1400" dirty="0"/>
              <a:t>MPIK </a:t>
            </a:r>
          </a:p>
          <a:p>
            <a:r>
              <a:rPr lang="fr-FR" sz="1400" dirty="0"/>
              <a:t>Heidelberg</a:t>
            </a:r>
          </a:p>
        </p:txBody>
      </p:sp>
      <p:sp>
        <p:nvSpPr>
          <p:cNvPr id="21" name="ZoneTexte 20">
            <a:extLst>
              <a:ext uri="{FF2B5EF4-FFF2-40B4-BE49-F238E27FC236}">
                <a16:creationId xmlns:a16="http://schemas.microsoft.com/office/drawing/2014/main" id="{B975822A-EAE7-447D-B781-2E8BC8F56A11}"/>
              </a:ext>
            </a:extLst>
          </p:cNvPr>
          <p:cNvSpPr txBox="1"/>
          <p:nvPr/>
        </p:nvSpPr>
        <p:spPr>
          <a:xfrm>
            <a:off x="10561848" y="4429130"/>
            <a:ext cx="956352" cy="738664"/>
          </a:xfrm>
          <a:prstGeom prst="rect">
            <a:avLst/>
          </a:prstGeom>
          <a:noFill/>
        </p:spPr>
        <p:txBody>
          <a:bodyPr wrap="none" rtlCol="0">
            <a:spAutoFit/>
          </a:bodyPr>
          <a:lstStyle/>
          <a:p>
            <a:r>
              <a:rPr lang="fr-FR" sz="1400" dirty="0"/>
              <a:t>J. </a:t>
            </a:r>
            <a:r>
              <a:rPr lang="fr-FR" sz="1400" dirty="0" err="1"/>
              <a:t>Glorius</a:t>
            </a:r>
            <a:endParaRPr lang="fr-FR" sz="1400" dirty="0"/>
          </a:p>
          <a:p>
            <a:r>
              <a:rPr lang="fr-FR" sz="1400" dirty="0"/>
              <a:t>GSI</a:t>
            </a:r>
          </a:p>
          <a:p>
            <a:r>
              <a:rPr lang="fr-FR" sz="1400" dirty="0"/>
              <a:t>Darmstadt</a:t>
            </a:r>
          </a:p>
        </p:txBody>
      </p:sp>
      <p:sp>
        <p:nvSpPr>
          <p:cNvPr id="22" name="ZoneTexte 21">
            <a:extLst>
              <a:ext uri="{FF2B5EF4-FFF2-40B4-BE49-F238E27FC236}">
                <a16:creationId xmlns:a16="http://schemas.microsoft.com/office/drawing/2014/main" id="{AFDFBE4E-C563-4AA2-877D-AF72D83D6E15}"/>
              </a:ext>
            </a:extLst>
          </p:cNvPr>
          <p:cNvSpPr txBox="1"/>
          <p:nvPr/>
        </p:nvSpPr>
        <p:spPr>
          <a:xfrm>
            <a:off x="3799951" y="4477022"/>
            <a:ext cx="1059649" cy="738664"/>
          </a:xfrm>
          <a:prstGeom prst="rect">
            <a:avLst/>
          </a:prstGeom>
          <a:noFill/>
        </p:spPr>
        <p:txBody>
          <a:bodyPr wrap="none" rtlCol="0">
            <a:spAutoFit/>
          </a:bodyPr>
          <a:lstStyle/>
          <a:p>
            <a:r>
              <a:rPr lang="fr-FR" sz="1400" dirty="0"/>
              <a:t>G. </a:t>
            </a:r>
            <a:r>
              <a:rPr lang="fr-FR" sz="1400" dirty="0" err="1"/>
              <a:t>Leckenby</a:t>
            </a:r>
            <a:endParaRPr lang="fr-FR" sz="1400" dirty="0"/>
          </a:p>
          <a:p>
            <a:r>
              <a:rPr lang="fr-FR" sz="1400" dirty="0"/>
              <a:t>Post-doc, </a:t>
            </a:r>
          </a:p>
          <a:p>
            <a:r>
              <a:rPr lang="fr-FR" sz="1400" dirty="0"/>
              <a:t>Bordeaux</a:t>
            </a:r>
          </a:p>
        </p:txBody>
      </p:sp>
      <p:pic>
        <p:nvPicPr>
          <p:cNvPr id="15" name="Image 14">
            <a:extLst>
              <a:ext uri="{FF2B5EF4-FFF2-40B4-BE49-F238E27FC236}">
                <a16:creationId xmlns:a16="http://schemas.microsoft.com/office/drawing/2014/main" id="{9CF3FC6E-B5CC-4A28-8C69-CC5E086F4087}"/>
              </a:ext>
            </a:extLst>
          </p:cNvPr>
          <p:cNvPicPr>
            <a:picLocks noChangeAspect="1"/>
          </p:cNvPicPr>
          <p:nvPr/>
        </p:nvPicPr>
        <p:blipFill rotWithShape="1">
          <a:blip r:embed="rId8">
            <a:extLst>
              <a:ext uri="{28A0092B-C50C-407E-A947-70E740481C1C}">
                <a14:useLocalDpi xmlns:a14="http://schemas.microsoft.com/office/drawing/2010/main" val="0"/>
              </a:ext>
            </a:extLst>
          </a:blip>
          <a:srcRect l="7698"/>
          <a:stretch/>
        </p:blipFill>
        <p:spPr>
          <a:xfrm>
            <a:off x="3447396" y="5167794"/>
            <a:ext cx="1698948" cy="1734351"/>
          </a:xfrm>
          <a:prstGeom prst="rect">
            <a:avLst/>
          </a:prstGeom>
        </p:spPr>
      </p:pic>
    </p:spTree>
    <p:extLst>
      <p:ext uri="{BB962C8B-B14F-4D97-AF65-F5344CB8AC3E}">
        <p14:creationId xmlns:p14="http://schemas.microsoft.com/office/powerpoint/2010/main" val="102839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CB7AB47-91FE-40B3-AB8A-B9878459F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381" y="2932177"/>
            <a:ext cx="2466975" cy="1857375"/>
          </a:xfrm>
          <a:prstGeom prst="rect">
            <a:avLst/>
          </a:prstGeom>
        </p:spPr>
      </p:pic>
      <p:sp>
        <p:nvSpPr>
          <p:cNvPr id="2" name="Text Box 49">
            <a:extLst>
              <a:ext uri="{FF2B5EF4-FFF2-40B4-BE49-F238E27FC236}">
                <a16:creationId xmlns:a16="http://schemas.microsoft.com/office/drawing/2014/main" id="{495BE26C-71D0-4CB9-96DD-67AA9F77EC9E}"/>
              </a:ext>
            </a:extLst>
          </p:cNvPr>
          <p:cNvSpPr txBox="1">
            <a:spLocks noChangeArrowheads="1"/>
          </p:cNvSpPr>
          <p:nvPr/>
        </p:nvSpPr>
        <p:spPr bwMode="auto">
          <a:xfrm>
            <a:off x="740537" y="38043"/>
            <a:ext cx="10710925" cy="646331"/>
          </a:xfrm>
          <a:prstGeom prst="rect">
            <a:avLst/>
          </a:prstGeom>
          <a:noFill/>
          <a:ln w="9525">
            <a:noFill/>
            <a:miter lim="800000"/>
            <a:headEnd/>
            <a:tailEnd/>
          </a:ln>
        </p:spPr>
        <p:txBody>
          <a:bodyPr wrap="square">
            <a:spAutoFit/>
          </a:bodyPr>
          <a:lstStyle/>
          <a:p>
            <a:pPr algn="ctr" eaLnBrk="1" hangingPunct="1"/>
            <a:r>
              <a:rPr lang="en-US" altLang="fr-FR" sz="3600" b="1" dirty="0">
                <a:cs typeface="Arial" pitchFamily="34" charset="0"/>
                <a:sym typeface="Wingdings" pitchFamily="2" charset="2"/>
              </a:rPr>
              <a:t>Acknowledgements</a:t>
            </a:r>
            <a:endParaRPr lang="en-US" altLang="fr-FR" sz="3600" b="1" dirty="0">
              <a:cs typeface="Arial" pitchFamily="34" charset="0"/>
            </a:endParaRPr>
          </a:p>
        </p:txBody>
      </p:sp>
      <p:grpSp>
        <p:nvGrpSpPr>
          <p:cNvPr id="4" name="Groupe 3">
            <a:extLst>
              <a:ext uri="{FF2B5EF4-FFF2-40B4-BE49-F238E27FC236}">
                <a16:creationId xmlns:a16="http://schemas.microsoft.com/office/drawing/2014/main" id="{F010081C-761F-4737-B7C6-C7804D5C35DC}"/>
              </a:ext>
            </a:extLst>
          </p:cNvPr>
          <p:cNvGrpSpPr>
            <a:grpSpLocks/>
          </p:cNvGrpSpPr>
          <p:nvPr/>
        </p:nvGrpSpPr>
        <p:grpSpPr bwMode="auto">
          <a:xfrm>
            <a:off x="240792" y="598070"/>
            <a:ext cx="4182352" cy="1346331"/>
            <a:chOff x="3531752" y="1604963"/>
            <a:chExt cx="4705350" cy="1522412"/>
          </a:xfrm>
        </p:grpSpPr>
        <p:pic>
          <p:nvPicPr>
            <p:cNvPr id="5" name="Image 7">
              <a:extLst>
                <a:ext uri="{FF2B5EF4-FFF2-40B4-BE49-F238E27FC236}">
                  <a16:creationId xmlns:a16="http://schemas.microsoft.com/office/drawing/2014/main" id="{2C193F28-5B7E-477C-AFEC-C54D13CC7ED8}"/>
                </a:ext>
              </a:extLst>
            </p:cNvPr>
            <p:cNvPicPr>
              <a:picLocks noChangeAspect="1"/>
            </p:cNvPicPr>
            <p:nvPr/>
          </p:nvPicPr>
          <p:blipFill>
            <a:blip r:embed="rId3">
              <a:extLst>
                <a:ext uri="{28A0092B-C50C-407E-A947-70E740481C1C}">
                  <a14:useLocalDpi xmlns:a14="http://schemas.microsoft.com/office/drawing/2010/main" val="0"/>
                </a:ext>
              </a:extLst>
            </a:blip>
            <a:srcRect t="20940" b="22459"/>
            <a:stretch>
              <a:fillRect/>
            </a:stretch>
          </p:blipFill>
          <p:spPr bwMode="auto">
            <a:xfrm>
              <a:off x="3531752" y="1752600"/>
              <a:ext cx="33496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a:extLst>
                <a:ext uri="{FF2B5EF4-FFF2-40B4-BE49-F238E27FC236}">
                  <a16:creationId xmlns:a16="http://schemas.microsoft.com/office/drawing/2014/main" id="{B1D377D4-EDBF-48CE-9B0D-D166FE29569A}"/>
                </a:ext>
              </a:extLst>
            </p:cNvPr>
            <p:cNvPicPr>
              <a:picLocks noChangeAspect="1"/>
            </p:cNvPicPr>
            <p:nvPr/>
          </p:nvPicPr>
          <p:blipFill>
            <a:blip r:embed="rId4">
              <a:extLst>
                <a:ext uri="{28A0092B-C50C-407E-A947-70E740481C1C}">
                  <a14:useLocalDpi xmlns:a14="http://schemas.microsoft.com/office/drawing/2010/main" val="0"/>
                </a:ext>
              </a:extLst>
            </a:blip>
            <a:srcRect l="12314" t="10403" r="8751" b="11313"/>
            <a:stretch>
              <a:fillRect/>
            </a:stretch>
          </p:blipFill>
          <p:spPr bwMode="auto">
            <a:xfrm>
              <a:off x="6735327" y="1604963"/>
              <a:ext cx="15017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ZoneTexte 9">
            <a:extLst>
              <a:ext uri="{FF2B5EF4-FFF2-40B4-BE49-F238E27FC236}">
                <a16:creationId xmlns:a16="http://schemas.microsoft.com/office/drawing/2014/main" id="{42641551-222D-4D1B-BB30-F15E57BAF027}"/>
              </a:ext>
            </a:extLst>
          </p:cNvPr>
          <p:cNvSpPr txBox="1"/>
          <p:nvPr/>
        </p:nvSpPr>
        <p:spPr>
          <a:xfrm>
            <a:off x="4423144" y="2312982"/>
            <a:ext cx="6136617" cy="369332"/>
          </a:xfrm>
          <a:prstGeom prst="rect">
            <a:avLst/>
          </a:prstGeom>
          <a:noFill/>
        </p:spPr>
        <p:txBody>
          <a:bodyPr wrap="square" rtlCol="0">
            <a:spAutoFit/>
          </a:bodyPr>
          <a:lstStyle/>
          <a:p>
            <a:r>
              <a:rPr lang="fr-FR" dirty="0"/>
              <a:t>Prime  80 program </a:t>
            </a:r>
            <a:r>
              <a:rPr lang="fr-FR" dirty="0" err="1"/>
              <a:t>from</a:t>
            </a:r>
            <a:r>
              <a:rPr lang="fr-FR" dirty="0"/>
              <a:t> CNRS, PhD </a:t>
            </a:r>
            <a:r>
              <a:rPr lang="fr-FR" dirty="0" err="1"/>
              <a:t>thesis</a:t>
            </a:r>
            <a:r>
              <a:rPr lang="fr-FR" dirty="0"/>
              <a:t> of M. </a:t>
            </a:r>
            <a:r>
              <a:rPr lang="fr-FR" dirty="0" err="1"/>
              <a:t>Sguazzin</a:t>
            </a:r>
            <a:endParaRPr lang="fr-FR" dirty="0"/>
          </a:p>
        </p:txBody>
      </p:sp>
      <p:sp>
        <p:nvSpPr>
          <p:cNvPr id="11" name="Rectangle 2">
            <a:extLst>
              <a:ext uri="{FF2B5EF4-FFF2-40B4-BE49-F238E27FC236}">
                <a16:creationId xmlns:a16="http://schemas.microsoft.com/office/drawing/2014/main" id="{4A243ACA-8B40-4EF0-8A32-04A999142451}"/>
              </a:ext>
            </a:extLst>
          </p:cNvPr>
          <p:cNvSpPr>
            <a:spLocks noChangeArrowheads="1"/>
          </p:cNvSpPr>
          <p:nvPr/>
        </p:nvSpPr>
        <p:spPr bwMode="auto">
          <a:xfrm>
            <a:off x="4118627" y="792426"/>
            <a:ext cx="7991856" cy="13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5000"/>
              </a:lnSpc>
              <a:spcBef>
                <a:spcPct val="0"/>
              </a:spcBef>
              <a:buFontTx/>
              <a:buNone/>
            </a:pPr>
            <a:r>
              <a:rPr lang="en-US" altLang="fr-FR" sz="1800" dirty="0">
                <a:latin typeface="Times New Roman" panose="02020603050405020304" pitchFamily="18" charset="0"/>
                <a:ea typeface="Calibri" panose="020F0502020204030204" pitchFamily="34" charset="0"/>
                <a:cs typeface="Times New Roman" panose="02020603050405020304" pitchFamily="18" charset="0"/>
              </a:rPr>
              <a:t>This work is supported by the European Research Council (ERC) under the European Union’s Horizon 2020 research and innovation </a:t>
            </a:r>
            <a:r>
              <a:rPr lang="en-US" altLang="fr-FR" sz="1800" dirty="0" err="1">
                <a:latin typeface="Times New Roman" panose="02020603050405020304" pitchFamily="18" charset="0"/>
                <a:ea typeface="Calibri" panose="020F0502020204030204" pitchFamily="34" charset="0"/>
                <a:cs typeface="Times New Roman" panose="02020603050405020304" pitchFamily="18" charset="0"/>
              </a:rPr>
              <a:t>programme</a:t>
            </a:r>
            <a:r>
              <a:rPr lang="en-US" altLang="fr-FR" sz="1800" dirty="0">
                <a:latin typeface="Times New Roman" panose="02020603050405020304" pitchFamily="18" charset="0"/>
                <a:ea typeface="Calibri" panose="020F0502020204030204" pitchFamily="34" charset="0"/>
                <a:cs typeface="Times New Roman" panose="02020603050405020304" pitchFamily="18" charset="0"/>
              </a:rPr>
              <a:t> (ERC-Advanced grant NECTAR, grant agreement No 884715).</a:t>
            </a:r>
          </a:p>
          <a:p>
            <a:pPr algn="ctr">
              <a:lnSpc>
                <a:spcPct val="115000"/>
              </a:lnSpc>
              <a:spcBef>
                <a:spcPct val="0"/>
              </a:spcBef>
              <a:buFontTx/>
              <a:buNone/>
            </a:pPr>
            <a:r>
              <a:rPr lang="en-US" altLang="fr-FR" sz="1800" dirty="0">
                <a:latin typeface="Times New Roman" panose="02020603050405020304" pitchFamily="18" charset="0"/>
                <a:ea typeface="Calibri" panose="020F0502020204030204" pitchFamily="34" charset="0"/>
                <a:cs typeface="Times New Roman" panose="02020603050405020304" pitchFamily="18" charset="0"/>
              </a:rPr>
              <a:t>NECTAR: Nuclear </a:t>
            </a:r>
            <a:r>
              <a:rPr lang="en-US" altLang="fr-FR" sz="1800" dirty="0" err="1">
                <a:latin typeface="Times New Roman" panose="02020603050405020304" pitchFamily="18" charset="0"/>
                <a:ea typeface="Calibri" panose="020F0502020204030204" pitchFamily="34" charset="0"/>
                <a:cs typeface="Times New Roman" panose="02020603050405020304" pitchFamily="18" charset="0"/>
              </a:rPr>
              <a:t>rEaCTions</a:t>
            </a:r>
            <a:r>
              <a:rPr lang="en-US" altLang="fr-FR" sz="1800" dirty="0">
                <a:latin typeface="Times New Roman" panose="02020603050405020304" pitchFamily="18" charset="0"/>
                <a:ea typeface="Calibri" panose="020F0502020204030204" pitchFamily="34" charset="0"/>
                <a:cs typeface="Times New Roman" panose="02020603050405020304" pitchFamily="18" charset="0"/>
              </a:rPr>
              <a:t> At storage Rings</a:t>
            </a:r>
            <a:endParaRPr lang="fr-FR" altLang="fr-FR" sz="2400" dirty="0">
              <a:ea typeface="Calibri" panose="020F0502020204030204" pitchFamily="34" charset="0"/>
              <a:cs typeface="Times New Roman" panose="02020603050405020304" pitchFamily="18" charset="0"/>
            </a:endParaRPr>
          </a:p>
        </p:txBody>
      </p:sp>
      <p:pic>
        <p:nvPicPr>
          <p:cNvPr id="12" name="Image 9" descr="logoCNRS.jpg">
            <a:extLst>
              <a:ext uri="{FF2B5EF4-FFF2-40B4-BE49-F238E27FC236}">
                <a16:creationId xmlns:a16="http://schemas.microsoft.com/office/drawing/2014/main" id="{C86E92EC-755A-4C11-9F73-3740112DEA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45381" y="2016408"/>
            <a:ext cx="1334853" cy="118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1183D41D-77C8-461F-AFBF-A5FFB059AEEE}"/>
              </a:ext>
            </a:extLst>
          </p:cNvPr>
          <p:cNvPicPr>
            <a:picLocks noChangeAspect="1"/>
          </p:cNvPicPr>
          <p:nvPr/>
        </p:nvPicPr>
        <p:blipFill rotWithShape="1">
          <a:blip r:embed="rId6">
            <a:extLst>
              <a:ext uri="{28A0092B-C50C-407E-A947-70E740481C1C}">
                <a14:useLocalDpi xmlns:a14="http://schemas.microsoft.com/office/drawing/2010/main" val="0"/>
              </a:ext>
            </a:extLst>
          </a:blip>
          <a:srcRect r="26222"/>
          <a:stretch/>
        </p:blipFill>
        <p:spPr>
          <a:xfrm>
            <a:off x="-89646" y="3165558"/>
            <a:ext cx="2196603" cy="1124338"/>
          </a:xfrm>
          <a:prstGeom prst="rect">
            <a:avLst/>
          </a:prstGeom>
        </p:spPr>
      </p:pic>
      <p:sp>
        <p:nvSpPr>
          <p:cNvPr id="13" name="ZoneTexte 12">
            <a:extLst>
              <a:ext uri="{FF2B5EF4-FFF2-40B4-BE49-F238E27FC236}">
                <a16:creationId xmlns:a16="http://schemas.microsoft.com/office/drawing/2014/main" id="{350222F2-F6AA-4ACB-B0EE-E3DA78E88A51}"/>
              </a:ext>
            </a:extLst>
          </p:cNvPr>
          <p:cNvSpPr txBox="1"/>
          <p:nvPr/>
        </p:nvSpPr>
        <p:spPr>
          <a:xfrm>
            <a:off x="5314845" y="3633609"/>
            <a:ext cx="6136617" cy="369332"/>
          </a:xfrm>
          <a:prstGeom prst="rect">
            <a:avLst/>
          </a:prstGeom>
          <a:noFill/>
        </p:spPr>
        <p:txBody>
          <a:bodyPr wrap="square" rtlCol="0">
            <a:spAutoFit/>
          </a:bodyPr>
          <a:lstStyle/>
          <a:p>
            <a:r>
              <a:rPr lang="fr-FR" dirty="0"/>
              <a:t>Accord de collaboration 19-80 GSI/IN2P3</a:t>
            </a:r>
          </a:p>
        </p:txBody>
      </p:sp>
      <p:sp>
        <p:nvSpPr>
          <p:cNvPr id="3" name="ZoneTexte 2">
            <a:extLst>
              <a:ext uri="{FF2B5EF4-FFF2-40B4-BE49-F238E27FC236}">
                <a16:creationId xmlns:a16="http://schemas.microsoft.com/office/drawing/2014/main" id="{7C2BEA49-4F96-4FB6-84D0-50E57C06424F}"/>
              </a:ext>
            </a:extLst>
          </p:cNvPr>
          <p:cNvSpPr txBox="1"/>
          <p:nvPr/>
        </p:nvSpPr>
        <p:spPr>
          <a:xfrm flipH="1">
            <a:off x="2106957" y="4707284"/>
            <a:ext cx="9946619" cy="646331"/>
          </a:xfrm>
          <a:prstGeom prst="rect">
            <a:avLst/>
          </a:prstGeom>
          <a:noFill/>
        </p:spPr>
        <p:txBody>
          <a:bodyPr wrap="square" rtlCol="0">
            <a:spAutoFit/>
          </a:bodyPr>
          <a:lstStyle/>
          <a:p>
            <a:r>
              <a:rPr lang="en-US" dirty="0"/>
              <a:t>The results presented here are based on the experiments E146 and G0028, which were performed at the GSI </a:t>
            </a:r>
            <a:r>
              <a:rPr lang="en-US" dirty="0" err="1"/>
              <a:t>Helmholtzzentrum</a:t>
            </a:r>
            <a:r>
              <a:rPr lang="en-US" dirty="0"/>
              <a:t> </a:t>
            </a:r>
            <a:r>
              <a:rPr lang="en-US" dirty="0" err="1"/>
              <a:t>fuer</a:t>
            </a:r>
            <a:r>
              <a:rPr lang="en-US" dirty="0"/>
              <a:t> </a:t>
            </a:r>
            <a:r>
              <a:rPr lang="en-US" dirty="0" err="1"/>
              <a:t>Schwerionenforschung</a:t>
            </a:r>
            <a:r>
              <a:rPr lang="en-US" dirty="0"/>
              <a:t>, Darmstadt (Germany) in the context of FAIR Phase-0</a:t>
            </a:r>
            <a:endParaRPr lang="fr-FR" dirty="0"/>
          </a:p>
        </p:txBody>
      </p:sp>
      <p:pic>
        <p:nvPicPr>
          <p:cNvPr id="14" name="Image 13">
            <a:extLst>
              <a:ext uri="{FF2B5EF4-FFF2-40B4-BE49-F238E27FC236}">
                <a16:creationId xmlns:a16="http://schemas.microsoft.com/office/drawing/2014/main" id="{9F19B074-BA60-499B-89D0-1CC46A85F6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666" y="4289896"/>
            <a:ext cx="1334853" cy="1334853"/>
          </a:xfrm>
          <a:prstGeom prst="rect">
            <a:avLst/>
          </a:prstGeom>
        </p:spPr>
      </p:pic>
      <p:pic>
        <p:nvPicPr>
          <p:cNvPr id="16" name="Image 15">
            <a:extLst>
              <a:ext uri="{FF2B5EF4-FFF2-40B4-BE49-F238E27FC236}">
                <a16:creationId xmlns:a16="http://schemas.microsoft.com/office/drawing/2014/main" id="{17B4EFA1-FFCC-4C50-A8C7-EE3C33EE0490}"/>
              </a:ext>
            </a:extLst>
          </p:cNvPr>
          <p:cNvPicPr>
            <a:picLocks noChangeAspect="1"/>
          </p:cNvPicPr>
          <p:nvPr/>
        </p:nvPicPr>
        <p:blipFill rotWithShape="1">
          <a:blip r:embed="rId8"/>
          <a:srcRect l="3312" t="35349" r="76454" b="47293"/>
          <a:stretch/>
        </p:blipFill>
        <p:spPr>
          <a:xfrm>
            <a:off x="295781" y="5561013"/>
            <a:ext cx="2466975" cy="1190427"/>
          </a:xfrm>
          <a:prstGeom prst="rect">
            <a:avLst/>
          </a:prstGeom>
        </p:spPr>
      </p:pic>
      <p:sp>
        <p:nvSpPr>
          <p:cNvPr id="17" name="Rectangle 1">
            <a:extLst>
              <a:ext uri="{FF2B5EF4-FFF2-40B4-BE49-F238E27FC236}">
                <a16:creationId xmlns:a16="http://schemas.microsoft.com/office/drawing/2014/main" id="{17EEAD96-13E6-451A-BC56-D7A836186F76}"/>
              </a:ext>
            </a:extLst>
          </p:cNvPr>
          <p:cNvSpPr>
            <a:spLocks noChangeArrowheads="1"/>
          </p:cNvSpPr>
          <p:nvPr/>
        </p:nvSpPr>
        <p:spPr bwMode="auto">
          <a:xfrm>
            <a:off x="2762756" y="5833060"/>
            <a:ext cx="8950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rPr>
              <a:t>This </a:t>
            </a:r>
            <a:r>
              <a:rPr kumimoji="0" lang="fr-FR" altLang="fr-FR" b="0" i="0" u="none" strike="noStrike" cap="none" normalizeH="0" baseline="0" dirty="0" err="1">
                <a:ln>
                  <a:noFill/>
                </a:ln>
                <a:solidFill>
                  <a:schemeClr val="tx1"/>
                </a:solidFill>
                <a:effectLst/>
              </a:rPr>
              <a:t>project</a:t>
            </a:r>
            <a:r>
              <a:rPr kumimoji="0" lang="fr-FR" altLang="fr-FR" b="0" i="0" u="none" strike="noStrike" cap="none" normalizeH="0" baseline="0" dirty="0">
                <a:ln>
                  <a:noFill/>
                </a:ln>
                <a:solidFill>
                  <a:schemeClr val="tx1"/>
                </a:solidFill>
                <a:effectLst/>
              </a:rPr>
              <a:t> has </a:t>
            </a:r>
            <a:r>
              <a:rPr kumimoji="0" lang="fr-FR" altLang="fr-FR" b="0" i="0" u="none" strike="noStrike" cap="none" normalizeH="0" baseline="0" dirty="0" err="1">
                <a:ln>
                  <a:noFill/>
                </a:ln>
                <a:solidFill>
                  <a:schemeClr val="tx1"/>
                </a:solidFill>
                <a:effectLst/>
              </a:rPr>
              <a:t>received</a:t>
            </a:r>
            <a:r>
              <a:rPr kumimoji="0" lang="fr-FR" altLang="fr-FR" b="0" i="0" u="none" strike="noStrike" cap="none" normalizeH="0" baseline="0" dirty="0">
                <a:ln>
                  <a:noFill/>
                </a:ln>
                <a:solidFill>
                  <a:schemeClr val="tx1"/>
                </a:solidFill>
                <a:effectLst/>
              </a:rPr>
              <a:t> </a:t>
            </a:r>
            <a:r>
              <a:rPr kumimoji="0" lang="fr-FR" altLang="fr-FR" b="0" i="0" u="none" strike="noStrike" cap="none" normalizeH="0" baseline="0" dirty="0" err="1">
                <a:ln>
                  <a:noFill/>
                </a:ln>
                <a:solidFill>
                  <a:schemeClr val="tx1"/>
                </a:solidFill>
                <a:effectLst/>
              </a:rPr>
              <a:t>funding</a:t>
            </a:r>
            <a:r>
              <a:rPr kumimoji="0" lang="fr-FR" altLang="fr-FR" b="0" i="0" u="none" strike="noStrike" cap="none" normalizeH="0" baseline="0" dirty="0">
                <a:ln>
                  <a:noFill/>
                </a:ln>
                <a:solidFill>
                  <a:schemeClr val="tx1"/>
                </a:solidFill>
                <a:effectLst/>
              </a:rPr>
              <a:t> </a:t>
            </a:r>
            <a:r>
              <a:rPr kumimoji="0" lang="fr-FR" altLang="fr-FR" b="0" i="0" u="none" strike="noStrike" cap="none" normalizeH="0" baseline="0" dirty="0" err="1">
                <a:ln>
                  <a:noFill/>
                </a:ln>
                <a:solidFill>
                  <a:schemeClr val="tx1"/>
                </a:solidFill>
                <a:effectLst/>
              </a:rPr>
              <a:t>from</a:t>
            </a:r>
            <a:r>
              <a:rPr kumimoji="0" lang="fr-FR" altLang="fr-FR" b="0" i="0" u="none" strike="noStrike" cap="none" normalizeH="0" baseline="0" dirty="0">
                <a:ln>
                  <a:noFill/>
                </a:ln>
                <a:solidFill>
                  <a:schemeClr val="tx1"/>
                </a:solidFill>
                <a:effectLst/>
              </a:rPr>
              <a:t> the </a:t>
            </a:r>
            <a:r>
              <a:rPr kumimoji="0" lang="fr-FR" altLang="fr-FR" b="0" i="0" u="none" strike="noStrike" cap="none" normalizeH="0" baseline="0" dirty="0" err="1">
                <a:ln>
                  <a:noFill/>
                </a:ln>
                <a:solidFill>
                  <a:schemeClr val="tx1"/>
                </a:solidFill>
                <a:effectLst/>
              </a:rPr>
              <a:t>European</a:t>
            </a:r>
            <a:r>
              <a:rPr kumimoji="0" lang="fr-FR" altLang="fr-FR" b="0" i="0" u="none" strike="noStrike" cap="none" normalizeH="0" baseline="0" dirty="0">
                <a:ln>
                  <a:noFill/>
                </a:ln>
                <a:solidFill>
                  <a:schemeClr val="tx1"/>
                </a:solidFill>
                <a:effectLst/>
              </a:rPr>
              <a:t> </a:t>
            </a:r>
            <a:r>
              <a:rPr kumimoji="0" lang="fr-FR" altLang="fr-FR" b="0" i="0" u="none" strike="noStrike" cap="none" normalizeH="0" baseline="0" dirty="0" err="1">
                <a:ln>
                  <a:noFill/>
                </a:ln>
                <a:solidFill>
                  <a:schemeClr val="tx1"/>
                </a:solidFill>
                <a:effectLst/>
              </a:rPr>
              <a:t>Union’s</a:t>
            </a:r>
            <a:r>
              <a:rPr kumimoji="0" lang="fr-FR" altLang="fr-FR" b="0" i="0" u="none" strike="noStrike" cap="none" normalizeH="0" baseline="0" dirty="0">
                <a:ln>
                  <a:noFill/>
                </a:ln>
                <a:solidFill>
                  <a:schemeClr val="tx1"/>
                </a:solidFill>
                <a:effectLst/>
              </a:rPr>
              <a:t> Horizon Europe </a:t>
            </a:r>
            <a:r>
              <a:rPr kumimoji="0" lang="fr-FR" altLang="fr-FR" b="0" i="0" u="none" strike="noStrike" cap="none" normalizeH="0" baseline="0" dirty="0" err="1">
                <a:ln>
                  <a:noFill/>
                </a:ln>
                <a:solidFill>
                  <a:schemeClr val="tx1"/>
                </a:solidFill>
                <a:effectLst/>
              </a:rPr>
              <a:t>Research</a:t>
            </a:r>
            <a:r>
              <a:rPr kumimoji="0" lang="fr-FR" altLang="fr-FR" b="0" i="0" u="none" strike="noStrike" cap="none" normalizeH="0" baseline="0" dirty="0">
                <a:ln>
                  <a:noFill/>
                </a:ln>
                <a:solidFill>
                  <a:schemeClr val="tx1"/>
                </a:solidFill>
                <a:effectLst/>
              </a:rPr>
              <a:t> and Innovation programme </a:t>
            </a:r>
            <a:r>
              <a:rPr kumimoji="0" lang="fr-FR" altLang="fr-FR" b="0" i="0" u="none" strike="noStrike" cap="none" normalizeH="0" baseline="0" dirty="0" err="1">
                <a:ln>
                  <a:noFill/>
                </a:ln>
                <a:solidFill>
                  <a:schemeClr val="tx1"/>
                </a:solidFill>
                <a:effectLst/>
              </a:rPr>
              <a:t>under</a:t>
            </a:r>
            <a:r>
              <a:rPr kumimoji="0" lang="fr-FR" altLang="fr-FR" b="0" i="0" u="none" strike="noStrike" cap="none" normalizeH="0" baseline="0" dirty="0">
                <a:ln>
                  <a:noFill/>
                </a:ln>
                <a:solidFill>
                  <a:schemeClr val="tx1"/>
                </a:solidFill>
                <a:effectLst/>
              </a:rPr>
              <a:t> Grant Agreement No 101057511. </a:t>
            </a:r>
          </a:p>
        </p:txBody>
      </p:sp>
    </p:spTree>
    <p:extLst>
      <p:ext uri="{BB962C8B-B14F-4D97-AF65-F5344CB8AC3E}">
        <p14:creationId xmlns:p14="http://schemas.microsoft.com/office/powerpoint/2010/main" val="228534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
            <a:extLst>
              <a:ext uri="{FF2B5EF4-FFF2-40B4-BE49-F238E27FC236}">
                <a16:creationId xmlns:a16="http://schemas.microsoft.com/office/drawing/2014/main" id="{3E880C76-BC58-4C26-B88C-FCF556A40072}"/>
              </a:ext>
            </a:extLst>
          </p:cNvPr>
          <p:cNvSpPr txBox="1">
            <a:spLocks noChangeArrowheads="1"/>
          </p:cNvSpPr>
          <p:nvPr/>
        </p:nvSpPr>
        <p:spPr bwMode="auto">
          <a:xfrm>
            <a:off x="740537" y="3030089"/>
            <a:ext cx="10710925" cy="646331"/>
          </a:xfrm>
          <a:prstGeom prst="rect">
            <a:avLst/>
          </a:prstGeom>
          <a:noFill/>
          <a:ln w="9525">
            <a:noFill/>
            <a:miter lim="800000"/>
            <a:headEnd/>
            <a:tailEnd/>
          </a:ln>
        </p:spPr>
        <p:txBody>
          <a:bodyPr wrap="square">
            <a:spAutoFit/>
          </a:bodyPr>
          <a:lstStyle/>
          <a:p>
            <a:pPr algn="ctr" eaLnBrk="1" hangingPunct="1"/>
            <a:r>
              <a:rPr lang="en-US" altLang="fr-FR" sz="3600" b="1" dirty="0">
                <a:cs typeface="Arial" pitchFamily="34" charset="0"/>
                <a:sym typeface="Wingdings" pitchFamily="2" charset="2"/>
              </a:rPr>
              <a:t>BACK-UP SLIDES</a:t>
            </a:r>
            <a:endParaRPr lang="en-US" altLang="fr-FR" sz="3600" b="1" dirty="0">
              <a:cs typeface="Arial" pitchFamily="34" charset="0"/>
            </a:endParaRPr>
          </a:p>
        </p:txBody>
      </p:sp>
    </p:spTree>
    <p:extLst>
      <p:ext uri="{BB962C8B-B14F-4D97-AF65-F5344CB8AC3E}">
        <p14:creationId xmlns:p14="http://schemas.microsoft.com/office/powerpoint/2010/main" val="63540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9">
            <a:extLst>
              <a:ext uri="{FF2B5EF4-FFF2-40B4-BE49-F238E27FC236}">
                <a16:creationId xmlns:a16="http://schemas.microsoft.com/office/drawing/2014/main" id="{19355BF2-5A78-48FE-BFCC-FDAF8A0C943A}"/>
              </a:ext>
            </a:extLst>
          </p:cNvPr>
          <p:cNvSpPr txBox="1">
            <a:spLocks noChangeArrowheads="1"/>
          </p:cNvSpPr>
          <p:nvPr/>
        </p:nvSpPr>
        <p:spPr bwMode="auto">
          <a:xfrm>
            <a:off x="3509845" y="185738"/>
            <a:ext cx="53818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3600" b="1" dirty="0" err="1">
                <a:cs typeface="Arial" panose="020B0604020202020204" pitchFamily="34" charset="0"/>
                <a:sym typeface="Wingdings" panose="05000000000000000000" pitchFamily="2" charset="2"/>
              </a:rPr>
              <a:t>Surrogate-reaction</a:t>
            </a:r>
            <a:r>
              <a:rPr lang="fr-FR" altLang="fr-FR" sz="3600" b="1" dirty="0">
                <a:cs typeface="Arial" panose="020B0604020202020204" pitchFamily="34" charset="0"/>
                <a:sym typeface="Wingdings" panose="05000000000000000000" pitchFamily="2" charset="2"/>
              </a:rPr>
              <a:t> </a:t>
            </a:r>
            <a:r>
              <a:rPr lang="fr-FR" altLang="fr-FR" sz="3600" b="1" dirty="0" err="1">
                <a:cs typeface="Arial" panose="020B0604020202020204" pitchFamily="34" charset="0"/>
                <a:sym typeface="Wingdings" panose="05000000000000000000" pitchFamily="2" charset="2"/>
              </a:rPr>
              <a:t>method</a:t>
            </a:r>
            <a:endParaRPr lang="fr-FR" altLang="fr-FR" sz="3600" b="1" dirty="0">
              <a:cs typeface="Arial" panose="020B0604020202020204" pitchFamily="34" charset="0"/>
            </a:endParaRPr>
          </a:p>
        </p:txBody>
      </p:sp>
      <p:grpSp>
        <p:nvGrpSpPr>
          <p:cNvPr id="7171" name="Groupe 67">
            <a:extLst>
              <a:ext uri="{FF2B5EF4-FFF2-40B4-BE49-F238E27FC236}">
                <a16:creationId xmlns:a16="http://schemas.microsoft.com/office/drawing/2014/main" id="{E375414D-0BEF-4C7C-916B-43B6629B9D68}"/>
              </a:ext>
            </a:extLst>
          </p:cNvPr>
          <p:cNvGrpSpPr>
            <a:grpSpLocks/>
          </p:cNvGrpSpPr>
          <p:nvPr/>
        </p:nvGrpSpPr>
        <p:grpSpPr bwMode="auto">
          <a:xfrm>
            <a:off x="1443038" y="1085850"/>
            <a:ext cx="5778500" cy="3841750"/>
            <a:chOff x="-116344" y="896940"/>
            <a:chExt cx="5777208" cy="3841651"/>
          </a:xfrm>
        </p:grpSpPr>
        <p:sp>
          <p:nvSpPr>
            <p:cNvPr id="7200" name="Text Box 2">
              <a:extLst>
                <a:ext uri="{FF2B5EF4-FFF2-40B4-BE49-F238E27FC236}">
                  <a16:creationId xmlns:a16="http://schemas.microsoft.com/office/drawing/2014/main" id="{8E224880-3037-4E1B-B180-CF4E23C3A8D5}"/>
                </a:ext>
              </a:extLst>
            </p:cNvPr>
            <p:cNvSpPr txBox="1">
              <a:spLocks noChangeArrowheads="1"/>
            </p:cNvSpPr>
            <p:nvPr/>
          </p:nvSpPr>
          <p:spPr bwMode="auto">
            <a:xfrm>
              <a:off x="-116344" y="896940"/>
              <a:ext cx="4198937" cy="46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2400" b="1">
                  <a:solidFill>
                    <a:srgbClr val="0070C0"/>
                  </a:solidFill>
                  <a:latin typeface="Arial" panose="020B0604020202020204" pitchFamily="34" charset="0"/>
                  <a:cs typeface="Arial" panose="020B0604020202020204" pitchFamily="34" charset="0"/>
                </a:rPr>
                <a:t>Neutron-induced reaction</a:t>
              </a:r>
            </a:p>
          </p:txBody>
        </p:sp>
        <p:sp>
          <p:nvSpPr>
            <p:cNvPr id="7201" name="Oval 3">
              <a:extLst>
                <a:ext uri="{FF2B5EF4-FFF2-40B4-BE49-F238E27FC236}">
                  <a16:creationId xmlns:a16="http://schemas.microsoft.com/office/drawing/2014/main" id="{3EFCFC00-F89B-400C-B13F-4D99B21E3C5D}"/>
                </a:ext>
              </a:extLst>
            </p:cNvPr>
            <p:cNvSpPr>
              <a:spLocks noChangeArrowheads="1"/>
            </p:cNvSpPr>
            <p:nvPr/>
          </p:nvSpPr>
          <p:spPr bwMode="auto">
            <a:xfrm>
              <a:off x="2379663" y="1440405"/>
              <a:ext cx="609600" cy="609600"/>
            </a:xfrm>
            <a:prstGeom prst="ellipse">
              <a:avLst/>
            </a:prstGeom>
            <a:solidFill>
              <a:srgbClr val="00CCFF"/>
            </a:solidFill>
            <a:ln w="9525">
              <a:solidFill>
                <a:srgbClr val="00CC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7202" name="Oval 4">
              <a:extLst>
                <a:ext uri="{FF2B5EF4-FFF2-40B4-BE49-F238E27FC236}">
                  <a16:creationId xmlns:a16="http://schemas.microsoft.com/office/drawing/2014/main" id="{7003F64F-FCDE-4FF2-946E-47A5383DF2BA}"/>
                </a:ext>
              </a:extLst>
            </p:cNvPr>
            <p:cNvSpPr>
              <a:spLocks noChangeArrowheads="1"/>
            </p:cNvSpPr>
            <p:nvPr/>
          </p:nvSpPr>
          <p:spPr bwMode="auto">
            <a:xfrm>
              <a:off x="1236663" y="1657715"/>
              <a:ext cx="152400" cy="152400"/>
            </a:xfrm>
            <a:prstGeom prst="ellipse">
              <a:avLst/>
            </a:prstGeom>
            <a:solidFill>
              <a:srgbClr val="0000FF"/>
            </a:solidFill>
            <a:ln w="9525">
              <a:solidFill>
                <a:srgbClr val="0000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7203" name="Rectangle 5">
              <a:extLst>
                <a:ext uri="{FF2B5EF4-FFF2-40B4-BE49-F238E27FC236}">
                  <a16:creationId xmlns:a16="http://schemas.microsoft.com/office/drawing/2014/main" id="{7ECE1B47-731C-4901-873C-910557FAE198}"/>
                </a:ext>
              </a:extLst>
            </p:cNvPr>
            <p:cNvSpPr>
              <a:spLocks noChangeArrowheads="1"/>
            </p:cNvSpPr>
            <p:nvPr/>
          </p:nvSpPr>
          <p:spPr bwMode="auto">
            <a:xfrm>
              <a:off x="1236663" y="226731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2000" b="1">
                  <a:solidFill>
                    <a:srgbClr val="0000FF"/>
                  </a:solidFill>
                  <a:latin typeface="Comic Sans MS" panose="030F0702030302020204" pitchFamily="66" charset="0"/>
                  <a:cs typeface="Arial" panose="020B0604020202020204" pitchFamily="34" charset="0"/>
                </a:rPr>
                <a:t>n    </a:t>
              </a:r>
              <a:r>
                <a:rPr lang="en-US" altLang="fr-FR" sz="2000" b="1">
                  <a:latin typeface="Comic Sans MS" panose="030F0702030302020204" pitchFamily="66" charset="0"/>
                  <a:cs typeface="Arial" panose="020B0604020202020204" pitchFamily="34" charset="0"/>
                </a:rPr>
                <a:t>+     </a:t>
              </a:r>
              <a:r>
                <a:rPr lang="en-US" altLang="fr-FR" sz="2000" b="1">
                  <a:solidFill>
                    <a:srgbClr val="33CCFF"/>
                  </a:solidFill>
                  <a:latin typeface="Comic Sans MS" panose="030F0702030302020204" pitchFamily="66" charset="0"/>
                  <a:cs typeface="Arial" panose="020B0604020202020204" pitchFamily="34" charset="0"/>
                </a:rPr>
                <a:t>A   </a:t>
              </a:r>
              <a:endParaRPr lang="en-US" altLang="fr-FR" sz="2000" b="1">
                <a:solidFill>
                  <a:srgbClr val="FF0000"/>
                </a:solidFill>
                <a:latin typeface="Comic Sans MS" panose="030F0702030302020204" pitchFamily="66" charset="0"/>
                <a:cs typeface="Arial" panose="020B0604020202020204" pitchFamily="34" charset="0"/>
              </a:endParaRPr>
            </a:p>
          </p:txBody>
        </p:sp>
        <p:sp>
          <p:nvSpPr>
            <p:cNvPr id="7204" name="Line 6">
              <a:extLst>
                <a:ext uri="{FF2B5EF4-FFF2-40B4-BE49-F238E27FC236}">
                  <a16:creationId xmlns:a16="http://schemas.microsoft.com/office/drawing/2014/main" id="{A9C37FBC-9DE6-459F-832C-815B68F98E5D}"/>
                </a:ext>
              </a:extLst>
            </p:cNvPr>
            <p:cNvSpPr>
              <a:spLocks noChangeShapeType="1"/>
            </p:cNvSpPr>
            <p:nvPr/>
          </p:nvSpPr>
          <p:spPr bwMode="auto">
            <a:xfrm>
              <a:off x="1236663" y="15815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205" name="AutoShape 7">
              <a:extLst>
                <a:ext uri="{FF2B5EF4-FFF2-40B4-BE49-F238E27FC236}">
                  <a16:creationId xmlns:a16="http://schemas.microsoft.com/office/drawing/2014/main" id="{878D1134-F60D-41C2-A0D1-8D95CC9130DF}"/>
                </a:ext>
              </a:extLst>
            </p:cNvPr>
            <p:cNvSpPr>
              <a:spLocks noChangeArrowheads="1"/>
            </p:cNvSpPr>
            <p:nvPr/>
          </p:nvSpPr>
          <p:spPr bwMode="auto">
            <a:xfrm>
              <a:off x="1763730" y="1584379"/>
              <a:ext cx="381000" cy="228600"/>
            </a:xfrm>
            <a:prstGeom prst="rightArrow">
              <a:avLst>
                <a:gd name="adj1" fmla="val 50000"/>
                <a:gd name="adj2" fmla="val 41667"/>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7206" name="AutoShape 8">
              <a:extLst>
                <a:ext uri="{FF2B5EF4-FFF2-40B4-BE49-F238E27FC236}">
                  <a16:creationId xmlns:a16="http://schemas.microsoft.com/office/drawing/2014/main" id="{8CBB5704-CC7B-4CD4-BCF0-63FEE07E690D}"/>
                </a:ext>
              </a:extLst>
            </p:cNvPr>
            <p:cNvSpPr>
              <a:spLocks noChangeArrowheads="1"/>
            </p:cNvSpPr>
            <p:nvPr/>
          </p:nvSpPr>
          <p:spPr bwMode="auto">
            <a:xfrm rot="2245432">
              <a:off x="2891166" y="2270554"/>
              <a:ext cx="914400" cy="228599"/>
            </a:xfrm>
            <a:prstGeom prst="rightArrow">
              <a:avLst>
                <a:gd name="adj1" fmla="val 50000"/>
                <a:gd name="adj2" fmla="val 100000"/>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7207" name="Rectangle 13">
              <a:extLst>
                <a:ext uri="{FF2B5EF4-FFF2-40B4-BE49-F238E27FC236}">
                  <a16:creationId xmlns:a16="http://schemas.microsoft.com/office/drawing/2014/main" id="{FC9FDB9B-195B-4B1C-B0C0-2E7E6DFECAB2}"/>
                </a:ext>
              </a:extLst>
            </p:cNvPr>
            <p:cNvSpPr>
              <a:spLocks noChangeArrowheads="1"/>
            </p:cNvSpPr>
            <p:nvPr/>
          </p:nvSpPr>
          <p:spPr bwMode="auto">
            <a:xfrm>
              <a:off x="3995862" y="2376241"/>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2000" b="1">
                  <a:solidFill>
                    <a:srgbClr val="FF0000"/>
                  </a:solidFill>
                  <a:latin typeface="Comic Sans MS" panose="030F0702030302020204" pitchFamily="66" charset="0"/>
                  <a:cs typeface="Arial" panose="020B0604020202020204" pitchFamily="34" charset="0"/>
                </a:rPr>
                <a:t>(A+1)*</a:t>
              </a:r>
              <a:endParaRPr lang="en-GB" altLang="fr-FR" sz="2000" b="1">
                <a:solidFill>
                  <a:srgbClr val="FF0000"/>
                </a:solidFill>
                <a:latin typeface="Comic Sans MS" panose="030F0702030302020204" pitchFamily="66" charset="0"/>
                <a:cs typeface="Arial" panose="020B0604020202020204" pitchFamily="34" charset="0"/>
              </a:endParaRPr>
            </a:p>
          </p:txBody>
        </p:sp>
        <p:sp>
          <p:nvSpPr>
            <p:cNvPr id="7208" name="Oval 35">
              <a:extLst>
                <a:ext uri="{FF2B5EF4-FFF2-40B4-BE49-F238E27FC236}">
                  <a16:creationId xmlns:a16="http://schemas.microsoft.com/office/drawing/2014/main" id="{1A34AB9B-E6B9-47B9-A479-31A13FC0ABAF}"/>
                </a:ext>
              </a:extLst>
            </p:cNvPr>
            <p:cNvSpPr>
              <a:spLocks noChangeArrowheads="1"/>
            </p:cNvSpPr>
            <p:nvPr/>
          </p:nvSpPr>
          <p:spPr bwMode="auto">
            <a:xfrm>
              <a:off x="2987802" y="3456174"/>
              <a:ext cx="576262" cy="525462"/>
            </a:xfrm>
            <a:prstGeom prst="ellipse">
              <a:avLst/>
            </a:prstGeom>
            <a:solidFill>
              <a:srgbClr val="CC99FF"/>
            </a:solidFill>
            <a:ln w="9525">
              <a:solidFill>
                <a:srgbClr val="CC99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7209" name="Oval 36">
              <a:extLst>
                <a:ext uri="{FF2B5EF4-FFF2-40B4-BE49-F238E27FC236}">
                  <a16:creationId xmlns:a16="http://schemas.microsoft.com/office/drawing/2014/main" id="{C7F48D9C-FFC8-4F95-B317-4EA6CF51DA7C}"/>
                </a:ext>
              </a:extLst>
            </p:cNvPr>
            <p:cNvSpPr>
              <a:spLocks noChangeArrowheads="1"/>
            </p:cNvSpPr>
            <p:nvPr/>
          </p:nvSpPr>
          <p:spPr bwMode="auto">
            <a:xfrm>
              <a:off x="3059810" y="3024127"/>
              <a:ext cx="431800" cy="431800"/>
            </a:xfrm>
            <a:prstGeom prst="ellipse">
              <a:avLst/>
            </a:prstGeom>
            <a:solidFill>
              <a:srgbClr val="800080"/>
            </a:solidFill>
            <a:ln w="9525">
              <a:solidFill>
                <a:srgbClr val="80008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1071" name="AutoShape 37">
              <a:extLst>
                <a:ext uri="{FF2B5EF4-FFF2-40B4-BE49-F238E27FC236}">
                  <a16:creationId xmlns:a16="http://schemas.microsoft.com/office/drawing/2014/main" id="{4A23E808-228E-453B-ADA8-606D4E3EBCF3}"/>
                </a:ext>
              </a:extLst>
            </p:cNvPr>
            <p:cNvSpPr>
              <a:spLocks noChangeArrowheads="1"/>
            </p:cNvSpPr>
            <p:nvPr/>
          </p:nvSpPr>
          <p:spPr bwMode="auto">
            <a:xfrm rot="9970522">
              <a:off x="3522979" y="3303528"/>
              <a:ext cx="560263" cy="263518"/>
            </a:xfrm>
            <a:prstGeom prst="rightArrow">
              <a:avLst>
                <a:gd name="adj1" fmla="val 50000"/>
                <a:gd name="adj2" fmla="val 41975"/>
              </a:avLst>
            </a:prstGeom>
            <a:solidFill>
              <a:schemeClr val="tx2">
                <a:lumMod val="40000"/>
                <a:lumOff val="60000"/>
              </a:schemeClr>
            </a:solidFill>
            <a:ln w="9525">
              <a:no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grpSp>
          <p:nvGrpSpPr>
            <p:cNvPr id="7211" name="Group 38">
              <a:extLst>
                <a:ext uri="{FF2B5EF4-FFF2-40B4-BE49-F238E27FC236}">
                  <a16:creationId xmlns:a16="http://schemas.microsoft.com/office/drawing/2014/main" id="{9B6A485A-3107-4790-A3F7-D12BB8FC2EEA}"/>
                </a:ext>
              </a:extLst>
            </p:cNvPr>
            <p:cNvGrpSpPr>
              <a:grpSpLocks/>
            </p:cNvGrpSpPr>
            <p:nvPr/>
          </p:nvGrpSpPr>
          <p:grpSpPr bwMode="auto">
            <a:xfrm>
              <a:off x="4068852" y="2773041"/>
              <a:ext cx="779428" cy="812942"/>
              <a:chOff x="3605" y="1984"/>
              <a:chExt cx="306" cy="337"/>
            </a:xfrm>
          </p:grpSpPr>
          <p:sp>
            <p:nvSpPr>
              <p:cNvPr id="7217" name="Oval 39">
                <a:extLst>
                  <a:ext uri="{FF2B5EF4-FFF2-40B4-BE49-F238E27FC236}">
                    <a16:creationId xmlns:a16="http://schemas.microsoft.com/office/drawing/2014/main" id="{7190817B-EA68-478B-97C6-432B74E731C4}"/>
                  </a:ext>
                </a:extLst>
              </p:cNvPr>
              <p:cNvSpPr>
                <a:spLocks noChangeArrowheads="1"/>
              </p:cNvSpPr>
              <p:nvPr/>
            </p:nvSpPr>
            <p:spPr bwMode="auto">
              <a:xfrm>
                <a:off x="3624" y="2028"/>
                <a:ext cx="280" cy="293"/>
              </a:xfrm>
              <a:prstGeom prst="ellipse">
                <a:avLst/>
              </a:prstGeom>
              <a:solidFill>
                <a:srgbClr val="FF0000"/>
              </a:solidFill>
              <a:ln w="9525">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grpSp>
            <p:nvGrpSpPr>
              <p:cNvPr id="7218" name="Group 40">
                <a:extLst>
                  <a:ext uri="{FF2B5EF4-FFF2-40B4-BE49-F238E27FC236}">
                    <a16:creationId xmlns:a16="http://schemas.microsoft.com/office/drawing/2014/main" id="{CA2D4C1C-91D2-4D6F-9164-1EDE7773A219}"/>
                  </a:ext>
                </a:extLst>
              </p:cNvPr>
              <p:cNvGrpSpPr>
                <a:grpSpLocks/>
              </p:cNvGrpSpPr>
              <p:nvPr/>
            </p:nvGrpSpPr>
            <p:grpSpPr bwMode="auto">
              <a:xfrm>
                <a:off x="3605" y="1984"/>
                <a:ext cx="306" cy="98"/>
                <a:chOff x="2933" y="1979"/>
                <a:chExt cx="306" cy="98"/>
              </a:xfrm>
            </p:grpSpPr>
            <p:sp>
              <p:nvSpPr>
                <p:cNvPr id="7219" name="Arc 41">
                  <a:extLst>
                    <a:ext uri="{FF2B5EF4-FFF2-40B4-BE49-F238E27FC236}">
                      <a16:creationId xmlns:a16="http://schemas.microsoft.com/office/drawing/2014/main" id="{28F83927-6403-41C7-90D3-0E045A21A4C3}"/>
                    </a:ext>
                  </a:extLst>
                </p:cNvPr>
                <p:cNvSpPr>
                  <a:spLocks/>
                </p:cNvSpPr>
                <p:nvPr/>
              </p:nvSpPr>
              <p:spPr bwMode="auto">
                <a:xfrm flipH="1">
                  <a:off x="2933" y="1994"/>
                  <a:ext cx="62" cy="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220" name="Arc 42">
                  <a:extLst>
                    <a:ext uri="{FF2B5EF4-FFF2-40B4-BE49-F238E27FC236}">
                      <a16:creationId xmlns:a16="http://schemas.microsoft.com/office/drawing/2014/main" id="{52B2647D-FC13-42C4-941F-33993238A180}"/>
                    </a:ext>
                  </a:extLst>
                </p:cNvPr>
                <p:cNvSpPr>
                  <a:spLocks/>
                </p:cNvSpPr>
                <p:nvPr/>
              </p:nvSpPr>
              <p:spPr bwMode="auto">
                <a:xfrm flipH="1">
                  <a:off x="2959" y="2012"/>
                  <a:ext cx="62" cy="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221" name="Arc 43">
                  <a:extLst>
                    <a:ext uri="{FF2B5EF4-FFF2-40B4-BE49-F238E27FC236}">
                      <a16:creationId xmlns:a16="http://schemas.microsoft.com/office/drawing/2014/main" id="{70B7B1E6-B8F9-4C34-97C9-CEC5052624BB}"/>
                    </a:ext>
                  </a:extLst>
                </p:cNvPr>
                <p:cNvSpPr>
                  <a:spLocks/>
                </p:cNvSpPr>
                <p:nvPr/>
              </p:nvSpPr>
              <p:spPr bwMode="auto">
                <a:xfrm rot="4791268" flipH="1">
                  <a:off x="3175" y="1981"/>
                  <a:ext cx="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222" name="Arc 44">
                  <a:extLst>
                    <a:ext uri="{FF2B5EF4-FFF2-40B4-BE49-F238E27FC236}">
                      <a16:creationId xmlns:a16="http://schemas.microsoft.com/office/drawing/2014/main" id="{8960F40B-69A3-47C4-AB5F-215C72A82F9E}"/>
                    </a:ext>
                  </a:extLst>
                </p:cNvPr>
                <p:cNvSpPr>
                  <a:spLocks/>
                </p:cNvSpPr>
                <p:nvPr/>
              </p:nvSpPr>
              <p:spPr bwMode="auto">
                <a:xfrm rot="4791268" flipH="1">
                  <a:off x="3144" y="2014"/>
                  <a:ext cx="65"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04" y="-1"/>
                      </a:moveTo>
                      <a:cubicBezTo>
                        <a:pt x="12053" y="111"/>
                        <a:pt x="21600" y="9749"/>
                        <a:pt x="21600" y="21599"/>
                      </a:cubicBezTo>
                    </a:path>
                    <a:path w="21600" h="21599" stroke="0" extrusionOk="0">
                      <a:moveTo>
                        <a:pt x="204" y="-1"/>
                      </a:moveTo>
                      <a:cubicBezTo>
                        <a:pt x="12053" y="111"/>
                        <a:pt x="21600" y="9749"/>
                        <a:pt x="21600" y="21599"/>
                      </a:cubicBezTo>
                      <a:lnTo>
                        <a:pt x="0" y="21599"/>
                      </a:lnTo>
                      <a:lnTo>
                        <a:pt x="204" y="-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sp>
          <p:nvSpPr>
            <p:cNvPr id="1073" name="AutoShape 45">
              <a:extLst>
                <a:ext uri="{FF2B5EF4-FFF2-40B4-BE49-F238E27FC236}">
                  <a16:creationId xmlns:a16="http://schemas.microsoft.com/office/drawing/2014/main" id="{BF0DB5FC-F35F-4531-A33C-D6DE5E1B3116}"/>
                </a:ext>
              </a:extLst>
            </p:cNvPr>
            <p:cNvSpPr>
              <a:spLocks noChangeArrowheads="1"/>
            </p:cNvSpPr>
            <p:nvPr/>
          </p:nvSpPr>
          <p:spPr bwMode="auto">
            <a:xfrm rot="5400000">
              <a:off x="4248255" y="3752808"/>
              <a:ext cx="504812" cy="288860"/>
            </a:xfrm>
            <a:prstGeom prst="rightArrow">
              <a:avLst>
                <a:gd name="adj1" fmla="val 50000"/>
                <a:gd name="adj2" fmla="val 41975"/>
              </a:avLst>
            </a:prstGeom>
            <a:solidFill>
              <a:schemeClr val="bg2">
                <a:lumMod val="75000"/>
              </a:schemeClr>
            </a:solidFill>
            <a:ln w="9525">
              <a:no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7213" name="Freeform 46">
              <a:extLst>
                <a:ext uri="{FF2B5EF4-FFF2-40B4-BE49-F238E27FC236}">
                  <a16:creationId xmlns:a16="http://schemas.microsoft.com/office/drawing/2014/main" id="{017F00DF-01A7-4C9F-9A42-D2BFADFF545C}"/>
                </a:ext>
              </a:extLst>
            </p:cNvPr>
            <p:cNvSpPr>
              <a:spLocks noChangeAspect="1"/>
            </p:cNvSpPr>
            <p:nvPr/>
          </p:nvSpPr>
          <p:spPr bwMode="auto">
            <a:xfrm rot="774200" flipV="1">
              <a:off x="4910522" y="4482017"/>
              <a:ext cx="652463" cy="126584"/>
            </a:xfrm>
            <a:custGeom>
              <a:avLst/>
              <a:gdLst>
                <a:gd name="T0" fmla="*/ 0 w 1248"/>
                <a:gd name="T1" fmla="*/ 2147483646 h 464"/>
                <a:gd name="T2" fmla="*/ 2147483646 w 1248"/>
                <a:gd name="T3" fmla="*/ 2147483646 h 464"/>
                <a:gd name="T4" fmla="*/ 2147483646 w 1248"/>
                <a:gd name="T5" fmla="*/ 2147483646 h 464"/>
                <a:gd name="T6" fmla="*/ 2147483646 w 1248"/>
                <a:gd name="T7" fmla="*/ 2147483646 h 464"/>
                <a:gd name="T8" fmla="*/ 2147483646 w 1248"/>
                <a:gd name="T9" fmla="*/ 2147483646 h 464"/>
                <a:gd name="T10" fmla="*/ 2147483646 w 1248"/>
                <a:gd name="T11" fmla="*/ 2147483646 h 464"/>
                <a:gd name="T12" fmla="*/ 2147483646 w 1248"/>
                <a:gd name="T13" fmla="*/ 2147483646 h 464"/>
                <a:gd name="T14" fmla="*/ 2147483646 w 1248"/>
                <a:gd name="T15" fmla="*/ 2147483646 h 464"/>
                <a:gd name="T16" fmla="*/ 2147483646 w 1248"/>
                <a:gd name="T17" fmla="*/ 2147483646 h 464"/>
                <a:gd name="T18" fmla="*/ 2147483646 w 1248"/>
                <a:gd name="T19" fmla="*/ 2147483646 h 464"/>
                <a:gd name="T20" fmla="*/ 2147483646 w 1248"/>
                <a:gd name="T21" fmla="*/ 2147483646 h 464"/>
                <a:gd name="T22" fmla="*/ 2147483646 w 1248"/>
                <a:gd name="T23" fmla="*/ 2147483646 h 464"/>
                <a:gd name="T24" fmla="*/ 2147483646 w 1248"/>
                <a:gd name="T25" fmla="*/ 2147483646 h 464"/>
                <a:gd name="T26" fmla="*/ 2147483646 w 1248"/>
                <a:gd name="T27" fmla="*/ 2147483646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chemeClr val="accent2"/>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214" name="Freeform 48">
              <a:extLst>
                <a:ext uri="{FF2B5EF4-FFF2-40B4-BE49-F238E27FC236}">
                  <a16:creationId xmlns:a16="http://schemas.microsoft.com/office/drawing/2014/main" id="{21723523-0044-4F2C-A6C0-9F56F0B0035D}"/>
                </a:ext>
              </a:extLst>
            </p:cNvPr>
            <p:cNvSpPr>
              <a:spLocks noChangeAspect="1"/>
            </p:cNvSpPr>
            <p:nvPr/>
          </p:nvSpPr>
          <p:spPr bwMode="auto">
            <a:xfrm rot="19474689" flipH="1">
              <a:off x="3519310" y="4627492"/>
              <a:ext cx="600217" cy="111099"/>
            </a:xfrm>
            <a:custGeom>
              <a:avLst/>
              <a:gdLst>
                <a:gd name="T0" fmla="*/ 0 w 1248"/>
                <a:gd name="T1" fmla="*/ 2147483646 h 464"/>
                <a:gd name="T2" fmla="*/ 2147483646 w 1248"/>
                <a:gd name="T3" fmla="*/ 2147483646 h 464"/>
                <a:gd name="T4" fmla="*/ 2147483646 w 1248"/>
                <a:gd name="T5" fmla="*/ 2147483646 h 464"/>
                <a:gd name="T6" fmla="*/ 2147483646 w 1248"/>
                <a:gd name="T7" fmla="*/ 2147483646 h 464"/>
                <a:gd name="T8" fmla="*/ 2147483646 w 1248"/>
                <a:gd name="T9" fmla="*/ 2147483646 h 464"/>
                <a:gd name="T10" fmla="*/ 2147483646 w 1248"/>
                <a:gd name="T11" fmla="*/ 2147483646 h 464"/>
                <a:gd name="T12" fmla="*/ 2147483646 w 1248"/>
                <a:gd name="T13" fmla="*/ 2147483646 h 464"/>
                <a:gd name="T14" fmla="*/ 2147483646 w 1248"/>
                <a:gd name="T15" fmla="*/ 2147483646 h 464"/>
                <a:gd name="T16" fmla="*/ 2147483646 w 1248"/>
                <a:gd name="T17" fmla="*/ 2147483646 h 464"/>
                <a:gd name="T18" fmla="*/ 2147483646 w 1248"/>
                <a:gd name="T19" fmla="*/ 2147483646 h 464"/>
                <a:gd name="T20" fmla="*/ 2147483646 w 1248"/>
                <a:gd name="T21" fmla="*/ 2147483646 h 464"/>
                <a:gd name="T22" fmla="*/ 2147483646 w 1248"/>
                <a:gd name="T23" fmla="*/ 2147483646 h 464"/>
                <a:gd name="T24" fmla="*/ 2147483646 w 1248"/>
                <a:gd name="T25" fmla="*/ 2147483646 h 464"/>
                <a:gd name="T26" fmla="*/ 2147483646 w 1248"/>
                <a:gd name="T27" fmla="*/ 2147483646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rgbClr val="9900CC"/>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76" name="AutoShape 45">
              <a:extLst>
                <a:ext uri="{FF2B5EF4-FFF2-40B4-BE49-F238E27FC236}">
                  <a16:creationId xmlns:a16="http://schemas.microsoft.com/office/drawing/2014/main" id="{DDD22931-EC5F-4818-B58B-270E1DAAAE56}"/>
                </a:ext>
              </a:extLst>
            </p:cNvPr>
            <p:cNvSpPr>
              <a:spLocks noChangeArrowheads="1"/>
            </p:cNvSpPr>
            <p:nvPr/>
          </p:nvSpPr>
          <p:spPr bwMode="auto">
            <a:xfrm rot="1199004">
              <a:off x="4930777" y="3305116"/>
              <a:ext cx="534867" cy="214306"/>
            </a:xfrm>
            <a:prstGeom prst="rightArrow">
              <a:avLst>
                <a:gd name="adj1" fmla="val 50000"/>
                <a:gd name="adj2" fmla="val 41972"/>
              </a:avLst>
            </a:prstGeom>
            <a:solidFill>
              <a:schemeClr val="bg2">
                <a:lumMod val="75000"/>
              </a:schemeClr>
            </a:solidFill>
            <a:ln w="9525">
              <a:no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dirty="0"/>
            </a:p>
          </p:txBody>
        </p:sp>
        <p:sp>
          <p:nvSpPr>
            <p:cNvPr id="7216" name="Oval 4">
              <a:extLst>
                <a:ext uri="{FF2B5EF4-FFF2-40B4-BE49-F238E27FC236}">
                  <a16:creationId xmlns:a16="http://schemas.microsoft.com/office/drawing/2014/main" id="{97CCC2FE-8FF8-4A43-82B2-86FB4C09F446}"/>
                </a:ext>
              </a:extLst>
            </p:cNvPr>
            <p:cNvSpPr>
              <a:spLocks noChangeArrowheads="1"/>
            </p:cNvSpPr>
            <p:nvPr/>
          </p:nvSpPr>
          <p:spPr bwMode="auto">
            <a:xfrm>
              <a:off x="5508464" y="3959963"/>
              <a:ext cx="152400" cy="152400"/>
            </a:xfrm>
            <a:prstGeom prst="ellipse">
              <a:avLst/>
            </a:prstGeom>
            <a:solidFill>
              <a:srgbClr val="0000FF"/>
            </a:solidFill>
            <a:ln w="9525">
              <a:solidFill>
                <a:srgbClr val="0000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grpSp>
      <p:sp>
        <p:nvSpPr>
          <p:cNvPr id="64" name="Espace réservé du numéro de diapositive 63">
            <a:extLst>
              <a:ext uri="{FF2B5EF4-FFF2-40B4-BE49-F238E27FC236}">
                <a16:creationId xmlns:a16="http://schemas.microsoft.com/office/drawing/2014/main" id="{59D68B7D-D826-4695-B97C-AD47462959D6}"/>
              </a:ext>
            </a:extLst>
          </p:cNvPr>
          <p:cNvSpPr>
            <a:spLocks noGrp="1" noChangeArrowheads="1"/>
          </p:cNvSpPr>
          <p:nvPr>
            <p:ph type="sldNum" sz="quarter" idx="12"/>
          </p:nvPr>
        </p:nvSpPr>
        <p:spPr bwMode="auto">
          <a:xfrm>
            <a:off x="8113713" y="62579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7EA3809-8E1F-4FA5-AC08-F31BE64E3899}" type="slidenum">
              <a:rPr lang="fr-FR" altLang="fr-FR" sz="1200" smtClean="0">
                <a:solidFill>
                  <a:srgbClr val="898989"/>
                </a:solidFill>
                <a:cs typeface="Arial" panose="020B0604020202020204" pitchFamily="34" charset="0"/>
              </a:rPr>
              <a:pPr>
                <a:lnSpc>
                  <a:spcPct val="100000"/>
                </a:lnSpc>
                <a:spcBef>
                  <a:spcPct val="0"/>
                </a:spcBef>
                <a:buFontTx/>
                <a:buNone/>
              </a:pPr>
              <a:t>3</a:t>
            </a:fld>
            <a:endParaRPr lang="fr-FR" altLang="fr-FR" sz="1200">
              <a:solidFill>
                <a:srgbClr val="898989"/>
              </a:solidFill>
              <a:cs typeface="Arial" panose="020B0604020202020204" pitchFamily="34" charset="0"/>
            </a:endParaRPr>
          </a:p>
        </p:txBody>
      </p:sp>
      <p:sp>
        <p:nvSpPr>
          <p:cNvPr id="7173" name="Oval 39">
            <a:extLst>
              <a:ext uri="{FF2B5EF4-FFF2-40B4-BE49-F238E27FC236}">
                <a16:creationId xmlns:a16="http://schemas.microsoft.com/office/drawing/2014/main" id="{242CFB5C-1C0D-4DF9-B871-D034CD26021E}"/>
              </a:ext>
            </a:extLst>
          </p:cNvPr>
          <p:cNvSpPr>
            <a:spLocks noChangeArrowheads="1"/>
          </p:cNvSpPr>
          <p:nvPr/>
        </p:nvSpPr>
        <p:spPr bwMode="auto">
          <a:xfrm>
            <a:off x="7072313" y="3503613"/>
            <a:ext cx="712787" cy="706437"/>
          </a:xfrm>
          <a:prstGeom prst="ellipse">
            <a:avLst/>
          </a:prstGeom>
          <a:solidFill>
            <a:srgbClr val="00B0F0"/>
          </a:solidFill>
          <a:ln w="9525">
            <a:solidFill>
              <a:srgbClr val="00B0F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fr-FR" altLang="fr-FR"/>
          </a:p>
        </p:txBody>
      </p:sp>
      <p:sp>
        <p:nvSpPr>
          <p:cNvPr id="7174" name="Oval 39">
            <a:extLst>
              <a:ext uri="{FF2B5EF4-FFF2-40B4-BE49-F238E27FC236}">
                <a16:creationId xmlns:a16="http://schemas.microsoft.com/office/drawing/2014/main" id="{3A854B88-7C49-4244-A8D5-ED77E6B98E30}"/>
              </a:ext>
            </a:extLst>
          </p:cNvPr>
          <p:cNvSpPr>
            <a:spLocks noChangeArrowheads="1"/>
          </p:cNvSpPr>
          <p:nvPr/>
        </p:nvSpPr>
        <p:spPr bwMode="auto">
          <a:xfrm>
            <a:off x="5673725" y="4354513"/>
            <a:ext cx="712788" cy="708025"/>
          </a:xfrm>
          <a:prstGeom prst="ellipse">
            <a:avLst/>
          </a:prstGeom>
          <a:solidFill>
            <a:srgbClr val="FF0000">
              <a:alpha val="5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7178" name="ZoneTexte 55">
            <a:extLst>
              <a:ext uri="{FF2B5EF4-FFF2-40B4-BE49-F238E27FC236}">
                <a16:creationId xmlns:a16="http://schemas.microsoft.com/office/drawing/2014/main" id="{F537D1E7-BCE0-4994-B6A9-890E7B9E97B0}"/>
              </a:ext>
            </a:extLst>
          </p:cNvPr>
          <p:cNvSpPr txBox="1">
            <a:spLocks noChangeArrowheads="1"/>
          </p:cNvSpPr>
          <p:nvPr/>
        </p:nvSpPr>
        <p:spPr bwMode="auto">
          <a:xfrm>
            <a:off x="5157788" y="3005138"/>
            <a:ext cx="593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t>P</a:t>
            </a:r>
            <a:r>
              <a:rPr lang="en-US" altLang="fr-FR" sz="2400" b="1" baseline="-25000" dirty="0"/>
              <a:t>f</a:t>
            </a:r>
          </a:p>
        </p:txBody>
      </p:sp>
      <p:sp>
        <p:nvSpPr>
          <p:cNvPr id="7179" name="ZoneTexte 56">
            <a:extLst>
              <a:ext uri="{FF2B5EF4-FFF2-40B4-BE49-F238E27FC236}">
                <a16:creationId xmlns:a16="http://schemas.microsoft.com/office/drawing/2014/main" id="{3022192B-94D0-4665-98A0-5F4881A1473E}"/>
              </a:ext>
            </a:extLst>
          </p:cNvPr>
          <p:cNvSpPr txBox="1">
            <a:spLocks noChangeArrowheads="1"/>
          </p:cNvSpPr>
          <p:nvPr/>
        </p:nvSpPr>
        <p:spPr bwMode="auto">
          <a:xfrm>
            <a:off x="6538913" y="3054350"/>
            <a:ext cx="5905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t>P</a:t>
            </a:r>
            <a:r>
              <a:rPr lang="en-US" altLang="fr-FR" sz="2400" b="1" baseline="-25000" dirty="0"/>
              <a:t>n</a:t>
            </a:r>
          </a:p>
        </p:txBody>
      </p:sp>
      <p:sp>
        <p:nvSpPr>
          <p:cNvPr id="7181" name="ZoneTexte 56">
            <a:extLst>
              <a:ext uri="{FF2B5EF4-FFF2-40B4-BE49-F238E27FC236}">
                <a16:creationId xmlns:a16="http://schemas.microsoft.com/office/drawing/2014/main" id="{65E1A429-1307-4F6D-862F-9858F46A83D9}"/>
              </a:ext>
            </a:extLst>
          </p:cNvPr>
          <p:cNvSpPr txBox="1">
            <a:spLocks noChangeArrowheads="1"/>
          </p:cNvSpPr>
          <p:nvPr/>
        </p:nvSpPr>
        <p:spPr bwMode="auto">
          <a:xfrm>
            <a:off x="6148388" y="3860800"/>
            <a:ext cx="5905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a:t>P</a:t>
            </a:r>
            <a:r>
              <a:rPr lang="en-US" altLang="fr-FR" sz="2400" b="1" baseline="-25000">
                <a:sym typeface="Symbol" panose="05050102010706020507" pitchFamily="18" charset="2"/>
              </a:rPr>
              <a:t></a:t>
            </a:r>
            <a:endParaRPr lang="en-US" altLang="fr-FR" sz="2400" b="1" baseline="-25000"/>
          </a:p>
        </p:txBody>
      </p:sp>
      <p:cxnSp>
        <p:nvCxnSpPr>
          <p:cNvPr id="66" name="Connecteur droit 65">
            <a:extLst>
              <a:ext uri="{FF2B5EF4-FFF2-40B4-BE49-F238E27FC236}">
                <a16:creationId xmlns:a16="http://schemas.microsoft.com/office/drawing/2014/main" id="{1FB9428F-FBAF-471E-8579-5F512304E1E2}"/>
              </a:ext>
            </a:extLst>
          </p:cNvPr>
          <p:cNvCxnSpPr/>
          <p:nvPr/>
        </p:nvCxnSpPr>
        <p:spPr bwMode="auto">
          <a:xfrm>
            <a:off x="1944688" y="1162050"/>
            <a:ext cx="3133725" cy="2038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488C6961-24CE-41D8-86B1-5FF696D43EF9}"/>
              </a:ext>
            </a:extLst>
          </p:cNvPr>
          <p:cNvCxnSpPr>
            <a:cxnSpLocks/>
          </p:cNvCxnSpPr>
          <p:nvPr/>
        </p:nvCxnSpPr>
        <p:spPr bwMode="auto">
          <a:xfrm flipV="1">
            <a:off x="1692275" y="1162050"/>
            <a:ext cx="3432175" cy="2038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84" name="Picture 63" descr="radioactive">
            <a:extLst>
              <a:ext uri="{FF2B5EF4-FFF2-40B4-BE49-F238E27FC236}">
                <a16:creationId xmlns:a16="http://schemas.microsoft.com/office/drawing/2014/main" id="{7F1D37D5-D728-4CE8-A7F8-5637DC880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1735138"/>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9">
            <a:extLst>
              <a:ext uri="{FF2B5EF4-FFF2-40B4-BE49-F238E27FC236}">
                <a16:creationId xmlns:a16="http://schemas.microsoft.com/office/drawing/2014/main" id="{5FF3EBCE-8AE9-4814-AD6B-03BD654C29DD}"/>
              </a:ext>
            </a:extLst>
          </p:cNvPr>
          <p:cNvSpPr>
            <a:spLocks noChangeArrowheads="1"/>
          </p:cNvSpPr>
          <p:nvPr/>
        </p:nvSpPr>
        <p:spPr bwMode="auto">
          <a:xfrm>
            <a:off x="-8511" y="5406201"/>
            <a:ext cx="12200511" cy="1200329"/>
          </a:xfrm>
          <a:prstGeom prst="rect">
            <a:avLst/>
          </a:prstGeom>
          <a:noFill/>
          <a:ln w="698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fr-FR" sz="2400" b="1" dirty="0">
                <a:cs typeface="Times New Roman" panose="02020603050405020304" pitchFamily="18" charset="0"/>
              </a:rPr>
              <a:t>Decay probabilities as a function of excitation energy are precious observables to constrain model parameters (level densities, </a:t>
            </a:r>
            <a:r>
              <a:rPr lang="en-US" altLang="fr-FR" sz="2400" b="1" dirty="0">
                <a:cs typeface="Times New Roman" panose="02020603050405020304" pitchFamily="18" charset="0"/>
                <a:sym typeface="Symbol" panose="05050102010706020507" pitchFamily="18" charset="2"/>
              </a:rPr>
              <a:t>-ray strength functions, fission barriers</a:t>
            </a:r>
            <a:r>
              <a:rPr lang="en-US" altLang="fr-FR" sz="2400" b="1" dirty="0">
                <a:cs typeface="Times New Roman" panose="02020603050405020304" pitchFamily="18" charset="0"/>
              </a:rPr>
              <a:t>…) and provide much more accurate predictions for neutron-induced cross-sections  of nuclei far from stability.</a:t>
            </a:r>
          </a:p>
        </p:txBody>
      </p:sp>
      <p:grpSp>
        <p:nvGrpSpPr>
          <p:cNvPr id="2" name="Groupe 1">
            <a:extLst>
              <a:ext uri="{FF2B5EF4-FFF2-40B4-BE49-F238E27FC236}">
                <a16:creationId xmlns:a16="http://schemas.microsoft.com/office/drawing/2014/main" id="{BE65E7D4-AFC7-49C0-AEB1-7701FB8382F8}"/>
              </a:ext>
            </a:extLst>
          </p:cNvPr>
          <p:cNvGrpSpPr/>
          <p:nvPr/>
        </p:nvGrpSpPr>
        <p:grpSpPr>
          <a:xfrm>
            <a:off x="5751513" y="809625"/>
            <a:ext cx="6178550" cy="2195513"/>
            <a:chOff x="5751513" y="809625"/>
            <a:chExt cx="6178550" cy="2195513"/>
          </a:xfrm>
        </p:grpSpPr>
        <p:sp>
          <p:nvSpPr>
            <p:cNvPr id="7197" name="Oval 24">
              <a:extLst>
                <a:ext uri="{FF2B5EF4-FFF2-40B4-BE49-F238E27FC236}">
                  <a16:creationId xmlns:a16="http://schemas.microsoft.com/office/drawing/2014/main" id="{54CB7147-1BA9-4903-BF7E-0510DF40CCC8}"/>
                </a:ext>
              </a:extLst>
            </p:cNvPr>
            <p:cNvSpPr>
              <a:spLocks noChangeArrowheads="1"/>
            </p:cNvSpPr>
            <p:nvPr/>
          </p:nvSpPr>
          <p:spPr bwMode="auto">
            <a:xfrm>
              <a:off x="9300058" y="1995488"/>
              <a:ext cx="190784" cy="209634"/>
            </a:xfrm>
            <a:prstGeom prst="ellipse">
              <a:avLst/>
            </a:prstGeom>
            <a:solidFill>
              <a:srgbClr val="FF33CC"/>
            </a:solid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grpSp>
          <p:nvGrpSpPr>
            <p:cNvPr id="1043" name="Groupe 68">
              <a:extLst>
                <a:ext uri="{FF2B5EF4-FFF2-40B4-BE49-F238E27FC236}">
                  <a16:creationId xmlns:a16="http://schemas.microsoft.com/office/drawing/2014/main" id="{7C0AAF9A-D7FA-4864-8848-C832119CA8A0}"/>
                </a:ext>
              </a:extLst>
            </p:cNvPr>
            <p:cNvGrpSpPr>
              <a:grpSpLocks/>
            </p:cNvGrpSpPr>
            <p:nvPr/>
          </p:nvGrpSpPr>
          <p:grpSpPr bwMode="auto">
            <a:xfrm>
              <a:off x="5751513" y="809625"/>
              <a:ext cx="6178550" cy="2195513"/>
              <a:chOff x="4226496" y="587227"/>
              <a:chExt cx="6180140" cy="2195512"/>
            </a:xfrm>
          </p:grpSpPr>
          <p:grpSp>
            <p:nvGrpSpPr>
              <p:cNvPr id="7185" name="Group 78">
                <a:extLst>
                  <a:ext uri="{FF2B5EF4-FFF2-40B4-BE49-F238E27FC236}">
                    <a16:creationId xmlns:a16="http://schemas.microsoft.com/office/drawing/2014/main" id="{4B012F9D-6DCC-4165-AB2C-8F726069FED5}"/>
                  </a:ext>
                </a:extLst>
              </p:cNvPr>
              <p:cNvGrpSpPr>
                <a:grpSpLocks/>
              </p:cNvGrpSpPr>
              <p:nvPr/>
            </p:nvGrpSpPr>
            <p:grpSpPr bwMode="auto">
              <a:xfrm>
                <a:off x="4226496" y="587227"/>
                <a:ext cx="6180140" cy="2195512"/>
                <a:chOff x="2708" y="483"/>
                <a:chExt cx="3893" cy="1383"/>
              </a:xfrm>
            </p:grpSpPr>
            <p:sp>
              <p:nvSpPr>
                <p:cNvPr id="7187" name="Text Box 14">
                  <a:extLst>
                    <a:ext uri="{FF2B5EF4-FFF2-40B4-BE49-F238E27FC236}">
                      <a16:creationId xmlns:a16="http://schemas.microsoft.com/office/drawing/2014/main" id="{D5180342-7F97-460F-BFDE-95695BB5B73A}"/>
                    </a:ext>
                  </a:extLst>
                </p:cNvPr>
                <p:cNvSpPr txBox="1">
                  <a:spLocks noChangeArrowheads="1"/>
                </p:cNvSpPr>
                <p:nvPr/>
              </p:nvSpPr>
              <p:spPr bwMode="auto">
                <a:xfrm>
                  <a:off x="2708" y="665"/>
                  <a:ext cx="389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2400" b="1" dirty="0" err="1">
                      <a:solidFill>
                        <a:srgbClr val="0070C0"/>
                      </a:solidFill>
                      <a:latin typeface="Arial" panose="020B0604020202020204" pitchFamily="34" charset="0"/>
                      <a:cs typeface="Arial" panose="020B0604020202020204" pitchFamily="34" charset="0"/>
                    </a:rPr>
                    <a:t>Surrogate</a:t>
                  </a:r>
                  <a:r>
                    <a:rPr lang="fr-FR" altLang="fr-FR" sz="2400" b="1" dirty="0">
                      <a:solidFill>
                        <a:srgbClr val="0070C0"/>
                      </a:solidFill>
                      <a:latin typeface="Arial" panose="020B0604020202020204" pitchFamily="34" charset="0"/>
                      <a:cs typeface="Arial" panose="020B0604020202020204" pitchFamily="34" charset="0"/>
                    </a:rPr>
                    <a:t> (alternative) </a:t>
                  </a:r>
                  <a:r>
                    <a:rPr lang="fr-FR" altLang="fr-FR" sz="2400" b="1" dirty="0" err="1">
                      <a:solidFill>
                        <a:srgbClr val="0070C0"/>
                      </a:solidFill>
                      <a:latin typeface="Arial" panose="020B0604020202020204" pitchFamily="34" charset="0"/>
                      <a:cs typeface="Arial" panose="020B0604020202020204" pitchFamily="34" charset="0"/>
                    </a:rPr>
                    <a:t>reaction</a:t>
                  </a:r>
                  <a:endParaRPr lang="fr-FR" altLang="fr-FR" sz="2400" b="1" dirty="0">
                    <a:solidFill>
                      <a:srgbClr val="0070C0"/>
                    </a:solidFill>
                    <a:latin typeface="Arial" panose="020B0604020202020204" pitchFamily="34" charset="0"/>
                    <a:cs typeface="Arial" panose="020B0604020202020204" pitchFamily="34" charset="0"/>
                  </a:endParaRPr>
                </a:p>
              </p:txBody>
            </p:sp>
            <p:sp>
              <p:nvSpPr>
                <p:cNvPr id="7189" name="Oval 23">
                  <a:extLst>
                    <a:ext uri="{FF2B5EF4-FFF2-40B4-BE49-F238E27FC236}">
                      <a16:creationId xmlns:a16="http://schemas.microsoft.com/office/drawing/2014/main" id="{3F7DECC9-500F-4836-A88D-E0F2A03EFAC6}"/>
                    </a:ext>
                  </a:extLst>
                </p:cNvPr>
                <p:cNvSpPr>
                  <a:spLocks noChangeArrowheads="1"/>
                </p:cNvSpPr>
                <p:nvPr/>
              </p:nvSpPr>
              <p:spPr bwMode="auto">
                <a:xfrm>
                  <a:off x="3811" y="1091"/>
                  <a:ext cx="384" cy="38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7191" name="Arc 31">
                  <a:extLst>
                    <a:ext uri="{FF2B5EF4-FFF2-40B4-BE49-F238E27FC236}">
                      <a16:creationId xmlns:a16="http://schemas.microsoft.com/office/drawing/2014/main" id="{9345DF7B-3D7F-4674-A16F-A11A7ADA5FB3}"/>
                    </a:ext>
                  </a:extLst>
                </p:cNvPr>
                <p:cNvSpPr>
                  <a:spLocks/>
                </p:cNvSpPr>
                <p:nvPr/>
              </p:nvSpPr>
              <p:spPr bwMode="auto">
                <a:xfrm rot="10399028" flipH="1">
                  <a:off x="3118" y="483"/>
                  <a:ext cx="668" cy="771"/>
                </a:xfrm>
                <a:custGeom>
                  <a:avLst/>
                  <a:gdLst>
                    <a:gd name="T0" fmla="*/ 0 w 21880"/>
                    <a:gd name="T1" fmla="*/ 0 h 21600"/>
                    <a:gd name="T2" fmla="*/ 0 w 21880"/>
                    <a:gd name="T3" fmla="*/ 0 h 21600"/>
                    <a:gd name="T4" fmla="*/ 0 w 21880"/>
                    <a:gd name="T5" fmla="*/ 0 h 21600"/>
                    <a:gd name="T6" fmla="*/ 0 60000 65536"/>
                    <a:gd name="T7" fmla="*/ 0 60000 65536"/>
                    <a:gd name="T8" fmla="*/ 0 60000 65536"/>
                    <a:gd name="T9" fmla="*/ 0 w 21880"/>
                    <a:gd name="T10" fmla="*/ 0 h 21600"/>
                    <a:gd name="T11" fmla="*/ 21880 w 21880"/>
                    <a:gd name="T12" fmla="*/ 21600 h 21600"/>
                  </a:gdLst>
                  <a:ahLst/>
                  <a:cxnLst>
                    <a:cxn ang="T6">
                      <a:pos x="T0" y="T1"/>
                    </a:cxn>
                    <a:cxn ang="T7">
                      <a:pos x="T2" y="T3"/>
                    </a:cxn>
                    <a:cxn ang="T8">
                      <a:pos x="T4" y="T5"/>
                    </a:cxn>
                  </a:cxnLst>
                  <a:rect l="T9" t="T10" r="T11" b="T12"/>
                  <a:pathLst>
                    <a:path w="21880" h="21600" fill="none" extrusionOk="0">
                      <a:moveTo>
                        <a:pt x="-1" y="2889"/>
                      </a:moveTo>
                      <a:cubicBezTo>
                        <a:pt x="3281" y="996"/>
                        <a:pt x="7004" y="-1"/>
                        <a:pt x="10793" y="0"/>
                      </a:cubicBezTo>
                      <a:cubicBezTo>
                        <a:pt x="14697" y="0"/>
                        <a:pt x="18528" y="1058"/>
                        <a:pt x="21879" y="3062"/>
                      </a:cubicBezTo>
                    </a:path>
                    <a:path w="21880" h="21600" stroke="0" extrusionOk="0">
                      <a:moveTo>
                        <a:pt x="-1" y="2889"/>
                      </a:moveTo>
                      <a:cubicBezTo>
                        <a:pt x="3281" y="996"/>
                        <a:pt x="7004" y="-1"/>
                        <a:pt x="10793" y="0"/>
                      </a:cubicBezTo>
                      <a:cubicBezTo>
                        <a:pt x="14697" y="0"/>
                        <a:pt x="18528" y="1058"/>
                        <a:pt x="21879" y="3062"/>
                      </a:cubicBezTo>
                      <a:lnTo>
                        <a:pt x="10793" y="21600"/>
                      </a:lnTo>
                      <a:lnTo>
                        <a:pt x="-1" y="2889"/>
                      </a:lnTo>
                      <a:close/>
                    </a:path>
                  </a:pathLst>
                </a:custGeom>
                <a:noFill/>
                <a:ln w="19050">
                  <a:solidFill>
                    <a:schemeClr val="tx1"/>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92" name="AutoShape 32">
                  <a:extLst>
                    <a:ext uri="{FF2B5EF4-FFF2-40B4-BE49-F238E27FC236}">
                      <a16:creationId xmlns:a16="http://schemas.microsoft.com/office/drawing/2014/main" id="{07F58C1F-AD23-4DC0-B8FC-5E689554CEC2}"/>
                    </a:ext>
                  </a:extLst>
                </p:cNvPr>
                <p:cNvSpPr>
                  <a:spLocks noChangeArrowheads="1"/>
                </p:cNvSpPr>
                <p:nvPr/>
              </p:nvSpPr>
              <p:spPr bwMode="auto">
                <a:xfrm rot="8498417">
                  <a:off x="3225" y="1571"/>
                  <a:ext cx="579" cy="144"/>
                </a:xfrm>
                <a:prstGeom prst="rightArrow">
                  <a:avLst>
                    <a:gd name="adj1" fmla="val 50000"/>
                    <a:gd name="adj2" fmla="val 100521"/>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fr-FR" sz="2400">
                      <a:latin typeface="Times New Roman" panose="02020603050405020304" pitchFamily="18" charset="0"/>
                      <a:cs typeface="Arial" panose="020B0604020202020204" pitchFamily="34" charset="0"/>
                    </a:rPr>
                    <a:t> </a:t>
                  </a:r>
                </a:p>
              </p:txBody>
            </p:sp>
            <p:sp>
              <p:nvSpPr>
                <p:cNvPr id="7193" name="Rectangle 33">
                  <a:extLst>
                    <a:ext uri="{FF2B5EF4-FFF2-40B4-BE49-F238E27FC236}">
                      <a16:creationId xmlns:a16="http://schemas.microsoft.com/office/drawing/2014/main" id="{24DB7FF0-65E3-4C9C-A7BB-5E6A1752EF06}"/>
                    </a:ext>
                  </a:extLst>
                </p:cNvPr>
                <p:cNvSpPr>
                  <a:spLocks noChangeArrowheads="1"/>
                </p:cNvSpPr>
                <p:nvPr/>
              </p:nvSpPr>
              <p:spPr bwMode="auto">
                <a:xfrm>
                  <a:off x="3878" y="1616"/>
                  <a:ext cx="13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2000" b="1" dirty="0">
                      <a:solidFill>
                        <a:srgbClr val="FF0000"/>
                      </a:solidFill>
                      <a:latin typeface="Comic Sans MS" panose="030F0702030302020204" pitchFamily="66" charset="0"/>
                      <a:cs typeface="Arial" panose="020B0604020202020204" pitchFamily="34" charset="0"/>
                    </a:rPr>
                    <a:t> </a:t>
                  </a:r>
                  <a:r>
                    <a:rPr lang="en-US" altLang="fr-FR" sz="2000" b="1" dirty="0">
                      <a:solidFill>
                        <a:schemeClr val="accent1"/>
                      </a:solidFill>
                      <a:latin typeface="Comic Sans MS" panose="030F0702030302020204" pitchFamily="66" charset="0"/>
                      <a:cs typeface="Arial" panose="020B0604020202020204" pitchFamily="34" charset="0"/>
                    </a:rPr>
                    <a:t>X     </a:t>
                  </a:r>
                  <a:r>
                    <a:rPr lang="en-US" altLang="fr-FR" sz="2000" b="1" dirty="0">
                      <a:latin typeface="Comic Sans MS" panose="030F0702030302020204" pitchFamily="66" charset="0"/>
                      <a:cs typeface="Arial" panose="020B0604020202020204" pitchFamily="34" charset="0"/>
                    </a:rPr>
                    <a:t>+      </a:t>
                  </a:r>
                  <a:r>
                    <a:rPr lang="en-US" altLang="fr-FR" sz="2000" b="1" dirty="0">
                      <a:solidFill>
                        <a:srgbClr val="FF33CC"/>
                      </a:solidFill>
                      <a:latin typeface="Comic Sans MS" panose="030F0702030302020204" pitchFamily="66" charset="0"/>
                      <a:cs typeface="Arial" panose="020B0604020202020204" pitchFamily="34" charset="0"/>
                    </a:rPr>
                    <a:t>Y</a:t>
                  </a:r>
                  <a:r>
                    <a:rPr lang="en-US" altLang="fr-FR" sz="2000" b="1" dirty="0">
                      <a:solidFill>
                        <a:srgbClr val="9900CC"/>
                      </a:solidFill>
                      <a:latin typeface="Comic Sans MS" panose="030F0702030302020204" pitchFamily="66" charset="0"/>
                      <a:cs typeface="Arial" panose="020B0604020202020204" pitchFamily="34" charset="0"/>
                    </a:rPr>
                    <a:t> </a:t>
                  </a:r>
                  <a:endParaRPr lang="en-GB" altLang="fr-FR" sz="2000" b="1" dirty="0">
                    <a:latin typeface="Comic Sans MS" panose="030F0702030302020204" pitchFamily="66" charset="0"/>
                    <a:cs typeface="Arial" panose="020B0604020202020204" pitchFamily="34" charset="0"/>
                  </a:endParaRPr>
                </a:p>
              </p:txBody>
            </p:sp>
            <p:sp>
              <p:nvSpPr>
                <p:cNvPr id="7194" name="AutoShape 34">
                  <a:extLst>
                    <a:ext uri="{FF2B5EF4-FFF2-40B4-BE49-F238E27FC236}">
                      <a16:creationId xmlns:a16="http://schemas.microsoft.com/office/drawing/2014/main" id="{552F103D-350B-49D5-BD14-AC60A070719C}"/>
                    </a:ext>
                  </a:extLst>
                </p:cNvPr>
                <p:cNvSpPr>
                  <a:spLocks noChangeArrowheads="1"/>
                </p:cNvSpPr>
                <p:nvPr/>
              </p:nvSpPr>
              <p:spPr bwMode="auto">
                <a:xfrm>
                  <a:off x="4318" y="1207"/>
                  <a:ext cx="240" cy="144"/>
                </a:xfrm>
                <a:prstGeom prst="leftArrow">
                  <a:avLst>
                    <a:gd name="adj1" fmla="val 50000"/>
                    <a:gd name="adj2" fmla="val 41667"/>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grpSp>
          <p:sp>
            <p:nvSpPr>
              <p:cNvPr id="7186" name="Rectangle 76">
                <a:extLst>
                  <a:ext uri="{FF2B5EF4-FFF2-40B4-BE49-F238E27FC236}">
                    <a16:creationId xmlns:a16="http://schemas.microsoft.com/office/drawing/2014/main" id="{0659DFED-5A2A-4765-9AA8-23F50BFF715C}"/>
                  </a:ext>
                </a:extLst>
              </p:cNvPr>
              <p:cNvSpPr>
                <a:spLocks noChangeArrowheads="1"/>
              </p:cNvSpPr>
              <p:nvPr/>
            </p:nvSpPr>
            <p:spPr bwMode="auto">
              <a:xfrm>
                <a:off x="4355976" y="1628800"/>
                <a:ext cx="359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2000" b="1">
                    <a:solidFill>
                      <a:srgbClr val="9900CC"/>
                    </a:solidFill>
                    <a:latin typeface="Comic Sans MS" panose="030F0702030302020204" pitchFamily="66" charset="0"/>
                    <a:cs typeface="Arial" panose="020B0604020202020204" pitchFamily="34" charset="0"/>
                  </a:rPr>
                  <a:t>w</a:t>
                </a:r>
                <a:endParaRPr lang="en-GB" altLang="fr-FR" sz="2000" b="1">
                  <a:latin typeface="Comic Sans MS" panose="030F0702030302020204" pitchFamily="66" charset="0"/>
                  <a:cs typeface="Arial" panose="020B0604020202020204" pitchFamily="34" charset="0"/>
                </a:endParaRPr>
              </a:p>
            </p:txBody>
          </p:sp>
        </p:grpSp>
        <p:sp>
          <p:nvSpPr>
            <p:cNvPr id="56" name="Oval 24">
              <a:extLst>
                <a:ext uri="{FF2B5EF4-FFF2-40B4-BE49-F238E27FC236}">
                  <a16:creationId xmlns:a16="http://schemas.microsoft.com/office/drawing/2014/main" id="{F92B5983-75C0-4145-928D-A39C6A27802E}"/>
                </a:ext>
              </a:extLst>
            </p:cNvPr>
            <p:cNvSpPr>
              <a:spLocks noChangeArrowheads="1"/>
            </p:cNvSpPr>
            <p:nvPr/>
          </p:nvSpPr>
          <p:spPr bwMode="auto">
            <a:xfrm>
              <a:off x="5952527" y="1685434"/>
              <a:ext cx="190784" cy="209634"/>
            </a:xfrm>
            <a:prstGeom prst="ellipse">
              <a:avLst/>
            </a:prstGeom>
            <a:solidFill>
              <a:srgbClr val="CC00FF"/>
            </a:solid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e 29">
            <a:extLst>
              <a:ext uri="{FF2B5EF4-FFF2-40B4-BE49-F238E27FC236}">
                <a16:creationId xmlns:a16="http://schemas.microsoft.com/office/drawing/2014/main" id="{E18E9CB7-ED29-496E-A9BE-28366D8F91D4}"/>
              </a:ext>
            </a:extLst>
          </p:cNvPr>
          <p:cNvGrpSpPr>
            <a:grpSpLocks/>
          </p:cNvGrpSpPr>
          <p:nvPr/>
        </p:nvGrpSpPr>
        <p:grpSpPr bwMode="auto">
          <a:xfrm>
            <a:off x="1009502" y="1244826"/>
            <a:ext cx="6272931" cy="3734423"/>
            <a:chOff x="935037" y="2355200"/>
            <a:chExt cx="6271536" cy="3738096"/>
          </a:xfrm>
        </p:grpSpPr>
        <p:sp>
          <p:nvSpPr>
            <p:cNvPr id="11270" name="Text Box 28">
              <a:extLst>
                <a:ext uri="{FF2B5EF4-FFF2-40B4-BE49-F238E27FC236}">
                  <a16:creationId xmlns:a16="http://schemas.microsoft.com/office/drawing/2014/main" id="{7ABF8C26-91F5-42D5-A1BF-7A0D8CD51138}"/>
                </a:ext>
              </a:extLst>
            </p:cNvPr>
            <p:cNvSpPr txBox="1">
              <a:spLocks noChangeArrowheads="1"/>
            </p:cNvSpPr>
            <p:nvPr/>
          </p:nvSpPr>
          <p:spPr bwMode="auto">
            <a:xfrm>
              <a:off x="2266950" y="5582121"/>
              <a:ext cx="437843"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fr-FR" sz="1800" dirty="0">
                  <a:solidFill>
                    <a:srgbClr val="FF9900"/>
                  </a:solidFill>
                  <a:cs typeface="Calibri" panose="020F0502020204030204" pitchFamily="34" charset="0"/>
                  <a:sym typeface="Symbol" panose="05050102010706020507" pitchFamily="18" charset="2"/>
                </a:rPr>
                <a:t>E</a:t>
              </a:r>
              <a:endParaRPr lang="en-GB" altLang="fr-FR" sz="1800" dirty="0">
                <a:solidFill>
                  <a:srgbClr val="FF9900"/>
                </a:solidFill>
                <a:cs typeface="Calibri" panose="020F0502020204030204" pitchFamily="34" charset="0"/>
              </a:endParaRPr>
            </a:p>
          </p:txBody>
        </p:sp>
        <p:sp>
          <p:nvSpPr>
            <p:cNvPr id="11271" name="Text Box 29">
              <a:extLst>
                <a:ext uri="{FF2B5EF4-FFF2-40B4-BE49-F238E27FC236}">
                  <a16:creationId xmlns:a16="http://schemas.microsoft.com/office/drawing/2014/main" id="{B719D755-24C5-4DE8-8F94-1143476B96C1}"/>
                </a:ext>
              </a:extLst>
            </p:cNvPr>
            <p:cNvSpPr txBox="1">
              <a:spLocks noChangeArrowheads="1"/>
            </p:cNvSpPr>
            <p:nvPr/>
          </p:nvSpPr>
          <p:spPr bwMode="auto">
            <a:xfrm>
              <a:off x="2051050" y="5726583"/>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fr-FR" sz="1800" dirty="0">
                  <a:solidFill>
                    <a:srgbClr val="CC3300"/>
                  </a:solidFill>
                  <a:cs typeface="Calibri" panose="020F0502020204030204" pitchFamily="34" charset="0"/>
                  <a:sym typeface="Symbol" panose="05050102010706020507" pitchFamily="18" charset="2"/>
                </a:rPr>
                <a:t>E</a:t>
              </a:r>
              <a:endParaRPr lang="en-GB" altLang="fr-FR" sz="1800" dirty="0">
                <a:solidFill>
                  <a:srgbClr val="CC3300"/>
                </a:solidFill>
                <a:cs typeface="Calibri" panose="020F0502020204030204" pitchFamily="34" charset="0"/>
              </a:endParaRPr>
            </a:p>
          </p:txBody>
        </p:sp>
        <p:sp>
          <p:nvSpPr>
            <p:cNvPr id="11272" name="Text Box 30">
              <a:extLst>
                <a:ext uri="{FF2B5EF4-FFF2-40B4-BE49-F238E27FC236}">
                  <a16:creationId xmlns:a16="http://schemas.microsoft.com/office/drawing/2014/main" id="{2AFE3C35-21AE-4165-BAD8-456F1D0CD201}"/>
                </a:ext>
              </a:extLst>
            </p:cNvPr>
            <p:cNvSpPr txBox="1">
              <a:spLocks noChangeArrowheads="1"/>
            </p:cNvSpPr>
            <p:nvPr/>
          </p:nvSpPr>
          <p:spPr bwMode="auto">
            <a:xfrm>
              <a:off x="1972251" y="3954564"/>
              <a:ext cx="1734320" cy="40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000" dirty="0">
                  <a:solidFill>
                    <a:srgbClr val="FF00FF"/>
                  </a:solidFill>
                  <a:cs typeface="Calibri" panose="020F0502020204030204" pitchFamily="34" charset="0"/>
                </a:rPr>
                <a:t>Light projectile</a:t>
              </a:r>
              <a:endParaRPr lang="en-GB" altLang="fr-FR" sz="2000" dirty="0">
                <a:cs typeface="Calibri" panose="020F0502020204030204" pitchFamily="34" charset="0"/>
              </a:endParaRPr>
            </a:p>
          </p:txBody>
        </p:sp>
        <p:sp>
          <p:nvSpPr>
            <p:cNvPr id="11273" name="Text Box 34">
              <a:extLst>
                <a:ext uri="{FF2B5EF4-FFF2-40B4-BE49-F238E27FC236}">
                  <a16:creationId xmlns:a16="http://schemas.microsoft.com/office/drawing/2014/main" id="{8A2B5B0B-0E61-4746-A889-8DE8D79AC291}"/>
                </a:ext>
              </a:extLst>
            </p:cNvPr>
            <p:cNvSpPr txBox="1">
              <a:spLocks noChangeArrowheads="1"/>
            </p:cNvSpPr>
            <p:nvPr/>
          </p:nvSpPr>
          <p:spPr bwMode="auto">
            <a:xfrm>
              <a:off x="2587655" y="4915902"/>
              <a:ext cx="2381044"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800" dirty="0">
                  <a:solidFill>
                    <a:srgbClr val="FF0000"/>
                  </a:solidFill>
                  <a:cs typeface="Calibri" panose="020F0502020204030204" pitchFamily="34" charset="0"/>
                </a:rPr>
                <a:t>Beam-like residues</a:t>
              </a:r>
              <a:endParaRPr lang="en-US" altLang="fr-FR" sz="1800" dirty="0">
                <a:cs typeface="Calibri" panose="020F0502020204030204" pitchFamily="34" charset="0"/>
              </a:endParaRPr>
            </a:p>
          </p:txBody>
        </p:sp>
        <p:sp>
          <p:nvSpPr>
            <p:cNvPr id="11274" name="Line 39">
              <a:extLst>
                <a:ext uri="{FF2B5EF4-FFF2-40B4-BE49-F238E27FC236}">
                  <a16:creationId xmlns:a16="http://schemas.microsoft.com/office/drawing/2014/main" id="{998522B6-6CAB-4B20-B1E5-AAAC2BCED790}"/>
                </a:ext>
              </a:extLst>
            </p:cNvPr>
            <p:cNvSpPr>
              <a:spLocks noChangeShapeType="1"/>
            </p:cNvSpPr>
            <p:nvPr/>
          </p:nvSpPr>
          <p:spPr bwMode="auto">
            <a:xfrm flipV="1">
              <a:off x="2771775" y="4339108"/>
              <a:ext cx="1295400" cy="127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75" name="Rectangle 40">
              <a:extLst>
                <a:ext uri="{FF2B5EF4-FFF2-40B4-BE49-F238E27FC236}">
                  <a16:creationId xmlns:a16="http://schemas.microsoft.com/office/drawing/2014/main" id="{936A7EA5-F061-4A74-81D0-D66299170A85}"/>
                </a:ext>
              </a:extLst>
            </p:cNvPr>
            <p:cNvSpPr>
              <a:spLocks noChangeArrowheads="1"/>
            </p:cNvSpPr>
            <p:nvPr/>
          </p:nvSpPr>
          <p:spPr bwMode="auto">
            <a:xfrm rot="-1403827">
              <a:off x="4067175" y="4034308"/>
              <a:ext cx="76200" cy="609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fr-FR" sz="1800">
                <a:latin typeface="Arial" panose="020B0604020202020204" pitchFamily="34" charset="0"/>
                <a:cs typeface="Arial" panose="020B0604020202020204" pitchFamily="34" charset="0"/>
              </a:endParaRPr>
            </a:p>
          </p:txBody>
        </p:sp>
        <p:sp>
          <p:nvSpPr>
            <p:cNvPr id="11276" name="Rectangle 42">
              <a:extLst>
                <a:ext uri="{FF2B5EF4-FFF2-40B4-BE49-F238E27FC236}">
                  <a16:creationId xmlns:a16="http://schemas.microsoft.com/office/drawing/2014/main" id="{5E8687EF-C050-458C-B31F-DAD3313D0B19}"/>
                </a:ext>
              </a:extLst>
            </p:cNvPr>
            <p:cNvSpPr>
              <a:spLocks noChangeArrowheads="1"/>
            </p:cNvSpPr>
            <p:nvPr/>
          </p:nvSpPr>
          <p:spPr bwMode="auto">
            <a:xfrm rot="938412">
              <a:off x="3990689" y="3252545"/>
              <a:ext cx="838200" cy="76200"/>
            </a:xfrm>
            <a:prstGeom prst="rect">
              <a:avLst/>
            </a:prstGeom>
            <a:solidFill>
              <a:srgbClr val="0000FF"/>
            </a:solidFill>
            <a:ln w="9525">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fr-FR" sz="1800">
                <a:latin typeface="Arial" panose="020B0604020202020204" pitchFamily="34" charset="0"/>
                <a:cs typeface="Arial" panose="020B0604020202020204" pitchFamily="34" charset="0"/>
              </a:endParaRPr>
            </a:p>
          </p:txBody>
        </p:sp>
        <p:grpSp>
          <p:nvGrpSpPr>
            <p:cNvPr id="11277" name="Group 51">
              <a:extLst>
                <a:ext uri="{FF2B5EF4-FFF2-40B4-BE49-F238E27FC236}">
                  <a16:creationId xmlns:a16="http://schemas.microsoft.com/office/drawing/2014/main" id="{B0732DA8-A417-4347-896D-8EAF5DC3ECC8}"/>
                </a:ext>
              </a:extLst>
            </p:cNvPr>
            <p:cNvGrpSpPr>
              <a:grpSpLocks/>
            </p:cNvGrpSpPr>
            <p:nvPr/>
          </p:nvGrpSpPr>
          <p:grpSpPr bwMode="auto">
            <a:xfrm rot="1063504">
              <a:off x="1670050" y="5143971"/>
              <a:ext cx="838200" cy="609600"/>
              <a:chOff x="1824" y="2976"/>
              <a:chExt cx="528" cy="384"/>
            </a:xfrm>
          </p:grpSpPr>
          <p:sp>
            <p:nvSpPr>
              <p:cNvPr id="11292" name="Rectangle 49">
                <a:extLst>
                  <a:ext uri="{FF2B5EF4-FFF2-40B4-BE49-F238E27FC236}">
                    <a16:creationId xmlns:a16="http://schemas.microsoft.com/office/drawing/2014/main" id="{51AE74AB-717D-4E8C-8D09-98BB10AA39AD}"/>
                  </a:ext>
                </a:extLst>
              </p:cNvPr>
              <p:cNvSpPr>
                <a:spLocks noChangeArrowheads="1"/>
              </p:cNvSpPr>
              <p:nvPr/>
            </p:nvSpPr>
            <p:spPr bwMode="auto">
              <a:xfrm rot="2371736">
                <a:off x="1968" y="2976"/>
                <a:ext cx="384" cy="144"/>
              </a:xfrm>
              <a:prstGeom prst="rect">
                <a:avLst/>
              </a:prstGeom>
              <a:solidFill>
                <a:srgbClr val="FF9900"/>
              </a:solidFill>
              <a:ln w="9525">
                <a:solidFill>
                  <a:srgbClr val="FF99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fr-FR" sz="1800">
                  <a:latin typeface="Arial" panose="020B0604020202020204" pitchFamily="34" charset="0"/>
                  <a:cs typeface="Arial" panose="020B0604020202020204" pitchFamily="34" charset="0"/>
                </a:endParaRPr>
              </a:p>
            </p:txBody>
          </p:sp>
          <p:sp>
            <p:nvSpPr>
              <p:cNvPr id="11293" name="Rectangle 50">
                <a:extLst>
                  <a:ext uri="{FF2B5EF4-FFF2-40B4-BE49-F238E27FC236}">
                    <a16:creationId xmlns:a16="http://schemas.microsoft.com/office/drawing/2014/main" id="{25551879-6EAC-4DA2-93C0-E32E3C6337DD}"/>
                  </a:ext>
                </a:extLst>
              </p:cNvPr>
              <p:cNvSpPr>
                <a:spLocks noChangeArrowheads="1"/>
              </p:cNvSpPr>
              <p:nvPr/>
            </p:nvSpPr>
            <p:spPr bwMode="auto">
              <a:xfrm rot="2325581">
                <a:off x="1824" y="3072"/>
                <a:ext cx="384" cy="288"/>
              </a:xfrm>
              <a:prstGeom prst="rect">
                <a:avLst/>
              </a:prstGeom>
              <a:solidFill>
                <a:srgbClr val="993300"/>
              </a:solidFill>
              <a:ln w="9525">
                <a:solidFill>
                  <a:srgbClr val="9933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fr-FR" sz="1800">
                  <a:latin typeface="Arial" panose="020B0604020202020204" pitchFamily="34" charset="0"/>
                  <a:cs typeface="Arial" panose="020B0604020202020204" pitchFamily="34" charset="0"/>
                </a:endParaRPr>
              </a:p>
            </p:txBody>
          </p:sp>
        </p:grpSp>
        <p:sp>
          <p:nvSpPr>
            <p:cNvPr id="11278" name="Line 57">
              <a:extLst>
                <a:ext uri="{FF2B5EF4-FFF2-40B4-BE49-F238E27FC236}">
                  <a16:creationId xmlns:a16="http://schemas.microsoft.com/office/drawing/2014/main" id="{7EA26237-D58D-427F-A3AE-54FCF1B4E2A3}"/>
                </a:ext>
              </a:extLst>
            </p:cNvPr>
            <p:cNvSpPr>
              <a:spLocks noChangeShapeType="1"/>
            </p:cNvSpPr>
            <p:nvPr/>
          </p:nvSpPr>
          <p:spPr bwMode="auto">
            <a:xfrm flipV="1">
              <a:off x="4067175" y="3284984"/>
              <a:ext cx="288801" cy="1054124"/>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79" name="Line 58">
              <a:extLst>
                <a:ext uri="{FF2B5EF4-FFF2-40B4-BE49-F238E27FC236}">
                  <a16:creationId xmlns:a16="http://schemas.microsoft.com/office/drawing/2014/main" id="{8DF56D5C-80DC-43C9-AB02-082B60D030AC}"/>
                </a:ext>
              </a:extLst>
            </p:cNvPr>
            <p:cNvSpPr>
              <a:spLocks noChangeShapeType="1"/>
            </p:cNvSpPr>
            <p:nvPr/>
          </p:nvSpPr>
          <p:spPr bwMode="auto">
            <a:xfrm flipH="1">
              <a:off x="2266950" y="4358158"/>
              <a:ext cx="1800225" cy="785813"/>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0" name="Text Box 59">
              <a:extLst>
                <a:ext uri="{FF2B5EF4-FFF2-40B4-BE49-F238E27FC236}">
                  <a16:creationId xmlns:a16="http://schemas.microsoft.com/office/drawing/2014/main" id="{91E0C5D7-CC16-422D-9D40-2778318C0D4A}"/>
                </a:ext>
              </a:extLst>
            </p:cNvPr>
            <p:cNvSpPr txBox="1">
              <a:spLocks noChangeArrowheads="1"/>
            </p:cNvSpPr>
            <p:nvPr/>
          </p:nvSpPr>
          <p:spPr bwMode="auto">
            <a:xfrm>
              <a:off x="2505487" y="3359926"/>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800" dirty="0">
                  <a:cs typeface="Calibri" panose="020F0502020204030204" pitchFamily="34" charset="0"/>
                </a:rPr>
                <a:t>Fission Fragment</a:t>
              </a:r>
              <a:endParaRPr lang="en-US" altLang="fr-FR" sz="1800" dirty="0">
                <a:solidFill>
                  <a:schemeClr val="accent1"/>
                </a:solidFill>
                <a:cs typeface="Calibri" panose="020F0502020204030204" pitchFamily="34" charset="0"/>
              </a:endParaRPr>
            </a:p>
          </p:txBody>
        </p:sp>
        <p:sp>
          <p:nvSpPr>
            <p:cNvPr id="11281" name="Text Box 70">
              <a:extLst>
                <a:ext uri="{FF2B5EF4-FFF2-40B4-BE49-F238E27FC236}">
                  <a16:creationId xmlns:a16="http://schemas.microsoft.com/office/drawing/2014/main" id="{A4625203-77C8-4897-8156-7649844FBB60}"/>
                </a:ext>
              </a:extLst>
            </p:cNvPr>
            <p:cNvSpPr txBox="1">
              <a:spLocks noChangeArrowheads="1"/>
            </p:cNvSpPr>
            <p:nvPr/>
          </p:nvSpPr>
          <p:spPr bwMode="auto">
            <a:xfrm>
              <a:off x="935037" y="4574058"/>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fr-FR" sz="1800" dirty="0">
                  <a:solidFill>
                    <a:srgbClr val="CC3300"/>
                  </a:solidFill>
                  <a:cs typeface="Calibri" panose="020F0502020204030204" pitchFamily="34" charset="0"/>
                </a:rPr>
                <a:t>Si Telescope</a:t>
              </a:r>
            </a:p>
          </p:txBody>
        </p:sp>
        <p:sp>
          <p:nvSpPr>
            <p:cNvPr id="11282" name="Text Box 72">
              <a:extLst>
                <a:ext uri="{FF2B5EF4-FFF2-40B4-BE49-F238E27FC236}">
                  <a16:creationId xmlns:a16="http://schemas.microsoft.com/office/drawing/2014/main" id="{91CE93B4-ACA6-486E-A56D-8D4CEE50C3D6}"/>
                </a:ext>
              </a:extLst>
            </p:cNvPr>
            <p:cNvSpPr txBox="1">
              <a:spLocks noChangeArrowheads="1"/>
            </p:cNvSpPr>
            <p:nvPr/>
          </p:nvSpPr>
          <p:spPr bwMode="auto">
            <a:xfrm>
              <a:off x="3915367" y="4415262"/>
              <a:ext cx="1898889" cy="5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r>
                <a:rPr lang="en-GB" altLang="fr-FR" sz="1800" dirty="0">
                  <a:solidFill>
                    <a:schemeClr val="accent1"/>
                  </a:solidFill>
                  <a:cs typeface="Calibri" panose="020F0502020204030204" pitchFamily="34" charset="0"/>
                </a:rPr>
                <a:t>Heavy target nucleus</a:t>
              </a:r>
            </a:p>
          </p:txBody>
        </p:sp>
        <p:sp>
          <p:nvSpPr>
            <p:cNvPr id="11283" name="Text Box 66">
              <a:extLst>
                <a:ext uri="{FF2B5EF4-FFF2-40B4-BE49-F238E27FC236}">
                  <a16:creationId xmlns:a16="http://schemas.microsoft.com/office/drawing/2014/main" id="{EAD25951-3EB1-4719-A469-B2E1D4546748}"/>
                </a:ext>
              </a:extLst>
            </p:cNvPr>
            <p:cNvSpPr txBox="1">
              <a:spLocks noChangeArrowheads="1"/>
            </p:cNvSpPr>
            <p:nvPr/>
          </p:nvSpPr>
          <p:spPr bwMode="auto">
            <a:xfrm>
              <a:off x="3569950" y="2355200"/>
              <a:ext cx="1905000" cy="80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50000"/>
                </a:lnSpc>
                <a:spcBef>
                  <a:spcPct val="50000"/>
                </a:spcBef>
                <a:buFontTx/>
                <a:buNone/>
              </a:pPr>
              <a:endParaRPr lang="en-US" altLang="fr-FR" sz="1800" dirty="0">
                <a:solidFill>
                  <a:srgbClr val="0033CC"/>
                </a:solidFill>
                <a:latin typeface="Comic Sans MS" panose="030F0702030302020204" pitchFamily="66" charset="0"/>
                <a:cs typeface="Arial" panose="020B0604020202020204" pitchFamily="34" charset="0"/>
              </a:endParaRPr>
            </a:p>
            <a:p>
              <a:pPr algn="ctr" eaLnBrk="1" hangingPunct="1">
                <a:lnSpc>
                  <a:spcPct val="50000"/>
                </a:lnSpc>
                <a:spcBef>
                  <a:spcPct val="50000"/>
                </a:spcBef>
                <a:buFontTx/>
                <a:buNone/>
              </a:pPr>
              <a:r>
                <a:rPr lang="en-GB" altLang="fr-FR" sz="1800" dirty="0">
                  <a:solidFill>
                    <a:srgbClr val="0033CC"/>
                  </a:solidFill>
                  <a:latin typeface="+mn-lt"/>
                  <a:cs typeface="Arial" panose="020B0604020202020204" pitchFamily="34" charset="0"/>
                </a:rPr>
                <a:t>Fission</a:t>
              </a:r>
            </a:p>
            <a:p>
              <a:pPr algn="ctr" eaLnBrk="1" hangingPunct="1">
                <a:lnSpc>
                  <a:spcPct val="50000"/>
                </a:lnSpc>
                <a:spcBef>
                  <a:spcPct val="50000"/>
                </a:spcBef>
                <a:buFontTx/>
                <a:buNone/>
              </a:pPr>
              <a:r>
                <a:rPr lang="en-GB" altLang="fr-FR" sz="1800" dirty="0">
                  <a:solidFill>
                    <a:srgbClr val="0033CC"/>
                  </a:solidFill>
                  <a:latin typeface="+mn-lt"/>
                  <a:cs typeface="Arial" panose="020B0604020202020204" pitchFamily="34" charset="0"/>
                </a:rPr>
                <a:t>Detector</a:t>
              </a:r>
            </a:p>
          </p:txBody>
        </p:sp>
        <p:sp>
          <p:nvSpPr>
            <p:cNvPr id="11284" name="Freeform 41">
              <a:extLst>
                <a:ext uri="{FF2B5EF4-FFF2-40B4-BE49-F238E27FC236}">
                  <a16:creationId xmlns:a16="http://schemas.microsoft.com/office/drawing/2014/main" id="{09C3B1D1-CBDB-487E-A060-14458D6A7C06}"/>
                </a:ext>
              </a:extLst>
            </p:cNvPr>
            <p:cNvSpPr>
              <a:spLocks noChangeAspect="1"/>
            </p:cNvSpPr>
            <p:nvPr/>
          </p:nvSpPr>
          <p:spPr bwMode="auto">
            <a:xfrm rot="9661492" flipH="1">
              <a:off x="4141787" y="3910483"/>
              <a:ext cx="1271588" cy="234950"/>
            </a:xfrm>
            <a:custGeom>
              <a:avLst/>
              <a:gdLst>
                <a:gd name="T0" fmla="*/ 0 w 1248"/>
                <a:gd name="T1" fmla="*/ 2147483646 h 464"/>
                <a:gd name="T2" fmla="*/ 2147483646 w 1248"/>
                <a:gd name="T3" fmla="*/ 2147483646 h 464"/>
                <a:gd name="T4" fmla="*/ 2147483646 w 1248"/>
                <a:gd name="T5" fmla="*/ 2147483646 h 464"/>
                <a:gd name="T6" fmla="*/ 2147483646 w 1248"/>
                <a:gd name="T7" fmla="*/ 2147483646 h 464"/>
                <a:gd name="T8" fmla="*/ 2147483646 w 1248"/>
                <a:gd name="T9" fmla="*/ 2147483646 h 464"/>
                <a:gd name="T10" fmla="*/ 2147483646 w 1248"/>
                <a:gd name="T11" fmla="*/ 2147483646 h 464"/>
                <a:gd name="T12" fmla="*/ 2147483646 w 1248"/>
                <a:gd name="T13" fmla="*/ 2147483646 h 464"/>
                <a:gd name="T14" fmla="*/ 2147483646 w 1248"/>
                <a:gd name="T15" fmla="*/ 2147483646 h 464"/>
                <a:gd name="T16" fmla="*/ 2147483646 w 1248"/>
                <a:gd name="T17" fmla="*/ 2147483646 h 464"/>
                <a:gd name="T18" fmla="*/ 2147483646 w 1248"/>
                <a:gd name="T19" fmla="*/ 2147483646 h 464"/>
                <a:gd name="T20" fmla="*/ 2147483646 w 1248"/>
                <a:gd name="T21" fmla="*/ 2147483646 h 464"/>
                <a:gd name="T22" fmla="*/ 2147483646 w 1248"/>
                <a:gd name="T23" fmla="*/ 2147483646 h 464"/>
                <a:gd name="T24" fmla="*/ 2147483646 w 1248"/>
                <a:gd name="T25" fmla="*/ 2147483646 h 464"/>
                <a:gd name="T26" fmla="*/ 2147483646 w 1248"/>
                <a:gd name="T27" fmla="*/ 2147483646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38100">
              <a:solidFill>
                <a:srgbClr val="FF0000"/>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1285" name="Group 56">
              <a:extLst>
                <a:ext uri="{FF2B5EF4-FFF2-40B4-BE49-F238E27FC236}">
                  <a16:creationId xmlns:a16="http://schemas.microsoft.com/office/drawing/2014/main" id="{9641E94F-EB91-49EF-81FE-50B95244C427}"/>
                </a:ext>
              </a:extLst>
            </p:cNvPr>
            <p:cNvGrpSpPr>
              <a:grpSpLocks/>
            </p:cNvGrpSpPr>
            <p:nvPr/>
          </p:nvGrpSpPr>
          <p:grpSpPr bwMode="auto">
            <a:xfrm rot="-1862965">
              <a:off x="5509237" y="3033162"/>
              <a:ext cx="1447800" cy="685800"/>
              <a:chOff x="3888" y="522"/>
              <a:chExt cx="912" cy="432"/>
            </a:xfrm>
          </p:grpSpPr>
          <p:sp>
            <p:nvSpPr>
              <p:cNvPr id="11287" name="AutoShape 52">
                <a:extLst>
                  <a:ext uri="{FF2B5EF4-FFF2-40B4-BE49-F238E27FC236}">
                    <a16:creationId xmlns:a16="http://schemas.microsoft.com/office/drawing/2014/main" id="{38FC18B3-B64A-4394-9640-E5BC0D75404F}"/>
                  </a:ext>
                </a:extLst>
              </p:cNvPr>
              <p:cNvSpPr>
                <a:spLocks noChangeArrowheads="1"/>
              </p:cNvSpPr>
              <p:nvPr/>
            </p:nvSpPr>
            <p:spPr bwMode="auto">
              <a:xfrm rot="5482195">
                <a:off x="4308" y="600"/>
                <a:ext cx="288" cy="288"/>
              </a:xfrm>
              <a:prstGeom prst="triangle">
                <a:avLst>
                  <a:gd name="adj" fmla="val 50000"/>
                </a:avLst>
              </a:prstGeom>
              <a:solidFill>
                <a:srgbClr val="C0C0C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i="1">
                  <a:latin typeface="Book Antiqua" panose="02040602050305030304" pitchFamily="18" charset="0"/>
                  <a:cs typeface="Arial" panose="020B0604020202020204" pitchFamily="34" charset="0"/>
                </a:endParaRPr>
              </a:p>
            </p:txBody>
          </p:sp>
          <p:sp>
            <p:nvSpPr>
              <p:cNvPr id="11288" name="Rectangle 51">
                <a:extLst>
                  <a:ext uri="{FF2B5EF4-FFF2-40B4-BE49-F238E27FC236}">
                    <a16:creationId xmlns:a16="http://schemas.microsoft.com/office/drawing/2014/main" id="{8A5EF109-A37A-4A71-B472-0F7F7B8610C8}"/>
                  </a:ext>
                </a:extLst>
              </p:cNvPr>
              <p:cNvSpPr>
                <a:spLocks noChangeArrowheads="1"/>
              </p:cNvSpPr>
              <p:nvPr/>
            </p:nvSpPr>
            <p:spPr bwMode="auto">
              <a:xfrm>
                <a:off x="4464" y="672"/>
                <a:ext cx="336" cy="144"/>
              </a:xfrm>
              <a:prstGeom prst="rect">
                <a:avLst/>
              </a:prstGeom>
              <a:solidFill>
                <a:srgbClr val="4D4D4D"/>
              </a:solidFill>
              <a:ln w="9525">
                <a:solidFill>
                  <a:srgbClr val="292929"/>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i="1">
                  <a:latin typeface="Book Antiqua" panose="02040602050305030304" pitchFamily="18" charset="0"/>
                  <a:cs typeface="Arial" panose="020B0604020202020204" pitchFamily="34" charset="0"/>
                </a:endParaRPr>
              </a:p>
            </p:txBody>
          </p:sp>
          <p:sp>
            <p:nvSpPr>
              <p:cNvPr id="11289" name="Rectangle 53">
                <a:extLst>
                  <a:ext uri="{FF2B5EF4-FFF2-40B4-BE49-F238E27FC236}">
                    <a16:creationId xmlns:a16="http://schemas.microsoft.com/office/drawing/2014/main" id="{20513B56-FAD3-49A4-B7CD-B488D3A4FC82}"/>
                  </a:ext>
                </a:extLst>
              </p:cNvPr>
              <p:cNvSpPr>
                <a:spLocks noChangeArrowheads="1"/>
              </p:cNvSpPr>
              <p:nvPr/>
            </p:nvSpPr>
            <p:spPr bwMode="auto">
              <a:xfrm>
                <a:off x="4128" y="594"/>
                <a:ext cx="192" cy="288"/>
              </a:xfrm>
              <a:prstGeom prst="rect">
                <a:avLst/>
              </a:prstGeom>
              <a:solidFill>
                <a:srgbClr val="C0C0C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i="1">
                  <a:latin typeface="Book Antiqua" panose="02040602050305030304" pitchFamily="18" charset="0"/>
                  <a:cs typeface="Arial" panose="020B0604020202020204" pitchFamily="34" charset="0"/>
                </a:endParaRPr>
              </a:p>
            </p:txBody>
          </p:sp>
          <p:sp>
            <p:nvSpPr>
              <p:cNvPr id="11290" name="Rectangle 54">
                <a:extLst>
                  <a:ext uri="{FF2B5EF4-FFF2-40B4-BE49-F238E27FC236}">
                    <a16:creationId xmlns:a16="http://schemas.microsoft.com/office/drawing/2014/main" id="{899D726B-5677-422A-ABAC-FCAB8649075A}"/>
                  </a:ext>
                </a:extLst>
              </p:cNvPr>
              <p:cNvSpPr>
                <a:spLocks noChangeArrowheads="1"/>
              </p:cNvSpPr>
              <p:nvPr/>
            </p:nvSpPr>
            <p:spPr bwMode="auto">
              <a:xfrm>
                <a:off x="4080" y="522"/>
                <a:ext cx="48" cy="432"/>
              </a:xfrm>
              <a:prstGeom prst="rect">
                <a:avLst/>
              </a:prstGeom>
              <a:solidFill>
                <a:srgbClr val="C0C0C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i="1">
                  <a:latin typeface="Book Antiqua" panose="02040602050305030304" pitchFamily="18" charset="0"/>
                  <a:cs typeface="Arial" panose="020B0604020202020204" pitchFamily="34" charset="0"/>
                </a:endParaRPr>
              </a:p>
            </p:txBody>
          </p:sp>
          <p:sp>
            <p:nvSpPr>
              <p:cNvPr id="11291" name="AutoShape 55">
                <a:extLst>
                  <a:ext uri="{FF2B5EF4-FFF2-40B4-BE49-F238E27FC236}">
                    <a16:creationId xmlns:a16="http://schemas.microsoft.com/office/drawing/2014/main" id="{C0A5D5C3-1398-49CF-AB89-62297C8D0B33}"/>
                  </a:ext>
                </a:extLst>
              </p:cNvPr>
              <p:cNvSpPr>
                <a:spLocks noChangeArrowheads="1"/>
              </p:cNvSpPr>
              <p:nvPr/>
            </p:nvSpPr>
            <p:spPr bwMode="auto">
              <a:xfrm>
                <a:off x="3888" y="594"/>
                <a:ext cx="192" cy="288"/>
              </a:xfrm>
              <a:prstGeom prst="roundRect">
                <a:avLst>
                  <a:gd name="adj" fmla="val 16667"/>
                </a:avLst>
              </a:prstGeom>
              <a:solidFill>
                <a:srgbClr val="92D050"/>
              </a:solidFill>
              <a:ln w="381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i="1">
                  <a:latin typeface="Book Antiqua" panose="02040602050305030304" pitchFamily="18" charset="0"/>
                  <a:cs typeface="Arial" panose="020B0604020202020204" pitchFamily="34" charset="0"/>
                </a:endParaRPr>
              </a:p>
            </p:txBody>
          </p:sp>
        </p:grpSp>
        <p:sp>
          <p:nvSpPr>
            <p:cNvPr id="38" name="Rectangle 37">
              <a:extLst>
                <a:ext uri="{FF2B5EF4-FFF2-40B4-BE49-F238E27FC236}">
                  <a16:creationId xmlns:a16="http://schemas.microsoft.com/office/drawing/2014/main" id="{C8B61F8F-E029-4658-8E6E-99960B406197}"/>
                </a:ext>
              </a:extLst>
            </p:cNvPr>
            <p:cNvSpPr/>
            <p:nvPr/>
          </p:nvSpPr>
          <p:spPr>
            <a:xfrm>
              <a:off x="5268525" y="2477141"/>
              <a:ext cx="1938048" cy="369695"/>
            </a:xfrm>
            <a:prstGeom prst="rect">
              <a:avLst/>
            </a:prstGeom>
          </p:spPr>
          <p:txBody>
            <a:bodyPr wrap="none">
              <a:spAutoFit/>
            </a:bodyPr>
            <a:lstStyle/>
            <a:p>
              <a:pPr eaLnBrk="1" fontAlgn="auto" hangingPunct="1">
                <a:spcBef>
                  <a:spcPct val="50000"/>
                </a:spcBef>
                <a:spcAft>
                  <a:spcPts val="0"/>
                </a:spcAft>
                <a:defRPr/>
              </a:pPr>
              <a:r>
                <a:rPr lang="fr-FR" b="1" dirty="0">
                  <a:solidFill>
                    <a:schemeClr val="tx1">
                      <a:lumMod val="95000"/>
                      <a:lumOff val="5000"/>
                    </a:schemeClr>
                  </a:solidFill>
                  <a:latin typeface="Calibri" panose="020F0502020204030204" pitchFamily="34" charset="0"/>
                  <a:cs typeface="Calibri" panose="020F0502020204030204" pitchFamily="34" charset="0"/>
                </a:rPr>
                <a:t>Gamma  detectors</a:t>
              </a:r>
            </a:p>
          </p:txBody>
        </p:sp>
      </p:grpSp>
      <p:sp>
        <p:nvSpPr>
          <p:cNvPr id="11268" name="Text Box 11">
            <a:extLst>
              <a:ext uri="{FF2B5EF4-FFF2-40B4-BE49-F238E27FC236}">
                <a16:creationId xmlns:a16="http://schemas.microsoft.com/office/drawing/2014/main" id="{3FE36A09-1948-442A-979A-4FCFD92A1755}"/>
              </a:ext>
            </a:extLst>
          </p:cNvPr>
          <p:cNvSpPr txBox="1">
            <a:spLocks noChangeArrowheads="1"/>
          </p:cNvSpPr>
          <p:nvPr/>
        </p:nvSpPr>
        <p:spPr bwMode="auto">
          <a:xfrm>
            <a:off x="758825" y="0"/>
            <a:ext cx="106680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3100" b="1" dirty="0">
                <a:latin typeface="Arial" panose="020B0604020202020204" pitchFamily="34" charset="0"/>
                <a:cs typeface="Arial" panose="020B0604020202020204" pitchFamily="34" charset="0"/>
              </a:rPr>
              <a:t>Setup for the </a:t>
            </a:r>
            <a:r>
              <a:rPr lang="fr-FR" altLang="fr-FR" sz="3100" b="1" dirty="0" err="1">
                <a:latin typeface="Arial" panose="020B0604020202020204" pitchFamily="34" charset="0"/>
                <a:cs typeface="Arial" panose="020B0604020202020204" pitchFamily="34" charset="0"/>
              </a:rPr>
              <a:t>study</a:t>
            </a:r>
            <a:r>
              <a:rPr lang="fr-FR" altLang="fr-FR" sz="3100" b="1" dirty="0">
                <a:latin typeface="Arial" panose="020B0604020202020204" pitchFamily="34" charset="0"/>
                <a:cs typeface="Arial" panose="020B0604020202020204" pitchFamily="34" charset="0"/>
              </a:rPr>
              <a:t> of </a:t>
            </a:r>
            <a:r>
              <a:rPr lang="fr-FR" altLang="fr-FR" sz="3100" b="1" dirty="0" err="1">
                <a:latin typeface="Arial" panose="020B0604020202020204" pitchFamily="34" charset="0"/>
                <a:cs typeface="Arial" panose="020B0604020202020204" pitchFamily="34" charset="0"/>
              </a:rPr>
              <a:t>surrogate</a:t>
            </a:r>
            <a:r>
              <a:rPr lang="fr-FR" altLang="fr-FR" sz="3100" b="1" dirty="0">
                <a:latin typeface="Arial" panose="020B0604020202020204" pitchFamily="34" charset="0"/>
                <a:cs typeface="Arial" panose="020B0604020202020204" pitchFamily="34" charset="0"/>
              </a:rPr>
              <a:t> </a:t>
            </a:r>
            <a:r>
              <a:rPr lang="fr-FR" altLang="fr-FR" sz="3100" b="1" dirty="0" err="1">
                <a:latin typeface="Arial" panose="020B0604020202020204" pitchFamily="34" charset="0"/>
                <a:cs typeface="Arial" panose="020B0604020202020204" pitchFamily="34" charset="0"/>
              </a:rPr>
              <a:t>reactions</a:t>
            </a:r>
            <a:r>
              <a:rPr lang="fr-FR" altLang="fr-FR" sz="3100" b="1" dirty="0">
                <a:latin typeface="Arial" panose="020B0604020202020204" pitchFamily="34" charset="0"/>
                <a:cs typeface="Arial" panose="020B0604020202020204" pitchFamily="34" charset="0"/>
              </a:rPr>
              <a:t> in </a:t>
            </a:r>
          </a:p>
          <a:p>
            <a:pPr algn="ctr" eaLnBrk="1" hangingPunct="1">
              <a:lnSpc>
                <a:spcPct val="100000"/>
              </a:lnSpc>
              <a:spcBef>
                <a:spcPct val="0"/>
              </a:spcBef>
              <a:buFontTx/>
              <a:buNone/>
            </a:pPr>
            <a:r>
              <a:rPr lang="fr-FR" altLang="fr-FR" sz="3100" b="1" dirty="0">
                <a:latin typeface="Arial" panose="020B0604020202020204" pitchFamily="34" charset="0"/>
                <a:cs typeface="Arial" panose="020B0604020202020204" pitchFamily="34" charset="0"/>
              </a:rPr>
              <a:t>direct </a:t>
            </a:r>
            <a:r>
              <a:rPr lang="fr-FR" altLang="fr-FR" sz="3100" b="1" dirty="0" err="1">
                <a:latin typeface="Arial" panose="020B0604020202020204" pitchFamily="34" charset="0"/>
                <a:cs typeface="Arial" panose="020B0604020202020204" pitchFamily="34" charset="0"/>
              </a:rPr>
              <a:t>kinematics</a:t>
            </a:r>
            <a:endParaRPr lang="fr-FR" altLang="fr-FR" sz="3100" b="1" dirty="0">
              <a:latin typeface="Arial" panose="020B0604020202020204" pitchFamily="34" charset="0"/>
              <a:cs typeface="Arial" panose="020B0604020202020204" pitchFamily="34" charset="0"/>
            </a:endParaRPr>
          </a:p>
        </p:txBody>
      </p:sp>
      <p:sp>
        <p:nvSpPr>
          <p:cNvPr id="11269" name="ZoneTexte 3">
            <a:extLst>
              <a:ext uri="{FF2B5EF4-FFF2-40B4-BE49-F238E27FC236}">
                <a16:creationId xmlns:a16="http://schemas.microsoft.com/office/drawing/2014/main" id="{52C40978-DB8A-4115-809F-9A38CDFA8609}"/>
              </a:ext>
            </a:extLst>
          </p:cNvPr>
          <p:cNvSpPr txBox="1">
            <a:spLocks noChangeArrowheads="1"/>
          </p:cNvSpPr>
          <p:nvPr/>
        </p:nvSpPr>
        <p:spPr bwMode="auto">
          <a:xfrm>
            <a:off x="2988364" y="4396352"/>
            <a:ext cx="8829675" cy="2308324"/>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fr-FR" sz="2400" b="1" dirty="0">
                <a:cs typeface="Arial" panose="020B0604020202020204" pitchFamily="34" charset="0"/>
              </a:rPr>
              <a:t>Limits:</a:t>
            </a:r>
          </a:p>
          <a:p>
            <a:pPr algn="just" eaLnBrk="1" hangingPunct="1">
              <a:lnSpc>
                <a:spcPct val="100000"/>
              </a:lnSpc>
              <a:spcBef>
                <a:spcPct val="0"/>
              </a:spcBef>
            </a:pPr>
            <a:r>
              <a:rPr lang="en-US" altLang="fr-FR" sz="2400" b="1" dirty="0">
                <a:cs typeface="Arial" panose="020B0604020202020204" pitchFamily="34" charset="0"/>
              </a:rPr>
              <a:t>  Unavailability of targets (radioactive samples)</a:t>
            </a:r>
          </a:p>
          <a:p>
            <a:pPr algn="just" eaLnBrk="1" hangingPunct="1">
              <a:lnSpc>
                <a:spcPct val="100000"/>
              </a:lnSpc>
              <a:spcBef>
                <a:spcPct val="0"/>
              </a:spcBef>
            </a:pPr>
            <a:r>
              <a:rPr lang="en-US" altLang="fr-FR" sz="2400" b="1" dirty="0">
                <a:cs typeface="Arial" panose="020B0604020202020204" pitchFamily="34" charset="0"/>
              </a:rPr>
              <a:t>  Target contaminants and target support </a:t>
            </a:r>
            <a:endParaRPr lang="fr-FR" altLang="fr-FR" sz="2400" b="1" dirty="0">
              <a:cs typeface="Arial" panose="020B0604020202020204" pitchFamily="34" charset="0"/>
            </a:endParaRPr>
          </a:p>
          <a:p>
            <a:pPr algn="just" eaLnBrk="1" hangingPunct="1">
              <a:lnSpc>
                <a:spcPct val="100000"/>
              </a:lnSpc>
              <a:spcBef>
                <a:spcPct val="0"/>
              </a:spcBef>
            </a:pPr>
            <a:r>
              <a:rPr lang="fr-FR" altLang="fr-FR" sz="2400" b="1" dirty="0">
                <a:cs typeface="Arial" panose="020B0604020202020204" pitchFamily="34" charset="0"/>
              </a:rPr>
              <a:t>  P</a:t>
            </a:r>
            <a:r>
              <a:rPr lang="el-GR" altLang="fr-FR" sz="2400" b="1" baseline="-25000" dirty="0">
                <a:latin typeface="Times New Roman" panose="02020603050405020304" pitchFamily="18" charset="0"/>
                <a:cs typeface="Times New Roman" panose="02020603050405020304" pitchFamily="18" charset="0"/>
              </a:rPr>
              <a:t>γ</a:t>
            </a:r>
            <a:r>
              <a:rPr lang="fr-FR" altLang="fr-FR" sz="2400" b="1" dirty="0">
                <a:cs typeface="Arial" panose="020B0604020202020204" pitchFamily="34" charset="0"/>
              </a:rPr>
              <a:t> : </a:t>
            </a:r>
            <a:r>
              <a:rPr lang="fr-FR" altLang="fr-FR" sz="2400" b="1" dirty="0" err="1">
                <a:cs typeface="Arial" panose="020B0604020202020204" pitchFamily="34" charset="0"/>
              </a:rPr>
              <a:t>rather</a:t>
            </a:r>
            <a:r>
              <a:rPr lang="fr-FR" altLang="fr-FR" sz="2400" b="1" dirty="0">
                <a:cs typeface="Arial" panose="020B0604020202020204" pitchFamily="34" charset="0"/>
              </a:rPr>
              <a:t> </a:t>
            </a:r>
            <a:r>
              <a:rPr lang="fr-FR" altLang="fr-FR" sz="2400" b="1" dirty="0" err="1">
                <a:cs typeface="Arial" panose="020B0604020202020204" pitchFamily="34" charset="0"/>
              </a:rPr>
              <a:t>low</a:t>
            </a:r>
            <a:r>
              <a:rPr lang="fr-FR" altLang="fr-FR" sz="2400" b="1" dirty="0">
                <a:cs typeface="Arial" panose="020B0604020202020204" pitchFamily="34" charset="0"/>
              </a:rPr>
              <a:t> </a:t>
            </a:r>
            <a:r>
              <a:rPr lang="fr-FR" altLang="fr-FR" sz="2400" b="1" dirty="0" err="1">
                <a:cs typeface="Arial" panose="020B0604020202020204" pitchFamily="34" charset="0"/>
              </a:rPr>
              <a:t>detection</a:t>
            </a:r>
            <a:r>
              <a:rPr lang="fr-FR" altLang="fr-FR" sz="2400" b="1" dirty="0">
                <a:cs typeface="Arial" panose="020B0604020202020204" pitchFamily="34" charset="0"/>
              </a:rPr>
              <a:t> </a:t>
            </a:r>
            <a:r>
              <a:rPr lang="fr-FR" altLang="fr-FR" sz="2400" b="1" dirty="0" err="1">
                <a:cs typeface="Arial" panose="020B0604020202020204" pitchFamily="34" charset="0"/>
              </a:rPr>
              <a:t>efficiency</a:t>
            </a:r>
            <a:r>
              <a:rPr lang="fr-FR" altLang="fr-FR" sz="2400" b="1" dirty="0">
                <a:cs typeface="Arial" panose="020B0604020202020204" pitchFamily="34" charset="0"/>
              </a:rPr>
              <a:t>, background</a:t>
            </a:r>
          </a:p>
          <a:p>
            <a:pPr algn="just" eaLnBrk="1" hangingPunct="1">
              <a:lnSpc>
                <a:spcPct val="100000"/>
              </a:lnSpc>
              <a:spcBef>
                <a:spcPct val="0"/>
              </a:spcBef>
            </a:pPr>
            <a:r>
              <a:rPr lang="fr-FR" altLang="fr-FR" sz="2400" b="1" dirty="0">
                <a:cs typeface="Arial" panose="020B0604020202020204" pitchFamily="34" charset="0"/>
              </a:rPr>
              <a:t>  P</a:t>
            </a:r>
            <a:r>
              <a:rPr lang="fr-FR" altLang="fr-FR" sz="2400" b="1" baseline="-25000" dirty="0">
                <a:cs typeface="Arial" panose="020B0604020202020204" pitchFamily="34" charset="0"/>
              </a:rPr>
              <a:t>n</a:t>
            </a:r>
            <a:r>
              <a:rPr lang="fr-FR" altLang="fr-FR" sz="2400" b="1" dirty="0">
                <a:cs typeface="Arial" panose="020B0604020202020204" pitchFamily="34" charset="0"/>
              </a:rPr>
              <a:t>: </a:t>
            </a:r>
            <a:r>
              <a:rPr lang="fr-FR" altLang="fr-FR" sz="2400" b="1" dirty="0" err="1">
                <a:cs typeface="Arial" panose="020B0604020202020204" pitchFamily="34" charset="0"/>
              </a:rPr>
              <a:t>measurement</a:t>
            </a:r>
            <a:r>
              <a:rPr lang="fr-FR" altLang="fr-FR" sz="2400" b="1" dirty="0">
                <a:cs typeface="Arial" panose="020B0604020202020204" pitchFamily="34" charset="0"/>
              </a:rPr>
              <a:t> of </a:t>
            </a:r>
            <a:r>
              <a:rPr lang="fr-FR" altLang="fr-FR" sz="2400" b="1" dirty="0" err="1">
                <a:cs typeface="Arial" panose="020B0604020202020204" pitchFamily="34" charset="0"/>
              </a:rPr>
              <a:t>low-energy</a:t>
            </a:r>
            <a:r>
              <a:rPr lang="fr-FR" altLang="fr-FR" sz="2400" b="1" dirty="0">
                <a:cs typeface="Arial" panose="020B0604020202020204" pitchFamily="34" charset="0"/>
              </a:rPr>
              <a:t> neutrons and neutron </a:t>
            </a:r>
            <a:r>
              <a:rPr lang="fr-FR" altLang="fr-FR" sz="2400" b="1" dirty="0" err="1">
                <a:cs typeface="Arial" panose="020B0604020202020204" pitchFamily="34" charset="0"/>
              </a:rPr>
              <a:t>efficiency</a:t>
            </a:r>
            <a:r>
              <a:rPr lang="fr-FR" altLang="fr-FR" sz="2400" b="1" dirty="0">
                <a:cs typeface="Arial" panose="020B0604020202020204" pitchFamily="34" charset="0"/>
              </a:rPr>
              <a:t>,</a:t>
            </a:r>
            <a:br>
              <a:rPr lang="fr-FR" altLang="fr-FR" sz="2400" b="1" dirty="0">
                <a:cs typeface="Arial" panose="020B0604020202020204" pitchFamily="34" charset="0"/>
              </a:rPr>
            </a:br>
            <a:r>
              <a:rPr lang="fr-FR" altLang="fr-FR" sz="2400" b="1" dirty="0">
                <a:cs typeface="Arial" panose="020B0604020202020204" pitchFamily="34" charset="0"/>
              </a:rPr>
              <a:t>   background, </a:t>
            </a:r>
            <a:r>
              <a:rPr lang="fr-FR" altLang="fr-FR" sz="2400" b="1" dirty="0" err="1">
                <a:cs typeface="Arial" panose="020B0604020202020204" pitchFamily="34" charset="0"/>
              </a:rPr>
              <a:t>never</a:t>
            </a:r>
            <a:r>
              <a:rPr lang="fr-FR" altLang="fr-FR" sz="2400" b="1" dirty="0">
                <a:cs typeface="Arial" panose="020B0604020202020204" pitchFamily="34" charset="0"/>
              </a:rPr>
              <a:t> </a:t>
            </a:r>
            <a:r>
              <a:rPr lang="fr-FR" altLang="fr-FR" sz="2400" b="1" dirty="0" err="1">
                <a:cs typeface="Arial" panose="020B0604020202020204" pitchFamily="34" charset="0"/>
              </a:rPr>
              <a:t>measured</a:t>
            </a:r>
            <a:r>
              <a:rPr lang="fr-FR" altLang="fr-FR" sz="2400" b="1" dirty="0">
                <a:cs typeface="Arial" panose="020B0604020202020204" pitchFamily="34" charset="0"/>
              </a:rPr>
              <a:t>!</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a:extLst>
              <a:ext uri="{FF2B5EF4-FFF2-40B4-BE49-F238E27FC236}">
                <a16:creationId xmlns:a16="http://schemas.microsoft.com/office/drawing/2014/main" id="{0451D65B-DA7E-4097-883D-23FFBABAC9E0}"/>
              </a:ext>
            </a:extLst>
          </p:cNvPr>
          <p:cNvSpPr txBox="1">
            <a:spLocks noChangeArrowheads="1"/>
          </p:cNvSpPr>
          <p:nvPr/>
        </p:nvSpPr>
        <p:spPr bwMode="auto">
          <a:xfrm>
            <a:off x="230188" y="0"/>
            <a:ext cx="5275262" cy="1538288"/>
          </a:xfrm>
          <a:prstGeom prst="rect">
            <a:avLst/>
          </a:prstGeom>
          <a:solidFill>
            <a:schemeClr val="bg1"/>
          </a:solidFill>
          <a:ln w="69850">
            <a:solidFill>
              <a:srgbClr val="FF0000"/>
            </a:solidFill>
            <a:miter lim="800000"/>
            <a:headEnd/>
            <a:tailEnd/>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lang="en-US" altLang="fr-FR" sz="2400" b="1">
                <a:latin typeface="Arial" panose="020B0604020202020204" pitchFamily="34" charset="0"/>
                <a:cs typeface="Arial" panose="020B0604020202020204" pitchFamily="34" charset="0"/>
              </a:rPr>
              <a:t>Advantages of Inverse kinematics:</a:t>
            </a:r>
          </a:p>
          <a:p>
            <a:pPr eaLnBrk="1" hangingPunct="1">
              <a:lnSpc>
                <a:spcPct val="100000"/>
              </a:lnSpc>
              <a:spcBef>
                <a:spcPct val="0"/>
              </a:spcBef>
              <a:spcAft>
                <a:spcPts val="600"/>
              </a:spcAft>
              <a:buFontTx/>
              <a:buNone/>
            </a:pPr>
            <a:r>
              <a:rPr lang="en-US" altLang="fr-FR" sz="2400" b="1">
                <a:latin typeface="Arial" panose="020B0604020202020204" pitchFamily="34" charset="0"/>
                <a:cs typeface="Arial" panose="020B0604020202020204" pitchFamily="34" charset="0"/>
              </a:rPr>
              <a:t>-Access to very short-lived nuclei</a:t>
            </a:r>
          </a:p>
          <a:p>
            <a:pPr eaLnBrk="1" hangingPunct="1">
              <a:lnSpc>
                <a:spcPct val="100000"/>
              </a:lnSpc>
              <a:spcBef>
                <a:spcPct val="0"/>
              </a:spcBef>
              <a:spcAft>
                <a:spcPts val="600"/>
              </a:spcAft>
              <a:buFontTx/>
              <a:buNone/>
            </a:pPr>
            <a:r>
              <a:rPr lang="en-US" altLang="fr-FR" sz="2400" b="1">
                <a:latin typeface="Arial" panose="020B0604020202020204" pitchFamily="34" charset="0"/>
                <a:cs typeface="Arial" panose="020B0604020202020204" pitchFamily="34" charset="0"/>
              </a:rPr>
              <a:t>-Detection of heavy residues	</a:t>
            </a:r>
            <a:r>
              <a:rPr lang="en-US" altLang="fr-FR" sz="3600" b="1">
                <a:latin typeface="Arial" panose="020B0604020202020204" pitchFamily="34" charset="0"/>
                <a:cs typeface="Arial" panose="020B0604020202020204" pitchFamily="34" charset="0"/>
              </a:rPr>
              <a:t>      </a:t>
            </a:r>
          </a:p>
        </p:txBody>
      </p:sp>
      <p:sp>
        <p:nvSpPr>
          <p:cNvPr id="4" name="Flèche vers le bas 3">
            <a:extLst>
              <a:ext uri="{FF2B5EF4-FFF2-40B4-BE49-F238E27FC236}">
                <a16:creationId xmlns:a16="http://schemas.microsoft.com/office/drawing/2014/main" id="{9365841C-7F85-48B8-86AC-EE8B79DA7F5A}"/>
              </a:ext>
            </a:extLst>
          </p:cNvPr>
          <p:cNvSpPr/>
          <p:nvPr/>
        </p:nvSpPr>
        <p:spPr>
          <a:xfrm>
            <a:off x="6037263" y="5505450"/>
            <a:ext cx="101441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ZoneTexte 4">
            <a:extLst>
              <a:ext uri="{FF2B5EF4-FFF2-40B4-BE49-F238E27FC236}">
                <a16:creationId xmlns:a16="http://schemas.microsoft.com/office/drawing/2014/main" id="{98224284-E868-48FC-B661-2648C0A5BA31}"/>
              </a:ext>
            </a:extLst>
          </p:cNvPr>
          <p:cNvSpPr txBox="1">
            <a:spLocks noChangeArrowheads="1"/>
          </p:cNvSpPr>
          <p:nvPr/>
        </p:nvSpPr>
        <p:spPr bwMode="auto">
          <a:xfrm>
            <a:off x="3757613" y="6149975"/>
            <a:ext cx="5005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4000" b="1">
                <a:latin typeface="Arial" panose="020B0604020202020204" pitchFamily="34" charset="0"/>
                <a:cs typeface="Arial" panose="020B0604020202020204" pitchFamily="34" charset="0"/>
              </a:rPr>
              <a:t>STORAGE  RINGS!</a:t>
            </a:r>
          </a:p>
        </p:txBody>
      </p:sp>
      <p:sp>
        <p:nvSpPr>
          <p:cNvPr id="13317" name="Rectangle 61">
            <a:extLst>
              <a:ext uri="{FF2B5EF4-FFF2-40B4-BE49-F238E27FC236}">
                <a16:creationId xmlns:a16="http://schemas.microsoft.com/office/drawing/2014/main" id="{868F4786-C4FF-44C6-9FEF-E1E23B94078F}"/>
              </a:ext>
            </a:extLst>
          </p:cNvPr>
          <p:cNvSpPr>
            <a:spLocks noChangeArrowheads="1"/>
          </p:cNvSpPr>
          <p:nvPr/>
        </p:nvSpPr>
        <p:spPr bwMode="auto">
          <a:xfrm>
            <a:off x="0" y="3624263"/>
            <a:ext cx="6096000" cy="2154237"/>
          </a:xfrm>
          <a:prstGeom prst="rect">
            <a:avLst/>
          </a:prstGeom>
          <a:noFill/>
          <a:ln w="889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lang="en-US" altLang="fr-FR" b="1">
                <a:latin typeface="Arial" panose="020B0604020202020204" pitchFamily="34" charset="0"/>
                <a:cs typeface="Arial" panose="020B0604020202020204" pitchFamily="34" charset="0"/>
              </a:rPr>
              <a:t>BUT!</a:t>
            </a:r>
            <a:endParaRPr lang="en-US" altLang="fr-FR" sz="1800" b="1">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US" altLang="fr-FR" sz="2400" b="1">
                <a:latin typeface="Arial" panose="020B0604020202020204" pitchFamily="34" charset="0"/>
                <a:cs typeface="Arial" panose="020B0604020202020204" pitchFamily="34" charset="0"/>
              </a:rPr>
              <a:t>Required E* resolution </a:t>
            </a:r>
            <a:r>
              <a:rPr lang="en-US" altLang="fr-FR" sz="2400" b="1">
                <a:latin typeface="Arial" panose="020B0604020202020204" pitchFamily="34" charset="0"/>
                <a:cs typeface="Arial" panose="020B0604020202020204" pitchFamily="34" charset="0"/>
                <a:sym typeface="Symbol" panose="05050102010706020507" pitchFamily="18" charset="2"/>
              </a:rPr>
              <a:t>~ few </a:t>
            </a:r>
            <a:r>
              <a:rPr lang="en-US" altLang="fr-FR" sz="2400" b="1">
                <a:latin typeface="Arial" panose="020B0604020202020204" pitchFamily="34" charset="0"/>
                <a:cs typeface="Arial" panose="020B0604020202020204" pitchFamily="34" charset="0"/>
              </a:rPr>
              <a:t>100 keV, E*=f(E</a:t>
            </a:r>
            <a:r>
              <a:rPr lang="en-US" altLang="fr-FR" sz="2400" b="1" baseline="-25000">
                <a:latin typeface="Arial" panose="020B0604020202020204" pitchFamily="34" charset="0"/>
                <a:cs typeface="Arial" panose="020B0604020202020204" pitchFamily="34" charset="0"/>
              </a:rPr>
              <a:t>beam</a:t>
            </a:r>
            <a:r>
              <a:rPr lang="en-US" altLang="fr-FR" sz="2400" b="1">
                <a:latin typeface="Arial" panose="020B0604020202020204" pitchFamily="34" charset="0"/>
                <a:cs typeface="Arial" panose="020B0604020202020204" pitchFamily="34" charset="0"/>
              </a:rPr>
              <a:t>, E</a:t>
            </a:r>
            <a:r>
              <a:rPr lang="en-US" altLang="fr-FR" sz="2400" b="1" baseline="-25000">
                <a:latin typeface="Arial" panose="020B0604020202020204" pitchFamily="34" charset="0"/>
                <a:cs typeface="Arial" panose="020B0604020202020204" pitchFamily="34" charset="0"/>
              </a:rPr>
              <a:t>target_like</a:t>
            </a:r>
            <a:r>
              <a:rPr lang="en-US" altLang="fr-FR" sz="2400" b="1">
                <a:latin typeface="Arial" panose="020B0604020202020204" pitchFamily="34" charset="0"/>
                <a:cs typeface="Arial" panose="020B0604020202020204" pitchFamily="34" charset="0"/>
              </a:rPr>
              <a:t>, </a:t>
            </a:r>
            <a:r>
              <a:rPr lang="en-US" altLang="fr-FR" sz="2400" b="1">
                <a:latin typeface="Arial" panose="020B0604020202020204" pitchFamily="34" charset="0"/>
                <a:cs typeface="Arial" panose="020B0604020202020204" pitchFamily="34" charset="0"/>
                <a:sym typeface="Symbol" panose="05050102010706020507" pitchFamily="18" charset="2"/>
              </a:rPr>
              <a:t>)</a:t>
            </a:r>
            <a:endParaRPr lang="en-US" altLang="fr-FR" sz="2400" b="1">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US" altLang="fr-FR" sz="2400" b="1">
                <a:latin typeface="Arial" panose="020B0604020202020204" pitchFamily="34" charset="0"/>
                <a:cs typeface="Arial" panose="020B0604020202020204" pitchFamily="34" charset="0"/>
              </a:rPr>
              <a:t>Target contaminants and target windows have to be avoided</a:t>
            </a:r>
          </a:p>
        </p:txBody>
      </p:sp>
      <p:grpSp>
        <p:nvGrpSpPr>
          <p:cNvPr id="13318" name="Groupe 86">
            <a:extLst>
              <a:ext uri="{FF2B5EF4-FFF2-40B4-BE49-F238E27FC236}">
                <a16:creationId xmlns:a16="http://schemas.microsoft.com/office/drawing/2014/main" id="{CE2CFA51-B7B3-4EB2-B18A-DF0B5E03E559}"/>
              </a:ext>
            </a:extLst>
          </p:cNvPr>
          <p:cNvGrpSpPr>
            <a:grpSpLocks/>
          </p:cNvGrpSpPr>
          <p:nvPr/>
        </p:nvGrpSpPr>
        <p:grpSpPr bwMode="auto">
          <a:xfrm>
            <a:off x="2849563" y="1212850"/>
            <a:ext cx="7194550" cy="2901950"/>
            <a:chOff x="2860775" y="1657475"/>
            <a:chExt cx="7193657" cy="2902226"/>
          </a:xfrm>
        </p:grpSpPr>
        <p:grpSp>
          <p:nvGrpSpPr>
            <p:cNvPr id="13328" name="Groupe 32">
              <a:extLst>
                <a:ext uri="{FF2B5EF4-FFF2-40B4-BE49-F238E27FC236}">
                  <a16:creationId xmlns:a16="http://schemas.microsoft.com/office/drawing/2014/main" id="{A53FCBA2-8F07-4EFF-B6B7-5086C55FE718}"/>
                </a:ext>
              </a:extLst>
            </p:cNvPr>
            <p:cNvGrpSpPr>
              <a:grpSpLocks/>
            </p:cNvGrpSpPr>
            <p:nvPr/>
          </p:nvGrpSpPr>
          <p:grpSpPr bwMode="auto">
            <a:xfrm>
              <a:off x="2860775" y="1657475"/>
              <a:ext cx="7193657" cy="2902226"/>
              <a:chOff x="1637572" y="1339754"/>
              <a:chExt cx="7193656" cy="2902226"/>
            </a:xfrm>
          </p:grpSpPr>
          <p:grpSp>
            <p:nvGrpSpPr>
              <p:cNvPr id="13330" name="Groupe 67">
                <a:extLst>
                  <a:ext uri="{FF2B5EF4-FFF2-40B4-BE49-F238E27FC236}">
                    <a16:creationId xmlns:a16="http://schemas.microsoft.com/office/drawing/2014/main" id="{875BC998-DB49-4A60-B9F1-447C742C022C}"/>
                  </a:ext>
                </a:extLst>
              </p:cNvPr>
              <p:cNvGrpSpPr>
                <a:grpSpLocks/>
              </p:cNvGrpSpPr>
              <p:nvPr/>
            </p:nvGrpSpPr>
            <p:grpSpPr bwMode="auto">
              <a:xfrm>
                <a:off x="1637572" y="1433993"/>
                <a:ext cx="7193656" cy="2807987"/>
                <a:chOff x="856610" y="712393"/>
                <a:chExt cx="7193262" cy="2807431"/>
              </a:xfrm>
            </p:grpSpPr>
            <p:sp>
              <p:nvSpPr>
                <p:cNvPr id="13333" name="Oval 3">
                  <a:extLst>
                    <a:ext uri="{FF2B5EF4-FFF2-40B4-BE49-F238E27FC236}">
                      <a16:creationId xmlns:a16="http://schemas.microsoft.com/office/drawing/2014/main" id="{02FEF94E-E8BC-4783-823E-5E49969D4C9E}"/>
                    </a:ext>
                  </a:extLst>
                </p:cNvPr>
                <p:cNvSpPr>
                  <a:spLocks noChangeArrowheads="1"/>
                </p:cNvSpPr>
                <p:nvPr/>
              </p:nvSpPr>
              <p:spPr bwMode="auto">
                <a:xfrm>
                  <a:off x="856610" y="1440405"/>
                  <a:ext cx="609600" cy="609600"/>
                </a:xfrm>
                <a:prstGeom prst="ellipse">
                  <a:avLst/>
                </a:prstGeom>
                <a:solidFill>
                  <a:srgbClr val="00CCFF"/>
                </a:solidFill>
                <a:ln w="9525">
                  <a:solidFill>
                    <a:srgbClr val="00CC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13334" name="Rectangle 5">
                  <a:extLst>
                    <a:ext uri="{FF2B5EF4-FFF2-40B4-BE49-F238E27FC236}">
                      <a16:creationId xmlns:a16="http://schemas.microsoft.com/office/drawing/2014/main" id="{4B61B877-9B22-4358-BEED-CC7D0E57F3E4}"/>
                    </a:ext>
                  </a:extLst>
                </p:cNvPr>
                <p:cNvSpPr>
                  <a:spLocks noChangeArrowheads="1"/>
                </p:cNvSpPr>
                <p:nvPr/>
              </p:nvSpPr>
              <p:spPr bwMode="auto">
                <a:xfrm>
                  <a:off x="957984" y="2275557"/>
                  <a:ext cx="2458670" cy="4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400" b="1" dirty="0">
                      <a:solidFill>
                        <a:srgbClr val="33CCFF"/>
                      </a:solidFill>
                      <a:latin typeface="Comic Sans MS" panose="030F0702030302020204" pitchFamily="66" charset="0"/>
                    </a:rPr>
                    <a:t>A      </a:t>
                  </a:r>
                  <a:r>
                    <a:rPr lang="en-US" altLang="fr-FR" sz="2400" b="1" dirty="0">
                      <a:latin typeface="Comic Sans MS" panose="030F0702030302020204" pitchFamily="66" charset="0"/>
                    </a:rPr>
                    <a:t>+</a:t>
                  </a:r>
                  <a:r>
                    <a:rPr lang="en-US" altLang="fr-FR" sz="2400" b="1" dirty="0">
                      <a:solidFill>
                        <a:srgbClr val="33CCFF"/>
                      </a:solidFill>
                      <a:latin typeface="Comic Sans MS" panose="030F0702030302020204" pitchFamily="66" charset="0"/>
                    </a:rPr>
                    <a:t>     </a:t>
                  </a:r>
                  <a:r>
                    <a:rPr lang="en-US" altLang="fr-FR" sz="2400" b="1" dirty="0">
                      <a:solidFill>
                        <a:srgbClr val="0000FF"/>
                      </a:solidFill>
                      <a:latin typeface="Comic Sans MS" panose="030F0702030302020204" pitchFamily="66" charset="0"/>
                    </a:rPr>
                    <a:t>p     </a:t>
                  </a:r>
                  <a:endParaRPr lang="en-US" altLang="fr-FR" sz="2400" b="1" dirty="0">
                    <a:solidFill>
                      <a:srgbClr val="FF0000"/>
                    </a:solidFill>
                    <a:latin typeface="Comic Sans MS" panose="030F0702030302020204" pitchFamily="66" charset="0"/>
                  </a:endParaRPr>
                </a:p>
              </p:txBody>
            </p:sp>
            <p:sp>
              <p:nvSpPr>
                <p:cNvPr id="13335" name="Line 6">
                  <a:extLst>
                    <a:ext uri="{FF2B5EF4-FFF2-40B4-BE49-F238E27FC236}">
                      <a16:creationId xmlns:a16="http://schemas.microsoft.com/office/drawing/2014/main" id="{6BBED1B9-706E-4A72-BAC0-0ABB8EF5DA86}"/>
                    </a:ext>
                  </a:extLst>
                </p:cNvPr>
                <p:cNvSpPr>
                  <a:spLocks noChangeShapeType="1"/>
                </p:cNvSpPr>
                <p:nvPr/>
              </p:nvSpPr>
              <p:spPr bwMode="auto">
                <a:xfrm flipV="1">
                  <a:off x="989051" y="1151539"/>
                  <a:ext cx="446699"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36" name="AutoShape 7">
                  <a:extLst>
                    <a:ext uri="{FF2B5EF4-FFF2-40B4-BE49-F238E27FC236}">
                      <a16:creationId xmlns:a16="http://schemas.microsoft.com/office/drawing/2014/main" id="{7B8A0C4D-13DD-4031-9708-348414838281}"/>
                    </a:ext>
                  </a:extLst>
                </p:cNvPr>
                <p:cNvSpPr>
                  <a:spLocks noChangeArrowheads="1"/>
                </p:cNvSpPr>
                <p:nvPr/>
              </p:nvSpPr>
              <p:spPr bwMode="auto">
                <a:xfrm>
                  <a:off x="1859259" y="1631668"/>
                  <a:ext cx="381000" cy="228600"/>
                </a:xfrm>
                <a:prstGeom prst="rightArrow">
                  <a:avLst>
                    <a:gd name="adj1" fmla="val 50000"/>
                    <a:gd name="adj2" fmla="val 41667"/>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13337" name="AutoShape 8">
                  <a:extLst>
                    <a:ext uri="{FF2B5EF4-FFF2-40B4-BE49-F238E27FC236}">
                      <a16:creationId xmlns:a16="http://schemas.microsoft.com/office/drawing/2014/main" id="{9CEFCD68-D60D-4106-B408-AA95DD3358F0}"/>
                    </a:ext>
                  </a:extLst>
                </p:cNvPr>
                <p:cNvSpPr>
                  <a:spLocks noChangeArrowheads="1"/>
                </p:cNvSpPr>
                <p:nvPr/>
              </p:nvSpPr>
              <p:spPr bwMode="auto">
                <a:xfrm>
                  <a:off x="3423397" y="1642878"/>
                  <a:ext cx="604575" cy="185720"/>
                </a:xfrm>
                <a:prstGeom prst="rightArrow">
                  <a:avLst>
                    <a:gd name="adj1" fmla="val 50000"/>
                    <a:gd name="adj2" fmla="val 99995"/>
                  </a:avLst>
                </a:prstGeom>
                <a:solidFill>
                  <a:srgbClr val="C0C0C0"/>
                </a:solidFill>
                <a:ln w="9525">
                  <a:solidFill>
                    <a:srgbClr val="C0C0C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13338" name="Rectangle 13">
                  <a:extLst>
                    <a:ext uri="{FF2B5EF4-FFF2-40B4-BE49-F238E27FC236}">
                      <a16:creationId xmlns:a16="http://schemas.microsoft.com/office/drawing/2014/main" id="{A8906052-721A-44D6-BF37-23209098F777}"/>
                    </a:ext>
                  </a:extLst>
                </p:cNvPr>
                <p:cNvSpPr>
                  <a:spLocks noChangeArrowheads="1"/>
                </p:cNvSpPr>
                <p:nvPr/>
              </p:nvSpPr>
              <p:spPr bwMode="auto">
                <a:xfrm>
                  <a:off x="4396268" y="2308749"/>
                  <a:ext cx="697502" cy="4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2000" b="1" dirty="0">
                      <a:solidFill>
                        <a:srgbClr val="FF0000"/>
                      </a:solidFill>
                      <a:latin typeface="Comic Sans MS" panose="030F0702030302020204" pitchFamily="66" charset="0"/>
                    </a:rPr>
                    <a:t>(A)*</a:t>
                  </a:r>
                  <a:endParaRPr lang="en-GB" altLang="fr-FR" sz="2000" b="1" dirty="0">
                    <a:solidFill>
                      <a:srgbClr val="FF0000"/>
                    </a:solidFill>
                    <a:latin typeface="Comic Sans MS" panose="030F0702030302020204" pitchFamily="66" charset="0"/>
                  </a:endParaRPr>
                </a:p>
              </p:txBody>
            </p:sp>
            <p:sp>
              <p:nvSpPr>
                <p:cNvPr id="13339" name="Oval 35">
                  <a:extLst>
                    <a:ext uri="{FF2B5EF4-FFF2-40B4-BE49-F238E27FC236}">
                      <a16:creationId xmlns:a16="http://schemas.microsoft.com/office/drawing/2014/main" id="{ED362C38-9560-4DBF-A5A7-C477A0915B27}"/>
                    </a:ext>
                  </a:extLst>
                </p:cNvPr>
                <p:cNvSpPr>
                  <a:spLocks noChangeArrowheads="1"/>
                </p:cNvSpPr>
                <p:nvPr/>
              </p:nvSpPr>
              <p:spPr bwMode="auto">
                <a:xfrm>
                  <a:off x="6634896" y="2994361"/>
                  <a:ext cx="576260" cy="525463"/>
                </a:xfrm>
                <a:prstGeom prst="ellipse">
                  <a:avLst/>
                </a:prstGeom>
                <a:solidFill>
                  <a:srgbClr val="CC99FF"/>
                </a:solidFill>
                <a:ln w="9525">
                  <a:solidFill>
                    <a:srgbClr val="CC99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13340" name="Oval 36">
                  <a:extLst>
                    <a:ext uri="{FF2B5EF4-FFF2-40B4-BE49-F238E27FC236}">
                      <a16:creationId xmlns:a16="http://schemas.microsoft.com/office/drawing/2014/main" id="{5F9FF0BE-C42D-49E5-8DF0-D6046FDAFD21}"/>
                    </a:ext>
                  </a:extLst>
                </p:cNvPr>
                <p:cNvSpPr>
                  <a:spLocks noChangeArrowheads="1"/>
                </p:cNvSpPr>
                <p:nvPr/>
              </p:nvSpPr>
              <p:spPr bwMode="auto">
                <a:xfrm>
                  <a:off x="6704786" y="2546550"/>
                  <a:ext cx="431798" cy="431800"/>
                </a:xfrm>
                <a:prstGeom prst="ellipse">
                  <a:avLst/>
                </a:prstGeom>
                <a:solidFill>
                  <a:srgbClr val="800080"/>
                </a:solidFill>
                <a:ln w="9525">
                  <a:solidFill>
                    <a:srgbClr val="80008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13341" name="AutoShape 37">
                  <a:extLst>
                    <a:ext uri="{FF2B5EF4-FFF2-40B4-BE49-F238E27FC236}">
                      <a16:creationId xmlns:a16="http://schemas.microsoft.com/office/drawing/2014/main" id="{1DAEA5B6-EE78-4388-AB67-820620D7EE32}"/>
                    </a:ext>
                  </a:extLst>
                </p:cNvPr>
                <p:cNvSpPr>
                  <a:spLocks noChangeArrowheads="1"/>
                </p:cNvSpPr>
                <p:nvPr/>
              </p:nvSpPr>
              <p:spPr bwMode="auto">
                <a:xfrm rot="1786137">
                  <a:off x="5357574" y="2493022"/>
                  <a:ext cx="938061" cy="311371"/>
                </a:xfrm>
                <a:prstGeom prst="rightArrow">
                  <a:avLst>
                    <a:gd name="adj1" fmla="val 50000"/>
                    <a:gd name="adj2" fmla="val 41968"/>
                  </a:avLst>
                </a:prstGeom>
                <a:solidFill>
                  <a:schemeClr val="bg1">
                    <a:lumMod val="75000"/>
                  </a:schemeClr>
                </a:solidFill>
                <a:ln w="9525">
                  <a:no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dirty="0"/>
                </a:p>
              </p:txBody>
            </p:sp>
            <p:grpSp>
              <p:nvGrpSpPr>
                <p:cNvPr id="13342" name="Group 38">
                  <a:extLst>
                    <a:ext uri="{FF2B5EF4-FFF2-40B4-BE49-F238E27FC236}">
                      <a16:creationId xmlns:a16="http://schemas.microsoft.com/office/drawing/2014/main" id="{F8953F25-B935-419D-B08B-1CD4DF0B7CB4}"/>
                    </a:ext>
                  </a:extLst>
                </p:cNvPr>
                <p:cNvGrpSpPr>
                  <a:grpSpLocks/>
                </p:cNvGrpSpPr>
                <p:nvPr/>
              </p:nvGrpSpPr>
              <p:grpSpPr bwMode="auto">
                <a:xfrm>
                  <a:off x="4259752" y="1364255"/>
                  <a:ext cx="822718" cy="829827"/>
                  <a:chOff x="3680" y="1400"/>
                  <a:chExt cx="323" cy="344"/>
                </a:xfrm>
              </p:grpSpPr>
              <p:sp>
                <p:nvSpPr>
                  <p:cNvPr id="13348" name="Oval 39">
                    <a:extLst>
                      <a:ext uri="{FF2B5EF4-FFF2-40B4-BE49-F238E27FC236}">
                        <a16:creationId xmlns:a16="http://schemas.microsoft.com/office/drawing/2014/main" id="{69E09042-0690-42C6-A774-B10FFDB7BD16}"/>
                      </a:ext>
                    </a:extLst>
                  </p:cNvPr>
                  <p:cNvSpPr>
                    <a:spLocks noChangeArrowheads="1"/>
                  </p:cNvSpPr>
                  <p:nvPr/>
                </p:nvSpPr>
                <p:spPr bwMode="auto">
                  <a:xfrm>
                    <a:off x="3699" y="1451"/>
                    <a:ext cx="280" cy="293"/>
                  </a:xfrm>
                  <a:prstGeom prst="ellipse">
                    <a:avLst/>
                  </a:prstGeom>
                  <a:solidFill>
                    <a:srgbClr val="FF0000"/>
                  </a:solidFill>
                  <a:ln w="9525">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grpSp>
                <p:nvGrpSpPr>
                  <p:cNvPr id="13349" name="Group 40">
                    <a:extLst>
                      <a:ext uri="{FF2B5EF4-FFF2-40B4-BE49-F238E27FC236}">
                        <a16:creationId xmlns:a16="http://schemas.microsoft.com/office/drawing/2014/main" id="{6DB75E6F-9DDA-46F9-8F31-7D563D6D6927}"/>
                      </a:ext>
                    </a:extLst>
                  </p:cNvPr>
                  <p:cNvGrpSpPr>
                    <a:grpSpLocks/>
                  </p:cNvGrpSpPr>
                  <p:nvPr/>
                </p:nvGrpSpPr>
                <p:grpSpPr bwMode="auto">
                  <a:xfrm>
                    <a:off x="3680" y="1400"/>
                    <a:ext cx="323" cy="94"/>
                    <a:chOff x="3008" y="1395"/>
                    <a:chExt cx="323" cy="94"/>
                  </a:xfrm>
                </p:grpSpPr>
                <p:sp>
                  <p:nvSpPr>
                    <p:cNvPr id="13350" name="Arc 41">
                      <a:extLst>
                        <a:ext uri="{FF2B5EF4-FFF2-40B4-BE49-F238E27FC236}">
                          <a16:creationId xmlns:a16="http://schemas.microsoft.com/office/drawing/2014/main" id="{990983AB-8187-450A-ABE6-EF01355F852C}"/>
                        </a:ext>
                      </a:extLst>
                    </p:cNvPr>
                    <p:cNvSpPr>
                      <a:spLocks/>
                    </p:cNvSpPr>
                    <p:nvPr/>
                  </p:nvSpPr>
                  <p:spPr bwMode="auto">
                    <a:xfrm flipH="1">
                      <a:off x="3035" y="1417"/>
                      <a:ext cx="62" cy="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3351" name="Arc 42">
                      <a:extLst>
                        <a:ext uri="{FF2B5EF4-FFF2-40B4-BE49-F238E27FC236}">
                          <a16:creationId xmlns:a16="http://schemas.microsoft.com/office/drawing/2014/main" id="{BA498311-2DC0-4E2A-8541-2C7540A1C9FA}"/>
                        </a:ext>
                      </a:extLst>
                    </p:cNvPr>
                    <p:cNvSpPr>
                      <a:spLocks/>
                    </p:cNvSpPr>
                    <p:nvPr/>
                  </p:nvSpPr>
                  <p:spPr bwMode="auto">
                    <a:xfrm flipH="1">
                      <a:off x="3008" y="1395"/>
                      <a:ext cx="62" cy="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3352" name="Arc 43">
                      <a:extLst>
                        <a:ext uri="{FF2B5EF4-FFF2-40B4-BE49-F238E27FC236}">
                          <a16:creationId xmlns:a16="http://schemas.microsoft.com/office/drawing/2014/main" id="{516C4CF3-0E26-4C8E-8EBE-0F5175E9EEBB}"/>
                        </a:ext>
                      </a:extLst>
                    </p:cNvPr>
                    <p:cNvSpPr>
                      <a:spLocks/>
                    </p:cNvSpPr>
                    <p:nvPr/>
                  </p:nvSpPr>
                  <p:spPr bwMode="auto">
                    <a:xfrm rot="4791268" flipH="1">
                      <a:off x="3267" y="1404"/>
                      <a:ext cx="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3353" name="Arc 44">
                      <a:extLst>
                        <a:ext uri="{FF2B5EF4-FFF2-40B4-BE49-F238E27FC236}">
                          <a16:creationId xmlns:a16="http://schemas.microsoft.com/office/drawing/2014/main" id="{E4606515-FE81-49E0-90AC-6C27D2224D80}"/>
                        </a:ext>
                      </a:extLst>
                    </p:cNvPr>
                    <p:cNvSpPr>
                      <a:spLocks/>
                    </p:cNvSpPr>
                    <p:nvPr/>
                  </p:nvSpPr>
                  <p:spPr bwMode="auto">
                    <a:xfrm rot="4791268" flipH="1">
                      <a:off x="3246" y="1426"/>
                      <a:ext cx="65"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04" y="-1"/>
                          </a:moveTo>
                          <a:cubicBezTo>
                            <a:pt x="12053" y="111"/>
                            <a:pt x="21600" y="9749"/>
                            <a:pt x="21600" y="21599"/>
                          </a:cubicBezTo>
                        </a:path>
                        <a:path w="21600" h="21599" stroke="0" extrusionOk="0">
                          <a:moveTo>
                            <a:pt x="204" y="-1"/>
                          </a:moveTo>
                          <a:cubicBezTo>
                            <a:pt x="12053" y="111"/>
                            <a:pt x="21600" y="9749"/>
                            <a:pt x="21600" y="21599"/>
                          </a:cubicBezTo>
                          <a:lnTo>
                            <a:pt x="0" y="21599"/>
                          </a:lnTo>
                          <a:lnTo>
                            <a:pt x="204" y="-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sp>
              <p:nvSpPr>
                <p:cNvPr id="13343" name="AutoShape 45">
                  <a:extLst>
                    <a:ext uri="{FF2B5EF4-FFF2-40B4-BE49-F238E27FC236}">
                      <a16:creationId xmlns:a16="http://schemas.microsoft.com/office/drawing/2014/main" id="{FBA2EE7A-9F58-44D7-9A41-32DD30F6CE8F}"/>
                    </a:ext>
                  </a:extLst>
                </p:cNvPr>
                <p:cNvSpPr>
                  <a:spLocks noChangeArrowheads="1"/>
                </p:cNvSpPr>
                <p:nvPr/>
              </p:nvSpPr>
              <p:spPr bwMode="auto">
                <a:xfrm>
                  <a:off x="5388053" y="1767729"/>
                  <a:ext cx="912044" cy="287237"/>
                </a:xfrm>
                <a:prstGeom prst="rightArrow">
                  <a:avLst>
                    <a:gd name="adj1" fmla="val 50000"/>
                    <a:gd name="adj2" fmla="val 41969"/>
                  </a:avLst>
                </a:prstGeom>
                <a:solidFill>
                  <a:schemeClr val="bg1">
                    <a:lumMod val="75000"/>
                  </a:schemeClr>
                </a:solidFill>
                <a:ln w="9525">
                  <a:no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13344" name="Freeform 46">
                  <a:extLst>
                    <a:ext uri="{FF2B5EF4-FFF2-40B4-BE49-F238E27FC236}">
                      <a16:creationId xmlns:a16="http://schemas.microsoft.com/office/drawing/2014/main" id="{399A2E7A-F924-49B5-BF30-D196FC1D4243}"/>
                    </a:ext>
                  </a:extLst>
                </p:cNvPr>
                <p:cNvSpPr>
                  <a:spLocks noChangeAspect="1"/>
                </p:cNvSpPr>
                <p:nvPr/>
              </p:nvSpPr>
              <p:spPr bwMode="auto">
                <a:xfrm rot="20177399" flipV="1">
                  <a:off x="7394282" y="1671149"/>
                  <a:ext cx="652461" cy="126584"/>
                </a:xfrm>
                <a:custGeom>
                  <a:avLst/>
                  <a:gdLst>
                    <a:gd name="T0" fmla="*/ 0 w 1248"/>
                    <a:gd name="T1" fmla="*/ 2147483646 h 464"/>
                    <a:gd name="T2" fmla="*/ 2147483646 w 1248"/>
                    <a:gd name="T3" fmla="*/ 2147483646 h 464"/>
                    <a:gd name="T4" fmla="*/ 2147483646 w 1248"/>
                    <a:gd name="T5" fmla="*/ 2147483646 h 464"/>
                    <a:gd name="T6" fmla="*/ 2147483646 w 1248"/>
                    <a:gd name="T7" fmla="*/ 2147483646 h 464"/>
                    <a:gd name="T8" fmla="*/ 2147483646 w 1248"/>
                    <a:gd name="T9" fmla="*/ 2147483646 h 464"/>
                    <a:gd name="T10" fmla="*/ 2147483646 w 1248"/>
                    <a:gd name="T11" fmla="*/ 2147483646 h 464"/>
                    <a:gd name="T12" fmla="*/ 2147483646 w 1248"/>
                    <a:gd name="T13" fmla="*/ 2147483646 h 464"/>
                    <a:gd name="T14" fmla="*/ 2147483646 w 1248"/>
                    <a:gd name="T15" fmla="*/ 2147483646 h 464"/>
                    <a:gd name="T16" fmla="*/ 2147483646 w 1248"/>
                    <a:gd name="T17" fmla="*/ 2147483646 h 464"/>
                    <a:gd name="T18" fmla="*/ 2147483646 w 1248"/>
                    <a:gd name="T19" fmla="*/ 2147483646 h 464"/>
                    <a:gd name="T20" fmla="*/ 2147483646 w 1248"/>
                    <a:gd name="T21" fmla="*/ 2147483646 h 464"/>
                    <a:gd name="T22" fmla="*/ 2147483646 w 1248"/>
                    <a:gd name="T23" fmla="*/ 2147483646 h 464"/>
                    <a:gd name="T24" fmla="*/ 2147483646 w 1248"/>
                    <a:gd name="T25" fmla="*/ 2147483646 h 464"/>
                    <a:gd name="T26" fmla="*/ 2147483646 w 1248"/>
                    <a:gd name="T27" fmla="*/ 2147483646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chemeClr val="accent2"/>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345" name="Freeform 48">
                  <a:extLst>
                    <a:ext uri="{FF2B5EF4-FFF2-40B4-BE49-F238E27FC236}">
                      <a16:creationId xmlns:a16="http://schemas.microsoft.com/office/drawing/2014/main" id="{82EE2310-9F1E-4FA2-902D-E8BE9561D809}"/>
                    </a:ext>
                  </a:extLst>
                </p:cNvPr>
                <p:cNvSpPr>
                  <a:spLocks noChangeAspect="1"/>
                </p:cNvSpPr>
                <p:nvPr/>
              </p:nvSpPr>
              <p:spPr bwMode="auto">
                <a:xfrm rot="12814187" flipH="1">
                  <a:off x="7449657" y="2444296"/>
                  <a:ext cx="600215" cy="111099"/>
                </a:xfrm>
                <a:custGeom>
                  <a:avLst/>
                  <a:gdLst>
                    <a:gd name="T0" fmla="*/ 0 w 1248"/>
                    <a:gd name="T1" fmla="*/ 2147483646 h 464"/>
                    <a:gd name="T2" fmla="*/ 2147483646 w 1248"/>
                    <a:gd name="T3" fmla="*/ 2147483646 h 464"/>
                    <a:gd name="T4" fmla="*/ 2147483646 w 1248"/>
                    <a:gd name="T5" fmla="*/ 2147483646 h 464"/>
                    <a:gd name="T6" fmla="*/ 2147483646 w 1248"/>
                    <a:gd name="T7" fmla="*/ 2147483646 h 464"/>
                    <a:gd name="T8" fmla="*/ 2147483646 w 1248"/>
                    <a:gd name="T9" fmla="*/ 2147483646 h 464"/>
                    <a:gd name="T10" fmla="*/ 2147483646 w 1248"/>
                    <a:gd name="T11" fmla="*/ 2147483646 h 464"/>
                    <a:gd name="T12" fmla="*/ 2147483646 w 1248"/>
                    <a:gd name="T13" fmla="*/ 2147483646 h 464"/>
                    <a:gd name="T14" fmla="*/ 2147483646 w 1248"/>
                    <a:gd name="T15" fmla="*/ 2147483646 h 464"/>
                    <a:gd name="T16" fmla="*/ 2147483646 w 1248"/>
                    <a:gd name="T17" fmla="*/ 2147483646 h 464"/>
                    <a:gd name="T18" fmla="*/ 2147483646 w 1248"/>
                    <a:gd name="T19" fmla="*/ 2147483646 h 464"/>
                    <a:gd name="T20" fmla="*/ 2147483646 w 1248"/>
                    <a:gd name="T21" fmla="*/ 2147483646 h 464"/>
                    <a:gd name="T22" fmla="*/ 2147483646 w 1248"/>
                    <a:gd name="T23" fmla="*/ 2147483646 h 464"/>
                    <a:gd name="T24" fmla="*/ 2147483646 w 1248"/>
                    <a:gd name="T25" fmla="*/ 2147483646 h 464"/>
                    <a:gd name="T26" fmla="*/ 2147483646 w 1248"/>
                    <a:gd name="T27" fmla="*/ 2147483646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8"/>
                    <a:gd name="T43" fmla="*/ 0 h 464"/>
                    <a:gd name="T44" fmla="*/ 1248 w 1248"/>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8" h="464">
                      <a:moveTo>
                        <a:pt x="0" y="464"/>
                      </a:moveTo>
                      <a:cubicBezTo>
                        <a:pt x="32" y="248"/>
                        <a:pt x="64" y="32"/>
                        <a:pt x="96" y="32"/>
                      </a:cubicBezTo>
                      <a:cubicBezTo>
                        <a:pt x="128" y="32"/>
                        <a:pt x="160" y="464"/>
                        <a:pt x="192" y="464"/>
                      </a:cubicBezTo>
                      <a:cubicBezTo>
                        <a:pt x="224" y="464"/>
                        <a:pt x="256" y="32"/>
                        <a:pt x="288" y="32"/>
                      </a:cubicBezTo>
                      <a:cubicBezTo>
                        <a:pt x="320" y="32"/>
                        <a:pt x="352" y="464"/>
                        <a:pt x="384" y="464"/>
                      </a:cubicBezTo>
                      <a:cubicBezTo>
                        <a:pt x="416" y="464"/>
                        <a:pt x="448" y="32"/>
                        <a:pt x="480" y="32"/>
                      </a:cubicBezTo>
                      <a:cubicBezTo>
                        <a:pt x="512" y="32"/>
                        <a:pt x="552" y="464"/>
                        <a:pt x="576" y="464"/>
                      </a:cubicBezTo>
                      <a:cubicBezTo>
                        <a:pt x="600" y="464"/>
                        <a:pt x="600" y="32"/>
                        <a:pt x="624" y="32"/>
                      </a:cubicBezTo>
                      <a:cubicBezTo>
                        <a:pt x="648" y="32"/>
                        <a:pt x="688" y="464"/>
                        <a:pt x="720" y="464"/>
                      </a:cubicBezTo>
                      <a:cubicBezTo>
                        <a:pt x="752" y="464"/>
                        <a:pt x="784" y="32"/>
                        <a:pt x="816" y="32"/>
                      </a:cubicBezTo>
                      <a:cubicBezTo>
                        <a:pt x="848" y="32"/>
                        <a:pt x="880" y="464"/>
                        <a:pt x="912" y="464"/>
                      </a:cubicBezTo>
                      <a:cubicBezTo>
                        <a:pt x="944" y="464"/>
                        <a:pt x="984" y="64"/>
                        <a:pt x="1008" y="32"/>
                      </a:cubicBezTo>
                      <a:cubicBezTo>
                        <a:pt x="1032" y="0"/>
                        <a:pt x="1016" y="224"/>
                        <a:pt x="1056" y="272"/>
                      </a:cubicBezTo>
                      <a:cubicBezTo>
                        <a:pt x="1096" y="320"/>
                        <a:pt x="1216" y="312"/>
                        <a:pt x="1248" y="320"/>
                      </a:cubicBezTo>
                    </a:path>
                  </a:pathLst>
                </a:custGeom>
                <a:noFill/>
                <a:ln w="15875">
                  <a:solidFill>
                    <a:srgbClr val="9900CC"/>
                  </a:solidFill>
                  <a:round/>
                  <a:headEnd type="none" w="med" len="med"/>
                  <a:tailEnd type="arrow"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346" name="AutoShape 45">
                  <a:extLst>
                    <a:ext uri="{FF2B5EF4-FFF2-40B4-BE49-F238E27FC236}">
                      <a16:creationId xmlns:a16="http://schemas.microsoft.com/office/drawing/2014/main" id="{804CED55-0F92-44CA-A46B-15AC1ECF2EA9}"/>
                    </a:ext>
                  </a:extLst>
                </p:cNvPr>
                <p:cNvSpPr>
                  <a:spLocks noChangeArrowheads="1"/>
                </p:cNvSpPr>
                <p:nvPr/>
              </p:nvSpPr>
              <p:spPr bwMode="auto">
                <a:xfrm rot="-1429206">
                  <a:off x="5390706" y="1059165"/>
                  <a:ext cx="934170" cy="286867"/>
                </a:xfrm>
                <a:prstGeom prst="rightArrow">
                  <a:avLst>
                    <a:gd name="adj1" fmla="val 50000"/>
                    <a:gd name="adj2" fmla="val 41972"/>
                  </a:avLst>
                </a:prstGeom>
                <a:solidFill>
                  <a:schemeClr val="bg1">
                    <a:lumMod val="75000"/>
                  </a:schemeClr>
                </a:solidFill>
                <a:ln w="9525">
                  <a:no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dirty="0"/>
                </a:p>
              </p:txBody>
            </p:sp>
            <p:sp>
              <p:nvSpPr>
                <p:cNvPr id="13347" name="Oval 4">
                  <a:extLst>
                    <a:ext uri="{FF2B5EF4-FFF2-40B4-BE49-F238E27FC236}">
                      <a16:creationId xmlns:a16="http://schemas.microsoft.com/office/drawing/2014/main" id="{DFE542DB-8C9A-453D-A17E-2475412C48B8}"/>
                    </a:ext>
                  </a:extLst>
                </p:cNvPr>
                <p:cNvSpPr>
                  <a:spLocks noChangeArrowheads="1"/>
                </p:cNvSpPr>
                <p:nvPr/>
              </p:nvSpPr>
              <p:spPr bwMode="auto">
                <a:xfrm>
                  <a:off x="7473654" y="712393"/>
                  <a:ext cx="152400" cy="152400"/>
                </a:xfrm>
                <a:prstGeom prst="ellipse">
                  <a:avLst/>
                </a:prstGeom>
                <a:solidFill>
                  <a:srgbClr val="0000FF"/>
                </a:solidFill>
                <a:ln w="9525">
                  <a:solidFill>
                    <a:srgbClr val="0000FF"/>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grpSp>
          <p:sp>
            <p:nvSpPr>
              <p:cNvPr id="13331" name="Oval 39">
                <a:extLst>
                  <a:ext uri="{FF2B5EF4-FFF2-40B4-BE49-F238E27FC236}">
                    <a16:creationId xmlns:a16="http://schemas.microsoft.com/office/drawing/2014/main" id="{BF82C91F-CC91-425B-92C0-E443844BF39E}"/>
                  </a:ext>
                </a:extLst>
              </p:cNvPr>
              <p:cNvSpPr>
                <a:spLocks noChangeArrowheads="1"/>
              </p:cNvSpPr>
              <p:nvPr/>
            </p:nvSpPr>
            <p:spPr bwMode="auto">
              <a:xfrm>
                <a:off x="7385163" y="2352910"/>
                <a:ext cx="712788" cy="7080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68" name="Oval 39">
                <a:extLst>
                  <a:ext uri="{FF2B5EF4-FFF2-40B4-BE49-F238E27FC236}">
                    <a16:creationId xmlns:a16="http://schemas.microsoft.com/office/drawing/2014/main" id="{CBAD63BF-AA83-4C91-B9C1-E279E1DAA284}"/>
                  </a:ext>
                </a:extLst>
              </p:cNvPr>
              <p:cNvSpPr>
                <a:spLocks noChangeArrowheads="1"/>
              </p:cNvSpPr>
              <p:nvPr/>
            </p:nvSpPr>
            <p:spPr bwMode="auto">
              <a:xfrm>
                <a:off x="7409005" y="1339754"/>
                <a:ext cx="712698" cy="706505"/>
              </a:xfrm>
              <a:prstGeom prst="ellipse">
                <a:avLst/>
              </a:prstGeom>
              <a:solidFill>
                <a:schemeClr val="accent6"/>
              </a:solidFill>
              <a:ln w="9525">
                <a:noFill/>
                <a:round/>
                <a:headEnd/>
                <a:tailEnd/>
              </a:ln>
            </p:spPr>
            <p:txBody>
              <a:bodyPr wrap="none" anchor="ctr"/>
              <a:lstStyle/>
              <a:p>
                <a:pPr fontAlgn="auto">
                  <a:spcBef>
                    <a:spcPts val="0"/>
                  </a:spcBef>
                  <a:spcAft>
                    <a:spcPts val="0"/>
                  </a:spcAft>
                  <a:defRPr/>
                </a:pPr>
                <a:endParaRPr lang="fr-FR"/>
              </a:p>
            </p:txBody>
          </p:sp>
        </p:grpSp>
        <p:pic>
          <p:nvPicPr>
            <p:cNvPr id="13329" name="Picture 63" descr="radioactive">
              <a:extLst>
                <a:ext uri="{FF2B5EF4-FFF2-40B4-BE49-F238E27FC236}">
                  <a16:creationId xmlns:a16="http://schemas.microsoft.com/office/drawing/2014/main" id="{0FDE45AA-FFE9-43B6-B295-C4971A2F3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43" y="2526038"/>
              <a:ext cx="4826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0" name="Line 6">
            <a:extLst>
              <a:ext uri="{FF2B5EF4-FFF2-40B4-BE49-F238E27FC236}">
                <a16:creationId xmlns:a16="http://schemas.microsoft.com/office/drawing/2014/main" id="{AA581C4B-48DE-4421-9F0F-5CE9704B33CB}"/>
              </a:ext>
            </a:extLst>
          </p:cNvPr>
          <p:cNvSpPr>
            <a:spLocks noChangeShapeType="1"/>
          </p:cNvSpPr>
          <p:nvPr/>
        </p:nvSpPr>
        <p:spPr bwMode="auto">
          <a:xfrm flipV="1">
            <a:off x="6442075" y="1704975"/>
            <a:ext cx="447675"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21" name="Line 6">
            <a:extLst>
              <a:ext uri="{FF2B5EF4-FFF2-40B4-BE49-F238E27FC236}">
                <a16:creationId xmlns:a16="http://schemas.microsoft.com/office/drawing/2014/main" id="{C249D649-14C1-4949-B9EB-6F2F9CFA6A2E}"/>
              </a:ext>
            </a:extLst>
          </p:cNvPr>
          <p:cNvSpPr>
            <a:spLocks noChangeShapeType="1"/>
          </p:cNvSpPr>
          <p:nvPr/>
        </p:nvSpPr>
        <p:spPr bwMode="auto">
          <a:xfrm flipV="1">
            <a:off x="8734425" y="1079500"/>
            <a:ext cx="447675"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22" name="Line 6">
            <a:extLst>
              <a:ext uri="{FF2B5EF4-FFF2-40B4-BE49-F238E27FC236}">
                <a16:creationId xmlns:a16="http://schemas.microsoft.com/office/drawing/2014/main" id="{62EE3122-6651-4A38-A0B6-4AE48BA626B3}"/>
              </a:ext>
            </a:extLst>
          </p:cNvPr>
          <p:cNvSpPr>
            <a:spLocks noChangeShapeType="1"/>
          </p:cNvSpPr>
          <p:nvPr/>
        </p:nvSpPr>
        <p:spPr bwMode="auto">
          <a:xfrm flipV="1">
            <a:off x="8753475" y="2127250"/>
            <a:ext cx="447675"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23" name="Line 6">
            <a:extLst>
              <a:ext uri="{FF2B5EF4-FFF2-40B4-BE49-F238E27FC236}">
                <a16:creationId xmlns:a16="http://schemas.microsoft.com/office/drawing/2014/main" id="{4E60FBC0-336D-4D68-B646-C3382C7B181C}"/>
              </a:ext>
            </a:extLst>
          </p:cNvPr>
          <p:cNvSpPr>
            <a:spLocks noChangeShapeType="1"/>
          </p:cNvSpPr>
          <p:nvPr/>
        </p:nvSpPr>
        <p:spPr bwMode="auto">
          <a:xfrm flipV="1">
            <a:off x="8693150" y="2963863"/>
            <a:ext cx="498475" cy="125412"/>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24" name="Line 6">
            <a:extLst>
              <a:ext uri="{FF2B5EF4-FFF2-40B4-BE49-F238E27FC236}">
                <a16:creationId xmlns:a16="http://schemas.microsoft.com/office/drawing/2014/main" id="{26656BA2-1F68-4854-8666-616A0E53B282}"/>
              </a:ext>
            </a:extLst>
          </p:cNvPr>
          <p:cNvSpPr>
            <a:spLocks noChangeShapeType="1"/>
          </p:cNvSpPr>
          <p:nvPr/>
        </p:nvSpPr>
        <p:spPr bwMode="auto">
          <a:xfrm>
            <a:off x="8767763" y="4219575"/>
            <a:ext cx="501650" cy="115888"/>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25" name="Oval 4">
            <a:extLst>
              <a:ext uri="{FF2B5EF4-FFF2-40B4-BE49-F238E27FC236}">
                <a16:creationId xmlns:a16="http://schemas.microsoft.com/office/drawing/2014/main" id="{3543ADA9-4EBC-4AFF-A320-0C71EE0D358A}"/>
              </a:ext>
            </a:extLst>
          </p:cNvPr>
          <p:cNvSpPr>
            <a:spLocks noChangeArrowheads="1"/>
          </p:cNvSpPr>
          <p:nvPr/>
        </p:nvSpPr>
        <p:spPr bwMode="auto">
          <a:xfrm>
            <a:off x="4851400" y="2284413"/>
            <a:ext cx="152400" cy="152400"/>
          </a:xfrm>
          <a:prstGeom prst="ellipse">
            <a:avLst/>
          </a:prstGeom>
          <a:solidFill>
            <a:srgbClr val="FF33CC"/>
          </a:solidFill>
          <a:ln w="12700">
            <a:solidFill>
              <a:srgbClr val="FF33CC"/>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800"/>
          </a:p>
        </p:txBody>
      </p:sp>
      <p:sp>
        <p:nvSpPr>
          <p:cNvPr id="13326" name="Oval 25">
            <a:extLst>
              <a:ext uri="{FF2B5EF4-FFF2-40B4-BE49-F238E27FC236}">
                <a16:creationId xmlns:a16="http://schemas.microsoft.com/office/drawing/2014/main" id="{521010A3-FB09-4B5F-9841-EF5D4DD4BE21}"/>
              </a:ext>
            </a:extLst>
          </p:cNvPr>
          <p:cNvSpPr>
            <a:spLocks noChangeArrowheads="1"/>
          </p:cNvSpPr>
          <p:nvPr/>
        </p:nvSpPr>
        <p:spPr bwMode="auto">
          <a:xfrm rot="2847523">
            <a:off x="6556376" y="1147762"/>
            <a:ext cx="138112" cy="144463"/>
          </a:xfrm>
          <a:prstGeom prst="ellipse">
            <a:avLst/>
          </a:prstGeom>
          <a:solidFill>
            <a:srgbClr val="FF00FF"/>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cs typeface="Arial" panose="020B0604020202020204" pitchFamily="34" charset="0"/>
            </a:endParaRPr>
          </a:p>
        </p:txBody>
      </p:sp>
      <p:sp>
        <p:nvSpPr>
          <p:cNvPr id="13327" name="Arc 31">
            <a:extLst>
              <a:ext uri="{FF2B5EF4-FFF2-40B4-BE49-F238E27FC236}">
                <a16:creationId xmlns:a16="http://schemas.microsoft.com/office/drawing/2014/main" id="{19BFB456-AE6B-4B6A-B1C6-A01421252DBF}"/>
              </a:ext>
            </a:extLst>
          </p:cNvPr>
          <p:cNvSpPr>
            <a:spLocks/>
          </p:cNvSpPr>
          <p:nvPr/>
        </p:nvSpPr>
        <p:spPr bwMode="auto">
          <a:xfrm rot="9113148" flipH="1">
            <a:off x="5087938" y="536575"/>
            <a:ext cx="1150937" cy="1400175"/>
          </a:xfrm>
          <a:custGeom>
            <a:avLst/>
            <a:gdLst>
              <a:gd name="T0" fmla="*/ 0 w 21880"/>
              <a:gd name="T1" fmla="*/ 0 h 21600"/>
              <a:gd name="T2" fmla="*/ 0 w 21880"/>
              <a:gd name="T3" fmla="*/ 0 h 21600"/>
              <a:gd name="T4" fmla="*/ 0 w 21880"/>
              <a:gd name="T5" fmla="*/ 0 h 21600"/>
              <a:gd name="T6" fmla="*/ 0 60000 65536"/>
              <a:gd name="T7" fmla="*/ 0 60000 65536"/>
              <a:gd name="T8" fmla="*/ 0 60000 65536"/>
              <a:gd name="T9" fmla="*/ 0 w 21880"/>
              <a:gd name="T10" fmla="*/ 0 h 21600"/>
              <a:gd name="T11" fmla="*/ 21880 w 21880"/>
              <a:gd name="T12" fmla="*/ 21600 h 21600"/>
            </a:gdLst>
            <a:ahLst/>
            <a:cxnLst>
              <a:cxn ang="T6">
                <a:pos x="T0" y="T1"/>
              </a:cxn>
              <a:cxn ang="T7">
                <a:pos x="T2" y="T3"/>
              </a:cxn>
              <a:cxn ang="T8">
                <a:pos x="T4" y="T5"/>
              </a:cxn>
            </a:cxnLst>
            <a:rect l="T9" t="T10" r="T11" b="T12"/>
            <a:pathLst>
              <a:path w="21880" h="21600" fill="none" extrusionOk="0">
                <a:moveTo>
                  <a:pt x="-1" y="2889"/>
                </a:moveTo>
                <a:cubicBezTo>
                  <a:pt x="3281" y="996"/>
                  <a:pt x="7004" y="-1"/>
                  <a:pt x="10793" y="0"/>
                </a:cubicBezTo>
                <a:cubicBezTo>
                  <a:pt x="14697" y="0"/>
                  <a:pt x="18528" y="1058"/>
                  <a:pt x="21879" y="3062"/>
                </a:cubicBezTo>
              </a:path>
              <a:path w="21880" h="21600" stroke="0" extrusionOk="0">
                <a:moveTo>
                  <a:pt x="-1" y="2889"/>
                </a:moveTo>
                <a:cubicBezTo>
                  <a:pt x="3281" y="996"/>
                  <a:pt x="7004" y="-1"/>
                  <a:pt x="10793" y="0"/>
                </a:cubicBezTo>
                <a:cubicBezTo>
                  <a:pt x="14697" y="0"/>
                  <a:pt x="18528" y="1058"/>
                  <a:pt x="21879" y="3062"/>
                </a:cubicBezTo>
                <a:lnTo>
                  <a:pt x="10793" y="21600"/>
                </a:lnTo>
                <a:lnTo>
                  <a:pt x="-1" y="2889"/>
                </a:lnTo>
                <a:close/>
              </a:path>
            </a:pathLst>
          </a:custGeom>
          <a:noFill/>
          <a:ln w="19050">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 name="Rectangle 1">
            <a:extLst>
              <a:ext uri="{FF2B5EF4-FFF2-40B4-BE49-F238E27FC236}">
                <a16:creationId xmlns:a16="http://schemas.microsoft.com/office/drawing/2014/main" id="{2EE7C0A8-59C0-4879-9430-4FFB41B33DA0}"/>
              </a:ext>
            </a:extLst>
          </p:cNvPr>
          <p:cNvSpPr/>
          <p:nvPr/>
        </p:nvSpPr>
        <p:spPr>
          <a:xfrm>
            <a:off x="6749985" y="947979"/>
            <a:ext cx="417102" cy="461665"/>
          </a:xfrm>
          <a:prstGeom prst="rect">
            <a:avLst/>
          </a:prstGeom>
        </p:spPr>
        <p:txBody>
          <a:bodyPr wrap="none">
            <a:spAutoFit/>
          </a:bodyPr>
          <a:lstStyle/>
          <a:p>
            <a:r>
              <a:rPr lang="en-US" altLang="fr-FR" sz="2400" b="1" dirty="0">
                <a:solidFill>
                  <a:srgbClr val="0000FF"/>
                </a:solidFill>
                <a:latin typeface="Comic Sans MS" panose="030F0702030302020204" pitchFamily="66" charset="0"/>
              </a:rPr>
              <a:t>P’</a:t>
            </a:r>
            <a:endParaRPr lang="fr-F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1" descr="ESR_2.JPG">
            <a:extLst>
              <a:ext uri="{FF2B5EF4-FFF2-40B4-BE49-F238E27FC236}">
                <a16:creationId xmlns:a16="http://schemas.microsoft.com/office/drawing/2014/main" id="{433F70A4-8EFF-446D-9628-E935230D0F74}"/>
              </a:ext>
            </a:extLst>
          </p:cNvPr>
          <p:cNvPicPr>
            <a:picLocks noChangeAspect="1"/>
          </p:cNvPicPr>
          <p:nvPr/>
        </p:nvPicPr>
        <p:blipFill>
          <a:blip r:embed="rId3" cstate="print"/>
          <a:srcRect/>
          <a:stretch>
            <a:fillRect/>
          </a:stretch>
        </p:blipFill>
        <p:spPr bwMode="auto">
          <a:xfrm>
            <a:off x="17463" y="1379538"/>
            <a:ext cx="5402262" cy="3667125"/>
          </a:xfrm>
          <a:prstGeom prst="rect">
            <a:avLst/>
          </a:prstGeom>
          <a:noFill/>
          <a:ln w="9525">
            <a:noFill/>
            <a:miter lim="800000"/>
            <a:headEnd/>
            <a:tailEnd/>
          </a:ln>
        </p:spPr>
      </p:pic>
      <p:sp>
        <p:nvSpPr>
          <p:cNvPr id="14339" name="Text Box 49">
            <a:extLst>
              <a:ext uri="{FF2B5EF4-FFF2-40B4-BE49-F238E27FC236}">
                <a16:creationId xmlns:a16="http://schemas.microsoft.com/office/drawing/2014/main" id="{058FFDDE-2CD9-4107-A266-F28FD4050260}"/>
              </a:ext>
            </a:extLst>
          </p:cNvPr>
          <p:cNvSpPr txBox="1">
            <a:spLocks noChangeArrowheads="1"/>
          </p:cNvSpPr>
          <p:nvPr/>
        </p:nvSpPr>
        <p:spPr bwMode="auto">
          <a:xfrm>
            <a:off x="2344738" y="0"/>
            <a:ext cx="7456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3600" b="1">
                <a:cs typeface="Arial" panose="020B0604020202020204" pitchFamily="34" charset="0"/>
                <a:sym typeface="Wingdings" panose="05000000000000000000" pitchFamily="2" charset="2"/>
              </a:rPr>
              <a:t>Advantages of heavy-ion storage rings</a:t>
            </a:r>
            <a:endParaRPr lang="fr-FR" altLang="fr-FR" sz="3600" b="1">
              <a:cs typeface="Arial" panose="020B0604020202020204" pitchFamily="34" charset="0"/>
            </a:endParaRPr>
          </a:p>
        </p:txBody>
      </p:sp>
      <p:sp>
        <p:nvSpPr>
          <p:cNvPr id="14340" name="Rectangle 5">
            <a:extLst>
              <a:ext uri="{FF2B5EF4-FFF2-40B4-BE49-F238E27FC236}">
                <a16:creationId xmlns:a16="http://schemas.microsoft.com/office/drawing/2014/main" id="{30E0319C-051E-4724-A2EC-62950FAD8A6A}"/>
              </a:ext>
            </a:extLst>
          </p:cNvPr>
          <p:cNvSpPr>
            <a:spLocks noChangeArrowheads="1"/>
          </p:cNvSpPr>
          <p:nvPr/>
        </p:nvSpPr>
        <p:spPr bwMode="auto">
          <a:xfrm>
            <a:off x="1485743" y="833410"/>
            <a:ext cx="2454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fr-FR" sz="1800" b="1" dirty="0">
                <a:latin typeface="Arial" panose="020B0604020202020204" pitchFamily="34" charset="0"/>
                <a:cs typeface="Arial" panose="020B0604020202020204" pitchFamily="34" charset="0"/>
              </a:rPr>
              <a:t>The ESR at GSI/FAIR</a:t>
            </a:r>
            <a:endParaRPr lang="en-US" altLang="fr-FR" sz="1800" dirty="0">
              <a:cs typeface="Arial" panose="020B0604020202020204" pitchFamily="34" charset="0"/>
            </a:endParaRPr>
          </a:p>
        </p:txBody>
      </p:sp>
      <p:sp>
        <p:nvSpPr>
          <p:cNvPr id="14342" name="Rectangle 6">
            <a:extLst>
              <a:ext uri="{FF2B5EF4-FFF2-40B4-BE49-F238E27FC236}">
                <a16:creationId xmlns:a16="http://schemas.microsoft.com/office/drawing/2014/main" id="{A189057B-64BE-4C98-AC16-2C25A4546203}"/>
              </a:ext>
            </a:extLst>
          </p:cNvPr>
          <p:cNvSpPr>
            <a:spLocks noChangeArrowheads="1"/>
          </p:cNvSpPr>
          <p:nvPr/>
        </p:nvSpPr>
        <p:spPr bwMode="auto">
          <a:xfrm>
            <a:off x="2132012" y="5780088"/>
            <a:ext cx="931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b="1" dirty="0">
                <a:solidFill>
                  <a:srgbClr val="FF0000"/>
                </a:solidFill>
                <a:cs typeface="Arial" panose="020B0604020202020204" pitchFamily="34" charset="0"/>
              </a:rPr>
              <a:t>Challenge: Detectors in Ultra-High Vacuum (10</a:t>
            </a:r>
            <a:r>
              <a:rPr lang="en-US" altLang="fr-FR" b="1" baseline="30000" dirty="0">
                <a:solidFill>
                  <a:srgbClr val="FF0000"/>
                </a:solidFill>
                <a:cs typeface="Arial" panose="020B0604020202020204" pitchFamily="34" charset="0"/>
              </a:rPr>
              <a:t>-11</a:t>
            </a:r>
            <a:r>
              <a:rPr lang="en-US" altLang="fr-FR" b="1" dirty="0">
                <a:solidFill>
                  <a:srgbClr val="FF0000"/>
                </a:solidFill>
                <a:cs typeface="Arial" panose="020B0604020202020204" pitchFamily="34" charset="0"/>
              </a:rPr>
              <a:t>-10</a:t>
            </a:r>
            <a:r>
              <a:rPr lang="en-US" altLang="fr-FR" b="1" baseline="30000" dirty="0">
                <a:solidFill>
                  <a:srgbClr val="FF0000"/>
                </a:solidFill>
                <a:cs typeface="Arial" panose="020B0604020202020204" pitchFamily="34" charset="0"/>
              </a:rPr>
              <a:t>-12</a:t>
            </a:r>
            <a:r>
              <a:rPr lang="en-US" altLang="fr-FR" b="1" dirty="0">
                <a:solidFill>
                  <a:srgbClr val="FF0000"/>
                </a:solidFill>
                <a:cs typeface="Arial" panose="020B0604020202020204" pitchFamily="34" charset="0"/>
              </a:rPr>
              <a:t> mbar)!</a:t>
            </a:r>
          </a:p>
        </p:txBody>
      </p:sp>
      <p:sp>
        <p:nvSpPr>
          <p:cNvPr id="10" name="ZoneTexte 28">
            <a:extLst>
              <a:ext uri="{FF2B5EF4-FFF2-40B4-BE49-F238E27FC236}">
                <a16:creationId xmlns:a16="http://schemas.microsoft.com/office/drawing/2014/main" id="{3FEE6EB9-6445-4031-A140-A44080BDA653}"/>
              </a:ext>
            </a:extLst>
          </p:cNvPr>
          <p:cNvSpPr txBox="1">
            <a:spLocks noChangeArrowheads="1"/>
          </p:cNvSpPr>
          <p:nvPr/>
        </p:nvSpPr>
        <p:spPr bwMode="auto">
          <a:xfrm>
            <a:off x="1757016" y="2822475"/>
            <a:ext cx="1693379" cy="923330"/>
          </a:xfrm>
          <a:prstGeom prst="rect">
            <a:avLst/>
          </a:prstGeom>
          <a:noFill/>
          <a:ln w="9525">
            <a:noFill/>
            <a:miter lim="800000"/>
            <a:headEnd/>
            <a:tailEnd/>
          </a:ln>
        </p:spPr>
        <p:txBody>
          <a:bodyPr wrap="square">
            <a:spAutoFit/>
          </a:bodyPr>
          <a:lstStyle/>
          <a:p>
            <a:pPr algn="ctr"/>
            <a:r>
              <a:rPr lang="fr-FR" altLang="fr-FR" b="1" dirty="0">
                <a:cs typeface="Times New Roman" pitchFamily="18" charset="0"/>
              </a:rPr>
              <a:t>Revolving ions</a:t>
            </a:r>
          </a:p>
          <a:p>
            <a:pPr algn="ctr"/>
            <a:r>
              <a:rPr lang="fr-FR" altLang="fr-FR" b="1" dirty="0">
                <a:cs typeface="Times New Roman" pitchFamily="18" charset="0"/>
              </a:rPr>
              <a:t>~10 A MeV</a:t>
            </a:r>
          </a:p>
          <a:p>
            <a:pPr algn="ctr"/>
            <a:r>
              <a:rPr lang="fr-FR" altLang="fr-FR" b="1" dirty="0">
                <a:cs typeface="Times New Roman" pitchFamily="18" charset="0"/>
              </a:rPr>
              <a:t>~1 MHz</a:t>
            </a:r>
          </a:p>
        </p:txBody>
      </p:sp>
      <p:sp>
        <p:nvSpPr>
          <p:cNvPr id="11" name="Demi-tour 4">
            <a:extLst>
              <a:ext uri="{FF2B5EF4-FFF2-40B4-BE49-F238E27FC236}">
                <a16:creationId xmlns:a16="http://schemas.microsoft.com/office/drawing/2014/main" id="{19453A38-2BAB-4BDA-8BA1-C898B3F949F4}"/>
              </a:ext>
            </a:extLst>
          </p:cNvPr>
          <p:cNvSpPr/>
          <p:nvPr/>
        </p:nvSpPr>
        <p:spPr>
          <a:xfrm>
            <a:off x="1674396" y="2593221"/>
            <a:ext cx="2077279" cy="741362"/>
          </a:xfrm>
          <a:prstGeom prst="uturnArrow">
            <a:avLst>
              <a:gd name="adj1" fmla="val 10272"/>
              <a:gd name="adj2" fmla="val 25000"/>
              <a:gd name="adj3" fmla="val 25000"/>
              <a:gd name="adj4" fmla="val 46859"/>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ZoneTexte 13">
            <a:extLst>
              <a:ext uri="{FF2B5EF4-FFF2-40B4-BE49-F238E27FC236}">
                <a16:creationId xmlns:a16="http://schemas.microsoft.com/office/drawing/2014/main" id="{25E669BF-7C09-4FAC-AF16-37BFB3828F6A}"/>
              </a:ext>
            </a:extLst>
          </p:cNvPr>
          <p:cNvSpPr txBox="1">
            <a:spLocks noChangeArrowheads="1"/>
          </p:cNvSpPr>
          <p:nvPr/>
        </p:nvSpPr>
        <p:spPr bwMode="auto">
          <a:xfrm rot="5552819">
            <a:off x="4772599" y="4655356"/>
            <a:ext cx="685576" cy="369332"/>
          </a:xfrm>
          <a:prstGeom prst="rect">
            <a:avLst/>
          </a:prstGeom>
          <a:solidFill>
            <a:schemeClr val="bg1"/>
          </a:solidFill>
          <a:ln w="9525">
            <a:noFill/>
            <a:miter lim="800000"/>
            <a:headEnd/>
            <a:tailEnd/>
          </a:ln>
        </p:spPr>
        <p:txBody>
          <a:bodyPr wrap="square">
            <a:spAutoFit/>
          </a:bodyPr>
          <a:lstStyle/>
          <a:p>
            <a:r>
              <a:rPr lang="en-US" b="1" dirty="0"/>
              <a:t>SIS     </a:t>
            </a:r>
          </a:p>
        </p:txBody>
      </p:sp>
      <p:cxnSp>
        <p:nvCxnSpPr>
          <p:cNvPr id="13" name="Connecteur droit avec flèche 12">
            <a:extLst>
              <a:ext uri="{FF2B5EF4-FFF2-40B4-BE49-F238E27FC236}">
                <a16:creationId xmlns:a16="http://schemas.microsoft.com/office/drawing/2014/main" id="{A9C77D14-9085-4818-AC9C-C0DD86B80BD7}"/>
              </a:ext>
            </a:extLst>
          </p:cNvPr>
          <p:cNvCxnSpPr/>
          <p:nvPr/>
        </p:nvCxnSpPr>
        <p:spPr bwMode="auto">
          <a:xfrm flipH="1" flipV="1">
            <a:off x="4915670" y="5046663"/>
            <a:ext cx="504055" cy="144015"/>
          </a:xfrm>
          <a:prstGeom prst="straightConnector1">
            <a:avLst/>
          </a:prstGeom>
          <a:ln w="44450">
            <a:tailEnd type="arrow"/>
          </a:ln>
        </p:spPr>
        <p:style>
          <a:lnRef idx="1">
            <a:schemeClr val="dk1"/>
          </a:lnRef>
          <a:fillRef idx="0">
            <a:schemeClr val="dk1"/>
          </a:fillRef>
          <a:effectRef idx="0">
            <a:schemeClr val="dk1"/>
          </a:effectRef>
          <a:fontRef idx="minor">
            <a:schemeClr val="tx1"/>
          </a:fontRef>
        </p:style>
      </p:cxnSp>
      <p:sp>
        <p:nvSpPr>
          <p:cNvPr id="14" name="ZoneTexte 11">
            <a:extLst>
              <a:ext uri="{FF2B5EF4-FFF2-40B4-BE49-F238E27FC236}">
                <a16:creationId xmlns:a16="http://schemas.microsoft.com/office/drawing/2014/main" id="{AC8511B8-63C5-4524-AFC9-37B1343C0E41}"/>
              </a:ext>
            </a:extLst>
          </p:cNvPr>
          <p:cNvSpPr txBox="1">
            <a:spLocks noChangeArrowheads="1"/>
          </p:cNvSpPr>
          <p:nvPr/>
        </p:nvSpPr>
        <p:spPr bwMode="auto">
          <a:xfrm>
            <a:off x="2132012" y="1784765"/>
            <a:ext cx="1162050" cy="369888"/>
          </a:xfrm>
          <a:prstGeom prst="rect">
            <a:avLst/>
          </a:prstGeom>
          <a:noFill/>
          <a:ln w="9525">
            <a:noFill/>
            <a:miter lim="800000"/>
            <a:headEnd/>
            <a:tailEnd/>
          </a:ln>
        </p:spPr>
        <p:txBody>
          <a:bodyPr wrap="none">
            <a:spAutoFit/>
          </a:bodyPr>
          <a:lstStyle/>
          <a:p>
            <a:r>
              <a:rPr lang="en-US" b="1" dirty="0"/>
              <a:t>Gas target</a:t>
            </a:r>
          </a:p>
        </p:txBody>
      </p:sp>
      <p:sp>
        <p:nvSpPr>
          <p:cNvPr id="15" name="ZoneTexte 12">
            <a:extLst>
              <a:ext uri="{FF2B5EF4-FFF2-40B4-BE49-F238E27FC236}">
                <a16:creationId xmlns:a16="http://schemas.microsoft.com/office/drawing/2014/main" id="{C7FADBF0-787D-4DE7-B406-FBCA2D2698C2}"/>
              </a:ext>
            </a:extLst>
          </p:cNvPr>
          <p:cNvSpPr txBox="1">
            <a:spLocks noChangeArrowheads="1"/>
          </p:cNvSpPr>
          <p:nvPr/>
        </p:nvSpPr>
        <p:spPr bwMode="auto">
          <a:xfrm>
            <a:off x="2207415" y="5190678"/>
            <a:ext cx="1011238" cy="369887"/>
          </a:xfrm>
          <a:prstGeom prst="rect">
            <a:avLst/>
          </a:prstGeom>
          <a:noFill/>
          <a:ln w="9525">
            <a:noFill/>
            <a:miter lim="800000"/>
            <a:headEnd/>
            <a:tailEnd/>
          </a:ln>
        </p:spPr>
        <p:txBody>
          <a:bodyPr wrap="none">
            <a:spAutoFit/>
          </a:bodyPr>
          <a:lstStyle/>
          <a:p>
            <a:r>
              <a:rPr lang="en-US" b="1" dirty="0"/>
              <a:t>e- cooler</a:t>
            </a:r>
          </a:p>
        </p:txBody>
      </p:sp>
      <p:sp>
        <p:nvSpPr>
          <p:cNvPr id="16" name="Text Box 12">
            <a:extLst>
              <a:ext uri="{FF2B5EF4-FFF2-40B4-BE49-F238E27FC236}">
                <a16:creationId xmlns:a16="http://schemas.microsoft.com/office/drawing/2014/main" id="{2B39B6C5-65F7-49BD-896D-102A21275FBD}"/>
              </a:ext>
            </a:extLst>
          </p:cNvPr>
          <p:cNvSpPr txBox="1">
            <a:spLocks noChangeArrowheads="1"/>
          </p:cNvSpPr>
          <p:nvPr/>
        </p:nvSpPr>
        <p:spPr bwMode="auto">
          <a:xfrm>
            <a:off x="5314909" y="1439091"/>
            <a:ext cx="6853396" cy="3400931"/>
          </a:xfrm>
          <a:prstGeom prst="rect">
            <a:avLst/>
          </a:prstGeom>
          <a:solidFill>
            <a:schemeClr val="bg1"/>
          </a:solidFill>
          <a:ln w="69850">
            <a:solidFill>
              <a:srgbClr val="FF0000"/>
            </a:solidFill>
            <a:miter lim="800000"/>
            <a:headEnd/>
            <a:tailEnd/>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pPr>
            <a:r>
              <a:rPr lang="en-US" altLang="fr-FR" sz="2000" b="1" dirty="0">
                <a:latin typeface="Arial" panose="020B0604020202020204" pitchFamily="34" charset="0"/>
                <a:cs typeface="Arial" panose="020B0604020202020204" pitchFamily="34" charset="0"/>
              </a:rPr>
              <a:t>Beam cooling </a:t>
            </a:r>
            <a:r>
              <a:rPr lang="en-US" altLang="fr-FR" sz="2000" b="1" dirty="0">
                <a:latin typeface="Arial" panose="020B0604020202020204" pitchFamily="34" charset="0"/>
                <a:cs typeface="Arial" panose="020B0604020202020204" pitchFamily="34" charset="0"/>
                <a:sym typeface="Wingdings" panose="05000000000000000000" pitchFamily="2" charset="2"/>
              </a:rPr>
              <a:t> </a:t>
            </a:r>
            <a:r>
              <a:rPr lang="en-US" altLang="fr-FR" sz="2000" b="1" dirty="0">
                <a:latin typeface="Arial" panose="020B0604020202020204" pitchFamily="34" charset="0"/>
                <a:cs typeface="Arial" panose="020B0604020202020204" pitchFamily="34" charset="0"/>
              </a:rPr>
              <a:t>Excellent energy and position resolution of the beam, maintained after each passage through the target, negligible, E-loss &amp; straggling effects</a:t>
            </a:r>
          </a:p>
          <a:p>
            <a:pPr eaLnBrk="1" hangingPunct="1">
              <a:lnSpc>
                <a:spcPct val="100000"/>
              </a:lnSpc>
              <a:spcBef>
                <a:spcPct val="0"/>
              </a:spcBef>
              <a:spcAft>
                <a:spcPts val="600"/>
              </a:spcAft>
            </a:pPr>
            <a:r>
              <a:rPr lang="en-US" altLang="fr-FR" sz="2000" b="1" dirty="0">
                <a:latin typeface="Arial" panose="020B0604020202020204" pitchFamily="34" charset="0"/>
                <a:cs typeface="Arial" panose="020B0604020202020204" pitchFamily="34" charset="0"/>
              </a:rPr>
              <a:t>Use of ultra-low density in-ring gas-jet targets ~</a:t>
            </a:r>
            <a:r>
              <a:rPr lang="en-US" altLang="fr-FR" sz="2000" b="1" dirty="0">
                <a:latin typeface="Arial" panose="020B0604020202020204" pitchFamily="34" charset="0"/>
              </a:rPr>
              <a:t>10</a:t>
            </a:r>
            <a:r>
              <a:rPr lang="en-US" altLang="fr-FR" sz="2000" b="1" baseline="30000" dirty="0">
                <a:latin typeface="Arial" panose="020B0604020202020204" pitchFamily="34" charset="0"/>
              </a:rPr>
              <a:t>13</a:t>
            </a:r>
            <a:r>
              <a:rPr lang="en-US" altLang="fr-FR" sz="2000" b="1" dirty="0">
                <a:latin typeface="Arial" panose="020B0604020202020204" pitchFamily="34" charset="0"/>
              </a:rPr>
              <a:t>/cm</a:t>
            </a:r>
            <a:r>
              <a:rPr lang="en-US" altLang="fr-FR" sz="2000" b="1" baseline="30000" dirty="0">
                <a:latin typeface="Arial" panose="020B0604020202020204" pitchFamily="34" charset="0"/>
              </a:rPr>
              <a:t>2</a:t>
            </a:r>
            <a:r>
              <a:rPr lang="en-US" altLang="fr-FR" sz="2000" b="1" dirty="0">
                <a:latin typeface="Arial" panose="020B0604020202020204" pitchFamily="34" charset="0"/>
                <a:cs typeface="Arial" panose="020B0604020202020204" pitchFamily="34" charset="0"/>
              </a:rPr>
              <a:t>. </a:t>
            </a:r>
          </a:p>
          <a:p>
            <a:pPr marL="0" indent="0" eaLnBrk="1" hangingPunct="1">
              <a:lnSpc>
                <a:spcPct val="100000"/>
              </a:lnSpc>
              <a:spcBef>
                <a:spcPct val="0"/>
              </a:spcBef>
              <a:spcAft>
                <a:spcPts val="600"/>
              </a:spcAft>
              <a:buNone/>
            </a:pPr>
            <a:r>
              <a:rPr lang="en-US" altLang="fr-FR" sz="2000" b="1" dirty="0">
                <a:latin typeface="Arial" panose="020B0604020202020204" pitchFamily="34" charset="0"/>
                <a:cs typeface="Arial" panose="020B0604020202020204" pitchFamily="34" charset="0"/>
              </a:rPr>
              <a:t>     </a:t>
            </a:r>
            <a:r>
              <a:rPr lang="en-US" altLang="fr-FR" sz="2000" b="1" dirty="0">
                <a:latin typeface="Arial" panose="020B0604020202020204" pitchFamily="34" charset="0"/>
              </a:rPr>
              <a:t>Effective target thickness increased by ~10</a:t>
            </a:r>
            <a:r>
              <a:rPr lang="en-US" altLang="fr-FR" sz="2000" b="1" baseline="30000" dirty="0">
                <a:latin typeface="Arial" panose="020B0604020202020204" pitchFamily="34" charset="0"/>
              </a:rPr>
              <a:t>6 </a:t>
            </a:r>
            <a:r>
              <a:rPr lang="en-US" altLang="fr-FR" sz="2000" b="1" dirty="0">
                <a:latin typeface="Arial" panose="020B0604020202020204" pitchFamily="34" charset="0"/>
              </a:rPr>
              <a:t>due to</a:t>
            </a:r>
            <a:br>
              <a:rPr lang="en-US" altLang="fr-FR" sz="2000" b="1" dirty="0">
                <a:latin typeface="Arial" panose="020B0604020202020204" pitchFamily="34" charset="0"/>
              </a:rPr>
            </a:br>
            <a:r>
              <a:rPr lang="en-US" altLang="fr-FR" sz="2000" b="1" dirty="0">
                <a:latin typeface="Arial" panose="020B0604020202020204" pitchFamily="34" charset="0"/>
              </a:rPr>
              <a:t>     revolution frequency (at 10 A MeV)</a:t>
            </a:r>
            <a:endParaRPr lang="en-US" altLang="fr-FR" sz="2000" b="1" dirty="0">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US" altLang="fr-FR" sz="2000" b="1" dirty="0">
                <a:latin typeface="Arial" panose="020B0604020202020204" pitchFamily="34" charset="0"/>
                <a:cs typeface="Arial" panose="020B0604020202020204" pitchFamily="34" charset="0"/>
              </a:rPr>
              <a:t>High-quality, pure, fully-stripped beams and pure, ultra-thin, windowless targets</a:t>
            </a:r>
            <a:r>
              <a:rPr lang="en-US" altLang="fr-FR" sz="2000" b="1" dirty="0">
                <a:latin typeface="Arial" panose="020B0604020202020204" pitchFamily="34" charset="0"/>
                <a:cs typeface="Arial" panose="020B0604020202020204" pitchFamily="34" charset="0"/>
                <a:sym typeface="Wingdings" panose="05000000000000000000" pitchFamily="2" charset="2"/>
              </a:rPr>
              <a:t> </a:t>
            </a:r>
            <a:r>
              <a:rPr lang="en-US" altLang="fr-FR" sz="2000" b="1" dirty="0">
                <a:solidFill>
                  <a:srgbClr val="FF0000"/>
                </a:solidFill>
                <a:latin typeface="Arial" panose="020B0604020202020204" pitchFamily="34" charset="0"/>
                <a:cs typeface="Arial" panose="020B0604020202020204" pitchFamily="34" charset="0"/>
                <a:sym typeface="Wingdings" panose="05000000000000000000" pitchFamily="2" charset="2"/>
              </a:rPr>
              <a:t>unique!</a:t>
            </a:r>
            <a:endParaRPr lang="en-US" altLang="fr-FR" sz="2000" b="1" dirty="0">
              <a:solidFill>
                <a:srgbClr val="FF0000"/>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B1C4AC19-0F2F-41E2-AA6C-ED8C6FC346EF}"/>
              </a:ext>
            </a:extLst>
          </p:cNvPr>
          <p:cNvSpPr txBox="1"/>
          <p:nvPr/>
        </p:nvSpPr>
        <p:spPr>
          <a:xfrm rot="19326882">
            <a:off x="2456063" y="2947631"/>
            <a:ext cx="8261108" cy="646331"/>
          </a:xfrm>
          <a:prstGeom prst="rect">
            <a:avLst/>
          </a:prstGeom>
          <a:solidFill>
            <a:schemeClr val="accent1"/>
          </a:solidFill>
        </p:spPr>
        <p:txBody>
          <a:bodyPr wrap="none" rtlCol="0">
            <a:spAutoFit/>
          </a:bodyPr>
          <a:lstStyle/>
          <a:p>
            <a:r>
              <a:rPr lang="fr-FR" sz="3600" b="1" dirty="0" err="1">
                <a:solidFill>
                  <a:schemeClr val="bg1"/>
                </a:solidFill>
              </a:rPr>
              <a:t>See</a:t>
            </a:r>
            <a:r>
              <a:rPr lang="fr-FR" sz="3600" b="1" dirty="0">
                <a:solidFill>
                  <a:schemeClr val="bg1"/>
                </a:solidFill>
              </a:rPr>
              <a:t> </a:t>
            </a:r>
            <a:r>
              <a:rPr lang="fr-FR" sz="3600" b="1" dirty="0" err="1">
                <a:solidFill>
                  <a:schemeClr val="bg1"/>
                </a:solidFill>
              </a:rPr>
              <a:t>talks</a:t>
            </a:r>
            <a:r>
              <a:rPr lang="fr-FR" sz="3600" b="1" dirty="0">
                <a:solidFill>
                  <a:schemeClr val="bg1"/>
                </a:solidFill>
              </a:rPr>
              <a:t> by Yuri Litvinov and Iris </a:t>
            </a:r>
            <a:r>
              <a:rPr lang="fr-FR" sz="3600" b="1" dirty="0" err="1">
                <a:solidFill>
                  <a:schemeClr val="bg1"/>
                </a:solidFill>
              </a:rPr>
              <a:t>Dillman</a:t>
            </a:r>
            <a:endParaRPr lang="fr-FR"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
          <p:cNvSpPr txBox="1">
            <a:spLocks noChangeArrowheads="1"/>
          </p:cNvSpPr>
          <p:nvPr/>
        </p:nvSpPr>
        <p:spPr bwMode="auto">
          <a:xfrm>
            <a:off x="312470" y="40808"/>
            <a:ext cx="11529390" cy="954107"/>
          </a:xfrm>
          <a:prstGeom prst="rect">
            <a:avLst/>
          </a:prstGeom>
          <a:noFill/>
          <a:ln w="9525">
            <a:noFill/>
            <a:miter lim="800000"/>
            <a:headEnd/>
            <a:tailEnd/>
          </a:ln>
        </p:spPr>
        <p:txBody>
          <a:bodyPr wrap="square">
            <a:spAutoFit/>
          </a:bodyPr>
          <a:lstStyle/>
          <a:p>
            <a:pPr algn="ctr" eaLnBrk="1" hangingPunct="1"/>
            <a:r>
              <a:rPr lang="en-US" altLang="fr-FR" sz="2800" b="1" dirty="0">
                <a:cs typeface="Arial" pitchFamily="34" charset="0"/>
                <a:sym typeface="Wingdings" pitchFamily="2" charset="2"/>
              </a:rPr>
              <a:t>First surrogate reaction experiment at the ESR, 20-27 June 2022</a:t>
            </a:r>
          </a:p>
          <a:p>
            <a:pPr algn="ctr" eaLnBrk="1" hangingPunct="1"/>
            <a:r>
              <a:rPr lang="en-US" altLang="fr-FR" sz="2800" b="1" dirty="0">
                <a:cs typeface="Arial" pitchFamily="34" charset="0"/>
                <a:sym typeface="Wingdings" pitchFamily="2" charset="2"/>
              </a:rPr>
              <a:t>208Pb+p208Pb*+p’  &lt;-&gt; n+ 207Pb  </a:t>
            </a:r>
            <a:endParaRPr lang="en-US" altLang="fr-FR" sz="2800" b="1" dirty="0">
              <a:cs typeface="Arial" pitchFamily="34" charset="0"/>
            </a:endParaRPr>
          </a:p>
        </p:txBody>
      </p:sp>
      <p:grpSp>
        <p:nvGrpSpPr>
          <p:cNvPr id="16" name="Groupe 15">
            <a:extLst>
              <a:ext uri="{FF2B5EF4-FFF2-40B4-BE49-F238E27FC236}">
                <a16:creationId xmlns:a16="http://schemas.microsoft.com/office/drawing/2014/main" id="{1D2FB214-2AB5-45FF-B822-46383061DA45}"/>
              </a:ext>
            </a:extLst>
          </p:cNvPr>
          <p:cNvGrpSpPr/>
          <p:nvPr/>
        </p:nvGrpSpPr>
        <p:grpSpPr>
          <a:xfrm>
            <a:off x="2953928" y="1159507"/>
            <a:ext cx="6284144" cy="5522409"/>
            <a:chOff x="2854220" y="630428"/>
            <a:chExt cx="6284144" cy="5522409"/>
          </a:xfrm>
        </p:grpSpPr>
        <p:grpSp>
          <p:nvGrpSpPr>
            <p:cNvPr id="32" name="Groupe 31">
              <a:extLst>
                <a:ext uri="{FF2B5EF4-FFF2-40B4-BE49-F238E27FC236}">
                  <a16:creationId xmlns:a16="http://schemas.microsoft.com/office/drawing/2014/main" id="{E5977A8B-68DD-4928-B5F6-EAF2A59AA243}"/>
                </a:ext>
              </a:extLst>
            </p:cNvPr>
            <p:cNvGrpSpPr/>
            <p:nvPr/>
          </p:nvGrpSpPr>
          <p:grpSpPr>
            <a:xfrm>
              <a:off x="2854220" y="630428"/>
              <a:ext cx="6284144" cy="5522409"/>
              <a:chOff x="-87336" y="976299"/>
              <a:chExt cx="6284144" cy="5522409"/>
            </a:xfrm>
          </p:grpSpPr>
          <p:pic>
            <p:nvPicPr>
              <p:cNvPr id="3" name="Image 1" descr="ESR_2.JPG"/>
              <p:cNvPicPr>
                <a:picLocks noChangeAspect="1"/>
              </p:cNvPicPr>
              <p:nvPr/>
            </p:nvPicPr>
            <p:blipFill>
              <a:blip r:embed="rId2" cstate="print"/>
              <a:srcRect/>
              <a:stretch>
                <a:fillRect/>
              </a:stretch>
            </p:blipFill>
            <p:spPr bwMode="auto">
              <a:xfrm>
                <a:off x="-87336" y="2705943"/>
                <a:ext cx="5402262" cy="3667125"/>
              </a:xfrm>
              <a:prstGeom prst="rect">
                <a:avLst/>
              </a:prstGeom>
              <a:noFill/>
              <a:ln w="9525">
                <a:noFill/>
                <a:miter lim="800000"/>
                <a:headEnd/>
                <a:tailEnd/>
              </a:ln>
            </p:spPr>
          </p:pic>
          <p:sp>
            <p:nvSpPr>
              <p:cNvPr id="4" name="ZoneTexte 28"/>
              <p:cNvSpPr txBox="1">
                <a:spLocks noChangeArrowheads="1"/>
              </p:cNvSpPr>
              <p:nvPr/>
            </p:nvSpPr>
            <p:spPr bwMode="auto">
              <a:xfrm>
                <a:off x="2264346" y="4448572"/>
                <a:ext cx="1150937" cy="646112"/>
              </a:xfrm>
              <a:prstGeom prst="rect">
                <a:avLst/>
              </a:prstGeom>
              <a:noFill/>
              <a:ln w="9525">
                <a:noFill/>
                <a:miter lim="800000"/>
                <a:headEnd/>
                <a:tailEnd/>
              </a:ln>
            </p:spPr>
            <p:txBody>
              <a:bodyPr>
                <a:spAutoFit/>
              </a:bodyPr>
              <a:lstStyle/>
              <a:p>
                <a:pPr algn="ctr"/>
                <a:r>
                  <a:rPr lang="fr-FR" altLang="fr-FR" b="1" dirty="0">
                    <a:cs typeface="Times New Roman" pitchFamily="18" charset="0"/>
                  </a:rPr>
                  <a:t>Revolving ions</a:t>
                </a:r>
              </a:p>
            </p:txBody>
          </p:sp>
          <p:sp>
            <p:nvSpPr>
              <p:cNvPr id="5" name="Demi-tour 4"/>
              <p:cNvSpPr/>
              <p:nvPr/>
            </p:nvSpPr>
            <p:spPr>
              <a:xfrm>
                <a:off x="1972246" y="4162822"/>
                <a:ext cx="1800225" cy="741362"/>
              </a:xfrm>
              <a:prstGeom prst="uturnArrow">
                <a:avLst>
                  <a:gd name="adj1" fmla="val 10272"/>
                  <a:gd name="adj2" fmla="val 25000"/>
                  <a:gd name="adj3" fmla="val 25000"/>
                  <a:gd name="adj4" fmla="val 46859"/>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ZoneTexte 11"/>
              <p:cNvSpPr txBox="1">
                <a:spLocks noChangeArrowheads="1"/>
              </p:cNvSpPr>
              <p:nvPr/>
            </p:nvSpPr>
            <p:spPr bwMode="auto">
              <a:xfrm>
                <a:off x="1979712" y="3140968"/>
                <a:ext cx="1162050" cy="369888"/>
              </a:xfrm>
              <a:prstGeom prst="rect">
                <a:avLst/>
              </a:prstGeom>
              <a:noFill/>
              <a:ln w="9525">
                <a:noFill/>
                <a:miter lim="800000"/>
                <a:headEnd/>
                <a:tailEnd/>
              </a:ln>
            </p:spPr>
            <p:txBody>
              <a:bodyPr wrap="none">
                <a:spAutoFit/>
              </a:bodyPr>
              <a:lstStyle/>
              <a:p>
                <a:r>
                  <a:rPr lang="en-US" b="1" dirty="0"/>
                  <a:t>Gas target</a:t>
                </a:r>
              </a:p>
            </p:txBody>
          </p:sp>
          <p:sp>
            <p:nvSpPr>
              <p:cNvPr id="8" name="ZoneTexte 13"/>
              <p:cNvSpPr txBox="1">
                <a:spLocks noChangeArrowheads="1"/>
              </p:cNvSpPr>
              <p:nvPr/>
            </p:nvSpPr>
            <p:spPr bwMode="auto">
              <a:xfrm rot="5552819">
                <a:off x="4572945" y="5971254"/>
                <a:ext cx="685576" cy="369332"/>
              </a:xfrm>
              <a:prstGeom prst="rect">
                <a:avLst/>
              </a:prstGeom>
              <a:solidFill>
                <a:schemeClr val="bg1"/>
              </a:solidFill>
              <a:ln w="9525">
                <a:noFill/>
                <a:miter lim="800000"/>
                <a:headEnd/>
                <a:tailEnd/>
              </a:ln>
            </p:spPr>
            <p:txBody>
              <a:bodyPr wrap="square">
                <a:spAutoFit/>
              </a:bodyPr>
              <a:lstStyle/>
              <a:p>
                <a:r>
                  <a:rPr lang="en-US" b="1" dirty="0"/>
                  <a:t>SIS     </a:t>
                </a:r>
              </a:p>
            </p:txBody>
          </p:sp>
          <p:grpSp>
            <p:nvGrpSpPr>
              <p:cNvPr id="9" name="Groupe 101"/>
              <p:cNvGrpSpPr>
                <a:grpSpLocks/>
              </p:cNvGrpSpPr>
              <p:nvPr/>
            </p:nvGrpSpPr>
            <p:grpSpPr bwMode="auto">
              <a:xfrm>
                <a:off x="914162" y="976299"/>
                <a:ext cx="5282646" cy="5477037"/>
                <a:chOff x="4104597" y="654571"/>
                <a:chExt cx="6299329" cy="5845579"/>
              </a:xfrm>
            </p:grpSpPr>
            <p:sp>
              <p:nvSpPr>
                <p:cNvPr id="29" name="Rectangle 28"/>
                <p:cNvSpPr/>
                <p:nvPr/>
              </p:nvSpPr>
              <p:spPr>
                <a:xfrm>
                  <a:off x="7881622" y="2379204"/>
                  <a:ext cx="944531" cy="38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Connecteur droit avec flèche 9"/>
                <p:cNvCxnSpPr/>
                <p:nvPr/>
              </p:nvCxnSpPr>
              <p:spPr>
                <a:xfrm flipH="1" flipV="1">
                  <a:off x="8638146" y="6346444"/>
                  <a:ext cx="601064" cy="153706"/>
                </a:xfrm>
                <a:prstGeom prst="straightConnector1">
                  <a:avLst/>
                </a:prstGeom>
                <a:ln w="44450">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a:cxnSpLocks/>
                </p:cNvCxnSpPr>
                <p:nvPr/>
              </p:nvCxnSpPr>
              <p:spPr bwMode="auto">
                <a:xfrm>
                  <a:off x="6336025" y="1475552"/>
                  <a:ext cx="393929" cy="289234"/>
                </a:xfrm>
                <a:prstGeom prst="straightConnector1">
                  <a:avLst/>
                </a:prstGeom>
                <a:ln w="25400">
                  <a:solidFill>
                    <a:srgbClr val="FF33CC">
                      <a:alpha val="81961"/>
                    </a:srgbClr>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32"/>
                <p:cNvSpPr txBox="1">
                  <a:spLocks noChangeArrowheads="1"/>
                </p:cNvSpPr>
                <p:nvPr/>
              </p:nvSpPr>
              <p:spPr bwMode="auto">
                <a:xfrm rot="4971143">
                  <a:off x="8448871" y="3849366"/>
                  <a:ext cx="1985998" cy="623917"/>
                </a:xfrm>
                <a:prstGeom prst="rect">
                  <a:avLst/>
                </a:prstGeom>
                <a:noFill/>
                <a:ln w="9525">
                  <a:noFill/>
                  <a:miter lim="800000"/>
                  <a:headEnd/>
                  <a:tailEnd/>
                </a:ln>
              </p:spPr>
              <p:txBody>
                <a:bodyPr>
                  <a:spAutoFit/>
                </a:bodyPr>
                <a:lstStyle/>
                <a:p>
                  <a:pPr algn="ctr"/>
                  <a:r>
                    <a:rPr lang="fr-FR" altLang="fr-FR" sz="1400" b="1" dirty="0" err="1">
                      <a:cs typeface="Times New Roman" pitchFamily="18" charset="0"/>
                    </a:rPr>
                    <a:t>Beam</a:t>
                  </a:r>
                  <a:r>
                    <a:rPr lang="fr-FR" altLang="fr-FR" sz="1400" b="1" dirty="0">
                      <a:cs typeface="Times New Roman" pitchFamily="18" charset="0"/>
                    </a:rPr>
                    <a:t>-</a:t>
                  </a:r>
                  <a:r>
                    <a:rPr lang="fr-FR" altLang="fr-FR" sz="1400" b="1" dirty="0" err="1">
                      <a:cs typeface="Times New Roman" pitchFamily="18" charset="0"/>
                    </a:rPr>
                    <a:t>like</a:t>
                  </a:r>
                  <a:r>
                    <a:rPr lang="fr-FR" altLang="fr-FR" sz="1400" b="1" dirty="0">
                      <a:cs typeface="Times New Roman" pitchFamily="18" charset="0"/>
                    </a:rPr>
                    <a:t> </a:t>
                  </a:r>
                </a:p>
                <a:p>
                  <a:pPr algn="ctr"/>
                  <a:r>
                    <a:rPr lang="fr-FR" altLang="fr-FR" sz="1400" b="1" dirty="0">
                      <a:cs typeface="Times New Roman" pitchFamily="18" charset="0"/>
                    </a:rPr>
                    <a:t>detector</a:t>
                  </a:r>
                </a:p>
              </p:txBody>
            </p:sp>
            <p:cxnSp>
              <p:nvCxnSpPr>
                <p:cNvPr id="13" name="Connecteur droit 12"/>
                <p:cNvCxnSpPr/>
                <p:nvPr/>
              </p:nvCxnSpPr>
              <p:spPr bwMode="auto">
                <a:xfrm flipV="1">
                  <a:off x="9173967" y="3645229"/>
                  <a:ext cx="418500" cy="97981"/>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28"/>
                <p:cNvSpPr txBox="1">
                  <a:spLocks noChangeArrowheads="1"/>
                </p:cNvSpPr>
                <p:nvPr/>
              </p:nvSpPr>
              <p:spPr bwMode="auto">
                <a:xfrm>
                  <a:off x="4851286" y="654571"/>
                  <a:ext cx="3167346" cy="689822"/>
                </a:xfrm>
                <a:prstGeom prst="rect">
                  <a:avLst/>
                </a:prstGeom>
                <a:noFill/>
                <a:ln w="9525">
                  <a:noFill/>
                  <a:miter lim="800000"/>
                  <a:headEnd/>
                  <a:tailEnd/>
                </a:ln>
              </p:spPr>
              <p:txBody>
                <a:bodyPr wrap="square">
                  <a:spAutoFit/>
                </a:bodyPr>
                <a:lstStyle/>
                <a:p>
                  <a:pPr algn="ctr"/>
                  <a:r>
                    <a:rPr lang="fr-FR" altLang="fr-FR" b="1" dirty="0">
                      <a:cs typeface="Times New Roman" pitchFamily="18" charset="0"/>
                    </a:rPr>
                    <a:t>H</a:t>
                  </a:r>
                  <a:r>
                    <a:rPr lang="fr-FR" altLang="fr-FR" b="1" baseline="-25000" dirty="0">
                      <a:cs typeface="Times New Roman" pitchFamily="18" charset="0"/>
                    </a:rPr>
                    <a:t>2</a:t>
                  </a:r>
                  <a:r>
                    <a:rPr lang="fr-FR" altLang="fr-FR" b="1" dirty="0">
                      <a:cs typeface="Times New Roman" pitchFamily="18" charset="0"/>
                    </a:rPr>
                    <a:t> </a:t>
                  </a:r>
                  <a:r>
                    <a:rPr lang="fr-FR" altLang="fr-FR" b="1" dirty="0" err="1">
                      <a:cs typeface="Times New Roman" pitchFamily="18" charset="0"/>
                    </a:rPr>
                    <a:t>gas</a:t>
                  </a:r>
                  <a:r>
                    <a:rPr lang="fr-FR" altLang="fr-FR" b="1" dirty="0">
                      <a:cs typeface="Times New Roman" pitchFamily="18" charset="0"/>
                    </a:rPr>
                    <a:t>-jet Target, </a:t>
                  </a:r>
                  <a:br>
                    <a:rPr lang="fr-FR" altLang="fr-FR" b="1" dirty="0">
                      <a:cs typeface="Times New Roman" pitchFamily="18" charset="0"/>
                    </a:rPr>
                  </a:br>
                  <a:r>
                    <a:rPr lang="fr-FR" altLang="fr-FR" b="1" dirty="0">
                      <a:cs typeface="Times New Roman" pitchFamily="18" charset="0"/>
                    </a:rPr>
                    <a:t> ~6·10</a:t>
                  </a:r>
                  <a:r>
                    <a:rPr lang="fr-FR" altLang="fr-FR" b="1" baseline="30000" dirty="0">
                      <a:cs typeface="Times New Roman" pitchFamily="18" charset="0"/>
                    </a:rPr>
                    <a:t>13</a:t>
                  </a:r>
                  <a:r>
                    <a:rPr lang="fr-FR" altLang="fr-FR" b="1" dirty="0">
                      <a:cs typeface="Times New Roman" pitchFamily="18" charset="0"/>
                    </a:rPr>
                    <a:t> </a:t>
                  </a:r>
                  <a:r>
                    <a:rPr lang="fr-FR" altLang="fr-FR" b="1" dirty="0" err="1">
                      <a:cs typeface="Times New Roman" pitchFamily="18" charset="0"/>
                    </a:rPr>
                    <a:t>atoms</a:t>
                  </a:r>
                  <a:r>
                    <a:rPr lang="fr-FR" altLang="fr-FR" b="1" dirty="0">
                      <a:cs typeface="Times New Roman" pitchFamily="18" charset="0"/>
                    </a:rPr>
                    <a:t>/cm</a:t>
                  </a:r>
                  <a:r>
                    <a:rPr lang="fr-FR" altLang="fr-FR" b="1" baseline="30000" dirty="0">
                      <a:cs typeface="Times New Roman" pitchFamily="18" charset="0"/>
                    </a:rPr>
                    <a:t>2</a:t>
                  </a:r>
                </a:p>
              </p:txBody>
            </p:sp>
            <p:cxnSp>
              <p:nvCxnSpPr>
                <p:cNvPr id="17" name="Connecteur droit avec flèche 9"/>
                <p:cNvCxnSpPr/>
                <p:nvPr/>
              </p:nvCxnSpPr>
              <p:spPr bwMode="auto">
                <a:xfrm flipV="1">
                  <a:off x="5272657" y="1412426"/>
                  <a:ext cx="926806" cy="1746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bwMode="auto">
                <a:xfrm>
                  <a:off x="6223640" y="1328274"/>
                  <a:ext cx="144416" cy="14449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9" name="Connecteur droit avec flèche 18"/>
                <p:cNvCxnSpPr/>
                <p:nvPr/>
              </p:nvCxnSpPr>
              <p:spPr bwMode="auto">
                <a:xfrm flipH="1">
                  <a:off x="6148018" y="1427831"/>
                  <a:ext cx="118858" cy="1229653"/>
                </a:xfrm>
                <a:prstGeom prst="straightConnector1">
                  <a:avLst/>
                </a:prstGeom>
                <a:ln w="28575">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bwMode="auto">
                <a:xfrm>
                  <a:off x="9399203" y="2350071"/>
                  <a:ext cx="110286" cy="122965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bwMode="auto">
                <a:xfrm>
                  <a:off x="9312397" y="2350071"/>
                  <a:ext cx="90670" cy="1272428"/>
                </a:xfrm>
                <a:prstGeom prst="straightConnector1">
                  <a:avLst/>
                </a:prstGeom>
                <a:ln w="25400">
                  <a:solidFill>
                    <a:srgbClr val="00FF00"/>
                  </a:solidFill>
                  <a:tailEnd type="arrow"/>
                </a:ln>
              </p:spPr>
              <p:style>
                <a:lnRef idx="1">
                  <a:schemeClr val="accent3"/>
                </a:lnRef>
                <a:fillRef idx="0">
                  <a:schemeClr val="accent3"/>
                </a:fillRef>
                <a:effectRef idx="0">
                  <a:schemeClr val="accent3"/>
                </a:effectRef>
                <a:fontRef idx="minor">
                  <a:schemeClr val="tx1"/>
                </a:fontRef>
              </p:style>
            </p:cxnSp>
            <p:sp>
              <p:nvSpPr>
                <p:cNvPr id="22" name="Arc plein 21"/>
                <p:cNvSpPr/>
                <p:nvPr/>
              </p:nvSpPr>
              <p:spPr>
                <a:xfrm rot="2187075">
                  <a:off x="6956833" y="1374320"/>
                  <a:ext cx="2961335" cy="1938681"/>
                </a:xfrm>
                <a:prstGeom prst="blockArc">
                  <a:avLst>
                    <a:gd name="adj1" fmla="val 12530316"/>
                    <a:gd name="adj2" fmla="val 19666432"/>
                    <a:gd name="adj3" fmla="val 250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3" name="Connecteur droit avec flèche 22"/>
                <p:cNvCxnSpPr/>
                <p:nvPr/>
              </p:nvCxnSpPr>
              <p:spPr bwMode="auto">
                <a:xfrm>
                  <a:off x="9509489" y="2426924"/>
                  <a:ext cx="368730" cy="2551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8"/>
                <p:cNvSpPr txBox="1">
                  <a:spLocks noChangeArrowheads="1"/>
                </p:cNvSpPr>
                <p:nvPr/>
              </p:nvSpPr>
              <p:spPr bwMode="auto">
                <a:xfrm>
                  <a:off x="8602996" y="4920276"/>
                  <a:ext cx="1800930" cy="689822"/>
                </a:xfrm>
                <a:prstGeom prst="rect">
                  <a:avLst/>
                </a:prstGeom>
                <a:noFill/>
                <a:ln w="9525">
                  <a:noFill/>
                  <a:miter lim="800000"/>
                  <a:headEnd/>
                  <a:tailEnd/>
                </a:ln>
              </p:spPr>
              <p:txBody>
                <a:bodyPr wrap="square">
                  <a:spAutoFit/>
                </a:bodyPr>
                <a:lstStyle/>
                <a:p>
                  <a:pPr algn="ctr"/>
                  <a:r>
                    <a:rPr lang="fr-FR" altLang="fr-FR" b="1" dirty="0" err="1">
                      <a:cs typeface="Times New Roman" pitchFamily="18" charset="0"/>
                    </a:rPr>
                    <a:t>Unreacted</a:t>
                  </a:r>
                  <a:endParaRPr lang="fr-FR" altLang="fr-FR" b="1" dirty="0">
                    <a:cs typeface="Times New Roman" pitchFamily="18" charset="0"/>
                  </a:endParaRPr>
                </a:p>
                <a:p>
                  <a:pPr algn="ctr"/>
                  <a:r>
                    <a:rPr lang="fr-FR" altLang="fr-FR" b="1" dirty="0" err="1">
                      <a:cs typeface="Times New Roman" pitchFamily="18" charset="0"/>
                    </a:rPr>
                    <a:t>beam</a:t>
                  </a:r>
                  <a:endParaRPr lang="fr-FR" altLang="fr-FR" b="1" dirty="0">
                    <a:cs typeface="Times New Roman" pitchFamily="18" charset="0"/>
                  </a:endParaRPr>
                </a:p>
              </p:txBody>
            </p:sp>
            <p:cxnSp>
              <p:nvCxnSpPr>
                <p:cNvPr id="25" name="Connecteur droit avec flèche 24"/>
                <p:cNvCxnSpPr/>
                <p:nvPr/>
              </p:nvCxnSpPr>
              <p:spPr bwMode="auto">
                <a:xfrm flipV="1">
                  <a:off x="6361678" y="1401311"/>
                  <a:ext cx="1583823" cy="3176"/>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ZoneTexte 28"/>
                <p:cNvSpPr txBox="1">
                  <a:spLocks noChangeArrowheads="1"/>
                </p:cNvSpPr>
                <p:nvPr/>
              </p:nvSpPr>
              <p:spPr bwMode="auto">
                <a:xfrm>
                  <a:off x="4104597" y="1047281"/>
                  <a:ext cx="1631463" cy="1379643"/>
                </a:xfrm>
                <a:prstGeom prst="rect">
                  <a:avLst/>
                </a:prstGeom>
                <a:noFill/>
                <a:ln w="9525">
                  <a:noFill/>
                  <a:miter lim="800000"/>
                  <a:headEnd/>
                  <a:tailEnd/>
                </a:ln>
              </p:spPr>
              <p:txBody>
                <a:bodyPr wrap="square">
                  <a:spAutoFit/>
                </a:bodyPr>
                <a:lstStyle/>
                <a:p>
                  <a:r>
                    <a:rPr lang="fr-FR" altLang="fr-FR" sz="2000" b="1" dirty="0" err="1">
                      <a:cs typeface="Times New Roman" pitchFamily="18" charset="0"/>
                    </a:rPr>
                    <a:t>Beam</a:t>
                  </a:r>
                  <a:br>
                    <a:rPr lang="fr-FR" altLang="fr-FR" sz="2000" b="1" dirty="0">
                      <a:cs typeface="Times New Roman" pitchFamily="18" charset="0"/>
                    </a:rPr>
                  </a:br>
                  <a:r>
                    <a:rPr lang="fr-FR" altLang="fr-FR" sz="2000" b="1" baseline="30000" dirty="0">
                      <a:cs typeface="Times New Roman" pitchFamily="18" charset="0"/>
                    </a:rPr>
                    <a:t>208</a:t>
                  </a:r>
                  <a:r>
                    <a:rPr lang="fr-FR" altLang="fr-FR" sz="2000" b="1" dirty="0">
                      <a:cs typeface="Times New Roman" pitchFamily="18" charset="0"/>
                    </a:rPr>
                    <a:t>Pb</a:t>
                  </a:r>
                  <a:r>
                    <a:rPr lang="fr-FR" altLang="fr-FR" sz="2000" b="1" baseline="30000" dirty="0">
                      <a:cs typeface="Times New Roman" pitchFamily="18" charset="0"/>
                    </a:rPr>
                    <a:t>82+ </a:t>
                  </a:r>
                </a:p>
                <a:p>
                  <a:r>
                    <a:rPr lang="fr-FR" altLang="fr-FR" sz="1900" b="1" dirty="0">
                      <a:cs typeface="Times New Roman" pitchFamily="18" charset="0"/>
                    </a:rPr>
                    <a:t>30 A MeV</a:t>
                  </a:r>
                </a:p>
                <a:p>
                  <a:r>
                    <a:rPr lang="fr-FR" altLang="fr-FR" sz="1900" b="1" dirty="0">
                      <a:cs typeface="Times New Roman" pitchFamily="18" charset="0"/>
                    </a:rPr>
                    <a:t>5·10</a:t>
                  </a:r>
                  <a:r>
                    <a:rPr lang="fr-FR" altLang="fr-FR" sz="1900" b="1" baseline="30000" dirty="0">
                      <a:cs typeface="Times New Roman" pitchFamily="18" charset="0"/>
                    </a:rPr>
                    <a:t>7</a:t>
                  </a:r>
                  <a:r>
                    <a:rPr lang="fr-FR" altLang="fr-FR" sz="1900" b="1" dirty="0">
                      <a:cs typeface="Times New Roman" pitchFamily="18" charset="0"/>
                    </a:rPr>
                    <a:t> ions</a:t>
                  </a:r>
                </a:p>
              </p:txBody>
            </p:sp>
            <p:sp>
              <p:nvSpPr>
                <p:cNvPr id="27" name="ZoneTexte 31"/>
                <p:cNvSpPr txBox="1">
                  <a:spLocks noChangeArrowheads="1"/>
                </p:cNvSpPr>
                <p:nvPr/>
              </p:nvSpPr>
              <p:spPr bwMode="auto">
                <a:xfrm>
                  <a:off x="6923427" y="1753720"/>
                  <a:ext cx="1734387" cy="558427"/>
                </a:xfrm>
                <a:prstGeom prst="rect">
                  <a:avLst/>
                </a:prstGeom>
                <a:noFill/>
                <a:ln w="9525">
                  <a:noFill/>
                  <a:miter lim="800000"/>
                  <a:headEnd/>
                  <a:tailEnd/>
                </a:ln>
              </p:spPr>
              <p:txBody>
                <a:bodyPr>
                  <a:spAutoFit/>
                </a:bodyPr>
                <a:lstStyle/>
                <a:p>
                  <a:pPr algn="ctr"/>
                  <a:r>
                    <a:rPr lang="fr-FR" altLang="fr-FR" sz="1400" b="1" dirty="0">
                      <a:cs typeface="Times New Roman" pitchFamily="18" charset="0"/>
                    </a:rPr>
                    <a:t>Target-</a:t>
                  </a:r>
                  <a:r>
                    <a:rPr lang="fr-FR" altLang="fr-FR" sz="1400" b="1" dirty="0" err="1">
                      <a:cs typeface="Times New Roman" pitchFamily="18" charset="0"/>
                    </a:rPr>
                    <a:t>like</a:t>
                  </a:r>
                  <a:endParaRPr lang="fr-FR" altLang="fr-FR" sz="1400" b="1" dirty="0">
                    <a:cs typeface="Times New Roman" pitchFamily="18" charset="0"/>
                  </a:endParaRPr>
                </a:p>
                <a:p>
                  <a:pPr algn="ctr"/>
                  <a:r>
                    <a:rPr lang="fr-FR" altLang="fr-FR" sz="1400" b="1" dirty="0">
                      <a:cs typeface="Times New Roman" pitchFamily="18" charset="0"/>
                    </a:rPr>
                    <a:t>detector</a:t>
                  </a:r>
                </a:p>
              </p:txBody>
            </p:sp>
            <p:sp>
              <p:nvSpPr>
                <p:cNvPr id="28" name="ZoneTexte 28"/>
                <p:cNvSpPr txBox="1">
                  <a:spLocks noChangeArrowheads="1"/>
                </p:cNvSpPr>
                <p:nvPr/>
              </p:nvSpPr>
              <p:spPr bwMode="auto">
                <a:xfrm rot="1836212">
                  <a:off x="8473488" y="1567694"/>
                  <a:ext cx="1071722" cy="394184"/>
                </a:xfrm>
                <a:prstGeom prst="rect">
                  <a:avLst/>
                </a:prstGeom>
                <a:noFill/>
                <a:ln w="9525">
                  <a:noFill/>
                  <a:miter lim="800000"/>
                  <a:headEnd/>
                  <a:tailEnd/>
                </a:ln>
              </p:spPr>
              <p:txBody>
                <a:bodyPr wrap="square">
                  <a:spAutoFit/>
                </a:bodyPr>
                <a:lstStyle/>
                <a:p>
                  <a:r>
                    <a:rPr lang="fr-FR" altLang="fr-FR" b="1" dirty="0" err="1">
                      <a:cs typeface="Times New Roman" pitchFamily="18" charset="0"/>
                    </a:rPr>
                    <a:t>Dipole</a:t>
                  </a:r>
                  <a:endParaRPr lang="fr-FR" altLang="fr-FR" b="1" dirty="0">
                    <a:cs typeface="Times New Roman" pitchFamily="18" charset="0"/>
                  </a:endParaRPr>
                </a:p>
              </p:txBody>
            </p:sp>
            <p:cxnSp>
              <p:nvCxnSpPr>
                <p:cNvPr id="30" name="Connecteur droit avec flèche 29"/>
                <p:cNvCxnSpPr/>
                <p:nvPr/>
              </p:nvCxnSpPr>
              <p:spPr bwMode="auto">
                <a:xfrm flipH="1">
                  <a:off x="8037080" y="1965805"/>
                  <a:ext cx="686932" cy="92224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bwMode="auto">
                <a:xfrm flipH="1">
                  <a:off x="8809879" y="3733431"/>
                  <a:ext cx="343466" cy="23056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grpSp>
          <p:nvGrpSpPr>
            <p:cNvPr id="113" name="Groupe 112">
              <a:extLst>
                <a:ext uri="{FF2B5EF4-FFF2-40B4-BE49-F238E27FC236}">
                  <a16:creationId xmlns:a16="http://schemas.microsoft.com/office/drawing/2014/main" id="{AECB6F4A-CE63-469D-B801-F6D810728110}"/>
                </a:ext>
              </a:extLst>
            </p:cNvPr>
            <p:cNvGrpSpPr/>
            <p:nvPr/>
          </p:nvGrpSpPr>
          <p:grpSpPr>
            <a:xfrm>
              <a:off x="6046361" y="1567230"/>
              <a:ext cx="486104" cy="568096"/>
              <a:chOff x="9474502" y="1327223"/>
              <a:chExt cx="728364" cy="510196"/>
            </a:xfrm>
          </p:grpSpPr>
          <p:grpSp>
            <p:nvGrpSpPr>
              <p:cNvPr id="86" name="Groupe 85">
                <a:extLst>
                  <a:ext uri="{FF2B5EF4-FFF2-40B4-BE49-F238E27FC236}">
                    <a16:creationId xmlns:a16="http://schemas.microsoft.com/office/drawing/2014/main" id="{AE3C313D-B128-4FDD-815B-4E341CEA7B5F}"/>
                  </a:ext>
                </a:extLst>
              </p:cNvPr>
              <p:cNvGrpSpPr/>
              <p:nvPr/>
            </p:nvGrpSpPr>
            <p:grpSpPr>
              <a:xfrm rot="2211014">
                <a:off x="9474502" y="1327223"/>
                <a:ext cx="215631" cy="249194"/>
                <a:chOff x="1394751" y="170850"/>
                <a:chExt cx="215631" cy="249194"/>
              </a:xfrm>
            </p:grpSpPr>
            <p:sp>
              <p:nvSpPr>
                <p:cNvPr id="100" name="Rectangle 99">
                  <a:extLst>
                    <a:ext uri="{FF2B5EF4-FFF2-40B4-BE49-F238E27FC236}">
                      <a16:creationId xmlns:a16="http://schemas.microsoft.com/office/drawing/2014/main" id="{FFEC63EC-3A07-4ECC-8FE0-38FA03E5B394}"/>
                    </a:ext>
                  </a:extLst>
                </p:cNvPr>
                <p:cNvSpPr/>
                <p:nvPr/>
              </p:nvSpPr>
              <p:spPr>
                <a:xfrm>
                  <a:off x="1394751" y="170850"/>
                  <a:ext cx="45719"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a:extLst>
                    <a:ext uri="{FF2B5EF4-FFF2-40B4-BE49-F238E27FC236}">
                      <a16:creationId xmlns:a16="http://schemas.microsoft.com/office/drawing/2014/main" id="{096E55B0-A2E0-4B82-9774-AC2CC5C360EE}"/>
                    </a:ext>
                  </a:extLst>
                </p:cNvPr>
                <p:cNvSpPr/>
                <p:nvPr/>
              </p:nvSpPr>
              <p:spPr>
                <a:xfrm>
                  <a:off x="1493590" y="173156"/>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8" name="Rectangle 107">
                <a:extLst>
                  <a:ext uri="{FF2B5EF4-FFF2-40B4-BE49-F238E27FC236}">
                    <a16:creationId xmlns:a16="http://schemas.microsoft.com/office/drawing/2014/main" id="{FE60D16B-537B-4242-AE5D-BD711B6E02B3}"/>
                  </a:ext>
                </a:extLst>
              </p:cNvPr>
              <p:cNvSpPr/>
              <p:nvPr/>
            </p:nvSpPr>
            <p:spPr>
              <a:xfrm rot="2211014">
                <a:off x="9653884" y="1390759"/>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Rectangle 108">
                <a:extLst>
                  <a:ext uri="{FF2B5EF4-FFF2-40B4-BE49-F238E27FC236}">
                    <a16:creationId xmlns:a16="http://schemas.microsoft.com/office/drawing/2014/main" id="{7E96A226-AF2D-4EC4-8DA3-56E9BD1C595A}"/>
                  </a:ext>
                </a:extLst>
              </p:cNvPr>
              <p:cNvSpPr/>
              <p:nvPr/>
            </p:nvSpPr>
            <p:spPr>
              <a:xfrm rot="2211014">
                <a:off x="9776172" y="1447610"/>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53F103EE-5616-4B87-98ED-F50AFECE904C}"/>
                  </a:ext>
                </a:extLst>
              </p:cNvPr>
              <p:cNvSpPr/>
              <p:nvPr/>
            </p:nvSpPr>
            <p:spPr>
              <a:xfrm rot="2211014">
                <a:off x="9868844" y="1490989"/>
                <a:ext cx="116792" cy="249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B52D7CEB-DA61-4484-BB83-32E1D6635129}"/>
                  </a:ext>
                </a:extLst>
              </p:cNvPr>
              <p:cNvSpPr/>
              <p:nvPr/>
            </p:nvSpPr>
            <p:spPr>
              <a:xfrm rot="2211014">
                <a:off x="9990031" y="1549136"/>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BE6602CB-842B-417B-9024-025E0CB61AA8}"/>
                  </a:ext>
                </a:extLst>
              </p:cNvPr>
              <p:cNvSpPr/>
              <p:nvPr/>
            </p:nvSpPr>
            <p:spPr>
              <a:xfrm rot="2211014">
                <a:off x="10086074" y="1590531"/>
                <a:ext cx="116792"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33" name="Image 32">
            <a:extLst>
              <a:ext uri="{FF2B5EF4-FFF2-40B4-BE49-F238E27FC236}">
                <a16:creationId xmlns:a16="http://schemas.microsoft.com/office/drawing/2014/main" id="{B6962806-0001-4629-8D45-C6D9D8F8B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15" y="665403"/>
            <a:ext cx="2085035" cy="2085035"/>
          </a:xfrm>
          <a:prstGeom prst="rect">
            <a:avLst/>
          </a:prstGeom>
        </p:spPr>
      </p:pic>
    </p:spTree>
    <p:extLst>
      <p:ext uri="{BB962C8B-B14F-4D97-AF65-F5344CB8AC3E}">
        <p14:creationId xmlns:p14="http://schemas.microsoft.com/office/powerpoint/2010/main" val="145973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9">
            <a:extLst>
              <a:ext uri="{FF2B5EF4-FFF2-40B4-BE49-F238E27FC236}">
                <a16:creationId xmlns:a16="http://schemas.microsoft.com/office/drawing/2014/main" id="{05D91A00-267B-4389-97E6-25CDEE81460A}"/>
              </a:ext>
            </a:extLst>
          </p:cNvPr>
          <p:cNvSpPr txBox="1">
            <a:spLocks noChangeArrowheads="1"/>
          </p:cNvSpPr>
          <p:nvPr/>
        </p:nvSpPr>
        <p:spPr bwMode="auto">
          <a:xfrm>
            <a:off x="1050147" y="13092"/>
            <a:ext cx="10710925" cy="646331"/>
          </a:xfrm>
          <a:prstGeom prst="rect">
            <a:avLst/>
          </a:prstGeom>
          <a:noFill/>
          <a:ln w="9525">
            <a:noFill/>
            <a:miter lim="800000"/>
            <a:headEnd/>
            <a:tailEnd/>
          </a:ln>
        </p:spPr>
        <p:txBody>
          <a:bodyPr wrap="square">
            <a:spAutoFit/>
          </a:bodyPr>
          <a:lstStyle/>
          <a:p>
            <a:pPr algn="ctr" eaLnBrk="1" hangingPunct="1"/>
            <a:r>
              <a:rPr lang="en-US" altLang="fr-FR" sz="3600" b="1" dirty="0">
                <a:cs typeface="Arial" pitchFamily="34" charset="0"/>
                <a:sym typeface="Wingdings" pitchFamily="2" charset="2"/>
              </a:rPr>
              <a:t>Excitation energy resolution</a:t>
            </a:r>
            <a:endParaRPr lang="en-US" altLang="fr-FR" sz="3600" b="1" dirty="0">
              <a:cs typeface="Arial" pitchFamily="34" charset="0"/>
            </a:endParaRPr>
          </a:p>
        </p:txBody>
      </p:sp>
      <p:grpSp>
        <p:nvGrpSpPr>
          <p:cNvPr id="34" name="Groupe 33">
            <a:extLst>
              <a:ext uri="{FF2B5EF4-FFF2-40B4-BE49-F238E27FC236}">
                <a16:creationId xmlns:a16="http://schemas.microsoft.com/office/drawing/2014/main" id="{9EE38FF5-2958-4AEF-8549-AB3380D8916C}"/>
              </a:ext>
            </a:extLst>
          </p:cNvPr>
          <p:cNvGrpSpPr/>
          <p:nvPr/>
        </p:nvGrpSpPr>
        <p:grpSpPr>
          <a:xfrm>
            <a:off x="6110433" y="688482"/>
            <a:ext cx="5751441" cy="4886053"/>
            <a:chOff x="6202016" y="823579"/>
            <a:chExt cx="5751441" cy="4886053"/>
          </a:xfrm>
        </p:grpSpPr>
        <p:pic>
          <p:nvPicPr>
            <p:cNvPr id="21" name="Image 20">
              <a:extLst>
                <a:ext uri="{FF2B5EF4-FFF2-40B4-BE49-F238E27FC236}">
                  <a16:creationId xmlns:a16="http://schemas.microsoft.com/office/drawing/2014/main" id="{C63CB10A-6DDF-43E3-B9E3-AC5CB131A973}"/>
                </a:ext>
              </a:extLst>
            </p:cNvPr>
            <p:cNvPicPr>
              <a:picLocks noChangeAspect="1"/>
            </p:cNvPicPr>
            <p:nvPr/>
          </p:nvPicPr>
          <p:blipFill rotWithShape="1">
            <a:blip r:embed="rId2">
              <a:extLst>
                <a:ext uri="{28A0092B-C50C-407E-A947-70E740481C1C}">
                  <a14:useLocalDpi xmlns:a14="http://schemas.microsoft.com/office/drawing/2010/main" val="0"/>
                </a:ext>
              </a:extLst>
            </a:blip>
            <a:srcRect l="-193" t="50951" r="193" b="1223"/>
            <a:stretch/>
          </p:blipFill>
          <p:spPr>
            <a:xfrm>
              <a:off x="6202016" y="1054412"/>
              <a:ext cx="5751441" cy="4655220"/>
            </a:xfrm>
            <a:prstGeom prst="rect">
              <a:avLst/>
            </a:prstGeom>
          </p:spPr>
        </p:pic>
        <p:sp>
          <p:nvSpPr>
            <p:cNvPr id="24" name="ZoneTexte 23">
              <a:extLst>
                <a:ext uri="{FF2B5EF4-FFF2-40B4-BE49-F238E27FC236}">
                  <a16:creationId xmlns:a16="http://schemas.microsoft.com/office/drawing/2014/main" id="{45C0BFF5-FDCD-445F-9EBF-1BC6982DCB0B}"/>
                </a:ext>
              </a:extLst>
            </p:cNvPr>
            <p:cNvSpPr txBox="1"/>
            <p:nvPr/>
          </p:nvSpPr>
          <p:spPr>
            <a:xfrm>
              <a:off x="7781313" y="823579"/>
              <a:ext cx="3302553" cy="461665"/>
            </a:xfrm>
            <a:prstGeom prst="rect">
              <a:avLst/>
            </a:prstGeom>
            <a:noFill/>
          </p:spPr>
          <p:txBody>
            <a:bodyPr wrap="square" rtlCol="0">
              <a:spAutoFit/>
            </a:bodyPr>
            <a:lstStyle/>
            <a:p>
              <a:r>
                <a:rPr lang="fr-FR" sz="2400" b="1" dirty="0"/>
                <a:t>Target radius 0.5 mm</a:t>
              </a:r>
            </a:p>
          </p:txBody>
        </p:sp>
        <p:sp>
          <p:nvSpPr>
            <p:cNvPr id="28" name="Rectangle 27">
              <a:extLst>
                <a:ext uri="{FF2B5EF4-FFF2-40B4-BE49-F238E27FC236}">
                  <a16:creationId xmlns:a16="http://schemas.microsoft.com/office/drawing/2014/main" id="{21E007B6-9AD1-4CAB-9398-BB05078D57B5}"/>
                </a:ext>
              </a:extLst>
            </p:cNvPr>
            <p:cNvSpPr/>
            <p:nvPr/>
          </p:nvSpPr>
          <p:spPr>
            <a:xfrm>
              <a:off x="7239000" y="3259645"/>
              <a:ext cx="2111829" cy="1453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D8A1777E-EE7D-40B0-97E4-3242E3A94AD4}"/>
                </a:ext>
              </a:extLst>
            </p:cNvPr>
            <p:cNvSpPr/>
            <p:nvPr/>
          </p:nvSpPr>
          <p:spPr>
            <a:xfrm>
              <a:off x="9350829" y="3720219"/>
              <a:ext cx="2111829" cy="676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F6DFE180-87A5-4660-AA80-04EF1A45D6EC}"/>
                </a:ext>
              </a:extLst>
            </p:cNvPr>
            <p:cNvSpPr/>
            <p:nvPr/>
          </p:nvSpPr>
          <p:spPr>
            <a:xfrm>
              <a:off x="8697686" y="1321328"/>
              <a:ext cx="2797628" cy="676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3" name="Groupe 32">
            <a:extLst>
              <a:ext uri="{FF2B5EF4-FFF2-40B4-BE49-F238E27FC236}">
                <a16:creationId xmlns:a16="http://schemas.microsoft.com/office/drawing/2014/main" id="{9D0657F6-4226-45E0-B478-0C7FCC120FBC}"/>
              </a:ext>
            </a:extLst>
          </p:cNvPr>
          <p:cNvGrpSpPr/>
          <p:nvPr/>
        </p:nvGrpSpPr>
        <p:grpSpPr>
          <a:xfrm>
            <a:off x="133857" y="635084"/>
            <a:ext cx="5751442" cy="4748169"/>
            <a:chOff x="27532" y="774463"/>
            <a:chExt cx="5751442" cy="4748169"/>
          </a:xfrm>
        </p:grpSpPr>
        <p:sp>
          <p:nvSpPr>
            <p:cNvPr id="23" name="ZoneTexte 22">
              <a:extLst>
                <a:ext uri="{FF2B5EF4-FFF2-40B4-BE49-F238E27FC236}">
                  <a16:creationId xmlns:a16="http://schemas.microsoft.com/office/drawing/2014/main" id="{1BB4E763-6C55-4F2D-AE6E-A0A9051F137A}"/>
                </a:ext>
              </a:extLst>
            </p:cNvPr>
            <p:cNvSpPr txBox="1"/>
            <p:nvPr/>
          </p:nvSpPr>
          <p:spPr>
            <a:xfrm>
              <a:off x="1552791" y="774463"/>
              <a:ext cx="2857898" cy="461665"/>
            </a:xfrm>
            <a:prstGeom prst="rect">
              <a:avLst/>
            </a:prstGeom>
            <a:noFill/>
          </p:spPr>
          <p:txBody>
            <a:bodyPr wrap="none" rtlCol="0">
              <a:spAutoFit/>
            </a:bodyPr>
            <a:lstStyle/>
            <a:p>
              <a:r>
                <a:rPr lang="fr-FR" sz="2400" b="1" dirty="0"/>
                <a:t>Target radius 2.5 mm</a:t>
              </a:r>
            </a:p>
          </p:txBody>
        </p:sp>
        <p:grpSp>
          <p:nvGrpSpPr>
            <p:cNvPr id="32" name="Groupe 31">
              <a:extLst>
                <a:ext uri="{FF2B5EF4-FFF2-40B4-BE49-F238E27FC236}">
                  <a16:creationId xmlns:a16="http://schemas.microsoft.com/office/drawing/2014/main" id="{2F4889EE-6328-4B29-83A8-7BA4C9A9BE7D}"/>
                </a:ext>
              </a:extLst>
            </p:cNvPr>
            <p:cNvGrpSpPr/>
            <p:nvPr/>
          </p:nvGrpSpPr>
          <p:grpSpPr>
            <a:xfrm>
              <a:off x="27532" y="1132114"/>
              <a:ext cx="5751442" cy="4390518"/>
              <a:chOff x="27532" y="1132114"/>
              <a:chExt cx="5751442" cy="4390518"/>
            </a:xfrm>
          </p:grpSpPr>
          <p:pic>
            <p:nvPicPr>
              <p:cNvPr id="15" name="Image 14">
                <a:extLst>
                  <a:ext uri="{FF2B5EF4-FFF2-40B4-BE49-F238E27FC236}">
                    <a16:creationId xmlns:a16="http://schemas.microsoft.com/office/drawing/2014/main" id="{945EBA96-F8E7-4FBA-9F20-6111DED15F7D}"/>
                  </a:ext>
                </a:extLst>
              </p:cNvPr>
              <p:cNvPicPr>
                <a:picLocks noChangeAspect="1"/>
              </p:cNvPicPr>
              <p:nvPr/>
            </p:nvPicPr>
            <p:blipFill rotWithShape="1">
              <a:blip r:embed="rId2">
                <a:extLst>
                  <a:ext uri="{28A0092B-C50C-407E-A947-70E740481C1C}">
                    <a14:useLocalDpi xmlns:a14="http://schemas.microsoft.com/office/drawing/2010/main" val="0"/>
                  </a:ext>
                </a:extLst>
              </a:blip>
              <a:srcRect t="4069" b="50435"/>
              <a:stretch/>
            </p:blipFill>
            <p:spPr>
              <a:xfrm>
                <a:off x="27532" y="1132114"/>
                <a:ext cx="5751442" cy="4390518"/>
              </a:xfrm>
              <a:prstGeom prst="rect">
                <a:avLst/>
              </a:prstGeom>
            </p:spPr>
          </p:pic>
          <p:sp>
            <p:nvSpPr>
              <p:cNvPr id="19" name="Rectangle 18">
                <a:extLst>
                  <a:ext uri="{FF2B5EF4-FFF2-40B4-BE49-F238E27FC236}">
                    <a16:creationId xmlns:a16="http://schemas.microsoft.com/office/drawing/2014/main" id="{321A51DE-1EEE-40D6-A24A-BE2AF8C92050}"/>
                  </a:ext>
                </a:extLst>
              </p:cNvPr>
              <p:cNvSpPr/>
              <p:nvPr/>
            </p:nvSpPr>
            <p:spPr>
              <a:xfrm>
                <a:off x="1108134" y="3677478"/>
                <a:ext cx="4149666" cy="87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868ABD83-7673-4F57-869A-920D0E12A218}"/>
                  </a:ext>
                </a:extLst>
              </p:cNvPr>
              <p:cNvSpPr/>
              <p:nvPr/>
            </p:nvSpPr>
            <p:spPr>
              <a:xfrm>
                <a:off x="3339548" y="1620797"/>
                <a:ext cx="2007704" cy="217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E6249492-2AB3-4F6C-80A3-C34AE3AF5568}"/>
                  </a:ext>
                </a:extLst>
              </p:cNvPr>
              <p:cNvSpPr/>
              <p:nvPr/>
            </p:nvSpPr>
            <p:spPr>
              <a:xfrm>
                <a:off x="3647661" y="1322067"/>
                <a:ext cx="1699591" cy="253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SS</a:t>
                </a:r>
              </a:p>
            </p:txBody>
          </p:sp>
          <p:sp>
            <p:nvSpPr>
              <p:cNvPr id="31" name="Rectangle 30">
                <a:extLst>
                  <a:ext uri="{FF2B5EF4-FFF2-40B4-BE49-F238E27FC236}">
                    <a16:creationId xmlns:a16="http://schemas.microsoft.com/office/drawing/2014/main" id="{7301D65D-6A01-4D74-B852-2BB1B21FFB58}"/>
                  </a:ext>
                </a:extLst>
              </p:cNvPr>
              <p:cNvSpPr/>
              <p:nvPr/>
            </p:nvSpPr>
            <p:spPr>
              <a:xfrm>
                <a:off x="2645229" y="1367524"/>
                <a:ext cx="402771"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5" name="ZoneTexte 34">
            <a:extLst>
              <a:ext uri="{FF2B5EF4-FFF2-40B4-BE49-F238E27FC236}">
                <a16:creationId xmlns:a16="http://schemas.microsoft.com/office/drawing/2014/main" id="{1D3B27BD-42B8-43C5-92A4-A902FFBA3052}"/>
              </a:ext>
            </a:extLst>
          </p:cNvPr>
          <p:cNvSpPr txBox="1"/>
          <p:nvPr/>
        </p:nvSpPr>
        <p:spPr>
          <a:xfrm>
            <a:off x="3753986" y="1124779"/>
            <a:ext cx="1303049" cy="369332"/>
          </a:xfrm>
          <a:prstGeom prst="rect">
            <a:avLst/>
          </a:prstGeom>
          <a:noFill/>
        </p:spPr>
        <p:txBody>
          <a:bodyPr wrap="none" rtlCol="0">
            <a:spAutoFit/>
          </a:bodyPr>
          <a:lstStyle/>
          <a:p>
            <a:r>
              <a:rPr lang="fr-FR" b="1" dirty="0"/>
              <a:t>Simulations</a:t>
            </a:r>
          </a:p>
        </p:txBody>
      </p:sp>
      <p:sp>
        <p:nvSpPr>
          <p:cNvPr id="20" name="ZoneTexte 19">
            <a:extLst>
              <a:ext uri="{FF2B5EF4-FFF2-40B4-BE49-F238E27FC236}">
                <a16:creationId xmlns:a16="http://schemas.microsoft.com/office/drawing/2014/main" id="{72DC26B4-A4D7-40AA-8ADF-5ADB02C2ACDC}"/>
              </a:ext>
            </a:extLst>
          </p:cNvPr>
          <p:cNvSpPr txBox="1"/>
          <p:nvPr/>
        </p:nvSpPr>
        <p:spPr>
          <a:xfrm>
            <a:off x="458940" y="5391919"/>
            <a:ext cx="5531045" cy="830997"/>
          </a:xfrm>
          <a:prstGeom prst="rect">
            <a:avLst/>
          </a:prstGeom>
          <a:noFill/>
          <a:ln w="47625">
            <a:solidFill>
              <a:srgbClr val="FF0000"/>
            </a:solidFill>
          </a:ln>
        </p:spPr>
        <p:txBody>
          <a:bodyPr wrap="square" rtlCol="0">
            <a:spAutoFit/>
          </a:bodyPr>
          <a:lstStyle/>
          <a:p>
            <a:r>
              <a:rPr lang="fr-FR" sz="2400" b="1" dirty="0">
                <a:solidFill>
                  <a:srgbClr val="FF0000"/>
                </a:solidFill>
                <a:sym typeface="Symbol" panose="05050102010706020507" pitchFamily="18" charset="2"/>
              </a:rPr>
              <a:t>E*</a:t>
            </a:r>
            <a:r>
              <a:rPr lang="fr-FR" sz="2400" b="1" dirty="0" err="1">
                <a:sym typeface="Wingdings" panose="05000000000000000000" pitchFamily="2" charset="2"/>
              </a:rPr>
              <a:t>dominated</a:t>
            </a:r>
            <a:r>
              <a:rPr lang="fr-FR" sz="2400" b="1" dirty="0">
                <a:sym typeface="Wingdings" panose="05000000000000000000" pitchFamily="2" charset="2"/>
              </a:rPr>
              <a:t> by the </a:t>
            </a:r>
            <a:r>
              <a:rPr lang="fr-FR" sz="2400" b="1" dirty="0" err="1">
                <a:sym typeface="Wingdings" panose="05000000000000000000" pitchFamily="2" charset="2"/>
              </a:rPr>
              <a:t>angular</a:t>
            </a:r>
            <a:r>
              <a:rPr lang="fr-FR" sz="2400" b="1" dirty="0">
                <a:sym typeface="Wingdings" panose="05000000000000000000" pitchFamily="2" charset="2"/>
              </a:rPr>
              <a:t> </a:t>
            </a:r>
            <a:r>
              <a:rPr lang="fr-FR" sz="2400" b="1" dirty="0" err="1">
                <a:sym typeface="Wingdings" panose="05000000000000000000" pitchFamily="2" charset="2"/>
              </a:rPr>
              <a:t>uncertainty</a:t>
            </a:r>
            <a:r>
              <a:rPr lang="fr-FR" sz="2400" b="1" dirty="0">
                <a:sym typeface="Wingdings" panose="05000000000000000000" pitchFamily="2" charset="2"/>
              </a:rPr>
              <a:t> due to </a:t>
            </a:r>
            <a:r>
              <a:rPr lang="fr-FR" sz="2400" b="1" dirty="0" err="1">
                <a:sym typeface="Wingdings" panose="05000000000000000000" pitchFamily="2" charset="2"/>
              </a:rPr>
              <a:t>target</a:t>
            </a:r>
            <a:r>
              <a:rPr lang="fr-FR" sz="2400" b="1" dirty="0">
                <a:sym typeface="Wingdings" panose="05000000000000000000" pitchFamily="2" charset="2"/>
              </a:rPr>
              <a:t> radius of ~2.5 </a:t>
            </a:r>
            <a:r>
              <a:rPr lang="fr-FR" sz="2400" b="1" dirty="0" err="1">
                <a:sym typeface="Wingdings" panose="05000000000000000000" pitchFamily="2" charset="2"/>
              </a:rPr>
              <a:t>mm.</a:t>
            </a:r>
            <a:endParaRPr lang="fr-FR" sz="2400" b="1" dirty="0">
              <a:sym typeface="Wingdings" panose="05000000000000000000" pitchFamily="2" charset="2"/>
            </a:endParaRPr>
          </a:p>
        </p:txBody>
      </p:sp>
      <p:sp>
        <p:nvSpPr>
          <p:cNvPr id="27" name="Rectangle 26">
            <a:extLst>
              <a:ext uri="{FF2B5EF4-FFF2-40B4-BE49-F238E27FC236}">
                <a16:creationId xmlns:a16="http://schemas.microsoft.com/office/drawing/2014/main" id="{28D3EAA4-3648-4321-A642-4E5B5391D50C}"/>
              </a:ext>
            </a:extLst>
          </p:cNvPr>
          <p:cNvSpPr/>
          <p:nvPr/>
        </p:nvSpPr>
        <p:spPr>
          <a:xfrm>
            <a:off x="2460203" y="6291208"/>
            <a:ext cx="7651360" cy="523220"/>
          </a:xfrm>
          <a:prstGeom prst="rect">
            <a:avLst/>
          </a:prstGeom>
        </p:spPr>
        <p:txBody>
          <a:bodyPr wrap="square">
            <a:spAutoFit/>
          </a:bodyPr>
          <a:lstStyle/>
          <a:p>
            <a:pPr>
              <a:lnSpc>
                <a:spcPct val="100000"/>
              </a:lnSpc>
              <a:spcBef>
                <a:spcPct val="0"/>
              </a:spcBef>
              <a:buFontTx/>
              <a:buNone/>
            </a:pPr>
            <a:r>
              <a:rPr lang="en-US" altLang="fr-FR" sz="2800" b="1" dirty="0">
                <a:solidFill>
                  <a:srgbClr val="008080"/>
                </a:solidFill>
              </a:rPr>
              <a:t>M. </a:t>
            </a:r>
            <a:r>
              <a:rPr lang="en-US" altLang="fr-FR" sz="2800" b="1" dirty="0" err="1">
                <a:solidFill>
                  <a:srgbClr val="008080"/>
                </a:solidFill>
              </a:rPr>
              <a:t>Sguazzin</a:t>
            </a:r>
            <a:r>
              <a:rPr lang="en-US" altLang="fr-FR" sz="2800" b="1" dirty="0">
                <a:solidFill>
                  <a:srgbClr val="008080"/>
                </a:solidFill>
              </a:rPr>
              <a:t> </a:t>
            </a:r>
            <a:r>
              <a:rPr lang="en-US" altLang="fr-FR" sz="2800" b="1" i="1" dirty="0">
                <a:solidFill>
                  <a:srgbClr val="008080"/>
                </a:solidFill>
              </a:rPr>
              <a:t>et al</a:t>
            </a:r>
            <a:r>
              <a:rPr lang="en-US" altLang="fr-FR" sz="2800" b="1" dirty="0">
                <a:solidFill>
                  <a:srgbClr val="008080"/>
                </a:solidFill>
              </a:rPr>
              <a:t>., Phys. Rev. C 111 (2025) 024614</a:t>
            </a:r>
          </a:p>
        </p:txBody>
      </p:sp>
    </p:spTree>
    <p:extLst>
      <p:ext uri="{BB962C8B-B14F-4D97-AF65-F5344CB8AC3E}">
        <p14:creationId xmlns:p14="http://schemas.microsoft.com/office/powerpoint/2010/main" val="150498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9">
            <a:extLst>
              <a:ext uri="{FF2B5EF4-FFF2-40B4-BE49-F238E27FC236}">
                <a16:creationId xmlns:a16="http://schemas.microsoft.com/office/drawing/2014/main" id="{C7F424EB-FBBC-47D6-94CC-012AAE51D4A1}"/>
              </a:ext>
            </a:extLst>
          </p:cNvPr>
          <p:cNvSpPr txBox="1">
            <a:spLocks noChangeArrowheads="1"/>
          </p:cNvSpPr>
          <p:nvPr/>
        </p:nvSpPr>
        <p:spPr bwMode="auto">
          <a:xfrm>
            <a:off x="862205" y="364967"/>
            <a:ext cx="10710925" cy="646331"/>
          </a:xfrm>
          <a:prstGeom prst="rect">
            <a:avLst/>
          </a:prstGeom>
          <a:noFill/>
          <a:ln w="9525">
            <a:noFill/>
            <a:miter lim="800000"/>
            <a:headEnd/>
            <a:tailEnd/>
          </a:ln>
        </p:spPr>
        <p:txBody>
          <a:bodyPr wrap="square">
            <a:spAutoFit/>
          </a:bodyPr>
          <a:lstStyle/>
          <a:p>
            <a:pPr algn="ctr" eaLnBrk="1" hangingPunct="1"/>
            <a:r>
              <a:rPr lang="en-US" altLang="fr-FR" sz="3600" b="1" dirty="0">
                <a:cs typeface="Arial" pitchFamily="34" charset="0"/>
                <a:sym typeface="Wingdings" pitchFamily="2" charset="2"/>
              </a:rPr>
              <a:t>Detection of beam-like residues</a:t>
            </a:r>
            <a:endParaRPr lang="en-US" altLang="fr-FR" sz="3600" b="1" dirty="0">
              <a:cs typeface="Arial" pitchFamily="34" charset="0"/>
            </a:endParaRPr>
          </a:p>
        </p:txBody>
      </p:sp>
      <p:pic>
        <p:nvPicPr>
          <p:cNvPr id="56" name="Image 55">
            <a:extLst>
              <a:ext uri="{FF2B5EF4-FFF2-40B4-BE49-F238E27FC236}">
                <a16:creationId xmlns:a16="http://schemas.microsoft.com/office/drawing/2014/main" id="{2E49A721-EF5A-4331-BB25-6D10C6564338}"/>
              </a:ext>
            </a:extLst>
          </p:cNvPr>
          <p:cNvPicPr>
            <a:picLocks noChangeAspect="1"/>
          </p:cNvPicPr>
          <p:nvPr/>
        </p:nvPicPr>
        <p:blipFill rotWithShape="1">
          <a:blip r:embed="rId2">
            <a:extLst>
              <a:ext uri="{28A0092B-C50C-407E-A947-70E740481C1C}">
                <a14:useLocalDpi xmlns:a14="http://schemas.microsoft.com/office/drawing/2010/main" val="0"/>
              </a:ext>
            </a:extLst>
          </a:blip>
          <a:srcRect l="13394" t="5930" r="8610" b="8942"/>
          <a:stretch/>
        </p:blipFill>
        <p:spPr>
          <a:xfrm>
            <a:off x="287143" y="1768291"/>
            <a:ext cx="4877327" cy="2994412"/>
          </a:xfrm>
          <a:prstGeom prst="rect">
            <a:avLst/>
          </a:prstGeom>
        </p:spPr>
      </p:pic>
      <p:grpSp>
        <p:nvGrpSpPr>
          <p:cNvPr id="57" name="Groupe 56">
            <a:extLst>
              <a:ext uri="{FF2B5EF4-FFF2-40B4-BE49-F238E27FC236}">
                <a16:creationId xmlns:a16="http://schemas.microsoft.com/office/drawing/2014/main" id="{BBD78E9E-50DF-4380-B486-DFDAE1687531}"/>
              </a:ext>
            </a:extLst>
          </p:cNvPr>
          <p:cNvGrpSpPr/>
          <p:nvPr/>
        </p:nvGrpSpPr>
        <p:grpSpPr>
          <a:xfrm>
            <a:off x="-40970" y="1176223"/>
            <a:ext cx="12224853" cy="5116193"/>
            <a:chOff x="195467" y="795839"/>
            <a:chExt cx="12224853" cy="5116193"/>
          </a:xfrm>
        </p:grpSpPr>
        <p:grpSp>
          <p:nvGrpSpPr>
            <p:cNvPr id="58" name="Groupe 57">
              <a:extLst>
                <a:ext uri="{FF2B5EF4-FFF2-40B4-BE49-F238E27FC236}">
                  <a16:creationId xmlns:a16="http://schemas.microsoft.com/office/drawing/2014/main" id="{0F6FDAD4-E97C-422A-9810-FD6CDAD7DE20}"/>
                </a:ext>
              </a:extLst>
            </p:cNvPr>
            <p:cNvGrpSpPr/>
            <p:nvPr/>
          </p:nvGrpSpPr>
          <p:grpSpPr>
            <a:xfrm>
              <a:off x="195467" y="795839"/>
              <a:ext cx="12224853" cy="4051758"/>
              <a:chOff x="-1328533" y="795838"/>
              <a:chExt cx="12224853" cy="4051758"/>
            </a:xfrm>
          </p:grpSpPr>
          <p:grpSp>
            <p:nvGrpSpPr>
              <p:cNvPr id="63" name="Groupe 62">
                <a:extLst>
                  <a:ext uri="{FF2B5EF4-FFF2-40B4-BE49-F238E27FC236}">
                    <a16:creationId xmlns:a16="http://schemas.microsoft.com/office/drawing/2014/main" id="{6EF79CBA-4CC1-4A88-99E7-19B7B655E64E}"/>
                  </a:ext>
                </a:extLst>
              </p:cNvPr>
              <p:cNvGrpSpPr/>
              <p:nvPr/>
            </p:nvGrpSpPr>
            <p:grpSpPr>
              <a:xfrm>
                <a:off x="-1328533" y="795838"/>
                <a:ext cx="12224853" cy="4051758"/>
                <a:chOff x="-1891549" y="2651717"/>
                <a:chExt cx="16299802" cy="5280139"/>
              </a:xfrm>
            </p:grpSpPr>
            <p:sp>
              <p:nvSpPr>
                <p:cNvPr id="65" name="ZoneTexte 64">
                  <a:extLst>
                    <a:ext uri="{FF2B5EF4-FFF2-40B4-BE49-F238E27FC236}">
                      <a16:creationId xmlns:a16="http://schemas.microsoft.com/office/drawing/2014/main" id="{291D414C-873F-47F6-A062-A0DD8FAFE9DA}"/>
                    </a:ext>
                  </a:extLst>
                </p:cNvPr>
                <p:cNvSpPr txBox="1"/>
                <p:nvPr/>
              </p:nvSpPr>
              <p:spPr>
                <a:xfrm>
                  <a:off x="719262" y="2888413"/>
                  <a:ext cx="2713734" cy="521412"/>
                </a:xfrm>
                <a:prstGeom prst="rect">
                  <a:avLst/>
                </a:prstGeom>
                <a:noFill/>
              </p:spPr>
              <p:txBody>
                <a:bodyPr wrap="none" rtlCol="0">
                  <a:spAutoFit/>
                </a:bodyPr>
                <a:lstStyle/>
                <a:p>
                  <a:r>
                    <a:rPr lang="fr-FR" sz="2000" b="1" dirty="0" err="1"/>
                    <a:t>Detected</a:t>
                  </a:r>
                  <a:r>
                    <a:rPr lang="fr-FR" sz="2000" b="1" dirty="0"/>
                    <a:t> protons</a:t>
                  </a:r>
                </a:p>
              </p:txBody>
            </p:sp>
            <p:grpSp>
              <p:nvGrpSpPr>
                <p:cNvPr id="66" name="Groupe 65">
                  <a:extLst>
                    <a:ext uri="{FF2B5EF4-FFF2-40B4-BE49-F238E27FC236}">
                      <a16:creationId xmlns:a16="http://schemas.microsoft.com/office/drawing/2014/main" id="{5964B5D7-45AD-4922-8B65-EACF3827CB61}"/>
                    </a:ext>
                  </a:extLst>
                </p:cNvPr>
                <p:cNvGrpSpPr/>
                <p:nvPr/>
              </p:nvGrpSpPr>
              <p:grpSpPr>
                <a:xfrm>
                  <a:off x="5040585" y="3380945"/>
                  <a:ext cx="9367668" cy="4489546"/>
                  <a:chOff x="5040585" y="3380945"/>
                  <a:chExt cx="9367668" cy="4489546"/>
                </a:xfrm>
              </p:grpSpPr>
              <p:pic>
                <p:nvPicPr>
                  <p:cNvPr id="71" name="Image 70">
                    <a:extLst>
                      <a:ext uri="{FF2B5EF4-FFF2-40B4-BE49-F238E27FC236}">
                        <a16:creationId xmlns:a16="http://schemas.microsoft.com/office/drawing/2014/main" id="{2EA2B96B-F203-42AE-B04A-BF0CE212EA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51" t="6888"/>
                  <a:stretch/>
                </p:blipFill>
                <p:spPr>
                  <a:xfrm>
                    <a:off x="5040585" y="3380945"/>
                    <a:ext cx="9367668" cy="4489546"/>
                  </a:xfrm>
                  <a:prstGeom prst="rect">
                    <a:avLst/>
                  </a:prstGeom>
                </p:spPr>
              </p:pic>
              <p:sp>
                <p:nvSpPr>
                  <p:cNvPr id="72" name="ZoneTexte 71">
                    <a:extLst>
                      <a:ext uri="{FF2B5EF4-FFF2-40B4-BE49-F238E27FC236}">
                        <a16:creationId xmlns:a16="http://schemas.microsoft.com/office/drawing/2014/main" id="{7C3E7F7F-38DF-47C6-9D5A-37062520AD23}"/>
                      </a:ext>
                    </a:extLst>
                  </p:cNvPr>
                  <p:cNvSpPr txBox="1"/>
                  <p:nvPr/>
                </p:nvSpPr>
                <p:spPr>
                  <a:xfrm>
                    <a:off x="10001634" y="3914482"/>
                    <a:ext cx="3122198" cy="601629"/>
                  </a:xfrm>
                  <a:prstGeom prst="rect">
                    <a:avLst/>
                  </a:prstGeom>
                  <a:noFill/>
                </p:spPr>
                <p:txBody>
                  <a:bodyPr wrap="square" rtlCol="0">
                    <a:spAutoFit/>
                  </a:bodyPr>
                  <a:lstStyle/>
                  <a:p>
                    <a:r>
                      <a:rPr lang="fr-FR" sz="2400" b="1" dirty="0">
                        <a:solidFill>
                          <a:srgbClr val="FF0000"/>
                        </a:solidFill>
                      </a:rPr>
                      <a:t>Full </a:t>
                    </a:r>
                    <a:r>
                      <a:rPr lang="fr-FR" sz="2400" b="1" dirty="0" err="1">
                        <a:solidFill>
                          <a:srgbClr val="FF0000"/>
                        </a:solidFill>
                      </a:rPr>
                      <a:t>separation</a:t>
                    </a:r>
                    <a:r>
                      <a:rPr lang="fr-FR" sz="2400" b="1" dirty="0">
                        <a:solidFill>
                          <a:srgbClr val="FF0000"/>
                        </a:solidFill>
                      </a:rPr>
                      <a:t>!!</a:t>
                    </a:r>
                  </a:p>
                </p:txBody>
              </p:sp>
              <p:sp>
                <p:nvSpPr>
                  <p:cNvPr id="73" name="ZoneTexte 72">
                    <a:extLst>
                      <a:ext uri="{FF2B5EF4-FFF2-40B4-BE49-F238E27FC236}">
                        <a16:creationId xmlns:a16="http://schemas.microsoft.com/office/drawing/2014/main" id="{7A10C3E9-4229-41AC-8E58-A2853DFF5154}"/>
                      </a:ext>
                    </a:extLst>
                  </p:cNvPr>
                  <p:cNvSpPr txBox="1"/>
                  <p:nvPr/>
                </p:nvSpPr>
                <p:spPr>
                  <a:xfrm>
                    <a:off x="6745493" y="3808773"/>
                    <a:ext cx="1933606" cy="842281"/>
                  </a:xfrm>
                  <a:prstGeom prst="rect">
                    <a:avLst/>
                  </a:prstGeom>
                  <a:noFill/>
                </p:spPr>
                <p:txBody>
                  <a:bodyPr wrap="none" rtlCol="0">
                    <a:spAutoFit/>
                  </a:bodyPr>
                  <a:lstStyle/>
                  <a:p>
                    <a:r>
                      <a:rPr lang="fr-FR" b="1" baseline="30000" dirty="0"/>
                      <a:t>208</a:t>
                    </a:r>
                    <a:r>
                      <a:rPr lang="fr-FR" b="1" dirty="0"/>
                      <a:t>Pb</a:t>
                    </a:r>
                    <a:r>
                      <a:rPr lang="fr-FR" b="1" baseline="30000" dirty="0"/>
                      <a:t>82+ </a:t>
                    </a:r>
                    <a:r>
                      <a:rPr lang="fr-FR" b="1" dirty="0" err="1"/>
                      <a:t>after</a:t>
                    </a:r>
                    <a:r>
                      <a:rPr lang="fr-FR" b="1" dirty="0"/>
                      <a:t> </a:t>
                    </a:r>
                  </a:p>
                  <a:p>
                    <a:r>
                      <a:rPr lang="fr-FR" b="1" dirty="0">
                        <a:sym typeface="Symbol" panose="05050102010706020507" pitchFamily="18" charset="2"/>
                      </a:rPr>
                      <a:t></a:t>
                    </a:r>
                    <a:r>
                      <a:rPr lang="fr-FR" b="1" dirty="0"/>
                      <a:t> </a:t>
                    </a:r>
                    <a:r>
                      <a:rPr lang="fr-FR" b="1" dirty="0" err="1"/>
                      <a:t>emission</a:t>
                    </a:r>
                    <a:endParaRPr lang="fr-FR" b="1" dirty="0"/>
                  </a:p>
                </p:txBody>
              </p:sp>
              <p:sp>
                <p:nvSpPr>
                  <p:cNvPr id="74" name="ZoneTexte 73">
                    <a:extLst>
                      <a:ext uri="{FF2B5EF4-FFF2-40B4-BE49-F238E27FC236}">
                        <a16:creationId xmlns:a16="http://schemas.microsoft.com/office/drawing/2014/main" id="{3E743C76-5741-465D-BC71-9C8F2F0839C8}"/>
                      </a:ext>
                    </a:extLst>
                  </p:cNvPr>
                  <p:cNvSpPr txBox="1"/>
                  <p:nvPr/>
                </p:nvSpPr>
                <p:spPr>
                  <a:xfrm>
                    <a:off x="8555049" y="4238623"/>
                    <a:ext cx="1607705" cy="842281"/>
                  </a:xfrm>
                  <a:prstGeom prst="rect">
                    <a:avLst/>
                  </a:prstGeom>
                  <a:noFill/>
                </p:spPr>
                <p:txBody>
                  <a:bodyPr wrap="none" rtlCol="0">
                    <a:spAutoFit/>
                  </a:bodyPr>
                  <a:lstStyle/>
                  <a:p>
                    <a:r>
                      <a:rPr lang="fr-FR" b="1" baseline="30000" dirty="0"/>
                      <a:t>     207</a:t>
                    </a:r>
                    <a:r>
                      <a:rPr lang="fr-FR" b="1" dirty="0"/>
                      <a:t>Pb</a:t>
                    </a:r>
                    <a:r>
                      <a:rPr lang="fr-FR" b="1" baseline="30000" dirty="0"/>
                      <a:t>82+</a:t>
                    </a:r>
                  </a:p>
                  <a:p>
                    <a:r>
                      <a:rPr lang="fr-FR" b="1" dirty="0">
                        <a:sym typeface="Symbol" panose="05050102010706020507" pitchFamily="18" charset="2"/>
                      </a:rPr>
                      <a:t>n</a:t>
                    </a:r>
                    <a:r>
                      <a:rPr lang="fr-FR" b="1" dirty="0"/>
                      <a:t> </a:t>
                    </a:r>
                    <a:r>
                      <a:rPr lang="fr-FR" b="1" dirty="0" err="1"/>
                      <a:t>emission</a:t>
                    </a:r>
                    <a:endParaRPr lang="fr-FR" b="1" dirty="0"/>
                  </a:p>
                </p:txBody>
              </p:sp>
            </p:grpSp>
            <p:grpSp>
              <p:nvGrpSpPr>
                <p:cNvPr id="67" name="Groupe 66">
                  <a:extLst>
                    <a:ext uri="{FF2B5EF4-FFF2-40B4-BE49-F238E27FC236}">
                      <a16:creationId xmlns:a16="http://schemas.microsoft.com/office/drawing/2014/main" id="{75A07C42-5F48-405C-B103-F15992E4262B}"/>
                    </a:ext>
                  </a:extLst>
                </p:cNvPr>
                <p:cNvGrpSpPr/>
                <p:nvPr/>
              </p:nvGrpSpPr>
              <p:grpSpPr>
                <a:xfrm>
                  <a:off x="-1891549" y="2651717"/>
                  <a:ext cx="5324545" cy="5280139"/>
                  <a:chOff x="-1854719" y="-891131"/>
                  <a:chExt cx="5922073" cy="6721574"/>
                </a:xfrm>
              </p:grpSpPr>
              <p:sp>
                <p:nvSpPr>
                  <p:cNvPr id="69" name="ZoneTexte 68">
                    <a:extLst>
                      <a:ext uri="{FF2B5EF4-FFF2-40B4-BE49-F238E27FC236}">
                        <a16:creationId xmlns:a16="http://schemas.microsoft.com/office/drawing/2014/main" id="{DE720E9A-73DC-4403-9116-A54EBD13BD85}"/>
                      </a:ext>
                    </a:extLst>
                  </p:cNvPr>
                  <p:cNvSpPr txBox="1"/>
                  <p:nvPr/>
                </p:nvSpPr>
                <p:spPr>
                  <a:xfrm rot="16200000">
                    <a:off x="-2662758" y="-83092"/>
                    <a:ext cx="2209425" cy="593348"/>
                  </a:xfrm>
                  <a:prstGeom prst="rect">
                    <a:avLst/>
                  </a:prstGeom>
                  <a:noFill/>
                </p:spPr>
                <p:txBody>
                  <a:bodyPr wrap="none" rtlCol="0">
                    <a:spAutoFit/>
                  </a:bodyPr>
                  <a:lstStyle/>
                  <a:p>
                    <a:r>
                      <a:rPr lang="fr-FR" sz="2000" b="1" dirty="0" err="1"/>
                      <a:t>Eloss</a:t>
                    </a:r>
                    <a:r>
                      <a:rPr lang="fr-FR" sz="2000" b="1" dirty="0"/>
                      <a:t> (keV)</a:t>
                    </a:r>
                  </a:p>
                </p:txBody>
              </p:sp>
              <p:sp>
                <p:nvSpPr>
                  <p:cNvPr id="70" name="ZoneTexte 69">
                    <a:extLst>
                      <a:ext uri="{FF2B5EF4-FFF2-40B4-BE49-F238E27FC236}">
                        <a16:creationId xmlns:a16="http://schemas.microsoft.com/office/drawing/2014/main" id="{1C7F16AE-86F8-4727-AD7E-6A67679D36F4}"/>
                      </a:ext>
                    </a:extLst>
                  </p:cNvPr>
                  <p:cNvSpPr txBox="1"/>
                  <p:nvPr/>
                </p:nvSpPr>
                <p:spPr>
                  <a:xfrm>
                    <a:off x="1435708" y="5166689"/>
                    <a:ext cx="2631646" cy="663754"/>
                  </a:xfrm>
                  <a:prstGeom prst="rect">
                    <a:avLst/>
                  </a:prstGeom>
                  <a:noFill/>
                </p:spPr>
                <p:txBody>
                  <a:bodyPr wrap="none" rtlCol="0">
                    <a:spAutoFit/>
                  </a:bodyPr>
                  <a:lstStyle/>
                  <a:p>
                    <a:r>
                      <a:rPr lang="fr-FR" sz="2000" b="1" dirty="0" err="1"/>
                      <a:t>Eresidual</a:t>
                    </a:r>
                    <a:r>
                      <a:rPr lang="fr-FR" sz="2000" b="1" dirty="0"/>
                      <a:t> (keV)</a:t>
                    </a:r>
                  </a:p>
                </p:txBody>
              </p:sp>
            </p:grpSp>
            <p:sp>
              <p:nvSpPr>
                <p:cNvPr id="68" name="ZoneTexte 67">
                  <a:extLst>
                    <a:ext uri="{FF2B5EF4-FFF2-40B4-BE49-F238E27FC236}">
                      <a16:creationId xmlns:a16="http://schemas.microsoft.com/office/drawing/2014/main" id="{B4E65B7D-7F94-46EF-ACA0-449F2B6B5F5C}"/>
                    </a:ext>
                  </a:extLst>
                </p:cNvPr>
                <p:cNvSpPr txBox="1"/>
                <p:nvPr/>
              </p:nvSpPr>
              <p:spPr>
                <a:xfrm>
                  <a:off x="7258671" y="2651717"/>
                  <a:ext cx="5360784" cy="922498"/>
                </a:xfrm>
                <a:prstGeom prst="rect">
                  <a:avLst/>
                </a:prstGeom>
                <a:noFill/>
              </p:spPr>
              <p:txBody>
                <a:bodyPr wrap="none" rtlCol="0">
                  <a:spAutoFit/>
                </a:bodyPr>
                <a:lstStyle/>
                <a:p>
                  <a:r>
                    <a:rPr lang="fr-FR" sz="2000" b="1" dirty="0"/>
                    <a:t>Position of </a:t>
                  </a:r>
                  <a:r>
                    <a:rPr lang="fr-FR" sz="2000" b="1" dirty="0" err="1"/>
                    <a:t>detected</a:t>
                  </a:r>
                  <a:r>
                    <a:rPr lang="fr-FR" sz="2000" b="1" dirty="0"/>
                    <a:t> </a:t>
                  </a:r>
                  <a:r>
                    <a:rPr lang="fr-FR" sz="2000" b="1" dirty="0" err="1"/>
                    <a:t>beam</a:t>
                  </a:r>
                  <a:r>
                    <a:rPr lang="fr-FR" sz="2000" b="1" dirty="0"/>
                    <a:t> </a:t>
                  </a:r>
                  <a:r>
                    <a:rPr lang="fr-FR" sz="2000" b="1" dirty="0" err="1"/>
                    <a:t>residues</a:t>
                  </a:r>
                  <a:r>
                    <a:rPr lang="fr-FR" sz="2000" b="1" dirty="0"/>
                    <a:t> </a:t>
                  </a:r>
                </a:p>
                <a:p>
                  <a:pPr algn="ctr"/>
                  <a:r>
                    <a:rPr lang="fr-FR" sz="2000" b="1" dirty="0"/>
                    <a:t>in </a:t>
                  </a:r>
                  <a:r>
                    <a:rPr lang="fr-FR" sz="2000" b="1" dirty="0" err="1"/>
                    <a:t>coincidence</a:t>
                  </a:r>
                  <a:r>
                    <a:rPr lang="fr-FR" sz="2000" b="1" dirty="0"/>
                    <a:t> </a:t>
                  </a:r>
                  <a:r>
                    <a:rPr lang="fr-FR" sz="2000" b="1" dirty="0" err="1"/>
                    <a:t>with</a:t>
                  </a:r>
                  <a:r>
                    <a:rPr lang="fr-FR" sz="2000" b="1" dirty="0"/>
                    <a:t> protons</a:t>
                  </a:r>
                </a:p>
              </p:txBody>
            </p:sp>
          </p:grpSp>
          <p:cxnSp>
            <p:nvCxnSpPr>
              <p:cNvPr id="64" name="Connecteur droit avec flèche 63">
                <a:extLst>
                  <a:ext uri="{FF2B5EF4-FFF2-40B4-BE49-F238E27FC236}">
                    <a16:creationId xmlns:a16="http://schemas.microsoft.com/office/drawing/2014/main" id="{D303F2FB-06DE-461C-B079-746D2141D679}"/>
                  </a:ext>
                </a:extLst>
              </p:cNvPr>
              <p:cNvCxnSpPr>
                <a:cxnSpLocks/>
              </p:cNvCxnSpPr>
              <p:nvPr/>
            </p:nvCxnSpPr>
            <p:spPr>
              <a:xfrm flipV="1">
                <a:off x="2418735" y="2659895"/>
                <a:ext cx="1729563" cy="8422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Connecteur droit avec flèche 58">
              <a:extLst>
                <a:ext uri="{FF2B5EF4-FFF2-40B4-BE49-F238E27FC236}">
                  <a16:creationId xmlns:a16="http://schemas.microsoft.com/office/drawing/2014/main" id="{1E09F9D3-BA2D-4112-A9B3-25835E45F186}"/>
                </a:ext>
              </a:extLst>
            </p:cNvPr>
            <p:cNvCxnSpPr>
              <a:cxnSpLocks/>
            </p:cNvCxnSpPr>
            <p:nvPr/>
          </p:nvCxnSpPr>
          <p:spPr>
            <a:xfrm flipH="1">
              <a:off x="5923492" y="3345303"/>
              <a:ext cx="530614" cy="133115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81D66F6A-5202-46BF-A25E-EB7EBFBFE3C0}"/>
                </a:ext>
              </a:extLst>
            </p:cNvPr>
            <p:cNvCxnSpPr>
              <a:cxnSpLocks/>
            </p:cNvCxnSpPr>
            <p:nvPr/>
          </p:nvCxnSpPr>
          <p:spPr>
            <a:xfrm>
              <a:off x="8112609" y="3739761"/>
              <a:ext cx="454015" cy="125832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0E917CF2-F16D-475C-B260-71CC4325215B}"/>
                </a:ext>
              </a:extLst>
            </p:cNvPr>
            <p:cNvSpPr txBox="1"/>
            <p:nvPr/>
          </p:nvSpPr>
          <p:spPr>
            <a:xfrm>
              <a:off x="4285296" y="4593507"/>
              <a:ext cx="3548151" cy="707886"/>
            </a:xfrm>
            <a:prstGeom prst="rect">
              <a:avLst/>
            </a:prstGeom>
            <a:noFill/>
          </p:spPr>
          <p:txBody>
            <a:bodyPr wrap="none" rtlCol="0">
              <a:spAutoFit/>
            </a:bodyPr>
            <a:lstStyle/>
            <a:p>
              <a:r>
                <a:rPr lang="fr-FR" sz="2000" b="1" dirty="0">
                  <a:solidFill>
                    <a:srgbClr val="FF0000"/>
                  </a:solidFill>
                </a:rPr>
                <a:t>  </a:t>
              </a:r>
              <a:r>
                <a:rPr lang="fr-FR" sz="2000" b="1" dirty="0" err="1">
                  <a:solidFill>
                    <a:srgbClr val="FF0000"/>
                  </a:solidFill>
                </a:rPr>
                <a:t>Efficiency</a:t>
              </a:r>
              <a:r>
                <a:rPr lang="fr-FR" sz="2000" b="1" dirty="0">
                  <a:solidFill>
                    <a:srgbClr val="FF0000"/>
                  </a:solidFill>
                </a:rPr>
                <a:t> ~33-100%!</a:t>
              </a:r>
            </a:p>
            <a:p>
              <a:r>
                <a:rPr lang="fr-FR" sz="2000" b="1" dirty="0">
                  <a:solidFill>
                    <a:srgbClr val="FF0000"/>
                  </a:solidFill>
                  <a:sym typeface="Symbol" panose="05050102010706020507" pitchFamily="18" charset="2"/>
                </a:rPr>
                <a:t> Max 20 % in direct </a:t>
              </a:r>
              <a:r>
                <a:rPr lang="fr-FR" sz="2000" b="1" dirty="0" err="1">
                  <a:solidFill>
                    <a:srgbClr val="FF0000"/>
                  </a:solidFill>
                  <a:sym typeface="Symbol" panose="05050102010706020507" pitchFamily="18" charset="2"/>
                </a:rPr>
                <a:t>kinematics</a:t>
              </a:r>
              <a:endParaRPr lang="fr-FR" sz="2000" b="1" dirty="0">
                <a:solidFill>
                  <a:srgbClr val="FF0000"/>
                </a:solidFill>
              </a:endParaRPr>
            </a:p>
          </p:txBody>
        </p:sp>
        <p:sp>
          <p:nvSpPr>
            <p:cNvPr id="62" name="ZoneTexte 61">
              <a:extLst>
                <a:ext uri="{FF2B5EF4-FFF2-40B4-BE49-F238E27FC236}">
                  <a16:creationId xmlns:a16="http://schemas.microsoft.com/office/drawing/2014/main" id="{250EED52-BEDA-4E65-8BE6-0DA46D0172E2}"/>
                </a:ext>
              </a:extLst>
            </p:cNvPr>
            <p:cNvSpPr txBox="1"/>
            <p:nvPr/>
          </p:nvSpPr>
          <p:spPr>
            <a:xfrm>
              <a:off x="8123454" y="4896369"/>
              <a:ext cx="2843599" cy="1015663"/>
            </a:xfrm>
            <a:prstGeom prst="rect">
              <a:avLst/>
            </a:prstGeom>
            <a:noFill/>
          </p:spPr>
          <p:txBody>
            <a:bodyPr wrap="none" rtlCol="0">
              <a:spAutoFit/>
            </a:bodyPr>
            <a:lstStyle/>
            <a:p>
              <a:r>
                <a:rPr lang="fr-FR" sz="2000" b="1" dirty="0" err="1">
                  <a:solidFill>
                    <a:srgbClr val="FF0000"/>
                  </a:solidFill>
                </a:rPr>
                <a:t>Efficiency</a:t>
              </a:r>
              <a:r>
                <a:rPr lang="fr-FR" sz="2000" b="1" dirty="0">
                  <a:solidFill>
                    <a:srgbClr val="FF0000"/>
                  </a:solidFill>
                </a:rPr>
                <a:t> 100%!</a:t>
              </a:r>
            </a:p>
            <a:p>
              <a:r>
                <a:rPr lang="fr-FR" sz="2000" b="1" dirty="0">
                  <a:solidFill>
                    <a:srgbClr val="FF0000"/>
                  </a:solidFill>
                  <a:sym typeface="Symbol" panose="05050102010706020507" pitchFamily="18" charset="2"/>
                </a:rPr>
                <a:t>0% in direct </a:t>
              </a:r>
              <a:r>
                <a:rPr lang="fr-FR" sz="2000" b="1" dirty="0" err="1">
                  <a:solidFill>
                    <a:srgbClr val="FF0000"/>
                  </a:solidFill>
                  <a:sym typeface="Symbol" panose="05050102010706020507" pitchFamily="18" charset="2"/>
                </a:rPr>
                <a:t>kinematics</a:t>
              </a:r>
              <a:r>
                <a:rPr lang="fr-FR" sz="2000" b="1" dirty="0">
                  <a:solidFill>
                    <a:srgbClr val="FF0000"/>
                  </a:solidFill>
                  <a:sym typeface="Symbol" panose="05050102010706020507" pitchFamily="18" charset="2"/>
                </a:rPr>
                <a:t>…</a:t>
              </a:r>
              <a:endParaRPr lang="fr-FR" sz="2000" b="1" dirty="0">
                <a:solidFill>
                  <a:srgbClr val="FF0000"/>
                </a:solidFill>
              </a:endParaRPr>
            </a:p>
            <a:p>
              <a:endParaRPr lang="fr-FR" sz="2000" b="1" dirty="0">
                <a:solidFill>
                  <a:srgbClr val="FF0000"/>
                </a:solidFill>
              </a:endParaRPr>
            </a:p>
          </p:txBody>
        </p:sp>
      </p:grpSp>
      <p:sp>
        <p:nvSpPr>
          <p:cNvPr id="23" name="Forme libre : forme 22">
            <a:extLst>
              <a:ext uri="{FF2B5EF4-FFF2-40B4-BE49-F238E27FC236}">
                <a16:creationId xmlns:a16="http://schemas.microsoft.com/office/drawing/2014/main" id="{B1C03A86-C9B5-4623-B048-2D66D609CE36}"/>
              </a:ext>
            </a:extLst>
          </p:cNvPr>
          <p:cNvSpPr/>
          <p:nvPr/>
        </p:nvSpPr>
        <p:spPr>
          <a:xfrm>
            <a:off x="718297" y="2171648"/>
            <a:ext cx="4121628" cy="2187701"/>
          </a:xfrm>
          <a:custGeom>
            <a:avLst/>
            <a:gdLst>
              <a:gd name="connsiteX0" fmla="*/ 18894 w 4121628"/>
              <a:gd name="connsiteY0" fmla="*/ 493580 h 2206339"/>
              <a:gd name="connsiteX1" fmla="*/ 4717 w 4121628"/>
              <a:gd name="connsiteY1" fmla="*/ 75366 h 2206339"/>
              <a:gd name="connsiteX2" fmla="*/ 54336 w 4121628"/>
              <a:gd name="connsiteY2" fmla="*/ 18659 h 2206339"/>
              <a:gd name="connsiteX3" fmla="*/ 210280 w 4121628"/>
              <a:gd name="connsiteY3" fmla="*/ 288017 h 2206339"/>
              <a:gd name="connsiteX4" fmla="*/ 359136 w 4121628"/>
              <a:gd name="connsiteY4" fmla="*/ 493580 h 2206339"/>
              <a:gd name="connsiteX5" fmla="*/ 635582 w 4121628"/>
              <a:gd name="connsiteY5" fmla="*/ 833822 h 2206339"/>
              <a:gd name="connsiteX6" fmla="*/ 890763 w 4121628"/>
              <a:gd name="connsiteY6" fmla="*/ 1011031 h 2206339"/>
              <a:gd name="connsiteX7" fmla="*/ 1216829 w 4121628"/>
              <a:gd name="connsiteY7" fmla="*/ 1252036 h 2206339"/>
              <a:gd name="connsiteX8" fmla="*/ 1507452 w 4121628"/>
              <a:gd name="connsiteY8" fmla="*/ 1415068 h 2206339"/>
              <a:gd name="connsiteX9" fmla="*/ 1790987 w 4121628"/>
              <a:gd name="connsiteY9" fmla="*/ 1514305 h 2206339"/>
              <a:gd name="connsiteX10" fmla="*/ 2173759 w 4121628"/>
              <a:gd name="connsiteY10" fmla="*/ 1592278 h 2206339"/>
              <a:gd name="connsiteX11" fmla="*/ 2634503 w 4121628"/>
              <a:gd name="connsiteY11" fmla="*/ 1670250 h 2206339"/>
              <a:gd name="connsiteX12" fmla="*/ 2882596 w 4121628"/>
              <a:gd name="connsiteY12" fmla="*/ 1684426 h 2206339"/>
              <a:gd name="connsiteX13" fmla="*/ 3293722 w 4121628"/>
              <a:gd name="connsiteY13" fmla="*/ 1783664 h 2206339"/>
              <a:gd name="connsiteX14" fmla="*/ 3719024 w 4121628"/>
              <a:gd name="connsiteY14" fmla="*/ 1840371 h 2206339"/>
              <a:gd name="connsiteX15" fmla="*/ 4080531 w 4121628"/>
              <a:gd name="connsiteY15" fmla="*/ 1854547 h 2206339"/>
              <a:gd name="connsiteX16" fmla="*/ 4045089 w 4121628"/>
              <a:gd name="connsiteY16" fmla="*/ 2187701 h 2206339"/>
              <a:gd name="connsiteX17" fmla="*/ 3470931 w 4121628"/>
              <a:gd name="connsiteY17" fmla="*/ 2166436 h 2206339"/>
              <a:gd name="connsiteX18" fmla="*/ 2847154 w 4121628"/>
              <a:gd name="connsiteY18" fmla="*/ 2145171 h 2206339"/>
              <a:gd name="connsiteX19" fmla="*/ 2010726 w 4121628"/>
              <a:gd name="connsiteY19" fmla="*/ 2038845 h 2206339"/>
              <a:gd name="connsiteX20" fmla="*/ 1464922 w 4121628"/>
              <a:gd name="connsiteY20" fmla="*/ 1854547 h 2206339"/>
              <a:gd name="connsiteX21" fmla="*/ 990001 w 4121628"/>
              <a:gd name="connsiteY21" fmla="*/ 1556836 h 2206339"/>
              <a:gd name="connsiteX22" fmla="*/ 706466 w 4121628"/>
              <a:gd name="connsiteY22" fmla="*/ 1386715 h 2206339"/>
              <a:gd name="connsiteX23" fmla="*/ 408754 w 4121628"/>
              <a:gd name="connsiteY23" fmla="*/ 1096092 h 2206339"/>
              <a:gd name="connsiteX24" fmla="*/ 153573 w 4121628"/>
              <a:gd name="connsiteY24" fmla="*/ 699143 h 2206339"/>
              <a:gd name="connsiteX25" fmla="*/ 18894 w 4121628"/>
              <a:gd name="connsiteY25" fmla="*/ 493580 h 220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21628" h="2206339">
                <a:moveTo>
                  <a:pt x="18894" y="493580"/>
                </a:moveTo>
                <a:cubicBezTo>
                  <a:pt x="-5915" y="389617"/>
                  <a:pt x="-1190" y="154520"/>
                  <a:pt x="4717" y="75366"/>
                </a:cubicBezTo>
                <a:cubicBezTo>
                  <a:pt x="10624" y="-3788"/>
                  <a:pt x="20076" y="-16783"/>
                  <a:pt x="54336" y="18659"/>
                </a:cubicBezTo>
                <a:cubicBezTo>
                  <a:pt x="88596" y="54101"/>
                  <a:pt x="159480" y="208864"/>
                  <a:pt x="210280" y="288017"/>
                </a:cubicBezTo>
                <a:cubicBezTo>
                  <a:pt x="261080" y="367170"/>
                  <a:pt x="288252" y="402612"/>
                  <a:pt x="359136" y="493580"/>
                </a:cubicBezTo>
                <a:cubicBezTo>
                  <a:pt x="430020" y="584548"/>
                  <a:pt x="546977" y="747580"/>
                  <a:pt x="635582" y="833822"/>
                </a:cubicBezTo>
                <a:cubicBezTo>
                  <a:pt x="724187" y="920064"/>
                  <a:pt x="793889" y="941329"/>
                  <a:pt x="890763" y="1011031"/>
                </a:cubicBezTo>
                <a:cubicBezTo>
                  <a:pt x="987637" y="1080733"/>
                  <a:pt x="1114048" y="1184697"/>
                  <a:pt x="1216829" y="1252036"/>
                </a:cubicBezTo>
                <a:cubicBezTo>
                  <a:pt x="1319610" y="1319375"/>
                  <a:pt x="1411759" y="1371356"/>
                  <a:pt x="1507452" y="1415068"/>
                </a:cubicBezTo>
                <a:cubicBezTo>
                  <a:pt x="1603145" y="1458780"/>
                  <a:pt x="1679936" y="1484770"/>
                  <a:pt x="1790987" y="1514305"/>
                </a:cubicBezTo>
                <a:cubicBezTo>
                  <a:pt x="1902038" y="1543840"/>
                  <a:pt x="2033173" y="1566287"/>
                  <a:pt x="2173759" y="1592278"/>
                </a:cubicBezTo>
                <a:cubicBezTo>
                  <a:pt x="2314345" y="1618269"/>
                  <a:pt x="2516364" y="1654892"/>
                  <a:pt x="2634503" y="1670250"/>
                </a:cubicBezTo>
                <a:cubicBezTo>
                  <a:pt x="2752642" y="1685608"/>
                  <a:pt x="2772726" y="1665524"/>
                  <a:pt x="2882596" y="1684426"/>
                </a:cubicBezTo>
                <a:cubicBezTo>
                  <a:pt x="2992466" y="1703328"/>
                  <a:pt x="3154317" y="1757673"/>
                  <a:pt x="3293722" y="1783664"/>
                </a:cubicBezTo>
                <a:cubicBezTo>
                  <a:pt x="3433127" y="1809655"/>
                  <a:pt x="3587889" y="1828557"/>
                  <a:pt x="3719024" y="1840371"/>
                </a:cubicBezTo>
                <a:cubicBezTo>
                  <a:pt x="3850159" y="1852185"/>
                  <a:pt x="4026187" y="1796659"/>
                  <a:pt x="4080531" y="1854547"/>
                </a:cubicBezTo>
                <a:cubicBezTo>
                  <a:pt x="4134875" y="1912435"/>
                  <a:pt x="4146689" y="2135720"/>
                  <a:pt x="4045089" y="2187701"/>
                </a:cubicBezTo>
                <a:cubicBezTo>
                  <a:pt x="3943489" y="2239683"/>
                  <a:pt x="3470931" y="2166436"/>
                  <a:pt x="3470931" y="2166436"/>
                </a:cubicBezTo>
                <a:cubicBezTo>
                  <a:pt x="3271275" y="2159348"/>
                  <a:pt x="3090522" y="2166436"/>
                  <a:pt x="2847154" y="2145171"/>
                </a:cubicBezTo>
                <a:cubicBezTo>
                  <a:pt x="2603787" y="2123906"/>
                  <a:pt x="2241098" y="2087282"/>
                  <a:pt x="2010726" y="2038845"/>
                </a:cubicBezTo>
                <a:cubicBezTo>
                  <a:pt x="1780354" y="1990408"/>
                  <a:pt x="1635043" y="1934882"/>
                  <a:pt x="1464922" y="1854547"/>
                </a:cubicBezTo>
                <a:cubicBezTo>
                  <a:pt x="1294801" y="1774212"/>
                  <a:pt x="1116410" y="1634808"/>
                  <a:pt x="990001" y="1556836"/>
                </a:cubicBezTo>
                <a:cubicBezTo>
                  <a:pt x="863592" y="1478864"/>
                  <a:pt x="803341" y="1463506"/>
                  <a:pt x="706466" y="1386715"/>
                </a:cubicBezTo>
                <a:cubicBezTo>
                  <a:pt x="609592" y="1309924"/>
                  <a:pt x="500903" y="1210687"/>
                  <a:pt x="408754" y="1096092"/>
                </a:cubicBezTo>
                <a:cubicBezTo>
                  <a:pt x="316605" y="981497"/>
                  <a:pt x="215005" y="796017"/>
                  <a:pt x="153573" y="699143"/>
                </a:cubicBezTo>
                <a:cubicBezTo>
                  <a:pt x="92141" y="602269"/>
                  <a:pt x="43703" y="597543"/>
                  <a:pt x="18894" y="493580"/>
                </a:cubicBezTo>
                <a:close/>
              </a:path>
            </a:pathLst>
          </a:cu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ZoneTexte 75">
            <a:extLst>
              <a:ext uri="{FF2B5EF4-FFF2-40B4-BE49-F238E27FC236}">
                <a16:creationId xmlns:a16="http://schemas.microsoft.com/office/drawing/2014/main" id="{29C0EA45-33D9-4986-BBC6-BA064386EB2D}"/>
              </a:ext>
            </a:extLst>
          </p:cNvPr>
          <p:cNvSpPr txBox="1"/>
          <p:nvPr/>
        </p:nvSpPr>
        <p:spPr>
          <a:xfrm>
            <a:off x="8390700" y="4999235"/>
            <a:ext cx="2314031" cy="338554"/>
          </a:xfrm>
          <a:prstGeom prst="rect">
            <a:avLst/>
          </a:prstGeom>
          <a:solidFill>
            <a:schemeClr val="bg1"/>
          </a:solidFill>
        </p:spPr>
        <p:txBody>
          <a:bodyPr wrap="none" rtlCol="0">
            <a:spAutoFit/>
          </a:bodyPr>
          <a:lstStyle/>
          <a:p>
            <a:r>
              <a:rPr lang="fr-FR" sz="1600" b="1" dirty="0"/>
              <a:t>Horizontal position (mm)</a:t>
            </a:r>
          </a:p>
        </p:txBody>
      </p:sp>
      <p:sp>
        <p:nvSpPr>
          <p:cNvPr id="77" name="ZoneTexte 76">
            <a:extLst>
              <a:ext uri="{FF2B5EF4-FFF2-40B4-BE49-F238E27FC236}">
                <a16:creationId xmlns:a16="http://schemas.microsoft.com/office/drawing/2014/main" id="{EC5D6481-565F-4908-9965-BDCA1A14889B}"/>
              </a:ext>
            </a:extLst>
          </p:cNvPr>
          <p:cNvSpPr txBox="1"/>
          <p:nvPr/>
        </p:nvSpPr>
        <p:spPr>
          <a:xfrm rot="17798499">
            <a:off x="10609300" y="4159294"/>
            <a:ext cx="2079635" cy="400110"/>
          </a:xfrm>
          <a:prstGeom prst="rect">
            <a:avLst/>
          </a:prstGeom>
          <a:solidFill>
            <a:schemeClr val="bg1"/>
          </a:solidFill>
        </p:spPr>
        <p:txBody>
          <a:bodyPr wrap="square" rtlCol="0">
            <a:spAutoFit/>
          </a:bodyPr>
          <a:lstStyle/>
          <a:p>
            <a:r>
              <a:rPr lang="fr-FR" sz="1600" b="1" dirty="0"/>
              <a:t>Vertical position (mm</a:t>
            </a:r>
            <a:r>
              <a:rPr lang="fr-FR" sz="2000" b="1" dirty="0"/>
              <a:t>)</a:t>
            </a:r>
          </a:p>
        </p:txBody>
      </p:sp>
      <p:sp>
        <p:nvSpPr>
          <p:cNvPr id="29" name="ZoneTexte 3">
            <a:extLst>
              <a:ext uri="{FF2B5EF4-FFF2-40B4-BE49-F238E27FC236}">
                <a16:creationId xmlns:a16="http://schemas.microsoft.com/office/drawing/2014/main" id="{3901A6FB-6032-4DC5-BDB8-6CC83AB8908D}"/>
              </a:ext>
            </a:extLst>
          </p:cNvPr>
          <p:cNvSpPr txBox="1">
            <a:spLocks noChangeArrowheads="1"/>
          </p:cNvSpPr>
          <p:nvPr/>
        </p:nvSpPr>
        <p:spPr bwMode="auto">
          <a:xfrm>
            <a:off x="2332613" y="5964099"/>
            <a:ext cx="7970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b="1" dirty="0">
                <a:solidFill>
                  <a:srgbClr val="008080"/>
                </a:solidFill>
              </a:rPr>
              <a:t>M. </a:t>
            </a:r>
            <a:r>
              <a:rPr lang="en-US" altLang="fr-FR" b="1" dirty="0" err="1">
                <a:solidFill>
                  <a:srgbClr val="008080"/>
                </a:solidFill>
              </a:rPr>
              <a:t>Sguazzin</a:t>
            </a:r>
            <a:r>
              <a:rPr lang="en-US" altLang="fr-FR" b="1" dirty="0">
                <a:solidFill>
                  <a:srgbClr val="008080"/>
                </a:solidFill>
              </a:rPr>
              <a:t> </a:t>
            </a:r>
            <a:r>
              <a:rPr lang="en-US" altLang="fr-FR" b="1" i="1" dirty="0">
                <a:solidFill>
                  <a:srgbClr val="008080"/>
                </a:solidFill>
              </a:rPr>
              <a:t>et al</a:t>
            </a:r>
            <a:r>
              <a:rPr lang="en-US" altLang="fr-FR" b="1" dirty="0">
                <a:solidFill>
                  <a:srgbClr val="008080"/>
                </a:solidFill>
              </a:rPr>
              <a:t>., Phys. Rev. Lett. 134 (2025) 072501</a:t>
            </a:r>
          </a:p>
        </p:txBody>
      </p:sp>
      <p:sp>
        <p:nvSpPr>
          <p:cNvPr id="30" name="Rectangle 29">
            <a:extLst>
              <a:ext uri="{FF2B5EF4-FFF2-40B4-BE49-F238E27FC236}">
                <a16:creationId xmlns:a16="http://schemas.microsoft.com/office/drawing/2014/main" id="{1EF7014C-6ACF-4CF2-AB60-1B21C74F86BD}"/>
              </a:ext>
            </a:extLst>
          </p:cNvPr>
          <p:cNvSpPr/>
          <p:nvPr/>
        </p:nvSpPr>
        <p:spPr>
          <a:xfrm>
            <a:off x="2332613" y="6367125"/>
            <a:ext cx="9144000" cy="523220"/>
          </a:xfrm>
          <a:prstGeom prst="rect">
            <a:avLst/>
          </a:prstGeom>
        </p:spPr>
        <p:txBody>
          <a:bodyPr wrap="square">
            <a:spAutoFit/>
          </a:bodyPr>
          <a:lstStyle/>
          <a:p>
            <a:pPr>
              <a:lnSpc>
                <a:spcPct val="100000"/>
              </a:lnSpc>
              <a:spcBef>
                <a:spcPct val="0"/>
              </a:spcBef>
              <a:buFontTx/>
              <a:buNone/>
            </a:pPr>
            <a:r>
              <a:rPr lang="en-US" altLang="fr-FR" sz="2800" b="1" dirty="0">
                <a:solidFill>
                  <a:srgbClr val="008080"/>
                </a:solidFill>
              </a:rPr>
              <a:t>M. </a:t>
            </a:r>
            <a:r>
              <a:rPr lang="en-US" altLang="fr-FR" sz="2800" b="1" dirty="0" err="1">
                <a:solidFill>
                  <a:srgbClr val="008080"/>
                </a:solidFill>
              </a:rPr>
              <a:t>Sguazzin</a:t>
            </a:r>
            <a:r>
              <a:rPr lang="en-US" altLang="fr-FR" sz="2800" b="1" dirty="0">
                <a:solidFill>
                  <a:srgbClr val="008080"/>
                </a:solidFill>
              </a:rPr>
              <a:t> </a:t>
            </a:r>
            <a:r>
              <a:rPr lang="en-US" altLang="fr-FR" sz="2800" b="1" i="1" dirty="0">
                <a:solidFill>
                  <a:srgbClr val="008080"/>
                </a:solidFill>
              </a:rPr>
              <a:t>et al</a:t>
            </a:r>
            <a:r>
              <a:rPr lang="en-US" altLang="fr-FR" sz="2800" b="1" dirty="0">
                <a:solidFill>
                  <a:srgbClr val="008080"/>
                </a:solidFill>
              </a:rPr>
              <a:t>., Phys. Rev. C 111 (2025) 024614</a:t>
            </a:r>
          </a:p>
        </p:txBody>
      </p:sp>
    </p:spTree>
    <p:extLst>
      <p:ext uri="{BB962C8B-B14F-4D97-AF65-F5344CB8AC3E}">
        <p14:creationId xmlns:p14="http://schemas.microsoft.com/office/powerpoint/2010/main" val="3971707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7607</TotalTime>
  <Words>2189</Words>
  <Application>Microsoft Office PowerPoint</Application>
  <PresentationFormat>Grand écran</PresentationFormat>
  <Paragraphs>309</Paragraphs>
  <Slides>23</Slides>
  <Notes>6</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3" baseType="lpstr">
      <vt:lpstr>Arial</vt:lpstr>
      <vt:lpstr>Book Antiqua</vt:lpstr>
      <vt:lpstr>Calibri</vt:lpstr>
      <vt:lpstr>Calibri Light</vt:lpstr>
      <vt:lpstr>Comic Sans MS</vt:lpstr>
      <vt:lpstr>Symbol</vt:lpstr>
      <vt:lpstr>Times New Roman</vt:lpstr>
      <vt:lpstr>Wingdings</vt:lpstr>
      <vt:lpstr>Thème Office</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beatriz jurado</dc:creator>
  <cp:lastModifiedBy>beatriz jurado</cp:lastModifiedBy>
  <cp:revision>370</cp:revision>
  <dcterms:created xsi:type="dcterms:W3CDTF">2022-07-18T15:07:06Z</dcterms:created>
  <dcterms:modified xsi:type="dcterms:W3CDTF">2025-08-26T22:11:10Z</dcterms:modified>
</cp:coreProperties>
</file>