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DEC"/>
          </a:solidFill>
        </a:fill>
      </a:tcStyle>
    </a:wholeTbl>
    <a:band2H>
      <a:tcTxStyle b="def" i="def"/>
      <a:tcStyle>
        <a:tcBdr/>
        <a:fill>
          <a:solidFill>
            <a:srgbClr val="EA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A"/>
          </a:solidFill>
        </a:fill>
      </a:tcStyle>
    </a:wholeTbl>
    <a:band2H>
      <a:tcTxStyle b="def" i="def"/>
      <a:tcStyle>
        <a:tcBdr/>
        <a:fill>
          <a:solidFill>
            <a:srgbClr val="E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FF"/>
          </a:solidFill>
        </a:fill>
      </a:tcStyle>
    </a:wholeTbl>
    <a:band2H>
      <a:tcTxStyle b="def" i="def"/>
      <a:tcStyle>
        <a:tcBdr/>
        <a:fill>
          <a:solidFill>
            <a:srgbClr val="EFF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Shape 4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3" name="Shape 5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Picture Placeholder 2"/>
          <p:cNvSpPr/>
          <p:nvPr>
            <p:ph type="pic" sz="half" idx="21"/>
          </p:nvPr>
        </p:nvSpPr>
        <p:spPr>
          <a:xfrm>
            <a:off x="1792288" y="1124742"/>
            <a:ext cx="5486404" cy="36028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/>
          <p:nvPr>
            <p:ph type="title"/>
          </p:nvPr>
        </p:nvSpPr>
        <p:spPr>
          <a:xfrm>
            <a:off x="1115616" y="274638"/>
            <a:ext cx="7200801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9E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xfrm>
            <a:off x="1115616" y="1556791"/>
            <a:ext cx="7200801" cy="4320481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Char char="»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8116386" y="6447856"/>
            <a:ext cx="245399" cy="22698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fol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1449" y="190496"/>
              <a:ext cx="8799515" cy="632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0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3203575" y="1268412"/>
            <a:ext cx="5495925" cy="936626"/>
          </a:xfrm>
          <a:prstGeom prst="rect">
            <a:avLst/>
          </a:prstGeom>
        </p:spPr>
        <p:txBody>
          <a:bodyPr lIns="18000" tIns="18000" rIns="18000" bIns="18000" anchor="t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4572000" y="2349500"/>
            <a:ext cx="4103688" cy="403225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xfrm>
            <a:off x="762000" y="1371600"/>
            <a:ext cx="64770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-&#10;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7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762000" y="1371600"/>
            <a:ext cx="31623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Textplatzhalt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platzhalt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8" name="Bildplatzhalt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9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58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62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6"/>
          <p:cNvSpPr/>
          <p:nvPr/>
        </p:nvSpPr>
        <p:spPr>
          <a:xfrm flipH="1" flipV="1">
            <a:off x="-4" y="5301207"/>
            <a:ext cx="6372206" cy="1556798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4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5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xfrm>
            <a:off x="8736679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84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88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9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0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1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3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Body Level One…"/>
          <p:cNvSpPr txBox="1"/>
          <p:nvPr>
            <p:ph type="body" idx="1"/>
          </p:nvPr>
        </p:nvSpPr>
        <p:spPr>
          <a:xfrm>
            <a:off x="251518" y="1268758"/>
            <a:ext cx="8712971" cy="485740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16"/>
          <p:cNvSpPr/>
          <p:nvPr/>
        </p:nvSpPr>
        <p:spPr>
          <a:xfrm flipH="1" flipV="1">
            <a:off x="-3" y="5301207"/>
            <a:ext cx="6372204" cy="1556796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1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4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2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lide Number"/>
          <p:cNvSpPr txBox="1"/>
          <p:nvPr>
            <p:ph type="sldNum" sz="quarter" idx="2"/>
          </p:nvPr>
        </p:nvSpPr>
        <p:spPr>
          <a:xfrm>
            <a:off x="6307802" y="635635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4487767" y="5740844"/>
            <a:ext cx="163780" cy="162256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96" y="174777"/>
            <a:ext cx="250046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3"/>
          <p:cNvSpPr/>
          <p:nvPr/>
        </p:nvSpPr>
        <p:spPr>
          <a:xfrm>
            <a:off x="92494" y="5564514"/>
            <a:ext cx="1151043" cy="368475"/>
          </a:xfrm>
          <a:prstGeom prst="rect">
            <a:avLst/>
          </a:prstGeom>
          <a:solidFill>
            <a:srgbClr val="384C81"/>
          </a:solidFill>
          <a:ln w="3175">
            <a:solidFill>
              <a:srgbClr val="364A7E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94" y="5601329"/>
            <a:ext cx="1135352" cy="34060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Text"/>
          <p:cNvSpPr txBox="1"/>
          <p:nvPr>
            <p:ph type="title"/>
          </p:nvPr>
        </p:nvSpPr>
        <p:spPr>
          <a:xfrm>
            <a:off x="373742" y="959643"/>
            <a:ext cx="8411029" cy="600341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defRPr b="1" sz="3600">
                <a:solidFill>
                  <a:srgbClr val="4A66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4" name="Body Level One…"/>
          <p:cNvSpPr txBox="1"/>
          <p:nvPr>
            <p:ph type="body" idx="1"/>
          </p:nvPr>
        </p:nvSpPr>
        <p:spPr>
          <a:xfrm>
            <a:off x="373742" y="1703917"/>
            <a:ext cx="8411029" cy="3786057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5859603" y="5624512"/>
            <a:ext cx="335554" cy="327802"/>
          </a:xfrm>
          <a:prstGeom prst="rect">
            <a:avLst/>
          </a:prstGeom>
        </p:spPr>
        <p:txBody>
          <a:bodyPr lIns="34289" tIns="34289" rIns="34289" bIns="34289" anchor="t"/>
          <a:lstStyle>
            <a:lvl1pPr algn="l" defTabSz="914400">
              <a:lnSpc>
                <a:spcPct val="95000"/>
              </a:lnSpc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3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4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030" y="180054"/>
            <a:ext cx="592929" cy="72866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itle Text"/>
          <p:cNvSpPr txBox="1"/>
          <p:nvPr>
            <p:ph type="title"/>
          </p:nvPr>
        </p:nvSpPr>
        <p:spPr>
          <a:xfrm>
            <a:off x="0" y="18256"/>
            <a:ext cx="7886700" cy="52000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4" name="Body Level One…"/>
          <p:cNvSpPr txBox="1"/>
          <p:nvPr>
            <p:ph type="body" idx="1"/>
          </p:nvPr>
        </p:nvSpPr>
        <p:spPr>
          <a:xfrm>
            <a:off x="223665" y="687423"/>
            <a:ext cx="8801923" cy="5877906"/>
          </a:xfrm>
          <a:prstGeom prst="rect">
            <a:avLst/>
          </a:prstGeom>
        </p:spPr>
        <p:txBody>
          <a:bodyPr/>
          <a:lstStyle>
            <a:lvl1pPr indent="-300599">
              <a:defRPr sz="2400"/>
            </a:lvl1pPr>
            <a:lvl2pPr marL="745919" indent="-360719">
              <a:defRPr sz="2400"/>
            </a:lvl2pPr>
            <a:lvl3pPr marL="1243199" indent="-400799">
              <a:defRPr sz="2400"/>
            </a:lvl3pPr>
            <a:lvl4pPr marL="1750499" indent="-450899">
              <a:defRPr sz="2400"/>
            </a:lvl4pPr>
            <a:lvl5pPr marL="2207700" indent="-45090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/>
          <p:nvPr>
            <p:ph type="sldNum" sz="quarter" idx="2"/>
          </p:nvPr>
        </p:nvSpPr>
        <p:spPr>
          <a:xfrm>
            <a:off x="8926880" y="6663040"/>
            <a:ext cx="217121" cy="215596"/>
          </a:xfrm>
          <a:prstGeom prst="rect">
            <a:avLst/>
          </a:prstGeom>
        </p:spPr>
        <p:txBody>
          <a:bodyPr/>
          <a:lstStyle>
            <a:lvl1pPr defTabSz="4572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6" name="Straight Connector 6"/>
          <p:cNvSpPr/>
          <p:nvPr/>
        </p:nvSpPr>
        <p:spPr>
          <a:xfrm>
            <a:off x="0" y="587998"/>
            <a:ext cx="7886700" cy="1"/>
          </a:xfrm>
          <a:prstGeom prst="line">
            <a:avLst/>
          </a:prstGeom>
          <a:ln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7" name="Straight Connector 10"/>
          <p:cNvSpPr/>
          <p:nvPr/>
        </p:nvSpPr>
        <p:spPr>
          <a:xfrm>
            <a:off x="0" y="6680385"/>
            <a:ext cx="9144001" cy="4380"/>
          </a:xfrm>
          <a:prstGeom prst="line">
            <a:avLst/>
          </a:prstGeom>
          <a:ln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5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7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0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Voeg een titel in"/>
          <p:cNvSpPr txBox="1"/>
          <p:nvPr>
            <p:ph type="title" hasCustomPrompt="1"/>
          </p:nvPr>
        </p:nvSpPr>
        <p:spPr>
          <a:xfrm>
            <a:off x="1115616" y="274638"/>
            <a:ext cx="7200801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9E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Voeg een titel in</a:t>
            </a:r>
          </a:p>
        </p:txBody>
      </p:sp>
      <p:sp>
        <p:nvSpPr>
          <p:cNvPr id="410" name="Body Level One…"/>
          <p:cNvSpPr txBox="1"/>
          <p:nvPr>
            <p:ph type="body" idx="1"/>
          </p:nvPr>
        </p:nvSpPr>
        <p:spPr>
          <a:xfrm>
            <a:off x="1115616" y="1556791"/>
            <a:ext cx="7200801" cy="432048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Char char="»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xfrm>
            <a:off x="8116381" y="6447855"/>
            <a:ext cx="245404" cy="226986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itle Text"/>
          <p:cNvSpPr txBox="1"/>
          <p:nvPr>
            <p:ph type="title"/>
          </p:nvPr>
        </p:nvSpPr>
        <p:spPr>
          <a:xfrm>
            <a:off x="685887" y="609600"/>
            <a:ext cx="7772402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2" name="Body Level One…"/>
          <p:cNvSpPr txBox="1"/>
          <p:nvPr>
            <p:ph type="body" idx="1"/>
          </p:nvPr>
        </p:nvSpPr>
        <p:spPr>
          <a:xfrm>
            <a:off x="685887" y="1981200"/>
            <a:ext cx="7772402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Times Roman"/>
                <a:ea typeface="Times Roman"/>
                <a:cs typeface="Times Roman"/>
                <a:sym typeface="Times Roman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Times Roman"/>
                <a:ea typeface="Times Roman"/>
                <a:cs typeface="Times Roman"/>
                <a:sym typeface="Times Roman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3" name="Slide Number"/>
          <p:cNvSpPr txBox="1"/>
          <p:nvPr>
            <p:ph type="sldNum" sz="quarter" idx="2"/>
          </p:nvPr>
        </p:nvSpPr>
        <p:spPr>
          <a:xfrm>
            <a:off x="8227060" y="6248400"/>
            <a:ext cx="231141" cy="256540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1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3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Body Level One…"/>
          <p:cNvSpPr txBox="1"/>
          <p:nvPr>
            <p:ph type="body" idx="1"/>
          </p:nvPr>
        </p:nvSpPr>
        <p:spPr>
          <a:xfrm>
            <a:off x="685887" y="228600"/>
            <a:ext cx="7772402" cy="5105400"/>
          </a:xfrm>
          <a:prstGeom prst="rect">
            <a:avLst/>
          </a:prstGeom>
        </p:spPr>
        <p:txBody>
          <a:bodyPr/>
          <a:lstStyle>
            <a:lvl1pPr marL="316632" indent="-316632">
              <a:lnSpc>
                <a:spcPct val="100000"/>
              </a:lnSpc>
              <a:spcBef>
                <a:spcPts val="600"/>
              </a:spcBef>
              <a:defRPr sz="2900">
                <a:latin typeface="Times Roman"/>
                <a:ea typeface="Times Roman"/>
                <a:cs typeface="Times Roman"/>
                <a:sym typeface="Times Roman"/>
              </a:defRPr>
            </a:lvl1pPr>
            <a:lvl2pPr marL="728257" indent="-306078">
              <a:lnSpc>
                <a:spcPct val="100000"/>
              </a:lnSpc>
              <a:spcBef>
                <a:spcPts val="600"/>
              </a:spcBef>
              <a:buChar char="–"/>
              <a:defRPr sz="2900">
                <a:latin typeface="Times Roman"/>
                <a:ea typeface="Times Roman"/>
                <a:cs typeface="Times Roman"/>
                <a:sym typeface="Times Roman"/>
              </a:defRPr>
            </a:lvl2pPr>
            <a:lvl3pPr marL="1122609" indent="-278252">
              <a:lnSpc>
                <a:spcPct val="100000"/>
              </a:lnSpc>
              <a:spcBef>
                <a:spcPts val="600"/>
              </a:spcBef>
              <a:defRPr sz="2900">
                <a:latin typeface="Times Roman"/>
                <a:ea typeface="Times Roman"/>
                <a:cs typeface="Times Roman"/>
                <a:sym typeface="Times Roman"/>
              </a:defRPr>
            </a:lvl3pPr>
            <a:lvl4pPr marL="1606622" indent="-340086">
              <a:lnSpc>
                <a:spcPct val="100000"/>
              </a:lnSpc>
              <a:spcBef>
                <a:spcPts val="600"/>
              </a:spcBef>
              <a:buChar char="–"/>
              <a:defRPr sz="2900">
                <a:latin typeface="Times Roman"/>
                <a:ea typeface="Times Roman"/>
                <a:cs typeface="Times Roman"/>
                <a:sym typeface="Times Roman"/>
              </a:defRPr>
            </a:lvl4pPr>
            <a:lvl5pPr marL="2028800" indent="-340086">
              <a:lnSpc>
                <a:spcPct val="100000"/>
              </a:lnSpc>
              <a:spcBef>
                <a:spcPts val="600"/>
              </a:spcBef>
              <a:buChar char="»"/>
              <a:defRPr sz="29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xfrm>
            <a:off x="8201660" y="6248400"/>
            <a:ext cx="256541" cy="269240"/>
          </a:xfrm>
          <a:prstGeom prst="rect">
            <a:avLst/>
          </a:prstGeom>
        </p:spPr>
        <p:txBody>
          <a:bodyPr anchor="t"/>
          <a:lstStyle>
            <a:lvl1pPr defTabSz="914400">
              <a:defRPr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5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Logo CEA" descr="Logo CE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22" y="5614987"/>
            <a:ext cx="274495" cy="27449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Body Level One…"/>
          <p:cNvSpPr txBox="1"/>
          <p:nvPr>
            <p:ph type="body" idx="1"/>
          </p:nvPr>
        </p:nvSpPr>
        <p:spPr>
          <a:xfrm>
            <a:off x="548878" y="1893093"/>
            <a:ext cx="8046245" cy="3399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1337" indent="-274638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8037" indent="-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74737" indent="-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" name="Slide Number"/>
          <p:cNvSpPr txBox="1"/>
          <p:nvPr>
            <p:ph type="sldNum" sz="quarter" idx="2"/>
          </p:nvPr>
        </p:nvSpPr>
        <p:spPr>
          <a:xfrm>
            <a:off x="8519008" y="5631212"/>
            <a:ext cx="250797" cy="241395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>
              <a:defRPr b="1">
                <a:solidFill>
                  <a:srgbClr val="E5001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6" name="ZoneTexte 6"/>
          <p:cNvSpPr txBox="1"/>
          <p:nvPr/>
        </p:nvSpPr>
        <p:spPr>
          <a:xfrm>
            <a:off x="-41911" y="649500"/>
            <a:ext cx="9075421" cy="2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Disposition : Titre et contenu</a:t>
            </a:r>
          </a:p>
        </p:txBody>
      </p:sp>
      <p:pic>
        <p:nvPicPr>
          <p:cNvPr id="457" name="PATTERN CARRE DECAL" descr="PATTERN CARRE DECAL"/>
          <p:cNvPicPr>
            <a:picLocks noChangeAspect="1"/>
          </p:cNvPicPr>
          <p:nvPr/>
        </p:nvPicPr>
        <p:blipFill>
          <a:blip r:embed="rId3">
            <a:extLst/>
          </a:blip>
          <a:srcRect l="17494" t="76060" r="18770" b="0"/>
          <a:stretch>
            <a:fillRect/>
          </a:stretch>
        </p:blipFill>
        <p:spPr>
          <a:xfrm>
            <a:off x="7219949" y="857249"/>
            <a:ext cx="1924051" cy="475606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itle Text"/>
          <p:cNvSpPr txBox="1"/>
          <p:nvPr>
            <p:ph type="title"/>
          </p:nvPr>
        </p:nvSpPr>
        <p:spPr>
          <a:xfrm>
            <a:off x="548878" y="1092776"/>
            <a:ext cx="8046245" cy="65387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>
                <a:solidFill>
                  <a:srgbClr val="E5001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3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lide Number"/>
          <p:cNvSpPr txBox="1"/>
          <p:nvPr>
            <p:ph type="sldNum" sz="quarter" idx="2"/>
          </p:nvPr>
        </p:nvSpPr>
        <p:spPr>
          <a:xfrm>
            <a:off x="8633484" y="6553200"/>
            <a:ext cx="245404" cy="226986"/>
          </a:xfrm>
          <a:prstGeom prst="rect">
            <a:avLst/>
          </a:prstGeom>
        </p:spPr>
        <p:txBody>
          <a:bodyPr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9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0" name="Body Level One…"/>
          <p:cNvSpPr txBox="1"/>
          <p:nvPr>
            <p:ph type="body" idx="1"/>
          </p:nvPr>
        </p:nvSpPr>
        <p:spPr>
          <a:xfrm>
            <a:off x="762000" y="1371600"/>
            <a:ext cx="6477000" cy="4191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 2"/>
          <p:cNvSpPr txBox="1"/>
          <p:nvPr>
            <p:ph type="title"/>
          </p:nvPr>
        </p:nvSpPr>
        <p:spPr>
          <a:xfrm>
            <a:off x="105009" y="1887545"/>
            <a:ext cx="9144002" cy="1684218"/>
          </a:xfrm>
          <a:prstGeom prst="rect">
            <a:avLst/>
          </a:prstGeom>
        </p:spPr>
        <p:txBody>
          <a:bodyPr/>
          <a:lstStyle/>
          <a:p>
            <a:pPr lvl="8">
              <a:lnSpc>
                <a:spcPct val="100000"/>
              </a:lnSpc>
              <a:defRPr b="1" sz="32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TALYS and TENDL for the future of FENDL                  </a:t>
            </a:r>
            <a:br>
              <a:rPr sz="3600">
                <a:solidFill>
                  <a:srgbClr val="FFFFFF"/>
                </a:solidFill>
              </a:rPr>
            </a:br>
          </a:p>
        </p:txBody>
      </p:sp>
      <p:sp>
        <p:nvSpPr>
          <p:cNvPr id="480" name="Rectangle 3"/>
          <p:cNvSpPr txBox="1"/>
          <p:nvPr>
            <p:ph type="body" sz="half" idx="1"/>
          </p:nvPr>
        </p:nvSpPr>
        <p:spPr>
          <a:xfrm>
            <a:off x="233597" y="3933054"/>
            <a:ext cx="8886826" cy="2615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Arjan Koning, IAEA, Vienna</a:t>
            </a:r>
            <a:endParaRPr>
              <a:solidFill>
                <a:srgbClr val="FFEBCC"/>
              </a:solidFill>
            </a:endParaRPr>
          </a:p>
          <a:p>
            <a:pPr>
              <a:lnSpc>
                <a:spcPct val="90000"/>
              </a:lnSpc>
              <a:defRPr>
                <a:solidFill>
                  <a:srgbClr val="FFEBCC"/>
                </a:solidFill>
              </a:defRPr>
            </a:pPr>
            <a:r>
              <a:t>                          		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arameter optimisation in fast r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4944">
              <a:defRPr sz="2736"/>
            </a:lvl1pPr>
          </a:lstStyle>
          <a:p>
            <a:pPr/>
            <a:r>
              <a:t>Parameter optimisation in fast range</a:t>
            </a:r>
          </a:p>
        </p:txBody>
      </p:sp>
      <p:sp>
        <p:nvSpPr>
          <p:cNvPr id="532" name="Use TASMAN for parameter optimi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5740" indent="-205740" defTabSz="548640">
              <a:spcBef>
                <a:spcPts val="400"/>
              </a:spcBef>
              <a:defRPr sz="1920"/>
            </a:pPr>
            <a:r>
              <a:t>Use TASMAN for parameter optimisation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Multi-dimensional parameter landscape not too wild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20 TALYS runs per parameter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(n,γ):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Photon strength function: wtable(0,0) of compound nucleus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(n,n’), (n,2n), (n,p) and (n,np):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Optical model: rvadjust p 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Pre-equilibrium: gadjust(0,0), gadjust(1,0), gadjust(0,1)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(n,α):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Optical model: rvadjust a 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Pre-equilibrium: cstrip a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Isomer versus ground state: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Discrete levels: Risomer of the final nuclide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Level density s2adjust (level density spin distribution) of final nuclide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ypical case"/>
          <p:cNvSpPr txBox="1"/>
          <p:nvPr>
            <p:ph type="title"/>
          </p:nvPr>
        </p:nvSpPr>
        <p:spPr>
          <a:xfrm>
            <a:off x="251518" y="116632"/>
            <a:ext cx="6506460" cy="602828"/>
          </a:xfrm>
          <a:prstGeom prst="rect">
            <a:avLst/>
          </a:prstGeom>
        </p:spPr>
        <p:txBody>
          <a:bodyPr/>
          <a:lstStyle>
            <a:lvl1pPr defTabSz="905255">
              <a:defRPr sz="3564"/>
            </a:lvl1pPr>
          </a:lstStyle>
          <a:p>
            <a:pPr/>
            <a:r>
              <a:t>Typical case</a:t>
            </a:r>
          </a:p>
        </p:txBody>
      </p:sp>
      <p:pic>
        <p:nvPicPr>
          <p:cNvPr id="53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3276"/>
            <a:ext cx="9144000" cy="6271848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In general: uncertainties require…"/>
          <p:cNvSpPr txBox="1"/>
          <p:nvPr/>
        </p:nvSpPr>
        <p:spPr>
          <a:xfrm>
            <a:off x="1097207" y="4564381"/>
            <a:ext cx="414470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586C"/>
                </a:solidFill>
              </a:defRPr>
            </a:pPr>
            <a:r>
              <a:t>In general: uncertainties require</a:t>
            </a:r>
          </a:p>
          <a:p>
            <a:pPr>
              <a:defRPr>
                <a:solidFill>
                  <a:srgbClr val="FF586C"/>
                </a:solidFill>
              </a:defRPr>
            </a:pPr>
            <a:r>
              <a:t>some attention (this one seems to wide)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Usually: (n,γ) cross sections, MACS and Γγ  are consistent"/>
          <p:cNvSpPr txBox="1"/>
          <p:nvPr>
            <p:ph type="title"/>
          </p:nvPr>
        </p:nvSpPr>
        <p:spPr>
          <a:xfrm>
            <a:off x="251518" y="116632"/>
            <a:ext cx="8781052" cy="7042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Usually: (n,γ) cross sections, MACS and Γγ  are consistent</a:t>
            </a:r>
          </a:p>
        </p:txBody>
      </p:sp>
      <p:pic>
        <p:nvPicPr>
          <p:cNvPr id="53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3" y="663550"/>
            <a:ext cx="9144001" cy="62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Malec, Trkov: important dosimetry reaction"/>
          <p:cNvSpPr txBox="1"/>
          <p:nvPr/>
        </p:nvSpPr>
        <p:spPr>
          <a:xfrm>
            <a:off x="1744907" y="6202681"/>
            <a:ext cx="441114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70707"/>
                </a:solidFill>
              </a:defRPr>
            </a:lvl1pPr>
          </a:lstStyle>
          <a:p>
            <a:pPr/>
            <a:r>
              <a:t>Malec, Trkov: important dosimetry reaction</a:t>
            </a:r>
          </a:p>
        </p:txBody>
      </p:sp>
      <p:pic>
        <p:nvPicPr>
          <p:cNvPr id="54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70" y="46751"/>
            <a:ext cx="8561314" cy="581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4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79" y="31750"/>
            <a:ext cx="5048021" cy="347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8662" y="31749"/>
            <a:ext cx="5162638" cy="3470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09" y="3502601"/>
            <a:ext cx="4890173" cy="3320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3052" y="3478855"/>
            <a:ext cx="4479348" cy="302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EXFORtables: Frms values per nuclide, reaction channel and NDL"/>
          <p:cNvSpPr txBox="1"/>
          <p:nvPr>
            <p:ph type="title"/>
          </p:nvPr>
        </p:nvSpPr>
        <p:spPr>
          <a:xfrm>
            <a:off x="251518" y="116632"/>
            <a:ext cx="8471104" cy="864097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EXFORtables: Frms values per nuclide, reaction channel and NDL</a:t>
            </a:r>
          </a:p>
        </p:txBody>
      </p:sp>
      <p:pic>
        <p:nvPicPr>
          <p:cNvPr id="55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68656"/>
            <a:ext cx="9144000" cy="41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Only makes sense when EXFOR outliers are removed…"/>
          <p:cNvSpPr txBox="1"/>
          <p:nvPr/>
        </p:nvSpPr>
        <p:spPr>
          <a:xfrm>
            <a:off x="182807" y="5618481"/>
            <a:ext cx="8866951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3C31BA"/>
                </a:solidFill>
              </a:defRPr>
            </a:pPr>
            <a:r>
              <a:t>Only makes sense when EXFOR outliers are removed</a:t>
            </a:r>
          </a:p>
          <a:p>
            <a:pPr>
              <a:defRPr>
                <a:solidFill>
                  <a:srgbClr val="3C31BA"/>
                </a:solidFill>
              </a:defRPr>
            </a:pPr>
            <a:r>
              <a:t>Available for all nuclides, reaction channels and NDL’s</a:t>
            </a:r>
          </a:p>
          <a:p>
            <a:pPr>
              <a:defRPr>
                <a:solidFill>
                  <a:srgbClr val="3C31BA"/>
                </a:solidFill>
              </a:defRPr>
            </a:pPr>
            <a:r>
              <a:t>Statistics available in all kinds of different forms (summed over nuclides, channels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1183"/>
            <a:ext cx="9144000" cy="5975634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Line"/>
          <p:cNvSpPr/>
          <p:nvPr/>
        </p:nvSpPr>
        <p:spPr>
          <a:xfrm flipH="1">
            <a:off x="7121000" y="4254500"/>
            <a:ext cx="575201" cy="0"/>
          </a:xfrm>
          <a:prstGeom prst="line">
            <a:avLst/>
          </a:prstGeom>
          <a:ln w="25400">
            <a:solidFill>
              <a:srgbClr val="CC415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6" name="Line"/>
          <p:cNvSpPr/>
          <p:nvPr/>
        </p:nvSpPr>
        <p:spPr>
          <a:xfrm flipH="1">
            <a:off x="3717400" y="5092700"/>
            <a:ext cx="575201" cy="0"/>
          </a:xfrm>
          <a:prstGeom prst="line">
            <a:avLst/>
          </a:prstGeom>
          <a:ln w="25400">
            <a:solidFill>
              <a:srgbClr val="CC415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38" y="48224"/>
            <a:ext cx="5545662" cy="3631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5742" y="2873155"/>
            <a:ext cx="5906958" cy="3950562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Good enough for the moment"/>
          <p:cNvSpPr txBox="1"/>
          <p:nvPr/>
        </p:nvSpPr>
        <p:spPr>
          <a:xfrm>
            <a:off x="5808907" y="132081"/>
            <a:ext cx="3090559" cy="37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F0F0F"/>
                </a:solidFill>
              </a:defRPr>
            </a:lvl1pPr>
          </a:lstStyle>
          <a:p>
            <a:pPr/>
            <a:r>
              <a:t>Good enough for the moment</a:t>
            </a:r>
          </a:p>
        </p:txBody>
      </p:sp>
      <p:sp>
        <p:nvSpPr>
          <p:cNvPr id="561" name="Work to be done on weights,…"/>
          <p:cNvSpPr txBox="1"/>
          <p:nvPr/>
        </p:nvSpPr>
        <p:spPr>
          <a:xfrm>
            <a:off x="81207" y="6101081"/>
            <a:ext cx="2997356" cy="65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90909"/>
                </a:solidFill>
              </a:defRPr>
            </a:pPr>
            <a:r>
              <a:t>Work to be done on weights,</a:t>
            </a:r>
          </a:p>
          <a:p>
            <a:pPr>
              <a:defRPr>
                <a:solidFill>
                  <a:srgbClr val="090909"/>
                </a:solidFill>
              </a:defRPr>
            </a:pPr>
            <a:r>
              <a:t>other channels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YANDF (Yet Another Nuclear Data Format)"/>
          <p:cNvSpPr txBox="1"/>
          <p:nvPr>
            <p:ph type="title"/>
          </p:nvPr>
        </p:nvSpPr>
        <p:spPr>
          <a:xfrm>
            <a:off x="251518" y="116632"/>
            <a:ext cx="8489224" cy="864097"/>
          </a:xfrm>
          <a:prstGeom prst="rect">
            <a:avLst/>
          </a:prstGeom>
        </p:spPr>
        <p:txBody>
          <a:bodyPr/>
          <a:lstStyle>
            <a:lvl1pPr defTabSz="841247">
              <a:defRPr sz="3312"/>
            </a:lvl1pPr>
          </a:lstStyle>
          <a:p>
            <a:pPr/>
            <a:r>
              <a:t>YANDF (Yet Another Nuclear Data Format)</a:t>
            </a:r>
          </a:p>
        </p:txBody>
      </p:sp>
      <p:sp>
        <p:nvSpPr>
          <p:cNvPr id="564" name="Zen of Python: Explicit is better than implicit…"/>
          <p:cNvSpPr txBox="1"/>
          <p:nvPr>
            <p:ph type="body" idx="1"/>
          </p:nvPr>
        </p:nvSpPr>
        <p:spPr>
          <a:xfrm>
            <a:off x="40826" y="1268758"/>
            <a:ext cx="9062348" cy="5452524"/>
          </a:xfrm>
          <a:prstGeom prst="rect">
            <a:avLst/>
          </a:prstGeom>
        </p:spPr>
        <p:txBody>
          <a:bodyPr/>
          <a:lstStyle/>
          <a:p>
            <a:pPr marL="246888" indent="-246888" defTabSz="658368">
              <a:spcBef>
                <a:spcPts val="500"/>
              </a:spcBef>
              <a:defRPr sz="2304"/>
            </a:pPr>
            <a:r>
              <a:t>Zen of Python: Explicit is better than implicit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Key - value approach: allow ‘easy’ parsing into JSON, YAML, GNDS/XML etc.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non-descriptive as ENDF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heavy as GNDS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extensive and abbreviated as EXFOR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More metadata than in the previous TALYS output files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Human-readable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Same schema for TALYS, EXFOR and ENDF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From the point of view of a nuclear physicist, not from EXFOR or ENDF </a:t>
            </a:r>
          </a:p>
          <a:p>
            <a:pPr marL="246888" indent="-246888" defTabSz="658368">
              <a:spcBef>
                <a:spcPts val="500"/>
              </a:spcBef>
              <a:defRPr sz="2304">
                <a:solidFill>
                  <a:srgbClr val="1E39D3"/>
                </a:solidFill>
              </a:defRPr>
            </a:pPr>
            <a:r>
              <a:t>Would make ALL nuclear reaction data programmatically available at the same time: good for TENDL, other large data projects, AI/ML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‘#’ for direct use in…"/>
          <p:cNvSpPr txBox="1"/>
          <p:nvPr/>
        </p:nvSpPr>
        <p:spPr>
          <a:xfrm>
            <a:off x="6545000" y="881009"/>
            <a:ext cx="2607240" cy="344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02CB1"/>
                </a:solidFill>
              </a:defRPr>
            </a:pPr>
            <a:r>
              <a:t>‘#’ for direct use in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various software, e.g.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Gnuplot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  <a:p>
            <a:pPr>
              <a:defRPr>
                <a:solidFill>
                  <a:srgbClr val="102CB1"/>
                </a:solidFill>
              </a:defRPr>
            </a:pPr>
            <a:r>
              <a:t>Without ‘#’: YAMLesque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2 space indentation per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level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  <a:p>
            <a:pPr>
              <a:defRPr>
                <a:solidFill>
                  <a:srgbClr val="102CB1"/>
                </a:solidFill>
              </a:defRPr>
            </a:pPr>
            <a:r>
              <a:t>Parsing to JSON should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be easy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</p:txBody>
      </p:sp>
      <p:sp>
        <p:nvSpPr>
          <p:cNvPr id="567" name="TALYS output file: rp039090.L02"/>
          <p:cNvSpPr txBox="1"/>
          <p:nvPr/>
        </p:nvSpPr>
        <p:spPr>
          <a:xfrm>
            <a:off x="2865595" y="14108"/>
            <a:ext cx="3387472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3A78FF"/>
                </a:solidFill>
              </a:defRPr>
            </a:lvl1pPr>
          </a:lstStyle>
          <a:p>
            <a:pPr/>
            <a:r>
              <a:t>TALYS output file: rp039090.L02</a:t>
            </a:r>
          </a:p>
        </p:txBody>
      </p:sp>
      <p:pic>
        <p:nvPicPr>
          <p:cNvPr id="5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07" y="328329"/>
            <a:ext cx="5308692" cy="6464113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Only 5 main attributes for…"/>
          <p:cNvSpPr txBox="1"/>
          <p:nvPr/>
        </p:nvSpPr>
        <p:spPr>
          <a:xfrm>
            <a:off x="6519662" y="3765588"/>
            <a:ext cx="2657916" cy="288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84FCD"/>
                </a:solidFill>
              </a:defRPr>
            </a:pPr>
            <a:r>
              <a:t>Only 5 main attributes for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nuclear reactions</a:t>
            </a:r>
          </a:p>
          <a:p>
            <a:pPr>
              <a:defRPr>
                <a:solidFill>
                  <a:srgbClr val="184FCD"/>
                </a:solidFill>
              </a:defRPr>
            </a:pPr>
          </a:p>
          <a:p>
            <a:pPr>
              <a:defRPr>
                <a:solidFill>
                  <a:srgbClr val="184FCD"/>
                </a:solidFill>
              </a:defRPr>
            </a:pPr>
            <a:r>
              <a:t>TALYS: 2 more main 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attributes: ‘parameters’ 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and ‘observables’</a:t>
            </a:r>
          </a:p>
          <a:p>
            <a:pPr>
              <a:defRPr>
                <a:solidFill>
                  <a:srgbClr val="184FCD"/>
                </a:solidFill>
              </a:defRPr>
            </a:pPr>
          </a:p>
          <a:p>
            <a:pPr>
              <a:defRPr>
                <a:solidFill>
                  <a:srgbClr val="184FCD"/>
                </a:solidFill>
              </a:defRPr>
            </a:pPr>
            <a:r>
              <a:t>EXFOR: All specific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metadata may follow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after the datablock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483" name="TENDL appr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TENDL approach</a:t>
            </a:r>
          </a:p>
          <a:p>
            <a:pPr/>
            <a:r>
              <a:t>Some examples</a:t>
            </a:r>
          </a:p>
          <a:p>
            <a:pPr/>
            <a: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5650" y="3419799"/>
            <a:ext cx="12700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TALYS"/>
          <p:cNvSpPr txBox="1"/>
          <p:nvPr/>
        </p:nvSpPr>
        <p:spPr>
          <a:xfrm>
            <a:off x="1130873" y="61605"/>
            <a:ext cx="79462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A21"/>
                </a:solidFill>
              </a:defRPr>
            </a:lvl1pPr>
          </a:lstStyle>
          <a:p>
            <a:pPr/>
            <a:r>
              <a:t>TALYS</a:t>
            </a:r>
          </a:p>
        </p:txBody>
      </p:sp>
      <p:sp>
        <p:nvSpPr>
          <p:cNvPr id="573" name="JENDL5.0"/>
          <p:cNvSpPr txBox="1"/>
          <p:nvPr/>
        </p:nvSpPr>
        <p:spPr>
          <a:xfrm>
            <a:off x="4523464" y="881009"/>
            <a:ext cx="114600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72B"/>
                </a:solidFill>
              </a:defRPr>
            </a:lvl1pPr>
          </a:lstStyle>
          <a:p>
            <a:pPr/>
            <a:r>
              <a:t>JENDL5.0</a:t>
            </a:r>
          </a:p>
        </p:txBody>
      </p:sp>
      <p:sp>
        <p:nvSpPr>
          <p:cNvPr id="574" name="EXFOR…"/>
          <p:cNvSpPr txBox="1"/>
          <p:nvPr/>
        </p:nvSpPr>
        <p:spPr>
          <a:xfrm>
            <a:off x="6823761" y="1712020"/>
            <a:ext cx="243970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140B"/>
                </a:solidFill>
              </a:defRPr>
            </a:pPr>
            <a:r>
              <a:t>EXFOR</a:t>
            </a:r>
          </a:p>
          <a:p>
            <a:pPr>
              <a:defRPr>
                <a:solidFill>
                  <a:srgbClr val="FF140B"/>
                </a:solidFill>
              </a:defRPr>
            </a:pPr>
            <a:r>
              <a:t>(One file per data set)</a:t>
            </a:r>
          </a:p>
        </p:txBody>
      </p:sp>
      <p:sp>
        <p:nvSpPr>
          <p:cNvPr id="575" name="Oval"/>
          <p:cNvSpPr/>
          <p:nvPr/>
        </p:nvSpPr>
        <p:spPr>
          <a:xfrm>
            <a:off x="2116040" y="225855"/>
            <a:ext cx="577182" cy="202295"/>
          </a:xfrm>
          <a:prstGeom prst="ellipse">
            <a:avLst/>
          </a:prstGeom>
          <a:gradFill>
            <a:gsLst>
              <a:gs pos="0">
                <a:schemeClr val="accent6">
                  <a:alpha val="24827"/>
                </a:schemeClr>
              </a:gs>
              <a:gs pos="100000">
                <a:schemeClr val="accent6">
                  <a:hueOff val="169332"/>
                  <a:lumOff val="11466"/>
                  <a:alpha val="24827"/>
                </a:schemeClr>
              </a:gs>
            </a:gsLst>
            <a:lin ang="16200000"/>
          </a:gradFill>
          <a:ln w="25400">
            <a:solidFill>
              <a:schemeClr val="accent1">
                <a:alpha val="24827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76" name="Line"/>
          <p:cNvSpPr/>
          <p:nvPr/>
        </p:nvSpPr>
        <p:spPr>
          <a:xfrm>
            <a:off x="1774121" y="1066428"/>
            <a:ext cx="40535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7" name="Line"/>
          <p:cNvSpPr/>
          <p:nvPr/>
        </p:nvSpPr>
        <p:spPr>
          <a:xfrm>
            <a:off x="1774121" y="2037138"/>
            <a:ext cx="40535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31" y="418197"/>
            <a:ext cx="409135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5489" y="1365280"/>
            <a:ext cx="3500960" cy="549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6415" y="2560268"/>
            <a:ext cx="4086832" cy="3935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lide Number"/>
          <p:cNvSpPr txBox="1"/>
          <p:nvPr>
            <p:ph type="sldNum" sz="quarter" idx="2"/>
          </p:nvPr>
        </p:nvSpPr>
        <p:spPr>
          <a:xfrm>
            <a:off x="8633484" y="65532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8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600868"/>
            <a:ext cx="8131175" cy="5656264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2010 FENDL meeting, IAEA: Total Monte Carlo with MCNP"/>
          <p:cNvSpPr txBox="1"/>
          <p:nvPr/>
        </p:nvSpPr>
        <p:spPr>
          <a:xfrm>
            <a:off x="1300407" y="259082"/>
            <a:ext cx="606314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224"/>
                </a:solidFill>
              </a:defRPr>
            </a:lvl1pPr>
          </a:lstStyle>
          <a:p>
            <a:pPr/>
            <a:r>
              <a:t>2010 FENDL meeting, IAEA: Total Monte Carlo with MCNP</a:t>
            </a:r>
          </a:p>
        </p:txBody>
      </p:sp>
      <p:sp>
        <p:nvSpPr>
          <p:cNvPr id="586" name="Why did this data file work so well?…"/>
          <p:cNvSpPr txBox="1"/>
          <p:nvPr/>
        </p:nvSpPr>
        <p:spPr>
          <a:xfrm>
            <a:off x="1033707" y="5491481"/>
            <a:ext cx="7635547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3E21"/>
                </a:solidFill>
              </a:defRPr>
            </a:pPr>
            <a:r>
              <a:t>Why did this data file work so well? </a:t>
            </a:r>
          </a:p>
          <a:p>
            <a:pPr>
              <a:defRPr>
                <a:solidFill>
                  <a:srgbClr val="FF3E21"/>
                </a:solidFill>
              </a:defRPr>
            </a:pPr>
            <a:r>
              <a:t>Can integral data be translated back to differential data (with uncertainties)</a:t>
            </a:r>
          </a:p>
          <a:p>
            <a:pPr>
              <a:defRPr>
                <a:solidFill>
                  <a:srgbClr val="FF3E21"/>
                </a:solidFill>
              </a:defRPr>
            </a:pPr>
            <a:r>
              <a:t>to which we can fit TALYS?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What n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next</a:t>
            </a:r>
          </a:p>
        </p:txBody>
      </p:sp>
      <p:sp>
        <p:nvSpPr>
          <p:cNvPr id="589" name="Establish new evaluated databases of thermal cross sections, RI, MACS, Γγ, D0, etc.…"/>
          <p:cNvSpPr txBox="1"/>
          <p:nvPr>
            <p:ph type="body" idx="1"/>
          </p:nvPr>
        </p:nvSpPr>
        <p:spPr>
          <a:xfrm>
            <a:off x="48826" y="846132"/>
            <a:ext cx="9049505" cy="5280035"/>
          </a:xfrm>
          <a:prstGeom prst="rect">
            <a:avLst/>
          </a:prstGeom>
        </p:spPr>
        <p:txBody>
          <a:bodyPr/>
          <a:lstStyle/>
          <a:p>
            <a:pPr marL="147447" indent="-147447" defTabSz="393192">
              <a:spcBef>
                <a:spcPts val="300"/>
              </a:spcBef>
              <a:defRPr sz="1376"/>
            </a:pPr>
            <a:r>
              <a:t>Establish new evaluated databases of thermal cross sections, RI, MACS, Γγ, D0, etc.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Data mining of all existing compilations and EXFOR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New level density CRP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Give all resonance parameter databases in human/modern readable format: Atlases, all NDL’s (TARES code)</a:t>
            </a:r>
          </a:p>
          <a:p>
            <a:pPr marL="147447" indent="-147447" defTabSz="393192">
              <a:spcBef>
                <a:spcPts val="300"/>
              </a:spcBef>
              <a:defRPr sz="1376"/>
            </a:pPr>
            <a:r>
              <a:t>Finalising EXFOR outlier collection</a:t>
            </a:r>
          </a:p>
          <a:p>
            <a:pPr marL="147447" indent="-147447" defTabSz="393192">
              <a:spcBef>
                <a:spcPts val="300"/>
              </a:spcBef>
              <a:defRPr sz="1376"/>
            </a:pPr>
            <a:r>
              <a:t>Translate negative feedback for JEFF-4, FENDL etc  into next automated TENDL scheme</a:t>
            </a:r>
          </a:p>
          <a:p>
            <a:pPr marL="147447" indent="-147447" defTabSz="393192">
              <a:spcBef>
                <a:spcPts val="300"/>
              </a:spcBef>
              <a:defRPr sz="1376"/>
            </a:pPr>
            <a:r>
              <a:t>TENDL-2025 in development: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Clean up remaining ENDF-6 format glitches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Apply automated optimisation to improve agreement with differential data</a:t>
            </a:r>
          </a:p>
          <a:p>
            <a:pPr lvl="2" marL="540638" indent="-147447" defTabSz="393192">
              <a:spcBef>
                <a:spcPts val="300"/>
              </a:spcBef>
              <a:defRPr sz="1376"/>
            </a:pPr>
            <a:r>
              <a:t>Applied for neutrons up to 30 MeV with ~10 parameters</a:t>
            </a:r>
          </a:p>
          <a:p>
            <a:pPr lvl="2" marL="540638" indent="-147447" defTabSz="393192">
              <a:spcBef>
                <a:spcPts val="300"/>
              </a:spcBef>
              <a:defRPr sz="1376"/>
            </a:pPr>
            <a:r>
              <a:t>Improved description of isomeric data</a:t>
            </a:r>
          </a:p>
          <a:p>
            <a:pPr lvl="2" marL="540638" indent="-147447" defTabSz="393192">
              <a:spcBef>
                <a:spcPts val="300"/>
              </a:spcBef>
              <a:defRPr sz="1376"/>
            </a:pPr>
            <a:r>
              <a:t>Further improvement of all photon and charged particle induced libraries (untouched since 2021)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Do more completeness tests and integral tests </a:t>
            </a:r>
            <a:r>
              <a:rPr b="1">
                <a:solidFill>
                  <a:srgbClr val="BB161C"/>
                </a:solidFill>
              </a:rPr>
              <a:t>before</a:t>
            </a:r>
            <a:r>
              <a:t> release</a:t>
            </a:r>
          </a:p>
          <a:p>
            <a:pPr marL="147447" indent="-147447" defTabSz="393192">
              <a:spcBef>
                <a:spcPts val="300"/>
              </a:spcBef>
              <a:defRPr sz="1376"/>
            </a:pPr>
            <a:r>
              <a:t>After 2025: 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more efficient integral validation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More focus on angular distributions and (double-differential) emission spectra</a:t>
            </a:r>
          </a:p>
          <a:p>
            <a:pPr marL="147447" indent="-147447" defTabSz="393192">
              <a:spcBef>
                <a:spcPts val="300"/>
              </a:spcBef>
              <a:defRPr sz="1376"/>
            </a:pPr>
            <a:r>
              <a:t>TALYS event generator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Skipping ENDF and cross sections altogether, true nuclear reaction simulator with all correlations included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Fully populated by probability tables</a:t>
            </a:r>
          </a:p>
          <a:p>
            <a:pPr lvl="1" marL="344043" indent="-147447" defTabSz="393192">
              <a:spcBef>
                <a:spcPts val="300"/>
              </a:spcBef>
              <a:buChar char="•"/>
              <a:defRPr sz="1376"/>
            </a:pPr>
            <a:r>
              <a:t>Direct input to next generation transport codes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itle 1"/>
          <p:cNvSpPr txBox="1"/>
          <p:nvPr>
            <p:ph type="ctrTitle"/>
          </p:nvPr>
        </p:nvSpPr>
        <p:spPr>
          <a:xfrm>
            <a:off x="323527" y="4365104"/>
            <a:ext cx="8568953" cy="1080125"/>
          </a:xfrm>
          <a:prstGeom prst="rect">
            <a:avLst/>
          </a:prstGeom>
        </p:spPr>
        <p:txBody>
          <a:bodyPr/>
          <a:lstStyle>
            <a:lvl1pPr>
              <a:defRPr b="0" i="1" sz="4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816" y="-88900"/>
            <a:ext cx="536056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NDL: TALYS Evaluated Nuclear Data Library"/>
          <p:cNvSpPr txBox="1"/>
          <p:nvPr>
            <p:ph type="title"/>
          </p:nvPr>
        </p:nvSpPr>
        <p:spPr>
          <a:xfrm>
            <a:off x="251518" y="116632"/>
            <a:ext cx="7987732" cy="832347"/>
          </a:xfrm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pPr/>
            <a:r>
              <a:t>TENDL: TALYS Evaluated Nuclear Data Library</a:t>
            </a:r>
          </a:p>
        </p:txBody>
      </p:sp>
      <p:sp>
        <p:nvSpPr>
          <p:cNvPr id="486" name="General purpose nuclear reaction data library…"/>
          <p:cNvSpPr txBox="1"/>
          <p:nvPr>
            <p:ph type="body" idx="1"/>
          </p:nvPr>
        </p:nvSpPr>
        <p:spPr>
          <a:xfrm>
            <a:off x="-16324" y="1268758"/>
            <a:ext cx="9144001" cy="5182351"/>
          </a:xfrm>
          <a:prstGeom prst="rect">
            <a:avLst/>
          </a:prstGeom>
        </p:spPr>
        <p:txBody>
          <a:bodyPr/>
          <a:lstStyle/>
          <a:p>
            <a:pPr marL="205740" indent="-205740" defTabSz="548640">
              <a:spcBef>
                <a:spcPts val="400"/>
              </a:spcBef>
              <a:defRPr sz="1920"/>
            </a:pPr>
            <a:r>
              <a:t>General purpose nuclear reaction data library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Simultaneous focus on 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Reproducibility ✓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Completeness ✓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Quality (ongoing, never enough)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Heavily based on the TALYS nuclear model code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Extent: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Neutrons, photons, protons, deuterons, tritons, Helium-3, alpha-particles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2853 nuclides (all stable or with half-life &gt; 1 sec.)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0-200 MeV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All cross sections and secondary distributions (particle and gamma spectra)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UQ with covariance matrices or random distributions</a:t>
            </a:r>
          </a:p>
          <a:p>
            <a:pPr lvl="1" marL="480060" indent="-205740" defTabSz="548640">
              <a:spcBef>
                <a:spcPts val="400"/>
              </a:spcBef>
              <a:buChar char="•"/>
              <a:defRPr sz="1920"/>
            </a:pPr>
            <a:r>
              <a:t>A variety of data formats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TENDL ranges from global TALYS calculations to detailed isotopic evaluations</a:t>
            </a:r>
          </a:p>
          <a:p>
            <a:pPr marL="205740" indent="-205740" defTabSz="548640">
              <a:spcBef>
                <a:spcPts val="400"/>
              </a:spcBef>
              <a:defRPr sz="1920"/>
            </a:pPr>
            <a:r>
              <a:t>TENDL-2025 to be released in December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Building blocks of TENDL: horizontal nuclear data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Building blocks of TENDL: horizontal nuclear data evaluation</a:t>
            </a:r>
          </a:p>
        </p:txBody>
      </p:sp>
      <p:sp>
        <p:nvSpPr>
          <p:cNvPr id="489" name="Complete automated Resonance Parameter system including covariance data:…"/>
          <p:cNvSpPr txBox="1"/>
          <p:nvPr>
            <p:ph type="body" idx="1"/>
          </p:nvPr>
        </p:nvSpPr>
        <p:spPr>
          <a:xfrm>
            <a:off x="83963" y="1268758"/>
            <a:ext cx="8976074" cy="5542089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161162" indent="-161162" defTabSz="429768">
              <a:spcBef>
                <a:spcPts val="300"/>
              </a:spcBef>
              <a:defRPr sz="1504"/>
            </a:pPr>
            <a:r>
              <a:t>Complete automated Resonance Parameter system including covariance data: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TARES-1.6 (Dimitri Rochman)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Regularly updated with latest recommendations for best resonance parameters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Tested for format and basic physics errors and declared correct (AK)</a:t>
            </a: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t>EXFOR database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Entire database renormalized to the latest standard and monitor reactions 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Based on Viktor Zerkin’s XC5 database and Shin Okumura’s EXFOR_JSON database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11 500 experimental cross section sets validated, 2050 data sets declared outlier (needed for automatic optimisation): </a:t>
            </a:r>
            <a:r>
              <a:rPr>
                <a:solidFill>
                  <a:srgbClr val="B0271E"/>
                </a:solidFill>
              </a:rPr>
              <a:t>Essential for automated TALYS model parameter optimisation</a:t>
            </a:r>
            <a:endParaRPr>
              <a:solidFill>
                <a:srgbClr val="B0271E"/>
              </a:solidFill>
            </a:endParaRP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t>Latest version of TALYS, version 2.1 (right now GitHub only)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Contains new ‘best’ model parameter database from automated fitting with TASMAN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Czendes global optimization based on Boender-Rinnooy Kan-Timmer-Stougie stochastic method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Dimension reduction, only optimize the most sensitive model parameters (“Occam’s razor”)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“Best” nuclear model parameters for reactions up to 30 MeV</a:t>
            </a: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rPr>
                <a:solidFill>
                  <a:srgbClr val="BC3325"/>
                </a:solidFill>
              </a:rPr>
              <a:t>One superscript</a:t>
            </a:r>
            <a:r>
              <a:t>: autotalys  -element Sn -mass 117 -Ltarget 000 -Liso 000 -proj n -bins 60 -high -endf -njoy -residual -isomer -levels -recoil -covar -binsrand 60 -plot -subfission -nomcnp -tasmanfile /Users/koning/tasman/misc/tasman.tendl2023 -tarwork -best -ntalys  100  -sdefault -s20 -s60 -acf -eaf -mt</a:t>
            </a:r>
          </a:p>
          <a:p>
            <a:pPr marL="161162" indent="-161162" defTabSz="429768">
              <a:spcBef>
                <a:spcPts val="300"/>
              </a:spcBef>
              <a:defRPr sz="1504"/>
            </a:pP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t>……which produces the TENDL file for n + Sn117, up to 200 MeV, including all secondary distributions and covariance data, i.e. from MF1 - MF40. </a:t>
            </a:r>
            <a:r>
              <a:rPr>
                <a:solidFill>
                  <a:srgbClr val="BA141E"/>
                </a:solidFill>
              </a:rPr>
              <a:t>All adjustment to experimental data is in underlying databases.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Example: Upcoming JEFF-4.0 neutron library"/>
          <p:cNvSpPr txBox="1"/>
          <p:nvPr>
            <p:ph type="title"/>
          </p:nvPr>
        </p:nvSpPr>
        <p:spPr>
          <a:xfrm>
            <a:off x="251518" y="116632"/>
            <a:ext cx="7673920" cy="864097"/>
          </a:xfrm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pPr/>
            <a:r>
              <a:t>Example: Upcoming JEFF-4.0 neutron library</a:t>
            </a:r>
          </a:p>
        </p:txBody>
      </p:sp>
      <p:sp>
        <p:nvSpPr>
          <p:cNvPr id="492" name="Consist for 80% of isotopes from the TENDL-2025 beta version, which at least guarantees true general purpose application (MF1-40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027" indent="-216027" defTabSz="576072">
              <a:spcBef>
                <a:spcPts val="400"/>
              </a:spcBef>
              <a:defRPr sz="2016"/>
            </a:pPr>
            <a:r>
              <a:t>Consist for 80% of isotopes from the TENDL-2025 beta version, which at least guarantees true general purpose application (MF1-40)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106 nuclides, or 34 materials, </a:t>
            </a:r>
            <a:r>
              <a:rPr>
                <a:solidFill>
                  <a:srgbClr val="D71315"/>
                </a:solidFill>
              </a:rPr>
              <a:t>not</a:t>
            </a:r>
            <a:r>
              <a:t> from TENDL: H, He, Li, Be, B, C, N, O, F, Al, Si, Cl, Cr, Mn, Fe, Cu, Rh, Sn, Gd, Hf, Ta, W, Au, Pb, Th, Pa, U, Np, Pu, Am, Cm, Bk, Cf, Es, Fm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Non-TENDL isotopes for the right reasons: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No reproducible system (anywhere) for light nuclides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TALYS failure for structural nuclides (Cr, Fe, Cu etc.) up to a few MeV, need Gaussian Processes for model defects. Systematic approach can not yet outperform the manual evaluation of nuclides with strong sensitivity to crit-safety or some other applications. INDEN evaluations are better.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Consistent approach for actinides not yet ready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In total, current JEFF-4 pre-release tests looking good (in part thanks to TENDL)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2885"/>
            <a:ext cx="9144000" cy="553223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Global use of TALYS (~ 7000 papers)"/>
          <p:cNvSpPr txBox="1"/>
          <p:nvPr/>
        </p:nvSpPr>
        <p:spPr>
          <a:xfrm>
            <a:off x="2557707" y="232628"/>
            <a:ext cx="458738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70707"/>
                </a:solidFill>
              </a:defRPr>
            </a:lvl1pPr>
          </a:lstStyle>
          <a:p>
            <a:pPr/>
            <a:r>
              <a:t>Global use of TALYS (~ 7000 papers)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ine"/>
          <p:cNvSpPr/>
          <p:nvPr/>
        </p:nvSpPr>
        <p:spPr>
          <a:xfrm>
            <a:off x="4053895" y="1535331"/>
            <a:ext cx="621016" cy="1902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9"/>
                </a:moveTo>
                <a:lnTo>
                  <a:pt x="21456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AB8E"/>
            </a:solidFill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98" name="Line"/>
          <p:cNvSpPr/>
          <p:nvPr/>
        </p:nvSpPr>
        <p:spPr>
          <a:xfrm>
            <a:off x="3874111" y="3461971"/>
            <a:ext cx="2869051" cy="1"/>
          </a:xfrm>
          <a:prstGeom prst="line">
            <a:avLst/>
          </a:prstGeom>
          <a:ln w="76200">
            <a:solidFill>
              <a:srgbClr val="00AB8E"/>
            </a:solidFill>
            <a:miter lim="400000"/>
            <a:tailEnd type="triangle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99" name="Line"/>
          <p:cNvSpPr/>
          <p:nvPr/>
        </p:nvSpPr>
        <p:spPr>
          <a:xfrm>
            <a:off x="1074707" y="1525873"/>
            <a:ext cx="2224481" cy="1"/>
          </a:xfrm>
          <a:prstGeom prst="line">
            <a:avLst/>
          </a:prstGeom>
          <a:ln w="76200">
            <a:solidFill>
              <a:srgbClr val="56C1FF"/>
            </a:solidFill>
            <a:miter lim="400000"/>
            <a:tailEnd type="triangle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00" name="TALYS applications"/>
          <p:cNvSpPr txBox="1"/>
          <p:nvPr/>
        </p:nvSpPr>
        <p:spPr>
          <a:xfrm>
            <a:off x="3213584" y="72727"/>
            <a:ext cx="1789583" cy="26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9">
              <a:defRPr sz="1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TALYS applications</a:t>
            </a:r>
          </a:p>
        </p:txBody>
      </p:sp>
      <p:sp>
        <p:nvSpPr>
          <p:cNvPr id="501" name="Input"/>
          <p:cNvSpPr/>
          <p:nvPr/>
        </p:nvSpPr>
        <p:spPr>
          <a:xfrm>
            <a:off x="361178" y="1272387"/>
            <a:ext cx="1001346" cy="47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502" name="gam13 y…"/>
          <p:cNvSpPr/>
          <p:nvPr/>
        </p:nvSpPr>
        <p:spPr>
          <a:xfrm>
            <a:off x="3344950" y="3744850"/>
            <a:ext cx="859382" cy="1112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gam13 y</a:t>
            </a: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eswitch 30.</a:t>
            </a: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adopt 3 1 </a:t>
            </a:r>
          </a:p>
        </p:txBody>
      </p:sp>
      <p:sp>
        <p:nvSpPr>
          <p:cNvPr id="503" name="Output"/>
          <p:cNvSpPr/>
          <p:nvPr/>
        </p:nvSpPr>
        <p:spPr>
          <a:xfrm>
            <a:off x="3196137" y="1288288"/>
            <a:ext cx="1001346" cy="47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504" name="TALYS"/>
          <p:cNvSpPr/>
          <p:nvPr/>
        </p:nvSpPr>
        <p:spPr>
          <a:xfrm>
            <a:off x="1683818" y="1266683"/>
            <a:ext cx="1006259" cy="475171"/>
          </a:xfrm>
          <a:prstGeom prst="rect">
            <a:avLst/>
          </a:prstGeom>
          <a:solidFill>
            <a:srgbClr val="56C1FF"/>
          </a:solidFill>
          <a:ln w="3175">
            <a:solidFill>
              <a:srgbClr val="0076B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TALYS</a:t>
            </a:r>
          </a:p>
        </p:txBody>
      </p:sp>
      <p:sp>
        <p:nvSpPr>
          <p:cNvPr id="505" name="Input"/>
          <p:cNvSpPr/>
          <p:nvPr/>
        </p:nvSpPr>
        <p:spPr>
          <a:xfrm>
            <a:off x="3142001" y="3224387"/>
            <a:ext cx="1001346" cy="47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506" name="TEFAL"/>
          <p:cNvSpPr/>
          <p:nvPr/>
        </p:nvSpPr>
        <p:spPr>
          <a:xfrm>
            <a:off x="5045294" y="3224387"/>
            <a:ext cx="1006260" cy="475170"/>
          </a:xfrm>
          <a:prstGeom prst="rect">
            <a:avLst/>
          </a:prstGeom>
          <a:solidFill>
            <a:srgbClr val="00AB8E"/>
          </a:solidFill>
          <a:ln w="3175">
            <a:solidFill>
              <a:srgbClr val="006C6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TEFAL</a:t>
            </a:r>
          </a:p>
        </p:txBody>
      </p:sp>
      <p:sp>
        <p:nvSpPr>
          <p:cNvPr id="507" name="Output"/>
          <p:cNvSpPr/>
          <p:nvPr/>
        </p:nvSpPr>
        <p:spPr>
          <a:xfrm>
            <a:off x="6677207" y="3204651"/>
            <a:ext cx="1001347" cy="47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508" name="ENDF file"/>
          <p:cNvSpPr txBox="1"/>
          <p:nvPr/>
        </p:nvSpPr>
        <p:spPr>
          <a:xfrm>
            <a:off x="6745939" y="4969630"/>
            <a:ext cx="1709786" cy="49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ENDF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09" name="TEFAL input file…"/>
          <p:cNvSpPr txBox="1"/>
          <p:nvPr/>
        </p:nvSpPr>
        <p:spPr>
          <a:xfrm>
            <a:off x="3299187" y="4918348"/>
            <a:ext cx="1618378" cy="79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TEFAL input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19169"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~ 60 keywords (all optional)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10" name="TEFAL processes the output of TALYS, and data from other sources, into an ENDF-6 data library"/>
          <p:cNvSpPr txBox="1"/>
          <p:nvPr/>
        </p:nvSpPr>
        <p:spPr>
          <a:xfrm>
            <a:off x="290618" y="621955"/>
            <a:ext cx="8315883" cy="236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marL="160020" indent="-160020" defTabSz="1219169">
              <a:buSzPct val="100000"/>
              <a:buChar char="•"/>
              <a:defRPr sz="1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TEFAL processes the output of TALYS, and data from other sources, into an ENDF-6 data library</a:t>
            </a:r>
          </a:p>
        </p:txBody>
      </p:sp>
      <p:sp>
        <p:nvSpPr>
          <p:cNvPr id="511" name="Document"/>
          <p:cNvSpPr/>
          <p:nvPr/>
        </p:nvSpPr>
        <p:spPr>
          <a:xfrm>
            <a:off x="3335047" y="1815141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512" name="Document"/>
          <p:cNvSpPr/>
          <p:nvPr/>
        </p:nvSpPr>
        <p:spPr>
          <a:xfrm>
            <a:off x="3470811" y="1882448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513" name="Document"/>
          <p:cNvSpPr/>
          <p:nvPr/>
        </p:nvSpPr>
        <p:spPr>
          <a:xfrm>
            <a:off x="3603787" y="1960054"/>
            <a:ext cx="448295" cy="5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514" name="TALYS output files"/>
          <p:cNvSpPr txBox="1"/>
          <p:nvPr/>
        </p:nvSpPr>
        <p:spPr>
          <a:xfrm>
            <a:off x="3299187" y="2568418"/>
            <a:ext cx="1618378" cy="18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TALYS output files</a:t>
            </a:r>
          </a:p>
        </p:txBody>
      </p:sp>
      <p:sp>
        <p:nvSpPr>
          <p:cNvPr id="515" name="TALYS input file…"/>
          <p:cNvSpPr txBox="1"/>
          <p:nvPr/>
        </p:nvSpPr>
        <p:spPr>
          <a:xfrm>
            <a:off x="563026" y="2521714"/>
            <a:ext cx="1618378" cy="49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TALYS input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19169"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‘endf y’</a:t>
            </a:r>
          </a:p>
        </p:txBody>
      </p:sp>
      <p:sp>
        <p:nvSpPr>
          <p:cNvPr id="516" name="Document"/>
          <p:cNvSpPr/>
          <p:nvPr/>
        </p:nvSpPr>
        <p:spPr>
          <a:xfrm>
            <a:off x="616361" y="1801984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517" name="11023.0000 22.7920000          0          0          0          01125 3  1…"/>
          <p:cNvSpPr/>
          <p:nvPr/>
        </p:nvSpPr>
        <p:spPr>
          <a:xfrm>
            <a:off x="6831258" y="3725115"/>
            <a:ext cx="859381" cy="111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11023.0000 22.7920000          0          0          0          01125 3  1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0.0        0.0                 0          0          1       16331125 3  1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1633          2                                            1125 3  1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1.00000E-5 30.01000001.090516E-5 28.88378281.176413E-5 27.93758371125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1.257105E-5 27.13857751.332237E-5 26.46086031.474673E-5 25.32124481125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1.591407E-5 24.50371641.684983E-5 23.91068111.835751E-5 23.05234531125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2.00000E-5 22.23004902.181024E-5 21.4336445 2.35281E-5 20.76452741125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2.514186E-5 20.19948982.664444E-5 19.72021662.949314E-5 18.91424921125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3.182781E-5 18.33605613.369931E-5 17.91662593.671479E-5 17.30952461125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4.00000E-5 16.72787884.362039E-5 16.16458234.705604E-5 15.69129701125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5.028349E-5 15.29161415.328858E-5 14.95258445.898596E-5 14.38241631125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6.365529E-5 13.97335646.739828E-5 13.67660147.342935E-5 13.24703021125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8.00000E-5 12.83542868.724079E-5 12.4367866 9.41123E-5 12.10179941125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1.005679E-4 11.81885951.065787E-4 11.57883431.179737E-4 11.17514101125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1.273126E-4 10.88546451.347988E-4 10.67528531.468603E-4 10.37100291125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1.60000E-4 10.07939391.744821E-4 9.796840691.882251E-4 9.559341041125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2.011354E-4 9.358695902.131561E-4 9.188433632.359458E-4 8.901941581125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2.546232E-4 8.696257792.695952E-4 8.546955432.937188E-4 8.330684881125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3.20000E-4 8.123269843.489633E-4 7.922156003.764486E-4 7.752966031125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4.022684E-4 7.609911274.263093E-4 7.488420994.718883E-4 7.283756031125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5.09243E-4 7.13660721 5.39187E-4 7.029664965.874353E-4 6.874528761125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6.40000E-4 6.725454556.767185E-4 6.631531297.461161E-4 6.472807891125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8.02796E-4 6.358266288.481141E-4 6.274777049.209316E-4 6.153261151125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.001000000 6.03600000.0010905086 5.92308619.0011763986 5.828188921125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.0012570838 5.74802770.0013322101 5.68001327.0014746442 5.565584741125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.0015913772 5.48345048 .001684952 5.42384184.0018357303 5.337512701125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.002000000 5.25474099.0021810163 5.17451983.0023527956 5.107057261125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.0025141652 5.05003618.0026644172 5.00162729.0029492852 4.920115391125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.0031827511 4.86154670.0033699007 4.81900328.0036714583 4.757324471125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.004000000 4.69810390.0043620318 4.64061662.0047055896 4.592189681125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.0050283281 4.55118966.0053288314 4.51632611.0058985672 4.457487391125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.0063654989 4.41508851 .006739798 4.38421641.0073429143 4.339330731125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.008000000 4.29606921.0084589708 4.26873941.0091972669 4.228908191125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.010000000 4.19040000.0109050782 4.15292906.0117639715 4.121243991125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.0125708168 4.09431934.0133220739 4.07134362.0147464132 4.032373621125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.0159137422 4.00411715.0168494898 3.98343622.0183572823 3.953185001125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.020000000 3.92379338.0212105848 3.90409888.0231652286 3.875199481125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.025300000 3.84700000 .026790941 3.83119247.0296146078 3.804404691125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.0319259991 3.78500433.0337771793 3.77081994.0367571382 3.750097951125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.040000000 3.73000000.0436203101 3.71065148.0470558813 3.694226761125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.0502832602 3.68021721.0532882864 3.66821961 .058985643 3.647767701125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.0636549587 3.63284665.0673979492 3.62187048.0734291223 3.605720251125 3  1 </a:t>
            </a:r>
          </a:p>
        </p:txBody>
      </p:sp>
      <p:sp>
        <p:nvSpPr>
          <p:cNvPr id="518" name="TAGNDS…"/>
          <p:cNvSpPr txBox="1"/>
          <p:nvPr/>
        </p:nvSpPr>
        <p:spPr>
          <a:xfrm>
            <a:off x="6028318" y="802390"/>
            <a:ext cx="2835840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201B"/>
                </a:solidFill>
              </a:defRPr>
            </a:pPr>
            <a:r>
              <a:t>TAGNDS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Other  processing software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Automated plotting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EXFOR outlier detection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Astrophysical databases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Medical isotope data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AI/ML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TALYS event generator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etc.</a:t>
            </a:r>
          </a:p>
        </p:txBody>
      </p:sp>
      <p:sp>
        <p:nvSpPr>
          <p:cNvPr id="519" name="Line"/>
          <p:cNvSpPr/>
          <p:nvPr/>
        </p:nvSpPr>
        <p:spPr>
          <a:xfrm flipV="1">
            <a:off x="4183469" y="1614517"/>
            <a:ext cx="1397184" cy="837648"/>
          </a:xfrm>
          <a:prstGeom prst="line">
            <a:avLst/>
          </a:prstGeom>
          <a:ln w="25400">
            <a:solidFill>
              <a:srgbClr val="F56649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0" name="But also:"/>
          <p:cNvSpPr txBox="1"/>
          <p:nvPr/>
        </p:nvSpPr>
        <p:spPr>
          <a:xfrm>
            <a:off x="4811814" y="1139136"/>
            <a:ext cx="9936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1D1C"/>
                </a:solidFill>
              </a:defRPr>
            </a:lvl1pPr>
          </a:lstStyle>
          <a:p>
            <a:pPr/>
            <a:r>
              <a:t>But also: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ome recent and upcoming TENDL versions"/>
          <p:cNvSpPr txBox="1"/>
          <p:nvPr>
            <p:ph type="title"/>
          </p:nvPr>
        </p:nvSpPr>
        <p:spPr>
          <a:xfrm>
            <a:off x="251518" y="116632"/>
            <a:ext cx="8372557" cy="864097"/>
          </a:xfrm>
          <a:prstGeom prst="rect">
            <a:avLst/>
          </a:prstGeom>
        </p:spPr>
        <p:txBody>
          <a:bodyPr/>
          <a:lstStyle>
            <a:lvl1pPr defTabSz="777240">
              <a:defRPr sz="3060"/>
            </a:lvl1pPr>
          </a:lstStyle>
          <a:p>
            <a:pPr/>
            <a:r>
              <a:t>Some recent and upcoming TENDL versions</a:t>
            </a:r>
          </a:p>
        </p:txBody>
      </p:sp>
      <p:sp>
        <p:nvSpPr>
          <p:cNvPr id="523" name="TENDL-2023: Missing several 10s of isomers (JCS, FISPACT), for isomers above 10th discrete level, solved…"/>
          <p:cNvSpPr txBox="1"/>
          <p:nvPr>
            <p:ph type="body" idx="1"/>
          </p:nvPr>
        </p:nvSpPr>
        <p:spPr>
          <a:xfrm>
            <a:off x="215513" y="1268758"/>
            <a:ext cx="8712974" cy="4857409"/>
          </a:xfrm>
          <a:prstGeom prst="rect">
            <a:avLst/>
          </a:prstGeom>
        </p:spPr>
        <p:txBody>
          <a:bodyPr/>
          <a:lstStyle/>
          <a:p>
            <a:pPr marL="164592" indent="-164592" defTabSz="438911">
              <a:spcBef>
                <a:spcPts val="300"/>
              </a:spcBef>
              <a:defRPr sz="1536"/>
            </a:pPr>
            <a:r>
              <a:t>TENDL-2023: Missing several 10s of isomers (JCS, FISPACT), for isomers above 10th discrete level, </a:t>
            </a:r>
            <a:r>
              <a:rPr>
                <a:solidFill>
                  <a:srgbClr val="C12527"/>
                </a:solidFill>
              </a:rPr>
              <a:t>solved</a:t>
            </a:r>
          </a:p>
          <a:p>
            <a:pPr marL="164592" indent="-164592" defTabSz="438911">
              <a:spcBef>
                <a:spcPts val="300"/>
              </a:spcBef>
              <a:defRPr sz="1536"/>
            </a:pPr>
            <a:r>
              <a:t>TENDL-2023: For several nuclides MF9/MT102 branching ratio for neutron capture to isomer, extrapolation error at low energies: 1.e-22 below 10 eV (discovered by ANL and ORNL), </a:t>
            </a:r>
            <a:r>
              <a:rPr>
                <a:solidFill>
                  <a:srgbClr val="A0171F"/>
                </a:solidFill>
              </a:rPr>
              <a:t>mostly solved</a:t>
            </a:r>
            <a:endParaRPr>
              <a:solidFill>
                <a:srgbClr val="A0171F"/>
              </a:solidFill>
            </a:endParaRPr>
          </a:p>
          <a:p>
            <a:pPr marL="164592" indent="-164592" defTabSz="438911">
              <a:spcBef>
                <a:spcPts val="300"/>
              </a:spcBef>
              <a:defRPr sz="1536"/>
            </a:pPr>
            <a:r>
              <a:t>TENDL-2023: (n,α) generally too high above 14 MeV due to bug  in implementation of knock-out mechanism,</a:t>
            </a:r>
            <a:r>
              <a:rPr>
                <a:solidFill>
                  <a:srgbClr val="AD141A"/>
                </a:solidFill>
              </a:rPr>
              <a:t> solved</a:t>
            </a:r>
          </a:p>
          <a:p>
            <a:pPr marL="164592" indent="-164592" defTabSz="438911">
              <a:spcBef>
                <a:spcPts val="300"/>
              </a:spcBef>
              <a:defRPr sz="1536"/>
            </a:pPr>
            <a:r>
              <a:t>TENDL-2025 (in development): Reproduction of exp. with horizontal nuclear data evaluation: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Towards global agreement for exp./evaluated ‘one-point values’ : thermal c.s. , RI, MACS etc.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Fully automated parameter optimisation below 30 MeV for cross sections, including isomers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In the range from F - Bi: ~ 80 individual reaction channels still unsatisfactory due to model defects. The rest is competitive with or better than the other NDL’s.</a:t>
            </a:r>
          </a:p>
          <a:p>
            <a:pPr marL="164592" indent="-164592" defTabSz="438911">
              <a:spcBef>
                <a:spcPts val="300"/>
              </a:spcBef>
              <a:defRPr sz="1536"/>
            </a:pPr>
            <a:r>
              <a:t>Recommendation, also for FENDL: wait for TENDL-2025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For possible adoption of missing isotopes in “transport” library (FENDL-3.2c++)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Activation library</a:t>
            </a:r>
          </a:p>
          <a:p>
            <a:pPr lvl="1" marL="384047" indent="-164592" defTabSz="438911">
              <a:spcBef>
                <a:spcPts val="300"/>
              </a:spcBef>
              <a:buChar char="•"/>
              <a:defRPr sz="1536"/>
            </a:pPr>
            <a:r>
              <a:t>Having TENDL in standard validation schemes (JADE, FISPACT, etc.) would be beneficial for development…thank you!!!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NDL’s (n,γ) versus Astral/Kadonis exp. MACS at 30 keV"/>
          <p:cNvSpPr txBox="1"/>
          <p:nvPr>
            <p:ph type="title"/>
          </p:nvPr>
        </p:nvSpPr>
        <p:spPr>
          <a:xfrm>
            <a:off x="251518" y="116632"/>
            <a:ext cx="8640965" cy="564968"/>
          </a:xfrm>
          <a:prstGeom prst="rect">
            <a:avLst/>
          </a:prstGeom>
        </p:spPr>
        <p:txBody>
          <a:bodyPr/>
          <a:lstStyle>
            <a:lvl1pPr defTabSz="649223">
              <a:defRPr sz="2556"/>
            </a:lvl1pPr>
          </a:lstStyle>
          <a:p>
            <a:pPr/>
            <a:r>
              <a:t>NDL’s (n,γ) versus Astral/Kadonis exp. MACS at 30 keV</a:t>
            </a:r>
          </a:p>
        </p:txBody>
      </p:sp>
      <p:sp>
        <p:nvSpPr>
          <p:cNvPr id="526" name="Frms…"/>
          <p:cNvSpPr txBox="1"/>
          <p:nvPr/>
        </p:nvSpPr>
        <p:spPr>
          <a:xfrm>
            <a:off x="81207" y="4450081"/>
            <a:ext cx="2175266" cy="204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50505"/>
                </a:solidFill>
              </a:defRPr>
            </a:pPr>
            <a:r>
              <a:t>                        Frms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CENDL-3.2:    1.069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JENDL-5.0:     1.064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ENDF/B8.1:    1.064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TENDL-2025: 1.052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JEFF-3.3:       1.076</a:t>
            </a:r>
          </a:p>
          <a:p>
            <a:pPr>
              <a:defRPr>
                <a:solidFill>
                  <a:srgbClr val="050505"/>
                </a:solidFill>
              </a:defRPr>
            </a:pPr>
            <a:r>
              <a:t>JEFF-4.0:       1.062</a:t>
            </a:r>
          </a:p>
        </p:txBody>
      </p:sp>
      <p:pic>
        <p:nvPicPr>
          <p:cNvPr id="527" name="endfb8.1.MACS.pdf" descr="endfb8.1.MAC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01" y="226258"/>
            <a:ext cx="5191182" cy="4011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jeff4.0.MACS.pdf" descr="jeff4.0.MAC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9239" y="3051946"/>
            <a:ext cx="5540105" cy="4280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tendl.2024.MACS.pdf" descr="tendl.2024.MAC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7151" y="226258"/>
            <a:ext cx="5308368" cy="410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