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Lst>
  <p:notesMasterIdLst>
    <p:notesMasterId r:id="rId31"/>
  </p:notesMasterIdLst>
  <p:sldIdLst>
    <p:sldId id="258" r:id="rId2"/>
    <p:sldId id="293" r:id="rId3"/>
    <p:sldId id="259" r:id="rId4"/>
    <p:sldId id="280" r:id="rId5"/>
    <p:sldId id="260" r:id="rId6"/>
    <p:sldId id="262" r:id="rId7"/>
    <p:sldId id="261" r:id="rId8"/>
    <p:sldId id="278" r:id="rId9"/>
    <p:sldId id="284" r:id="rId10"/>
    <p:sldId id="288" r:id="rId11"/>
    <p:sldId id="276" r:id="rId12"/>
    <p:sldId id="289" r:id="rId13"/>
    <p:sldId id="273" r:id="rId14"/>
    <p:sldId id="266" r:id="rId15"/>
    <p:sldId id="267" r:id="rId16"/>
    <p:sldId id="268" r:id="rId17"/>
    <p:sldId id="270" r:id="rId18"/>
    <p:sldId id="282" r:id="rId19"/>
    <p:sldId id="287" r:id="rId20"/>
    <p:sldId id="269" r:id="rId21"/>
    <p:sldId id="292" r:id="rId22"/>
    <p:sldId id="277" r:id="rId23"/>
    <p:sldId id="281" r:id="rId24"/>
    <p:sldId id="283" r:id="rId25"/>
    <p:sldId id="290" r:id="rId26"/>
    <p:sldId id="291" r:id="rId27"/>
    <p:sldId id="271" r:id="rId28"/>
    <p:sldId id="279" r:id="rId29"/>
    <p:sldId id="272" r:id="rId30"/>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EAD2"/>
    <a:srgbClr val="4B4747"/>
    <a:srgbClr val="0070C0"/>
    <a:srgbClr val="FAB6A8"/>
    <a:srgbClr val="F89582"/>
    <a:srgbClr val="4472C4"/>
    <a:srgbClr val="008DF6"/>
    <a:srgbClr val="159BFF"/>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54" autoAdjust="0"/>
    <p:restoredTop sz="91417" autoAdjust="0"/>
  </p:normalViewPr>
  <p:slideViewPr>
    <p:cSldViewPr snapToGrid="0">
      <p:cViewPr varScale="1">
        <p:scale>
          <a:sx n="60" d="100"/>
          <a:sy n="60" d="100"/>
        </p:scale>
        <p:origin x="164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OKTAVIAN\Desktop\Fujii_desktop\&#9733;&#20808;&#34892;&#30740;&#31350;&#12398;&#35492;&#24046;&#20302;&#28187;\Li%20&#35492;&#24046;&#20302;&#28187;\Li%20&#35336;&#25968;&#20516;&#12539;&#35492;&#24046;%20&#35336;&#31639;_&#31636;&#12398;&#21402;&#12373;_1d.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82894351512125"/>
          <c:y val="3.6631020126339481E-2"/>
          <c:w val="0.77926526079122282"/>
          <c:h val="0.71770186455583174"/>
        </c:manualLayout>
      </c:layout>
      <c:scatterChart>
        <c:scatterStyle val="lineMarker"/>
        <c:varyColors val="0"/>
        <c:ser>
          <c:idx val="0"/>
          <c:order val="0"/>
          <c:tx>
            <c:v>Systematic Error</c:v>
          </c:tx>
          <c:spPr>
            <a:ln w="31750" cap="rnd">
              <a:solidFill>
                <a:schemeClr val="accent1"/>
              </a:solidFill>
              <a:round/>
            </a:ln>
            <a:effectLst/>
          </c:spPr>
          <c:marker>
            <c:symbol val="circle"/>
            <c:size val="5"/>
            <c:spPr>
              <a:solidFill>
                <a:schemeClr val="accent1"/>
              </a:solidFill>
              <a:ln w="9525">
                <a:solidFill>
                  <a:schemeClr val="accent1"/>
                </a:solidFill>
              </a:ln>
              <a:effectLst/>
            </c:spPr>
          </c:marker>
          <c:xVal>
            <c:numRef>
              <c:f>比較!$B$2:$B$22</c:f>
              <c:numCache>
                <c:formatCode>General</c:formatCode>
                <c:ptCount val="21"/>
                <c:pt idx="0">
                  <c:v>3</c:v>
                </c:pt>
                <c:pt idx="1">
                  <c:v>4</c:v>
                </c:pt>
                <c:pt idx="2">
                  <c:v>5</c:v>
                </c:pt>
                <c:pt idx="3">
                  <c:v>6</c:v>
                </c:pt>
                <c:pt idx="4">
                  <c:v>7</c:v>
                </c:pt>
                <c:pt idx="5">
                  <c:v>8</c:v>
                </c:pt>
                <c:pt idx="6">
                  <c:v>9</c:v>
                </c:pt>
                <c:pt idx="7">
                  <c:v>10</c:v>
                </c:pt>
                <c:pt idx="8">
                  <c:v>11</c:v>
                </c:pt>
                <c:pt idx="9">
                  <c:v>12</c:v>
                </c:pt>
                <c:pt idx="10">
                  <c:v>13</c:v>
                </c:pt>
                <c:pt idx="11">
                  <c:v>14</c:v>
                </c:pt>
                <c:pt idx="12">
                  <c:v>15</c:v>
                </c:pt>
                <c:pt idx="13">
                  <c:v>16</c:v>
                </c:pt>
                <c:pt idx="14">
                  <c:v>17</c:v>
                </c:pt>
                <c:pt idx="15">
                  <c:v>18</c:v>
                </c:pt>
                <c:pt idx="16">
                  <c:v>19</c:v>
                </c:pt>
                <c:pt idx="17">
                  <c:v>20</c:v>
                </c:pt>
                <c:pt idx="18">
                  <c:v>30</c:v>
                </c:pt>
                <c:pt idx="19">
                  <c:v>40</c:v>
                </c:pt>
                <c:pt idx="20">
                  <c:v>50</c:v>
                </c:pt>
              </c:numCache>
            </c:numRef>
          </c:xVal>
          <c:yVal>
            <c:numRef>
              <c:f>比較!$C$2:$C$22</c:f>
              <c:numCache>
                <c:formatCode>0.0%</c:formatCode>
                <c:ptCount val="21"/>
                <c:pt idx="0">
                  <c:v>3.6906114547826503E-2</c:v>
                </c:pt>
                <c:pt idx="1">
                  <c:v>4.3888400351746112E-2</c:v>
                </c:pt>
                <c:pt idx="2">
                  <c:v>4.0610479392541955E-2</c:v>
                </c:pt>
                <c:pt idx="3">
                  <c:v>2.4243947992242873E-2</c:v>
                </c:pt>
                <c:pt idx="4">
                  <c:v>2.4740622505986909E-2</c:v>
                </c:pt>
                <c:pt idx="5">
                  <c:v>2.376149611952532E-2</c:v>
                </c:pt>
                <c:pt idx="6">
                  <c:v>3.0812324929973208E-2</c:v>
                </c:pt>
                <c:pt idx="7">
                  <c:v>3.2048273550117391E-2</c:v>
                </c:pt>
                <c:pt idx="8">
                  <c:v>2.3731301551796754E-2</c:v>
                </c:pt>
                <c:pt idx="9">
                  <c:v>1.530299202367643E-2</c:v>
                </c:pt>
                <c:pt idx="10">
                  <c:v>2.6215264774184194E-3</c:v>
                </c:pt>
                <c:pt idx="11">
                  <c:v>1.9958598601725535E-2</c:v>
                </c:pt>
                <c:pt idx="12">
                  <c:v>3.4366904145077044E-2</c:v>
                </c:pt>
                <c:pt idx="13">
                  <c:v>1.3234493445574449E-2</c:v>
                </c:pt>
                <c:pt idx="14">
                  <c:v>7.1567399473071336E-2</c:v>
                </c:pt>
                <c:pt idx="15">
                  <c:v>9.5104208506268634E-2</c:v>
                </c:pt>
                <c:pt idx="16">
                  <c:v>9.3397524071527308E-2</c:v>
                </c:pt>
                <c:pt idx="17">
                  <c:v>0.1010415193929976</c:v>
                </c:pt>
                <c:pt idx="18">
                  <c:v>0.16006501324343886</c:v>
                </c:pt>
                <c:pt idx="19">
                  <c:v>8.2572106739552023E-2</c:v>
                </c:pt>
                <c:pt idx="20">
                  <c:v>6.1109732903332832E-2</c:v>
                </c:pt>
              </c:numCache>
            </c:numRef>
          </c:yVal>
          <c:smooth val="0"/>
          <c:extLst>
            <c:ext xmlns:c16="http://schemas.microsoft.com/office/drawing/2014/chart" uri="{C3380CC4-5D6E-409C-BE32-E72D297353CC}">
              <c16:uniqueId val="{00000000-9328-429D-909A-7FC817BBCD7E}"/>
            </c:ext>
          </c:extLst>
        </c:ser>
        <c:ser>
          <c:idx val="1"/>
          <c:order val="1"/>
          <c:tx>
            <c:v>Statistical Error</c:v>
          </c:tx>
          <c:spPr>
            <a:ln w="31750" cap="rnd">
              <a:solidFill>
                <a:srgbClr val="00B050"/>
              </a:solidFill>
              <a:round/>
            </a:ln>
            <a:effectLst/>
          </c:spPr>
          <c:marker>
            <c:symbol val="circle"/>
            <c:size val="5"/>
            <c:spPr>
              <a:solidFill>
                <a:srgbClr val="00B050"/>
              </a:solidFill>
              <a:ln w="9525">
                <a:solidFill>
                  <a:srgbClr val="00B050"/>
                </a:solidFill>
              </a:ln>
              <a:effectLst/>
            </c:spPr>
          </c:marker>
          <c:xVal>
            <c:numRef>
              <c:f>比較!$B$2:$B$22</c:f>
              <c:numCache>
                <c:formatCode>General</c:formatCode>
                <c:ptCount val="21"/>
                <c:pt idx="0">
                  <c:v>3</c:v>
                </c:pt>
                <c:pt idx="1">
                  <c:v>4</c:v>
                </c:pt>
                <c:pt idx="2">
                  <c:v>5</c:v>
                </c:pt>
                <c:pt idx="3">
                  <c:v>6</c:v>
                </c:pt>
                <c:pt idx="4">
                  <c:v>7</c:v>
                </c:pt>
                <c:pt idx="5">
                  <c:v>8</c:v>
                </c:pt>
                <c:pt idx="6">
                  <c:v>9</c:v>
                </c:pt>
                <c:pt idx="7">
                  <c:v>10</c:v>
                </c:pt>
                <c:pt idx="8">
                  <c:v>11</c:v>
                </c:pt>
                <c:pt idx="9">
                  <c:v>12</c:v>
                </c:pt>
                <c:pt idx="10">
                  <c:v>13</c:v>
                </c:pt>
                <c:pt idx="11">
                  <c:v>14</c:v>
                </c:pt>
                <c:pt idx="12">
                  <c:v>15</c:v>
                </c:pt>
                <c:pt idx="13">
                  <c:v>16</c:v>
                </c:pt>
                <c:pt idx="14">
                  <c:v>17</c:v>
                </c:pt>
                <c:pt idx="15">
                  <c:v>18</c:v>
                </c:pt>
                <c:pt idx="16">
                  <c:v>19</c:v>
                </c:pt>
                <c:pt idx="17">
                  <c:v>20</c:v>
                </c:pt>
                <c:pt idx="18">
                  <c:v>30</c:v>
                </c:pt>
                <c:pt idx="19">
                  <c:v>40</c:v>
                </c:pt>
                <c:pt idx="20">
                  <c:v>50</c:v>
                </c:pt>
              </c:numCache>
            </c:numRef>
          </c:xVal>
          <c:yVal>
            <c:numRef>
              <c:f>比較!$D$2:$D$22</c:f>
              <c:numCache>
                <c:formatCode>0.0%</c:formatCode>
                <c:ptCount val="21"/>
                <c:pt idx="0">
                  <c:v>1.4890432101991207</c:v>
                </c:pt>
                <c:pt idx="1">
                  <c:v>1.1454169215396321</c:v>
                </c:pt>
                <c:pt idx="2">
                  <c:v>0.91878462764853119</c:v>
                </c:pt>
                <c:pt idx="3">
                  <c:v>0.75513444382802342</c:v>
                </c:pt>
                <c:pt idx="4">
                  <c:v>0.65820374535103798</c:v>
                </c:pt>
                <c:pt idx="5">
                  <c:v>0.59414793717320324</c:v>
                </c:pt>
                <c:pt idx="6">
                  <c:v>0.54867998549384556</c:v>
                </c:pt>
                <c:pt idx="7">
                  <c:v>0.51464146128104449</c:v>
                </c:pt>
                <c:pt idx="8">
                  <c:v>0.50250018963657594</c:v>
                </c:pt>
                <c:pt idx="9">
                  <c:v>0.49460829303037041</c:v>
                </c:pt>
                <c:pt idx="10">
                  <c:v>0.48151774164902161</c:v>
                </c:pt>
                <c:pt idx="11">
                  <c:v>0.47009147929328232</c:v>
                </c:pt>
                <c:pt idx="12">
                  <c:v>0.4620997139366384</c:v>
                </c:pt>
                <c:pt idx="13">
                  <c:v>0.46754346308812161</c:v>
                </c:pt>
                <c:pt idx="14">
                  <c:v>0.44074456549236624</c:v>
                </c:pt>
                <c:pt idx="15">
                  <c:v>0.43075172896157843</c:v>
                </c:pt>
                <c:pt idx="16">
                  <c:v>0.42863463123550827</c:v>
                </c:pt>
                <c:pt idx="17">
                  <c:v>0.42407498109429392</c:v>
                </c:pt>
                <c:pt idx="18">
                  <c:v>0.41446293332397716</c:v>
                </c:pt>
                <c:pt idx="19">
                  <c:v>0.46816525383170787</c:v>
                </c:pt>
                <c:pt idx="20">
                  <c:v>0.49585156071015563</c:v>
                </c:pt>
              </c:numCache>
            </c:numRef>
          </c:yVal>
          <c:smooth val="0"/>
          <c:extLst>
            <c:ext xmlns:c16="http://schemas.microsoft.com/office/drawing/2014/chart" uri="{C3380CC4-5D6E-409C-BE32-E72D297353CC}">
              <c16:uniqueId val="{00000001-9328-429D-909A-7FC817BBCD7E}"/>
            </c:ext>
          </c:extLst>
        </c:ser>
        <c:ser>
          <c:idx val="2"/>
          <c:order val="2"/>
          <c:tx>
            <c:v>Total</c:v>
          </c:tx>
          <c:spPr>
            <a:ln w="31750" cap="rnd">
              <a:solidFill>
                <a:srgbClr val="FF0000"/>
              </a:solidFill>
              <a:round/>
            </a:ln>
            <a:effectLst/>
          </c:spPr>
          <c:marker>
            <c:symbol val="circle"/>
            <c:size val="5"/>
            <c:spPr>
              <a:solidFill>
                <a:srgbClr val="FF0000"/>
              </a:solidFill>
              <a:ln w="9525">
                <a:solidFill>
                  <a:srgbClr val="FF0000"/>
                </a:solidFill>
              </a:ln>
              <a:effectLst/>
            </c:spPr>
          </c:marker>
          <c:xVal>
            <c:numRef>
              <c:f>比較!$B$2:$B$22</c:f>
              <c:numCache>
                <c:formatCode>General</c:formatCode>
                <c:ptCount val="21"/>
                <c:pt idx="0">
                  <c:v>3</c:v>
                </c:pt>
                <c:pt idx="1">
                  <c:v>4</c:v>
                </c:pt>
                <c:pt idx="2">
                  <c:v>5</c:v>
                </c:pt>
                <c:pt idx="3">
                  <c:v>6</c:v>
                </c:pt>
                <c:pt idx="4">
                  <c:v>7</c:v>
                </c:pt>
                <c:pt idx="5">
                  <c:v>8</c:v>
                </c:pt>
                <c:pt idx="6">
                  <c:v>9</c:v>
                </c:pt>
                <c:pt idx="7">
                  <c:v>10</c:v>
                </c:pt>
                <c:pt idx="8">
                  <c:v>11</c:v>
                </c:pt>
                <c:pt idx="9">
                  <c:v>12</c:v>
                </c:pt>
                <c:pt idx="10">
                  <c:v>13</c:v>
                </c:pt>
                <c:pt idx="11">
                  <c:v>14</c:v>
                </c:pt>
                <c:pt idx="12">
                  <c:v>15</c:v>
                </c:pt>
                <c:pt idx="13">
                  <c:v>16</c:v>
                </c:pt>
                <c:pt idx="14">
                  <c:v>17</c:v>
                </c:pt>
                <c:pt idx="15">
                  <c:v>18</c:v>
                </c:pt>
                <c:pt idx="16">
                  <c:v>19</c:v>
                </c:pt>
                <c:pt idx="17">
                  <c:v>20</c:v>
                </c:pt>
                <c:pt idx="18">
                  <c:v>30</c:v>
                </c:pt>
                <c:pt idx="19">
                  <c:v>40</c:v>
                </c:pt>
                <c:pt idx="20">
                  <c:v>50</c:v>
                </c:pt>
              </c:numCache>
            </c:numRef>
          </c:xVal>
          <c:yVal>
            <c:numRef>
              <c:f>比較!$E$2:$E$22</c:f>
              <c:numCache>
                <c:formatCode>0.0%</c:formatCode>
                <c:ptCount val="21"/>
                <c:pt idx="0">
                  <c:v>1.5259493247469471</c:v>
                </c:pt>
                <c:pt idx="1">
                  <c:v>1.1893053218913783</c:v>
                </c:pt>
                <c:pt idx="2">
                  <c:v>0.95939510704107311</c:v>
                </c:pt>
                <c:pt idx="3">
                  <c:v>0.77937839182026625</c:v>
                </c:pt>
                <c:pt idx="4">
                  <c:v>0.68294436785702484</c:v>
                </c:pt>
                <c:pt idx="5">
                  <c:v>0.61790943329272852</c:v>
                </c:pt>
                <c:pt idx="6">
                  <c:v>0.57949231042381877</c:v>
                </c:pt>
                <c:pt idx="7">
                  <c:v>0.5466897348311619</c:v>
                </c:pt>
                <c:pt idx="8">
                  <c:v>0.52623149118837265</c:v>
                </c:pt>
                <c:pt idx="9">
                  <c:v>0.50991128505404681</c:v>
                </c:pt>
                <c:pt idx="10">
                  <c:v>0.48413926812644004</c:v>
                </c:pt>
                <c:pt idx="11">
                  <c:v>0.49005007789500787</c:v>
                </c:pt>
                <c:pt idx="12">
                  <c:v>0.49646661808171544</c:v>
                </c:pt>
                <c:pt idx="13">
                  <c:v>0.48077795653369604</c:v>
                </c:pt>
                <c:pt idx="14">
                  <c:v>0.51231196496543752</c:v>
                </c:pt>
                <c:pt idx="15">
                  <c:v>0.52585593746784709</c:v>
                </c:pt>
                <c:pt idx="16">
                  <c:v>0.52203215530703562</c:v>
                </c:pt>
                <c:pt idx="17">
                  <c:v>0.52511650048729153</c:v>
                </c:pt>
                <c:pt idx="18">
                  <c:v>0.57452794656741601</c:v>
                </c:pt>
                <c:pt idx="19">
                  <c:v>0.55073736057125988</c:v>
                </c:pt>
                <c:pt idx="20">
                  <c:v>0.55696129361348845</c:v>
                </c:pt>
              </c:numCache>
            </c:numRef>
          </c:yVal>
          <c:smooth val="0"/>
          <c:extLst>
            <c:ext xmlns:c16="http://schemas.microsoft.com/office/drawing/2014/chart" uri="{C3380CC4-5D6E-409C-BE32-E72D297353CC}">
              <c16:uniqueId val="{00000002-9328-429D-909A-7FC817BBCD7E}"/>
            </c:ext>
          </c:extLst>
        </c:ser>
        <c:dLbls>
          <c:showLegendKey val="0"/>
          <c:showVal val="0"/>
          <c:showCatName val="0"/>
          <c:showSerName val="0"/>
          <c:showPercent val="0"/>
          <c:showBubbleSize val="0"/>
        </c:dLbls>
        <c:axId val="490342512"/>
        <c:axId val="490342992"/>
      </c:scatterChart>
      <c:valAx>
        <c:axId val="490342512"/>
        <c:scaling>
          <c:orientation val="minMax"/>
          <c:max val="50"/>
        </c:scaling>
        <c:delete val="0"/>
        <c:axPos val="b"/>
        <c:title>
          <c:tx>
            <c:rich>
              <a:bodyPr rot="0" spcFirstLastPara="1" vertOverflow="ellipsis" vert="horz" wrap="square" anchor="ctr" anchorCtr="1"/>
              <a:lstStyle/>
              <a:p>
                <a:pPr>
                  <a:defRPr lang="ja-JP" sz="2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altLang="ja-JP" sz="2000" b="1" i="0" u="none" strike="noStrike" kern="1200" baseline="0" dirty="0">
                    <a:solidFill>
                      <a:prstClr val="black"/>
                    </a:solidFill>
                    <a:latin typeface="Times New Roman" panose="02020603050405020304" pitchFamily="18" charset="0"/>
                    <a:cs typeface="Times New Roman" panose="02020603050405020304" pitchFamily="18" charset="0"/>
                  </a:rPr>
                  <a:t>Thickness of Mg foil </a:t>
                </a:r>
                <a:r>
                  <a:rPr lang="en-US" altLang="ja-JP" sz="2000" b="1" dirty="0">
                    <a:solidFill>
                      <a:schemeClr val="tx1"/>
                    </a:solidFill>
                    <a:latin typeface="Times New Roman" panose="02020603050405020304" pitchFamily="18" charset="0"/>
                    <a:cs typeface="Times New Roman" panose="02020603050405020304" pitchFamily="18" charset="0"/>
                  </a:rPr>
                  <a:t>[mm]</a:t>
                </a:r>
                <a:endParaRPr lang="ja-JP" altLang="en-US" sz="2000" b="1" dirty="0">
                  <a:solidFill>
                    <a:schemeClr val="tx1"/>
                  </a:solidFill>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lang="ja-JP" sz="2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ja-JP" alt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ja-JP"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90342992"/>
        <c:crosses val="autoZero"/>
        <c:crossBetween val="midCat"/>
      </c:valAx>
      <c:valAx>
        <c:axId val="490342992"/>
        <c:scaling>
          <c:orientation val="minMax"/>
          <c:max val="1.6"/>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ja-JP" sz="2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altLang="ja-JP" sz="2000" b="1">
                    <a:solidFill>
                      <a:schemeClr val="tx1"/>
                    </a:solidFill>
                    <a:latin typeface="Times New Roman" panose="02020603050405020304" pitchFamily="18" charset="0"/>
                    <a:cs typeface="Times New Roman" panose="02020603050405020304" pitchFamily="18" charset="0"/>
                  </a:rPr>
                  <a:t>Error</a:t>
                </a:r>
              </a:p>
            </c:rich>
          </c:tx>
          <c:overlay val="0"/>
          <c:spPr>
            <a:noFill/>
            <a:ln>
              <a:noFill/>
            </a:ln>
            <a:effectLst/>
          </c:spPr>
          <c:txPr>
            <a:bodyPr rot="-5400000" spcFirstLastPara="1" vertOverflow="ellipsis" vert="horz" wrap="square" anchor="ctr" anchorCtr="1"/>
            <a:lstStyle/>
            <a:p>
              <a:pPr>
                <a:defRPr lang="ja-JP" sz="2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0%" sourceLinked="0"/>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lang="ja-JP"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90342512"/>
        <c:crosses val="autoZero"/>
        <c:crossBetween val="midCat"/>
      </c:valAx>
      <c:spPr>
        <a:noFill/>
        <a:ln>
          <a:noFill/>
        </a:ln>
        <a:effectLst/>
      </c:spPr>
    </c:plotArea>
    <c:legend>
      <c:legendPos val="b"/>
      <c:layout>
        <c:manualLayout>
          <c:xMode val="edge"/>
          <c:yMode val="edge"/>
          <c:x val="0.45909427928931251"/>
          <c:y val="9.631221685756991E-2"/>
          <c:w val="0.51969036336841201"/>
          <c:h val="0.20925996771655428"/>
        </c:manualLayout>
      </c:layout>
      <c:overlay val="0"/>
      <c:spPr>
        <a:noFill/>
        <a:ln>
          <a:noFill/>
        </a:ln>
        <a:effectLst/>
      </c:spPr>
      <c:txPr>
        <a:bodyPr rot="0" spcFirstLastPara="1" vertOverflow="ellipsis" vert="horz" wrap="square" anchor="ctr" anchorCtr="1"/>
        <a:lstStyle/>
        <a:p>
          <a:pPr>
            <a:defRPr lang="ja-JP"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4F7B93-D525-47A3-88D3-3E632C3A18B2}" type="datetimeFigureOut">
              <a:rPr kumimoji="1" lang="ja-JP" altLang="en-US" smtClean="0"/>
              <a:t>2025/5/13</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FA7C6A-EAC1-44A7-9742-77A1291682DA}" type="slidenum">
              <a:rPr kumimoji="1" lang="ja-JP" altLang="en-US" smtClean="0"/>
              <a:t>‹#›</a:t>
            </a:fld>
            <a:endParaRPr kumimoji="1" lang="ja-JP" altLang="en-US"/>
          </a:p>
        </p:txBody>
      </p:sp>
    </p:spTree>
    <p:extLst>
      <p:ext uri="{BB962C8B-B14F-4D97-AF65-F5344CB8AC3E}">
        <p14:creationId xmlns:p14="http://schemas.microsoft.com/office/powerpoint/2010/main" val="17341376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ja-JP" sz="1800" kern="100">
                <a:effectLst/>
                <a:latin typeface="Times New Roman" panose="02020603050405020304" pitchFamily="18" charset="0"/>
                <a:ea typeface="游明朝" panose="02020400000000000000" pitchFamily="18" charset="-128"/>
                <a:cs typeface="Times New Roman" panose="02020603050405020304" pitchFamily="18" charset="0"/>
              </a:rPr>
              <a:t>Thank you for the introduction, and </a:t>
            </a:r>
            <a:r>
              <a:rPr lang="en-US" altLang="ja-JP" sz="2800"/>
              <a:t>giving me this opportunity to speak today.</a:t>
            </a:r>
            <a:br>
              <a:rPr lang="en-US" altLang="ja-JP" sz="2800"/>
            </a:br>
            <a:r>
              <a:rPr lang="en-US" altLang="ja-JP" sz="2800"/>
              <a:t>My name is Yamato Fujii.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4000"/>
              <a:t>I’m a graduate student at the University of Osaka in Japan, and currently, I’m working as an intern for three months in the Nuclear Data Section at the IAEA.</a:t>
            </a:r>
            <a:endParaRPr lang="en-US" altLang="ja-JP" sz="280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ja-JP" sz="1800" kern="100">
                <a:effectLst/>
                <a:latin typeface="Times New Roman" panose="02020603050405020304" pitchFamily="18" charset="0"/>
                <a:ea typeface="游明朝" panose="02020400000000000000" pitchFamily="18" charset="-128"/>
                <a:cs typeface="Times New Roman" panose="02020603050405020304" pitchFamily="18" charset="0"/>
              </a:rPr>
              <a:t>Today, I’m going to talk about a study in Japan, </a:t>
            </a:r>
            <a:r>
              <a:rPr kumimoji="1" lang="en-GB" altLang="ja-JP" sz="1800"/>
              <a:t>Benchmark experiment for large angle scattering cross section of 14 MeV neutrons</a:t>
            </a:r>
            <a:r>
              <a:rPr lang="en-US" altLang="ja-JP" sz="1800" kern="100">
                <a:effectLst/>
                <a:latin typeface="Times New Roman" panose="02020603050405020304" pitchFamily="18" charset="0"/>
                <a:ea typeface="游明朝" panose="02020400000000000000" pitchFamily="18" charset="-128"/>
                <a:cs typeface="Times New Roman" panose="02020603050405020304" pitchFamily="18" charset="0"/>
              </a:rPr>
              <a:t>.</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15FA7C6A-EAC1-44A7-9742-77A1291682DA}" type="slidenum">
              <a:rPr kumimoji="1" lang="ja-JP" altLang="en-US" smtClean="0"/>
              <a:t>0</a:t>
            </a:fld>
            <a:endParaRPr kumimoji="1" lang="ja-JP" altLang="en-US"/>
          </a:p>
        </p:txBody>
      </p:sp>
    </p:spTree>
    <p:extLst>
      <p:ext uri="{BB962C8B-B14F-4D97-AF65-F5344CB8AC3E}">
        <p14:creationId xmlns:p14="http://schemas.microsoft.com/office/powerpoint/2010/main" val="3715427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a:effectLst/>
                <a:latin typeface="Times New Roman" panose="02020603050405020304" pitchFamily="18" charset="0"/>
                <a:ea typeface="游明朝" panose="02020400000000000000" pitchFamily="18" charset="-128"/>
                <a:cs typeface="Times New Roman" panose="02020603050405020304" pitchFamily="18" charset="0"/>
              </a:rPr>
              <a:t>Next, here’s the result using tungsten as a target.</a:t>
            </a:r>
            <a:endParaRPr lang="ja-JP" alt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p>
            <a:r>
              <a:rPr kumimoji="1" lang="en-US" altLang="ja-JP"/>
              <a:t>We carried out experiments</a:t>
            </a:r>
            <a:r>
              <a:rPr kumimoji="1" lang="ja-JP" altLang="en-US"/>
              <a:t> </a:t>
            </a:r>
            <a:r>
              <a:rPr kumimoji="1" lang="en-US" altLang="ja-JP"/>
              <a:t>and </a:t>
            </a:r>
            <a:r>
              <a:rPr lang="en-US" altLang="ja-JP"/>
              <a:t>simulations.</a:t>
            </a:r>
          </a:p>
          <a:p>
            <a:pPr>
              <a:buNone/>
            </a:pPr>
            <a:r>
              <a:rPr lang="en-US" altLang="ja-JP"/>
              <a:t>The value of FENDL is also the same as ENDF. </a:t>
            </a:r>
            <a:br>
              <a:rPr lang="en-US" altLang="ja-JP"/>
            </a:br>
            <a:r>
              <a:rPr lang="en-US" altLang="ja-JP"/>
              <a:t>As a result, the calculation based on the JENDL and JEFF showed the better agreement with the experimental data.</a:t>
            </a:r>
          </a:p>
          <a:p>
            <a:pPr>
              <a:buNone/>
            </a:pPr>
            <a:r>
              <a:rPr lang="en-US" altLang="ja-JP"/>
              <a:t>However, It was found that all three data libraries may underestimate the experimental results.</a:t>
            </a:r>
          </a:p>
        </p:txBody>
      </p:sp>
      <p:sp>
        <p:nvSpPr>
          <p:cNvPr id="4" name="スライド番号プレースホルダー 3"/>
          <p:cNvSpPr>
            <a:spLocks noGrp="1"/>
          </p:cNvSpPr>
          <p:nvPr>
            <p:ph type="sldNum" sz="quarter" idx="5"/>
          </p:nvPr>
        </p:nvSpPr>
        <p:spPr/>
        <p:txBody>
          <a:bodyPr/>
          <a:lstStyle/>
          <a:p>
            <a:fld id="{15FA7C6A-EAC1-44A7-9742-77A1291682DA}" type="slidenum">
              <a:rPr kumimoji="1" lang="ja-JP" altLang="en-US" smtClean="0"/>
              <a:t>9</a:t>
            </a:fld>
            <a:endParaRPr kumimoji="1" lang="ja-JP" altLang="en-US"/>
          </a:p>
        </p:txBody>
      </p:sp>
    </p:spTree>
    <p:extLst>
      <p:ext uri="{BB962C8B-B14F-4D97-AF65-F5344CB8AC3E}">
        <p14:creationId xmlns:p14="http://schemas.microsoft.com/office/powerpoint/2010/main" val="2192520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en-US" altLang="ja-JP" sz="2800"/>
              <a:t>Next, I will talk about present study.</a:t>
            </a:r>
          </a:p>
          <a:p>
            <a:pPr algn="just"/>
            <a:r>
              <a:rPr lang="en-US" altLang="ja-JP" sz="2800"/>
              <a:t>Now, I’m focusing on lithium and researching it.</a:t>
            </a:r>
          </a:p>
          <a:p>
            <a:pPr algn="just"/>
            <a:r>
              <a:rPr lang="en-US" altLang="ja-JP" sz="1800" kern="100">
                <a:effectLst/>
                <a:latin typeface="游明朝" panose="02020400000000000000" pitchFamily="18" charset="-128"/>
                <a:ea typeface="游明朝" panose="02020400000000000000" pitchFamily="18" charset="-128"/>
                <a:cs typeface="Times New Roman" panose="02020603050405020304" pitchFamily="18" charset="0"/>
              </a:rPr>
              <a:t>Please look at this figure.</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altLang="ja-JP" sz="1800" kern="100">
                <a:effectLst/>
                <a:latin typeface="Times New Roman" panose="02020603050405020304" pitchFamily="18" charset="0"/>
                <a:ea typeface="游明朝" panose="02020400000000000000" pitchFamily="18" charset="-128"/>
                <a:cs typeface="Times New Roman" panose="02020603050405020304" pitchFamily="18" charset="0"/>
              </a:rPr>
              <a:t>This figure shows the </a:t>
            </a:r>
            <a:r>
              <a:rPr lang="en-US" altLang="ja-JP" sz="1800" b="1" kern="100">
                <a:effectLst/>
                <a:latin typeface="Times New Roman" panose="02020603050405020304" pitchFamily="18" charset="0"/>
                <a:ea typeface="游明朝" panose="02020400000000000000" pitchFamily="18" charset="-128"/>
                <a:cs typeface="Times New Roman" panose="02020603050405020304" pitchFamily="18" charset="0"/>
              </a:rPr>
              <a:t>angular distribution </a:t>
            </a:r>
            <a:r>
              <a:rPr lang="en-US" altLang="ja-JP" sz="1800" kern="100">
                <a:effectLst/>
                <a:latin typeface="Times New Roman" panose="02020603050405020304" pitchFamily="18" charset="0"/>
                <a:ea typeface="游明朝" panose="02020400000000000000" pitchFamily="18" charset="-128"/>
                <a:cs typeface="Times New Roman" panose="02020603050405020304" pitchFamily="18" charset="0"/>
              </a:rPr>
              <a:t>of the neutron elastic scattering cross section of </a:t>
            </a:r>
            <a:r>
              <a:rPr lang="en-US" altLang="ja-JP" sz="1800" b="1" kern="100">
                <a:effectLst/>
                <a:latin typeface="Times New Roman" panose="02020603050405020304" pitchFamily="18" charset="0"/>
                <a:ea typeface="游明朝" panose="02020400000000000000" pitchFamily="18" charset="-128"/>
                <a:cs typeface="Times New Roman" panose="02020603050405020304" pitchFamily="18" charset="0"/>
              </a:rPr>
              <a:t>lithium-7 </a:t>
            </a:r>
            <a:r>
              <a:rPr lang="en-US" altLang="ja-JP" sz="1800" b="0" kern="100">
                <a:effectLst/>
                <a:latin typeface="Times New Roman" panose="02020603050405020304" pitchFamily="18" charset="0"/>
                <a:ea typeface="游明朝" panose="02020400000000000000" pitchFamily="18" charset="-128"/>
                <a:cs typeface="Times New Roman" panose="02020603050405020304" pitchFamily="18" charset="0"/>
              </a:rPr>
              <a:t>at 14 MeV</a:t>
            </a:r>
            <a:r>
              <a:rPr lang="en-US" altLang="ja-JP" sz="1800" kern="100">
                <a:effectLst/>
                <a:latin typeface="Times New Roman" panose="02020603050405020304" pitchFamily="18" charset="0"/>
                <a:ea typeface="游明朝" panose="02020400000000000000" pitchFamily="18" charset="-128"/>
                <a:cs typeface="Times New Roman" panose="02020603050405020304" pitchFamily="18" charset="0"/>
              </a:rPr>
              <a:t>.</a:t>
            </a:r>
            <a:r>
              <a:rPr lang="en-US" altLang="ja-JP" sz="2800"/>
              <a:t> </a:t>
            </a:r>
            <a:r>
              <a:rPr lang="en-US" altLang="ja-JP" sz="2800" kern="100">
                <a:effectLst/>
                <a:latin typeface="Times New Roman" panose="02020603050405020304" pitchFamily="18" charset="0"/>
                <a:ea typeface="游明朝" panose="02020400000000000000" pitchFamily="18" charset="-128"/>
                <a:cs typeface="Times New Roman" panose="02020603050405020304" pitchFamily="18" charset="0"/>
              </a:rPr>
              <a:t>the cross section </a:t>
            </a:r>
            <a:r>
              <a:rPr lang="en-US" altLang="ja-JP" sz="2800" b="1" kern="100">
                <a:effectLst/>
                <a:latin typeface="Times New Roman" panose="02020603050405020304" pitchFamily="18" charset="0"/>
                <a:ea typeface="游明朝" panose="02020400000000000000" pitchFamily="18" charset="-128"/>
                <a:cs typeface="Times New Roman" panose="02020603050405020304" pitchFamily="18" charset="0"/>
              </a:rPr>
              <a:t>varies </a:t>
            </a:r>
            <a:r>
              <a:rPr lang="en-US" altLang="ja-JP" sz="2800" kern="100">
                <a:effectLst/>
                <a:latin typeface="Times New Roman" panose="02020603050405020304" pitchFamily="18" charset="0"/>
                <a:ea typeface="游明朝" panose="02020400000000000000" pitchFamily="18" charset="-128"/>
                <a:cs typeface="Times New Roman" panose="02020603050405020304" pitchFamily="18" charset="0"/>
              </a:rPr>
              <a:t>with the nuclear data at </a:t>
            </a:r>
            <a:r>
              <a:rPr lang="en-US" altLang="ja-JP" sz="2800" b="1" kern="100">
                <a:effectLst/>
                <a:latin typeface="Times New Roman" panose="02020603050405020304" pitchFamily="18" charset="0"/>
                <a:ea typeface="游明朝" panose="02020400000000000000" pitchFamily="18" charset="-128"/>
                <a:cs typeface="Times New Roman" panose="02020603050405020304" pitchFamily="18" charset="0"/>
              </a:rPr>
              <a:t>large angles,</a:t>
            </a:r>
            <a:r>
              <a:rPr lang="en-US" altLang="ja-JP" sz="1800"/>
              <a:t> just like with iron and tungsten.</a:t>
            </a:r>
          </a:p>
          <a:p>
            <a:pPr algn="just"/>
            <a:endParaRPr lang="en-US"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altLang="ja-JP" sz="1800" kern="100">
                <a:effectLst/>
                <a:latin typeface="游明朝" panose="02020400000000000000" pitchFamily="18" charset="-128"/>
                <a:ea typeface="游明朝" panose="02020400000000000000" pitchFamily="18" charset="-128"/>
                <a:cs typeface="Times New Roman" panose="02020603050405020304" pitchFamily="18" charset="0"/>
              </a:rPr>
              <a:t>We are trying to carry out benchmark experiment for lithium, but </a:t>
            </a:r>
            <a:r>
              <a:rPr lang="en-US" altLang="ja-JP" sz="1800" kern="100">
                <a:effectLst/>
                <a:latin typeface="Times New Roman" panose="02020603050405020304" pitchFamily="18" charset="0"/>
                <a:ea typeface="游明朝" panose="02020400000000000000" pitchFamily="18" charset="-128"/>
                <a:cs typeface="Times New Roman" panose="02020603050405020304" pitchFamily="18" charset="0"/>
              </a:rPr>
              <a:t>it has some challenging points to evaluate large angle scattering cross sections.</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altLang="ja-JP" sz="1800" kern="100">
                <a:effectLst/>
                <a:latin typeface="Times New Roman" panose="02020603050405020304" pitchFamily="18" charset="0"/>
                <a:ea typeface="游明朝" panose="02020400000000000000" pitchFamily="18" charset="-128"/>
                <a:cs typeface="Times New Roman" panose="02020603050405020304" pitchFamily="18" charset="0"/>
              </a:rPr>
              <a:t>Because the mass of lithium is small, the energy of neutrons scattered by lithium also becomes small</a:t>
            </a:r>
            <a:r>
              <a:rPr lang="en-US" altLang="ja-JP" sz="1800" b="1" kern="100">
                <a:effectLst/>
                <a:latin typeface="Times New Roman" panose="02020603050405020304" pitchFamily="18" charset="0"/>
                <a:ea typeface="游明朝" panose="02020400000000000000" pitchFamily="18" charset="-128"/>
                <a:cs typeface="Times New Roman" panose="02020603050405020304" pitchFamily="18" charset="0"/>
              </a:rPr>
              <a:t>.</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altLang="ja-JP" sz="1800" kern="100">
                <a:effectLst/>
                <a:latin typeface="Times New Roman" panose="02020603050405020304" pitchFamily="18" charset="0"/>
                <a:ea typeface="游明朝" panose="02020400000000000000" pitchFamily="18" charset="-128"/>
                <a:cs typeface="Times New Roman" panose="02020603050405020304" pitchFamily="18" charset="0"/>
              </a:rPr>
              <a:t>This makes it challenging to detect the neutrons. </a:t>
            </a:r>
          </a:p>
          <a:p>
            <a:pPr algn="just"/>
            <a:r>
              <a:rPr lang="en-US" altLang="ja-JP" sz="2800"/>
              <a:t>To detect low-energy neutrons, we need to use activation foils with low threshold energies.</a:t>
            </a:r>
            <a:endParaRPr lang="en-US" altLang="ja-JP" sz="1800" kern="100">
              <a:effectLst/>
              <a:latin typeface="Times New Roman" panose="02020603050405020304" pitchFamily="18" charset="0"/>
              <a:ea typeface="游明朝" panose="02020400000000000000" pitchFamily="18" charset="-128"/>
              <a:cs typeface="Times New Roman" panose="02020603050405020304" pitchFamily="18" charset="0"/>
            </a:endParaRPr>
          </a:p>
          <a:p>
            <a:pPr algn="just"/>
            <a:r>
              <a:rPr lang="en-US" altLang="ja-JP" sz="2800"/>
              <a:t>However, in this case, a large number of scattered neutrons from surrounding materials are also detected</a:t>
            </a:r>
            <a:r>
              <a:rPr lang="en-US" altLang="ja-JP" sz="1800" kern="100">
                <a:effectLst/>
                <a:latin typeface="Times New Roman" panose="02020603050405020304" pitchFamily="18" charset="0"/>
                <a:ea typeface="游明朝" panose="02020400000000000000" pitchFamily="18" charset="-128"/>
                <a:cs typeface="Times New Roman" panose="02020603050405020304" pitchFamily="18" charset="0"/>
              </a:rPr>
              <a:t>, </a:t>
            </a:r>
          </a:p>
          <a:p>
            <a:pPr algn="just"/>
            <a:r>
              <a:rPr lang="en-US" altLang="ja-JP" sz="1800" kern="100">
                <a:effectLst/>
                <a:latin typeface="Times New Roman" panose="02020603050405020304" pitchFamily="18" charset="0"/>
                <a:ea typeface="游明朝" panose="02020400000000000000" pitchFamily="18" charset="-128"/>
                <a:cs typeface="Times New Roman" panose="02020603050405020304" pitchFamily="18" charset="0"/>
              </a:rPr>
              <a:t>so the </a:t>
            </a:r>
            <a:r>
              <a:rPr lang="en-US" altLang="ja-JP" sz="1800" b="1" kern="100">
                <a:effectLst/>
                <a:latin typeface="Times New Roman" panose="02020603050405020304" pitchFamily="18" charset="0"/>
                <a:ea typeface="游明朝" panose="02020400000000000000" pitchFamily="18" charset="-128"/>
                <a:cs typeface="Times New Roman" panose="02020603050405020304" pitchFamily="18" charset="0"/>
              </a:rPr>
              <a:t>statistical error </a:t>
            </a:r>
            <a:r>
              <a:rPr lang="en-US" altLang="ja-JP" sz="1800" kern="100">
                <a:effectLst/>
                <a:latin typeface="Times New Roman" panose="02020603050405020304" pitchFamily="18" charset="0"/>
                <a:ea typeface="游明朝" panose="02020400000000000000" pitchFamily="18" charset="-128"/>
                <a:cs typeface="Times New Roman" panose="02020603050405020304" pitchFamily="18" charset="0"/>
              </a:rPr>
              <a:t>increases.</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15FA7C6A-EAC1-44A7-9742-77A1291682DA}" type="slidenum">
              <a:rPr kumimoji="1" lang="ja-JP" altLang="en-US" smtClean="0"/>
              <a:t>10</a:t>
            </a:fld>
            <a:endParaRPr kumimoji="1" lang="ja-JP" altLang="en-US"/>
          </a:p>
        </p:txBody>
      </p:sp>
    </p:spTree>
    <p:extLst>
      <p:ext uri="{BB962C8B-B14F-4D97-AF65-F5344CB8AC3E}">
        <p14:creationId xmlns:p14="http://schemas.microsoft.com/office/powerpoint/2010/main" val="2509837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7A9A1-B66E-F65B-5549-60A763B2235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CC7B7C8-893F-0677-10F7-C5E8546A08E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FE2D848-AC25-0A34-FECB-A404CB476EE0}"/>
              </a:ext>
            </a:extLst>
          </p:cNvPr>
          <p:cNvSpPr>
            <a:spLocks noGrp="1"/>
          </p:cNvSpPr>
          <p:nvPr>
            <p:ph type="body" idx="1"/>
          </p:nvPr>
        </p:nvSpPr>
        <p:spPr/>
        <p:txBody>
          <a:bodyPr/>
          <a:lstStyle/>
          <a:p>
            <a:pPr algn="just"/>
            <a:r>
              <a:rPr lang="en-US" altLang="ja-JP" sz="1800" kern="100">
                <a:effectLst/>
                <a:latin typeface="Times New Roman" panose="02020603050405020304" pitchFamily="18" charset="0"/>
                <a:ea typeface="游明朝" panose="02020400000000000000" pitchFamily="18" charset="-128"/>
                <a:cs typeface="Times New Roman" panose="02020603050405020304" pitchFamily="18" charset="0"/>
              </a:rPr>
              <a:t>In previous study, our group performed benchmark experiments for </a:t>
            </a:r>
            <a:r>
              <a:rPr lang="en-US" altLang="ja-JP" sz="1800" b="1" kern="100">
                <a:effectLst/>
                <a:latin typeface="Times New Roman" panose="02020603050405020304" pitchFamily="18" charset="0"/>
                <a:ea typeface="游明朝" panose="02020400000000000000" pitchFamily="18" charset="-128"/>
                <a:cs typeface="Times New Roman" panose="02020603050405020304" pitchFamily="18" charset="0"/>
              </a:rPr>
              <a:t>Li </a:t>
            </a:r>
            <a:r>
              <a:rPr lang="en-US" altLang="ja-JP" sz="1800" kern="100">
                <a:effectLst/>
                <a:latin typeface="Times New Roman" panose="02020603050405020304" pitchFamily="18" charset="0"/>
                <a:ea typeface="游明朝" panose="02020400000000000000" pitchFamily="18" charset="-128"/>
                <a:cs typeface="Times New Roman" panose="02020603050405020304" pitchFamily="18" charset="0"/>
              </a:rPr>
              <a:t>using </a:t>
            </a:r>
            <a:r>
              <a:rPr lang="en-US" altLang="ja-JP" sz="1800" b="1" kern="100">
                <a:effectLst/>
                <a:latin typeface="Times New Roman" panose="02020603050405020304" pitchFamily="18" charset="0"/>
                <a:ea typeface="游明朝" panose="02020400000000000000" pitchFamily="18" charset="-128"/>
                <a:cs typeface="Times New Roman" panose="02020603050405020304" pitchFamily="18" charset="0"/>
              </a:rPr>
              <a:t>Hf</a:t>
            </a:r>
            <a:r>
              <a:rPr lang="en-US" altLang="ja-JP" sz="1800" kern="100">
                <a:effectLst/>
                <a:latin typeface="Times New Roman" panose="02020603050405020304" pitchFamily="18" charset="0"/>
                <a:ea typeface="游明朝" panose="02020400000000000000" pitchFamily="18" charset="-128"/>
                <a:cs typeface="Times New Roman" panose="02020603050405020304" pitchFamily="18" charset="0"/>
              </a:rPr>
              <a:t> as the activation foil. </a:t>
            </a:r>
          </a:p>
          <a:p>
            <a:pPr algn="just"/>
            <a:r>
              <a:rPr lang="en-US" altLang="ja-JP" sz="1800" kern="100">
                <a:effectLst/>
                <a:latin typeface="Times New Roman" panose="02020603050405020304" pitchFamily="18" charset="0"/>
                <a:ea typeface="游明朝" panose="02020400000000000000" pitchFamily="18" charset="-128"/>
                <a:cs typeface="Times New Roman" panose="02020603050405020304" pitchFamily="18" charset="0"/>
              </a:rPr>
              <a:t>However, the </a:t>
            </a:r>
            <a:r>
              <a:rPr lang="en-US" altLang="ja-JP" sz="1800" b="1" kern="100">
                <a:effectLst/>
                <a:latin typeface="Times New Roman" panose="02020603050405020304" pitchFamily="18" charset="0"/>
                <a:ea typeface="游明朝" panose="02020400000000000000" pitchFamily="18" charset="-128"/>
                <a:cs typeface="Times New Roman" panose="02020603050405020304" pitchFamily="18" charset="0"/>
              </a:rPr>
              <a:t>statistical error </a:t>
            </a:r>
            <a:r>
              <a:rPr lang="en-US" altLang="ja-JP" sz="1800" kern="100">
                <a:effectLst/>
                <a:latin typeface="Times New Roman" panose="02020603050405020304" pitchFamily="18" charset="0"/>
                <a:ea typeface="游明朝" panose="02020400000000000000" pitchFamily="18" charset="-128"/>
                <a:cs typeface="Times New Roman" panose="02020603050405020304" pitchFamily="18" charset="0"/>
              </a:rPr>
              <a:t>was too </a:t>
            </a:r>
            <a:r>
              <a:rPr lang="en-US" altLang="ja-JP" sz="1800" b="1" kern="100">
                <a:effectLst/>
                <a:latin typeface="Times New Roman" panose="02020603050405020304" pitchFamily="18" charset="0"/>
                <a:ea typeface="游明朝" panose="02020400000000000000" pitchFamily="18" charset="-128"/>
                <a:cs typeface="Times New Roman" panose="02020603050405020304" pitchFamily="18" charset="0"/>
              </a:rPr>
              <a:t>large.</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altLang="ja-JP" sz="1800" kern="100">
                <a:effectLst/>
                <a:latin typeface="Times New Roman" panose="02020603050405020304" pitchFamily="18" charset="0"/>
                <a:ea typeface="游明朝" panose="02020400000000000000" pitchFamily="18" charset="-128"/>
                <a:cs typeface="Times New Roman" panose="02020603050405020304" pitchFamily="18" charset="0"/>
              </a:rPr>
              <a:t>Please look at the right-most experimental result in this table. </a:t>
            </a:r>
          </a:p>
          <a:p>
            <a:pPr algn="just"/>
            <a:r>
              <a:rPr lang="en-US" altLang="ja-JP" sz="1800" kern="100">
                <a:effectLst/>
                <a:latin typeface="Times New Roman" panose="02020603050405020304" pitchFamily="18" charset="0"/>
                <a:ea typeface="游明朝" panose="02020400000000000000" pitchFamily="18" charset="-128"/>
                <a:cs typeface="Times New Roman" panose="02020603050405020304" pitchFamily="18" charset="0"/>
              </a:rPr>
              <a:t>We found that large angle scattering cross section of Li may be smaller than evaluated data.  </a:t>
            </a:r>
          </a:p>
          <a:p>
            <a:pPr algn="just"/>
            <a:r>
              <a:rPr lang="en-US" altLang="ja-JP" sz="1800" kern="100">
                <a:effectLst/>
                <a:latin typeface="Times New Roman" panose="02020603050405020304" pitchFamily="18" charset="0"/>
                <a:ea typeface="游明朝" panose="02020400000000000000" pitchFamily="18" charset="-128"/>
                <a:cs typeface="Times New Roman" panose="02020603050405020304" pitchFamily="18" charset="0"/>
              </a:rPr>
              <a:t>But the error was 4 times as large as the result. So, we need to reduce the error.</a:t>
            </a:r>
          </a:p>
          <a:p>
            <a:pPr algn="just"/>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ja-JP" sz="1800" kern="100">
                <a:effectLst/>
                <a:latin typeface="Times New Roman" panose="02020603050405020304" pitchFamily="18" charset="0"/>
                <a:ea typeface="游明朝" panose="02020400000000000000" pitchFamily="18" charset="-128"/>
                <a:cs typeface="Times New Roman" panose="02020603050405020304" pitchFamily="18" charset="0"/>
              </a:rPr>
              <a:t>So, in this study, we aimed to consider a </a:t>
            </a:r>
            <a:r>
              <a:rPr lang="en-US" altLang="ja-JP" sz="1800" b="1" kern="100">
                <a:effectLst/>
                <a:latin typeface="Times New Roman" panose="02020603050405020304" pitchFamily="18" charset="0"/>
                <a:ea typeface="游明朝" panose="02020400000000000000" pitchFamily="18" charset="-128"/>
                <a:cs typeface="Times New Roman" panose="02020603050405020304" pitchFamily="18" charset="0"/>
              </a:rPr>
              <a:t>new activation foil </a:t>
            </a:r>
            <a:r>
              <a:rPr lang="en-US" altLang="ja-JP" sz="1800" kern="100">
                <a:effectLst/>
                <a:latin typeface="Times New Roman" panose="02020603050405020304" pitchFamily="18" charset="0"/>
                <a:ea typeface="游明朝" panose="02020400000000000000" pitchFamily="18" charset="-128"/>
                <a:cs typeface="Times New Roman" panose="02020603050405020304" pitchFamily="18" charset="0"/>
              </a:rPr>
              <a:t>with smaller statistical error, and optimize the </a:t>
            </a:r>
            <a:r>
              <a:rPr lang="en-US" altLang="ja-JP" sz="1800" b="1">
                <a:solidFill>
                  <a:srgbClr val="000000"/>
                </a:solidFill>
                <a:latin typeface="Times New Roman" panose="02020603050405020304" pitchFamily="18" charset="0"/>
                <a:cs typeface="Times New Roman" panose="02020603050405020304" pitchFamily="18" charset="0"/>
              </a:rPr>
              <a:t>materials</a:t>
            </a:r>
            <a:r>
              <a:rPr lang="en-US" altLang="ja-JP" sz="1800">
                <a:solidFill>
                  <a:srgbClr val="000000"/>
                </a:solidFill>
                <a:latin typeface="Times New Roman" panose="02020603050405020304" pitchFamily="18" charset="0"/>
                <a:cs typeface="Times New Roman" panose="02020603050405020304" pitchFamily="18" charset="0"/>
              </a:rPr>
              <a:t> and </a:t>
            </a:r>
            <a:r>
              <a:rPr lang="en-US" altLang="ja-JP" sz="1800" b="1">
                <a:solidFill>
                  <a:srgbClr val="000000"/>
                </a:solidFill>
                <a:latin typeface="Times New Roman" panose="02020603050405020304" pitchFamily="18" charset="0"/>
                <a:cs typeface="Times New Roman" panose="02020603050405020304" pitchFamily="18" charset="0"/>
              </a:rPr>
              <a:t>configurations</a:t>
            </a:r>
            <a:r>
              <a:rPr lang="en-US" altLang="ja-JP" sz="1800">
                <a:solidFill>
                  <a:srgbClr val="000000"/>
                </a:solidFill>
                <a:latin typeface="Times New Roman" panose="02020603050405020304" pitchFamily="18" charset="0"/>
                <a:cs typeface="Times New Roman" panose="02020603050405020304" pitchFamily="18" charset="0"/>
              </a:rPr>
              <a:t> of surrounding materials </a:t>
            </a:r>
            <a:r>
              <a:rPr lang="en-US" altLang="ja-JP" sz="1800" kern="100">
                <a:effectLst/>
                <a:latin typeface="Times New Roman" panose="02020603050405020304" pitchFamily="18" charset="0"/>
                <a:ea typeface="游明朝" panose="02020400000000000000" pitchFamily="18" charset="-128"/>
                <a:cs typeface="Times New Roman" panose="02020603050405020304" pitchFamily="18" charset="0"/>
              </a:rPr>
              <a:t>to reduce the error.</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5E545F79-BF0C-A104-65E0-EEEB5BAB8089}"/>
              </a:ext>
            </a:extLst>
          </p:cNvPr>
          <p:cNvSpPr>
            <a:spLocks noGrp="1"/>
          </p:cNvSpPr>
          <p:nvPr>
            <p:ph type="sldNum" sz="quarter" idx="5"/>
          </p:nvPr>
        </p:nvSpPr>
        <p:spPr/>
        <p:txBody>
          <a:bodyPr/>
          <a:lstStyle/>
          <a:p>
            <a:fld id="{15FA7C6A-EAC1-44A7-9742-77A1291682DA}" type="slidenum">
              <a:rPr kumimoji="1" lang="ja-JP" altLang="en-US" smtClean="0"/>
              <a:t>11</a:t>
            </a:fld>
            <a:endParaRPr kumimoji="1" lang="ja-JP" altLang="en-US"/>
          </a:p>
        </p:txBody>
      </p:sp>
    </p:spTree>
    <p:extLst>
      <p:ext uri="{BB962C8B-B14F-4D97-AF65-F5344CB8AC3E}">
        <p14:creationId xmlns:p14="http://schemas.microsoft.com/office/powerpoint/2010/main" val="3233602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en-US" altLang="ja-JP" sz="1800" kern="100">
                <a:effectLst/>
                <a:latin typeface="Times New Roman" panose="02020603050405020304" pitchFamily="18" charset="0"/>
                <a:ea typeface="游明朝" panose="02020400000000000000" pitchFamily="18" charset="-128"/>
                <a:cs typeface="Times New Roman" panose="02020603050405020304" pitchFamily="18" charset="0"/>
              </a:rPr>
              <a:t>In this slide, let me explain the calculation method to select a new activation foil. </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altLang="ja-JP" sz="1800" kern="100">
                <a:effectLst/>
                <a:latin typeface="Times New Roman" panose="02020603050405020304" pitchFamily="18" charset="0"/>
                <a:ea typeface="游明朝" panose="02020400000000000000" pitchFamily="18" charset="-128"/>
                <a:cs typeface="Times New Roman" panose="02020603050405020304" pitchFamily="18" charset="0"/>
              </a:rPr>
              <a:t>First, we selected candidate activation foils based on </a:t>
            </a:r>
            <a:r>
              <a:rPr lang="en-US" altLang="ja-JP" sz="1800" b="1" kern="100">
                <a:effectLst/>
                <a:latin typeface="Times New Roman" panose="02020603050405020304" pitchFamily="18" charset="0"/>
                <a:ea typeface="游明朝" panose="02020400000000000000" pitchFamily="18" charset="-128"/>
                <a:cs typeface="Times New Roman" panose="02020603050405020304" pitchFamily="18" charset="0"/>
              </a:rPr>
              <a:t>isotope abundance</a:t>
            </a:r>
            <a:r>
              <a:rPr lang="en-US" altLang="ja-JP" sz="1800" kern="100">
                <a:effectLst/>
                <a:latin typeface="Times New Roman" panose="02020603050405020304" pitchFamily="18" charset="0"/>
                <a:ea typeface="游明朝" panose="02020400000000000000" pitchFamily="18" charset="-128"/>
                <a:cs typeface="Times New Roman" panose="02020603050405020304" pitchFamily="18" charset="0"/>
              </a:rPr>
              <a:t>, </a:t>
            </a:r>
            <a:r>
              <a:rPr lang="en-US" altLang="ja-JP" sz="1800" b="1" kern="100">
                <a:effectLst/>
                <a:latin typeface="Times New Roman" panose="02020603050405020304" pitchFamily="18" charset="0"/>
                <a:ea typeface="游明朝" panose="02020400000000000000" pitchFamily="18" charset="-128"/>
                <a:cs typeface="Times New Roman" panose="02020603050405020304" pitchFamily="18" charset="0"/>
              </a:rPr>
              <a:t>activation cross section</a:t>
            </a:r>
            <a:r>
              <a:rPr lang="en-US" altLang="ja-JP" sz="1800" kern="100">
                <a:effectLst/>
                <a:latin typeface="Times New Roman" panose="02020603050405020304" pitchFamily="18" charset="0"/>
                <a:ea typeface="游明朝" panose="02020400000000000000" pitchFamily="18" charset="-128"/>
                <a:cs typeface="Times New Roman" panose="02020603050405020304" pitchFamily="18" charset="0"/>
              </a:rPr>
              <a:t>, </a:t>
            </a:r>
            <a:r>
              <a:rPr lang="en-US" altLang="ja-JP" sz="1800" b="1" kern="100">
                <a:effectLst/>
                <a:latin typeface="Times New Roman" panose="02020603050405020304" pitchFamily="18" charset="0"/>
                <a:ea typeface="游明朝" panose="02020400000000000000" pitchFamily="18" charset="-128"/>
                <a:cs typeface="Times New Roman" panose="02020603050405020304" pitchFamily="18" charset="0"/>
              </a:rPr>
              <a:t>threshold value</a:t>
            </a:r>
            <a:r>
              <a:rPr lang="en-US" altLang="ja-JP" sz="1800" kern="100">
                <a:effectLst/>
                <a:latin typeface="Times New Roman" panose="02020603050405020304" pitchFamily="18" charset="0"/>
                <a:ea typeface="游明朝" panose="02020400000000000000" pitchFamily="18" charset="-128"/>
                <a:cs typeface="Times New Roman" panose="02020603050405020304" pitchFamily="18" charset="0"/>
              </a:rPr>
              <a:t>, and </a:t>
            </a:r>
            <a:r>
              <a:rPr lang="en-US" altLang="ja-JP" sz="1800" b="1" kern="100">
                <a:effectLst/>
                <a:latin typeface="Times New Roman" panose="02020603050405020304" pitchFamily="18" charset="0"/>
                <a:ea typeface="游明朝" panose="02020400000000000000" pitchFamily="18" charset="-128"/>
                <a:cs typeface="Times New Roman" panose="02020603050405020304" pitchFamily="18" charset="0"/>
              </a:rPr>
              <a:t>half-life.</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altLang="ja-JP" sz="1800" kern="100">
                <a:effectLst/>
                <a:latin typeface="Times New Roman" panose="02020603050405020304" pitchFamily="18" charset="0"/>
                <a:ea typeface="游明朝" panose="02020400000000000000" pitchFamily="18" charset="-128"/>
                <a:cs typeface="Times New Roman" panose="02020603050405020304" pitchFamily="18" charset="0"/>
              </a:rPr>
              <a:t>Second, we calculated the </a:t>
            </a:r>
            <a:r>
              <a:rPr lang="en-US" altLang="ja-JP" sz="1800" b="1" kern="100">
                <a:effectLst/>
                <a:latin typeface="Times New Roman" panose="02020603050405020304" pitchFamily="18" charset="0"/>
                <a:ea typeface="游明朝" panose="02020400000000000000" pitchFamily="18" charset="-128"/>
                <a:cs typeface="Times New Roman" panose="02020603050405020304" pitchFamily="18" charset="0"/>
              </a:rPr>
              <a:t>reaction rate </a:t>
            </a:r>
            <a:r>
              <a:rPr lang="en-US" altLang="ja-JP" sz="1800" kern="100">
                <a:effectLst/>
                <a:latin typeface="Times New Roman" panose="02020603050405020304" pitchFamily="18" charset="0"/>
                <a:ea typeface="游明朝" panose="02020400000000000000" pitchFamily="18" charset="-128"/>
                <a:cs typeface="Times New Roman" panose="02020603050405020304" pitchFamily="18" charset="0"/>
              </a:rPr>
              <a:t>of the activation foils using MCNP5.</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altLang="ja-JP" sz="1800" kern="100">
                <a:effectLst/>
                <a:latin typeface="Times New Roman" panose="02020603050405020304" pitchFamily="18" charset="0"/>
                <a:ea typeface="游明朝" panose="02020400000000000000" pitchFamily="18" charset="-128"/>
                <a:cs typeface="Times New Roman" panose="02020603050405020304" pitchFamily="18" charset="0"/>
              </a:rPr>
              <a:t>Next, we estimated the </a:t>
            </a:r>
            <a:r>
              <a:rPr lang="en-US" altLang="ja-JP" sz="1800" b="1" kern="100">
                <a:effectLst/>
                <a:latin typeface="Times New Roman" panose="02020603050405020304" pitchFamily="18" charset="0"/>
                <a:ea typeface="游明朝" panose="02020400000000000000" pitchFamily="18" charset="-128"/>
                <a:cs typeface="Times New Roman" panose="02020603050405020304" pitchFamily="18" charset="0"/>
              </a:rPr>
              <a:t>γ-ray</a:t>
            </a:r>
            <a:r>
              <a:rPr lang="en-US" altLang="ja-JP" sz="1800" kern="100">
                <a:effectLst/>
                <a:latin typeface="Times New Roman" panose="02020603050405020304" pitchFamily="18" charset="0"/>
                <a:ea typeface="游明朝" panose="02020400000000000000" pitchFamily="18" charset="-128"/>
                <a:cs typeface="Times New Roman" panose="02020603050405020304" pitchFamily="18" charset="0"/>
              </a:rPr>
              <a:t> </a:t>
            </a:r>
            <a:r>
              <a:rPr lang="en-US" altLang="ja-JP" sz="1800" b="1" kern="100">
                <a:effectLst/>
                <a:latin typeface="Times New Roman" panose="02020603050405020304" pitchFamily="18" charset="0"/>
                <a:ea typeface="游明朝" panose="02020400000000000000" pitchFamily="18" charset="-128"/>
                <a:cs typeface="Times New Roman" panose="02020603050405020304" pitchFamily="18" charset="0"/>
              </a:rPr>
              <a:t>counts</a:t>
            </a:r>
            <a:r>
              <a:rPr lang="en-US" altLang="ja-JP" sz="1800" kern="100">
                <a:effectLst/>
                <a:latin typeface="Times New Roman" panose="02020603050405020304" pitchFamily="18" charset="0"/>
                <a:ea typeface="游明朝" panose="02020400000000000000" pitchFamily="18" charset="-128"/>
                <a:cs typeface="Times New Roman" panose="02020603050405020304" pitchFamily="18" charset="0"/>
              </a:rPr>
              <a:t> of the </a:t>
            </a:r>
            <a:r>
              <a:rPr lang="en-US" altLang="ja-JP" sz="1800" b="1" kern="100">
                <a:effectLst/>
                <a:latin typeface="Times New Roman" panose="02020603050405020304" pitchFamily="18" charset="0"/>
                <a:ea typeface="游明朝" panose="02020400000000000000" pitchFamily="18" charset="-128"/>
                <a:cs typeface="Times New Roman" panose="02020603050405020304" pitchFamily="18" charset="0"/>
              </a:rPr>
              <a:t>Ge detector</a:t>
            </a:r>
            <a:r>
              <a:rPr lang="en-US" altLang="ja-JP" sz="1800" kern="100">
                <a:effectLst/>
                <a:latin typeface="Times New Roman" panose="02020603050405020304" pitchFamily="18" charset="0"/>
                <a:ea typeface="游明朝" panose="02020400000000000000" pitchFamily="18" charset="-128"/>
                <a:cs typeface="Times New Roman" panose="02020603050405020304" pitchFamily="18" charset="0"/>
              </a:rPr>
              <a:t> using this equation (2).</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altLang="ja-JP" sz="1800" kern="100">
                <a:effectLst/>
                <a:latin typeface="Times New Roman" panose="02020603050405020304" pitchFamily="18" charset="0"/>
                <a:ea typeface="游明朝" panose="02020400000000000000" pitchFamily="18" charset="-128"/>
                <a:cs typeface="Times New Roman" panose="02020603050405020304" pitchFamily="18" charset="0"/>
              </a:rPr>
              <a:t>Finally, we determined </a:t>
            </a:r>
            <a:r>
              <a:rPr lang="en-US" altLang="ja-JP" sz="1800" b="1" kern="100">
                <a:effectLst/>
                <a:latin typeface="Times New Roman" panose="02020603050405020304" pitchFamily="18" charset="0"/>
                <a:ea typeface="游明朝" panose="02020400000000000000" pitchFamily="18" charset="-128"/>
                <a:cs typeface="Times New Roman" panose="02020603050405020304" pitchFamily="18" charset="0"/>
              </a:rPr>
              <a:t>statistical error </a:t>
            </a:r>
            <a:r>
              <a:rPr lang="en-US" altLang="ja-JP" sz="1800" kern="100">
                <a:effectLst/>
                <a:latin typeface="Times New Roman" panose="02020603050405020304" pitchFamily="18" charset="0"/>
                <a:ea typeface="游明朝" panose="02020400000000000000" pitchFamily="18" charset="-128"/>
                <a:cs typeface="Times New Roman" panose="02020603050405020304" pitchFamily="18" charset="0"/>
              </a:rPr>
              <a:t>by using these equations (3) to (7).</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15FA7C6A-EAC1-44A7-9742-77A1291682DA}" type="slidenum">
              <a:rPr kumimoji="1" lang="ja-JP" altLang="en-US" smtClean="0"/>
              <a:t>12</a:t>
            </a:fld>
            <a:endParaRPr kumimoji="1" lang="ja-JP" altLang="en-US"/>
          </a:p>
        </p:txBody>
      </p:sp>
    </p:spTree>
    <p:extLst>
      <p:ext uri="{BB962C8B-B14F-4D97-AF65-F5344CB8AC3E}">
        <p14:creationId xmlns:p14="http://schemas.microsoft.com/office/powerpoint/2010/main" val="2558824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en-US" altLang="ja-JP" sz="1200" kern="100">
                <a:effectLst/>
                <a:latin typeface="Times New Roman" panose="02020603050405020304" pitchFamily="18" charset="0"/>
                <a:ea typeface="游明朝" panose="02020400000000000000" pitchFamily="18" charset="-128"/>
                <a:cs typeface="Times New Roman" panose="02020603050405020304" pitchFamily="18" charset="0"/>
              </a:rPr>
              <a:t>Here’s the result. </a:t>
            </a:r>
            <a:endParaRPr lang="ja-JP" alt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altLang="ja-JP" sz="1200" kern="100">
                <a:effectLst/>
                <a:latin typeface="Times New Roman" panose="02020603050405020304" pitchFamily="18" charset="0"/>
                <a:ea typeface="游明朝" panose="02020400000000000000" pitchFamily="18" charset="-128"/>
                <a:cs typeface="Times New Roman" panose="02020603050405020304" pitchFamily="18" charset="0"/>
              </a:rPr>
              <a:t>I have considered </a:t>
            </a:r>
            <a:r>
              <a:rPr lang="en-US" altLang="ja-JP" sz="1200" b="1" kern="100">
                <a:effectLst/>
                <a:latin typeface="Times New Roman" panose="02020603050405020304" pitchFamily="18" charset="0"/>
                <a:ea typeface="游明朝" panose="02020400000000000000" pitchFamily="18" charset="-128"/>
                <a:cs typeface="Times New Roman" panose="02020603050405020304" pitchFamily="18" charset="0"/>
              </a:rPr>
              <a:t>a new activation foil .</a:t>
            </a:r>
          </a:p>
          <a:p>
            <a:pPr algn="just"/>
            <a:r>
              <a:rPr lang="en-US" altLang="ja-JP" sz="1200" kern="100">
                <a:effectLst/>
                <a:latin typeface="Times New Roman" panose="02020603050405020304" pitchFamily="18" charset="0"/>
                <a:ea typeface="游明朝" panose="02020400000000000000" pitchFamily="18" charset="-128"/>
                <a:cs typeface="Times New Roman" panose="02020603050405020304" pitchFamily="18" charset="0"/>
              </a:rPr>
              <a:t>Please look at this figure. This shows </a:t>
            </a:r>
            <a:r>
              <a:rPr lang="en-US" altLang="ja-JP" sz="1200" b="1" kern="100">
                <a:effectLst/>
                <a:latin typeface="Times New Roman" panose="02020603050405020304" pitchFamily="18" charset="0"/>
                <a:ea typeface="游明朝" panose="02020400000000000000" pitchFamily="18" charset="-128"/>
                <a:cs typeface="Times New Roman" panose="02020603050405020304" pitchFamily="18" charset="0"/>
              </a:rPr>
              <a:t>each statistical error </a:t>
            </a:r>
            <a:r>
              <a:rPr lang="en-US" altLang="ja-JP" sz="1200" kern="100">
                <a:effectLst/>
                <a:latin typeface="Times New Roman" panose="02020603050405020304" pitchFamily="18" charset="0"/>
                <a:ea typeface="游明朝" panose="02020400000000000000" pitchFamily="18" charset="-128"/>
                <a:cs typeface="Times New Roman" panose="02020603050405020304" pitchFamily="18" charset="0"/>
              </a:rPr>
              <a:t>of six selected foils. </a:t>
            </a:r>
          </a:p>
          <a:p>
            <a:pPr algn="just"/>
            <a:r>
              <a:rPr lang="en-US" altLang="ja-JP" sz="1200" kern="100">
                <a:effectLst/>
                <a:latin typeface="Times New Roman" panose="02020603050405020304" pitchFamily="18" charset="0"/>
                <a:ea typeface="游明朝" panose="02020400000000000000" pitchFamily="18" charset="-128"/>
                <a:cs typeface="Times New Roman" panose="02020603050405020304" pitchFamily="18" charset="0"/>
              </a:rPr>
              <a:t>The horizontal axis represents the measurement time of the γ ray. </a:t>
            </a:r>
            <a:endParaRPr lang="ja-JP" alt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altLang="ja-JP" sz="1200" kern="100">
                <a:effectLst/>
                <a:latin typeface="Times New Roman" panose="02020603050405020304" pitchFamily="18" charset="0"/>
                <a:ea typeface="游明朝" panose="02020400000000000000" pitchFamily="18" charset="-128"/>
                <a:cs typeface="Times New Roman" panose="02020603050405020304" pitchFamily="18" charset="0"/>
              </a:rPr>
              <a:t>As you can see in this figure, Mg is the most </a:t>
            </a:r>
            <a:r>
              <a:rPr lang="en-US" altLang="ja-JP" sz="1200" b="1" kern="100">
                <a:effectLst/>
                <a:latin typeface="Times New Roman" panose="02020603050405020304" pitchFamily="18" charset="0"/>
                <a:ea typeface="游明朝" panose="02020400000000000000" pitchFamily="18" charset="-128"/>
                <a:cs typeface="Times New Roman" panose="02020603050405020304" pitchFamily="18" charset="0"/>
              </a:rPr>
              <a:t>effective</a:t>
            </a:r>
            <a:r>
              <a:rPr lang="en-US" altLang="ja-JP" sz="1200" kern="100">
                <a:effectLst/>
                <a:latin typeface="Times New Roman" panose="02020603050405020304" pitchFamily="18" charset="0"/>
                <a:ea typeface="游明朝" panose="02020400000000000000" pitchFamily="18" charset="-128"/>
                <a:cs typeface="Times New Roman" panose="02020603050405020304" pitchFamily="18" charset="0"/>
              </a:rPr>
              <a:t> at reducing error, with a reduction of approximately </a:t>
            </a:r>
            <a:r>
              <a:rPr lang="en-US" altLang="ja-JP" sz="1200" b="1" kern="100">
                <a:effectLst/>
                <a:latin typeface="Times New Roman" panose="02020603050405020304" pitchFamily="18" charset="0"/>
                <a:ea typeface="游明朝" panose="02020400000000000000" pitchFamily="18" charset="-128"/>
                <a:cs typeface="Times New Roman" panose="02020603050405020304" pitchFamily="18" charset="0"/>
              </a:rPr>
              <a:t>one-third compared to Hf.</a:t>
            </a:r>
            <a:r>
              <a:rPr lang="en-US" altLang="ja-JP" sz="1200" kern="100">
                <a:effectLst/>
                <a:latin typeface="Times New Roman" panose="02020603050405020304" pitchFamily="18" charset="0"/>
                <a:ea typeface="游明朝" panose="02020400000000000000" pitchFamily="18" charset="-128"/>
                <a:cs typeface="Times New Roman" panose="02020603050405020304" pitchFamily="18" charset="0"/>
              </a:rPr>
              <a:t> </a:t>
            </a:r>
            <a:endParaRPr lang="ja-JP" alt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altLang="ja-JP" sz="1200" kern="100">
                <a:effectLst/>
                <a:latin typeface="Times New Roman" panose="02020603050405020304" pitchFamily="18" charset="0"/>
                <a:ea typeface="游明朝" panose="02020400000000000000" pitchFamily="18" charset="-128"/>
                <a:cs typeface="Times New Roman" panose="02020603050405020304" pitchFamily="18" charset="0"/>
              </a:rPr>
              <a:t>So, we concluded that using Mg as the activation foil is the best way to perform benchmark experiment with high accuracy. </a:t>
            </a:r>
            <a:endParaRPr lang="ja-JP" altLang="ja-JP" sz="120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15FA7C6A-EAC1-44A7-9742-77A1291682DA}" type="slidenum">
              <a:rPr kumimoji="1" lang="ja-JP" altLang="en-US" smtClean="0"/>
              <a:t>13</a:t>
            </a:fld>
            <a:endParaRPr kumimoji="1" lang="ja-JP" altLang="en-US"/>
          </a:p>
        </p:txBody>
      </p:sp>
    </p:spTree>
    <p:extLst>
      <p:ext uri="{BB962C8B-B14F-4D97-AF65-F5344CB8AC3E}">
        <p14:creationId xmlns:p14="http://schemas.microsoft.com/office/powerpoint/2010/main" val="1830712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en-US" altLang="ja-JP" sz="1800" kern="100">
                <a:effectLst/>
                <a:latin typeface="Times New Roman" panose="02020603050405020304" pitchFamily="18" charset="0"/>
                <a:ea typeface="游明朝" panose="02020400000000000000" pitchFamily="18" charset="-128"/>
                <a:cs typeface="Times New Roman" panose="02020603050405020304" pitchFamily="18" charset="0"/>
              </a:rPr>
              <a:t>Finally, I’d like to summarize our study. </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ja-JP" sz="1800" kern="100">
                <a:effectLst/>
                <a:latin typeface="Times New Roman" panose="02020603050405020304" pitchFamily="18" charset="0"/>
                <a:ea typeface="游明朝" panose="02020400000000000000" pitchFamily="18" charset="-128"/>
                <a:cs typeface="Times New Roman" panose="02020603050405020304" pitchFamily="18" charset="0"/>
              </a:rPr>
              <a:t>The cross section </a:t>
            </a:r>
            <a:r>
              <a:rPr lang="en-US" altLang="ja-JP" sz="1800" b="1" kern="100">
                <a:effectLst/>
                <a:latin typeface="Times New Roman" panose="02020603050405020304" pitchFamily="18" charset="0"/>
                <a:ea typeface="游明朝" panose="02020400000000000000" pitchFamily="18" charset="-128"/>
                <a:cs typeface="Times New Roman" panose="02020603050405020304" pitchFamily="18" charset="0"/>
              </a:rPr>
              <a:t>varies </a:t>
            </a:r>
            <a:r>
              <a:rPr lang="en-US" altLang="ja-JP" sz="1800" kern="100">
                <a:effectLst/>
                <a:latin typeface="Times New Roman" panose="02020603050405020304" pitchFamily="18" charset="0"/>
                <a:ea typeface="游明朝" panose="02020400000000000000" pitchFamily="18" charset="-128"/>
                <a:cs typeface="Times New Roman" panose="02020603050405020304" pitchFamily="18" charset="0"/>
              </a:rPr>
              <a:t>with the nuclear data at </a:t>
            </a:r>
            <a:r>
              <a:rPr lang="en-US" altLang="ja-JP" sz="1800" b="1" kern="100">
                <a:effectLst/>
                <a:latin typeface="Times New Roman" panose="02020603050405020304" pitchFamily="18" charset="0"/>
                <a:ea typeface="游明朝" panose="02020400000000000000" pitchFamily="18" charset="-128"/>
                <a:cs typeface="Times New Roman" panose="02020603050405020304" pitchFamily="18" charset="0"/>
              </a:rPr>
              <a:t>large angles</a:t>
            </a:r>
            <a:r>
              <a:rPr lang="en-US" altLang="ja-JP" sz="1800" b="0" kern="100">
                <a:effectLst/>
                <a:latin typeface="Times New Roman" panose="02020603050405020304" pitchFamily="18" charset="0"/>
                <a:ea typeface="游明朝" panose="02020400000000000000" pitchFamily="18" charset="-128"/>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ja-JP" sz="1800" b="0" kern="100">
                <a:effectLst/>
                <a:latin typeface="Times New Roman" panose="02020603050405020304" pitchFamily="18" charset="0"/>
                <a:ea typeface="游明朝" panose="02020400000000000000" pitchFamily="18" charset="-128"/>
                <a:cs typeface="Times New Roman" panose="02020603050405020304" pitchFamily="18" charset="0"/>
              </a:rPr>
              <a:t>so we </a:t>
            </a:r>
            <a:r>
              <a:rPr lang="en-US" altLang="ja-JP" sz="1800">
                <a:solidFill>
                  <a:srgbClr val="000000"/>
                </a:solidFill>
                <a:latin typeface="Times New Roman" panose="02020603050405020304" pitchFamily="18" charset="0"/>
                <a:ea typeface="游ゴシック"/>
                <a:cs typeface="Times New Roman" panose="02020603050405020304" pitchFamily="18" charset="0"/>
              </a:rPr>
              <a:t>developed a benchmark experimental system to validate the large angle scattering cross sections and carried out experiment for several elements such as iron and tungsten.</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ja-JP" sz="1800" b="0">
                <a:effectLst/>
                <a:latin typeface="Times New Roman" panose="02020603050405020304" pitchFamily="18" charset="0"/>
                <a:ea typeface="游明朝" panose="02020400000000000000" pitchFamily="18" charset="-128"/>
              </a:rPr>
              <a:t>In the case of iron, </a:t>
            </a:r>
            <a:r>
              <a:rPr lang="en-US" altLang="ja-JP" sz="1800" b="1">
                <a:effectLst/>
                <a:latin typeface="Times New Roman" panose="02020603050405020304" pitchFamily="18" charset="0"/>
                <a:ea typeface="游明朝" panose="02020400000000000000" pitchFamily="18" charset="-128"/>
              </a:rPr>
              <a:t>ENDF </a:t>
            </a:r>
            <a:r>
              <a:rPr lang="en-US" altLang="ja-JP" sz="1800">
                <a:effectLst/>
                <a:latin typeface="Times New Roman" panose="02020603050405020304" pitchFamily="18" charset="0"/>
                <a:ea typeface="游明朝" panose="02020400000000000000" pitchFamily="18" charset="-128"/>
              </a:rPr>
              <a:t>showed good agreement with the experimental data.</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ja-JP" sz="1800">
                <a:effectLst/>
                <a:latin typeface="Times New Roman" panose="02020603050405020304" pitchFamily="18" charset="0"/>
                <a:ea typeface="游明朝" panose="02020400000000000000" pitchFamily="18" charset="-128"/>
              </a:rPr>
              <a:t>On the other hand, in the case of tungsten, JENDL and JEFF show better agreement, but all data may be underestimating.</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800">
              <a:effectLst/>
              <a:latin typeface="Times New Roman" panose="02020603050405020304" pitchFamily="18" charset="0"/>
              <a:ea typeface="游明朝" panose="02020400000000000000" pitchFamily="18"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ja-JP" sz="1800">
                <a:effectLst/>
                <a:latin typeface="Times New Roman" panose="02020603050405020304" pitchFamily="18" charset="0"/>
                <a:ea typeface="游明朝" panose="02020400000000000000" pitchFamily="18" charset="-128"/>
              </a:rPr>
              <a:t>Now I’m trying to reduce the statistical error for benchmark experiment of lithium.</a:t>
            </a:r>
          </a:p>
          <a:p>
            <a:pPr algn="just"/>
            <a:r>
              <a:rPr lang="en-US" altLang="ja-JP" sz="1800" kern="100">
                <a:effectLst/>
                <a:latin typeface="Times New Roman" panose="02020603050405020304" pitchFamily="18" charset="0"/>
                <a:ea typeface="游明朝" panose="02020400000000000000" pitchFamily="18" charset="-128"/>
                <a:cs typeface="Times New Roman" panose="02020603050405020304" pitchFamily="18" charset="0"/>
              </a:rPr>
              <a:t>To achieve this, we selected a new activation foil</a:t>
            </a:r>
            <a:r>
              <a:rPr lang="en-US" altLang="ja-JP" sz="1800" b="1" kern="100">
                <a:effectLst/>
                <a:latin typeface="Times New Roman" panose="02020603050405020304" pitchFamily="18" charset="0"/>
                <a:ea typeface="游明朝" panose="02020400000000000000" pitchFamily="18" charset="-128"/>
                <a:cs typeface="Times New Roman" panose="02020603050405020304" pitchFamily="18" charset="0"/>
              </a:rPr>
              <a:t>.</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altLang="ja-JP" sz="1800" kern="100">
                <a:effectLst/>
                <a:latin typeface="Times New Roman" panose="02020603050405020304" pitchFamily="18" charset="0"/>
                <a:ea typeface="游明朝" panose="02020400000000000000" pitchFamily="18" charset="-128"/>
                <a:cs typeface="Times New Roman" panose="02020603050405020304" pitchFamily="18" charset="0"/>
              </a:rPr>
              <a:t>As a result,</a:t>
            </a:r>
            <a:r>
              <a:rPr lang="en-US" altLang="ja-JP" sz="1800" b="1" kern="100">
                <a:effectLst/>
                <a:latin typeface="Times New Roman" panose="02020603050405020304" pitchFamily="18" charset="0"/>
                <a:ea typeface="游明朝" panose="02020400000000000000" pitchFamily="18" charset="-128"/>
                <a:cs typeface="Times New Roman" panose="02020603050405020304" pitchFamily="18" charset="0"/>
              </a:rPr>
              <a:t> Mg is the optimal activation foil </a:t>
            </a:r>
            <a:r>
              <a:rPr lang="en-US" altLang="ja-JP" sz="1800" kern="100">
                <a:effectLst/>
                <a:latin typeface="Times New Roman" panose="02020603050405020304" pitchFamily="18" charset="0"/>
                <a:ea typeface="游明朝" panose="02020400000000000000" pitchFamily="18" charset="-128"/>
                <a:cs typeface="Times New Roman" panose="02020603050405020304" pitchFamily="18" charset="0"/>
              </a:rPr>
              <a:t>for reducing the error, but it is still </a:t>
            </a:r>
            <a:r>
              <a:rPr lang="en-US" altLang="ja-JP" sz="1800" b="1" kern="100">
                <a:effectLst/>
                <a:latin typeface="Times New Roman" panose="02020603050405020304" pitchFamily="18" charset="0"/>
                <a:ea typeface="游明朝" panose="02020400000000000000" pitchFamily="18" charset="-128"/>
                <a:cs typeface="Times New Roman" panose="02020603050405020304" pitchFamily="18" charset="0"/>
              </a:rPr>
              <a:t>insufficient</a:t>
            </a:r>
            <a:r>
              <a:rPr lang="en-US" altLang="ja-JP" sz="1800" kern="100">
                <a:effectLst/>
                <a:latin typeface="Times New Roman" panose="02020603050405020304" pitchFamily="18" charset="0"/>
                <a:ea typeface="游明朝" panose="02020400000000000000" pitchFamily="18" charset="-128"/>
                <a:cs typeface="Times New Roman" panose="02020603050405020304" pitchFamily="18" charset="0"/>
              </a:rPr>
              <a:t> for conducting precise benchmarking experiments.</a:t>
            </a:r>
          </a:p>
          <a:p>
            <a:pPr algn="just"/>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altLang="ja-JP" sz="1800" kern="100">
                <a:effectLst/>
                <a:latin typeface="Times New Roman" panose="02020603050405020304" pitchFamily="18" charset="0"/>
                <a:ea typeface="游明朝" panose="02020400000000000000" pitchFamily="18" charset="-128"/>
                <a:cs typeface="Times New Roman" panose="02020603050405020304" pitchFamily="18" charset="0"/>
              </a:rPr>
              <a:t>In the future, we will develop an experimental system that </a:t>
            </a:r>
            <a:r>
              <a:rPr lang="en-US" altLang="ja-JP" sz="1800" b="1" kern="100">
                <a:effectLst/>
                <a:latin typeface="Times New Roman" panose="02020603050405020304" pitchFamily="18" charset="0"/>
                <a:ea typeface="游明朝" panose="02020400000000000000" pitchFamily="18" charset="-128"/>
                <a:cs typeface="Times New Roman" panose="02020603050405020304" pitchFamily="18" charset="0"/>
              </a:rPr>
              <a:t>further minimizes statistical errors </a:t>
            </a:r>
            <a:r>
              <a:rPr lang="en-US" altLang="ja-JP" sz="1800" kern="100">
                <a:effectLst/>
                <a:latin typeface="Times New Roman" panose="02020603050405020304" pitchFamily="18" charset="0"/>
                <a:ea typeface="游明朝" panose="02020400000000000000" pitchFamily="18" charset="-128"/>
                <a:cs typeface="Times New Roman" panose="02020603050405020304" pitchFamily="18" charset="0"/>
              </a:rPr>
              <a:t>by optimizing the materials and configurations of surrounding components and </a:t>
            </a:r>
            <a:r>
              <a:rPr lang="en-US" altLang="ja-JP" sz="1800" b="1" kern="100">
                <a:effectLst/>
                <a:latin typeface="Times New Roman" panose="02020603050405020304" pitchFamily="18" charset="0"/>
                <a:ea typeface="游明朝" panose="02020400000000000000" pitchFamily="18" charset="-128"/>
                <a:cs typeface="Times New Roman" panose="02020603050405020304" pitchFamily="18" charset="0"/>
              </a:rPr>
              <a:t>conduct benchmark experiments </a:t>
            </a:r>
            <a:r>
              <a:rPr lang="en-US" altLang="ja-JP" sz="1800" kern="100">
                <a:effectLst/>
                <a:latin typeface="Times New Roman" panose="02020603050405020304" pitchFamily="18" charset="0"/>
                <a:ea typeface="游明朝" panose="02020400000000000000" pitchFamily="18" charset="-128"/>
                <a:cs typeface="Times New Roman" panose="02020603050405020304" pitchFamily="18" charset="0"/>
              </a:rPr>
              <a:t>for Li using the optimized experimental system.</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15FA7C6A-EAC1-44A7-9742-77A1291682DA}" type="slidenum">
              <a:rPr kumimoji="1" lang="ja-JP" altLang="en-US" smtClean="0"/>
              <a:t>14</a:t>
            </a:fld>
            <a:endParaRPr kumimoji="1" lang="ja-JP" altLang="en-US"/>
          </a:p>
        </p:txBody>
      </p:sp>
    </p:spTree>
    <p:extLst>
      <p:ext uri="{BB962C8B-B14F-4D97-AF65-F5344CB8AC3E}">
        <p14:creationId xmlns:p14="http://schemas.microsoft.com/office/powerpoint/2010/main" val="2058912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ja-JP" altLang="en-US" sz="1800" b="0" i="0" u="none" strike="noStrike" baseline="0" dirty="0">
                <a:latin typeface="Ryumin-regular-Identity-H"/>
              </a:rPr>
              <a:t>日本原子力研究開発機構</a:t>
            </a:r>
            <a:r>
              <a:rPr lang="en-US" altLang="ja-JP" sz="1800" b="0" i="0" u="none" strike="noStrike" baseline="0" dirty="0">
                <a:latin typeface="Ryumin-regular-Identity-H"/>
              </a:rPr>
              <a:t>FNS :</a:t>
            </a:r>
            <a:r>
              <a:rPr lang="ja-JP" altLang="en-US" sz="1800" b="0" i="0" u="none" strike="noStrike" baseline="0" dirty="0">
                <a:latin typeface="Ryumin-regular-Identity-H"/>
              </a:rPr>
              <a:t> 重水素イオンビームをトリチウムターゲットに照射し，</a:t>
            </a:r>
            <a:r>
              <a:rPr lang="en-US" altLang="ja-JP" sz="1800" b="0" i="0" u="none" strike="noStrike" baseline="0" dirty="0">
                <a:latin typeface="Ryumin-regular-Identity-H"/>
              </a:rPr>
              <a:t>DT </a:t>
            </a:r>
            <a:r>
              <a:rPr lang="ja-JP" altLang="en-US" sz="1800" b="0" i="0" u="none" strike="noStrike" baseline="0" dirty="0">
                <a:latin typeface="Ryumin-regular-Identity-H"/>
              </a:rPr>
              <a:t>中性子を発生させる</a:t>
            </a:r>
            <a:r>
              <a:rPr lang="zh-CN" altLang="en-US" sz="1800" b="0" i="0" u="none" strike="noStrike" baseline="0" dirty="0">
                <a:latin typeface="Ryumin-regular-Identity-H"/>
              </a:rPr>
              <a:t>加速器型</a:t>
            </a:r>
            <a:r>
              <a:rPr lang="en-US" altLang="zh-CN" sz="1800" b="0" i="0" u="none" strike="noStrike" baseline="0" dirty="0">
                <a:latin typeface="Ryumin-regular-Identity-H"/>
              </a:rPr>
              <a:t>DT</a:t>
            </a:r>
            <a:r>
              <a:rPr lang="zh-CN" altLang="en-US" sz="1800" b="0" i="0" u="none" strike="noStrike" baseline="0" dirty="0">
                <a:latin typeface="Ryumin-regular-Identity-H"/>
              </a:rPr>
              <a:t>中性子発生装置</a:t>
            </a:r>
            <a:endParaRPr kumimoji="1" lang="ja-JP" altLang="en-US" dirty="0"/>
          </a:p>
        </p:txBody>
      </p:sp>
      <p:sp>
        <p:nvSpPr>
          <p:cNvPr id="4" name="スライド番号プレースホルダー 3"/>
          <p:cNvSpPr>
            <a:spLocks noGrp="1"/>
          </p:cNvSpPr>
          <p:nvPr>
            <p:ph type="sldNum" sz="quarter" idx="5"/>
          </p:nvPr>
        </p:nvSpPr>
        <p:spPr/>
        <p:txBody>
          <a:bodyPr/>
          <a:lstStyle/>
          <a:p>
            <a:fld id="{15FA7C6A-EAC1-44A7-9742-77A1291682DA}" type="slidenum">
              <a:rPr kumimoji="1" lang="ja-JP" altLang="en-US" smtClean="0"/>
              <a:t>17</a:t>
            </a:fld>
            <a:endParaRPr kumimoji="1" lang="ja-JP" altLang="en-US"/>
          </a:p>
        </p:txBody>
      </p:sp>
    </p:spTree>
    <p:extLst>
      <p:ext uri="{BB962C8B-B14F-4D97-AF65-F5344CB8AC3E}">
        <p14:creationId xmlns:p14="http://schemas.microsoft.com/office/powerpoint/2010/main" val="1118781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en-US" altLang="ja-JP" sz="1800" kern="100" dirty="0">
                <a:effectLst/>
                <a:latin typeface="Times New Roman" panose="02020603050405020304" pitchFamily="18" charset="0"/>
                <a:ea typeface="游明朝" panose="02020400000000000000" pitchFamily="18" charset="-128"/>
                <a:cs typeface="Times New Roman" panose="02020603050405020304" pitchFamily="18" charset="0"/>
              </a:rPr>
              <a:t>There are </a:t>
            </a:r>
            <a:r>
              <a:rPr lang="en-US" altLang="ja-JP" sz="1800" b="1" kern="100" dirty="0">
                <a:effectLst/>
                <a:latin typeface="Times New Roman" panose="02020603050405020304" pitchFamily="18" charset="0"/>
                <a:ea typeface="游明朝" panose="02020400000000000000" pitchFamily="18" charset="-128"/>
                <a:cs typeface="Times New Roman" panose="02020603050405020304" pitchFamily="18" charset="0"/>
              </a:rPr>
              <a:t>5 components </a:t>
            </a:r>
            <a:r>
              <a:rPr lang="en-US" altLang="ja-JP" sz="1800" kern="100" dirty="0">
                <a:effectLst/>
                <a:latin typeface="Times New Roman" panose="02020603050405020304" pitchFamily="18" charset="0"/>
                <a:ea typeface="游明朝" panose="02020400000000000000" pitchFamily="18" charset="-128"/>
                <a:cs typeface="Times New Roman" panose="02020603050405020304" pitchFamily="18" charset="0"/>
              </a:rPr>
              <a:t>in the experimental system, shadow bar, lithium sample, front of stainless container, other surfaces of the container, and wall. </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altLang="ja-JP" sz="1800" kern="100" dirty="0">
                <a:effectLst/>
                <a:latin typeface="Times New Roman" panose="02020603050405020304" pitchFamily="18" charset="0"/>
                <a:ea typeface="游明朝" panose="02020400000000000000" pitchFamily="18" charset="-128"/>
                <a:cs typeface="Times New Roman" panose="02020603050405020304" pitchFamily="18" charset="0"/>
              </a:rPr>
              <a:t>Therefore, the number of combinations of five components is (</a:t>
            </a:r>
            <a:r>
              <a:rPr lang="en-US" altLang="ja-JP" sz="1800" b="1" kern="100" dirty="0">
                <a:effectLst/>
                <a:latin typeface="Times New Roman" panose="02020603050405020304" pitchFamily="18" charset="0"/>
                <a:ea typeface="游明朝" panose="02020400000000000000" pitchFamily="18" charset="-128"/>
                <a:cs typeface="Times New Roman" panose="02020603050405020304" pitchFamily="18" charset="0"/>
              </a:rPr>
              <a:t>5 choose 1 </a:t>
            </a:r>
            <a:r>
              <a:rPr lang="en-US" altLang="ja-JP" sz="1800" kern="100" dirty="0">
                <a:effectLst/>
                <a:latin typeface="Times New Roman" panose="02020603050405020304" pitchFamily="18" charset="0"/>
                <a:ea typeface="游明朝" panose="02020400000000000000" pitchFamily="18" charset="-128"/>
                <a:cs typeface="Times New Roman" panose="02020603050405020304" pitchFamily="18" charset="0"/>
              </a:rPr>
              <a:t>plus </a:t>
            </a:r>
            <a:r>
              <a:rPr lang="en-US" altLang="ja-JP" sz="1800" b="1" kern="100" dirty="0">
                <a:effectLst/>
                <a:latin typeface="Times New Roman" panose="02020603050405020304" pitchFamily="18" charset="0"/>
                <a:ea typeface="游明朝" panose="02020400000000000000" pitchFamily="18" charset="-128"/>
                <a:cs typeface="Times New Roman" panose="02020603050405020304" pitchFamily="18" charset="0"/>
              </a:rPr>
              <a:t>5 choose 2 </a:t>
            </a:r>
            <a:r>
              <a:rPr lang="en-US" altLang="ja-JP" sz="1800" kern="100" dirty="0">
                <a:effectLst/>
                <a:latin typeface="Times New Roman" panose="02020603050405020304" pitchFamily="18" charset="0"/>
                <a:ea typeface="游明朝" panose="02020400000000000000" pitchFamily="18" charset="-128"/>
                <a:cs typeface="Times New Roman" panose="02020603050405020304" pitchFamily="18" charset="0"/>
              </a:rPr>
              <a:t>plus </a:t>
            </a:r>
            <a:r>
              <a:rPr lang="en-US" altLang="ja-JP" sz="1800" b="1" kern="100" dirty="0">
                <a:effectLst/>
                <a:latin typeface="Times New Roman" panose="02020603050405020304" pitchFamily="18" charset="0"/>
                <a:ea typeface="游明朝" panose="02020400000000000000" pitchFamily="18" charset="-128"/>
                <a:cs typeface="Times New Roman" panose="02020603050405020304" pitchFamily="18" charset="0"/>
              </a:rPr>
              <a:t>5 choose 3</a:t>
            </a:r>
            <a:r>
              <a:rPr lang="en-US" altLang="ja-JP" sz="1800" kern="100" dirty="0">
                <a:effectLst/>
                <a:latin typeface="Times New Roman" panose="02020603050405020304" pitchFamily="18" charset="0"/>
                <a:ea typeface="游明朝" panose="02020400000000000000" pitchFamily="18" charset="-128"/>
                <a:cs typeface="Times New Roman" panose="02020603050405020304" pitchFamily="18" charset="0"/>
              </a:rPr>
              <a:t> plus </a:t>
            </a:r>
            <a:r>
              <a:rPr lang="en-US" altLang="ja-JP" sz="1800" b="1" kern="100" dirty="0">
                <a:effectLst/>
                <a:latin typeface="Times New Roman" panose="02020603050405020304" pitchFamily="18" charset="0"/>
                <a:ea typeface="游明朝" panose="02020400000000000000" pitchFamily="18" charset="-128"/>
                <a:cs typeface="Times New Roman" panose="02020603050405020304" pitchFamily="18" charset="0"/>
              </a:rPr>
              <a:t>5 choose 4</a:t>
            </a:r>
            <a:r>
              <a:rPr lang="en-US" altLang="ja-JP" sz="1800" kern="100" dirty="0">
                <a:effectLst/>
                <a:latin typeface="Times New Roman" panose="02020603050405020304" pitchFamily="18" charset="0"/>
                <a:ea typeface="游明朝" panose="02020400000000000000" pitchFamily="18" charset="-128"/>
                <a:cs typeface="Times New Roman" panose="02020603050405020304" pitchFamily="18" charset="0"/>
              </a:rPr>
              <a:t> plus </a:t>
            </a:r>
            <a:r>
              <a:rPr lang="en-US" altLang="ja-JP" sz="1800" b="1" kern="100" dirty="0">
                <a:effectLst/>
                <a:latin typeface="Times New Roman" panose="02020603050405020304" pitchFamily="18" charset="0"/>
                <a:ea typeface="游明朝" panose="02020400000000000000" pitchFamily="18" charset="-128"/>
                <a:cs typeface="Times New Roman" panose="02020603050405020304" pitchFamily="18" charset="0"/>
              </a:rPr>
              <a:t>5 choose 5 </a:t>
            </a:r>
            <a:r>
              <a:rPr lang="en-US" altLang="ja-JP" sz="1800" kern="100" dirty="0">
                <a:effectLst/>
                <a:latin typeface="Times New Roman" panose="02020603050405020304" pitchFamily="18" charset="0"/>
                <a:ea typeface="游明朝" panose="02020400000000000000" pitchFamily="18" charset="-128"/>
                <a:cs typeface="Times New Roman" panose="02020603050405020304" pitchFamily="18" charset="0"/>
              </a:rPr>
              <a:t>equals) 31 pathways. </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altLang="ja-JP" sz="1800" kern="100" dirty="0">
                <a:effectLst/>
                <a:latin typeface="Times New Roman" panose="02020603050405020304" pitchFamily="18" charset="0"/>
                <a:ea typeface="游明朝" panose="02020400000000000000" pitchFamily="18" charset="-128"/>
                <a:cs typeface="Times New Roman" panose="02020603050405020304" pitchFamily="18" charset="0"/>
              </a:rPr>
              <a:t>We can exclude 12 pathways that don’t physically exist, so 19 pathways remain.</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r>
              <a:rPr lang="en-US" altLang="ja-JP" sz="1800" dirty="0">
                <a:effectLst/>
                <a:latin typeface="Times New Roman" panose="02020603050405020304" pitchFamily="18" charset="0"/>
                <a:ea typeface="游明朝" panose="02020400000000000000" pitchFamily="18" charset="-128"/>
              </a:rPr>
              <a:t>This figure shows these 19 pathways. This path 6 marked by the red line is the path for large angle scattering neutrons. So, we need to remove the other 18 pathways. </a:t>
            </a:r>
            <a:endParaRPr kumimoji="1" lang="ja-JP" altLang="en-US" dirty="0"/>
          </a:p>
        </p:txBody>
      </p:sp>
      <p:sp>
        <p:nvSpPr>
          <p:cNvPr id="4" name="スライド番号プレースホルダー 3"/>
          <p:cNvSpPr>
            <a:spLocks noGrp="1"/>
          </p:cNvSpPr>
          <p:nvPr>
            <p:ph type="sldNum" sz="quarter" idx="5"/>
          </p:nvPr>
        </p:nvSpPr>
        <p:spPr/>
        <p:txBody>
          <a:bodyPr/>
          <a:lstStyle/>
          <a:p>
            <a:fld id="{15FA7C6A-EAC1-44A7-9742-77A1291682DA}" type="slidenum">
              <a:rPr kumimoji="1" lang="ja-JP" altLang="en-US" smtClean="0"/>
              <a:t>24</a:t>
            </a:fld>
            <a:endParaRPr kumimoji="1" lang="ja-JP" altLang="en-US"/>
          </a:p>
        </p:txBody>
      </p:sp>
    </p:spTree>
    <p:extLst>
      <p:ext uri="{BB962C8B-B14F-4D97-AF65-F5344CB8AC3E}">
        <p14:creationId xmlns:p14="http://schemas.microsoft.com/office/powerpoint/2010/main" val="388762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5FA7C6A-EAC1-44A7-9742-77A1291682DA}" type="slidenum">
              <a:rPr kumimoji="1" lang="ja-JP" altLang="en-US" smtClean="0"/>
              <a:t>25</a:t>
            </a:fld>
            <a:endParaRPr kumimoji="1" lang="ja-JP" altLang="en-US"/>
          </a:p>
        </p:txBody>
      </p:sp>
    </p:spTree>
    <p:extLst>
      <p:ext uri="{BB962C8B-B14F-4D97-AF65-F5344CB8AC3E}">
        <p14:creationId xmlns:p14="http://schemas.microsoft.com/office/powerpoint/2010/main" val="2119515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5FA7C6A-EAC1-44A7-9742-77A1291682DA}" type="slidenum">
              <a:rPr kumimoji="1" lang="ja-JP" altLang="en-US" smtClean="0"/>
              <a:t>26</a:t>
            </a:fld>
            <a:endParaRPr kumimoji="1" lang="ja-JP" altLang="en-US"/>
          </a:p>
        </p:txBody>
      </p:sp>
    </p:spTree>
    <p:extLst>
      <p:ext uri="{BB962C8B-B14F-4D97-AF65-F5344CB8AC3E}">
        <p14:creationId xmlns:p14="http://schemas.microsoft.com/office/powerpoint/2010/main" val="1776084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This is the outline.</a:t>
            </a:r>
          </a:p>
          <a:p>
            <a:r>
              <a:rPr kumimoji="1" lang="en-US" altLang="ja-JP"/>
              <a:t>First, I will introduce our benchmark experimental method for large angle scattering cross section, and show you the results of iron and tungsten.</a:t>
            </a:r>
            <a:br>
              <a:rPr kumimoji="1" lang="en-US" altLang="ja-JP"/>
            </a:br>
            <a:r>
              <a:rPr kumimoji="1" lang="en-US" altLang="ja-JP"/>
              <a:t>Second, I will explain a research we are currently undertaking.</a:t>
            </a:r>
            <a:br>
              <a:rPr kumimoji="1" lang="en-US" altLang="ja-JP"/>
            </a:br>
            <a:r>
              <a:rPr kumimoji="1" lang="en-US" altLang="ja-JP"/>
              <a:t>This is about selection of activation foil for statistical error reduction.</a:t>
            </a:r>
            <a:endParaRPr kumimoji="1" lang="ja-JP" altLang="en-US"/>
          </a:p>
        </p:txBody>
      </p:sp>
      <p:sp>
        <p:nvSpPr>
          <p:cNvPr id="4" name="スライド番号プレースホルダー 3"/>
          <p:cNvSpPr>
            <a:spLocks noGrp="1"/>
          </p:cNvSpPr>
          <p:nvPr>
            <p:ph type="sldNum" sz="quarter" idx="5"/>
          </p:nvPr>
        </p:nvSpPr>
        <p:spPr/>
        <p:txBody>
          <a:bodyPr/>
          <a:lstStyle/>
          <a:p>
            <a:fld id="{15FA7C6A-EAC1-44A7-9742-77A1291682DA}" type="slidenum">
              <a:rPr kumimoji="1" lang="ja-JP" altLang="en-US" smtClean="0"/>
              <a:t>1</a:t>
            </a:fld>
            <a:endParaRPr kumimoji="1" lang="ja-JP" altLang="en-US"/>
          </a:p>
        </p:txBody>
      </p:sp>
    </p:spTree>
    <p:extLst>
      <p:ext uri="{BB962C8B-B14F-4D97-AF65-F5344CB8AC3E}">
        <p14:creationId xmlns:p14="http://schemas.microsoft.com/office/powerpoint/2010/main" val="1937915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en-US" altLang="ja-JP" sz="1800" kern="100" dirty="0">
                <a:effectLst/>
                <a:latin typeface="Times New Roman" panose="02020603050405020304" pitchFamily="18" charset="0"/>
                <a:ea typeface="游明朝" panose="02020400000000000000" pitchFamily="18" charset="-128"/>
                <a:cs typeface="Times New Roman" panose="02020603050405020304" pitchFamily="18" charset="0"/>
              </a:rPr>
              <a:t>Next, we </a:t>
            </a:r>
            <a:r>
              <a:rPr lang="en-US" altLang="ja-JP" sz="1800" b="1" kern="100" dirty="0">
                <a:effectLst/>
                <a:latin typeface="Times New Roman" panose="02020603050405020304" pitchFamily="18" charset="0"/>
                <a:ea typeface="游明朝" panose="02020400000000000000" pitchFamily="18" charset="-128"/>
                <a:cs typeface="Times New Roman" panose="02020603050405020304" pitchFamily="18" charset="0"/>
              </a:rPr>
              <a:t>optimized the thickness </a:t>
            </a:r>
            <a:r>
              <a:rPr lang="en-US" altLang="ja-JP" sz="1800" kern="100" dirty="0">
                <a:effectLst/>
                <a:latin typeface="Times New Roman" panose="02020603050405020304" pitchFamily="18" charset="0"/>
                <a:ea typeface="游明朝" panose="02020400000000000000" pitchFamily="18" charset="-128"/>
                <a:cs typeface="Times New Roman" panose="02020603050405020304" pitchFamily="18" charset="0"/>
              </a:rPr>
              <a:t>of Mg foil. </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altLang="ja-JP" sz="1800" kern="100" dirty="0">
                <a:effectLst/>
                <a:latin typeface="Times New Roman" panose="02020603050405020304" pitchFamily="18" charset="0"/>
                <a:ea typeface="游明朝" panose="02020400000000000000" pitchFamily="18" charset="-128"/>
                <a:cs typeface="Times New Roman" panose="02020603050405020304" pitchFamily="18" charset="0"/>
              </a:rPr>
              <a:t>This figure shows the systematic error, statistical error, and total error for each thickness. </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altLang="ja-JP" sz="1800" kern="100" dirty="0">
                <a:effectLst/>
                <a:latin typeface="Times New Roman" panose="02020603050405020304" pitchFamily="18" charset="0"/>
                <a:ea typeface="游明朝" panose="02020400000000000000" pitchFamily="18" charset="-128"/>
                <a:cs typeface="Times New Roman" panose="02020603050405020304" pitchFamily="18" charset="0"/>
              </a:rPr>
              <a:t>Systematic error refers to the difference between the reaction rate calculated by equation (1) and that of large angle scattered neutrons. </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altLang="ja-JP" sz="1800" kern="100" dirty="0">
                <a:effectLst/>
                <a:latin typeface="Times New Roman" panose="02020603050405020304" pitchFamily="18" charset="0"/>
                <a:ea typeface="游明朝" panose="02020400000000000000" pitchFamily="18" charset="-128"/>
                <a:cs typeface="Times New Roman" panose="02020603050405020304" pitchFamily="18" charset="0"/>
              </a:rPr>
              <a:t>I mentioned that we could remove the contributions of room-return neutrons and shadow bar scattering neutrons with 4 experiments. However, we </a:t>
            </a:r>
            <a:r>
              <a:rPr lang="en-US" altLang="ja-JP" sz="1800" b="1" kern="100" dirty="0">
                <a:effectLst/>
                <a:latin typeface="Times New Roman" panose="02020603050405020304" pitchFamily="18" charset="0"/>
                <a:ea typeface="游明朝" panose="02020400000000000000" pitchFamily="18" charset="-128"/>
                <a:cs typeface="Times New Roman" panose="02020603050405020304" pitchFamily="18" charset="0"/>
              </a:rPr>
              <a:t>can’t subtract all the neutrons</a:t>
            </a:r>
            <a:r>
              <a:rPr lang="en-US" altLang="ja-JP" sz="1800" kern="100" dirty="0">
                <a:effectLst/>
                <a:latin typeface="Times New Roman" panose="02020603050405020304" pitchFamily="18" charset="0"/>
                <a:ea typeface="游明朝" panose="02020400000000000000" pitchFamily="18" charset="-128"/>
                <a:cs typeface="Times New Roman" panose="02020603050405020304" pitchFamily="18" charset="0"/>
              </a:rPr>
              <a:t>. So, subtracted value obtained by equation (1) differs slightly from that of large angle scattering neutrons. This gap is the systematic error.</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altLang="ja-JP" sz="1800" kern="100" dirty="0">
                <a:effectLst/>
                <a:latin typeface="Times New Roman" panose="02020603050405020304" pitchFamily="18" charset="0"/>
                <a:ea typeface="游明朝" panose="02020400000000000000" pitchFamily="18" charset="-128"/>
                <a:cs typeface="Times New Roman" panose="02020603050405020304" pitchFamily="18" charset="0"/>
              </a:rPr>
              <a:t>As you can see in this figure, the Mg foil from 13 to 16 mm is optimal to reduce the error. </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15FA7C6A-EAC1-44A7-9742-77A1291682DA}" type="slidenum">
              <a:rPr kumimoji="1" lang="ja-JP" altLang="en-US" smtClean="0"/>
              <a:t>28</a:t>
            </a:fld>
            <a:endParaRPr kumimoji="1" lang="ja-JP" altLang="en-US"/>
          </a:p>
        </p:txBody>
      </p:sp>
    </p:spTree>
    <p:extLst>
      <p:ext uri="{BB962C8B-B14F-4D97-AF65-F5344CB8AC3E}">
        <p14:creationId xmlns:p14="http://schemas.microsoft.com/office/powerpoint/2010/main" val="4011215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en-US" altLang="ja-JP" sz="1800" kern="100">
                <a:effectLst/>
                <a:latin typeface="Times New Roman" panose="02020603050405020304" pitchFamily="18" charset="0"/>
                <a:ea typeface="游明朝" panose="02020400000000000000" pitchFamily="18" charset="-128"/>
                <a:cs typeface="Times New Roman" panose="02020603050405020304" pitchFamily="18" charset="0"/>
              </a:rPr>
              <a:t>First, I’d like to explain the </a:t>
            </a:r>
            <a:r>
              <a:rPr lang="en-US" altLang="ja-JP" sz="1800" b="1" kern="100">
                <a:effectLst/>
                <a:latin typeface="Times New Roman" panose="02020603050405020304" pitchFamily="18" charset="0"/>
                <a:ea typeface="游明朝" panose="02020400000000000000" pitchFamily="18" charset="-128"/>
                <a:cs typeface="Times New Roman" panose="02020603050405020304" pitchFamily="18" charset="0"/>
              </a:rPr>
              <a:t>background</a:t>
            </a:r>
            <a:r>
              <a:rPr lang="en-US" altLang="ja-JP" sz="1800" kern="100">
                <a:effectLst/>
                <a:latin typeface="Times New Roman" panose="02020603050405020304" pitchFamily="18" charset="0"/>
                <a:ea typeface="游明朝" panose="02020400000000000000" pitchFamily="18" charset="-128"/>
                <a:cs typeface="Times New Roman" panose="02020603050405020304" pitchFamily="18" charset="0"/>
              </a:rPr>
              <a:t> of this study. </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altLang="ja-JP" sz="1800" kern="100">
                <a:effectLst/>
                <a:latin typeface="Times New Roman" panose="02020603050405020304" pitchFamily="18" charset="0"/>
                <a:ea typeface="游明朝" panose="02020400000000000000" pitchFamily="18" charset="-128"/>
                <a:cs typeface="Times New Roman" panose="02020603050405020304" pitchFamily="18" charset="0"/>
              </a:rPr>
              <a:t>Please look at figure 1 above. This figure shows the </a:t>
            </a:r>
            <a:r>
              <a:rPr lang="en-US" altLang="ja-JP" sz="1800" b="1" kern="100">
                <a:effectLst/>
                <a:latin typeface="Times New Roman" panose="02020603050405020304" pitchFamily="18" charset="0"/>
                <a:ea typeface="游明朝" panose="02020400000000000000" pitchFamily="18" charset="-128"/>
                <a:cs typeface="Times New Roman" panose="02020603050405020304" pitchFamily="18" charset="0"/>
              </a:rPr>
              <a:t>angular distribution </a:t>
            </a:r>
            <a:r>
              <a:rPr lang="en-US" altLang="ja-JP" sz="1800" kern="100">
                <a:effectLst/>
                <a:latin typeface="Times New Roman" panose="02020603050405020304" pitchFamily="18" charset="0"/>
                <a:ea typeface="游明朝" panose="02020400000000000000" pitchFamily="18" charset="-128"/>
                <a:cs typeface="Times New Roman" panose="02020603050405020304" pitchFamily="18" charset="0"/>
              </a:rPr>
              <a:t>of the neutron elastic scattering cross section of </a:t>
            </a:r>
            <a:r>
              <a:rPr lang="en-US" altLang="ja-JP" sz="1800" b="1" kern="100">
                <a:effectLst/>
                <a:latin typeface="Times New Roman" panose="02020603050405020304" pitchFamily="18" charset="0"/>
                <a:ea typeface="游明朝" panose="02020400000000000000" pitchFamily="18" charset="-128"/>
                <a:cs typeface="Times New Roman" panose="02020603050405020304" pitchFamily="18" charset="0"/>
              </a:rPr>
              <a:t>iron </a:t>
            </a:r>
            <a:r>
              <a:rPr lang="en-US" altLang="ja-JP" sz="1800" b="0" kern="100">
                <a:effectLst/>
                <a:latin typeface="Times New Roman" panose="02020603050405020304" pitchFamily="18" charset="0"/>
                <a:ea typeface="游明朝" panose="02020400000000000000" pitchFamily="18" charset="-128"/>
                <a:cs typeface="Times New Roman" panose="02020603050405020304" pitchFamily="18" charset="0"/>
              </a:rPr>
              <a:t>at 14 MeV</a:t>
            </a:r>
            <a:r>
              <a:rPr lang="en-US" altLang="ja-JP" sz="1800" kern="100">
                <a:effectLst/>
                <a:latin typeface="Times New Roman" panose="02020603050405020304" pitchFamily="18" charset="0"/>
                <a:ea typeface="游明朝" panose="02020400000000000000" pitchFamily="18" charset="-128"/>
                <a:cs typeface="Times New Roman" panose="02020603050405020304" pitchFamily="18" charset="0"/>
              </a:rPr>
              <a:t>. As you can see, the cross section </a:t>
            </a:r>
            <a:r>
              <a:rPr lang="en-US" altLang="ja-JP" sz="1800" b="1" kern="100">
                <a:effectLst/>
                <a:latin typeface="Times New Roman" panose="02020603050405020304" pitchFamily="18" charset="0"/>
                <a:ea typeface="游明朝" panose="02020400000000000000" pitchFamily="18" charset="-128"/>
                <a:cs typeface="Times New Roman" panose="02020603050405020304" pitchFamily="18" charset="0"/>
              </a:rPr>
              <a:t>varies </a:t>
            </a:r>
            <a:r>
              <a:rPr lang="en-US" altLang="ja-JP" sz="1800" kern="100">
                <a:effectLst/>
                <a:latin typeface="Times New Roman" panose="02020603050405020304" pitchFamily="18" charset="0"/>
                <a:ea typeface="游明朝" panose="02020400000000000000" pitchFamily="18" charset="-128"/>
                <a:cs typeface="Times New Roman" panose="02020603050405020304" pitchFamily="18" charset="0"/>
              </a:rPr>
              <a:t>with the nuclear data at </a:t>
            </a:r>
            <a:r>
              <a:rPr lang="en-US" altLang="ja-JP" sz="1800" b="1" kern="100">
                <a:effectLst/>
                <a:latin typeface="Times New Roman" panose="02020603050405020304" pitchFamily="18" charset="0"/>
                <a:ea typeface="游明朝" panose="02020400000000000000" pitchFamily="18" charset="-128"/>
                <a:cs typeface="Times New Roman" panose="02020603050405020304" pitchFamily="18" charset="0"/>
              </a:rPr>
              <a:t>large angles</a:t>
            </a:r>
            <a:r>
              <a:rPr lang="en-US" altLang="ja-JP" sz="1800" kern="100">
                <a:effectLst/>
                <a:latin typeface="Times New Roman" panose="02020603050405020304" pitchFamily="18" charset="0"/>
                <a:ea typeface="游明朝" panose="02020400000000000000" pitchFamily="18" charset="-128"/>
                <a:cs typeface="Times New Roman" panose="02020603050405020304" pitchFamily="18" charset="0"/>
              </a:rPr>
              <a:t>.</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altLang="ja-JP" sz="1800" kern="100">
                <a:effectLst/>
                <a:latin typeface="Times New Roman" panose="02020603050405020304" pitchFamily="18" charset="0"/>
                <a:ea typeface="游明朝" panose="02020400000000000000" pitchFamily="18" charset="-128"/>
                <a:cs typeface="Times New Roman" panose="02020603050405020304" pitchFamily="18" charset="0"/>
              </a:rPr>
              <a:t>This cross section is 2 or 3 orders of magnitude smaller than the forward scattering cross section. However, we can’t ignore its impact on neutronics design for fusion reactors because of the gap streaming phenomenon by the blanket.</a:t>
            </a:r>
          </a:p>
          <a:p>
            <a:pPr algn="just"/>
            <a:r>
              <a:rPr lang="en-US" altLang="ja-JP" sz="1800" kern="100">
                <a:effectLst/>
                <a:latin typeface="Times New Roman" panose="02020603050405020304" pitchFamily="18" charset="0"/>
                <a:ea typeface="游明朝" panose="02020400000000000000" pitchFamily="18" charset="-128"/>
                <a:cs typeface="Times New Roman" panose="02020603050405020304" pitchFamily="18" charset="0"/>
              </a:rPr>
              <a:t>So, we need to examine large angle scattering cross sections.</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15FA7C6A-EAC1-44A7-9742-77A1291682DA}" type="slidenum">
              <a:rPr kumimoji="1" lang="ja-JP" altLang="en-US" smtClean="0"/>
              <a:t>2</a:t>
            </a:fld>
            <a:endParaRPr kumimoji="1" lang="ja-JP" altLang="en-US"/>
          </a:p>
        </p:txBody>
      </p:sp>
    </p:spTree>
    <p:extLst>
      <p:ext uri="{BB962C8B-B14F-4D97-AF65-F5344CB8AC3E}">
        <p14:creationId xmlns:p14="http://schemas.microsoft.com/office/powerpoint/2010/main" val="347339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Here, </a:t>
            </a:r>
            <a:r>
              <a:rPr lang="en-US" altLang="ja-JP"/>
              <a:t>I will explain OKTAVIAN, an experimental facility at the University of Osaka.</a:t>
            </a:r>
          </a:p>
          <a:p>
            <a:r>
              <a:rPr lang="en-US" altLang="ja-JP"/>
              <a:t>At this facility, </a:t>
            </a:r>
            <a:r>
              <a:rPr lang="en-US" altLang="ja-JP" b="1">
                <a:latin typeface="Times New Roman" panose="02020603050405020304" pitchFamily="18" charset="0"/>
                <a:cs typeface="Times New Roman" panose="02020603050405020304" pitchFamily="18" charset="0"/>
              </a:rPr>
              <a:t>Deuterium</a:t>
            </a:r>
            <a:r>
              <a:rPr lang="en-US" altLang="ja-JP">
                <a:latin typeface="Times New Roman" panose="02020603050405020304" pitchFamily="18" charset="0"/>
                <a:cs typeface="Times New Roman" panose="02020603050405020304" pitchFamily="18" charset="0"/>
              </a:rPr>
              <a:t> ions are accelerated by a </a:t>
            </a:r>
            <a:r>
              <a:rPr lang="en-US" altLang="ja-JP" b="1">
                <a:latin typeface="Times New Roman" panose="02020603050405020304" pitchFamily="18" charset="0"/>
                <a:cs typeface="Times New Roman" panose="02020603050405020304" pitchFamily="18" charset="0"/>
              </a:rPr>
              <a:t>Cockcroft-Walton accelerator,</a:t>
            </a:r>
          </a:p>
          <a:p>
            <a:r>
              <a:rPr lang="en-US" altLang="ja-JP">
                <a:latin typeface="Times New Roman" panose="02020603050405020304" pitchFamily="18" charset="0"/>
                <a:cs typeface="Times New Roman" panose="02020603050405020304" pitchFamily="18" charset="0"/>
              </a:rPr>
              <a:t>and irradiated to a </a:t>
            </a:r>
            <a:r>
              <a:rPr lang="en-US" altLang="ja-JP" b="1">
                <a:latin typeface="Times New Roman" panose="02020603050405020304" pitchFamily="18" charset="0"/>
                <a:cs typeface="Times New Roman" panose="02020603050405020304" pitchFamily="18" charset="0"/>
              </a:rPr>
              <a:t>Tritium</a:t>
            </a:r>
            <a:r>
              <a:rPr lang="en-US" altLang="ja-JP">
                <a:latin typeface="Times New Roman" panose="02020603050405020304" pitchFamily="18" charset="0"/>
                <a:cs typeface="Times New Roman" panose="02020603050405020304" pitchFamily="18" charset="0"/>
              </a:rPr>
              <a:t> target attached to the end of the beamline to produce 14 MeV neutrons by the D-T reaction.</a:t>
            </a:r>
            <a:endParaRPr kumimoji="1" lang="ja-JP" altLang="en-US"/>
          </a:p>
        </p:txBody>
      </p:sp>
      <p:sp>
        <p:nvSpPr>
          <p:cNvPr id="4" name="スライド番号プレースホルダー 3"/>
          <p:cNvSpPr>
            <a:spLocks noGrp="1"/>
          </p:cNvSpPr>
          <p:nvPr>
            <p:ph type="sldNum" sz="quarter" idx="5"/>
          </p:nvPr>
        </p:nvSpPr>
        <p:spPr/>
        <p:txBody>
          <a:bodyPr/>
          <a:lstStyle/>
          <a:p>
            <a:fld id="{15FA7C6A-EAC1-44A7-9742-77A1291682DA}" type="slidenum">
              <a:rPr kumimoji="1" lang="ja-JP" altLang="en-US" smtClean="0"/>
              <a:t>3</a:t>
            </a:fld>
            <a:endParaRPr kumimoji="1" lang="ja-JP" altLang="en-US"/>
          </a:p>
        </p:txBody>
      </p:sp>
    </p:spTree>
    <p:extLst>
      <p:ext uri="{BB962C8B-B14F-4D97-AF65-F5344CB8AC3E}">
        <p14:creationId xmlns:p14="http://schemas.microsoft.com/office/powerpoint/2010/main" val="1020299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en-US" altLang="ja-JP" sz="1800" kern="100">
                <a:effectLst/>
                <a:latin typeface="Times New Roman" panose="02020603050405020304" pitchFamily="18" charset="0"/>
                <a:ea typeface="游明朝" panose="02020400000000000000" pitchFamily="18" charset="-128"/>
                <a:cs typeface="Times New Roman" panose="02020603050405020304" pitchFamily="18" charset="0"/>
              </a:rPr>
              <a:t>Next, let me explain the </a:t>
            </a:r>
            <a:r>
              <a:rPr lang="en-US" altLang="ja-JP" sz="1800" b="1" kern="100">
                <a:effectLst/>
                <a:latin typeface="Times New Roman" panose="02020603050405020304" pitchFamily="18" charset="0"/>
                <a:ea typeface="游明朝" panose="02020400000000000000" pitchFamily="18" charset="-128"/>
                <a:cs typeface="Times New Roman" panose="02020603050405020304" pitchFamily="18" charset="0"/>
              </a:rPr>
              <a:t>experimental system</a:t>
            </a:r>
            <a:r>
              <a:rPr lang="en-US" altLang="ja-JP" sz="1800" kern="100">
                <a:effectLst/>
                <a:latin typeface="Times New Roman" panose="02020603050405020304" pitchFamily="18" charset="0"/>
                <a:ea typeface="游明朝" panose="02020400000000000000" pitchFamily="18" charset="-128"/>
                <a:cs typeface="Times New Roman" panose="02020603050405020304" pitchFamily="18" charset="0"/>
              </a:rPr>
              <a:t>. </a:t>
            </a:r>
          </a:p>
          <a:p>
            <a:pPr algn="just"/>
            <a:r>
              <a:rPr lang="en-US" altLang="ja-JP" sz="1800" kern="100">
                <a:effectLst/>
                <a:latin typeface="Times New Roman" panose="02020603050405020304" pitchFamily="18" charset="0"/>
                <a:ea typeface="游明朝" panose="02020400000000000000" pitchFamily="18" charset="-128"/>
                <a:cs typeface="Times New Roman" panose="02020603050405020304" pitchFamily="18" charset="0"/>
              </a:rPr>
              <a:t>Please look at this figure. This shows an experimental setup for measuring </a:t>
            </a:r>
            <a:r>
              <a:rPr lang="en-US" altLang="ja-JP" sz="1800" b="1" kern="100">
                <a:effectLst/>
                <a:latin typeface="Times New Roman" panose="02020603050405020304" pitchFamily="18" charset="0"/>
                <a:ea typeface="游明朝" panose="02020400000000000000" pitchFamily="18" charset="-128"/>
                <a:cs typeface="Times New Roman" panose="02020603050405020304" pitchFamily="18" charset="0"/>
              </a:rPr>
              <a:t>only large angle scattering neutrons</a:t>
            </a:r>
            <a:r>
              <a:rPr lang="en-US" altLang="ja-JP" sz="1800" kern="100">
                <a:effectLst/>
                <a:latin typeface="Times New Roman" panose="02020603050405020304" pitchFamily="18" charset="0"/>
                <a:ea typeface="游明朝" panose="02020400000000000000" pitchFamily="18" charset="-128"/>
                <a:cs typeface="Times New Roman" panose="02020603050405020304" pitchFamily="18" charset="0"/>
              </a:rPr>
              <a:t>. </a:t>
            </a:r>
          </a:p>
          <a:p>
            <a:pPr algn="just"/>
            <a:r>
              <a:rPr lang="en-US" altLang="ja-JP" sz="2800"/>
              <a:t>The neutrons emitted from the source </a:t>
            </a:r>
            <a:r>
              <a:rPr lang="en-US" altLang="ja-JP" sz="2800" b="1"/>
              <a:t>irradiate the target</a:t>
            </a:r>
            <a:r>
              <a:rPr lang="en-US" altLang="ja-JP" sz="2800"/>
              <a:t>, and the scattered neutrons are detected using the foil activation method.</a:t>
            </a:r>
            <a:endParaRPr lang="en-US" altLang="ja-JP" sz="1800" kern="100">
              <a:effectLst/>
              <a:latin typeface="Times New Roman" panose="02020603050405020304" pitchFamily="18" charset="0"/>
              <a:ea typeface="游明朝" panose="02020400000000000000" pitchFamily="18" charset="-128"/>
              <a:cs typeface="Times New Roman" panose="02020603050405020304" pitchFamily="18" charset="0"/>
            </a:endParaRPr>
          </a:p>
          <a:p>
            <a:pPr algn="just"/>
            <a:r>
              <a:rPr lang="en-US" altLang="ja-JP" sz="1800" kern="100">
                <a:effectLst/>
                <a:latin typeface="Times New Roman" panose="02020603050405020304" pitchFamily="18" charset="0"/>
                <a:ea typeface="游明朝" panose="02020400000000000000" pitchFamily="18" charset="-128"/>
                <a:cs typeface="Times New Roman" panose="02020603050405020304" pitchFamily="18" charset="0"/>
              </a:rPr>
              <a:t>Our group has employed an iron shadow bar to </a:t>
            </a:r>
            <a:r>
              <a:rPr lang="en-US" altLang="ja-JP" sz="1800" b="1" kern="100">
                <a:effectLst/>
                <a:latin typeface="Times New Roman" panose="02020603050405020304" pitchFamily="18" charset="0"/>
                <a:ea typeface="游明朝" panose="02020400000000000000" pitchFamily="18" charset="-128"/>
                <a:cs typeface="Times New Roman" panose="02020603050405020304" pitchFamily="18" charset="0"/>
              </a:rPr>
              <a:t>prevent</a:t>
            </a:r>
            <a:r>
              <a:rPr lang="en-US" altLang="ja-JP" sz="1800" kern="100">
                <a:effectLst/>
                <a:latin typeface="Times New Roman" panose="02020603050405020304" pitchFamily="18" charset="0"/>
                <a:ea typeface="游明朝" panose="02020400000000000000" pitchFamily="18" charset="-128"/>
                <a:cs typeface="Times New Roman" panose="02020603050405020304" pitchFamily="18" charset="0"/>
              </a:rPr>
              <a:t> incident neutrons from entering the activation foil </a:t>
            </a:r>
            <a:r>
              <a:rPr lang="en-US" altLang="ja-JP" sz="1800" b="1" kern="100">
                <a:effectLst/>
                <a:latin typeface="Times New Roman" panose="02020603050405020304" pitchFamily="18" charset="0"/>
                <a:ea typeface="游明朝" panose="02020400000000000000" pitchFamily="18" charset="-128"/>
                <a:cs typeface="Times New Roman" panose="02020603050405020304" pitchFamily="18" charset="0"/>
              </a:rPr>
              <a:t>directly</a:t>
            </a:r>
            <a:r>
              <a:rPr lang="en-US" altLang="ja-JP" sz="1800" kern="100">
                <a:effectLst/>
                <a:latin typeface="Times New Roman" panose="02020603050405020304" pitchFamily="18" charset="0"/>
                <a:ea typeface="游明朝" panose="02020400000000000000" pitchFamily="18" charset="-128"/>
                <a:cs typeface="Times New Roman" panose="02020603050405020304" pitchFamily="18" charset="0"/>
              </a:rPr>
              <a:t> and we can detect large angle scattering neutrons.</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15FA7C6A-EAC1-44A7-9742-77A1291682DA}" type="slidenum">
              <a:rPr kumimoji="1" lang="ja-JP" altLang="en-US" smtClean="0"/>
              <a:t>4</a:t>
            </a:fld>
            <a:endParaRPr kumimoji="1" lang="ja-JP" altLang="en-US"/>
          </a:p>
        </p:txBody>
      </p:sp>
    </p:spTree>
    <p:extLst>
      <p:ext uri="{BB962C8B-B14F-4D97-AF65-F5344CB8AC3E}">
        <p14:creationId xmlns:p14="http://schemas.microsoft.com/office/powerpoint/2010/main" val="1063700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en-US" altLang="ja-JP" sz="1200" kern="100">
                <a:effectLst/>
                <a:latin typeface="Times New Roman" panose="02020603050405020304" pitchFamily="18" charset="0"/>
                <a:ea typeface="游明朝" panose="02020400000000000000" pitchFamily="18" charset="-128"/>
                <a:cs typeface="Times New Roman" panose="02020603050405020304" pitchFamily="18" charset="0"/>
              </a:rPr>
              <a:t>There are mainly </a:t>
            </a:r>
            <a:r>
              <a:rPr lang="en-US" altLang="ja-JP" sz="1200" b="1" kern="100">
                <a:effectLst/>
                <a:latin typeface="Times New Roman" panose="02020603050405020304" pitchFamily="18" charset="0"/>
                <a:ea typeface="游明朝" panose="02020400000000000000" pitchFamily="18" charset="-128"/>
                <a:cs typeface="Times New Roman" panose="02020603050405020304" pitchFamily="18" charset="0"/>
              </a:rPr>
              <a:t>3 components </a:t>
            </a:r>
            <a:r>
              <a:rPr lang="en-US" altLang="ja-JP" sz="1200" kern="100">
                <a:effectLst/>
                <a:latin typeface="Times New Roman" panose="02020603050405020304" pitchFamily="18" charset="0"/>
                <a:ea typeface="游明朝" panose="02020400000000000000" pitchFamily="18" charset="-128"/>
                <a:cs typeface="Times New Roman" panose="02020603050405020304" pitchFamily="18" charset="0"/>
              </a:rPr>
              <a:t>in the experimental system, shadow bar, target sample, and wall. </a:t>
            </a:r>
            <a:endParaRPr lang="ja-JP" alt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altLang="ja-JP" sz="1200" kern="100">
                <a:effectLst/>
                <a:latin typeface="Times New Roman" panose="02020603050405020304" pitchFamily="18" charset="0"/>
                <a:ea typeface="游明朝" panose="02020400000000000000" pitchFamily="18" charset="-128"/>
                <a:cs typeface="Times New Roman" panose="02020603050405020304" pitchFamily="18" charset="0"/>
              </a:rPr>
              <a:t>Therefore, the number of combinations of 3 components is; </a:t>
            </a:r>
            <a:r>
              <a:rPr lang="en-US" altLang="ja-JP" sz="1200" b="1" kern="100">
                <a:effectLst/>
                <a:latin typeface="Times New Roman" panose="02020603050405020304" pitchFamily="18" charset="0"/>
                <a:ea typeface="游明朝" panose="02020400000000000000" pitchFamily="18" charset="-128"/>
                <a:cs typeface="Times New Roman" panose="02020603050405020304" pitchFamily="18" charset="0"/>
              </a:rPr>
              <a:t>3 choose 1 </a:t>
            </a:r>
            <a:r>
              <a:rPr lang="en-US" altLang="ja-JP" sz="1200" kern="100">
                <a:effectLst/>
                <a:latin typeface="Times New Roman" panose="02020603050405020304" pitchFamily="18" charset="0"/>
                <a:ea typeface="游明朝" panose="02020400000000000000" pitchFamily="18" charset="-128"/>
                <a:cs typeface="Times New Roman" panose="02020603050405020304" pitchFamily="18" charset="0"/>
              </a:rPr>
              <a:t>plus </a:t>
            </a:r>
            <a:r>
              <a:rPr lang="en-US" altLang="ja-JP" sz="1200" b="1" kern="100">
                <a:effectLst/>
                <a:latin typeface="Times New Roman" panose="02020603050405020304" pitchFamily="18" charset="0"/>
                <a:ea typeface="游明朝" panose="02020400000000000000" pitchFamily="18" charset="-128"/>
                <a:cs typeface="Times New Roman" panose="02020603050405020304" pitchFamily="18" charset="0"/>
              </a:rPr>
              <a:t>3 choose 2 </a:t>
            </a:r>
            <a:r>
              <a:rPr lang="en-US" altLang="ja-JP" sz="1200" kern="100">
                <a:effectLst/>
                <a:latin typeface="Times New Roman" panose="02020603050405020304" pitchFamily="18" charset="0"/>
                <a:ea typeface="游明朝" panose="02020400000000000000" pitchFamily="18" charset="-128"/>
                <a:cs typeface="Times New Roman" panose="02020603050405020304" pitchFamily="18" charset="0"/>
              </a:rPr>
              <a:t>plus </a:t>
            </a:r>
            <a:r>
              <a:rPr lang="en-US" altLang="ja-JP" sz="1200" b="1" kern="100">
                <a:effectLst/>
                <a:latin typeface="Times New Roman" panose="02020603050405020304" pitchFamily="18" charset="0"/>
                <a:ea typeface="游明朝" panose="02020400000000000000" pitchFamily="18" charset="-128"/>
                <a:cs typeface="Times New Roman" panose="02020603050405020304" pitchFamily="18" charset="0"/>
              </a:rPr>
              <a:t>3 choose 3,</a:t>
            </a:r>
            <a:r>
              <a:rPr lang="en-US" altLang="ja-JP" sz="1200" kern="100">
                <a:effectLst/>
                <a:latin typeface="Times New Roman" panose="02020603050405020304" pitchFamily="18" charset="0"/>
                <a:ea typeface="游明朝" panose="02020400000000000000" pitchFamily="18" charset="-128"/>
                <a:cs typeface="Times New Roman" panose="02020603050405020304" pitchFamily="18" charset="0"/>
              </a:rPr>
              <a:t> which equals 7 pathways. </a:t>
            </a:r>
            <a:endParaRPr lang="ja-JP" alt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p>
            <a:r>
              <a:rPr lang="en-US" altLang="ja-JP" sz="1200">
                <a:effectLst/>
                <a:latin typeface="Times New Roman" panose="02020603050405020304" pitchFamily="18" charset="0"/>
                <a:ea typeface="游明朝" panose="02020400000000000000" pitchFamily="18" charset="-128"/>
              </a:rPr>
              <a:t>This figure shows these 7 pathways. This path 3 marked by the red line is the path for large angle scattering neutrons. </a:t>
            </a:r>
          </a:p>
          <a:p>
            <a:r>
              <a:rPr lang="en-US" altLang="ja-JP" sz="1200">
                <a:effectLst/>
                <a:latin typeface="Times New Roman" panose="02020603050405020304" pitchFamily="18" charset="0"/>
                <a:ea typeface="游明朝" panose="02020400000000000000" pitchFamily="18" charset="-128"/>
              </a:rPr>
              <a:t>So, we need to remove the other 6 pathways. </a:t>
            </a:r>
            <a:endParaRPr kumimoji="1" lang="ja-JP" altLang="en-US"/>
          </a:p>
        </p:txBody>
      </p:sp>
      <p:sp>
        <p:nvSpPr>
          <p:cNvPr id="4" name="スライド番号プレースホルダー 3"/>
          <p:cNvSpPr>
            <a:spLocks noGrp="1"/>
          </p:cNvSpPr>
          <p:nvPr>
            <p:ph type="sldNum" sz="quarter" idx="5"/>
          </p:nvPr>
        </p:nvSpPr>
        <p:spPr/>
        <p:txBody>
          <a:bodyPr/>
          <a:lstStyle/>
          <a:p>
            <a:fld id="{15FA7C6A-EAC1-44A7-9742-77A1291682DA}" type="slidenum">
              <a:rPr kumimoji="1" lang="ja-JP" altLang="en-US" smtClean="0"/>
              <a:t>5</a:t>
            </a:fld>
            <a:endParaRPr kumimoji="1" lang="ja-JP" altLang="en-US"/>
          </a:p>
        </p:txBody>
      </p:sp>
    </p:spTree>
    <p:extLst>
      <p:ext uri="{BB962C8B-B14F-4D97-AF65-F5344CB8AC3E}">
        <p14:creationId xmlns:p14="http://schemas.microsoft.com/office/powerpoint/2010/main" val="388762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en-US" altLang="ja-JP" sz="1200" kern="100">
                <a:effectLst/>
                <a:latin typeface="Times New Roman" panose="02020603050405020304" pitchFamily="18" charset="0"/>
                <a:ea typeface="游明朝" panose="02020400000000000000" pitchFamily="18" charset="-128"/>
                <a:cs typeface="Times New Roman" panose="02020603050405020304" pitchFamily="18" charset="0"/>
              </a:rPr>
              <a:t>To achieve this, we prepared two types of shadow bar, S1 and S2.</a:t>
            </a:r>
            <a:endParaRPr lang="ja-JP" alt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altLang="ja-JP" sz="1200" kern="100">
                <a:effectLst/>
                <a:latin typeface="Times New Roman" panose="02020603050405020304" pitchFamily="18" charset="0"/>
                <a:ea typeface="游明朝" panose="02020400000000000000" pitchFamily="18" charset="-128"/>
                <a:cs typeface="Times New Roman" panose="02020603050405020304" pitchFamily="18" charset="0"/>
              </a:rPr>
              <a:t>S1 is a thin shadow bar and incident neutrons </a:t>
            </a:r>
            <a:r>
              <a:rPr lang="en-US" altLang="ja-JP" sz="1200" b="1" kern="100">
                <a:effectLst/>
                <a:latin typeface="Times New Roman" panose="02020603050405020304" pitchFamily="18" charset="0"/>
                <a:ea typeface="游明朝" panose="02020400000000000000" pitchFamily="18" charset="-128"/>
                <a:cs typeface="Times New Roman" panose="02020603050405020304" pitchFamily="18" charset="0"/>
              </a:rPr>
              <a:t>CAN</a:t>
            </a:r>
            <a:r>
              <a:rPr lang="en-US" altLang="ja-JP" sz="1200" kern="100">
                <a:effectLst/>
                <a:latin typeface="Times New Roman" panose="02020603050405020304" pitchFamily="18" charset="0"/>
                <a:ea typeface="游明朝" panose="02020400000000000000" pitchFamily="18" charset="-128"/>
                <a:cs typeface="Times New Roman" panose="02020603050405020304" pitchFamily="18" charset="0"/>
              </a:rPr>
              <a:t> enter the target without passing through the shadow bar.</a:t>
            </a:r>
            <a:endParaRPr lang="ja-JP" alt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altLang="ja-JP" sz="1200" kern="100">
                <a:effectLst/>
                <a:latin typeface="Times New Roman" panose="02020603050405020304" pitchFamily="18" charset="0"/>
                <a:ea typeface="游明朝" panose="02020400000000000000" pitchFamily="18" charset="-128"/>
                <a:cs typeface="Times New Roman" panose="02020603050405020304" pitchFamily="18" charset="0"/>
              </a:rPr>
              <a:t>On the other hand, S2 is a thick shadow bar and incident neutrons </a:t>
            </a:r>
            <a:r>
              <a:rPr lang="en-US" altLang="ja-JP" sz="1200" b="1" kern="100">
                <a:effectLst/>
                <a:latin typeface="Times New Roman" panose="02020603050405020304" pitchFamily="18" charset="0"/>
                <a:ea typeface="游明朝" panose="02020400000000000000" pitchFamily="18" charset="-128"/>
                <a:cs typeface="Times New Roman" panose="02020603050405020304" pitchFamily="18" charset="0"/>
              </a:rPr>
              <a:t>CANNOT</a:t>
            </a:r>
            <a:r>
              <a:rPr lang="en-US" altLang="ja-JP" sz="1200" kern="100">
                <a:effectLst/>
                <a:latin typeface="Times New Roman" panose="02020603050405020304" pitchFamily="18" charset="0"/>
                <a:ea typeface="游明朝" panose="02020400000000000000" pitchFamily="18" charset="-128"/>
                <a:cs typeface="Times New Roman" panose="02020603050405020304" pitchFamily="18" charset="0"/>
              </a:rPr>
              <a:t> enter the target without passing through the shadow bar.</a:t>
            </a:r>
            <a:endParaRPr lang="ja-JP" alt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altLang="ja-JP" sz="1200" kern="100">
                <a:effectLst/>
                <a:latin typeface="Times New Roman" panose="02020603050405020304" pitchFamily="18" charset="0"/>
                <a:ea typeface="游明朝" panose="02020400000000000000" pitchFamily="18" charset="-128"/>
                <a:cs typeface="Times New Roman" panose="02020603050405020304" pitchFamily="18" charset="0"/>
              </a:rPr>
              <a:t>We carried out four experiments, using S1 with target, S1 without target, S2 with target, and S2 without target.</a:t>
            </a:r>
            <a:endParaRPr lang="ja-JP" alt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p>
            <a:r>
              <a:rPr lang="en-US" altLang="ja-JP" sz="1200">
                <a:effectLst/>
                <a:latin typeface="Times New Roman" panose="02020603050405020304" pitchFamily="18" charset="0"/>
                <a:ea typeface="游明朝" panose="02020400000000000000" pitchFamily="18" charset="-128"/>
              </a:rPr>
              <a:t>Then, using the equation (1), we can largely </a:t>
            </a:r>
            <a:r>
              <a:rPr lang="en-US" altLang="ja-JP" sz="1200" b="1">
                <a:effectLst/>
                <a:latin typeface="Times New Roman" panose="02020603050405020304" pitchFamily="18" charset="0"/>
                <a:ea typeface="游明朝" panose="02020400000000000000" pitchFamily="18" charset="-128"/>
              </a:rPr>
              <a:t>remove</a:t>
            </a:r>
            <a:r>
              <a:rPr lang="en-US" altLang="ja-JP" sz="1200">
                <a:effectLst/>
                <a:latin typeface="Times New Roman" panose="02020603050405020304" pitchFamily="18" charset="0"/>
                <a:ea typeface="游明朝" panose="02020400000000000000" pitchFamily="18" charset="-128"/>
              </a:rPr>
              <a:t> </a:t>
            </a:r>
            <a:r>
              <a:rPr lang="en-US" altLang="ja-JP" sz="1200" b="1">
                <a:effectLst/>
                <a:latin typeface="Times New Roman" panose="02020603050405020304" pitchFamily="18" charset="0"/>
                <a:ea typeface="游明朝" panose="02020400000000000000" pitchFamily="18" charset="-128"/>
              </a:rPr>
              <a:t>6 pathways</a:t>
            </a:r>
            <a:r>
              <a:rPr lang="en-US" altLang="ja-JP" sz="1200">
                <a:effectLst/>
                <a:latin typeface="Times New Roman" panose="02020603050405020304" pitchFamily="18" charset="0"/>
                <a:ea typeface="游明朝" panose="02020400000000000000" pitchFamily="18" charset="-128"/>
              </a:rPr>
              <a:t>, and </a:t>
            </a:r>
            <a:r>
              <a:rPr lang="en-US" altLang="ja-JP" sz="1200" b="1">
                <a:effectLst/>
                <a:latin typeface="Times New Roman" panose="02020603050405020304" pitchFamily="18" charset="0"/>
                <a:ea typeface="游明朝" panose="02020400000000000000" pitchFamily="18" charset="-128"/>
              </a:rPr>
              <a:t>evaluate large angle scattering neutrons. </a:t>
            </a:r>
            <a:endParaRPr kumimoji="1" lang="ja-JP" altLang="en-US" b="0"/>
          </a:p>
        </p:txBody>
      </p:sp>
      <p:sp>
        <p:nvSpPr>
          <p:cNvPr id="4" name="スライド番号プレースホルダー 3"/>
          <p:cNvSpPr>
            <a:spLocks noGrp="1"/>
          </p:cNvSpPr>
          <p:nvPr>
            <p:ph type="sldNum" sz="quarter" idx="5"/>
          </p:nvPr>
        </p:nvSpPr>
        <p:spPr/>
        <p:txBody>
          <a:bodyPr/>
          <a:lstStyle/>
          <a:p>
            <a:fld id="{15FA7C6A-EAC1-44A7-9742-77A1291682DA}" type="slidenum">
              <a:rPr kumimoji="1" lang="ja-JP" altLang="en-US" smtClean="0"/>
              <a:t>6</a:t>
            </a:fld>
            <a:endParaRPr kumimoji="1" lang="ja-JP" altLang="en-US"/>
          </a:p>
        </p:txBody>
      </p:sp>
    </p:spTree>
    <p:extLst>
      <p:ext uri="{BB962C8B-B14F-4D97-AF65-F5344CB8AC3E}">
        <p14:creationId xmlns:p14="http://schemas.microsoft.com/office/powerpoint/2010/main" val="3874425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buNone/>
            </a:pPr>
            <a:r>
              <a:rPr lang="en-US" altLang="ja-JP"/>
              <a:t>Next, I will explain </a:t>
            </a:r>
            <a:r>
              <a:rPr lang="en-US" altLang="ja-JP" b="1"/>
              <a:t>how we eliminate the contributions </a:t>
            </a:r>
            <a:r>
              <a:rPr lang="en-US" altLang="ja-JP"/>
              <a:t>from the six different paths.</a:t>
            </a:r>
            <a:br>
              <a:rPr lang="en-US" altLang="ja-JP"/>
            </a:br>
            <a:r>
              <a:rPr lang="en-US" altLang="ja-JP"/>
              <a:t>This table shows the activation reaction rate of Nb foil using an iron target.</a:t>
            </a:r>
          </a:p>
          <a:p>
            <a:pPr>
              <a:buNone/>
            </a:pPr>
            <a:r>
              <a:rPr lang="en-US" altLang="ja-JP">
                <a:latin typeface="Times New Roman" panose="02020603050405020304" pitchFamily="18" charset="0"/>
                <a:cs typeface="Times New Roman" panose="02020603050405020304" pitchFamily="18" charset="0"/>
              </a:rPr>
              <a:t>These values are the reaction rates of neutrons passing through each paths.</a:t>
            </a:r>
            <a:endParaRPr lang="en-US" altLang="ja-JP"/>
          </a:p>
          <a:p>
            <a:pPr>
              <a:buNone/>
            </a:pPr>
            <a:r>
              <a:rPr lang="en-US" altLang="ja-JP"/>
              <a:t>For example, </a:t>
            </a:r>
            <a:r>
              <a:rPr lang="en-US" altLang="ja-JP" b="1"/>
              <a:t>Path ①</a:t>
            </a:r>
            <a:r>
              <a:rPr lang="en-US" altLang="ja-JP"/>
              <a:t> represents neutrons that reach the activation foil only through the shadow bar. </a:t>
            </a:r>
          </a:p>
          <a:p>
            <a:pPr>
              <a:buNone/>
            </a:pPr>
            <a:r>
              <a:rPr lang="en-US" altLang="ja-JP"/>
              <a:t>In this case, the number of neutrons detected by </a:t>
            </a:r>
            <a:r>
              <a:rPr lang="en-US" altLang="ja-JP" b="1"/>
              <a:t>S1TC</a:t>
            </a:r>
            <a:r>
              <a:rPr lang="en-US" altLang="ja-JP"/>
              <a:t> and </a:t>
            </a:r>
            <a:r>
              <a:rPr lang="en-US" altLang="ja-JP" b="1"/>
              <a:t>S1C</a:t>
            </a:r>
            <a:r>
              <a:rPr lang="en-US" altLang="ja-JP"/>
              <a:t> will be the same. </a:t>
            </a:r>
          </a:p>
          <a:p>
            <a:pPr>
              <a:buNone/>
            </a:pPr>
            <a:r>
              <a:rPr lang="en-US" altLang="ja-JP"/>
              <a:t>Similarly, the counts from </a:t>
            </a:r>
            <a:r>
              <a:rPr lang="en-US" altLang="ja-JP" b="1"/>
              <a:t>S2TC</a:t>
            </a:r>
            <a:r>
              <a:rPr lang="en-US" altLang="ja-JP"/>
              <a:t> and </a:t>
            </a:r>
            <a:r>
              <a:rPr lang="en-US" altLang="ja-JP" b="1"/>
              <a:t>S2C</a:t>
            </a:r>
            <a:r>
              <a:rPr lang="en-US" altLang="ja-JP"/>
              <a:t> will also match.</a:t>
            </a:r>
          </a:p>
          <a:p>
            <a:pPr>
              <a:buNone/>
            </a:pPr>
            <a:r>
              <a:rPr lang="en-US" altLang="ja-JP"/>
              <a:t>Therefore, when we subtract the corresponding values using this equation, </a:t>
            </a:r>
            <a:r>
              <a:rPr lang="en-US" altLang="ja-JP" b="1"/>
              <a:t>R_net</a:t>
            </a:r>
            <a:r>
              <a:rPr lang="en-US" altLang="ja-JP"/>
              <a:t> becomes nearly zero.</a:t>
            </a:r>
          </a:p>
          <a:p>
            <a:pPr>
              <a:buNone/>
            </a:pPr>
            <a:r>
              <a:rPr lang="en-US" altLang="ja-JP" b="1"/>
              <a:t>Path ⑤ </a:t>
            </a:r>
            <a:r>
              <a:rPr lang="en-US" altLang="ja-JP"/>
              <a:t>represents neutrons that reach the activation foil through the wall and the target.</a:t>
            </a:r>
          </a:p>
          <a:p>
            <a:pPr>
              <a:buNone/>
            </a:pPr>
            <a:r>
              <a:rPr lang="en-US" altLang="ja-JP"/>
              <a:t>This mainly depends on whether the target is present or not. </a:t>
            </a:r>
          </a:p>
          <a:p>
            <a:pPr>
              <a:buNone/>
            </a:pPr>
            <a:r>
              <a:rPr lang="en-US" altLang="ja-JP"/>
              <a:t>So the values of </a:t>
            </a:r>
            <a:r>
              <a:rPr lang="en-US" altLang="ja-JP" b="1"/>
              <a:t>S1TC</a:t>
            </a:r>
            <a:r>
              <a:rPr lang="en-US" altLang="ja-JP"/>
              <a:t> and </a:t>
            </a:r>
            <a:r>
              <a:rPr lang="en-US" altLang="ja-JP" b="1"/>
              <a:t>S2TC</a:t>
            </a:r>
            <a:r>
              <a:rPr lang="en-US" altLang="ja-JP"/>
              <a:t> are almost the same, and likewise </a:t>
            </a:r>
            <a:r>
              <a:rPr lang="en-US" altLang="ja-JP" b="1"/>
              <a:t>S1C</a:t>
            </a:r>
            <a:r>
              <a:rPr lang="en-US" altLang="ja-JP"/>
              <a:t> and </a:t>
            </a:r>
            <a:r>
              <a:rPr lang="en-US" altLang="ja-JP" b="1"/>
              <a:t>S2C </a:t>
            </a:r>
            <a:r>
              <a:rPr lang="en-US" altLang="ja-JP"/>
              <a:t>are almost the same.</a:t>
            </a:r>
          </a:p>
          <a:p>
            <a:pPr>
              <a:buNone/>
            </a:pPr>
            <a:r>
              <a:rPr lang="en-US" altLang="ja-JP"/>
              <a:t>Although a few paths cannot be completely eliminated, we can subtract almost all contributions. </a:t>
            </a:r>
          </a:p>
          <a:p>
            <a:pPr>
              <a:buNone/>
            </a:pPr>
            <a:r>
              <a:rPr lang="en-US" altLang="ja-JP"/>
              <a:t>As a result, the value corresponding to </a:t>
            </a:r>
            <a:r>
              <a:rPr lang="en-US" altLang="ja-JP" b="1"/>
              <a:t>Path ③</a:t>
            </a:r>
            <a:r>
              <a:rPr lang="en-US" altLang="ja-JP"/>
              <a:t>, which represents large-angle scattered neutrons, becomes approximately equal to the value calculated by the equation.</a:t>
            </a:r>
          </a:p>
          <a:p>
            <a:endParaRPr kumimoji="1" lang="ja-JP" altLang="en-US" dirty="0"/>
          </a:p>
        </p:txBody>
      </p:sp>
      <p:sp>
        <p:nvSpPr>
          <p:cNvPr id="4" name="スライド番号プレースホルダー 3"/>
          <p:cNvSpPr>
            <a:spLocks noGrp="1"/>
          </p:cNvSpPr>
          <p:nvPr>
            <p:ph type="sldNum" sz="quarter" idx="5"/>
          </p:nvPr>
        </p:nvSpPr>
        <p:spPr/>
        <p:txBody>
          <a:bodyPr/>
          <a:lstStyle/>
          <a:p>
            <a:fld id="{15FA7C6A-EAC1-44A7-9742-77A1291682DA}" type="slidenum">
              <a:rPr kumimoji="1" lang="ja-JP" altLang="en-US" smtClean="0"/>
              <a:t>7</a:t>
            </a:fld>
            <a:endParaRPr kumimoji="1" lang="ja-JP" altLang="en-US"/>
          </a:p>
        </p:txBody>
      </p:sp>
    </p:spTree>
    <p:extLst>
      <p:ext uri="{BB962C8B-B14F-4D97-AF65-F5344CB8AC3E}">
        <p14:creationId xmlns:p14="http://schemas.microsoft.com/office/powerpoint/2010/main" val="2119515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a:effectLst/>
                <a:latin typeface="Times New Roman" panose="02020603050405020304" pitchFamily="18" charset="0"/>
                <a:ea typeface="游明朝" panose="02020400000000000000" pitchFamily="18" charset="-128"/>
                <a:cs typeface="Times New Roman" panose="02020603050405020304" pitchFamily="18" charset="0"/>
              </a:rPr>
              <a:t>Here’s the result.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a:effectLst/>
                <a:latin typeface="Times New Roman" panose="02020603050405020304" pitchFamily="18" charset="0"/>
                <a:ea typeface="游明朝" panose="02020400000000000000" pitchFamily="18" charset="-128"/>
                <a:cs typeface="Times New Roman" panose="02020603050405020304" pitchFamily="18" charset="0"/>
              </a:rPr>
              <a:t>First, I will show you the result using iron as a target.</a:t>
            </a:r>
            <a:endParaRPr lang="ja-JP" alt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p>
            <a:r>
              <a:rPr kumimoji="1" lang="en-US" altLang="ja-JP"/>
              <a:t>We carried out 4</a:t>
            </a:r>
            <a:r>
              <a:rPr kumimoji="1" lang="ja-JP" altLang="en-US"/>
              <a:t> </a:t>
            </a:r>
            <a:r>
              <a:rPr kumimoji="1" lang="en-US" altLang="ja-JP"/>
              <a:t>experiments</a:t>
            </a:r>
            <a:r>
              <a:rPr kumimoji="1" lang="ja-JP" altLang="en-US"/>
              <a:t> </a:t>
            </a:r>
            <a:r>
              <a:rPr kumimoji="1" lang="en-US" altLang="ja-JP"/>
              <a:t>and</a:t>
            </a:r>
            <a:r>
              <a:rPr kumimoji="1" lang="ja-JP" altLang="en-US"/>
              <a:t> </a:t>
            </a:r>
            <a:r>
              <a:rPr kumimoji="1" lang="en-US" altLang="ja-JP"/>
              <a:t>This</a:t>
            </a:r>
            <a:r>
              <a:rPr kumimoji="1" lang="ja-JP" altLang="en-US"/>
              <a:t> </a:t>
            </a:r>
            <a:r>
              <a:rPr kumimoji="1" lang="en-US" altLang="ja-JP"/>
              <a:t>table</a:t>
            </a:r>
            <a:r>
              <a:rPr kumimoji="1" lang="ja-JP" altLang="en-US"/>
              <a:t> </a:t>
            </a:r>
            <a:r>
              <a:rPr kumimoji="1" lang="en-US" altLang="ja-JP"/>
              <a:t>shows</a:t>
            </a:r>
            <a:r>
              <a:rPr kumimoji="1" lang="ja-JP" altLang="en-US"/>
              <a:t> </a:t>
            </a:r>
            <a:r>
              <a:rPr kumimoji="1" lang="en-US" altLang="ja-JP"/>
              <a:t>the</a:t>
            </a:r>
            <a:r>
              <a:rPr kumimoji="1" lang="ja-JP" altLang="en-US"/>
              <a:t> </a:t>
            </a:r>
            <a:r>
              <a:rPr kumimoji="1" lang="en-US" altLang="ja-JP"/>
              <a:t>subtracted</a:t>
            </a:r>
            <a:r>
              <a:rPr kumimoji="1" lang="ja-JP" altLang="en-US"/>
              <a:t> </a:t>
            </a:r>
            <a:r>
              <a:rPr kumimoji="1" lang="en-US" altLang="ja-JP"/>
              <a:t>reaction</a:t>
            </a:r>
            <a:r>
              <a:rPr kumimoji="1" lang="ja-JP" altLang="en-US"/>
              <a:t> </a:t>
            </a:r>
            <a:r>
              <a:rPr kumimoji="1" lang="en-US" altLang="ja-JP"/>
              <a:t>rates.</a:t>
            </a:r>
          </a:p>
          <a:p>
            <a:pPr>
              <a:buNone/>
            </a:pPr>
            <a:r>
              <a:rPr lang="en-US" altLang="ja-JP"/>
              <a:t>We also performed Monte Carlo simulations using MCNP5, applying three different evaluated nuclear data libraries for an iron target.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a:t>And compered the calculated results with the experimental data.</a:t>
            </a:r>
          </a:p>
          <a:p>
            <a:pPr>
              <a:buNone/>
            </a:pPr>
            <a:r>
              <a:rPr lang="en-US" altLang="ja-JP"/>
              <a:t>I apologize that these results are a little old and don’t reflect the most recent nuclear data libraries.</a:t>
            </a:r>
          </a:p>
          <a:p>
            <a:pPr>
              <a:buNone/>
            </a:pPr>
            <a:r>
              <a:rPr lang="en-US" altLang="ja-JP"/>
              <a:t>The value of FENDL is nearly the same as the ENDF data. </a:t>
            </a:r>
            <a:br>
              <a:rPr lang="en-US" altLang="ja-JP"/>
            </a:br>
            <a:r>
              <a:rPr lang="en-US" altLang="ja-JP"/>
              <a:t>As a result, the calculation based on the ENDF showed the best agreement with the experimental data.</a:t>
            </a:r>
          </a:p>
          <a:p>
            <a:endParaRPr kumimoji="1" lang="en-US" altLang="ja-JP"/>
          </a:p>
        </p:txBody>
      </p:sp>
      <p:sp>
        <p:nvSpPr>
          <p:cNvPr id="4" name="スライド番号プレースホルダー 3"/>
          <p:cNvSpPr>
            <a:spLocks noGrp="1"/>
          </p:cNvSpPr>
          <p:nvPr>
            <p:ph type="sldNum" sz="quarter" idx="5"/>
          </p:nvPr>
        </p:nvSpPr>
        <p:spPr/>
        <p:txBody>
          <a:bodyPr/>
          <a:lstStyle/>
          <a:p>
            <a:fld id="{15FA7C6A-EAC1-44A7-9742-77A1291682DA}" type="slidenum">
              <a:rPr kumimoji="1" lang="ja-JP" altLang="en-US" smtClean="0"/>
              <a:t>8</a:t>
            </a:fld>
            <a:endParaRPr kumimoji="1" lang="ja-JP" altLang="en-US"/>
          </a:p>
        </p:txBody>
      </p:sp>
    </p:spTree>
    <p:extLst>
      <p:ext uri="{BB962C8B-B14F-4D97-AF65-F5344CB8AC3E}">
        <p14:creationId xmlns:p14="http://schemas.microsoft.com/office/powerpoint/2010/main" val="38036100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8" name="直角三角形 7"/>
          <p:cNvSpPr>
            <a:spLocks noChangeAspect="1"/>
          </p:cNvSpPr>
          <p:nvPr userDrawn="1"/>
        </p:nvSpPr>
        <p:spPr>
          <a:xfrm rot="5400000">
            <a:off x="0" y="1529"/>
            <a:ext cx="1080000" cy="1080000"/>
          </a:xfrm>
          <a:prstGeom prst="rtTriangl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hasCustomPrompt="1"/>
          </p:nvPr>
        </p:nvSpPr>
        <p:spPr>
          <a:xfrm>
            <a:off x="685800" y="1122363"/>
            <a:ext cx="7772400" cy="2387600"/>
          </a:xfrm>
        </p:spPr>
        <p:txBody>
          <a:bodyPr anchor="b"/>
          <a:lstStyle>
            <a:lvl1pPr algn="ctr">
              <a:defRPr sz="6000">
                <a:solidFill>
                  <a:schemeClr val="tx1">
                    <a:lumMod val="95000"/>
                    <a:lumOff val="5000"/>
                  </a:schemeClr>
                </a:solidFill>
                <a:latin typeface="Arial" panose="020B0604020202020204" pitchFamily="34" charset="0"/>
                <a:cs typeface="Arial" panose="020B0604020202020204" pitchFamily="34" charset="0"/>
              </a:defRPr>
            </a:lvl1pPr>
          </a:lstStyle>
          <a:p>
            <a:r>
              <a:rPr lang="en-US" dirty="0"/>
              <a:t>Title</a:t>
            </a:r>
          </a:p>
        </p:txBody>
      </p:sp>
      <p:sp>
        <p:nvSpPr>
          <p:cNvPr id="3" name="Subtitle 2"/>
          <p:cNvSpPr>
            <a:spLocks noGrp="1"/>
          </p:cNvSpPr>
          <p:nvPr>
            <p:ph type="subTitle" idx="1" hasCustomPrompt="1"/>
          </p:nvPr>
        </p:nvSpPr>
        <p:spPr>
          <a:xfrm>
            <a:off x="1143000" y="3602038"/>
            <a:ext cx="6858000" cy="1655762"/>
          </a:xfrm>
        </p:spPr>
        <p:txBody>
          <a:bodyPr/>
          <a:lstStyle>
            <a:lvl1pPr marL="0" indent="0" algn="ctr">
              <a:buNone/>
              <a:defRPr sz="2400">
                <a:solidFill>
                  <a:schemeClr val="tx1">
                    <a:lumMod val="95000"/>
                    <a:lumOff val="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ja-JP" dirty="0"/>
              <a:t>name</a:t>
            </a:r>
            <a:endParaRPr lang="en-US" dirty="0"/>
          </a:p>
        </p:txBody>
      </p:sp>
      <p:sp>
        <p:nvSpPr>
          <p:cNvPr id="4" name="Date Placeholder 3"/>
          <p:cNvSpPr>
            <a:spLocks noGrp="1"/>
          </p:cNvSpPr>
          <p:nvPr>
            <p:ph type="dt" sz="half" idx="10"/>
          </p:nvPr>
        </p:nvSpPr>
        <p:spPr/>
        <p:txBody>
          <a:bodyPr/>
          <a:lstStyle/>
          <a:p>
            <a:fld id="{CFDB42E6-0320-426A-B678-0F6E23194031}" type="datetime1">
              <a:rPr kumimoji="1" lang="ja-JP" altLang="en-US" smtClean="0"/>
              <a:t>2025/5/13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1D93AC8-90BD-4910-BF0D-A41DA964ED62}" type="slidenum">
              <a:rPr kumimoji="1" lang="ja-JP" altLang="en-US" smtClean="0"/>
              <a:t>‹#›</a:t>
            </a:fld>
            <a:endParaRPr kumimoji="1" lang="ja-JP" altLang="en-US" dirty="0"/>
          </a:p>
        </p:txBody>
      </p:sp>
      <p:pic>
        <p:nvPicPr>
          <p:cNvPr id="19" name="図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030" y="-108573"/>
            <a:ext cx="521164" cy="737580"/>
          </a:xfrm>
          <a:prstGeom prst="rect">
            <a:avLst/>
          </a:prstGeom>
        </p:spPr>
      </p:pic>
      <p:sp>
        <p:nvSpPr>
          <p:cNvPr id="13" name="直角三角形 12"/>
          <p:cNvSpPr>
            <a:spLocks noChangeAspect="1"/>
          </p:cNvSpPr>
          <p:nvPr userDrawn="1"/>
        </p:nvSpPr>
        <p:spPr>
          <a:xfrm rot="16200000">
            <a:off x="8064000" y="5771899"/>
            <a:ext cx="1080000" cy="1080000"/>
          </a:xfrm>
          <a:prstGeom prst="r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22892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98B9C03-FDFA-4984-B515-77F9626C8182}" type="datetime1">
              <a:rPr kumimoji="1" lang="ja-JP" altLang="en-US" smtClean="0"/>
              <a:t>2025/5/13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1D93AC8-90BD-4910-BF0D-A41DA964ED62}" type="slidenum">
              <a:rPr kumimoji="1" lang="ja-JP" altLang="en-US" smtClean="0"/>
              <a:t>‹#›</a:t>
            </a:fld>
            <a:endParaRPr kumimoji="1" lang="ja-JP" altLang="en-US"/>
          </a:p>
        </p:txBody>
      </p:sp>
    </p:spTree>
    <p:extLst>
      <p:ext uri="{BB962C8B-B14F-4D97-AF65-F5344CB8AC3E}">
        <p14:creationId xmlns:p14="http://schemas.microsoft.com/office/powerpoint/2010/main" val="380272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B903E86-A798-4F97-8988-C289D1E2BA69}" type="datetime1">
              <a:rPr kumimoji="1" lang="ja-JP" altLang="en-US" smtClean="0"/>
              <a:t>2025/5/13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1D93AC8-90BD-4910-BF0D-A41DA964ED62}" type="slidenum">
              <a:rPr kumimoji="1" lang="ja-JP" altLang="en-US" smtClean="0"/>
              <a:t>‹#›</a:t>
            </a:fld>
            <a:endParaRPr kumimoji="1" lang="ja-JP" altLang="en-US"/>
          </a:p>
        </p:txBody>
      </p:sp>
    </p:spTree>
    <p:extLst>
      <p:ext uri="{BB962C8B-B14F-4D97-AF65-F5344CB8AC3E}">
        <p14:creationId xmlns:p14="http://schemas.microsoft.com/office/powerpoint/2010/main" val="2629920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7" name="正方形/長方形 6"/>
          <p:cNvSpPr/>
          <p:nvPr userDrawn="1"/>
        </p:nvSpPr>
        <p:spPr>
          <a:xfrm>
            <a:off x="0" y="0"/>
            <a:ext cx="9144000" cy="59851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lumMod val="25000"/>
                </a:schemeClr>
              </a:solidFill>
              <a:latin typeface="Calibri" panose="020F0502020204030204" pitchFamily="34" charset="0"/>
              <a:cs typeface="Calibri" panose="020F0502020204030204" pitchFamily="34" charset="0"/>
            </a:endParaRPr>
          </a:p>
        </p:txBody>
      </p:sp>
      <p:pic>
        <p:nvPicPr>
          <p:cNvPr id="9" name="図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53397" y="-139064"/>
            <a:ext cx="521164" cy="737580"/>
          </a:xfrm>
          <a:prstGeom prst="rect">
            <a:avLst/>
          </a:prstGeom>
        </p:spPr>
      </p:pic>
      <p:sp>
        <p:nvSpPr>
          <p:cNvPr id="3" name="コンテンツ プレースホルダー 2"/>
          <p:cNvSpPr>
            <a:spLocks noGrp="1"/>
          </p:cNvSpPr>
          <p:nvPr>
            <p:ph sz="quarter" idx="10" hasCustomPrompt="1"/>
          </p:nvPr>
        </p:nvSpPr>
        <p:spPr>
          <a:xfrm>
            <a:off x="123567" y="114532"/>
            <a:ext cx="5148649" cy="369451"/>
          </a:xfrm>
        </p:spPr>
        <p:txBody>
          <a:bodyPr>
            <a:noAutofit/>
          </a:bodyPr>
          <a:lstStyle>
            <a:lvl1pPr marL="0" indent="0">
              <a:buNone/>
              <a:defRPr sz="2600">
                <a:solidFill>
                  <a:schemeClr val="bg1"/>
                </a:solidFill>
              </a:defRPr>
            </a:lvl1pPr>
          </a:lstStyle>
          <a:p>
            <a:pPr lvl="0"/>
            <a:r>
              <a:rPr kumimoji="1" lang="ja-JP" altLang="en-US" dirty="0"/>
              <a:t>タイトル</a:t>
            </a:r>
          </a:p>
        </p:txBody>
      </p:sp>
      <p:sp>
        <p:nvSpPr>
          <p:cNvPr id="12" name="スライド番号プレースホルダー 11"/>
          <p:cNvSpPr>
            <a:spLocks noGrp="1"/>
          </p:cNvSpPr>
          <p:nvPr>
            <p:ph type="sldNum" sz="quarter" idx="13"/>
          </p:nvPr>
        </p:nvSpPr>
        <p:spPr>
          <a:xfrm>
            <a:off x="8713979" y="6609053"/>
            <a:ext cx="430021" cy="237744"/>
          </a:xfrm>
        </p:spPr>
        <p:txBody>
          <a:bodyPr/>
          <a:lstStyle/>
          <a:p>
            <a:fld id="{51D93AC8-90BD-4910-BF0D-A41DA964ED62}" type="slidenum">
              <a:rPr kumimoji="1" lang="ja-JP" altLang="en-US" smtClean="0"/>
              <a:t>‹#›</a:t>
            </a:fld>
            <a:endParaRPr kumimoji="1" lang="ja-JP" altLang="en-US" dirty="0"/>
          </a:p>
        </p:txBody>
      </p:sp>
    </p:spTree>
    <p:extLst>
      <p:ext uri="{BB962C8B-B14F-4D97-AF65-F5344CB8AC3E}">
        <p14:creationId xmlns:p14="http://schemas.microsoft.com/office/powerpoint/2010/main" val="2547482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10" name="正方形/長方形 9"/>
          <p:cNvSpPr/>
          <p:nvPr userDrawn="1"/>
        </p:nvSpPr>
        <p:spPr>
          <a:xfrm rot="5400000">
            <a:off x="8730409" y="6456174"/>
            <a:ext cx="261571" cy="5656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userDrawn="1"/>
        </p:nvSpPr>
        <p:spPr>
          <a:xfrm>
            <a:off x="0" y="0"/>
            <a:ext cx="9144000" cy="59851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lumMod val="25000"/>
                </a:schemeClr>
              </a:solidFill>
              <a:latin typeface="Calibri" panose="020F0502020204030204" pitchFamily="34" charset="0"/>
              <a:cs typeface="Calibri" panose="020F0502020204030204" pitchFamily="34" charset="0"/>
            </a:endParaRPr>
          </a:p>
        </p:txBody>
      </p:sp>
      <p:pic>
        <p:nvPicPr>
          <p:cNvPr id="9" name="図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53397" y="-139064"/>
            <a:ext cx="521164" cy="737580"/>
          </a:xfrm>
          <a:prstGeom prst="rect">
            <a:avLst/>
          </a:prstGeom>
        </p:spPr>
      </p:pic>
      <p:sp>
        <p:nvSpPr>
          <p:cNvPr id="12" name="スライド番号プレースホルダー 11"/>
          <p:cNvSpPr>
            <a:spLocks noGrp="1"/>
          </p:cNvSpPr>
          <p:nvPr>
            <p:ph type="sldNum" sz="quarter" idx="13"/>
          </p:nvPr>
        </p:nvSpPr>
        <p:spPr>
          <a:xfrm>
            <a:off x="8578390" y="6608192"/>
            <a:ext cx="565609" cy="285652"/>
          </a:xfrm>
        </p:spPr>
        <p:txBody>
          <a:bodyPr/>
          <a:lstStyle>
            <a:lvl1pPr algn="ctr">
              <a:defRPr>
                <a:solidFill>
                  <a:schemeClr val="bg1"/>
                </a:solidFill>
                <a:latin typeface="+mj-ea"/>
                <a:ea typeface="+mj-ea"/>
                <a:cs typeface="Arial" panose="020B0604020202020204" pitchFamily="34" charset="0"/>
              </a:defRPr>
            </a:lvl1pPr>
          </a:lstStyle>
          <a:p>
            <a:fld id="{51D93AC8-90BD-4910-BF0D-A41DA964ED62}" type="slidenum">
              <a:rPr lang="ja-JP" altLang="en-US" smtClean="0"/>
              <a:pPr/>
              <a:t>‹#›</a:t>
            </a:fld>
            <a:endParaRPr lang="ja-JP" altLang="en-US" dirty="0"/>
          </a:p>
        </p:txBody>
      </p:sp>
      <p:sp>
        <p:nvSpPr>
          <p:cNvPr id="14" name="テキスト プレースホルダー 13"/>
          <p:cNvSpPr>
            <a:spLocks noGrp="1"/>
          </p:cNvSpPr>
          <p:nvPr>
            <p:ph type="body" sz="quarter" idx="14" hasCustomPrompt="1"/>
          </p:nvPr>
        </p:nvSpPr>
        <p:spPr>
          <a:xfrm>
            <a:off x="169123" y="492"/>
            <a:ext cx="7171161" cy="598024"/>
          </a:xfrm>
        </p:spPr>
        <p:txBody>
          <a:bodyPr/>
          <a:lstStyle>
            <a:lvl1pPr marL="0" indent="0">
              <a:lnSpc>
                <a:spcPct val="100000"/>
              </a:lnSpc>
              <a:buNone/>
              <a:defRPr b="1" spc="50" baseline="0">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marL="914400" indent="0">
              <a:buNone/>
              <a:defRPr>
                <a:solidFill>
                  <a:schemeClr val="bg1"/>
                </a:solidFill>
                <a:latin typeface="Arial" panose="020B0604020202020204" pitchFamily="34" charset="0"/>
                <a:cs typeface="Arial" panose="020B0604020202020204" pitchFamily="34" charset="0"/>
              </a:defRPr>
            </a:lvl3pPr>
            <a:lvl4pPr marL="1371600" indent="0">
              <a:buNone/>
              <a:defRPr>
                <a:solidFill>
                  <a:schemeClr val="bg1"/>
                </a:solidFill>
                <a:latin typeface="Arial" panose="020B0604020202020204" pitchFamily="34" charset="0"/>
                <a:cs typeface="Arial" panose="020B0604020202020204" pitchFamily="34" charset="0"/>
              </a:defRPr>
            </a:lvl4pPr>
            <a:lvl5pPr marL="1828800" indent="0">
              <a:buNone/>
              <a:defRPr>
                <a:solidFill>
                  <a:schemeClr val="bg1"/>
                </a:solidFill>
                <a:latin typeface="Arial" panose="020B0604020202020204" pitchFamily="34" charset="0"/>
                <a:cs typeface="Arial" panose="020B0604020202020204" pitchFamily="34" charset="0"/>
              </a:defRPr>
            </a:lvl5pPr>
          </a:lstStyle>
          <a:p>
            <a:pPr lvl="0"/>
            <a:r>
              <a:rPr kumimoji="1" lang="en-US" altLang="ja-JP" dirty="0"/>
              <a:t>Caption</a:t>
            </a:r>
            <a:endParaRPr kumimoji="1" lang="ja-JP" altLang="en-US" dirty="0"/>
          </a:p>
        </p:txBody>
      </p:sp>
      <p:sp>
        <p:nvSpPr>
          <p:cNvPr id="15" name="テキスト プレースホルダー 13"/>
          <p:cNvSpPr>
            <a:spLocks noGrp="1"/>
          </p:cNvSpPr>
          <p:nvPr>
            <p:ph type="body" sz="quarter" idx="15" hasCustomPrompt="1"/>
          </p:nvPr>
        </p:nvSpPr>
        <p:spPr>
          <a:xfrm>
            <a:off x="169123" y="739633"/>
            <a:ext cx="8805438" cy="418608"/>
          </a:xfrm>
        </p:spPr>
        <p:txBody>
          <a:bodyPr>
            <a:normAutofit/>
          </a:bodyPr>
          <a:lstStyle>
            <a:lvl1pPr marL="0" indent="0">
              <a:lnSpc>
                <a:spcPct val="100000"/>
              </a:lnSpc>
              <a:buNone/>
              <a:defRPr sz="2000" spc="0" baseline="0">
                <a:solidFill>
                  <a:schemeClr val="tx1">
                    <a:lumMod val="95000"/>
                    <a:lumOff val="5000"/>
                  </a:schemeClr>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marL="914400" indent="0">
              <a:buNone/>
              <a:defRPr>
                <a:solidFill>
                  <a:schemeClr val="bg1"/>
                </a:solidFill>
                <a:latin typeface="Arial" panose="020B0604020202020204" pitchFamily="34" charset="0"/>
                <a:cs typeface="Arial" panose="020B0604020202020204" pitchFamily="34" charset="0"/>
              </a:defRPr>
            </a:lvl3pPr>
            <a:lvl4pPr marL="1371600" indent="0">
              <a:buNone/>
              <a:defRPr>
                <a:solidFill>
                  <a:schemeClr val="bg1"/>
                </a:solidFill>
                <a:latin typeface="Arial" panose="020B0604020202020204" pitchFamily="34" charset="0"/>
                <a:cs typeface="Arial" panose="020B0604020202020204" pitchFamily="34" charset="0"/>
              </a:defRPr>
            </a:lvl4pPr>
            <a:lvl5pPr marL="1828800" indent="0">
              <a:buNone/>
              <a:defRPr>
                <a:solidFill>
                  <a:schemeClr val="bg1"/>
                </a:solidFill>
                <a:latin typeface="Arial" panose="020B0604020202020204" pitchFamily="34" charset="0"/>
                <a:cs typeface="Arial" panose="020B0604020202020204" pitchFamily="34" charset="0"/>
              </a:defRPr>
            </a:lvl5pPr>
          </a:lstStyle>
          <a:p>
            <a:pPr lvl="0"/>
            <a:r>
              <a:rPr kumimoji="1" lang="en-US" altLang="ja-JP" dirty="0"/>
              <a:t>Main Sentence </a:t>
            </a:r>
            <a:endParaRPr kumimoji="1" lang="ja-JP" altLang="en-US" dirty="0"/>
          </a:p>
        </p:txBody>
      </p:sp>
    </p:spTree>
    <p:extLst>
      <p:ext uri="{BB962C8B-B14F-4D97-AF65-F5344CB8AC3E}">
        <p14:creationId xmlns:p14="http://schemas.microsoft.com/office/powerpoint/2010/main" val="778295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5FF7168-6D8B-4339-9D17-95930DA8CDF9}" type="datetime1">
              <a:rPr kumimoji="1" lang="ja-JP" altLang="en-US" smtClean="0"/>
              <a:t>2025/5/13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1D93AC8-90BD-4910-BF0D-A41DA964ED62}" type="slidenum">
              <a:rPr lang="ja-JP" altLang="en-US" smtClean="0"/>
              <a:pPr/>
              <a:t>‹#›</a:t>
            </a:fld>
            <a:endParaRPr lang="ja-JP" altLang="en-US" dirty="0"/>
          </a:p>
        </p:txBody>
      </p:sp>
    </p:spTree>
    <p:extLst>
      <p:ext uri="{BB962C8B-B14F-4D97-AF65-F5344CB8AC3E}">
        <p14:creationId xmlns:p14="http://schemas.microsoft.com/office/powerpoint/2010/main" val="4209848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A292AD0-6DBB-4398-8B5A-F86495C17908}" type="datetime1">
              <a:rPr kumimoji="1" lang="ja-JP" altLang="en-US" smtClean="0"/>
              <a:t>2025/5/13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1D93AC8-90BD-4910-BF0D-A41DA964ED62}" type="slidenum">
              <a:rPr kumimoji="1" lang="ja-JP" altLang="en-US" smtClean="0"/>
              <a:t>‹#›</a:t>
            </a:fld>
            <a:endParaRPr kumimoji="1" lang="ja-JP" altLang="en-US"/>
          </a:p>
        </p:txBody>
      </p:sp>
    </p:spTree>
    <p:extLst>
      <p:ext uri="{BB962C8B-B14F-4D97-AF65-F5344CB8AC3E}">
        <p14:creationId xmlns:p14="http://schemas.microsoft.com/office/powerpoint/2010/main" val="3154988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E2282BF-8D25-46BA-A5BB-3A830A69C515}" type="datetime1">
              <a:rPr kumimoji="1" lang="ja-JP" altLang="en-US" smtClean="0"/>
              <a:t>2025/5/13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1D93AC8-90BD-4910-BF0D-A41DA964ED62}" type="slidenum">
              <a:rPr kumimoji="1" lang="ja-JP" altLang="en-US" smtClean="0"/>
              <a:t>‹#›</a:t>
            </a:fld>
            <a:endParaRPr kumimoji="1" lang="ja-JP" altLang="en-US"/>
          </a:p>
        </p:txBody>
      </p:sp>
    </p:spTree>
    <p:extLst>
      <p:ext uri="{BB962C8B-B14F-4D97-AF65-F5344CB8AC3E}">
        <p14:creationId xmlns:p14="http://schemas.microsoft.com/office/powerpoint/2010/main" val="179602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D5ED4E9-F804-4A79-B446-B2C997E5B484}" type="datetime1">
              <a:rPr kumimoji="1" lang="ja-JP" altLang="en-US" smtClean="0"/>
              <a:t>2025/5/13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1D93AC8-90BD-4910-BF0D-A41DA964ED62}" type="slidenum">
              <a:rPr kumimoji="1" lang="ja-JP" altLang="en-US" smtClean="0"/>
              <a:t>‹#›</a:t>
            </a:fld>
            <a:endParaRPr kumimoji="1" lang="ja-JP" altLang="en-US"/>
          </a:p>
        </p:txBody>
      </p:sp>
    </p:spTree>
    <p:extLst>
      <p:ext uri="{BB962C8B-B14F-4D97-AF65-F5344CB8AC3E}">
        <p14:creationId xmlns:p14="http://schemas.microsoft.com/office/powerpoint/2010/main" val="1130401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35EB82-C1EE-4173-943C-7C0DF92B2213}" type="datetime1">
              <a:rPr kumimoji="1" lang="ja-JP" altLang="en-US" smtClean="0"/>
              <a:t>2025/5/13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1D93AC8-90BD-4910-BF0D-A41DA964ED62}" type="slidenum">
              <a:rPr kumimoji="1" lang="ja-JP" altLang="en-US" smtClean="0"/>
              <a:t>‹#›</a:t>
            </a:fld>
            <a:endParaRPr kumimoji="1" lang="ja-JP" altLang="en-US"/>
          </a:p>
        </p:txBody>
      </p:sp>
    </p:spTree>
    <p:extLst>
      <p:ext uri="{BB962C8B-B14F-4D97-AF65-F5344CB8AC3E}">
        <p14:creationId xmlns:p14="http://schemas.microsoft.com/office/powerpoint/2010/main" val="3611137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8D5A75C-3016-428C-B78B-627FE8829ED1}" type="datetime1">
              <a:rPr kumimoji="1" lang="ja-JP" altLang="en-US" smtClean="0"/>
              <a:t>2025/5/13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1D93AC8-90BD-4910-BF0D-A41DA964ED62}" type="slidenum">
              <a:rPr kumimoji="1" lang="ja-JP" altLang="en-US" smtClean="0"/>
              <a:t>‹#›</a:t>
            </a:fld>
            <a:endParaRPr kumimoji="1" lang="ja-JP" altLang="en-US"/>
          </a:p>
        </p:txBody>
      </p:sp>
    </p:spTree>
    <p:extLst>
      <p:ext uri="{BB962C8B-B14F-4D97-AF65-F5344CB8AC3E}">
        <p14:creationId xmlns:p14="http://schemas.microsoft.com/office/powerpoint/2010/main" val="2080236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92EC2EA-4476-4E1C-86B1-631ABED35E1B}" type="datetime1">
              <a:rPr kumimoji="1" lang="ja-JP" altLang="en-US" smtClean="0"/>
              <a:t>2025/5/13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1D93AC8-90BD-4910-BF0D-A41DA964ED62}" type="slidenum">
              <a:rPr kumimoji="1" lang="ja-JP" altLang="en-US" smtClean="0"/>
              <a:t>‹#›</a:t>
            </a:fld>
            <a:endParaRPr kumimoji="1" lang="ja-JP" altLang="en-US"/>
          </a:p>
        </p:txBody>
      </p:sp>
    </p:spTree>
    <p:extLst>
      <p:ext uri="{BB962C8B-B14F-4D97-AF65-F5344CB8AC3E}">
        <p14:creationId xmlns:p14="http://schemas.microsoft.com/office/powerpoint/2010/main" val="3974384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1E6775-98CD-48A9-A3E7-30468260AF08}" type="datetime1">
              <a:rPr kumimoji="1" lang="ja-JP" altLang="en-US" smtClean="0"/>
              <a:t>2025/5/13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086600" y="6311899"/>
            <a:ext cx="2057400" cy="365125"/>
          </a:xfrm>
          <a:prstGeom prst="rect">
            <a:avLst/>
          </a:prstGeom>
        </p:spPr>
        <p:txBody>
          <a:bodyPr vert="horz" lIns="91440" tIns="45720" rIns="91440" bIns="45720" rtlCol="0" anchor="ctr"/>
          <a:lstStyle>
            <a:lvl1pPr algn="r">
              <a:defRPr sz="1200">
                <a:solidFill>
                  <a:schemeClr val="tx1"/>
                </a:solidFill>
              </a:defRPr>
            </a:lvl1pPr>
          </a:lstStyle>
          <a:p>
            <a:fld id="{51D93AC8-90BD-4910-BF0D-A41DA964ED62}" type="slidenum">
              <a:rPr lang="ja-JP" altLang="en-US" smtClean="0"/>
              <a:pPr/>
              <a:t>‹#›</a:t>
            </a:fld>
            <a:endParaRPr lang="ja-JP" altLang="en-US" dirty="0"/>
          </a:p>
        </p:txBody>
      </p:sp>
    </p:spTree>
    <p:extLst>
      <p:ext uri="{BB962C8B-B14F-4D97-AF65-F5344CB8AC3E}">
        <p14:creationId xmlns:p14="http://schemas.microsoft.com/office/powerpoint/2010/main" val="22931090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0.png"/><Relationship Id="rId7" Type="http://schemas.openxmlformats.org/officeDocument/2006/relationships/image" Target="../media/image23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20.png"/><Relationship Id="rId5" Type="http://schemas.openxmlformats.org/officeDocument/2006/relationships/image" Target="../media/image210.png"/><Relationship Id="rId10" Type="http://schemas.openxmlformats.org/officeDocument/2006/relationships/image" Target="../media/image26.png"/><Relationship Id="rId4" Type="http://schemas.openxmlformats.org/officeDocument/2006/relationships/image" Target="../media/image190.png"/><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8" Type="http://schemas.openxmlformats.org/officeDocument/2006/relationships/image" Target="../media/image340.png"/><Relationship Id="rId3" Type="http://schemas.openxmlformats.org/officeDocument/2006/relationships/image" Target="../media/image330.png"/><Relationship Id="rId7"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80.png"/><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11"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122363"/>
            <a:ext cx="9144000" cy="2387600"/>
          </a:xfrm>
        </p:spPr>
        <p:txBody>
          <a:bodyPr>
            <a:noAutofit/>
          </a:bodyPr>
          <a:lstStyle/>
          <a:p>
            <a:r>
              <a:rPr kumimoji="1" lang="en-GB" altLang="ja-JP" sz="3200" dirty="0"/>
              <a:t>Benchmark experiment for large angle scattering cross section of 14 MeV neutrons</a:t>
            </a:r>
            <a:endParaRPr kumimoji="1" lang="ja-JP" altLang="en-US" sz="3200" dirty="0"/>
          </a:p>
        </p:txBody>
      </p:sp>
      <p:sp>
        <p:nvSpPr>
          <p:cNvPr id="3" name="サブタイトル 2"/>
          <p:cNvSpPr>
            <a:spLocks noGrp="1"/>
          </p:cNvSpPr>
          <p:nvPr>
            <p:ph type="subTitle" idx="1"/>
          </p:nvPr>
        </p:nvSpPr>
        <p:spPr>
          <a:xfrm>
            <a:off x="914400" y="3868737"/>
            <a:ext cx="7315200" cy="1836737"/>
          </a:xfrm>
        </p:spPr>
        <p:txBody>
          <a:bodyPr>
            <a:normAutofit/>
          </a:bodyPr>
          <a:lstStyle/>
          <a:p>
            <a:r>
              <a:rPr lang="en-US" altLang="ja-JP" sz="2400" dirty="0"/>
              <a:t>Yamato Fujii</a:t>
            </a:r>
            <a:br>
              <a:rPr lang="en-US" altLang="ja-JP" sz="2400" dirty="0"/>
            </a:br>
            <a:r>
              <a:rPr lang="en-US" altLang="ja-JP" sz="2400" dirty="0"/>
              <a:t>Graduate</a:t>
            </a:r>
            <a:r>
              <a:rPr lang="ja-JP" altLang="en-US" sz="2400" dirty="0"/>
              <a:t> </a:t>
            </a:r>
            <a:r>
              <a:rPr lang="en-US" altLang="ja-JP" sz="2400" dirty="0"/>
              <a:t>School</a:t>
            </a:r>
            <a:r>
              <a:rPr lang="ja-JP" altLang="en-US" sz="2400" dirty="0"/>
              <a:t> </a:t>
            </a:r>
            <a:r>
              <a:rPr lang="en-US" altLang="ja-JP" sz="2400" dirty="0"/>
              <a:t>of</a:t>
            </a:r>
            <a:r>
              <a:rPr lang="ja-JP" altLang="en-US" sz="2400" dirty="0"/>
              <a:t> </a:t>
            </a:r>
            <a:r>
              <a:rPr lang="en-US" altLang="ja-JP" sz="2400" dirty="0"/>
              <a:t>Engineering,</a:t>
            </a:r>
            <a:r>
              <a:rPr lang="ja-JP" altLang="en-US" sz="2400" dirty="0"/>
              <a:t> </a:t>
            </a:r>
            <a:br>
              <a:rPr lang="en-US" altLang="ja-JP" sz="2400" dirty="0"/>
            </a:br>
            <a:r>
              <a:rPr lang="en-US" altLang="ja-JP" sz="2400" dirty="0"/>
              <a:t>the University of Osaka</a:t>
            </a:r>
          </a:p>
        </p:txBody>
      </p:sp>
    </p:spTree>
    <p:extLst>
      <p:ext uri="{BB962C8B-B14F-4D97-AF65-F5344CB8AC3E}">
        <p14:creationId xmlns:p14="http://schemas.microsoft.com/office/powerpoint/2010/main" val="3428516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48BCB-AA7C-2D62-DD3D-186B4834F2A0}"/>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4CF111BE-BFD2-6794-03F3-937719535CA2}"/>
              </a:ext>
            </a:extLst>
          </p:cNvPr>
          <p:cNvPicPr>
            <a:picLocks noChangeAspect="1"/>
          </p:cNvPicPr>
          <p:nvPr/>
        </p:nvPicPr>
        <p:blipFill>
          <a:blip r:embed="rId3"/>
          <a:stretch>
            <a:fillRect/>
          </a:stretch>
        </p:blipFill>
        <p:spPr>
          <a:xfrm>
            <a:off x="4369762" y="640643"/>
            <a:ext cx="4582162" cy="3949191"/>
          </a:xfrm>
          <a:prstGeom prst="rect">
            <a:avLst/>
          </a:prstGeom>
        </p:spPr>
      </p:pic>
      <p:pic>
        <p:nvPicPr>
          <p:cNvPr id="5" name="図 4">
            <a:extLst>
              <a:ext uri="{FF2B5EF4-FFF2-40B4-BE49-F238E27FC236}">
                <a16:creationId xmlns:a16="http://schemas.microsoft.com/office/drawing/2014/main" id="{70626213-FCB5-8313-F985-0C92A68BEBDF}"/>
              </a:ext>
            </a:extLst>
          </p:cNvPr>
          <p:cNvPicPr>
            <a:picLocks noChangeAspect="1"/>
          </p:cNvPicPr>
          <p:nvPr/>
        </p:nvPicPr>
        <p:blipFill>
          <a:blip r:embed="rId4"/>
          <a:stretch>
            <a:fillRect/>
          </a:stretch>
        </p:blipFill>
        <p:spPr>
          <a:xfrm>
            <a:off x="169123" y="1616825"/>
            <a:ext cx="3997058" cy="2927349"/>
          </a:xfrm>
          <a:prstGeom prst="rect">
            <a:avLst/>
          </a:prstGeom>
        </p:spPr>
      </p:pic>
      <p:sp>
        <p:nvSpPr>
          <p:cNvPr id="2" name="Slide Number Placeholder 1">
            <a:extLst>
              <a:ext uri="{FF2B5EF4-FFF2-40B4-BE49-F238E27FC236}">
                <a16:creationId xmlns:a16="http://schemas.microsoft.com/office/drawing/2014/main" id="{B86A53CD-9FD5-B94A-D39F-EA6E4CCF7383}"/>
              </a:ext>
            </a:extLst>
          </p:cNvPr>
          <p:cNvSpPr>
            <a:spLocks noGrp="1"/>
          </p:cNvSpPr>
          <p:nvPr>
            <p:ph type="sldNum" sz="quarter" idx="13"/>
          </p:nvPr>
        </p:nvSpPr>
        <p:spPr/>
        <p:txBody>
          <a:bodyPr/>
          <a:lstStyle/>
          <a:p>
            <a:fld id="{51D93AC8-90BD-4910-BF0D-A41DA964ED62}" type="slidenum">
              <a:rPr lang="ja-JP" altLang="en-US" smtClean="0"/>
              <a:pPr/>
              <a:t>9</a:t>
            </a:fld>
            <a:endParaRPr lang="ja-JP" altLang="en-US" dirty="0"/>
          </a:p>
        </p:txBody>
      </p:sp>
      <p:sp>
        <p:nvSpPr>
          <p:cNvPr id="3" name="Text Placeholder 2">
            <a:extLst>
              <a:ext uri="{FF2B5EF4-FFF2-40B4-BE49-F238E27FC236}">
                <a16:creationId xmlns:a16="http://schemas.microsoft.com/office/drawing/2014/main" id="{0D05A94F-9E98-DCBE-1CBA-65B68E4FEE80}"/>
              </a:ext>
            </a:extLst>
          </p:cNvPr>
          <p:cNvSpPr>
            <a:spLocks noGrp="1"/>
          </p:cNvSpPr>
          <p:nvPr>
            <p:ph type="body" sz="quarter" idx="14"/>
          </p:nvPr>
        </p:nvSpPr>
        <p:spPr/>
        <p:txBody>
          <a:bodyPr/>
          <a:lstStyle/>
          <a:p>
            <a:r>
              <a:rPr lang="en-GB" dirty="0"/>
              <a:t>Result of </a:t>
            </a:r>
            <a:r>
              <a:rPr lang="en-GB" u="sng" dirty="0"/>
              <a:t>tungsten</a:t>
            </a:r>
            <a:r>
              <a:rPr lang="en-GB" dirty="0"/>
              <a:t> target (2022)</a:t>
            </a:r>
          </a:p>
        </p:txBody>
      </p:sp>
      <p:sp>
        <p:nvSpPr>
          <p:cNvPr id="11" name="テキスト ボックス 10">
            <a:extLst>
              <a:ext uri="{FF2B5EF4-FFF2-40B4-BE49-F238E27FC236}">
                <a16:creationId xmlns:a16="http://schemas.microsoft.com/office/drawing/2014/main" id="{DA6AC331-8639-EC4B-FED6-17CEEAFD81EA}"/>
              </a:ext>
            </a:extLst>
          </p:cNvPr>
          <p:cNvSpPr txBox="1"/>
          <p:nvPr/>
        </p:nvSpPr>
        <p:spPr>
          <a:xfrm>
            <a:off x="-105552" y="944747"/>
            <a:ext cx="4834288" cy="646331"/>
          </a:xfrm>
          <a:prstGeom prst="rect">
            <a:avLst/>
          </a:prstGeom>
          <a:noFill/>
        </p:spPr>
        <p:txBody>
          <a:bodyPr wrap="square">
            <a:spAutoFit/>
          </a:bodyPr>
          <a:lstStyle/>
          <a:p>
            <a:pPr algn="ctr"/>
            <a:r>
              <a:rPr lang="en-US" altLang="ja-JP" b="1">
                <a:effectLst/>
                <a:latin typeface="Times New Roman" panose="02020603050405020304" pitchFamily="18" charset="0"/>
                <a:ea typeface="游明朝" panose="02020400000000000000" pitchFamily="18" charset="-128"/>
              </a:rPr>
              <a:t>Table 3 </a:t>
            </a:r>
            <a:r>
              <a:rPr lang="en-US" altLang="ja-JP">
                <a:effectLst/>
                <a:latin typeface="Times New Roman" panose="02020603050405020304" pitchFamily="18" charset="0"/>
                <a:ea typeface="游明朝" panose="02020400000000000000" pitchFamily="18" charset="-128"/>
              </a:rPr>
              <a:t>Activation reaction rates</a:t>
            </a:r>
            <a:r>
              <a:rPr lang="en-US" altLang="ja-JP">
                <a:effectLst/>
                <a:latin typeface="游明朝" panose="02020400000000000000" pitchFamily="18" charset="-128"/>
                <a:cs typeface="Times New Roman" panose="02020603050405020304" pitchFamily="18" charset="0"/>
              </a:rPr>
              <a:t> </a:t>
            </a:r>
            <a:r>
              <a:rPr lang="en-US" altLang="ja-JP">
                <a:effectLst/>
                <a:latin typeface="Times New Roman" panose="02020603050405020304" pitchFamily="18" charset="0"/>
                <a:ea typeface="游明朝" panose="02020400000000000000" pitchFamily="18" charset="-128"/>
              </a:rPr>
              <a:t>in Nb foil with W target. [10</a:t>
            </a:r>
            <a:r>
              <a:rPr lang="en-US" altLang="ja-JP" baseline="30000">
                <a:effectLst/>
                <a:latin typeface="Times New Roman" panose="02020603050405020304" pitchFamily="18" charset="0"/>
                <a:ea typeface="游明朝" panose="02020400000000000000" pitchFamily="18" charset="-128"/>
              </a:rPr>
              <a:t>−9</a:t>
            </a:r>
            <a:r>
              <a:rPr lang="en-US" altLang="ja-JP">
                <a:effectLst/>
                <a:latin typeface="Times New Roman" panose="02020603050405020304" pitchFamily="18" charset="0"/>
                <a:ea typeface="游明朝" panose="02020400000000000000" pitchFamily="18" charset="-128"/>
              </a:rPr>
              <a:t> reaction /source neutron /cm</a:t>
            </a:r>
            <a:r>
              <a:rPr lang="en-US" altLang="ja-JP" baseline="30000">
                <a:effectLst/>
                <a:latin typeface="Times New Roman" panose="02020603050405020304" pitchFamily="18" charset="0"/>
                <a:ea typeface="游明朝" panose="02020400000000000000" pitchFamily="18" charset="-128"/>
              </a:rPr>
              <a:t>3</a:t>
            </a:r>
            <a:r>
              <a:rPr lang="en-US" altLang="ja-JP">
                <a:effectLst/>
                <a:latin typeface="Times New Roman" panose="02020603050405020304" pitchFamily="18" charset="0"/>
                <a:ea typeface="游明朝" panose="02020400000000000000" pitchFamily="18" charset="-128"/>
              </a:rPr>
              <a:t>]</a:t>
            </a:r>
            <a:endParaRPr lang="ja-JP" altLang="en-US"/>
          </a:p>
        </p:txBody>
      </p:sp>
      <p:sp>
        <p:nvSpPr>
          <p:cNvPr id="14" name="テキスト ボックス 13">
            <a:extLst>
              <a:ext uri="{FF2B5EF4-FFF2-40B4-BE49-F238E27FC236}">
                <a16:creationId xmlns:a16="http://schemas.microsoft.com/office/drawing/2014/main" id="{5D8BFF92-E506-D95F-B170-2CC47A2547F8}"/>
              </a:ext>
            </a:extLst>
          </p:cNvPr>
          <p:cNvSpPr txBox="1"/>
          <p:nvPr/>
        </p:nvSpPr>
        <p:spPr>
          <a:xfrm>
            <a:off x="4496264" y="4522722"/>
            <a:ext cx="4738255" cy="646331"/>
          </a:xfrm>
          <a:prstGeom prst="rect">
            <a:avLst/>
          </a:prstGeom>
          <a:noFill/>
          <a:ln>
            <a:noFill/>
          </a:ln>
        </p:spPr>
        <p:txBody>
          <a:bodyPr wrap="square" rtlCol="0">
            <a:spAutoFit/>
          </a:bodyPr>
          <a:lstStyle/>
          <a:p>
            <a:pPr algn="ctr"/>
            <a:r>
              <a:rPr kumimoji="1" lang="en-US" altLang="ja-JP" b="1" dirty="0">
                <a:latin typeface="Times New Roman" panose="02020603050405020304" pitchFamily="18" charset="0"/>
                <a:cs typeface="Times New Roman" panose="02020603050405020304" pitchFamily="18" charset="0"/>
              </a:rPr>
              <a:t>Fig. 8  </a:t>
            </a:r>
            <a:r>
              <a:rPr kumimoji="1" lang="en-US" altLang="ja-JP" dirty="0">
                <a:latin typeface="Times New Roman" panose="02020603050405020304" pitchFamily="18" charset="0"/>
                <a:cs typeface="Times New Roman" panose="02020603050405020304" pitchFamily="18" charset="0"/>
              </a:rPr>
              <a:t>Elastic scattering cross section of </a:t>
            </a:r>
            <a:r>
              <a:rPr lang="en-US" altLang="ja-JP" baseline="30000" dirty="0" err="1">
                <a:latin typeface="Times New Roman" panose="02020603050405020304" pitchFamily="18" charset="0"/>
                <a:cs typeface="Times New Roman" panose="02020603050405020304" pitchFamily="18" charset="0"/>
              </a:rPr>
              <a:t>nat</a:t>
            </a:r>
            <a:r>
              <a:rPr kumimoji="1" lang="en-US" altLang="ja-JP" dirty="0" err="1">
                <a:latin typeface="Times New Roman" panose="02020603050405020304" pitchFamily="18" charset="0"/>
                <a:cs typeface="Times New Roman" panose="02020603050405020304" pitchFamily="18" charset="0"/>
              </a:rPr>
              <a:t>W</a:t>
            </a:r>
            <a:br>
              <a:rPr kumimoji="1" lang="en-US" altLang="ja-JP" dirty="0">
                <a:latin typeface="Times New Roman" panose="02020603050405020304" pitchFamily="18" charset="0"/>
                <a:cs typeface="Times New Roman" panose="02020603050405020304" pitchFamily="18" charset="0"/>
              </a:rPr>
            </a:br>
            <a:r>
              <a:rPr kumimoji="1" lang="en-US" altLang="ja-JP" dirty="0">
                <a:latin typeface="Times New Roman" panose="02020603050405020304" pitchFamily="18" charset="0"/>
                <a:cs typeface="Times New Roman" panose="02020603050405020304" pitchFamily="18" charset="0"/>
              </a:rPr>
              <a:t>(Previous </a:t>
            </a:r>
            <a:r>
              <a:rPr kumimoji="1" lang="en-US" altLang="ja-JP">
                <a:latin typeface="Times New Roman" panose="02020603050405020304" pitchFamily="18" charset="0"/>
                <a:cs typeface="Times New Roman" panose="02020603050405020304" pitchFamily="18" charset="0"/>
              </a:rPr>
              <a:t>study </a:t>
            </a:r>
            <a:r>
              <a:rPr kumimoji="1" lang="en-US" altLang="ja-JP" baseline="30000">
                <a:latin typeface="Times New Roman" panose="02020603050405020304" pitchFamily="18" charset="0"/>
                <a:cs typeface="Times New Roman" panose="02020603050405020304" pitchFamily="18" charset="0"/>
              </a:rPr>
              <a:t>[1,2,3,8</a:t>
            </a:r>
            <a:r>
              <a:rPr kumimoji="1" lang="en-US" altLang="ja-JP" baseline="30000" dirty="0">
                <a:latin typeface="Times New Roman" panose="02020603050405020304" pitchFamily="18" charset="0"/>
                <a:cs typeface="Times New Roman" panose="02020603050405020304" pitchFamily="18" charset="0"/>
              </a:rPr>
              <a:t>]</a:t>
            </a:r>
            <a:r>
              <a:rPr kumimoji="1" lang="en-US" altLang="ja-JP" dirty="0">
                <a:latin typeface="Times New Roman" panose="02020603050405020304" pitchFamily="18" charset="0"/>
                <a:cs typeface="Times New Roman" panose="02020603050405020304" pitchFamily="18" charset="0"/>
              </a:rPr>
              <a:t>).</a:t>
            </a:r>
            <a:endParaRPr kumimoji="1" lang="ja-JP" altLang="en-US" dirty="0">
              <a:latin typeface="Times New Roman" panose="02020603050405020304" pitchFamily="18" charset="0"/>
              <a:cs typeface="Times New Roman" panose="02020603050405020304" pitchFamily="18" charset="0"/>
            </a:endParaRPr>
          </a:p>
        </p:txBody>
      </p:sp>
      <p:sp>
        <p:nvSpPr>
          <p:cNvPr id="16" name="正方形/長方形 15">
            <a:extLst>
              <a:ext uri="{FF2B5EF4-FFF2-40B4-BE49-F238E27FC236}">
                <a16:creationId xmlns:a16="http://schemas.microsoft.com/office/drawing/2014/main" id="{93076708-B09E-AFC2-5BBB-F27DFA789372}"/>
              </a:ext>
            </a:extLst>
          </p:cNvPr>
          <p:cNvSpPr/>
          <p:nvPr/>
        </p:nvSpPr>
        <p:spPr>
          <a:xfrm>
            <a:off x="2512925" y="3541667"/>
            <a:ext cx="1634006" cy="886723"/>
          </a:xfrm>
          <a:prstGeom prst="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矢印: 下 18">
            <a:extLst>
              <a:ext uri="{FF2B5EF4-FFF2-40B4-BE49-F238E27FC236}">
                <a16:creationId xmlns:a16="http://schemas.microsoft.com/office/drawing/2014/main" id="{7DFDA431-93C9-71E2-B0BA-86C4C139A71C}"/>
              </a:ext>
            </a:extLst>
          </p:cNvPr>
          <p:cNvSpPr/>
          <p:nvPr/>
        </p:nvSpPr>
        <p:spPr>
          <a:xfrm>
            <a:off x="2209324" y="4743079"/>
            <a:ext cx="442762" cy="326427"/>
          </a:xfrm>
          <a:prstGeom prst="downArrow">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プレースホルダー 4">
            <a:extLst>
              <a:ext uri="{FF2B5EF4-FFF2-40B4-BE49-F238E27FC236}">
                <a16:creationId xmlns:a16="http://schemas.microsoft.com/office/drawing/2014/main" id="{BA053C16-9746-C34A-9070-889126E101CB}"/>
              </a:ext>
            </a:extLst>
          </p:cNvPr>
          <p:cNvSpPr>
            <a:spLocks noGrp="1"/>
          </p:cNvSpPr>
          <p:nvPr>
            <p:ph type="body" sz="quarter" idx="15"/>
          </p:nvPr>
        </p:nvSpPr>
        <p:spPr>
          <a:xfrm>
            <a:off x="-276008" y="5151563"/>
            <a:ext cx="6852984" cy="1323484"/>
          </a:xfrm>
        </p:spPr>
        <p:txBody>
          <a:bodyPr>
            <a:normAutofit/>
          </a:bodyPr>
          <a:lstStyle/>
          <a:p>
            <a:pPr marL="800100" marR="0" lvl="1" indent="-3429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en-GB" altLang="ja-JP" sz="2000" b="1" i="0" u="none" strike="noStrike" kern="1200" cap="none" spc="0" normalizeH="0" baseline="0" noProof="0" dirty="0">
                <a:ln>
                  <a:noFill/>
                </a:ln>
                <a:solidFill>
                  <a:srgbClr val="000000"/>
                </a:solidFill>
                <a:effectLst/>
                <a:uLnTx/>
                <a:uFillTx/>
                <a:latin typeface="Times New Roman" panose="02020603050405020304" pitchFamily="18" charset="0"/>
                <a:ea typeface="游ゴシック"/>
                <a:cs typeface="Times New Roman" panose="02020603050405020304" pitchFamily="18" charset="0"/>
              </a:rPr>
              <a:t>JENDL-5.0 and JEFF-3.3 </a:t>
            </a:r>
            <a:r>
              <a:rPr kumimoji="1" lang="en-GB" altLang="ja-JP" sz="2000" i="0" u="none" strike="noStrike" kern="1200" cap="none" spc="0" normalizeH="0" baseline="0" noProof="0" dirty="0">
                <a:ln>
                  <a:noFill/>
                </a:ln>
                <a:solidFill>
                  <a:srgbClr val="000000"/>
                </a:solidFill>
                <a:effectLst/>
                <a:uLnTx/>
                <a:uFillTx/>
                <a:latin typeface="Times New Roman" panose="02020603050405020304" pitchFamily="18" charset="0"/>
                <a:ea typeface="游ゴシック"/>
                <a:cs typeface="Times New Roman" panose="02020603050405020304" pitchFamily="18" charset="0"/>
              </a:rPr>
              <a:t>showed better agreement </a:t>
            </a:r>
            <a:br>
              <a:rPr kumimoji="1" lang="en-GB" altLang="ja-JP" sz="2000" i="0" u="none" strike="noStrike" kern="1200" cap="none" spc="0" normalizeH="0" baseline="0" noProof="0" dirty="0">
                <a:ln>
                  <a:noFill/>
                </a:ln>
                <a:solidFill>
                  <a:srgbClr val="000000"/>
                </a:solidFill>
                <a:effectLst/>
                <a:uLnTx/>
                <a:uFillTx/>
                <a:latin typeface="Times New Roman" panose="02020603050405020304" pitchFamily="18" charset="0"/>
                <a:ea typeface="游ゴシック"/>
                <a:cs typeface="Times New Roman" panose="02020603050405020304" pitchFamily="18" charset="0"/>
              </a:rPr>
            </a:br>
            <a:r>
              <a:rPr kumimoji="1" lang="en-GB" altLang="ja-JP" sz="2000" i="0" u="none" strike="noStrike" kern="1200" cap="none" spc="0" normalizeH="0" baseline="0" noProof="0" dirty="0">
                <a:ln>
                  <a:noFill/>
                </a:ln>
                <a:solidFill>
                  <a:srgbClr val="000000"/>
                </a:solidFill>
                <a:effectLst/>
                <a:uLnTx/>
                <a:uFillTx/>
                <a:latin typeface="Times New Roman" panose="02020603050405020304" pitchFamily="18" charset="0"/>
                <a:ea typeface="游ゴシック"/>
                <a:cs typeface="Times New Roman" panose="02020603050405020304" pitchFamily="18" charset="0"/>
              </a:rPr>
              <a:t>with the experimental data</a:t>
            </a:r>
          </a:p>
          <a:p>
            <a:pPr marL="800100" marR="0" lvl="1" indent="-3429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en-US" altLang="ja-JP" sz="2000" i="0" u="none" strike="noStrike" kern="1200" cap="none" spc="0" normalizeH="0" baseline="0" noProof="0" dirty="0">
                <a:ln>
                  <a:noFill/>
                </a:ln>
                <a:solidFill>
                  <a:srgbClr val="000000"/>
                </a:solidFill>
                <a:effectLst/>
                <a:uLnTx/>
                <a:uFillTx/>
                <a:latin typeface="Times New Roman" panose="02020603050405020304" pitchFamily="18" charset="0"/>
                <a:ea typeface="游ゴシック"/>
                <a:cs typeface="Times New Roman" panose="02020603050405020304" pitchFamily="18" charset="0"/>
              </a:rPr>
              <a:t>All nuclear data are underestimated</a:t>
            </a:r>
            <a:endParaRPr kumimoji="1" lang="en-US" altLang="ja-JP" sz="2000" b="1" i="0" u="none" strike="noStrike" kern="1200" cap="none" spc="0" normalizeH="0" baseline="0" noProof="0" dirty="0">
              <a:ln>
                <a:noFill/>
              </a:ln>
              <a:solidFill>
                <a:srgbClr val="000000"/>
              </a:solidFill>
              <a:effectLst/>
              <a:uLnTx/>
              <a:uFillTx/>
              <a:latin typeface="Times New Roman" panose="02020603050405020304" pitchFamily="18" charset="0"/>
              <a:ea typeface="游ゴシック"/>
              <a:cs typeface="Times New Roman" panose="02020603050405020304" pitchFamily="18" charset="0"/>
            </a:endParaRPr>
          </a:p>
        </p:txBody>
      </p:sp>
      <p:sp>
        <p:nvSpPr>
          <p:cNvPr id="17" name="テキスト ボックス 26">
            <a:extLst>
              <a:ext uri="{FF2B5EF4-FFF2-40B4-BE49-F238E27FC236}">
                <a16:creationId xmlns:a16="http://schemas.microsoft.com/office/drawing/2014/main" id="{7438C49D-A69B-3263-7C31-8898144519DA}"/>
              </a:ext>
            </a:extLst>
          </p:cNvPr>
          <p:cNvSpPr txBox="1"/>
          <p:nvPr/>
        </p:nvSpPr>
        <p:spPr>
          <a:xfrm>
            <a:off x="0" y="6431608"/>
            <a:ext cx="8953698" cy="400110"/>
          </a:xfrm>
          <a:prstGeom prst="rect">
            <a:avLst/>
          </a:prstGeom>
          <a:noFill/>
        </p:spPr>
        <p:txBody>
          <a:bodyPr wrap="square" rtlCol="0">
            <a:spAutoFit/>
          </a:bodyPr>
          <a:lstStyle/>
          <a:p>
            <a:r>
              <a:rPr kumimoji="1" lang="en-US" altLang="ja-JP" sz="1000">
                <a:latin typeface="Times New Roman" panose="02020603050405020304" pitchFamily="18" charset="0"/>
                <a:cs typeface="Times New Roman" panose="02020603050405020304" pitchFamily="18" charset="0"/>
              </a:rPr>
              <a:t>[1] O. Iwamoto, et al </a:t>
            </a:r>
            <a:r>
              <a:rPr kumimoji="1" lang="en-GB" altLang="ja-JP" sz="1000">
                <a:latin typeface="Times New Roman" panose="02020603050405020304" pitchFamily="18" charset="0"/>
                <a:cs typeface="Times New Roman" panose="02020603050405020304" pitchFamily="18" charset="0"/>
              </a:rPr>
              <a:t>J. Nucl. Sci. Technol., 60(1), 1-60 (2023</a:t>
            </a:r>
            <a:r>
              <a:rPr kumimoji="1" lang="en-US" altLang="ja-JP" sz="1000">
                <a:latin typeface="Times New Roman" panose="02020603050405020304" pitchFamily="18" charset="0"/>
                <a:cs typeface="Times New Roman" panose="02020603050405020304" pitchFamily="18" charset="0"/>
              </a:rPr>
              <a:t>).    [</a:t>
            </a:r>
            <a:r>
              <a:rPr kumimoji="1" lang="en-US" altLang="ja-JP" sz="1000" dirty="0">
                <a:latin typeface="Times New Roman" panose="02020603050405020304" pitchFamily="18" charset="0"/>
                <a:cs typeface="Times New Roman" panose="02020603050405020304" pitchFamily="18" charset="0"/>
              </a:rPr>
              <a:t>2] D.A. Brown, et al., Nuclear Data Sheets, 148, 1-142, </a:t>
            </a:r>
            <a:r>
              <a:rPr kumimoji="1" lang="en-US" altLang="ja-JP" sz="1000">
                <a:latin typeface="Times New Roman" panose="02020603050405020304" pitchFamily="18" charset="0"/>
                <a:cs typeface="Times New Roman" panose="02020603050405020304" pitchFamily="18" charset="0"/>
              </a:rPr>
              <a:t>(2018).</a:t>
            </a:r>
            <a:endParaRPr kumimoji="1" lang="en-US" altLang="ja-JP" sz="1000" dirty="0">
              <a:latin typeface="Times New Roman" panose="02020603050405020304" pitchFamily="18" charset="0"/>
              <a:cs typeface="Times New Roman" panose="02020603050405020304" pitchFamily="18" charset="0"/>
            </a:endParaRPr>
          </a:p>
          <a:p>
            <a:r>
              <a:rPr kumimoji="1" lang="en-US" altLang="ja-JP" sz="1000">
                <a:latin typeface="Times New Roman" panose="02020603050405020304" pitchFamily="18" charset="0"/>
                <a:cs typeface="Times New Roman" panose="02020603050405020304" pitchFamily="18" charset="0"/>
              </a:rPr>
              <a:t>[3] A. J. M. Plompen, et al., The European Physical Journal A, 56(7), (2020).    [</a:t>
            </a:r>
            <a:r>
              <a:rPr kumimoji="1" lang="en-US" altLang="ja-JP" sz="1000" dirty="0">
                <a:latin typeface="Times New Roman" panose="02020603050405020304" pitchFamily="18" charset="0"/>
                <a:cs typeface="Times New Roman" panose="02020603050405020304" pitchFamily="18" charset="0"/>
              </a:rPr>
              <a:t>8] </a:t>
            </a:r>
            <a:r>
              <a:rPr lang="en-GB" sz="1000" b="0" i="0" dirty="0">
                <a:solidFill>
                  <a:srgbClr val="000000"/>
                </a:solidFill>
                <a:effectLst/>
                <a:latin typeface="Times New Roman" panose="02020603050405020304" pitchFamily="18" charset="0"/>
                <a:cs typeface="Times New Roman" panose="02020603050405020304" pitchFamily="18" charset="0"/>
              </a:rPr>
              <a:t>C. Jianhua</a:t>
            </a:r>
            <a:r>
              <a:rPr kumimoji="1" lang="en-US" altLang="ja-JP" sz="1000" dirty="0">
                <a:latin typeface="Times New Roman" panose="02020603050405020304" pitchFamily="18" charset="0"/>
                <a:cs typeface="Times New Roman" panose="02020603050405020304" pitchFamily="18" charset="0"/>
              </a:rPr>
              <a:t>, et al., </a:t>
            </a:r>
            <a:r>
              <a:rPr lang="en-GB" sz="1000" b="0" i="0" dirty="0">
                <a:solidFill>
                  <a:srgbClr val="000000"/>
                </a:solidFill>
                <a:effectLst/>
                <a:latin typeface="Times New Roman" panose="02020603050405020304" pitchFamily="18" charset="0"/>
                <a:cs typeface="Times New Roman" panose="02020603050405020304" pitchFamily="18" charset="0"/>
              </a:rPr>
              <a:t>R,INDC(CPR)-011,125,(1988)</a:t>
            </a:r>
            <a:r>
              <a:rPr kumimoji="1" lang="en-US" altLang="ja-JP" sz="1000" dirty="0">
                <a:latin typeface="Times New Roman" panose="02020603050405020304" pitchFamily="18" charset="0"/>
                <a:cs typeface="Times New Roman" panose="02020603050405020304" pitchFamily="18" charset="0"/>
              </a:rPr>
              <a:t>.</a:t>
            </a:r>
            <a:endParaRPr lang="es-ES" altLang="ja-JP"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856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6CF9AA2-5CAA-5420-9DE2-B00A2415DB12}"/>
              </a:ext>
            </a:extLst>
          </p:cNvPr>
          <p:cNvPicPr>
            <a:picLocks noChangeAspect="1"/>
          </p:cNvPicPr>
          <p:nvPr/>
        </p:nvPicPr>
        <p:blipFill>
          <a:blip r:embed="rId3"/>
          <a:stretch>
            <a:fillRect/>
          </a:stretch>
        </p:blipFill>
        <p:spPr>
          <a:xfrm>
            <a:off x="4210738" y="598515"/>
            <a:ext cx="4797506" cy="3288559"/>
          </a:xfrm>
          <a:prstGeom prst="rect">
            <a:avLst/>
          </a:prstGeom>
        </p:spPr>
      </p:pic>
      <p:sp>
        <p:nvSpPr>
          <p:cNvPr id="2" name="スライド番号プレースホルダー 1">
            <a:extLst>
              <a:ext uri="{FF2B5EF4-FFF2-40B4-BE49-F238E27FC236}">
                <a16:creationId xmlns:a16="http://schemas.microsoft.com/office/drawing/2014/main" id="{B5DBBA4E-9533-D93E-A7B1-E8571FD48AC4}"/>
              </a:ext>
            </a:extLst>
          </p:cNvPr>
          <p:cNvSpPr>
            <a:spLocks noGrp="1"/>
          </p:cNvSpPr>
          <p:nvPr>
            <p:ph type="sldNum" sz="quarter" idx="13"/>
          </p:nvPr>
        </p:nvSpPr>
        <p:spPr/>
        <p:txBody>
          <a:bodyPr/>
          <a:lstStyle/>
          <a:p>
            <a:fld id="{51D93AC8-90BD-4910-BF0D-A41DA964ED62}" type="slidenum">
              <a:rPr lang="ja-JP" altLang="en-US" smtClean="0"/>
              <a:pPr/>
              <a:t>10</a:t>
            </a:fld>
            <a:endParaRPr lang="ja-JP" altLang="en-US" dirty="0"/>
          </a:p>
        </p:txBody>
      </p:sp>
      <p:sp>
        <p:nvSpPr>
          <p:cNvPr id="3" name="テキスト プレースホルダー 2">
            <a:extLst>
              <a:ext uri="{FF2B5EF4-FFF2-40B4-BE49-F238E27FC236}">
                <a16:creationId xmlns:a16="http://schemas.microsoft.com/office/drawing/2014/main" id="{7F5C753B-C4F5-9FAF-A6E8-581588885C25}"/>
              </a:ext>
            </a:extLst>
          </p:cNvPr>
          <p:cNvSpPr>
            <a:spLocks noGrp="1"/>
          </p:cNvSpPr>
          <p:nvPr>
            <p:ph type="body" sz="quarter" idx="14"/>
          </p:nvPr>
        </p:nvSpPr>
        <p:spPr/>
        <p:txBody>
          <a:bodyPr/>
          <a:lstStyle/>
          <a:p>
            <a:r>
              <a:rPr kumimoji="1" lang="en-US" altLang="ja-JP"/>
              <a:t>Present </a:t>
            </a:r>
            <a:r>
              <a:rPr kumimoji="1" lang="en-US" altLang="ja-JP" dirty="0"/>
              <a:t>Study</a:t>
            </a:r>
            <a:endParaRPr kumimoji="1" lang="ja-JP" altLang="en-US" dirty="0"/>
          </a:p>
        </p:txBody>
      </p:sp>
      <p:sp>
        <p:nvSpPr>
          <p:cNvPr id="14" name="テキスト プレースホルダー 13">
            <a:extLst>
              <a:ext uri="{FF2B5EF4-FFF2-40B4-BE49-F238E27FC236}">
                <a16:creationId xmlns:a16="http://schemas.microsoft.com/office/drawing/2014/main" id="{5EA47BD9-98B5-92EE-4C6F-93592DB4DE46}"/>
              </a:ext>
            </a:extLst>
          </p:cNvPr>
          <p:cNvSpPr>
            <a:spLocks noGrp="1"/>
          </p:cNvSpPr>
          <p:nvPr>
            <p:ph type="body" sz="quarter" idx="15"/>
          </p:nvPr>
        </p:nvSpPr>
        <p:spPr>
          <a:xfrm>
            <a:off x="236656" y="737320"/>
            <a:ext cx="8805438" cy="418608"/>
          </a:xfrm>
        </p:spPr>
        <p:txBody>
          <a:bodyPr/>
          <a:lstStyle/>
          <a:p>
            <a:r>
              <a:rPr lang="en-US" altLang="ja-JP" u="sng" dirty="0">
                <a:latin typeface="Times New Roman" panose="02020603050405020304" pitchFamily="18" charset="0"/>
                <a:cs typeface="Times New Roman" panose="02020603050405020304" pitchFamily="18" charset="0"/>
              </a:rPr>
              <a:t>We are now focusing on </a:t>
            </a:r>
            <a:r>
              <a:rPr lang="en-US" altLang="ja-JP" b="1" u="sng" dirty="0">
                <a:latin typeface="Times New Roman" panose="02020603050405020304" pitchFamily="18" charset="0"/>
                <a:cs typeface="Times New Roman" panose="02020603050405020304" pitchFamily="18" charset="0"/>
              </a:rPr>
              <a:t>lithium</a:t>
            </a:r>
            <a:endParaRPr lang="ja-JP" altLang="en-US" b="1" u="sng" dirty="0">
              <a:latin typeface="Times New Roman" panose="02020603050405020304" pitchFamily="18" charset="0"/>
              <a:cs typeface="Times New Roman" panose="02020603050405020304" pitchFamily="18" charset="0"/>
            </a:endParaRPr>
          </a:p>
        </p:txBody>
      </p:sp>
      <p:sp>
        <p:nvSpPr>
          <p:cNvPr id="16" name="正方形/長方形 15">
            <a:extLst>
              <a:ext uri="{FF2B5EF4-FFF2-40B4-BE49-F238E27FC236}">
                <a16:creationId xmlns:a16="http://schemas.microsoft.com/office/drawing/2014/main" id="{1057C325-53CE-1FC6-4339-63025CA6EFB8}"/>
              </a:ext>
            </a:extLst>
          </p:cNvPr>
          <p:cNvSpPr/>
          <p:nvPr/>
        </p:nvSpPr>
        <p:spPr>
          <a:xfrm>
            <a:off x="7820836" y="2534570"/>
            <a:ext cx="1174882" cy="825179"/>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テキスト ボックス 16">
            <a:extLst>
              <a:ext uri="{FF2B5EF4-FFF2-40B4-BE49-F238E27FC236}">
                <a16:creationId xmlns:a16="http://schemas.microsoft.com/office/drawing/2014/main" id="{C238219E-4BDE-88DB-EB19-017C9A7310D5}"/>
              </a:ext>
            </a:extLst>
          </p:cNvPr>
          <p:cNvSpPr txBox="1"/>
          <p:nvPr/>
        </p:nvSpPr>
        <p:spPr>
          <a:xfrm>
            <a:off x="4210738" y="3819000"/>
            <a:ext cx="4969233" cy="369332"/>
          </a:xfrm>
          <a:prstGeom prst="rect">
            <a:avLst/>
          </a:prstGeom>
          <a:noFill/>
          <a:ln>
            <a:noFill/>
          </a:ln>
        </p:spPr>
        <p:txBody>
          <a:bodyPr wrap="square" rtlCol="0">
            <a:spAutoFit/>
          </a:bodyPr>
          <a:lstStyle/>
          <a:p>
            <a:pPr algn="ctr"/>
            <a:r>
              <a:rPr kumimoji="1" lang="en-US" altLang="ja-JP" b="1" dirty="0">
                <a:latin typeface="Times New Roman" panose="02020603050405020304" pitchFamily="18" charset="0"/>
                <a:cs typeface="Times New Roman" panose="02020603050405020304" pitchFamily="18" charset="0"/>
              </a:rPr>
              <a:t>Fig. 9  </a:t>
            </a:r>
            <a:r>
              <a:rPr kumimoji="1" lang="en-US" altLang="ja-JP" dirty="0">
                <a:latin typeface="Times New Roman" panose="02020603050405020304" pitchFamily="18" charset="0"/>
                <a:cs typeface="Times New Roman" panose="02020603050405020304" pitchFamily="18" charset="0"/>
              </a:rPr>
              <a:t>Elastic scattering cross section of </a:t>
            </a:r>
            <a:r>
              <a:rPr lang="en-US" altLang="ja-JP" baseline="30000">
                <a:latin typeface="Times New Roman" panose="02020603050405020304" pitchFamily="18" charset="0"/>
                <a:cs typeface="Times New Roman" panose="02020603050405020304" pitchFamily="18" charset="0"/>
              </a:rPr>
              <a:t>7</a:t>
            </a:r>
            <a:r>
              <a:rPr kumimoji="1" lang="en-US" altLang="ja-JP">
                <a:latin typeface="Times New Roman" panose="02020603050405020304" pitchFamily="18" charset="0"/>
                <a:cs typeface="Times New Roman" panose="02020603050405020304" pitchFamily="18" charset="0"/>
              </a:rPr>
              <a:t>Li </a:t>
            </a:r>
            <a:r>
              <a:rPr kumimoji="1" lang="en-US" altLang="ja-JP" baseline="30000">
                <a:latin typeface="Times New Roman" panose="02020603050405020304" pitchFamily="18" charset="0"/>
                <a:cs typeface="Times New Roman" panose="02020603050405020304" pitchFamily="18" charset="0"/>
              </a:rPr>
              <a:t>[1,2,9-11</a:t>
            </a:r>
            <a:r>
              <a:rPr kumimoji="1" lang="en-US" altLang="ja-JP" baseline="30000" dirty="0">
                <a:latin typeface="Times New Roman" panose="02020603050405020304" pitchFamily="18" charset="0"/>
                <a:cs typeface="Times New Roman" panose="02020603050405020304" pitchFamily="18" charset="0"/>
              </a:rPr>
              <a:t>]</a:t>
            </a:r>
            <a:r>
              <a:rPr kumimoji="1" lang="en-US" altLang="ja-JP" dirty="0">
                <a:latin typeface="Times New Roman" panose="02020603050405020304" pitchFamily="18" charset="0"/>
                <a:cs typeface="Times New Roman" panose="02020603050405020304" pitchFamily="18" charset="0"/>
              </a:rPr>
              <a:t>.</a:t>
            </a:r>
            <a:endParaRPr kumimoji="1" lang="ja-JP" altLang="en-US" dirty="0">
              <a:latin typeface="Times New Roman" panose="02020603050405020304" pitchFamily="18" charset="0"/>
              <a:cs typeface="Times New Roman" panose="02020603050405020304" pitchFamily="18" charset="0"/>
            </a:endParaRPr>
          </a:p>
        </p:txBody>
      </p:sp>
      <p:sp>
        <p:nvSpPr>
          <p:cNvPr id="20" name="テキスト プレースホルダー 4">
            <a:extLst>
              <a:ext uri="{FF2B5EF4-FFF2-40B4-BE49-F238E27FC236}">
                <a16:creationId xmlns:a16="http://schemas.microsoft.com/office/drawing/2014/main" id="{C11F9FAD-69A0-F9B2-2566-FAC302E5BB31}"/>
              </a:ext>
            </a:extLst>
          </p:cNvPr>
          <p:cNvSpPr txBox="1">
            <a:spLocks/>
          </p:cNvSpPr>
          <p:nvPr/>
        </p:nvSpPr>
        <p:spPr>
          <a:xfrm>
            <a:off x="-394535" y="1278748"/>
            <a:ext cx="5908663" cy="2584814"/>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kumimoji="1" sz="2000" kern="1200" spc="0" baseline="0">
                <a:solidFill>
                  <a:schemeClr val="tx1">
                    <a:lumMod val="95000"/>
                    <a:lumOff val="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kumimoji="1"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kumimoji="1"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kumimoji="1"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kumimoji="1"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00100" lvl="1" indent="-342900">
              <a:lnSpc>
                <a:spcPct val="120000"/>
              </a:lnSpc>
              <a:spcBef>
                <a:spcPts val="0"/>
              </a:spcBef>
              <a:buClr>
                <a:schemeClr val="tx1"/>
              </a:buClr>
              <a:buFont typeface="Arial" panose="020B0604020202020204" pitchFamily="34" charset="0"/>
              <a:buChar char="•"/>
              <a:defRPr/>
            </a:pPr>
            <a:r>
              <a:rPr lang="en-US" altLang="ja-JP" sz="2000">
                <a:solidFill>
                  <a:srgbClr val="000000"/>
                </a:solidFill>
                <a:latin typeface="Times New Roman" panose="02020603050405020304" pitchFamily="18" charset="0"/>
                <a:ea typeface="游ゴシック"/>
                <a:cs typeface="Times New Roman" panose="02020603050405020304" pitchFamily="18" charset="0"/>
              </a:rPr>
              <a:t>Discrepancies are observed in the</a:t>
            </a:r>
            <a:br>
              <a:rPr lang="en-US" altLang="ja-JP" sz="2000">
                <a:solidFill>
                  <a:srgbClr val="000000"/>
                </a:solidFill>
                <a:latin typeface="Times New Roman" panose="02020603050405020304" pitchFamily="18" charset="0"/>
                <a:ea typeface="游ゴシック"/>
                <a:cs typeface="Times New Roman" panose="02020603050405020304" pitchFamily="18" charset="0"/>
              </a:rPr>
            </a:br>
            <a:r>
              <a:rPr lang="en-US" altLang="ja-JP" sz="2000" b="1">
                <a:solidFill>
                  <a:srgbClr val="000000"/>
                </a:solidFill>
                <a:latin typeface="Times New Roman" panose="02020603050405020304" pitchFamily="18" charset="0"/>
                <a:ea typeface="游ゴシック"/>
                <a:cs typeface="Times New Roman" panose="02020603050405020304" pitchFamily="18" charset="0"/>
              </a:rPr>
              <a:t>large angle</a:t>
            </a:r>
            <a:r>
              <a:rPr lang="en-US" altLang="ja-JP" sz="2000">
                <a:solidFill>
                  <a:srgbClr val="000000"/>
                </a:solidFill>
                <a:latin typeface="Times New Roman" panose="02020603050405020304" pitchFamily="18" charset="0"/>
                <a:ea typeface="游ゴシック"/>
                <a:cs typeface="Times New Roman" panose="02020603050405020304" pitchFamily="18" charset="0"/>
              </a:rPr>
              <a:t> range</a:t>
            </a:r>
          </a:p>
          <a:p>
            <a:pPr marL="800100" lvl="1" indent="-342900">
              <a:lnSpc>
                <a:spcPct val="120000"/>
              </a:lnSpc>
              <a:spcBef>
                <a:spcPts val="0"/>
              </a:spcBef>
              <a:buClr>
                <a:schemeClr val="tx1"/>
              </a:buClr>
              <a:buFont typeface="Arial" panose="020B0604020202020204" pitchFamily="34" charset="0"/>
              <a:buChar char="•"/>
              <a:defRPr/>
            </a:pPr>
            <a:r>
              <a:rPr lang="en-US" altLang="ja-JP" sz="2000">
                <a:solidFill>
                  <a:srgbClr val="000000"/>
                </a:solidFill>
                <a:latin typeface="Times New Roman" panose="02020603050405020304" pitchFamily="18" charset="0"/>
                <a:ea typeface="游ゴシック"/>
                <a:cs typeface="Times New Roman" panose="02020603050405020304" pitchFamily="18" charset="0"/>
              </a:rPr>
              <a:t>Lithium is used for the </a:t>
            </a:r>
            <a:r>
              <a:rPr lang="en-US" altLang="ja-JP" sz="2000" b="1">
                <a:solidFill>
                  <a:srgbClr val="000000"/>
                </a:solidFill>
                <a:latin typeface="Times New Roman" panose="02020603050405020304" pitchFamily="18" charset="0"/>
                <a:ea typeface="游ゴシック"/>
                <a:cs typeface="Times New Roman" panose="02020603050405020304" pitchFamily="18" charset="0"/>
              </a:rPr>
              <a:t>blanket</a:t>
            </a:r>
            <a:r>
              <a:rPr lang="en-US" altLang="ja-JP" sz="2000">
                <a:solidFill>
                  <a:srgbClr val="000000"/>
                </a:solidFill>
                <a:latin typeface="Times New Roman" panose="02020603050405020304" pitchFamily="18" charset="0"/>
                <a:ea typeface="游ゴシック"/>
                <a:cs typeface="Times New Roman" panose="02020603050405020304" pitchFamily="18" charset="0"/>
              </a:rPr>
              <a:t> of </a:t>
            </a:r>
            <a:br>
              <a:rPr lang="en-US" altLang="ja-JP" sz="2000">
                <a:solidFill>
                  <a:srgbClr val="000000"/>
                </a:solidFill>
                <a:latin typeface="Times New Roman" panose="02020603050405020304" pitchFamily="18" charset="0"/>
                <a:ea typeface="游ゴシック"/>
                <a:cs typeface="Times New Roman" panose="02020603050405020304" pitchFamily="18" charset="0"/>
              </a:rPr>
            </a:br>
            <a:r>
              <a:rPr lang="en-US" altLang="ja-JP" sz="2000">
                <a:solidFill>
                  <a:srgbClr val="000000"/>
                </a:solidFill>
                <a:latin typeface="Times New Roman" panose="02020603050405020304" pitchFamily="18" charset="0"/>
                <a:ea typeface="游ゴシック"/>
                <a:cs typeface="Times New Roman" panose="02020603050405020304" pitchFamily="18" charset="0"/>
              </a:rPr>
              <a:t>fusion reactor to breed tritium</a:t>
            </a:r>
          </a:p>
        </p:txBody>
      </p:sp>
      <p:sp>
        <p:nvSpPr>
          <p:cNvPr id="21" name="四角形: 角を丸くする 20">
            <a:extLst>
              <a:ext uri="{FF2B5EF4-FFF2-40B4-BE49-F238E27FC236}">
                <a16:creationId xmlns:a16="http://schemas.microsoft.com/office/drawing/2014/main" id="{F75E218F-4693-1301-7158-5F35519CF323}"/>
              </a:ext>
            </a:extLst>
          </p:cNvPr>
          <p:cNvSpPr/>
          <p:nvPr/>
        </p:nvSpPr>
        <p:spPr>
          <a:xfrm>
            <a:off x="391042" y="4513390"/>
            <a:ext cx="8502166" cy="1671088"/>
          </a:xfrm>
          <a:prstGeom prst="roundRect">
            <a:avLst>
              <a:gd name="adj" fmla="val 5400"/>
            </a:avLst>
          </a:prstGeom>
          <a:noFill/>
          <a:ln w="28575">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FFFFFF"/>
              </a:solidFill>
              <a:effectLst/>
              <a:uLnTx/>
              <a:uFillTx/>
              <a:latin typeface="Arial"/>
              <a:ea typeface="游ゴシック"/>
              <a:cs typeface="+mn-cs"/>
            </a:endParaRPr>
          </a:p>
        </p:txBody>
      </p:sp>
      <p:sp>
        <p:nvSpPr>
          <p:cNvPr id="22" name="四角形: 角を丸くする 21">
            <a:extLst>
              <a:ext uri="{FF2B5EF4-FFF2-40B4-BE49-F238E27FC236}">
                <a16:creationId xmlns:a16="http://schemas.microsoft.com/office/drawing/2014/main" id="{03B16572-15B4-BF5B-B291-A9D1696D389D}"/>
              </a:ext>
            </a:extLst>
          </p:cNvPr>
          <p:cNvSpPr/>
          <p:nvPr/>
        </p:nvSpPr>
        <p:spPr>
          <a:xfrm>
            <a:off x="3162725" y="4279515"/>
            <a:ext cx="2932980" cy="400110"/>
          </a:xfrm>
          <a:prstGeom prst="roundRect">
            <a:avLst/>
          </a:prstGeom>
          <a:solidFill>
            <a:srgbClr val="4472C4"/>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000" i="0" strike="noStrike" kern="1200" cap="none" spc="0" normalizeH="0" baseline="0" noProof="0" dirty="0">
                <a:ln>
                  <a:noFill/>
                </a:ln>
                <a:solidFill>
                  <a:schemeClr val="bg1"/>
                </a:solidFill>
                <a:effectLst/>
                <a:uLnTx/>
                <a:uFillTx/>
                <a:ea typeface="游ゴシック"/>
                <a:cs typeface="Times New Roman" panose="02020603050405020304" pitchFamily="18" charset="0"/>
              </a:rPr>
              <a:t>Challenging Points</a:t>
            </a:r>
          </a:p>
        </p:txBody>
      </p:sp>
      <p:sp>
        <p:nvSpPr>
          <p:cNvPr id="23" name="テキスト プレースホルダー 4">
            <a:extLst>
              <a:ext uri="{FF2B5EF4-FFF2-40B4-BE49-F238E27FC236}">
                <a16:creationId xmlns:a16="http://schemas.microsoft.com/office/drawing/2014/main" id="{B1CCCDC0-0B8F-D833-D42D-1C43B4D748DD}"/>
              </a:ext>
            </a:extLst>
          </p:cNvPr>
          <p:cNvSpPr txBox="1">
            <a:spLocks/>
          </p:cNvSpPr>
          <p:nvPr/>
        </p:nvSpPr>
        <p:spPr>
          <a:xfrm>
            <a:off x="158963" y="4665069"/>
            <a:ext cx="8502166" cy="1689578"/>
          </a:xfrm>
          <a:prstGeom prst="rect">
            <a:avLst/>
          </a:prstGeom>
        </p:spPr>
        <p:txBody>
          <a:bodyPr vert="horz" lIns="91440" tIns="45720" rIns="91440" bIns="45720" rtlCol="0">
            <a:normAutofit fontScale="92500"/>
          </a:bodyPr>
          <a:lstStyle>
            <a:lvl1pPr marL="0" indent="0" algn="l" defTabSz="914400" rtl="0" eaLnBrk="1" latinLnBrk="0" hangingPunct="1">
              <a:lnSpc>
                <a:spcPct val="100000"/>
              </a:lnSpc>
              <a:spcBef>
                <a:spcPts val="1000"/>
              </a:spcBef>
              <a:buFont typeface="Arial" panose="020B0604020202020204" pitchFamily="34" charset="0"/>
              <a:buNone/>
              <a:defRPr kumimoji="1" sz="2000" kern="1200" spc="0" baseline="0">
                <a:solidFill>
                  <a:schemeClr val="tx1">
                    <a:lumMod val="95000"/>
                    <a:lumOff val="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kumimoji="1"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kumimoji="1"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kumimoji="1"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kumimoji="1"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00100" lvl="1" indent="-342900">
              <a:lnSpc>
                <a:spcPct val="120000"/>
              </a:lnSpc>
              <a:spcBef>
                <a:spcPts val="0"/>
              </a:spcBef>
              <a:buClr>
                <a:prstClr val="black"/>
              </a:buClr>
              <a:buFont typeface="Arial" panose="020B0604020202020204" pitchFamily="34" charset="0"/>
              <a:buChar char="•"/>
              <a:defRPr/>
            </a:pPr>
            <a:r>
              <a:rPr lang="en-US" altLang="ja-JP" sz="2000" dirty="0">
                <a:solidFill>
                  <a:srgbClr val="000000"/>
                </a:solidFill>
                <a:latin typeface="Times New Roman" panose="02020603050405020304" pitchFamily="18" charset="0"/>
                <a:cs typeface="Times New Roman" panose="02020603050405020304" pitchFamily="18" charset="0"/>
              </a:rPr>
              <a:t>Mass of Li is low → The </a:t>
            </a:r>
            <a:r>
              <a:rPr lang="en-US" altLang="ja-JP" sz="2000" b="1" dirty="0">
                <a:solidFill>
                  <a:srgbClr val="000000"/>
                </a:solidFill>
                <a:latin typeface="Times New Roman" panose="02020603050405020304" pitchFamily="18" charset="0"/>
                <a:cs typeface="Times New Roman" panose="02020603050405020304" pitchFamily="18" charset="0"/>
              </a:rPr>
              <a:t>energy</a:t>
            </a:r>
            <a:r>
              <a:rPr lang="en-US" altLang="ja-JP" sz="2000" dirty="0">
                <a:solidFill>
                  <a:srgbClr val="000000"/>
                </a:solidFill>
                <a:latin typeface="Times New Roman" panose="02020603050405020304" pitchFamily="18" charset="0"/>
                <a:cs typeface="Times New Roman" panose="02020603050405020304" pitchFamily="18" charset="0"/>
              </a:rPr>
              <a:t> of large angle scattered neutrons </a:t>
            </a:r>
            <a:r>
              <a:rPr lang="en-US" altLang="ja-JP" sz="2000" dirty="0" err="1">
                <a:solidFill>
                  <a:srgbClr val="000000"/>
                </a:solidFill>
                <a:latin typeface="Times New Roman" panose="02020603050405020304" pitchFamily="18" charset="0"/>
                <a:cs typeface="Times New Roman" panose="02020603050405020304" pitchFamily="18" charset="0"/>
              </a:rPr>
              <a:t>gose</a:t>
            </a:r>
            <a:r>
              <a:rPr lang="en-US" altLang="ja-JP" sz="2000" dirty="0">
                <a:solidFill>
                  <a:srgbClr val="000000"/>
                </a:solidFill>
                <a:latin typeface="Times New Roman" panose="02020603050405020304" pitchFamily="18" charset="0"/>
                <a:cs typeface="Times New Roman" panose="02020603050405020304" pitchFamily="18" charset="0"/>
              </a:rPr>
              <a:t> </a:t>
            </a:r>
            <a:r>
              <a:rPr lang="en-US" altLang="ja-JP" sz="2000" b="1" dirty="0">
                <a:solidFill>
                  <a:srgbClr val="000000"/>
                </a:solidFill>
                <a:latin typeface="Times New Roman" panose="02020603050405020304" pitchFamily="18" charset="0"/>
                <a:cs typeface="Times New Roman" panose="02020603050405020304" pitchFamily="18" charset="0"/>
              </a:rPr>
              <a:t>down</a:t>
            </a:r>
            <a:br>
              <a:rPr lang="en-US" altLang="ja-JP" sz="2000" b="1" dirty="0">
                <a:solidFill>
                  <a:srgbClr val="000000"/>
                </a:solidFill>
                <a:latin typeface="Times New Roman" panose="02020603050405020304" pitchFamily="18" charset="0"/>
                <a:cs typeface="Times New Roman" panose="02020603050405020304" pitchFamily="18" charset="0"/>
              </a:rPr>
            </a:br>
            <a:r>
              <a:rPr lang="en-US" altLang="ja-JP" sz="2000" dirty="0">
                <a:solidFill>
                  <a:srgbClr val="000000"/>
                </a:solidFill>
                <a:latin typeface="Times New Roman" panose="02020603050405020304" pitchFamily="18" charset="0"/>
                <a:cs typeface="Times New Roman" panose="02020603050405020304" pitchFamily="18" charset="0"/>
              </a:rPr>
              <a:t>→ </a:t>
            </a:r>
            <a:r>
              <a:rPr lang="en-US" altLang="ja-JP" sz="2000" b="1" dirty="0">
                <a:solidFill>
                  <a:srgbClr val="000000"/>
                </a:solidFill>
                <a:latin typeface="Times New Roman" panose="02020603050405020304" pitchFamily="18" charset="0"/>
                <a:cs typeface="Times New Roman" panose="02020603050405020304" pitchFamily="18" charset="0"/>
              </a:rPr>
              <a:t>Difficult</a:t>
            </a:r>
            <a:r>
              <a:rPr lang="en-US" altLang="ja-JP" sz="2000" dirty="0">
                <a:solidFill>
                  <a:srgbClr val="000000"/>
                </a:solidFill>
                <a:latin typeface="Times New Roman" panose="02020603050405020304" pitchFamily="18" charset="0"/>
                <a:cs typeface="Times New Roman" panose="02020603050405020304" pitchFamily="18" charset="0"/>
              </a:rPr>
              <a:t> to </a:t>
            </a:r>
            <a:r>
              <a:rPr lang="en-US" altLang="ja-JP" sz="2000" b="1" dirty="0">
                <a:solidFill>
                  <a:srgbClr val="000000"/>
                </a:solidFill>
                <a:latin typeface="Times New Roman" panose="02020603050405020304" pitchFamily="18" charset="0"/>
                <a:cs typeface="Times New Roman" panose="02020603050405020304" pitchFamily="18" charset="0"/>
              </a:rPr>
              <a:t>detect</a:t>
            </a:r>
            <a:r>
              <a:rPr lang="en-US" altLang="ja-JP" sz="2000" dirty="0">
                <a:solidFill>
                  <a:srgbClr val="000000"/>
                </a:solidFill>
                <a:latin typeface="Times New Roman" panose="02020603050405020304" pitchFamily="18" charset="0"/>
                <a:cs typeface="Times New Roman" panose="02020603050405020304" pitchFamily="18" charset="0"/>
              </a:rPr>
              <a:t> the neutrons</a:t>
            </a:r>
          </a:p>
          <a:p>
            <a:pPr marL="800100" lvl="1" indent="-342900">
              <a:lnSpc>
                <a:spcPct val="120000"/>
              </a:lnSpc>
              <a:spcBef>
                <a:spcPts val="0"/>
              </a:spcBef>
              <a:buClr>
                <a:prstClr val="black"/>
              </a:buClr>
              <a:buFont typeface="Arial" panose="020B0604020202020204" pitchFamily="34" charset="0"/>
              <a:buChar char="•"/>
              <a:defRPr/>
            </a:pPr>
            <a:r>
              <a:rPr lang="en-US" altLang="ja-JP" sz="2000" dirty="0">
                <a:solidFill>
                  <a:srgbClr val="000000"/>
                </a:solidFill>
                <a:latin typeface="Times New Roman" panose="02020603050405020304" pitchFamily="18" charset="0"/>
                <a:cs typeface="Times New Roman" panose="02020603050405020304" pitchFamily="18" charset="0"/>
              </a:rPr>
              <a:t>Detect a lot of neutrons scattered from walls and other surrounding materials</a:t>
            </a:r>
            <a:br>
              <a:rPr lang="en-US" altLang="ja-JP" sz="2000" dirty="0">
                <a:solidFill>
                  <a:srgbClr val="000000"/>
                </a:solidFill>
                <a:latin typeface="Times New Roman" panose="02020603050405020304" pitchFamily="18" charset="0"/>
                <a:cs typeface="Times New Roman" panose="02020603050405020304" pitchFamily="18" charset="0"/>
              </a:rPr>
            </a:br>
            <a:r>
              <a:rPr lang="en-US" altLang="ja-JP" sz="2000" dirty="0">
                <a:solidFill>
                  <a:srgbClr val="000000"/>
                </a:solidFill>
                <a:latin typeface="Times New Roman" panose="02020603050405020304" pitchFamily="18" charset="0"/>
                <a:cs typeface="Times New Roman" panose="02020603050405020304" pitchFamily="18" charset="0"/>
              </a:rPr>
              <a:t>→ The </a:t>
            </a:r>
            <a:r>
              <a:rPr lang="en-US" altLang="ja-JP" sz="2000" b="1" dirty="0">
                <a:solidFill>
                  <a:srgbClr val="000000"/>
                </a:solidFill>
                <a:latin typeface="Times New Roman" panose="02020603050405020304" pitchFamily="18" charset="0"/>
                <a:cs typeface="Times New Roman" panose="02020603050405020304" pitchFamily="18" charset="0"/>
              </a:rPr>
              <a:t>statistical error </a:t>
            </a:r>
            <a:r>
              <a:rPr lang="en-US" altLang="ja-JP" sz="2000" dirty="0">
                <a:solidFill>
                  <a:srgbClr val="000000"/>
                </a:solidFill>
                <a:latin typeface="Times New Roman" panose="02020603050405020304" pitchFamily="18" charset="0"/>
                <a:cs typeface="Times New Roman" panose="02020603050405020304" pitchFamily="18" charset="0"/>
              </a:rPr>
              <a:t>increases</a:t>
            </a:r>
          </a:p>
        </p:txBody>
      </p:sp>
      <p:sp>
        <p:nvSpPr>
          <p:cNvPr id="8" name="テキスト ボックス 26">
            <a:extLst>
              <a:ext uri="{FF2B5EF4-FFF2-40B4-BE49-F238E27FC236}">
                <a16:creationId xmlns:a16="http://schemas.microsoft.com/office/drawing/2014/main" id="{E0C4225E-6FDB-FC1A-BDCC-E52B9AA02C72}"/>
              </a:ext>
            </a:extLst>
          </p:cNvPr>
          <p:cNvSpPr txBox="1"/>
          <p:nvPr/>
        </p:nvSpPr>
        <p:spPr>
          <a:xfrm>
            <a:off x="0" y="6304002"/>
            <a:ext cx="8953698" cy="553998"/>
          </a:xfrm>
          <a:prstGeom prst="rect">
            <a:avLst/>
          </a:prstGeom>
          <a:noFill/>
        </p:spPr>
        <p:txBody>
          <a:bodyPr wrap="square" rtlCol="0">
            <a:spAutoFit/>
          </a:bodyPr>
          <a:lstStyle/>
          <a:p>
            <a:r>
              <a:rPr kumimoji="1" lang="en-US" altLang="ja-JP" sz="1000">
                <a:latin typeface="Times New Roman" panose="02020603050405020304" pitchFamily="18" charset="0"/>
                <a:cs typeface="Times New Roman" panose="02020603050405020304" pitchFamily="18" charset="0"/>
              </a:rPr>
              <a:t>[1] O. Iwamoto, et al </a:t>
            </a:r>
            <a:r>
              <a:rPr kumimoji="1" lang="en-GB" altLang="ja-JP" sz="1000">
                <a:latin typeface="Times New Roman" panose="02020603050405020304" pitchFamily="18" charset="0"/>
                <a:cs typeface="Times New Roman" panose="02020603050405020304" pitchFamily="18" charset="0"/>
              </a:rPr>
              <a:t>J. Nucl. Sci. Technol., 60(1), 1-60 (2023</a:t>
            </a:r>
            <a:r>
              <a:rPr kumimoji="1" lang="en-US" altLang="ja-JP" sz="1000">
                <a:latin typeface="Times New Roman" panose="02020603050405020304" pitchFamily="18" charset="0"/>
                <a:cs typeface="Times New Roman" panose="02020603050405020304" pitchFamily="18" charset="0"/>
              </a:rPr>
              <a:t>).    [</a:t>
            </a:r>
            <a:r>
              <a:rPr kumimoji="1" lang="en-US" altLang="ja-JP" sz="1000" dirty="0">
                <a:latin typeface="Times New Roman" panose="02020603050405020304" pitchFamily="18" charset="0"/>
                <a:cs typeface="Times New Roman" panose="02020603050405020304" pitchFamily="18" charset="0"/>
              </a:rPr>
              <a:t>2] D.A. Brown, et al., Nuclear Data Sheets, 148, 1-142, </a:t>
            </a:r>
            <a:r>
              <a:rPr kumimoji="1" lang="en-US" altLang="ja-JP" sz="1000">
                <a:latin typeface="Times New Roman" panose="02020603050405020304" pitchFamily="18" charset="0"/>
                <a:cs typeface="Times New Roman" panose="02020603050405020304" pitchFamily="18" charset="0"/>
              </a:rPr>
              <a:t>(2018).   </a:t>
            </a:r>
            <a:endParaRPr kumimoji="1" lang="en-US" altLang="ja-JP" sz="1000" dirty="0">
              <a:latin typeface="Times New Roman" panose="02020603050405020304" pitchFamily="18" charset="0"/>
              <a:cs typeface="Times New Roman" panose="02020603050405020304" pitchFamily="18" charset="0"/>
            </a:endParaRPr>
          </a:p>
          <a:p>
            <a:r>
              <a:rPr kumimoji="1" lang="en-US" altLang="ja-JP" sz="1000" dirty="0">
                <a:latin typeface="Times New Roman" panose="02020603050405020304" pitchFamily="18" charset="0"/>
                <a:cs typeface="Times New Roman" panose="02020603050405020304" pitchFamily="18" charset="0"/>
              </a:rPr>
              <a:t>[</a:t>
            </a:r>
            <a:r>
              <a:rPr lang="en-US" altLang="ja-JP" sz="1000" dirty="0">
                <a:latin typeface="Times New Roman" panose="02020603050405020304" pitchFamily="18" charset="0"/>
                <a:cs typeface="Times New Roman" panose="02020603050405020304" pitchFamily="18" charset="0"/>
              </a:rPr>
              <a:t>9</a:t>
            </a:r>
            <a:r>
              <a:rPr kumimoji="1" lang="en-US" altLang="ja-JP" sz="1000" dirty="0">
                <a:latin typeface="Times New Roman" panose="02020603050405020304" pitchFamily="18" charset="0"/>
                <a:cs typeface="Times New Roman" panose="02020603050405020304" pitchFamily="18" charset="0"/>
              </a:rPr>
              <a:t>] </a:t>
            </a:r>
            <a:r>
              <a:rPr kumimoji="1" lang="en-GB" altLang="ja-JP" sz="1000" dirty="0">
                <a:solidFill>
                  <a:srgbClr val="000000"/>
                </a:solidFill>
                <a:latin typeface="Times New Roman" panose="02020603050405020304" pitchFamily="18" charset="0"/>
                <a:cs typeface="Times New Roman" panose="02020603050405020304" pitchFamily="18" charset="0"/>
              </a:rPr>
              <a:t>A</a:t>
            </a:r>
            <a:r>
              <a:rPr lang="en-GB" sz="1000" b="0" i="0" dirty="0">
                <a:solidFill>
                  <a:srgbClr val="000000"/>
                </a:solidFill>
                <a:effectLst/>
                <a:latin typeface="Times New Roman" panose="02020603050405020304" pitchFamily="18" charset="0"/>
                <a:cs typeface="Times New Roman" panose="02020603050405020304" pitchFamily="18" charset="0"/>
              </a:rPr>
              <a:t>. Takahashi</a:t>
            </a:r>
            <a:r>
              <a:rPr kumimoji="1" lang="en-US" altLang="ja-JP" sz="1000" dirty="0">
                <a:latin typeface="Times New Roman" panose="02020603050405020304" pitchFamily="18" charset="0"/>
                <a:cs typeface="Times New Roman" panose="02020603050405020304" pitchFamily="18" charset="0"/>
              </a:rPr>
              <a:t>, et al., </a:t>
            </a:r>
            <a:r>
              <a:rPr lang="en-GB" sz="1000" b="0" i="0" dirty="0">
                <a:solidFill>
                  <a:srgbClr val="000000"/>
                </a:solidFill>
                <a:effectLst/>
                <a:latin typeface="Times New Roman" panose="02020603050405020304" pitchFamily="18" charset="0"/>
                <a:cs typeface="Times New Roman" panose="02020603050405020304" pitchFamily="18" charset="0"/>
              </a:rPr>
              <a:t>R,OKTAV-A-92-01,(Li-6),(1992)</a:t>
            </a:r>
            <a:r>
              <a:rPr kumimoji="1" lang="en-US" altLang="ja-JP" sz="1000" dirty="0">
                <a:latin typeface="Times New Roman" panose="02020603050405020304" pitchFamily="18" charset="0"/>
                <a:cs typeface="Times New Roman" panose="02020603050405020304" pitchFamily="18" charset="0"/>
              </a:rPr>
              <a:t>.    [10</a:t>
            </a:r>
            <a:r>
              <a:rPr kumimoji="1" lang="en-US" altLang="ja-JP" sz="1000">
                <a:latin typeface="Times New Roman" panose="02020603050405020304" pitchFamily="18" charset="0"/>
                <a:cs typeface="Times New Roman" panose="02020603050405020304" pitchFamily="18" charset="0"/>
              </a:rPr>
              <a:t>] M</a:t>
            </a:r>
            <a:r>
              <a:rPr kumimoji="1" lang="en-US" altLang="ja-JP" sz="1000" dirty="0" err="1">
                <a:latin typeface="Times New Roman" panose="02020603050405020304" pitchFamily="18" charset="0"/>
                <a:cs typeface="Times New Roman" panose="02020603050405020304" pitchFamily="18" charset="0"/>
              </a:rPr>
              <a:t>.Drosg</a:t>
            </a:r>
            <a:r>
              <a:rPr kumimoji="1" lang="en-US" altLang="ja-JP" sz="1000" dirty="0">
                <a:latin typeface="Times New Roman" panose="02020603050405020304" pitchFamily="18" charset="0"/>
                <a:cs typeface="Times New Roman" panose="02020603050405020304" pitchFamily="18" charset="0"/>
              </a:rPr>
              <a:t>, et al., R,LA-11367-MS,(1988).</a:t>
            </a:r>
          </a:p>
          <a:p>
            <a:r>
              <a:rPr lang="en-US" altLang="ja-JP" sz="1000" dirty="0">
                <a:latin typeface="Times New Roman" panose="02020603050405020304" pitchFamily="18" charset="0"/>
                <a:cs typeface="Times New Roman" panose="02020603050405020304" pitchFamily="18" charset="0"/>
              </a:rPr>
              <a:t>[11] </a:t>
            </a:r>
            <a:r>
              <a:rPr lang="en-US" altLang="ja-JP" sz="1000" dirty="0" err="1">
                <a:latin typeface="Times New Roman" panose="02020603050405020304" pitchFamily="18" charset="0"/>
                <a:cs typeface="Times New Roman" panose="02020603050405020304" pitchFamily="18" charset="0"/>
              </a:rPr>
              <a:t>F.Merchez</a:t>
            </a:r>
            <a:r>
              <a:rPr lang="en-US" altLang="ja-JP" sz="1000" dirty="0">
                <a:latin typeface="Times New Roman" panose="02020603050405020304" pitchFamily="18" charset="0"/>
                <a:cs typeface="Times New Roman" panose="02020603050405020304" pitchFamily="18" charset="0"/>
              </a:rPr>
              <a:t>, et al., C,66PARIS,1,393,(1966).</a:t>
            </a:r>
            <a:endParaRPr lang="es-ES" altLang="ja-JP"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5702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10946-9F2D-2662-6854-3B6FDA6C835C}"/>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EEFCC8F-2C93-91BD-69FF-F2A95B88A3CA}"/>
              </a:ext>
            </a:extLst>
          </p:cNvPr>
          <p:cNvSpPr>
            <a:spLocks noGrp="1"/>
          </p:cNvSpPr>
          <p:nvPr>
            <p:ph type="sldNum" sz="quarter" idx="13"/>
          </p:nvPr>
        </p:nvSpPr>
        <p:spPr/>
        <p:txBody>
          <a:bodyPr/>
          <a:lstStyle/>
          <a:p>
            <a:fld id="{51D93AC8-90BD-4910-BF0D-A41DA964ED62}" type="slidenum">
              <a:rPr lang="ja-JP" altLang="en-US" smtClean="0"/>
              <a:pPr/>
              <a:t>11</a:t>
            </a:fld>
            <a:endParaRPr lang="ja-JP" altLang="en-US" dirty="0"/>
          </a:p>
        </p:txBody>
      </p:sp>
      <p:sp>
        <p:nvSpPr>
          <p:cNvPr id="3" name="テキスト プレースホルダー 2">
            <a:extLst>
              <a:ext uri="{FF2B5EF4-FFF2-40B4-BE49-F238E27FC236}">
                <a16:creationId xmlns:a16="http://schemas.microsoft.com/office/drawing/2014/main" id="{C9B43BB6-E5B1-6AE1-394F-647A2CC23B56}"/>
              </a:ext>
            </a:extLst>
          </p:cNvPr>
          <p:cNvSpPr>
            <a:spLocks noGrp="1"/>
          </p:cNvSpPr>
          <p:nvPr>
            <p:ph type="body" sz="quarter" idx="14"/>
          </p:nvPr>
        </p:nvSpPr>
        <p:spPr/>
        <p:txBody>
          <a:bodyPr/>
          <a:lstStyle/>
          <a:p>
            <a:r>
              <a:rPr kumimoji="1" lang="en-US" altLang="ja-JP"/>
              <a:t>Previous Study / Objectives</a:t>
            </a:r>
            <a:endParaRPr kumimoji="1" lang="ja-JP" altLang="en-US" dirty="0"/>
          </a:p>
        </p:txBody>
      </p:sp>
      <p:sp>
        <p:nvSpPr>
          <p:cNvPr id="5" name="テキスト プレースホルダー 4">
            <a:extLst>
              <a:ext uri="{FF2B5EF4-FFF2-40B4-BE49-F238E27FC236}">
                <a16:creationId xmlns:a16="http://schemas.microsoft.com/office/drawing/2014/main" id="{53A3F8DD-0A5A-5110-8331-B66B8E85E211}"/>
              </a:ext>
            </a:extLst>
          </p:cNvPr>
          <p:cNvSpPr>
            <a:spLocks noGrp="1"/>
          </p:cNvSpPr>
          <p:nvPr>
            <p:ph type="body" sz="quarter" idx="15"/>
          </p:nvPr>
        </p:nvSpPr>
        <p:spPr>
          <a:xfrm>
            <a:off x="169123" y="676866"/>
            <a:ext cx="8327896" cy="1090718"/>
          </a:xfrm>
        </p:spPr>
        <p:txBody>
          <a:bodyPr>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b="0" i="0" u="none" strike="noStrike" kern="1200" cap="none" spc="0" normalizeH="0" baseline="0" noProof="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Our group </a:t>
            </a:r>
            <a:r>
              <a:rPr kumimoji="1" lang="en-US" altLang="ja-JP"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has performed benchmark experiments for </a:t>
            </a:r>
            <a:r>
              <a:rPr kumimoji="1" lang="en-US" altLang="ja-JP"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Li</a:t>
            </a:r>
            <a:r>
              <a:rPr kumimoji="1" lang="ja-JP" altLang="en-US"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as</a:t>
            </a:r>
            <a:r>
              <a:rPr kumimoji="1" lang="ja-JP" altLang="en-US"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the</a:t>
            </a:r>
            <a:r>
              <a:rPr kumimoji="1" lang="ja-JP" altLang="en-US"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target using </a:t>
            </a:r>
            <a:r>
              <a:rPr kumimoji="1" lang="en-US" altLang="ja-JP"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Hf</a:t>
            </a:r>
            <a:r>
              <a:rPr kumimoji="1" lang="en-US" altLang="ja-JP"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as the activation foil.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b="0" i="0"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However, the </a:t>
            </a:r>
            <a:r>
              <a:rPr kumimoji="1" lang="en-US" altLang="ja-JP" b="1" i="0"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statistical error </a:t>
            </a:r>
            <a:r>
              <a:rPr kumimoji="1" lang="en-US" altLang="ja-JP" b="0" i="0"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was </a:t>
            </a:r>
            <a:r>
              <a:rPr kumimoji="1" lang="en-US" altLang="ja-JP" b="1" i="0"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large</a:t>
            </a:r>
            <a:r>
              <a:rPr kumimoji="1" lang="en-US" altLang="ja-JP" b="0" i="0"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7" name="正方形/長方形 6">
                <a:extLst>
                  <a:ext uri="{FF2B5EF4-FFF2-40B4-BE49-F238E27FC236}">
                    <a16:creationId xmlns:a16="http://schemas.microsoft.com/office/drawing/2014/main" id="{CE35DBFD-25D9-6B1C-8585-B9CC99AD2BE1}"/>
                  </a:ext>
                </a:extLst>
              </p:cNvPr>
              <p:cNvSpPr/>
              <p:nvPr/>
            </p:nvSpPr>
            <p:spPr>
              <a:xfrm>
                <a:off x="-48425" y="1830069"/>
                <a:ext cx="9240850" cy="646331"/>
              </a:xfrm>
              <a:prstGeom prst="rect">
                <a:avLst/>
              </a:prstGeom>
            </p:spPr>
            <p:txBody>
              <a:bodyPr wrap="square">
                <a:spAutoFit/>
              </a:bodyPr>
              <a:lstStyle/>
              <a:p>
                <a:pPr lvl="0" algn="ctr">
                  <a:defRPr/>
                </a:pPr>
                <a:r>
                  <a:rPr kumimoji="1" lang="en-US" altLang="ja-JP" b="1" i="0" u="none" strike="noStrike" kern="1200" cap="none" spc="0" normalizeH="0" baseline="0" noProof="0" dirty="0">
                    <a:ln>
                      <a:noFill/>
                    </a:ln>
                    <a:solidFill>
                      <a:srgbClr val="000000"/>
                    </a:solidFill>
                    <a:effectLst/>
                    <a:uLnTx/>
                    <a:uFillTx/>
                    <a:latin typeface="Times New Roman" panose="02020603050405020304" pitchFamily="18" charset="0"/>
                    <a:ea typeface="游ゴシック"/>
                    <a:cs typeface="Times New Roman" panose="02020603050405020304" pitchFamily="18" charset="0"/>
                  </a:rPr>
                  <a:t>Table 4 </a:t>
                </a:r>
                <a:r>
                  <a:rPr lang="en-US" altLang="ja-JP" dirty="0">
                    <a:latin typeface="Times New Roman" panose="02020603050405020304" pitchFamily="18" charset="0"/>
                    <a:ea typeface="游明朝" panose="02020400000000000000" pitchFamily="18" charset="-128"/>
                  </a:rPr>
                  <a:t>Activation reaction rates</a:t>
                </a:r>
                <a:r>
                  <a:rPr lang="en-US" altLang="ja-JP" dirty="0">
                    <a:latin typeface="游明朝" panose="02020400000000000000" pitchFamily="18" charset="-128"/>
                    <a:cs typeface="Times New Roman" panose="02020603050405020304" pitchFamily="18" charset="0"/>
                  </a:rPr>
                  <a:t> </a:t>
                </a:r>
                <a:r>
                  <a:rPr lang="en-US" altLang="ja-JP" dirty="0">
                    <a:latin typeface="Times New Roman" panose="02020603050405020304" pitchFamily="18" charset="0"/>
                    <a:ea typeface="游明朝" panose="02020400000000000000" pitchFamily="18" charset="-128"/>
                  </a:rPr>
                  <a:t>in Hf foil with Li target </a:t>
                </a:r>
                <a:r>
                  <a:rPr kumimoji="1" lang="en-US" altLang="ja-JP" b="0" i="0" u="none" strike="noStrike" kern="1200" cap="none" spc="0" normalizeH="0" baseline="0" noProof="0" dirty="0">
                    <a:ln>
                      <a:noFill/>
                    </a:ln>
                    <a:solidFill>
                      <a:srgbClr val="000000"/>
                    </a:solidFill>
                    <a:effectLst/>
                    <a:uLnTx/>
                    <a:uFillTx/>
                    <a:latin typeface="Times New Roman" panose="02020603050405020304" pitchFamily="18" charset="0"/>
                    <a:ea typeface="游ゴシック"/>
                    <a:cs typeface="Times New Roman" panose="02020603050405020304" pitchFamily="18" charset="0"/>
                  </a:rPr>
                  <a:t>in the previous study. </a:t>
                </a:r>
                <a:r>
                  <a:rPr kumimoji="1" lang="en-US" altLang="ja-JP" b="0" i="0" u="none" strike="noStrike" kern="1200" cap="none" spc="0" normalizeH="0" baseline="30000" noProof="0" dirty="0">
                    <a:ln>
                      <a:noFill/>
                    </a:ln>
                    <a:solidFill>
                      <a:srgbClr val="000000"/>
                    </a:solidFill>
                    <a:effectLst/>
                    <a:uLnTx/>
                    <a:uFillTx/>
                    <a:latin typeface="Times New Roman" panose="02020603050405020304" pitchFamily="18" charset="0"/>
                    <a:ea typeface="游ゴシック"/>
                    <a:cs typeface="Times New Roman" panose="02020603050405020304" pitchFamily="18" charset="0"/>
                  </a:rPr>
                  <a:t>[</a:t>
                </a:r>
                <a:r>
                  <a:rPr lang="en-US" altLang="ja-JP" baseline="30000" dirty="0">
                    <a:solidFill>
                      <a:srgbClr val="000000"/>
                    </a:solidFill>
                    <a:latin typeface="Times New Roman" panose="02020603050405020304" pitchFamily="18" charset="0"/>
                    <a:ea typeface="游ゴシック"/>
                    <a:cs typeface="Times New Roman" panose="02020603050405020304" pitchFamily="18" charset="0"/>
                  </a:rPr>
                  <a:t>12</a:t>
                </a:r>
                <a:r>
                  <a:rPr kumimoji="1" lang="en-US" altLang="ja-JP" b="0" i="0" u="none" strike="noStrike" kern="1200" cap="none" spc="0" normalizeH="0" baseline="30000" noProof="0" dirty="0">
                    <a:ln>
                      <a:noFill/>
                    </a:ln>
                    <a:solidFill>
                      <a:srgbClr val="000000"/>
                    </a:solidFill>
                    <a:effectLst/>
                    <a:uLnTx/>
                    <a:uFillTx/>
                    <a:latin typeface="Times New Roman" panose="02020603050405020304" pitchFamily="18" charset="0"/>
                    <a:ea typeface="游ゴシック"/>
                    <a:cs typeface="Times New Roman" panose="02020603050405020304" pitchFamily="18" charset="0"/>
                  </a:rPr>
                  <a:t>]</a:t>
                </a:r>
                <a:r>
                  <a:rPr kumimoji="1" lang="en-US" altLang="ja-JP" b="0" i="0" u="none" strike="noStrike" kern="1200" cap="none" spc="0" normalizeH="0" baseline="0" noProof="0" dirty="0">
                    <a:ln>
                      <a:noFill/>
                    </a:ln>
                    <a:solidFill>
                      <a:srgbClr val="000000"/>
                    </a:solidFill>
                    <a:effectLst/>
                    <a:uLnTx/>
                    <a:uFillTx/>
                    <a:latin typeface="Times New Roman" panose="02020603050405020304" pitchFamily="18" charset="0"/>
                    <a:ea typeface="游ゴシック"/>
                    <a:cs typeface="Times New Roman" panose="02020603050405020304" pitchFamily="18" charset="0"/>
                  </a:rPr>
                  <a:t> </a:t>
                </a:r>
                <a:br>
                  <a:rPr kumimoji="1" lang="en-US" altLang="ja-JP" b="0" i="0" u="none" strike="noStrike" kern="1200" cap="none" spc="0" normalizeH="0" baseline="0" noProof="0" dirty="0">
                    <a:ln>
                      <a:noFill/>
                    </a:ln>
                    <a:solidFill>
                      <a:srgbClr val="000000"/>
                    </a:solidFill>
                    <a:effectLst/>
                    <a:uLnTx/>
                    <a:uFillTx/>
                    <a:latin typeface="Times New Roman" panose="02020603050405020304" pitchFamily="18" charset="0"/>
                    <a:ea typeface="游ゴシック"/>
                    <a:cs typeface="Times New Roman" panose="02020603050405020304" pitchFamily="18" charset="0"/>
                  </a:rPr>
                </a:br>
                <a:r>
                  <a:rPr kumimoji="1" lang="en-US" altLang="ja-JP" b="0" i="0" u="none" strike="noStrike" kern="1200" cap="none" spc="0" normalizeH="0" baseline="0" noProof="0" dirty="0">
                    <a:ln>
                      <a:noFill/>
                    </a:ln>
                    <a:solidFill>
                      <a:srgbClr val="000000"/>
                    </a:solidFill>
                    <a:effectLst/>
                    <a:uLnTx/>
                    <a:uFillTx/>
                    <a:latin typeface="Times New Roman" panose="02020603050405020304" pitchFamily="18" charset="0"/>
                    <a:ea typeface="游ゴシック"/>
                    <a:cs typeface="Times New Roman" panose="02020603050405020304" pitchFamily="18" charset="0"/>
                  </a:rPr>
                  <a:t>[</a:t>
                </a:r>
                <a14:m>
                  <m:oMath xmlns:m="http://schemas.openxmlformats.org/officeDocument/2006/math">
                    <m:sSup>
                      <m:sSupPr>
                        <m:ctrlPr>
                          <a:rPr kumimoji="1" lang="en-US" altLang="ja-JP" b="0" i="1" u="none" strike="noStrike" kern="120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rPr>
                        </m:ctrlPr>
                      </m:sSupPr>
                      <m:e>
                        <m:r>
                          <a:rPr kumimoji="1" lang="en-US" altLang="ja-JP" b="0" i="1" u="none" strike="noStrike" kern="120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rPr>
                          <m:t>10</m:t>
                        </m:r>
                      </m:e>
                      <m:sup>
                        <m:r>
                          <a:rPr kumimoji="1" lang="en-US" altLang="ja-JP" b="0" i="1" u="none" strike="noStrike" kern="120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rPr>
                          <m:t>−9</m:t>
                        </m:r>
                      </m:sup>
                    </m:sSup>
                  </m:oMath>
                </a14:m>
                <a:r>
                  <a:rPr kumimoji="1" lang="en-US" altLang="ja-JP" b="0" i="0" u="none" strike="noStrike" kern="1200" cap="none" spc="0" normalizeH="0" baseline="0" noProof="0" dirty="0">
                    <a:ln>
                      <a:noFill/>
                    </a:ln>
                    <a:solidFill>
                      <a:srgbClr val="000000"/>
                    </a:solidFill>
                    <a:effectLst/>
                    <a:uLnTx/>
                    <a:uFillTx/>
                    <a:latin typeface="Times New Roman" panose="02020603050405020304" pitchFamily="18" charset="0"/>
                    <a:ea typeface="游ゴシック"/>
                    <a:cs typeface="Times New Roman" panose="02020603050405020304" pitchFamily="18" charset="0"/>
                  </a:rPr>
                  <a:t> reaction/source neutron/</a:t>
                </a:r>
                <a14:m>
                  <m:oMath xmlns:m="http://schemas.openxmlformats.org/officeDocument/2006/math">
                    <m:sSup>
                      <m:sSupPr>
                        <m:ctrlPr>
                          <a:rPr kumimoji="1" lang="en-US" altLang="ja-JP" b="0" i="1" u="none" strike="noStrike" kern="1200" cap="none" spc="0" normalizeH="0" baseline="0" noProof="0">
                            <a:ln>
                              <a:noFill/>
                            </a:ln>
                            <a:solidFill>
                              <a:srgbClr val="000000"/>
                            </a:solidFill>
                            <a:effectLst/>
                            <a:uLnTx/>
                            <a:uFillTx/>
                            <a:latin typeface="Cambria Math" panose="02040503050406030204" pitchFamily="18" charset="0"/>
                            <a:cs typeface="Arial" panose="020B0604020202020204" pitchFamily="34" charset="0"/>
                          </a:rPr>
                        </m:ctrlPr>
                      </m:sSupPr>
                      <m:e>
                        <m:r>
                          <m:rPr>
                            <m:sty m:val="p"/>
                          </m:rPr>
                          <a:rPr kumimoji="1" lang="en-US" altLang="ja-JP" b="0" i="0" u="none" strike="noStrike" kern="120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rPr>
                          <m:t>cm</m:t>
                        </m:r>
                      </m:e>
                      <m:sup>
                        <m:r>
                          <a:rPr kumimoji="1" lang="en-US" altLang="ja-JP" b="0" i="0" u="none" strike="noStrike" kern="120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rPr>
                          <m:t>3</m:t>
                        </m:r>
                      </m:sup>
                    </m:sSup>
                  </m:oMath>
                </a14:m>
                <a:r>
                  <a:rPr kumimoji="1" lang="en-US" altLang="ja-JP" b="0" i="0" u="none" strike="noStrike" kern="1200" cap="none" spc="0" normalizeH="0" baseline="0" noProof="0" dirty="0">
                    <a:ln>
                      <a:noFill/>
                    </a:ln>
                    <a:solidFill>
                      <a:srgbClr val="000000"/>
                    </a:solidFill>
                    <a:effectLst/>
                    <a:uLnTx/>
                    <a:uFillTx/>
                    <a:latin typeface="Times New Roman" panose="02020603050405020304" pitchFamily="18" charset="0"/>
                    <a:ea typeface="游ゴシック"/>
                    <a:cs typeface="Times New Roman" panose="02020603050405020304" pitchFamily="18" charset="0"/>
                  </a:rPr>
                  <a:t>]</a:t>
                </a:r>
              </a:p>
            </p:txBody>
          </p:sp>
        </mc:Choice>
        <mc:Fallback xmlns="">
          <p:sp>
            <p:nvSpPr>
              <p:cNvPr id="7" name="正方形/長方形 6">
                <a:extLst>
                  <a:ext uri="{FF2B5EF4-FFF2-40B4-BE49-F238E27FC236}">
                    <a16:creationId xmlns:a16="http://schemas.microsoft.com/office/drawing/2014/main" id="{CE35DBFD-25D9-6B1C-8585-B9CC99AD2BE1}"/>
                  </a:ext>
                </a:extLst>
              </p:cNvPr>
              <p:cNvSpPr>
                <a:spLocks noRot="1" noChangeAspect="1" noMove="1" noResize="1" noEditPoints="1" noAdjustHandles="1" noChangeArrowheads="1" noChangeShapeType="1" noTextEdit="1"/>
              </p:cNvSpPr>
              <p:nvPr/>
            </p:nvSpPr>
            <p:spPr>
              <a:xfrm>
                <a:off x="-48425" y="1830069"/>
                <a:ext cx="9240850" cy="646331"/>
              </a:xfrm>
              <a:prstGeom prst="rect">
                <a:avLst/>
              </a:prstGeom>
              <a:blipFill>
                <a:blip r:embed="rId3"/>
                <a:stretch>
                  <a:fillRect t="-5660" b="-14151"/>
                </a:stretch>
              </a:blipFill>
            </p:spPr>
            <p:txBody>
              <a:bodyPr/>
              <a:lstStyle/>
              <a:p>
                <a:r>
                  <a:rPr lang="en-GB">
                    <a:noFill/>
                  </a:rPr>
                  <a:t> </a:t>
                </a:r>
              </a:p>
            </p:txBody>
          </p:sp>
        </mc:Fallback>
      </mc:AlternateContent>
      <p:cxnSp>
        <p:nvCxnSpPr>
          <p:cNvPr id="10" name="直線コネクタ 9">
            <a:extLst>
              <a:ext uri="{FF2B5EF4-FFF2-40B4-BE49-F238E27FC236}">
                <a16:creationId xmlns:a16="http://schemas.microsoft.com/office/drawing/2014/main" id="{E325C9FF-C0A5-F840-DB26-6568A9B1F7AC}"/>
              </a:ext>
            </a:extLst>
          </p:cNvPr>
          <p:cNvCxnSpPr>
            <a:cxnSpLocks/>
          </p:cNvCxnSpPr>
          <p:nvPr/>
        </p:nvCxnSpPr>
        <p:spPr>
          <a:xfrm>
            <a:off x="169123" y="1658618"/>
            <a:ext cx="436859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5F7227AD-54E5-964A-8ADE-E80E7AE7ACC3}"/>
              </a:ext>
            </a:extLst>
          </p:cNvPr>
          <p:cNvSpPr txBox="1"/>
          <p:nvPr/>
        </p:nvSpPr>
        <p:spPr>
          <a:xfrm>
            <a:off x="0" y="6583754"/>
            <a:ext cx="928991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Times New Roman" panose="02020603050405020304" pitchFamily="18" charset="0"/>
                <a:ea typeface="游ゴシック"/>
                <a:cs typeface="Times New Roman" panose="02020603050405020304" pitchFamily="18" charset="0"/>
              </a:rPr>
              <a:t>[12] S. Araki, master’s thesis, Osaka University, </a:t>
            </a:r>
            <a:r>
              <a:rPr lang="en-US" altLang="ja-JP" sz="1000" dirty="0">
                <a:solidFill>
                  <a:srgbClr val="000000"/>
                </a:solidFill>
                <a:latin typeface="Times New Roman" panose="02020603050405020304" pitchFamily="18" charset="0"/>
                <a:ea typeface="游ゴシック"/>
                <a:cs typeface="Times New Roman" panose="02020603050405020304" pitchFamily="18" charset="0"/>
              </a:rPr>
              <a:t>(</a:t>
            </a:r>
            <a:r>
              <a:rPr kumimoji="1" lang="en-US" altLang="ja-JP" sz="1000" b="0" i="0" u="none" strike="noStrike" kern="1200" cap="none" spc="0" normalizeH="0" baseline="0" noProof="0" dirty="0">
                <a:ln>
                  <a:noFill/>
                </a:ln>
                <a:solidFill>
                  <a:srgbClr val="000000"/>
                </a:solidFill>
                <a:effectLst/>
                <a:uLnTx/>
                <a:uFillTx/>
                <a:latin typeface="Times New Roman" panose="02020603050405020304" pitchFamily="18" charset="0"/>
                <a:ea typeface="游ゴシック"/>
                <a:cs typeface="Times New Roman" panose="02020603050405020304" pitchFamily="18" charset="0"/>
              </a:rPr>
              <a:t>2023).</a:t>
            </a:r>
          </a:p>
        </p:txBody>
      </p:sp>
      <p:sp>
        <p:nvSpPr>
          <p:cNvPr id="13" name="四角形: 角を丸くする 12">
            <a:extLst>
              <a:ext uri="{FF2B5EF4-FFF2-40B4-BE49-F238E27FC236}">
                <a16:creationId xmlns:a16="http://schemas.microsoft.com/office/drawing/2014/main" id="{02E759EA-6D1C-9E4E-FC0C-22F706F59BB4}"/>
              </a:ext>
            </a:extLst>
          </p:cNvPr>
          <p:cNvSpPr/>
          <p:nvPr/>
        </p:nvSpPr>
        <p:spPr>
          <a:xfrm>
            <a:off x="621584" y="4766421"/>
            <a:ext cx="7956806" cy="1610140"/>
          </a:xfrm>
          <a:prstGeom prst="round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游ゴシック"/>
              <a:cs typeface="+mn-cs"/>
            </a:endParaRPr>
          </a:p>
        </p:txBody>
      </p:sp>
      <p:sp>
        <p:nvSpPr>
          <p:cNvPr id="14" name="四角形: 角を丸くする 13">
            <a:extLst>
              <a:ext uri="{FF2B5EF4-FFF2-40B4-BE49-F238E27FC236}">
                <a16:creationId xmlns:a16="http://schemas.microsoft.com/office/drawing/2014/main" id="{230BB791-CA9F-F3DD-71F4-FAA34FA49C52}"/>
              </a:ext>
            </a:extLst>
          </p:cNvPr>
          <p:cNvSpPr/>
          <p:nvPr/>
        </p:nvSpPr>
        <p:spPr>
          <a:xfrm>
            <a:off x="3483752" y="4457438"/>
            <a:ext cx="2107932" cy="522855"/>
          </a:xfrm>
          <a:prstGeom prst="round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i="0" strike="noStrike" kern="1200" cap="none" spc="0" normalizeH="0" baseline="0" noProof="0" dirty="0">
                <a:ln>
                  <a:noFill/>
                </a:ln>
                <a:solidFill>
                  <a:schemeClr val="bg1"/>
                </a:solidFill>
                <a:effectLst/>
                <a:uLnTx/>
                <a:uFillTx/>
                <a:ea typeface="游ゴシック"/>
                <a:cs typeface="Times New Roman" panose="02020603050405020304" pitchFamily="18" charset="0"/>
              </a:rPr>
              <a:t>Objectives</a:t>
            </a:r>
          </a:p>
        </p:txBody>
      </p:sp>
      <p:sp>
        <p:nvSpPr>
          <p:cNvPr id="15" name="矢印: 下 14">
            <a:extLst>
              <a:ext uri="{FF2B5EF4-FFF2-40B4-BE49-F238E27FC236}">
                <a16:creationId xmlns:a16="http://schemas.microsoft.com/office/drawing/2014/main" id="{F0A3ABAA-D27E-2CD0-32ED-BEB3B3BCBEB8}"/>
              </a:ext>
            </a:extLst>
          </p:cNvPr>
          <p:cNvSpPr/>
          <p:nvPr/>
        </p:nvSpPr>
        <p:spPr>
          <a:xfrm>
            <a:off x="4201242" y="4022296"/>
            <a:ext cx="565609" cy="343874"/>
          </a:xfrm>
          <a:prstGeom prst="downArrow">
            <a:avLst>
              <a:gd name="adj1" fmla="val 50000"/>
              <a:gd name="adj2" fmla="val 50000"/>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プレースホルダー 4">
            <a:extLst>
              <a:ext uri="{FF2B5EF4-FFF2-40B4-BE49-F238E27FC236}">
                <a16:creationId xmlns:a16="http://schemas.microsoft.com/office/drawing/2014/main" id="{93D70D8B-0304-D8F0-C330-379604292AD7}"/>
              </a:ext>
            </a:extLst>
          </p:cNvPr>
          <p:cNvSpPr txBox="1">
            <a:spLocks/>
          </p:cNvSpPr>
          <p:nvPr/>
        </p:nvSpPr>
        <p:spPr>
          <a:xfrm>
            <a:off x="275342" y="4987603"/>
            <a:ext cx="8417410" cy="1584696"/>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kumimoji="1" sz="2000" kern="1200" spc="0" baseline="0">
                <a:solidFill>
                  <a:schemeClr val="tx1">
                    <a:lumMod val="95000"/>
                    <a:lumOff val="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kumimoji="1"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kumimoji="1"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kumimoji="1"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kumimoji="1"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00100" lvl="1" indent="-342900">
              <a:lnSpc>
                <a:spcPct val="120000"/>
              </a:lnSpc>
              <a:spcBef>
                <a:spcPts val="0"/>
              </a:spcBef>
              <a:buFont typeface="Arial" panose="020B0604020202020204" pitchFamily="34" charset="0"/>
              <a:buChar char="•"/>
              <a:defRPr/>
            </a:pPr>
            <a:r>
              <a:rPr lang="en-US" altLang="ja-JP" sz="2000" dirty="0">
                <a:solidFill>
                  <a:srgbClr val="000000"/>
                </a:solidFill>
                <a:latin typeface="Times New Roman" panose="02020603050405020304" pitchFamily="18" charset="0"/>
                <a:cs typeface="Times New Roman" panose="02020603050405020304" pitchFamily="18" charset="0"/>
              </a:rPr>
              <a:t>Select a </a:t>
            </a:r>
            <a:r>
              <a:rPr lang="en-US" altLang="ja-JP" sz="2000" b="1" dirty="0">
                <a:solidFill>
                  <a:srgbClr val="000000"/>
                </a:solidFill>
                <a:latin typeface="Times New Roman" panose="02020603050405020304" pitchFamily="18" charset="0"/>
                <a:cs typeface="Times New Roman" panose="02020603050405020304" pitchFamily="18" charset="0"/>
              </a:rPr>
              <a:t>new activation </a:t>
            </a:r>
            <a:r>
              <a:rPr lang="en-US" altLang="ja-JP" sz="2000" b="1">
                <a:solidFill>
                  <a:srgbClr val="000000"/>
                </a:solidFill>
                <a:latin typeface="Times New Roman" panose="02020603050405020304" pitchFamily="18" charset="0"/>
                <a:cs typeface="Times New Roman" panose="02020603050405020304" pitchFamily="18" charset="0"/>
              </a:rPr>
              <a:t>foil </a:t>
            </a:r>
            <a:r>
              <a:rPr lang="en-US" altLang="ja-JP" sz="2000">
                <a:solidFill>
                  <a:srgbClr val="000000"/>
                </a:solidFill>
                <a:latin typeface="Times New Roman" panose="02020603050405020304" pitchFamily="18" charset="0"/>
                <a:cs typeface="Times New Roman" panose="02020603050405020304" pitchFamily="18" charset="0"/>
              </a:rPr>
              <a:t>with </a:t>
            </a:r>
            <a:r>
              <a:rPr lang="en-US" altLang="ja-JP" sz="2000" dirty="0">
                <a:solidFill>
                  <a:srgbClr val="000000"/>
                </a:solidFill>
                <a:latin typeface="Times New Roman" panose="02020603050405020304" pitchFamily="18" charset="0"/>
                <a:cs typeface="Times New Roman" panose="02020603050405020304" pitchFamily="18" charset="0"/>
              </a:rPr>
              <a:t>smaller statistical error</a:t>
            </a:r>
          </a:p>
          <a:p>
            <a:pPr marL="800100" lvl="1" indent="-342900">
              <a:lnSpc>
                <a:spcPct val="120000"/>
              </a:lnSpc>
              <a:spcBef>
                <a:spcPts val="0"/>
              </a:spcBef>
              <a:buFont typeface="Arial" panose="020B0604020202020204" pitchFamily="34" charset="0"/>
              <a:buChar char="•"/>
              <a:defRPr/>
            </a:pPr>
            <a:r>
              <a:rPr lang="en-US" altLang="ja-JP" sz="2000">
                <a:solidFill>
                  <a:srgbClr val="000000"/>
                </a:solidFill>
                <a:latin typeface="Times New Roman" panose="02020603050405020304" pitchFamily="18" charset="0"/>
                <a:cs typeface="Times New Roman" panose="02020603050405020304" pitchFamily="18" charset="0"/>
              </a:rPr>
              <a:t>Optimize the </a:t>
            </a:r>
            <a:r>
              <a:rPr lang="en-US" altLang="ja-JP" sz="2000" b="1">
                <a:solidFill>
                  <a:srgbClr val="000000"/>
                </a:solidFill>
                <a:latin typeface="Times New Roman" panose="02020603050405020304" pitchFamily="18" charset="0"/>
                <a:cs typeface="Times New Roman" panose="02020603050405020304" pitchFamily="18" charset="0"/>
              </a:rPr>
              <a:t>materials</a:t>
            </a:r>
            <a:r>
              <a:rPr lang="en-US" altLang="ja-JP" sz="2000">
                <a:solidFill>
                  <a:srgbClr val="000000"/>
                </a:solidFill>
                <a:latin typeface="Times New Roman" panose="02020603050405020304" pitchFamily="18" charset="0"/>
                <a:cs typeface="Times New Roman" panose="02020603050405020304" pitchFamily="18" charset="0"/>
              </a:rPr>
              <a:t> and </a:t>
            </a:r>
            <a:r>
              <a:rPr lang="en-US" altLang="ja-JP" sz="2000" b="1">
                <a:solidFill>
                  <a:srgbClr val="000000"/>
                </a:solidFill>
                <a:latin typeface="Times New Roman" panose="02020603050405020304" pitchFamily="18" charset="0"/>
                <a:cs typeface="Times New Roman" panose="02020603050405020304" pitchFamily="18" charset="0"/>
              </a:rPr>
              <a:t>configurations</a:t>
            </a:r>
            <a:r>
              <a:rPr lang="en-US" altLang="ja-JP" sz="2000">
                <a:solidFill>
                  <a:srgbClr val="000000"/>
                </a:solidFill>
                <a:latin typeface="Times New Roman" panose="02020603050405020304" pitchFamily="18" charset="0"/>
                <a:cs typeface="Times New Roman" panose="02020603050405020304" pitchFamily="18" charset="0"/>
              </a:rPr>
              <a:t> of surrounding components to </a:t>
            </a:r>
            <a:r>
              <a:rPr lang="en-US" altLang="ja-JP" sz="2000" dirty="0">
                <a:solidFill>
                  <a:srgbClr val="000000"/>
                </a:solidFill>
                <a:latin typeface="Times New Roman" panose="02020603050405020304" pitchFamily="18" charset="0"/>
                <a:cs typeface="Times New Roman" panose="02020603050405020304" pitchFamily="18" charset="0"/>
              </a:rPr>
              <a:t>reduce statistical error</a:t>
            </a:r>
          </a:p>
        </p:txBody>
      </p:sp>
      <p:pic>
        <p:nvPicPr>
          <p:cNvPr id="9" name="Picture 8">
            <a:extLst>
              <a:ext uri="{FF2B5EF4-FFF2-40B4-BE49-F238E27FC236}">
                <a16:creationId xmlns:a16="http://schemas.microsoft.com/office/drawing/2014/main" id="{9DC7D2E0-E745-FCAC-0C7D-55D8954377DD}"/>
              </a:ext>
            </a:extLst>
          </p:cNvPr>
          <p:cNvPicPr>
            <a:picLocks noChangeAspect="1"/>
          </p:cNvPicPr>
          <p:nvPr/>
        </p:nvPicPr>
        <p:blipFill>
          <a:blip r:embed="rId4"/>
          <a:stretch>
            <a:fillRect/>
          </a:stretch>
        </p:blipFill>
        <p:spPr>
          <a:xfrm>
            <a:off x="169123" y="2466344"/>
            <a:ext cx="8836654" cy="1516195"/>
          </a:xfrm>
          <a:prstGeom prst="rect">
            <a:avLst/>
          </a:prstGeom>
        </p:spPr>
      </p:pic>
    </p:spTree>
    <p:extLst>
      <p:ext uri="{BB962C8B-B14F-4D97-AF65-F5344CB8AC3E}">
        <p14:creationId xmlns:p14="http://schemas.microsoft.com/office/powerpoint/2010/main" val="162541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E71E6-D616-AACF-04F8-1A69D39B2387}"/>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4110668-3C54-C209-5DE8-34B868C888AC}"/>
              </a:ext>
            </a:extLst>
          </p:cNvPr>
          <p:cNvSpPr>
            <a:spLocks noGrp="1"/>
          </p:cNvSpPr>
          <p:nvPr>
            <p:ph type="sldNum" sz="quarter" idx="13"/>
          </p:nvPr>
        </p:nvSpPr>
        <p:spPr/>
        <p:txBody>
          <a:bodyPr/>
          <a:lstStyle/>
          <a:p>
            <a:fld id="{51D93AC8-90BD-4910-BF0D-A41DA964ED62}" type="slidenum">
              <a:rPr lang="ja-JP" altLang="en-US" smtClean="0"/>
              <a:pPr/>
              <a:t>12</a:t>
            </a:fld>
            <a:endParaRPr lang="ja-JP" altLang="en-US" dirty="0"/>
          </a:p>
        </p:txBody>
      </p:sp>
      <p:sp>
        <p:nvSpPr>
          <p:cNvPr id="4" name="テキスト プレースホルダー 3">
            <a:extLst>
              <a:ext uri="{FF2B5EF4-FFF2-40B4-BE49-F238E27FC236}">
                <a16:creationId xmlns:a16="http://schemas.microsoft.com/office/drawing/2014/main" id="{FF67AFB9-E5F4-654E-E959-E556A2BF54BE}"/>
              </a:ext>
            </a:extLst>
          </p:cNvPr>
          <p:cNvSpPr>
            <a:spLocks noGrp="1"/>
          </p:cNvSpPr>
          <p:nvPr>
            <p:ph type="body" sz="quarter" idx="14"/>
          </p:nvPr>
        </p:nvSpPr>
        <p:spPr/>
        <p:txBody>
          <a:bodyPr/>
          <a:lstStyle/>
          <a:p>
            <a:r>
              <a:rPr kumimoji="1" lang="en-US" altLang="ja-JP" sz="2800" b="1" dirty="0">
                <a:solidFill>
                  <a:schemeClr val="bg1"/>
                </a:solidFill>
                <a:latin typeface="Arial" panose="020B0604020202020204" pitchFamily="34" charset="0"/>
                <a:cs typeface="Arial" panose="020B0604020202020204" pitchFamily="34" charset="0"/>
              </a:rPr>
              <a:t>Calculation Method</a:t>
            </a:r>
          </a:p>
        </p:txBody>
      </p:sp>
      <p:sp>
        <p:nvSpPr>
          <p:cNvPr id="5" name="テキスト プレースホルダー 4">
            <a:extLst>
              <a:ext uri="{FF2B5EF4-FFF2-40B4-BE49-F238E27FC236}">
                <a16:creationId xmlns:a16="http://schemas.microsoft.com/office/drawing/2014/main" id="{C7151EFB-C154-8652-0725-EEA324988642}"/>
              </a:ext>
            </a:extLst>
          </p:cNvPr>
          <p:cNvSpPr>
            <a:spLocks noGrp="1"/>
          </p:cNvSpPr>
          <p:nvPr>
            <p:ph type="body" sz="quarter" idx="15"/>
          </p:nvPr>
        </p:nvSpPr>
        <p:spPr>
          <a:xfrm>
            <a:off x="169122" y="739633"/>
            <a:ext cx="8898677" cy="840548"/>
          </a:xfrm>
        </p:spPr>
        <p:txBody>
          <a:bodyPr>
            <a:normAutofit/>
          </a:bodyPr>
          <a:lstStyle/>
          <a:p>
            <a:pPr marR="0" lvl="0" defTabSz="914400" rtl="0" eaLnBrk="1" fontAlgn="auto" latinLnBrk="0" hangingPunct="1">
              <a:lnSpc>
                <a:spcPct val="100000"/>
              </a:lnSpc>
              <a:spcBef>
                <a:spcPts val="0"/>
              </a:spcBef>
              <a:spcAft>
                <a:spcPts val="0"/>
              </a:spcAft>
              <a:buClrTx/>
              <a:buSzTx/>
              <a:tabLst/>
              <a:defRPr/>
            </a:pPr>
            <a:r>
              <a:rPr kumimoji="1" lang="en-US" altLang="ja-JP"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1. </a:t>
            </a:r>
            <a:r>
              <a:rPr kumimoji="1" lang="en-US" altLang="ja-JP" b="0" i="0" u="none" strike="noStrike" kern="1200" cap="none" spc="0" normalizeH="0" baseline="0" noProof="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Selected candidate </a:t>
            </a:r>
            <a:r>
              <a:rPr kumimoji="1" lang="en-US" altLang="ja-JP"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activation foils based on factors such as </a:t>
            </a:r>
            <a:r>
              <a:rPr kumimoji="1" lang="en-US" altLang="ja-JP"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isotope abundance</a:t>
            </a:r>
            <a:r>
              <a:rPr kumimoji="1" lang="en-US" altLang="ja-JP"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br>
              <a:rPr kumimoji="1" lang="en-US" altLang="ja-JP"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br>
            <a:r>
              <a:rPr kumimoji="1" lang="en-US" altLang="ja-JP"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activation cross section</a:t>
            </a:r>
            <a:r>
              <a:rPr kumimoji="1" lang="en-US" altLang="ja-JP"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threshold value</a:t>
            </a:r>
            <a:r>
              <a:rPr kumimoji="1" lang="en-US" altLang="ja-JP"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and </a:t>
            </a:r>
            <a:r>
              <a:rPr kumimoji="1" lang="en-US" altLang="ja-JP"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half-life</a:t>
            </a:r>
            <a:endParaRPr kumimoji="1" lang="en-US" altLang="ja-JP"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0905F43E-5074-2D9C-CA6E-31AB451DA707}"/>
                  </a:ext>
                </a:extLst>
              </p:cNvPr>
              <p:cNvSpPr txBox="1"/>
              <p:nvPr/>
            </p:nvSpPr>
            <p:spPr>
              <a:xfrm>
                <a:off x="1196803" y="2356699"/>
                <a:ext cx="6750077" cy="55335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eqArr>
                        <m:eqArrPr>
                          <m:ctrlPr>
                            <a:rPr lang="ja-JP" altLang="en-US" sz="1600" i="1" smtClean="0">
                              <a:solidFill>
                                <a:schemeClr val="tx1"/>
                              </a:solidFill>
                              <a:latin typeface="Cambria Math" panose="02040503050406030204" pitchFamily="18" charset="0"/>
                            </a:rPr>
                          </m:ctrlPr>
                        </m:eqArrPr>
                        <m:e>
                          <m:r>
                            <a:rPr lang="ja-JP" altLang="en-US" sz="1600">
                              <a:solidFill>
                                <a:schemeClr val="tx1"/>
                              </a:solidFill>
                              <a:latin typeface="Cambria Math" panose="02040503050406030204" pitchFamily="18" charset="0"/>
                            </a:rPr>
                            <m:t>&amp;</m:t>
                          </m:r>
                          <m:r>
                            <a:rPr lang="ja-JP" altLang="en-US" sz="1600" i="1">
                              <a:solidFill>
                                <a:schemeClr val="tx1"/>
                              </a:solidFill>
                              <a:latin typeface="Cambria Math" panose="02040503050406030204" pitchFamily="18" charset="0"/>
                            </a:rPr>
                            <m:t>𝐶</m:t>
                          </m:r>
                          <m:r>
                            <a:rPr lang="ja-JP" altLang="en-US" sz="1600" i="0">
                              <a:solidFill>
                                <a:schemeClr val="tx1"/>
                              </a:solidFill>
                              <a:latin typeface="Cambria Math" panose="02040503050406030204" pitchFamily="18" charset="0"/>
                            </a:rPr>
                            <m:t>=</m:t>
                          </m:r>
                          <m:f>
                            <m:fPr>
                              <m:ctrlPr>
                                <a:rPr lang="ja-JP" altLang="en-US" sz="1600" i="1">
                                  <a:solidFill>
                                    <a:schemeClr val="tx1"/>
                                  </a:solidFill>
                                  <a:latin typeface="Cambria Math" panose="02040503050406030204" pitchFamily="18" charset="0"/>
                                </a:rPr>
                              </m:ctrlPr>
                            </m:fPr>
                            <m:num>
                              <m:r>
                                <a:rPr lang="ja-JP" altLang="en-US" sz="1600" i="1">
                                  <a:solidFill>
                                    <a:schemeClr val="tx1"/>
                                  </a:solidFill>
                                  <a:latin typeface="Cambria Math" panose="02040503050406030204" pitchFamily="18" charset="0"/>
                                </a:rPr>
                                <m:t>𝑅</m:t>
                              </m:r>
                            </m:num>
                            <m:den>
                              <m:r>
                                <a:rPr lang="ja-JP" altLang="en-US" sz="1600" i="1">
                                  <a:solidFill>
                                    <a:schemeClr val="tx1"/>
                                  </a:solidFill>
                                  <a:latin typeface="Cambria Math" panose="02040503050406030204" pitchFamily="18" charset="0"/>
                                </a:rPr>
                                <m:t>𝜆</m:t>
                              </m:r>
                            </m:den>
                          </m:f>
                          <m:sSup>
                            <m:sSupPr>
                              <m:ctrlPr>
                                <a:rPr lang="ja-JP" altLang="en-US" sz="1600" i="1">
                                  <a:solidFill>
                                    <a:schemeClr val="tx1"/>
                                  </a:solidFill>
                                  <a:latin typeface="Cambria Math" panose="02040503050406030204" pitchFamily="18" charset="0"/>
                                </a:rPr>
                              </m:ctrlPr>
                            </m:sSupPr>
                            <m:e>
                              <m:sSub>
                                <m:sSubPr>
                                  <m:ctrlPr>
                                    <a:rPr lang="ja-JP" altLang="en-US" sz="1600" i="1">
                                      <a:solidFill>
                                        <a:schemeClr val="tx1"/>
                                      </a:solidFill>
                                      <a:latin typeface="Cambria Math" panose="02040503050406030204" pitchFamily="18" charset="0"/>
                                    </a:rPr>
                                  </m:ctrlPr>
                                </m:sSubPr>
                                <m:e>
                                  <m:r>
                                    <a:rPr lang="ja-JP" altLang="en-US" sz="1600" i="1">
                                      <a:solidFill>
                                        <a:schemeClr val="tx1"/>
                                      </a:solidFill>
                                      <a:latin typeface="Cambria Math" panose="02040503050406030204" pitchFamily="18" charset="0"/>
                                    </a:rPr>
                                    <m:t>𝑓</m:t>
                                  </m:r>
                                </m:e>
                                <m:sub>
                                  <m:r>
                                    <a:rPr lang="ja-JP" altLang="en-US" sz="1600" i="1">
                                      <a:solidFill>
                                        <a:schemeClr val="tx1"/>
                                      </a:solidFill>
                                      <a:latin typeface="Cambria Math" panose="02040503050406030204" pitchFamily="18" charset="0"/>
                                    </a:rPr>
                                    <m:t>𝑎</m:t>
                                  </m:r>
                                </m:sub>
                              </m:sSub>
                              <m:sSub>
                                <m:sSubPr>
                                  <m:ctrlPr>
                                    <a:rPr lang="ja-JP" altLang="en-US" sz="1600" i="1">
                                      <a:solidFill>
                                        <a:schemeClr val="tx1"/>
                                      </a:solidFill>
                                      <a:latin typeface="Cambria Math" panose="02040503050406030204" pitchFamily="18" charset="0"/>
                                    </a:rPr>
                                  </m:ctrlPr>
                                </m:sSubPr>
                                <m:e>
                                  <m:r>
                                    <a:rPr lang="ja-JP" altLang="en-US" sz="1600" i="1">
                                      <a:solidFill>
                                        <a:schemeClr val="tx1"/>
                                      </a:solidFill>
                                      <a:latin typeface="Cambria Math" panose="02040503050406030204" pitchFamily="18" charset="0"/>
                                    </a:rPr>
                                    <m:t>𝑓</m:t>
                                  </m:r>
                                </m:e>
                                <m:sub>
                                  <m:r>
                                    <a:rPr lang="ja-JP" altLang="en-US" sz="1600" i="1">
                                      <a:solidFill>
                                        <a:schemeClr val="tx1"/>
                                      </a:solidFill>
                                      <a:latin typeface="Cambria Math" panose="02040503050406030204" pitchFamily="18" charset="0"/>
                                    </a:rPr>
                                    <m:t>𝑒</m:t>
                                  </m:r>
                                </m:sub>
                              </m:sSub>
                              <m:sSub>
                                <m:sSubPr>
                                  <m:ctrlPr>
                                    <a:rPr lang="ja-JP" altLang="en-US" sz="1600" i="1">
                                      <a:solidFill>
                                        <a:schemeClr val="tx1"/>
                                      </a:solidFill>
                                      <a:latin typeface="Cambria Math" panose="02040503050406030204" pitchFamily="18" charset="0"/>
                                    </a:rPr>
                                  </m:ctrlPr>
                                </m:sSubPr>
                                <m:e>
                                  <m:r>
                                    <a:rPr lang="ja-JP" altLang="en-US" sz="1600" i="1">
                                      <a:solidFill>
                                        <a:schemeClr val="tx1"/>
                                      </a:solidFill>
                                      <a:latin typeface="Cambria Math" panose="02040503050406030204" pitchFamily="18" charset="0"/>
                                    </a:rPr>
                                    <m:t>𝑓</m:t>
                                  </m:r>
                                </m:e>
                                <m:sub>
                                  <m:r>
                                    <a:rPr lang="ja-JP" altLang="en-US" sz="1600" i="1">
                                      <a:solidFill>
                                        <a:schemeClr val="tx1"/>
                                      </a:solidFill>
                                      <a:latin typeface="Cambria Math" panose="02040503050406030204" pitchFamily="18" charset="0"/>
                                    </a:rPr>
                                    <m:t>𝑔</m:t>
                                  </m:r>
                                </m:sub>
                              </m:sSub>
                              <m:d>
                                <m:dPr>
                                  <m:ctrlPr>
                                    <a:rPr lang="ja-JP" altLang="en-US" sz="1600" i="1">
                                      <a:solidFill>
                                        <a:schemeClr val="tx1"/>
                                      </a:solidFill>
                                      <a:latin typeface="Cambria Math" panose="02040503050406030204" pitchFamily="18" charset="0"/>
                                    </a:rPr>
                                  </m:ctrlPr>
                                </m:dPr>
                                <m:e>
                                  <m:r>
                                    <a:rPr lang="ja-JP" altLang="en-US" sz="1600" i="0">
                                      <a:solidFill>
                                        <a:schemeClr val="tx1"/>
                                      </a:solidFill>
                                      <a:latin typeface="Cambria Math" panose="02040503050406030204" pitchFamily="18" charset="0"/>
                                    </a:rPr>
                                    <m:t>1−</m:t>
                                  </m:r>
                                  <m:sSup>
                                    <m:sSupPr>
                                      <m:ctrlPr>
                                        <a:rPr lang="ja-JP" altLang="en-US" sz="1600" i="1">
                                          <a:solidFill>
                                            <a:schemeClr val="tx1"/>
                                          </a:solidFill>
                                          <a:latin typeface="Cambria Math" panose="02040503050406030204" pitchFamily="18" charset="0"/>
                                        </a:rPr>
                                      </m:ctrlPr>
                                    </m:sSupPr>
                                    <m:e>
                                      <m:r>
                                        <a:rPr lang="ja-JP" altLang="en-US" sz="1600" i="1">
                                          <a:solidFill>
                                            <a:schemeClr val="tx1"/>
                                          </a:solidFill>
                                          <a:latin typeface="Cambria Math" panose="02040503050406030204" pitchFamily="18" charset="0"/>
                                        </a:rPr>
                                        <m:t>𝑒</m:t>
                                      </m:r>
                                    </m:e>
                                    <m:sup>
                                      <m:r>
                                        <a:rPr lang="ja-JP" altLang="en-US" sz="1600" i="0">
                                          <a:solidFill>
                                            <a:schemeClr val="tx1"/>
                                          </a:solidFill>
                                          <a:latin typeface="Cambria Math" panose="02040503050406030204" pitchFamily="18" charset="0"/>
                                        </a:rPr>
                                        <m:t>−</m:t>
                                      </m:r>
                                      <m:r>
                                        <a:rPr lang="ja-JP" altLang="en-US" sz="1600" i="1">
                                          <a:solidFill>
                                            <a:schemeClr val="tx1"/>
                                          </a:solidFill>
                                          <a:latin typeface="Cambria Math" panose="02040503050406030204" pitchFamily="18" charset="0"/>
                                        </a:rPr>
                                        <m:t>𝜆</m:t>
                                      </m:r>
                                      <m:sSub>
                                        <m:sSubPr>
                                          <m:ctrlPr>
                                            <a:rPr lang="ja-JP" altLang="en-US" sz="1600" i="1">
                                              <a:solidFill>
                                                <a:schemeClr val="tx1"/>
                                              </a:solidFill>
                                              <a:latin typeface="Cambria Math" panose="02040503050406030204" pitchFamily="18" charset="0"/>
                                            </a:rPr>
                                          </m:ctrlPr>
                                        </m:sSubPr>
                                        <m:e>
                                          <m:r>
                                            <a:rPr lang="ja-JP" altLang="en-US" sz="1600" i="1">
                                              <a:solidFill>
                                                <a:schemeClr val="tx1"/>
                                              </a:solidFill>
                                              <a:latin typeface="Cambria Math" panose="02040503050406030204" pitchFamily="18" charset="0"/>
                                            </a:rPr>
                                            <m:t>𝑡</m:t>
                                          </m:r>
                                        </m:e>
                                        <m:sub>
                                          <m:r>
                                            <a:rPr lang="ja-JP" altLang="en-US" sz="1600" i="1">
                                              <a:solidFill>
                                                <a:schemeClr val="tx1"/>
                                              </a:solidFill>
                                              <a:latin typeface="Cambria Math" panose="02040503050406030204" pitchFamily="18" charset="0"/>
                                            </a:rPr>
                                            <m:t>𝑖</m:t>
                                          </m:r>
                                        </m:sub>
                                      </m:sSub>
                                    </m:sup>
                                  </m:sSup>
                                </m:e>
                              </m:d>
                              <m:r>
                                <a:rPr lang="ja-JP" altLang="en-US" sz="1600" i="1">
                                  <a:solidFill>
                                    <a:schemeClr val="tx1"/>
                                  </a:solidFill>
                                  <a:latin typeface="Cambria Math" panose="02040503050406030204" pitchFamily="18" charset="0"/>
                                </a:rPr>
                                <m:t>𝑒</m:t>
                              </m:r>
                            </m:e>
                            <m:sup>
                              <m:r>
                                <a:rPr lang="ja-JP" altLang="en-US" sz="1600" i="0">
                                  <a:solidFill>
                                    <a:schemeClr val="tx1"/>
                                  </a:solidFill>
                                  <a:latin typeface="Cambria Math" panose="02040503050406030204" pitchFamily="18" charset="0"/>
                                </a:rPr>
                                <m:t>−</m:t>
                              </m:r>
                              <m:r>
                                <a:rPr lang="ja-JP" altLang="en-US" sz="1600" i="1">
                                  <a:solidFill>
                                    <a:schemeClr val="tx1"/>
                                  </a:solidFill>
                                  <a:latin typeface="Cambria Math" panose="02040503050406030204" pitchFamily="18" charset="0"/>
                                </a:rPr>
                                <m:t>𝜆</m:t>
                              </m:r>
                              <m:sSub>
                                <m:sSubPr>
                                  <m:ctrlPr>
                                    <a:rPr lang="ja-JP" altLang="en-US" sz="1600" i="1">
                                      <a:solidFill>
                                        <a:schemeClr val="tx1"/>
                                      </a:solidFill>
                                      <a:latin typeface="Cambria Math" panose="02040503050406030204" pitchFamily="18" charset="0"/>
                                    </a:rPr>
                                  </m:ctrlPr>
                                </m:sSubPr>
                                <m:e>
                                  <m:r>
                                    <a:rPr lang="ja-JP" altLang="en-US" sz="1600" i="1">
                                      <a:solidFill>
                                        <a:schemeClr val="tx1"/>
                                      </a:solidFill>
                                      <a:latin typeface="Cambria Math" panose="02040503050406030204" pitchFamily="18" charset="0"/>
                                    </a:rPr>
                                    <m:t>𝑡</m:t>
                                  </m:r>
                                </m:e>
                                <m:sub>
                                  <m:r>
                                    <a:rPr lang="ja-JP" altLang="en-US" sz="1600" i="1">
                                      <a:solidFill>
                                        <a:schemeClr val="tx1"/>
                                      </a:solidFill>
                                      <a:latin typeface="Cambria Math" panose="02040503050406030204" pitchFamily="18" charset="0"/>
                                    </a:rPr>
                                    <m:t>𝑐</m:t>
                                  </m:r>
                                </m:sub>
                              </m:sSub>
                            </m:sup>
                          </m:sSup>
                          <m:d>
                            <m:dPr>
                              <m:ctrlPr>
                                <a:rPr lang="ja-JP" altLang="en-US" sz="1600" i="1">
                                  <a:solidFill>
                                    <a:schemeClr val="tx1"/>
                                  </a:solidFill>
                                  <a:latin typeface="Cambria Math" panose="02040503050406030204" pitchFamily="18" charset="0"/>
                                </a:rPr>
                              </m:ctrlPr>
                            </m:dPr>
                            <m:e>
                              <m:r>
                                <a:rPr lang="ja-JP" altLang="en-US" sz="1600" i="0">
                                  <a:solidFill>
                                    <a:schemeClr val="tx1"/>
                                  </a:solidFill>
                                  <a:latin typeface="Cambria Math" panose="02040503050406030204" pitchFamily="18" charset="0"/>
                                </a:rPr>
                                <m:t>1 − </m:t>
                              </m:r>
                              <m:sSup>
                                <m:sSupPr>
                                  <m:ctrlPr>
                                    <a:rPr lang="ja-JP" altLang="en-US" sz="1600" i="1">
                                      <a:solidFill>
                                        <a:schemeClr val="tx1"/>
                                      </a:solidFill>
                                      <a:latin typeface="Cambria Math" panose="02040503050406030204" pitchFamily="18" charset="0"/>
                                    </a:rPr>
                                  </m:ctrlPr>
                                </m:sSupPr>
                                <m:e>
                                  <m:r>
                                    <a:rPr lang="ja-JP" altLang="en-US" sz="1600" i="1">
                                      <a:solidFill>
                                        <a:schemeClr val="tx1"/>
                                      </a:solidFill>
                                      <a:latin typeface="Cambria Math" panose="02040503050406030204" pitchFamily="18" charset="0"/>
                                    </a:rPr>
                                    <m:t>𝑒</m:t>
                                  </m:r>
                                </m:e>
                                <m:sup>
                                  <m:r>
                                    <a:rPr lang="ja-JP" altLang="en-US" sz="1600" i="0">
                                      <a:solidFill>
                                        <a:schemeClr val="tx1"/>
                                      </a:solidFill>
                                      <a:latin typeface="Cambria Math" panose="02040503050406030204" pitchFamily="18" charset="0"/>
                                    </a:rPr>
                                    <m:t>−</m:t>
                                  </m:r>
                                  <m:r>
                                    <a:rPr lang="ja-JP" altLang="en-US" sz="1600" i="1">
                                      <a:solidFill>
                                        <a:schemeClr val="tx1"/>
                                      </a:solidFill>
                                      <a:latin typeface="Cambria Math" panose="02040503050406030204" pitchFamily="18" charset="0"/>
                                    </a:rPr>
                                    <m:t>𝜆</m:t>
                                  </m:r>
                                  <m:sSub>
                                    <m:sSubPr>
                                      <m:ctrlPr>
                                        <a:rPr lang="ja-JP" altLang="en-US" sz="1600" i="1">
                                          <a:solidFill>
                                            <a:schemeClr val="tx1"/>
                                          </a:solidFill>
                                          <a:latin typeface="Cambria Math" panose="02040503050406030204" pitchFamily="18" charset="0"/>
                                        </a:rPr>
                                      </m:ctrlPr>
                                    </m:sSubPr>
                                    <m:e>
                                      <m:r>
                                        <a:rPr lang="ja-JP" altLang="en-US" sz="1600" i="1">
                                          <a:solidFill>
                                            <a:schemeClr val="tx1"/>
                                          </a:solidFill>
                                          <a:latin typeface="Cambria Math" panose="02040503050406030204" pitchFamily="18" charset="0"/>
                                        </a:rPr>
                                        <m:t>𝑡</m:t>
                                      </m:r>
                                    </m:e>
                                    <m:sub>
                                      <m:r>
                                        <a:rPr lang="ja-JP" altLang="en-US" sz="1600" i="1">
                                          <a:solidFill>
                                            <a:schemeClr val="tx1"/>
                                          </a:solidFill>
                                          <a:latin typeface="Cambria Math" panose="02040503050406030204" pitchFamily="18" charset="0"/>
                                        </a:rPr>
                                        <m:t>𝑚</m:t>
                                      </m:r>
                                    </m:sub>
                                  </m:sSub>
                                </m:sup>
                              </m:sSup>
                            </m:e>
                          </m:d>
                          <m:r>
                            <a:rPr lang="ja-JP" altLang="en-US" sz="1600" i="0">
                              <a:solidFill>
                                <a:schemeClr val="tx1"/>
                              </a:solidFill>
                              <a:latin typeface="Cambria Math" panose="02040503050406030204" pitchFamily="18" charset="0"/>
                            </a:rPr>
                            <m:t>+</m:t>
                          </m:r>
                          <m:r>
                            <a:rPr lang="ja-JP" altLang="en-US" sz="1600" i="1">
                              <a:solidFill>
                                <a:schemeClr val="tx1"/>
                              </a:solidFill>
                              <a:latin typeface="Cambria Math" panose="02040503050406030204" pitchFamily="18" charset="0"/>
                            </a:rPr>
                            <m:t>𝑏</m:t>
                          </m:r>
                          <m:sSub>
                            <m:sSubPr>
                              <m:ctrlPr>
                                <a:rPr lang="ja-JP" altLang="en-US" sz="1600" i="1">
                                  <a:solidFill>
                                    <a:schemeClr val="tx1"/>
                                  </a:solidFill>
                                  <a:latin typeface="Cambria Math" panose="02040503050406030204" pitchFamily="18" charset="0"/>
                                </a:rPr>
                              </m:ctrlPr>
                            </m:sSubPr>
                            <m:e>
                              <m:r>
                                <a:rPr lang="ja-JP" altLang="en-US" sz="1600" i="1">
                                  <a:solidFill>
                                    <a:schemeClr val="tx1"/>
                                  </a:solidFill>
                                  <a:latin typeface="Cambria Math" panose="02040503050406030204" pitchFamily="18" charset="0"/>
                                </a:rPr>
                                <m:t>𝑡</m:t>
                              </m:r>
                            </m:e>
                            <m:sub>
                              <m:r>
                                <a:rPr lang="ja-JP" altLang="en-US" sz="1600" i="1">
                                  <a:solidFill>
                                    <a:schemeClr val="tx1"/>
                                  </a:solidFill>
                                  <a:latin typeface="Cambria Math" panose="02040503050406030204" pitchFamily="18" charset="0"/>
                                </a:rPr>
                                <m:t>𝑚</m:t>
                              </m:r>
                            </m:sub>
                          </m:sSub>
                          <m:r>
                            <a:rPr lang="ja-JP" altLang="en-US" sz="1600" i="0">
                              <a:solidFill>
                                <a:schemeClr val="tx1"/>
                              </a:solidFill>
                              <a:latin typeface="Cambria Math" panose="02040503050406030204" pitchFamily="18" charset="0"/>
                            </a:rPr>
                            <m:t>#</m:t>
                          </m:r>
                        </m:e>
                      </m:eqArr>
                      <m:r>
                        <a:rPr lang="en-US" altLang="ja-JP" sz="1600" b="0" i="1" smtClean="0">
                          <a:solidFill>
                            <a:schemeClr val="tx1"/>
                          </a:solidFill>
                          <a:latin typeface="Cambria Math" panose="02040503050406030204" pitchFamily="18" charset="0"/>
                          <a:ea typeface="Cambria Math" panose="02040503050406030204" pitchFamily="18" charset="0"/>
                        </a:rPr>
                        <m:t>        </m:t>
                      </m:r>
                      <m:d>
                        <m:dPr>
                          <m:ctrlPr>
                            <a:rPr lang="ja-JP" altLang="en-US" sz="1600" i="1">
                              <a:solidFill>
                                <a:schemeClr val="tx1"/>
                              </a:solidFill>
                              <a:latin typeface="Cambria Math" panose="02040503050406030204" pitchFamily="18" charset="0"/>
                            </a:rPr>
                          </m:ctrlPr>
                        </m:dPr>
                        <m:e>
                          <m:r>
                            <a:rPr lang="en-US" altLang="ja-JP" sz="1600" b="0" i="0" smtClean="0">
                              <a:solidFill>
                                <a:schemeClr val="tx1"/>
                              </a:solidFill>
                              <a:latin typeface="Cambria Math" panose="02040503050406030204" pitchFamily="18" charset="0"/>
                            </a:rPr>
                            <m:t>2</m:t>
                          </m:r>
                        </m:e>
                      </m:d>
                    </m:oMath>
                  </m:oMathPara>
                </a14:m>
                <a:endParaRPr lang="ja-JP" altLang="en-US" sz="1600" dirty="0">
                  <a:solidFill>
                    <a:schemeClr val="tx1"/>
                  </a:solidFill>
                  <a:latin typeface="Cambria Math" panose="02040503050406030204" pitchFamily="18" charset="0"/>
                </a:endParaRPr>
              </a:p>
            </p:txBody>
          </p:sp>
        </mc:Choice>
        <mc:Fallback xmlns="">
          <p:sp>
            <p:nvSpPr>
              <p:cNvPr id="3" name="テキスト ボックス 2">
                <a:extLst>
                  <a:ext uri="{FF2B5EF4-FFF2-40B4-BE49-F238E27FC236}">
                    <a16:creationId xmlns:a16="http://schemas.microsoft.com/office/drawing/2014/main" id="{0905F43E-5074-2D9C-CA6E-31AB451DA707}"/>
                  </a:ext>
                </a:extLst>
              </p:cNvPr>
              <p:cNvSpPr txBox="1">
                <a:spLocks noRot="1" noChangeAspect="1" noMove="1" noResize="1" noEditPoints="1" noAdjustHandles="1" noChangeArrowheads="1" noChangeShapeType="1" noTextEdit="1"/>
              </p:cNvSpPr>
              <p:nvPr/>
            </p:nvSpPr>
            <p:spPr>
              <a:xfrm>
                <a:off x="1196803" y="2356699"/>
                <a:ext cx="6750077" cy="553357"/>
              </a:xfrm>
              <a:prstGeom prst="rect">
                <a:avLst/>
              </a:prstGeom>
              <a:blipFill>
                <a:blip r:embed="rId3"/>
                <a:stretch>
                  <a:fillRect b="-3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A5D06366-5C87-268B-6C6B-7336D27422F8}"/>
                  </a:ext>
                </a:extLst>
              </p:cNvPr>
              <p:cNvSpPr txBox="1"/>
              <p:nvPr/>
            </p:nvSpPr>
            <p:spPr>
              <a:xfrm>
                <a:off x="4667794" y="4807816"/>
                <a:ext cx="4168352" cy="7288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ja-JP" altLang="en-US" sz="1400" i="1" smtClean="0">
                              <a:solidFill>
                                <a:schemeClr val="tx1"/>
                              </a:solidFill>
                              <a:latin typeface="Cambria Math" panose="02040503050406030204" pitchFamily="18" charset="0"/>
                            </a:rPr>
                          </m:ctrlPr>
                        </m:fPr>
                        <m:num>
                          <m:r>
                            <a:rPr lang="ja-JP" altLang="en-US" sz="1400" i="1">
                              <a:solidFill>
                                <a:schemeClr val="tx1"/>
                              </a:solidFill>
                              <a:latin typeface="Cambria Math" panose="02040503050406030204" pitchFamily="18" charset="0"/>
                            </a:rPr>
                            <m:t>𝛿</m:t>
                          </m:r>
                          <m:sSub>
                            <m:sSubPr>
                              <m:ctrlPr>
                                <a:rPr lang="ja-JP" altLang="en-US" sz="1400" i="1">
                                  <a:solidFill>
                                    <a:schemeClr val="tx1"/>
                                  </a:solidFill>
                                  <a:latin typeface="Cambria Math" panose="02040503050406030204" pitchFamily="18" charset="0"/>
                                </a:rPr>
                              </m:ctrlPr>
                            </m:sSubPr>
                            <m:e>
                              <m:r>
                                <a:rPr lang="ja-JP" altLang="en-US" sz="1400" i="1">
                                  <a:solidFill>
                                    <a:schemeClr val="tx1"/>
                                  </a:solidFill>
                                  <a:latin typeface="Cambria Math" panose="02040503050406030204" pitchFamily="18" charset="0"/>
                                </a:rPr>
                                <m:t>𝑅</m:t>
                              </m:r>
                            </m:e>
                            <m:sub>
                              <m:r>
                                <a:rPr lang="ja-JP" altLang="en-US" sz="1400" i="1">
                                  <a:solidFill>
                                    <a:schemeClr val="tx1"/>
                                  </a:solidFill>
                                  <a:latin typeface="Cambria Math" panose="02040503050406030204" pitchFamily="18" charset="0"/>
                                </a:rPr>
                                <m:t>𝑆</m:t>
                              </m:r>
                              <m:r>
                                <a:rPr lang="ja-JP" altLang="en-US" sz="1400" i="0">
                                  <a:solidFill>
                                    <a:schemeClr val="tx1"/>
                                  </a:solidFill>
                                  <a:latin typeface="Cambria Math" panose="02040503050406030204" pitchFamily="18" charset="0"/>
                                </a:rPr>
                                <m:t>1</m:t>
                              </m:r>
                              <m:r>
                                <a:rPr lang="ja-JP" altLang="en-US" sz="1400" i="1">
                                  <a:solidFill>
                                    <a:schemeClr val="tx1"/>
                                  </a:solidFill>
                                  <a:latin typeface="Cambria Math" panose="02040503050406030204" pitchFamily="18" charset="0"/>
                                </a:rPr>
                                <m:t>𝐶</m:t>
                              </m:r>
                            </m:sub>
                          </m:sSub>
                        </m:num>
                        <m:den>
                          <m:sSub>
                            <m:sSubPr>
                              <m:ctrlPr>
                                <a:rPr lang="ja-JP" altLang="en-US" sz="1400" i="1">
                                  <a:solidFill>
                                    <a:schemeClr val="tx1"/>
                                  </a:solidFill>
                                  <a:latin typeface="Cambria Math" panose="02040503050406030204" pitchFamily="18" charset="0"/>
                                </a:rPr>
                              </m:ctrlPr>
                            </m:sSubPr>
                            <m:e>
                              <m:r>
                                <a:rPr lang="ja-JP" altLang="en-US" sz="1400" i="1">
                                  <a:solidFill>
                                    <a:schemeClr val="tx1"/>
                                  </a:solidFill>
                                  <a:latin typeface="Cambria Math" panose="02040503050406030204" pitchFamily="18" charset="0"/>
                                </a:rPr>
                                <m:t>𝑅</m:t>
                              </m:r>
                            </m:e>
                            <m:sub>
                              <m:r>
                                <a:rPr lang="ja-JP" altLang="en-US" sz="1400" i="1">
                                  <a:solidFill>
                                    <a:schemeClr val="tx1"/>
                                  </a:solidFill>
                                  <a:latin typeface="Cambria Math" panose="02040503050406030204" pitchFamily="18" charset="0"/>
                                </a:rPr>
                                <m:t>𝑆</m:t>
                              </m:r>
                              <m:r>
                                <a:rPr lang="ja-JP" altLang="en-US" sz="1400" i="0">
                                  <a:solidFill>
                                    <a:schemeClr val="tx1"/>
                                  </a:solidFill>
                                  <a:latin typeface="Cambria Math" panose="02040503050406030204" pitchFamily="18" charset="0"/>
                                </a:rPr>
                                <m:t>1</m:t>
                              </m:r>
                              <m:r>
                                <a:rPr lang="ja-JP" altLang="en-US" sz="1400" i="1">
                                  <a:solidFill>
                                    <a:schemeClr val="tx1"/>
                                  </a:solidFill>
                                  <a:latin typeface="Cambria Math" panose="02040503050406030204" pitchFamily="18" charset="0"/>
                                </a:rPr>
                                <m:t>𝐶</m:t>
                              </m:r>
                            </m:sub>
                          </m:sSub>
                        </m:den>
                      </m:f>
                      <m:r>
                        <a:rPr lang="ja-JP" altLang="en-US" sz="1400" i="0">
                          <a:solidFill>
                            <a:schemeClr val="tx1"/>
                          </a:solidFill>
                          <a:latin typeface="Cambria Math" panose="02040503050406030204" pitchFamily="18" charset="0"/>
                        </a:rPr>
                        <m:t> = </m:t>
                      </m:r>
                      <m:rad>
                        <m:radPr>
                          <m:degHide m:val="on"/>
                          <m:ctrlPr>
                            <a:rPr lang="ja-JP" altLang="en-US" sz="1400" i="1">
                              <a:solidFill>
                                <a:schemeClr val="tx1"/>
                              </a:solidFill>
                              <a:latin typeface="Cambria Math" panose="02040503050406030204" pitchFamily="18" charset="0"/>
                            </a:rPr>
                          </m:ctrlPr>
                        </m:radPr>
                        <m:deg/>
                        <m:e>
                          <m:f>
                            <m:fPr>
                              <m:ctrlPr>
                                <a:rPr lang="ja-JP" altLang="en-US" sz="1400" i="1">
                                  <a:solidFill>
                                    <a:schemeClr val="tx1"/>
                                  </a:solidFill>
                                  <a:latin typeface="Cambria Math" panose="02040503050406030204" pitchFamily="18" charset="0"/>
                                </a:rPr>
                              </m:ctrlPr>
                            </m:fPr>
                            <m:num>
                              <m:sSub>
                                <m:sSubPr>
                                  <m:ctrlPr>
                                    <a:rPr lang="ja-JP" altLang="en-US" sz="1400" i="1">
                                      <a:solidFill>
                                        <a:schemeClr val="tx1"/>
                                      </a:solidFill>
                                      <a:latin typeface="Cambria Math" panose="02040503050406030204" pitchFamily="18" charset="0"/>
                                    </a:rPr>
                                  </m:ctrlPr>
                                </m:sSubPr>
                                <m:e>
                                  <m:r>
                                    <a:rPr lang="ja-JP" altLang="en-US" sz="1400" i="1">
                                      <a:solidFill>
                                        <a:schemeClr val="tx1"/>
                                      </a:solidFill>
                                      <a:latin typeface="Cambria Math" panose="02040503050406030204" pitchFamily="18" charset="0"/>
                                    </a:rPr>
                                    <m:t>𝐶</m:t>
                                  </m:r>
                                </m:e>
                                <m:sub>
                                  <m:r>
                                    <a:rPr lang="ja-JP" altLang="en-US" sz="1400" i="1">
                                      <a:solidFill>
                                        <a:schemeClr val="tx1"/>
                                      </a:solidFill>
                                      <a:latin typeface="Cambria Math" panose="02040503050406030204" pitchFamily="18" charset="0"/>
                                    </a:rPr>
                                    <m:t>𝑆</m:t>
                                  </m:r>
                                  <m:r>
                                    <a:rPr lang="ja-JP" altLang="en-US" sz="1400" i="0">
                                      <a:solidFill>
                                        <a:schemeClr val="tx1"/>
                                      </a:solidFill>
                                      <a:latin typeface="Cambria Math" panose="02040503050406030204" pitchFamily="18" charset="0"/>
                                    </a:rPr>
                                    <m:t>1</m:t>
                                  </m:r>
                                  <m:r>
                                    <a:rPr lang="ja-JP" altLang="en-US" sz="1400" i="1">
                                      <a:solidFill>
                                        <a:schemeClr val="tx1"/>
                                      </a:solidFill>
                                      <a:latin typeface="Cambria Math" panose="02040503050406030204" pitchFamily="18" charset="0"/>
                                    </a:rPr>
                                    <m:t>𝐶</m:t>
                                  </m:r>
                                </m:sub>
                              </m:sSub>
                              <m:r>
                                <a:rPr lang="ja-JP" altLang="en-US" sz="1400" i="0">
                                  <a:solidFill>
                                    <a:schemeClr val="tx1"/>
                                  </a:solidFill>
                                  <a:latin typeface="Cambria Math" panose="02040503050406030204" pitchFamily="18" charset="0"/>
                                </a:rPr>
                                <m:t> +</m:t>
                              </m:r>
                              <m:r>
                                <a:rPr lang="en-US" altLang="ja-JP" sz="1400" i="1" smtClean="0">
                                  <a:solidFill>
                                    <a:schemeClr val="tx1"/>
                                  </a:solidFill>
                                  <a:latin typeface="Cambria Math" panose="02040503050406030204" pitchFamily="18" charset="0"/>
                                </a:rPr>
                                <m:t>𝑏</m:t>
                              </m:r>
                              <m:sSub>
                                <m:sSubPr>
                                  <m:ctrlPr>
                                    <a:rPr lang="ja-JP" altLang="en-US" sz="1400" i="1">
                                      <a:latin typeface="Cambria Math" panose="02040503050406030204" pitchFamily="18" charset="0"/>
                                    </a:rPr>
                                  </m:ctrlPr>
                                </m:sSubPr>
                                <m:e>
                                  <m:r>
                                    <a:rPr lang="ja-JP" altLang="en-US" sz="1400" i="1">
                                      <a:latin typeface="Cambria Math" panose="02040503050406030204" pitchFamily="18" charset="0"/>
                                    </a:rPr>
                                    <m:t>𝑡</m:t>
                                  </m:r>
                                </m:e>
                                <m:sub>
                                  <m:r>
                                    <a:rPr lang="ja-JP" altLang="en-US" sz="1400" i="1">
                                      <a:latin typeface="Cambria Math" panose="02040503050406030204" pitchFamily="18" charset="0"/>
                                    </a:rPr>
                                    <m:t>𝑚</m:t>
                                  </m:r>
                                </m:sub>
                              </m:sSub>
                            </m:num>
                            <m:den>
                              <m:sSup>
                                <m:sSupPr>
                                  <m:ctrlPr>
                                    <a:rPr lang="ja-JP" altLang="en-US" sz="1400" i="1">
                                      <a:solidFill>
                                        <a:schemeClr val="tx1"/>
                                      </a:solidFill>
                                      <a:latin typeface="Cambria Math" panose="02040503050406030204" pitchFamily="18" charset="0"/>
                                    </a:rPr>
                                  </m:ctrlPr>
                                </m:sSupPr>
                                <m:e>
                                  <m:d>
                                    <m:dPr>
                                      <m:ctrlPr>
                                        <a:rPr lang="ja-JP" altLang="en-US" sz="1400" i="1">
                                          <a:solidFill>
                                            <a:schemeClr val="tx1"/>
                                          </a:solidFill>
                                          <a:latin typeface="Cambria Math" panose="02040503050406030204" pitchFamily="18" charset="0"/>
                                        </a:rPr>
                                      </m:ctrlPr>
                                    </m:dPr>
                                    <m:e>
                                      <m:sSub>
                                        <m:sSubPr>
                                          <m:ctrlPr>
                                            <a:rPr lang="ja-JP" altLang="en-US" sz="1400" i="1">
                                              <a:solidFill>
                                                <a:schemeClr val="tx1"/>
                                              </a:solidFill>
                                              <a:latin typeface="Cambria Math" panose="02040503050406030204" pitchFamily="18" charset="0"/>
                                            </a:rPr>
                                          </m:ctrlPr>
                                        </m:sSubPr>
                                        <m:e>
                                          <m:r>
                                            <a:rPr lang="ja-JP" altLang="en-US" sz="1400" i="1">
                                              <a:solidFill>
                                                <a:schemeClr val="tx1"/>
                                              </a:solidFill>
                                              <a:latin typeface="Cambria Math" panose="02040503050406030204" pitchFamily="18" charset="0"/>
                                            </a:rPr>
                                            <m:t>𝐶</m:t>
                                          </m:r>
                                        </m:e>
                                        <m:sub>
                                          <m:r>
                                            <a:rPr lang="ja-JP" altLang="en-US" sz="1400" i="1">
                                              <a:solidFill>
                                                <a:schemeClr val="tx1"/>
                                              </a:solidFill>
                                              <a:latin typeface="Cambria Math" panose="02040503050406030204" pitchFamily="18" charset="0"/>
                                            </a:rPr>
                                            <m:t>𝑆</m:t>
                                          </m:r>
                                          <m:r>
                                            <a:rPr lang="ja-JP" altLang="en-US" sz="1400" i="0">
                                              <a:solidFill>
                                                <a:schemeClr val="tx1"/>
                                              </a:solidFill>
                                              <a:latin typeface="Cambria Math" panose="02040503050406030204" pitchFamily="18" charset="0"/>
                                            </a:rPr>
                                            <m:t>1</m:t>
                                          </m:r>
                                          <m:r>
                                            <a:rPr lang="ja-JP" altLang="en-US" sz="1400" i="1">
                                              <a:solidFill>
                                                <a:schemeClr val="tx1"/>
                                              </a:solidFill>
                                              <a:latin typeface="Cambria Math" panose="02040503050406030204" pitchFamily="18" charset="0"/>
                                            </a:rPr>
                                            <m:t>𝐶</m:t>
                                          </m:r>
                                        </m:sub>
                                      </m:sSub>
                                      <m:r>
                                        <a:rPr lang="ja-JP" altLang="en-US" sz="1400" i="0">
                                          <a:solidFill>
                                            <a:schemeClr val="tx1"/>
                                          </a:solidFill>
                                          <a:latin typeface="Cambria Math" panose="02040503050406030204" pitchFamily="18" charset="0"/>
                                        </a:rPr>
                                        <m:t> −</m:t>
                                      </m:r>
                                      <m:r>
                                        <a:rPr lang="en-US" altLang="ja-JP" sz="1400" b="0" i="1" smtClean="0">
                                          <a:latin typeface="Cambria Math" panose="02040503050406030204" pitchFamily="18" charset="0"/>
                                        </a:rPr>
                                        <m:t>𝑏</m:t>
                                      </m:r>
                                      <m:sSub>
                                        <m:sSubPr>
                                          <m:ctrlPr>
                                            <a:rPr lang="ja-JP" altLang="en-US" sz="1400" i="1">
                                              <a:latin typeface="Cambria Math" panose="02040503050406030204" pitchFamily="18" charset="0"/>
                                            </a:rPr>
                                          </m:ctrlPr>
                                        </m:sSubPr>
                                        <m:e>
                                          <m:r>
                                            <a:rPr lang="ja-JP" altLang="en-US" sz="1400" i="1">
                                              <a:latin typeface="Cambria Math" panose="02040503050406030204" pitchFamily="18" charset="0"/>
                                            </a:rPr>
                                            <m:t>𝑡</m:t>
                                          </m:r>
                                        </m:e>
                                        <m:sub>
                                          <m:r>
                                            <a:rPr lang="ja-JP" altLang="en-US" sz="1400" i="1">
                                              <a:latin typeface="Cambria Math" panose="02040503050406030204" pitchFamily="18" charset="0"/>
                                            </a:rPr>
                                            <m:t>𝑚</m:t>
                                          </m:r>
                                        </m:sub>
                                      </m:sSub>
                                    </m:e>
                                  </m:d>
                                </m:e>
                                <m:sup>
                                  <m:r>
                                    <a:rPr lang="ja-JP" altLang="en-US" sz="1400" i="0">
                                      <a:solidFill>
                                        <a:schemeClr val="tx1"/>
                                      </a:solidFill>
                                      <a:latin typeface="Cambria Math" panose="02040503050406030204" pitchFamily="18" charset="0"/>
                                    </a:rPr>
                                    <m:t>2</m:t>
                                  </m:r>
                                </m:sup>
                              </m:sSup>
                            </m:den>
                          </m:f>
                        </m:e>
                      </m:rad>
                      <m:r>
                        <a:rPr lang="en-US" altLang="ja-JP" sz="1400" b="0" i="1" smtClean="0">
                          <a:solidFill>
                            <a:schemeClr val="tx1"/>
                          </a:solidFill>
                          <a:latin typeface="Cambria Math" panose="02040503050406030204" pitchFamily="18" charset="0"/>
                        </a:rPr>
                        <m:t>   </m:t>
                      </m:r>
                      <m:d>
                        <m:dPr>
                          <m:ctrlPr>
                            <a:rPr lang="ja-JP" altLang="en-US" sz="1400" i="1">
                              <a:solidFill>
                                <a:schemeClr val="tx1"/>
                              </a:solidFill>
                              <a:latin typeface="Cambria Math" panose="02040503050406030204" pitchFamily="18" charset="0"/>
                            </a:rPr>
                          </m:ctrlPr>
                        </m:dPr>
                        <m:e>
                          <m:r>
                            <a:rPr lang="en-US" altLang="ja-JP" sz="1400" b="0" i="0" smtClean="0">
                              <a:solidFill>
                                <a:schemeClr val="tx1"/>
                              </a:solidFill>
                              <a:latin typeface="Cambria Math" panose="02040503050406030204" pitchFamily="18" charset="0"/>
                            </a:rPr>
                            <m:t>4</m:t>
                          </m:r>
                        </m:e>
                      </m:d>
                    </m:oMath>
                  </m:oMathPara>
                </a14:m>
                <a:endParaRPr lang="en-US" altLang="ja-JP" sz="1400" dirty="0">
                  <a:solidFill>
                    <a:schemeClr val="tx1"/>
                  </a:solidFill>
                </a:endParaRPr>
              </a:p>
            </p:txBody>
          </p:sp>
        </mc:Choice>
        <mc:Fallback xmlns="">
          <p:sp>
            <p:nvSpPr>
              <p:cNvPr id="6" name="テキスト ボックス 5">
                <a:extLst>
                  <a:ext uri="{FF2B5EF4-FFF2-40B4-BE49-F238E27FC236}">
                    <a16:creationId xmlns:a16="http://schemas.microsoft.com/office/drawing/2014/main" id="{A5D06366-5C87-268B-6C6B-7336D27422F8}"/>
                  </a:ext>
                </a:extLst>
              </p:cNvPr>
              <p:cNvSpPr txBox="1">
                <a:spLocks noRot="1" noChangeAspect="1" noMove="1" noResize="1" noEditPoints="1" noAdjustHandles="1" noChangeArrowheads="1" noChangeShapeType="1" noTextEdit="1"/>
              </p:cNvSpPr>
              <p:nvPr/>
            </p:nvSpPr>
            <p:spPr>
              <a:xfrm>
                <a:off x="4667794" y="4807816"/>
                <a:ext cx="4168352" cy="728854"/>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C186C4FB-1BDF-7A96-D66D-B7510027E733}"/>
                  </a:ext>
                </a:extLst>
              </p:cNvPr>
              <p:cNvSpPr txBox="1"/>
              <p:nvPr/>
            </p:nvSpPr>
            <p:spPr>
              <a:xfrm>
                <a:off x="342358" y="4750270"/>
                <a:ext cx="4168351" cy="7288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ja-JP" altLang="en-US" sz="1400" i="1" smtClean="0">
                              <a:solidFill>
                                <a:schemeClr val="tx1"/>
                              </a:solidFill>
                              <a:latin typeface="Cambria Math" panose="02040503050406030204" pitchFamily="18" charset="0"/>
                            </a:rPr>
                          </m:ctrlPr>
                        </m:fPr>
                        <m:num>
                          <m:r>
                            <a:rPr lang="ja-JP" altLang="en-US" sz="1400" i="1">
                              <a:solidFill>
                                <a:schemeClr val="tx1"/>
                              </a:solidFill>
                              <a:latin typeface="Cambria Math" panose="02040503050406030204" pitchFamily="18" charset="0"/>
                            </a:rPr>
                            <m:t>𝛿</m:t>
                          </m:r>
                          <m:sSub>
                            <m:sSubPr>
                              <m:ctrlPr>
                                <a:rPr lang="ja-JP" altLang="en-US" sz="1400" i="1">
                                  <a:solidFill>
                                    <a:schemeClr val="tx1"/>
                                  </a:solidFill>
                                  <a:latin typeface="Cambria Math" panose="02040503050406030204" pitchFamily="18" charset="0"/>
                                </a:rPr>
                              </m:ctrlPr>
                            </m:sSubPr>
                            <m:e>
                              <m:r>
                                <a:rPr lang="ja-JP" altLang="en-US" sz="1400" i="1">
                                  <a:solidFill>
                                    <a:schemeClr val="tx1"/>
                                  </a:solidFill>
                                  <a:latin typeface="Cambria Math" panose="02040503050406030204" pitchFamily="18" charset="0"/>
                                </a:rPr>
                                <m:t>𝑅</m:t>
                              </m:r>
                            </m:e>
                            <m:sub>
                              <m:r>
                                <a:rPr lang="ja-JP" altLang="en-US" sz="1400" i="1">
                                  <a:solidFill>
                                    <a:schemeClr val="tx1"/>
                                  </a:solidFill>
                                  <a:latin typeface="Cambria Math" panose="02040503050406030204" pitchFamily="18" charset="0"/>
                                </a:rPr>
                                <m:t>𝑆</m:t>
                              </m:r>
                              <m:r>
                                <a:rPr lang="ja-JP" altLang="en-US" sz="1400" i="0">
                                  <a:solidFill>
                                    <a:schemeClr val="tx1"/>
                                  </a:solidFill>
                                  <a:latin typeface="Cambria Math" panose="02040503050406030204" pitchFamily="18" charset="0"/>
                                </a:rPr>
                                <m:t>1</m:t>
                              </m:r>
                              <m:r>
                                <m:rPr>
                                  <m:sty m:val="p"/>
                                </m:rPr>
                                <a:rPr lang="en-US" altLang="ja-JP" sz="1400" b="0" i="0" smtClean="0">
                                  <a:solidFill>
                                    <a:schemeClr val="tx1"/>
                                  </a:solidFill>
                                  <a:latin typeface="Cambria Math" panose="02040503050406030204" pitchFamily="18" charset="0"/>
                                </a:rPr>
                                <m:t>T</m:t>
                              </m:r>
                              <m:r>
                                <a:rPr lang="ja-JP" altLang="en-US" sz="1400" i="1">
                                  <a:solidFill>
                                    <a:schemeClr val="tx1"/>
                                  </a:solidFill>
                                  <a:latin typeface="Cambria Math" panose="02040503050406030204" pitchFamily="18" charset="0"/>
                                </a:rPr>
                                <m:t>𝐶</m:t>
                              </m:r>
                            </m:sub>
                          </m:sSub>
                        </m:num>
                        <m:den>
                          <m:sSub>
                            <m:sSubPr>
                              <m:ctrlPr>
                                <a:rPr lang="ja-JP" altLang="en-US" sz="1400" i="1">
                                  <a:solidFill>
                                    <a:schemeClr val="tx1"/>
                                  </a:solidFill>
                                  <a:latin typeface="Cambria Math" panose="02040503050406030204" pitchFamily="18" charset="0"/>
                                </a:rPr>
                              </m:ctrlPr>
                            </m:sSubPr>
                            <m:e>
                              <m:r>
                                <a:rPr lang="ja-JP" altLang="en-US" sz="1400" i="1">
                                  <a:solidFill>
                                    <a:schemeClr val="tx1"/>
                                  </a:solidFill>
                                  <a:latin typeface="Cambria Math" panose="02040503050406030204" pitchFamily="18" charset="0"/>
                                </a:rPr>
                                <m:t>𝑅</m:t>
                              </m:r>
                            </m:e>
                            <m:sub>
                              <m:r>
                                <a:rPr lang="ja-JP" altLang="en-US" sz="1400" i="1">
                                  <a:solidFill>
                                    <a:schemeClr val="tx1"/>
                                  </a:solidFill>
                                  <a:latin typeface="Cambria Math" panose="02040503050406030204" pitchFamily="18" charset="0"/>
                                </a:rPr>
                                <m:t>𝑆</m:t>
                              </m:r>
                              <m:r>
                                <a:rPr lang="ja-JP" altLang="en-US" sz="1400" i="0">
                                  <a:solidFill>
                                    <a:schemeClr val="tx1"/>
                                  </a:solidFill>
                                  <a:latin typeface="Cambria Math" panose="02040503050406030204" pitchFamily="18" charset="0"/>
                                </a:rPr>
                                <m:t>1</m:t>
                              </m:r>
                              <m:r>
                                <a:rPr lang="en-US" altLang="ja-JP" sz="1400" b="0" i="1" smtClean="0">
                                  <a:solidFill>
                                    <a:schemeClr val="tx1"/>
                                  </a:solidFill>
                                  <a:latin typeface="Cambria Math" panose="02040503050406030204" pitchFamily="18" charset="0"/>
                                </a:rPr>
                                <m:t>𝑇</m:t>
                              </m:r>
                              <m:r>
                                <a:rPr lang="ja-JP" altLang="en-US" sz="1400" i="1">
                                  <a:solidFill>
                                    <a:schemeClr val="tx1"/>
                                  </a:solidFill>
                                  <a:latin typeface="Cambria Math" panose="02040503050406030204" pitchFamily="18" charset="0"/>
                                </a:rPr>
                                <m:t>𝐶</m:t>
                              </m:r>
                            </m:sub>
                          </m:sSub>
                        </m:den>
                      </m:f>
                      <m:r>
                        <a:rPr lang="ja-JP" altLang="en-US" sz="1400" i="0">
                          <a:solidFill>
                            <a:schemeClr val="tx1"/>
                          </a:solidFill>
                          <a:latin typeface="Cambria Math" panose="02040503050406030204" pitchFamily="18" charset="0"/>
                        </a:rPr>
                        <m:t> = </m:t>
                      </m:r>
                      <m:rad>
                        <m:radPr>
                          <m:degHide m:val="on"/>
                          <m:ctrlPr>
                            <a:rPr lang="ja-JP" altLang="en-US" sz="1400" i="1">
                              <a:solidFill>
                                <a:schemeClr val="tx1"/>
                              </a:solidFill>
                              <a:latin typeface="Cambria Math" panose="02040503050406030204" pitchFamily="18" charset="0"/>
                            </a:rPr>
                          </m:ctrlPr>
                        </m:radPr>
                        <m:deg/>
                        <m:e>
                          <m:f>
                            <m:fPr>
                              <m:ctrlPr>
                                <a:rPr lang="ja-JP" altLang="en-US" sz="1400" i="1">
                                  <a:solidFill>
                                    <a:schemeClr val="tx1"/>
                                  </a:solidFill>
                                  <a:latin typeface="Cambria Math" panose="02040503050406030204" pitchFamily="18" charset="0"/>
                                </a:rPr>
                              </m:ctrlPr>
                            </m:fPr>
                            <m:num>
                              <m:sSub>
                                <m:sSubPr>
                                  <m:ctrlPr>
                                    <a:rPr lang="ja-JP" altLang="en-US" sz="1400" i="1">
                                      <a:solidFill>
                                        <a:schemeClr val="tx1"/>
                                      </a:solidFill>
                                      <a:latin typeface="Cambria Math" panose="02040503050406030204" pitchFamily="18" charset="0"/>
                                    </a:rPr>
                                  </m:ctrlPr>
                                </m:sSubPr>
                                <m:e>
                                  <m:r>
                                    <a:rPr lang="ja-JP" altLang="en-US" sz="1400" i="1">
                                      <a:solidFill>
                                        <a:schemeClr val="tx1"/>
                                      </a:solidFill>
                                      <a:latin typeface="Cambria Math" panose="02040503050406030204" pitchFamily="18" charset="0"/>
                                    </a:rPr>
                                    <m:t>𝐶</m:t>
                                  </m:r>
                                </m:e>
                                <m:sub>
                                  <m:r>
                                    <a:rPr lang="ja-JP" altLang="en-US" sz="1400" i="1">
                                      <a:solidFill>
                                        <a:schemeClr val="tx1"/>
                                      </a:solidFill>
                                      <a:latin typeface="Cambria Math" panose="02040503050406030204" pitchFamily="18" charset="0"/>
                                    </a:rPr>
                                    <m:t>𝑆</m:t>
                                  </m:r>
                                  <m:r>
                                    <a:rPr lang="ja-JP" altLang="en-US" sz="1400" i="0">
                                      <a:solidFill>
                                        <a:schemeClr val="tx1"/>
                                      </a:solidFill>
                                      <a:latin typeface="Cambria Math" panose="02040503050406030204" pitchFamily="18" charset="0"/>
                                    </a:rPr>
                                    <m:t>1</m:t>
                                  </m:r>
                                  <m:r>
                                    <a:rPr lang="en-US" altLang="ja-JP" sz="1400" b="0" i="1" smtClean="0">
                                      <a:solidFill>
                                        <a:schemeClr val="tx1"/>
                                      </a:solidFill>
                                      <a:latin typeface="Cambria Math" panose="02040503050406030204" pitchFamily="18" charset="0"/>
                                    </a:rPr>
                                    <m:t>𝑇</m:t>
                                  </m:r>
                                  <m:r>
                                    <a:rPr lang="ja-JP" altLang="en-US" sz="1400" i="1">
                                      <a:solidFill>
                                        <a:schemeClr val="tx1"/>
                                      </a:solidFill>
                                      <a:latin typeface="Cambria Math" panose="02040503050406030204" pitchFamily="18" charset="0"/>
                                    </a:rPr>
                                    <m:t>𝐶</m:t>
                                  </m:r>
                                </m:sub>
                              </m:sSub>
                              <m:r>
                                <a:rPr lang="ja-JP" altLang="en-US" sz="1400" i="0">
                                  <a:solidFill>
                                    <a:schemeClr val="tx1"/>
                                  </a:solidFill>
                                  <a:latin typeface="Cambria Math" panose="02040503050406030204" pitchFamily="18" charset="0"/>
                                </a:rPr>
                                <m:t> +</m:t>
                              </m:r>
                              <m:r>
                                <a:rPr lang="en-US" altLang="ja-JP" sz="1400" b="0" i="1" smtClean="0">
                                  <a:solidFill>
                                    <a:schemeClr val="tx1"/>
                                  </a:solidFill>
                                  <a:latin typeface="Cambria Math" panose="02040503050406030204" pitchFamily="18" charset="0"/>
                                </a:rPr>
                                <m:t>𝑏</m:t>
                              </m:r>
                              <m:sSub>
                                <m:sSubPr>
                                  <m:ctrlPr>
                                    <a:rPr lang="ja-JP" altLang="en-US" sz="1400" i="1">
                                      <a:latin typeface="Cambria Math" panose="02040503050406030204" pitchFamily="18" charset="0"/>
                                    </a:rPr>
                                  </m:ctrlPr>
                                </m:sSubPr>
                                <m:e>
                                  <m:r>
                                    <a:rPr lang="ja-JP" altLang="en-US" sz="1400" i="1">
                                      <a:latin typeface="Cambria Math" panose="02040503050406030204" pitchFamily="18" charset="0"/>
                                    </a:rPr>
                                    <m:t>𝑡</m:t>
                                  </m:r>
                                </m:e>
                                <m:sub>
                                  <m:r>
                                    <a:rPr lang="ja-JP" altLang="en-US" sz="1400" i="1">
                                      <a:latin typeface="Cambria Math" panose="02040503050406030204" pitchFamily="18" charset="0"/>
                                    </a:rPr>
                                    <m:t>𝑚</m:t>
                                  </m:r>
                                </m:sub>
                              </m:sSub>
                            </m:num>
                            <m:den>
                              <m:sSup>
                                <m:sSupPr>
                                  <m:ctrlPr>
                                    <a:rPr lang="ja-JP" altLang="en-US" sz="1400" i="1">
                                      <a:solidFill>
                                        <a:schemeClr val="tx1"/>
                                      </a:solidFill>
                                      <a:latin typeface="Cambria Math" panose="02040503050406030204" pitchFamily="18" charset="0"/>
                                    </a:rPr>
                                  </m:ctrlPr>
                                </m:sSupPr>
                                <m:e>
                                  <m:d>
                                    <m:dPr>
                                      <m:ctrlPr>
                                        <a:rPr lang="ja-JP" altLang="en-US" sz="1400" i="1">
                                          <a:solidFill>
                                            <a:schemeClr val="tx1"/>
                                          </a:solidFill>
                                          <a:latin typeface="Cambria Math" panose="02040503050406030204" pitchFamily="18" charset="0"/>
                                        </a:rPr>
                                      </m:ctrlPr>
                                    </m:dPr>
                                    <m:e>
                                      <m:sSub>
                                        <m:sSubPr>
                                          <m:ctrlPr>
                                            <a:rPr lang="ja-JP" altLang="en-US" sz="1400" i="1">
                                              <a:solidFill>
                                                <a:schemeClr val="tx1"/>
                                              </a:solidFill>
                                              <a:latin typeface="Cambria Math" panose="02040503050406030204" pitchFamily="18" charset="0"/>
                                            </a:rPr>
                                          </m:ctrlPr>
                                        </m:sSubPr>
                                        <m:e>
                                          <m:r>
                                            <a:rPr lang="ja-JP" altLang="en-US" sz="1400" i="1">
                                              <a:solidFill>
                                                <a:schemeClr val="tx1"/>
                                              </a:solidFill>
                                              <a:latin typeface="Cambria Math" panose="02040503050406030204" pitchFamily="18" charset="0"/>
                                            </a:rPr>
                                            <m:t>𝐶</m:t>
                                          </m:r>
                                        </m:e>
                                        <m:sub>
                                          <m:r>
                                            <a:rPr lang="ja-JP" altLang="en-US" sz="1400" i="1">
                                              <a:solidFill>
                                                <a:schemeClr val="tx1"/>
                                              </a:solidFill>
                                              <a:latin typeface="Cambria Math" panose="02040503050406030204" pitchFamily="18" charset="0"/>
                                            </a:rPr>
                                            <m:t>𝑆</m:t>
                                          </m:r>
                                          <m:r>
                                            <a:rPr lang="ja-JP" altLang="en-US" sz="1400" i="0">
                                              <a:solidFill>
                                                <a:schemeClr val="tx1"/>
                                              </a:solidFill>
                                              <a:latin typeface="Cambria Math" panose="02040503050406030204" pitchFamily="18" charset="0"/>
                                            </a:rPr>
                                            <m:t>1</m:t>
                                          </m:r>
                                          <m:r>
                                            <m:rPr>
                                              <m:sty m:val="p"/>
                                            </m:rPr>
                                            <a:rPr lang="en-US" altLang="ja-JP" sz="1400" b="0" i="0" smtClean="0">
                                              <a:solidFill>
                                                <a:schemeClr val="tx1"/>
                                              </a:solidFill>
                                              <a:latin typeface="Cambria Math" panose="02040503050406030204" pitchFamily="18" charset="0"/>
                                            </a:rPr>
                                            <m:t>T</m:t>
                                          </m:r>
                                          <m:r>
                                            <a:rPr lang="ja-JP" altLang="en-US" sz="1400" i="1">
                                              <a:solidFill>
                                                <a:schemeClr val="tx1"/>
                                              </a:solidFill>
                                              <a:latin typeface="Cambria Math" panose="02040503050406030204" pitchFamily="18" charset="0"/>
                                            </a:rPr>
                                            <m:t>𝐶</m:t>
                                          </m:r>
                                        </m:sub>
                                      </m:sSub>
                                      <m:r>
                                        <a:rPr lang="ja-JP" altLang="en-US" sz="1400" i="0">
                                          <a:solidFill>
                                            <a:schemeClr val="tx1"/>
                                          </a:solidFill>
                                          <a:latin typeface="Cambria Math" panose="02040503050406030204" pitchFamily="18" charset="0"/>
                                        </a:rPr>
                                        <m:t> −</m:t>
                                      </m:r>
                                      <m:r>
                                        <a:rPr lang="en-US" altLang="ja-JP" sz="1400" b="0" i="1" smtClean="0">
                                          <a:latin typeface="Cambria Math" panose="02040503050406030204" pitchFamily="18" charset="0"/>
                                        </a:rPr>
                                        <m:t>𝑏</m:t>
                                      </m:r>
                                      <m:sSub>
                                        <m:sSubPr>
                                          <m:ctrlPr>
                                            <a:rPr lang="ja-JP" altLang="en-US" sz="1400" i="1">
                                              <a:latin typeface="Cambria Math" panose="02040503050406030204" pitchFamily="18" charset="0"/>
                                            </a:rPr>
                                          </m:ctrlPr>
                                        </m:sSubPr>
                                        <m:e>
                                          <m:r>
                                            <a:rPr lang="ja-JP" altLang="en-US" sz="1400" i="1">
                                              <a:latin typeface="Cambria Math" panose="02040503050406030204" pitchFamily="18" charset="0"/>
                                            </a:rPr>
                                            <m:t>𝑡</m:t>
                                          </m:r>
                                        </m:e>
                                        <m:sub>
                                          <m:r>
                                            <a:rPr lang="ja-JP" altLang="en-US" sz="1400" i="1">
                                              <a:latin typeface="Cambria Math" panose="02040503050406030204" pitchFamily="18" charset="0"/>
                                            </a:rPr>
                                            <m:t>𝑚</m:t>
                                          </m:r>
                                        </m:sub>
                                      </m:sSub>
                                    </m:e>
                                  </m:d>
                                </m:e>
                                <m:sup>
                                  <m:r>
                                    <a:rPr lang="ja-JP" altLang="en-US" sz="1400" i="0">
                                      <a:solidFill>
                                        <a:schemeClr val="tx1"/>
                                      </a:solidFill>
                                      <a:latin typeface="Cambria Math" panose="02040503050406030204" pitchFamily="18" charset="0"/>
                                    </a:rPr>
                                    <m:t>2</m:t>
                                  </m:r>
                                </m:sup>
                              </m:sSup>
                            </m:den>
                          </m:f>
                        </m:e>
                      </m:rad>
                      <m:r>
                        <a:rPr lang="en-US" altLang="ja-JP" sz="1400" b="0" i="1" smtClean="0">
                          <a:solidFill>
                            <a:schemeClr val="tx1"/>
                          </a:solidFill>
                          <a:latin typeface="Cambria Math" panose="02040503050406030204" pitchFamily="18" charset="0"/>
                        </a:rPr>
                        <m:t>   </m:t>
                      </m:r>
                      <m:d>
                        <m:dPr>
                          <m:ctrlPr>
                            <a:rPr lang="ja-JP" altLang="en-US" sz="1400" i="1">
                              <a:solidFill>
                                <a:schemeClr val="tx1"/>
                              </a:solidFill>
                              <a:latin typeface="Cambria Math" panose="02040503050406030204" pitchFamily="18" charset="0"/>
                            </a:rPr>
                          </m:ctrlPr>
                        </m:dPr>
                        <m:e>
                          <m:r>
                            <a:rPr lang="en-US" altLang="ja-JP" sz="1400" b="0" i="0" smtClean="0">
                              <a:solidFill>
                                <a:schemeClr val="tx1"/>
                              </a:solidFill>
                              <a:latin typeface="Cambria Math" panose="02040503050406030204" pitchFamily="18" charset="0"/>
                            </a:rPr>
                            <m:t>3</m:t>
                          </m:r>
                        </m:e>
                      </m:d>
                    </m:oMath>
                  </m:oMathPara>
                </a14:m>
                <a:endParaRPr lang="en-US" altLang="ja-JP" sz="1400" dirty="0">
                  <a:solidFill>
                    <a:schemeClr val="tx1"/>
                  </a:solidFill>
                </a:endParaRPr>
              </a:p>
            </p:txBody>
          </p:sp>
        </mc:Choice>
        <mc:Fallback xmlns="">
          <p:sp>
            <p:nvSpPr>
              <p:cNvPr id="7" name="テキスト ボックス 6">
                <a:extLst>
                  <a:ext uri="{FF2B5EF4-FFF2-40B4-BE49-F238E27FC236}">
                    <a16:creationId xmlns:a16="http://schemas.microsoft.com/office/drawing/2014/main" id="{C186C4FB-1BDF-7A96-D66D-B7510027E733}"/>
                  </a:ext>
                </a:extLst>
              </p:cNvPr>
              <p:cNvSpPr txBox="1">
                <a:spLocks noRot="1" noChangeAspect="1" noMove="1" noResize="1" noEditPoints="1" noAdjustHandles="1" noChangeArrowheads="1" noChangeShapeType="1" noTextEdit="1"/>
              </p:cNvSpPr>
              <p:nvPr/>
            </p:nvSpPr>
            <p:spPr>
              <a:xfrm>
                <a:off x="342358" y="4750270"/>
                <a:ext cx="4168351" cy="728854"/>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F4D79A4E-AB65-8F21-0371-CC47B42E1F01}"/>
                  </a:ext>
                </a:extLst>
              </p:cNvPr>
              <p:cNvSpPr txBox="1"/>
              <p:nvPr/>
            </p:nvSpPr>
            <p:spPr>
              <a:xfrm>
                <a:off x="361580" y="5514980"/>
                <a:ext cx="4168352" cy="7288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ja-JP" altLang="en-US" sz="1400" i="1" smtClean="0">
                              <a:solidFill>
                                <a:schemeClr val="tx1"/>
                              </a:solidFill>
                              <a:latin typeface="Cambria Math" panose="02040503050406030204" pitchFamily="18" charset="0"/>
                            </a:rPr>
                          </m:ctrlPr>
                        </m:fPr>
                        <m:num>
                          <m:r>
                            <a:rPr lang="ja-JP" altLang="en-US" sz="1400" i="1">
                              <a:solidFill>
                                <a:schemeClr val="tx1"/>
                              </a:solidFill>
                              <a:latin typeface="Cambria Math" panose="02040503050406030204" pitchFamily="18" charset="0"/>
                            </a:rPr>
                            <m:t>𝛿</m:t>
                          </m:r>
                          <m:sSub>
                            <m:sSubPr>
                              <m:ctrlPr>
                                <a:rPr lang="ja-JP" altLang="en-US" sz="1400" i="1">
                                  <a:solidFill>
                                    <a:schemeClr val="tx1"/>
                                  </a:solidFill>
                                  <a:latin typeface="Cambria Math" panose="02040503050406030204" pitchFamily="18" charset="0"/>
                                </a:rPr>
                              </m:ctrlPr>
                            </m:sSubPr>
                            <m:e>
                              <m:r>
                                <a:rPr lang="ja-JP" altLang="en-US" sz="1400" i="1">
                                  <a:solidFill>
                                    <a:schemeClr val="tx1"/>
                                  </a:solidFill>
                                  <a:latin typeface="Cambria Math" panose="02040503050406030204" pitchFamily="18" charset="0"/>
                                </a:rPr>
                                <m:t>𝑅</m:t>
                              </m:r>
                            </m:e>
                            <m:sub>
                              <m:r>
                                <a:rPr lang="ja-JP" altLang="en-US" sz="1400" i="1">
                                  <a:solidFill>
                                    <a:schemeClr val="tx1"/>
                                  </a:solidFill>
                                  <a:latin typeface="Cambria Math" panose="02040503050406030204" pitchFamily="18" charset="0"/>
                                </a:rPr>
                                <m:t>𝑆</m:t>
                              </m:r>
                              <m:r>
                                <a:rPr lang="en-US" altLang="ja-JP" sz="1400" b="0" i="0" smtClean="0">
                                  <a:solidFill>
                                    <a:schemeClr val="tx1"/>
                                  </a:solidFill>
                                  <a:latin typeface="Cambria Math" panose="02040503050406030204" pitchFamily="18" charset="0"/>
                                </a:rPr>
                                <m:t>2</m:t>
                              </m:r>
                              <m:r>
                                <m:rPr>
                                  <m:sty m:val="p"/>
                                </m:rPr>
                                <a:rPr lang="en-US" altLang="ja-JP" sz="1400" b="0" i="0" smtClean="0">
                                  <a:solidFill>
                                    <a:schemeClr val="tx1"/>
                                  </a:solidFill>
                                  <a:latin typeface="Cambria Math" panose="02040503050406030204" pitchFamily="18" charset="0"/>
                                </a:rPr>
                                <m:t>T</m:t>
                              </m:r>
                              <m:r>
                                <a:rPr lang="ja-JP" altLang="en-US" sz="1400" i="1">
                                  <a:solidFill>
                                    <a:schemeClr val="tx1"/>
                                  </a:solidFill>
                                  <a:latin typeface="Cambria Math" panose="02040503050406030204" pitchFamily="18" charset="0"/>
                                </a:rPr>
                                <m:t>𝐶</m:t>
                              </m:r>
                            </m:sub>
                          </m:sSub>
                        </m:num>
                        <m:den>
                          <m:sSub>
                            <m:sSubPr>
                              <m:ctrlPr>
                                <a:rPr lang="ja-JP" altLang="en-US" sz="1400" i="1">
                                  <a:solidFill>
                                    <a:schemeClr val="tx1"/>
                                  </a:solidFill>
                                  <a:latin typeface="Cambria Math" panose="02040503050406030204" pitchFamily="18" charset="0"/>
                                </a:rPr>
                              </m:ctrlPr>
                            </m:sSubPr>
                            <m:e>
                              <m:r>
                                <a:rPr lang="ja-JP" altLang="en-US" sz="1400" i="1">
                                  <a:solidFill>
                                    <a:schemeClr val="tx1"/>
                                  </a:solidFill>
                                  <a:latin typeface="Cambria Math" panose="02040503050406030204" pitchFamily="18" charset="0"/>
                                </a:rPr>
                                <m:t>𝑅</m:t>
                              </m:r>
                            </m:e>
                            <m:sub>
                              <m:r>
                                <a:rPr lang="ja-JP" altLang="en-US" sz="1400" i="1">
                                  <a:solidFill>
                                    <a:schemeClr val="tx1"/>
                                  </a:solidFill>
                                  <a:latin typeface="Cambria Math" panose="02040503050406030204" pitchFamily="18" charset="0"/>
                                </a:rPr>
                                <m:t>𝑆</m:t>
                              </m:r>
                              <m:r>
                                <a:rPr lang="en-US" altLang="ja-JP" sz="1400" b="0" i="0" smtClean="0">
                                  <a:solidFill>
                                    <a:schemeClr val="tx1"/>
                                  </a:solidFill>
                                  <a:latin typeface="Cambria Math" panose="02040503050406030204" pitchFamily="18" charset="0"/>
                                </a:rPr>
                                <m:t>2</m:t>
                              </m:r>
                              <m:r>
                                <a:rPr lang="en-US" altLang="ja-JP" sz="1400" b="0" i="1" smtClean="0">
                                  <a:solidFill>
                                    <a:schemeClr val="tx1"/>
                                  </a:solidFill>
                                  <a:latin typeface="Cambria Math" panose="02040503050406030204" pitchFamily="18" charset="0"/>
                                </a:rPr>
                                <m:t>𝑇</m:t>
                              </m:r>
                              <m:r>
                                <a:rPr lang="ja-JP" altLang="en-US" sz="1400" i="1">
                                  <a:solidFill>
                                    <a:schemeClr val="tx1"/>
                                  </a:solidFill>
                                  <a:latin typeface="Cambria Math" panose="02040503050406030204" pitchFamily="18" charset="0"/>
                                </a:rPr>
                                <m:t>𝐶</m:t>
                              </m:r>
                            </m:sub>
                          </m:sSub>
                        </m:den>
                      </m:f>
                      <m:r>
                        <a:rPr lang="ja-JP" altLang="en-US" sz="1400" i="0">
                          <a:solidFill>
                            <a:schemeClr val="tx1"/>
                          </a:solidFill>
                          <a:latin typeface="Cambria Math" panose="02040503050406030204" pitchFamily="18" charset="0"/>
                        </a:rPr>
                        <m:t> = </m:t>
                      </m:r>
                      <m:rad>
                        <m:radPr>
                          <m:degHide m:val="on"/>
                          <m:ctrlPr>
                            <a:rPr lang="ja-JP" altLang="en-US" sz="1400" i="1">
                              <a:solidFill>
                                <a:schemeClr val="tx1"/>
                              </a:solidFill>
                              <a:latin typeface="Cambria Math" panose="02040503050406030204" pitchFamily="18" charset="0"/>
                            </a:rPr>
                          </m:ctrlPr>
                        </m:radPr>
                        <m:deg/>
                        <m:e>
                          <m:f>
                            <m:fPr>
                              <m:ctrlPr>
                                <a:rPr lang="ja-JP" altLang="en-US" sz="1400" i="1">
                                  <a:solidFill>
                                    <a:schemeClr val="tx1"/>
                                  </a:solidFill>
                                  <a:latin typeface="Cambria Math" panose="02040503050406030204" pitchFamily="18" charset="0"/>
                                </a:rPr>
                              </m:ctrlPr>
                            </m:fPr>
                            <m:num>
                              <m:sSub>
                                <m:sSubPr>
                                  <m:ctrlPr>
                                    <a:rPr lang="ja-JP" altLang="en-US" sz="1400" i="1">
                                      <a:solidFill>
                                        <a:schemeClr val="tx1"/>
                                      </a:solidFill>
                                      <a:latin typeface="Cambria Math" panose="02040503050406030204" pitchFamily="18" charset="0"/>
                                    </a:rPr>
                                  </m:ctrlPr>
                                </m:sSubPr>
                                <m:e>
                                  <m:r>
                                    <a:rPr lang="ja-JP" altLang="en-US" sz="1400" i="1">
                                      <a:solidFill>
                                        <a:schemeClr val="tx1"/>
                                      </a:solidFill>
                                      <a:latin typeface="Cambria Math" panose="02040503050406030204" pitchFamily="18" charset="0"/>
                                    </a:rPr>
                                    <m:t>𝐶</m:t>
                                  </m:r>
                                </m:e>
                                <m:sub>
                                  <m:r>
                                    <a:rPr lang="ja-JP" altLang="en-US" sz="1400" i="1">
                                      <a:solidFill>
                                        <a:schemeClr val="tx1"/>
                                      </a:solidFill>
                                      <a:latin typeface="Cambria Math" panose="02040503050406030204" pitchFamily="18" charset="0"/>
                                    </a:rPr>
                                    <m:t>𝑆</m:t>
                                  </m:r>
                                  <m:r>
                                    <a:rPr lang="en-US" altLang="ja-JP" sz="1400" b="0" i="0" smtClean="0">
                                      <a:solidFill>
                                        <a:schemeClr val="tx1"/>
                                      </a:solidFill>
                                      <a:latin typeface="Cambria Math" panose="02040503050406030204" pitchFamily="18" charset="0"/>
                                    </a:rPr>
                                    <m:t>2</m:t>
                                  </m:r>
                                  <m:r>
                                    <a:rPr lang="en-US" altLang="ja-JP" sz="1400" b="0" i="1" smtClean="0">
                                      <a:solidFill>
                                        <a:schemeClr val="tx1"/>
                                      </a:solidFill>
                                      <a:latin typeface="Cambria Math" panose="02040503050406030204" pitchFamily="18" charset="0"/>
                                    </a:rPr>
                                    <m:t>𝑇</m:t>
                                  </m:r>
                                  <m:r>
                                    <a:rPr lang="ja-JP" altLang="en-US" sz="1400" i="1">
                                      <a:solidFill>
                                        <a:schemeClr val="tx1"/>
                                      </a:solidFill>
                                      <a:latin typeface="Cambria Math" panose="02040503050406030204" pitchFamily="18" charset="0"/>
                                    </a:rPr>
                                    <m:t>𝐶</m:t>
                                  </m:r>
                                </m:sub>
                              </m:sSub>
                              <m:r>
                                <a:rPr lang="ja-JP" altLang="en-US" sz="1400" i="0">
                                  <a:solidFill>
                                    <a:schemeClr val="tx1"/>
                                  </a:solidFill>
                                  <a:latin typeface="Cambria Math" panose="02040503050406030204" pitchFamily="18" charset="0"/>
                                </a:rPr>
                                <m:t> +</m:t>
                              </m:r>
                              <m:r>
                                <a:rPr lang="en-US" altLang="ja-JP" sz="1400" i="1" smtClean="0">
                                  <a:latin typeface="Cambria Math" panose="02040503050406030204" pitchFamily="18" charset="0"/>
                                </a:rPr>
                                <m:t>𝑏</m:t>
                              </m:r>
                              <m:sSub>
                                <m:sSubPr>
                                  <m:ctrlPr>
                                    <a:rPr lang="ja-JP" altLang="en-US" sz="1400" i="1">
                                      <a:latin typeface="Cambria Math" panose="02040503050406030204" pitchFamily="18" charset="0"/>
                                    </a:rPr>
                                  </m:ctrlPr>
                                </m:sSubPr>
                                <m:e>
                                  <m:r>
                                    <a:rPr lang="ja-JP" altLang="en-US" sz="1400" i="1">
                                      <a:latin typeface="Cambria Math" panose="02040503050406030204" pitchFamily="18" charset="0"/>
                                    </a:rPr>
                                    <m:t>𝑡</m:t>
                                  </m:r>
                                </m:e>
                                <m:sub>
                                  <m:r>
                                    <a:rPr lang="ja-JP" altLang="en-US" sz="1400" i="1">
                                      <a:latin typeface="Cambria Math" panose="02040503050406030204" pitchFamily="18" charset="0"/>
                                    </a:rPr>
                                    <m:t>𝑚</m:t>
                                  </m:r>
                                </m:sub>
                              </m:sSub>
                            </m:num>
                            <m:den>
                              <m:sSup>
                                <m:sSupPr>
                                  <m:ctrlPr>
                                    <a:rPr lang="ja-JP" altLang="en-US" sz="1400" i="1">
                                      <a:solidFill>
                                        <a:schemeClr val="tx1"/>
                                      </a:solidFill>
                                      <a:latin typeface="Cambria Math" panose="02040503050406030204" pitchFamily="18" charset="0"/>
                                    </a:rPr>
                                  </m:ctrlPr>
                                </m:sSupPr>
                                <m:e>
                                  <m:d>
                                    <m:dPr>
                                      <m:ctrlPr>
                                        <a:rPr lang="ja-JP" altLang="en-US" sz="1400" i="1">
                                          <a:solidFill>
                                            <a:schemeClr val="tx1"/>
                                          </a:solidFill>
                                          <a:latin typeface="Cambria Math" panose="02040503050406030204" pitchFamily="18" charset="0"/>
                                        </a:rPr>
                                      </m:ctrlPr>
                                    </m:dPr>
                                    <m:e>
                                      <m:sSub>
                                        <m:sSubPr>
                                          <m:ctrlPr>
                                            <a:rPr lang="ja-JP" altLang="en-US" sz="1400" i="1">
                                              <a:solidFill>
                                                <a:schemeClr val="tx1"/>
                                              </a:solidFill>
                                              <a:latin typeface="Cambria Math" panose="02040503050406030204" pitchFamily="18" charset="0"/>
                                            </a:rPr>
                                          </m:ctrlPr>
                                        </m:sSubPr>
                                        <m:e>
                                          <m:r>
                                            <a:rPr lang="ja-JP" altLang="en-US" sz="1400" i="1">
                                              <a:solidFill>
                                                <a:schemeClr val="tx1"/>
                                              </a:solidFill>
                                              <a:latin typeface="Cambria Math" panose="02040503050406030204" pitchFamily="18" charset="0"/>
                                            </a:rPr>
                                            <m:t>𝐶</m:t>
                                          </m:r>
                                        </m:e>
                                        <m:sub>
                                          <m:r>
                                            <a:rPr lang="ja-JP" altLang="en-US" sz="1400" i="1">
                                              <a:solidFill>
                                                <a:schemeClr val="tx1"/>
                                              </a:solidFill>
                                              <a:latin typeface="Cambria Math" panose="02040503050406030204" pitchFamily="18" charset="0"/>
                                            </a:rPr>
                                            <m:t>𝑆</m:t>
                                          </m:r>
                                          <m:r>
                                            <a:rPr lang="en-US" altLang="ja-JP" sz="1400" b="0" i="0" smtClean="0">
                                              <a:solidFill>
                                                <a:schemeClr val="tx1"/>
                                              </a:solidFill>
                                              <a:latin typeface="Cambria Math" panose="02040503050406030204" pitchFamily="18" charset="0"/>
                                            </a:rPr>
                                            <m:t>2</m:t>
                                          </m:r>
                                          <m:r>
                                            <m:rPr>
                                              <m:sty m:val="p"/>
                                            </m:rPr>
                                            <a:rPr lang="en-US" altLang="ja-JP" sz="1400" b="0" i="0" smtClean="0">
                                              <a:solidFill>
                                                <a:schemeClr val="tx1"/>
                                              </a:solidFill>
                                              <a:latin typeface="Cambria Math" panose="02040503050406030204" pitchFamily="18" charset="0"/>
                                            </a:rPr>
                                            <m:t>T</m:t>
                                          </m:r>
                                          <m:r>
                                            <a:rPr lang="ja-JP" altLang="en-US" sz="1400" i="1">
                                              <a:solidFill>
                                                <a:schemeClr val="tx1"/>
                                              </a:solidFill>
                                              <a:latin typeface="Cambria Math" panose="02040503050406030204" pitchFamily="18" charset="0"/>
                                            </a:rPr>
                                            <m:t>𝐶</m:t>
                                          </m:r>
                                        </m:sub>
                                      </m:sSub>
                                      <m:r>
                                        <a:rPr lang="ja-JP" altLang="en-US" sz="1400" i="0">
                                          <a:solidFill>
                                            <a:schemeClr val="tx1"/>
                                          </a:solidFill>
                                          <a:latin typeface="Cambria Math" panose="02040503050406030204" pitchFamily="18" charset="0"/>
                                        </a:rPr>
                                        <m:t> −</m:t>
                                      </m:r>
                                      <m:r>
                                        <a:rPr lang="en-US" altLang="ja-JP" sz="1400" i="1" smtClean="0">
                                          <a:latin typeface="Cambria Math" panose="02040503050406030204" pitchFamily="18" charset="0"/>
                                        </a:rPr>
                                        <m:t>𝑏</m:t>
                                      </m:r>
                                      <m:sSub>
                                        <m:sSubPr>
                                          <m:ctrlPr>
                                            <a:rPr lang="ja-JP" altLang="en-US" sz="1400" i="1">
                                              <a:latin typeface="Cambria Math" panose="02040503050406030204" pitchFamily="18" charset="0"/>
                                            </a:rPr>
                                          </m:ctrlPr>
                                        </m:sSubPr>
                                        <m:e>
                                          <m:r>
                                            <a:rPr lang="ja-JP" altLang="en-US" sz="1400" i="1">
                                              <a:latin typeface="Cambria Math" panose="02040503050406030204" pitchFamily="18" charset="0"/>
                                            </a:rPr>
                                            <m:t>𝑡</m:t>
                                          </m:r>
                                        </m:e>
                                        <m:sub>
                                          <m:r>
                                            <a:rPr lang="ja-JP" altLang="en-US" sz="1400" i="1">
                                              <a:latin typeface="Cambria Math" panose="02040503050406030204" pitchFamily="18" charset="0"/>
                                            </a:rPr>
                                            <m:t>𝑚</m:t>
                                          </m:r>
                                        </m:sub>
                                      </m:sSub>
                                    </m:e>
                                  </m:d>
                                </m:e>
                                <m:sup>
                                  <m:r>
                                    <a:rPr lang="ja-JP" altLang="en-US" sz="1400" i="0">
                                      <a:solidFill>
                                        <a:schemeClr val="tx1"/>
                                      </a:solidFill>
                                      <a:latin typeface="Cambria Math" panose="02040503050406030204" pitchFamily="18" charset="0"/>
                                    </a:rPr>
                                    <m:t>2</m:t>
                                  </m:r>
                                </m:sup>
                              </m:sSup>
                            </m:den>
                          </m:f>
                        </m:e>
                      </m:rad>
                      <m:r>
                        <a:rPr lang="en-US" altLang="ja-JP" sz="1400" b="0" i="1" smtClean="0">
                          <a:solidFill>
                            <a:schemeClr val="tx1"/>
                          </a:solidFill>
                          <a:latin typeface="Cambria Math" panose="02040503050406030204" pitchFamily="18" charset="0"/>
                        </a:rPr>
                        <m:t>   </m:t>
                      </m:r>
                      <m:d>
                        <m:dPr>
                          <m:ctrlPr>
                            <a:rPr lang="ja-JP" altLang="en-US" sz="1400" i="1">
                              <a:solidFill>
                                <a:schemeClr val="tx1"/>
                              </a:solidFill>
                              <a:latin typeface="Cambria Math" panose="02040503050406030204" pitchFamily="18" charset="0"/>
                            </a:rPr>
                          </m:ctrlPr>
                        </m:dPr>
                        <m:e>
                          <m:r>
                            <a:rPr lang="en-US" altLang="ja-JP" sz="1400" b="0" i="0" smtClean="0">
                              <a:solidFill>
                                <a:schemeClr val="tx1"/>
                              </a:solidFill>
                              <a:latin typeface="Cambria Math" panose="02040503050406030204" pitchFamily="18" charset="0"/>
                            </a:rPr>
                            <m:t>5</m:t>
                          </m:r>
                        </m:e>
                      </m:d>
                    </m:oMath>
                  </m:oMathPara>
                </a14:m>
                <a:endParaRPr lang="en-US" altLang="ja-JP" sz="1400" dirty="0">
                  <a:solidFill>
                    <a:schemeClr val="tx1"/>
                  </a:solidFill>
                </a:endParaRPr>
              </a:p>
            </p:txBody>
          </p:sp>
        </mc:Choice>
        <mc:Fallback xmlns="">
          <p:sp>
            <p:nvSpPr>
              <p:cNvPr id="8" name="テキスト ボックス 7">
                <a:extLst>
                  <a:ext uri="{FF2B5EF4-FFF2-40B4-BE49-F238E27FC236}">
                    <a16:creationId xmlns:a16="http://schemas.microsoft.com/office/drawing/2014/main" id="{F4D79A4E-AB65-8F21-0371-CC47B42E1F01}"/>
                  </a:ext>
                </a:extLst>
              </p:cNvPr>
              <p:cNvSpPr txBox="1">
                <a:spLocks noRot="1" noChangeAspect="1" noMove="1" noResize="1" noEditPoints="1" noAdjustHandles="1" noChangeArrowheads="1" noChangeShapeType="1" noTextEdit="1"/>
              </p:cNvSpPr>
              <p:nvPr/>
            </p:nvSpPr>
            <p:spPr>
              <a:xfrm>
                <a:off x="361580" y="5514980"/>
                <a:ext cx="4168352" cy="728854"/>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A30719C1-A644-44A6-B40F-7DD153223B32}"/>
                  </a:ext>
                </a:extLst>
              </p:cNvPr>
              <p:cNvSpPr txBox="1"/>
              <p:nvPr/>
            </p:nvSpPr>
            <p:spPr>
              <a:xfrm>
                <a:off x="4667794" y="5500192"/>
                <a:ext cx="4168351" cy="7288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ja-JP" altLang="en-US" sz="1400" i="1" smtClean="0">
                              <a:solidFill>
                                <a:schemeClr val="tx1"/>
                              </a:solidFill>
                              <a:latin typeface="Cambria Math" panose="02040503050406030204" pitchFamily="18" charset="0"/>
                            </a:rPr>
                          </m:ctrlPr>
                        </m:fPr>
                        <m:num>
                          <m:r>
                            <a:rPr lang="ja-JP" altLang="en-US" sz="1400" i="1">
                              <a:solidFill>
                                <a:schemeClr val="tx1"/>
                              </a:solidFill>
                              <a:latin typeface="Cambria Math" panose="02040503050406030204" pitchFamily="18" charset="0"/>
                            </a:rPr>
                            <m:t>𝛿</m:t>
                          </m:r>
                          <m:sSub>
                            <m:sSubPr>
                              <m:ctrlPr>
                                <a:rPr lang="ja-JP" altLang="en-US" sz="1400" i="1">
                                  <a:solidFill>
                                    <a:schemeClr val="tx1"/>
                                  </a:solidFill>
                                  <a:latin typeface="Cambria Math" panose="02040503050406030204" pitchFamily="18" charset="0"/>
                                </a:rPr>
                              </m:ctrlPr>
                            </m:sSubPr>
                            <m:e>
                              <m:r>
                                <a:rPr lang="ja-JP" altLang="en-US" sz="1400" i="1">
                                  <a:solidFill>
                                    <a:schemeClr val="tx1"/>
                                  </a:solidFill>
                                  <a:latin typeface="Cambria Math" panose="02040503050406030204" pitchFamily="18" charset="0"/>
                                </a:rPr>
                                <m:t>𝑅</m:t>
                              </m:r>
                            </m:e>
                            <m:sub>
                              <m:r>
                                <a:rPr lang="ja-JP" altLang="en-US" sz="1400" i="1">
                                  <a:solidFill>
                                    <a:schemeClr val="tx1"/>
                                  </a:solidFill>
                                  <a:latin typeface="Cambria Math" panose="02040503050406030204" pitchFamily="18" charset="0"/>
                                </a:rPr>
                                <m:t>𝑆</m:t>
                              </m:r>
                              <m:r>
                                <a:rPr lang="en-US" altLang="ja-JP" sz="1400" b="0" i="0" smtClean="0">
                                  <a:solidFill>
                                    <a:schemeClr val="tx1"/>
                                  </a:solidFill>
                                  <a:latin typeface="Cambria Math" panose="02040503050406030204" pitchFamily="18" charset="0"/>
                                </a:rPr>
                                <m:t>2</m:t>
                              </m:r>
                              <m:r>
                                <a:rPr lang="ja-JP" altLang="en-US" sz="1400" i="1">
                                  <a:solidFill>
                                    <a:schemeClr val="tx1"/>
                                  </a:solidFill>
                                  <a:latin typeface="Cambria Math" panose="02040503050406030204" pitchFamily="18" charset="0"/>
                                </a:rPr>
                                <m:t>𝐶</m:t>
                              </m:r>
                            </m:sub>
                          </m:sSub>
                        </m:num>
                        <m:den>
                          <m:sSub>
                            <m:sSubPr>
                              <m:ctrlPr>
                                <a:rPr lang="ja-JP" altLang="en-US" sz="1400" i="1">
                                  <a:solidFill>
                                    <a:schemeClr val="tx1"/>
                                  </a:solidFill>
                                  <a:latin typeface="Cambria Math" panose="02040503050406030204" pitchFamily="18" charset="0"/>
                                </a:rPr>
                              </m:ctrlPr>
                            </m:sSubPr>
                            <m:e>
                              <m:r>
                                <a:rPr lang="ja-JP" altLang="en-US" sz="1400" i="1">
                                  <a:solidFill>
                                    <a:schemeClr val="tx1"/>
                                  </a:solidFill>
                                  <a:latin typeface="Cambria Math" panose="02040503050406030204" pitchFamily="18" charset="0"/>
                                </a:rPr>
                                <m:t>𝑅</m:t>
                              </m:r>
                            </m:e>
                            <m:sub>
                              <m:r>
                                <a:rPr lang="ja-JP" altLang="en-US" sz="1400" i="1">
                                  <a:solidFill>
                                    <a:schemeClr val="tx1"/>
                                  </a:solidFill>
                                  <a:latin typeface="Cambria Math" panose="02040503050406030204" pitchFamily="18" charset="0"/>
                                </a:rPr>
                                <m:t>𝑆</m:t>
                              </m:r>
                              <m:r>
                                <a:rPr lang="en-US" altLang="ja-JP" sz="1400" b="0" i="0" smtClean="0">
                                  <a:solidFill>
                                    <a:schemeClr val="tx1"/>
                                  </a:solidFill>
                                  <a:latin typeface="Cambria Math" panose="02040503050406030204" pitchFamily="18" charset="0"/>
                                </a:rPr>
                                <m:t>2</m:t>
                              </m:r>
                              <m:r>
                                <a:rPr lang="ja-JP" altLang="en-US" sz="1400" i="1">
                                  <a:solidFill>
                                    <a:schemeClr val="tx1"/>
                                  </a:solidFill>
                                  <a:latin typeface="Cambria Math" panose="02040503050406030204" pitchFamily="18" charset="0"/>
                                </a:rPr>
                                <m:t>𝐶</m:t>
                              </m:r>
                            </m:sub>
                          </m:sSub>
                        </m:den>
                      </m:f>
                      <m:r>
                        <a:rPr lang="ja-JP" altLang="en-US" sz="1400" i="0">
                          <a:solidFill>
                            <a:schemeClr val="tx1"/>
                          </a:solidFill>
                          <a:latin typeface="Cambria Math" panose="02040503050406030204" pitchFamily="18" charset="0"/>
                        </a:rPr>
                        <m:t> = </m:t>
                      </m:r>
                      <m:rad>
                        <m:radPr>
                          <m:degHide m:val="on"/>
                          <m:ctrlPr>
                            <a:rPr lang="ja-JP" altLang="en-US" sz="1400" i="1">
                              <a:solidFill>
                                <a:schemeClr val="tx1"/>
                              </a:solidFill>
                              <a:latin typeface="Cambria Math" panose="02040503050406030204" pitchFamily="18" charset="0"/>
                            </a:rPr>
                          </m:ctrlPr>
                        </m:radPr>
                        <m:deg/>
                        <m:e>
                          <m:f>
                            <m:fPr>
                              <m:ctrlPr>
                                <a:rPr lang="ja-JP" altLang="en-US" sz="1400" i="1">
                                  <a:solidFill>
                                    <a:schemeClr val="tx1"/>
                                  </a:solidFill>
                                  <a:latin typeface="Cambria Math" panose="02040503050406030204" pitchFamily="18" charset="0"/>
                                </a:rPr>
                              </m:ctrlPr>
                            </m:fPr>
                            <m:num>
                              <m:sSub>
                                <m:sSubPr>
                                  <m:ctrlPr>
                                    <a:rPr lang="ja-JP" altLang="en-US" sz="1400" i="1">
                                      <a:solidFill>
                                        <a:schemeClr val="tx1"/>
                                      </a:solidFill>
                                      <a:latin typeface="Cambria Math" panose="02040503050406030204" pitchFamily="18" charset="0"/>
                                    </a:rPr>
                                  </m:ctrlPr>
                                </m:sSubPr>
                                <m:e>
                                  <m:r>
                                    <a:rPr lang="ja-JP" altLang="en-US" sz="1400" i="1">
                                      <a:solidFill>
                                        <a:schemeClr val="tx1"/>
                                      </a:solidFill>
                                      <a:latin typeface="Cambria Math" panose="02040503050406030204" pitchFamily="18" charset="0"/>
                                    </a:rPr>
                                    <m:t>𝐶</m:t>
                                  </m:r>
                                </m:e>
                                <m:sub>
                                  <m:r>
                                    <a:rPr lang="ja-JP" altLang="en-US" sz="1400" i="1">
                                      <a:solidFill>
                                        <a:schemeClr val="tx1"/>
                                      </a:solidFill>
                                      <a:latin typeface="Cambria Math" panose="02040503050406030204" pitchFamily="18" charset="0"/>
                                    </a:rPr>
                                    <m:t>𝑆</m:t>
                                  </m:r>
                                  <m:r>
                                    <a:rPr lang="en-US" altLang="ja-JP" sz="1400" b="0" i="0" smtClean="0">
                                      <a:solidFill>
                                        <a:schemeClr val="tx1"/>
                                      </a:solidFill>
                                      <a:latin typeface="Cambria Math" panose="02040503050406030204" pitchFamily="18" charset="0"/>
                                    </a:rPr>
                                    <m:t>2</m:t>
                                  </m:r>
                                  <m:r>
                                    <a:rPr lang="ja-JP" altLang="en-US" sz="1400" i="1">
                                      <a:solidFill>
                                        <a:schemeClr val="tx1"/>
                                      </a:solidFill>
                                      <a:latin typeface="Cambria Math" panose="02040503050406030204" pitchFamily="18" charset="0"/>
                                    </a:rPr>
                                    <m:t>𝐶</m:t>
                                  </m:r>
                                </m:sub>
                              </m:sSub>
                              <m:r>
                                <a:rPr lang="ja-JP" altLang="en-US" sz="1400" i="0">
                                  <a:solidFill>
                                    <a:schemeClr val="tx1"/>
                                  </a:solidFill>
                                  <a:latin typeface="Cambria Math" panose="02040503050406030204" pitchFamily="18" charset="0"/>
                                </a:rPr>
                                <m:t> +</m:t>
                              </m:r>
                              <m:r>
                                <a:rPr lang="en-US" altLang="ja-JP" sz="1400" i="1" smtClean="0">
                                  <a:latin typeface="Cambria Math" panose="02040503050406030204" pitchFamily="18" charset="0"/>
                                </a:rPr>
                                <m:t>𝑏</m:t>
                              </m:r>
                              <m:sSub>
                                <m:sSubPr>
                                  <m:ctrlPr>
                                    <a:rPr lang="ja-JP" altLang="en-US" sz="1400" i="1">
                                      <a:latin typeface="Cambria Math" panose="02040503050406030204" pitchFamily="18" charset="0"/>
                                    </a:rPr>
                                  </m:ctrlPr>
                                </m:sSubPr>
                                <m:e>
                                  <m:r>
                                    <a:rPr lang="ja-JP" altLang="en-US" sz="1400" i="1">
                                      <a:latin typeface="Cambria Math" panose="02040503050406030204" pitchFamily="18" charset="0"/>
                                    </a:rPr>
                                    <m:t>𝑡</m:t>
                                  </m:r>
                                </m:e>
                                <m:sub>
                                  <m:r>
                                    <a:rPr lang="ja-JP" altLang="en-US" sz="1400" i="1">
                                      <a:latin typeface="Cambria Math" panose="02040503050406030204" pitchFamily="18" charset="0"/>
                                    </a:rPr>
                                    <m:t>𝑚</m:t>
                                  </m:r>
                                </m:sub>
                              </m:sSub>
                            </m:num>
                            <m:den>
                              <m:sSup>
                                <m:sSupPr>
                                  <m:ctrlPr>
                                    <a:rPr lang="ja-JP" altLang="en-US" sz="1400" i="1">
                                      <a:solidFill>
                                        <a:schemeClr val="tx1"/>
                                      </a:solidFill>
                                      <a:latin typeface="Cambria Math" panose="02040503050406030204" pitchFamily="18" charset="0"/>
                                    </a:rPr>
                                  </m:ctrlPr>
                                </m:sSupPr>
                                <m:e>
                                  <m:d>
                                    <m:dPr>
                                      <m:ctrlPr>
                                        <a:rPr lang="ja-JP" altLang="en-US" sz="1400" i="1">
                                          <a:solidFill>
                                            <a:schemeClr val="tx1"/>
                                          </a:solidFill>
                                          <a:latin typeface="Cambria Math" panose="02040503050406030204" pitchFamily="18" charset="0"/>
                                        </a:rPr>
                                      </m:ctrlPr>
                                    </m:dPr>
                                    <m:e>
                                      <m:sSub>
                                        <m:sSubPr>
                                          <m:ctrlPr>
                                            <a:rPr lang="ja-JP" altLang="en-US" sz="1400" i="1">
                                              <a:solidFill>
                                                <a:schemeClr val="tx1"/>
                                              </a:solidFill>
                                              <a:latin typeface="Cambria Math" panose="02040503050406030204" pitchFamily="18" charset="0"/>
                                            </a:rPr>
                                          </m:ctrlPr>
                                        </m:sSubPr>
                                        <m:e>
                                          <m:r>
                                            <a:rPr lang="ja-JP" altLang="en-US" sz="1400" i="1">
                                              <a:solidFill>
                                                <a:schemeClr val="tx1"/>
                                              </a:solidFill>
                                              <a:latin typeface="Cambria Math" panose="02040503050406030204" pitchFamily="18" charset="0"/>
                                            </a:rPr>
                                            <m:t>𝐶</m:t>
                                          </m:r>
                                        </m:e>
                                        <m:sub>
                                          <m:r>
                                            <a:rPr lang="ja-JP" altLang="en-US" sz="1400" i="1">
                                              <a:solidFill>
                                                <a:schemeClr val="tx1"/>
                                              </a:solidFill>
                                              <a:latin typeface="Cambria Math" panose="02040503050406030204" pitchFamily="18" charset="0"/>
                                            </a:rPr>
                                            <m:t>𝑆</m:t>
                                          </m:r>
                                          <m:r>
                                            <a:rPr lang="en-US" altLang="ja-JP" sz="1400" b="0" i="0" smtClean="0">
                                              <a:solidFill>
                                                <a:schemeClr val="tx1"/>
                                              </a:solidFill>
                                              <a:latin typeface="Cambria Math" panose="02040503050406030204" pitchFamily="18" charset="0"/>
                                            </a:rPr>
                                            <m:t>2</m:t>
                                          </m:r>
                                          <m:r>
                                            <a:rPr lang="ja-JP" altLang="en-US" sz="1400" i="1">
                                              <a:solidFill>
                                                <a:schemeClr val="tx1"/>
                                              </a:solidFill>
                                              <a:latin typeface="Cambria Math" panose="02040503050406030204" pitchFamily="18" charset="0"/>
                                            </a:rPr>
                                            <m:t>𝐶</m:t>
                                          </m:r>
                                        </m:sub>
                                      </m:sSub>
                                      <m:r>
                                        <a:rPr lang="ja-JP" altLang="en-US" sz="1400" i="0">
                                          <a:solidFill>
                                            <a:schemeClr val="tx1"/>
                                          </a:solidFill>
                                          <a:latin typeface="Cambria Math" panose="02040503050406030204" pitchFamily="18" charset="0"/>
                                        </a:rPr>
                                        <m:t> −</m:t>
                                      </m:r>
                                      <m:r>
                                        <a:rPr lang="en-US" altLang="ja-JP" sz="1400" i="1" smtClean="0">
                                          <a:latin typeface="Cambria Math" panose="02040503050406030204" pitchFamily="18" charset="0"/>
                                        </a:rPr>
                                        <m:t>𝑏</m:t>
                                      </m:r>
                                      <m:sSub>
                                        <m:sSubPr>
                                          <m:ctrlPr>
                                            <a:rPr lang="ja-JP" altLang="en-US" sz="1400" i="1">
                                              <a:latin typeface="Cambria Math" panose="02040503050406030204" pitchFamily="18" charset="0"/>
                                            </a:rPr>
                                          </m:ctrlPr>
                                        </m:sSubPr>
                                        <m:e>
                                          <m:r>
                                            <a:rPr lang="ja-JP" altLang="en-US" sz="1400" i="1">
                                              <a:latin typeface="Cambria Math" panose="02040503050406030204" pitchFamily="18" charset="0"/>
                                            </a:rPr>
                                            <m:t>𝑡</m:t>
                                          </m:r>
                                        </m:e>
                                        <m:sub>
                                          <m:r>
                                            <a:rPr lang="ja-JP" altLang="en-US" sz="1400" i="1">
                                              <a:latin typeface="Cambria Math" panose="02040503050406030204" pitchFamily="18" charset="0"/>
                                            </a:rPr>
                                            <m:t>𝑚</m:t>
                                          </m:r>
                                        </m:sub>
                                      </m:sSub>
                                    </m:e>
                                  </m:d>
                                </m:e>
                                <m:sup>
                                  <m:r>
                                    <a:rPr lang="ja-JP" altLang="en-US" sz="1400" i="0">
                                      <a:solidFill>
                                        <a:schemeClr val="tx1"/>
                                      </a:solidFill>
                                      <a:latin typeface="Cambria Math" panose="02040503050406030204" pitchFamily="18" charset="0"/>
                                    </a:rPr>
                                    <m:t>2</m:t>
                                  </m:r>
                                </m:sup>
                              </m:sSup>
                            </m:den>
                          </m:f>
                        </m:e>
                      </m:rad>
                      <m:r>
                        <a:rPr lang="en-US" altLang="ja-JP" sz="1400" b="0" i="1" smtClean="0">
                          <a:solidFill>
                            <a:schemeClr val="tx1"/>
                          </a:solidFill>
                          <a:latin typeface="Cambria Math" panose="02040503050406030204" pitchFamily="18" charset="0"/>
                        </a:rPr>
                        <m:t>   </m:t>
                      </m:r>
                      <m:d>
                        <m:dPr>
                          <m:ctrlPr>
                            <a:rPr lang="ja-JP" altLang="en-US" sz="1400" i="1">
                              <a:solidFill>
                                <a:schemeClr val="tx1"/>
                              </a:solidFill>
                              <a:latin typeface="Cambria Math" panose="02040503050406030204" pitchFamily="18" charset="0"/>
                            </a:rPr>
                          </m:ctrlPr>
                        </m:dPr>
                        <m:e>
                          <m:r>
                            <a:rPr lang="en-US" altLang="ja-JP" sz="1400" b="0" i="1" smtClean="0">
                              <a:solidFill>
                                <a:schemeClr val="tx1"/>
                              </a:solidFill>
                              <a:latin typeface="Cambria Math" panose="02040503050406030204" pitchFamily="18" charset="0"/>
                            </a:rPr>
                            <m:t>6</m:t>
                          </m:r>
                        </m:e>
                      </m:d>
                    </m:oMath>
                  </m:oMathPara>
                </a14:m>
                <a:endParaRPr lang="en-US" altLang="ja-JP" sz="1400" dirty="0">
                  <a:solidFill>
                    <a:schemeClr val="tx1"/>
                  </a:solidFill>
                </a:endParaRPr>
              </a:p>
            </p:txBody>
          </p:sp>
        </mc:Choice>
        <mc:Fallback xmlns="">
          <p:sp>
            <p:nvSpPr>
              <p:cNvPr id="9" name="テキスト ボックス 8">
                <a:extLst>
                  <a:ext uri="{FF2B5EF4-FFF2-40B4-BE49-F238E27FC236}">
                    <a16:creationId xmlns:a16="http://schemas.microsoft.com/office/drawing/2014/main" id="{A30719C1-A644-44A6-B40F-7DD153223B32}"/>
                  </a:ext>
                </a:extLst>
              </p:cNvPr>
              <p:cNvSpPr txBox="1">
                <a:spLocks noRot="1" noChangeAspect="1" noMove="1" noResize="1" noEditPoints="1" noAdjustHandles="1" noChangeArrowheads="1" noChangeShapeType="1" noTextEdit="1"/>
              </p:cNvSpPr>
              <p:nvPr/>
            </p:nvSpPr>
            <p:spPr>
              <a:xfrm>
                <a:off x="4667794" y="5500192"/>
                <a:ext cx="4168351" cy="728854"/>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F2C73E0E-991F-2C0A-AA66-9B0EE0EC217A}"/>
                  </a:ext>
                </a:extLst>
              </p:cNvPr>
              <p:cNvSpPr txBox="1"/>
              <p:nvPr/>
            </p:nvSpPr>
            <p:spPr>
              <a:xfrm>
                <a:off x="1739808" y="6154390"/>
                <a:ext cx="5664066" cy="679994"/>
              </a:xfrm>
              <a:prstGeom prst="rect">
                <a:avLst/>
              </a:prstGeom>
              <a:noFill/>
            </p:spPr>
            <p:txBody>
              <a:bodyPr wrap="square">
                <a:spAutoFit/>
              </a:bodyPr>
              <a:lstStyle/>
              <a:p>
                <a:pPr algn="ctr"/>
                <a14:m>
                  <m:oMath xmlns:m="http://schemas.openxmlformats.org/officeDocument/2006/math">
                    <m:eqArr>
                      <m:eqArrPr>
                        <m:ctrlPr>
                          <a:rPr lang="ja-JP" altLang="en-US" sz="1600" i="1" smtClean="0">
                            <a:solidFill>
                              <a:schemeClr val="tx1"/>
                            </a:solidFill>
                            <a:latin typeface="Cambria Math" panose="02040503050406030204" pitchFamily="18" charset="0"/>
                          </a:rPr>
                        </m:ctrlPr>
                      </m:eqArrPr>
                      <m:e>
                        <m:r>
                          <a:rPr lang="ja-JP" altLang="en-US" sz="1600">
                            <a:solidFill>
                              <a:schemeClr val="tx1"/>
                            </a:solidFill>
                            <a:latin typeface="Cambria Math" panose="02040503050406030204" pitchFamily="18" charset="0"/>
                          </a:rPr>
                          <m:t>&amp;</m:t>
                        </m:r>
                        <m:f>
                          <m:fPr>
                            <m:ctrlPr>
                              <a:rPr lang="ja-JP" altLang="en-US" sz="1600" i="1">
                                <a:solidFill>
                                  <a:schemeClr val="tx1"/>
                                </a:solidFill>
                                <a:latin typeface="Cambria Math" panose="02040503050406030204" pitchFamily="18" charset="0"/>
                              </a:rPr>
                            </m:ctrlPr>
                          </m:fPr>
                          <m:num>
                            <m:r>
                              <a:rPr lang="ja-JP" altLang="en-US" sz="1600" i="1">
                                <a:solidFill>
                                  <a:schemeClr val="tx1"/>
                                </a:solidFill>
                                <a:latin typeface="Cambria Math" panose="02040503050406030204" pitchFamily="18" charset="0"/>
                              </a:rPr>
                              <m:t>𝛿</m:t>
                            </m:r>
                            <m:sSub>
                              <m:sSubPr>
                                <m:ctrlPr>
                                  <a:rPr lang="ja-JP" altLang="en-US" sz="1600" i="1">
                                    <a:solidFill>
                                      <a:schemeClr val="tx1"/>
                                    </a:solidFill>
                                    <a:latin typeface="Cambria Math" panose="02040503050406030204" pitchFamily="18" charset="0"/>
                                  </a:rPr>
                                </m:ctrlPr>
                              </m:sSubPr>
                              <m:e>
                                <m:r>
                                  <a:rPr lang="ja-JP" altLang="en-US" sz="1600" i="1">
                                    <a:solidFill>
                                      <a:schemeClr val="tx1"/>
                                    </a:solidFill>
                                    <a:latin typeface="Cambria Math" panose="02040503050406030204" pitchFamily="18" charset="0"/>
                                  </a:rPr>
                                  <m:t>𝑅</m:t>
                                </m:r>
                              </m:e>
                              <m:sub>
                                <m:r>
                                  <a:rPr lang="ja-JP" altLang="en-US" sz="1600" i="1">
                                    <a:solidFill>
                                      <a:schemeClr val="tx1"/>
                                    </a:solidFill>
                                    <a:latin typeface="Cambria Math" panose="02040503050406030204" pitchFamily="18" charset="0"/>
                                  </a:rPr>
                                  <m:t>𝑛𝑒𝑡</m:t>
                                </m:r>
                              </m:sub>
                            </m:sSub>
                          </m:num>
                          <m:den>
                            <m:sSub>
                              <m:sSubPr>
                                <m:ctrlPr>
                                  <a:rPr lang="ja-JP" altLang="en-US" sz="1600" i="1">
                                    <a:solidFill>
                                      <a:schemeClr val="tx1"/>
                                    </a:solidFill>
                                    <a:latin typeface="Cambria Math" panose="02040503050406030204" pitchFamily="18" charset="0"/>
                                  </a:rPr>
                                </m:ctrlPr>
                              </m:sSubPr>
                              <m:e>
                                <m:r>
                                  <a:rPr lang="ja-JP" altLang="en-US" sz="1600" i="1">
                                    <a:solidFill>
                                      <a:schemeClr val="tx1"/>
                                    </a:solidFill>
                                    <a:latin typeface="Cambria Math" panose="02040503050406030204" pitchFamily="18" charset="0"/>
                                  </a:rPr>
                                  <m:t>𝑅</m:t>
                                </m:r>
                              </m:e>
                              <m:sub>
                                <m:r>
                                  <a:rPr lang="ja-JP" altLang="en-US" sz="1600" i="1">
                                    <a:solidFill>
                                      <a:schemeClr val="tx1"/>
                                    </a:solidFill>
                                    <a:latin typeface="Cambria Math" panose="02040503050406030204" pitchFamily="18" charset="0"/>
                                  </a:rPr>
                                  <m:t>𝑛𝑒𝑡</m:t>
                                </m:r>
                              </m:sub>
                            </m:sSub>
                          </m:den>
                        </m:f>
                        <m:r>
                          <a:rPr lang="ja-JP" altLang="en-US" sz="1600" i="0">
                            <a:solidFill>
                              <a:schemeClr val="tx1"/>
                            </a:solidFill>
                            <a:latin typeface="Cambria Math" panose="02040503050406030204" pitchFamily="18" charset="0"/>
                          </a:rPr>
                          <m:t> = </m:t>
                        </m:r>
                        <m:f>
                          <m:fPr>
                            <m:ctrlPr>
                              <a:rPr lang="ja-JP" altLang="en-US" sz="1600" i="1">
                                <a:solidFill>
                                  <a:schemeClr val="tx1"/>
                                </a:solidFill>
                                <a:latin typeface="Cambria Math" panose="02040503050406030204" pitchFamily="18" charset="0"/>
                              </a:rPr>
                            </m:ctrlPr>
                          </m:fPr>
                          <m:num>
                            <m:rad>
                              <m:radPr>
                                <m:degHide m:val="on"/>
                                <m:ctrlPr>
                                  <a:rPr lang="ja-JP" altLang="en-US" sz="1600" i="1">
                                    <a:solidFill>
                                      <a:schemeClr val="tx1"/>
                                    </a:solidFill>
                                    <a:latin typeface="Cambria Math" panose="02040503050406030204" pitchFamily="18" charset="0"/>
                                  </a:rPr>
                                </m:ctrlPr>
                              </m:radPr>
                              <m:deg/>
                              <m:e>
                                <m:sSup>
                                  <m:sSupPr>
                                    <m:ctrlPr>
                                      <a:rPr lang="ja-JP" altLang="en-US" sz="1600" i="1">
                                        <a:solidFill>
                                          <a:schemeClr val="tx1"/>
                                        </a:solidFill>
                                        <a:latin typeface="Cambria Math" panose="02040503050406030204" pitchFamily="18" charset="0"/>
                                      </a:rPr>
                                    </m:ctrlPr>
                                  </m:sSupPr>
                                  <m:e>
                                    <m:r>
                                      <a:rPr lang="ja-JP" altLang="en-US" sz="1600" i="1">
                                        <a:solidFill>
                                          <a:schemeClr val="tx1"/>
                                        </a:solidFill>
                                        <a:latin typeface="Cambria Math" panose="02040503050406030204" pitchFamily="18" charset="0"/>
                                      </a:rPr>
                                      <m:t>𝛿</m:t>
                                    </m:r>
                                    <m:sSub>
                                      <m:sSubPr>
                                        <m:ctrlPr>
                                          <a:rPr lang="ja-JP" altLang="en-US" sz="1600" i="1">
                                            <a:solidFill>
                                              <a:schemeClr val="tx1"/>
                                            </a:solidFill>
                                            <a:latin typeface="Cambria Math" panose="02040503050406030204" pitchFamily="18" charset="0"/>
                                          </a:rPr>
                                        </m:ctrlPr>
                                      </m:sSubPr>
                                      <m:e>
                                        <m:r>
                                          <a:rPr lang="ja-JP" altLang="en-US" sz="1600" i="1">
                                            <a:solidFill>
                                              <a:schemeClr val="tx1"/>
                                            </a:solidFill>
                                            <a:latin typeface="Cambria Math" panose="02040503050406030204" pitchFamily="18" charset="0"/>
                                          </a:rPr>
                                          <m:t>𝑅</m:t>
                                        </m:r>
                                      </m:e>
                                      <m:sub>
                                        <m:r>
                                          <a:rPr lang="ja-JP" altLang="en-US" sz="1600" i="1">
                                            <a:solidFill>
                                              <a:schemeClr val="tx1"/>
                                            </a:solidFill>
                                            <a:latin typeface="Cambria Math" panose="02040503050406030204" pitchFamily="18" charset="0"/>
                                          </a:rPr>
                                          <m:t>𝑆</m:t>
                                        </m:r>
                                        <m:r>
                                          <a:rPr lang="ja-JP" altLang="en-US" sz="1600" i="0">
                                            <a:solidFill>
                                              <a:schemeClr val="tx1"/>
                                            </a:solidFill>
                                            <a:latin typeface="Cambria Math" panose="02040503050406030204" pitchFamily="18" charset="0"/>
                                          </a:rPr>
                                          <m:t>1</m:t>
                                        </m:r>
                                        <m:r>
                                          <a:rPr lang="ja-JP" altLang="en-US" sz="1600" i="1">
                                            <a:solidFill>
                                              <a:schemeClr val="tx1"/>
                                            </a:solidFill>
                                            <a:latin typeface="Cambria Math" panose="02040503050406030204" pitchFamily="18" charset="0"/>
                                          </a:rPr>
                                          <m:t>𝑇𝐶</m:t>
                                        </m:r>
                                      </m:sub>
                                    </m:sSub>
                                  </m:e>
                                  <m:sup>
                                    <m:r>
                                      <a:rPr lang="ja-JP" altLang="en-US" sz="1600" i="0">
                                        <a:solidFill>
                                          <a:schemeClr val="tx1"/>
                                        </a:solidFill>
                                        <a:latin typeface="Cambria Math" panose="02040503050406030204" pitchFamily="18" charset="0"/>
                                      </a:rPr>
                                      <m:t>2</m:t>
                                    </m:r>
                                  </m:sup>
                                </m:sSup>
                                <m:r>
                                  <a:rPr lang="ja-JP" altLang="en-US" sz="1600" i="0">
                                    <a:solidFill>
                                      <a:schemeClr val="tx1"/>
                                    </a:solidFill>
                                    <a:latin typeface="Cambria Math" panose="02040503050406030204" pitchFamily="18" charset="0"/>
                                  </a:rPr>
                                  <m:t> + </m:t>
                                </m:r>
                                <m:sSup>
                                  <m:sSupPr>
                                    <m:ctrlPr>
                                      <a:rPr lang="ja-JP" altLang="en-US" sz="1600" i="1">
                                        <a:solidFill>
                                          <a:schemeClr val="tx1"/>
                                        </a:solidFill>
                                        <a:latin typeface="Cambria Math" panose="02040503050406030204" pitchFamily="18" charset="0"/>
                                      </a:rPr>
                                    </m:ctrlPr>
                                  </m:sSupPr>
                                  <m:e>
                                    <m:r>
                                      <a:rPr lang="ja-JP" altLang="en-US" sz="1600" i="1">
                                        <a:solidFill>
                                          <a:schemeClr val="tx1"/>
                                        </a:solidFill>
                                        <a:latin typeface="Cambria Math" panose="02040503050406030204" pitchFamily="18" charset="0"/>
                                      </a:rPr>
                                      <m:t>𝛿</m:t>
                                    </m:r>
                                    <m:sSub>
                                      <m:sSubPr>
                                        <m:ctrlPr>
                                          <a:rPr lang="ja-JP" altLang="en-US" sz="1600" i="1">
                                            <a:solidFill>
                                              <a:schemeClr val="tx1"/>
                                            </a:solidFill>
                                            <a:latin typeface="Cambria Math" panose="02040503050406030204" pitchFamily="18" charset="0"/>
                                          </a:rPr>
                                        </m:ctrlPr>
                                      </m:sSubPr>
                                      <m:e>
                                        <m:r>
                                          <a:rPr lang="ja-JP" altLang="en-US" sz="1600" i="1">
                                            <a:solidFill>
                                              <a:schemeClr val="tx1"/>
                                            </a:solidFill>
                                            <a:latin typeface="Cambria Math" panose="02040503050406030204" pitchFamily="18" charset="0"/>
                                          </a:rPr>
                                          <m:t>𝑅</m:t>
                                        </m:r>
                                      </m:e>
                                      <m:sub>
                                        <m:r>
                                          <a:rPr lang="ja-JP" altLang="en-US" sz="1600" i="1">
                                            <a:solidFill>
                                              <a:schemeClr val="tx1"/>
                                            </a:solidFill>
                                            <a:latin typeface="Cambria Math" panose="02040503050406030204" pitchFamily="18" charset="0"/>
                                          </a:rPr>
                                          <m:t>𝑆</m:t>
                                        </m:r>
                                        <m:r>
                                          <a:rPr lang="ja-JP" altLang="en-US" sz="1600" i="0">
                                            <a:solidFill>
                                              <a:schemeClr val="tx1"/>
                                            </a:solidFill>
                                            <a:latin typeface="Cambria Math" panose="02040503050406030204" pitchFamily="18" charset="0"/>
                                          </a:rPr>
                                          <m:t>1</m:t>
                                        </m:r>
                                        <m:r>
                                          <a:rPr lang="ja-JP" altLang="en-US" sz="1600" i="1">
                                            <a:solidFill>
                                              <a:schemeClr val="tx1"/>
                                            </a:solidFill>
                                            <a:latin typeface="Cambria Math" panose="02040503050406030204" pitchFamily="18" charset="0"/>
                                          </a:rPr>
                                          <m:t>𝐶</m:t>
                                        </m:r>
                                      </m:sub>
                                    </m:sSub>
                                  </m:e>
                                  <m:sup>
                                    <m:r>
                                      <a:rPr lang="ja-JP" altLang="en-US" sz="1600" i="0">
                                        <a:solidFill>
                                          <a:schemeClr val="tx1"/>
                                        </a:solidFill>
                                        <a:latin typeface="Cambria Math" panose="02040503050406030204" pitchFamily="18" charset="0"/>
                                      </a:rPr>
                                      <m:t>2</m:t>
                                    </m:r>
                                  </m:sup>
                                </m:sSup>
                                <m:r>
                                  <a:rPr lang="ja-JP" altLang="en-US" sz="1600" i="0">
                                    <a:solidFill>
                                      <a:schemeClr val="tx1"/>
                                    </a:solidFill>
                                    <a:latin typeface="Cambria Math" panose="02040503050406030204" pitchFamily="18" charset="0"/>
                                  </a:rPr>
                                  <m:t> + </m:t>
                                </m:r>
                                <m:sSup>
                                  <m:sSupPr>
                                    <m:ctrlPr>
                                      <a:rPr lang="ja-JP" altLang="en-US" sz="1600" i="1">
                                        <a:solidFill>
                                          <a:schemeClr val="tx1"/>
                                        </a:solidFill>
                                        <a:latin typeface="Cambria Math" panose="02040503050406030204" pitchFamily="18" charset="0"/>
                                      </a:rPr>
                                    </m:ctrlPr>
                                  </m:sSupPr>
                                  <m:e>
                                    <m:r>
                                      <a:rPr lang="ja-JP" altLang="en-US" sz="1600" i="1">
                                        <a:solidFill>
                                          <a:schemeClr val="tx1"/>
                                        </a:solidFill>
                                        <a:latin typeface="Cambria Math" panose="02040503050406030204" pitchFamily="18" charset="0"/>
                                      </a:rPr>
                                      <m:t>𝛿</m:t>
                                    </m:r>
                                    <m:sSub>
                                      <m:sSubPr>
                                        <m:ctrlPr>
                                          <a:rPr lang="ja-JP" altLang="en-US" sz="1600" i="1">
                                            <a:solidFill>
                                              <a:schemeClr val="tx1"/>
                                            </a:solidFill>
                                            <a:latin typeface="Cambria Math" panose="02040503050406030204" pitchFamily="18" charset="0"/>
                                          </a:rPr>
                                        </m:ctrlPr>
                                      </m:sSubPr>
                                      <m:e>
                                        <m:r>
                                          <a:rPr lang="ja-JP" altLang="en-US" sz="1600" i="1">
                                            <a:solidFill>
                                              <a:schemeClr val="tx1"/>
                                            </a:solidFill>
                                            <a:latin typeface="Cambria Math" panose="02040503050406030204" pitchFamily="18" charset="0"/>
                                          </a:rPr>
                                          <m:t>𝑅</m:t>
                                        </m:r>
                                      </m:e>
                                      <m:sub>
                                        <m:r>
                                          <a:rPr lang="ja-JP" altLang="en-US" sz="1600" i="1">
                                            <a:solidFill>
                                              <a:schemeClr val="tx1"/>
                                            </a:solidFill>
                                            <a:latin typeface="Cambria Math" panose="02040503050406030204" pitchFamily="18" charset="0"/>
                                          </a:rPr>
                                          <m:t>𝑆</m:t>
                                        </m:r>
                                        <m:r>
                                          <a:rPr lang="ja-JP" altLang="en-US" sz="1600" i="0">
                                            <a:solidFill>
                                              <a:schemeClr val="tx1"/>
                                            </a:solidFill>
                                            <a:latin typeface="Cambria Math" panose="02040503050406030204" pitchFamily="18" charset="0"/>
                                          </a:rPr>
                                          <m:t>2</m:t>
                                        </m:r>
                                        <m:r>
                                          <a:rPr lang="ja-JP" altLang="en-US" sz="1600" i="1">
                                            <a:solidFill>
                                              <a:schemeClr val="tx1"/>
                                            </a:solidFill>
                                            <a:latin typeface="Cambria Math" panose="02040503050406030204" pitchFamily="18" charset="0"/>
                                          </a:rPr>
                                          <m:t>𝑇𝐶</m:t>
                                        </m:r>
                                      </m:sub>
                                    </m:sSub>
                                  </m:e>
                                  <m:sup>
                                    <m:r>
                                      <a:rPr lang="ja-JP" altLang="en-US" sz="1600" i="0">
                                        <a:solidFill>
                                          <a:schemeClr val="tx1"/>
                                        </a:solidFill>
                                        <a:latin typeface="Cambria Math" panose="02040503050406030204" pitchFamily="18" charset="0"/>
                                      </a:rPr>
                                      <m:t>2</m:t>
                                    </m:r>
                                  </m:sup>
                                </m:sSup>
                                <m:r>
                                  <a:rPr lang="ja-JP" altLang="en-US" sz="1600" i="0">
                                    <a:solidFill>
                                      <a:schemeClr val="tx1"/>
                                    </a:solidFill>
                                    <a:latin typeface="Cambria Math" panose="02040503050406030204" pitchFamily="18" charset="0"/>
                                  </a:rPr>
                                  <m:t> + </m:t>
                                </m:r>
                                <m:sSup>
                                  <m:sSupPr>
                                    <m:ctrlPr>
                                      <a:rPr lang="ja-JP" altLang="en-US" sz="1600" i="1">
                                        <a:solidFill>
                                          <a:schemeClr val="tx1"/>
                                        </a:solidFill>
                                        <a:latin typeface="Cambria Math" panose="02040503050406030204" pitchFamily="18" charset="0"/>
                                      </a:rPr>
                                    </m:ctrlPr>
                                  </m:sSupPr>
                                  <m:e>
                                    <m:r>
                                      <a:rPr lang="ja-JP" altLang="en-US" sz="1600" i="1">
                                        <a:solidFill>
                                          <a:schemeClr val="tx1"/>
                                        </a:solidFill>
                                        <a:latin typeface="Cambria Math" panose="02040503050406030204" pitchFamily="18" charset="0"/>
                                      </a:rPr>
                                      <m:t>𝛿</m:t>
                                    </m:r>
                                    <m:sSub>
                                      <m:sSubPr>
                                        <m:ctrlPr>
                                          <a:rPr lang="ja-JP" altLang="en-US" sz="1600" i="1">
                                            <a:solidFill>
                                              <a:schemeClr val="tx1"/>
                                            </a:solidFill>
                                            <a:latin typeface="Cambria Math" panose="02040503050406030204" pitchFamily="18" charset="0"/>
                                          </a:rPr>
                                        </m:ctrlPr>
                                      </m:sSubPr>
                                      <m:e>
                                        <m:r>
                                          <a:rPr lang="ja-JP" altLang="en-US" sz="1600" i="1">
                                            <a:solidFill>
                                              <a:schemeClr val="tx1"/>
                                            </a:solidFill>
                                            <a:latin typeface="Cambria Math" panose="02040503050406030204" pitchFamily="18" charset="0"/>
                                          </a:rPr>
                                          <m:t>𝑅</m:t>
                                        </m:r>
                                      </m:e>
                                      <m:sub>
                                        <m:r>
                                          <a:rPr lang="ja-JP" altLang="en-US" sz="1600" i="1">
                                            <a:solidFill>
                                              <a:schemeClr val="tx1"/>
                                            </a:solidFill>
                                            <a:latin typeface="Cambria Math" panose="02040503050406030204" pitchFamily="18" charset="0"/>
                                          </a:rPr>
                                          <m:t>𝑆</m:t>
                                        </m:r>
                                        <m:r>
                                          <a:rPr lang="ja-JP" altLang="en-US" sz="1600" i="0">
                                            <a:solidFill>
                                              <a:schemeClr val="tx1"/>
                                            </a:solidFill>
                                            <a:latin typeface="Cambria Math" panose="02040503050406030204" pitchFamily="18" charset="0"/>
                                          </a:rPr>
                                          <m:t>2</m:t>
                                        </m:r>
                                        <m:r>
                                          <a:rPr lang="ja-JP" altLang="en-US" sz="1600" i="1">
                                            <a:solidFill>
                                              <a:schemeClr val="tx1"/>
                                            </a:solidFill>
                                            <a:latin typeface="Cambria Math" panose="02040503050406030204" pitchFamily="18" charset="0"/>
                                          </a:rPr>
                                          <m:t>𝐶</m:t>
                                        </m:r>
                                      </m:sub>
                                    </m:sSub>
                                  </m:e>
                                  <m:sup>
                                    <m:r>
                                      <a:rPr lang="ja-JP" altLang="en-US" sz="1600" i="0">
                                        <a:solidFill>
                                          <a:schemeClr val="tx1"/>
                                        </a:solidFill>
                                        <a:latin typeface="Cambria Math" panose="02040503050406030204" pitchFamily="18" charset="0"/>
                                      </a:rPr>
                                      <m:t>2</m:t>
                                    </m:r>
                                  </m:sup>
                                </m:sSup>
                              </m:e>
                            </m:rad>
                          </m:num>
                          <m:den>
                            <m:d>
                              <m:dPr>
                                <m:ctrlPr>
                                  <a:rPr lang="ja-JP" altLang="en-US" sz="1600" i="1">
                                    <a:solidFill>
                                      <a:schemeClr val="tx1"/>
                                    </a:solidFill>
                                    <a:latin typeface="Cambria Math" panose="02040503050406030204" pitchFamily="18" charset="0"/>
                                  </a:rPr>
                                </m:ctrlPr>
                              </m:dPr>
                              <m:e>
                                <m:sSub>
                                  <m:sSubPr>
                                    <m:ctrlPr>
                                      <a:rPr lang="ja-JP" altLang="en-US" sz="1600" i="1">
                                        <a:solidFill>
                                          <a:schemeClr val="tx1"/>
                                        </a:solidFill>
                                        <a:latin typeface="Cambria Math" panose="02040503050406030204" pitchFamily="18" charset="0"/>
                                      </a:rPr>
                                    </m:ctrlPr>
                                  </m:sSubPr>
                                  <m:e>
                                    <m:r>
                                      <a:rPr lang="ja-JP" altLang="en-US" sz="1600" i="1">
                                        <a:solidFill>
                                          <a:schemeClr val="tx1"/>
                                        </a:solidFill>
                                        <a:latin typeface="Cambria Math" panose="02040503050406030204" pitchFamily="18" charset="0"/>
                                      </a:rPr>
                                      <m:t>𝑅</m:t>
                                    </m:r>
                                  </m:e>
                                  <m:sub>
                                    <m:r>
                                      <a:rPr lang="ja-JP" altLang="en-US" sz="1600" i="1">
                                        <a:solidFill>
                                          <a:schemeClr val="tx1"/>
                                        </a:solidFill>
                                        <a:latin typeface="Cambria Math" panose="02040503050406030204" pitchFamily="18" charset="0"/>
                                      </a:rPr>
                                      <m:t>𝑆</m:t>
                                    </m:r>
                                    <m:r>
                                      <a:rPr lang="ja-JP" altLang="en-US" sz="1600" i="0">
                                        <a:solidFill>
                                          <a:schemeClr val="tx1"/>
                                        </a:solidFill>
                                        <a:latin typeface="Cambria Math" panose="02040503050406030204" pitchFamily="18" charset="0"/>
                                      </a:rPr>
                                      <m:t>1</m:t>
                                    </m:r>
                                    <m:r>
                                      <a:rPr lang="ja-JP" altLang="en-US" sz="1600" i="1">
                                        <a:solidFill>
                                          <a:schemeClr val="tx1"/>
                                        </a:solidFill>
                                        <a:latin typeface="Cambria Math" panose="02040503050406030204" pitchFamily="18" charset="0"/>
                                      </a:rPr>
                                      <m:t>𝑇𝐶</m:t>
                                    </m:r>
                                  </m:sub>
                                </m:sSub>
                                <m:r>
                                  <a:rPr lang="ja-JP" altLang="en-US" sz="1600" i="0">
                                    <a:solidFill>
                                      <a:schemeClr val="tx1"/>
                                    </a:solidFill>
                                    <a:latin typeface="Cambria Math" panose="02040503050406030204" pitchFamily="18" charset="0"/>
                                  </a:rPr>
                                  <m:t> − </m:t>
                                </m:r>
                                <m:sSub>
                                  <m:sSubPr>
                                    <m:ctrlPr>
                                      <a:rPr lang="ja-JP" altLang="en-US" sz="1600" i="1">
                                        <a:solidFill>
                                          <a:schemeClr val="tx1"/>
                                        </a:solidFill>
                                        <a:latin typeface="Cambria Math" panose="02040503050406030204" pitchFamily="18" charset="0"/>
                                      </a:rPr>
                                    </m:ctrlPr>
                                  </m:sSubPr>
                                  <m:e>
                                    <m:r>
                                      <a:rPr lang="ja-JP" altLang="en-US" sz="1600" i="1">
                                        <a:solidFill>
                                          <a:schemeClr val="tx1"/>
                                        </a:solidFill>
                                        <a:latin typeface="Cambria Math" panose="02040503050406030204" pitchFamily="18" charset="0"/>
                                      </a:rPr>
                                      <m:t>𝑅</m:t>
                                    </m:r>
                                  </m:e>
                                  <m:sub>
                                    <m:r>
                                      <a:rPr lang="ja-JP" altLang="en-US" sz="1600" i="1">
                                        <a:solidFill>
                                          <a:schemeClr val="tx1"/>
                                        </a:solidFill>
                                        <a:latin typeface="Cambria Math" panose="02040503050406030204" pitchFamily="18" charset="0"/>
                                      </a:rPr>
                                      <m:t>𝑆</m:t>
                                    </m:r>
                                    <m:r>
                                      <a:rPr lang="ja-JP" altLang="en-US" sz="1600" i="0">
                                        <a:solidFill>
                                          <a:schemeClr val="tx1"/>
                                        </a:solidFill>
                                        <a:latin typeface="Cambria Math" panose="02040503050406030204" pitchFamily="18" charset="0"/>
                                      </a:rPr>
                                      <m:t>1</m:t>
                                    </m:r>
                                    <m:r>
                                      <a:rPr lang="ja-JP" altLang="en-US" sz="1600" i="1">
                                        <a:solidFill>
                                          <a:schemeClr val="tx1"/>
                                        </a:solidFill>
                                        <a:latin typeface="Cambria Math" panose="02040503050406030204" pitchFamily="18" charset="0"/>
                                      </a:rPr>
                                      <m:t>𝐶</m:t>
                                    </m:r>
                                  </m:sub>
                                </m:sSub>
                              </m:e>
                            </m:d>
                            <m:r>
                              <a:rPr lang="ja-JP" altLang="en-US" sz="1600" i="0">
                                <a:solidFill>
                                  <a:schemeClr val="tx1"/>
                                </a:solidFill>
                                <a:latin typeface="Cambria Math" panose="02040503050406030204" pitchFamily="18" charset="0"/>
                              </a:rPr>
                              <m:t> − </m:t>
                            </m:r>
                            <m:d>
                              <m:dPr>
                                <m:ctrlPr>
                                  <a:rPr lang="ja-JP" altLang="en-US" sz="1600" i="1">
                                    <a:solidFill>
                                      <a:schemeClr val="tx1"/>
                                    </a:solidFill>
                                    <a:latin typeface="Cambria Math" panose="02040503050406030204" pitchFamily="18" charset="0"/>
                                  </a:rPr>
                                </m:ctrlPr>
                              </m:dPr>
                              <m:e>
                                <m:sSub>
                                  <m:sSubPr>
                                    <m:ctrlPr>
                                      <a:rPr lang="ja-JP" altLang="en-US" sz="1600" i="1">
                                        <a:solidFill>
                                          <a:schemeClr val="tx1"/>
                                        </a:solidFill>
                                        <a:latin typeface="Cambria Math" panose="02040503050406030204" pitchFamily="18" charset="0"/>
                                      </a:rPr>
                                    </m:ctrlPr>
                                  </m:sSubPr>
                                  <m:e>
                                    <m:r>
                                      <a:rPr lang="ja-JP" altLang="en-US" sz="1600" i="1">
                                        <a:solidFill>
                                          <a:schemeClr val="tx1"/>
                                        </a:solidFill>
                                        <a:latin typeface="Cambria Math" panose="02040503050406030204" pitchFamily="18" charset="0"/>
                                      </a:rPr>
                                      <m:t>𝑅</m:t>
                                    </m:r>
                                  </m:e>
                                  <m:sub>
                                    <m:r>
                                      <a:rPr lang="ja-JP" altLang="en-US" sz="1600" i="1">
                                        <a:solidFill>
                                          <a:schemeClr val="tx1"/>
                                        </a:solidFill>
                                        <a:latin typeface="Cambria Math" panose="02040503050406030204" pitchFamily="18" charset="0"/>
                                      </a:rPr>
                                      <m:t>𝑆</m:t>
                                    </m:r>
                                    <m:r>
                                      <a:rPr lang="ja-JP" altLang="en-US" sz="1600" i="0">
                                        <a:solidFill>
                                          <a:schemeClr val="tx1"/>
                                        </a:solidFill>
                                        <a:latin typeface="Cambria Math" panose="02040503050406030204" pitchFamily="18" charset="0"/>
                                      </a:rPr>
                                      <m:t>2</m:t>
                                    </m:r>
                                    <m:r>
                                      <a:rPr lang="ja-JP" altLang="en-US" sz="1600" i="1">
                                        <a:solidFill>
                                          <a:schemeClr val="tx1"/>
                                        </a:solidFill>
                                        <a:latin typeface="Cambria Math" panose="02040503050406030204" pitchFamily="18" charset="0"/>
                                      </a:rPr>
                                      <m:t>𝑇𝐶</m:t>
                                    </m:r>
                                  </m:sub>
                                </m:sSub>
                                <m:r>
                                  <a:rPr lang="ja-JP" altLang="en-US" sz="1600" i="0">
                                    <a:solidFill>
                                      <a:schemeClr val="tx1"/>
                                    </a:solidFill>
                                    <a:latin typeface="Cambria Math" panose="02040503050406030204" pitchFamily="18" charset="0"/>
                                  </a:rPr>
                                  <m:t> − </m:t>
                                </m:r>
                                <m:sSub>
                                  <m:sSubPr>
                                    <m:ctrlPr>
                                      <a:rPr lang="ja-JP" altLang="en-US" sz="1600" i="1">
                                        <a:solidFill>
                                          <a:schemeClr val="tx1"/>
                                        </a:solidFill>
                                        <a:latin typeface="Cambria Math" panose="02040503050406030204" pitchFamily="18" charset="0"/>
                                      </a:rPr>
                                    </m:ctrlPr>
                                  </m:sSubPr>
                                  <m:e>
                                    <m:r>
                                      <a:rPr lang="ja-JP" altLang="en-US" sz="1600" i="1">
                                        <a:solidFill>
                                          <a:schemeClr val="tx1"/>
                                        </a:solidFill>
                                        <a:latin typeface="Cambria Math" panose="02040503050406030204" pitchFamily="18" charset="0"/>
                                      </a:rPr>
                                      <m:t>𝑅</m:t>
                                    </m:r>
                                  </m:e>
                                  <m:sub>
                                    <m:r>
                                      <a:rPr lang="ja-JP" altLang="en-US" sz="1600" i="1">
                                        <a:solidFill>
                                          <a:schemeClr val="tx1"/>
                                        </a:solidFill>
                                        <a:latin typeface="Cambria Math" panose="02040503050406030204" pitchFamily="18" charset="0"/>
                                      </a:rPr>
                                      <m:t>𝑆</m:t>
                                    </m:r>
                                    <m:r>
                                      <a:rPr lang="ja-JP" altLang="en-US" sz="1600" i="0">
                                        <a:solidFill>
                                          <a:schemeClr val="tx1"/>
                                        </a:solidFill>
                                        <a:latin typeface="Cambria Math" panose="02040503050406030204" pitchFamily="18" charset="0"/>
                                      </a:rPr>
                                      <m:t>2</m:t>
                                    </m:r>
                                    <m:r>
                                      <a:rPr lang="ja-JP" altLang="en-US" sz="1600" i="1">
                                        <a:solidFill>
                                          <a:schemeClr val="tx1"/>
                                        </a:solidFill>
                                        <a:latin typeface="Cambria Math" panose="02040503050406030204" pitchFamily="18" charset="0"/>
                                      </a:rPr>
                                      <m:t>𝐶</m:t>
                                    </m:r>
                                  </m:sub>
                                </m:sSub>
                              </m:e>
                            </m:d>
                          </m:den>
                        </m:f>
                        <m:r>
                          <a:rPr lang="ja-JP" altLang="en-US" sz="1600" i="0">
                            <a:solidFill>
                              <a:schemeClr val="tx1"/>
                            </a:solidFill>
                            <a:latin typeface="Cambria Math" panose="02040503050406030204" pitchFamily="18" charset="0"/>
                          </a:rPr>
                          <m:t>#</m:t>
                        </m:r>
                      </m:e>
                    </m:eqArr>
                  </m:oMath>
                </a14:m>
                <a:r>
                  <a:rPr lang="ja-JP" altLang="en-US" sz="1600" dirty="0">
                    <a:solidFill>
                      <a:schemeClr val="tx1"/>
                    </a:solidFill>
                  </a:rPr>
                  <a:t>        </a:t>
                </a:r>
                <a14:m>
                  <m:oMath xmlns:m="http://schemas.openxmlformats.org/officeDocument/2006/math">
                    <m:d>
                      <m:dPr>
                        <m:ctrlPr>
                          <a:rPr lang="ja-JP" altLang="en-US" sz="1600" i="1">
                            <a:latin typeface="Cambria Math" panose="02040503050406030204" pitchFamily="18" charset="0"/>
                          </a:rPr>
                        </m:ctrlPr>
                      </m:dPr>
                      <m:e>
                        <m:r>
                          <a:rPr lang="en-US" altLang="ja-JP" sz="1600" b="0" i="0" smtClean="0">
                            <a:latin typeface="Cambria Math" panose="02040503050406030204" pitchFamily="18" charset="0"/>
                          </a:rPr>
                          <m:t>7</m:t>
                        </m:r>
                      </m:e>
                    </m:d>
                  </m:oMath>
                </a14:m>
                <a:endParaRPr lang="ja-JP" altLang="en-US" sz="1600" dirty="0">
                  <a:solidFill>
                    <a:schemeClr val="tx1"/>
                  </a:solidFill>
                </a:endParaRPr>
              </a:p>
            </p:txBody>
          </p:sp>
        </mc:Choice>
        <mc:Fallback xmlns="">
          <p:sp>
            <p:nvSpPr>
              <p:cNvPr id="10" name="テキスト ボックス 9">
                <a:extLst>
                  <a:ext uri="{FF2B5EF4-FFF2-40B4-BE49-F238E27FC236}">
                    <a16:creationId xmlns:a16="http://schemas.microsoft.com/office/drawing/2014/main" id="{F2C73E0E-991F-2C0A-AA66-9B0EE0EC217A}"/>
                  </a:ext>
                </a:extLst>
              </p:cNvPr>
              <p:cNvSpPr txBox="1">
                <a:spLocks noRot="1" noChangeAspect="1" noMove="1" noResize="1" noEditPoints="1" noAdjustHandles="1" noChangeArrowheads="1" noChangeShapeType="1" noTextEdit="1"/>
              </p:cNvSpPr>
              <p:nvPr/>
            </p:nvSpPr>
            <p:spPr>
              <a:xfrm>
                <a:off x="1739808" y="6154390"/>
                <a:ext cx="5664066" cy="679994"/>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335AB2A9-730D-EDE2-4386-CB0472F0D33C}"/>
                  </a:ext>
                </a:extLst>
              </p:cNvPr>
              <p:cNvSpPr txBox="1"/>
              <p:nvPr/>
            </p:nvSpPr>
            <p:spPr>
              <a:xfrm>
                <a:off x="394238" y="2960132"/>
                <a:ext cx="4958985" cy="1343445"/>
              </a:xfrm>
              <a:prstGeom prst="rect">
                <a:avLst/>
              </a:prstGeom>
              <a:noFill/>
            </p:spPr>
            <p:txBody>
              <a:bodyPr wrap="square">
                <a:spAutoFit/>
              </a:bodyPr>
              <a:lstStyle/>
              <a:p>
                <a14:m>
                  <m:oMath xmlns:m="http://schemas.openxmlformats.org/officeDocument/2006/math">
                    <m:r>
                      <a:rPr lang="ja-JP" altLang="en-US" sz="1600" i="1" smtClean="0">
                        <a:solidFill>
                          <a:schemeClr val="tx1"/>
                        </a:solidFill>
                        <a:latin typeface="Cambria Math" panose="02040503050406030204" pitchFamily="18" charset="0"/>
                      </a:rPr>
                      <m:t>𝐶</m:t>
                    </m:r>
                  </m:oMath>
                </a14:m>
                <a:r>
                  <a:rPr lang="ja-JP" altLang="en-US" sz="1600" dirty="0">
                    <a:latin typeface="Times New Roman" panose="02020603050405020304" pitchFamily="18" charset="0"/>
                    <a:cs typeface="Times New Roman" panose="02020603050405020304" pitchFamily="18" charset="0"/>
                  </a:rPr>
                  <a:t> </a:t>
                </a:r>
                <a:r>
                  <a:rPr lang="en-US" altLang="ja-JP" sz="1600" dirty="0">
                    <a:latin typeface="Times New Roman" panose="02020603050405020304" pitchFamily="18" charset="0"/>
                    <a:cs typeface="Times New Roman" panose="02020603050405020304" pitchFamily="18" charset="0"/>
                  </a:rPr>
                  <a:t>: γ-ray counts obtained with the Ge detector </a:t>
                </a:r>
              </a:p>
              <a:p>
                <a14:m>
                  <m:oMath xmlns:m="http://schemas.openxmlformats.org/officeDocument/2006/math">
                    <m:r>
                      <a:rPr lang="ja-JP" altLang="en-US" sz="1600" i="1" smtClean="0">
                        <a:solidFill>
                          <a:schemeClr val="tx1"/>
                        </a:solidFill>
                        <a:latin typeface="Cambria Math" panose="02040503050406030204" pitchFamily="18" charset="0"/>
                      </a:rPr>
                      <m:t>𝑅</m:t>
                    </m:r>
                  </m:oMath>
                </a14:m>
                <a:r>
                  <a:rPr lang="ja-JP" altLang="en-US" sz="1600" dirty="0">
                    <a:latin typeface="Times New Roman" panose="02020603050405020304" pitchFamily="18" charset="0"/>
                    <a:cs typeface="Times New Roman" panose="02020603050405020304" pitchFamily="18" charset="0"/>
                  </a:rPr>
                  <a:t> </a:t>
                </a:r>
                <a:r>
                  <a:rPr lang="en-US" altLang="ja-JP" sz="1600" dirty="0">
                    <a:latin typeface="Times New Roman" panose="02020603050405020304" pitchFamily="18" charset="0"/>
                    <a:cs typeface="Times New Roman" panose="02020603050405020304" pitchFamily="18" charset="0"/>
                  </a:rPr>
                  <a:t>: Reaction rate of activation foil</a:t>
                </a:r>
              </a:p>
              <a:p>
                <a14:m>
                  <m:oMath xmlns:m="http://schemas.openxmlformats.org/officeDocument/2006/math">
                    <m:sSub>
                      <m:sSubPr>
                        <m:ctrlPr>
                          <a:rPr lang="ja-JP" altLang="en-US" sz="1600" i="1" smtClean="0">
                            <a:solidFill>
                              <a:schemeClr val="tx1"/>
                            </a:solidFill>
                            <a:latin typeface="Cambria Math" panose="02040503050406030204" pitchFamily="18" charset="0"/>
                          </a:rPr>
                        </m:ctrlPr>
                      </m:sSubPr>
                      <m:e>
                        <m:r>
                          <a:rPr lang="ja-JP" altLang="en-US" sz="1600" i="1">
                            <a:solidFill>
                              <a:schemeClr val="tx1"/>
                            </a:solidFill>
                            <a:latin typeface="Cambria Math" panose="02040503050406030204" pitchFamily="18" charset="0"/>
                          </a:rPr>
                          <m:t>𝑓</m:t>
                        </m:r>
                      </m:e>
                      <m:sub>
                        <m:r>
                          <a:rPr lang="ja-JP" altLang="en-US" sz="1600" i="1">
                            <a:solidFill>
                              <a:schemeClr val="tx1"/>
                            </a:solidFill>
                            <a:latin typeface="Cambria Math" panose="02040503050406030204" pitchFamily="18" charset="0"/>
                          </a:rPr>
                          <m:t>𝑎</m:t>
                        </m:r>
                      </m:sub>
                    </m:sSub>
                  </m:oMath>
                </a14:m>
                <a:r>
                  <a:rPr lang="en-US" altLang="ja-JP" sz="1600" i="1" dirty="0">
                    <a:solidFill>
                      <a:schemeClr val="tx1"/>
                    </a:solidFill>
                    <a:latin typeface="Cambria Math" panose="02040503050406030204" pitchFamily="18" charset="0"/>
                  </a:rPr>
                  <a:t> </a:t>
                </a:r>
                <a:r>
                  <a:rPr lang="en-US" altLang="ja-JP" sz="1600" dirty="0">
                    <a:latin typeface="Cambria Math" panose="02040503050406030204" pitchFamily="18" charset="0"/>
                  </a:rPr>
                  <a:t>: Self-shielding factor for </a:t>
                </a:r>
                <a:r>
                  <a:rPr lang="el-GR" altLang="ja-JP" sz="1600" dirty="0">
                    <a:latin typeface="Cambria Math" panose="02040503050406030204" pitchFamily="18" charset="0"/>
                  </a:rPr>
                  <a:t>γ-</a:t>
                </a:r>
                <a:r>
                  <a:rPr lang="en-US" altLang="ja-JP" sz="1600" dirty="0">
                    <a:latin typeface="Cambria Math" panose="02040503050406030204" pitchFamily="18" charset="0"/>
                  </a:rPr>
                  <a:t>rays</a:t>
                </a:r>
                <a:endParaRPr lang="en-US" altLang="ja-JP" sz="1600" dirty="0">
                  <a:solidFill>
                    <a:schemeClr val="tx1"/>
                  </a:solidFill>
                  <a:latin typeface="Cambria Math" panose="02040503050406030204" pitchFamily="18" charset="0"/>
                </a:endParaRPr>
              </a:p>
              <a:p>
                <a14:m>
                  <m:oMath xmlns:m="http://schemas.openxmlformats.org/officeDocument/2006/math">
                    <m:sSub>
                      <m:sSubPr>
                        <m:ctrlPr>
                          <a:rPr lang="ja-JP" altLang="en-US" sz="1600" i="1">
                            <a:solidFill>
                              <a:schemeClr val="tx1"/>
                            </a:solidFill>
                            <a:latin typeface="Cambria Math" panose="02040503050406030204" pitchFamily="18" charset="0"/>
                          </a:rPr>
                        </m:ctrlPr>
                      </m:sSubPr>
                      <m:e>
                        <m:r>
                          <a:rPr lang="ja-JP" altLang="en-US" sz="1600" i="1">
                            <a:solidFill>
                              <a:schemeClr val="tx1"/>
                            </a:solidFill>
                            <a:latin typeface="Cambria Math" panose="02040503050406030204" pitchFamily="18" charset="0"/>
                          </a:rPr>
                          <m:t>𝑓</m:t>
                        </m:r>
                      </m:e>
                      <m:sub>
                        <m:r>
                          <a:rPr lang="ja-JP" altLang="en-US" sz="1600" i="1">
                            <a:solidFill>
                              <a:schemeClr val="tx1"/>
                            </a:solidFill>
                            <a:latin typeface="Cambria Math" panose="02040503050406030204" pitchFamily="18" charset="0"/>
                          </a:rPr>
                          <m:t>𝑒</m:t>
                        </m:r>
                      </m:sub>
                    </m:sSub>
                  </m:oMath>
                </a14:m>
                <a:r>
                  <a:rPr lang="en-US" altLang="ja-JP" sz="1600" i="1" dirty="0">
                    <a:solidFill>
                      <a:schemeClr val="tx1"/>
                    </a:solidFill>
                    <a:latin typeface="Cambria Math" panose="02040503050406030204" pitchFamily="18" charset="0"/>
                  </a:rPr>
                  <a:t> </a:t>
                </a:r>
                <a:r>
                  <a:rPr lang="en-US" altLang="ja-JP" sz="1600" dirty="0">
                    <a:solidFill>
                      <a:schemeClr val="tx1"/>
                    </a:solidFill>
                    <a:latin typeface="Cambria Math" panose="02040503050406030204" pitchFamily="18" charset="0"/>
                  </a:rPr>
                  <a:t>: </a:t>
                </a:r>
                <a:r>
                  <a:rPr lang="el-GR" altLang="ja-JP" sz="1600" dirty="0">
                    <a:latin typeface="Cambria Math" panose="02040503050406030204" pitchFamily="18" charset="0"/>
                  </a:rPr>
                  <a:t>γ-</a:t>
                </a:r>
                <a:r>
                  <a:rPr lang="en-US" altLang="ja-JP" sz="1600" dirty="0">
                    <a:latin typeface="Cambria Math" panose="02040503050406030204" pitchFamily="18" charset="0"/>
                  </a:rPr>
                  <a:t>ray emission rate</a:t>
                </a:r>
                <a:endParaRPr lang="en-US" altLang="ja-JP" sz="1600" dirty="0">
                  <a:solidFill>
                    <a:schemeClr val="tx1"/>
                  </a:solidFill>
                  <a:latin typeface="Cambria Math" panose="02040503050406030204" pitchFamily="18" charset="0"/>
                </a:endParaRPr>
              </a:p>
              <a:p>
                <a14:m>
                  <m:oMath xmlns:m="http://schemas.openxmlformats.org/officeDocument/2006/math">
                    <m:sSub>
                      <m:sSubPr>
                        <m:ctrlPr>
                          <a:rPr lang="ja-JP" altLang="en-US" sz="1600" i="1">
                            <a:solidFill>
                              <a:schemeClr val="tx1"/>
                            </a:solidFill>
                            <a:latin typeface="Cambria Math" panose="02040503050406030204" pitchFamily="18" charset="0"/>
                          </a:rPr>
                        </m:ctrlPr>
                      </m:sSubPr>
                      <m:e>
                        <m:r>
                          <a:rPr lang="ja-JP" altLang="en-US" sz="1600" i="1">
                            <a:solidFill>
                              <a:schemeClr val="tx1"/>
                            </a:solidFill>
                            <a:latin typeface="Cambria Math" panose="02040503050406030204" pitchFamily="18" charset="0"/>
                          </a:rPr>
                          <m:t>𝑓</m:t>
                        </m:r>
                      </m:e>
                      <m:sub>
                        <m:r>
                          <a:rPr lang="ja-JP" altLang="en-US" sz="1600" i="1">
                            <a:solidFill>
                              <a:schemeClr val="tx1"/>
                            </a:solidFill>
                            <a:latin typeface="Cambria Math" panose="02040503050406030204" pitchFamily="18" charset="0"/>
                          </a:rPr>
                          <m:t>𝑔</m:t>
                        </m:r>
                      </m:sub>
                    </m:sSub>
                  </m:oMath>
                </a14:m>
                <a:r>
                  <a:rPr lang="ja-JP" altLang="en-US" sz="1600" dirty="0">
                    <a:latin typeface="Times New Roman" panose="02020603050405020304" pitchFamily="18" charset="0"/>
                    <a:cs typeface="Times New Roman" panose="02020603050405020304" pitchFamily="18" charset="0"/>
                  </a:rPr>
                  <a:t> </a:t>
                </a:r>
                <a:r>
                  <a:rPr lang="en-US" altLang="ja-JP" sz="1600" dirty="0">
                    <a:latin typeface="Times New Roman" panose="02020603050405020304" pitchFamily="18" charset="0"/>
                    <a:cs typeface="Times New Roman" panose="02020603050405020304" pitchFamily="18" charset="0"/>
                  </a:rPr>
                  <a:t>: Detection efficiency of γ-rays by the Ge detector</a:t>
                </a:r>
                <a:endParaRPr lang="ja-JP" altLang="en-US" sz="1600" dirty="0">
                  <a:latin typeface="Times New Roman" panose="02020603050405020304" pitchFamily="18" charset="0"/>
                  <a:cs typeface="Times New Roman" panose="02020603050405020304" pitchFamily="18" charset="0"/>
                </a:endParaRPr>
              </a:p>
            </p:txBody>
          </p:sp>
        </mc:Choice>
        <mc:Fallback xmlns="">
          <p:sp>
            <p:nvSpPr>
              <p:cNvPr id="11" name="テキスト ボックス 10">
                <a:extLst>
                  <a:ext uri="{FF2B5EF4-FFF2-40B4-BE49-F238E27FC236}">
                    <a16:creationId xmlns:a16="http://schemas.microsoft.com/office/drawing/2014/main" id="{335AB2A9-730D-EDE2-4386-CB0472F0D33C}"/>
                  </a:ext>
                </a:extLst>
              </p:cNvPr>
              <p:cNvSpPr txBox="1">
                <a:spLocks noRot="1" noChangeAspect="1" noMove="1" noResize="1" noEditPoints="1" noAdjustHandles="1" noChangeArrowheads="1" noChangeShapeType="1" noTextEdit="1"/>
              </p:cNvSpPr>
              <p:nvPr/>
            </p:nvSpPr>
            <p:spPr>
              <a:xfrm>
                <a:off x="394238" y="2960132"/>
                <a:ext cx="4958985" cy="1343445"/>
              </a:xfrm>
              <a:prstGeom prst="rect">
                <a:avLst/>
              </a:prstGeom>
              <a:blipFill>
                <a:blip r:embed="rId9"/>
                <a:stretch>
                  <a:fillRect l="-123" t="-1364" b="-363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4FA740E4-74F9-02B6-AEF1-237DA412CABA}"/>
                  </a:ext>
                </a:extLst>
              </p:cNvPr>
              <p:cNvSpPr txBox="1"/>
              <p:nvPr/>
            </p:nvSpPr>
            <p:spPr>
              <a:xfrm>
                <a:off x="5236487" y="2926755"/>
                <a:ext cx="3601359" cy="1354217"/>
              </a:xfrm>
              <a:prstGeom prst="rect">
                <a:avLst/>
              </a:prstGeom>
              <a:noFill/>
            </p:spPr>
            <p:txBody>
              <a:bodyPr wrap="square">
                <a:spAutoFit/>
              </a:bodyPr>
              <a:lstStyle/>
              <a:p>
                <a14:m>
                  <m:oMath xmlns:m="http://schemas.openxmlformats.org/officeDocument/2006/math">
                    <m:r>
                      <a:rPr lang="ja-JP" altLang="en-US" sz="1600" i="1" smtClean="0">
                        <a:solidFill>
                          <a:schemeClr val="tx1"/>
                        </a:solidFill>
                        <a:latin typeface="Cambria Math" panose="02040503050406030204" pitchFamily="18" charset="0"/>
                      </a:rPr>
                      <m:t>𝜆</m:t>
                    </m:r>
                  </m:oMath>
                </a14:m>
                <a:r>
                  <a:rPr lang="ja-JP" altLang="en-US" sz="1600" dirty="0">
                    <a:latin typeface="Times New Roman" panose="02020603050405020304" pitchFamily="18" charset="0"/>
                    <a:cs typeface="Times New Roman" panose="02020603050405020304" pitchFamily="18" charset="0"/>
                  </a:rPr>
                  <a:t> </a:t>
                </a:r>
                <a:r>
                  <a:rPr lang="en-US" altLang="ja-JP" sz="1600" dirty="0">
                    <a:latin typeface="Times New Roman" panose="02020603050405020304" pitchFamily="18" charset="0"/>
                    <a:cs typeface="Times New Roman" panose="02020603050405020304" pitchFamily="18" charset="0"/>
                  </a:rPr>
                  <a:t>: Decay constant</a:t>
                </a:r>
                <a:endParaRPr lang="en-US" altLang="ja-JP" sz="1600" i="1" dirty="0">
                  <a:latin typeface="Cambria Math" panose="02040503050406030204" pitchFamily="18" charset="0"/>
                </a:endParaRPr>
              </a:p>
              <a:p>
                <a14:m>
                  <m:oMath xmlns:m="http://schemas.openxmlformats.org/officeDocument/2006/math">
                    <m:sSub>
                      <m:sSubPr>
                        <m:ctrlPr>
                          <a:rPr lang="ja-JP" altLang="en-US" sz="1600" i="1" smtClean="0">
                            <a:latin typeface="Cambria Math" panose="02040503050406030204" pitchFamily="18" charset="0"/>
                          </a:rPr>
                        </m:ctrlPr>
                      </m:sSubPr>
                      <m:e>
                        <m:r>
                          <a:rPr lang="ja-JP" altLang="en-US" sz="1600" i="1">
                            <a:latin typeface="Cambria Math" panose="02040503050406030204" pitchFamily="18" charset="0"/>
                          </a:rPr>
                          <m:t>𝑡</m:t>
                        </m:r>
                      </m:e>
                      <m:sub>
                        <m:r>
                          <a:rPr lang="ja-JP" altLang="en-US" sz="1600" i="1">
                            <a:latin typeface="Cambria Math" panose="02040503050406030204" pitchFamily="18" charset="0"/>
                          </a:rPr>
                          <m:t>𝑖</m:t>
                        </m:r>
                      </m:sub>
                    </m:sSub>
                  </m:oMath>
                </a14:m>
                <a:r>
                  <a:rPr lang="en-US" altLang="ja-JP" sz="1600" dirty="0">
                    <a:latin typeface="Times New Roman" panose="02020603050405020304" pitchFamily="18" charset="0"/>
                    <a:cs typeface="Times New Roman" panose="02020603050405020304" pitchFamily="18" charset="0"/>
                  </a:rPr>
                  <a:t> : Irradiation time of neutron</a:t>
                </a:r>
              </a:p>
              <a:p>
                <a14:m>
                  <m:oMath xmlns:m="http://schemas.openxmlformats.org/officeDocument/2006/math">
                    <m:sSub>
                      <m:sSubPr>
                        <m:ctrlPr>
                          <a:rPr lang="ja-JP" altLang="en-US" sz="1600" i="1">
                            <a:latin typeface="Cambria Math" panose="02040503050406030204" pitchFamily="18" charset="0"/>
                          </a:rPr>
                        </m:ctrlPr>
                      </m:sSubPr>
                      <m:e>
                        <m:r>
                          <a:rPr lang="ja-JP" altLang="en-US" sz="1600" i="1">
                            <a:latin typeface="Cambria Math" panose="02040503050406030204" pitchFamily="18" charset="0"/>
                          </a:rPr>
                          <m:t>𝑡</m:t>
                        </m:r>
                      </m:e>
                      <m:sub>
                        <m:r>
                          <a:rPr lang="ja-JP" altLang="en-US" sz="1600" i="1">
                            <a:latin typeface="Cambria Math" panose="02040503050406030204" pitchFamily="18" charset="0"/>
                          </a:rPr>
                          <m:t>𝑐</m:t>
                        </m:r>
                      </m:sub>
                    </m:sSub>
                  </m:oMath>
                </a14:m>
                <a:r>
                  <a:rPr lang="en-US" altLang="ja-JP" sz="1600" dirty="0">
                    <a:latin typeface="Times New Roman" panose="02020603050405020304" pitchFamily="18" charset="0"/>
                    <a:cs typeface="Times New Roman" panose="02020603050405020304" pitchFamily="18" charset="0"/>
                  </a:rPr>
                  <a:t> : Cooling time</a:t>
                </a:r>
              </a:p>
              <a:p>
                <a14:m>
                  <m:oMath xmlns:m="http://schemas.openxmlformats.org/officeDocument/2006/math">
                    <m:sSub>
                      <m:sSubPr>
                        <m:ctrlPr>
                          <a:rPr lang="ja-JP" altLang="en-US" sz="1600" i="1">
                            <a:latin typeface="Cambria Math" panose="02040503050406030204" pitchFamily="18" charset="0"/>
                          </a:rPr>
                        </m:ctrlPr>
                      </m:sSubPr>
                      <m:e>
                        <m:r>
                          <a:rPr lang="ja-JP" altLang="en-US" sz="1600" i="1">
                            <a:latin typeface="Cambria Math" panose="02040503050406030204" pitchFamily="18" charset="0"/>
                          </a:rPr>
                          <m:t>𝑡</m:t>
                        </m:r>
                      </m:e>
                      <m:sub>
                        <m:r>
                          <a:rPr lang="ja-JP" altLang="en-US" sz="1600" i="1">
                            <a:latin typeface="Cambria Math" panose="02040503050406030204" pitchFamily="18" charset="0"/>
                          </a:rPr>
                          <m:t>𝑚</m:t>
                        </m:r>
                      </m:sub>
                    </m:sSub>
                  </m:oMath>
                </a14:m>
                <a:r>
                  <a:rPr lang="en-US" altLang="ja-JP" sz="1600" dirty="0">
                    <a:latin typeface="Times New Roman" panose="02020603050405020304" pitchFamily="18" charset="0"/>
                    <a:cs typeface="Times New Roman" panose="02020603050405020304" pitchFamily="18" charset="0"/>
                  </a:rPr>
                  <a:t> : Measurement time</a:t>
                </a:r>
              </a:p>
              <a:p>
                <a14:m>
                  <m:oMath xmlns:m="http://schemas.openxmlformats.org/officeDocument/2006/math">
                    <m:r>
                      <a:rPr lang="ja-JP" altLang="en-US" sz="1600" i="1">
                        <a:latin typeface="Cambria Math" panose="02040503050406030204" pitchFamily="18" charset="0"/>
                      </a:rPr>
                      <m:t>𝑏</m:t>
                    </m:r>
                  </m:oMath>
                </a14:m>
                <a:r>
                  <a:rPr lang="en-US" altLang="ja-JP" sz="1600" dirty="0">
                    <a:latin typeface="Cambria Math" panose="02040503050406030204" pitchFamily="18" charset="0"/>
                  </a:rPr>
                  <a:t> : Background </a:t>
                </a:r>
                <a:r>
                  <a:rPr lang="el-GR" altLang="ja-JP" sz="1600" dirty="0">
                    <a:latin typeface="Cambria Math" panose="02040503050406030204" pitchFamily="18" charset="0"/>
                  </a:rPr>
                  <a:t>γ-</a:t>
                </a:r>
                <a:r>
                  <a:rPr lang="en-US" altLang="ja-JP" sz="1600" dirty="0">
                    <a:latin typeface="Cambria Math" panose="02040503050406030204" pitchFamily="18" charset="0"/>
                  </a:rPr>
                  <a:t>ray counts per second</a:t>
                </a:r>
                <a:endParaRPr lang="en-US" altLang="ja-JP" sz="1600" dirty="0">
                  <a:solidFill>
                    <a:schemeClr val="tx1"/>
                  </a:solidFill>
                  <a:latin typeface="Cambria Math" panose="02040503050406030204" pitchFamily="18" charset="0"/>
                </a:endParaRPr>
              </a:p>
            </p:txBody>
          </p:sp>
        </mc:Choice>
        <mc:Fallback xmlns="">
          <p:sp>
            <p:nvSpPr>
              <p:cNvPr id="12" name="テキスト ボックス 11">
                <a:extLst>
                  <a:ext uri="{FF2B5EF4-FFF2-40B4-BE49-F238E27FC236}">
                    <a16:creationId xmlns:a16="http://schemas.microsoft.com/office/drawing/2014/main" id="{4FA740E4-74F9-02B6-AEF1-237DA412CABA}"/>
                  </a:ext>
                </a:extLst>
              </p:cNvPr>
              <p:cNvSpPr txBox="1">
                <a:spLocks noRot="1" noChangeAspect="1" noMove="1" noResize="1" noEditPoints="1" noAdjustHandles="1" noChangeArrowheads="1" noChangeShapeType="1" noTextEdit="1"/>
              </p:cNvSpPr>
              <p:nvPr/>
            </p:nvSpPr>
            <p:spPr>
              <a:xfrm>
                <a:off x="5236487" y="2926755"/>
                <a:ext cx="3601359" cy="1354217"/>
              </a:xfrm>
              <a:prstGeom prst="rect">
                <a:avLst/>
              </a:prstGeom>
              <a:blipFill>
                <a:blip r:embed="rId10"/>
                <a:stretch>
                  <a:fillRect t="-1351" r="-677" b="-2252"/>
                </a:stretch>
              </a:blipFill>
            </p:spPr>
            <p:txBody>
              <a:bodyPr/>
              <a:lstStyle/>
              <a:p>
                <a:r>
                  <a:rPr lang="ja-JP" altLang="en-US">
                    <a:noFill/>
                  </a:rPr>
                  <a:t> </a:t>
                </a:r>
              </a:p>
            </p:txBody>
          </p:sp>
        </mc:Fallback>
      </mc:AlternateContent>
      <p:sp>
        <p:nvSpPr>
          <p:cNvPr id="14" name="テキスト プレースホルダー 4">
            <a:extLst>
              <a:ext uri="{FF2B5EF4-FFF2-40B4-BE49-F238E27FC236}">
                <a16:creationId xmlns:a16="http://schemas.microsoft.com/office/drawing/2014/main" id="{A83D79B1-E372-E2F0-0C29-5014B1650E5E}"/>
              </a:ext>
            </a:extLst>
          </p:cNvPr>
          <p:cNvSpPr txBox="1">
            <a:spLocks/>
          </p:cNvSpPr>
          <p:nvPr/>
        </p:nvSpPr>
        <p:spPr>
          <a:xfrm>
            <a:off x="169123" y="4433306"/>
            <a:ext cx="8805438" cy="374510"/>
          </a:xfrm>
          <a:prstGeom prst="rect">
            <a:avLst/>
          </a:prstGeom>
        </p:spPr>
        <p:txBody>
          <a:bodyPr vert="horz" lIns="91440" tIns="45720" rIns="91440" bIns="45720" rtlCol="0">
            <a:normAutofit lnSpcReduction="10000"/>
          </a:bodyPr>
          <a:lstStyle>
            <a:lvl1pPr marL="0" indent="0" algn="l" defTabSz="914400" rtl="0" eaLnBrk="1" latinLnBrk="0" hangingPunct="1">
              <a:lnSpc>
                <a:spcPct val="100000"/>
              </a:lnSpc>
              <a:spcBef>
                <a:spcPts val="1000"/>
              </a:spcBef>
              <a:buFont typeface="Arial" panose="020B0604020202020204" pitchFamily="34" charset="0"/>
              <a:buNone/>
              <a:defRPr kumimoji="1" sz="2000" kern="1200" spc="0" baseline="0">
                <a:solidFill>
                  <a:schemeClr val="tx1">
                    <a:lumMod val="95000"/>
                    <a:lumOff val="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kumimoji="1"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kumimoji="1"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kumimoji="1"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kumimoji="1"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just">
              <a:spcBef>
                <a:spcPts val="0"/>
              </a:spcBef>
              <a:defRPr/>
            </a:pPr>
            <a:r>
              <a:rPr lang="en-US" altLang="ja-JP" dirty="0">
                <a:solidFill>
                  <a:prstClr val="black"/>
                </a:solidFill>
                <a:latin typeface="Times New Roman" panose="02020603050405020304" pitchFamily="18" charset="0"/>
                <a:ea typeface="游ゴシック" panose="020B0400000000000000" pitchFamily="50" charset="-128"/>
                <a:cs typeface="Times New Roman" panose="02020603050405020304" pitchFamily="18" charset="0"/>
              </a:rPr>
              <a:t>4. Determined </a:t>
            </a:r>
            <a:r>
              <a:rPr lang="en-US" altLang="ja-JP" b="1" dirty="0">
                <a:solidFill>
                  <a:srgbClr val="FF0000"/>
                </a:solidFill>
                <a:latin typeface="Times New Roman" panose="02020603050405020304" pitchFamily="18" charset="0"/>
                <a:ea typeface="游ゴシック" panose="020B0400000000000000" pitchFamily="50" charset="-128"/>
                <a:cs typeface="Times New Roman" panose="02020603050405020304" pitchFamily="18" charset="0"/>
              </a:rPr>
              <a:t>statistical error </a:t>
            </a:r>
            <a:r>
              <a:rPr lang="en-US" altLang="ja-JP" dirty="0">
                <a:solidFill>
                  <a:prstClr val="black"/>
                </a:solidFill>
                <a:latin typeface="Times New Roman" panose="02020603050405020304" pitchFamily="18" charset="0"/>
                <a:ea typeface="游ゴシック" panose="020B0400000000000000" pitchFamily="50" charset="-128"/>
                <a:cs typeface="Times New Roman" panose="02020603050405020304" pitchFamily="18" charset="0"/>
              </a:rPr>
              <a:t>by using equation (3) - (7)</a:t>
            </a:r>
          </a:p>
        </p:txBody>
      </p:sp>
      <p:sp>
        <p:nvSpPr>
          <p:cNvPr id="16" name="四角形: 角を丸くする 15">
            <a:extLst>
              <a:ext uri="{FF2B5EF4-FFF2-40B4-BE49-F238E27FC236}">
                <a16:creationId xmlns:a16="http://schemas.microsoft.com/office/drawing/2014/main" id="{D6B9B8F0-0A6B-9A0A-8675-1386CE12ED02}"/>
              </a:ext>
            </a:extLst>
          </p:cNvPr>
          <p:cNvSpPr/>
          <p:nvPr/>
        </p:nvSpPr>
        <p:spPr>
          <a:xfrm>
            <a:off x="293915" y="2945343"/>
            <a:ext cx="8563385" cy="1371485"/>
          </a:xfrm>
          <a:prstGeom prst="roundRect">
            <a:avLst>
              <a:gd name="adj" fmla="val 8188"/>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プレースホルダー 4">
            <a:extLst>
              <a:ext uri="{FF2B5EF4-FFF2-40B4-BE49-F238E27FC236}">
                <a16:creationId xmlns:a16="http://schemas.microsoft.com/office/drawing/2014/main" id="{0C538036-AF63-1985-6B22-884853708DA1}"/>
              </a:ext>
            </a:extLst>
          </p:cNvPr>
          <p:cNvSpPr txBox="1">
            <a:spLocks/>
          </p:cNvSpPr>
          <p:nvPr/>
        </p:nvSpPr>
        <p:spPr>
          <a:xfrm>
            <a:off x="169123" y="2051764"/>
            <a:ext cx="8805438" cy="518682"/>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kumimoji="1" sz="2000" kern="1200" spc="0" baseline="0">
                <a:solidFill>
                  <a:schemeClr val="tx1">
                    <a:lumMod val="95000"/>
                    <a:lumOff val="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kumimoji="1"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kumimoji="1"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kumimoji="1"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kumimoji="1"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just">
              <a:spcBef>
                <a:spcPts val="0"/>
              </a:spcBef>
              <a:defRPr/>
            </a:pPr>
            <a:r>
              <a:rPr lang="en-US" altLang="ja-JP" dirty="0">
                <a:solidFill>
                  <a:prstClr val="black"/>
                </a:solidFill>
                <a:latin typeface="Times New Roman" panose="02020603050405020304" pitchFamily="18" charset="0"/>
                <a:ea typeface="游ゴシック" panose="020B0400000000000000" pitchFamily="50" charset="-128"/>
                <a:cs typeface="Times New Roman" panose="02020603050405020304" pitchFamily="18" charset="0"/>
              </a:rPr>
              <a:t>3. Estimated the </a:t>
            </a:r>
            <a:r>
              <a:rPr lang="en-US" altLang="ja-JP" b="1" dirty="0">
                <a:solidFill>
                  <a:srgbClr val="FF0000"/>
                </a:solidFill>
                <a:latin typeface="Times New Roman" panose="02020603050405020304" pitchFamily="18" charset="0"/>
                <a:ea typeface="游ゴシック" panose="020B0400000000000000" pitchFamily="50" charset="-128"/>
                <a:cs typeface="Times New Roman" panose="02020603050405020304" pitchFamily="18" charset="0"/>
              </a:rPr>
              <a:t>γ-ray</a:t>
            </a:r>
            <a:r>
              <a:rPr lang="en-US" altLang="ja-JP" dirty="0">
                <a:solidFill>
                  <a:srgbClr val="FF0000"/>
                </a:solidFill>
                <a:latin typeface="Times New Roman" panose="02020603050405020304" pitchFamily="18" charset="0"/>
                <a:ea typeface="游ゴシック" panose="020B0400000000000000" pitchFamily="50" charset="-128"/>
                <a:cs typeface="Times New Roman" panose="02020603050405020304" pitchFamily="18" charset="0"/>
              </a:rPr>
              <a:t> </a:t>
            </a:r>
            <a:r>
              <a:rPr lang="en-US" altLang="ja-JP" b="1" dirty="0">
                <a:solidFill>
                  <a:srgbClr val="FF0000"/>
                </a:solidFill>
                <a:latin typeface="Times New Roman" panose="02020603050405020304" pitchFamily="18" charset="0"/>
                <a:ea typeface="游ゴシック" panose="020B0400000000000000" pitchFamily="50" charset="-128"/>
                <a:cs typeface="Times New Roman" panose="02020603050405020304" pitchFamily="18" charset="0"/>
              </a:rPr>
              <a:t>counts</a:t>
            </a:r>
            <a:r>
              <a:rPr lang="en-US" altLang="ja-JP" dirty="0">
                <a:solidFill>
                  <a:srgbClr val="FF0000"/>
                </a:solidFill>
                <a:latin typeface="Times New Roman" panose="02020603050405020304" pitchFamily="18" charset="0"/>
                <a:ea typeface="游ゴシック" panose="020B0400000000000000" pitchFamily="50" charset="-128"/>
                <a:cs typeface="Times New Roman" panose="02020603050405020304" pitchFamily="18" charset="0"/>
              </a:rPr>
              <a:t> </a:t>
            </a:r>
            <a:r>
              <a:rPr lang="en-US" altLang="ja-JP" dirty="0">
                <a:solidFill>
                  <a:prstClr val="black"/>
                </a:solidFill>
                <a:latin typeface="Times New Roman" panose="02020603050405020304" pitchFamily="18" charset="0"/>
                <a:ea typeface="游ゴシック" panose="020B0400000000000000" pitchFamily="50" charset="-128"/>
                <a:cs typeface="Times New Roman" panose="02020603050405020304" pitchFamily="18" charset="0"/>
              </a:rPr>
              <a:t>obtained with the </a:t>
            </a:r>
            <a:r>
              <a:rPr lang="en-US" altLang="ja-JP" b="1" dirty="0">
                <a:solidFill>
                  <a:srgbClr val="FF0000"/>
                </a:solidFill>
                <a:latin typeface="Times New Roman" panose="02020603050405020304" pitchFamily="18" charset="0"/>
                <a:ea typeface="游ゴシック" panose="020B0400000000000000" pitchFamily="50" charset="-128"/>
                <a:cs typeface="Times New Roman" panose="02020603050405020304" pitchFamily="18" charset="0"/>
              </a:rPr>
              <a:t>Ge detector </a:t>
            </a:r>
            <a:r>
              <a:rPr lang="en-US" altLang="ja-JP" dirty="0">
                <a:solidFill>
                  <a:prstClr val="black"/>
                </a:solidFill>
                <a:latin typeface="Times New Roman" panose="02020603050405020304" pitchFamily="18" charset="0"/>
                <a:ea typeface="游ゴシック" panose="020B0400000000000000" pitchFamily="50" charset="-128"/>
                <a:cs typeface="Times New Roman" panose="02020603050405020304" pitchFamily="18" charset="0"/>
              </a:rPr>
              <a:t>by using equation (2)</a:t>
            </a:r>
          </a:p>
        </p:txBody>
      </p:sp>
      <p:sp>
        <p:nvSpPr>
          <p:cNvPr id="15" name="テキスト プレースホルダー 4">
            <a:extLst>
              <a:ext uri="{FF2B5EF4-FFF2-40B4-BE49-F238E27FC236}">
                <a16:creationId xmlns:a16="http://schemas.microsoft.com/office/drawing/2014/main" id="{68F2C7AF-546A-5546-734F-15C500CF4CBB}"/>
              </a:ext>
            </a:extLst>
          </p:cNvPr>
          <p:cNvSpPr txBox="1">
            <a:spLocks/>
          </p:cNvSpPr>
          <p:nvPr/>
        </p:nvSpPr>
        <p:spPr>
          <a:xfrm>
            <a:off x="169123" y="1520460"/>
            <a:ext cx="8805438" cy="406716"/>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kumimoji="1" sz="2000" kern="1200" spc="0" baseline="0">
                <a:solidFill>
                  <a:schemeClr val="tx1">
                    <a:lumMod val="95000"/>
                    <a:lumOff val="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kumimoji="1"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kumimoji="1"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kumimoji="1"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kumimoji="1"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spcBef>
                <a:spcPts val="0"/>
              </a:spcBef>
              <a:defRPr/>
            </a:pPr>
            <a:r>
              <a:rPr lang="en-US" altLang="ja-JP" dirty="0">
                <a:solidFill>
                  <a:prstClr val="black"/>
                </a:solidFill>
                <a:latin typeface="Times New Roman" panose="02020603050405020304" pitchFamily="18" charset="0"/>
                <a:ea typeface="游ゴシック" panose="020B0400000000000000" pitchFamily="50" charset="-128"/>
                <a:cs typeface="Times New Roman" panose="02020603050405020304" pitchFamily="18" charset="0"/>
              </a:rPr>
              <a:t>2. Calculated </a:t>
            </a:r>
            <a:r>
              <a:rPr lang="en-US" altLang="ja-JP" b="1" dirty="0">
                <a:solidFill>
                  <a:srgbClr val="FF0000"/>
                </a:solidFill>
                <a:latin typeface="Times New Roman" panose="02020603050405020304" pitchFamily="18" charset="0"/>
                <a:ea typeface="游ゴシック" panose="020B0400000000000000" pitchFamily="50" charset="-128"/>
                <a:cs typeface="Times New Roman" panose="02020603050405020304" pitchFamily="18" charset="0"/>
              </a:rPr>
              <a:t>reaction rate </a:t>
            </a:r>
            <a:r>
              <a:rPr lang="en-US" altLang="ja-JP" dirty="0">
                <a:solidFill>
                  <a:prstClr val="black"/>
                </a:solidFill>
                <a:latin typeface="Times New Roman" panose="02020603050405020304" pitchFamily="18" charset="0"/>
                <a:ea typeface="游ゴシック" panose="020B0400000000000000" pitchFamily="50" charset="-128"/>
                <a:cs typeface="Times New Roman" panose="02020603050405020304" pitchFamily="18" charset="0"/>
              </a:rPr>
              <a:t>of activation foil using MCNP5</a:t>
            </a:r>
          </a:p>
        </p:txBody>
      </p:sp>
    </p:spTree>
    <p:extLst>
      <p:ext uri="{BB962C8B-B14F-4D97-AF65-F5344CB8AC3E}">
        <p14:creationId xmlns:p14="http://schemas.microsoft.com/office/powerpoint/2010/main" val="3128361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1B283-1C59-26E6-E460-98208ECD3B31}"/>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83E38EA-B1B0-6BD0-D49B-828C6838B45B}"/>
              </a:ext>
            </a:extLst>
          </p:cNvPr>
          <p:cNvSpPr>
            <a:spLocks noGrp="1"/>
          </p:cNvSpPr>
          <p:nvPr>
            <p:ph type="sldNum" sz="quarter" idx="13"/>
          </p:nvPr>
        </p:nvSpPr>
        <p:spPr/>
        <p:txBody>
          <a:bodyPr/>
          <a:lstStyle/>
          <a:p>
            <a:fld id="{51D93AC8-90BD-4910-BF0D-A41DA964ED62}" type="slidenum">
              <a:rPr lang="ja-JP" altLang="en-US" smtClean="0"/>
              <a:pPr/>
              <a:t>13</a:t>
            </a:fld>
            <a:endParaRPr lang="ja-JP" altLang="en-US" dirty="0"/>
          </a:p>
        </p:txBody>
      </p:sp>
      <p:sp>
        <p:nvSpPr>
          <p:cNvPr id="4" name="テキスト プレースホルダー 3">
            <a:extLst>
              <a:ext uri="{FF2B5EF4-FFF2-40B4-BE49-F238E27FC236}">
                <a16:creationId xmlns:a16="http://schemas.microsoft.com/office/drawing/2014/main" id="{79279F36-FD80-332B-A457-1EC1C4A5A6C1}"/>
              </a:ext>
            </a:extLst>
          </p:cNvPr>
          <p:cNvSpPr>
            <a:spLocks noGrp="1"/>
          </p:cNvSpPr>
          <p:nvPr>
            <p:ph type="body" sz="quarter" idx="14"/>
          </p:nvPr>
        </p:nvSpPr>
        <p:spPr/>
        <p:txBody>
          <a:bodyPr/>
          <a:lstStyle/>
          <a:p>
            <a:r>
              <a:rPr kumimoji="1" lang="en-US" altLang="ja-JP" dirty="0"/>
              <a:t>Results</a:t>
            </a:r>
            <a:endParaRPr kumimoji="1" lang="ja-JP" altLang="en-US" dirty="0"/>
          </a:p>
        </p:txBody>
      </p:sp>
      <p:sp>
        <p:nvSpPr>
          <p:cNvPr id="3" name="正方形/長方形 2">
            <a:extLst>
              <a:ext uri="{FF2B5EF4-FFF2-40B4-BE49-F238E27FC236}">
                <a16:creationId xmlns:a16="http://schemas.microsoft.com/office/drawing/2014/main" id="{398DF98D-0215-B2F5-F99E-CFDB8EF1D5F7}"/>
              </a:ext>
            </a:extLst>
          </p:cNvPr>
          <p:cNvSpPr/>
          <p:nvPr/>
        </p:nvSpPr>
        <p:spPr>
          <a:xfrm>
            <a:off x="169123" y="845026"/>
            <a:ext cx="2108251" cy="337435"/>
          </a:xfrm>
          <a:prstGeom prst="rect">
            <a:avLst/>
          </a:prstGeom>
          <a:solidFill>
            <a:srgbClr val="E7E6E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0000"/>
                </a:solidFill>
                <a:effectLst/>
                <a:uLnTx/>
                <a:uFillTx/>
                <a:latin typeface="Times New Roman" panose="02020603050405020304" pitchFamily="18" charset="0"/>
                <a:ea typeface="游ゴシック"/>
                <a:cs typeface="Times New Roman" panose="02020603050405020304" pitchFamily="18" charset="0"/>
              </a:rPr>
              <a:t>Activation foils</a:t>
            </a:r>
          </a:p>
        </p:txBody>
      </p:sp>
      <p:sp>
        <p:nvSpPr>
          <p:cNvPr id="6" name="正方形/長方形 5">
            <a:extLst>
              <a:ext uri="{FF2B5EF4-FFF2-40B4-BE49-F238E27FC236}">
                <a16:creationId xmlns:a16="http://schemas.microsoft.com/office/drawing/2014/main" id="{FC4311E6-4B0D-D731-65B2-18F0C7AA155E}"/>
              </a:ext>
            </a:extLst>
          </p:cNvPr>
          <p:cNvSpPr/>
          <p:nvPr/>
        </p:nvSpPr>
        <p:spPr>
          <a:xfrm>
            <a:off x="4735089" y="5894873"/>
            <a:ext cx="4291546" cy="369332"/>
          </a:xfrm>
          <a:prstGeom prst="rect">
            <a:avLst/>
          </a:prstGeom>
        </p:spPr>
        <p:txBody>
          <a:bodyPr wrap="square">
            <a:spAutoFit/>
          </a:bodyPr>
          <a:lstStyle/>
          <a:p>
            <a:pPr algn="ctr"/>
            <a:r>
              <a:rPr lang="en-US" altLang="ja-JP" b="1" dirty="0">
                <a:latin typeface="Times New Roman" panose="02020603050405020304" pitchFamily="18" charset="0"/>
                <a:cs typeface="Times New Roman" panose="02020603050405020304" pitchFamily="18" charset="0"/>
              </a:rPr>
              <a:t>Fig. 10</a:t>
            </a:r>
            <a:r>
              <a:rPr lang="ja-JP" altLang="en-US" b="1" dirty="0">
                <a:latin typeface="Times New Roman" panose="02020603050405020304" pitchFamily="18" charset="0"/>
                <a:cs typeface="Times New Roman" panose="02020603050405020304" pitchFamily="18" charset="0"/>
              </a:rPr>
              <a:t>  </a:t>
            </a:r>
            <a:r>
              <a:rPr lang="en-US" altLang="ja-JP" dirty="0">
                <a:latin typeface="Times New Roman" panose="02020603050405020304" pitchFamily="18" charset="0"/>
                <a:cs typeface="Times New Roman" panose="02020603050405020304" pitchFamily="18" charset="0"/>
              </a:rPr>
              <a:t>Statistical Errors in activation foils.</a:t>
            </a:r>
            <a:endParaRPr lang="ja-JP"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6" name="正方形/長方形 25">
                <a:extLst>
                  <a:ext uri="{FF2B5EF4-FFF2-40B4-BE49-F238E27FC236}">
                    <a16:creationId xmlns:a16="http://schemas.microsoft.com/office/drawing/2014/main" id="{FF0B7091-24C3-5243-0544-903B235D00EB}"/>
                  </a:ext>
                </a:extLst>
              </p:cNvPr>
              <p:cNvSpPr/>
              <p:nvPr/>
            </p:nvSpPr>
            <p:spPr>
              <a:xfrm>
                <a:off x="4703777" y="1466845"/>
                <a:ext cx="4157417" cy="338554"/>
              </a:xfrm>
              <a:prstGeom prst="rect">
                <a:avLst/>
              </a:prstGeom>
              <a:ln>
                <a:solidFill>
                  <a:schemeClr val="tx1"/>
                </a:solidFill>
              </a:ln>
            </p:spPr>
            <p:txBody>
              <a:bodyPr wrap="square">
                <a:spAutoFit/>
              </a:bodyPr>
              <a:lstStyle/>
              <a:p>
                <a:pPr algn="ctr"/>
                <a:r>
                  <a:rPr lang="en-US" altLang="ja-JP" sz="1600" dirty="0">
                    <a:latin typeface="Times New Roman" panose="02020603050405020304" pitchFamily="18" charset="0"/>
                    <a:cs typeface="Times New Roman" panose="02020603050405020304" pitchFamily="18" charset="0"/>
                  </a:rPr>
                  <a:t>Incident neutron : 4</a:t>
                </a:r>
                <a14:m>
                  <m:oMath xmlns:m="http://schemas.openxmlformats.org/officeDocument/2006/math">
                    <m:r>
                      <a:rPr lang="en-US" altLang="ja-JP" sz="1600"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ja-JP" sz="160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1600" b="0" i="1" smtClean="0">
                            <a:latin typeface="Cambria Math" panose="02040503050406030204" pitchFamily="18" charset="0"/>
                            <a:ea typeface="Cambria Math" panose="02040503050406030204" pitchFamily="18" charset="0"/>
                            <a:cs typeface="Times New Roman" panose="02020603050405020304" pitchFamily="18" charset="0"/>
                          </a:rPr>
                          <m:t>10</m:t>
                        </m:r>
                      </m:e>
                      <m:sup>
                        <m:r>
                          <a:rPr lang="en-US" altLang="ja-JP" sz="1600" b="0" i="1" smtClean="0">
                            <a:latin typeface="Cambria Math" panose="02040503050406030204" pitchFamily="18" charset="0"/>
                            <a:ea typeface="Cambria Math" panose="02040503050406030204" pitchFamily="18" charset="0"/>
                            <a:cs typeface="Times New Roman" panose="02020603050405020304" pitchFamily="18" charset="0"/>
                          </a:rPr>
                          <m:t>9</m:t>
                        </m:r>
                      </m:sup>
                    </m:sSup>
                  </m:oMath>
                </a14:m>
                <a:r>
                  <a:rPr lang="en-US" altLang="ja-JP" sz="1600" dirty="0">
                    <a:latin typeface="Times New Roman" panose="02020603050405020304" pitchFamily="18" charset="0"/>
                    <a:cs typeface="Times New Roman" panose="02020603050405020304" pitchFamily="18" charset="0"/>
                  </a:rPr>
                  <a:t>, Cooling time : 1 hour</a:t>
                </a:r>
              </a:p>
            </p:txBody>
          </p:sp>
        </mc:Choice>
        <mc:Fallback xmlns="">
          <p:sp>
            <p:nvSpPr>
              <p:cNvPr id="26" name="正方形/長方形 25">
                <a:extLst>
                  <a:ext uri="{FF2B5EF4-FFF2-40B4-BE49-F238E27FC236}">
                    <a16:creationId xmlns:a16="http://schemas.microsoft.com/office/drawing/2014/main" id="{FF0B7091-24C3-5243-0544-903B235D00EB}"/>
                  </a:ext>
                </a:extLst>
              </p:cNvPr>
              <p:cNvSpPr>
                <a:spLocks noRot="1" noChangeAspect="1" noMove="1" noResize="1" noEditPoints="1" noAdjustHandles="1" noChangeArrowheads="1" noChangeShapeType="1" noTextEdit="1"/>
              </p:cNvSpPr>
              <p:nvPr/>
            </p:nvSpPr>
            <p:spPr>
              <a:xfrm>
                <a:off x="4703777" y="1466845"/>
                <a:ext cx="4157417" cy="338554"/>
              </a:xfrm>
              <a:prstGeom prst="rect">
                <a:avLst/>
              </a:prstGeom>
              <a:blipFill>
                <a:blip r:embed="rId3"/>
                <a:stretch>
                  <a:fillRect l="-585" t="-3509" r="-292" b="-21053"/>
                </a:stretch>
              </a:blipFill>
              <a:ln>
                <a:solidFill>
                  <a:schemeClr val="tx1"/>
                </a:solidFill>
              </a:ln>
            </p:spPr>
            <p:txBody>
              <a:bodyPr/>
              <a:lstStyle/>
              <a:p>
                <a:r>
                  <a:rPr lang="ja-JP" altLang="en-US">
                    <a:noFill/>
                  </a:rPr>
                  <a:t> </a:t>
                </a:r>
              </a:p>
            </p:txBody>
          </p:sp>
        </mc:Fallback>
      </mc:AlternateContent>
      <p:pic>
        <p:nvPicPr>
          <p:cNvPr id="31" name="図 30">
            <a:extLst>
              <a:ext uri="{FF2B5EF4-FFF2-40B4-BE49-F238E27FC236}">
                <a16:creationId xmlns:a16="http://schemas.microsoft.com/office/drawing/2014/main" id="{8E75106B-D096-BA97-FDD3-246386E9ED48}"/>
              </a:ext>
            </a:extLst>
          </p:cNvPr>
          <p:cNvPicPr>
            <a:picLocks noChangeAspect="1"/>
          </p:cNvPicPr>
          <p:nvPr/>
        </p:nvPicPr>
        <p:blipFill>
          <a:blip r:embed="rId4"/>
          <a:stretch>
            <a:fillRect/>
          </a:stretch>
        </p:blipFill>
        <p:spPr>
          <a:xfrm>
            <a:off x="4376523" y="1861970"/>
            <a:ext cx="4744661" cy="3990510"/>
          </a:xfrm>
          <a:prstGeom prst="rect">
            <a:avLst/>
          </a:prstGeom>
        </p:spPr>
      </p:pic>
      <p:sp>
        <p:nvSpPr>
          <p:cNvPr id="10" name="テキスト ボックス 9">
            <a:extLst>
              <a:ext uri="{FF2B5EF4-FFF2-40B4-BE49-F238E27FC236}">
                <a16:creationId xmlns:a16="http://schemas.microsoft.com/office/drawing/2014/main" id="{1A20FF97-D322-FB70-CD4D-90AEB9A816E1}"/>
              </a:ext>
            </a:extLst>
          </p:cNvPr>
          <p:cNvSpPr txBox="1"/>
          <p:nvPr/>
        </p:nvSpPr>
        <p:spPr>
          <a:xfrm>
            <a:off x="222840" y="4470419"/>
            <a:ext cx="4082429" cy="1631216"/>
          </a:xfrm>
          <a:prstGeom prst="rect">
            <a:avLst/>
          </a:prstGeom>
          <a:noFill/>
        </p:spPr>
        <p:txBody>
          <a:bodyPr wrap="square">
            <a:spAutoFit/>
          </a:bodyPr>
          <a:lstStyle/>
          <a:p>
            <a:r>
              <a:rPr lang="en-US" altLang="ja-JP" sz="2000" dirty="0">
                <a:latin typeface="Times New Roman" panose="02020603050405020304" pitchFamily="18" charset="0"/>
                <a:cs typeface="Times New Roman" panose="02020603050405020304" pitchFamily="18" charset="0"/>
              </a:rPr>
              <a:t>Using the </a:t>
            </a:r>
            <a:r>
              <a:rPr lang="en-US" altLang="ja-JP" sz="2000" b="1" baseline="30000" dirty="0">
                <a:solidFill>
                  <a:srgbClr val="FF0000"/>
                </a:solidFill>
                <a:latin typeface="Times New Roman" panose="02020603050405020304" pitchFamily="18" charset="0"/>
                <a:cs typeface="Times New Roman" panose="02020603050405020304" pitchFamily="18" charset="0"/>
              </a:rPr>
              <a:t>24</a:t>
            </a:r>
            <a:r>
              <a:rPr lang="en-US" altLang="ja-JP" sz="2000" b="1" dirty="0">
                <a:solidFill>
                  <a:srgbClr val="FF0000"/>
                </a:solidFill>
                <a:latin typeface="Times New Roman" panose="02020603050405020304" pitchFamily="18" charset="0"/>
                <a:cs typeface="Times New Roman" panose="02020603050405020304" pitchFamily="18" charset="0"/>
              </a:rPr>
              <a:t>Mg(n, p)</a:t>
            </a:r>
            <a:r>
              <a:rPr lang="en-US" altLang="ja-JP" sz="2000" b="1" baseline="30000" dirty="0">
                <a:solidFill>
                  <a:srgbClr val="FF0000"/>
                </a:solidFill>
                <a:latin typeface="Times New Roman" panose="02020603050405020304" pitchFamily="18" charset="0"/>
                <a:cs typeface="Times New Roman" panose="02020603050405020304" pitchFamily="18" charset="0"/>
              </a:rPr>
              <a:t>24</a:t>
            </a:r>
            <a:r>
              <a:rPr lang="en-US" altLang="ja-JP" sz="2000" b="1" dirty="0">
                <a:solidFill>
                  <a:srgbClr val="FF0000"/>
                </a:solidFill>
                <a:latin typeface="Times New Roman" panose="02020603050405020304" pitchFamily="18" charset="0"/>
                <a:cs typeface="Times New Roman" panose="02020603050405020304" pitchFamily="18" charset="0"/>
              </a:rPr>
              <a:t>Na </a:t>
            </a:r>
            <a:r>
              <a:rPr lang="en-US" altLang="ja-JP" sz="2000" dirty="0">
                <a:latin typeface="Times New Roman" panose="02020603050405020304" pitchFamily="18" charset="0"/>
                <a:cs typeface="Times New Roman" panose="02020603050405020304" pitchFamily="18" charset="0"/>
              </a:rPr>
              <a:t>reaction produced the </a:t>
            </a:r>
            <a:r>
              <a:rPr lang="en-US" altLang="ja-JP" sz="2000" b="1" dirty="0">
                <a:solidFill>
                  <a:srgbClr val="FF0000"/>
                </a:solidFill>
                <a:latin typeface="Times New Roman" panose="02020603050405020304" pitchFamily="18" charset="0"/>
                <a:cs typeface="Times New Roman" panose="02020603050405020304" pitchFamily="18" charset="0"/>
              </a:rPr>
              <a:t>lowest</a:t>
            </a:r>
            <a:r>
              <a:rPr lang="en-US" altLang="ja-JP" sz="2000" dirty="0">
                <a:solidFill>
                  <a:srgbClr val="FF0000"/>
                </a:solidFill>
                <a:latin typeface="Times New Roman" panose="02020603050405020304" pitchFamily="18" charset="0"/>
                <a:cs typeface="Times New Roman" panose="02020603050405020304" pitchFamily="18" charset="0"/>
              </a:rPr>
              <a:t> </a:t>
            </a:r>
            <a:r>
              <a:rPr lang="en-US" altLang="ja-JP" sz="2000" b="1" dirty="0">
                <a:solidFill>
                  <a:srgbClr val="FF0000"/>
                </a:solidFill>
                <a:latin typeface="Times New Roman" panose="02020603050405020304" pitchFamily="18" charset="0"/>
                <a:cs typeface="Times New Roman" panose="02020603050405020304" pitchFamily="18" charset="0"/>
              </a:rPr>
              <a:t>statistical error</a:t>
            </a:r>
            <a:r>
              <a:rPr lang="en-US" altLang="ja-JP" sz="2000" dirty="0">
                <a:latin typeface="Times New Roman" panose="02020603050405020304" pitchFamily="18" charset="0"/>
                <a:cs typeface="Times New Roman" panose="02020603050405020304" pitchFamily="18" charset="0"/>
              </a:rPr>
              <a:t>, approximately one-third of that obtained when using hafnium as shown in </a:t>
            </a:r>
            <a:r>
              <a:rPr lang="en-US" altLang="ja-JP" sz="2000">
                <a:latin typeface="Times New Roman" panose="02020603050405020304" pitchFamily="18" charset="0"/>
                <a:cs typeface="Times New Roman" panose="02020603050405020304" pitchFamily="18" charset="0"/>
              </a:rPr>
              <a:t>Fig. 10</a:t>
            </a:r>
            <a:endParaRPr lang="ja-JP" altLang="en-US" sz="2000" dirty="0">
              <a:latin typeface="Times New Roman" panose="02020603050405020304" pitchFamily="18" charset="0"/>
              <a:cs typeface="Times New Roman" panose="02020603050405020304" pitchFamily="18" charset="0"/>
            </a:endParaRPr>
          </a:p>
        </p:txBody>
      </p:sp>
      <p:sp>
        <p:nvSpPr>
          <p:cNvPr id="11" name="二等辺三角形 10">
            <a:extLst>
              <a:ext uri="{FF2B5EF4-FFF2-40B4-BE49-F238E27FC236}">
                <a16:creationId xmlns:a16="http://schemas.microsoft.com/office/drawing/2014/main" id="{ACAE34BE-C8EC-0266-FFA2-BCFF44DCC26E}"/>
              </a:ext>
            </a:extLst>
          </p:cNvPr>
          <p:cNvSpPr/>
          <p:nvPr/>
        </p:nvSpPr>
        <p:spPr>
          <a:xfrm rot="10800000">
            <a:off x="1945257" y="3965109"/>
            <a:ext cx="664234" cy="250166"/>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E0C4F01F-975B-97CB-51BD-3027413D0D3B}"/>
              </a:ext>
            </a:extLst>
          </p:cNvPr>
          <p:cNvSpPr/>
          <p:nvPr/>
        </p:nvSpPr>
        <p:spPr>
          <a:xfrm>
            <a:off x="117365" y="4396075"/>
            <a:ext cx="4162763" cy="1825737"/>
          </a:xfrm>
          <a:prstGeom prst="roundRect">
            <a:avLst>
              <a:gd name="adj" fmla="val 15315"/>
            </a:avLst>
          </a:prstGeom>
          <a:noFill/>
          <a:ln w="28575">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FFFFFF"/>
              </a:solidFill>
              <a:effectLst/>
              <a:uLnTx/>
              <a:uFillTx/>
              <a:latin typeface="Arial"/>
              <a:ea typeface="游ゴシック"/>
              <a:cs typeface="+mn-cs"/>
            </a:endParaRPr>
          </a:p>
        </p:txBody>
      </p:sp>
      <p:sp>
        <p:nvSpPr>
          <p:cNvPr id="14" name="テキスト プレースホルダー 4">
            <a:extLst>
              <a:ext uri="{FF2B5EF4-FFF2-40B4-BE49-F238E27FC236}">
                <a16:creationId xmlns:a16="http://schemas.microsoft.com/office/drawing/2014/main" id="{A7D1B7EA-649F-3822-15E6-A6CC5801E104}"/>
              </a:ext>
            </a:extLst>
          </p:cNvPr>
          <p:cNvSpPr txBox="1">
            <a:spLocks/>
          </p:cNvSpPr>
          <p:nvPr/>
        </p:nvSpPr>
        <p:spPr>
          <a:xfrm>
            <a:off x="-454766" y="1353991"/>
            <a:ext cx="4783091" cy="2504661"/>
          </a:xfrm>
          <a:prstGeom prst="rect">
            <a:avLst/>
          </a:prstGeom>
        </p:spPr>
        <p:txBody>
          <a:bodyPr vert="horz" lIns="91440" tIns="45720" rIns="91440" bIns="45720" rtlCol="0">
            <a:normAutofit lnSpcReduction="10000"/>
          </a:bodyPr>
          <a:lstStyle>
            <a:lvl1pPr marL="0" indent="0" algn="l" defTabSz="914400" rtl="0" eaLnBrk="1" latinLnBrk="0" hangingPunct="1">
              <a:lnSpc>
                <a:spcPct val="100000"/>
              </a:lnSpc>
              <a:spcBef>
                <a:spcPts val="1000"/>
              </a:spcBef>
              <a:buFont typeface="Arial" panose="020B0604020202020204" pitchFamily="34" charset="0"/>
              <a:buNone/>
              <a:defRPr kumimoji="1" sz="2000" kern="1200" spc="0" baseline="0">
                <a:solidFill>
                  <a:schemeClr val="tx1">
                    <a:lumMod val="95000"/>
                    <a:lumOff val="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kumimoji="1"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kumimoji="1"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kumimoji="1"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kumimoji="1"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00100" lvl="1" indent="-342900">
              <a:lnSpc>
                <a:spcPct val="120000"/>
              </a:lnSpc>
              <a:spcBef>
                <a:spcPts val="0"/>
              </a:spcBef>
              <a:buFont typeface="Arial" panose="020B0604020202020204" pitchFamily="34" charset="0"/>
              <a:buChar char="•"/>
              <a:defRPr/>
            </a:pPr>
            <a:r>
              <a:rPr lang="en-US" altLang="ja-JP" sz="2000" dirty="0">
                <a:solidFill>
                  <a:srgbClr val="000000"/>
                </a:solidFill>
                <a:latin typeface="Times New Roman" panose="02020603050405020304" pitchFamily="18" charset="0"/>
                <a:cs typeface="Times New Roman" panose="02020603050405020304" pitchFamily="18" charset="0"/>
              </a:rPr>
              <a:t>Six isotopes were selected based on </a:t>
            </a:r>
            <a:r>
              <a:rPr lang="en-US" altLang="ja-JP" sz="2000" u="sng" dirty="0">
                <a:solidFill>
                  <a:srgbClr val="000000"/>
                </a:solidFill>
                <a:latin typeface="Times New Roman" panose="02020603050405020304" pitchFamily="18" charset="0"/>
                <a:cs typeface="Times New Roman" panose="02020603050405020304" pitchFamily="18" charset="0"/>
              </a:rPr>
              <a:t>isotope abundance</a:t>
            </a:r>
            <a:r>
              <a:rPr lang="en-US" altLang="ja-JP" sz="2000" dirty="0">
                <a:solidFill>
                  <a:srgbClr val="000000"/>
                </a:solidFill>
                <a:latin typeface="Times New Roman" panose="02020603050405020304" pitchFamily="18" charset="0"/>
                <a:cs typeface="Times New Roman" panose="02020603050405020304" pitchFamily="18" charset="0"/>
              </a:rPr>
              <a:t>, </a:t>
            </a:r>
            <a:r>
              <a:rPr lang="en-US" altLang="ja-JP" sz="2000" u="sng" dirty="0">
                <a:solidFill>
                  <a:srgbClr val="000000"/>
                </a:solidFill>
                <a:latin typeface="Times New Roman" panose="02020603050405020304" pitchFamily="18" charset="0"/>
                <a:cs typeface="Times New Roman" panose="02020603050405020304" pitchFamily="18" charset="0"/>
              </a:rPr>
              <a:t>activation cross section</a:t>
            </a:r>
            <a:r>
              <a:rPr lang="en-US" altLang="ja-JP" sz="2000" dirty="0">
                <a:solidFill>
                  <a:srgbClr val="000000"/>
                </a:solidFill>
                <a:latin typeface="Times New Roman" panose="02020603050405020304" pitchFamily="18" charset="0"/>
                <a:cs typeface="Times New Roman" panose="02020603050405020304" pitchFamily="18" charset="0"/>
              </a:rPr>
              <a:t>, </a:t>
            </a:r>
            <a:r>
              <a:rPr lang="en-US" altLang="ja-JP" sz="2000" u="sng" dirty="0">
                <a:solidFill>
                  <a:srgbClr val="000000"/>
                </a:solidFill>
                <a:latin typeface="Times New Roman" panose="02020603050405020304" pitchFamily="18" charset="0"/>
                <a:cs typeface="Times New Roman" panose="02020603050405020304" pitchFamily="18" charset="0"/>
              </a:rPr>
              <a:t>threshold value</a:t>
            </a:r>
            <a:r>
              <a:rPr lang="en-US" altLang="ja-JP" sz="2000" dirty="0">
                <a:solidFill>
                  <a:srgbClr val="000000"/>
                </a:solidFill>
                <a:latin typeface="Times New Roman" panose="02020603050405020304" pitchFamily="18" charset="0"/>
                <a:cs typeface="Times New Roman" panose="02020603050405020304" pitchFamily="18" charset="0"/>
              </a:rPr>
              <a:t>, and </a:t>
            </a:r>
            <a:r>
              <a:rPr lang="en-US" altLang="ja-JP" sz="2000" u="sng" dirty="0">
                <a:solidFill>
                  <a:srgbClr val="000000"/>
                </a:solidFill>
                <a:latin typeface="Times New Roman" panose="02020603050405020304" pitchFamily="18" charset="0"/>
                <a:cs typeface="Times New Roman" panose="02020603050405020304" pitchFamily="18" charset="0"/>
              </a:rPr>
              <a:t>half-life</a:t>
            </a:r>
          </a:p>
          <a:p>
            <a:pPr marL="800100" lvl="1" indent="-342900">
              <a:lnSpc>
                <a:spcPct val="120000"/>
              </a:lnSpc>
              <a:spcBef>
                <a:spcPts val="0"/>
              </a:spcBef>
              <a:buFont typeface="Arial" panose="020B0604020202020204" pitchFamily="34" charset="0"/>
              <a:buChar char="•"/>
              <a:defRPr/>
            </a:pPr>
            <a:r>
              <a:rPr lang="en-US" altLang="ja-JP" sz="2000" b="1" dirty="0">
                <a:solidFill>
                  <a:srgbClr val="000000"/>
                </a:solidFill>
                <a:latin typeface="Times New Roman" panose="02020603050405020304" pitchFamily="18" charset="0"/>
                <a:cs typeface="Times New Roman" panose="02020603050405020304" pitchFamily="18" charset="0"/>
              </a:rPr>
              <a:t>The measurement time</a:t>
            </a:r>
            <a:r>
              <a:rPr lang="en-US" altLang="ja-JP" sz="2000" dirty="0">
                <a:solidFill>
                  <a:srgbClr val="000000"/>
                </a:solidFill>
                <a:latin typeface="Times New Roman" panose="02020603050405020304" pitchFamily="18" charset="0"/>
                <a:cs typeface="Times New Roman" panose="02020603050405020304" pitchFamily="18" charset="0"/>
              </a:rPr>
              <a:t> was divided into </a:t>
            </a:r>
            <a:r>
              <a:rPr lang="en-US" altLang="ja-JP" sz="2000" b="1" dirty="0">
                <a:solidFill>
                  <a:srgbClr val="000000"/>
                </a:solidFill>
                <a:latin typeface="Times New Roman" panose="02020603050405020304" pitchFamily="18" charset="0"/>
                <a:cs typeface="Times New Roman" panose="02020603050405020304" pitchFamily="18" charset="0"/>
              </a:rPr>
              <a:t>hourly intervals</a:t>
            </a:r>
            <a:r>
              <a:rPr lang="en-US" altLang="ja-JP" sz="2000" dirty="0">
                <a:solidFill>
                  <a:srgbClr val="000000"/>
                </a:solidFill>
                <a:latin typeface="Times New Roman" panose="02020603050405020304" pitchFamily="18" charset="0"/>
                <a:cs typeface="Times New Roman" panose="02020603050405020304" pitchFamily="18" charset="0"/>
              </a:rPr>
              <a:t>, with the </a:t>
            </a:r>
            <a:r>
              <a:rPr lang="en-US" altLang="ja-JP" sz="2000" b="1" dirty="0">
                <a:solidFill>
                  <a:srgbClr val="000000"/>
                </a:solidFill>
                <a:latin typeface="Times New Roman" panose="02020603050405020304" pitchFamily="18" charset="0"/>
                <a:cs typeface="Times New Roman" panose="02020603050405020304" pitchFamily="18" charset="0"/>
              </a:rPr>
              <a:t>statistical error</a:t>
            </a:r>
            <a:r>
              <a:rPr lang="en-US" altLang="ja-JP" sz="2000" dirty="0">
                <a:solidFill>
                  <a:srgbClr val="000000"/>
                </a:solidFill>
                <a:latin typeface="Times New Roman" panose="02020603050405020304" pitchFamily="18" charset="0"/>
                <a:cs typeface="Times New Roman" panose="02020603050405020304" pitchFamily="18" charset="0"/>
              </a:rPr>
              <a:t> calculated for each hour</a:t>
            </a:r>
          </a:p>
          <a:p>
            <a:pPr marL="800100" lvl="1" indent="-342900">
              <a:lnSpc>
                <a:spcPct val="120000"/>
              </a:lnSpc>
              <a:spcBef>
                <a:spcPts val="0"/>
              </a:spcBef>
              <a:buFont typeface="Arial" panose="020B0604020202020204" pitchFamily="34" charset="0"/>
              <a:buChar char="•"/>
              <a:defRPr/>
            </a:pPr>
            <a:endParaRPr lang="en-US" altLang="ja-JP" sz="20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8790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E3D66-B515-D0F2-1AC4-A3639AF5B5E1}"/>
            </a:ext>
          </a:extLst>
        </p:cNvPr>
        <p:cNvGrpSpPr/>
        <p:nvPr/>
      </p:nvGrpSpPr>
      <p:grpSpPr>
        <a:xfrm>
          <a:off x="0" y="0"/>
          <a:ext cx="0" cy="0"/>
          <a:chOff x="0" y="0"/>
          <a:chExt cx="0" cy="0"/>
        </a:xfrm>
      </p:grpSpPr>
      <p:sp>
        <p:nvSpPr>
          <p:cNvPr id="9" name="四角形: 角を丸くする 8">
            <a:extLst>
              <a:ext uri="{FF2B5EF4-FFF2-40B4-BE49-F238E27FC236}">
                <a16:creationId xmlns:a16="http://schemas.microsoft.com/office/drawing/2014/main" id="{EE2F617E-B4EB-789E-0EC6-B973A4285CC7}"/>
              </a:ext>
            </a:extLst>
          </p:cNvPr>
          <p:cNvSpPr/>
          <p:nvPr/>
        </p:nvSpPr>
        <p:spPr>
          <a:xfrm>
            <a:off x="124550" y="801057"/>
            <a:ext cx="8730890" cy="3970364"/>
          </a:xfrm>
          <a:prstGeom prst="roundRect">
            <a:avLst>
              <a:gd name="adj" fmla="val 5400"/>
            </a:avLst>
          </a:prstGeom>
          <a:noFill/>
          <a:ln w="28575">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FFFFFF"/>
              </a:solidFill>
              <a:effectLst/>
              <a:uLnTx/>
              <a:uFillTx/>
              <a:latin typeface="Arial"/>
              <a:ea typeface="游ゴシック"/>
              <a:cs typeface="+mn-cs"/>
            </a:endParaRPr>
          </a:p>
        </p:txBody>
      </p:sp>
      <p:sp>
        <p:nvSpPr>
          <p:cNvPr id="2" name="スライド番号プレースホルダー 1">
            <a:extLst>
              <a:ext uri="{FF2B5EF4-FFF2-40B4-BE49-F238E27FC236}">
                <a16:creationId xmlns:a16="http://schemas.microsoft.com/office/drawing/2014/main" id="{1FD71F8C-9CB1-4B0E-4DFE-7B0B0E5A3874}"/>
              </a:ext>
            </a:extLst>
          </p:cNvPr>
          <p:cNvSpPr>
            <a:spLocks noGrp="1"/>
          </p:cNvSpPr>
          <p:nvPr>
            <p:ph type="sldNum" sz="quarter" idx="13"/>
          </p:nvPr>
        </p:nvSpPr>
        <p:spPr/>
        <p:txBody>
          <a:bodyPr/>
          <a:lstStyle/>
          <a:p>
            <a:fld id="{51D93AC8-90BD-4910-BF0D-A41DA964ED62}" type="slidenum">
              <a:rPr lang="ja-JP" altLang="en-US" smtClean="0"/>
              <a:pPr/>
              <a:t>14</a:t>
            </a:fld>
            <a:endParaRPr lang="ja-JP" altLang="en-US" dirty="0"/>
          </a:p>
        </p:txBody>
      </p:sp>
      <p:sp>
        <p:nvSpPr>
          <p:cNvPr id="4" name="テキスト プレースホルダー 3">
            <a:extLst>
              <a:ext uri="{FF2B5EF4-FFF2-40B4-BE49-F238E27FC236}">
                <a16:creationId xmlns:a16="http://schemas.microsoft.com/office/drawing/2014/main" id="{73A4D947-74FB-4086-C0F0-2C1B95B84950}"/>
              </a:ext>
            </a:extLst>
          </p:cNvPr>
          <p:cNvSpPr>
            <a:spLocks noGrp="1"/>
          </p:cNvSpPr>
          <p:nvPr>
            <p:ph type="body" sz="quarter" idx="14"/>
          </p:nvPr>
        </p:nvSpPr>
        <p:spPr/>
        <p:txBody>
          <a:bodyPr/>
          <a:lstStyle/>
          <a:p>
            <a:r>
              <a:rPr lang="en-US" altLang="ja-JP" sz="2800" b="1">
                <a:solidFill>
                  <a:schemeClr val="bg1"/>
                </a:solidFill>
                <a:latin typeface="Arial" panose="020B0604020202020204" pitchFamily="34" charset="0"/>
                <a:cs typeface="Arial" panose="020B0604020202020204" pitchFamily="34" charset="0"/>
              </a:rPr>
              <a:t>Sammary </a:t>
            </a:r>
            <a:r>
              <a:rPr lang="en-US" altLang="ja-JP" sz="2800" b="1" dirty="0">
                <a:solidFill>
                  <a:schemeClr val="bg1"/>
                </a:solidFill>
                <a:latin typeface="Arial" panose="020B0604020202020204" pitchFamily="34" charset="0"/>
                <a:cs typeface="Arial" panose="020B0604020202020204" pitchFamily="34" charset="0"/>
              </a:rPr>
              <a:t>/ Future work</a:t>
            </a:r>
            <a:endParaRPr kumimoji="1" lang="en-US" altLang="ja-JP" sz="2800" b="1" dirty="0">
              <a:solidFill>
                <a:schemeClr val="bg1"/>
              </a:solidFill>
              <a:latin typeface="Arial" panose="020B0604020202020204" pitchFamily="34" charset="0"/>
              <a:cs typeface="Arial" panose="020B0604020202020204" pitchFamily="34" charset="0"/>
            </a:endParaRPr>
          </a:p>
        </p:txBody>
      </p:sp>
      <p:sp>
        <p:nvSpPr>
          <p:cNvPr id="8" name="四角形: 角を丸くする 7">
            <a:extLst>
              <a:ext uri="{FF2B5EF4-FFF2-40B4-BE49-F238E27FC236}">
                <a16:creationId xmlns:a16="http://schemas.microsoft.com/office/drawing/2014/main" id="{222AC6D4-DC53-1D7A-E7DA-E48EFEEE61A4}"/>
              </a:ext>
            </a:extLst>
          </p:cNvPr>
          <p:cNvSpPr/>
          <p:nvPr/>
        </p:nvSpPr>
        <p:spPr>
          <a:xfrm>
            <a:off x="366481" y="663841"/>
            <a:ext cx="1680864" cy="360355"/>
          </a:xfrm>
          <a:prstGeom prst="roundRect">
            <a:avLst/>
          </a:prstGeom>
          <a:solidFill>
            <a:srgbClr val="4472C4"/>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000" i="0" strike="noStrike" kern="1200" cap="none" spc="0" normalizeH="0" baseline="0" noProof="0">
                <a:ln>
                  <a:noFill/>
                </a:ln>
                <a:solidFill>
                  <a:schemeClr val="bg1"/>
                </a:solidFill>
                <a:effectLst/>
                <a:uLnTx/>
                <a:uFillTx/>
                <a:ea typeface="游ゴシック"/>
                <a:cs typeface="Times New Roman" panose="02020603050405020304" pitchFamily="18" charset="0"/>
              </a:rPr>
              <a:t>Sammary</a:t>
            </a:r>
            <a:endParaRPr kumimoji="1" lang="en-US" altLang="ja-JP" sz="2000" i="0" strike="noStrike" kern="1200" cap="none" spc="0" normalizeH="0" baseline="0" noProof="0" dirty="0">
              <a:ln>
                <a:noFill/>
              </a:ln>
              <a:solidFill>
                <a:schemeClr val="bg1"/>
              </a:solidFill>
              <a:effectLst/>
              <a:uLnTx/>
              <a:uFillTx/>
              <a:ea typeface="游ゴシック"/>
              <a:cs typeface="Times New Roman" panose="02020603050405020304" pitchFamily="18" charset="0"/>
            </a:endParaRPr>
          </a:p>
        </p:txBody>
      </p:sp>
      <p:sp>
        <p:nvSpPr>
          <p:cNvPr id="10" name="四角形: 角を丸くする 9">
            <a:extLst>
              <a:ext uri="{FF2B5EF4-FFF2-40B4-BE49-F238E27FC236}">
                <a16:creationId xmlns:a16="http://schemas.microsoft.com/office/drawing/2014/main" id="{A4511F8E-41AB-8205-A18A-186EDC2C4D1B}"/>
              </a:ext>
            </a:extLst>
          </p:cNvPr>
          <p:cNvSpPr/>
          <p:nvPr/>
        </p:nvSpPr>
        <p:spPr>
          <a:xfrm>
            <a:off x="130305" y="5163144"/>
            <a:ext cx="8730890" cy="1417968"/>
          </a:xfrm>
          <a:prstGeom prst="roundRect">
            <a:avLst>
              <a:gd name="adj" fmla="val 12260"/>
            </a:avLst>
          </a:prstGeom>
          <a:noFill/>
          <a:ln w="28575">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FFFFFF"/>
              </a:solidFill>
              <a:effectLst/>
              <a:uLnTx/>
              <a:uFillTx/>
              <a:latin typeface="Arial"/>
              <a:ea typeface="游ゴシック"/>
              <a:cs typeface="+mn-cs"/>
            </a:endParaRPr>
          </a:p>
        </p:txBody>
      </p:sp>
      <p:sp>
        <p:nvSpPr>
          <p:cNvPr id="11" name="四角形: 角を丸くする 10">
            <a:extLst>
              <a:ext uri="{FF2B5EF4-FFF2-40B4-BE49-F238E27FC236}">
                <a16:creationId xmlns:a16="http://schemas.microsoft.com/office/drawing/2014/main" id="{8A2E1094-6BAD-8778-6266-78CEE399B39E}"/>
              </a:ext>
            </a:extLst>
          </p:cNvPr>
          <p:cNvSpPr/>
          <p:nvPr/>
        </p:nvSpPr>
        <p:spPr>
          <a:xfrm>
            <a:off x="366481" y="4931626"/>
            <a:ext cx="1924332" cy="396433"/>
          </a:xfrm>
          <a:prstGeom prst="roundRect">
            <a:avLst/>
          </a:prstGeom>
          <a:solidFill>
            <a:srgbClr val="4472C4"/>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000" i="0" strike="noStrike" kern="1200" cap="none" spc="0" normalizeH="0" baseline="0" noProof="0" dirty="0">
                <a:ln>
                  <a:noFill/>
                </a:ln>
                <a:solidFill>
                  <a:schemeClr val="bg1"/>
                </a:solidFill>
                <a:effectLst/>
                <a:uLnTx/>
                <a:uFillTx/>
                <a:ea typeface="游ゴシック"/>
                <a:cs typeface="Times New Roman" panose="02020603050405020304" pitchFamily="18" charset="0"/>
              </a:rPr>
              <a:t>Future Work</a:t>
            </a:r>
          </a:p>
        </p:txBody>
      </p:sp>
      <p:sp>
        <p:nvSpPr>
          <p:cNvPr id="12" name="テキスト プレースホルダー 4">
            <a:extLst>
              <a:ext uri="{FF2B5EF4-FFF2-40B4-BE49-F238E27FC236}">
                <a16:creationId xmlns:a16="http://schemas.microsoft.com/office/drawing/2014/main" id="{CB2D6DA8-E0D7-6508-C438-1EB5A6D37EE5}"/>
              </a:ext>
            </a:extLst>
          </p:cNvPr>
          <p:cNvSpPr txBox="1">
            <a:spLocks/>
          </p:cNvSpPr>
          <p:nvPr/>
        </p:nvSpPr>
        <p:spPr>
          <a:xfrm>
            <a:off x="-234305" y="998327"/>
            <a:ext cx="8812695" cy="4164817"/>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kumimoji="1" sz="2000" kern="1200" spc="0" baseline="0">
                <a:solidFill>
                  <a:schemeClr val="tx1">
                    <a:lumMod val="95000"/>
                    <a:lumOff val="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kumimoji="1"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kumimoji="1"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kumimoji="1"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kumimoji="1"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00100" lvl="1" indent="-342900">
              <a:lnSpc>
                <a:spcPct val="120000"/>
              </a:lnSpc>
              <a:spcBef>
                <a:spcPts val="0"/>
              </a:spcBef>
              <a:buClr>
                <a:schemeClr val="tx1"/>
              </a:buClr>
              <a:buFont typeface="Arial" panose="020B0604020202020204" pitchFamily="34" charset="0"/>
              <a:buChar char="•"/>
              <a:defRPr/>
            </a:pPr>
            <a:r>
              <a:rPr lang="en-US" altLang="ja-JP" sz="2000">
                <a:solidFill>
                  <a:srgbClr val="000000"/>
                </a:solidFill>
                <a:latin typeface="Times New Roman" panose="02020603050405020304" pitchFamily="18" charset="0"/>
                <a:ea typeface="游ゴシック"/>
                <a:cs typeface="Times New Roman" panose="02020603050405020304" pitchFamily="18" charset="0"/>
              </a:rPr>
              <a:t>We developed a benchmark experimental system to validate the large angle scattering reaction cross sections and carried experiment for several elements such as iron and tungsten.</a:t>
            </a:r>
          </a:p>
          <a:p>
            <a:pPr marL="800100" lvl="1" indent="-342900">
              <a:lnSpc>
                <a:spcPct val="120000"/>
              </a:lnSpc>
              <a:spcBef>
                <a:spcPts val="0"/>
              </a:spcBef>
              <a:buClr>
                <a:schemeClr val="tx1"/>
              </a:buClr>
              <a:buFont typeface="Arial" panose="020B0604020202020204" pitchFamily="34" charset="0"/>
              <a:buChar char="•"/>
              <a:defRPr/>
            </a:pPr>
            <a:r>
              <a:rPr lang="en-US" altLang="ja-JP" sz="2000">
                <a:solidFill>
                  <a:srgbClr val="000000"/>
                </a:solidFill>
                <a:latin typeface="Times New Roman" panose="02020603050405020304" pitchFamily="18" charset="0"/>
                <a:ea typeface="游ゴシック"/>
                <a:cs typeface="Times New Roman" panose="02020603050405020304" pitchFamily="18" charset="0"/>
              </a:rPr>
              <a:t>In the case of iron, ENDF/B-VIII.0 showed good agreement</a:t>
            </a:r>
          </a:p>
          <a:p>
            <a:pPr marL="800100" lvl="1" indent="-342900">
              <a:lnSpc>
                <a:spcPct val="120000"/>
              </a:lnSpc>
              <a:spcBef>
                <a:spcPts val="0"/>
              </a:spcBef>
              <a:buClr>
                <a:schemeClr val="tx1"/>
              </a:buClr>
              <a:buFont typeface="Arial" panose="020B0604020202020204" pitchFamily="34" charset="0"/>
              <a:buChar char="•"/>
              <a:defRPr/>
            </a:pPr>
            <a:r>
              <a:rPr lang="en-US" altLang="ja-JP" sz="2000">
                <a:solidFill>
                  <a:srgbClr val="000000"/>
                </a:solidFill>
                <a:latin typeface="Times New Roman" panose="02020603050405020304" pitchFamily="18" charset="0"/>
                <a:ea typeface="游ゴシック"/>
                <a:cs typeface="Times New Roman" panose="02020603050405020304" pitchFamily="18" charset="0"/>
              </a:rPr>
              <a:t>In the case of tungsten, JENDL-5 and JEFF-3.3 show better agreement</a:t>
            </a:r>
          </a:p>
          <a:p>
            <a:pPr marL="800100" lvl="1" indent="-342900">
              <a:lnSpc>
                <a:spcPct val="120000"/>
              </a:lnSpc>
              <a:spcBef>
                <a:spcPts val="0"/>
              </a:spcBef>
              <a:buClr>
                <a:schemeClr val="tx1"/>
              </a:buClr>
              <a:buFont typeface="Arial" panose="020B0604020202020204" pitchFamily="34" charset="0"/>
              <a:buChar char="•"/>
              <a:defRPr/>
            </a:pPr>
            <a:r>
              <a:rPr lang="en-US" altLang="ja-JP" sz="2000">
                <a:solidFill>
                  <a:srgbClr val="000000"/>
                </a:solidFill>
                <a:latin typeface="Times New Roman" panose="02020603050405020304" pitchFamily="18" charset="0"/>
                <a:ea typeface="游ゴシック"/>
                <a:cs typeface="Times New Roman" panose="02020603050405020304" pitchFamily="18" charset="0"/>
              </a:rPr>
              <a:t>We are now trying to reduce the statistical error of benchmark experiment for lithium</a:t>
            </a:r>
          </a:p>
          <a:p>
            <a:pPr marL="800100" lvl="1" indent="-342900">
              <a:lnSpc>
                <a:spcPct val="120000"/>
              </a:lnSpc>
              <a:spcBef>
                <a:spcPts val="0"/>
              </a:spcBef>
              <a:buClr>
                <a:schemeClr val="tx1"/>
              </a:buClr>
              <a:buFont typeface="Arial" panose="020B0604020202020204" pitchFamily="34" charset="0"/>
              <a:buChar char="•"/>
              <a:defRPr/>
            </a:pPr>
            <a:r>
              <a:rPr lang="en-US" altLang="ja-JP" sz="2000" b="1">
                <a:solidFill>
                  <a:srgbClr val="FF0000"/>
                </a:solidFill>
                <a:latin typeface="Times New Roman" panose="02020603050405020304" pitchFamily="18" charset="0"/>
                <a:ea typeface="游ゴシック"/>
                <a:cs typeface="Times New Roman" panose="02020603050405020304" pitchFamily="18" charset="0"/>
              </a:rPr>
              <a:t>Mg is the optimal activation foil </a:t>
            </a:r>
            <a:r>
              <a:rPr lang="en-US" altLang="ja-JP" sz="2000">
                <a:solidFill>
                  <a:srgbClr val="000000"/>
                </a:solidFill>
                <a:latin typeface="Times New Roman" panose="02020603050405020304" pitchFamily="18" charset="0"/>
                <a:ea typeface="游ゴシック"/>
                <a:cs typeface="Times New Roman" panose="02020603050405020304" pitchFamily="18" charset="0"/>
              </a:rPr>
              <a:t>for reducing the error in benchmark experiments on large angle scattering cross section of Li, although this is still </a:t>
            </a:r>
            <a:r>
              <a:rPr lang="en-US" altLang="ja-JP" sz="2000" b="1">
                <a:solidFill>
                  <a:srgbClr val="FF0000"/>
                </a:solidFill>
                <a:latin typeface="Times New Roman" panose="02020603050405020304" pitchFamily="18" charset="0"/>
                <a:ea typeface="游ゴシック"/>
                <a:cs typeface="Times New Roman" panose="02020603050405020304" pitchFamily="18" charset="0"/>
              </a:rPr>
              <a:t>insufficient</a:t>
            </a:r>
            <a:r>
              <a:rPr lang="en-US" altLang="ja-JP" sz="2000">
                <a:solidFill>
                  <a:srgbClr val="000000"/>
                </a:solidFill>
                <a:latin typeface="Times New Roman" panose="02020603050405020304" pitchFamily="18" charset="0"/>
                <a:ea typeface="游ゴシック"/>
                <a:cs typeface="Times New Roman" panose="02020603050405020304" pitchFamily="18" charset="0"/>
              </a:rPr>
              <a:t> for conducting precise benchmarking experiments</a:t>
            </a:r>
          </a:p>
        </p:txBody>
      </p:sp>
      <p:sp>
        <p:nvSpPr>
          <p:cNvPr id="16" name="テキスト プレースホルダー 4">
            <a:extLst>
              <a:ext uri="{FF2B5EF4-FFF2-40B4-BE49-F238E27FC236}">
                <a16:creationId xmlns:a16="http://schemas.microsoft.com/office/drawing/2014/main" id="{520F958E-0CB7-C1FE-755E-CC8C6EF2F867}"/>
              </a:ext>
            </a:extLst>
          </p:cNvPr>
          <p:cNvSpPr txBox="1">
            <a:spLocks/>
          </p:cNvSpPr>
          <p:nvPr/>
        </p:nvSpPr>
        <p:spPr>
          <a:xfrm>
            <a:off x="-150283" y="5323349"/>
            <a:ext cx="9011477" cy="1257762"/>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kumimoji="1" sz="2000" kern="1200" spc="0" baseline="0">
                <a:solidFill>
                  <a:schemeClr val="tx1">
                    <a:lumMod val="95000"/>
                    <a:lumOff val="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kumimoji="1"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kumimoji="1"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kumimoji="1"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kumimoji="1"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00100" lvl="1" indent="-342900">
              <a:lnSpc>
                <a:spcPct val="120000"/>
              </a:lnSpc>
              <a:spcBef>
                <a:spcPts val="0"/>
              </a:spcBef>
              <a:buClr>
                <a:prstClr val="black"/>
              </a:buClr>
              <a:buFont typeface="Arial" panose="020B0604020202020204" pitchFamily="34" charset="0"/>
              <a:buChar char="•"/>
              <a:defRPr/>
            </a:pPr>
            <a:r>
              <a:rPr lang="en-US" altLang="ja-JP" sz="2000" dirty="0">
                <a:solidFill>
                  <a:srgbClr val="000000"/>
                </a:solidFill>
                <a:latin typeface="Times New Roman" panose="02020603050405020304" pitchFamily="18" charset="0"/>
                <a:cs typeface="Times New Roman" panose="02020603050405020304" pitchFamily="18" charset="0"/>
              </a:rPr>
              <a:t>Develop an experimental system that </a:t>
            </a:r>
            <a:r>
              <a:rPr lang="en-US" altLang="ja-JP" sz="2000" b="1" dirty="0">
                <a:solidFill>
                  <a:srgbClr val="FF0000"/>
                </a:solidFill>
                <a:latin typeface="Times New Roman" panose="02020603050405020304" pitchFamily="18" charset="0"/>
                <a:cs typeface="Times New Roman" panose="02020603050405020304" pitchFamily="18" charset="0"/>
              </a:rPr>
              <a:t>further minimizes statistical errors </a:t>
            </a:r>
            <a:br>
              <a:rPr lang="en-US" altLang="ja-JP" sz="2000" b="1" dirty="0">
                <a:solidFill>
                  <a:srgbClr val="FF0000"/>
                </a:solidFill>
                <a:latin typeface="Times New Roman" panose="02020603050405020304" pitchFamily="18" charset="0"/>
                <a:cs typeface="Times New Roman" panose="02020603050405020304" pitchFamily="18" charset="0"/>
              </a:rPr>
            </a:br>
            <a:r>
              <a:rPr lang="en-US" altLang="ja-JP" sz="2000" dirty="0">
                <a:solidFill>
                  <a:srgbClr val="000000"/>
                </a:solidFill>
                <a:latin typeface="Times New Roman" panose="02020603050405020304" pitchFamily="18" charset="0"/>
                <a:cs typeface="Times New Roman" panose="02020603050405020304" pitchFamily="18" charset="0"/>
              </a:rPr>
              <a:t>by optimizing the materials and configurations of surrounding components</a:t>
            </a:r>
          </a:p>
          <a:p>
            <a:pPr marL="800100" lvl="1" indent="-342900">
              <a:lnSpc>
                <a:spcPct val="120000"/>
              </a:lnSpc>
              <a:spcBef>
                <a:spcPts val="0"/>
              </a:spcBef>
              <a:buClr>
                <a:prstClr val="black"/>
              </a:buClr>
              <a:buFont typeface="Arial" panose="020B0604020202020204" pitchFamily="34" charset="0"/>
              <a:buChar char="•"/>
              <a:defRPr/>
            </a:pPr>
            <a:r>
              <a:rPr lang="en-US" altLang="ja-JP" sz="2000" b="1" dirty="0">
                <a:solidFill>
                  <a:srgbClr val="FF0000"/>
                </a:solidFill>
                <a:latin typeface="Times New Roman" panose="02020603050405020304" pitchFamily="18" charset="0"/>
                <a:cs typeface="Times New Roman" panose="02020603050405020304" pitchFamily="18" charset="0"/>
              </a:rPr>
              <a:t>Carry out benchmark experiments </a:t>
            </a:r>
            <a:r>
              <a:rPr lang="en-US" altLang="ja-JP" sz="2000" dirty="0">
                <a:solidFill>
                  <a:srgbClr val="000000"/>
                </a:solidFill>
                <a:latin typeface="Times New Roman" panose="02020603050405020304" pitchFamily="18" charset="0"/>
                <a:cs typeface="Times New Roman" panose="02020603050405020304" pitchFamily="18" charset="0"/>
              </a:rPr>
              <a:t>for </a:t>
            </a:r>
            <a:r>
              <a:rPr lang="en-US" altLang="ja-JP" sz="2000">
                <a:solidFill>
                  <a:srgbClr val="000000"/>
                </a:solidFill>
                <a:latin typeface="Times New Roman" panose="02020603050405020304" pitchFamily="18" charset="0"/>
                <a:cs typeface="Times New Roman" panose="02020603050405020304" pitchFamily="18" charset="0"/>
              </a:rPr>
              <a:t>Li using the optimized system</a:t>
            </a:r>
            <a:endParaRPr lang="en-US" altLang="ja-JP" sz="20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3828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4829F-F2C0-2F72-D475-2E3289611111}"/>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09BB68B-2238-389C-94B9-9FBABA428766}"/>
              </a:ext>
            </a:extLst>
          </p:cNvPr>
          <p:cNvSpPr>
            <a:spLocks noGrp="1"/>
          </p:cNvSpPr>
          <p:nvPr>
            <p:ph type="sldNum" sz="quarter" idx="13"/>
          </p:nvPr>
        </p:nvSpPr>
        <p:spPr/>
        <p:txBody>
          <a:bodyPr/>
          <a:lstStyle/>
          <a:p>
            <a:fld id="{51D93AC8-90BD-4910-BF0D-A41DA964ED62}" type="slidenum">
              <a:rPr lang="ja-JP" altLang="en-US" smtClean="0"/>
              <a:pPr/>
              <a:t>15</a:t>
            </a:fld>
            <a:endParaRPr lang="ja-JP" altLang="en-US" dirty="0"/>
          </a:p>
        </p:txBody>
      </p:sp>
      <p:sp>
        <p:nvSpPr>
          <p:cNvPr id="3" name="テキスト ボックス 2">
            <a:extLst>
              <a:ext uri="{FF2B5EF4-FFF2-40B4-BE49-F238E27FC236}">
                <a16:creationId xmlns:a16="http://schemas.microsoft.com/office/drawing/2014/main" id="{76071097-5F7D-5240-9E1C-DE2694564C0D}"/>
              </a:ext>
            </a:extLst>
          </p:cNvPr>
          <p:cNvSpPr txBox="1"/>
          <p:nvPr/>
        </p:nvSpPr>
        <p:spPr>
          <a:xfrm>
            <a:off x="2381335" y="2419350"/>
            <a:ext cx="4381328" cy="1200329"/>
          </a:xfrm>
          <a:prstGeom prst="rect">
            <a:avLst/>
          </a:prstGeom>
          <a:noFill/>
        </p:spPr>
        <p:txBody>
          <a:bodyPr wrap="none" rtlCol="0">
            <a:spAutoFit/>
          </a:bodyPr>
          <a:lstStyle/>
          <a:p>
            <a:r>
              <a:rPr kumimoji="1" lang="en-US" altLang="ja-JP" sz="7200" b="1" dirty="0"/>
              <a:t>Appendix</a:t>
            </a:r>
            <a:endParaRPr kumimoji="1" lang="ja-JP" altLang="en-US" sz="7200" b="1" dirty="0"/>
          </a:p>
        </p:txBody>
      </p:sp>
    </p:spTree>
    <p:extLst>
      <p:ext uri="{BB962C8B-B14F-4D97-AF65-F5344CB8AC3E}">
        <p14:creationId xmlns:p14="http://schemas.microsoft.com/office/powerpoint/2010/main" val="2755315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B014B-5596-AB21-5DF0-774684EA500A}"/>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5628630-D902-9B1F-4723-D4E213140C38}"/>
              </a:ext>
            </a:extLst>
          </p:cNvPr>
          <p:cNvSpPr>
            <a:spLocks noGrp="1"/>
          </p:cNvSpPr>
          <p:nvPr>
            <p:ph type="sldNum" sz="quarter" idx="13"/>
          </p:nvPr>
        </p:nvSpPr>
        <p:spPr/>
        <p:txBody>
          <a:bodyPr/>
          <a:lstStyle/>
          <a:p>
            <a:fld id="{51D93AC8-90BD-4910-BF0D-A41DA964ED62}" type="slidenum">
              <a:rPr lang="ja-JP" altLang="en-US" smtClean="0"/>
              <a:pPr/>
              <a:t>16</a:t>
            </a:fld>
            <a:endParaRPr lang="ja-JP" altLang="en-US" dirty="0"/>
          </a:p>
        </p:txBody>
      </p:sp>
      <p:sp>
        <p:nvSpPr>
          <p:cNvPr id="4" name="テキスト プレースホルダー 3">
            <a:extLst>
              <a:ext uri="{FF2B5EF4-FFF2-40B4-BE49-F238E27FC236}">
                <a16:creationId xmlns:a16="http://schemas.microsoft.com/office/drawing/2014/main" id="{4C8CF0DE-5517-80E2-CA17-96854830A611}"/>
              </a:ext>
            </a:extLst>
          </p:cNvPr>
          <p:cNvSpPr>
            <a:spLocks noGrp="1"/>
          </p:cNvSpPr>
          <p:nvPr>
            <p:ph type="body" sz="quarter" idx="14"/>
          </p:nvPr>
        </p:nvSpPr>
        <p:spPr>
          <a:xfrm>
            <a:off x="169123" y="492"/>
            <a:ext cx="8234648" cy="598024"/>
          </a:xfrm>
        </p:spPr>
        <p:txBody>
          <a:bodyPr>
            <a:normAutofit fontScale="92500"/>
          </a:bodyPr>
          <a:lstStyle/>
          <a:p>
            <a:r>
              <a:rPr kumimoji="1" lang="en-US" altLang="ja-JP" sz="2800" dirty="0"/>
              <a:t>Scattering cross section verification experiment</a:t>
            </a:r>
            <a:endParaRPr kumimoji="1" lang="ja-JP" altLang="en-US" sz="2800" dirty="0"/>
          </a:p>
        </p:txBody>
      </p:sp>
      <p:sp>
        <p:nvSpPr>
          <p:cNvPr id="3" name="テキスト プレースホルダー 4">
            <a:extLst>
              <a:ext uri="{FF2B5EF4-FFF2-40B4-BE49-F238E27FC236}">
                <a16:creationId xmlns:a16="http://schemas.microsoft.com/office/drawing/2014/main" id="{EE4380E6-6A1A-9E57-10BE-F53B02CD529D}"/>
              </a:ext>
            </a:extLst>
          </p:cNvPr>
          <p:cNvSpPr txBox="1">
            <a:spLocks/>
          </p:cNvSpPr>
          <p:nvPr/>
        </p:nvSpPr>
        <p:spPr>
          <a:xfrm>
            <a:off x="169123" y="661142"/>
            <a:ext cx="8805438" cy="473055"/>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kumimoji="1" sz="2000" kern="1200" spc="0" baseline="0">
                <a:solidFill>
                  <a:schemeClr val="tx1">
                    <a:lumMod val="95000"/>
                    <a:lumOff val="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kumimoji="1"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kumimoji="1"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kumimoji="1"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kumimoji="1"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2200" dirty="0">
                <a:latin typeface="Times New Roman" panose="02020603050405020304" pitchFamily="18" charset="0"/>
                <a:cs typeface="Times New Roman" panose="02020603050405020304" pitchFamily="18" charset="0"/>
              </a:rPr>
              <a:t>Benchmark experiment using D-T neutron beam</a:t>
            </a:r>
          </a:p>
          <a:p>
            <a:pPr marL="457200" indent="-457200">
              <a:buFont typeface="Wingdings" panose="05000000000000000000" pitchFamily="2" charset="2"/>
              <a:buChar char="l"/>
            </a:pPr>
            <a:endParaRPr lang="ja-JP" altLang="en-US" sz="2200" dirty="0">
              <a:latin typeface="Times New Roman" panose="02020603050405020304" pitchFamily="18" charset="0"/>
              <a:cs typeface="Times New Roman" panose="02020603050405020304" pitchFamily="18" charset="0"/>
            </a:endParaRPr>
          </a:p>
        </p:txBody>
      </p:sp>
      <p:grpSp>
        <p:nvGrpSpPr>
          <p:cNvPr id="54" name="グループ化 53">
            <a:extLst>
              <a:ext uri="{FF2B5EF4-FFF2-40B4-BE49-F238E27FC236}">
                <a16:creationId xmlns:a16="http://schemas.microsoft.com/office/drawing/2014/main" id="{FA4BA1B5-B34C-CBFF-6FBC-5B291F05E73C}"/>
              </a:ext>
            </a:extLst>
          </p:cNvPr>
          <p:cNvGrpSpPr/>
          <p:nvPr/>
        </p:nvGrpSpPr>
        <p:grpSpPr>
          <a:xfrm>
            <a:off x="439300" y="3221026"/>
            <a:ext cx="4260571" cy="2711357"/>
            <a:chOff x="205740" y="3482974"/>
            <a:chExt cx="4098569" cy="2694171"/>
          </a:xfrm>
        </p:grpSpPr>
        <p:pic>
          <p:nvPicPr>
            <p:cNvPr id="55" name="図 54">
              <a:extLst>
                <a:ext uri="{FF2B5EF4-FFF2-40B4-BE49-F238E27FC236}">
                  <a16:creationId xmlns:a16="http://schemas.microsoft.com/office/drawing/2014/main" id="{7AE77B9B-638D-D306-2BD6-DA5E17A9ECB5}"/>
                </a:ext>
              </a:extLst>
            </p:cNvPr>
            <p:cNvPicPr>
              <a:picLocks noChangeAspect="1"/>
            </p:cNvPicPr>
            <p:nvPr/>
          </p:nvPicPr>
          <p:blipFill rotWithShape="1">
            <a:blip r:embed="rId2"/>
            <a:srcRect l="875" t="1310" r="1214" b="1817"/>
            <a:stretch/>
          </p:blipFill>
          <p:spPr>
            <a:xfrm>
              <a:off x="205740" y="3482974"/>
              <a:ext cx="4098569" cy="2597785"/>
            </a:xfrm>
            <a:prstGeom prst="rect">
              <a:avLst/>
            </a:prstGeom>
          </p:spPr>
        </p:pic>
        <p:sp>
          <p:nvSpPr>
            <p:cNvPr id="56" name="テキスト ボックス 55">
              <a:extLst>
                <a:ext uri="{FF2B5EF4-FFF2-40B4-BE49-F238E27FC236}">
                  <a16:creationId xmlns:a16="http://schemas.microsoft.com/office/drawing/2014/main" id="{2CE6641E-C357-3D76-4EB3-73761383AA83}"/>
                </a:ext>
              </a:extLst>
            </p:cNvPr>
            <p:cNvSpPr txBox="1"/>
            <p:nvPr/>
          </p:nvSpPr>
          <p:spPr>
            <a:xfrm>
              <a:off x="663226" y="5736583"/>
              <a:ext cx="411480" cy="423321"/>
            </a:xfrm>
            <a:prstGeom prst="rect">
              <a:avLst/>
            </a:prstGeom>
            <a:solidFill>
              <a:srgbClr val="FFFFFF"/>
            </a:solidFill>
          </p:spPr>
          <p:txBody>
            <a:bodyPr wrap="square" rtlCol="0">
              <a:spAutoFit/>
            </a:bodyPr>
            <a:lstStyle/>
            <a:p>
              <a:pPr>
                <a:lnSpc>
                  <a:spcPts val="2800"/>
                </a:lnSpc>
              </a:pPr>
              <a:r>
                <a:rPr lang="ja-JP" altLang="en-US" b="1" dirty="0"/>
                <a:t>①</a:t>
              </a:r>
              <a:endParaRPr lang="en-US" altLang="ja-JP" b="1" dirty="0"/>
            </a:p>
          </p:txBody>
        </p:sp>
        <p:sp>
          <p:nvSpPr>
            <p:cNvPr id="57" name="テキスト ボックス 56">
              <a:extLst>
                <a:ext uri="{FF2B5EF4-FFF2-40B4-BE49-F238E27FC236}">
                  <a16:creationId xmlns:a16="http://schemas.microsoft.com/office/drawing/2014/main" id="{C0898828-F580-E9C8-CB87-0AA54B1A092C}"/>
                </a:ext>
              </a:extLst>
            </p:cNvPr>
            <p:cNvSpPr txBox="1"/>
            <p:nvPr/>
          </p:nvSpPr>
          <p:spPr>
            <a:xfrm>
              <a:off x="1462736" y="5736583"/>
              <a:ext cx="411480" cy="423321"/>
            </a:xfrm>
            <a:prstGeom prst="rect">
              <a:avLst/>
            </a:prstGeom>
            <a:solidFill>
              <a:srgbClr val="FFFFFF"/>
            </a:solidFill>
          </p:spPr>
          <p:txBody>
            <a:bodyPr wrap="square" rtlCol="0">
              <a:spAutoFit/>
            </a:bodyPr>
            <a:lstStyle/>
            <a:p>
              <a:pPr>
                <a:lnSpc>
                  <a:spcPts val="2800"/>
                </a:lnSpc>
              </a:pPr>
              <a:r>
                <a:rPr lang="ja-JP" altLang="en-US" b="1" dirty="0"/>
                <a:t>②</a:t>
              </a:r>
              <a:endParaRPr lang="en-US" altLang="ja-JP" b="1" dirty="0"/>
            </a:p>
          </p:txBody>
        </p:sp>
        <p:sp>
          <p:nvSpPr>
            <p:cNvPr id="58" name="テキスト ボックス 57">
              <a:extLst>
                <a:ext uri="{FF2B5EF4-FFF2-40B4-BE49-F238E27FC236}">
                  <a16:creationId xmlns:a16="http://schemas.microsoft.com/office/drawing/2014/main" id="{B1131C45-F2CE-7348-1A2D-2E584CEE9561}"/>
                </a:ext>
              </a:extLst>
            </p:cNvPr>
            <p:cNvSpPr txBox="1"/>
            <p:nvPr/>
          </p:nvSpPr>
          <p:spPr>
            <a:xfrm>
              <a:off x="2194834" y="5753824"/>
              <a:ext cx="411480" cy="423321"/>
            </a:xfrm>
            <a:prstGeom prst="rect">
              <a:avLst/>
            </a:prstGeom>
            <a:solidFill>
              <a:srgbClr val="FFFFFF"/>
            </a:solidFill>
          </p:spPr>
          <p:txBody>
            <a:bodyPr wrap="square" rtlCol="0">
              <a:spAutoFit/>
            </a:bodyPr>
            <a:lstStyle/>
            <a:p>
              <a:pPr>
                <a:lnSpc>
                  <a:spcPts val="2800"/>
                </a:lnSpc>
              </a:pPr>
              <a:r>
                <a:rPr lang="ja-JP" altLang="en-US" b="1" dirty="0"/>
                <a:t>③</a:t>
              </a:r>
              <a:endParaRPr lang="en-US" altLang="ja-JP" b="1" dirty="0"/>
            </a:p>
          </p:txBody>
        </p:sp>
        <p:sp>
          <p:nvSpPr>
            <p:cNvPr id="59" name="テキスト ボックス 58">
              <a:extLst>
                <a:ext uri="{FF2B5EF4-FFF2-40B4-BE49-F238E27FC236}">
                  <a16:creationId xmlns:a16="http://schemas.microsoft.com/office/drawing/2014/main" id="{2443E39F-39A1-6B04-418D-D699F700759C}"/>
                </a:ext>
              </a:extLst>
            </p:cNvPr>
            <p:cNvSpPr txBox="1"/>
            <p:nvPr/>
          </p:nvSpPr>
          <p:spPr>
            <a:xfrm>
              <a:off x="2966320" y="5736583"/>
              <a:ext cx="411480" cy="423321"/>
            </a:xfrm>
            <a:prstGeom prst="rect">
              <a:avLst/>
            </a:prstGeom>
            <a:solidFill>
              <a:srgbClr val="FFFFFF"/>
            </a:solidFill>
          </p:spPr>
          <p:txBody>
            <a:bodyPr wrap="square" rtlCol="0">
              <a:spAutoFit/>
            </a:bodyPr>
            <a:lstStyle/>
            <a:p>
              <a:pPr>
                <a:lnSpc>
                  <a:spcPts val="2800"/>
                </a:lnSpc>
              </a:pPr>
              <a:r>
                <a:rPr lang="ja-JP" altLang="en-US" b="1" dirty="0"/>
                <a:t>④</a:t>
              </a:r>
              <a:endParaRPr lang="en-US" altLang="ja-JP" b="1" dirty="0"/>
            </a:p>
          </p:txBody>
        </p:sp>
        <p:sp>
          <p:nvSpPr>
            <p:cNvPr id="60" name="テキスト ボックス 59">
              <a:extLst>
                <a:ext uri="{FF2B5EF4-FFF2-40B4-BE49-F238E27FC236}">
                  <a16:creationId xmlns:a16="http://schemas.microsoft.com/office/drawing/2014/main" id="{0A6490B9-806F-F546-BCF6-94BB0644808E}"/>
                </a:ext>
              </a:extLst>
            </p:cNvPr>
            <p:cNvSpPr txBox="1"/>
            <p:nvPr/>
          </p:nvSpPr>
          <p:spPr>
            <a:xfrm>
              <a:off x="3767209" y="5736583"/>
              <a:ext cx="411480" cy="423321"/>
            </a:xfrm>
            <a:prstGeom prst="rect">
              <a:avLst/>
            </a:prstGeom>
            <a:solidFill>
              <a:srgbClr val="FFFFFF"/>
            </a:solidFill>
          </p:spPr>
          <p:txBody>
            <a:bodyPr wrap="square" rtlCol="0">
              <a:spAutoFit/>
            </a:bodyPr>
            <a:lstStyle/>
            <a:p>
              <a:pPr>
                <a:lnSpc>
                  <a:spcPts val="2800"/>
                </a:lnSpc>
              </a:pPr>
              <a:r>
                <a:rPr lang="ja-JP" altLang="en-US" b="1" dirty="0"/>
                <a:t>⑤</a:t>
              </a:r>
              <a:endParaRPr lang="en-US" altLang="ja-JP" b="1" dirty="0"/>
            </a:p>
          </p:txBody>
        </p:sp>
        <p:sp>
          <p:nvSpPr>
            <p:cNvPr id="62" name="正方形/長方形 61">
              <a:extLst>
                <a:ext uri="{FF2B5EF4-FFF2-40B4-BE49-F238E27FC236}">
                  <a16:creationId xmlns:a16="http://schemas.microsoft.com/office/drawing/2014/main" id="{06A65A94-2D82-AE3A-2C48-58A5BE6BB17F}"/>
                </a:ext>
              </a:extLst>
            </p:cNvPr>
            <p:cNvSpPr/>
            <p:nvPr/>
          </p:nvSpPr>
          <p:spPr>
            <a:xfrm>
              <a:off x="3986833" y="3644775"/>
              <a:ext cx="273224" cy="799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62">
              <a:extLst>
                <a:ext uri="{FF2B5EF4-FFF2-40B4-BE49-F238E27FC236}">
                  <a16:creationId xmlns:a16="http://schemas.microsoft.com/office/drawing/2014/main" id="{96B9EDEF-45DB-2A1F-35A8-F0FD12A2E5C4}"/>
                </a:ext>
              </a:extLst>
            </p:cNvPr>
            <p:cNvSpPr txBox="1"/>
            <p:nvPr/>
          </p:nvSpPr>
          <p:spPr>
            <a:xfrm>
              <a:off x="3882655" y="3582733"/>
              <a:ext cx="359248" cy="184897"/>
            </a:xfrm>
            <a:prstGeom prst="rect">
              <a:avLst/>
            </a:prstGeom>
            <a:noFill/>
          </p:spPr>
          <p:txBody>
            <a:bodyPr wrap="square" rtlCol="0">
              <a:spAutoFit/>
            </a:bodyPr>
            <a:lstStyle/>
            <a:p>
              <a:r>
                <a:rPr lang="en-US" altLang="ja-JP" sz="500" b="1" kern="500" spc="-30" dirty="0"/>
                <a:t>E</a:t>
              </a:r>
              <a:r>
                <a:rPr kumimoji="1" lang="en-US" altLang="ja-JP" sz="500" b="1" kern="500" spc="-30" dirty="0"/>
                <a:t>rror</a:t>
              </a:r>
              <a:endParaRPr kumimoji="1" lang="ja-JP" altLang="en-US" sz="500" b="1" kern="500" spc="-30" dirty="0"/>
            </a:p>
          </p:txBody>
        </p:sp>
      </p:grpSp>
      <p:sp>
        <p:nvSpPr>
          <p:cNvPr id="64" name="正方形/長方形 63">
            <a:extLst>
              <a:ext uri="{FF2B5EF4-FFF2-40B4-BE49-F238E27FC236}">
                <a16:creationId xmlns:a16="http://schemas.microsoft.com/office/drawing/2014/main" id="{EA9873FA-4053-3D9F-C32B-FA02E017DEFE}"/>
              </a:ext>
            </a:extLst>
          </p:cNvPr>
          <p:cNvSpPr/>
          <p:nvPr/>
        </p:nvSpPr>
        <p:spPr>
          <a:xfrm>
            <a:off x="4932305" y="1768363"/>
            <a:ext cx="4157214" cy="1323439"/>
          </a:xfrm>
          <a:prstGeom prst="rect">
            <a:avLst/>
          </a:prstGeom>
          <a:ln w="12700">
            <a:solidFill>
              <a:schemeClr val="accent5"/>
            </a:solidFill>
          </a:ln>
        </p:spPr>
        <p:txBody>
          <a:bodyPr wrap="square">
            <a:spAutoFit/>
          </a:bodyPr>
          <a:lstStyle/>
          <a:p>
            <a:r>
              <a:rPr lang="en-US" altLang="ja-JP" sz="2000" b="1" dirty="0">
                <a:latin typeface="Times New Roman" panose="02020603050405020304" pitchFamily="18" charset="0"/>
                <a:cs typeface="Times New Roman" panose="02020603050405020304" pitchFamily="18" charset="0"/>
              </a:rPr>
              <a:t>Differences</a:t>
            </a:r>
            <a:r>
              <a:rPr lang="en-US" altLang="ja-JP" sz="2000" dirty="0">
                <a:latin typeface="Times New Roman" panose="02020603050405020304" pitchFamily="18" charset="0"/>
                <a:cs typeface="Times New Roman" panose="02020603050405020304" pitchFamily="18" charset="0"/>
              </a:rPr>
              <a:t> between experimental and calculated values in regions </a:t>
            </a:r>
            <a:br>
              <a:rPr lang="en-US" altLang="ja-JP" sz="2000" dirty="0">
                <a:latin typeface="Times New Roman" panose="02020603050405020304" pitchFamily="18" charset="0"/>
                <a:cs typeface="Times New Roman" panose="02020603050405020304" pitchFamily="18" charset="0"/>
              </a:rPr>
            </a:br>
            <a:r>
              <a:rPr lang="en-US" altLang="ja-JP" sz="2000" dirty="0">
                <a:solidFill>
                  <a:schemeClr val="accent6"/>
                </a:solidFill>
                <a:latin typeface="Times New Roman" panose="02020603050405020304" pitchFamily="18" charset="0"/>
                <a:cs typeface="Times New Roman" panose="02020603050405020304" pitchFamily="18" charset="0"/>
              </a:rPr>
              <a:t>far from the neutron source</a:t>
            </a:r>
            <a:r>
              <a:rPr lang="en-US" altLang="ja-JP" sz="2000" dirty="0">
                <a:latin typeface="Times New Roman" panose="02020603050405020304" pitchFamily="18" charset="0"/>
                <a:cs typeface="Times New Roman" panose="02020603050405020304" pitchFamily="18" charset="0"/>
              </a:rPr>
              <a:t> and </a:t>
            </a:r>
            <a:br>
              <a:rPr lang="en-US" altLang="ja-JP" sz="2000" dirty="0">
                <a:latin typeface="Times New Roman" panose="02020603050405020304" pitchFamily="18" charset="0"/>
                <a:cs typeface="Times New Roman" panose="02020603050405020304" pitchFamily="18" charset="0"/>
              </a:rPr>
            </a:br>
            <a:r>
              <a:rPr lang="en-US" altLang="ja-JP" sz="2000" dirty="0">
                <a:solidFill>
                  <a:schemeClr val="accent6"/>
                </a:solidFill>
                <a:latin typeface="Times New Roman" panose="02020603050405020304" pitchFamily="18" charset="0"/>
                <a:cs typeface="Times New Roman" panose="02020603050405020304" pitchFamily="18" charset="0"/>
              </a:rPr>
              <a:t>away from the beam axis </a:t>
            </a:r>
            <a:r>
              <a:rPr lang="en-US" altLang="ja-JP" sz="2000" dirty="0">
                <a:latin typeface="Times New Roman" panose="02020603050405020304" pitchFamily="18" charset="0"/>
                <a:cs typeface="Times New Roman" panose="02020603050405020304" pitchFamily="18" charset="0"/>
              </a:rPr>
              <a:t>(</a:t>
            </a:r>
            <a:r>
              <a:rPr lang="ja-JP" altLang="en-US" sz="2000" b="1" dirty="0">
                <a:latin typeface="Times New Roman" panose="02020603050405020304" pitchFamily="18" charset="0"/>
                <a:cs typeface="Times New Roman" panose="02020603050405020304" pitchFamily="18" charset="0"/>
              </a:rPr>
              <a:t>③</a:t>
            </a:r>
            <a:r>
              <a:rPr lang="en-US" altLang="ja-JP" sz="2000" dirty="0">
                <a:latin typeface="Times New Roman" panose="02020603050405020304" pitchFamily="18" charset="0"/>
                <a:cs typeface="Times New Roman" panose="02020603050405020304" pitchFamily="18" charset="0"/>
              </a:rPr>
              <a:t>, </a:t>
            </a:r>
            <a:r>
              <a:rPr lang="ja-JP" altLang="en-US" sz="2000" b="1" dirty="0">
                <a:latin typeface="Times New Roman" panose="02020603050405020304" pitchFamily="18" charset="0"/>
                <a:cs typeface="Times New Roman" panose="02020603050405020304" pitchFamily="18" charset="0"/>
              </a:rPr>
              <a:t>⑤</a:t>
            </a:r>
            <a:r>
              <a:rPr lang="en-US" altLang="ja-JP" sz="2000" dirty="0">
                <a:latin typeface="Times New Roman" panose="02020603050405020304" pitchFamily="18" charset="0"/>
                <a:cs typeface="Times New Roman" panose="02020603050405020304" pitchFamily="18" charset="0"/>
              </a:rPr>
              <a:t>)</a:t>
            </a:r>
            <a:endParaRPr lang="ja-JP" altLang="en-US" sz="2000" dirty="0">
              <a:latin typeface="Times New Roman" panose="02020603050405020304" pitchFamily="18" charset="0"/>
              <a:cs typeface="Times New Roman" panose="02020603050405020304" pitchFamily="18" charset="0"/>
            </a:endParaRPr>
          </a:p>
        </p:txBody>
      </p:sp>
      <p:sp>
        <p:nvSpPr>
          <p:cNvPr id="65" name="二等辺三角形 64">
            <a:extLst>
              <a:ext uri="{FF2B5EF4-FFF2-40B4-BE49-F238E27FC236}">
                <a16:creationId xmlns:a16="http://schemas.microsoft.com/office/drawing/2014/main" id="{1E798BA4-D2AA-AAB4-6A7A-46ED4DA2472C}"/>
              </a:ext>
            </a:extLst>
          </p:cNvPr>
          <p:cNvSpPr/>
          <p:nvPr/>
        </p:nvSpPr>
        <p:spPr>
          <a:xfrm rot="10800000">
            <a:off x="6393322" y="3328607"/>
            <a:ext cx="984000" cy="257373"/>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a:extLst>
              <a:ext uri="{FF2B5EF4-FFF2-40B4-BE49-F238E27FC236}">
                <a16:creationId xmlns:a16="http://schemas.microsoft.com/office/drawing/2014/main" id="{2FED784F-382C-D261-6B35-A8AD3EE09AB1}"/>
              </a:ext>
            </a:extLst>
          </p:cNvPr>
          <p:cNvSpPr/>
          <p:nvPr/>
        </p:nvSpPr>
        <p:spPr>
          <a:xfrm>
            <a:off x="4914234" y="3822786"/>
            <a:ext cx="4157214" cy="1323439"/>
          </a:xfrm>
          <a:prstGeom prst="rect">
            <a:avLst/>
          </a:prstGeom>
          <a:ln w="12700">
            <a:solidFill>
              <a:schemeClr val="accent5"/>
            </a:solidFill>
          </a:ln>
        </p:spPr>
        <p:txBody>
          <a:bodyPr wrap="square">
            <a:spAutoFit/>
          </a:bodyPr>
          <a:lstStyle/>
          <a:p>
            <a:r>
              <a:rPr lang="en-US" altLang="ja-JP" sz="2000" dirty="0">
                <a:latin typeface="Times New Roman" panose="02020603050405020304" pitchFamily="18" charset="0"/>
                <a:cs typeface="Times New Roman" panose="02020603050405020304" pitchFamily="18" charset="0"/>
              </a:rPr>
              <a:t>It has been pointed that</a:t>
            </a:r>
          </a:p>
          <a:p>
            <a:r>
              <a:rPr lang="en-US" altLang="ja-JP" sz="2000" b="1" dirty="0">
                <a:solidFill>
                  <a:schemeClr val="accent5"/>
                </a:solidFill>
                <a:latin typeface="Times New Roman" panose="02020603050405020304" pitchFamily="18" charset="0"/>
                <a:cs typeface="Times New Roman" panose="02020603050405020304" pitchFamily="18" charset="0"/>
              </a:rPr>
              <a:t>the large angle elastic scattering reaction cross section </a:t>
            </a:r>
            <a:r>
              <a:rPr lang="en-US" altLang="ja-JP" sz="2000" dirty="0">
                <a:solidFill>
                  <a:schemeClr val="tx1">
                    <a:lumMod val="90000"/>
                    <a:lumOff val="10000"/>
                  </a:schemeClr>
                </a:solidFill>
                <a:latin typeface="Times New Roman" panose="02020603050405020304" pitchFamily="18" charset="0"/>
                <a:cs typeface="Times New Roman" panose="02020603050405020304" pitchFamily="18" charset="0"/>
              </a:rPr>
              <a:t>could be </a:t>
            </a:r>
            <a:r>
              <a:rPr lang="en-US" altLang="ja-JP" sz="2000" b="1" dirty="0">
                <a:solidFill>
                  <a:schemeClr val="accent6"/>
                </a:solidFill>
                <a:latin typeface="Times New Roman" panose="02020603050405020304" pitchFamily="18" charset="0"/>
                <a:cs typeface="Times New Roman" panose="02020603050405020304" pitchFamily="18" charset="0"/>
              </a:rPr>
              <a:t>uncertain</a:t>
            </a:r>
            <a:r>
              <a:rPr lang="en-US" altLang="ja-JP" sz="2000" b="1" dirty="0">
                <a:solidFill>
                  <a:schemeClr val="accent5"/>
                </a:solidFill>
                <a:latin typeface="Times New Roman" panose="02020603050405020304" pitchFamily="18" charset="0"/>
                <a:cs typeface="Times New Roman" panose="02020603050405020304" pitchFamily="18" charset="0"/>
              </a:rPr>
              <a:t>.</a:t>
            </a:r>
            <a:endParaRPr lang="ja-JP" altLang="en-US" sz="2000" dirty="0">
              <a:latin typeface="Times New Roman" panose="02020603050405020304" pitchFamily="18" charset="0"/>
              <a:cs typeface="Times New Roman" panose="02020603050405020304" pitchFamily="18" charset="0"/>
            </a:endParaRPr>
          </a:p>
        </p:txBody>
      </p:sp>
      <p:sp>
        <p:nvSpPr>
          <p:cNvPr id="67" name="正方形/長方形 66">
            <a:extLst>
              <a:ext uri="{FF2B5EF4-FFF2-40B4-BE49-F238E27FC236}">
                <a16:creationId xmlns:a16="http://schemas.microsoft.com/office/drawing/2014/main" id="{7397F822-65A0-96EF-C8CE-BD56747FF569}"/>
              </a:ext>
            </a:extLst>
          </p:cNvPr>
          <p:cNvSpPr/>
          <p:nvPr/>
        </p:nvSpPr>
        <p:spPr>
          <a:xfrm>
            <a:off x="380316" y="5901103"/>
            <a:ext cx="4681144" cy="584775"/>
          </a:xfrm>
          <a:prstGeom prst="rect">
            <a:avLst/>
          </a:prstGeom>
        </p:spPr>
        <p:txBody>
          <a:bodyPr wrap="square">
            <a:spAutoFit/>
          </a:bodyPr>
          <a:lstStyle/>
          <a:p>
            <a:pPr algn="ctr"/>
            <a:r>
              <a:rPr lang="en-US" altLang="ja-JP" sz="1600" b="1" dirty="0">
                <a:latin typeface="Times New Roman" panose="02020603050405020304" pitchFamily="18" charset="0"/>
                <a:cs typeface="Times New Roman" panose="02020603050405020304" pitchFamily="18" charset="0"/>
              </a:rPr>
              <a:t>Fig</a:t>
            </a:r>
            <a:r>
              <a:rPr lang="en-US" altLang="ja-JP" sz="1600" dirty="0">
                <a:latin typeface="Times New Roman" panose="02020603050405020304" pitchFamily="18" charset="0"/>
                <a:cs typeface="Times New Roman" panose="02020603050405020304" pitchFamily="18" charset="0"/>
              </a:rPr>
              <a:t>  </a:t>
            </a:r>
            <a:r>
              <a:rPr lang="ja-JP" altLang="en-US" sz="1600" dirty="0">
                <a:latin typeface="Times New Roman" panose="02020603050405020304" pitchFamily="18" charset="0"/>
                <a:cs typeface="Times New Roman" panose="02020603050405020304" pitchFamily="18" charset="0"/>
              </a:rPr>
              <a:t>Experimental scheme of the benchmark (top) and </a:t>
            </a:r>
            <a:endParaRPr lang="en-US" altLang="ja-JP" sz="1600" dirty="0">
              <a:latin typeface="Times New Roman" panose="02020603050405020304" pitchFamily="18" charset="0"/>
              <a:cs typeface="Times New Roman" panose="02020603050405020304" pitchFamily="18" charset="0"/>
            </a:endParaRPr>
          </a:p>
          <a:p>
            <a:pPr algn="ctr"/>
            <a:r>
              <a:rPr lang="ja-JP" altLang="en-US" sz="1600" dirty="0">
                <a:latin typeface="Times New Roman" panose="02020603050405020304" pitchFamily="18" charset="0"/>
                <a:cs typeface="Times New Roman" panose="02020603050405020304" pitchFamily="18" charset="0"/>
              </a:rPr>
              <a:t>its results (bottom) in previous </a:t>
            </a:r>
            <a:r>
              <a:rPr lang="ja-JP" altLang="en-US" sz="1600">
                <a:latin typeface="Times New Roman" panose="02020603050405020304" pitchFamily="18" charset="0"/>
                <a:cs typeface="Times New Roman" panose="02020603050405020304" pitchFamily="18" charset="0"/>
              </a:rPr>
              <a:t>studies</a:t>
            </a:r>
            <a:r>
              <a:rPr lang="en-US" altLang="ja-JP" sz="1600" baseline="30000">
                <a:latin typeface="Times New Roman" panose="02020603050405020304" pitchFamily="18" charset="0"/>
                <a:cs typeface="Times New Roman" panose="02020603050405020304" pitchFamily="18" charset="0"/>
              </a:rPr>
              <a:t>[13]</a:t>
            </a:r>
            <a:r>
              <a:rPr lang="en-US" altLang="ja-JP" sz="1600">
                <a:latin typeface="Times New Roman" panose="02020603050405020304" pitchFamily="18" charset="0"/>
                <a:cs typeface="Times New Roman" panose="02020603050405020304" pitchFamily="18" charset="0"/>
              </a:rPr>
              <a:t>.</a:t>
            </a:r>
            <a:endParaRPr lang="ja-JP" altLang="en-US" sz="1600" dirty="0">
              <a:latin typeface="Times New Roman" panose="02020603050405020304" pitchFamily="18" charset="0"/>
              <a:cs typeface="Times New Roman" panose="02020603050405020304" pitchFamily="18" charset="0"/>
            </a:endParaRPr>
          </a:p>
        </p:txBody>
      </p:sp>
      <p:sp>
        <p:nvSpPr>
          <p:cNvPr id="68" name="正方形/長方形 67">
            <a:extLst>
              <a:ext uri="{FF2B5EF4-FFF2-40B4-BE49-F238E27FC236}">
                <a16:creationId xmlns:a16="http://schemas.microsoft.com/office/drawing/2014/main" id="{EEE0B427-5088-0C82-B5C9-6982000E69FB}"/>
              </a:ext>
            </a:extLst>
          </p:cNvPr>
          <p:cNvSpPr/>
          <p:nvPr/>
        </p:nvSpPr>
        <p:spPr>
          <a:xfrm>
            <a:off x="-1" y="6625724"/>
            <a:ext cx="8803759" cy="215444"/>
          </a:xfrm>
          <a:prstGeom prst="rect">
            <a:avLst/>
          </a:prstGeom>
        </p:spPr>
        <p:txBody>
          <a:bodyPr wrap="square">
            <a:spAutoFit/>
          </a:bodyPr>
          <a:lstStyle/>
          <a:p>
            <a:r>
              <a:rPr lang="fr-FR" altLang="ja-JP" sz="800">
                <a:latin typeface="Times New Roman" panose="02020603050405020304" pitchFamily="18" charset="0"/>
                <a:cs typeface="Times New Roman" panose="02020603050405020304" pitchFamily="18" charset="0"/>
              </a:rPr>
              <a:t>[13] </a:t>
            </a:r>
            <a:r>
              <a:rPr lang="fr-FR" altLang="ja-JP" sz="800" dirty="0">
                <a:latin typeface="Times New Roman" panose="02020603050405020304" pitchFamily="18" charset="0"/>
                <a:cs typeface="Times New Roman" panose="02020603050405020304" pitchFamily="18" charset="0"/>
              </a:rPr>
              <a:t>Seiki Ohnishi et al., “New integral experiments for large angle scattering cross section data benchmarking with DT neutron beam at JAEA/FNS,” Fusion Engineering and Design, 87, (2012), pp. 695-699.</a:t>
            </a:r>
          </a:p>
        </p:txBody>
      </p:sp>
      <p:sp>
        <p:nvSpPr>
          <p:cNvPr id="71" name="テキスト ボックス 70">
            <a:extLst>
              <a:ext uri="{FF2B5EF4-FFF2-40B4-BE49-F238E27FC236}">
                <a16:creationId xmlns:a16="http://schemas.microsoft.com/office/drawing/2014/main" id="{982C4AAD-9B42-2007-E8A9-6856642CC483}"/>
              </a:ext>
            </a:extLst>
          </p:cNvPr>
          <p:cNvSpPr txBox="1"/>
          <p:nvPr/>
        </p:nvSpPr>
        <p:spPr>
          <a:xfrm rot="16200000">
            <a:off x="-239647" y="4283440"/>
            <a:ext cx="938023" cy="414216"/>
          </a:xfrm>
          <a:prstGeom prst="rect">
            <a:avLst/>
          </a:prstGeom>
          <a:solidFill>
            <a:srgbClr val="FFFFFF"/>
          </a:solidFill>
        </p:spPr>
        <p:txBody>
          <a:bodyPr wrap="square" rtlCol="0">
            <a:spAutoFit/>
          </a:bodyPr>
          <a:lstStyle/>
          <a:p>
            <a:pPr>
              <a:lnSpc>
                <a:spcPts val="2800"/>
              </a:lnSpc>
            </a:pPr>
            <a:r>
              <a:rPr lang="en-US" altLang="ja-JP" dirty="0"/>
              <a:t>C / E</a:t>
            </a:r>
          </a:p>
        </p:txBody>
      </p:sp>
      <p:sp>
        <p:nvSpPr>
          <p:cNvPr id="73" name="正方形/長方形 72">
            <a:extLst>
              <a:ext uri="{FF2B5EF4-FFF2-40B4-BE49-F238E27FC236}">
                <a16:creationId xmlns:a16="http://schemas.microsoft.com/office/drawing/2014/main" id="{349FEA73-6653-8E50-B99C-78CF9AE2A960}"/>
              </a:ext>
            </a:extLst>
          </p:cNvPr>
          <p:cNvSpPr/>
          <p:nvPr/>
        </p:nvSpPr>
        <p:spPr>
          <a:xfrm>
            <a:off x="439627" y="3530566"/>
            <a:ext cx="299118" cy="20938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テキスト ボックス 71">
            <a:extLst>
              <a:ext uri="{FF2B5EF4-FFF2-40B4-BE49-F238E27FC236}">
                <a16:creationId xmlns:a16="http://schemas.microsoft.com/office/drawing/2014/main" id="{53688706-5AF4-8966-1B6F-CF5E16F5E9D3}"/>
              </a:ext>
            </a:extLst>
          </p:cNvPr>
          <p:cNvSpPr txBox="1"/>
          <p:nvPr/>
        </p:nvSpPr>
        <p:spPr>
          <a:xfrm>
            <a:off x="220612" y="3965420"/>
            <a:ext cx="581723" cy="402482"/>
          </a:xfrm>
          <a:prstGeom prst="rect">
            <a:avLst/>
          </a:prstGeom>
          <a:noFill/>
          <a:ln>
            <a:noFill/>
          </a:ln>
        </p:spPr>
        <p:txBody>
          <a:bodyPr wrap="square" rtlCol="0">
            <a:spAutoFit/>
          </a:bodyPr>
          <a:lstStyle/>
          <a:p>
            <a:pPr algn="r">
              <a:lnSpc>
                <a:spcPts val="2800"/>
              </a:lnSpc>
            </a:pPr>
            <a:r>
              <a:rPr lang="en-US" altLang="ja-JP" sz="1400" dirty="0"/>
              <a:t>1.0</a:t>
            </a:r>
          </a:p>
        </p:txBody>
      </p:sp>
      <p:sp>
        <p:nvSpPr>
          <p:cNvPr id="74" name="テキスト ボックス 73">
            <a:extLst>
              <a:ext uri="{FF2B5EF4-FFF2-40B4-BE49-F238E27FC236}">
                <a16:creationId xmlns:a16="http://schemas.microsoft.com/office/drawing/2014/main" id="{DD7987E5-FB8B-AB35-066A-A5C39F5BC65C}"/>
              </a:ext>
            </a:extLst>
          </p:cNvPr>
          <p:cNvSpPr txBox="1"/>
          <p:nvPr/>
        </p:nvSpPr>
        <p:spPr>
          <a:xfrm>
            <a:off x="220612" y="3640105"/>
            <a:ext cx="581723" cy="402482"/>
          </a:xfrm>
          <a:prstGeom prst="rect">
            <a:avLst/>
          </a:prstGeom>
          <a:noFill/>
          <a:ln>
            <a:noFill/>
          </a:ln>
        </p:spPr>
        <p:txBody>
          <a:bodyPr wrap="square" rtlCol="0">
            <a:spAutoFit/>
          </a:bodyPr>
          <a:lstStyle/>
          <a:p>
            <a:pPr algn="r">
              <a:lnSpc>
                <a:spcPts val="2800"/>
              </a:lnSpc>
            </a:pPr>
            <a:r>
              <a:rPr lang="en-US" altLang="ja-JP" sz="1400" dirty="0"/>
              <a:t>1.1</a:t>
            </a:r>
          </a:p>
        </p:txBody>
      </p:sp>
      <p:sp>
        <p:nvSpPr>
          <p:cNvPr id="75" name="テキスト ボックス 74">
            <a:extLst>
              <a:ext uri="{FF2B5EF4-FFF2-40B4-BE49-F238E27FC236}">
                <a16:creationId xmlns:a16="http://schemas.microsoft.com/office/drawing/2014/main" id="{53877FE9-D7A0-88CD-C74A-18F51E5F4CC6}"/>
              </a:ext>
            </a:extLst>
          </p:cNvPr>
          <p:cNvSpPr txBox="1"/>
          <p:nvPr/>
        </p:nvSpPr>
        <p:spPr>
          <a:xfrm>
            <a:off x="208352" y="3324735"/>
            <a:ext cx="581723" cy="402482"/>
          </a:xfrm>
          <a:prstGeom prst="rect">
            <a:avLst/>
          </a:prstGeom>
          <a:noFill/>
          <a:ln>
            <a:noFill/>
          </a:ln>
        </p:spPr>
        <p:txBody>
          <a:bodyPr wrap="square" rtlCol="0">
            <a:spAutoFit/>
          </a:bodyPr>
          <a:lstStyle/>
          <a:p>
            <a:pPr algn="r">
              <a:lnSpc>
                <a:spcPts val="2800"/>
              </a:lnSpc>
            </a:pPr>
            <a:r>
              <a:rPr lang="en-US" altLang="ja-JP" sz="1400" dirty="0"/>
              <a:t>1.2</a:t>
            </a:r>
          </a:p>
        </p:txBody>
      </p:sp>
      <p:sp>
        <p:nvSpPr>
          <p:cNvPr id="76" name="テキスト ボックス 75">
            <a:extLst>
              <a:ext uri="{FF2B5EF4-FFF2-40B4-BE49-F238E27FC236}">
                <a16:creationId xmlns:a16="http://schemas.microsoft.com/office/drawing/2014/main" id="{381058FE-94F0-6AC7-8A8C-FB65950D13C5}"/>
              </a:ext>
            </a:extLst>
          </p:cNvPr>
          <p:cNvSpPr txBox="1"/>
          <p:nvPr/>
        </p:nvSpPr>
        <p:spPr>
          <a:xfrm>
            <a:off x="230425" y="4267919"/>
            <a:ext cx="581723" cy="402482"/>
          </a:xfrm>
          <a:prstGeom prst="rect">
            <a:avLst/>
          </a:prstGeom>
          <a:noFill/>
          <a:ln>
            <a:noFill/>
          </a:ln>
        </p:spPr>
        <p:txBody>
          <a:bodyPr wrap="square" rtlCol="0">
            <a:spAutoFit/>
          </a:bodyPr>
          <a:lstStyle/>
          <a:p>
            <a:pPr algn="r">
              <a:lnSpc>
                <a:spcPts val="2800"/>
              </a:lnSpc>
            </a:pPr>
            <a:r>
              <a:rPr lang="en-US" altLang="ja-JP" sz="1400" dirty="0"/>
              <a:t>0.9</a:t>
            </a:r>
          </a:p>
        </p:txBody>
      </p:sp>
      <p:sp>
        <p:nvSpPr>
          <p:cNvPr id="77" name="テキスト ボックス 76">
            <a:extLst>
              <a:ext uri="{FF2B5EF4-FFF2-40B4-BE49-F238E27FC236}">
                <a16:creationId xmlns:a16="http://schemas.microsoft.com/office/drawing/2014/main" id="{D0476DF8-2782-4785-541A-FC89FEF664CD}"/>
              </a:ext>
            </a:extLst>
          </p:cNvPr>
          <p:cNvSpPr txBox="1"/>
          <p:nvPr/>
        </p:nvSpPr>
        <p:spPr>
          <a:xfrm>
            <a:off x="220612" y="4579606"/>
            <a:ext cx="581723" cy="402482"/>
          </a:xfrm>
          <a:prstGeom prst="rect">
            <a:avLst/>
          </a:prstGeom>
          <a:noFill/>
          <a:ln>
            <a:noFill/>
          </a:ln>
        </p:spPr>
        <p:txBody>
          <a:bodyPr wrap="square" rtlCol="0">
            <a:spAutoFit/>
          </a:bodyPr>
          <a:lstStyle/>
          <a:p>
            <a:pPr algn="r">
              <a:lnSpc>
                <a:spcPts val="2800"/>
              </a:lnSpc>
            </a:pPr>
            <a:r>
              <a:rPr lang="en-US" altLang="ja-JP" sz="1400" dirty="0"/>
              <a:t>0.8</a:t>
            </a:r>
          </a:p>
        </p:txBody>
      </p:sp>
      <p:sp>
        <p:nvSpPr>
          <p:cNvPr id="78" name="テキスト ボックス 77">
            <a:extLst>
              <a:ext uri="{FF2B5EF4-FFF2-40B4-BE49-F238E27FC236}">
                <a16:creationId xmlns:a16="http://schemas.microsoft.com/office/drawing/2014/main" id="{2FBF0461-8D85-DF8D-68BD-0D2C4AECFCCB}"/>
              </a:ext>
            </a:extLst>
          </p:cNvPr>
          <p:cNvSpPr txBox="1"/>
          <p:nvPr/>
        </p:nvSpPr>
        <p:spPr>
          <a:xfrm>
            <a:off x="220612" y="4881398"/>
            <a:ext cx="581723" cy="402482"/>
          </a:xfrm>
          <a:prstGeom prst="rect">
            <a:avLst/>
          </a:prstGeom>
          <a:noFill/>
          <a:ln>
            <a:noFill/>
          </a:ln>
        </p:spPr>
        <p:txBody>
          <a:bodyPr wrap="square" rtlCol="0">
            <a:spAutoFit/>
          </a:bodyPr>
          <a:lstStyle/>
          <a:p>
            <a:pPr algn="r">
              <a:lnSpc>
                <a:spcPts val="2800"/>
              </a:lnSpc>
            </a:pPr>
            <a:r>
              <a:rPr lang="en-US" altLang="ja-JP" sz="1400" dirty="0"/>
              <a:t>0.7</a:t>
            </a:r>
          </a:p>
        </p:txBody>
      </p:sp>
      <p:sp>
        <p:nvSpPr>
          <p:cNvPr id="79" name="テキスト ボックス 78">
            <a:extLst>
              <a:ext uri="{FF2B5EF4-FFF2-40B4-BE49-F238E27FC236}">
                <a16:creationId xmlns:a16="http://schemas.microsoft.com/office/drawing/2014/main" id="{62196051-024A-AF05-C3FA-74000B59A6FD}"/>
              </a:ext>
            </a:extLst>
          </p:cNvPr>
          <p:cNvSpPr txBox="1"/>
          <p:nvPr/>
        </p:nvSpPr>
        <p:spPr>
          <a:xfrm>
            <a:off x="220612" y="5215053"/>
            <a:ext cx="581723" cy="402482"/>
          </a:xfrm>
          <a:prstGeom prst="rect">
            <a:avLst/>
          </a:prstGeom>
          <a:noFill/>
          <a:ln>
            <a:noFill/>
          </a:ln>
        </p:spPr>
        <p:txBody>
          <a:bodyPr wrap="square" rtlCol="0">
            <a:spAutoFit/>
          </a:bodyPr>
          <a:lstStyle/>
          <a:p>
            <a:pPr algn="r">
              <a:lnSpc>
                <a:spcPts val="2800"/>
              </a:lnSpc>
            </a:pPr>
            <a:r>
              <a:rPr lang="en-US" altLang="ja-JP" sz="1400" dirty="0"/>
              <a:t>0.6</a:t>
            </a:r>
          </a:p>
        </p:txBody>
      </p:sp>
      <p:sp>
        <p:nvSpPr>
          <p:cNvPr id="80" name="正方形/長方形 79">
            <a:extLst>
              <a:ext uri="{FF2B5EF4-FFF2-40B4-BE49-F238E27FC236}">
                <a16:creationId xmlns:a16="http://schemas.microsoft.com/office/drawing/2014/main" id="{D08668E7-89ED-C3EA-283F-E8BA51F54229}"/>
              </a:ext>
            </a:extLst>
          </p:cNvPr>
          <p:cNvSpPr/>
          <p:nvPr/>
        </p:nvSpPr>
        <p:spPr>
          <a:xfrm>
            <a:off x="2152172" y="3295242"/>
            <a:ext cx="877336" cy="16718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2" name="図 81">
            <a:extLst>
              <a:ext uri="{FF2B5EF4-FFF2-40B4-BE49-F238E27FC236}">
                <a16:creationId xmlns:a16="http://schemas.microsoft.com/office/drawing/2014/main" id="{40EBE1AA-AC7D-C7E9-6961-91EC422672E8}"/>
              </a:ext>
            </a:extLst>
          </p:cNvPr>
          <p:cNvPicPr>
            <a:picLocks noChangeAspect="1"/>
          </p:cNvPicPr>
          <p:nvPr/>
        </p:nvPicPr>
        <p:blipFill>
          <a:blip r:embed="rId3"/>
          <a:stretch>
            <a:fillRect/>
          </a:stretch>
        </p:blipFill>
        <p:spPr>
          <a:xfrm>
            <a:off x="4166149" y="3075809"/>
            <a:ext cx="686463" cy="1359377"/>
          </a:xfrm>
          <a:prstGeom prst="rect">
            <a:avLst/>
          </a:prstGeom>
        </p:spPr>
      </p:pic>
      <p:grpSp>
        <p:nvGrpSpPr>
          <p:cNvPr id="6" name="グループ化 5">
            <a:extLst>
              <a:ext uri="{FF2B5EF4-FFF2-40B4-BE49-F238E27FC236}">
                <a16:creationId xmlns:a16="http://schemas.microsoft.com/office/drawing/2014/main" id="{9F82D059-85CF-B538-8A22-C550AC61F1BF}"/>
              </a:ext>
            </a:extLst>
          </p:cNvPr>
          <p:cNvGrpSpPr/>
          <p:nvPr/>
        </p:nvGrpSpPr>
        <p:grpSpPr>
          <a:xfrm>
            <a:off x="436559" y="1268165"/>
            <a:ext cx="4011715" cy="2272762"/>
            <a:chOff x="183768" y="1367857"/>
            <a:chExt cx="3758147" cy="2073883"/>
          </a:xfrm>
        </p:grpSpPr>
        <p:grpSp>
          <p:nvGrpSpPr>
            <p:cNvPr id="7" name="グループ化 6">
              <a:extLst>
                <a:ext uri="{FF2B5EF4-FFF2-40B4-BE49-F238E27FC236}">
                  <a16:creationId xmlns:a16="http://schemas.microsoft.com/office/drawing/2014/main" id="{A0EC1066-6CF0-273C-5F72-232E08431E78}"/>
                </a:ext>
              </a:extLst>
            </p:cNvPr>
            <p:cNvGrpSpPr/>
            <p:nvPr/>
          </p:nvGrpSpPr>
          <p:grpSpPr>
            <a:xfrm>
              <a:off x="183768" y="1367857"/>
              <a:ext cx="3758147" cy="2073883"/>
              <a:chOff x="101208" y="3854328"/>
              <a:chExt cx="4686807" cy="2526999"/>
            </a:xfrm>
          </p:grpSpPr>
          <p:grpSp>
            <p:nvGrpSpPr>
              <p:cNvPr id="14" name="グループ化 13">
                <a:extLst>
                  <a:ext uri="{FF2B5EF4-FFF2-40B4-BE49-F238E27FC236}">
                    <a16:creationId xmlns:a16="http://schemas.microsoft.com/office/drawing/2014/main" id="{1DFAED3B-8ED8-645D-F8CD-0B03CA628BA1}"/>
                  </a:ext>
                </a:extLst>
              </p:cNvPr>
              <p:cNvGrpSpPr/>
              <p:nvPr/>
            </p:nvGrpSpPr>
            <p:grpSpPr>
              <a:xfrm>
                <a:off x="101208" y="3854328"/>
                <a:ext cx="4686807" cy="2526999"/>
                <a:chOff x="10499727" y="1438354"/>
                <a:chExt cx="3665539" cy="1976359"/>
              </a:xfrm>
            </p:grpSpPr>
            <p:sp>
              <p:nvSpPr>
                <p:cNvPr id="23" name="Text Box 27">
                  <a:extLst>
                    <a:ext uri="{FF2B5EF4-FFF2-40B4-BE49-F238E27FC236}">
                      <a16:creationId xmlns:a16="http://schemas.microsoft.com/office/drawing/2014/main" id="{E44FD844-4234-86A7-38E2-2220C54FC4F7}"/>
                    </a:ext>
                  </a:extLst>
                </p:cNvPr>
                <p:cNvSpPr txBox="1">
                  <a:spLocks noChangeAspect="1" noChangeArrowheads="1"/>
                </p:cNvSpPr>
                <p:nvPr/>
              </p:nvSpPr>
              <p:spPr bwMode="auto">
                <a:xfrm>
                  <a:off x="11296650" y="3182938"/>
                  <a:ext cx="1428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9pPr>
                </a:lstStyle>
                <a:p>
                  <a:pPr algn="just">
                    <a:defRPr/>
                  </a:pPr>
                  <a:r>
                    <a:rPr lang="en-US" altLang="ja-JP" sz="1050" dirty="0">
                      <a:solidFill>
                        <a:srgbClr val="000000"/>
                      </a:solidFill>
                      <a:ea typeface="ＭＳ 明朝" pitchFamily="17" charset="-128"/>
                    </a:rPr>
                    <a:t>15</a:t>
                  </a:r>
                  <a:endParaRPr lang="en-US" altLang="ja-JP" sz="1050" dirty="0">
                    <a:solidFill>
                      <a:srgbClr val="000000"/>
                    </a:solidFill>
                  </a:endParaRPr>
                </a:p>
              </p:txBody>
            </p:sp>
            <p:sp>
              <p:nvSpPr>
                <p:cNvPr id="24" name="Text Box 28">
                  <a:extLst>
                    <a:ext uri="{FF2B5EF4-FFF2-40B4-BE49-F238E27FC236}">
                      <a16:creationId xmlns:a16="http://schemas.microsoft.com/office/drawing/2014/main" id="{1FB6A5D3-122A-F923-CBCD-FD7BB9106A42}"/>
                    </a:ext>
                  </a:extLst>
                </p:cNvPr>
                <p:cNvSpPr txBox="1">
                  <a:spLocks noChangeAspect="1" noChangeArrowheads="1"/>
                </p:cNvSpPr>
                <p:nvPr/>
              </p:nvSpPr>
              <p:spPr bwMode="auto">
                <a:xfrm>
                  <a:off x="11560175" y="3181350"/>
                  <a:ext cx="1444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9pPr>
                </a:lstStyle>
                <a:p>
                  <a:pPr algn="just">
                    <a:defRPr/>
                  </a:pPr>
                  <a:r>
                    <a:rPr lang="en-US" altLang="ja-JP" sz="1050" dirty="0">
                      <a:solidFill>
                        <a:srgbClr val="000000"/>
                      </a:solidFill>
                      <a:ea typeface="ＭＳ 明朝" pitchFamily="17" charset="-128"/>
                    </a:rPr>
                    <a:t>20</a:t>
                  </a:r>
                  <a:endParaRPr lang="en-US" altLang="ja-JP" sz="1050" dirty="0">
                    <a:solidFill>
                      <a:srgbClr val="000000"/>
                    </a:solidFill>
                  </a:endParaRPr>
                </a:p>
              </p:txBody>
            </p:sp>
            <p:sp>
              <p:nvSpPr>
                <p:cNvPr id="25" name="Text Box 29">
                  <a:extLst>
                    <a:ext uri="{FF2B5EF4-FFF2-40B4-BE49-F238E27FC236}">
                      <a16:creationId xmlns:a16="http://schemas.microsoft.com/office/drawing/2014/main" id="{638F2713-2E47-2A9E-9285-C6E2B9C73867}"/>
                    </a:ext>
                  </a:extLst>
                </p:cNvPr>
                <p:cNvSpPr txBox="1">
                  <a:spLocks noChangeAspect="1" noChangeArrowheads="1"/>
                </p:cNvSpPr>
                <p:nvPr/>
              </p:nvSpPr>
              <p:spPr bwMode="auto">
                <a:xfrm>
                  <a:off x="11941175" y="3181350"/>
                  <a:ext cx="1444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9pPr>
                </a:lstStyle>
                <a:p>
                  <a:pPr algn="just">
                    <a:defRPr/>
                  </a:pPr>
                  <a:r>
                    <a:rPr lang="en-US" altLang="ja-JP" sz="1050" dirty="0">
                      <a:solidFill>
                        <a:srgbClr val="000000"/>
                      </a:solidFill>
                      <a:ea typeface="ＭＳ 明朝" pitchFamily="17" charset="-128"/>
                    </a:rPr>
                    <a:t>40</a:t>
                  </a:r>
                  <a:endParaRPr lang="en-US" altLang="ja-JP" sz="1050" dirty="0">
                    <a:solidFill>
                      <a:srgbClr val="000000"/>
                    </a:solidFill>
                  </a:endParaRPr>
                </a:p>
              </p:txBody>
            </p:sp>
            <p:grpSp>
              <p:nvGrpSpPr>
                <p:cNvPr id="26" name="Group 52">
                  <a:extLst>
                    <a:ext uri="{FF2B5EF4-FFF2-40B4-BE49-F238E27FC236}">
                      <a16:creationId xmlns:a16="http://schemas.microsoft.com/office/drawing/2014/main" id="{4C38803F-9E1C-1451-0C2E-DA47CCFF0928}"/>
                    </a:ext>
                  </a:extLst>
                </p:cNvPr>
                <p:cNvGrpSpPr>
                  <a:grpSpLocks/>
                </p:cNvGrpSpPr>
                <p:nvPr/>
              </p:nvGrpSpPr>
              <p:grpSpPr bwMode="auto">
                <a:xfrm>
                  <a:off x="10499727" y="1438354"/>
                  <a:ext cx="3665539" cy="1725533"/>
                  <a:chOff x="6614" y="906"/>
                  <a:chExt cx="2309" cy="1144"/>
                </a:xfrm>
              </p:grpSpPr>
              <p:sp>
                <p:nvSpPr>
                  <p:cNvPr id="28" name="Freeform 0">
                    <a:extLst>
                      <a:ext uri="{FF2B5EF4-FFF2-40B4-BE49-F238E27FC236}">
                        <a16:creationId xmlns:a16="http://schemas.microsoft.com/office/drawing/2014/main" id="{564591A4-C7F1-59A1-1F76-D8C9C5194BD2}"/>
                      </a:ext>
                    </a:extLst>
                  </p:cNvPr>
                  <p:cNvSpPr>
                    <a:spLocks noChangeAspect="1"/>
                  </p:cNvSpPr>
                  <p:nvPr/>
                </p:nvSpPr>
                <p:spPr bwMode="auto">
                  <a:xfrm>
                    <a:off x="7085" y="907"/>
                    <a:ext cx="659" cy="1056"/>
                  </a:xfrm>
                  <a:custGeom>
                    <a:avLst/>
                    <a:gdLst>
                      <a:gd name="T0" fmla="*/ 0 w 1700"/>
                      <a:gd name="T1" fmla="*/ 0 h 2724"/>
                      <a:gd name="T2" fmla="*/ 1699 w 1700"/>
                      <a:gd name="T3" fmla="*/ 3 h 2724"/>
                      <a:gd name="T4" fmla="*/ 1700 w 1700"/>
                      <a:gd name="T5" fmla="*/ 2724 h 2724"/>
                      <a:gd name="T6" fmla="*/ 1319 w 1700"/>
                      <a:gd name="T7" fmla="*/ 2723 h 2724"/>
                      <a:gd name="T8" fmla="*/ 1315 w 1700"/>
                      <a:gd name="T9" fmla="*/ 2723 h 2724"/>
                      <a:gd name="T10" fmla="*/ 1207 w 1700"/>
                      <a:gd name="T11" fmla="*/ 2723 h 2724"/>
                      <a:gd name="T12" fmla="*/ 1202 w 1700"/>
                      <a:gd name="T13" fmla="*/ 2723 h 2724"/>
                      <a:gd name="T14" fmla="*/ 862 w 1700"/>
                      <a:gd name="T15" fmla="*/ 2721 h 2724"/>
                      <a:gd name="T16" fmla="*/ 862 w 1700"/>
                      <a:gd name="T17" fmla="*/ 1270 h 2724"/>
                      <a:gd name="T18" fmla="*/ 749 w 1700"/>
                      <a:gd name="T19" fmla="*/ 1271 h 2724"/>
                      <a:gd name="T20" fmla="*/ 748 w 1700"/>
                      <a:gd name="T21" fmla="*/ 2718 h 2724"/>
                      <a:gd name="T22" fmla="*/ 428 w 1700"/>
                      <a:gd name="T23" fmla="*/ 2720 h 2724"/>
                      <a:gd name="T24" fmla="*/ 431 w 1700"/>
                      <a:gd name="T25" fmla="*/ 1269 h 2724"/>
                      <a:gd name="T26" fmla="*/ 317 w 1700"/>
                      <a:gd name="T27" fmla="*/ 1270 h 2724"/>
                      <a:gd name="T28" fmla="*/ 317 w 1700"/>
                      <a:gd name="T29" fmla="*/ 2721 h 2724"/>
                      <a:gd name="T30" fmla="*/ 0 w 1700"/>
                      <a:gd name="T31" fmla="*/ 2721 h 2724"/>
                      <a:gd name="T32" fmla="*/ 0 w 1700"/>
                      <a:gd name="T33" fmla="*/ 0 h 2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0" h="2724">
                        <a:moveTo>
                          <a:pt x="0" y="0"/>
                        </a:moveTo>
                        <a:lnTo>
                          <a:pt x="1699" y="3"/>
                        </a:lnTo>
                        <a:lnTo>
                          <a:pt x="1700" y="2724"/>
                        </a:lnTo>
                        <a:lnTo>
                          <a:pt x="1319" y="2723"/>
                        </a:lnTo>
                        <a:lnTo>
                          <a:pt x="1315" y="2723"/>
                        </a:lnTo>
                        <a:lnTo>
                          <a:pt x="1207" y="2723"/>
                        </a:lnTo>
                        <a:lnTo>
                          <a:pt x="1202" y="2723"/>
                        </a:lnTo>
                        <a:lnTo>
                          <a:pt x="862" y="2721"/>
                        </a:lnTo>
                        <a:lnTo>
                          <a:pt x="862" y="1270"/>
                        </a:lnTo>
                        <a:lnTo>
                          <a:pt x="749" y="1271"/>
                        </a:lnTo>
                        <a:lnTo>
                          <a:pt x="748" y="2718"/>
                        </a:lnTo>
                        <a:lnTo>
                          <a:pt x="428" y="2720"/>
                        </a:lnTo>
                        <a:lnTo>
                          <a:pt x="431" y="1269"/>
                        </a:lnTo>
                        <a:lnTo>
                          <a:pt x="317" y="1270"/>
                        </a:lnTo>
                        <a:lnTo>
                          <a:pt x="317" y="2721"/>
                        </a:lnTo>
                        <a:lnTo>
                          <a:pt x="0" y="2721"/>
                        </a:lnTo>
                        <a:lnTo>
                          <a:pt x="0" y="0"/>
                        </a:lnTo>
                        <a:close/>
                      </a:path>
                    </a:pathLst>
                  </a:custGeom>
                  <a:solidFill>
                    <a:srgbClr val="C0C0C0"/>
                  </a:soli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9pPr>
                  </a:lstStyle>
                  <a:p>
                    <a:pPr>
                      <a:defRPr/>
                    </a:pPr>
                    <a:endParaRPr lang="ja-JP" altLang="en-US" dirty="0">
                      <a:solidFill>
                        <a:srgbClr val="000000"/>
                      </a:solidFill>
                    </a:endParaRPr>
                  </a:p>
                </p:txBody>
              </p:sp>
              <p:sp>
                <p:nvSpPr>
                  <p:cNvPr id="29" name="Oval 1">
                    <a:extLst>
                      <a:ext uri="{FF2B5EF4-FFF2-40B4-BE49-F238E27FC236}">
                        <a16:creationId xmlns:a16="http://schemas.microsoft.com/office/drawing/2014/main" id="{C6B0C39C-5033-226E-A6CF-25D8F0A1A55A}"/>
                      </a:ext>
                    </a:extLst>
                  </p:cNvPr>
                  <p:cNvSpPr>
                    <a:spLocks noChangeAspect="1" noChangeArrowheads="1"/>
                  </p:cNvSpPr>
                  <p:nvPr/>
                </p:nvSpPr>
                <p:spPr bwMode="auto">
                  <a:xfrm>
                    <a:off x="7868" y="907"/>
                    <a:ext cx="1055" cy="1055"/>
                  </a:xfrm>
                  <a:prstGeom prst="ellipse">
                    <a:avLst/>
                  </a:prstGeom>
                  <a:solidFill>
                    <a:srgbClr val="C0C0C0"/>
                  </a:solidFill>
                  <a:ln w="6350">
                    <a:solidFill>
                      <a:srgbClr val="000000"/>
                    </a:solidFill>
                    <a:round/>
                    <a:headEnd/>
                    <a:tailEnd/>
                  </a:ln>
                </p:spPr>
                <p:txBody>
                  <a:bodyPr anchor="ctr"/>
                  <a:ls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9pPr>
                  </a:lstStyle>
                  <a:p>
                    <a:pPr>
                      <a:defRPr/>
                    </a:pPr>
                    <a:endParaRPr lang="ja-JP" altLang="en-US" dirty="0">
                      <a:solidFill>
                        <a:srgbClr val="000000"/>
                      </a:solidFill>
                    </a:endParaRPr>
                  </a:p>
                </p:txBody>
              </p:sp>
              <p:sp>
                <p:nvSpPr>
                  <p:cNvPr id="30" name="Line 2">
                    <a:extLst>
                      <a:ext uri="{FF2B5EF4-FFF2-40B4-BE49-F238E27FC236}">
                        <a16:creationId xmlns:a16="http://schemas.microsoft.com/office/drawing/2014/main" id="{0AB8A20A-3DEF-1123-D074-5F16C417DBF1}"/>
                      </a:ext>
                    </a:extLst>
                  </p:cNvPr>
                  <p:cNvSpPr>
                    <a:spLocks noChangeAspect="1" noChangeShapeType="1"/>
                  </p:cNvSpPr>
                  <p:nvPr/>
                </p:nvSpPr>
                <p:spPr bwMode="auto">
                  <a:xfrm>
                    <a:off x="7691" y="1962"/>
                    <a:ext cx="704" cy="0"/>
                  </a:xfrm>
                  <a:prstGeom prst="line">
                    <a:avLst/>
                  </a:prstGeom>
                  <a:noFill/>
                  <a:ln w="6350">
                    <a:solidFill>
                      <a:srgbClr val="000000"/>
                    </a:solidFill>
                    <a:prstDash val="dash"/>
                    <a:round/>
                    <a:headEnd/>
                    <a:tailEnd/>
                  </a:ln>
                  <a:extLst>
                    <a:ext uri="{909E8E84-426E-40DD-AFC4-6F175D3DCCD1}">
                      <a14:hiddenFill xmlns:a14="http://schemas.microsoft.com/office/drawing/2010/main">
                        <a:noFill/>
                      </a14:hiddenFill>
                    </a:ext>
                  </a:extLst>
                </p:spPr>
                <p:txBody>
                  <a:bodyPr/>
                  <a:ls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9pPr>
                  </a:lstStyle>
                  <a:p>
                    <a:pPr>
                      <a:defRPr/>
                    </a:pPr>
                    <a:endParaRPr lang="ja-JP" altLang="en-US" dirty="0">
                      <a:solidFill>
                        <a:srgbClr val="000000"/>
                      </a:solidFill>
                    </a:endParaRPr>
                  </a:p>
                </p:txBody>
              </p:sp>
              <p:sp>
                <p:nvSpPr>
                  <p:cNvPr id="31" name="Line 3">
                    <a:extLst>
                      <a:ext uri="{FF2B5EF4-FFF2-40B4-BE49-F238E27FC236}">
                        <a16:creationId xmlns:a16="http://schemas.microsoft.com/office/drawing/2014/main" id="{EA18C01E-57D3-D944-8C88-DDFCAFD45500}"/>
                      </a:ext>
                    </a:extLst>
                  </p:cNvPr>
                  <p:cNvSpPr>
                    <a:spLocks noChangeAspect="1" noChangeShapeType="1"/>
                  </p:cNvSpPr>
                  <p:nvPr/>
                </p:nvSpPr>
                <p:spPr bwMode="auto">
                  <a:xfrm>
                    <a:off x="7691" y="907"/>
                    <a:ext cx="704" cy="0"/>
                  </a:xfrm>
                  <a:prstGeom prst="line">
                    <a:avLst/>
                  </a:prstGeom>
                  <a:noFill/>
                  <a:ln w="6350">
                    <a:solidFill>
                      <a:srgbClr val="000000"/>
                    </a:solidFill>
                    <a:prstDash val="dash"/>
                    <a:round/>
                    <a:headEnd/>
                    <a:tailEnd/>
                  </a:ln>
                  <a:extLst>
                    <a:ext uri="{909E8E84-426E-40DD-AFC4-6F175D3DCCD1}">
                      <a14:hiddenFill xmlns:a14="http://schemas.microsoft.com/office/drawing/2010/main">
                        <a:noFill/>
                      </a14:hiddenFill>
                    </a:ext>
                  </a:extLst>
                </p:spPr>
                <p:txBody>
                  <a:bodyPr/>
                  <a:ls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9pPr>
                  </a:lstStyle>
                  <a:p>
                    <a:pPr>
                      <a:defRPr/>
                    </a:pPr>
                    <a:endParaRPr lang="ja-JP" altLang="en-US" dirty="0">
                      <a:solidFill>
                        <a:srgbClr val="000000"/>
                      </a:solidFill>
                    </a:endParaRPr>
                  </a:p>
                </p:txBody>
              </p:sp>
              <p:sp>
                <p:nvSpPr>
                  <p:cNvPr id="32" name="Line 4">
                    <a:extLst>
                      <a:ext uri="{FF2B5EF4-FFF2-40B4-BE49-F238E27FC236}">
                        <a16:creationId xmlns:a16="http://schemas.microsoft.com/office/drawing/2014/main" id="{FEE371E8-B9C8-CCF0-4F93-41880497CC9B}"/>
                      </a:ext>
                    </a:extLst>
                  </p:cNvPr>
                  <p:cNvSpPr>
                    <a:spLocks noChangeAspect="1" noChangeShapeType="1"/>
                  </p:cNvSpPr>
                  <p:nvPr/>
                </p:nvSpPr>
                <p:spPr bwMode="auto">
                  <a:xfrm>
                    <a:off x="7226" y="1399"/>
                    <a:ext cx="0" cy="651"/>
                  </a:xfrm>
                  <a:prstGeom prst="line">
                    <a:avLst/>
                  </a:prstGeom>
                  <a:noFill/>
                  <a:ln w="6350">
                    <a:solidFill>
                      <a:srgbClr val="000000"/>
                    </a:solidFill>
                    <a:prstDash val="dash"/>
                    <a:round/>
                    <a:headEnd/>
                    <a:tailEnd/>
                  </a:ln>
                  <a:extLst>
                    <a:ext uri="{909E8E84-426E-40DD-AFC4-6F175D3DCCD1}">
                      <a14:hiddenFill xmlns:a14="http://schemas.microsoft.com/office/drawing/2010/main">
                        <a:noFill/>
                      </a14:hiddenFill>
                    </a:ext>
                  </a:extLst>
                </p:spPr>
                <p:txBody>
                  <a:bodyPr/>
                  <a:ls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9pPr>
                  </a:lstStyle>
                  <a:p>
                    <a:pPr>
                      <a:defRPr/>
                    </a:pPr>
                    <a:endParaRPr lang="ja-JP" altLang="en-US" dirty="0">
                      <a:solidFill>
                        <a:srgbClr val="000000"/>
                      </a:solidFill>
                    </a:endParaRPr>
                  </a:p>
                </p:txBody>
              </p:sp>
              <p:sp>
                <p:nvSpPr>
                  <p:cNvPr id="33" name="Line 5">
                    <a:extLst>
                      <a:ext uri="{FF2B5EF4-FFF2-40B4-BE49-F238E27FC236}">
                        <a16:creationId xmlns:a16="http://schemas.microsoft.com/office/drawing/2014/main" id="{4D498E45-75D5-3463-9068-F97207B7FFD3}"/>
                      </a:ext>
                    </a:extLst>
                  </p:cNvPr>
                  <p:cNvSpPr>
                    <a:spLocks noChangeAspect="1" noChangeShapeType="1"/>
                  </p:cNvSpPr>
                  <p:nvPr/>
                </p:nvSpPr>
                <p:spPr bwMode="auto">
                  <a:xfrm>
                    <a:off x="7398" y="1399"/>
                    <a:ext cx="0" cy="651"/>
                  </a:xfrm>
                  <a:prstGeom prst="line">
                    <a:avLst/>
                  </a:prstGeom>
                  <a:noFill/>
                  <a:ln w="6350">
                    <a:solidFill>
                      <a:srgbClr val="000000"/>
                    </a:solidFill>
                    <a:prstDash val="dash"/>
                    <a:round/>
                    <a:headEnd/>
                    <a:tailEnd/>
                  </a:ln>
                  <a:extLst>
                    <a:ext uri="{909E8E84-426E-40DD-AFC4-6F175D3DCCD1}">
                      <a14:hiddenFill xmlns:a14="http://schemas.microsoft.com/office/drawing/2010/main">
                        <a:noFill/>
                      </a14:hiddenFill>
                    </a:ext>
                  </a:extLst>
                </p:spPr>
                <p:txBody>
                  <a:bodyPr/>
                  <a:ls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9pPr>
                  </a:lstStyle>
                  <a:p>
                    <a:pPr>
                      <a:defRPr/>
                    </a:pPr>
                    <a:endParaRPr lang="ja-JP" altLang="en-US" dirty="0">
                      <a:solidFill>
                        <a:srgbClr val="000000"/>
                      </a:solidFill>
                    </a:endParaRPr>
                  </a:p>
                </p:txBody>
              </p:sp>
              <p:sp>
                <p:nvSpPr>
                  <p:cNvPr id="34" name="Line 6">
                    <a:extLst>
                      <a:ext uri="{FF2B5EF4-FFF2-40B4-BE49-F238E27FC236}">
                        <a16:creationId xmlns:a16="http://schemas.microsoft.com/office/drawing/2014/main" id="{2F4C4A71-966F-22E8-9066-3147102FAA7D}"/>
                      </a:ext>
                    </a:extLst>
                  </p:cNvPr>
                  <p:cNvSpPr>
                    <a:spLocks noChangeAspect="1" noChangeShapeType="1"/>
                  </p:cNvSpPr>
                  <p:nvPr/>
                </p:nvSpPr>
                <p:spPr bwMode="auto">
                  <a:xfrm>
                    <a:off x="7085" y="1399"/>
                    <a:ext cx="0" cy="651"/>
                  </a:xfrm>
                  <a:prstGeom prst="line">
                    <a:avLst/>
                  </a:prstGeom>
                  <a:noFill/>
                  <a:ln w="6350">
                    <a:solidFill>
                      <a:srgbClr val="000000"/>
                    </a:solidFill>
                    <a:prstDash val="dash"/>
                    <a:round/>
                    <a:headEnd/>
                    <a:tailEnd/>
                  </a:ln>
                  <a:extLst>
                    <a:ext uri="{909E8E84-426E-40DD-AFC4-6F175D3DCCD1}">
                      <a14:hiddenFill xmlns:a14="http://schemas.microsoft.com/office/drawing/2010/main">
                        <a:noFill/>
                      </a14:hiddenFill>
                    </a:ext>
                  </a:extLst>
                </p:spPr>
                <p:txBody>
                  <a:bodyPr/>
                  <a:ls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9pPr>
                  </a:lstStyle>
                  <a:p>
                    <a:pPr>
                      <a:defRPr/>
                    </a:pPr>
                    <a:endParaRPr lang="ja-JP" altLang="en-US" dirty="0">
                      <a:solidFill>
                        <a:srgbClr val="000000"/>
                      </a:solidFill>
                    </a:endParaRPr>
                  </a:p>
                </p:txBody>
              </p:sp>
              <p:sp>
                <p:nvSpPr>
                  <p:cNvPr id="35" name="Line 7">
                    <a:extLst>
                      <a:ext uri="{FF2B5EF4-FFF2-40B4-BE49-F238E27FC236}">
                        <a16:creationId xmlns:a16="http://schemas.microsoft.com/office/drawing/2014/main" id="{75F99BE9-08B4-E9CE-8ABF-2D259F8E2C60}"/>
                      </a:ext>
                    </a:extLst>
                  </p:cNvPr>
                  <p:cNvSpPr>
                    <a:spLocks noChangeAspect="1" noChangeShapeType="1"/>
                  </p:cNvSpPr>
                  <p:nvPr/>
                </p:nvSpPr>
                <p:spPr bwMode="auto">
                  <a:xfrm>
                    <a:off x="7743" y="1399"/>
                    <a:ext cx="0" cy="651"/>
                  </a:xfrm>
                  <a:prstGeom prst="line">
                    <a:avLst/>
                  </a:prstGeom>
                  <a:noFill/>
                  <a:ln w="6350">
                    <a:solidFill>
                      <a:srgbClr val="000000"/>
                    </a:solidFill>
                    <a:prstDash val="dash"/>
                    <a:round/>
                    <a:headEnd/>
                    <a:tailEnd/>
                  </a:ln>
                  <a:extLst>
                    <a:ext uri="{909E8E84-426E-40DD-AFC4-6F175D3DCCD1}">
                      <a14:hiddenFill xmlns:a14="http://schemas.microsoft.com/office/drawing/2010/main">
                        <a:noFill/>
                      </a14:hiddenFill>
                    </a:ext>
                  </a:extLst>
                </p:spPr>
                <p:txBody>
                  <a:bodyPr/>
                  <a:ls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9pPr>
                  </a:lstStyle>
                  <a:p>
                    <a:pPr>
                      <a:defRPr/>
                    </a:pPr>
                    <a:endParaRPr lang="ja-JP" altLang="en-US" dirty="0">
                      <a:solidFill>
                        <a:srgbClr val="000000"/>
                      </a:solidFill>
                    </a:endParaRPr>
                  </a:p>
                </p:txBody>
              </p:sp>
              <p:sp>
                <p:nvSpPr>
                  <p:cNvPr id="36" name="Line 8">
                    <a:extLst>
                      <a:ext uri="{FF2B5EF4-FFF2-40B4-BE49-F238E27FC236}">
                        <a16:creationId xmlns:a16="http://schemas.microsoft.com/office/drawing/2014/main" id="{3140AEF9-3B13-0174-DB4D-1843062C82ED}"/>
                      </a:ext>
                    </a:extLst>
                  </p:cNvPr>
                  <p:cNvSpPr>
                    <a:spLocks noChangeAspect="1" noChangeShapeType="1"/>
                  </p:cNvSpPr>
                  <p:nvPr/>
                </p:nvSpPr>
                <p:spPr bwMode="auto">
                  <a:xfrm>
                    <a:off x="7085" y="2015"/>
                    <a:ext cx="141" cy="0"/>
                  </a:xfrm>
                  <a:prstGeom prst="line">
                    <a:avLst/>
                  </a:prstGeom>
                  <a:noFill/>
                  <a:ln w="6350">
                    <a:solidFill>
                      <a:srgbClr val="000000"/>
                    </a:solidFill>
                    <a:round/>
                    <a:headEnd type="triangle" w="sm" len="sm"/>
                    <a:tailEnd type="triangle" w="sm" len="sm"/>
                  </a:ln>
                  <a:extLst>
                    <a:ext uri="{909E8E84-426E-40DD-AFC4-6F175D3DCCD1}">
                      <a14:hiddenFill xmlns:a14="http://schemas.microsoft.com/office/drawing/2010/main">
                        <a:noFill/>
                      </a14:hiddenFill>
                    </a:ext>
                  </a:extLst>
                </p:spPr>
                <p:txBody>
                  <a:bodyPr/>
                  <a:ls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9pPr>
                  </a:lstStyle>
                  <a:p>
                    <a:pPr>
                      <a:defRPr/>
                    </a:pPr>
                    <a:endParaRPr lang="ja-JP" altLang="en-US" dirty="0">
                      <a:solidFill>
                        <a:srgbClr val="000000"/>
                      </a:solidFill>
                    </a:endParaRPr>
                  </a:p>
                </p:txBody>
              </p:sp>
              <p:sp>
                <p:nvSpPr>
                  <p:cNvPr id="37" name="Line 9">
                    <a:extLst>
                      <a:ext uri="{FF2B5EF4-FFF2-40B4-BE49-F238E27FC236}">
                        <a16:creationId xmlns:a16="http://schemas.microsoft.com/office/drawing/2014/main" id="{0C18D7F2-0314-99AF-8B5A-6945B392DD42}"/>
                      </a:ext>
                    </a:extLst>
                  </p:cNvPr>
                  <p:cNvSpPr>
                    <a:spLocks noChangeAspect="1" noChangeShapeType="1"/>
                  </p:cNvSpPr>
                  <p:nvPr/>
                </p:nvSpPr>
                <p:spPr bwMode="auto">
                  <a:xfrm>
                    <a:off x="7226" y="2015"/>
                    <a:ext cx="175" cy="0"/>
                  </a:xfrm>
                  <a:prstGeom prst="line">
                    <a:avLst/>
                  </a:prstGeom>
                  <a:noFill/>
                  <a:ln w="6350">
                    <a:solidFill>
                      <a:srgbClr val="000000"/>
                    </a:solidFill>
                    <a:round/>
                    <a:headEnd type="triangle" w="sm" len="sm"/>
                    <a:tailEnd type="triangle" w="sm" len="sm"/>
                  </a:ln>
                  <a:extLst>
                    <a:ext uri="{909E8E84-426E-40DD-AFC4-6F175D3DCCD1}">
                      <a14:hiddenFill xmlns:a14="http://schemas.microsoft.com/office/drawing/2010/main">
                        <a:noFill/>
                      </a14:hiddenFill>
                    </a:ext>
                  </a:extLst>
                </p:spPr>
                <p:txBody>
                  <a:bodyPr/>
                  <a:ls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9pPr>
                  </a:lstStyle>
                  <a:p>
                    <a:pPr>
                      <a:defRPr/>
                    </a:pPr>
                    <a:endParaRPr lang="ja-JP" altLang="en-US" dirty="0">
                      <a:solidFill>
                        <a:srgbClr val="000000"/>
                      </a:solidFill>
                    </a:endParaRPr>
                  </a:p>
                </p:txBody>
              </p:sp>
              <p:sp>
                <p:nvSpPr>
                  <p:cNvPr id="38" name="Line 10">
                    <a:extLst>
                      <a:ext uri="{FF2B5EF4-FFF2-40B4-BE49-F238E27FC236}">
                        <a16:creationId xmlns:a16="http://schemas.microsoft.com/office/drawing/2014/main" id="{D39F58BC-2C0A-B78A-C7CB-3929BC0D64BA}"/>
                      </a:ext>
                    </a:extLst>
                  </p:cNvPr>
                  <p:cNvSpPr>
                    <a:spLocks noChangeAspect="1" noChangeShapeType="1"/>
                  </p:cNvSpPr>
                  <p:nvPr/>
                </p:nvSpPr>
                <p:spPr bwMode="auto">
                  <a:xfrm>
                    <a:off x="7404" y="2015"/>
                    <a:ext cx="334" cy="0"/>
                  </a:xfrm>
                  <a:prstGeom prst="line">
                    <a:avLst/>
                  </a:prstGeom>
                  <a:noFill/>
                  <a:ln w="6350">
                    <a:solidFill>
                      <a:srgbClr val="000000"/>
                    </a:solidFill>
                    <a:round/>
                    <a:headEnd type="triangle" w="sm" len="sm"/>
                    <a:tailEnd type="triangle" w="sm" len="sm"/>
                  </a:ln>
                  <a:extLst>
                    <a:ext uri="{909E8E84-426E-40DD-AFC4-6F175D3DCCD1}">
                      <a14:hiddenFill xmlns:a14="http://schemas.microsoft.com/office/drawing/2010/main">
                        <a:noFill/>
                      </a14:hiddenFill>
                    </a:ext>
                  </a:extLst>
                </p:spPr>
                <p:txBody>
                  <a:bodyPr/>
                  <a:ls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9pPr>
                  </a:lstStyle>
                  <a:p>
                    <a:pPr>
                      <a:defRPr/>
                    </a:pPr>
                    <a:endParaRPr lang="ja-JP" altLang="en-US" dirty="0">
                      <a:solidFill>
                        <a:srgbClr val="000000"/>
                      </a:solidFill>
                    </a:endParaRPr>
                  </a:p>
                </p:txBody>
              </p:sp>
              <p:sp>
                <p:nvSpPr>
                  <p:cNvPr id="39" name="Text Box 11">
                    <a:extLst>
                      <a:ext uri="{FF2B5EF4-FFF2-40B4-BE49-F238E27FC236}">
                        <a16:creationId xmlns:a16="http://schemas.microsoft.com/office/drawing/2014/main" id="{8E7734CC-2F4F-50EE-E17E-34D117605238}"/>
                      </a:ext>
                    </a:extLst>
                  </p:cNvPr>
                  <p:cNvSpPr txBox="1">
                    <a:spLocks noChangeAspect="1" noChangeArrowheads="1"/>
                  </p:cNvSpPr>
                  <p:nvPr/>
                </p:nvSpPr>
                <p:spPr bwMode="auto">
                  <a:xfrm>
                    <a:off x="7132" y="1470"/>
                    <a:ext cx="114" cy="59"/>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lIns="32918" tIns="16459" rIns="32918" bIns="16459"/>
                  <a:ls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9pPr>
                  </a:lstStyle>
                  <a:p>
                    <a:pPr algn="just">
                      <a:defRPr/>
                    </a:pPr>
                    <a:r>
                      <a:rPr lang="en-US" altLang="ja-JP" sz="600" dirty="0">
                        <a:solidFill>
                          <a:srgbClr val="000000"/>
                        </a:solidFill>
                      </a:rPr>
                      <a:t>15</a:t>
                    </a:r>
                  </a:p>
                </p:txBody>
              </p:sp>
              <p:sp>
                <p:nvSpPr>
                  <p:cNvPr id="40" name="AutoShape 12">
                    <a:extLst>
                      <a:ext uri="{FF2B5EF4-FFF2-40B4-BE49-F238E27FC236}">
                        <a16:creationId xmlns:a16="http://schemas.microsoft.com/office/drawing/2014/main" id="{01DC846F-E831-DCF6-6812-6B29252F8EDC}"/>
                      </a:ext>
                    </a:extLst>
                  </p:cNvPr>
                  <p:cNvSpPr>
                    <a:spLocks noChangeAspect="1" noChangeArrowheads="1"/>
                  </p:cNvSpPr>
                  <p:nvPr/>
                </p:nvSpPr>
                <p:spPr bwMode="auto">
                  <a:xfrm>
                    <a:off x="6672" y="1381"/>
                    <a:ext cx="193" cy="82"/>
                  </a:xfrm>
                  <a:prstGeom prst="rightArrow">
                    <a:avLst>
                      <a:gd name="adj1" fmla="val 50000"/>
                      <a:gd name="adj2" fmla="val 67958"/>
                    </a:avLst>
                  </a:prstGeom>
                  <a:solidFill>
                    <a:srgbClr val="FF0000"/>
                  </a:solidFill>
                  <a:ln w="9525">
                    <a:solidFill>
                      <a:srgbClr val="000000"/>
                    </a:solidFill>
                    <a:miter lim="800000"/>
                    <a:headEnd/>
                    <a:tailEnd/>
                  </a:ln>
                </p:spPr>
                <p:txBody>
                  <a:bodyPr anchor="ctr"/>
                  <a:ls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9pPr>
                  </a:lstStyle>
                  <a:p>
                    <a:pPr>
                      <a:defRPr/>
                    </a:pPr>
                    <a:endParaRPr lang="ja-JP" altLang="en-US" dirty="0">
                      <a:solidFill>
                        <a:srgbClr val="000000"/>
                      </a:solidFill>
                    </a:endParaRPr>
                  </a:p>
                </p:txBody>
              </p:sp>
              <p:sp>
                <p:nvSpPr>
                  <p:cNvPr id="41" name="Rectangle 13">
                    <a:extLst>
                      <a:ext uri="{FF2B5EF4-FFF2-40B4-BE49-F238E27FC236}">
                        <a16:creationId xmlns:a16="http://schemas.microsoft.com/office/drawing/2014/main" id="{25784BC0-9818-1A4A-3FC1-E5E8ADD0043C}"/>
                      </a:ext>
                    </a:extLst>
                  </p:cNvPr>
                  <p:cNvSpPr>
                    <a:spLocks noChangeAspect="1" noChangeArrowheads="1"/>
                  </p:cNvSpPr>
                  <p:nvPr/>
                </p:nvSpPr>
                <p:spPr bwMode="auto">
                  <a:xfrm>
                    <a:off x="8378" y="1399"/>
                    <a:ext cx="35" cy="563"/>
                  </a:xfrm>
                  <a:prstGeom prst="rect">
                    <a:avLst/>
                  </a:prstGeom>
                  <a:noFill/>
                  <a:ln w="6350">
                    <a:solidFill>
                      <a:srgbClr val="000000"/>
                    </a:solidFill>
                    <a:prstDash val="dash"/>
                    <a:miter lim="800000"/>
                    <a:headEnd/>
                    <a:tailEnd/>
                  </a:ln>
                  <a:extLst>
                    <a:ext uri="{909E8E84-426E-40DD-AFC4-6F175D3DCCD1}">
                      <a14:hiddenFill xmlns:a14="http://schemas.microsoft.com/office/drawing/2010/main">
                        <a:solidFill>
                          <a:srgbClr val="C0C0C0"/>
                        </a:solidFill>
                      </a14:hiddenFill>
                    </a:ext>
                  </a:extLst>
                </p:spPr>
                <p:txBody>
                  <a:bodyPr anchor="ctr"/>
                  <a:ls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9pPr>
                  </a:lstStyle>
                  <a:p>
                    <a:pPr>
                      <a:defRPr/>
                    </a:pPr>
                    <a:endParaRPr lang="ja-JP" altLang="en-US" dirty="0">
                      <a:solidFill>
                        <a:srgbClr val="000000"/>
                      </a:solidFill>
                    </a:endParaRPr>
                  </a:p>
                </p:txBody>
              </p:sp>
              <p:sp>
                <p:nvSpPr>
                  <p:cNvPr id="42" name="Line 14">
                    <a:extLst>
                      <a:ext uri="{FF2B5EF4-FFF2-40B4-BE49-F238E27FC236}">
                        <a16:creationId xmlns:a16="http://schemas.microsoft.com/office/drawing/2014/main" id="{72BE6290-27A9-262B-F746-D56B2C44FA8F}"/>
                      </a:ext>
                    </a:extLst>
                  </p:cNvPr>
                  <p:cNvSpPr>
                    <a:spLocks noChangeAspect="1" noChangeShapeType="1"/>
                  </p:cNvSpPr>
                  <p:nvPr/>
                </p:nvSpPr>
                <p:spPr bwMode="auto">
                  <a:xfrm>
                    <a:off x="6865" y="1434"/>
                    <a:ext cx="1530" cy="0"/>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a:ls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9pPr>
                  </a:lstStyle>
                  <a:p>
                    <a:pPr>
                      <a:defRPr/>
                    </a:pPr>
                    <a:endParaRPr lang="ja-JP" altLang="en-US" dirty="0">
                      <a:solidFill>
                        <a:srgbClr val="000000"/>
                      </a:solidFill>
                    </a:endParaRPr>
                  </a:p>
                </p:txBody>
              </p:sp>
              <p:sp>
                <p:nvSpPr>
                  <p:cNvPr id="43" name="Line 15">
                    <a:extLst>
                      <a:ext uri="{FF2B5EF4-FFF2-40B4-BE49-F238E27FC236}">
                        <a16:creationId xmlns:a16="http://schemas.microsoft.com/office/drawing/2014/main" id="{53848DB5-0232-CF8A-3FF6-56AD67E703AF}"/>
                      </a:ext>
                    </a:extLst>
                  </p:cNvPr>
                  <p:cNvSpPr>
                    <a:spLocks noChangeAspect="1" noChangeShapeType="1"/>
                  </p:cNvSpPr>
                  <p:nvPr/>
                </p:nvSpPr>
                <p:spPr bwMode="auto">
                  <a:xfrm flipV="1">
                    <a:off x="8395" y="977"/>
                    <a:ext cx="247" cy="457"/>
                  </a:xfrm>
                  <a:prstGeom prst="line">
                    <a:avLst/>
                  </a:prstGeom>
                  <a:noFill/>
                  <a:ln w="63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9pPr>
                  </a:lstStyle>
                  <a:p>
                    <a:pPr>
                      <a:defRPr/>
                    </a:pPr>
                    <a:endParaRPr lang="ja-JP" altLang="en-US" dirty="0">
                      <a:solidFill>
                        <a:srgbClr val="000000"/>
                      </a:solidFill>
                    </a:endParaRPr>
                  </a:p>
                </p:txBody>
              </p:sp>
              <p:sp>
                <p:nvSpPr>
                  <p:cNvPr id="44" name="Text Box 20">
                    <a:extLst>
                      <a:ext uri="{FF2B5EF4-FFF2-40B4-BE49-F238E27FC236}">
                        <a16:creationId xmlns:a16="http://schemas.microsoft.com/office/drawing/2014/main" id="{2F87550E-F55F-5862-92EA-BB46DA9CAA18}"/>
                      </a:ext>
                    </a:extLst>
                  </p:cNvPr>
                  <p:cNvSpPr txBox="1">
                    <a:spLocks noChangeAspect="1" noChangeArrowheads="1"/>
                  </p:cNvSpPr>
                  <p:nvPr/>
                </p:nvSpPr>
                <p:spPr bwMode="auto">
                  <a:xfrm>
                    <a:off x="7131" y="1622"/>
                    <a:ext cx="114" cy="59"/>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lIns="32918" tIns="16459" rIns="32918" bIns="16459"/>
                  <a:ls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9pPr>
                  </a:lstStyle>
                  <a:p>
                    <a:pPr algn="just">
                      <a:defRPr/>
                    </a:pPr>
                    <a:r>
                      <a:rPr lang="en-US" altLang="ja-JP" sz="600" dirty="0">
                        <a:solidFill>
                          <a:srgbClr val="000000"/>
                        </a:solidFill>
                      </a:rPr>
                      <a:t>15</a:t>
                    </a:r>
                  </a:p>
                </p:txBody>
              </p:sp>
              <p:sp>
                <p:nvSpPr>
                  <p:cNvPr id="45" name="Line 21">
                    <a:extLst>
                      <a:ext uri="{FF2B5EF4-FFF2-40B4-BE49-F238E27FC236}">
                        <a16:creationId xmlns:a16="http://schemas.microsoft.com/office/drawing/2014/main" id="{D9BB237C-7DD0-289A-032F-35C479135B6E}"/>
                      </a:ext>
                    </a:extLst>
                  </p:cNvPr>
                  <p:cNvSpPr>
                    <a:spLocks noChangeAspect="1" noChangeShapeType="1"/>
                  </p:cNvSpPr>
                  <p:nvPr/>
                </p:nvSpPr>
                <p:spPr bwMode="auto">
                  <a:xfrm rot="16200000">
                    <a:off x="7164" y="1518"/>
                    <a:ext cx="123" cy="0"/>
                  </a:xfrm>
                  <a:prstGeom prst="line">
                    <a:avLst/>
                  </a:prstGeom>
                  <a:noFill/>
                  <a:ln w="6350">
                    <a:solidFill>
                      <a:srgbClr val="000000"/>
                    </a:solidFill>
                    <a:round/>
                    <a:headEnd type="triangle" w="sm" len="sm"/>
                    <a:tailEnd type="triangle" w="sm" len="sm"/>
                  </a:ln>
                  <a:extLst>
                    <a:ext uri="{909E8E84-426E-40DD-AFC4-6F175D3DCCD1}">
                      <a14:hiddenFill xmlns:a14="http://schemas.microsoft.com/office/drawing/2010/main">
                        <a:noFill/>
                      </a14:hiddenFill>
                    </a:ext>
                  </a:extLst>
                </p:spPr>
                <p:txBody>
                  <a:bodyPr/>
                  <a:ls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9pPr>
                  </a:lstStyle>
                  <a:p>
                    <a:pPr>
                      <a:defRPr/>
                    </a:pPr>
                    <a:endParaRPr lang="ja-JP" altLang="en-US" dirty="0">
                      <a:solidFill>
                        <a:srgbClr val="000000"/>
                      </a:solidFill>
                    </a:endParaRPr>
                  </a:p>
                </p:txBody>
              </p:sp>
              <p:sp>
                <p:nvSpPr>
                  <p:cNvPr id="46" name="Line 22">
                    <a:extLst>
                      <a:ext uri="{FF2B5EF4-FFF2-40B4-BE49-F238E27FC236}">
                        <a16:creationId xmlns:a16="http://schemas.microsoft.com/office/drawing/2014/main" id="{4F631F18-C383-CF03-1064-9754A665CA61}"/>
                      </a:ext>
                    </a:extLst>
                  </p:cNvPr>
                  <p:cNvSpPr>
                    <a:spLocks noChangeAspect="1" noChangeShapeType="1"/>
                  </p:cNvSpPr>
                  <p:nvPr/>
                </p:nvSpPr>
                <p:spPr bwMode="auto">
                  <a:xfrm rot="16200000">
                    <a:off x="7164" y="1704"/>
                    <a:ext cx="123" cy="0"/>
                  </a:xfrm>
                  <a:prstGeom prst="line">
                    <a:avLst/>
                  </a:prstGeom>
                  <a:noFill/>
                  <a:ln w="6350">
                    <a:solidFill>
                      <a:srgbClr val="000000"/>
                    </a:solidFill>
                    <a:round/>
                    <a:headEnd type="triangle" w="sm" len="sm"/>
                    <a:tailEnd type="triangle" w="sm" len="sm"/>
                  </a:ln>
                  <a:extLst>
                    <a:ext uri="{909E8E84-426E-40DD-AFC4-6F175D3DCCD1}">
                      <a14:hiddenFill xmlns:a14="http://schemas.microsoft.com/office/drawing/2010/main">
                        <a:noFill/>
                      </a14:hiddenFill>
                    </a:ext>
                  </a:extLst>
                </p:spPr>
                <p:txBody>
                  <a:bodyPr/>
                  <a:ls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9pPr>
                  </a:lstStyle>
                  <a:p>
                    <a:pPr>
                      <a:defRPr/>
                    </a:pPr>
                    <a:endParaRPr lang="ja-JP" altLang="en-US" dirty="0">
                      <a:solidFill>
                        <a:srgbClr val="000000"/>
                      </a:solidFill>
                    </a:endParaRPr>
                  </a:p>
                </p:txBody>
              </p:sp>
              <p:sp>
                <p:nvSpPr>
                  <p:cNvPr id="47" name="Text Box 23">
                    <a:extLst>
                      <a:ext uri="{FF2B5EF4-FFF2-40B4-BE49-F238E27FC236}">
                        <a16:creationId xmlns:a16="http://schemas.microsoft.com/office/drawing/2014/main" id="{A81962CC-DDEA-C8B3-BF8F-EB845A4853C8}"/>
                      </a:ext>
                    </a:extLst>
                  </p:cNvPr>
                  <p:cNvSpPr txBox="1">
                    <a:spLocks noChangeAspect="1" noChangeArrowheads="1"/>
                  </p:cNvSpPr>
                  <p:nvPr/>
                </p:nvSpPr>
                <p:spPr bwMode="auto">
                  <a:xfrm>
                    <a:off x="7302" y="1622"/>
                    <a:ext cx="123" cy="59"/>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lIns="32918" tIns="16459" rIns="32918" bIns="16459"/>
                  <a:ls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9pPr>
                  </a:lstStyle>
                  <a:p>
                    <a:pPr algn="just">
                      <a:defRPr/>
                    </a:pPr>
                    <a:r>
                      <a:rPr lang="en-US" altLang="ja-JP" sz="600" dirty="0">
                        <a:solidFill>
                          <a:srgbClr val="000000"/>
                        </a:solidFill>
                      </a:rPr>
                      <a:t>15</a:t>
                    </a:r>
                  </a:p>
                </p:txBody>
              </p:sp>
              <p:sp>
                <p:nvSpPr>
                  <p:cNvPr id="48" name="Text Box 24">
                    <a:extLst>
                      <a:ext uri="{FF2B5EF4-FFF2-40B4-BE49-F238E27FC236}">
                        <a16:creationId xmlns:a16="http://schemas.microsoft.com/office/drawing/2014/main" id="{F573486D-7C36-5D4D-A591-136E420184CE}"/>
                      </a:ext>
                    </a:extLst>
                  </p:cNvPr>
                  <p:cNvSpPr txBox="1">
                    <a:spLocks noChangeAspect="1" noChangeArrowheads="1"/>
                  </p:cNvSpPr>
                  <p:nvPr/>
                </p:nvSpPr>
                <p:spPr bwMode="auto">
                  <a:xfrm>
                    <a:off x="7298" y="1470"/>
                    <a:ext cx="127" cy="59"/>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lIns="32918" tIns="16459" rIns="32918" bIns="16459"/>
                  <a:ls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9pPr>
                  </a:lstStyle>
                  <a:p>
                    <a:pPr algn="just">
                      <a:defRPr/>
                    </a:pPr>
                    <a:r>
                      <a:rPr lang="en-US" altLang="ja-JP" sz="600" dirty="0">
                        <a:solidFill>
                          <a:srgbClr val="000000"/>
                        </a:solidFill>
                      </a:rPr>
                      <a:t>15</a:t>
                    </a:r>
                  </a:p>
                </p:txBody>
              </p:sp>
              <p:sp>
                <p:nvSpPr>
                  <p:cNvPr id="49" name="Line 25">
                    <a:extLst>
                      <a:ext uri="{FF2B5EF4-FFF2-40B4-BE49-F238E27FC236}">
                        <a16:creationId xmlns:a16="http://schemas.microsoft.com/office/drawing/2014/main" id="{EEEA2C3F-8723-9221-10DD-D34A81DC8A6C}"/>
                      </a:ext>
                    </a:extLst>
                  </p:cNvPr>
                  <p:cNvSpPr>
                    <a:spLocks noChangeAspect="1" noChangeShapeType="1"/>
                  </p:cNvSpPr>
                  <p:nvPr/>
                </p:nvSpPr>
                <p:spPr bwMode="auto">
                  <a:xfrm rot="16200000">
                    <a:off x="7334" y="1518"/>
                    <a:ext cx="123" cy="0"/>
                  </a:xfrm>
                  <a:prstGeom prst="line">
                    <a:avLst/>
                  </a:prstGeom>
                  <a:noFill/>
                  <a:ln w="6350">
                    <a:solidFill>
                      <a:srgbClr val="000000"/>
                    </a:solidFill>
                    <a:round/>
                    <a:headEnd type="triangle" w="sm" len="sm"/>
                    <a:tailEnd type="triangle" w="sm" len="sm"/>
                  </a:ln>
                  <a:extLst>
                    <a:ext uri="{909E8E84-426E-40DD-AFC4-6F175D3DCCD1}">
                      <a14:hiddenFill xmlns:a14="http://schemas.microsoft.com/office/drawing/2010/main">
                        <a:noFill/>
                      </a14:hiddenFill>
                    </a:ext>
                  </a:extLst>
                </p:spPr>
                <p:txBody>
                  <a:bodyPr/>
                  <a:ls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9pPr>
                  </a:lstStyle>
                  <a:p>
                    <a:pPr>
                      <a:defRPr/>
                    </a:pPr>
                    <a:endParaRPr lang="ja-JP" altLang="en-US" dirty="0">
                      <a:solidFill>
                        <a:srgbClr val="000000"/>
                      </a:solidFill>
                    </a:endParaRPr>
                  </a:p>
                </p:txBody>
              </p:sp>
              <p:sp>
                <p:nvSpPr>
                  <p:cNvPr id="50" name="Line 26">
                    <a:extLst>
                      <a:ext uri="{FF2B5EF4-FFF2-40B4-BE49-F238E27FC236}">
                        <a16:creationId xmlns:a16="http://schemas.microsoft.com/office/drawing/2014/main" id="{D8463D6C-94D8-31F0-02F3-9E0C78CF12B0}"/>
                      </a:ext>
                    </a:extLst>
                  </p:cNvPr>
                  <p:cNvSpPr>
                    <a:spLocks noChangeAspect="1" noChangeShapeType="1"/>
                  </p:cNvSpPr>
                  <p:nvPr/>
                </p:nvSpPr>
                <p:spPr bwMode="auto">
                  <a:xfrm rot="16200000">
                    <a:off x="7334" y="1704"/>
                    <a:ext cx="123" cy="0"/>
                  </a:xfrm>
                  <a:prstGeom prst="line">
                    <a:avLst/>
                  </a:prstGeom>
                  <a:noFill/>
                  <a:ln w="6350">
                    <a:solidFill>
                      <a:srgbClr val="000000"/>
                    </a:solidFill>
                    <a:round/>
                    <a:headEnd type="triangle" w="sm" len="sm"/>
                    <a:tailEnd type="triangle" w="sm" len="sm"/>
                  </a:ln>
                  <a:extLst>
                    <a:ext uri="{909E8E84-426E-40DD-AFC4-6F175D3DCCD1}">
                      <a14:hiddenFill xmlns:a14="http://schemas.microsoft.com/office/drawing/2010/main">
                        <a:noFill/>
                      </a14:hiddenFill>
                    </a:ext>
                  </a:extLst>
                </p:spPr>
                <p:txBody>
                  <a:bodyPr/>
                  <a:ls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9pPr>
                  </a:lstStyle>
                  <a:p>
                    <a:pPr>
                      <a:defRPr/>
                    </a:pPr>
                    <a:endParaRPr lang="ja-JP" altLang="en-US" dirty="0">
                      <a:solidFill>
                        <a:srgbClr val="000000"/>
                      </a:solidFill>
                    </a:endParaRPr>
                  </a:p>
                </p:txBody>
              </p:sp>
              <p:sp>
                <p:nvSpPr>
                  <p:cNvPr id="51" name="Text Box 30">
                    <a:extLst>
                      <a:ext uri="{FF2B5EF4-FFF2-40B4-BE49-F238E27FC236}">
                        <a16:creationId xmlns:a16="http://schemas.microsoft.com/office/drawing/2014/main" id="{7DD4269E-119F-C236-27EF-B16D279C37E9}"/>
                      </a:ext>
                    </a:extLst>
                  </p:cNvPr>
                  <p:cNvSpPr txBox="1">
                    <a:spLocks noChangeAspect="1" noChangeArrowheads="1"/>
                  </p:cNvSpPr>
                  <p:nvPr/>
                </p:nvSpPr>
                <p:spPr bwMode="auto">
                  <a:xfrm>
                    <a:off x="8426" y="1112"/>
                    <a:ext cx="18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9pPr>
                  </a:lstStyle>
                  <a:p>
                    <a:pPr algn="just">
                      <a:defRPr/>
                    </a:pPr>
                    <a:r>
                      <a:rPr lang="en-US" altLang="ja-JP" sz="1200" dirty="0">
                        <a:solidFill>
                          <a:srgbClr val="000000"/>
                        </a:solidFill>
                        <a:ea typeface="ＭＳ 明朝" pitchFamily="17" charset="-128"/>
                      </a:rPr>
                      <a:t>60</a:t>
                    </a:r>
                    <a:endParaRPr lang="en-US" altLang="ja-JP" sz="1200" dirty="0">
                      <a:solidFill>
                        <a:srgbClr val="000000"/>
                      </a:solidFill>
                    </a:endParaRPr>
                  </a:p>
                </p:txBody>
              </p:sp>
              <p:sp>
                <p:nvSpPr>
                  <p:cNvPr id="52" name="Line 37">
                    <a:extLst>
                      <a:ext uri="{FF2B5EF4-FFF2-40B4-BE49-F238E27FC236}">
                        <a16:creationId xmlns:a16="http://schemas.microsoft.com/office/drawing/2014/main" id="{3160DC7D-AC21-510B-FB9D-05B60B5C43C2}"/>
                      </a:ext>
                    </a:extLst>
                  </p:cNvPr>
                  <p:cNvSpPr>
                    <a:spLocks noChangeAspect="1" noChangeShapeType="1"/>
                  </p:cNvSpPr>
                  <p:nvPr/>
                </p:nvSpPr>
                <p:spPr bwMode="auto">
                  <a:xfrm>
                    <a:off x="6865" y="1401"/>
                    <a:ext cx="1529" cy="0"/>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a:ls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9pPr>
                  </a:lstStyle>
                  <a:p>
                    <a:pPr>
                      <a:defRPr/>
                    </a:pPr>
                    <a:endParaRPr lang="ja-JP" altLang="en-US" dirty="0">
                      <a:solidFill>
                        <a:srgbClr val="000000"/>
                      </a:solidFill>
                    </a:endParaRPr>
                  </a:p>
                </p:txBody>
              </p:sp>
              <p:sp>
                <p:nvSpPr>
                  <p:cNvPr id="53" name="Text Box 45">
                    <a:extLst>
                      <a:ext uri="{FF2B5EF4-FFF2-40B4-BE49-F238E27FC236}">
                        <a16:creationId xmlns:a16="http://schemas.microsoft.com/office/drawing/2014/main" id="{3EB12640-1C5E-4485-88CF-8F4055A5AE01}"/>
                      </a:ext>
                    </a:extLst>
                  </p:cNvPr>
                  <p:cNvSpPr txBox="1">
                    <a:spLocks noChangeAspect="1" noChangeArrowheads="1"/>
                  </p:cNvSpPr>
                  <p:nvPr/>
                </p:nvSpPr>
                <p:spPr bwMode="auto">
                  <a:xfrm>
                    <a:off x="6614" y="906"/>
                    <a:ext cx="41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9pPr>
                  </a:lstStyle>
                  <a:p>
                    <a:pPr algn="just">
                      <a:defRPr/>
                    </a:pPr>
                    <a:r>
                      <a:rPr lang="en-US" altLang="ja-JP" sz="1400" dirty="0">
                        <a:solidFill>
                          <a:srgbClr val="000000"/>
                        </a:solidFill>
                        <a:ea typeface="ＭＳ 明朝" pitchFamily="17" charset="-128"/>
                      </a:rPr>
                      <a:t>Unit: cm</a:t>
                    </a:r>
                    <a:endParaRPr lang="en-US" altLang="ja-JP" sz="1400" dirty="0">
                      <a:solidFill>
                        <a:srgbClr val="000000"/>
                      </a:solidFill>
                    </a:endParaRPr>
                  </a:p>
                </p:txBody>
              </p:sp>
            </p:grpSp>
            <p:sp>
              <p:nvSpPr>
                <p:cNvPr id="27" name="Text Box 53">
                  <a:extLst>
                    <a:ext uri="{FF2B5EF4-FFF2-40B4-BE49-F238E27FC236}">
                      <a16:creationId xmlns:a16="http://schemas.microsoft.com/office/drawing/2014/main" id="{7ECB20E5-46F8-1792-D53E-FEDDD86EC4A8}"/>
                    </a:ext>
                  </a:extLst>
                </p:cNvPr>
                <p:cNvSpPr txBox="1">
                  <a:spLocks noChangeArrowheads="1"/>
                </p:cNvSpPr>
                <p:nvPr/>
              </p:nvSpPr>
              <p:spPr bwMode="auto">
                <a:xfrm>
                  <a:off x="11233150" y="3240088"/>
                  <a:ext cx="2663825"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9pPr>
                </a:lstStyle>
                <a:p>
                  <a:pPr algn="ctr">
                    <a:spcBef>
                      <a:spcPts val="500"/>
                    </a:spcBef>
                    <a:spcAft>
                      <a:spcPts val="2175"/>
                    </a:spcAft>
                    <a:defRPr/>
                  </a:pPr>
                  <a:endParaRPr lang="en-US" altLang="ja-JP" sz="1000" dirty="0">
                    <a:solidFill>
                      <a:srgbClr val="000000"/>
                    </a:solidFill>
                    <a:ea typeface="ＭＳ 明朝" pitchFamily="17" charset="-128"/>
                  </a:endParaRPr>
                </a:p>
              </p:txBody>
            </p:sp>
          </p:grpSp>
          <p:sp>
            <p:nvSpPr>
              <p:cNvPr id="15" name="円/楕円 11">
                <a:extLst>
                  <a:ext uri="{FF2B5EF4-FFF2-40B4-BE49-F238E27FC236}">
                    <a16:creationId xmlns:a16="http://schemas.microsoft.com/office/drawing/2014/main" id="{DA23C601-CBF3-57A9-DFDD-517C00183975}"/>
                  </a:ext>
                </a:extLst>
              </p:cNvPr>
              <p:cNvSpPr/>
              <p:nvPr/>
            </p:nvSpPr>
            <p:spPr>
              <a:xfrm>
                <a:off x="1303087" y="4803874"/>
                <a:ext cx="91200" cy="912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6" name="円/楕円 12">
                <a:extLst>
                  <a:ext uri="{FF2B5EF4-FFF2-40B4-BE49-F238E27FC236}">
                    <a16:creationId xmlns:a16="http://schemas.microsoft.com/office/drawing/2014/main" id="{08CAA6EF-066C-1521-F6F7-11E0BD74F261}"/>
                  </a:ext>
                </a:extLst>
              </p:cNvPr>
              <p:cNvSpPr/>
              <p:nvPr/>
            </p:nvSpPr>
            <p:spPr>
              <a:xfrm>
                <a:off x="1303087" y="5173477"/>
                <a:ext cx="91200" cy="912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7" name="円/楕円 13">
                <a:extLst>
                  <a:ext uri="{FF2B5EF4-FFF2-40B4-BE49-F238E27FC236}">
                    <a16:creationId xmlns:a16="http://schemas.microsoft.com/office/drawing/2014/main" id="{3CAEC5D7-CF42-862A-1011-8DAADEFCED7D}"/>
                  </a:ext>
                </a:extLst>
              </p:cNvPr>
              <p:cNvSpPr/>
              <p:nvPr/>
            </p:nvSpPr>
            <p:spPr>
              <a:xfrm>
                <a:off x="1302696" y="5532120"/>
                <a:ext cx="91200" cy="912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8" name="円/楕円 14">
                <a:extLst>
                  <a:ext uri="{FF2B5EF4-FFF2-40B4-BE49-F238E27FC236}">
                    <a16:creationId xmlns:a16="http://schemas.microsoft.com/office/drawing/2014/main" id="{805A7F30-8AF3-C4D9-64A1-F3D8712FDA22}"/>
                  </a:ext>
                </a:extLst>
              </p:cNvPr>
              <p:cNvSpPr/>
              <p:nvPr/>
            </p:nvSpPr>
            <p:spPr>
              <a:xfrm>
                <a:off x="1646978" y="4803874"/>
                <a:ext cx="91200" cy="912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9" name="円/楕円 15">
                <a:extLst>
                  <a:ext uri="{FF2B5EF4-FFF2-40B4-BE49-F238E27FC236}">
                    <a16:creationId xmlns:a16="http://schemas.microsoft.com/office/drawing/2014/main" id="{1739D8DE-3E30-AA50-A4E3-CB734A6516AC}"/>
                  </a:ext>
                </a:extLst>
              </p:cNvPr>
              <p:cNvSpPr/>
              <p:nvPr/>
            </p:nvSpPr>
            <p:spPr>
              <a:xfrm>
                <a:off x="1653068" y="5169285"/>
                <a:ext cx="91200" cy="912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0" name="円/楕円 16">
                <a:extLst>
                  <a:ext uri="{FF2B5EF4-FFF2-40B4-BE49-F238E27FC236}">
                    <a16:creationId xmlns:a16="http://schemas.microsoft.com/office/drawing/2014/main" id="{70DA4983-ED6F-3C45-A84F-AE42653F4BE9}"/>
                  </a:ext>
                </a:extLst>
              </p:cNvPr>
              <p:cNvSpPr/>
              <p:nvPr/>
            </p:nvSpPr>
            <p:spPr>
              <a:xfrm>
                <a:off x="1646978" y="5532120"/>
                <a:ext cx="91200" cy="912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1" name="テキスト ボックス 20">
                <a:extLst>
                  <a:ext uri="{FF2B5EF4-FFF2-40B4-BE49-F238E27FC236}">
                    <a16:creationId xmlns:a16="http://schemas.microsoft.com/office/drawing/2014/main" id="{D7703F4E-0131-A675-9C01-702367E370FD}"/>
                  </a:ext>
                </a:extLst>
              </p:cNvPr>
              <p:cNvSpPr txBox="1"/>
              <p:nvPr/>
            </p:nvSpPr>
            <p:spPr>
              <a:xfrm>
                <a:off x="610688" y="4370290"/>
                <a:ext cx="442915" cy="1425082"/>
              </a:xfrm>
              <a:prstGeom prst="rect">
                <a:avLst/>
              </a:prstGeom>
              <a:noFill/>
            </p:spPr>
            <p:txBody>
              <a:bodyPr wrap="none" rtlCol="0">
                <a:spAutoFit/>
              </a:bodyPr>
              <a:lstStyle/>
              <a:p>
                <a:pPr>
                  <a:lnSpc>
                    <a:spcPts val="2800"/>
                  </a:lnSpc>
                </a:pPr>
                <a:r>
                  <a:rPr lang="ja-JP" altLang="en-US" b="1" dirty="0"/>
                  <a:t>①</a:t>
                </a:r>
                <a:endParaRPr lang="en-US" altLang="ja-JP" b="1" dirty="0"/>
              </a:p>
              <a:p>
                <a:pPr>
                  <a:lnSpc>
                    <a:spcPts val="2800"/>
                  </a:lnSpc>
                </a:pPr>
                <a:r>
                  <a:rPr lang="ja-JP" altLang="en-US" b="1" dirty="0"/>
                  <a:t>②</a:t>
                </a:r>
                <a:endParaRPr lang="en-US" altLang="ja-JP" b="1" dirty="0"/>
              </a:p>
              <a:p>
                <a:pPr>
                  <a:lnSpc>
                    <a:spcPts val="2800"/>
                  </a:lnSpc>
                </a:pPr>
                <a:r>
                  <a:rPr lang="ja-JP" altLang="en-US" b="1" dirty="0"/>
                  <a:t>③</a:t>
                </a:r>
              </a:p>
            </p:txBody>
          </p:sp>
          <p:sp>
            <p:nvSpPr>
              <p:cNvPr id="22" name="テキスト ボックス 21">
                <a:extLst>
                  <a:ext uri="{FF2B5EF4-FFF2-40B4-BE49-F238E27FC236}">
                    <a16:creationId xmlns:a16="http://schemas.microsoft.com/office/drawing/2014/main" id="{3B8C4F9C-A55F-1365-65DA-EA5332AF1E2F}"/>
                  </a:ext>
                </a:extLst>
              </p:cNvPr>
              <p:cNvSpPr txBox="1"/>
              <p:nvPr/>
            </p:nvSpPr>
            <p:spPr>
              <a:xfrm>
                <a:off x="1789861" y="4338931"/>
                <a:ext cx="442915" cy="1425082"/>
              </a:xfrm>
              <a:prstGeom prst="rect">
                <a:avLst/>
              </a:prstGeom>
              <a:noFill/>
            </p:spPr>
            <p:txBody>
              <a:bodyPr wrap="none" rtlCol="0">
                <a:spAutoFit/>
              </a:bodyPr>
              <a:lstStyle/>
              <a:p>
                <a:pPr>
                  <a:lnSpc>
                    <a:spcPts val="2800"/>
                  </a:lnSpc>
                </a:pPr>
                <a:r>
                  <a:rPr lang="ja-JP" altLang="en-US" b="1" dirty="0"/>
                  <a:t>④</a:t>
                </a:r>
                <a:endParaRPr lang="en-US" altLang="ja-JP" b="1" dirty="0"/>
              </a:p>
              <a:p>
                <a:pPr>
                  <a:lnSpc>
                    <a:spcPts val="2800"/>
                  </a:lnSpc>
                </a:pPr>
                <a:r>
                  <a:rPr lang="ja-JP" altLang="en-US" b="1" dirty="0"/>
                  <a:t>⑤</a:t>
                </a:r>
                <a:endParaRPr lang="en-US" altLang="ja-JP" b="1" dirty="0"/>
              </a:p>
              <a:p>
                <a:pPr>
                  <a:lnSpc>
                    <a:spcPts val="2800"/>
                  </a:lnSpc>
                </a:pPr>
                <a:r>
                  <a:rPr lang="ja-JP" altLang="en-US" b="1" dirty="0"/>
                  <a:t>⑥</a:t>
                </a:r>
                <a:endParaRPr lang="en-US" altLang="ja-JP" b="1" dirty="0"/>
              </a:p>
            </p:txBody>
          </p:sp>
        </p:grpSp>
        <p:cxnSp>
          <p:nvCxnSpPr>
            <p:cNvPr id="8" name="直線コネクタ 7">
              <a:extLst>
                <a:ext uri="{FF2B5EF4-FFF2-40B4-BE49-F238E27FC236}">
                  <a16:creationId xmlns:a16="http://schemas.microsoft.com/office/drawing/2014/main" id="{CB76A31C-A8F2-05B4-5DF3-DB22AE21D714}"/>
                </a:ext>
              </a:extLst>
            </p:cNvPr>
            <p:cNvCxnSpPr>
              <a:endCxn id="15" idx="2"/>
            </p:cNvCxnSpPr>
            <p:nvPr/>
          </p:nvCxnSpPr>
          <p:spPr>
            <a:xfrm>
              <a:off x="895928" y="2029350"/>
              <a:ext cx="251575" cy="155214"/>
            </a:xfrm>
            <a:prstGeom prst="line">
              <a:avLst/>
            </a:prstGeom>
            <a:ln w="19050">
              <a:solidFill>
                <a:schemeClr val="tx2"/>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4C91B333-743D-384F-4C4B-EAD045B83E5F}"/>
                </a:ext>
              </a:extLst>
            </p:cNvPr>
            <p:cNvCxnSpPr/>
            <p:nvPr/>
          </p:nvCxnSpPr>
          <p:spPr>
            <a:xfrm>
              <a:off x="854833" y="2449118"/>
              <a:ext cx="325034" cy="30276"/>
            </a:xfrm>
            <a:prstGeom prst="line">
              <a:avLst/>
            </a:prstGeom>
            <a:ln w="19050">
              <a:solidFill>
                <a:schemeClr val="tx2"/>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61EB9895-0EF0-49F1-C4ED-643BAA94ED65}"/>
                </a:ext>
              </a:extLst>
            </p:cNvPr>
            <p:cNvCxnSpPr/>
            <p:nvPr/>
          </p:nvCxnSpPr>
          <p:spPr>
            <a:xfrm>
              <a:off x="895928" y="2749965"/>
              <a:ext cx="279056" cy="30276"/>
            </a:xfrm>
            <a:prstGeom prst="line">
              <a:avLst/>
            </a:prstGeom>
            <a:ln w="19050">
              <a:solidFill>
                <a:schemeClr val="tx2"/>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AA0CBE0A-36C5-33F6-46D6-46EC3B955D72}"/>
                </a:ext>
              </a:extLst>
            </p:cNvPr>
            <p:cNvCxnSpPr/>
            <p:nvPr/>
          </p:nvCxnSpPr>
          <p:spPr>
            <a:xfrm flipH="1">
              <a:off x="1480555" y="2040479"/>
              <a:ext cx="175077" cy="131599"/>
            </a:xfrm>
            <a:prstGeom prst="line">
              <a:avLst/>
            </a:prstGeom>
            <a:ln w="19050">
              <a:solidFill>
                <a:schemeClr val="tx2"/>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2532F7C0-37FB-C870-4AB9-BC37A902A84B}"/>
                </a:ext>
              </a:extLst>
            </p:cNvPr>
            <p:cNvCxnSpPr>
              <a:stCxn id="19" idx="6"/>
            </p:cNvCxnSpPr>
            <p:nvPr/>
          </p:nvCxnSpPr>
          <p:spPr>
            <a:xfrm flipV="1">
              <a:off x="1501266" y="2371411"/>
              <a:ext cx="147350" cy="113042"/>
            </a:xfrm>
            <a:prstGeom prst="line">
              <a:avLst/>
            </a:prstGeom>
            <a:ln w="19050">
              <a:solidFill>
                <a:schemeClr val="tx2"/>
              </a:solidFill>
              <a:prstDash val="sysDot"/>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0309A6CF-4D43-1377-6823-B7C85B4837DA}"/>
                </a:ext>
              </a:extLst>
            </p:cNvPr>
            <p:cNvCxnSpPr>
              <a:stCxn id="20" idx="6"/>
            </p:cNvCxnSpPr>
            <p:nvPr/>
          </p:nvCxnSpPr>
          <p:spPr>
            <a:xfrm flipV="1">
              <a:off x="1496383" y="2728243"/>
              <a:ext cx="146779" cy="53985"/>
            </a:xfrm>
            <a:prstGeom prst="line">
              <a:avLst/>
            </a:prstGeom>
            <a:ln w="19050">
              <a:solidFill>
                <a:schemeClr val="tx2"/>
              </a:solidFill>
              <a:prstDash val="sysDot"/>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24545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872BA-533B-FE39-7B26-8B2D84CF31D8}"/>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C820C45-6558-46BB-082E-4DCA73B279FE}"/>
              </a:ext>
            </a:extLst>
          </p:cNvPr>
          <p:cNvSpPr>
            <a:spLocks noGrp="1"/>
          </p:cNvSpPr>
          <p:nvPr>
            <p:ph type="sldNum" sz="quarter" idx="13"/>
          </p:nvPr>
        </p:nvSpPr>
        <p:spPr/>
        <p:txBody>
          <a:bodyPr/>
          <a:lstStyle/>
          <a:p>
            <a:fld id="{51D93AC8-90BD-4910-BF0D-A41DA964ED62}" type="slidenum">
              <a:rPr lang="ja-JP" altLang="en-US" smtClean="0"/>
              <a:pPr/>
              <a:t>17</a:t>
            </a:fld>
            <a:endParaRPr lang="ja-JP" altLang="en-US" dirty="0"/>
          </a:p>
        </p:txBody>
      </p:sp>
      <p:sp>
        <p:nvSpPr>
          <p:cNvPr id="4" name="テキスト プレースホルダー 3">
            <a:extLst>
              <a:ext uri="{FF2B5EF4-FFF2-40B4-BE49-F238E27FC236}">
                <a16:creationId xmlns:a16="http://schemas.microsoft.com/office/drawing/2014/main" id="{C9D84CA5-5F95-08AF-6B9F-7172AB2B8DC5}"/>
              </a:ext>
            </a:extLst>
          </p:cNvPr>
          <p:cNvSpPr>
            <a:spLocks noGrp="1"/>
          </p:cNvSpPr>
          <p:nvPr>
            <p:ph type="body" sz="quarter" idx="14"/>
          </p:nvPr>
        </p:nvSpPr>
        <p:spPr>
          <a:xfrm>
            <a:off x="169123" y="492"/>
            <a:ext cx="8234648" cy="598024"/>
          </a:xfrm>
        </p:spPr>
        <p:txBody>
          <a:bodyPr>
            <a:normAutofit/>
          </a:bodyPr>
          <a:lstStyle/>
          <a:p>
            <a:r>
              <a:rPr kumimoji="1" lang="en-US" altLang="ja-JP" sz="2800" dirty="0"/>
              <a:t>Gap streaming phenomenon</a:t>
            </a:r>
            <a:endParaRPr kumimoji="1" lang="ja-JP" altLang="en-US" sz="2800" dirty="0"/>
          </a:p>
        </p:txBody>
      </p:sp>
      <p:sp>
        <p:nvSpPr>
          <p:cNvPr id="3" name="テキスト プレースホルダー 4">
            <a:extLst>
              <a:ext uri="{FF2B5EF4-FFF2-40B4-BE49-F238E27FC236}">
                <a16:creationId xmlns:a16="http://schemas.microsoft.com/office/drawing/2014/main" id="{DD564730-D736-4251-E430-F542720B7817}"/>
              </a:ext>
            </a:extLst>
          </p:cNvPr>
          <p:cNvSpPr txBox="1">
            <a:spLocks/>
          </p:cNvSpPr>
          <p:nvPr/>
        </p:nvSpPr>
        <p:spPr>
          <a:xfrm>
            <a:off x="169123" y="661142"/>
            <a:ext cx="8805438" cy="473055"/>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kumimoji="1" sz="2000" kern="1200" spc="0" baseline="0">
                <a:solidFill>
                  <a:schemeClr val="tx1">
                    <a:lumMod val="95000"/>
                    <a:lumOff val="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kumimoji="1"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kumimoji="1"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kumimoji="1"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kumimoji="1"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2200" dirty="0">
                <a:latin typeface="Times New Roman" panose="02020603050405020304" pitchFamily="18" charset="0"/>
                <a:cs typeface="Times New Roman" panose="02020603050405020304" pitchFamily="18" charset="0"/>
              </a:rPr>
              <a:t>Calculation / Experiment ratio</a:t>
            </a:r>
          </a:p>
          <a:p>
            <a:pPr marL="457200" indent="-457200">
              <a:buFont typeface="Wingdings" panose="05000000000000000000" pitchFamily="2" charset="2"/>
              <a:buChar char="l"/>
            </a:pPr>
            <a:endParaRPr lang="ja-JP" altLang="en-US" sz="2200" dirty="0">
              <a:latin typeface="Times New Roman" panose="02020603050405020304" pitchFamily="18" charset="0"/>
              <a:cs typeface="Times New Roman" panose="02020603050405020304" pitchFamily="18" charset="0"/>
            </a:endParaRPr>
          </a:p>
        </p:txBody>
      </p:sp>
      <p:sp>
        <p:nvSpPr>
          <p:cNvPr id="68" name="正方形/長方形 67">
            <a:extLst>
              <a:ext uri="{FF2B5EF4-FFF2-40B4-BE49-F238E27FC236}">
                <a16:creationId xmlns:a16="http://schemas.microsoft.com/office/drawing/2014/main" id="{2133107F-C716-C09B-1030-5147B9D0DF6D}"/>
              </a:ext>
            </a:extLst>
          </p:cNvPr>
          <p:cNvSpPr/>
          <p:nvPr/>
        </p:nvSpPr>
        <p:spPr>
          <a:xfrm>
            <a:off x="0" y="6603869"/>
            <a:ext cx="7134566" cy="246221"/>
          </a:xfrm>
          <a:prstGeom prst="rect">
            <a:avLst/>
          </a:prstGeom>
        </p:spPr>
        <p:txBody>
          <a:bodyPr wrap="square">
            <a:spAutoFit/>
          </a:bodyPr>
          <a:lstStyle/>
          <a:p>
            <a:r>
              <a:rPr kumimoji="1" lang="en-US" altLang="ja-JP" sz="1000">
                <a:latin typeface="Times New Roman" panose="02020603050405020304" pitchFamily="18" charset="0"/>
                <a:cs typeface="Times New Roman" panose="02020603050405020304" pitchFamily="18" charset="0"/>
              </a:rPr>
              <a:t>[5] K. Ochiai, et al., Journal of Plasma and Fusion Research, </a:t>
            </a:r>
            <a:r>
              <a:rPr kumimoji="1" lang="es-ES" altLang="ja-JP" sz="1000">
                <a:latin typeface="Times New Roman" panose="02020603050405020304" pitchFamily="18" charset="0"/>
                <a:cs typeface="Times New Roman" panose="02020603050405020304" pitchFamily="18" charset="0"/>
              </a:rPr>
              <a:t>84(9), 594-599, (2008)</a:t>
            </a:r>
            <a:r>
              <a:rPr kumimoji="1" lang="en-US" altLang="ja-JP" sz="1000">
                <a:latin typeface="Times New Roman" panose="02020603050405020304" pitchFamily="18" charset="0"/>
                <a:cs typeface="Times New Roman" panose="02020603050405020304" pitchFamily="18" charset="0"/>
              </a:rPr>
              <a:t>.</a:t>
            </a:r>
            <a:endParaRPr lang="es-ES" altLang="ja-JP" sz="1000" dirty="0">
              <a:latin typeface="Times New Roman" panose="02020603050405020304" pitchFamily="18" charset="0"/>
              <a:cs typeface="Times New Roman" panose="02020603050405020304" pitchFamily="18" charset="0"/>
            </a:endParaRPr>
          </a:p>
        </p:txBody>
      </p:sp>
      <p:pic>
        <p:nvPicPr>
          <p:cNvPr id="61" name="図 60">
            <a:extLst>
              <a:ext uri="{FF2B5EF4-FFF2-40B4-BE49-F238E27FC236}">
                <a16:creationId xmlns:a16="http://schemas.microsoft.com/office/drawing/2014/main" id="{E53AD278-0DB0-9A5D-B7CB-D37D973535CC}"/>
              </a:ext>
            </a:extLst>
          </p:cNvPr>
          <p:cNvPicPr>
            <a:picLocks noChangeAspect="1"/>
          </p:cNvPicPr>
          <p:nvPr/>
        </p:nvPicPr>
        <p:blipFill>
          <a:blip r:embed="rId3"/>
          <a:stretch>
            <a:fillRect/>
          </a:stretch>
        </p:blipFill>
        <p:spPr>
          <a:xfrm>
            <a:off x="1796924" y="1151015"/>
            <a:ext cx="5549835" cy="4402869"/>
          </a:xfrm>
          <a:prstGeom prst="rect">
            <a:avLst/>
          </a:prstGeom>
        </p:spPr>
      </p:pic>
      <p:sp>
        <p:nvSpPr>
          <p:cNvPr id="5" name="正方形/長方形 4">
            <a:extLst>
              <a:ext uri="{FF2B5EF4-FFF2-40B4-BE49-F238E27FC236}">
                <a16:creationId xmlns:a16="http://schemas.microsoft.com/office/drawing/2014/main" id="{35B87C07-4FB2-9499-AE35-02261564DEB1}"/>
              </a:ext>
            </a:extLst>
          </p:cNvPr>
          <p:cNvSpPr/>
          <p:nvPr/>
        </p:nvSpPr>
        <p:spPr>
          <a:xfrm>
            <a:off x="737695" y="4272020"/>
            <a:ext cx="3937460" cy="128186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ja-JP" dirty="0">
                <a:solidFill>
                  <a:schemeClr val="tx1"/>
                </a:solidFill>
                <a:latin typeface="Times New Roman" panose="02020603050405020304" pitchFamily="18" charset="0"/>
                <a:cs typeface="Times New Roman" panose="02020603050405020304" pitchFamily="18" charset="0"/>
              </a:rPr>
              <a:t>Upper : 235U nuclear fission rate</a:t>
            </a:r>
          </a:p>
          <a:p>
            <a:r>
              <a:rPr kumimoji="1" lang="en-US" altLang="ja-JP" dirty="0">
                <a:solidFill>
                  <a:schemeClr val="tx1"/>
                </a:solidFill>
                <a:latin typeface="Times New Roman" panose="02020603050405020304" pitchFamily="18" charset="0"/>
                <a:cs typeface="Times New Roman" panose="02020603050405020304" pitchFamily="18" charset="0"/>
              </a:rPr>
              <a:t>Lower : </a:t>
            </a:r>
            <a:r>
              <a:rPr lang="en-US" altLang="ja-JP" dirty="0">
                <a:solidFill>
                  <a:schemeClr val="tx1"/>
                </a:solidFill>
                <a:latin typeface="Times New Roman" panose="02020603050405020304" pitchFamily="18" charset="0"/>
                <a:cs typeface="Times New Roman" panose="02020603050405020304" pitchFamily="18" charset="0"/>
              </a:rPr>
              <a:t>238U nuclear fission rate</a:t>
            </a:r>
          </a:p>
          <a:p>
            <a:r>
              <a:rPr kumimoji="1" lang="en-US" altLang="ja-JP" dirty="0">
                <a:solidFill>
                  <a:schemeClr val="tx1"/>
                </a:solidFill>
                <a:latin typeface="Times New Roman" panose="02020603050405020304" pitchFamily="18" charset="0"/>
                <a:cs typeface="Times New Roman" panose="02020603050405020304" pitchFamily="18" charset="0"/>
              </a:rPr>
              <a:t>Experimental er</a:t>
            </a:r>
            <a:r>
              <a:rPr lang="en-US" altLang="ja-JP" dirty="0">
                <a:solidFill>
                  <a:schemeClr val="tx1"/>
                </a:solidFill>
                <a:latin typeface="Times New Roman" panose="02020603050405020304" pitchFamily="18" charset="0"/>
                <a:cs typeface="Times New Roman" panose="02020603050405020304" pitchFamily="18" charset="0"/>
              </a:rPr>
              <a:t>ror : ~ 5%</a:t>
            </a:r>
          </a:p>
          <a:p>
            <a:r>
              <a:rPr kumimoji="1" lang="en-US" altLang="ja-JP" dirty="0">
                <a:solidFill>
                  <a:schemeClr val="tx1"/>
                </a:solidFill>
                <a:latin typeface="Times New Roman" panose="02020603050405020304" pitchFamily="18" charset="0"/>
                <a:cs typeface="Times New Roman" panose="02020603050405020304" pitchFamily="18" charset="0"/>
              </a:rPr>
              <a:t>Statistical error in calculation : &lt; 10%</a:t>
            </a:r>
            <a:endParaRPr kumimoji="1" lang="ja-JP" altLang="en-US" dirty="0">
              <a:solidFill>
                <a:schemeClr val="tx1"/>
              </a:solidFill>
              <a:latin typeface="Times New Roman" panose="02020603050405020304" pitchFamily="18" charset="0"/>
              <a:cs typeface="Times New Roman" panose="02020603050405020304" pitchFamily="18" charset="0"/>
            </a:endParaRPr>
          </a:p>
        </p:txBody>
      </p:sp>
      <p:sp>
        <p:nvSpPr>
          <p:cNvPr id="70" name="テキスト ボックス 69">
            <a:extLst>
              <a:ext uri="{FF2B5EF4-FFF2-40B4-BE49-F238E27FC236}">
                <a16:creationId xmlns:a16="http://schemas.microsoft.com/office/drawing/2014/main" id="{F86F30AD-F996-508B-FE6F-447ED3EC3E95}"/>
              </a:ext>
            </a:extLst>
          </p:cNvPr>
          <p:cNvSpPr txBox="1"/>
          <p:nvPr/>
        </p:nvSpPr>
        <p:spPr>
          <a:xfrm>
            <a:off x="541427" y="5691652"/>
            <a:ext cx="8267455" cy="338554"/>
          </a:xfrm>
          <a:prstGeom prst="rect">
            <a:avLst/>
          </a:prstGeom>
          <a:noFill/>
        </p:spPr>
        <p:txBody>
          <a:bodyPr wrap="square">
            <a:spAutoFit/>
          </a:bodyPr>
          <a:lstStyle/>
          <a:p>
            <a:pPr algn="ctr"/>
            <a:r>
              <a:rPr lang="en-US" altLang="ja-JP" sz="1600" b="1" dirty="0">
                <a:latin typeface="Times New Roman" panose="02020603050405020304" pitchFamily="18" charset="0"/>
                <a:cs typeface="Times New Roman" panose="02020603050405020304" pitchFamily="18" charset="0"/>
              </a:rPr>
              <a:t>Fig.  </a:t>
            </a:r>
            <a:r>
              <a:rPr lang="ja-JP" altLang="en-US" sz="1600" dirty="0">
                <a:latin typeface="Times New Roman" panose="02020603050405020304" pitchFamily="18" charset="0"/>
                <a:cs typeface="Times New Roman" panose="02020603050405020304" pitchFamily="18" charset="0"/>
              </a:rPr>
              <a:t>Example of FNS shielding blanket gap streaming experimental analysis </a:t>
            </a:r>
            <a:r>
              <a:rPr lang="ja-JP" altLang="en-US" sz="1600">
                <a:latin typeface="Times New Roman" panose="02020603050405020304" pitchFamily="18" charset="0"/>
                <a:cs typeface="Times New Roman" panose="02020603050405020304" pitchFamily="18" charset="0"/>
              </a:rPr>
              <a:t>results </a:t>
            </a:r>
            <a:r>
              <a:rPr lang="en-US" altLang="ja-JP" sz="1600" baseline="30000">
                <a:latin typeface="Times New Roman" panose="02020603050405020304" pitchFamily="18" charset="0"/>
                <a:cs typeface="Times New Roman" panose="02020603050405020304" pitchFamily="18" charset="0"/>
              </a:rPr>
              <a:t>[5]</a:t>
            </a:r>
            <a:r>
              <a:rPr lang="en-US" altLang="ja-JP" sz="1600">
                <a:latin typeface="Times New Roman" panose="02020603050405020304" pitchFamily="18" charset="0"/>
                <a:cs typeface="Times New Roman" panose="02020603050405020304" pitchFamily="18" charset="0"/>
              </a:rPr>
              <a:t>.</a:t>
            </a:r>
            <a:endParaRPr lang="ja-JP" altLang="en-US" sz="1600" dirty="0">
              <a:latin typeface="Times New Roman" panose="02020603050405020304" pitchFamily="18" charset="0"/>
              <a:cs typeface="Times New Roman" panose="02020603050405020304" pitchFamily="18" charset="0"/>
            </a:endParaRPr>
          </a:p>
        </p:txBody>
      </p:sp>
      <p:sp>
        <p:nvSpPr>
          <p:cNvPr id="83" name="正方形/長方形 82">
            <a:extLst>
              <a:ext uri="{FF2B5EF4-FFF2-40B4-BE49-F238E27FC236}">
                <a16:creationId xmlns:a16="http://schemas.microsoft.com/office/drawing/2014/main" id="{78A4D0A0-F7DB-CFCA-A806-6E0ED8BA13F0}"/>
              </a:ext>
            </a:extLst>
          </p:cNvPr>
          <p:cNvSpPr/>
          <p:nvPr/>
        </p:nvSpPr>
        <p:spPr>
          <a:xfrm>
            <a:off x="1924049" y="2656423"/>
            <a:ext cx="782375" cy="5406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Times New Roman" panose="02020603050405020304" pitchFamily="18" charset="0"/>
              <a:cs typeface="Times New Roman" panose="02020603050405020304" pitchFamily="18" charset="0"/>
            </a:endParaRPr>
          </a:p>
        </p:txBody>
      </p:sp>
      <p:sp>
        <p:nvSpPr>
          <p:cNvPr id="81" name="正方形/長方形 80">
            <a:extLst>
              <a:ext uri="{FF2B5EF4-FFF2-40B4-BE49-F238E27FC236}">
                <a16:creationId xmlns:a16="http://schemas.microsoft.com/office/drawing/2014/main" id="{804585D8-D70D-C6CE-F5BF-A348C34A6228}"/>
              </a:ext>
            </a:extLst>
          </p:cNvPr>
          <p:cNvSpPr/>
          <p:nvPr/>
        </p:nvSpPr>
        <p:spPr>
          <a:xfrm>
            <a:off x="1176330" y="2558265"/>
            <a:ext cx="1653080" cy="54065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Times New Roman" panose="02020603050405020304" pitchFamily="18" charset="0"/>
                <a:cs typeface="Times New Roman" panose="02020603050405020304" pitchFamily="18" charset="0"/>
              </a:rPr>
              <a:t>D-T </a:t>
            </a:r>
            <a:br>
              <a:rPr kumimoji="1" lang="en-US" altLang="ja-JP" dirty="0">
                <a:solidFill>
                  <a:schemeClr val="tx1"/>
                </a:solidFill>
                <a:latin typeface="Times New Roman" panose="02020603050405020304" pitchFamily="18" charset="0"/>
                <a:cs typeface="Times New Roman" panose="02020603050405020304" pitchFamily="18" charset="0"/>
              </a:rPr>
            </a:br>
            <a:r>
              <a:rPr kumimoji="1" lang="en-US" altLang="ja-JP" dirty="0">
                <a:solidFill>
                  <a:schemeClr val="tx1"/>
                </a:solidFill>
                <a:latin typeface="Times New Roman" panose="02020603050405020304" pitchFamily="18" charset="0"/>
                <a:cs typeface="Times New Roman" panose="02020603050405020304" pitchFamily="18" charset="0"/>
              </a:rPr>
              <a:t>neutron source</a:t>
            </a:r>
            <a:endParaRPr kumimoji="1" lang="ja-JP" altLang="en-US" dirty="0">
              <a:solidFill>
                <a:schemeClr val="tx1"/>
              </a:solidFill>
              <a:latin typeface="Times New Roman" panose="02020603050405020304" pitchFamily="18" charset="0"/>
              <a:cs typeface="Times New Roman" panose="02020603050405020304" pitchFamily="18" charset="0"/>
            </a:endParaRPr>
          </a:p>
        </p:txBody>
      </p:sp>
      <p:sp>
        <p:nvSpPr>
          <p:cNvPr id="85" name="テキスト ボックス 84">
            <a:extLst>
              <a:ext uri="{FF2B5EF4-FFF2-40B4-BE49-F238E27FC236}">
                <a16:creationId xmlns:a16="http://schemas.microsoft.com/office/drawing/2014/main" id="{4F2D7358-B7A3-EC32-252D-94CCEC1F9822}"/>
              </a:ext>
            </a:extLst>
          </p:cNvPr>
          <p:cNvSpPr txBox="1"/>
          <p:nvPr/>
        </p:nvSpPr>
        <p:spPr>
          <a:xfrm>
            <a:off x="5012943" y="736284"/>
            <a:ext cx="3848251" cy="369332"/>
          </a:xfrm>
          <a:prstGeom prst="rect">
            <a:avLst/>
          </a:prstGeom>
          <a:noFill/>
          <a:ln>
            <a:solidFill>
              <a:schemeClr val="tx1"/>
            </a:solidFill>
          </a:ln>
        </p:spPr>
        <p:txBody>
          <a:bodyPr wrap="square">
            <a:spAutoFit/>
          </a:bodyPr>
          <a:lstStyle/>
          <a:p>
            <a:pPr algn="ctr"/>
            <a:r>
              <a:rPr lang="en-US" altLang="ja-JP" sz="1800" b="0" i="0" u="none" strike="noStrike" baseline="0" dirty="0">
                <a:latin typeface="Times New Roman" panose="02020603050405020304" pitchFamily="18" charset="0"/>
                <a:cs typeface="Times New Roman" panose="02020603050405020304" pitchFamily="18" charset="0"/>
              </a:rPr>
              <a:t>Calculation : MCNP-4A, FENDL/E-1.0</a:t>
            </a:r>
            <a:endParaRPr lang="ja-JP"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3616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B1F4EFF6-7175-4EA0-99B2-3BB22F97594D}"/>
              </a:ext>
            </a:extLst>
          </p:cNvPr>
          <p:cNvSpPr>
            <a:spLocks noGrp="1"/>
          </p:cNvSpPr>
          <p:nvPr>
            <p:ph sz="quarter" idx="10"/>
          </p:nvPr>
        </p:nvSpPr>
        <p:spPr/>
        <p:txBody>
          <a:bodyPr/>
          <a:lstStyle/>
          <a:p>
            <a:r>
              <a:rPr lang="en-US" altLang="ja-JP" b="1" dirty="0"/>
              <a:t>Appendix</a:t>
            </a:r>
            <a:endParaRPr lang="ja-JP" altLang="en-US" b="1" dirty="0"/>
          </a:p>
          <a:p>
            <a:endParaRPr kumimoji="1" lang="ja-JP" altLang="en-US" dirty="0"/>
          </a:p>
        </p:txBody>
      </p:sp>
      <p:sp>
        <p:nvSpPr>
          <p:cNvPr id="32" name="正方形/長方形 31">
            <a:extLst>
              <a:ext uri="{FF2B5EF4-FFF2-40B4-BE49-F238E27FC236}">
                <a16:creationId xmlns:a16="http://schemas.microsoft.com/office/drawing/2014/main" id="{1A64E8BF-AD1B-468B-BD1C-6BAB7BDC2A2C}"/>
              </a:ext>
            </a:extLst>
          </p:cNvPr>
          <p:cNvSpPr/>
          <p:nvPr/>
        </p:nvSpPr>
        <p:spPr>
          <a:xfrm rot="2700000">
            <a:off x="3291310" y="2071280"/>
            <a:ext cx="3600000" cy="3600000"/>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33" name="正方形/長方形 32">
            <a:extLst>
              <a:ext uri="{FF2B5EF4-FFF2-40B4-BE49-F238E27FC236}">
                <a16:creationId xmlns:a16="http://schemas.microsoft.com/office/drawing/2014/main" id="{7F3346FB-1F4D-4957-B059-331AF3E50247}"/>
              </a:ext>
            </a:extLst>
          </p:cNvPr>
          <p:cNvSpPr/>
          <p:nvPr/>
        </p:nvSpPr>
        <p:spPr>
          <a:xfrm rot="2700000">
            <a:off x="3741310" y="2521280"/>
            <a:ext cx="2700000" cy="270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34" name="正方形/長方形 33">
            <a:extLst>
              <a:ext uri="{FF2B5EF4-FFF2-40B4-BE49-F238E27FC236}">
                <a16:creationId xmlns:a16="http://schemas.microsoft.com/office/drawing/2014/main" id="{2B53F82E-DE6B-41E5-A88F-E0ED27B2C651}"/>
              </a:ext>
            </a:extLst>
          </p:cNvPr>
          <p:cNvSpPr/>
          <p:nvPr/>
        </p:nvSpPr>
        <p:spPr>
          <a:xfrm>
            <a:off x="4558215" y="4843937"/>
            <a:ext cx="344704" cy="1873063"/>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35" name="台形 34">
            <a:extLst>
              <a:ext uri="{FF2B5EF4-FFF2-40B4-BE49-F238E27FC236}">
                <a16:creationId xmlns:a16="http://schemas.microsoft.com/office/drawing/2014/main" id="{C3406C0C-D0D6-4451-8D64-D581DD06C213}"/>
              </a:ext>
            </a:extLst>
          </p:cNvPr>
          <p:cNvSpPr/>
          <p:nvPr/>
        </p:nvSpPr>
        <p:spPr>
          <a:xfrm rot="10800000">
            <a:off x="4650649" y="3104245"/>
            <a:ext cx="159085" cy="786085"/>
          </a:xfrm>
          <a:prstGeom prst="trapezoid">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36" name="正方形/長方形 35">
            <a:extLst>
              <a:ext uri="{FF2B5EF4-FFF2-40B4-BE49-F238E27FC236}">
                <a16:creationId xmlns:a16="http://schemas.microsoft.com/office/drawing/2014/main" id="{58347FEE-AAFE-4704-BA76-A378205FB5B9}"/>
              </a:ext>
            </a:extLst>
          </p:cNvPr>
          <p:cNvSpPr/>
          <p:nvPr/>
        </p:nvSpPr>
        <p:spPr>
          <a:xfrm>
            <a:off x="4443708" y="2785059"/>
            <a:ext cx="572966" cy="24857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37" name="正方形/長方形 36">
            <a:extLst>
              <a:ext uri="{FF2B5EF4-FFF2-40B4-BE49-F238E27FC236}">
                <a16:creationId xmlns:a16="http://schemas.microsoft.com/office/drawing/2014/main" id="{8562B1E1-0505-491C-A10A-C393AE2F5612}"/>
              </a:ext>
            </a:extLst>
          </p:cNvPr>
          <p:cNvSpPr/>
          <p:nvPr/>
        </p:nvSpPr>
        <p:spPr>
          <a:xfrm>
            <a:off x="4650648" y="3058525"/>
            <a:ext cx="159085" cy="4571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cxnSp>
        <p:nvCxnSpPr>
          <p:cNvPr id="38" name="直線コネクタ 37">
            <a:extLst>
              <a:ext uri="{FF2B5EF4-FFF2-40B4-BE49-F238E27FC236}">
                <a16:creationId xmlns:a16="http://schemas.microsoft.com/office/drawing/2014/main" id="{21A10140-59A5-4C3D-8502-252FE5D5E46B}"/>
              </a:ext>
            </a:extLst>
          </p:cNvPr>
          <p:cNvCxnSpPr/>
          <p:nvPr/>
        </p:nvCxnSpPr>
        <p:spPr>
          <a:xfrm>
            <a:off x="4730851" y="1243818"/>
            <a:ext cx="0" cy="568642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9" name="テキスト ボックス 11">
            <a:extLst>
              <a:ext uri="{FF2B5EF4-FFF2-40B4-BE49-F238E27FC236}">
                <a16:creationId xmlns:a16="http://schemas.microsoft.com/office/drawing/2014/main" id="{CD6E9DE5-7983-42F4-B530-4AE7D3B99815}"/>
              </a:ext>
            </a:extLst>
          </p:cNvPr>
          <p:cNvSpPr txBox="1"/>
          <p:nvPr/>
        </p:nvSpPr>
        <p:spPr>
          <a:xfrm>
            <a:off x="1814608" y="4408023"/>
            <a:ext cx="1367512" cy="369332"/>
          </a:xfrm>
          <a:prstGeom prst="rect">
            <a:avLst/>
          </a:prstGeom>
          <a:solidFill>
            <a:schemeClr val="accent4">
              <a:lumMod val="50000"/>
            </a:schemeClr>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dirty="0">
                <a:solidFill>
                  <a:schemeClr val="bg1"/>
                </a:solidFill>
                <a:latin typeface="+mn-ea"/>
              </a:rPr>
              <a:t>T</a:t>
            </a:r>
            <a:r>
              <a:rPr lang="ja-JP" altLang="en-US" dirty="0">
                <a:solidFill>
                  <a:schemeClr val="bg1"/>
                </a:solidFill>
                <a:latin typeface="+mn-ea"/>
              </a:rPr>
              <a:t> </a:t>
            </a:r>
            <a:r>
              <a:rPr lang="en-US" altLang="ja-JP" dirty="0">
                <a:solidFill>
                  <a:schemeClr val="bg1"/>
                </a:solidFill>
                <a:latin typeface="+mn-ea"/>
              </a:rPr>
              <a:t>Target</a:t>
            </a:r>
            <a:endParaRPr kumimoji="1" lang="ja-JP" altLang="en-US" dirty="0">
              <a:solidFill>
                <a:schemeClr val="bg1"/>
              </a:solidFill>
              <a:latin typeface="+mn-ea"/>
            </a:endParaRPr>
          </a:p>
        </p:txBody>
      </p:sp>
      <p:sp>
        <p:nvSpPr>
          <p:cNvPr id="40" name="テキスト ボックス 12">
            <a:extLst>
              <a:ext uri="{FF2B5EF4-FFF2-40B4-BE49-F238E27FC236}">
                <a16:creationId xmlns:a16="http://schemas.microsoft.com/office/drawing/2014/main" id="{65659D87-BE4C-4B4D-A00A-C3297C317368}"/>
              </a:ext>
            </a:extLst>
          </p:cNvPr>
          <p:cNvSpPr txBox="1"/>
          <p:nvPr/>
        </p:nvSpPr>
        <p:spPr>
          <a:xfrm>
            <a:off x="4837275" y="3813136"/>
            <a:ext cx="1615941" cy="369332"/>
          </a:xfrm>
          <a:prstGeom prst="rect">
            <a:avLst/>
          </a:prstGeom>
          <a:solidFill>
            <a:schemeClr val="accent4">
              <a:lumMod val="50000"/>
            </a:schemeClr>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dirty="0">
                <a:solidFill>
                  <a:schemeClr val="bg1"/>
                </a:solidFill>
                <a:latin typeface="+mn-ea"/>
              </a:rPr>
              <a:t>Shadow</a:t>
            </a:r>
            <a:r>
              <a:rPr lang="ja-JP" altLang="en-US" dirty="0">
                <a:solidFill>
                  <a:schemeClr val="bg1"/>
                </a:solidFill>
                <a:latin typeface="+mn-ea"/>
              </a:rPr>
              <a:t> </a:t>
            </a:r>
            <a:r>
              <a:rPr lang="en-US" altLang="ja-JP" dirty="0">
                <a:solidFill>
                  <a:schemeClr val="bg1"/>
                </a:solidFill>
                <a:latin typeface="+mn-ea"/>
              </a:rPr>
              <a:t>Bar</a:t>
            </a:r>
            <a:endParaRPr kumimoji="1" lang="ja-JP" altLang="en-US" dirty="0">
              <a:solidFill>
                <a:schemeClr val="bg1"/>
              </a:solidFill>
              <a:latin typeface="+mn-ea"/>
            </a:endParaRPr>
          </a:p>
        </p:txBody>
      </p:sp>
      <p:sp>
        <p:nvSpPr>
          <p:cNvPr id="41" name="テキスト ボックス 13">
            <a:extLst>
              <a:ext uri="{FF2B5EF4-FFF2-40B4-BE49-F238E27FC236}">
                <a16:creationId xmlns:a16="http://schemas.microsoft.com/office/drawing/2014/main" id="{B36DB887-AD0D-4DA6-B72B-D16949364350}"/>
              </a:ext>
            </a:extLst>
          </p:cNvPr>
          <p:cNvSpPr txBox="1"/>
          <p:nvPr/>
        </p:nvSpPr>
        <p:spPr>
          <a:xfrm>
            <a:off x="5699321" y="2855924"/>
            <a:ext cx="2484529" cy="369332"/>
          </a:xfrm>
          <a:prstGeom prst="rect">
            <a:avLst/>
          </a:prstGeom>
          <a:solidFill>
            <a:schemeClr val="accent4">
              <a:lumMod val="50000"/>
            </a:schemeClr>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dirty="0">
                <a:solidFill>
                  <a:schemeClr val="bg1"/>
                </a:solidFill>
                <a:latin typeface="+mn-ea"/>
              </a:rPr>
              <a:t>Detection Foil </a:t>
            </a:r>
            <a:r>
              <a:rPr kumimoji="1" lang="en-US" altLang="ja-JP" dirty="0">
                <a:solidFill>
                  <a:schemeClr val="bg1"/>
                </a:solidFill>
                <a:latin typeface="+mn-ea"/>
              </a:rPr>
              <a:t>(Au)</a:t>
            </a:r>
            <a:endParaRPr kumimoji="1" lang="ja-JP" altLang="en-US" dirty="0">
              <a:solidFill>
                <a:schemeClr val="bg1"/>
              </a:solidFill>
              <a:latin typeface="+mn-ea"/>
            </a:endParaRPr>
          </a:p>
        </p:txBody>
      </p:sp>
      <p:sp>
        <p:nvSpPr>
          <p:cNvPr id="42" name="テキスト ボックス 14">
            <a:extLst>
              <a:ext uri="{FF2B5EF4-FFF2-40B4-BE49-F238E27FC236}">
                <a16:creationId xmlns:a16="http://schemas.microsoft.com/office/drawing/2014/main" id="{06E86C78-85EF-4FCC-AB3E-C3DD58B84FB8}"/>
              </a:ext>
            </a:extLst>
          </p:cNvPr>
          <p:cNvSpPr txBox="1"/>
          <p:nvPr/>
        </p:nvSpPr>
        <p:spPr>
          <a:xfrm>
            <a:off x="2849916" y="1718926"/>
            <a:ext cx="2136550" cy="369332"/>
          </a:xfrm>
          <a:prstGeom prst="rect">
            <a:avLst/>
          </a:prstGeom>
          <a:solidFill>
            <a:schemeClr val="accent4">
              <a:lumMod val="50000"/>
            </a:schemeClr>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dirty="0">
                <a:solidFill>
                  <a:schemeClr val="bg1"/>
                </a:solidFill>
                <a:latin typeface="+mn-ea"/>
              </a:rPr>
              <a:t>Target Sample</a:t>
            </a:r>
            <a:endParaRPr kumimoji="1" lang="ja-JP" altLang="en-US" dirty="0">
              <a:solidFill>
                <a:schemeClr val="bg1"/>
              </a:solidFill>
              <a:latin typeface="+mn-ea"/>
            </a:endParaRPr>
          </a:p>
        </p:txBody>
      </p:sp>
      <p:sp>
        <p:nvSpPr>
          <p:cNvPr id="43" name="テキスト ボックス 15">
            <a:extLst>
              <a:ext uri="{FF2B5EF4-FFF2-40B4-BE49-F238E27FC236}">
                <a16:creationId xmlns:a16="http://schemas.microsoft.com/office/drawing/2014/main" id="{A151A248-54CC-41B9-83B2-B916707C8B76}"/>
              </a:ext>
            </a:extLst>
          </p:cNvPr>
          <p:cNvSpPr txBox="1"/>
          <p:nvPr/>
        </p:nvSpPr>
        <p:spPr>
          <a:xfrm>
            <a:off x="1757925" y="2768513"/>
            <a:ext cx="854163" cy="369451"/>
          </a:xfrm>
          <a:prstGeom prst="rect">
            <a:avLst/>
          </a:prstGeom>
          <a:solidFill>
            <a:schemeClr val="accent4">
              <a:lumMod val="50000"/>
            </a:schemeClr>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dirty="0">
                <a:solidFill>
                  <a:schemeClr val="bg1"/>
                </a:solidFill>
                <a:latin typeface="+mn-ea"/>
              </a:rPr>
              <a:t>Wall</a:t>
            </a:r>
            <a:endParaRPr kumimoji="1" lang="ja-JP" altLang="en-US" dirty="0">
              <a:solidFill>
                <a:schemeClr val="bg1"/>
              </a:solidFill>
              <a:latin typeface="+mn-ea"/>
            </a:endParaRPr>
          </a:p>
        </p:txBody>
      </p:sp>
      <p:cxnSp>
        <p:nvCxnSpPr>
          <p:cNvPr id="44" name="直線コネクタ 43">
            <a:extLst>
              <a:ext uri="{FF2B5EF4-FFF2-40B4-BE49-F238E27FC236}">
                <a16:creationId xmlns:a16="http://schemas.microsoft.com/office/drawing/2014/main" id="{8F2C98F7-9742-45D6-A253-3485F301A296}"/>
              </a:ext>
            </a:extLst>
          </p:cNvPr>
          <p:cNvCxnSpPr>
            <a:cxnSpLocks/>
            <a:stCxn id="34" idx="0"/>
            <a:endCxn id="39" idx="3"/>
          </p:cNvCxnSpPr>
          <p:nvPr/>
        </p:nvCxnSpPr>
        <p:spPr>
          <a:xfrm flipH="1" flipV="1">
            <a:off x="3182120" y="4592689"/>
            <a:ext cx="1548447" cy="251248"/>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8514AD29-175B-4A99-B831-AC7CAE8F4C62}"/>
              </a:ext>
            </a:extLst>
          </p:cNvPr>
          <p:cNvCxnSpPr>
            <a:stCxn id="35" idx="1"/>
            <a:endCxn id="40" idx="0"/>
          </p:cNvCxnSpPr>
          <p:nvPr/>
        </p:nvCxnSpPr>
        <p:spPr>
          <a:xfrm>
            <a:off x="4789848" y="3497287"/>
            <a:ext cx="855398" cy="315849"/>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078E0367-8074-4569-B1B3-B8E835290E98}"/>
              </a:ext>
            </a:extLst>
          </p:cNvPr>
          <p:cNvCxnSpPr>
            <a:stCxn id="37" idx="3"/>
            <a:endCxn id="41" idx="1"/>
          </p:cNvCxnSpPr>
          <p:nvPr/>
        </p:nvCxnSpPr>
        <p:spPr>
          <a:xfrm flipV="1">
            <a:off x="4809733" y="3040590"/>
            <a:ext cx="889588" cy="40795"/>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9E28FDB1-CF4A-42C8-A5FA-799E2F6AAAA7}"/>
              </a:ext>
            </a:extLst>
          </p:cNvPr>
          <p:cNvCxnSpPr>
            <a:cxnSpLocks/>
            <a:endCxn id="43" idx="2"/>
          </p:cNvCxnSpPr>
          <p:nvPr/>
        </p:nvCxnSpPr>
        <p:spPr>
          <a:xfrm flipH="1" flipV="1">
            <a:off x="2185007" y="3137964"/>
            <a:ext cx="840751" cy="683421"/>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9B067B08-0314-4A37-B35E-9B9D18B84864}"/>
              </a:ext>
            </a:extLst>
          </p:cNvPr>
          <p:cNvCxnSpPr>
            <a:cxnSpLocks/>
            <a:stCxn id="36" idx="0"/>
            <a:endCxn id="42" idx="2"/>
          </p:cNvCxnSpPr>
          <p:nvPr/>
        </p:nvCxnSpPr>
        <p:spPr>
          <a:xfrm flipH="1" flipV="1">
            <a:off x="3918191" y="2088258"/>
            <a:ext cx="812000" cy="696801"/>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49" name="テキスト ボックス 21">
            <a:extLst>
              <a:ext uri="{FF2B5EF4-FFF2-40B4-BE49-F238E27FC236}">
                <a16:creationId xmlns:a16="http://schemas.microsoft.com/office/drawing/2014/main" id="{855734F7-854D-46B7-AEE2-8547FD6CA7FC}"/>
              </a:ext>
            </a:extLst>
          </p:cNvPr>
          <p:cNvSpPr txBox="1"/>
          <p:nvPr/>
        </p:nvSpPr>
        <p:spPr>
          <a:xfrm>
            <a:off x="5346396" y="5504132"/>
            <a:ext cx="1569014" cy="369332"/>
          </a:xfrm>
          <a:prstGeom prst="rect">
            <a:avLst/>
          </a:prstGeom>
          <a:solidFill>
            <a:schemeClr val="accent4">
              <a:lumMod val="50000"/>
            </a:schemeClr>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dirty="0">
                <a:solidFill>
                  <a:schemeClr val="bg1"/>
                </a:solidFill>
                <a:latin typeface="+mn-ea"/>
              </a:rPr>
              <a:t>Beam Line</a:t>
            </a:r>
            <a:endParaRPr kumimoji="1" lang="ja-JP" altLang="en-US" dirty="0">
              <a:solidFill>
                <a:schemeClr val="bg1"/>
              </a:solidFill>
              <a:latin typeface="+mn-ea"/>
            </a:endParaRPr>
          </a:p>
        </p:txBody>
      </p:sp>
      <p:cxnSp>
        <p:nvCxnSpPr>
          <p:cNvPr id="50" name="直線コネクタ 49">
            <a:extLst>
              <a:ext uri="{FF2B5EF4-FFF2-40B4-BE49-F238E27FC236}">
                <a16:creationId xmlns:a16="http://schemas.microsoft.com/office/drawing/2014/main" id="{160B0F4B-7314-4EDC-979A-E2B1948E2A86}"/>
              </a:ext>
            </a:extLst>
          </p:cNvPr>
          <p:cNvCxnSpPr>
            <a:stCxn id="49" idx="1"/>
          </p:cNvCxnSpPr>
          <p:nvPr/>
        </p:nvCxnSpPr>
        <p:spPr>
          <a:xfrm flipH="1">
            <a:off x="4730192" y="5688798"/>
            <a:ext cx="616204" cy="138169"/>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直線矢印コネクタ 50">
            <a:extLst>
              <a:ext uri="{FF2B5EF4-FFF2-40B4-BE49-F238E27FC236}">
                <a16:creationId xmlns:a16="http://schemas.microsoft.com/office/drawing/2014/main" id="{AB00F7E3-904D-4FCF-9428-9B407C16991C}"/>
              </a:ext>
            </a:extLst>
          </p:cNvPr>
          <p:cNvCxnSpPr/>
          <p:nvPr/>
        </p:nvCxnSpPr>
        <p:spPr>
          <a:xfrm flipV="1">
            <a:off x="4730190" y="4843937"/>
            <a:ext cx="0" cy="1202608"/>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2" name="テキスト ボックス 24">
            <a:extLst>
              <a:ext uri="{FF2B5EF4-FFF2-40B4-BE49-F238E27FC236}">
                <a16:creationId xmlns:a16="http://schemas.microsoft.com/office/drawing/2014/main" id="{40AAE0E8-BEEF-41FE-BBC0-72F31AD4B346}"/>
              </a:ext>
            </a:extLst>
          </p:cNvPr>
          <p:cNvSpPr txBox="1"/>
          <p:nvPr/>
        </p:nvSpPr>
        <p:spPr>
          <a:xfrm>
            <a:off x="4491161" y="5995446"/>
            <a:ext cx="525513"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en-US" altLang="ja-JP" dirty="0">
                <a:solidFill>
                  <a:schemeClr val="bg1"/>
                </a:solidFill>
              </a:rPr>
              <a:t>D</a:t>
            </a:r>
            <a:r>
              <a:rPr kumimoji="1" lang="ja-JP" altLang="en-US" baseline="30000" dirty="0">
                <a:solidFill>
                  <a:schemeClr val="bg1"/>
                </a:solidFill>
              </a:rPr>
              <a:t>＋</a:t>
            </a:r>
          </a:p>
        </p:txBody>
      </p:sp>
      <p:sp>
        <p:nvSpPr>
          <p:cNvPr id="56" name="正方形/長方形 55">
            <a:extLst>
              <a:ext uri="{FF2B5EF4-FFF2-40B4-BE49-F238E27FC236}">
                <a16:creationId xmlns:a16="http://schemas.microsoft.com/office/drawing/2014/main" id="{86FF4B3F-5EFC-4F67-AAC5-6288CE517774}"/>
              </a:ext>
            </a:extLst>
          </p:cNvPr>
          <p:cNvSpPr/>
          <p:nvPr/>
        </p:nvSpPr>
        <p:spPr>
          <a:xfrm>
            <a:off x="2587616" y="733351"/>
            <a:ext cx="4285147" cy="523220"/>
          </a:xfrm>
          <a:prstGeom prst="rect">
            <a:avLst/>
          </a:prstGeom>
        </p:spPr>
        <p:txBody>
          <a:bodyPr wrap="none">
            <a:spAutoFit/>
          </a:bodyPr>
          <a:lstStyle/>
          <a:p>
            <a:r>
              <a:rPr lang="en-US" altLang="ja-JP" sz="2800" b="1" dirty="0"/>
              <a:t>Heavy Irradiation Room</a:t>
            </a:r>
            <a:endParaRPr lang="ja-JP" altLang="en-US" sz="2800" b="1" dirty="0"/>
          </a:p>
        </p:txBody>
      </p:sp>
      <p:sp>
        <p:nvSpPr>
          <p:cNvPr id="7" name="スライド番号プレースホルダー 1">
            <a:extLst>
              <a:ext uri="{FF2B5EF4-FFF2-40B4-BE49-F238E27FC236}">
                <a16:creationId xmlns:a16="http://schemas.microsoft.com/office/drawing/2014/main" id="{337F3FD8-E826-0C82-3B33-2B759D49B8C0}"/>
              </a:ext>
            </a:extLst>
          </p:cNvPr>
          <p:cNvSpPr txBox="1">
            <a:spLocks/>
          </p:cNvSpPr>
          <p:nvPr/>
        </p:nvSpPr>
        <p:spPr>
          <a:xfrm>
            <a:off x="8578389" y="6596800"/>
            <a:ext cx="565609" cy="285652"/>
          </a:xfrm>
          <a:prstGeom prst="rect">
            <a:avLst/>
          </a:prstGeom>
          <a:solidFill>
            <a:schemeClr val="bg2">
              <a:lumMod val="50000"/>
            </a:schemeClr>
          </a:solidFill>
        </p:spPr>
        <p:txBody>
          <a:bodyPr vert="horz" lIns="91440" tIns="45720" rIns="91440" bIns="45720" rtlCol="0" anchor="ctr"/>
          <a:lstStyle>
            <a:defPPr>
              <a:defRPr lang="ja-JP"/>
            </a:defPPr>
            <a:lvl1pPr marL="0" algn="r"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lang="ja-JP" altLang="en-US" dirty="0"/>
          </a:p>
        </p:txBody>
      </p:sp>
      <p:sp>
        <p:nvSpPr>
          <p:cNvPr id="10" name="スライド番号プレースホルダー 1">
            <a:extLst>
              <a:ext uri="{FF2B5EF4-FFF2-40B4-BE49-F238E27FC236}">
                <a16:creationId xmlns:a16="http://schemas.microsoft.com/office/drawing/2014/main" id="{38B39CD4-ECCC-301E-175F-2CE0342ECE1E}"/>
              </a:ext>
            </a:extLst>
          </p:cNvPr>
          <p:cNvSpPr>
            <a:spLocks noGrp="1"/>
          </p:cNvSpPr>
          <p:nvPr>
            <p:ph type="sldNum" sz="quarter" idx="13"/>
          </p:nvPr>
        </p:nvSpPr>
        <p:spPr>
          <a:xfrm>
            <a:off x="8578390" y="6608192"/>
            <a:ext cx="565609" cy="285652"/>
          </a:xfrm>
        </p:spPr>
        <p:txBody>
          <a:bodyPr/>
          <a:lstStyle/>
          <a:p>
            <a:pPr algn="ctr"/>
            <a:fld id="{51D93AC8-90BD-4910-BF0D-A41DA964ED62}" type="slidenum">
              <a:rPr lang="ja-JP" altLang="en-US" smtClean="0">
                <a:solidFill>
                  <a:schemeClr val="bg1"/>
                </a:solidFill>
              </a:rPr>
              <a:pPr algn="ctr"/>
              <a:t>18</a:t>
            </a:fld>
            <a:endParaRPr lang="ja-JP" altLang="en-US" dirty="0">
              <a:solidFill>
                <a:schemeClr val="bg1"/>
              </a:solidFill>
            </a:endParaRPr>
          </a:p>
        </p:txBody>
      </p:sp>
    </p:spTree>
    <p:extLst>
      <p:ext uri="{BB962C8B-B14F-4D97-AF65-F5344CB8AC3E}">
        <p14:creationId xmlns:p14="http://schemas.microsoft.com/office/powerpoint/2010/main" val="1769365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6A2AEE2-6965-D5C2-516B-30B4492A3F90}"/>
              </a:ext>
            </a:extLst>
          </p:cNvPr>
          <p:cNvSpPr>
            <a:spLocks noGrp="1"/>
          </p:cNvSpPr>
          <p:nvPr>
            <p:ph type="sldNum" sz="quarter" idx="13"/>
          </p:nvPr>
        </p:nvSpPr>
        <p:spPr/>
        <p:txBody>
          <a:bodyPr/>
          <a:lstStyle/>
          <a:p>
            <a:fld id="{51D93AC8-90BD-4910-BF0D-A41DA964ED62}" type="slidenum">
              <a:rPr lang="ja-JP" altLang="en-US" smtClean="0"/>
              <a:pPr/>
              <a:t>1</a:t>
            </a:fld>
            <a:endParaRPr lang="ja-JP" altLang="en-US" dirty="0"/>
          </a:p>
        </p:txBody>
      </p:sp>
      <p:sp>
        <p:nvSpPr>
          <p:cNvPr id="3" name="テキスト プレースホルダー 2">
            <a:extLst>
              <a:ext uri="{FF2B5EF4-FFF2-40B4-BE49-F238E27FC236}">
                <a16:creationId xmlns:a16="http://schemas.microsoft.com/office/drawing/2014/main" id="{41B58532-5458-B6C7-B0D6-837E726FF099}"/>
              </a:ext>
            </a:extLst>
          </p:cNvPr>
          <p:cNvSpPr>
            <a:spLocks noGrp="1"/>
          </p:cNvSpPr>
          <p:nvPr>
            <p:ph type="body" sz="quarter" idx="14"/>
          </p:nvPr>
        </p:nvSpPr>
        <p:spPr/>
        <p:txBody>
          <a:bodyPr/>
          <a:lstStyle/>
          <a:p>
            <a:r>
              <a:rPr kumimoji="1" lang="en-US" altLang="ja-JP"/>
              <a:t>Outline</a:t>
            </a:r>
            <a:endParaRPr kumimoji="1" lang="ja-JP" altLang="en-US"/>
          </a:p>
        </p:txBody>
      </p:sp>
      <p:sp>
        <p:nvSpPr>
          <p:cNvPr id="4" name="テキスト プレースホルダー 3">
            <a:extLst>
              <a:ext uri="{FF2B5EF4-FFF2-40B4-BE49-F238E27FC236}">
                <a16:creationId xmlns:a16="http://schemas.microsoft.com/office/drawing/2014/main" id="{BBBBCF42-4663-3173-D763-9585B356B661}"/>
              </a:ext>
            </a:extLst>
          </p:cNvPr>
          <p:cNvSpPr>
            <a:spLocks noGrp="1"/>
          </p:cNvSpPr>
          <p:nvPr>
            <p:ph type="body" sz="quarter" idx="15"/>
          </p:nvPr>
        </p:nvSpPr>
        <p:spPr>
          <a:xfrm>
            <a:off x="169123" y="1143672"/>
            <a:ext cx="8805438" cy="4278934"/>
          </a:xfrm>
        </p:spPr>
        <p:txBody>
          <a:bodyPr>
            <a:normAutofit/>
          </a:bodyPr>
          <a:lstStyle/>
          <a:p>
            <a:pPr marL="457200" indent="-457200">
              <a:buFont typeface="+mj-lt"/>
              <a:buAutoNum type="arabicPeriod"/>
            </a:pPr>
            <a:r>
              <a:rPr lang="en-US" altLang="ja-JP" sz="2800" u="sng">
                <a:latin typeface="Times New Roman" panose="02020603050405020304" pitchFamily="18" charset="0"/>
                <a:cs typeface="Times New Roman" panose="02020603050405020304" pitchFamily="18" charset="0"/>
              </a:rPr>
              <a:t>Benchmark experimental method</a:t>
            </a:r>
            <a:r>
              <a:rPr lang="ja-JP" altLang="en-US" sz="2800" u="sng">
                <a:latin typeface="Times New Roman" panose="02020603050405020304" pitchFamily="18" charset="0"/>
                <a:cs typeface="Times New Roman" panose="02020603050405020304" pitchFamily="18" charset="0"/>
              </a:rPr>
              <a:t> </a:t>
            </a:r>
            <a:r>
              <a:rPr lang="en-US" altLang="ja-JP" sz="2800" u="sng">
                <a:latin typeface="Times New Roman" panose="02020603050405020304" pitchFamily="18" charset="0"/>
                <a:cs typeface="Times New Roman" panose="02020603050405020304" pitchFamily="18" charset="0"/>
              </a:rPr>
              <a:t>and</a:t>
            </a:r>
            <a:r>
              <a:rPr lang="ja-JP" altLang="en-US" sz="2800" u="sng">
                <a:latin typeface="Times New Roman" panose="02020603050405020304" pitchFamily="18" charset="0"/>
                <a:cs typeface="Times New Roman" panose="02020603050405020304" pitchFamily="18" charset="0"/>
              </a:rPr>
              <a:t> </a:t>
            </a:r>
            <a:r>
              <a:rPr lang="en-US" altLang="ja-JP" sz="2800" u="sng">
                <a:latin typeface="Times New Roman" panose="02020603050405020304" pitchFamily="18" charset="0"/>
                <a:cs typeface="Times New Roman" panose="02020603050405020304" pitchFamily="18" charset="0"/>
              </a:rPr>
              <a:t>results</a:t>
            </a:r>
            <a:br>
              <a:rPr lang="en-US" altLang="ja-JP">
                <a:latin typeface="Times New Roman" panose="02020603050405020304" pitchFamily="18" charset="0"/>
                <a:cs typeface="Times New Roman" panose="02020603050405020304" pitchFamily="18" charset="0"/>
              </a:rPr>
            </a:br>
            <a:r>
              <a:rPr lang="ja-JP" altLang="en-US">
                <a:latin typeface="Times New Roman" panose="02020603050405020304" pitchFamily="18" charset="0"/>
                <a:cs typeface="Times New Roman" panose="02020603050405020304" pitchFamily="18" charset="0"/>
              </a:rPr>
              <a:t>・</a:t>
            </a:r>
            <a:r>
              <a:rPr lang="en-US" altLang="ja-JP">
                <a:latin typeface="Times New Roman" panose="02020603050405020304" pitchFamily="18" charset="0"/>
                <a:cs typeface="Times New Roman" panose="02020603050405020304" pitchFamily="18" charset="0"/>
              </a:rPr>
              <a:t>Our benchmark experimental method for large angle scattering cross section</a:t>
            </a:r>
            <a:br>
              <a:rPr lang="en-US" altLang="ja-JP">
                <a:latin typeface="Times New Roman" panose="02020603050405020304" pitchFamily="18" charset="0"/>
                <a:cs typeface="Times New Roman" panose="02020603050405020304" pitchFamily="18" charset="0"/>
              </a:rPr>
            </a:br>
            <a:r>
              <a:rPr lang="ja-JP" altLang="en-US">
                <a:latin typeface="Times New Roman" panose="02020603050405020304" pitchFamily="18" charset="0"/>
                <a:cs typeface="Times New Roman" panose="02020603050405020304" pitchFamily="18" charset="0"/>
              </a:rPr>
              <a:t>・</a:t>
            </a:r>
            <a:r>
              <a:rPr lang="en-US" altLang="ja-JP">
                <a:latin typeface="Times New Roman" panose="02020603050405020304" pitchFamily="18" charset="0"/>
                <a:cs typeface="Times New Roman" panose="02020603050405020304" pitchFamily="18" charset="0"/>
              </a:rPr>
              <a:t>results of </a:t>
            </a:r>
            <a:r>
              <a:rPr lang="en-US" altLang="ja-JP" b="1">
                <a:latin typeface="Times New Roman" panose="02020603050405020304" pitchFamily="18" charset="0"/>
                <a:cs typeface="Times New Roman" panose="02020603050405020304" pitchFamily="18" charset="0"/>
              </a:rPr>
              <a:t>iron </a:t>
            </a:r>
            <a:r>
              <a:rPr lang="en-US" altLang="ja-JP">
                <a:latin typeface="Times New Roman" panose="02020603050405020304" pitchFamily="18" charset="0"/>
                <a:cs typeface="Times New Roman" panose="02020603050405020304" pitchFamily="18" charset="0"/>
              </a:rPr>
              <a:t>and </a:t>
            </a:r>
            <a:r>
              <a:rPr lang="en-US" altLang="ja-JP" b="1">
                <a:latin typeface="Times New Roman" panose="02020603050405020304" pitchFamily="18" charset="0"/>
                <a:cs typeface="Times New Roman" panose="02020603050405020304" pitchFamily="18" charset="0"/>
              </a:rPr>
              <a:t>tungsten</a:t>
            </a:r>
          </a:p>
          <a:p>
            <a:pPr marL="457200" indent="-457200">
              <a:buFont typeface="+mj-lt"/>
              <a:buAutoNum type="arabicPeriod"/>
            </a:pPr>
            <a:r>
              <a:rPr kumimoji="1" lang="en-US" altLang="ja-JP" sz="2800" u="sng">
                <a:latin typeface="Times New Roman" panose="02020603050405020304" pitchFamily="18" charset="0"/>
                <a:cs typeface="Times New Roman" panose="02020603050405020304" pitchFamily="18" charset="0"/>
              </a:rPr>
              <a:t>Research we are currently undertaking</a:t>
            </a:r>
            <a:br>
              <a:rPr kumimoji="1" lang="en-US" altLang="ja-JP">
                <a:latin typeface="Times New Roman" panose="02020603050405020304" pitchFamily="18" charset="0"/>
                <a:cs typeface="Times New Roman" panose="02020603050405020304" pitchFamily="18" charset="0"/>
              </a:rPr>
            </a:br>
            <a:r>
              <a:rPr kumimoji="1" lang="ja-JP" altLang="en-US">
                <a:latin typeface="Times New Roman" panose="02020603050405020304" pitchFamily="18" charset="0"/>
                <a:cs typeface="Times New Roman" panose="02020603050405020304" pitchFamily="18" charset="0"/>
              </a:rPr>
              <a:t>・</a:t>
            </a:r>
            <a:r>
              <a:rPr kumimoji="1" lang="en-US" altLang="ja-JP">
                <a:latin typeface="Times New Roman" panose="02020603050405020304" pitchFamily="18" charset="0"/>
                <a:cs typeface="Times New Roman" panose="02020603050405020304" pitchFamily="18" charset="0"/>
              </a:rPr>
              <a:t>Selection of activation foil for statistical error reduction of benchmark</a:t>
            </a:r>
            <a:br>
              <a:rPr kumimoji="1" lang="en-US" altLang="ja-JP">
                <a:latin typeface="Times New Roman" panose="02020603050405020304" pitchFamily="18" charset="0"/>
                <a:cs typeface="Times New Roman" panose="02020603050405020304" pitchFamily="18" charset="0"/>
              </a:rPr>
            </a:br>
            <a:r>
              <a:rPr kumimoji="1" lang="ja-JP" altLang="en-US">
                <a:latin typeface="Times New Roman" panose="02020603050405020304" pitchFamily="18" charset="0"/>
                <a:cs typeface="Times New Roman" panose="02020603050405020304" pitchFamily="18" charset="0"/>
              </a:rPr>
              <a:t>　</a:t>
            </a:r>
            <a:r>
              <a:rPr kumimoji="1" lang="en-US" altLang="ja-JP">
                <a:latin typeface="Times New Roman" panose="02020603050405020304" pitchFamily="18" charset="0"/>
                <a:cs typeface="Times New Roman" panose="02020603050405020304" pitchFamily="18" charset="0"/>
              </a:rPr>
              <a:t>experiment of </a:t>
            </a:r>
            <a:r>
              <a:rPr kumimoji="1" lang="en-US" altLang="ja-JP" b="1">
                <a:latin typeface="Times New Roman" panose="02020603050405020304" pitchFamily="18" charset="0"/>
                <a:cs typeface="Times New Roman" panose="02020603050405020304" pitchFamily="18" charset="0"/>
              </a:rPr>
              <a:t>lithium</a:t>
            </a:r>
            <a:endParaRPr kumimoji="1" lang="ja-JP" altLang="en-US"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6768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37B8B-96AB-DCC3-5D31-7C6F9623570F}"/>
            </a:ext>
          </a:extLst>
        </p:cNvPr>
        <p:cNvGrpSpPr/>
        <p:nvPr/>
      </p:nvGrpSpPr>
      <p:grpSpPr>
        <a:xfrm>
          <a:off x="0" y="0"/>
          <a:ext cx="0" cy="0"/>
          <a:chOff x="0" y="0"/>
          <a:chExt cx="0" cy="0"/>
        </a:xfrm>
      </p:grpSpPr>
      <p:pic>
        <p:nvPicPr>
          <p:cNvPr id="6" name="図 5" descr="グラフ, ヒストグラム&#10;&#10;自動的に生成された説明">
            <a:extLst>
              <a:ext uri="{FF2B5EF4-FFF2-40B4-BE49-F238E27FC236}">
                <a16:creationId xmlns:a16="http://schemas.microsoft.com/office/drawing/2014/main" id="{EF969ABD-AD5E-9467-13A2-46C9024FE6B5}"/>
              </a:ext>
            </a:extLst>
          </p:cNvPr>
          <p:cNvPicPr>
            <a:picLocks noChangeAspect="1"/>
          </p:cNvPicPr>
          <p:nvPr/>
        </p:nvPicPr>
        <p:blipFill>
          <a:blip r:embed="rId2" cstate="print">
            <a:extLst>
              <a:ext uri="{28A0092B-C50C-407E-A947-70E740481C1C}">
                <a14:useLocalDpi xmlns:a14="http://schemas.microsoft.com/office/drawing/2010/main" val="0"/>
              </a:ext>
            </a:extLst>
          </a:blip>
          <a:srcRect l="5953" t="9309" r="9286"/>
          <a:stretch/>
        </p:blipFill>
        <p:spPr>
          <a:xfrm>
            <a:off x="712018" y="1314513"/>
            <a:ext cx="7719964" cy="4228973"/>
          </a:xfrm>
          <a:prstGeom prst="rect">
            <a:avLst/>
          </a:prstGeom>
        </p:spPr>
      </p:pic>
      <p:sp>
        <p:nvSpPr>
          <p:cNvPr id="2" name="スライド番号プレースホルダー 1">
            <a:extLst>
              <a:ext uri="{FF2B5EF4-FFF2-40B4-BE49-F238E27FC236}">
                <a16:creationId xmlns:a16="http://schemas.microsoft.com/office/drawing/2014/main" id="{E5ECF3B3-CB4B-8DC3-8C30-5A6869A21FA6}"/>
              </a:ext>
            </a:extLst>
          </p:cNvPr>
          <p:cNvSpPr>
            <a:spLocks noGrp="1"/>
          </p:cNvSpPr>
          <p:nvPr>
            <p:ph type="sldNum" sz="quarter" idx="13"/>
          </p:nvPr>
        </p:nvSpPr>
        <p:spPr/>
        <p:txBody>
          <a:bodyPr/>
          <a:lstStyle/>
          <a:p>
            <a:fld id="{51D93AC8-90BD-4910-BF0D-A41DA964ED62}" type="slidenum">
              <a:rPr lang="ja-JP" altLang="en-US" smtClean="0"/>
              <a:pPr/>
              <a:t>19</a:t>
            </a:fld>
            <a:endParaRPr lang="ja-JP" altLang="en-US" dirty="0"/>
          </a:p>
        </p:txBody>
      </p:sp>
      <p:sp>
        <p:nvSpPr>
          <p:cNvPr id="4" name="テキスト プレースホルダー 3">
            <a:extLst>
              <a:ext uri="{FF2B5EF4-FFF2-40B4-BE49-F238E27FC236}">
                <a16:creationId xmlns:a16="http://schemas.microsoft.com/office/drawing/2014/main" id="{3A59F01F-49ED-EBF3-337D-E3422792C6AF}"/>
              </a:ext>
            </a:extLst>
          </p:cNvPr>
          <p:cNvSpPr>
            <a:spLocks noGrp="1"/>
          </p:cNvSpPr>
          <p:nvPr>
            <p:ph type="body" sz="quarter" idx="14"/>
          </p:nvPr>
        </p:nvSpPr>
        <p:spPr>
          <a:xfrm>
            <a:off x="169123" y="492"/>
            <a:ext cx="8234648" cy="598024"/>
          </a:xfrm>
        </p:spPr>
        <p:txBody>
          <a:bodyPr>
            <a:normAutofit/>
          </a:bodyPr>
          <a:lstStyle/>
          <a:p>
            <a:r>
              <a:rPr kumimoji="1" lang="en-US" altLang="ja-JP" dirty="0"/>
              <a:t>Scattering Angle and Multiple Scattering</a:t>
            </a:r>
            <a:endParaRPr kumimoji="1" lang="ja-JP" altLang="en-US" dirty="0"/>
          </a:p>
        </p:txBody>
      </p:sp>
      <p:sp>
        <p:nvSpPr>
          <p:cNvPr id="7" name="テキスト プレースホルダー 4">
            <a:extLst>
              <a:ext uri="{FF2B5EF4-FFF2-40B4-BE49-F238E27FC236}">
                <a16:creationId xmlns:a16="http://schemas.microsoft.com/office/drawing/2014/main" id="{B7A4F323-DEFC-8E22-B840-4414DD85F14E}"/>
              </a:ext>
            </a:extLst>
          </p:cNvPr>
          <p:cNvSpPr txBox="1">
            <a:spLocks/>
          </p:cNvSpPr>
          <p:nvPr/>
        </p:nvSpPr>
        <p:spPr>
          <a:xfrm>
            <a:off x="169123" y="714676"/>
            <a:ext cx="3323559" cy="598023"/>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kumimoji="1" sz="2000" kern="1200" spc="0" baseline="0">
                <a:solidFill>
                  <a:schemeClr val="tx1">
                    <a:lumMod val="95000"/>
                    <a:lumOff val="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kumimoji="1"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kumimoji="1"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kumimoji="1"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kumimoji="1"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u="sng">
                <a:latin typeface="Times New Roman" panose="02020603050405020304" pitchFamily="18" charset="0"/>
                <a:cs typeface="Times New Roman" panose="02020603050405020304" pitchFamily="18" charset="0"/>
              </a:rPr>
              <a:t>Target: Li, Foil: Mg (5 mm)</a:t>
            </a:r>
            <a:endParaRPr lang="ja-JP" altLang="en-US" u="sng" dirty="0">
              <a:latin typeface="Times New Roman" panose="02020603050405020304" pitchFamily="18" charset="0"/>
              <a:cs typeface="Times New Roman" panose="02020603050405020304" pitchFamily="18" charset="0"/>
            </a:endParaRPr>
          </a:p>
        </p:txBody>
      </p:sp>
      <p:pic>
        <p:nvPicPr>
          <p:cNvPr id="14" name="図 13">
            <a:extLst>
              <a:ext uri="{FF2B5EF4-FFF2-40B4-BE49-F238E27FC236}">
                <a16:creationId xmlns:a16="http://schemas.microsoft.com/office/drawing/2014/main" id="{5842C9FE-95AE-FFAB-DB38-06BEBE2840EF}"/>
              </a:ext>
            </a:extLst>
          </p:cNvPr>
          <p:cNvPicPr>
            <a:picLocks noChangeAspect="1"/>
          </p:cNvPicPr>
          <p:nvPr/>
        </p:nvPicPr>
        <p:blipFill>
          <a:blip r:embed="rId3"/>
          <a:stretch>
            <a:fillRect/>
          </a:stretch>
        </p:blipFill>
        <p:spPr>
          <a:xfrm>
            <a:off x="6886810" y="1503198"/>
            <a:ext cx="1428061" cy="1608301"/>
          </a:xfrm>
          <a:prstGeom prst="rect">
            <a:avLst/>
          </a:prstGeom>
        </p:spPr>
      </p:pic>
      <p:sp>
        <p:nvSpPr>
          <p:cNvPr id="16" name="正方形/長方形 15">
            <a:extLst>
              <a:ext uri="{FF2B5EF4-FFF2-40B4-BE49-F238E27FC236}">
                <a16:creationId xmlns:a16="http://schemas.microsoft.com/office/drawing/2014/main" id="{078DE9C1-1B87-0EEA-B760-40766ECBA282}"/>
              </a:ext>
            </a:extLst>
          </p:cNvPr>
          <p:cNvSpPr/>
          <p:nvPr/>
        </p:nvSpPr>
        <p:spPr>
          <a:xfrm>
            <a:off x="1476022" y="5773992"/>
            <a:ext cx="6191956" cy="369332"/>
          </a:xfrm>
          <a:prstGeom prst="rect">
            <a:avLst/>
          </a:prstGeom>
        </p:spPr>
        <p:txBody>
          <a:bodyPr wrap="square">
            <a:spAutoFit/>
          </a:bodyPr>
          <a:lstStyle/>
          <a:p>
            <a:pPr algn="ctr"/>
            <a:r>
              <a:rPr lang="en-US" altLang="ja-JP" b="1">
                <a:latin typeface="Times New Roman" panose="02020603050405020304" pitchFamily="18" charset="0"/>
                <a:cs typeface="Times New Roman" panose="02020603050405020304" pitchFamily="18" charset="0"/>
              </a:rPr>
              <a:t>Fig.  </a:t>
            </a:r>
            <a:r>
              <a:rPr lang="en-US" altLang="ja-JP" dirty="0">
                <a:latin typeface="Times New Roman" panose="02020603050405020304" pitchFamily="18" charset="0"/>
                <a:cs typeface="Times New Roman" panose="02020603050405020304" pitchFamily="18" charset="0"/>
              </a:rPr>
              <a:t>Neutron scattering angle distribution and scattering count.</a:t>
            </a:r>
            <a:endParaRPr lang="ja-JP"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1531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C8D6B45-7699-7C18-9708-CE0B92618F1A}"/>
              </a:ext>
            </a:extLst>
          </p:cNvPr>
          <p:cNvSpPr>
            <a:spLocks noGrp="1"/>
          </p:cNvSpPr>
          <p:nvPr>
            <p:ph type="sldNum" sz="quarter" idx="13"/>
          </p:nvPr>
        </p:nvSpPr>
        <p:spPr/>
        <p:txBody>
          <a:bodyPr/>
          <a:lstStyle/>
          <a:p>
            <a:fld id="{51D93AC8-90BD-4910-BF0D-A41DA964ED62}" type="slidenum">
              <a:rPr lang="ja-JP" altLang="en-US" smtClean="0"/>
              <a:pPr/>
              <a:t>20</a:t>
            </a:fld>
            <a:endParaRPr lang="ja-JP" altLang="en-US" dirty="0"/>
          </a:p>
        </p:txBody>
      </p:sp>
      <p:sp>
        <p:nvSpPr>
          <p:cNvPr id="3" name="テキスト プレースホルダー 2">
            <a:extLst>
              <a:ext uri="{FF2B5EF4-FFF2-40B4-BE49-F238E27FC236}">
                <a16:creationId xmlns:a16="http://schemas.microsoft.com/office/drawing/2014/main" id="{AC54BCCF-CF43-3D52-B282-DC6BFF9D03F2}"/>
              </a:ext>
            </a:extLst>
          </p:cNvPr>
          <p:cNvSpPr>
            <a:spLocks noGrp="1"/>
          </p:cNvSpPr>
          <p:nvPr>
            <p:ph type="body" sz="quarter" idx="14"/>
          </p:nvPr>
        </p:nvSpPr>
        <p:spPr/>
        <p:txBody>
          <a:bodyPr/>
          <a:lstStyle/>
          <a:p>
            <a:r>
              <a:rPr kumimoji="1" lang="en-US" altLang="ja-JP"/>
              <a:t>Cross section of </a:t>
            </a:r>
            <a:r>
              <a:rPr kumimoji="1" lang="en-US" altLang="ja-JP" baseline="30000"/>
              <a:t>93</a:t>
            </a:r>
            <a:r>
              <a:rPr kumimoji="1" lang="en-US" altLang="ja-JP"/>
              <a:t>Nb </a:t>
            </a:r>
            <a:endParaRPr kumimoji="1" lang="ja-JP" altLang="en-US"/>
          </a:p>
          <a:p>
            <a:endParaRPr kumimoji="1" lang="ja-JP" altLang="en-US"/>
          </a:p>
        </p:txBody>
      </p:sp>
      <p:pic>
        <p:nvPicPr>
          <p:cNvPr id="6" name="図 5">
            <a:extLst>
              <a:ext uri="{FF2B5EF4-FFF2-40B4-BE49-F238E27FC236}">
                <a16:creationId xmlns:a16="http://schemas.microsoft.com/office/drawing/2014/main" id="{5121DFE5-8C00-1179-1BDF-B29DD3B4672A}"/>
              </a:ext>
            </a:extLst>
          </p:cNvPr>
          <p:cNvPicPr>
            <a:picLocks noChangeAspect="1"/>
          </p:cNvPicPr>
          <p:nvPr/>
        </p:nvPicPr>
        <p:blipFill>
          <a:blip r:embed="rId2"/>
          <a:stretch>
            <a:fillRect/>
          </a:stretch>
        </p:blipFill>
        <p:spPr>
          <a:xfrm>
            <a:off x="1157356" y="647974"/>
            <a:ext cx="6829287" cy="5227698"/>
          </a:xfrm>
          <a:prstGeom prst="rect">
            <a:avLst/>
          </a:prstGeom>
        </p:spPr>
      </p:pic>
      <p:sp>
        <p:nvSpPr>
          <p:cNvPr id="7" name="楕円 6">
            <a:extLst>
              <a:ext uri="{FF2B5EF4-FFF2-40B4-BE49-F238E27FC236}">
                <a16:creationId xmlns:a16="http://schemas.microsoft.com/office/drawing/2014/main" id="{D4BB8B85-2AC5-A687-DE92-6F3C22B8D5AE}"/>
              </a:ext>
            </a:extLst>
          </p:cNvPr>
          <p:cNvSpPr/>
          <p:nvPr/>
        </p:nvSpPr>
        <p:spPr>
          <a:xfrm>
            <a:off x="5726899" y="1448369"/>
            <a:ext cx="564571" cy="37543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816D64C0-AFA5-8799-6DD8-65A8A0872EA2}"/>
              </a:ext>
            </a:extLst>
          </p:cNvPr>
          <p:cNvSpPr txBox="1"/>
          <p:nvPr/>
        </p:nvSpPr>
        <p:spPr>
          <a:xfrm>
            <a:off x="0" y="6643296"/>
            <a:ext cx="7692430"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srgbClr val="000000"/>
                </a:solidFill>
                <a:effectLst/>
                <a:uLnTx/>
                <a:uFillTx/>
                <a:latin typeface="Times New Roman" panose="02020603050405020304" pitchFamily="18" charset="0"/>
                <a:ea typeface="游ゴシック"/>
                <a:cs typeface="Times New Roman" panose="02020603050405020304" pitchFamily="18" charset="0"/>
              </a:rPr>
              <a:t> [1] O. Iwamoto, et al J. Nucl. Sci. Technol., 60(1), 1-60 (2023). . </a:t>
            </a:r>
            <a:endParaRPr kumimoji="1" lang="en-US" altLang="ja-JP" sz="1000" b="0" i="0" u="none" strike="noStrike" kern="1200" cap="none" spc="0" normalizeH="0" baseline="0" noProof="0" dirty="0">
              <a:ln>
                <a:noFill/>
              </a:ln>
              <a:solidFill>
                <a:srgbClr val="000000"/>
              </a:solidFill>
              <a:effectLst/>
              <a:uLnTx/>
              <a:uFillTx/>
              <a:latin typeface="Times New Roman" panose="02020603050405020304" pitchFamily="18" charset="0"/>
              <a:ea typeface="游ゴシック"/>
              <a:cs typeface="Times New Roman" panose="02020603050405020304" pitchFamily="18" charset="0"/>
            </a:endParaRPr>
          </a:p>
        </p:txBody>
      </p:sp>
      <p:sp>
        <p:nvSpPr>
          <p:cNvPr id="11" name="正方形/長方形 10">
            <a:extLst>
              <a:ext uri="{FF2B5EF4-FFF2-40B4-BE49-F238E27FC236}">
                <a16:creationId xmlns:a16="http://schemas.microsoft.com/office/drawing/2014/main" id="{F7D26F21-ABB5-339F-ED49-F4A2C3B558E7}"/>
              </a:ext>
            </a:extLst>
          </p:cNvPr>
          <p:cNvSpPr/>
          <p:nvPr/>
        </p:nvSpPr>
        <p:spPr>
          <a:xfrm>
            <a:off x="2343951" y="6025360"/>
            <a:ext cx="4456095" cy="369332"/>
          </a:xfrm>
          <a:prstGeom prst="rect">
            <a:avLst/>
          </a:prstGeom>
        </p:spPr>
        <p:txBody>
          <a:bodyPr wrap="square">
            <a:spAutoFit/>
          </a:bodyPr>
          <a:lstStyle/>
          <a:p>
            <a:pPr algn="ctr"/>
            <a:r>
              <a:rPr lang="en-US" altLang="ja-JP" b="1" dirty="0">
                <a:latin typeface="Times New Roman" panose="02020603050405020304" pitchFamily="18" charset="0"/>
                <a:cs typeface="Times New Roman" panose="02020603050405020304" pitchFamily="18" charset="0"/>
              </a:rPr>
              <a:t>Fig</a:t>
            </a:r>
            <a:r>
              <a:rPr lang="en-US" altLang="ja-JP" dirty="0">
                <a:latin typeface="Times New Roman" panose="02020603050405020304" pitchFamily="18" charset="0"/>
                <a:cs typeface="Times New Roman" panose="02020603050405020304" pitchFamily="18" charset="0"/>
              </a:rPr>
              <a:t>  Cross Section </a:t>
            </a:r>
            <a:r>
              <a:rPr lang="en-US" altLang="ja-JP">
                <a:latin typeface="Times New Roman" panose="02020603050405020304" pitchFamily="18" charset="0"/>
                <a:cs typeface="Times New Roman" panose="02020603050405020304" pitchFamily="18" charset="0"/>
              </a:rPr>
              <a:t>of </a:t>
            </a:r>
            <a:r>
              <a:rPr lang="en-US" altLang="ja-JP" baseline="30000">
                <a:latin typeface="Times New Roman" panose="02020603050405020304" pitchFamily="18" charset="0"/>
                <a:cs typeface="Times New Roman" panose="02020603050405020304" pitchFamily="18" charset="0"/>
              </a:rPr>
              <a:t>93</a:t>
            </a:r>
            <a:r>
              <a:rPr lang="en-US" altLang="ja-JP">
                <a:latin typeface="Times New Roman" panose="02020603050405020304" pitchFamily="18" charset="0"/>
                <a:cs typeface="Times New Roman" panose="02020603050405020304" pitchFamily="18" charset="0"/>
              </a:rPr>
              <a:t>Nb </a:t>
            </a:r>
            <a:r>
              <a:rPr lang="en-US" altLang="ja-JP" baseline="30000">
                <a:latin typeface="Times New Roman" panose="02020603050405020304" pitchFamily="18" charset="0"/>
                <a:cs typeface="Times New Roman" panose="02020603050405020304" pitchFamily="18" charset="0"/>
              </a:rPr>
              <a:t>[1]</a:t>
            </a:r>
            <a:r>
              <a:rPr lang="en-US" altLang="ja-JP">
                <a:latin typeface="Times New Roman" panose="02020603050405020304" pitchFamily="18" charset="0"/>
                <a:cs typeface="Times New Roman" panose="02020603050405020304" pitchFamily="18" charset="0"/>
              </a:rPr>
              <a:t>.</a:t>
            </a:r>
            <a:endParaRPr lang="ja-JP"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0060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9D319-01AC-1017-2C8C-A82D883BE347}"/>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5860099-0693-7DD5-4E69-1E2404FB3797}"/>
              </a:ext>
            </a:extLst>
          </p:cNvPr>
          <p:cNvSpPr>
            <a:spLocks noGrp="1"/>
          </p:cNvSpPr>
          <p:nvPr>
            <p:ph type="sldNum" sz="quarter" idx="13"/>
          </p:nvPr>
        </p:nvSpPr>
        <p:spPr/>
        <p:txBody>
          <a:bodyPr/>
          <a:lstStyle/>
          <a:p>
            <a:fld id="{51D93AC8-90BD-4910-BF0D-A41DA964ED62}" type="slidenum">
              <a:rPr lang="ja-JP" altLang="en-US" smtClean="0"/>
              <a:pPr/>
              <a:t>21</a:t>
            </a:fld>
            <a:endParaRPr lang="ja-JP" altLang="en-US" dirty="0"/>
          </a:p>
        </p:txBody>
      </p:sp>
      <p:sp>
        <p:nvSpPr>
          <p:cNvPr id="4" name="テキスト プレースホルダー 3">
            <a:extLst>
              <a:ext uri="{FF2B5EF4-FFF2-40B4-BE49-F238E27FC236}">
                <a16:creationId xmlns:a16="http://schemas.microsoft.com/office/drawing/2014/main" id="{53098801-56C5-60FD-6D7C-2F91DD745D0E}"/>
              </a:ext>
            </a:extLst>
          </p:cNvPr>
          <p:cNvSpPr>
            <a:spLocks noGrp="1"/>
          </p:cNvSpPr>
          <p:nvPr>
            <p:ph type="body" sz="quarter" idx="14"/>
          </p:nvPr>
        </p:nvSpPr>
        <p:spPr/>
        <p:txBody>
          <a:bodyPr/>
          <a:lstStyle/>
          <a:p>
            <a:r>
              <a:rPr kumimoji="1" lang="en-US" altLang="ja-JP" dirty="0"/>
              <a:t>Cross section of </a:t>
            </a:r>
            <a:r>
              <a:rPr kumimoji="1" lang="en-US" altLang="ja-JP" baseline="30000" dirty="0"/>
              <a:t>24</a:t>
            </a:r>
            <a:r>
              <a:rPr kumimoji="1" lang="en-US" altLang="ja-JP" dirty="0"/>
              <a:t>Mg </a:t>
            </a:r>
            <a:endParaRPr kumimoji="1" lang="ja-JP" altLang="en-US" dirty="0"/>
          </a:p>
        </p:txBody>
      </p:sp>
      <p:pic>
        <p:nvPicPr>
          <p:cNvPr id="3" name="Picture 2">
            <a:extLst>
              <a:ext uri="{FF2B5EF4-FFF2-40B4-BE49-F238E27FC236}">
                <a16:creationId xmlns:a16="http://schemas.microsoft.com/office/drawing/2014/main" id="{BA4FD3BD-49E9-DDCB-C12A-D110E9408D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9358"/>
            <a:ext cx="6067034" cy="4688162"/>
          </a:xfrm>
          <a:prstGeom prst="rect">
            <a:avLst/>
          </a:prstGeom>
          <a:noFill/>
          <a:extLst>
            <a:ext uri="{909E8E84-426E-40DD-AFC4-6F175D3DCCD1}">
              <a14:hiddenFill xmlns:a14="http://schemas.microsoft.com/office/drawing/2010/main">
                <a:solidFill>
                  <a:srgbClr val="FFFFFF"/>
                </a:solidFill>
              </a14:hiddenFill>
            </a:ext>
          </a:extLst>
        </p:spPr>
      </p:pic>
      <p:sp>
        <p:nvSpPr>
          <p:cNvPr id="6" name="楕円 5">
            <a:extLst>
              <a:ext uri="{FF2B5EF4-FFF2-40B4-BE49-F238E27FC236}">
                <a16:creationId xmlns:a16="http://schemas.microsoft.com/office/drawing/2014/main" id="{763E7383-D991-2D99-57FF-AD3FCAC0E327}"/>
              </a:ext>
            </a:extLst>
          </p:cNvPr>
          <p:cNvSpPr/>
          <p:nvPr/>
        </p:nvSpPr>
        <p:spPr>
          <a:xfrm>
            <a:off x="2523186" y="3236293"/>
            <a:ext cx="446257" cy="279905"/>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6FCC50EA-C5ED-BC59-BF88-332D8796F20E}"/>
              </a:ext>
            </a:extLst>
          </p:cNvPr>
          <p:cNvSpPr/>
          <p:nvPr/>
        </p:nvSpPr>
        <p:spPr>
          <a:xfrm>
            <a:off x="805469" y="5867027"/>
            <a:ext cx="4456095" cy="369332"/>
          </a:xfrm>
          <a:prstGeom prst="rect">
            <a:avLst/>
          </a:prstGeom>
        </p:spPr>
        <p:txBody>
          <a:bodyPr wrap="square">
            <a:spAutoFit/>
          </a:bodyPr>
          <a:lstStyle/>
          <a:p>
            <a:pPr algn="ctr"/>
            <a:r>
              <a:rPr lang="en-US" altLang="ja-JP" b="1" dirty="0">
                <a:latin typeface="Times New Roman" panose="02020603050405020304" pitchFamily="18" charset="0"/>
                <a:cs typeface="Times New Roman" panose="02020603050405020304" pitchFamily="18" charset="0"/>
              </a:rPr>
              <a:t>Fig</a:t>
            </a:r>
            <a:r>
              <a:rPr lang="en-US" altLang="ja-JP" dirty="0">
                <a:latin typeface="Times New Roman" panose="02020603050405020304" pitchFamily="18" charset="0"/>
                <a:cs typeface="Times New Roman" panose="02020603050405020304" pitchFamily="18" charset="0"/>
              </a:rPr>
              <a:t>  Cross Section of </a:t>
            </a:r>
            <a:r>
              <a:rPr lang="en-US" altLang="ja-JP" baseline="30000">
                <a:latin typeface="Times New Roman" panose="02020603050405020304" pitchFamily="18" charset="0"/>
                <a:cs typeface="Times New Roman" panose="02020603050405020304" pitchFamily="18" charset="0"/>
              </a:rPr>
              <a:t>24</a:t>
            </a:r>
            <a:r>
              <a:rPr lang="en-US" altLang="ja-JP">
                <a:latin typeface="Times New Roman" panose="02020603050405020304" pitchFamily="18" charset="0"/>
                <a:cs typeface="Times New Roman" panose="02020603050405020304" pitchFamily="18" charset="0"/>
              </a:rPr>
              <a:t>Mg </a:t>
            </a:r>
            <a:r>
              <a:rPr lang="en-US" altLang="ja-JP" baseline="30000">
                <a:latin typeface="Times New Roman" panose="02020603050405020304" pitchFamily="18" charset="0"/>
                <a:cs typeface="Times New Roman" panose="02020603050405020304" pitchFamily="18" charset="0"/>
              </a:rPr>
              <a:t>[1]</a:t>
            </a:r>
            <a:r>
              <a:rPr lang="en-US" altLang="ja-JP">
                <a:latin typeface="Times New Roman" panose="02020603050405020304" pitchFamily="18" charset="0"/>
                <a:cs typeface="Times New Roman" panose="02020603050405020304" pitchFamily="18" charset="0"/>
              </a:rPr>
              <a:t>.</a:t>
            </a:r>
            <a:endParaRPr lang="ja-JP" altLang="en-US" dirty="0">
              <a:latin typeface="Times New Roman" panose="02020603050405020304" pitchFamily="18" charset="0"/>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D2BFF275-8A1D-D14F-3095-8D9EFD9F4081}"/>
              </a:ext>
            </a:extLst>
          </p:cNvPr>
          <p:cNvSpPr txBox="1"/>
          <p:nvPr/>
        </p:nvSpPr>
        <p:spPr>
          <a:xfrm>
            <a:off x="0" y="6643296"/>
            <a:ext cx="7692430"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srgbClr val="000000"/>
                </a:solidFill>
                <a:effectLst/>
                <a:uLnTx/>
                <a:uFillTx/>
                <a:latin typeface="Times New Roman" panose="02020603050405020304" pitchFamily="18" charset="0"/>
                <a:ea typeface="游ゴシック"/>
                <a:cs typeface="Times New Roman" panose="02020603050405020304" pitchFamily="18" charset="0"/>
              </a:rPr>
              <a:t> [1] O. Iwamoto, et al J. Nucl. Sci. Technol., 60(1), 1-60 (2023). . </a:t>
            </a:r>
            <a:endParaRPr kumimoji="1" lang="en-US" altLang="ja-JP" sz="1000" b="0" i="0" u="none" strike="noStrike" kern="1200" cap="none" spc="0" normalizeH="0" baseline="0" noProof="0" dirty="0">
              <a:ln>
                <a:noFill/>
              </a:ln>
              <a:solidFill>
                <a:srgbClr val="000000"/>
              </a:solidFill>
              <a:effectLst/>
              <a:uLnTx/>
              <a:uFillTx/>
              <a:latin typeface="Times New Roman" panose="02020603050405020304" pitchFamily="18" charset="0"/>
              <a:ea typeface="游ゴシック"/>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D38D7F20-DC23-EA8D-16E0-D22173E15BAE}"/>
              </a:ext>
            </a:extLst>
          </p:cNvPr>
          <p:cNvSpPr txBox="1"/>
          <p:nvPr/>
        </p:nvSpPr>
        <p:spPr>
          <a:xfrm>
            <a:off x="5974281" y="1988533"/>
            <a:ext cx="3169718" cy="1015663"/>
          </a:xfrm>
          <a:prstGeom prst="rect">
            <a:avLst/>
          </a:prstGeom>
          <a:noFill/>
        </p:spPr>
        <p:txBody>
          <a:bodyPr wrap="square">
            <a:spAutoFit/>
          </a:bodyPr>
          <a:lstStyle/>
          <a:p>
            <a:r>
              <a:rPr lang="en-US" altLang="ja-JP" sz="2000" dirty="0">
                <a:latin typeface="Times New Roman" panose="02020603050405020304" pitchFamily="18" charset="0"/>
                <a:ea typeface="游明朝" panose="02020400000000000000" pitchFamily="18" charset="-128"/>
              </a:rPr>
              <a:t>T</a:t>
            </a:r>
            <a:r>
              <a:rPr lang="en-US" altLang="ja-JP" sz="2000" dirty="0">
                <a:effectLst/>
                <a:latin typeface="Times New Roman" panose="02020603050405020304" pitchFamily="18" charset="0"/>
                <a:ea typeface="游明朝" panose="02020400000000000000" pitchFamily="18" charset="-128"/>
              </a:rPr>
              <a:t>he energy of D-T neutron elastically scattered at 180° in Li is </a:t>
            </a:r>
            <a:r>
              <a:rPr lang="en-US" altLang="ja-JP" sz="2000" dirty="0">
                <a:solidFill>
                  <a:srgbClr val="FF0000"/>
                </a:solidFill>
                <a:effectLst/>
                <a:latin typeface="Times New Roman" panose="02020603050405020304" pitchFamily="18" charset="0"/>
                <a:ea typeface="游明朝" panose="02020400000000000000" pitchFamily="18" charset="-128"/>
              </a:rPr>
              <a:t>7.85 MeV</a:t>
            </a:r>
            <a:endParaRPr lang="ja-JP" altLang="en-US" sz="2000" dirty="0"/>
          </a:p>
        </p:txBody>
      </p:sp>
      <p:sp>
        <p:nvSpPr>
          <p:cNvPr id="14" name="二等辺三角形 13">
            <a:extLst>
              <a:ext uri="{FF2B5EF4-FFF2-40B4-BE49-F238E27FC236}">
                <a16:creationId xmlns:a16="http://schemas.microsoft.com/office/drawing/2014/main" id="{0537C120-993D-4879-4C3B-140F732CA8A0}"/>
              </a:ext>
            </a:extLst>
          </p:cNvPr>
          <p:cNvSpPr/>
          <p:nvPr/>
        </p:nvSpPr>
        <p:spPr>
          <a:xfrm rot="10800000">
            <a:off x="6848284" y="3244295"/>
            <a:ext cx="984000" cy="257373"/>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07445563-CFB9-B121-3D03-D5932857CBB6}"/>
              </a:ext>
            </a:extLst>
          </p:cNvPr>
          <p:cNvSpPr txBox="1"/>
          <p:nvPr/>
        </p:nvSpPr>
        <p:spPr>
          <a:xfrm>
            <a:off x="5974281" y="3746574"/>
            <a:ext cx="3169718" cy="707886"/>
          </a:xfrm>
          <a:prstGeom prst="rect">
            <a:avLst/>
          </a:prstGeom>
          <a:noFill/>
        </p:spPr>
        <p:txBody>
          <a:bodyPr wrap="square">
            <a:spAutoFit/>
          </a:bodyPr>
          <a:lstStyle/>
          <a:p>
            <a:r>
              <a:rPr lang="en-US" altLang="ja-JP" sz="2000" dirty="0">
                <a:latin typeface="Times New Roman" panose="02020603050405020304" pitchFamily="18" charset="0"/>
                <a:cs typeface="Times New Roman" panose="02020603050405020304" pitchFamily="18" charset="0"/>
              </a:rPr>
              <a:t>Neutrons can be detected</a:t>
            </a:r>
            <a:r>
              <a:rPr lang="ja-JP" altLang="en-US" sz="2000" dirty="0">
                <a:latin typeface="Times New Roman" panose="02020603050405020304" pitchFamily="18" charset="0"/>
                <a:cs typeface="Times New Roman" panose="02020603050405020304" pitchFamily="18" charset="0"/>
              </a:rPr>
              <a:t> </a:t>
            </a:r>
            <a:r>
              <a:rPr lang="en-US" altLang="ja-JP" sz="2000" dirty="0">
                <a:latin typeface="Times New Roman" panose="02020603050405020304" pitchFamily="18" charset="0"/>
                <a:cs typeface="Times New Roman" panose="02020603050405020304" pitchFamily="18" charset="0"/>
              </a:rPr>
              <a:t>using</a:t>
            </a:r>
            <a:r>
              <a:rPr lang="ja-JP" altLang="en-US" sz="2000" dirty="0">
                <a:latin typeface="Times New Roman" panose="02020603050405020304" pitchFamily="18" charset="0"/>
                <a:cs typeface="Times New Roman" panose="02020603050405020304" pitchFamily="18" charset="0"/>
              </a:rPr>
              <a:t> </a:t>
            </a:r>
            <a:r>
              <a:rPr lang="en-US" altLang="ja-JP" sz="2000" baseline="30000" dirty="0">
                <a:latin typeface="Times New Roman" panose="02020603050405020304" pitchFamily="18" charset="0"/>
                <a:cs typeface="Times New Roman" panose="02020603050405020304" pitchFamily="18" charset="0"/>
              </a:rPr>
              <a:t>24</a:t>
            </a:r>
            <a:r>
              <a:rPr lang="en-US" altLang="ja-JP" sz="2000" dirty="0">
                <a:latin typeface="Times New Roman" panose="02020603050405020304" pitchFamily="18" charset="0"/>
                <a:cs typeface="Times New Roman" panose="02020603050405020304" pitchFamily="18" charset="0"/>
              </a:rPr>
              <a:t>Mg foil</a:t>
            </a:r>
          </a:p>
        </p:txBody>
      </p:sp>
    </p:spTree>
    <p:extLst>
      <p:ext uri="{BB962C8B-B14F-4D97-AF65-F5344CB8AC3E}">
        <p14:creationId xmlns:p14="http://schemas.microsoft.com/office/powerpoint/2010/main" val="23287687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2DFDEB-25F9-BCD1-4F05-ADAD14884EA9}"/>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6376196-7638-127E-7734-110280FFF984}"/>
              </a:ext>
            </a:extLst>
          </p:cNvPr>
          <p:cNvSpPr>
            <a:spLocks noGrp="1"/>
          </p:cNvSpPr>
          <p:nvPr>
            <p:ph type="sldNum" sz="quarter" idx="13"/>
          </p:nvPr>
        </p:nvSpPr>
        <p:spPr/>
        <p:txBody>
          <a:bodyPr/>
          <a:lstStyle/>
          <a:p>
            <a:fld id="{51D93AC8-90BD-4910-BF0D-A41DA964ED62}" type="slidenum">
              <a:rPr lang="ja-JP" altLang="en-US" smtClean="0"/>
              <a:pPr/>
              <a:t>22</a:t>
            </a:fld>
            <a:endParaRPr lang="ja-JP" altLang="en-US" dirty="0"/>
          </a:p>
        </p:txBody>
      </p:sp>
      <p:sp>
        <p:nvSpPr>
          <p:cNvPr id="4" name="テキスト プレースホルダー 3">
            <a:extLst>
              <a:ext uri="{FF2B5EF4-FFF2-40B4-BE49-F238E27FC236}">
                <a16:creationId xmlns:a16="http://schemas.microsoft.com/office/drawing/2014/main" id="{8E4BD3EA-2B62-F9E1-10B7-4CADDCB782EF}"/>
              </a:ext>
            </a:extLst>
          </p:cNvPr>
          <p:cNvSpPr>
            <a:spLocks noGrp="1"/>
          </p:cNvSpPr>
          <p:nvPr>
            <p:ph type="body" sz="quarter" idx="14"/>
          </p:nvPr>
        </p:nvSpPr>
        <p:spPr/>
        <p:txBody>
          <a:bodyPr/>
          <a:lstStyle/>
          <a:p>
            <a:r>
              <a:rPr kumimoji="1" lang="en-US" altLang="ja-JP" dirty="0"/>
              <a:t>Cross section of </a:t>
            </a:r>
            <a:r>
              <a:rPr kumimoji="1" lang="en-US" altLang="ja-JP" baseline="30000" dirty="0"/>
              <a:t>180</a:t>
            </a:r>
            <a:r>
              <a:rPr kumimoji="1" lang="en-US" altLang="ja-JP" dirty="0"/>
              <a:t>Hf (</a:t>
            </a:r>
            <a:r>
              <a:rPr kumimoji="1" lang="en-US" altLang="ja-JP" dirty="0" err="1"/>
              <a:t>n,n</a:t>
            </a:r>
            <a:r>
              <a:rPr kumimoji="1" lang="en-US" altLang="ja-JP" dirty="0"/>
              <a:t>’) </a:t>
            </a:r>
            <a:r>
              <a:rPr kumimoji="1" lang="en-US" altLang="ja-JP" baseline="30000" dirty="0"/>
              <a:t>180m</a:t>
            </a:r>
            <a:r>
              <a:rPr kumimoji="1" lang="en-US" altLang="ja-JP" dirty="0"/>
              <a:t>Hf</a:t>
            </a:r>
            <a:endParaRPr kumimoji="1" lang="ja-JP" altLang="en-US" dirty="0"/>
          </a:p>
        </p:txBody>
      </p:sp>
      <p:pic>
        <p:nvPicPr>
          <p:cNvPr id="3" name="図 2">
            <a:extLst>
              <a:ext uri="{FF2B5EF4-FFF2-40B4-BE49-F238E27FC236}">
                <a16:creationId xmlns:a16="http://schemas.microsoft.com/office/drawing/2014/main" id="{B58099C1-6D0A-5345-5338-8769E059D2D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65047" y="762983"/>
            <a:ext cx="6613906" cy="4533155"/>
          </a:xfrm>
          <a:prstGeom prst="rect">
            <a:avLst/>
          </a:prstGeom>
          <a:noFill/>
          <a:ln>
            <a:noFill/>
          </a:ln>
        </p:spPr>
      </p:pic>
      <p:sp>
        <p:nvSpPr>
          <p:cNvPr id="8" name="テキスト ボックス 7">
            <a:extLst>
              <a:ext uri="{FF2B5EF4-FFF2-40B4-BE49-F238E27FC236}">
                <a16:creationId xmlns:a16="http://schemas.microsoft.com/office/drawing/2014/main" id="{7DE2849E-7B25-5BC8-0890-92E61E8A7931}"/>
              </a:ext>
            </a:extLst>
          </p:cNvPr>
          <p:cNvSpPr txBox="1"/>
          <p:nvPr/>
        </p:nvSpPr>
        <p:spPr>
          <a:xfrm>
            <a:off x="0" y="5995734"/>
            <a:ext cx="8658225" cy="861774"/>
          </a:xfrm>
          <a:prstGeom prst="rect">
            <a:avLst/>
          </a:prstGeom>
          <a:noFill/>
        </p:spPr>
        <p:txBody>
          <a:bodyPr wrap="square">
            <a:spAutoFit/>
          </a:bodyPr>
          <a:lstStyle/>
          <a:p>
            <a:pPr algn="just"/>
            <a:r>
              <a:rPr kumimoji="1" lang="en-US" altLang="ja-JP" sz="1000" b="0" i="0" u="none" strike="noStrike" kern="1200" cap="none" spc="0" normalizeH="0" baseline="0" noProof="0">
                <a:ln>
                  <a:noFill/>
                </a:ln>
                <a:solidFill>
                  <a:srgbClr val="000000"/>
                </a:solidFill>
                <a:effectLst/>
                <a:uLnTx/>
                <a:uFillTx/>
                <a:latin typeface="Times New Roman" panose="02020603050405020304" pitchFamily="18" charset="0"/>
                <a:ea typeface="游ゴシック"/>
                <a:cs typeface="Times New Roman" panose="02020603050405020304" pitchFamily="18" charset="0"/>
              </a:rPr>
              <a:t>[1] O. Iwamoto, et al J. Nucl. Sci. Technol., 60(1), 1-60 (2023). . </a:t>
            </a:r>
            <a:endParaRPr lang="en-US" altLang="ja-JP" sz="1000" kern="100" dirty="0">
              <a:effectLst/>
              <a:latin typeface="Times New Roman" panose="02020603050405020304" pitchFamily="18" charset="0"/>
              <a:ea typeface="游明朝" panose="02020400000000000000" pitchFamily="18" charset="-128"/>
              <a:cs typeface="Times New Roman" panose="02020603050405020304" pitchFamily="18" charset="0"/>
            </a:endParaRPr>
          </a:p>
          <a:p>
            <a:pPr algn="just"/>
            <a:r>
              <a:rPr lang="en-US" altLang="ja-JP" sz="1000" kern="100">
                <a:effectLst/>
                <a:latin typeface="Times New Roman" panose="02020603050405020304" pitchFamily="18" charset="0"/>
                <a:ea typeface="游明朝" panose="02020400000000000000" pitchFamily="18" charset="-128"/>
                <a:cs typeface="Times New Roman" panose="02020603050405020304" pitchFamily="18" charset="0"/>
              </a:rPr>
              <a:t>[14] </a:t>
            </a:r>
            <a:r>
              <a:rPr lang="en-US" altLang="ja-JP" sz="1000" kern="100" dirty="0">
                <a:effectLst/>
                <a:latin typeface="Times New Roman" panose="02020603050405020304" pitchFamily="18" charset="0"/>
                <a:ea typeface="游明朝" panose="02020400000000000000" pitchFamily="18" charset="-128"/>
                <a:cs typeface="Times New Roman" panose="02020603050405020304" pitchFamily="18" charset="0"/>
              </a:rPr>
              <a:t>M. Hillman, E</a:t>
            </a:r>
            <a:r>
              <a:rPr lang="en-US" altLang="ja-JP" sz="1000" kern="100">
                <a:effectLst/>
                <a:latin typeface="Times New Roman" panose="02020603050405020304" pitchFamily="18" charset="0"/>
                <a:ea typeface="游明朝" panose="02020400000000000000" pitchFamily="18" charset="-128"/>
                <a:cs typeface="Times New Roman" panose="02020603050405020304" pitchFamily="18" charset="0"/>
              </a:rPr>
              <a:t>. Shikata, Journal </a:t>
            </a:r>
            <a:r>
              <a:rPr lang="en-US" altLang="ja-JP" sz="1000" kern="100" dirty="0">
                <a:effectLst/>
                <a:latin typeface="Times New Roman" panose="02020603050405020304" pitchFamily="18" charset="0"/>
                <a:ea typeface="游明朝" panose="02020400000000000000" pitchFamily="18" charset="-128"/>
                <a:cs typeface="Times New Roman" panose="02020603050405020304" pitchFamily="18" charset="0"/>
              </a:rPr>
              <a:t>of Inorganic and Nuclear Chemistry, 31(4</a:t>
            </a:r>
            <a:r>
              <a:rPr lang="en-US" altLang="ja-JP" sz="1000" kern="100">
                <a:effectLst/>
                <a:latin typeface="Times New Roman" panose="02020603050405020304" pitchFamily="18" charset="0"/>
                <a:ea typeface="游明朝" panose="02020400000000000000" pitchFamily="18" charset="-128"/>
                <a:cs typeface="Times New Roman" panose="02020603050405020304" pitchFamily="18" charset="0"/>
              </a:rPr>
              <a:t>), 909-913, (1969).</a:t>
            </a:r>
            <a:endParaRPr lang="ja-JP" altLang="ja-JP" sz="10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p>
            <a:pPr algn="just"/>
            <a:r>
              <a:rPr lang="en-US" altLang="ja-JP" sz="1000" kern="100">
                <a:effectLst/>
                <a:latin typeface="Times New Roman" panose="02020603050405020304" pitchFamily="18" charset="0"/>
                <a:ea typeface="游明朝" panose="02020400000000000000" pitchFamily="18" charset="-128"/>
                <a:cs typeface="Times New Roman" panose="02020603050405020304" pitchFamily="18" charset="0"/>
              </a:rPr>
              <a:t>[15] </a:t>
            </a:r>
            <a:r>
              <a:rPr lang="en-US" altLang="ja-JP" sz="1000" kern="100" dirty="0">
                <a:effectLst/>
                <a:latin typeface="Times New Roman" panose="02020603050405020304" pitchFamily="18" charset="0"/>
                <a:ea typeface="游明朝" panose="02020400000000000000" pitchFamily="18" charset="-128"/>
                <a:cs typeface="Times New Roman" panose="02020603050405020304" pitchFamily="18" charset="0"/>
              </a:rPr>
              <a:t>C. Konno, et al</a:t>
            </a:r>
            <a:r>
              <a:rPr lang="en-US" altLang="ja-JP" sz="1000" kern="100">
                <a:effectLst/>
                <a:latin typeface="Times New Roman" panose="02020603050405020304" pitchFamily="18" charset="0"/>
                <a:ea typeface="游明朝" panose="02020400000000000000" pitchFamily="18" charset="-128"/>
                <a:cs typeface="Times New Roman" panose="02020603050405020304" pitchFamily="18" charset="0"/>
              </a:rPr>
              <a:t>., JAERI </a:t>
            </a:r>
            <a:r>
              <a:rPr lang="en-US" altLang="ja-JP" sz="1000" kern="100" dirty="0">
                <a:effectLst/>
                <a:latin typeface="Times New Roman" panose="02020603050405020304" pitchFamily="18" charset="0"/>
                <a:ea typeface="游明朝" panose="02020400000000000000" pitchFamily="18" charset="-128"/>
                <a:cs typeface="Times New Roman" panose="02020603050405020304" pitchFamily="18" charset="0"/>
              </a:rPr>
              <a:t>Reports, 1329, (1993).</a:t>
            </a:r>
            <a:endParaRPr lang="ja-JP" altLang="ja-JP" sz="10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p>
            <a:pPr algn="just"/>
            <a:r>
              <a:rPr lang="en-US" altLang="ja-JP" sz="1000" kern="100">
                <a:effectLst/>
                <a:latin typeface="Times New Roman" panose="02020603050405020304" pitchFamily="18" charset="0"/>
                <a:ea typeface="游明朝" panose="02020400000000000000" pitchFamily="18" charset="-128"/>
                <a:cs typeface="Times New Roman" panose="02020603050405020304" pitchFamily="18" charset="0"/>
              </a:rPr>
              <a:t>[16] </a:t>
            </a:r>
            <a:r>
              <a:rPr lang="en-US" altLang="ja-JP" sz="1000" kern="100" dirty="0">
                <a:effectLst/>
                <a:latin typeface="Times New Roman" panose="02020603050405020304" pitchFamily="18" charset="0"/>
                <a:ea typeface="游明朝" panose="02020400000000000000" pitchFamily="18" charset="-128"/>
                <a:cs typeface="Times New Roman" panose="02020603050405020304" pitchFamily="18" charset="0"/>
              </a:rPr>
              <a:t>T. Shimizu,, et al</a:t>
            </a:r>
            <a:r>
              <a:rPr lang="en-US" altLang="ja-JP" sz="1000" kern="100">
                <a:effectLst/>
                <a:latin typeface="Times New Roman" panose="02020603050405020304" pitchFamily="18" charset="0"/>
                <a:ea typeface="游明朝" panose="02020400000000000000" pitchFamily="18" charset="-128"/>
                <a:cs typeface="Times New Roman" panose="02020603050405020304" pitchFamily="18" charset="0"/>
              </a:rPr>
              <a:t>., Annals </a:t>
            </a:r>
            <a:r>
              <a:rPr lang="en-US" altLang="ja-JP" sz="1000" kern="100" dirty="0">
                <a:effectLst/>
                <a:latin typeface="Times New Roman" panose="02020603050405020304" pitchFamily="18" charset="0"/>
                <a:ea typeface="游明朝" panose="02020400000000000000" pitchFamily="18" charset="-128"/>
                <a:cs typeface="Times New Roman" panose="02020603050405020304" pitchFamily="18" charset="0"/>
              </a:rPr>
              <a:t>of Nuclear Energy, 31(16</a:t>
            </a:r>
            <a:r>
              <a:rPr lang="en-US" altLang="ja-JP" sz="1000" kern="100">
                <a:effectLst/>
                <a:latin typeface="Times New Roman" panose="02020603050405020304" pitchFamily="18" charset="0"/>
                <a:ea typeface="游明朝" panose="02020400000000000000" pitchFamily="18" charset="-128"/>
                <a:cs typeface="Times New Roman" panose="02020603050405020304" pitchFamily="18" charset="0"/>
              </a:rPr>
              <a:t>), 1883-1900, (2004).</a:t>
            </a:r>
            <a:endParaRPr lang="ja-JP" altLang="ja-JP" sz="10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p>
            <a:pPr algn="just"/>
            <a:r>
              <a:rPr lang="en-US" altLang="ja-JP" sz="1000" kern="100">
                <a:effectLst/>
                <a:latin typeface="Times New Roman" panose="02020603050405020304" pitchFamily="18" charset="0"/>
                <a:ea typeface="游明朝" panose="02020400000000000000" pitchFamily="18" charset="-128"/>
                <a:cs typeface="Times New Roman" panose="02020603050405020304" pitchFamily="18" charset="0"/>
              </a:rPr>
              <a:t>[17] </a:t>
            </a:r>
            <a:r>
              <a:rPr lang="en-US" altLang="ja-JP" sz="1000" kern="100" dirty="0">
                <a:effectLst/>
                <a:latin typeface="Times New Roman" panose="02020603050405020304" pitchFamily="18" charset="0"/>
                <a:ea typeface="游明朝" panose="02020400000000000000" pitchFamily="18" charset="-128"/>
                <a:cs typeface="Times New Roman" panose="02020603050405020304" pitchFamily="18" charset="0"/>
              </a:rPr>
              <a:t>Yu. N. Trofimov</a:t>
            </a:r>
            <a:r>
              <a:rPr lang="en-US" altLang="ja-JP" sz="1000" kern="100">
                <a:effectLst/>
                <a:latin typeface="Times New Roman" panose="02020603050405020304" pitchFamily="18" charset="0"/>
                <a:ea typeface="游明朝" panose="02020400000000000000" pitchFamily="18" charset="-128"/>
                <a:cs typeface="Times New Roman" panose="02020603050405020304" pitchFamily="18" charset="0"/>
              </a:rPr>
              <a:t>, Vop</a:t>
            </a:r>
            <a:r>
              <a:rPr lang="en-US" altLang="ja-JP" sz="1000" kern="100" dirty="0" err="1">
                <a:effectLst/>
                <a:latin typeface="Times New Roman" panose="02020603050405020304" pitchFamily="18" charset="0"/>
                <a:ea typeface="游明朝" panose="02020400000000000000" pitchFamily="18" charset="-128"/>
                <a:cs typeface="Times New Roman" panose="02020603050405020304" pitchFamily="18" charset="0"/>
              </a:rPr>
              <a:t>.At.Nauki</a:t>
            </a:r>
            <a:r>
              <a:rPr lang="en-US" altLang="ja-JP" sz="1000" kern="100" dirty="0">
                <a:effectLst/>
                <a:latin typeface="Times New Roman" panose="02020603050405020304" pitchFamily="18" charset="0"/>
                <a:ea typeface="游明朝" panose="02020400000000000000" pitchFamily="18" charset="-128"/>
                <a:cs typeface="Times New Roman" panose="02020603050405020304" pitchFamily="18" charset="0"/>
              </a:rPr>
              <a:t> </a:t>
            </a:r>
            <a:r>
              <a:rPr lang="en-US" altLang="ja-JP" sz="1000" kern="100" dirty="0" err="1">
                <a:effectLst/>
                <a:latin typeface="Times New Roman" panose="02020603050405020304" pitchFamily="18" charset="0"/>
                <a:ea typeface="游明朝" panose="02020400000000000000" pitchFamily="18" charset="-128"/>
                <a:cs typeface="Times New Roman" panose="02020603050405020304" pitchFamily="18" charset="0"/>
              </a:rPr>
              <a:t>i</a:t>
            </a:r>
            <a:r>
              <a:rPr lang="en-US" altLang="ja-JP" sz="1000" kern="100" dirty="0">
                <a:effectLst/>
                <a:latin typeface="Times New Roman" panose="02020603050405020304" pitchFamily="18" charset="0"/>
                <a:ea typeface="游明朝" panose="02020400000000000000" pitchFamily="18" charset="-128"/>
                <a:cs typeface="Times New Roman" panose="02020603050405020304" pitchFamily="18" charset="0"/>
              </a:rPr>
              <a:t> </a:t>
            </a:r>
            <a:r>
              <a:rPr lang="en-US" altLang="ja-JP" sz="1000" kern="100" dirty="0" err="1">
                <a:effectLst/>
                <a:latin typeface="Times New Roman" panose="02020603050405020304" pitchFamily="18" charset="0"/>
                <a:ea typeface="游明朝" panose="02020400000000000000" pitchFamily="18" charset="-128"/>
                <a:cs typeface="Times New Roman" panose="02020603050405020304" pitchFamily="18" charset="0"/>
              </a:rPr>
              <a:t>Tekhn</a:t>
            </a:r>
            <a:r>
              <a:rPr lang="en-US" altLang="ja-JP" sz="1000" kern="100" dirty="0">
                <a:effectLst/>
                <a:latin typeface="Times New Roman" panose="02020603050405020304" pitchFamily="18" charset="0"/>
                <a:ea typeface="游明朝" panose="02020400000000000000" pitchFamily="18" charset="-128"/>
                <a:cs typeface="Times New Roman" panose="02020603050405020304" pitchFamily="18" charset="0"/>
              </a:rPr>
              <a:t>., </a:t>
            </a:r>
            <a:r>
              <a:rPr lang="en-US" altLang="ja-JP" sz="1000" kern="100" dirty="0" err="1">
                <a:effectLst/>
                <a:latin typeface="Times New Roman" panose="02020603050405020304" pitchFamily="18" charset="0"/>
                <a:ea typeface="游明朝" panose="02020400000000000000" pitchFamily="18" charset="-128"/>
                <a:cs typeface="Times New Roman" panose="02020603050405020304" pitchFamily="18" charset="0"/>
              </a:rPr>
              <a:t>Ser.Yaderno-Reak.Konstanty</a:t>
            </a:r>
            <a:r>
              <a:rPr lang="en-US" altLang="ja-JP" sz="1000" kern="100" dirty="0">
                <a:effectLst/>
                <a:latin typeface="Times New Roman" panose="02020603050405020304" pitchFamily="18" charset="0"/>
                <a:ea typeface="游明朝" panose="02020400000000000000" pitchFamily="18" charset="-128"/>
                <a:cs typeface="Times New Roman" panose="02020603050405020304" pitchFamily="18" charset="0"/>
              </a:rPr>
              <a:t>, </a:t>
            </a:r>
            <a:r>
              <a:rPr lang="en-US" altLang="ja-JP" sz="1000" kern="100" dirty="0">
                <a:latin typeface="Times New Roman" panose="02020603050405020304" pitchFamily="18" charset="0"/>
                <a:ea typeface="游明朝" panose="02020400000000000000" pitchFamily="18" charset="-128"/>
                <a:cs typeface="Times New Roman" panose="02020603050405020304" pitchFamily="18" charset="0"/>
              </a:rPr>
              <a:t>(</a:t>
            </a:r>
            <a:r>
              <a:rPr lang="en-US" altLang="ja-JP" sz="1000" kern="100" dirty="0">
                <a:effectLst/>
                <a:latin typeface="Times New Roman" panose="02020603050405020304" pitchFamily="18" charset="0"/>
                <a:ea typeface="游明朝" panose="02020400000000000000" pitchFamily="18" charset="-128"/>
                <a:cs typeface="Times New Roman" panose="02020603050405020304" pitchFamily="18" charset="0"/>
              </a:rPr>
              <a:t>4</a:t>
            </a:r>
            <a:r>
              <a:rPr lang="en-US" altLang="ja-JP" sz="1000" kern="100">
                <a:effectLst/>
                <a:latin typeface="Times New Roman" panose="02020603050405020304" pitchFamily="18" charset="0"/>
                <a:ea typeface="游明朝" panose="02020400000000000000" pitchFamily="18" charset="-128"/>
                <a:cs typeface="Times New Roman" panose="02020603050405020304" pitchFamily="18" charset="0"/>
              </a:rPr>
              <a:t>), 10, (1987).</a:t>
            </a:r>
            <a:endParaRPr lang="ja-JP" altLang="ja-JP" sz="10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10" name="正方形/長方形 9">
            <a:extLst>
              <a:ext uri="{FF2B5EF4-FFF2-40B4-BE49-F238E27FC236}">
                <a16:creationId xmlns:a16="http://schemas.microsoft.com/office/drawing/2014/main" id="{AD74BA47-331F-6E2C-4B5C-752356AB36C8}"/>
              </a:ext>
            </a:extLst>
          </p:cNvPr>
          <p:cNvSpPr/>
          <p:nvPr/>
        </p:nvSpPr>
        <p:spPr>
          <a:xfrm>
            <a:off x="2270526" y="5296138"/>
            <a:ext cx="4602948" cy="369332"/>
          </a:xfrm>
          <a:prstGeom prst="rect">
            <a:avLst/>
          </a:prstGeom>
        </p:spPr>
        <p:txBody>
          <a:bodyPr wrap="square">
            <a:spAutoFit/>
          </a:bodyPr>
          <a:lstStyle/>
          <a:p>
            <a:pPr algn="ctr"/>
            <a:r>
              <a:rPr lang="en-US" altLang="ja-JP" b="1" dirty="0">
                <a:latin typeface="Times New Roman" panose="02020603050405020304" pitchFamily="18" charset="0"/>
                <a:cs typeface="Times New Roman" panose="02020603050405020304" pitchFamily="18" charset="0"/>
              </a:rPr>
              <a:t>Fig</a:t>
            </a:r>
            <a:r>
              <a:rPr lang="en-US" altLang="ja-JP" dirty="0">
                <a:latin typeface="Times New Roman" panose="02020603050405020304" pitchFamily="18" charset="0"/>
                <a:cs typeface="Times New Roman" panose="02020603050405020304" pitchFamily="18" charset="0"/>
              </a:rPr>
              <a:t>  Cross section of </a:t>
            </a:r>
            <a:r>
              <a:rPr lang="en-US" altLang="ja-JP" baseline="30000" dirty="0">
                <a:latin typeface="Times New Roman" panose="02020603050405020304" pitchFamily="18" charset="0"/>
                <a:cs typeface="Times New Roman" panose="02020603050405020304" pitchFamily="18" charset="0"/>
              </a:rPr>
              <a:t>180</a:t>
            </a:r>
            <a:r>
              <a:rPr lang="en-US" altLang="ja-JP" dirty="0">
                <a:latin typeface="Times New Roman" panose="02020603050405020304" pitchFamily="18" charset="0"/>
                <a:cs typeface="Times New Roman" panose="02020603050405020304" pitchFamily="18" charset="0"/>
              </a:rPr>
              <a:t>Hf (</a:t>
            </a:r>
            <a:r>
              <a:rPr lang="en-US" altLang="ja-JP" dirty="0" err="1">
                <a:latin typeface="Times New Roman" panose="02020603050405020304" pitchFamily="18" charset="0"/>
                <a:cs typeface="Times New Roman" panose="02020603050405020304" pitchFamily="18" charset="0"/>
              </a:rPr>
              <a:t>n,n</a:t>
            </a:r>
            <a:r>
              <a:rPr lang="en-US" altLang="ja-JP" dirty="0">
                <a:latin typeface="Times New Roman" panose="02020603050405020304" pitchFamily="18" charset="0"/>
                <a:cs typeface="Times New Roman" panose="02020603050405020304" pitchFamily="18" charset="0"/>
              </a:rPr>
              <a:t>’) </a:t>
            </a:r>
            <a:r>
              <a:rPr lang="en-US" altLang="ja-JP" baseline="30000">
                <a:latin typeface="Times New Roman" panose="02020603050405020304" pitchFamily="18" charset="0"/>
                <a:cs typeface="Times New Roman" panose="02020603050405020304" pitchFamily="18" charset="0"/>
              </a:rPr>
              <a:t>180m</a:t>
            </a:r>
            <a:r>
              <a:rPr lang="en-US" altLang="ja-JP">
                <a:latin typeface="Times New Roman" panose="02020603050405020304" pitchFamily="18" charset="0"/>
                <a:cs typeface="Times New Roman" panose="02020603050405020304" pitchFamily="18" charset="0"/>
              </a:rPr>
              <a:t>Hf </a:t>
            </a:r>
            <a:r>
              <a:rPr lang="en-US" altLang="ja-JP" baseline="30000">
                <a:latin typeface="Times New Roman" panose="02020603050405020304" pitchFamily="18" charset="0"/>
                <a:cs typeface="Times New Roman" panose="02020603050405020304" pitchFamily="18" charset="0"/>
              </a:rPr>
              <a:t>[1, 14-17]</a:t>
            </a:r>
            <a:r>
              <a:rPr lang="en-US" altLang="ja-JP">
                <a:latin typeface="Times New Roman" panose="02020603050405020304" pitchFamily="18" charset="0"/>
                <a:cs typeface="Times New Roman" panose="02020603050405020304" pitchFamily="18" charset="0"/>
              </a:rPr>
              <a:t>.</a:t>
            </a:r>
            <a:endParaRPr lang="ja-JP"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2331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EB4A3-08EB-D500-4C6F-FF3B716E185E}"/>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6030B40-7D1D-67A8-97D9-3D238B7F1FFA}"/>
              </a:ext>
            </a:extLst>
          </p:cNvPr>
          <p:cNvSpPr>
            <a:spLocks noGrp="1"/>
          </p:cNvSpPr>
          <p:nvPr>
            <p:ph type="sldNum" sz="quarter" idx="13"/>
          </p:nvPr>
        </p:nvSpPr>
        <p:spPr/>
        <p:txBody>
          <a:bodyPr/>
          <a:lstStyle/>
          <a:p>
            <a:fld id="{51D93AC8-90BD-4910-BF0D-A41DA964ED62}" type="slidenum">
              <a:rPr lang="ja-JP" altLang="en-US" smtClean="0"/>
              <a:pPr/>
              <a:t>23</a:t>
            </a:fld>
            <a:endParaRPr lang="ja-JP" altLang="en-US" dirty="0"/>
          </a:p>
        </p:txBody>
      </p:sp>
      <p:sp>
        <p:nvSpPr>
          <p:cNvPr id="4" name="テキスト プレースホルダー 3">
            <a:extLst>
              <a:ext uri="{FF2B5EF4-FFF2-40B4-BE49-F238E27FC236}">
                <a16:creationId xmlns:a16="http://schemas.microsoft.com/office/drawing/2014/main" id="{EA528557-F32E-6F98-94DE-5761B7B4BF09}"/>
              </a:ext>
            </a:extLst>
          </p:cNvPr>
          <p:cNvSpPr>
            <a:spLocks noGrp="1"/>
          </p:cNvSpPr>
          <p:nvPr>
            <p:ph type="body" sz="quarter" idx="14"/>
          </p:nvPr>
        </p:nvSpPr>
        <p:spPr/>
        <p:txBody>
          <a:bodyPr/>
          <a:lstStyle/>
          <a:p>
            <a:r>
              <a:rPr kumimoji="1" lang="en-US" altLang="ja-JP" dirty="0"/>
              <a:t>13 candidate activation foils </a:t>
            </a:r>
            <a:r>
              <a:rPr kumimoji="1" lang="en-US" altLang="ja-JP" baseline="30000" dirty="0"/>
              <a:t>[1] </a:t>
            </a:r>
            <a:endParaRPr kumimoji="1" lang="ja-JP" altLang="en-US" baseline="30000" dirty="0"/>
          </a:p>
        </p:txBody>
      </p:sp>
      <p:graphicFrame>
        <p:nvGraphicFramePr>
          <p:cNvPr id="7" name="表 6">
            <a:extLst>
              <a:ext uri="{FF2B5EF4-FFF2-40B4-BE49-F238E27FC236}">
                <a16:creationId xmlns:a16="http://schemas.microsoft.com/office/drawing/2014/main" id="{716805A7-FA83-C59F-974E-E5BBE1150267}"/>
              </a:ext>
            </a:extLst>
          </p:cNvPr>
          <p:cNvGraphicFramePr>
            <a:graphicFrameLocks noGrp="1"/>
          </p:cNvGraphicFramePr>
          <p:nvPr/>
        </p:nvGraphicFramePr>
        <p:xfrm>
          <a:off x="1795462" y="651364"/>
          <a:ext cx="5553075" cy="6156960"/>
        </p:xfrm>
        <a:graphic>
          <a:graphicData uri="http://schemas.openxmlformats.org/drawingml/2006/table">
            <a:tbl>
              <a:tblPr firstRow="1" bandRow="1">
                <a:tableStyleId>{2D5ABB26-0587-4C30-8999-92F81FD0307C}</a:tableStyleId>
              </a:tblPr>
              <a:tblGrid>
                <a:gridCol w="1719580">
                  <a:extLst>
                    <a:ext uri="{9D8B030D-6E8A-4147-A177-3AD203B41FA5}">
                      <a16:colId xmlns:a16="http://schemas.microsoft.com/office/drawing/2014/main" val="3229532860"/>
                    </a:ext>
                  </a:extLst>
                </a:gridCol>
                <a:gridCol w="1356995">
                  <a:extLst>
                    <a:ext uri="{9D8B030D-6E8A-4147-A177-3AD203B41FA5}">
                      <a16:colId xmlns:a16="http://schemas.microsoft.com/office/drawing/2014/main" val="3052035414"/>
                    </a:ext>
                  </a:extLst>
                </a:gridCol>
                <a:gridCol w="1714500">
                  <a:extLst>
                    <a:ext uri="{9D8B030D-6E8A-4147-A177-3AD203B41FA5}">
                      <a16:colId xmlns:a16="http://schemas.microsoft.com/office/drawing/2014/main" val="97507881"/>
                    </a:ext>
                  </a:extLst>
                </a:gridCol>
                <a:gridCol w="762000">
                  <a:extLst>
                    <a:ext uri="{9D8B030D-6E8A-4147-A177-3AD203B41FA5}">
                      <a16:colId xmlns:a16="http://schemas.microsoft.com/office/drawing/2014/main" val="2489192588"/>
                    </a:ext>
                  </a:extLst>
                </a:gridCol>
              </a:tblGrid>
              <a:tr h="247634">
                <a:tc>
                  <a:txBody>
                    <a:bodyPr/>
                    <a:lstStyle/>
                    <a:p>
                      <a:pPr algn="ctr"/>
                      <a:r>
                        <a:rPr kumimoji="1" lang="en-US" altLang="ja-JP" sz="1200" dirty="0">
                          <a:latin typeface="Times New Roman" panose="02020603050405020304" pitchFamily="18" charset="0"/>
                          <a:cs typeface="Times New Roman" panose="02020603050405020304" pitchFamily="18" charset="0"/>
                        </a:rPr>
                        <a:t>Reaction</a:t>
                      </a:r>
                      <a:endParaRPr kumimoji="1" lang="ja-JP" altLang="en-US" sz="1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200" dirty="0">
                          <a:latin typeface="Times New Roman" panose="02020603050405020304" pitchFamily="18" charset="0"/>
                          <a:cs typeface="Times New Roman" panose="02020603050405020304" pitchFamily="18" charset="0"/>
                        </a:rPr>
                        <a:t>Isotope abundance</a:t>
                      </a:r>
                      <a:endParaRPr kumimoji="1" lang="ja-JP" altLang="en-US" sz="1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200" dirty="0">
                          <a:latin typeface="Times New Roman" panose="02020603050405020304" pitchFamily="18" charset="0"/>
                          <a:cs typeface="Times New Roman" panose="02020603050405020304" pitchFamily="18" charset="0"/>
                        </a:rPr>
                        <a:t>γ ray (Energy, Intensity)</a:t>
                      </a:r>
                      <a:endParaRPr kumimoji="1" lang="ja-JP" altLang="en-US" sz="1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200" dirty="0">
                          <a:latin typeface="Times New Roman" panose="02020603050405020304" pitchFamily="18" charset="0"/>
                          <a:cs typeface="Times New Roman" panose="02020603050405020304" pitchFamily="18" charset="0"/>
                        </a:rPr>
                        <a:t>Half-life</a:t>
                      </a:r>
                      <a:endParaRPr kumimoji="1" lang="ja-JP" altLang="en-US" sz="1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1779600"/>
                  </a:ext>
                </a:extLst>
              </a:tr>
              <a:tr h="59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600" baseline="30000" dirty="0">
                          <a:latin typeface="Times New Roman" panose="02020603050405020304" pitchFamily="18" charset="0"/>
                          <a:cs typeface="Times New Roman" panose="02020603050405020304" pitchFamily="18" charset="0"/>
                        </a:rPr>
                        <a:t>180</a:t>
                      </a:r>
                      <a:r>
                        <a:rPr lang="en-US" altLang="ja-JP" sz="1600" dirty="0">
                          <a:latin typeface="Times New Roman" panose="02020603050405020304" pitchFamily="18" charset="0"/>
                          <a:cs typeface="Times New Roman" panose="02020603050405020304" pitchFamily="18" charset="0"/>
                        </a:rPr>
                        <a:t>Hf(</a:t>
                      </a:r>
                      <a:r>
                        <a:rPr lang="en-US" altLang="ja-JP" sz="1600" dirty="0" err="1">
                          <a:latin typeface="Times New Roman" panose="02020603050405020304" pitchFamily="18" charset="0"/>
                          <a:cs typeface="Times New Roman" panose="02020603050405020304" pitchFamily="18" charset="0"/>
                        </a:rPr>
                        <a:t>n,n</a:t>
                      </a:r>
                      <a:r>
                        <a:rPr lang="en-US" altLang="ja-JP" sz="1600" dirty="0">
                          <a:latin typeface="Times New Roman" panose="02020603050405020304" pitchFamily="18" charset="0"/>
                          <a:cs typeface="Times New Roman" panose="02020603050405020304" pitchFamily="18" charset="0"/>
                        </a:rPr>
                        <a:t>’)</a:t>
                      </a:r>
                      <a:r>
                        <a:rPr lang="en-US" altLang="ja-JP" sz="1600" baseline="30000" dirty="0">
                          <a:latin typeface="Times New Roman" panose="02020603050405020304" pitchFamily="18" charset="0"/>
                          <a:cs typeface="Times New Roman" panose="02020603050405020304" pitchFamily="18" charset="0"/>
                        </a:rPr>
                        <a:t>180m</a:t>
                      </a:r>
                      <a:r>
                        <a:rPr lang="en-US" altLang="ja-JP" sz="1600" dirty="0">
                          <a:latin typeface="Times New Roman" panose="02020603050405020304" pitchFamily="18" charset="0"/>
                          <a:cs typeface="Times New Roman" panose="02020603050405020304" pitchFamily="18" charset="0"/>
                        </a:rPr>
                        <a:t>Hf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1200" dirty="0">
                          <a:latin typeface="Times New Roman" panose="02020603050405020304" pitchFamily="18" charset="0"/>
                          <a:cs typeface="Times New Roman" panose="02020603050405020304" pitchFamily="18" charset="0"/>
                        </a:rPr>
                        <a:t>35.08%</a:t>
                      </a:r>
                      <a:endParaRPr kumimoji="1" lang="ja-JP" altLang="en-US"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200" dirty="0">
                          <a:latin typeface="Times New Roman" panose="02020603050405020304" pitchFamily="18" charset="0"/>
                          <a:cs typeface="Times New Roman" panose="02020603050405020304" pitchFamily="18" charset="0"/>
                        </a:rPr>
                        <a:t>215.43 keV, 81.32%</a:t>
                      </a:r>
                    </a:p>
                    <a:p>
                      <a:r>
                        <a:rPr kumimoji="1" lang="en-US" altLang="ja-JP" sz="1200" dirty="0">
                          <a:latin typeface="Times New Roman" panose="02020603050405020304" pitchFamily="18" charset="0"/>
                          <a:cs typeface="Times New Roman" panose="02020603050405020304" pitchFamily="18" charset="0"/>
                        </a:rPr>
                        <a:t>332.27 keV, 94.12%</a:t>
                      </a:r>
                    </a:p>
                    <a:p>
                      <a:r>
                        <a:rPr kumimoji="1" lang="en-US" altLang="ja-JP" sz="1200" dirty="0">
                          <a:latin typeface="Times New Roman" panose="02020603050405020304" pitchFamily="18" charset="0"/>
                          <a:cs typeface="Times New Roman" panose="02020603050405020304" pitchFamily="18" charset="0"/>
                        </a:rPr>
                        <a:t>443.16 keV, 81.88%</a:t>
                      </a:r>
                      <a:endParaRPr kumimoji="1" lang="ja-JP" altLang="en-US"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200" dirty="0">
                          <a:latin typeface="Times New Roman" panose="02020603050405020304" pitchFamily="18" charset="0"/>
                          <a:cs typeface="Times New Roman" panose="02020603050405020304" pitchFamily="18" charset="0"/>
                        </a:rPr>
                        <a:t>5.47 h</a:t>
                      </a:r>
                      <a:endParaRPr kumimoji="1" lang="ja-JP" altLang="en-US"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4985251"/>
                  </a:ext>
                </a:extLst>
              </a:tr>
              <a:tr h="247634">
                <a:tc>
                  <a:txBody>
                    <a:bodyPr/>
                    <a:lstStyle/>
                    <a:p>
                      <a:r>
                        <a:rPr lang="en-US" altLang="ja-JP" sz="1600" baseline="30000" dirty="0">
                          <a:latin typeface="Times New Roman" panose="02020603050405020304" pitchFamily="18" charset="0"/>
                          <a:cs typeface="Times New Roman" panose="02020603050405020304" pitchFamily="18" charset="0"/>
                        </a:rPr>
                        <a:t>24</a:t>
                      </a:r>
                      <a:r>
                        <a:rPr lang="en-US" altLang="ja-JP" sz="1600" dirty="0">
                          <a:latin typeface="Times New Roman" panose="02020603050405020304" pitchFamily="18" charset="0"/>
                          <a:cs typeface="Times New Roman" panose="02020603050405020304" pitchFamily="18" charset="0"/>
                        </a:rPr>
                        <a:t>Mg(</a:t>
                      </a:r>
                      <a:r>
                        <a:rPr lang="en-US" altLang="ja-JP" sz="1600" dirty="0" err="1">
                          <a:latin typeface="Times New Roman" panose="02020603050405020304" pitchFamily="18" charset="0"/>
                          <a:cs typeface="Times New Roman" panose="02020603050405020304" pitchFamily="18" charset="0"/>
                        </a:rPr>
                        <a:t>n,p</a:t>
                      </a:r>
                      <a:r>
                        <a:rPr lang="en-US" altLang="ja-JP" sz="1600" dirty="0">
                          <a:latin typeface="Times New Roman" panose="02020603050405020304" pitchFamily="18" charset="0"/>
                          <a:cs typeface="Times New Roman" panose="02020603050405020304" pitchFamily="18" charset="0"/>
                        </a:rPr>
                        <a:t>)</a:t>
                      </a:r>
                      <a:r>
                        <a:rPr lang="en-US" altLang="ja-JP" sz="1600" baseline="30000" dirty="0">
                          <a:latin typeface="Times New Roman" panose="02020603050405020304" pitchFamily="18" charset="0"/>
                          <a:cs typeface="Times New Roman" panose="02020603050405020304" pitchFamily="18" charset="0"/>
                        </a:rPr>
                        <a:t>24</a:t>
                      </a:r>
                      <a:r>
                        <a:rPr lang="en-US" altLang="ja-JP" sz="1600" dirty="0">
                          <a:latin typeface="Times New Roman" panose="02020603050405020304" pitchFamily="18" charset="0"/>
                          <a:cs typeface="Times New Roman" panose="02020603050405020304" pitchFamily="18" charset="0"/>
                        </a:rPr>
                        <a:t>Na</a:t>
                      </a:r>
                      <a:endParaRPr kumimoji="1" lang="ja-JP" altLang="en-US" sz="16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1200" dirty="0">
                          <a:latin typeface="Times New Roman" panose="02020603050405020304" pitchFamily="18" charset="0"/>
                          <a:cs typeface="Times New Roman" panose="02020603050405020304" pitchFamily="18" charset="0"/>
                        </a:rPr>
                        <a:t>78.99%</a:t>
                      </a:r>
                      <a:endParaRPr kumimoji="1" lang="ja-JP" altLang="en-US"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200" dirty="0">
                          <a:latin typeface="Times New Roman" panose="02020603050405020304" pitchFamily="18" charset="0"/>
                          <a:cs typeface="Times New Roman" panose="02020603050405020304" pitchFamily="18" charset="0"/>
                        </a:rPr>
                        <a:t>1368.63 keV, 99.99%</a:t>
                      </a:r>
                      <a:endParaRPr kumimoji="1" lang="ja-JP" altLang="en-US"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200" dirty="0">
                          <a:latin typeface="Times New Roman" panose="02020603050405020304" pitchFamily="18" charset="0"/>
                          <a:cs typeface="Times New Roman" panose="02020603050405020304" pitchFamily="18" charset="0"/>
                        </a:rPr>
                        <a:t>14.997 h</a:t>
                      </a:r>
                      <a:endParaRPr kumimoji="1" lang="ja-JP" altLang="en-US"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5963091"/>
                  </a:ext>
                </a:extLst>
              </a:tr>
              <a:tr h="247634">
                <a:tc>
                  <a:txBody>
                    <a:bodyPr/>
                    <a:lstStyle/>
                    <a:p>
                      <a:r>
                        <a:rPr lang="en-US" altLang="ja-JP" sz="1600" baseline="30000" dirty="0">
                          <a:latin typeface="Times New Roman" panose="02020603050405020304" pitchFamily="18" charset="0"/>
                          <a:cs typeface="Times New Roman" panose="02020603050405020304" pitchFamily="18" charset="0"/>
                        </a:rPr>
                        <a:t>27</a:t>
                      </a:r>
                      <a:r>
                        <a:rPr lang="en-US" altLang="ja-JP" sz="1600" dirty="0">
                          <a:latin typeface="Times New Roman" panose="02020603050405020304" pitchFamily="18" charset="0"/>
                          <a:cs typeface="Times New Roman" panose="02020603050405020304" pitchFamily="18" charset="0"/>
                        </a:rPr>
                        <a:t>Al(n,α)</a:t>
                      </a:r>
                      <a:r>
                        <a:rPr lang="en-US" altLang="ja-JP" sz="1600" baseline="30000" dirty="0">
                          <a:latin typeface="Times New Roman" panose="02020603050405020304" pitchFamily="18" charset="0"/>
                          <a:cs typeface="Times New Roman" panose="02020603050405020304" pitchFamily="18" charset="0"/>
                        </a:rPr>
                        <a:t>24</a:t>
                      </a:r>
                      <a:r>
                        <a:rPr lang="en-US" altLang="ja-JP" sz="1600" dirty="0">
                          <a:latin typeface="Times New Roman" panose="02020603050405020304" pitchFamily="18" charset="0"/>
                          <a:cs typeface="Times New Roman" panose="02020603050405020304" pitchFamily="18" charset="0"/>
                        </a:rPr>
                        <a:t>Na</a:t>
                      </a:r>
                      <a:endParaRPr kumimoji="1" lang="ja-JP" altLang="en-US" sz="16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1200" dirty="0">
                          <a:latin typeface="Times New Roman" panose="02020603050405020304" pitchFamily="18" charset="0"/>
                          <a:cs typeface="Times New Roman" panose="02020603050405020304" pitchFamily="18" charset="0"/>
                        </a:rPr>
                        <a:t>100%</a:t>
                      </a:r>
                      <a:endParaRPr kumimoji="1" lang="ja-JP" altLang="en-US"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Times New Roman" panose="02020603050405020304" pitchFamily="18" charset="0"/>
                          <a:cs typeface="Times New Roman" panose="02020603050405020304" pitchFamily="18" charset="0"/>
                        </a:rPr>
                        <a:t>1368.63 keV, 99.99%</a:t>
                      </a:r>
                      <a:endParaRPr kumimoji="1" lang="ja-JP" altLang="en-US"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Times New Roman" panose="02020603050405020304" pitchFamily="18" charset="0"/>
                          <a:cs typeface="Times New Roman" panose="02020603050405020304" pitchFamily="18" charset="0"/>
                        </a:rPr>
                        <a:t>14.997 h</a:t>
                      </a:r>
                      <a:endParaRPr kumimoji="1" lang="ja-JP" altLang="en-US"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5090914"/>
                  </a:ext>
                </a:extLst>
              </a:tr>
              <a:tr h="247634">
                <a:tc>
                  <a:txBody>
                    <a:bodyPr/>
                    <a:lstStyle/>
                    <a:p>
                      <a:r>
                        <a:rPr lang="en-US" altLang="ja-JP" sz="1600" baseline="30000" dirty="0">
                          <a:latin typeface="Times New Roman" panose="02020603050405020304" pitchFamily="18" charset="0"/>
                          <a:cs typeface="Times New Roman" panose="02020603050405020304" pitchFamily="18" charset="0"/>
                        </a:rPr>
                        <a:t>28</a:t>
                      </a:r>
                      <a:r>
                        <a:rPr lang="en-US" altLang="ja-JP" sz="1600" dirty="0">
                          <a:latin typeface="Times New Roman" panose="02020603050405020304" pitchFamily="18" charset="0"/>
                          <a:cs typeface="Times New Roman" panose="02020603050405020304" pitchFamily="18" charset="0"/>
                        </a:rPr>
                        <a:t>Si(</a:t>
                      </a:r>
                      <a:r>
                        <a:rPr lang="en-US" altLang="ja-JP" sz="1600" dirty="0" err="1">
                          <a:latin typeface="Times New Roman" panose="02020603050405020304" pitchFamily="18" charset="0"/>
                          <a:cs typeface="Times New Roman" panose="02020603050405020304" pitchFamily="18" charset="0"/>
                        </a:rPr>
                        <a:t>n,p</a:t>
                      </a:r>
                      <a:r>
                        <a:rPr lang="en-US" altLang="ja-JP" sz="1600" dirty="0">
                          <a:latin typeface="Times New Roman" panose="02020603050405020304" pitchFamily="18" charset="0"/>
                          <a:cs typeface="Times New Roman" panose="02020603050405020304" pitchFamily="18" charset="0"/>
                        </a:rPr>
                        <a:t>)</a:t>
                      </a:r>
                      <a:r>
                        <a:rPr lang="en-US" altLang="ja-JP" sz="1600" baseline="30000" dirty="0">
                          <a:latin typeface="Times New Roman" panose="02020603050405020304" pitchFamily="18" charset="0"/>
                          <a:cs typeface="Times New Roman" panose="02020603050405020304" pitchFamily="18" charset="0"/>
                        </a:rPr>
                        <a:t>28</a:t>
                      </a:r>
                      <a:r>
                        <a:rPr lang="en-US" altLang="ja-JP" sz="1600" dirty="0">
                          <a:latin typeface="Times New Roman" panose="02020603050405020304" pitchFamily="18" charset="0"/>
                          <a:cs typeface="Times New Roman" panose="02020603050405020304" pitchFamily="18" charset="0"/>
                        </a:rPr>
                        <a:t>Al</a:t>
                      </a:r>
                      <a:endParaRPr kumimoji="1" lang="ja-JP" altLang="en-US" sz="16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1200" dirty="0">
                          <a:latin typeface="Times New Roman" panose="02020603050405020304" pitchFamily="18" charset="0"/>
                          <a:cs typeface="Times New Roman" panose="02020603050405020304" pitchFamily="18" charset="0"/>
                        </a:rPr>
                        <a:t>92.223%</a:t>
                      </a:r>
                      <a:endParaRPr kumimoji="1" lang="ja-JP" altLang="en-US"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200" dirty="0">
                          <a:latin typeface="Times New Roman" panose="02020603050405020304" pitchFamily="18" charset="0"/>
                          <a:cs typeface="Times New Roman" panose="02020603050405020304" pitchFamily="18" charset="0"/>
                        </a:rPr>
                        <a:t>1778.85 keV, 100%</a:t>
                      </a:r>
                      <a:endParaRPr kumimoji="1" lang="ja-JP" altLang="en-US"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200" dirty="0">
                          <a:latin typeface="Times New Roman" panose="02020603050405020304" pitchFamily="18" charset="0"/>
                          <a:cs typeface="Times New Roman" panose="02020603050405020304" pitchFamily="18" charset="0"/>
                        </a:rPr>
                        <a:t>2.245 m</a:t>
                      </a:r>
                      <a:endParaRPr kumimoji="1" lang="ja-JP" altLang="en-US"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1712773"/>
                  </a:ext>
                </a:extLst>
              </a:tr>
              <a:tr h="247634">
                <a:tc>
                  <a:txBody>
                    <a:bodyPr/>
                    <a:lstStyle/>
                    <a:p>
                      <a:r>
                        <a:rPr lang="en-US" altLang="ja-JP" sz="1600" baseline="30000" dirty="0">
                          <a:latin typeface="Times New Roman" panose="02020603050405020304" pitchFamily="18" charset="0"/>
                          <a:cs typeface="Times New Roman" panose="02020603050405020304" pitchFamily="18" charset="0"/>
                        </a:rPr>
                        <a:t>31</a:t>
                      </a:r>
                      <a:r>
                        <a:rPr lang="en-US" altLang="ja-JP" sz="1600" dirty="0">
                          <a:latin typeface="Times New Roman" panose="02020603050405020304" pitchFamily="18" charset="0"/>
                          <a:cs typeface="Times New Roman" panose="02020603050405020304" pitchFamily="18" charset="0"/>
                        </a:rPr>
                        <a:t>P(n,α)</a:t>
                      </a:r>
                      <a:r>
                        <a:rPr lang="en-US" altLang="ja-JP" sz="1600" baseline="30000" dirty="0">
                          <a:latin typeface="Times New Roman" panose="02020603050405020304" pitchFamily="18" charset="0"/>
                          <a:cs typeface="Times New Roman" panose="02020603050405020304" pitchFamily="18" charset="0"/>
                        </a:rPr>
                        <a:t>28</a:t>
                      </a:r>
                      <a:r>
                        <a:rPr lang="en-US" altLang="ja-JP" sz="1600" dirty="0">
                          <a:latin typeface="Times New Roman" panose="02020603050405020304" pitchFamily="18" charset="0"/>
                          <a:cs typeface="Times New Roman" panose="02020603050405020304" pitchFamily="18" charset="0"/>
                        </a:rPr>
                        <a:t>Al</a:t>
                      </a:r>
                      <a:endParaRPr kumimoji="1" lang="ja-JP" altLang="en-US" sz="16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1200" dirty="0">
                          <a:latin typeface="Times New Roman" panose="02020603050405020304" pitchFamily="18" charset="0"/>
                          <a:cs typeface="Times New Roman" panose="02020603050405020304" pitchFamily="18" charset="0"/>
                        </a:rPr>
                        <a:t>100%</a:t>
                      </a:r>
                      <a:endParaRPr kumimoji="1" lang="ja-JP" altLang="en-US"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Times New Roman" panose="02020603050405020304" pitchFamily="18" charset="0"/>
                          <a:cs typeface="Times New Roman" panose="02020603050405020304" pitchFamily="18" charset="0"/>
                        </a:rPr>
                        <a:t>1778.85 keV, 100%</a:t>
                      </a:r>
                      <a:endParaRPr kumimoji="1" lang="ja-JP" altLang="en-US"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Times New Roman" panose="02020603050405020304" pitchFamily="18" charset="0"/>
                          <a:cs typeface="Times New Roman" panose="02020603050405020304" pitchFamily="18" charset="0"/>
                        </a:rPr>
                        <a:t>2.245 m</a:t>
                      </a:r>
                      <a:endParaRPr kumimoji="1" lang="ja-JP" altLang="en-US"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8733172"/>
                  </a:ext>
                </a:extLst>
              </a:tr>
              <a:tr h="594322">
                <a:tc>
                  <a:txBody>
                    <a:bodyPr/>
                    <a:lstStyle/>
                    <a:p>
                      <a:r>
                        <a:rPr lang="en-US" altLang="ja-JP" sz="1600" baseline="30000" dirty="0">
                          <a:latin typeface="Times New Roman" panose="02020603050405020304" pitchFamily="18" charset="0"/>
                          <a:cs typeface="Times New Roman" panose="02020603050405020304" pitchFamily="18" charset="0"/>
                        </a:rPr>
                        <a:t>56</a:t>
                      </a:r>
                      <a:r>
                        <a:rPr lang="en-US" altLang="ja-JP" sz="1600" dirty="0">
                          <a:latin typeface="Times New Roman" panose="02020603050405020304" pitchFamily="18" charset="0"/>
                          <a:cs typeface="Times New Roman" panose="02020603050405020304" pitchFamily="18" charset="0"/>
                        </a:rPr>
                        <a:t>Fe(</a:t>
                      </a:r>
                      <a:r>
                        <a:rPr lang="en-US" altLang="ja-JP" sz="1600" dirty="0" err="1">
                          <a:latin typeface="Times New Roman" panose="02020603050405020304" pitchFamily="18" charset="0"/>
                          <a:cs typeface="Times New Roman" panose="02020603050405020304" pitchFamily="18" charset="0"/>
                        </a:rPr>
                        <a:t>n,p</a:t>
                      </a:r>
                      <a:r>
                        <a:rPr lang="en-US" altLang="ja-JP" sz="1600" dirty="0">
                          <a:latin typeface="Times New Roman" panose="02020603050405020304" pitchFamily="18" charset="0"/>
                          <a:cs typeface="Times New Roman" panose="02020603050405020304" pitchFamily="18" charset="0"/>
                        </a:rPr>
                        <a:t>)</a:t>
                      </a:r>
                      <a:r>
                        <a:rPr lang="en-US" altLang="ja-JP" sz="1600" baseline="30000" dirty="0">
                          <a:latin typeface="Times New Roman" panose="02020603050405020304" pitchFamily="18" charset="0"/>
                          <a:cs typeface="Times New Roman" panose="02020603050405020304" pitchFamily="18" charset="0"/>
                        </a:rPr>
                        <a:t>56</a:t>
                      </a:r>
                      <a:r>
                        <a:rPr lang="en-US" altLang="ja-JP" sz="1600" dirty="0">
                          <a:latin typeface="Times New Roman" panose="02020603050405020304" pitchFamily="18" charset="0"/>
                          <a:cs typeface="Times New Roman" panose="02020603050405020304" pitchFamily="18" charset="0"/>
                        </a:rPr>
                        <a:t>Mn</a:t>
                      </a:r>
                      <a:endParaRPr kumimoji="1" lang="ja-JP" altLang="en-US" sz="16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1200" dirty="0">
                          <a:latin typeface="Times New Roman" panose="02020603050405020304" pitchFamily="18" charset="0"/>
                          <a:cs typeface="Times New Roman" panose="02020603050405020304" pitchFamily="18" charset="0"/>
                        </a:rPr>
                        <a:t>91.754%</a:t>
                      </a:r>
                      <a:endParaRPr kumimoji="1" lang="ja-JP" altLang="en-US"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200" dirty="0">
                          <a:latin typeface="Times New Roman" panose="02020603050405020304" pitchFamily="18" charset="0"/>
                          <a:cs typeface="Times New Roman" panose="02020603050405020304" pitchFamily="18" charset="0"/>
                        </a:rPr>
                        <a:t>846.75 keV, 98.87%</a:t>
                      </a:r>
                    </a:p>
                    <a:p>
                      <a:r>
                        <a:rPr kumimoji="1" lang="en-US" altLang="ja-JP" sz="1200" dirty="0">
                          <a:latin typeface="Times New Roman" panose="02020603050405020304" pitchFamily="18" charset="0"/>
                          <a:cs typeface="Times New Roman" panose="02020603050405020304" pitchFamily="18" charset="0"/>
                        </a:rPr>
                        <a:t>1810.72 keV, 27.19%</a:t>
                      </a:r>
                    </a:p>
                    <a:p>
                      <a:r>
                        <a:rPr kumimoji="1" lang="en-US" altLang="ja-JP" sz="1200" dirty="0">
                          <a:latin typeface="Times New Roman" panose="02020603050405020304" pitchFamily="18" charset="0"/>
                          <a:cs typeface="Times New Roman" panose="02020603050405020304" pitchFamily="18" charset="0"/>
                        </a:rPr>
                        <a:t>2113.05 keV, 14.34%</a:t>
                      </a:r>
                      <a:endParaRPr kumimoji="1" lang="ja-JP" altLang="en-US"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200" dirty="0">
                          <a:latin typeface="Times New Roman" panose="02020603050405020304" pitchFamily="18" charset="0"/>
                          <a:cs typeface="Times New Roman" panose="02020603050405020304" pitchFamily="18" charset="0"/>
                        </a:rPr>
                        <a:t>2.5789 h</a:t>
                      </a:r>
                      <a:endParaRPr kumimoji="1" lang="ja-JP" altLang="en-US"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0144879"/>
                  </a:ext>
                </a:extLst>
              </a:tr>
              <a:tr h="247634">
                <a:tc>
                  <a:txBody>
                    <a:bodyPr/>
                    <a:lstStyle/>
                    <a:p>
                      <a:r>
                        <a:rPr lang="en-US" altLang="ja-JP" sz="1600" baseline="30000" dirty="0">
                          <a:latin typeface="Times New Roman" panose="02020603050405020304" pitchFamily="18" charset="0"/>
                          <a:cs typeface="Times New Roman" panose="02020603050405020304" pitchFamily="18" charset="0"/>
                        </a:rPr>
                        <a:t>58</a:t>
                      </a:r>
                      <a:r>
                        <a:rPr lang="en-US" altLang="ja-JP" sz="1600" dirty="0">
                          <a:latin typeface="Times New Roman" panose="02020603050405020304" pitchFamily="18" charset="0"/>
                          <a:cs typeface="Times New Roman" panose="02020603050405020304" pitchFamily="18" charset="0"/>
                        </a:rPr>
                        <a:t>Ni(</a:t>
                      </a:r>
                      <a:r>
                        <a:rPr lang="en-US" altLang="ja-JP" sz="1600" dirty="0" err="1">
                          <a:latin typeface="Times New Roman" panose="02020603050405020304" pitchFamily="18" charset="0"/>
                          <a:cs typeface="Times New Roman" panose="02020603050405020304" pitchFamily="18" charset="0"/>
                        </a:rPr>
                        <a:t>n,p</a:t>
                      </a:r>
                      <a:r>
                        <a:rPr lang="en-US" altLang="ja-JP" sz="1600" dirty="0">
                          <a:latin typeface="Times New Roman" panose="02020603050405020304" pitchFamily="18" charset="0"/>
                          <a:cs typeface="Times New Roman" panose="02020603050405020304" pitchFamily="18" charset="0"/>
                        </a:rPr>
                        <a:t>)</a:t>
                      </a:r>
                      <a:r>
                        <a:rPr lang="en-US" altLang="ja-JP" sz="1600" baseline="30000" dirty="0">
                          <a:latin typeface="Times New Roman" panose="02020603050405020304" pitchFamily="18" charset="0"/>
                          <a:cs typeface="Times New Roman" panose="02020603050405020304" pitchFamily="18" charset="0"/>
                        </a:rPr>
                        <a:t>58</a:t>
                      </a:r>
                      <a:r>
                        <a:rPr lang="en-US" altLang="ja-JP" sz="1600" dirty="0">
                          <a:latin typeface="Times New Roman" panose="02020603050405020304" pitchFamily="18" charset="0"/>
                          <a:cs typeface="Times New Roman" panose="02020603050405020304" pitchFamily="18" charset="0"/>
                        </a:rPr>
                        <a:t>Co</a:t>
                      </a:r>
                      <a:endParaRPr kumimoji="1" lang="ja-JP" altLang="en-US" sz="16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1200" dirty="0">
                          <a:latin typeface="Times New Roman" panose="02020603050405020304" pitchFamily="18" charset="0"/>
                          <a:cs typeface="Times New Roman" panose="02020603050405020304" pitchFamily="18" charset="0"/>
                        </a:rPr>
                        <a:t>68.007%</a:t>
                      </a:r>
                      <a:endParaRPr kumimoji="1" lang="ja-JP" altLang="en-US"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200" dirty="0">
                          <a:latin typeface="Times New Roman" panose="02020603050405020304" pitchFamily="18" charset="0"/>
                          <a:cs typeface="Times New Roman" panose="02020603050405020304" pitchFamily="18" charset="0"/>
                        </a:rPr>
                        <a:t>810.76 keV, 99.45%</a:t>
                      </a:r>
                      <a:endParaRPr kumimoji="1" lang="ja-JP" altLang="en-US"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200" dirty="0">
                          <a:latin typeface="Times New Roman" panose="02020603050405020304" pitchFamily="18" charset="0"/>
                          <a:cs typeface="Times New Roman" panose="02020603050405020304" pitchFamily="18" charset="0"/>
                        </a:rPr>
                        <a:t>70.86 d</a:t>
                      </a:r>
                      <a:endParaRPr kumimoji="1" lang="ja-JP" altLang="en-US"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8333974"/>
                  </a:ext>
                </a:extLst>
              </a:tr>
              <a:tr h="247634">
                <a:tc>
                  <a:txBody>
                    <a:bodyPr/>
                    <a:lstStyle/>
                    <a:p>
                      <a:r>
                        <a:rPr lang="en-US" altLang="ja-JP" sz="1600" baseline="30000" dirty="0">
                          <a:latin typeface="Times New Roman" panose="02020603050405020304" pitchFamily="18" charset="0"/>
                          <a:cs typeface="Times New Roman" panose="02020603050405020304" pitchFamily="18" charset="0"/>
                        </a:rPr>
                        <a:t>64</a:t>
                      </a:r>
                      <a:r>
                        <a:rPr lang="en-US" altLang="ja-JP" sz="1600" dirty="0">
                          <a:latin typeface="Times New Roman" panose="02020603050405020304" pitchFamily="18" charset="0"/>
                          <a:cs typeface="Times New Roman" panose="02020603050405020304" pitchFamily="18" charset="0"/>
                        </a:rPr>
                        <a:t>Zn(</a:t>
                      </a:r>
                      <a:r>
                        <a:rPr lang="en-US" altLang="ja-JP" sz="1600" dirty="0" err="1">
                          <a:latin typeface="Times New Roman" panose="02020603050405020304" pitchFamily="18" charset="0"/>
                          <a:cs typeface="Times New Roman" panose="02020603050405020304" pitchFamily="18" charset="0"/>
                        </a:rPr>
                        <a:t>n,p</a:t>
                      </a:r>
                      <a:r>
                        <a:rPr lang="en-US" altLang="ja-JP" sz="1600" dirty="0">
                          <a:latin typeface="Times New Roman" panose="02020603050405020304" pitchFamily="18" charset="0"/>
                          <a:cs typeface="Times New Roman" panose="02020603050405020304" pitchFamily="18" charset="0"/>
                        </a:rPr>
                        <a:t>)</a:t>
                      </a:r>
                      <a:r>
                        <a:rPr lang="en-US" altLang="ja-JP" sz="1600" baseline="30000" dirty="0">
                          <a:latin typeface="Times New Roman" panose="02020603050405020304" pitchFamily="18" charset="0"/>
                          <a:cs typeface="Times New Roman" panose="02020603050405020304" pitchFamily="18" charset="0"/>
                        </a:rPr>
                        <a:t>64</a:t>
                      </a:r>
                      <a:r>
                        <a:rPr lang="en-US" altLang="ja-JP" sz="1600" dirty="0">
                          <a:latin typeface="Times New Roman" panose="02020603050405020304" pitchFamily="18" charset="0"/>
                          <a:cs typeface="Times New Roman" panose="02020603050405020304" pitchFamily="18" charset="0"/>
                        </a:rPr>
                        <a:t>Cu</a:t>
                      </a:r>
                      <a:endParaRPr kumimoji="1" lang="ja-JP" altLang="en-US" sz="16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1200" dirty="0">
                          <a:latin typeface="Times New Roman" panose="02020603050405020304" pitchFamily="18" charset="0"/>
                          <a:cs typeface="Times New Roman" panose="02020603050405020304" pitchFamily="18" charset="0"/>
                        </a:rPr>
                        <a:t>49.17%</a:t>
                      </a:r>
                      <a:endParaRPr kumimoji="1" lang="ja-JP" altLang="en-US"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200" dirty="0">
                          <a:latin typeface="Times New Roman" panose="02020603050405020304" pitchFamily="18" charset="0"/>
                          <a:cs typeface="Times New Roman" panose="02020603050405020304" pitchFamily="18" charset="0"/>
                        </a:rPr>
                        <a:t>1345.77 keV, 0.48%</a:t>
                      </a:r>
                      <a:endParaRPr kumimoji="1" lang="ja-JP" altLang="en-US"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200" dirty="0">
                          <a:latin typeface="Times New Roman" panose="02020603050405020304" pitchFamily="18" charset="0"/>
                          <a:cs typeface="Times New Roman" panose="02020603050405020304" pitchFamily="18" charset="0"/>
                        </a:rPr>
                        <a:t>12.701 h</a:t>
                      </a:r>
                      <a:endParaRPr kumimoji="1" lang="ja-JP" altLang="en-US"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727212"/>
                  </a:ext>
                </a:extLst>
              </a:tr>
              <a:tr h="247634">
                <a:tc>
                  <a:txBody>
                    <a:bodyPr/>
                    <a:lstStyle/>
                    <a:p>
                      <a:r>
                        <a:rPr lang="en-US" altLang="ja-JP" sz="1600" baseline="30000" dirty="0">
                          <a:latin typeface="Times New Roman" panose="02020603050405020304" pitchFamily="18" charset="0"/>
                          <a:cs typeface="Times New Roman" panose="02020603050405020304" pitchFamily="18" charset="0"/>
                        </a:rPr>
                        <a:t>92</a:t>
                      </a:r>
                      <a:r>
                        <a:rPr lang="en-US" altLang="ja-JP" sz="1600" dirty="0">
                          <a:latin typeface="Times New Roman" panose="02020603050405020304" pitchFamily="18" charset="0"/>
                          <a:cs typeface="Times New Roman" panose="02020603050405020304" pitchFamily="18" charset="0"/>
                        </a:rPr>
                        <a:t>Mo(</a:t>
                      </a:r>
                      <a:r>
                        <a:rPr lang="en-US" altLang="ja-JP" sz="1600" dirty="0" err="1">
                          <a:latin typeface="Times New Roman" panose="02020603050405020304" pitchFamily="18" charset="0"/>
                          <a:cs typeface="Times New Roman" panose="02020603050405020304" pitchFamily="18" charset="0"/>
                        </a:rPr>
                        <a:t>n,np</a:t>
                      </a:r>
                      <a:r>
                        <a:rPr lang="en-US" altLang="ja-JP" sz="1600" dirty="0">
                          <a:latin typeface="Times New Roman" panose="02020603050405020304" pitchFamily="18" charset="0"/>
                          <a:cs typeface="Times New Roman" panose="02020603050405020304" pitchFamily="18" charset="0"/>
                        </a:rPr>
                        <a:t>)</a:t>
                      </a:r>
                      <a:r>
                        <a:rPr lang="en-US" altLang="ja-JP" sz="1600" baseline="30000" dirty="0">
                          <a:latin typeface="Times New Roman" panose="02020603050405020304" pitchFamily="18" charset="0"/>
                          <a:cs typeface="Times New Roman" panose="02020603050405020304" pitchFamily="18" charset="0"/>
                        </a:rPr>
                        <a:t>91</a:t>
                      </a:r>
                      <a:r>
                        <a:rPr lang="en-US" altLang="ja-JP" sz="1600" dirty="0">
                          <a:latin typeface="Times New Roman" panose="02020603050405020304" pitchFamily="18" charset="0"/>
                          <a:cs typeface="Times New Roman" panose="02020603050405020304" pitchFamily="18" charset="0"/>
                        </a:rPr>
                        <a:t>Nb</a:t>
                      </a:r>
                      <a:endParaRPr kumimoji="1" lang="ja-JP" altLang="en-US" sz="16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1200" dirty="0">
                          <a:latin typeface="Times New Roman" panose="02020603050405020304" pitchFamily="18" charset="0"/>
                          <a:cs typeface="Times New Roman" panose="02020603050405020304" pitchFamily="18" charset="0"/>
                        </a:rPr>
                        <a:t>14.53%</a:t>
                      </a:r>
                      <a:endParaRPr kumimoji="1" lang="ja-JP" altLang="en-US"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200" dirty="0">
                          <a:latin typeface="Times New Roman" panose="02020603050405020304" pitchFamily="18" charset="0"/>
                          <a:cs typeface="Times New Roman" panose="02020603050405020304" pitchFamily="18" charset="0"/>
                        </a:rPr>
                        <a:t>1204.67 keV, 2.02%</a:t>
                      </a:r>
                      <a:endParaRPr kumimoji="1" lang="ja-JP" altLang="en-US"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200" dirty="0">
                          <a:latin typeface="Times New Roman" panose="02020603050405020304" pitchFamily="18" charset="0"/>
                          <a:cs typeface="Times New Roman" panose="02020603050405020304" pitchFamily="18" charset="0"/>
                        </a:rPr>
                        <a:t>60.86 d</a:t>
                      </a:r>
                      <a:endParaRPr kumimoji="1" lang="ja-JP" altLang="en-US"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0009422"/>
                  </a:ext>
                </a:extLst>
              </a:tr>
              <a:tr h="594322">
                <a:tc>
                  <a:txBody>
                    <a:bodyPr/>
                    <a:lstStyle/>
                    <a:p>
                      <a:r>
                        <a:rPr lang="en-US" altLang="ja-JP" sz="1600" baseline="30000" dirty="0">
                          <a:latin typeface="Times New Roman" panose="02020603050405020304" pitchFamily="18" charset="0"/>
                          <a:cs typeface="Times New Roman" panose="02020603050405020304" pitchFamily="18" charset="0"/>
                        </a:rPr>
                        <a:t>160</a:t>
                      </a:r>
                      <a:r>
                        <a:rPr lang="en-US" altLang="ja-JP" sz="1600" dirty="0">
                          <a:latin typeface="Times New Roman" panose="02020603050405020304" pitchFamily="18" charset="0"/>
                          <a:cs typeface="Times New Roman" panose="02020603050405020304" pitchFamily="18" charset="0"/>
                        </a:rPr>
                        <a:t>Gd(n,2n)</a:t>
                      </a:r>
                      <a:r>
                        <a:rPr lang="en-US" altLang="ja-JP" sz="1600" baseline="30000" dirty="0">
                          <a:latin typeface="Times New Roman" panose="02020603050405020304" pitchFamily="18" charset="0"/>
                          <a:cs typeface="Times New Roman" panose="02020603050405020304" pitchFamily="18" charset="0"/>
                        </a:rPr>
                        <a:t>159</a:t>
                      </a:r>
                      <a:r>
                        <a:rPr lang="en-US" altLang="ja-JP" sz="1600" dirty="0">
                          <a:latin typeface="Times New Roman" panose="02020603050405020304" pitchFamily="18" charset="0"/>
                          <a:cs typeface="Times New Roman" panose="02020603050405020304" pitchFamily="18" charset="0"/>
                        </a:rPr>
                        <a:t>Gd</a:t>
                      </a:r>
                      <a:endParaRPr kumimoji="1" lang="ja-JP" altLang="en-US" sz="16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1200" dirty="0">
                          <a:latin typeface="Times New Roman" panose="02020603050405020304" pitchFamily="18" charset="0"/>
                          <a:cs typeface="Times New Roman" panose="02020603050405020304" pitchFamily="18" charset="0"/>
                        </a:rPr>
                        <a:t>21.86%</a:t>
                      </a:r>
                      <a:endParaRPr kumimoji="1" lang="ja-JP" altLang="en-US"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200" dirty="0">
                          <a:latin typeface="Times New Roman" panose="02020603050405020304" pitchFamily="18" charset="0"/>
                          <a:cs typeface="Times New Roman" panose="02020603050405020304" pitchFamily="18" charset="0"/>
                        </a:rPr>
                        <a:t>58.00 keV, 2.49%</a:t>
                      </a:r>
                    </a:p>
                    <a:p>
                      <a:r>
                        <a:rPr kumimoji="1" lang="en-US" altLang="ja-JP" sz="1200" dirty="0">
                          <a:latin typeface="Times New Roman" panose="02020603050405020304" pitchFamily="18" charset="0"/>
                          <a:cs typeface="Times New Roman" panose="02020603050405020304" pitchFamily="18" charset="0"/>
                        </a:rPr>
                        <a:t>348.28 keV, 0.24%</a:t>
                      </a:r>
                    </a:p>
                    <a:p>
                      <a:r>
                        <a:rPr kumimoji="1" lang="en-US" altLang="ja-JP" sz="1200" dirty="0">
                          <a:latin typeface="Times New Roman" panose="02020603050405020304" pitchFamily="18" charset="0"/>
                          <a:cs typeface="Times New Roman" panose="02020603050405020304" pitchFamily="18" charset="0"/>
                        </a:rPr>
                        <a:t>363.54keV, 11.78%</a:t>
                      </a:r>
                      <a:endParaRPr kumimoji="1" lang="ja-JP" altLang="en-US"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200" dirty="0">
                          <a:latin typeface="Times New Roman" panose="02020603050405020304" pitchFamily="18" charset="0"/>
                          <a:cs typeface="Times New Roman" panose="02020603050405020304" pitchFamily="18" charset="0"/>
                        </a:rPr>
                        <a:t>18.479 h</a:t>
                      </a:r>
                      <a:endParaRPr kumimoji="1" lang="ja-JP" altLang="en-US"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9493591"/>
                  </a:ext>
                </a:extLst>
              </a:tr>
              <a:tr h="594322">
                <a:tc>
                  <a:txBody>
                    <a:bodyPr/>
                    <a:lstStyle/>
                    <a:p>
                      <a:r>
                        <a:rPr lang="en-US" altLang="ja-JP" sz="1600" baseline="30000" dirty="0">
                          <a:latin typeface="Times New Roman" panose="02020603050405020304" pitchFamily="18" charset="0"/>
                          <a:cs typeface="Times New Roman" panose="02020603050405020304" pitchFamily="18" charset="0"/>
                        </a:rPr>
                        <a:t>169</a:t>
                      </a:r>
                      <a:r>
                        <a:rPr lang="en-US" altLang="ja-JP" sz="1600" dirty="0">
                          <a:latin typeface="Times New Roman" panose="02020603050405020304" pitchFamily="18" charset="0"/>
                          <a:cs typeface="Times New Roman" panose="02020603050405020304" pitchFamily="18" charset="0"/>
                        </a:rPr>
                        <a:t>Tm(n,2n)</a:t>
                      </a:r>
                      <a:r>
                        <a:rPr lang="en-US" altLang="ja-JP" sz="1600" baseline="30000" dirty="0">
                          <a:latin typeface="Times New Roman" panose="02020603050405020304" pitchFamily="18" charset="0"/>
                          <a:cs typeface="Times New Roman" panose="02020603050405020304" pitchFamily="18" charset="0"/>
                        </a:rPr>
                        <a:t>168</a:t>
                      </a:r>
                      <a:r>
                        <a:rPr lang="en-US" altLang="ja-JP" sz="1600" dirty="0">
                          <a:latin typeface="Times New Roman" panose="02020603050405020304" pitchFamily="18" charset="0"/>
                          <a:cs typeface="Times New Roman" panose="02020603050405020304" pitchFamily="18" charset="0"/>
                        </a:rPr>
                        <a:t>Tm</a:t>
                      </a:r>
                      <a:endParaRPr kumimoji="1" lang="ja-JP" altLang="en-US" sz="16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1200" dirty="0">
                          <a:latin typeface="Times New Roman" panose="02020603050405020304" pitchFamily="18" charset="0"/>
                          <a:cs typeface="Times New Roman" panose="02020603050405020304" pitchFamily="18" charset="0"/>
                        </a:rPr>
                        <a:t>100%</a:t>
                      </a:r>
                      <a:endParaRPr kumimoji="1" lang="ja-JP" altLang="en-US"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altLang="ja-JP" sz="1200" dirty="0">
                          <a:latin typeface="Times New Roman" panose="02020603050405020304" pitchFamily="18" charset="0"/>
                          <a:cs typeface="Times New Roman" panose="02020603050405020304" pitchFamily="18" charset="0"/>
                        </a:rPr>
                        <a:t>198.25 keV, 54.49%</a:t>
                      </a:r>
                    </a:p>
                    <a:p>
                      <a:r>
                        <a:rPr lang="fr-FR" altLang="ja-JP" sz="1200" dirty="0">
                          <a:latin typeface="Times New Roman" panose="02020603050405020304" pitchFamily="18" charset="0"/>
                          <a:cs typeface="Times New Roman" panose="02020603050405020304" pitchFamily="18" charset="0"/>
                        </a:rPr>
                        <a:t>447.51 keV, 23.98%</a:t>
                      </a:r>
                    </a:p>
                    <a:p>
                      <a:r>
                        <a:rPr lang="fr-FR" altLang="ja-JP" sz="1200" dirty="0">
                          <a:latin typeface="Times New Roman" panose="02020603050405020304" pitchFamily="18" charset="0"/>
                          <a:cs typeface="Times New Roman" panose="02020603050405020304" pitchFamily="18" charset="0"/>
                        </a:rPr>
                        <a:t>815.99 keV, 50.95%</a:t>
                      </a:r>
                      <a:endParaRPr kumimoji="1" lang="ja-JP" altLang="en-US"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200" dirty="0">
                          <a:latin typeface="Times New Roman" panose="02020603050405020304" pitchFamily="18" charset="0"/>
                          <a:cs typeface="Times New Roman" panose="02020603050405020304" pitchFamily="18" charset="0"/>
                        </a:rPr>
                        <a:t>93.1</a:t>
                      </a:r>
                      <a:r>
                        <a:rPr kumimoji="1" lang="ja-JP" altLang="en-US" sz="1200" dirty="0">
                          <a:latin typeface="Times New Roman" panose="02020603050405020304" pitchFamily="18" charset="0"/>
                          <a:cs typeface="Times New Roman" panose="02020603050405020304" pitchFamily="18" charset="0"/>
                        </a:rPr>
                        <a:t> </a:t>
                      </a:r>
                      <a:r>
                        <a:rPr kumimoji="1" lang="en-US" altLang="ja-JP" sz="1200" dirty="0">
                          <a:latin typeface="Times New Roman" panose="02020603050405020304" pitchFamily="18" charset="0"/>
                          <a:cs typeface="Times New Roman" panose="02020603050405020304" pitchFamily="18" charset="0"/>
                        </a:rPr>
                        <a:t>d</a:t>
                      </a:r>
                      <a:endParaRPr kumimoji="1" lang="ja-JP" altLang="en-US"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8589051"/>
                  </a:ext>
                </a:extLst>
              </a:tr>
              <a:tr h="247634">
                <a:tc>
                  <a:txBody>
                    <a:bodyPr/>
                    <a:lstStyle/>
                    <a:p>
                      <a:r>
                        <a:rPr lang="en-US" altLang="ja-JP" sz="1600" baseline="30000" dirty="0">
                          <a:latin typeface="Times New Roman" panose="02020603050405020304" pitchFamily="18" charset="0"/>
                          <a:cs typeface="Times New Roman" panose="02020603050405020304" pitchFamily="18" charset="0"/>
                        </a:rPr>
                        <a:t>170</a:t>
                      </a:r>
                      <a:r>
                        <a:rPr lang="en-US" altLang="ja-JP" sz="1600" dirty="0">
                          <a:latin typeface="Times New Roman" panose="02020603050405020304" pitchFamily="18" charset="0"/>
                          <a:cs typeface="Times New Roman" panose="02020603050405020304" pitchFamily="18" charset="0"/>
                        </a:rPr>
                        <a:t>Er(n,2n)</a:t>
                      </a:r>
                      <a:r>
                        <a:rPr lang="en-US" altLang="ja-JP" sz="1600" baseline="30000" dirty="0">
                          <a:latin typeface="Times New Roman" panose="02020603050405020304" pitchFamily="18" charset="0"/>
                          <a:cs typeface="Times New Roman" panose="02020603050405020304" pitchFamily="18" charset="0"/>
                        </a:rPr>
                        <a:t>169</a:t>
                      </a:r>
                      <a:r>
                        <a:rPr lang="en-US" altLang="ja-JP" sz="1600" dirty="0">
                          <a:latin typeface="Times New Roman" panose="02020603050405020304" pitchFamily="18" charset="0"/>
                          <a:cs typeface="Times New Roman" panose="02020603050405020304" pitchFamily="18" charset="0"/>
                        </a:rPr>
                        <a:t>Er</a:t>
                      </a:r>
                      <a:endParaRPr kumimoji="1" lang="ja-JP" altLang="en-US" sz="16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1200" dirty="0">
                          <a:latin typeface="Times New Roman" panose="02020603050405020304" pitchFamily="18" charset="0"/>
                          <a:cs typeface="Times New Roman" panose="02020603050405020304" pitchFamily="18" charset="0"/>
                        </a:rPr>
                        <a:t>14.91%</a:t>
                      </a:r>
                      <a:endParaRPr kumimoji="1" lang="ja-JP" altLang="en-US"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200" dirty="0">
                          <a:latin typeface="Times New Roman" panose="02020603050405020304" pitchFamily="18" charset="0"/>
                          <a:cs typeface="Times New Roman" panose="02020603050405020304" pitchFamily="18" charset="0"/>
                        </a:rPr>
                        <a:t>8.41 keV, 0.17%</a:t>
                      </a:r>
                      <a:endParaRPr kumimoji="1" lang="ja-JP" altLang="en-US"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200" dirty="0">
                          <a:latin typeface="Times New Roman" panose="02020603050405020304" pitchFamily="18" charset="0"/>
                          <a:cs typeface="Times New Roman" panose="02020603050405020304" pitchFamily="18" charset="0"/>
                        </a:rPr>
                        <a:t>9.392 d</a:t>
                      </a:r>
                      <a:endParaRPr kumimoji="1" lang="ja-JP" altLang="en-US"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6452020"/>
                  </a:ext>
                </a:extLst>
              </a:tr>
              <a:tr h="594322">
                <a:tc>
                  <a:txBody>
                    <a:bodyPr/>
                    <a:lstStyle/>
                    <a:p>
                      <a:r>
                        <a:rPr lang="en-US" altLang="ja-JP" sz="1600" baseline="30000" dirty="0">
                          <a:latin typeface="Times New Roman" panose="02020603050405020304" pitchFamily="18" charset="0"/>
                          <a:cs typeface="Times New Roman" panose="02020603050405020304" pitchFamily="18" charset="0"/>
                        </a:rPr>
                        <a:t>176</a:t>
                      </a:r>
                      <a:r>
                        <a:rPr lang="en-US" altLang="ja-JP" sz="1600" dirty="0">
                          <a:latin typeface="Times New Roman" panose="02020603050405020304" pitchFamily="18" charset="0"/>
                          <a:cs typeface="Times New Roman" panose="02020603050405020304" pitchFamily="18" charset="0"/>
                        </a:rPr>
                        <a:t>Yb(n,2n)</a:t>
                      </a:r>
                      <a:r>
                        <a:rPr lang="en-US" altLang="ja-JP" sz="1600" baseline="30000" dirty="0">
                          <a:latin typeface="Times New Roman" panose="02020603050405020304" pitchFamily="18" charset="0"/>
                          <a:cs typeface="Times New Roman" panose="02020603050405020304" pitchFamily="18" charset="0"/>
                        </a:rPr>
                        <a:t>175</a:t>
                      </a:r>
                      <a:r>
                        <a:rPr lang="en-US" altLang="ja-JP" sz="1600" dirty="0">
                          <a:latin typeface="Times New Roman" panose="02020603050405020304" pitchFamily="18" charset="0"/>
                          <a:cs typeface="Times New Roman" panose="02020603050405020304" pitchFamily="18" charset="0"/>
                        </a:rPr>
                        <a:t>Yb</a:t>
                      </a:r>
                      <a:endParaRPr kumimoji="1" lang="ja-JP" altLang="en-US" sz="16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1200" dirty="0">
                          <a:latin typeface="Times New Roman" panose="02020603050405020304" pitchFamily="18" charset="0"/>
                          <a:cs typeface="Times New Roman" panose="02020603050405020304" pitchFamily="18" charset="0"/>
                        </a:rPr>
                        <a:t>12.996%</a:t>
                      </a:r>
                      <a:endParaRPr kumimoji="1" lang="ja-JP" altLang="en-US"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1200" dirty="0">
                          <a:latin typeface="Times New Roman" panose="02020603050405020304" pitchFamily="18" charset="0"/>
                          <a:cs typeface="Times New Roman" panose="02020603050405020304" pitchFamily="18" charset="0"/>
                        </a:rPr>
                        <a:t>113.81 keV, 3.87%</a:t>
                      </a:r>
                    </a:p>
                    <a:p>
                      <a:r>
                        <a:rPr lang="en-US" altLang="ja-JP" sz="1200" dirty="0">
                          <a:latin typeface="Times New Roman" panose="02020603050405020304" pitchFamily="18" charset="0"/>
                          <a:cs typeface="Times New Roman" panose="02020603050405020304" pitchFamily="18" charset="0"/>
                        </a:rPr>
                        <a:t>282.52 keV, 6.13%</a:t>
                      </a:r>
                    </a:p>
                    <a:p>
                      <a:r>
                        <a:rPr lang="en-US" altLang="ja-JP" sz="1200" dirty="0">
                          <a:latin typeface="Times New Roman" panose="02020603050405020304" pitchFamily="18" charset="0"/>
                          <a:cs typeface="Times New Roman" panose="02020603050405020304" pitchFamily="18" charset="0"/>
                        </a:rPr>
                        <a:t>396.33 keV, 13.15%</a:t>
                      </a:r>
                      <a:endParaRPr kumimoji="1" lang="ja-JP" altLang="en-US"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200" dirty="0">
                          <a:latin typeface="Times New Roman" panose="02020603050405020304" pitchFamily="18" charset="0"/>
                          <a:cs typeface="Times New Roman" panose="02020603050405020304" pitchFamily="18" charset="0"/>
                        </a:rPr>
                        <a:t>4.185 d</a:t>
                      </a:r>
                      <a:endParaRPr kumimoji="1" lang="ja-JP" altLang="en-US"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7140590"/>
                  </a:ext>
                </a:extLst>
              </a:tr>
            </a:tbl>
          </a:graphicData>
        </a:graphic>
      </p:graphicFrame>
      <p:sp>
        <p:nvSpPr>
          <p:cNvPr id="3" name="テキスト ボックス 2">
            <a:extLst>
              <a:ext uri="{FF2B5EF4-FFF2-40B4-BE49-F238E27FC236}">
                <a16:creationId xmlns:a16="http://schemas.microsoft.com/office/drawing/2014/main" id="{EBF57010-403A-EF59-6CFC-09A9DEA588E1}"/>
              </a:ext>
            </a:extLst>
          </p:cNvPr>
          <p:cNvSpPr txBox="1"/>
          <p:nvPr/>
        </p:nvSpPr>
        <p:spPr>
          <a:xfrm>
            <a:off x="7505384" y="6054194"/>
            <a:ext cx="1638616"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srgbClr val="000000"/>
                </a:solidFill>
                <a:effectLst/>
                <a:uLnTx/>
                <a:uFillTx/>
                <a:latin typeface="Times New Roman" panose="02020603050405020304" pitchFamily="18" charset="0"/>
                <a:ea typeface="游ゴシック"/>
                <a:cs typeface="Times New Roman" panose="02020603050405020304" pitchFamily="18" charset="0"/>
              </a:rPr>
              <a:t>[1] O. Iwamoto, et al J. Nucl. Sci. Technol., 60(1), 1-60 (2023). . </a:t>
            </a:r>
            <a:endParaRPr kumimoji="1" lang="en-US" altLang="ja-JP" sz="1000" b="0" i="0" u="none" strike="noStrike" kern="1200" cap="none" spc="0" normalizeH="0" baseline="0" noProof="0" dirty="0">
              <a:ln>
                <a:noFill/>
              </a:ln>
              <a:solidFill>
                <a:srgbClr val="000000"/>
              </a:solidFill>
              <a:effectLst/>
              <a:uLnTx/>
              <a:uFillTx/>
              <a:latin typeface="Times New Roman" panose="02020603050405020304" pitchFamily="18" charset="0"/>
              <a:ea typeface="游ゴシック"/>
              <a:cs typeface="Times New Roman" panose="02020603050405020304" pitchFamily="18" charset="0"/>
            </a:endParaRPr>
          </a:p>
        </p:txBody>
      </p:sp>
    </p:spTree>
    <p:extLst>
      <p:ext uri="{BB962C8B-B14F-4D97-AF65-F5344CB8AC3E}">
        <p14:creationId xmlns:p14="http://schemas.microsoft.com/office/powerpoint/2010/main" val="32230135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DD930-F487-BBAD-1C5E-0176BD013411}"/>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A347693-7A55-CDF0-3DB4-3B41E2E87A4F}"/>
              </a:ext>
            </a:extLst>
          </p:cNvPr>
          <p:cNvSpPr>
            <a:spLocks noGrp="1"/>
          </p:cNvSpPr>
          <p:nvPr>
            <p:ph type="sldNum" sz="quarter" idx="13"/>
          </p:nvPr>
        </p:nvSpPr>
        <p:spPr/>
        <p:txBody>
          <a:bodyPr/>
          <a:lstStyle/>
          <a:p>
            <a:fld id="{51D93AC8-90BD-4910-BF0D-A41DA964ED62}" type="slidenum">
              <a:rPr lang="ja-JP" altLang="en-US" smtClean="0"/>
              <a:pPr/>
              <a:t>24</a:t>
            </a:fld>
            <a:endParaRPr lang="ja-JP" altLang="en-US" dirty="0"/>
          </a:p>
        </p:txBody>
      </p:sp>
      <p:sp>
        <p:nvSpPr>
          <p:cNvPr id="4" name="テキスト プレースホルダー 3">
            <a:extLst>
              <a:ext uri="{FF2B5EF4-FFF2-40B4-BE49-F238E27FC236}">
                <a16:creationId xmlns:a16="http://schemas.microsoft.com/office/drawing/2014/main" id="{FF67ECE8-423C-4AFB-CF1F-B085740F20D5}"/>
              </a:ext>
            </a:extLst>
          </p:cNvPr>
          <p:cNvSpPr>
            <a:spLocks noGrp="1"/>
          </p:cNvSpPr>
          <p:nvPr>
            <p:ph type="body" sz="quarter" idx="14"/>
          </p:nvPr>
        </p:nvSpPr>
        <p:spPr/>
        <p:txBody>
          <a:bodyPr/>
          <a:lstStyle/>
          <a:p>
            <a:r>
              <a:rPr kumimoji="1" lang="en-US" altLang="ja-JP" dirty="0"/>
              <a:t>Experimental System</a:t>
            </a:r>
            <a:endParaRPr kumimoji="1" lang="ja-JP" altLang="en-US" dirty="0"/>
          </a:p>
        </p:txBody>
      </p:sp>
      <p:sp>
        <p:nvSpPr>
          <p:cNvPr id="5" name="テキスト プレースホルダー 4">
            <a:extLst>
              <a:ext uri="{FF2B5EF4-FFF2-40B4-BE49-F238E27FC236}">
                <a16:creationId xmlns:a16="http://schemas.microsoft.com/office/drawing/2014/main" id="{FB103DF4-E473-36D1-2D45-CDAF394A4791}"/>
              </a:ext>
            </a:extLst>
          </p:cNvPr>
          <p:cNvSpPr>
            <a:spLocks noGrp="1"/>
          </p:cNvSpPr>
          <p:nvPr>
            <p:ph type="body" sz="quarter" idx="15"/>
          </p:nvPr>
        </p:nvSpPr>
        <p:spPr>
          <a:xfrm>
            <a:off x="169123" y="653669"/>
            <a:ext cx="8805438" cy="418608"/>
          </a:xfrm>
        </p:spPr>
        <p:txBody>
          <a:bodyPr/>
          <a:lstStyle/>
          <a:p>
            <a:r>
              <a:rPr lang="en-US" altLang="ja-JP" sz="2000" b="1" dirty="0">
                <a:latin typeface="Times New Roman" panose="02020603050405020304" pitchFamily="18" charset="0"/>
                <a:cs typeface="Times New Roman" panose="02020603050405020304" pitchFamily="18" charset="0"/>
              </a:rPr>
              <a:t>How to extract the contribution of large angle scattering neutrons</a:t>
            </a:r>
          </a:p>
        </p:txBody>
      </p:sp>
      <p:sp>
        <p:nvSpPr>
          <p:cNvPr id="9" name="テキスト ボックス 8">
            <a:extLst>
              <a:ext uri="{FF2B5EF4-FFF2-40B4-BE49-F238E27FC236}">
                <a16:creationId xmlns:a16="http://schemas.microsoft.com/office/drawing/2014/main" id="{DDF079D5-E01F-A00B-FDC6-200E031DD6CF}"/>
              </a:ext>
            </a:extLst>
          </p:cNvPr>
          <p:cNvSpPr txBox="1"/>
          <p:nvPr/>
        </p:nvSpPr>
        <p:spPr>
          <a:xfrm>
            <a:off x="1813255" y="6509623"/>
            <a:ext cx="5517173" cy="338554"/>
          </a:xfrm>
          <a:prstGeom prst="rect">
            <a:avLst/>
          </a:prstGeom>
          <a:noFill/>
        </p:spPr>
        <p:txBody>
          <a:bodyPr wrap="square">
            <a:spAutoFit/>
          </a:bodyPr>
          <a:lstStyle/>
          <a:p>
            <a:pPr algn="ctr"/>
            <a:r>
              <a:rPr lang="en-US" altLang="ja-JP" sz="1600" b="1">
                <a:latin typeface="Times New Roman" panose="02020603050405020304" pitchFamily="18" charset="0"/>
                <a:cs typeface="Times New Roman" panose="02020603050405020304" pitchFamily="18" charset="0"/>
              </a:rPr>
              <a:t>Fig.  </a:t>
            </a:r>
            <a:r>
              <a:rPr lang="en-US" altLang="ja-JP" sz="1600">
                <a:latin typeface="Times New Roman" panose="02020603050405020304" pitchFamily="18" charset="0"/>
                <a:cs typeface="Times New Roman" panose="02020603050405020304" pitchFamily="18" charset="0"/>
              </a:rPr>
              <a:t>Nineteen </a:t>
            </a:r>
            <a:r>
              <a:rPr lang="en-US" altLang="ja-JP" sz="1600" dirty="0">
                <a:latin typeface="Times New Roman" panose="02020603050405020304" pitchFamily="18" charset="0"/>
                <a:cs typeface="Times New Roman" panose="02020603050405020304" pitchFamily="18" charset="0"/>
              </a:rPr>
              <a:t>Pathways of neutrons entering the activation foil.</a:t>
            </a:r>
            <a:endParaRPr lang="ja-JP" altLang="en-US" sz="1600" dirty="0">
              <a:latin typeface="Times New Roman" panose="02020603050405020304" pitchFamily="18" charset="0"/>
              <a:cs typeface="Times New Roman" panose="02020603050405020304" pitchFamily="18" charset="0"/>
            </a:endParaRPr>
          </a:p>
        </p:txBody>
      </p:sp>
      <p:pic>
        <p:nvPicPr>
          <p:cNvPr id="10" name="図 9">
            <a:extLst>
              <a:ext uri="{FF2B5EF4-FFF2-40B4-BE49-F238E27FC236}">
                <a16:creationId xmlns:a16="http://schemas.microsoft.com/office/drawing/2014/main" id="{EF8A30FF-B4BD-2059-0596-D1BE3C35A899}"/>
              </a:ext>
            </a:extLst>
          </p:cNvPr>
          <p:cNvPicPr>
            <a:picLocks noChangeAspect="1"/>
          </p:cNvPicPr>
          <p:nvPr/>
        </p:nvPicPr>
        <p:blipFill>
          <a:blip r:embed="rId3"/>
          <a:stretch>
            <a:fillRect/>
          </a:stretch>
        </p:blipFill>
        <p:spPr>
          <a:xfrm>
            <a:off x="1315631" y="3270891"/>
            <a:ext cx="3165540" cy="1609004"/>
          </a:xfrm>
          <a:prstGeom prst="rect">
            <a:avLst/>
          </a:prstGeom>
        </p:spPr>
      </p:pic>
      <p:pic>
        <p:nvPicPr>
          <p:cNvPr id="12" name="図 11">
            <a:extLst>
              <a:ext uri="{FF2B5EF4-FFF2-40B4-BE49-F238E27FC236}">
                <a16:creationId xmlns:a16="http://schemas.microsoft.com/office/drawing/2014/main" id="{3B15393E-4D5C-54C9-061A-9659D5A3CF4F}"/>
              </a:ext>
            </a:extLst>
          </p:cNvPr>
          <p:cNvPicPr>
            <a:picLocks noChangeAspect="1"/>
          </p:cNvPicPr>
          <p:nvPr/>
        </p:nvPicPr>
        <p:blipFill>
          <a:blip r:embed="rId4"/>
          <a:stretch>
            <a:fillRect/>
          </a:stretch>
        </p:blipFill>
        <p:spPr>
          <a:xfrm>
            <a:off x="1290210" y="4924786"/>
            <a:ext cx="3165540" cy="1595887"/>
          </a:xfrm>
          <a:prstGeom prst="rect">
            <a:avLst/>
          </a:prstGeom>
        </p:spPr>
      </p:pic>
      <p:sp>
        <p:nvSpPr>
          <p:cNvPr id="7" name="テキスト プレースホルダー 4">
            <a:extLst>
              <a:ext uri="{FF2B5EF4-FFF2-40B4-BE49-F238E27FC236}">
                <a16:creationId xmlns:a16="http://schemas.microsoft.com/office/drawing/2014/main" id="{3562C177-F8D3-01C2-0F13-A01C5B5ABB01}"/>
              </a:ext>
            </a:extLst>
          </p:cNvPr>
          <p:cNvSpPr txBox="1">
            <a:spLocks/>
          </p:cNvSpPr>
          <p:nvPr/>
        </p:nvSpPr>
        <p:spPr>
          <a:xfrm>
            <a:off x="-323299" y="945731"/>
            <a:ext cx="8496000" cy="2445945"/>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kumimoji="1" sz="2000" kern="1200" spc="0" baseline="0">
                <a:solidFill>
                  <a:schemeClr val="tx1">
                    <a:lumMod val="95000"/>
                    <a:lumOff val="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kumimoji="1"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kumimoji="1"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kumimoji="1"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kumimoji="1"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00100" lvl="1" indent="-342900">
              <a:lnSpc>
                <a:spcPct val="120000"/>
              </a:lnSpc>
              <a:spcBef>
                <a:spcPts val="0"/>
              </a:spcBef>
              <a:buFont typeface="Arial" panose="020B0604020202020204" pitchFamily="34" charset="0"/>
              <a:buChar char="•"/>
              <a:defRPr/>
            </a:pPr>
            <a:r>
              <a:rPr lang="en-US" altLang="ja-JP" sz="2000" dirty="0">
                <a:solidFill>
                  <a:srgbClr val="000000"/>
                </a:solidFill>
                <a:latin typeface="Times New Roman" panose="02020603050405020304" pitchFamily="18" charset="0"/>
                <a:cs typeface="Times New Roman" panose="02020603050405020304" pitchFamily="18" charset="0"/>
              </a:rPr>
              <a:t>There are </a:t>
            </a:r>
            <a:r>
              <a:rPr kumimoji="0" lang="en-US" altLang="ja-JP" sz="2000" b="1" dirty="0">
                <a:solidFill>
                  <a:prstClr val="black"/>
                </a:solidFill>
                <a:latin typeface="Times New Roman" panose="02020603050405020304" pitchFamily="18" charset="0"/>
                <a:cs typeface="Times New Roman" panose="02020603050405020304" pitchFamily="18" charset="0"/>
              </a:rPr>
              <a:t>5 components </a:t>
            </a:r>
            <a:r>
              <a:rPr kumimoji="0" lang="en-US" altLang="ja-JP" sz="2000" dirty="0">
                <a:solidFill>
                  <a:prstClr val="black"/>
                </a:solidFill>
                <a:latin typeface="Times New Roman" panose="02020603050405020304" pitchFamily="18" charset="0"/>
                <a:cs typeface="Times New Roman" panose="02020603050405020304" pitchFamily="18" charset="0"/>
              </a:rPr>
              <a:t>in the system (shadow bar, lithium sample, front of stainless container, other surfaces of the container, and wall)</a:t>
            </a:r>
          </a:p>
          <a:p>
            <a:pPr marL="800100" lvl="1" indent="-342900">
              <a:lnSpc>
                <a:spcPct val="120000"/>
              </a:lnSpc>
              <a:spcBef>
                <a:spcPts val="0"/>
              </a:spcBef>
              <a:buFont typeface="Arial" panose="020B0604020202020204" pitchFamily="34" charset="0"/>
              <a:buChar char="•"/>
              <a:defRPr/>
            </a:pPr>
            <a:r>
              <a:rPr kumimoji="0" lang="en-US" altLang="ja-JP" sz="2000" dirty="0">
                <a:solidFill>
                  <a:prstClr val="black"/>
                </a:solidFill>
                <a:latin typeface="Times New Roman" panose="02020603050405020304" pitchFamily="18" charset="0"/>
                <a:cs typeface="Times New Roman" panose="02020603050405020304" pitchFamily="18" charset="0"/>
              </a:rPr>
              <a:t>Therefore, there are 31 combinations of components that neutrons can pass through in the entire particle history </a:t>
            </a:r>
            <a:br>
              <a:rPr kumimoji="0" lang="en-US" altLang="ja-JP" sz="2000" dirty="0">
                <a:solidFill>
                  <a:prstClr val="black"/>
                </a:solidFill>
                <a:latin typeface="Times New Roman" panose="02020603050405020304" pitchFamily="18" charset="0"/>
                <a:cs typeface="Times New Roman" panose="02020603050405020304" pitchFamily="18" charset="0"/>
              </a:rPr>
            </a:br>
            <a:r>
              <a:rPr kumimoji="0" lang="en-US" altLang="ja-JP" sz="2000" dirty="0">
                <a:solidFill>
                  <a:prstClr val="black"/>
                </a:solidFill>
                <a:latin typeface="Times New Roman" panose="02020603050405020304" pitchFamily="18" charset="0"/>
                <a:cs typeface="Times New Roman" panose="02020603050405020304" pitchFamily="18" charset="0"/>
              </a:rPr>
              <a:t>( </a:t>
            </a:r>
            <a:r>
              <a:rPr kumimoji="0" lang="en-US" altLang="ja-JP" sz="2000" b="0" i="0" u="none" strike="noStrike" kern="1200" cap="none" spc="0" normalizeH="0" baseline="-2500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5</a:t>
            </a:r>
            <a:r>
              <a:rPr kumimoji="0"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C</a:t>
            </a:r>
            <a:r>
              <a:rPr kumimoji="0" lang="en-US" altLang="ja-JP" sz="2000" b="0" i="0" u="none" strike="noStrike" kern="1200" cap="none" spc="0" normalizeH="0" baseline="-2500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1</a:t>
            </a:r>
            <a:r>
              <a:rPr kumimoji="0"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 </a:t>
            </a:r>
            <a:r>
              <a:rPr kumimoji="0" lang="en-US" altLang="ja-JP" sz="2000" b="0" i="0" u="none" strike="noStrike" kern="1200" cap="none" spc="0" normalizeH="0" baseline="-2500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5</a:t>
            </a:r>
            <a:r>
              <a:rPr kumimoji="0"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C</a:t>
            </a:r>
            <a:r>
              <a:rPr kumimoji="0" lang="en-US" altLang="ja-JP" sz="2000" b="0" i="0" u="none" strike="noStrike" kern="1200" cap="none" spc="0" normalizeH="0" baseline="-2500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2</a:t>
            </a:r>
            <a:r>
              <a:rPr kumimoji="0"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 </a:t>
            </a:r>
            <a:r>
              <a:rPr kumimoji="0" lang="en-US" altLang="ja-JP" sz="2000" b="0" i="0" u="none" strike="noStrike" kern="1200" cap="none" spc="0" normalizeH="0" baseline="-2500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5</a:t>
            </a:r>
            <a:r>
              <a:rPr kumimoji="0"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C</a:t>
            </a:r>
            <a:r>
              <a:rPr kumimoji="0" lang="en-US" altLang="ja-JP" sz="2000" b="0" i="0" u="none" strike="noStrike" kern="1200" cap="none" spc="0" normalizeH="0" baseline="-2500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3</a:t>
            </a:r>
            <a:r>
              <a:rPr kumimoji="0"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 </a:t>
            </a:r>
            <a:r>
              <a:rPr kumimoji="0" lang="en-US" altLang="ja-JP" sz="2000" b="0" i="0" u="none" strike="noStrike" kern="1200" cap="none" spc="0" normalizeH="0" baseline="-2500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5</a:t>
            </a:r>
            <a:r>
              <a:rPr kumimoji="0"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C</a:t>
            </a:r>
            <a:r>
              <a:rPr kumimoji="0" lang="en-US" altLang="ja-JP" sz="2000" b="0" i="0" u="none" strike="noStrike" kern="1200" cap="none" spc="0" normalizeH="0" baseline="-2500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4</a:t>
            </a:r>
            <a:r>
              <a:rPr kumimoji="0"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 </a:t>
            </a:r>
            <a:r>
              <a:rPr kumimoji="0" lang="en-US" altLang="ja-JP" sz="2000" b="0" i="0" u="none" strike="noStrike" kern="1200" cap="none" spc="0" normalizeH="0" baseline="-2500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5</a:t>
            </a:r>
            <a:r>
              <a:rPr kumimoji="0"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C</a:t>
            </a:r>
            <a:r>
              <a:rPr kumimoji="0" lang="en-US" altLang="ja-JP" sz="2000" b="0" i="0" u="none" strike="noStrike" kern="1200" cap="none" spc="0" normalizeH="0" baseline="-2500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5</a:t>
            </a:r>
            <a:r>
              <a:rPr kumimoji="0"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0" lang="en-US" altLang="ja-JP" sz="2000" dirty="0">
                <a:solidFill>
                  <a:prstClr val="black"/>
                </a:solidFill>
                <a:latin typeface="Times New Roman" panose="02020603050405020304" pitchFamily="18" charset="0"/>
                <a:cs typeface="Times New Roman" panose="02020603050405020304" pitchFamily="18" charset="0"/>
              </a:rPr>
              <a:t>= 31 pathways )</a:t>
            </a:r>
          </a:p>
          <a:p>
            <a:pPr marL="800100" lvl="1" indent="-342900">
              <a:lnSpc>
                <a:spcPct val="120000"/>
              </a:lnSpc>
              <a:spcBef>
                <a:spcPts val="0"/>
              </a:spcBef>
              <a:buFont typeface="Arial" panose="020B0604020202020204" pitchFamily="34" charset="0"/>
              <a:buChar char="•"/>
              <a:defRPr/>
            </a:pPr>
            <a:r>
              <a:rPr lang="en-US" altLang="ja-JP" sz="2000" dirty="0">
                <a:solidFill>
                  <a:srgbClr val="000000"/>
                </a:solidFill>
                <a:latin typeface="Times New Roman" panose="02020603050405020304" pitchFamily="18" charset="0"/>
                <a:cs typeface="Times New Roman" panose="02020603050405020304" pitchFamily="18" charset="0"/>
              </a:rPr>
              <a:t>Excluding pathways that do not physically exist, </a:t>
            </a:r>
            <a:r>
              <a:rPr lang="en-US" altLang="ja-JP" sz="2000" b="1" dirty="0">
                <a:solidFill>
                  <a:srgbClr val="000000"/>
                </a:solidFill>
                <a:latin typeface="Times New Roman" panose="02020603050405020304" pitchFamily="18" charset="0"/>
                <a:cs typeface="Times New Roman" panose="02020603050405020304" pitchFamily="18" charset="0"/>
              </a:rPr>
              <a:t>19 pathways </a:t>
            </a:r>
            <a:r>
              <a:rPr lang="en-US" altLang="ja-JP" sz="2000" dirty="0">
                <a:solidFill>
                  <a:srgbClr val="000000"/>
                </a:solidFill>
                <a:latin typeface="Times New Roman" panose="02020603050405020304" pitchFamily="18" charset="0"/>
                <a:cs typeface="Times New Roman" panose="02020603050405020304" pitchFamily="18" charset="0"/>
              </a:rPr>
              <a:t>remain</a:t>
            </a:r>
          </a:p>
        </p:txBody>
      </p:sp>
      <p:pic>
        <p:nvPicPr>
          <p:cNvPr id="14" name="図 13">
            <a:extLst>
              <a:ext uri="{FF2B5EF4-FFF2-40B4-BE49-F238E27FC236}">
                <a16:creationId xmlns:a16="http://schemas.microsoft.com/office/drawing/2014/main" id="{23752334-D6FE-CA57-4DA2-FEA570FD2E51}"/>
              </a:ext>
            </a:extLst>
          </p:cNvPr>
          <p:cNvPicPr>
            <a:picLocks noChangeAspect="1"/>
          </p:cNvPicPr>
          <p:nvPr/>
        </p:nvPicPr>
        <p:blipFill>
          <a:blip r:embed="rId5"/>
          <a:stretch>
            <a:fillRect/>
          </a:stretch>
        </p:blipFill>
        <p:spPr>
          <a:xfrm>
            <a:off x="4533235" y="3291307"/>
            <a:ext cx="3161662" cy="1588588"/>
          </a:xfrm>
          <a:prstGeom prst="rect">
            <a:avLst/>
          </a:prstGeom>
        </p:spPr>
      </p:pic>
      <p:pic>
        <p:nvPicPr>
          <p:cNvPr id="6" name="図 5">
            <a:extLst>
              <a:ext uri="{FF2B5EF4-FFF2-40B4-BE49-F238E27FC236}">
                <a16:creationId xmlns:a16="http://schemas.microsoft.com/office/drawing/2014/main" id="{10A4A027-3574-4F5E-0B3C-D206EABD394B}"/>
              </a:ext>
            </a:extLst>
          </p:cNvPr>
          <p:cNvPicPr>
            <a:picLocks noChangeAspect="1"/>
          </p:cNvPicPr>
          <p:nvPr/>
        </p:nvPicPr>
        <p:blipFill>
          <a:blip r:embed="rId6"/>
          <a:stretch>
            <a:fillRect/>
          </a:stretch>
        </p:blipFill>
        <p:spPr>
          <a:xfrm>
            <a:off x="4533235" y="4924786"/>
            <a:ext cx="3170557" cy="1609004"/>
          </a:xfrm>
          <a:prstGeom prst="rect">
            <a:avLst/>
          </a:prstGeom>
        </p:spPr>
      </p:pic>
    </p:spTree>
    <p:extLst>
      <p:ext uri="{BB962C8B-B14F-4D97-AF65-F5344CB8AC3E}">
        <p14:creationId xmlns:p14="http://schemas.microsoft.com/office/powerpoint/2010/main" val="37814438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5DBF3-3CF6-C2A6-3FD1-0D0B8B214E79}"/>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30964EF-D3F7-6EC1-AFCE-C232DDF95A88}"/>
              </a:ext>
            </a:extLst>
          </p:cNvPr>
          <p:cNvSpPr>
            <a:spLocks noGrp="1"/>
          </p:cNvSpPr>
          <p:nvPr>
            <p:ph type="sldNum" sz="quarter" idx="13"/>
          </p:nvPr>
        </p:nvSpPr>
        <p:spPr/>
        <p:txBody>
          <a:bodyPr/>
          <a:lstStyle/>
          <a:p>
            <a:fld id="{51D93AC8-90BD-4910-BF0D-A41DA964ED62}" type="slidenum">
              <a:rPr lang="ja-JP" altLang="en-US" smtClean="0"/>
              <a:pPr/>
              <a:t>25</a:t>
            </a:fld>
            <a:endParaRPr lang="ja-JP" altLang="en-US" dirty="0"/>
          </a:p>
        </p:txBody>
      </p:sp>
      <p:sp>
        <p:nvSpPr>
          <p:cNvPr id="4" name="テキスト プレースホルダー 3">
            <a:extLst>
              <a:ext uri="{FF2B5EF4-FFF2-40B4-BE49-F238E27FC236}">
                <a16:creationId xmlns:a16="http://schemas.microsoft.com/office/drawing/2014/main" id="{DB66D2BA-DF7C-2C0A-2DC7-2E10871EE8DB}"/>
              </a:ext>
            </a:extLst>
          </p:cNvPr>
          <p:cNvSpPr>
            <a:spLocks noGrp="1"/>
          </p:cNvSpPr>
          <p:nvPr>
            <p:ph type="body" sz="quarter" idx="14"/>
          </p:nvPr>
        </p:nvSpPr>
        <p:spPr/>
        <p:txBody>
          <a:bodyPr/>
          <a:lstStyle/>
          <a:p>
            <a:r>
              <a:rPr lang="en-US" altLang="ja-JP" dirty="0"/>
              <a:t>Subtracting</a:t>
            </a:r>
            <a:r>
              <a:rPr kumimoji="1" lang="en-US" altLang="ja-JP" dirty="0"/>
              <a:t> 18 pathways</a:t>
            </a:r>
            <a:endParaRPr kumimoji="1" lang="ja-JP" altLang="en-US" dirty="0"/>
          </a:p>
        </p:txBody>
      </p:sp>
      <mc:AlternateContent xmlns:mc="http://schemas.openxmlformats.org/markup-compatibility/2006" xmlns:a14="http://schemas.microsoft.com/office/drawing/2010/main">
        <mc:Choice Requires="a14">
          <p:graphicFrame>
            <p:nvGraphicFramePr>
              <p:cNvPr id="3" name="表 2">
                <a:extLst>
                  <a:ext uri="{FF2B5EF4-FFF2-40B4-BE49-F238E27FC236}">
                    <a16:creationId xmlns:a16="http://schemas.microsoft.com/office/drawing/2014/main" id="{8DA50530-3F91-1F06-A612-C7D68792D6CE}"/>
                  </a:ext>
                </a:extLst>
              </p:cNvPr>
              <p:cNvGraphicFramePr>
                <a:graphicFrameLocks noGrp="1"/>
              </p:cNvGraphicFramePr>
              <p:nvPr/>
            </p:nvGraphicFramePr>
            <p:xfrm>
              <a:off x="229264" y="1181099"/>
              <a:ext cx="3824053" cy="5627814"/>
            </p:xfrm>
            <a:graphic>
              <a:graphicData uri="http://schemas.openxmlformats.org/drawingml/2006/table">
                <a:tbl>
                  <a:tblPr/>
                  <a:tblGrid>
                    <a:gridCol w="613775">
                      <a:extLst>
                        <a:ext uri="{9D8B030D-6E8A-4147-A177-3AD203B41FA5}">
                          <a16:colId xmlns:a16="http://schemas.microsoft.com/office/drawing/2014/main" val="1793040929"/>
                        </a:ext>
                      </a:extLst>
                    </a:gridCol>
                    <a:gridCol w="613775">
                      <a:extLst>
                        <a:ext uri="{9D8B030D-6E8A-4147-A177-3AD203B41FA5}">
                          <a16:colId xmlns:a16="http://schemas.microsoft.com/office/drawing/2014/main" val="3934607678"/>
                        </a:ext>
                      </a:extLst>
                    </a:gridCol>
                    <a:gridCol w="613775">
                      <a:extLst>
                        <a:ext uri="{9D8B030D-6E8A-4147-A177-3AD203B41FA5}">
                          <a16:colId xmlns:a16="http://schemas.microsoft.com/office/drawing/2014/main" val="2969607216"/>
                        </a:ext>
                      </a:extLst>
                    </a:gridCol>
                    <a:gridCol w="613775">
                      <a:extLst>
                        <a:ext uri="{9D8B030D-6E8A-4147-A177-3AD203B41FA5}">
                          <a16:colId xmlns:a16="http://schemas.microsoft.com/office/drawing/2014/main" val="3686789442"/>
                        </a:ext>
                      </a:extLst>
                    </a:gridCol>
                    <a:gridCol w="613775">
                      <a:extLst>
                        <a:ext uri="{9D8B030D-6E8A-4147-A177-3AD203B41FA5}">
                          <a16:colId xmlns:a16="http://schemas.microsoft.com/office/drawing/2014/main" val="2345462309"/>
                        </a:ext>
                      </a:extLst>
                    </a:gridCol>
                    <a:gridCol w="755178">
                      <a:extLst>
                        <a:ext uri="{9D8B030D-6E8A-4147-A177-3AD203B41FA5}">
                          <a16:colId xmlns:a16="http://schemas.microsoft.com/office/drawing/2014/main" val="2570113192"/>
                        </a:ext>
                      </a:extLst>
                    </a:gridCol>
                  </a:tblGrid>
                  <a:tr h="288334">
                    <a:tc>
                      <a:txBody>
                        <a:bodyPr/>
                        <a:lstStyle/>
                        <a:p>
                          <a:pPr algn="ctr" fontAlgn="ctr"/>
                          <a:r>
                            <a:rPr lang="en-US"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Path</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14:m>
                            <m:oMathPara xmlns:m="http://schemas.openxmlformats.org/officeDocument/2006/math">
                              <m:oMathParaPr>
                                <m:jc m:val="centerGroup"/>
                              </m:oMathParaPr>
                              <m:oMath xmlns:m="http://schemas.openxmlformats.org/officeDocument/2006/math">
                                <m:sSub>
                                  <m:sSubPr>
                                    <m:ctrlPr>
                                      <a:rPr lang="ja-JP" altLang="ja-JP" sz="1400" b="1" i="1" smtClean="0">
                                        <a:latin typeface="Cambria Math" panose="02040503050406030204" pitchFamily="18" charset="0"/>
                                      </a:rPr>
                                    </m:ctrlPr>
                                  </m:sSubPr>
                                  <m:e>
                                    <m:r>
                                      <a:rPr lang="en-US" altLang="ja-JP" sz="1400" b="1" i="1">
                                        <a:latin typeface="Cambria Math" panose="02040503050406030204" pitchFamily="18" charset="0"/>
                                      </a:rPr>
                                      <m:t>𝑹</m:t>
                                    </m:r>
                                  </m:e>
                                  <m:sub>
                                    <m:r>
                                      <a:rPr lang="en-US" altLang="ja-JP" sz="1400" b="1" i="1" smtClean="0">
                                        <a:latin typeface="Cambria Math" panose="02040503050406030204" pitchFamily="18" charset="0"/>
                                      </a:rPr>
                                      <m:t>𝑺</m:t>
                                    </m:r>
                                    <m:r>
                                      <a:rPr lang="en-US" altLang="ja-JP" sz="1400" b="1" i="1" smtClean="0">
                                        <a:latin typeface="Cambria Math" panose="02040503050406030204" pitchFamily="18" charset="0"/>
                                      </a:rPr>
                                      <m:t>𝟏</m:t>
                                    </m:r>
                                    <m:r>
                                      <a:rPr lang="en-US" altLang="ja-JP" sz="1400" b="1" i="1" smtClean="0">
                                        <a:latin typeface="Cambria Math" panose="02040503050406030204" pitchFamily="18" charset="0"/>
                                      </a:rPr>
                                      <m:t>𝑻𝑪</m:t>
                                    </m:r>
                                  </m:sub>
                                </m:sSub>
                              </m:oMath>
                            </m:oMathPara>
                          </a14:m>
                          <a:endParaRPr lang="en-US"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endParaRP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14:m>
                            <m:oMathPara xmlns:m="http://schemas.openxmlformats.org/officeDocument/2006/math">
                              <m:oMathParaPr>
                                <m:jc m:val="centerGroup"/>
                              </m:oMathParaPr>
                              <m:oMath xmlns:m="http://schemas.openxmlformats.org/officeDocument/2006/math">
                                <m:sSub>
                                  <m:sSubPr>
                                    <m:ctrlPr>
                                      <a:rPr lang="ja-JP" altLang="ja-JP" sz="1400" b="1" i="1" smtClean="0">
                                        <a:latin typeface="Cambria Math" panose="02040503050406030204" pitchFamily="18" charset="0"/>
                                      </a:rPr>
                                    </m:ctrlPr>
                                  </m:sSubPr>
                                  <m:e>
                                    <m:r>
                                      <a:rPr lang="en-US" altLang="ja-JP" sz="1400" b="1" i="1">
                                        <a:latin typeface="Cambria Math" panose="02040503050406030204" pitchFamily="18" charset="0"/>
                                      </a:rPr>
                                      <m:t>𝑹</m:t>
                                    </m:r>
                                  </m:e>
                                  <m:sub>
                                    <m:r>
                                      <a:rPr lang="en-US" altLang="ja-JP" sz="1400" b="1" i="1" smtClean="0">
                                        <a:latin typeface="Cambria Math" panose="02040503050406030204" pitchFamily="18" charset="0"/>
                                      </a:rPr>
                                      <m:t>𝑺</m:t>
                                    </m:r>
                                    <m:r>
                                      <a:rPr lang="en-US" altLang="ja-JP" sz="1400" b="1" i="1" smtClean="0">
                                        <a:latin typeface="Cambria Math" panose="02040503050406030204" pitchFamily="18" charset="0"/>
                                      </a:rPr>
                                      <m:t>𝟐</m:t>
                                    </m:r>
                                    <m:r>
                                      <a:rPr lang="en-US" altLang="ja-JP" sz="1400" b="1" i="1" smtClean="0">
                                        <a:latin typeface="Cambria Math" panose="02040503050406030204" pitchFamily="18" charset="0"/>
                                      </a:rPr>
                                      <m:t>𝑻𝑪</m:t>
                                    </m:r>
                                  </m:sub>
                                </m:sSub>
                              </m:oMath>
                            </m:oMathPara>
                          </a14:m>
                          <a:endParaRPr lang="en-US"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endParaRP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14:m>
                            <m:oMathPara xmlns:m="http://schemas.openxmlformats.org/officeDocument/2006/math">
                              <m:oMathParaPr>
                                <m:jc m:val="centerGroup"/>
                              </m:oMathParaPr>
                              <m:oMath xmlns:m="http://schemas.openxmlformats.org/officeDocument/2006/math">
                                <m:sSub>
                                  <m:sSubPr>
                                    <m:ctrlPr>
                                      <a:rPr lang="ja-JP" altLang="ja-JP" sz="1400" b="1" i="1" smtClean="0">
                                        <a:latin typeface="Cambria Math" panose="02040503050406030204" pitchFamily="18" charset="0"/>
                                      </a:rPr>
                                    </m:ctrlPr>
                                  </m:sSubPr>
                                  <m:e>
                                    <m:r>
                                      <a:rPr lang="en-US" altLang="ja-JP" sz="1400" b="1" i="1">
                                        <a:latin typeface="Cambria Math" panose="02040503050406030204" pitchFamily="18" charset="0"/>
                                      </a:rPr>
                                      <m:t>𝑹</m:t>
                                    </m:r>
                                  </m:e>
                                  <m:sub>
                                    <m:r>
                                      <a:rPr lang="en-US" altLang="ja-JP" sz="1400" b="1" i="1" smtClean="0">
                                        <a:latin typeface="Cambria Math" panose="02040503050406030204" pitchFamily="18" charset="0"/>
                                      </a:rPr>
                                      <m:t>𝑺</m:t>
                                    </m:r>
                                    <m:r>
                                      <a:rPr lang="en-US" altLang="ja-JP" sz="1400" b="1" i="1" smtClean="0">
                                        <a:latin typeface="Cambria Math" panose="02040503050406030204" pitchFamily="18" charset="0"/>
                                      </a:rPr>
                                      <m:t>𝟏</m:t>
                                    </m:r>
                                    <m:r>
                                      <a:rPr lang="en-US" altLang="ja-JP" sz="1400" b="1" i="1" smtClean="0">
                                        <a:latin typeface="Cambria Math" panose="02040503050406030204" pitchFamily="18" charset="0"/>
                                      </a:rPr>
                                      <m:t>𝑪</m:t>
                                    </m:r>
                                  </m:sub>
                                </m:sSub>
                              </m:oMath>
                            </m:oMathPara>
                          </a14:m>
                          <a:endParaRPr lang="en-US"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endParaRP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14:m>
                            <m:oMathPara xmlns:m="http://schemas.openxmlformats.org/officeDocument/2006/math">
                              <m:oMathParaPr>
                                <m:jc m:val="centerGroup"/>
                              </m:oMathParaPr>
                              <m:oMath xmlns:m="http://schemas.openxmlformats.org/officeDocument/2006/math">
                                <m:sSub>
                                  <m:sSubPr>
                                    <m:ctrlPr>
                                      <a:rPr lang="ja-JP" altLang="ja-JP" sz="1400" b="1" i="1" smtClean="0">
                                        <a:latin typeface="Cambria Math" panose="02040503050406030204" pitchFamily="18" charset="0"/>
                                      </a:rPr>
                                    </m:ctrlPr>
                                  </m:sSubPr>
                                  <m:e>
                                    <m:r>
                                      <a:rPr lang="en-US" altLang="ja-JP" sz="1400" b="1" i="1">
                                        <a:latin typeface="Cambria Math" panose="02040503050406030204" pitchFamily="18" charset="0"/>
                                      </a:rPr>
                                      <m:t>𝑹</m:t>
                                    </m:r>
                                  </m:e>
                                  <m:sub>
                                    <m:r>
                                      <a:rPr lang="en-US" altLang="ja-JP" sz="1400" b="1" i="1" smtClean="0">
                                        <a:latin typeface="Cambria Math" panose="02040503050406030204" pitchFamily="18" charset="0"/>
                                      </a:rPr>
                                      <m:t>𝑺</m:t>
                                    </m:r>
                                    <m:r>
                                      <a:rPr lang="en-US" altLang="ja-JP" sz="1400" b="1" i="1" smtClean="0">
                                        <a:latin typeface="Cambria Math" panose="02040503050406030204" pitchFamily="18" charset="0"/>
                                      </a:rPr>
                                      <m:t>𝟐</m:t>
                                    </m:r>
                                    <m:r>
                                      <a:rPr lang="en-US" altLang="ja-JP" sz="1400" b="1" i="1" smtClean="0">
                                        <a:latin typeface="Cambria Math" panose="02040503050406030204" pitchFamily="18" charset="0"/>
                                      </a:rPr>
                                      <m:t>𝑪</m:t>
                                    </m:r>
                                  </m:sub>
                                </m:sSub>
                              </m:oMath>
                            </m:oMathPara>
                          </a14:m>
                          <a:endParaRPr lang="en-US"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endParaRP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14:m>
                            <m:oMathPara xmlns:m="http://schemas.openxmlformats.org/officeDocument/2006/math">
                              <m:oMathParaPr>
                                <m:jc m:val="centerGroup"/>
                              </m:oMathParaPr>
                              <m:oMath xmlns:m="http://schemas.openxmlformats.org/officeDocument/2006/math">
                                <m:sSub>
                                  <m:sSubPr>
                                    <m:ctrlPr>
                                      <a:rPr lang="ja-JP" altLang="ja-JP" sz="1400" b="1" i="1" smtClean="0">
                                        <a:latin typeface="Cambria Math" panose="02040503050406030204" pitchFamily="18" charset="0"/>
                                      </a:rPr>
                                    </m:ctrlPr>
                                  </m:sSubPr>
                                  <m:e>
                                    <m:r>
                                      <a:rPr lang="en-US" altLang="ja-JP" sz="1400" b="1" i="1" smtClean="0">
                                        <a:latin typeface="Cambria Math" panose="02040503050406030204" pitchFamily="18" charset="0"/>
                                      </a:rPr>
                                      <m:t>𝑹</m:t>
                                    </m:r>
                                  </m:e>
                                  <m:sub>
                                    <m:r>
                                      <a:rPr lang="en-US" altLang="ja-JP" sz="1400" b="1" i="1" smtClean="0">
                                        <a:latin typeface="Cambria Math" panose="02040503050406030204" pitchFamily="18" charset="0"/>
                                        <a:ea typeface="Cambria Math" panose="02040503050406030204" pitchFamily="18" charset="0"/>
                                      </a:rPr>
                                      <m:t>𝒏𝒆𝒕</m:t>
                                    </m:r>
                                  </m:sub>
                                </m:sSub>
                              </m:oMath>
                            </m:oMathPara>
                          </a14:m>
                          <a:endParaRPr lang="en-US"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endParaRP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6833897"/>
                      </a:ext>
                    </a:extLst>
                  </a:tr>
                  <a:tr h="266974">
                    <a:tc>
                      <a:txBody>
                        <a:bodyPr/>
                        <a:lstStyle/>
                        <a:p>
                          <a:pPr algn="ctr" fontAlgn="ctr"/>
                          <a:r>
                            <a:rPr lang="ja-JP" altLang="en-US"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①</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0.001</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0.001</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8300245"/>
                      </a:ext>
                    </a:extLst>
                  </a:tr>
                  <a:tr h="266974">
                    <a:tc>
                      <a:txBody>
                        <a:bodyPr/>
                        <a:lstStyle/>
                        <a:p>
                          <a:pPr algn="ctr" fontAlgn="ctr"/>
                          <a:r>
                            <a:rPr lang="ja-JP" altLang="en-US" sz="1400" b="0" i="0" u="none" strike="noStrike">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②</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0.041</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6E6"/>
                        </a:solid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0.017</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EAD2"/>
                        </a:solid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0.041</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6E6"/>
                        </a:solid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0.017</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EAD2"/>
                        </a:solid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4091782"/>
                      </a:ext>
                    </a:extLst>
                  </a:tr>
                  <a:tr h="266974">
                    <a:tc>
                      <a:txBody>
                        <a:bodyPr/>
                        <a:lstStyle/>
                        <a:p>
                          <a:pPr algn="ctr" fontAlgn="ctr"/>
                          <a:r>
                            <a:rPr lang="ja-JP" altLang="en-US" sz="1400" b="0" i="0" u="none" strike="noStrike">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③</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0.008</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0.008</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195275"/>
                      </a:ext>
                    </a:extLst>
                  </a:tr>
                  <a:tr h="266974">
                    <a:tc>
                      <a:txBody>
                        <a:bodyPr/>
                        <a:lstStyle/>
                        <a:p>
                          <a:pPr algn="ctr" fontAlgn="ctr"/>
                          <a:r>
                            <a:rPr lang="ja-JP" altLang="en-US" sz="1400" b="0" i="0" u="none" strike="noStrike">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④</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0.072</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0.041</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0.072</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0.041</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n-US" altLang="ja-JP" sz="1400" b="0" i="0" u="none" strike="noStrike">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7316710"/>
                      </a:ext>
                    </a:extLst>
                  </a:tr>
                  <a:tr h="266974">
                    <a:tc>
                      <a:txBody>
                        <a:bodyPr/>
                        <a:lstStyle/>
                        <a:p>
                          <a:pPr algn="ctr" fontAlgn="ctr"/>
                          <a:r>
                            <a:rPr lang="ja-JP" altLang="en-US" sz="1400" b="0" i="0" u="none" strike="noStrike">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⑤</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400" b="0" i="0" u="none" strike="noStrike">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5470257"/>
                      </a:ext>
                    </a:extLst>
                  </a:tr>
                  <a:tr h="266974">
                    <a:tc>
                      <a:txBody>
                        <a:bodyPr/>
                        <a:lstStyle/>
                        <a:p>
                          <a:pPr algn="ctr" fontAlgn="ctr"/>
                          <a:r>
                            <a:rPr lang="ja-JP" altLang="en-US"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⑥</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400" b="1"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0.084</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0.003</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0.081</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072584970"/>
                      </a:ext>
                    </a:extLst>
                  </a:tr>
                  <a:tr h="266974">
                    <a:tc>
                      <a:txBody>
                        <a:bodyPr/>
                        <a:lstStyle/>
                        <a:p>
                          <a:pPr algn="ctr" fontAlgn="ctr"/>
                          <a:r>
                            <a:rPr lang="ja-JP" altLang="en-US" sz="1400" b="0" i="0" u="none" strike="noStrike">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⑦</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0.003</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0.002</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0.003</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FAADC"/>
                        </a:solid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0.002</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1277440"/>
                      </a:ext>
                    </a:extLst>
                  </a:tr>
                  <a:tr h="266974">
                    <a:tc>
                      <a:txBody>
                        <a:bodyPr/>
                        <a:lstStyle/>
                        <a:p>
                          <a:pPr algn="ctr" fontAlgn="ctr"/>
                          <a:r>
                            <a:rPr lang="ja-JP" altLang="en-US" sz="1400" b="0" i="0" u="none" strike="noStrike">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⑧</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8762813"/>
                      </a:ext>
                    </a:extLst>
                  </a:tr>
                  <a:tr h="266974">
                    <a:tc>
                      <a:txBody>
                        <a:bodyPr/>
                        <a:lstStyle/>
                        <a:p>
                          <a:pPr algn="ctr" fontAlgn="ctr"/>
                          <a:r>
                            <a:rPr lang="ja-JP" altLang="en-US" sz="1400" b="0" i="0" u="none" strike="noStrike">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⑨</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0.003</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0.003</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1607284"/>
                      </a:ext>
                    </a:extLst>
                  </a:tr>
                  <a:tr h="266974">
                    <a:tc>
                      <a:txBody>
                        <a:bodyPr/>
                        <a:lstStyle/>
                        <a:p>
                          <a:pPr algn="ctr" fontAlgn="ctr"/>
                          <a:r>
                            <a:rPr lang="ja-JP" altLang="en-US" sz="1400" b="0" i="0" u="none" strike="noStrike">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⑩</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0.002</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0.002</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4776597"/>
                      </a:ext>
                    </a:extLst>
                  </a:tr>
                  <a:tr h="266974">
                    <a:tc>
                      <a:txBody>
                        <a:bodyPr/>
                        <a:lstStyle/>
                        <a:p>
                          <a:pPr algn="ctr" fontAlgn="ctr"/>
                          <a:r>
                            <a:rPr lang="ja-JP" altLang="en-US" sz="1400" b="0" i="0" u="none" strike="noStrike">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⑪</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0.005</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171"/>
                        </a:solidFill>
                      </a:tcPr>
                    </a:tc>
                    <a:tc>
                      <a:txBody>
                        <a:bodyPr/>
                        <a:lstStyle/>
                        <a:p>
                          <a:pPr algn="ctr" fontAlgn="ctr"/>
                          <a:r>
                            <a:rPr lang="en-US" altLang="ja-JP" sz="1400" b="0" i="0" u="none" strike="noStrike">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0.006</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171"/>
                        </a:solid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-0.001</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678345"/>
                      </a:ext>
                    </a:extLst>
                  </a:tr>
                  <a:tr h="266974">
                    <a:tc>
                      <a:txBody>
                        <a:bodyPr/>
                        <a:lstStyle/>
                        <a:p>
                          <a:pPr algn="ctr" fontAlgn="ctr"/>
                          <a:r>
                            <a:rPr lang="ja-JP" altLang="en-US" sz="1400" b="0" i="0" u="none" strike="noStrike">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⑫</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0.001</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0.001</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5326402"/>
                      </a:ext>
                    </a:extLst>
                  </a:tr>
                  <a:tr h="266974">
                    <a:tc>
                      <a:txBody>
                        <a:bodyPr/>
                        <a:lstStyle/>
                        <a:p>
                          <a:pPr algn="ctr" fontAlgn="ctr"/>
                          <a:r>
                            <a:rPr lang="ja-JP" altLang="en-US" sz="1400" b="0" i="0" u="none" strike="noStrike">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⑬</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8516317"/>
                      </a:ext>
                    </a:extLst>
                  </a:tr>
                  <a:tr h="266974">
                    <a:tc>
                      <a:txBody>
                        <a:bodyPr/>
                        <a:lstStyle/>
                        <a:p>
                          <a:pPr algn="ctr" fontAlgn="ctr"/>
                          <a:r>
                            <a:rPr lang="ja-JP" altLang="en-US" sz="1400" b="0" i="0" u="none" strike="noStrike">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⑭</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3333345"/>
                      </a:ext>
                    </a:extLst>
                  </a:tr>
                  <a:tr h="266974">
                    <a:tc>
                      <a:txBody>
                        <a:bodyPr/>
                        <a:lstStyle/>
                        <a:p>
                          <a:pPr algn="ctr" fontAlgn="ctr"/>
                          <a:r>
                            <a:rPr lang="ja-JP" altLang="en-US" sz="1400" b="0" i="0" u="none" strike="noStrike">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⑮</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0.001</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-0.001</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4571053"/>
                      </a:ext>
                    </a:extLst>
                  </a:tr>
                  <a:tr h="266974">
                    <a:tc>
                      <a:txBody>
                        <a:bodyPr/>
                        <a:lstStyle/>
                        <a:p>
                          <a:pPr algn="ctr" fontAlgn="ctr"/>
                          <a:r>
                            <a:rPr lang="ja-JP" altLang="en-US" sz="1400" b="0" i="0" u="none" strike="noStrike">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⑯</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9981845"/>
                      </a:ext>
                    </a:extLst>
                  </a:tr>
                  <a:tr h="266974">
                    <a:tc>
                      <a:txBody>
                        <a:bodyPr/>
                        <a:lstStyle/>
                        <a:p>
                          <a:pPr algn="ctr" fontAlgn="ctr"/>
                          <a:r>
                            <a:rPr lang="ja-JP" altLang="en-US" sz="1400" b="0" i="0" u="none" strike="noStrike">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⑰</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0.001</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FE2FF"/>
                        </a:solidFill>
                      </a:tcPr>
                    </a:tc>
                    <a:tc>
                      <a:txBody>
                        <a:bodyPr/>
                        <a:lstStyle/>
                        <a:p>
                          <a:pPr algn="ctr" fontAlgn="ctr"/>
                          <a:r>
                            <a:rPr lang="en-US" altLang="ja-JP" sz="1400" b="0" i="0" u="none" strike="noStrike">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0.001</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FE2FF"/>
                        </a:solid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2980756"/>
                      </a:ext>
                    </a:extLst>
                  </a:tr>
                  <a:tr h="266974">
                    <a:tc>
                      <a:txBody>
                        <a:bodyPr/>
                        <a:lstStyle/>
                        <a:p>
                          <a:pPr algn="ctr" fontAlgn="ctr"/>
                          <a:r>
                            <a:rPr lang="ja-JP" altLang="en-US" sz="1400" b="0" i="0" u="none" strike="noStrike">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⑱</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0.098</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0.097</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0.127</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3C2"/>
                        </a:solid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0.125</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3C2"/>
                        </a:solid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-0.001</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0752408"/>
                      </a:ext>
                    </a:extLst>
                  </a:tr>
                  <a:tr h="266974">
                    <a:tc>
                      <a:txBody>
                        <a:bodyPr/>
                        <a:lstStyle/>
                        <a:p>
                          <a:pPr algn="ctr" fontAlgn="ctr"/>
                          <a:r>
                            <a:rPr lang="ja-JP" altLang="en-US"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⑲</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0.003</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0.006</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0.003</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0.007</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0867193"/>
                      </a:ext>
                    </a:extLst>
                  </a:tr>
                  <a:tr h="266974">
                    <a:tc>
                      <a:txBody>
                        <a:bodyPr/>
                        <a:lstStyle/>
                        <a:p>
                          <a:pPr algn="ctr" fontAlgn="ctr"/>
                          <a:r>
                            <a:rPr lang="en-US"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Total</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0.320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0.168</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0.264</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0.196</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400" b="1"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0.083</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236488466"/>
                      </a:ext>
                    </a:extLst>
                  </a:tr>
                </a:tbl>
              </a:graphicData>
            </a:graphic>
          </p:graphicFrame>
        </mc:Choice>
        <mc:Fallback xmlns="">
          <p:graphicFrame>
            <p:nvGraphicFramePr>
              <p:cNvPr id="3" name="表 2">
                <a:extLst>
                  <a:ext uri="{FF2B5EF4-FFF2-40B4-BE49-F238E27FC236}">
                    <a16:creationId xmlns:a16="http://schemas.microsoft.com/office/drawing/2014/main" id="{8DA50530-3F91-1F06-A612-C7D68792D6CE}"/>
                  </a:ext>
                </a:extLst>
              </p:cNvPr>
              <p:cNvGraphicFramePr>
                <a:graphicFrameLocks noGrp="1"/>
              </p:cNvGraphicFramePr>
              <p:nvPr>
                <p:extLst>
                  <p:ext uri="{D42A27DB-BD31-4B8C-83A1-F6EECF244321}">
                    <p14:modId xmlns:p14="http://schemas.microsoft.com/office/powerpoint/2010/main" val="2761370781"/>
                  </p:ext>
                </p:extLst>
              </p:nvPr>
            </p:nvGraphicFramePr>
            <p:xfrm>
              <a:off x="229264" y="1181099"/>
              <a:ext cx="3824053" cy="5627814"/>
            </p:xfrm>
            <a:graphic>
              <a:graphicData uri="http://schemas.openxmlformats.org/drawingml/2006/table">
                <a:tbl>
                  <a:tblPr/>
                  <a:tblGrid>
                    <a:gridCol w="613775">
                      <a:extLst>
                        <a:ext uri="{9D8B030D-6E8A-4147-A177-3AD203B41FA5}">
                          <a16:colId xmlns:a16="http://schemas.microsoft.com/office/drawing/2014/main" val="1793040929"/>
                        </a:ext>
                      </a:extLst>
                    </a:gridCol>
                    <a:gridCol w="613775">
                      <a:extLst>
                        <a:ext uri="{9D8B030D-6E8A-4147-A177-3AD203B41FA5}">
                          <a16:colId xmlns:a16="http://schemas.microsoft.com/office/drawing/2014/main" val="3934607678"/>
                        </a:ext>
                      </a:extLst>
                    </a:gridCol>
                    <a:gridCol w="613775">
                      <a:extLst>
                        <a:ext uri="{9D8B030D-6E8A-4147-A177-3AD203B41FA5}">
                          <a16:colId xmlns:a16="http://schemas.microsoft.com/office/drawing/2014/main" val="2969607216"/>
                        </a:ext>
                      </a:extLst>
                    </a:gridCol>
                    <a:gridCol w="613775">
                      <a:extLst>
                        <a:ext uri="{9D8B030D-6E8A-4147-A177-3AD203B41FA5}">
                          <a16:colId xmlns:a16="http://schemas.microsoft.com/office/drawing/2014/main" val="3686789442"/>
                        </a:ext>
                      </a:extLst>
                    </a:gridCol>
                    <a:gridCol w="613775">
                      <a:extLst>
                        <a:ext uri="{9D8B030D-6E8A-4147-A177-3AD203B41FA5}">
                          <a16:colId xmlns:a16="http://schemas.microsoft.com/office/drawing/2014/main" val="2345462309"/>
                        </a:ext>
                      </a:extLst>
                    </a:gridCol>
                    <a:gridCol w="755178">
                      <a:extLst>
                        <a:ext uri="{9D8B030D-6E8A-4147-A177-3AD203B41FA5}">
                          <a16:colId xmlns:a16="http://schemas.microsoft.com/office/drawing/2014/main" val="2570113192"/>
                        </a:ext>
                      </a:extLst>
                    </a:gridCol>
                  </a:tblGrid>
                  <a:tr h="288334">
                    <a:tc>
                      <a:txBody>
                        <a:bodyPr/>
                        <a:lstStyle/>
                        <a:p>
                          <a:pPr algn="ctr" fontAlgn="ctr"/>
                          <a:r>
                            <a:rPr lang="en-US"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Path</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ja-JP"/>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3"/>
                          <a:stretch>
                            <a:fillRect l="-100000" t="-4255" r="-422772" b="-1895745"/>
                          </a:stretch>
                        </a:blipFill>
                      </a:tcPr>
                    </a:tc>
                    <a:tc>
                      <a:txBody>
                        <a:bodyPr/>
                        <a:lstStyle/>
                        <a:p>
                          <a:endParaRPr lang="ja-JP"/>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3"/>
                          <a:stretch>
                            <a:fillRect l="-202000" t="-4255" r="-327000" b="-1895745"/>
                          </a:stretch>
                        </a:blipFill>
                      </a:tcPr>
                    </a:tc>
                    <a:tc>
                      <a:txBody>
                        <a:bodyPr/>
                        <a:lstStyle/>
                        <a:p>
                          <a:endParaRPr lang="ja-JP"/>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3"/>
                          <a:stretch>
                            <a:fillRect l="-299010" t="-4255" r="-223762" b="-1895745"/>
                          </a:stretch>
                        </a:blipFill>
                      </a:tcPr>
                    </a:tc>
                    <a:tc>
                      <a:txBody>
                        <a:bodyPr/>
                        <a:lstStyle/>
                        <a:p>
                          <a:endParaRPr lang="ja-JP"/>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3"/>
                          <a:stretch>
                            <a:fillRect l="-399010" t="-4255" r="-123762" b="-1895745"/>
                          </a:stretch>
                        </a:blipFill>
                      </a:tcPr>
                    </a:tc>
                    <a:tc>
                      <a:txBody>
                        <a:bodyPr/>
                        <a:lstStyle/>
                        <a:p>
                          <a:endParaRPr lang="ja-JP"/>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3"/>
                          <a:stretch>
                            <a:fillRect l="-406452" t="-4255" r="-806" b="-1895745"/>
                          </a:stretch>
                        </a:blipFill>
                      </a:tcPr>
                    </a:tc>
                    <a:extLst>
                      <a:ext uri="{0D108BD9-81ED-4DB2-BD59-A6C34878D82A}">
                        <a16:rowId xmlns:a16="http://schemas.microsoft.com/office/drawing/2014/main" val="886833897"/>
                      </a:ext>
                    </a:extLst>
                  </a:tr>
                  <a:tr h="266974">
                    <a:tc>
                      <a:txBody>
                        <a:bodyPr/>
                        <a:lstStyle/>
                        <a:p>
                          <a:pPr algn="ctr" fontAlgn="ctr"/>
                          <a:r>
                            <a:rPr lang="ja-JP" altLang="en-US"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①</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0.001</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0.001</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8300245"/>
                      </a:ext>
                    </a:extLst>
                  </a:tr>
                  <a:tr h="266974">
                    <a:tc>
                      <a:txBody>
                        <a:bodyPr/>
                        <a:lstStyle/>
                        <a:p>
                          <a:pPr algn="ctr" fontAlgn="ctr"/>
                          <a:r>
                            <a:rPr lang="ja-JP" altLang="en-US" sz="1400" b="0" i="0" u="none" strike="noStrike">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②</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0.041</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6E6"/>
                        </a:solid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0.017</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EAD2"/>
                        </a:solid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0.041</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6E6"/>
                        </a:solid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0.017</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EAD2"/>
                        </a:solid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4091782"/>
                      </a:ext>
                    </a:extLst>
                  </a:tr>
                  <a:tr h="266974">
                    <a:tc>
                      <a:txBody>
                        <a:bodyPr/>
                        <a:lstStyle/>
                        <a:p>
                          <a:pPr algn="ctr" fontAlgn="ctr"/>
                          <a:r>
                            <a:rPr lang="ja-JP" altLang="en-US" sz="1400" b="0" i="0" u="none" strike="noStrike">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③</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0.008</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0.008</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195275"/>
                      </a:ext>
                    </a:extLst>
                  </a:tr>
                  <a:tr h="266974">
                    <a:tc>
                      <a:txBody>
                        <a:bodyPr/>
                        <a:lstStyle/>
                        <a:p>
                          <a:pPr algn="ctr" fontAlgn="ctr"/>
                          <a:r>
                            <a:rPr lang="ja-JP" altLang="en-US" sz="1400" b="0" i="0" u="none" strike="noStrike">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④</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0.072</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0.041</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0.072</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0.041</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n-US" altLang="ja-JP" sz="1400" b="0" i="0" u="none" strike="noStrike">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7316710"/>
                      </a:ext>
                    </a:extLst>
                  </a:tr>
                  <a:tr h="266974">
                    <a:tc>
                      <a:txBody>
                        <a:bodyPr/>
                        <a:lstStyle/>
                        <a:p>
                          <a:pPr algn="ctr" fontAlgn="ctr"/>
                          <a:r>
                            <a:rPr lang="ja-JP" altLang="en-US" sz="1400" b="0" i="0" u="none" strike="noStrike">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⑤</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400" b="0" i="0" u="none" strike="noStrike">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5470257"/>
                      </a:ext>
                    </a:extLst>
                  </a:tr>
                  <a:tr h="266974">
                    <a:tc>
                      <a:txBody>
                        <a:bodyPr/>
                        <a:lstStyle/>
                        <a:p>
                          <a:pPr algn="ctr" fontAlgn="ctr"/>
                          <a:r>
                            <a:rPr lang="ja-JP" altLang="en-US"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⑥</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400" b="1"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0.084</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0.003</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0.081</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072584970"/>
                      </a:ext>
                    </a:extLst>
                  </a:tr>
                  <a:tr h="266974">
                    <a:tc>
                      <a:txBody>
                        <a:bodyPr/>
                        <a:lstStyle/>
                        <a:p>
                          <a:pPr algn="ctr" fontAlgn="ctr"/>
                          <a:r>
                            <a:rPr lang="ja-JP" altLang="en-US" sz="1400" b="0" i="0" u="none" strike="noStrike">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⑦</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0.003</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0.002</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0.003</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FAADC"/>
                        </a:solid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0.002</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1277440"/>
                      </a:ext>
                    </a:extLst>
                  </a:tr>
                  <a:tr h="266974">
                    <a:tc>
                      <a:txBody>
                        <a:bodyPr/>
                        <a:lstStyle/>
                        <a:p>
                          <a:pPr algn="ctr" fontAlgn="ctr"/>
                          <a:r>
                            <a:rPr lang="ja-JP" altLang="en-US" sz="1400" b="0" i="0" u="none" strike="noStrike">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⑧</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8762813"/>
                      </a:ext>
                    </a:extLst>
                  </a:tr>
                  <a:tr h="266974">
                    <a:tc>
                      <a:txBody>
                        <a:bodyPr/>
                        <a:lstStyle/>
                        <a:p>
                          <a:pPr algn="ctr" fontAlgn="ctr"/>
                          <a:r>
                            <a:rPr lang="ja-JP" altLang="en-US" sz="1400" b="0" i="0" u="none" strike="noStrike">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⑨</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0.003</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0.003</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1607284"/>
                      </a:ext>
                    </a:extLst>
                  </a:tr>
                  <a:tr h="266974">
                    <a:tc>
                      <a:txBody>
                        <a:bodyPr/>
                        <a:lstStyle/>
                        <a:p>
                          <a:pPr algn="ctr" fontAlgn="ctr"/>
                          <a:r>
                            <a:rPr lang="ja-JP" altLang="en-US" sz="1400" b="0" i="0" u="none" strike="noStrike">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⑩</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0.002</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0.002</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4776597"/>
                      </a:ext>
                    </a:extLst>
                  </a:tr>
                  <a:tr h="266974">
                    <a:tc>
                      <a:txBody>
                        <a:bodyPr/>
                        <a:lstStyle/>
                        <a:p>
                          <a:pPr algn="ctr" fontAlgn="ctr"/>
                          <a:r>
                            <a:rPr lang="ja-JP" altLang="en-US" sz="1400" b="0" i="0" u="none" strike="noStrike">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⑪</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0.005</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171"/>
                        </a:solidFill>
                      </a:tcPr>
                    </a:tc>
                    <a:tc>
                      <a:txBody>
                        <a:bodyPr/>
                        <a:lstStyle/>
                        <a:p>
                          <a:pPr algn="ctr" fontAlgn="ctr"/>
                          <a:r>
                            <a:rPr lang="en-US" altLang="ja-JP" sz="1400" b="0" i="0" u="none" strike="noStrike">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0.006</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171"/>
                        </a:solid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-0.001</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678345"/>
                      </a:ext>
                    </a:extLst>
                  </a:tr>
                  <a:tr h="266974">
                    <a:tc>
                      <a:txBody>
                        <a:bodyPr/>
                        <a:lstStyle/>
                        <a:p>
                          <a:pPr algn="ctr" fontAlgn="ctr"/>
                          <a:r>
                            <a:rPr lang="ja-JP" altLang="en-US" sz="1400" b="0" i="0" u="none" strike="noStrike">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⑫</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0.001</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0.001</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5326402"/>
                      </a:ext>
                    </a:extLst>
                  </a:tr>
                  <a:tr h="266974">
                    <a:tc>
                      <a:txBody>
                        <a:bodyPr/>
                        <a:lstStyle/>
                        <a:p>
                          <a:pPr algn="ctr" fontAlgn="ctr"/>
                          <a:r>
                            <a:rPr lang="ja-JP" altLang="en-US" sz="1400" b="0" i="0" u="none" strike="noStrike">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⑬</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8516317"/>
                      </a:ext>
                    </a:extLst>
                  </a:tr>
                  <a:tr h="266974">
                    <a:tc>
                      <a:txBody>
                        <a:bodyPr/>
                        <a:lstStyle/>
                        <a:p>
                          <a:pPr algn="ctr" fontAlgn="ctr"/>
                          <a:r>
                            <a:rPr lang="ja-JP" altLang="en-US" sz="1400" b="0" i="0" u="none" strike="noStrike">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⑭</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3333345"/>
                      </a:ext>
                    </a:extLst>
                  </a:tr>
                  <a:tr h="266974">
                    <a:tc>
                      <a:txBody>
                        <a:bodyPr/>
                        <a:lstStyle/>
                        <a:p>
                          <a:pPr algn="ctr" fontAlgn="ctr"/>
                          <a:r>
                            <a:rPr lang="ja-JP" altLang="en-US" sz="1400" b="0" i="0" u="none" strike="noStrike">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⑮</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0.001</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-0.001</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4571053"/>
                      </a:ext>
                    </a:extLst>
                  </a:tr>
                  <a:tr h="266974">
                    <a:tc>
                      <a:txBody>
                        <a:bodyPr/>
                        <a:lstStyle/>
                        <a:p>
                          <a:pPr algn="ctr" fontAlgn="ctr"/>
                          <a:r>
                            <a:rPr lang="ja-JP" altLang="en-US" sz="1400" b="0" i="0" u="none" strike="noStrike">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⑯</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9981845"/>
                      </a:ext>
                    </a:extLst>
                  </a:tr>
                  <a:tr h="266974">
                    <a:tc>
                      <a:txBody>
                        <a:bodyPr/>
                        <a:lstStyle/>
                        <a:p>
                          <a:pPr algn="ctr" fontAlgn="ctr"/>
                          <a:r>
                            <a:rPr lang="ja-JP" altLang="en-US" sz="1400" b="0" i="0" u="none" strike="noStrike">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⑰</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0.001</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FE2FF"/>
                        </a:solidFill>
                      </a:tcPr>
                    </a:tc>
                    <a:tc>
                      <a:txBody>
                        <a:bodyPr/>
                        <a:lstStyle/>
                        <a:p>
                          <a:pPr algn="ctr" fontAlgn="ctr"/>
                          <a:r>
                            <a:rPr lang="en-US" altLang="ja-JP" sz="1400" b="0" i="0" u="none" strike="noStrike">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0.001</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FE2FF"/>
                        </a:solid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2980756"/>
                      </a:ext>
                    </a:extLst>
                  </a:tr>
                  <a:tr h="266974">
                    <a:tc>
                      <a:txBody>
                        <a:bodyPr/>
                        <a:lstStyle/>
                        <a:p>
                          <a:pPr algn="ctr" fontAlgn="ctr"/>
                          <a:r>
                            <a:rPr lang="ja-JP" altLang="en-US" sz="1400" b="0" i="0" u="none" strike="noStrike">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⑱</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0.098</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0.097</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0.127</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3C2"/>
                        </a:solid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0.125</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3C2"/>
                        </a:solid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-0.001</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0752408"/>
                      </a:ext>
                    </a:extLst>
                  </a:tr>
                  <a:tr h="266974">
                    <a:tc>
                      <a:txBody>
                        <a:bodyPr/>
                        <a:lstStyle/>
                        <a:p>
                          <a:pPr algn="ctr" fontAlgn="ctr"/>
                          <a:r>
                            <a:rPr lang="ja-JP" altLang="en-US"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⑲</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0.003</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0.006</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0.003</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0.007</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0.000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0867193"/>
                      </a:ext>
                    </a:extLst>
                  </a:tr>
                  <a:tr h="266974">
                    <a:tc>
                      <a:txBody>
                        <a:bodyPr/>
                        <a:lstStyle/>
                        <a:p>
                          <a:pPr algn="ctr" fontAlgn="ctr"/>
                          <a:r>
                            <a:rPr lang="en-US"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Total</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0.320</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0.168</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0.264</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0.196</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400" b="1"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0.083</a:t>
                          </a:r>
                        </a:p>
                      </a:txBody>
                      <a:tcPr marL="8257" marR="8257" marT="82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236488466"/>
                      </a:ext>
                    </a:extLst>
                  </a:tr>
                </a:tbl>
              </a:graphicData>
            </a:graphic>
          </p:graphicFrame>
        </mc:Fallback>
      </mc:AlternateContent>
      <p:pic>
        <p:nvPicPr>
          <p:cNvPr id="6" name="図 5">
            <a:extLst>
              <a:ext uri="{FF2B5EF4-FFF2-40B4-BE49-F238E27FC236}">
                <a16:creationId xmlns:a16="http://schemas.microsoft.com/office/drawing/2014/main" id="{27B02ECA-6046-A8D1-A9F9-FBCCF04FE92E}"/>
              </a:ext>
            </a:extLst>
          </p:cNvPr>
          <p:cNvPicPr>
            <a:picLocks noChangeAspect="1"/>
          </p:cNvPicPr>
          <p:nvPr/>
        </p:nvPicPr>
        <p:blipFill>
          <a:blip r:embed="rId4"/>
          <a:stretch>
            <a:fillRect/>
          </a:stretch>
        </p:blipFill>
        <p:spPr>
          <a:xfrm>
            <a:off x="4542779" y="852943"/>
            <a:ext cx="2057081" cy="983821"/>
          </a:xfrm>
          <a:prstGeom prst="rect">
            <a:avLst/>
          </a:prstGeom>
        </p:spPr>
      </p:pic>
      <p:pic>
        <p:nvPicPr>
          <p:cNvPr id="7" name="図 6">
            <a:extLst>
              <a:ext uri="{FF2B5EF4-FFF2-40B4-BE49-F238E27FC236}">
                <a16:creationId xmlns:a16="http://schemas.microsoft.com/office/drawing/2014/main" id="{6334F017-B4D5-F873-C33A-ECCACF7227A2}"/>
              </a:ext>
            </a:extLst>
          </p:cNvPr>
          <p:cNvPicPr>
            <a:picLocks noChangeAspect="1"/>
          </p:cNvPicPr>
          <p:nvPr/>
        </p:nvPicPr>
        <p:blipFill>
          <a:blip r:embed="rId5"/>
          <a:stretch>
            <a:fillRect/>
          </a:stretch>
        </p:blipFill>
        <p:spPr>
          <a:xfrm>
            <a:off x="6804112" y="845272"/>
            <a:ext cx="2057082" cy="980542"/>
          </a:xfrm>
          <a:prstGeom prst="rect">
            <a:avLst/>
          </a:prstGeom>
        </p:spPr>
      </p:pic>
      <p:pic>
        <p:nvPicPr>
          <p:cNvPr id="8" name="図 7">
            <a:extLst>
              <a:ext uri="{FF2B5EF4-FFF2-40B4-BE49-F238E27FC236}">
                <a16:creationId xmlns:a16="http://schemas.microsoft.com/office/drawing/2014/main" id="{544D4DBE-2D5B-6D8A-818D-1A643ECB380A}"/>
              </a:ext>
            </a:extLst>
          </p:cNvPr>
          <p:cNvPicPr>
            <a:picLocks noChangeAspect="1"/>
          </p:cNvPicPr>
          <p:nvPr/>
        </p:nvPicPr>
        <p:blipFill>
          <a:blip r:embed="rId6"/>
          <a:stretch>
            <a:fillRect/>
          </a:stretch>
        </p:blipFill>
        <p:spPr>
          <a:xfrm>
            <a:off x="4542778" y="2293050"/>
            <a:ext cx="2057081" cy="983821"/>
          </a:xfrm>
          <a:prstGeom prst="rect">
            <a:avLst/>
          </a:prstGeom>
        </p:spPr>
      </p:pic>
      <p:pic>
        <p:nvPicPr>
          <p:cNvPr id="9" name="図 8">
            <a:extLst>
              <a:ext uri="{FF2B5EF4-FFF2-40B4-BE49-F238E27FC236}">
                <a16:creationId xmlns:a16="http://schemas.microsoft.com/office/drawing/2014/main" id="{DCC7EA95-1DFD-04A9-A316-2B8F46EAD942}"/>
              </a:ext>
            </a:extLst>
          </p:cNvPr>
          <p:cNvPicPr>
            <a:picLocks noChangeAspect="1"/>
          </p:cNvPicPr>
          <p:nvPr/>
        </p:nvPicPr>
        <p:blipFill>
          <a:blip r:embed="rId7"/>
          <a:stretch>
            <a:fillRect/>
          </a:stretch>
        </p:blipFill>
        <p:spPr>
          <a:xfrm>
            <a:off x="6804112" y="2300031"/>
            <a:ext cx="2062193" cy="986267"/>
          </a:xfrm>
          <a:prstGeom prst="rect">
            <a:avLst/>
          </a:prstGeom>
        </p:spPr>
      </p:pic>
      <p:sp>
        <p:nvSpPr>
          <p:cNvPr id="10" name="テキスト ボックス 9">
            <a:extLst>
              <a:ext uri="{FF2B5EF4-FFF2-40B4-BE49-F238E27FC236}">
                <a16:creationId xmlns:a16="http://schemas.microsoft.com/office/drawing/2014/main" id="{A3AB7D3E-4127-747B-3926-16FB668D9D62}"/>
              </a:ext>
            </a:extLst>
          </p:cNvPr>
          <p:cNvSpPr txBox="1"/>
          <p:nvPr/>
        </p:nvSpPr>
        <p:spPr>
          <a:xfrm>
            <a:off x="5200111" y="1794405"/>
            <a:ext cx="1061622" cy="400110"/>
          </a:xfrm>
          <a:prstGeom prst="rect">
            <a:avLst/>
          </a:prstGeom>
          <a:noFill/>
        </p:spPr>
        <p:txBody>
          <a:bodyPr wrap="square" rtlCol="0">
            <a:spAutoFit/>
          </a:bodyPr>
          <a:lstStyle/>
          <a:p>
            <a:r>
              <a:rPr lang="en-US" altLang="ja-JP" sz="2000" dirty="0">
                <a:solidFill>
                  <a:schemeClr val="tx1">
                    <a:lumMod val="95000"/>
                    <a:lumOff val="5000"/>
                  </a:schemeClr>
                </a:solidFill>
              </a:rPr>
              <a:t>S1TC</a:t>
            </a:r>
            <a:endParaRPr kumimoji="1" lang="en-US" altLang="ja-JP" sz="2000" dirty="0">
              <a:solidFill>
                <a:schemeClr val="tx1">
                  <a:lumMod val="95000"/>
                  <a:lumOff val="5000"/>
                </a:schemeClr>
              </a:solidFill>
              <a:latin typeface="+mn-ea"/>
            </a:endParaRPr>
          </a:p>
        </p:txBody>
      </p:sp>
      <p:sp>
        <p:nvSpPr>
          <p:cNvPr id="11" name="テキスト ボックス 10">
            <a:extLst>
              <a:ext uri="{FF2B5EF4-FFF2-40B4-BE49-F238E27FC236}">
                <a16:creationId xmlns:a16="http://schemas.microsoft.com/office/drawing/2014/main" id="{034BD1E0-68FD-2F48-8CCA-F1322A13D048}"/>
              </a:ext>
            </a:extLst>
          </p:cNvPr>
          <p:cNvSpPr txBox="1"/>
          <p:nvPr/>
        </p:nvSpPr>
        <p:spPr>
          <a:xfrm>
            <a:off x="7525856" y="1794405"/>
            <a:ext cx="931840" cy="400110"/>
          </a:xfrm>
          <a:prstGeom prst="rect">
            <a:avLst/>
          </a:prstGeom>
          <a:noFill/>
        </p:spPr>
        <p:txBody>
          <a:bodyPr wrap="square" rtlCol="0">
            <a:spAutoFit/>
          </a:bodyPr>
          <a:lstStyle/>
          <a:p>
            <a:r>
              <a:rPr lang="en-US" altLang="ja-JP" sz="2000" dirty="0">
                <a:solidFill>
                  <a:schemeClr val="tx1">
                    <a:lumMod val="95000"/>
                    <a:lumOff val="5000"/>
                  </a:schemeClr>
                </a:solidFill>
              </a:rPr>
              <a:t>S1C</a:t>
            </a:r>
            <a:endParaRPr kumimoji="1" lang="en-US" altLang="ja-JP" sz="2000" dirty="0">
              <a:solidFill>
                <a:schemeClr val="tx1">
                  <a:lumMod val="95000"/>
                  <a:lumOff val="5000"/>
                </a:schemeClr>
              </a:solidFill>
              <a:latin typeface="+mn-ea"/>
            </a:endParaRPr>
          </a:p>
        </p:txBody>
      </p:sp>
      <p:sp>
        <p:nvSpPr>
          <p:cNvPr id="12" name="テキスト ボックス 11">
            <a:extLst>
              <a:ext uri="{FF2B5EF4-FFF2-40B4-BE49-F238E27FC236}">
                <a16:creationId xmlns:a16="http://schemas.microsoft.com/office/drawing/2014/main" id="{D11BBD84-3127-29A1-7163-6D09B719B4A3}"/>
              </a:ext>
            </a:extLst>
          </p:cNvPr>
          <p:cNvSpPr txBox="1"/>
          <p:nvPr/>
        </p:nvSpPr>
        <p:spPr>
          <a:xfrm>
            <a:off x="5200111" y="3245990"/>
            <a:ext cx="932158" cy="400110"/>
          </a:xfrm>
          <a:prstGeom prst="rect">
            <a:avLst/>
          </a:prstGeom>
          <a:noFill/>
        </p:spPr>
        <p:txBody>
          <a:bodyPr wrap="square" rtlCol="0">
            <a:spAutoFit/>
          </a:bodyPr>
          <a:lstStyle/>
          <a:p>
            <a:r>
              <a:rPr lang="en-US" altLang="ja-JP" sz="2000" dirty="0">
                <a:solidFill>
                  <a:schemeClr val="tx1">
                    <a:lumMod val="95000"/>
                    <a:lumOff val="5000"/>
                  </a:schemeClr>
                </a:solidFill>
              </a:rPr>
              <a:t>S2TC</a:t>
            </a:r>
            <a:endParaRPr kumimoji="1" lang="en-US" altLang="ja-JP" sz="2000" dirty="0">
              <a:solidFill>
                <a:schemeClr val="tx1">
                  <a:lumMod val="95000"/>
                  <a:lumOff val="5000"/>
                </a:schemeClr>
              </a:solidFill>
              <a:latin typeface="+mn-ea"/>
            </a:endParaRPr>
          </a:p>
        </p:txBody>
      </p:sp>
      <p:sp>
        <p:nvSpPr>
          <p:cNvPr id="13" name="テキスト ボックス 12">
            <a:extLst>
              <a:ext uri="{FF2B5EF4-FFF2-40B4-BE49-F238E27FC236}">
                <a16:creationId xmlns:a16="http://schemas.microsoft.com/office/drawing/2014/main" id="{C3A0BCED-AA87-F767-3728-DE0ECF40F906}"/>
              </a:ext>
            </a:extLst>
          </p:cNvPr>
          <p:cNvSpPr txBox="1"/>
          <p:nvPr/>
        </p:nvSpPr>
        <p:spPr>
          <a:xfrm>
            <a:off x="7525856" y="3276064"/>
            <a:ext cx="883970" cy="400110"/>
          </a:xfrm>
          <a:prstGeom prst="rect">
            <a:avLst/>
          </a:prstGeom>
          <a:noFill/>
        </p:spPr>
        <p:txBody>
          <a:bodyPr wrap="square" rtlCol="0">
            <a:spAutoFit/>
          </a:bodyPr>
          <a:lstStyle/>
          <a:p>
            <a:r>
              <a:rPr lang="en-US" altLang="ja-JP" sz="2000" dirty="0">
                <a:solidFill>
                  <a:schemeClr val="tx1">
                    <a:lumMod val="95000"/>
                    <a:lumOff val="5000"/>
                  </a:schemeClr>
                </a:solidFill>
              </a:rPr>
              <a:t>S2C</a:t>
            </a:r>
            <a:endParaRPr kumimoji="1" lang="en-US" altLang="ja-JP" sz="2000" dirty="0">
              <a:solidFill>
                <a:schemeClr val="tx1">
                  <a:lumMod val="95000"/>
                  <a:lumOff val="5000"/>
                </a:schemeClr>
              </a:solidFill>
              <a:latin typeface="+mn-ea"/>
            </a:endParaRPr>
          </a:p>
        </p:txBody>
      </p:sp>
      <p:sp>
        <p:nvSpPr>
          <p:cNvPr id="14" name="正方形/長方形 13">
            <a:extLst>
              <a:ext uri="{FF2B5EF4-FFF2-40B4-BE49-F238E27FC236}">
                <a16:creationId xmlns:a16="http://schemas.microsoft.com/office/drawing/2014/main" id="{A073E570-341B-EA18-71AA-5BC60F5A7DF4}"/>
              </a:ext>
            </a:extLst>
          </p:cNvPr>
          <p:cNvSpPr/>
          <p:nvPr/>
        </p:nvSpPr>
        <p:spPr>
          <a:xfrm>
            <a:off x="4326904" y="715790"/>
            <a:ext cx="4677778" cy="2960664"/>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952FFDCE-6B16-1FB1-715A-B7695711379A}"/>
              </a:ext>
            </a:extLst>
          </p:cNvPr>
          <p:cNvSpPr/>
          <p:nvPr/>
        </p:nvSpPr>
        <p:spPr>
          <a:xfrm>
            <a:off x="870502" y="2809875"/>
            <a:ext cx="562176" cy="252195"/>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9" name="正方形/長方形 18">
                <a:extLst>
                  <a:ext uri="{FF2B5EF4-FFF2-40B4-BE49-F238E27FC236}">
                    <a16:creationId xmlns:a16="http://schemas.microsoft.com/office/drawing/2014/main" id="{5FBB21A4-3CF5-E7A5-BD7A-92304F3B8A54}"/>
                  </a:ext>
                </a:extLst>
              </p:cNvPr>
              <p:cNvSpPr/>
              <p:nvPr/>
            </p:nvSpPr>
            <p:spPr>
              <a:xfrm>
                <a:off x="4124241" y="5380104"/>
                <a:ext cx="5083103" cy="369332"/>
              </a:xfrm>
              <a:prstGeom prst="rect">
                <a:avLst/>
              </a:prstGeom>
              <a:ln w="38100">
                <a:noFill/>
              </a:ln>
            </p:spPr>
            <p:txBody>
              <a:bodyPr wrap="square">
                <a:spAutoFit/>
              </a:bodyPr>
              <a:lstStyle/>
              <a:p>
                <a:pPr/>
                <a14:m>
                  <m:oMathPara xmlns:m="http://schemas.openxmlformats.org/officeDocument/2006/math">
                    <m:oMathParaPr>
                      <m:jc m:val="center"/>
                    </m:oMathParaPr>
                    <m:oMath xmlns:m="http://schemas.openxmlformats.org/officeDocument/2006/math">
                      <m:sSub>
                        <m:sSubPr>
                          <m:ctrlPr>
                            <a:rPr lang="ja-JP" altLang="ja-JP" b="1" i="1" smtClean="0">
                              <a:latin typeface="Cambria Math" panose="02040503050406030204" pitchFamily="18" charset="0"/>
                            </a:rPr>
                          </m:ctrlPr>
                        </m:sSubPr>
                        <m:e>
                          <m:r>
                            <a:rPr lang="en-US" altLang="ja-JP" b="1" i="1" smtClean="0">
                              <a:latin typeface="Cambria Math" panose="02040503050406030204" pitchFamily="18" charset="0"/>
                            </a:rPr>
                            <m:t>𝑹</m:t>
                          </m:r>
                        </m:e>
                        <m:sub>
                          <m:r>
                            <a:rPr lang="en-US" altLang="ja-JP" b="1" i="1" smtClean="0">
                              <a:latin typeface="Cambria Math" panose="02040503050406030204" pitchFamily="18" charset="0"/>
                              <a:ea typeface="Cambria Math" panose="02040503050406030204" pitchFamily="18" charset="0"/>
                            </a:rPr>
                            <m:t>𝒏𝒆𝒕</m:t>
                          </m:r>
                        </m:sub>
                      </m:sSub>
                      <m:r>
                        <a:rPr lang="en-US" altLang="ja-JP" b="1" i="1" smtClean="0">
                          <a:latin typeface="Cambria Math" panose="02040503050406030204" pitchFamily="18" charset="0"/>
                          <a:ea typeface="Cambria Math" panose="02040503050406030204" pitchFamily="18" charset="0"/>
                        </a:rPr>
                        <m:t>=(</m:t>
                      </m:r>
                      <m:sSub>
                        <m:sSubPr>
                          <m:ctrlPr>
                            <a:rPr lang="ja-JP" altLang="ja-JP" b="1" i="1">
                              <a:latin typeface="Cambria Math" panose="02040503050406030204" pitchFamily="18" charset="0"/>
                            </a:rPr>
                          </m:ctrlPr>
                        </m:sSubPr>
                        <m:e>
                          <m:r>
                            <a:rPr lang="en-US" altLang="ja-JP" b="1" i="1">
                              <a:latin typeface="Cambria Math" panose="02040503050406030204" pitchFamily="18" charset="0"/>
                            </a:rPr>
                            <m:t>𝑹</m:t>
                          </m:r>
                        </m:e>
                        <m:sub>
                          <m:r>
                            <a:rPr lang="en-US" altLang="ja-JP" b="1" i="1" smtClean="0">
                              <a:latin typeface="Cambria Math" panose="02040503050406030204" pitchFamily="18" charset="0"/>
                            </a:rPr>
                            <m:t>𝑺</m:t>
                          </m:r>
                          <m:r>
                            <a:rPr lang="en-US" altLang="ja-JP" b="1" i="1" smtClean="0">
                              <a:latin typeface="Cambria Math" panose="02040503050406030204" pitchFamily="18" charset="0"/>
                            </a:rPr>
                            <m:t>𝟏</m:t>
                          </m:r>
                          <m:r>
                            <a:rPr lang="en-US" altLang="ja-JP" b="1" i="1" smtClean="0">
                              <a:latin typeface="Cambria Math" panose="02040503050406030204" pitchFamily="18" charset="0"/>
                            </a:rPr>
                            <m:t>𝑻𝑪</m:t>
                          </m:r>
                        </m:sub>
                      </m:sSub>
                      <m:r>
                        <a:rPr lang="en-US" altLang="ja-JP" b="1" i="1" smtClean="0">
                          <a:latin typeface="Cambria Math" panose="02040503050406030204" pitchFamily="18" charset="0"/>
                          <a:ea typeface="Cambria Math" panose="02040503050406030204" pitchFamily="18" charset="0"/>
                        </a:rPr>
                        <m:t>−</m:t>
                      </m:r>
                      <m:sSub>
                        <m:sSubPr>
                          <m:ctrlPr>
                            <a:rPr lang="ja-JP" altLang="ja-JP" b="1" i="1">
                              <a:latin typeface="Cambria Math" panose="02040503050406030204" pitchFamily="18" charset="0"/>
                            </a:rPr>
                          </m:ctrlPr>
                        </m:sSubPr>
                        <m:e>
                          <m:r>
                            <a:rPr lang="en-US" altLang="ja-JP" b="1" i="1">
                              <a:latin typeface="Cambria Math" panose="02040503050406030204" pitchFamily="18" charset="0"/>
                            </a:rPr>
                            <m:t>𝑹</m:t>
                          </m:r>
                        </m:e>
                        <m:sub>
                          <m:r>
                            <a:rPr lang="en-US" altLang="ja-JP" b="1" i="1" smtClean="0">
                              <a:latin typeface="Cambria Math" panose="02040503050406030204" pitchFamily="18" charset="0"/>
                            </a:rPr>
                            <m:t>𝑺</m:t>
                          </m:r>
                          <m:r>
                            <a:rPr lang="en-US" altLang="ja-JP" b="1" i="1" smtClean="0">
                              <a:latin typeface="Cambria Math" panose="02040503050406030204" pitchFamily="18" charset="0"/>
                            </a:rPr>
                            <m:t>𝟏</m:t>
                          </m:r>
                          <m:r>
                            <a:rPr lang="en-US" altLang="ja-JP" b="1" i="1" smtClean="0">
                              <a:latin typeface="Cambria Math" panose="02040503050406030204" pitchFamily="18" charset="0"/>
                            </a:rPr>
                            <m:t>𝑪</m:t>
                          </m:r>
                        </m:sub>
                      </m:sSub>
                      <m:r>
                        <a:rPr lang="en-US" altLang="ja-JP" b="1" i="0" smtClean="0">
                          <a:latin typeface="Cambria Math" panose="02040503050406030204" pitchFamily="18" charset="0"/>
                          <a:ea typeface="Cambria Math" panose="02040503050406030204" pitchFamily="18" charset="0"/>
                        </a:rPr>
                        <m:t>)−</m:t>
                      </m:r>
                      <m:r>
                        <a:rPr lang="en-US" altLang="ja-JP" b="1" i="1" smtClean="0">
                          <a:latin typeface="Cambria Math" panose="02040503050406030204" pitchFamily="18" charset="0"/>
                          <a:ea typeface="Cambria Math" panose="02040503050406030204" pitchFamily="18" charset="0"/>
                        </a:rPr>
                        <m:t>(</m:t>
                      </m:r>
                      <m:sSub>
                        <m:sSubPr>
                          <m:ctrlPr>
                            <a:rPr lang="ja-JP" altLang="ja-JP" b="1" i="1">
                              <a:latin typeface="Cambria Math" panose="02040503050406030204" pitchFamily="18" charset="0"/>
                            </a:rPr>
                          </m:ctrlPr>
                        </m:sSubPr>
                        <m:e>
                          <m:r>
                            <a:rPr lang="en-US" altLang="ja-JP" b="1" i="1">
                              <a:latin typeface="Cambria Math" panose="02040503050406030204" pitchFamily="18" charset="0"/>
                            </a:rPr>
                            <m:t>𝑹</m:t>
                          </m:r>
                        </m:e>
                        <m:sub>
                          <m:r>
                            <a:rPr lang="en-US" altLang="ja-JP" b="1" i="1" smtClean="0">
                              <a:latin typeface="Cambria Math" panose="02040503050406030204" pitchFamily="18" charset="0"/>
                            </a:rPr>
                            <m:t>𝑺</m:t>
                          </m:r>
                          <m:r>
                            <a:rPr lang="en-US" altLang="ja-JP" b="1" i="1" smtClean="0">
                              <a:latin typeface="Cambria Math" panose="02040503050406030204" pitchFamily="18" charset="0"/>
                            </a:rPr>
                            <m:t>𝟐</m:t>
                          </m:r>
                          <m:r>
                            <a:rPr lang="en-US" altLang="ja-JP" b="1" i="1" smtClean="0">
                              <a:latin typeface="Cambria Math" panose="02040503050406030204" pitchFamily="18" charset="0"/>
                            </a:rPr>
                            <m:t>𝑻𝑪</m:t>
                          </m:r>
                        </m:sub>
                      </m:sSub>
                      <m:r>
                        <a:rPr lang="en-US" altLang="ja-JP" b="1" i="1" smtClean="0">
                          <a:latin typeface="Cambria Math" panose="02040503050406030204" pitchFamily="18" charset="0"/>
                          <a:ea typeface="Cambria Math" panose="02040503050406030204" pitchFamily="18" charset="0"/>
                        </a:rPr>
                        <m:t>−</m:t>
                      </m:r>
                      <m:sSub>
                        <m:sSubPr>
                          <m:ctrlPr>
                            <a:rPr lang="ja-JP" altLang="ja-JP" b="1" i="1">
                              <a:latin typeface="Cambria Math" panose="02040503050406030204" pitchFamily="18" charset="0"/>
                            </a:rPr>
                          </m:ctrlPr>
                        </m:sSubPr>
                        <m:e>
                          <m:r>
                            <a:rPr lang="en-US" altLang="ja-JP" b="1" i="1">
                              <a:latin typeface="Cambria Math" panose="02040503050406030204" pitchFamily="18" charset="0"/>
                            </a:rPr>
                            <m:t>𝑹</m:t>
                          </m:r>
                        </m:e>
                        <m:sub>
                          <m:r>
                            <a:rPr lang="en-US" altLang="ja-JP" b="1" i="1" smtClean="0">
                              <a:latin typeface="Cambria Math" panose="02040503050406030204" pitchFamily="18" charset="0"/>
                            </a:rPr>
                            <m:t>𝑺</m:t>
                          </m:r>
                          <m:r>
                            <a:rPr lang="en-US" altLang="ja-JP" b="1" i="1" smtClean="0">
                              <a:latin typeface="Cambria Math" panose="02040503050406030204" pitchFamily="18" charset="0"/>
                            </a:rPr>
                            <m:t>𝟐</m:t>
                          </m:r>
                          <m:r>
                            <a:rPr lang="en-US" altLang="ja-JP" b="1" i="1" smtClean="0">
                              <a:latin typeface="Cambria Math" panose="02040503050406030204" pitchFamily="18" charset="0"/>
                            </a:rPr>
                            <m:t>𝑪</m:t>
                          </m:r>
                        </m:sub>
                      </m:sSub>
                      <m:r>
                        <a:rPr lang="en-US" altLang="ja-JP" b="1" i="1" smtClean="0">
                          <a:latin typeface="Cambria Math" panose="02040503050406030204" pitchFamily="18" charset="0"/>
                          <a:ea typeface="Cambria Math" panose="02040503050406030204" pitchFamily="18" charset="0"/>
                        </a:rPr>
                        <m:t>)      (</m:t>
                      </m:r>
                      <m:r>
                        <a:rPr lang="en-US" altLang="ja-JP" b="1" i="1" smtClean="0">
                          <a:latin typeface="Cambria Math" panose="02040503050406030204" pitchFamily="18" charset="0"/>
                          <a:ea typeface="Cambria Math" panose="02040503050406030204" pitchFamily="18" charset="0"/>
                        </a:rPr>
                        <m:t>𝟏</m:t>
                      </m:r>
                      <m:r>
                        <a:rPr lang="en-US" altLang="ja-JP" b="1" i="1" smtClean="0">
                          <a:latin typeface="Cambria Math" panose="02040503050406030204" pitchFamily="18" charset="0"/>
                          <a:ea typeface="Cambria Math" panose="02040503050406030204" pitchFamily="18" charset="0"/>
                        </a:rPr>
                        <m:t>)</m:t>
                      </m:r>
                    </m:oMath>
                  </m:oMathPara>
                </a14:m>
                <a:endParaRPr lang="en-US" altLang="ja-JP" b="1" dirty="0">
                  <a:latin typeface="Arial" panose="020B0604020202020204" pitchFamily="34" charset="0"/>
                  <a:ea typeface="Cambria Math" panose="02040503050406030204" pitchFamily="18" charset="0"/>
                </a:endParaRPr>
              </a:p>
            </p:txBody>
          </p:sp>
        </mc:Choice>
        <mc:Fallback xmlns="">
          <p:sp>
            <p:nvSpPr>
              <p:cNvPr id="19" name="正方形/長方形 18">
                <a:extLst>
                  <a:ext uri="{FF2B5EF4-FFF2-40B4-BE49-F238E27FC236}">
                    <a16:creationId xmlns:a16="http://schemas.microsoft.com/office/drawing/2014/main" id="{5FBB21A4-3CF5-E7A5-BD7A-92304F3B8A54}"/>
                  </a:ext>
                </a:extLst>
              </p:cNvPr>
              <p:cNvSpPr>
                <a:spLocks noRot="1" noChangeAspect="1" noMove="1" noResize="1" noEditPoints="1" noAdjustHandles="1" noChangeArrowheads="1" noChangeShapeType="1" noTextEdit="1"/>
              </p:cNvSpPr>
              <p:nvPr/>
            </p:nvSpPr>
            <p:spPr>
              <a:xfrm>
                <a:off x="4124241" y="5380104"/>
                <a:ext cx="5083103" cy="369332"/>
              </a:xfrm>
              <a:prstGeom prst="rect">
                <a:avLst/>
              </a:prstGeom>
              <a:blipFill>
                <a:blip r:embed="rId8"/>
                <a:stretch>
                  <a:fillRect b="-15000"/>
                </a:stretch>
              </a:blipFill>
              <a:ln w="38100">
                <a:noFill/>
              </a:ln>
            </p:spPr>
            <p:txBody>
              <a:bodyPr/>
              <a:lstStyle/>
              <a:p>
                <a:r>
                  <a:rPr lang="ja-JP" altLang="en-US">
                    <a:noFill/>
                  </a:rPr>
                  <a:t> </a:t>
                </a:r>
              </a:p>
            </p:txBody>
          </p:sp>
        </mc:Fallback>
      </mc:AlternateContent>
      <p:sp>
        <p:nvSpPr>
          <p:cNvPr id="24" name="テキスト ボックス 23">
            <a:extLst>
              <a:ext uri="{FF2B5EF4-FFF2-40B4-BE49-F238E27FC236}">
                <a16:creationId xmlns:a16="http://schemas.microsoft.com/office/drawing/2014/main" id="{4C919F3A-9366-6383-07DD-60F3C842BE1F}"/>
              </a:ext>
            </a:extLst>
          </p:cNvPr>
          <p:cNvSpPr txBox="1"/>
          <p:nvPr/>
        </p:nvSpPr>
        <p:spPr>
          <a:xfrm>
            <a:off x="4326903" y="4163951"/>
            <a:ext cx="4677778" cy="1015663"/>
          </a:xfrm>
          <a:prstGeom prst="rect">
            <a:avLst/>
          </a:prstGeom>
          <a:noFill/>
        </p:spPr>
        <p:txBody>
          <a:bodyPr wrap="square">
            <a:spAutoFit/>
          </a:bodyPr>
          <a:lstStyle/>
          <a:p>
            <a:r>
              <a:rPr lang="en-US" altLang="ja-JP" sz="2000" dirty="0">
                <a:latin typeface="Times New Roman" panose="02020603050405020304" pitchFamily="18" charset="0"/>
                <a:ea typeface="游明朝" panose="02020400000000000000" pitchFamily="18" charset="-128"/>
              </a:rPr>
              <a:t>W</a:t>
            </a:r>
            <a:r>
              <a:rPr lang="en-US" altLang="ja-JP" sz="2000" dirty="0">
                <a:effectLst/>
                <a:latin typeface="Times New Roman" panose="02020603050405020304" pitchFamily="18" charset="0"/>
                <a:ea typeface="游明朝" panose="02020400000000000000" pitchFamily="18" charset="-128"/>
              </a:rPr>
              <a:t>e can largely </a:t>
            </a:r>
            <a:r>
              <a:rPr lang="en-US" altLang="ja-JP" sz="2000" b="1" dirty="0">
                <a:effectLst/>
                <a:latin typeface="Times New Roman" panose="02020603050405020304" pitchFamily="18" charset="0"/>
                <a:ea typeface="游明朝" panose="02020400000000000000" pitchFamily="18" charset="-128"/>
              </a:rPr>
              <a:t>remove</a:t>
            </a:r>
            <a:r>
              <a:rPr lang="en-US" altLang="ja-JP" sz="2000" dirty="0">
                <a:effectLst/>
                <a:latin typeface="Times New Roman" panose="02020603050405020304" pitchFamily="18" charset="0"/>
                <a:ea typeface="游明朝" panose="02020400000000000000" pitchFamily="18" charset="-128"/>
              </a:rPr>
              <a:t> </a:t>
            </a:r>
            <a:r>
              <a:rPr lang="en-US" altLang="ja-JP" sz="2000" b="1" dirty="0">
                <a:effectLst/>
                <a:latin typeface="Times New Roman" panose="02020603050405020304" pitchFamily="18" charset="0"/>
                <a:ea typeface="游明朝" panose="02020400000000000000" pitchFamily="18" charset="-128"/>
              </a:rPr>
              <a:t>18 pathways </a:t>
            </a:r>
            <a:r>
              <a:rPr lang="en-US" altLang="ja-JP" sz="2000" dirty="0">
                <a:effectLst/>
                <a:latin typeface="Times New Roman" panose="02020603050405020304" pitchFamily="18" charset="0"/>
                <a:ea typeface="游明朝" panose="02020400000000000000" pitchFamily="18" charset="-128"/>
              </a:rPr>
              <a:t>by the equation (1), and </a:t>
            </a:r>
            <a:r>
              <a:rPr lang="en-US" altLang="ja-JP" sz="2000" b="1" dirty="0">
                <a:effectLst/>
                <a:latin typeface="Times New Roman" panose="02020603050405020304" pitchFamily="18" charset="0"/>
                <a:ea typeface="游明朝" panose="02020400000000000000" pitchFamily="18" charset="-128"/>
              </a:rPr>
              <a:t>evaluate large angle scattering neutrons</a:t>
            </a:r>
            <a:endParaRPr lang="ja-JP" altLang="en-US" sz="2000" dirty="0"/>
          </a:p>
        </p:txBody>
      </p:sp>
      <p:cxnSp>
        <p:nvCxnSpPr>
          <p:cNvPr id="25" name="直線矢印コネクタ 24">
            <a:extLst>
              <a:ext uri="{FF2B5EF4-FFF2-40B4-BE49-F238E27FC236}">
                <a16:creationId xmlns:a16="http://schemas.microsoft.com/office/drawing/2014/main" id="{5A96A148-E853-745D-5017-F69BB7E902F2}"/>
              </a:ext>
            </a:extLst>
          </p:cNvPr>
          <p:cNvCxnSpPr>
            <a:cxnSpLocks/>
          </p:cNvCxnSpPr>
          <p:nvPr/>
        </p:nvCxnSpPr>
        <p:spPr>
          <a:xfrm flipV="1">
            <a:off x="4785182" y="1293230"/>
            <a:ext cx="1296928" cy="3044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BBA3C2AD-8514-2E4D-F7B4-6100745EF68A}"/>
              </a:ext>
            </a:extLst>
          </p:cNvPr>
          <p:cNvCxnSpPr>
            <a:cxnSpLocks/>
          </p:cNvCxnSpPr>
          <p:nvPr/>
        </p:nvCxnSpPr>
        <p:spPr>
          <a:xfrm flipH="1">
            <a:off x="5730922" y="1368827"/>
            <a:ext cx="35118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41C37988-9BF8-638C-96D1-1C0C02FFCEF8}"/>
              </a:ext>
            </a:extLst>
          </p:cNvPr>
          <p:cNvSpPr txBox="1"/>
          <p:nvPr/>
        </p:nvSpPr>
        <p:spPr>
          <a:xfrm>
            <a:off x="5115137" y="1022766"/>
            <a:ext cx="895138" cy="338554"/>
          </a:xfrm>
          <a:prstGeom prst="rect">
            <a:avLst/>
          </a:prstGeom>
          <a:noFill/>
        </p:spPr>
        <p:txBody>
          <a:bodyPr wrap="square" rtlCol="0">
            <a:spAutoFit/>
          </a:bodyPr>
          <a:lstStyle/>
          <a:p>
            <a:r>
              <a:rPr lang="en-US" altLang="ja-JP" sz="1600" b="1" dirty="0">
                <a:solidFill>
                  <a:srgbClr val="FF0000"/>
                </a:solidFill>
                <a:latin typeface="Times New Roman" panose="02020603050405020304" pitchFamily="18" charset="0"/>
                <a:cs typeface="Times New Roman" panose="02020603050405020304" pitchFamily="18" charset="0"/>
              </a:rPr>
              <a:t>Path</a:t>
            </a:r>
            <a:r>
              <a:rPr lang="ja-JP" altLang="en-US" sz="1600" b="1" dirty="0">
                <a:solidFill>
                  <a:srgbClr val="FF0000"/>
                </a:solidFill>
                <a:latin typeface="Times New Roman" panose="02020603050405020304" pitchFamily="18" charset="0"/>
                <a:cs typeface="Times New Roman" panose="02020603050405020304" pitchFamily="18" charset="0"/>
              </a:rPr>
              <a:t>⑥</a:t>
            </a:r>
            <a:endParaRPr kumimoji="1" lang="en-US" altLang="ja-JP" sz="1600" b="1" dirty="0">
              <a:solidFill>
                <a:srgbClr val="FF0000"/>
              </a:solidFill>
              <a:latin typeface="Times New Roman" panose="02020603050405020304" pitchFamily="18" charset="0"/>
              <a:cs typeface="Times New Roman" panose="02020603050405020304" pitchFamily="18" charset="0"/>
            </a:endParaRPr>
          </a:p>
        </p:txBody>
      </p:sp>
      <p:cxnSp>
        <p:nvCxnSpPr>
          <p:cNvPr id="37" name="直線コネクタ 36">
            <a:extLst>
              <a:ext uri="{FF2B5EF4-FFF2-40B4-BE49-F238E27FC236}">
                <a16:creationId xmlns:a16="http://schemas.microsoft.com/office/drawing/2014/main" id="{DF07C29E-7011-3653-CEEE-1D5EB74D1B2C}"/>
              </a:ext>
            </a:extLst>
          </p:cNvPr>
          <p:cNvCxnSpPr/>
          <p:nvPr/>
        </p:nvCxnSpPr>
        <p:spPr>
          <a:xfrm>
            <a:off x="3294375" y="1174225"/>
            <a:ext cx="0" cy="561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E47677C9-6729-B065-F9E4-5476395BEFAB}"/>
              </a:ext>
            </a:extLst>
          </p:cNvPr>
          <p:cNvCxnSpPr>
            <a:cxnSpLocks/>
          </p:cNvCxnSpPr>
          <p:nvPr/>
        </p:nvCxnSpPr>
        <p:spPr>
          <a:xfrm flipH="1" flipV="1">
            <a:off x="1463342" y="3189344"/>
            <a:ext cx="1989056" cy="332690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正方形/長方形 15">
            <a:extLst>
              <a:ext uri="{FF2B5EF4-FFF2-40B4-BE49-F238E27FC236}">
                <a16:creationId xmlns:a16="http://schemas.microsoft.com/office/drawing/2014/main" id="{0231E4E1-B0A6-1D18-8798-FE2A380552B6}"/>
              </a:ext>
            </a:extLst>
          </p:cNvPr>
          <p:cNvSpPr/>
          <p:nvPr/>
        </p:nvSpPr>
        <p:spPr>
          <a:xfrm>
            <a:off x="3313229" y="6544319"/>
            <a:ext cx="730564" cy="255431"/>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6D387A9B-3571-2F5B-2E90-E18DC6E783A3}"/>
              </a:ext>
            </a:extLst>
          </p:cNvPr>
          <p:cNvSpPr/>
          <p:nvPr/>
        </p:nvSpPr>
        <p:spPr>
          <a:xfrm>
            <a:off x="0" y="606856"/>
            <a:ext cx="4319801" cy="584775"/>
          </a:xfrm>
          <a:prstGeom prst="rect">
            <a:avLst/>
          </a:prstGeom>
        </p:spPr>
        <p:txBody>
          <a:bodyPr wrap="square">
            <a:spAutoFit/>
          </a:bodyPr>
          <a:lstStyle/>
          <a:p>
            <a:pPr algn="ctr"/>
            <a:r>
              <a:rPr lang="en-US" altLang="ja-JP" sz="1600" b="1" dirty="0">
                <a:latin typeface="Times New Roman" panose="02020603050405020304" pitchFamily="18" charset="0"/>
                <a:cs typeface="Times New Roman" panose="02020603050405020304" pitchFamily="18" charset="0"/>
              </a:rPr>
              <a:t>Table</a:t>
            </a:r>
            <a:r>
              <a:rPr lang="en-US" altLang="ja-JP" sz="1600" dirty="0">
                <a:latin typeface="Times New Roman" panose="02020603050405020304" pitchFamily="18" charset="0"/>
                <a:cs typeface="Times New Roman" panose="02020603050405020304" pitchFamily="18" charset="0"/>
              </a:rPr>
              <a:t>  Reaction rate of neutrons passing through all paths using Li target. </a:t>
            </a:r>
            <a:endParaRPr lang="ja-JP" alt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37278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839A2-865C-BDEB-E920-FEFE50C8267F}"/>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09326DD-A118-CD92-5ADE-3CED14C3D647}"/>
              </a:ext>
            </a:extLst>
          </p:cNvPr>
          <p:cNvSpPr>
            <a:spLocks noGrp="1"/>
          </p:cNvSpPr>
          <p:nvPr>
            <p:ph type="sldNum" sz="quarter" idx="13"/>
          </p:nvPr>
        </p:nvSpPr>
        <p:spPr/>
        <p:txBody>
          <a:bodyPr/>
          <a:lstStyle/>
          <a:p>
            <a:fld id="{51D93AC8-90BD-4910-BF0D-A41DA964ED62}" type="slidenum">
              <a:rPr lang="ja-JP" altLang="en-US" smtClean="0"/>
              <a:pPr/>
              <a:t>26</a:t>
            </a:fld>
            <a:endParaRPr lang="ja-JP" altLang="en-US" dirty="0"/>
          </a:p>
        </p:txBody>
      </p:sp>
      <p:sp>
        <p:nvSpPr>
          <p:cNvPr id="4" name="テキスト プレースホルダー 3">
            <a:extLst>
              <a:ext uri="{FF2B5EF4-FFF2-40B4-BE49-F238E27FC236}">
                <a16:creationId xmlns:a16="http://schemas.microsoft.com/office/drawing/2014/main" id="{86C7A5B6-6FD8-3CEE-6949-A0602AB5273C}"/>
              </a:ext>
            </a:extLst>
          </p:cNvPr>
          <p:cNvSpPr>
            <a:spLocks noGrp="1"/>
          </p:cNvSpPr>
          <p:nvPr>
            <p:ph type="body" sz="quarter" idx="14"/>
          </p:nvPr>
        </p:nvSpPr>
        <p:spPr/>
        <p:txBody>
          <a:bodyPr/>
          <a:lstStyle/>
          <a:p>
            <a:r>
              <a:rPr kumimoji="1" lang="en-US" altLang="ja-JP" dirty="0"/>
              <a:t>19 Pathways</a:t>
            </a:r>
            <a:endParaRPr kumimoji="1" lang="ja-JP" altLang="en-US" dirty="0"/>
          </a:p>
        </p:txBody>
      </p:sp>
      <p:graphicFrame>
        <p:nvGraphicFramePr>
          <p:cNvPr id="3" name="表 2">
            <a:extLst>
              <a:ext uri="{FF2B5EF4-FFF2-40B4-BE49-F238E27FC236}">
                <a16:creationId xmlns:a16="http://schemas.microsoft.com/office/drawing/2014/main" id="{C91C7854-3A1C-5D37-3FA5-FDB131A87BF4}"/>
              </a:ext>
            </a:extLst>
          </p:cNvPr>
          <p:cNvGraphicFramePr>
            <a:graphicFrameLocks noGrp="1"/>
          </p:cNvGraphicFramePr>
          <p:nvPr>
            <p:extLst>
              <p:ext uri="{D42A27DB-BD31-4B8C-83A1-F6EECF244321}">
                <p14:modId xmlns:p14="http://schemas.microsoft.com/office/powerpoint/2010/main" val="949106241"/>
              </p:ext>
            </p:extLst>
          </p:nvPr>
        </p:nvGraphicFramePr>
        <p:xfrm>
          <a:off x="812260" y="1041273"/>
          <a:ext cx="7519480" cy="5712219"/>
        </p:xfrm>
        <a:graphic>
          <a:graphicData uri="http://schemas.openxmlformats.org/drawingml/2006/table">
            <a:tbl>
              <a:tblPr/>
              <a:tblGrid>
                <a:gridCol w="747890">
                  <a:extLst>
                    <a:ext uri="{9D8B030D-6E8A-4147-A177-3AD203B41FA5}">
                      <a16:colId xmlns:a16="http://schemas.microsoft.com/office/drawing/2014/main" val="2405535016"/>
                    </a:ext>
                  </a:extLst>
                </a:gridCol>
                <a:gridCol w="1354318">
                  <a:extLst>
                    <a:ext uri="{9D8B030D-6E8A-4147-A177-3AD203B41FA5}">
                      <a16:colId xmlns:a16="http://schemas.microsoft.com/office/drawing/2014/main" val="2314507670"/>
                    </a:ext>
                  </a:extLst>
                </a:gridCol>
                <a:gridCol w="1354318">
                  <a:extLst>
                    <a:ext uri="{9D8B030D-6E8A-4147-A177-3AD203B41FA5}">
                      <a16:colId xmlns:a16="http://schemas.microsoft.com/office/drawing/2014/main" val="1950996115"/>
                    </a:ext>
                  </a:extLst>
                </a:gridCol>
                <a:gridCol w="1354318">
                  <a:extLst>
                    <a:ext uri="{9D8B030D-6E8A-4147-A177-3AD203B41FA5}">
                      <a16:colId xmlns:a16="http://schemas.microsoft.com/office/drawing/2014/main" val="1222174298"/>
                    </a:ext>
                  </a:extLst>
                </a:gridCol>
                <a:gridCol w="1354318">
                  <a:extLst>
                    <a:ext uri="{9D8B030D-6E8A-4147-A177-3AD203B41FA5}">
                      <a16:colId xmlns:a16="http://schemas.microsoft.com/office/drawing/2014/main" val="2619920650"/>
                    </a:ext>
                  </a:extLst>
                </a:gridCol>
                <a:gridCol w="1354318">
                  <a:extLst>
                    <a:ext uri="{9D8B030D-6E8A-4147-A177-3AD203B41FA5}">
                      <a16:colId xmlns:a16="http://schemas.microsoft.com/office/drawing/2014/main" val="3257265745"/>
                    </a:ext>
                  </a:extLst>
                </a:gridCol>
              </a:tblGrid>
              <a:tr h="505383">
                <a:tc>
                  <a:txBody>
                    <a:bodyPr/>
                    <a:lstStyle/>
                    <a:p>
                      <a:pPr algn="ctr" fontAlgn="ctr"/>
                      <a:r>
                        <a:rPr lang="en-US" altLang="ja-JP" sz="16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Path</a:t>
                      </a:r>
                      <a:endParaRPr lang="ja-JP" altLang="en-US" sz="16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endParaRP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Shadow bar</a:t>
                      </a:r>
                      <a:endParaRPr lang="ja-JP" altLang="en-US" sz="16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endParaRP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Target</a:t>
                      </a:r>
                      <a:endParaRPr lang="ja-JP" altLang="en-US" sz="16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endParaRP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Wall</a:t>
                      </a:r>
                      <a:endParaRPr lang="ja-JP" altLang="en-US" sz="16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endParaRP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rPr>
                        <a:t>Front of container</a:t>
                      </a:r>
                      <a:endParaRPr lang="ja-JP" altLang="en-US" sz="16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endParaRP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kumimoji="0" lang="en-US" altLang="ja-JP" sz="1600" dirty="0">
                          <a:solidFill>
                            <a:prstClr val="black"/>
                          </a:solidFill>
                          <a:latin typeface="Times New Roman" panose="02020603050405020304" pitchFamily="18" charset="0"/>
                          <a:cs typeface="Times New Roman" panose="02020603050405020304" pitchFamily="18" charset="0"/>
                        </a:rPr>
                        <a:t>Other surfaces of container</a:t>
                      </a:r>
                      <a:endParaRPr lang="ja-JP" altLang="en-US" sz="1600" b="0"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endParaRP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260982"/>
                  </a:ext>
                </a:extLst>
              </a:tr>
              <a:tr h="274044">
                <a:tc>
                  <a:txBody>
                    <a:bodyPr/>
                    <a:lstStyle/>
                    <a:p>
                      <a:pPr algn="ctr" fontAlgn="ct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①</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〇</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6435678"/>
                  </a:ext>
                </a:extLst>
              </a:tr>
              <a:tr h="274044">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②</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〇</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7092104"/>
                  </a:ext>
                </a:extLst>
              </a:tr>
              <a:tr h="274044">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③</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〇</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600290"/>
                  </a:ext>
                </a:extLst>
              </a:tr>
              <a:tr h="274044">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④</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〇</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〇</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821621"/>
                  </a:ext>
                </a:extLst>
              </a:tr>
              <a:tr h="274044">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⑤</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〇</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〇</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6558206"/>
                  </a:ext>
                </a:extLst>
              </a:tr>
              <a:tr h="274044">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⑥</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〇</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〇</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4899544"/>
                  </a:ext>
                </a:extLst>
              </a:tr>
              <a:tr h="274044">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⑦</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〇</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〇</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8860050"/>
                  </a:ext>
                </a:extLst>
              </a:tr>
              <a:tr h="274044">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⑧</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〇</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〇</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7055057"/>
                  </a:ext>
                </a:extLst>
              </a:tr>
              <a:tr h="274044">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⑨</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〇</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〇</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〇</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4750523"/>
                  </a:ext>
                </a:extLst>
              </a:tr>
              <a:tr h="274044">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⑩</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〇</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〇</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〇</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9783157"/>
                  </a:ext>
                </a:extLst>
              </a:tr>
              <a:tr h="274044">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⑪</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〇</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〇</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〇</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5107970"/>
                  </a:ext>
                </a:extLst>
              </a:tr>
              <a:tr h="274044">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⑫</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〇</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〇</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〇</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2838601"/>
                  </a:ext>
                </a:extLst>
              </a:tr>
              <a:tr h="274044">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⑬</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〇</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〇</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〇</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1860163"/>
                  </a:ext>
                </a:extLst>
              </a:tr>
              <a:tr h="274044">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⑭</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〇</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〇</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〇</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5554767"/>
                  </a:ext>
                </a:extLst>
              </a:tr>
              <a:tr h="274044">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⑮</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〇</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〇</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〇</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〇</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860627"/>
                  </a:ext>
                </a:extLst>
              </a:tr>
              <a:tr h="274044">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⑯</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〇</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〇</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〇</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〇</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9166970"/>
                  </a:ext>
                </a:extLst>
              </a:tr>
              <a:tr h="274044">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⑰</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〇</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〇</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〇</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〇</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2484872"/>
                  </a:ext>
                </a:extLst>
              </a:tr>
              <a:tr h="274044">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⑱</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〇</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〇</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〇</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〇</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849552"/>
                  </a:ext>
                </a:extLst>
              </a:tr>
              <a:tr h="274044">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⑲</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〇</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〇</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〇</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〇</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〇</a:t>
                      </a:r>
                    </a:p>
                  </a:txBody>
                  <a:tcPr marL="8703" marR="8703" marT="8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5311425"/>
                  </a:ext>
                </a:extLst>
              </a:tr>
            </a:tbl>
          </a:graphicData>
        </a:graphic>
      </p:graphicFrame>
      <p:sp>
        <p:nvSpPr>
          <p:cNvPr id="6" name="正方形/長方形 5">
            <a:extLst>
              <a:ext uri="{FF2B5EF4-FFF2-40B4-BE49-F238E27FC236}">
                <a16:creationId xmlns:a16="http://schemas.microsoft.com/office/drawing/2014/main" id="{390D9FFA-3ECA-083E-3983-C391A70765C3}"/>
              </a:ext>
            </a:extLst>
          </p:cNvPr>
          <p:cNvSpPr/>
          <p:nvPr/>
        </p:nvSpPr>
        <p:spPr>
          <a:xfrm>
            <a:off x="452120" y="702719"/>
            <a:ext cx="8239760" cy="338554"/>
          </a:xfrm>
          <a:prstGeom prst="rect">
            <a:avLst/>
          </a:prstGeom>
        </p:spPr>
        <p:txBody>
          <a:bodyPr wrap="square">
            <a:spAutoFit/>
          </a:bodyPr>
          <a:lstStyle/>
          <a:p>
            <a:pPr algn="ctr"/>
            <a:r>
              <a:rPr lang="en-US" altLang="ja-JP" sz="1600" b="1" dirty="0">
                <a:latin typeface="Times New Roman" panose="02020603050405020304" pitchFamily="18" charset="0"/>
                <a:cs typeface="Times New Roman" panose="02020603050405020304" pitchFamily="18" charset="0"/>
              </a:rPr>
              <a:t>Table</a:t>
            </a:r>
            <a:r>
              <a:rPr lang="en-US" altLang="ja-JP" sz="1600" dirty="0">
                <a:latin typeface="Times New Roman" panose="02020603050405020304" pitchFamily="18" charset="0"/>
                <a:cs typeface="Times New Roman" panose="02020603050405020304" pitchFamily="18" charset="0"/>
              </a:rPr>
              <a:t>  Elements that neutrons pass through in each of the 19 paths. </a:t>
            </a:r>
            <a:endParaRPr lang="ja-JP" alt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3337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86DD1-5859-6BC1-EB57-85E9F9D8F384}"/>
            </a:ext>
          </a:extLst>
        </p:cNvPr>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8BD2D480-0BF6-EBF1-1B2E-31B45BE1235D}"/>
              </a:ext>
            </a:extLst>
          </p:cNvPr>
          <p:cNvSpPr>
            <a:spLocks noGrp="1"/>
          </p:cNvSpPr>
          <p:nvPr>
            <p:ph type="body" sz="quarter" idx="14"/>
          </p:nvPr>
        </p:nvSpPr>
        <p:spPr/>
        <p:txBody>
          <a:bodyPr/>
          <a:lstStyle/>
          <a:p>
            <a:r>
              <a:rPr kumimoji="1" lang="en-US" altLang="ja-JP" dirty="0"/>
              <a:t>Design of two shadow bars</a:t>
            </a:r>
            <a:endParaRPr kumimoji="1" lang="ja-JP" altLang="en-US" dirty="0"/>
          </a:p>
        </p:txBody>
      </p:sp>
      <p:sp>
        <p:nvSpPr>
          <p:cNvPr id="3" name="台形 2">
            <a:extLst>
              <a:ext uri="{FF2B5EF4-FFF2-40B4-BE49-F238E27FC236}">
                <a16:creationId xmlns:a16="http://schemas.microsoft.com/office/drawing/2014/main" id="{B8087641-853B-3752-93C8-E9374C897F9D}"/>
              </a:ext>
            </a:extLst>
          </p:cNvPr>
          <p:cNvSpPr/>
          <p:nvPr/>
        </p:nvSpPr>
        <p:spPr>
          <a:xfrm rot="16200000">
            <a:off x="4247457" y="388947"/>
            <a:ext cx="456387" cy="3046884"/>
          </a:xfrm>
          <a:prstGeom prst="trapezoid">
            <a:avLst>
              <a:gd name="adj" fmla="val 20495"/>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Times New Roman" panose="02020603050405020304" pitchFamily="18" charset="0"/>
              <a:cs typeface="Times New Roman" panose="02020603050405020304" pitchFamily="18" charset="0"/>
            </a:endParaRPr>
          </a:p>
        </p:txBody>
      </p:sp>
      <p:sp>
        <p:nvSpPr>
          <p:cNvPr id="6" name="テキスト ボックス 5">
            <a:extLst>
              <a:ext uri="{FF2B5EF4-FFF2-40B4-BE49-F238E27FC236}">
                <a16:creationId xmlns:a16="http://schemas.microsoft.com/office/drawing/2014/main" id="{8C6FF965-F7EF-4EB9-9F76-57622BBCD60A}"/>
              </a:ext>
            </a:extLst>
          </p:cNvPr>
          <p:cNvSpPr txBox="1"/>
          <p:nvPr/>
        </p:nvSpPr>
        <p:spPr>
          <a:xfrm>
            <a:off x="4124261" y="1252922"/>
            <a:ext cx="702779" cy="400110"/>
          </a:xfrm>
          <a:prstGeom prst="rect">
            <a:avLst/>
          </a:prstGeom>
          <a:noFill/>
        </p:spPr>
        <p:txBody>
          <a:bodyPr wrap="square" rtlCol="0">
            <a:spAutoFit/>
          </a:bodyPr>
          <a:lstStyle/>
          <a:p>
            <a:pPr algn="ctr"/>
            <a:r>
              <a:rPr lang="en-US" altLang="ja-JP" sz="2000" dirty="0">
                <a:solidFill>
                  <a:schemeClr val="tx1">
                    <a:lumMod val="95000"/>
                    <a:lumOff val="5000"/>
                  </a:schemeClr>
                </a:solidFill>
              </a:rPr>
              <a:t>S1</a:t>
            </a:r>
            <a:endParaRPr kumimoji="1" lang="en-US" altLang="ja-JP" sz="2000" dirty="0">
              <a:solidFill>
                <a:schemeClr val="tx1">
                  <a:lumMod val="95000"/>
                  <a:lumOff val="5000"/>
                </a:schemeClr>
              </a:solidFill>
              <a:latin typeface="+mn-ea"/>
            </a:endParaRPr>
          </a:p>
        </p:txBody>
      </p:sp>
      <p:sp>
        <p:nvSpPr>
          <p:cNvPr id="32" name="台形 31">
            <a:extLst>
              <a:ext uri="{FF2B5EF4-FFF2-40B4-BE49-F238E27FC236}">
                <a16:creationId xmlns:a16="http://schemas.microsoft.com/office/drawing/2014/main" id="{E0150FC8-95F8-2015-5C41-A3EBEF75AE1E}"/>
              </a:ext>
            </a:extLst>
          </p:cNvPr>
          <p:cNvSpPr/>
          <p:nvPr/>
        </p:nvSpPr>
        <p:spPr>
          <a:xfrm rot="16200000">
            <a:off x="3808479" y="2381084"/>
            <a:ext cx="1334342" cy="3046884"/>
          </a:xfrm>
          <a:prstGeom prst="trapezoid">
            <a:avLst>
              <a:gd name="adj" fmla="val 22776"/>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Times New Roman" panose="02020603050405020304" pitchFamily="18" charset="0"/>
              <a:cs typeface="Times New Roman" panose="02020603050405020304" pitchFamily="18" charset="0"/>
            </a:endParaRPr>
          </a:p>
        </p:txBody>
      </p:sp>
      <p:cxnSp>
        <p:nvCxnSpPr>
          <p:cNvPr id="33" name="直線矢印コネクタ 32">
            <a:extLst>
              <a:ext uri="{FF2B5EF4-FFF2-40B4-BE49-F238E27FC236}">
                <a16:creationId xmlns:a16="http://schemas.microsoft.com/office/drawing/2014/main" id="{F169E78C-A0EF-EDCB-45BD-217B3CDE32EB}"/>
              </a:ext>
            </a:extLst>
          </p:cNvPr>
          <p:cNvCxnSpPr>
            <a:cxnSpLocks/>
          </p:cNvCxnSpPr>
          <p:nvPr/>
        </p:nvCxnSpPr>
        <p:spPr>
          <a:xfrm>
            <a:off x="2952208" y="5247766"/>
            <a:ext cx="3054670" cy="0"/>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D5436CD6-DD6B-6E0C-5C90-FE3B905377DC}"/>
              </a:ext>
            </a:extLst>
          </p:cNvPr>
          <p:cNvCxnSpPr>
            <a:cxnSpLocks/>
          </p:cNvCxnSpPr>
          <p:nvPr/>
        </p:nvCxnSpPr>
        <p:spPr>
          <a:xfrm>
            <a:off x="2952208" y="1463741"/>
            <a:ext cx="0" cy="374570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C2704A88-AD8D-0872-8E6A-E24FBF3831E1}"/>
              </a:ext>
            </a:extLst>
          </p:cNvPr>
          <p:cNvCxnSpPr>
            <a:cxnSpLocks/>
          </p:cNvCxnSpPr>
          <p:nvPr/>
        </p:nvCxnSpPr>
        <p:spPr>
          <a:xfrm>
            <a:off x="6006878" y="1463741"/>
            <a:ext cx="0" cy="374570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F55BE776-B597-B1DE-F81C-6B913161F702}"/>
              </a:ext>
            </a:extLst>
          </p:cNvPr>
          <p:cNvSpPr txBox="1"/>
          <p:nvPr/>
        </p:nvSpPr>
        <p:spPr>
          <a:xfrm>
            <a:off x="4181679" y="5247766"/>
            <a:ext cx="1102151" cy="400110"/>
          </a:xfrm>
          <a:prstGeom prst="rect">
            <a:avLst/>
          </a:prstGeom>
          <a:noFill/>
        </p:spPr>
        <p:txBody>
          <a:bodyPr wrap="square" rtlCol="0">
            <a:spAutoFit/>
          </a:bodyPr>
          <a:lstStyle/>
          <a:p>
            <a:r>
              <a:rPr kumimoji="1" lang="en-US" altLang="ja-JP" sz="2000" dirty="0">
                <a:latin typeface="Times New Roman" panose="02020603050405020304" pitchFamily="18" charset="0"/>
                <a:cs typeface="Times New Roman" panose="02020603050405020304" pitchFamily="18" charset="0"/>
              </a:rPr>
              <a:t>50 cm</a:t>
            </a:r>
            <a:endParaRPr kumimoji="1" lang="ja-JP" altLang="en-US" sz="2000" dirty="0">
              <a:latin typeface="Times New Roman" panose="02020603050405020304" pitchFamily="18" charset="0"/>
              <a:cs typeface="Times New Roman" panose="02020603050405020304" pitchFamily="18" charset="0"/>
            </a:endParaRPr>
          </a:p>
        </p:txBody>
      </p:sp>
      <p:sp>
        <p:nvSpPr>
          <p:cNvPr id="39" name="テキスト ボックス 38">
            <a:extLst>
              <a:ext uri="{FF2B5EF4-FFF2-40B4-BE49-F238E27FC236}">
                <a16:creationId xmlns:a16="http://schemas.microsoft.com/office/drawing/2014/main" id="{E62A0AB6-0889-3535-9BD6-AF7357B7FDF0}"/>
              </a:ext>
            </a:extLst>
          </p:cNvPr>
          <p:cNvSpPr txBox="1"/>
          <p:nvPr/>
        </p:nvSpPr>
        <p:spPr>
          <a:xfrm>
            <a:off x="4124260" y="2869820"/>
            <a:ext cx="702779" cy="400110"/>
          </a:xfrm>
          <a:prstGeom prst="rect">
            <a:avLst/>
          </a:prstGeom>
          <a:noFill/>
        </p:spPr>
        <p:txBody>
          <a:bodyPr wrap="square" rtlCol="0">
            <a:spAutoFit/>
          </a:bodyPr>
          <a:lstStyle/>
          <a:p>
            <a:pPr algn="ctr"/>
            <a:r>
              <a:rPr lang="en-US" altLang="ja-JP" sz="2000" dirty="0">
                <a:solidFill>
                  <a:schemeClr val="tx1">
                    <a:lumMod val="95000"/>
                    <a:lumOff val="5000"/>
                  </a:schemeClr>
                </a:solidFill>
              </a:rPr>
              <a:t>S2</a:t>
            </a:r>
            <a:endParaRPr kumimoji="1" lang="en-US" altLang="ja-JP" sz="2000" dirty="0">
              <a:solidFill>
                <a:schemeClr val="tx1">
                  <a:lumMod val="95000"/>
                  <a:lumOff val="5000"/>
                </a:schemeClr>
              </a:solidFill>
              <a:latin typeface="+mn-ea"/>
            </a:endParaRPr>
          </a:p>
        </p:txBody>
      </p:sp>
      <p:cxnSp>
        <p:nvCxnSpPr>
          <p:cNvPr id="40" name="直線矢印コネクタ 39">
            <a:extLst>
              <a:ext uri="{FF2B5EF4-FFF2-40B4-BE49-F238E27FC236}">
                <a16:creationId xmlns:a16="http://schemas.microsoft.com/office/drawing/2014/main" id="{E92BD7E4-0C66-C483-AEA2-1ECBE00116D6}"/>
              </a:ext>
            </a:extLst>
          </p:cNvPr>
          <p:cNvCxnSpPr>
            <a:cxnSpLocks/>
          </p:cNvCxnSpPr>
          <p:nvPr/>
        </p:nvCxnSpPr>
        <p:spPr>
          <a:xfrm>
            <a:off x="6191597" y="3237355"/>
            <a:ext cx="0" cy="1334342"/>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id="{BC12E0B7-B196-E78D-F593-EA081CAB5727}"/>
              </a:ext>
            </a:extLst>
          </p:cNvPr>
          <p:cNvCxnSpPr>
            <a:cxnSpLocks/>
          </p:cNvCxnSpPr>
          <p:nvPr/>
        </p:nvCxnSpPr>
        <p:spPr>
          <a:xfrm>
            <a:off x="6191597" y="1649586"/>
            <a:ext cx="0" cy="525605"/>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6FB9E62B-766A-9289-AA1D-1F20DC26CB62}"/>
              </a:ext>
            </a:extLst>
          </p:cNvPr>
          <p:cNvCxnSpPr>
            <a:cxnSpLocks/>
          </p:cNvCxnSpPr>
          <p:nvPr/>
        </p:nvCxnSpPr>
        <p:spPr>
          <a:xfrm>
            <a:off x="2715007" y="3535536"/>
            <a:ext cx="0" cy="703089"/>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直線矢印コネクタ 46">
            <a:extLst>
              <a:ext uri="{FF2B5EF4-FFF2-40B4-BE49-F238E27FC236}">
                <a16:creationId xmlns:a16="http://schemas.microsoft.com/office/drawing/2014/main" id="{4E7C4BE5-B29E-F3C4-C7D1-FDC34D817420}"/>
              </a:ext>
            </a:extLst>
          </p:cNvPr>
          <p:cNvCxnSpPr>
            <a:cxnSpLocks/>
          </p:cNvCxnSpPr>
          <p:nvPr/>
        </p:nvCxnSpPr>
        <p:spPr>
          <a:xfrm>
            <a:off x="2688082" y="1789038"/>
            <a:ext cx="0" cy="268362"/>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9" name="テキスト ボックス 48">
            <a:extLst>
              <a:ext uri="{FF2B5EF4-FFF2-40B4-BE49-F238E27FC236}">
                <a16:creationId xmlns:a16="http://schemas.microsoft.com/office/drawing/2014/main" id="{4B45E4FC-FADD-5674-1304-F78C98690543}"/>
              </a:ext>
            </a:extLst>
          </p:cNvPr>
          <p:cNvSpPr txBox="1"/>
          <p:nvPr/>
        </p:nvSpPr>
        <p:spPr>
          <a:xfrm>
            <a:off x="6372334" y="1712333"/>
            <a:ext cx="1102151" cy="400110"/>
          </a:xfrm>
          <a:prstGeom prst="rect">
            <a:avLst/>
          </a:prstGeom>
          <a:noFill/>
        </p:spPr>
        <p:txBody>
          <a:bodyPr wrap="square" rtlCol="0">
            <a:spAutoFit/>
          </a:bodyPr>
          <a:lstStyle/>
          <a:p>
            <a:r>
              <a:rPr lang="en-US" altLang="ja-JP" sz="2000" dirty="0">
                <a:latin typeface="Times New Roman" panose="02020603050405020304" pitchFamily="18" charset="0"/>
                <a:cs typeface="Times New Roman" panose="02020603050405020304" pitchFamily="18" charset="0"/>
              </a:rPr>
              <a:t>4</a:t>
            </a:r>
            <a:r>
              <a:rPr kumimoji="1" lang="en-US" altLang="ja-JP" sz="2000" dirty="0">
                <a:latin typeface="Times New Roman" panose="02020603050405020304" pitchFamily="18" charset="0"/>
                <a:cs typeface="Times New Roman" panose="02020603050405020304" pitchFamily="18" charset="0"/>
              </a:rPr>
              <a:t> cm Φ</a:t>
            </a:r>
            <a:endParaRPr kumimoji="1" lang="ja-JP" altLang="en-US" sz="2000" dirty="0">
              <a:latin typeface="Times New Roman" panose="02020603050405020304" pitchFamily="18" charset="0"/>
              <a:cs typeface="Times New Roman" panose="02020603050405020304" pitchFamily="18" charset="0"/>
            </a:endParaRPr>
          </a:p>
        </p:txBody>
      </p:sp>
      <p:sp>
        <p:nvSpPr>
          <p:cNvPr id="50" name="テキスト ボックス 49">
            <a:extLst>
              <a:ext uri="{FF2B5EF4-FFF2-40B4-BE49-F238E27FC236}">
                <a16:creationId xmlns:a16="http://schemas.microsoft.com/office/drawing/2014/main" id="{66DF764D-F9E6-C755-B91C-E99BA13B91CA}"/>
              </a:ext>
            </a:extLst>
          </p:cNvPr>
          <p:cNvSpPr txBox="1"/>
          <p:nvPr/>
        </p:nvSpPr>
        <p:spPr>
          <a:xfrm>
            <a:off x="6420382" y="3687025"/>
            <a:ext cx="1102151" cy="400110"/>
          </a:xfrm>
          <a:prstGeom prst="rect">
            <a:avLst/>
          </a:prstGeom>
          <a:noFill/>
        </p:spPr>
        <p:txBody>
          <a:bodyPr wrap="square" rtlCol="0">
            <a:spAutoFit/>
          </a:bodyPr>
          <a:lstStyle/>
          <a:p>
            <a:r>
              <a:rPr kumimoji="1" lang="en-US" altLang="ja-JP" sz="2000" dirty="0">
                <a:latin typeface="Times New Roman" panose="02020603050405020304" pitchFamily="18" charset="0"/>
                <a:cs typeface="Times New Roman" panose="02020603050405020304" pitchFamily="18" charset="0"/>
              </a:rPr>
              <a:t>15 cm Φ</a:t>
            </a:r>
            <a:endParaRPr kumimoji="1" lang="ja-JP" altLang="en-US" sz="2000" dirty="0">
              <a:latin typeface="Times New Roman" panose="02020603050405020304" pitchFamily="18" charset="0"/>
              <a:cs typeface="Times New Roman" panose="02020603050405020304" pitchFamily="18" charset="0"/>
            </a:endParaRPr>
          </a:p>
        </p:txBody>
      </p:sp>
      <p:sp>
        <p:nvSpPr>
          <p:cNvPr id="51" name="テキスト ボックス 50">
            <a:extLst>
              <a:ext uri="{FF2B5EF4-FFF2-40B4-BE49-F238E27FC236}">
                <a16:creationId xmlns:a16="http://schemas.microsoft.com/office/drawing/2014/main" id="{9C5312FF-0260-783C-6993-FEA7CB7D9028}"/>
              </a:ext>
            </a:extLst>
          </p:cNvPr>
          <p:cNvSpPr txBox="1"/>
          <p:nvPr/>
        </p:nvSpPr>
        <p:spPr>
          <a:xfrm>
            <a:off x="1356653" y="3687025"/>
            <a:ext cx="1297110" cy="400110"/>
          </a:xfrm>
          <a:prstGeom prst="rect">
            <a:avLst/>
          </a:prstGeom>
          <a:noFill/>
        </p:spPr>
        <p:txBody>
          <a:bodyPr wrap="square" rtlCol="0">
            <a:spAutoFit/>
          </a:bodyPr>
          <a:lstStyle/>
          <a:p>
            <a:r>
              <a:rPr kumimoji="1" lang="en-US" altLang="ja-JP" sz="2000" dirty="0">
                <a:latin typeface="Times New Roman" panose="02020603050405020304" pitchFamily="18" charset="0"/>
                <a:cs typeface="Times New Roman" panose="02020603050405020304" pitchFamily="18" charset="0"/>
              </a:rPr>
              <a:t>8.36 cm Φ</a:t>
            </a:r>
            <a:endParaRPr kumimoji="1" lang="ja-JP" altLang="en-US" sz="2000" dirty="0">
              <a:latin typeface="Times New Roman" panose="02020603050405020304" pitchFamily="18" charset="0"/>
              <a:cs typeface="Times New Roman" panose="02020603050405020304" pitchFamily="18" charset="0"/>
            </a:endParaRPr>
          </a:p>
        </p:txBody>
      </p:sp>
      <p:sp>
        <p:nvSpPr>
          <p:cNvPr id="52" name="テキスト ボックス 51">
            <a:extLst>
              <a:ext uri="{FF2B5EF4-FFF2-40B4-BE49-F238E27FC236}">
                <a16:creationId xmlns:a16="http://schemas.microsoft.com/office/drawing/2014/main" id="{B8128AF9-2751-9965-F31B-3C2776B66413}"/>
              </a:ext>
            </a:extLst>
          </p:cNvPr>
          <p:cNvSpPr txBox="1"/>
          <p:nvPr/>
        </p:nvSpPr>
        <p:spPr>
          <a:xfrm>
            <a:off x="1356653" y="1714433"/>
            <a:ext cx="1297110" cy="400110"/>
          </a:xfrm>
          <a:prstGeom prst="rect">
            <a:avLst/>
          </a:prstGeom>
          <a:noFill/>
        </p:spPr>
        <p:txBody>
          <a:bodyPr wrap="square" rtlCol="0">
            <a:spAutoFit/>
          </a:bodyPr>
          <a:lstStyle/>
          <a:p>
            <a:r>
              <a:rPr kumimoji="1" lang="en-US" altLang="ja-JP" sz="2000" dirty="0">
                <a:latin typeface="Times New Roman" panose="02020603050405020304" pitchFamily="18" charset="0"/>
                <a:cs typeface="Times New Roman" panose="02020603050405020304" pitchFamily="18" charset="0"/>
              </a:rPr>
              <a:t>2.66 cm Φ</a:t>
            </a:r>
            <a:endParaRPr kumimoji="1" lang="ja-JP" altLang="en-US" sz="2000" dirty="0">
              <a:latin typeface="Times New Roman" panose="02020603050405020304" pitchFamily="18" charset="0"/>
              <a:cs typeface="Times New Roman" panose="02020603050405020304" pitchFamily="18" charset="0"/>
            </a:endParaRPr>
          </a:p>
        </p:txBody>
      </p:sp>
      <p:sp>
        <p:nvSpPr>
          <p:cNvPr id="53" name="正方形/長方形 52">
            <a:extLst>
              <a:ext uri="{FF2B5EF4-FFF2-40B4-BE49-F238E27FC236}">
                <a16:creationId xmlns:a16="http://schemas.microsoft.com/office/drawing/2014/main" id="{636706CC-1B52-0510-7D04-52FEE8C02411}"/>
              </a:ext>
            </a:extLst>
          </p:cNvPr>
          <p:cNvSpPr/>
          <p:nvPr/>
        </p:nvSpPr>
        <p:spPr>
          <a:xfrm>
            <a:off x="2342851" y="5836402"/>
            <a:ext cx="4456095" cy="338554"/>
          </a:xfrm>
          <a:prstGeom prst="rect">
            <a:avLst/>
          </a:prstGeom>
        </p:spPr>
        <p:txBody>
          <a:bodyPr wrap="square">
            <a:spAutoFit/>
          </a:bodyPr>
          <a:lstStyle/>
          <a:p>
            <a:pPr algn="ctr"/>
            <a:r>
              <a:rPr lang="en-US" altLang="ja-JP" sz="1600" b="1">
                <a:latin typeface="Times New Roman" panose="02020603050405020304" pitchFamily="18" charset="0"/>
                <a:cs typeface="Times New Roman" panose="02020603050405020304" pitchFamily="18" charset="0"/>
              </a:rPr>
              <a:t>Fig.  </a:t>
            </a:r>
            <a:r>
              <a:rPr lang="en-US" altLang="ja-JP" sz="1600" dirty="0">
                <a:latin typeface="Times New Roman" panose="02020603050405020304" pitchFamily="18" charset="0"/>
                <a:cs typeface="Times New Roman" panose="02020603050405020304" pitchFamily="18" charset="0"/>
              </a:rPr>
              <a:t>Design of two shadow bars.</a:t>
            </a:r>
            <a:endParaRPr lang="ja-JP" altLang="en-US" sz="1600" dirty="0">
              <a:latin typeface="Times New Roman" panose="02020603050405020304" pitchFamily="18" charset="0"/>
              <a:cs typeface="Times New Roman" panose="02020603050405020304" pitchFamily="18" charset="0"/>
            </a:endParaRPr>
          </a:p>
        </p:txBody>
      </p:sp>
      <p:sp>
        <p:nvSpPr>
          <p:cNvPr id="2" name="スライド番号プレースホルダー 1">
            <a:extLst>
              <a:ext uri="{FF2B5EF4-FFF2-40B4-BE49-F238E27FC236}">
                <a16:creationId xmlns:a16="http://schemas.microsoft.com/office/drawing/2014/main" id="{1815B52B-8443-3B6F-90B3-E4E374E57EF9}"/>
              </a:ext>
            </a:extLst>
          </p:cNvPr>
          <p:cNvSpPr>
            <a:spLocks noGrp="1"/>
          </p:cNvSpPr>
          <p:nvPr>
            <p:ph type="sldNum" sz="quarter" idx="13"/>
          </p:nvPr>
        </p:nvSpPr>
        <p:spPr>
          <a:xfrm>
            <a:off x="8578390" y="6608192"/>
            <a:ext cx="565609" cy="285652"/>
          </a:xfrm>
        </p:spPr>
        <p:txBody>
          <a:bodyPr/>
          <a:lstStyle/>
          <a:p>
            <a:fld id="{51D93AC8-90BD-4910-BF0D-A41DA964ED62}" type="slidenum">
              <a:rPr lang="ja-JP" altLang="en-US" smtClean="0"/>
              <a:pPr/>
              <a:t>27</a:t>
            </a:fld>
            <a:endParaRPr lang="ja-JP" altLang="en-US" dirty="0"/>
          </a:p>
        </p:txBody>
      </p:sp>
    </p:spTree>
    <p:extLst>
      <p:ext uri="{BB962C8B-B14F-4D97-AF65-F5344CB8AC3E}">
        <p14:creationId xmlns:p14="http://schemas.microsoft.com/office/powerpoint/2010/main" val="39165752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0FAD1-C359-6A89-FFCD-7CFD36E09E3B}"/>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04A3E27-0751-E175-E5BE-641D18DA6A19}"/>
              </a:ext>
            </a:extLst>
          </p:cNvPr>
          <p:cNvSpPr>
            <a:spLocks noGrp="1"/>
          </p:cNvSpPr>
          <p:nvPr>
            <p:ph type="sldNum" sz="quarter" idx="13"/>
          </p:nvPr>
        </p:nvSpPr>
        <p:spPr/>
        <p:txBody>
          <a:bodyPr/>
          <a:lstStyle/>
          <a:p>
            <a:fld id="{51D93AC8-90BD-4910-BF0D-A41DA964ED62}" type="slidenum">
              <a:rPr lang="ja-JP" altLang="en-US" smtClean="0"/>
              <a:pPr/>
              <a:t>28</a:t>
            </a:fld>
            <a:endParaRPr lang="ja-JP" altLang="en-US" dirty="0"/>
          </a:p>
        </p:txBody>
      </p:sp>
      <p:sp>
        <p:nvSpPr>
          <p:cNvPr id="4" name="テキスト プレースホルダー 3">
            <a:extLst>
              <a:ext uri="{FF2B5EF4-FFF2-40B4-BE49-F238E27FC236}">
                <a16:creationId xmlns:a16="http://schemas.microsoft.com/office/drawing/2014/main" id="{91C6672B-1987-8DA8-6B68-AFD3C584C4CF}"/>
              </a:ext>
            </a:extLst>
          </p:cNvPr>
          <p:cNvSpPr>
            <a:spLocks noGrp="1"/>
          </p:cNvSpPr>
          <p:nvPr>
            <p:ph type="body" sz="quarter" idx="14"/>
          </p:nvPr>
        </p:nvSpPr>
        <p:spPr/>
        <p:txBody>
          <a:bodyPr/>
          <a:lstStyle/>
          <a:p>
            <a:r>
              <a:rPr kumimoji="1" lang="en-US" altLang="ja-JP" dirty="0"/>
              <a:t>Results</a:t>
            </a:r>
            <a:endParaRPr kumimoji="1" lang="ja-JP" altLang="en-US" dirty="0"/>
          </a:p>
        </p:txBody>
      </p:sp>
      <p:sp>
        <p:nvSpPr>
          <p:cNvPr id="3" name="正方形/長方形 2">
            <a:extLst>
              <a:ext uri="{FF2B5EF4-FFF2-40B4-BE49-F238E27FC236}">
                <a16:creationId xmlns:a16="http://schemas.microsoft.com/office/drawing/2014/main" id="{A1B7FFA2-2B57-47FF-8EF8-DC9ABF14C10C}"/>
              </a:ext>
            </a:extLst>
          </p:cNvPr>
          <p:cNvSpPr/>
          <p:nvPr/>
        </p:nvSpPr>
        <p:spPr>
          <a:xfrm>
            <a:off x="169123" y="818630"/>
            <a:ext cx="2513178" cy="337435"/>
          </a:xfrm>
          <a:prstGeom prst="rect">
            <a:avLst/>
          </a:prstGeom>
          <a:solidFill>
            <a:srgbClr val="E7E6E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0000"/>
                </a:solidFill>
                <a:effectLst/>
                <a:uLnTx/>
                <a:uFillTx/>
                <a:latin typeface="Times New Roman" panose="02020603050405020304" pitchFamily="18" charset="0"/>
                <a:ea typeface="游ゴシック"/>
                <a:cs typeface="Times New Roman" panose="02020603050405020304" pitchFamily="18" charset="0"/>
              </a:rPr>
              <a:t>Thickness of Mg foil</a:t>
            </a:r>
          </a:p>
        </p:txBody>
      </p:sp>
      <p:sp>
        <p:nvSpPr>
          <p:cNvPr id="6" name="正方形/長方形 5">
            <a:extLst>
              <a:ext uri="{FF2B5EF4-FFF2-40B4-BE49-F238E27FC236}">
                <a16:creationId xmlns:a16="http://schemas.microsoft.com/office/drawing/2014/main" id="{EAA3BEF9-1268-1C7D-4647-3216DC688B4A}"/>
              </a:ext>
            </a:extLst>
          </p:cNvPr>
          <p:cNvSpPr/>
          <p:nvPr/>
        </p:nvSpPr>
        <p:spPr>
          <a:xfrm>
            <a:off x="5028643" y="5741954"/>
            <a:ext cx="3945918" cy="338554"/>
          </a:xfrm>
          <a:prstGeom prst="rect">
            <a:avLst/>
          </a:prstGeom>
        </p:spPr>
        <p:txBody>
          <a:bodyPr wrap="square">
            <a:spAutoFit/>
          </a:bodyPr>
          <a:lstStyle/>
          <a:p>
            <a:pPr algn="ctr"/>
            <a:r>
              <a:rPr lang="en-US" altLang="ja-JP" sz="1600" b="1">
                <a:latin typeface="Times New Roman" panose="02020603050405020304" pitchFamily="18" charset="0"/>
                <a:cs typeface="Times New Roman" panose="02020603050405020304" pitchFamily="18" charset="0"/>
              </a:rPr>
              <a:t>Fig.</a:t>
            </a:r>
            <a:r>
              <a:rPr lang="ja-JP" altLang="en-US" sz="1600" b="1">
                <a:latin typeface="Times New Roman" panose="02020603050405020304" pitchFamily="18" charset="0"/>
                <a:cs typeface="Times New Roman" panose="02020603050405020304" pitchFamily="18" charset="0"/>
              </a:rPr>
              <a:t>  </a:t>
            </a:r>
            <a:r>
              <a:rPr lang="en-US" altLang="ja-JP" sz="1600" dirty="0">
                <a:latin typeface="Times New Roman" panose="02020603050405020304" pitchFamily="18" charset="0"/>
                <a:cs typeface="Times New Roman" panose="02020603050405020304" pitchFamily="18" charset="0"/>
              </a:rPr>
              <a:t>Errors in the thickness of Mg foil.</a:t>
            </a:r>
            <a:endParaRPr lang="ja-JP" altLang="en-US" sz="1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6" name="正方形/長方形 25">
                <a:extLst>
                  <a:ext uri="{FF2B5EF4-FFF2-40B4-BE49-F238E27FC236}">
                    <a16:creationId xmlns:a16="http://schemas.microsoft.com/office/drawing/2014/main" id="{61EE8F79-E651-F7C0-8574-F4A5108A93A3}"/>
                  </a:ext>
                </a:extLst>
              </p:cNvPr>
              <p:cNvSpPr/>
              <p:nvPr/>
            </p:nvSpPr>
            <p:spPr>
              <a:xfrm>
                <a:off x="4703777" y="1466845"/>
                <a:ext cx="4157417" cy="338554"/>
              </a:xfrm>
              <a:prstGeom prst="rect">
                <a:avLst/>
              </a:prstGeom>
              <a:ln>
                <a:solidFill>
                  <a:schemeClr val="tx1"/>
                </a:solidFill>
              </a:ln>
            </p:spPr>
            <p:txBody>
              <a:bodyPr wrap="square">
                <a:spAutoFit/>
              </a:bodyPr>
              <a:lstStyle/>
              <a:p>
                <a:pPr algn="ctr"/>
                <a:r>
                  <a:rPr lang="en-US" altLang="ja-JP" sz="1600" dirty="0">
                    <a:latin typeface="Times New Roman" panose="02020603050405020304" pitchFamily="18" charset="0"/>
                    <a:cs typeface="Times New Roman" panose="02020603050405020304" pitchFamily="18" charset="0"/>
                  </a:rPr>
                  <a:t>Incident neutron : 4</a:t>
                </a:r>
                <a14:m>
                  <m:oMath xmlns:m="http://schemas.openxmlformats.org/officeDocument/2006/math">
                    <m:r>
                      <a:rPr lang="en-US" altLang="ja-JP" sz="1600"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ja-JP" sz="160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1600" b="0" i="1" smtClean="0">
                            <a:latin typeface="Cambria Math" panose="02040503050406030204" pitchFamily="18" charset="0"/>
                            <a:ea typeface="Cambria Math" panose="02040503050406030204" pitchFamily="18" charset="0"/>
                            <a:cs typeface="Times New Roman" panose="02020603050405020304" pitchFamily="18" charset="0"/>
                          </a:rPr>
                          <m:t>10</m:t>
                        </m:r>
                      </m:e>
                      <m:sup>
                        <m:r>
                          <a:rPr lang="en-US" altLang="ja-JP" sz="1600" b="0" i="1" smtClean="0">
                            <a:latin typeface="Cambria Math" panose="02040503050406030204" pitchFamily="18" charset="0"/>
                            <a:ea typeface="Cambria Math" panose="02040503050406030204" pitchFamily="18" charset="0"/>
                            <a:cs typeface="Times New Roman" panose="02020603050405020304" pitchFamily="18" charset="0"/>
                          </a:rPr>
                          <m:t>9</m:t>
                        </m:r>
                      </m:sup>
                    </m:sSup>
                  </m:oMath>
                </a14:m>
                <a:r>
                  <a:rPr lang="en-US" altLang="ja-JP" sz="1600" dirty="0">
                    <a:latin typeface="Times New Roman" panose="02020603050405020304" pitchFamily="18" charset="0"/>
                    <a:cs typeface="Times New Roman" panose="02020603050405020304" pitchFamily="18" charset="0"/>
                  </a:rPr>
                  <a:t>, Cooling time : 1 hour</a:t>
                </a:r>
              </a:p>
            </p:txBody>
          </p:sp>
        </mc:Choice>
        <mc:Fallback xmlns="">
          <p:sp>
            <p:nvSpPr>
              <p:cNvPr id="26" name="正方形/長方形 25">
                <a:extLst>
                  <a:ext uri="{FF2B5EF4-FFF2-40B4-BE49-F238E27FC236}">
                    <a16:creationId xmlns:a16="http://schemas.microsoft.com/office/drawing/2014/main" id="{61EE8F79-E651-F7C0-8574-F4A5108A93A3}"/>
                  </a:ext>
                </a:extLst>
              </p:cNvPr>
              <p:cNvSpPr>
                <a:spLocks noRot="1" noChangeAspect="1" noMove="1" noResize="1" noEditPoints="1" noAdjustHandles="1" noChangeArrowheads="1" noChangeShapeType="1" noTextEdit="1"/>
              </p:cNvSpPr>
              <p:nvPr/>
            </p:nvSpPr>
            <p:spPr>
              <a:xfrm>
                <a:off x="4703777" y="1466845"/>
                <a:ext cx="4157417" cy="338554"/>
              </a:xfrm>
              <a:prstGeom prst="rect">
                <a:avLst/>
              </a:prstGeom>
              <a:blipFill>
                <a:blip r:embed="rId3"/>
                <a:stretch>
                  <a:fillRect l="-585" t="-3509" r="-292" b="-21053"/>
                </a:stretch>
              </a:blipFill>
              <a:ln>
                <a:solidFill>
                  <a:schemeClr val="tx1"/>
                </a:solidFill>
              </a:ln>
            </p:spPr>
            <p:txBody>
              <a:bodyPr/>
              <a:lstStyle/>
              <a:p>
                <a:r>
                  <a:rPr lang="ja-JP" altLang="en-US">
                    <a:noFill/>
                  </a:rPr>
                  <a:t> </a:t>
                </a:r>
              </a:p>
            </p:txBody>
          </p:sp>
        </mc:Fallback>
      </mc:AlternateContent>
      <p:graphicFrame>
        <p:nvGraphicFramePr>
          <p:cNvPr id="9" name="グラフ 8">
            <a:extLst>
              <a:ext uri="{FF2B5EF4-FFF2-40B4-BE49-F238E27FC236}">
                <a16:creationId xmlns:a16="http://schemas.microsoft.com/office/drawing/2014/main" id="{2FAAFA34-28DB-E6DE-732D-DF7DF8A9757C}"/>
              </a:ext>
            </a:extLst>
          </p:cNvPr>
          <p:cNvGraphicFramePr>
            <a:graphicFrameLocks/>
          </p:cNvGraphicFramePr>
          <p:nvPr/>
        </p:nvGraphicFramePr>
        <p:xfrm>
          <a:off x="4274627" y="2051050"/>
          <a:ext cx="4869374" cy="3855106"/>
        </p:xfrm>
        <a:graphic>
          <a:graphicData uri="http://schemas.openxmlformats.org/drawingml/2006/chart">
            <c:chart xmlns:c="http://schemas.openxmlformats.org/drawingml/2006/chart" xmlns:r="http://schemas.openxmlformats.org/officeDocument/2006/relationships" r:id="rId4"/>
          </a:graphicData>
        </a:graphic>
      </p:graphicFrame>
      <p:sp>
        <p:nvSpPr>
          <p:cNvPr id="10" name="吹き出し: 四角形 9">
            <a:extLst>
              <a:ext uri="{FF2B5EF4-FFF2-40B4-BE49-F238E27FC236}">
                <a16:creationId xmlns:a16="http://schemas.microsoft.com/office/drawing/2014/main" id="{3FDE74B5-C93E-8B63-1AF3-314D9F531D35}"/>
              </a:ext>
            </a:extLst>
          </p:cNvPr>
          <p:cNvSpPr/>
          <p:nvPr/>
        </p:nvSpPr>
        <p:spPr>
          <a:xfrm>
            <a:off x="6417462" y="3475992"/>
            <a:ext cx="795876" cy="312190"/>
          </a:xfrm>
          <a:prstGeom prst="wedgeRectCallout">
            <a:avLst>
              <a:gd name="adj1" fmla="val -46714"/>
              <a:gd name="adj2" fmla="val 122640"/>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rgbClr val="FF0000"/>
              </a:solidFill>
            </a:endParaRPr>
          </a:p>
        </p:txBody>
      </p:sp>
      <p:sp>
        <p:nvSpPr>
          <p:cNvPr id="11" name="正方形/長方形 10">
            <a:extLst>
              <a:ext uri="{FF2B5EF4-FFF2-40B4-BE49-F238E27FC236}">
                <a16:creationId xmlns:a16="http://schemas.microsoft.com/office/drawing/2014/main" id="{C6C220DB-8575-1C6D-98CF-A5CA15E2C902}"/>
              </a:ext>
            </a:extLst>
          </p:cNvPr>
          <p:cNvSpPr/>
          <p:nvPr/>
        </p:nvSpPr>
        <p:spPr>
          <a:xfrm>
            <a:off x="6223058" y="3429000"/>
            <a:ext cx="1172382" cy="400110"/>
          </a:xfrm>
          <a:prstGeom prst="rect">
            <a:avLst/>
          </a:prstGeom>
        </p:spPr>
        <p:txBody>
          <a:bodyPr wrap="square">
            <a:spAutoFit/>
          </a:bodyPr>
          <a:lstStyle/>
          <a:p>
            <a:pPr algn="ctr"/>
            <a:r>
              <a:rPr lang="en-US" altLang="ja-JP" sz="2000" b="1" dirty="0">
                <a:solidFill>
                  <a:srgbClr val="FF0000"/>
                </a:solidFill>
                <a:latin typeface="Times New Roman" panose="02020603050405020304" pitchFamily="18" charset="0"/>
                <a:cs typeface="Times New Roman" panose="02020603050405020304" pitchFamily="18" charset="0"/>
              </a:rPr>
              <a:t>48%</a:t>
            </a:r>
          </a:p>
        </p:txBody>
      </p:sp>
      <p:sp>
        <p:nvSpPr>
          <p:cNvPr id="13" name="テキスト ボックス 12">
            <a:extLst>
              <a:ext uri="{FF2B5EF4-FFF2-40B4-BE49-F238E27FC236}">
                <a16:creationId xmlns:a16="http://schemas.microsoft.com/office/drawing/2014/main" id="{6C774774-608F-A4D7-FEE7-3CBCA8A00C0B}"/>
              </a:ext>
            </a:extLst>
          </p:cNvPr>
          <p:cNvSpPr txBox="1"/>
          <p:nvPr/>
        </p:nvSpPr>
        <p:spPr>
          <a:xfrm>
            <a:off x="324434" y="5207805"/>
            <a:ext cx="3950192" cy="707886"/>
          </a:xfrm>
          <a:prstGeom prst="rect">
            <a:avLst/>
          </a:prstGeom>
          <a:noFill/>
        </p:spPr>
        <p:txBody>
          <a:bodyPr wrap="square">
            <a:spAutoFit/>
          </a:bodyPr>
          <a:lstStyle/>
          <a:p>
            <a:pPr>
              <a:buClr>
                <a:schemeClr val="tx1"/>
              </a:buClr>
            </a:pPr>
            <a:r>
              <a:rPr lang="en-US" altLang="ja-JP" sz="2000" b="1" dirty="0">
                <a:solidFill>
                  <a:srgbClr val="FF0000"/>
                </a:solidFill>
                <a:latin typeface="Times New Roman" panose="02020603050405020304" pitchFamily="18" charset="0"/>
                <a:cs typeface="Times New Roman" panose="02020603050405020304" pitchFamily="18" charset="0"/>
              </a:rPr>
              <a:t>13 mm - 16 mm </a:t>
            </a:r>
            <a:r>
              <a:rPr lang="en-US" altLang="ja-JP" sz="2000" dirty="0">
                <a:latin typeface="Times New Roman" panose="02020603050405020304" pitchFamily="18" charset="0"/>
                <a:cs typeface="Times New Roman" panose="02020603050405020304" pitchFamily="18" charset="0"/>
              </a:rPr>
              <a:t>was found to be </a:t>
            </a:r>
            <a:r>
              <a:rPr lang="en-US" altLang="ja-JP" sz="2000" b="1" dirty="0">
                <a:solidFill>
                  <a:srgbClr val="FF0000"/>
                </a:solidFill>
                <a:latin typeface="Times New Roman" panose="02020603050405020304" pitchFamily="18" charset="0"/>
                <a:cs typeface="Times New Roman" panose="02020603050405020304" pitchFamily="18" charset="0"/>
              </a:rPr>
              <a:t>the best</a:t>
            </a:r>
            <a:r>
              <a:rPr lang="en-US" altLang="ja-JP" sz="2000" dirty="0">
                <a:latin typeface="Times New Roman" panose="02020603050405020304" pitchFamily="18" charset="0"/>
                <a:cs typeface="Times New Roman" panose="02020603050405020304" pitchFamily="18" charset="0"/>
              </a:rPr>
              <a:t> thickness as shown in Fig.7</a:t>
            </a:r>
          </a:p>
        </p:txBody>
      </p:sp>
      <p:sp>
        <p:nvSpPr>
          <p:cNvPr id="14" name="二等辺三角形 13">
            <a:extLst>
              <a:ext uri="{FF2B5EF4-FFF2-40B4-BE49-F238E27FC236}">
                <a16:creationId xmlns:a16="http://schemas.microsoft.com/office/drawing/2014/main" id="{5FD8572F-2C23-95AF-9C46-72A0BF30B11A}"/>
              </a:ext>
            </a:extLst>
          </p:cNvPr>
          <p:cNvSpPr/>
          <p:nvPr/>
        </p:nvSpPr>
        <p:spPr>
          <a:xfrm rot="10800000">
            <a:off x="1967413" y="4735529"/>
            <a:ext cx="664234" cy="250166"/>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id="{2EC19B00-AE55-F869-AAA6-D5713F3D0E87}"/>
              </a:ext>
            </a:extLst>
          </p:cNvPr>
          <p:cNvSpPr/>
          <p:nvPr/>
        </p:nvSpPr>
        <p:spPr>
          <a:xfrm>
            <a:off x="243921" y="5167723"/>
            <a:ext cx="4111714" cy="859962"/>
          </a:xfrm>
          <a:prstGeom prst="roundRect">
            <a:avLst>
              <a:gd name="adj" fmla="val 18949"/>
            </a:avLst>
          </a:prstGeom>
          <a:noFill/>
          <a:ln w="28575">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FFFFFF"/>
              </a:solidFill>
              <a:effectLst/>
              <a:uLnTx/>
              <a:uFillTx/>
              <a:latin typeface="Arial"/>
              <a:ea typeface="游ゴシック"/>
              <a:cs typeface="+mn-cs"/>
            </a:endParaRPr>
          </a:p>
        </p:txBody>
      </p:sp>
      <p:sp>
        <p:nvSpPr>
          <p:cNvPr id="17" name="テキスト プレースホルダー 4">
            <a:extLst>
              <a:ext uri="{FF2B5EF4-FFF2-40B4-BE49-F238E27FC236}">
                <a16:creationId xmlns:a16="http://schemas.microsoft.com/office/drawing/2014/main" id="{9CF8B68E-37C8-397B-5494-1BF9987D63F5}"/>
              </a:ext>
            </a:extLst>
          </p:cNvPr>
          <p:cNvSpPr txBox="1">
            <a:spLocks/>
          </p:cNvSpPr>
          <p:nvPr/>
        </p:nvSpPr>
        <p:spPr>
          <a:xfrm>
            <a:off x="-472129" y="1322356"/>
            <a:ext cx="4923181" cy="2763078"/>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kumimoji="1" sz="2000" kern="1200" spc="0" baseline="0">
                <a:solidFill>
                  <a:schemeClr val="tx1">
                    <a:lumMod val="95000"/>
                    <a:lumOff val="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kumimoji="1"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kumimoji="1"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kumimoji="1"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kumimoji="1"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00100" lvl="1" indent="-342900">
              <a:lnSpc>
                <a:spcPct val="120000"/>
              </a:lnSpc>
              <a:spcBef>
                <a:spcPts val="0"/>
              </a:spcBef>
              <a:buFont typeface="Arial" panose="020B0604020202020204" pitchFamily="34" charset="0"/>
              <a:buChar char="•"/>
              <a:defRPr/>
            </a:pPr>
            <a:r>
              <a:rPr lang="en-US" altLang="ja-JP" sz="2000" dirty="0">
                <a:solidFill>
                  <a:srgbClr val="000000"/>
                </a:solidFill>
                <a:latin typeface="Times New Roman" panose="02020603050405020304" pitchFamily="18" charset="0"/>
                <a:cs typeface="Times New Roman" panose="02020603050405020304" pitchFamily="18" charset="0"/>
              </a:rPr>
              <a:t>The systematic error and statistical error were calculated for each different </a:t>
            </a:r>
            <a:r>
              <a:rPr lang="en-US" altLang="ja-JP" sz="2000" b="1" dirty="0">
                <a:solidFill>
                  <a:srgbClr val="000000"/>
                </a:solidFill>
                <a:latin typeface="Times New Roman" panose="02020603050405020304" pitchFamily="18" charset="0"/>
                <a:cs typeface="Times New Roman" panose="02020603050405020304" pitchFamily="18" charset="0"/>
              </a:rPr>
              <a:t>thickness</a:t>
            </a:r>
            <a:r>
              <a:rPr lang="en-US" altLang="ja-JP" sz="2000" dirty="0">
                <a:solidFill>
                  <a:srgbClr val="000000"/>
                </a:solidFill>
                <a:latin typeface="Times New Roman" panose="02020603050405020304" pitchFamily="18" charset="0"/>
                <a:cs typeface="Times New Roman" panose="02020603050405020304" pitchFamily="18" charset="0"/>
              </a:rPr>
              <a:t> of Mg foil</a:t>
            </a:r>
          </a:p>
          <a:p>
            <a:pPr marL="800100" lvl="1" indent="-342900">
              <a:lnSpc>
                <a:spcPct val="120000"/>
              </a:lnSpc>
              <a:spcBef>
                <a:spcPts val="0"/>
              </a:spcBef>
              <a:buFont typeface="Arial" panose="020B0604020202020204" pitchFamily="34" charset="0"/>
              <a:buChar char="•"/>
              <a:defRPr/>
            </a:pPr>
            <a:r>
              <a:rPr lang="en-US" altLang="ja-JP" sz="2000" dirty="0">
                <a:solidFill>
                  <a:srgbClr val="000000"/>
                </a:solidFill>
                <a:latin typeface="Times New Roman" panose="02020603050405020304" pitchFamily="18" charset="0"/>
                <a:cs typeface="Times New Roman" panose="02020603050405020304" pitchFamily="18" charset="0"/>
              </a:rPr>
              <a:t>Systematic error is the difference between the reaction rate subtracted by equation (1) and that of large angle scattered neutrons.</a:t>
            </a:r>
          </a:p>
        </p:txBody>
      </p:sp>
      <mc:AlternateContent xmlns:mc="http://schemas.openxmlformats.org/markup-compatibility/2006" xmlns:a14="http://schemas.microsoft.com/office/drawing/2010/main">
        <mc:Choice Requires="a14">
          <p:sp>
            <p:nvSpPr>
              <p:cNvPr id="5" name="正方形/長方形 4">
                <a:extLst>
                  <a:ext uri="{FF2B5EF4-FFF2-40B4-BE49-F238E27FC236}">
                    <a16:creationId xmlns:a16="http://schemas.microsoft.com/office/drawing/2014/main" id="{87509515-C1E6-91F1-2204-F91B15620051}"/>
                  </a:ext>
                </a:extLst>
              </p:cNvPr>
              <p:cNvSpPr/>
              <p:nvPr/>
            </p:nvSpPr>
            <p:spPr>
              <a:xfrm>
                <a:off x="165097" y="4007523"/>
                <a:ext cx="4268864" cy="338554"/>
              </a:xfrm>
              <a:prstGeom prst="rect">
                <a:avLst/>
              </a:prstGeom>
              <a:ln w="38100">
                <a:noFill/>
              </a:ln>
            </p:spPr>
            <p:txBody>
              <a:bodyPr wrap="square">
                <a:spAutoFit/>
              </a:bodyPr>
              <a:lstStyle/>
              <a:p>
                <a:pPr/>
                <a14:m>
                  <m:oMathPara xmlns:m="http://schemas.openxmlformats.org/officeDocument/2006/math">
                    <m:oMathParaPr>
                      <m:jc m:val="center"/>
                    </m:oMathParaPr>
                    <m:oMath xmlns:m="http://schemas.openxmlformats.org/officeDocument/2006/math">
                      <m:sSub>
                        <m:sSubPr>
                          <m:ctrlPr>
                            <a:rPr lang="ja-JP" altLang="ja-JP" sz="1600" b="1" i="1" smtClean="0">
                              <a:latin typeface="Cambria Math" panose="02040503050406030204" pitchFamily="18" charset="0"/>
                            </a:rPr>
                          </m:ctrlPr>
                        </m:sSubPr>
                        <m:e>
                          <m:r>
                            <a:rPr lang="en-US" altLang="ja-JP" sz="1600" b="1" i="1" smtClean="0">
                              <a:latin typeface="Cambria Math" panose="02040503050406030204" pitchFamily="18" charset="0"/>
                            </a:rPr>
                            <m:t>𝑹</m:t>
                          </m:r>
                        </m:e>
                        <m:sub>
                          <m:r>
                            <a:rPr lang="en-US" altLang="ja-JP" sz="1600" b="1" i="1" smtClean="0">
                              <a:latin typeface="Cambria Math" panose="02040503050406030204" pitchFamily="18" charset="0"/>
                              <a:ea typeface="Cambria Math" panose="02040503050406030204" pitchFamily="18" charset="0"/>
                            </a:rPr>
                            <m:t>𝒏𝒆𝒕</m:t>
                          </m:r>
                        </m:sub>
                      </m:sSub>
                      <m:r>
                        <a:rPr lang="en-US" altLang="ja-JP" sz="1600" b="1" i="1" smtClean="0">
                          <a:latin typeface="Cambria Math" panose="02040503050406030204" pitchFamily="18" charset="0"/>
                          <a:ea typeface="Cambria Math" panose="02040503050406030204" pitchFamily="18" charset="0"/>
                        </a:rPr>
                        <m:t>=(</m:t>
                      </m:r>
                      <m:sSub>
                        <m:sSubPr>
                          <m:ctrlPr>
                            <a:rPr lang="ja-JP" altLang="ja-JP" sz="1600" b="1" i="1">
                              <a:latin typeface="Cambria Math" panose="02040503050406030204" pitchFamily="18" charset="0"/>
                            </a:rPr>
                          </m:ctrlPr>
                        </m:sSubPr>
                        <m:e>
                          <m:r>
                            <a:rPr lang="en-US" altLang="ja-JP" sz="1600" b="1" i="1">
                              <a:latin typeface="Cambria Math" panose="02040503050406030204" pitchFamily="18" charset="0"/>
                            </a:rPr>
                            <m:t>𝑹</m:t>
                          </m:r>
                        </m:e>
                        <m:sub>
                          <m:r>
                            <a:rPr lang="en-US" altLang="ja-JP" sz="1600" b="1" i="1" smtClean="0">
                              <a:latin typeface="Cambria Math" panose="02040503050406030204" pitchFamily="18" charset="0"/>
                            </a:rPr>
                            <m:t>𝑺</m:t>
                          </m:r>
                          <m:r>
                            <a:rPr lang="en-US" altLang="ja-JP" sz="1600" b="1" i="1" smtClean="0">
                              <a:latin typeface="Cambria Math" panose="02040503050406030204" pitchFamily="18" charset="0"/>
                            </a:rPr>
                            <m:t>𝟏</m:t>
                          </m:r>
                          <m:r>
                            <a:rPr lang="en-US" altLang="ja-JP" sz="1600" b="1" i="1" smtClean="0">
                              <a:latin typeface="Cambria Math" panose="02040503050406030204" pitchFamily="18" charset="0"/>
                            </a:rPr>
                            <m:t>𝑻𝑪</m:t>
                          </m:r>
                        </m:sub>
                      </m:sSub>
                      <m:r>
                        <a:rPr lang="en-US" altLang="ja-JP" sz="1600" b="1" i="1" smtClean="0">
                          <a:latin typeface="Cambria Math" panose="02040503050406030204" pitchFamily="18" charset="0"/>
                          <a:ea typeface="Cambria Math" panose="02040503050406030204" pitchFamily="18" charset="0"/>
                        </a:rPr>
                        <m:t>−</m:t>
                      </m:r>
                      <m:sSub>
                        <m:sSubPr>
                          <m:ctrlPr>
                            <a:rPr lang="ja-JP" altLang="ja-JP" sz="1600" b="1" i="1">
                              <a:latin typeface="Cambria Math" panose="02040503050406030204" pitchFamily="18" charset="0"/>
                            </a:rPr>
                          </m:ctrlPr>
                        </m:sSubPr>
                        <m:e>
                          <m:r>
                            <a:rPr lang="en-US" altLang="ja-JP" sz="1600" b="1" i="1">
                              <a:latin typeface="Cambria Math" panose="02040503050406030204" pitchFamily="18" charset="0"/>
                            </a:rPr>
                            <m:t>𝑹</m:t>
                          </m:r>
                        </m:e>
                        <m:sub>
                          <m:r>
                            <a:rPr lang="en-US" altLang="ja-JP" sz="1600" b="1" i="1" smtClean="0">
                              <a:latin typeface="Cambria Math" panose="02040503050406030204" pitchFamily="18" charset="0"/>
                            </a:rPr>
                            <m:t>𝑺</m:t>
                          </m:r>
                          <m:r>
                            <a:rPr lang="en-US" altLang="ja-JP" sz="1600" b="1" i="1" smtClean="0">
                              <a:latin typeface="Cambria Math" panose="02040503050406030204" pitchFamily="18" charset="0"/>
                            </a:rPr>
                            <m:t>𝟏</m:t>
                          </m:r>
                          <m:r>
                            <a:rPr lang="en-US" altLang="ja-JP" sz="1600" b="1" i="1" smtClean="0">
                              <a:latin typeface="Cambria Math" panose="02040503050406030204" pitchFamily="18" charset="0"/>
                            </a:rPr>
                            <m:t>𝑪</m:t>
                          </m:r>
                        </m:sub>
                      </m:sSub>
                      <m:r>
                        <a:rPr lang="en-US" altLang="ja-JP" sz="1600" b="1" i="0" smtClean="0">
                          <a:latin typeface="Cambria Math" panose="02040503050406030204" pitchFamily="18" charset="0"/>
                          <a:ea typeface="Cambria Math" panose="02040503050406030204" pitchFamily="18" charset="0"/>
                        </a:rPr>
                        <m:t>)−</m:t>
                      </m:r>
                      <m:r>
                        <a:rPr lang="en-US" altLang="ja-JP" sz="1600" b="1" i="1" smtClean="0">
                          <a:latin typeface="Cambria Math" panose="02040503050406030204" pitchFamily="18" charset="0"/>
                          <a:ea typeface="Cambria Math" panose="02040503050406030204" pitchFamily="18" charset="0"/>
                        </a:rPr>
                        <m:t>(</m:t>
                      </m:r>
                      <m:sSub>
                        <m:sSubPr>
                          <m:ctrlPr>
                            <a:rPr lang="ja-JP" altLang="ja-JP" sz="1600" b="1" i="1">
                              <a:latin typeface="Cambria Math" panose="02040503050406030204" pitchFamily="18" charset="0"/>
                            </a:rPr>
                          </m:ctrlPr>
                        </m:sSubPr>
                        <m:e>
                          <m:r>
                            <a:rPr lang="en-US" altLang="ja-JP" sz="1600" b="1" i="1">
                              <a:latin typeface="Cambria Math" panose="02040503050406030204" pitchFamily="18" charset="0"/>
                            </a:rPr>
                            <m:t>𝑹</m:t>
                          </m:r>
                        </m:e>
                        <m:sub>
                          <m:r>
                            <a:rPr lang="en-US" altLang="ja-JP" sz="1600" b="1" i="1" smtClean="0">
                              <a:latin typeface="Cambria Math" panose="02040503050406030204" pitchFamily="18" charset="0"/>
                            </a:rPr>
                            <m:t>𝑺</m:t>
                          </m:r>
                          <m:r>
                            <a:rPr lang="en-US" altLang="ja-JP" sz="1600" b="1" i="1" smtClean="0">
                              <a:latin typeface="Cambria Math" panose="02040503050406030204" pitchFamily="18" charset="0"/>
                            </a:rPr>
                            <m:t>𝟐</m:t>
                          </m:r>
                          <m:r>
                            <a:rPr lang="en-US" altLang="ja-JP" sz="1600" b="1" i="1" smtClean="0">
                              <a:latin typeface="Cambria Math" panose="02040503050406030204" pitchFamily="18" charset="0"/>
                            </a:rPr>
                            <m:t>𝑻𝑪</m:t>
                          </m:r>
                        </m:sub>
                      </m:sSub>
                      <m:r>
                        <a:rPr lang="en-US" altLang="ja-JP" sz="1600" b="1" i="1" smtClean="0">
                          <a:latin typeface="Cambria Math" panose="02040503050406030204" pitchFamily="18" charset="0"/>
                          <a:ea typeface="Cambria Math" panose="02040503050406030204" pitchFamily="18" charset="0"/>
                        </a:rPr>
                        <m:t>−</m:t>
                      </m:r>
                      <m:sSub>
                        <m:sSubPr>
                          <m:ctrlPr>
                            <a:rPr lang="ja-JP" altLang="ja-JP" sz="1600" b="1" i="1">
                              <a:latin typeface="Cambria Math" panose="02040503050406030204" pitchFamily="18" charset="0"/>
                            </a:rPr>
                          </m:ctrlPr>
                        </m:sSubPr>
                        <m:e>
                          <m:r>
                            <a:rPr lang="en-US" altLang="ja-JP" sz="1600" b="1" i="1">
                              <a:latin typeface="Cambria Math" panose="02040503050406030204" pitchFamily="18" charset="0"/>
                            </a:rPr>
                            <m:t>𝑹</m:t>
                          </m:r>
                        </m:e>
                        <m:sub>
                          <m:r>
                            <a:rPr lang="en-US" altLang="ja-JP" sz="1600" b="1" i="1" smtClean="0">
                              <a:latin typeface="Cambria Math" panose="02040503050406030204" pitchFamily="18" charset="0"/>
                            </a:rPr>
                            <m:t>𝑺</m:t>
                          </m:r>
                          <m:r>
                            <a:rPr lang="en-US" altLang="ja-JP" sz="1600" b="1" i="1" smtClean="0">
                              <a:latin typeface="Cambria Math" panose="02040503050406030204" pitchFamily="18" charset="0"/>
                            </a:rPr>
                            <m:t>𝟐</m:t>
                          </m:r>
                          <m:r>
                            <a:rPr lang="en-US" altLang="ja-JP" sz="1600" b="1" i="1" smtClean="0">
                              <a:latin typeface="Cambria Math" panose="02040503050406030204" pitchFamily="18" charset="0"/>
                            </a:rPr>
                            <m:t>𝑪</m:t>
                          </m:r>
                        </m:sub>
                      </m:sSub>
                      <m:r>
                        <a:rPr lang="en-US" altLang="ja-JP" sz="1600" b="1" i="1" smtClean="0">
                          <a:latin typeface="Cambria Math" panose="02040503050406030204" pitchFamily="18" charset="0"/>
                          <a:ea typeface="Cambria Math" panose="02040503050406030204" pitchFamily="18" charset="0"/>
                        </a:rPr>
                        <m:t>)     (</m:t>
                      </m:r>
                      <m:r>
                        <a:rPr lang="en-US" altLang="ja-JP" sz="1600" b="1" i="1" smtClean="0">
                          <a:latin typeface="Cambria Math" panose="02040503050406030204" pitchFamily="18" charset="0"/>
                          <a:ea typeface="Cambria Math" panose="02040503050406030204" pitchFamily="18" charset="0"/>
                        </a:rPr>
                        <m:t>𝟏</m:t>
                      </m:r>
                      <m:r>
                        <a:rPr lang="en-US" altLang="ja-JP" sz="1600" b="1" i="1" smtClean="0">
                          <a:latin typeface="Cambria Math" panose="02040503050406030204" pitchFamily="18" charset="0"/>
                          <a:ea typeface="Cambria Math" panose="02040503050406030204" pitchFamily="18" charset="0"/>
                        </a:rPr>
                        <m:t>)</m:t>
                      </m:r>
                    </m:oMath>
                  </m:oMathPara>
                </a14:m>
                <a:endParaRPr lang="en-US" altLang="ja-JP" sz="1600" b="1" dirty="0">
                  <a:latin typeface="Arial" panose="020B0604020202020204" pitchFamily="34" charset="0"/>
                  <a:ea typeface="Cambria Math" panose="02040503050406030204" pitchFamily="18" charset="0"/>
                </a:endParaRPr>
              </a:p>
            </p:txBody>
          </p:sp>
        </mc:Choice>
        <mc:Fallback xmlns="">
          <p:sp>
            <p:nvSpPr>
              <p:cNvPr id="5" name="正方形/長方形 4">
                <a:extLst>
                  <a:ext uri="{FF2B5EF4-FFF2-40B4-BE49-F238E27FC236}">
                    <a16:creationId xmlns:a16="http://schemas.microsoft.com/office/drawing/2014/main" id="{87509515-C1E6-91F1-2204-F91B15620051}"/>
                  </a:ext>
                </a:extLst>
              </p:cNvPr>
              <p:cNvSpPr>
                <a:spLocks noRot="1" noChangeAspect="1" noMove="1" noResize="1" noEditPoints="1" noAdjustHandles="1" noChangeArrowheads="1" noChangeShapeType="1" noTextEdit="1"/>
              </p:cNvSpPr>
              <p:nvPr/>
            </p:nvSpPr>
            <p:spPr>
              <a:xfrm>
                <a:off x="165097" y="4007523"/>
                <a:ext cx="4268864" cy="338554"/>
              </a:xfrm>
              <a:prstGeom prst="rect">
                <a:avLst/>
              </a:prstGeom>
              <a:blipFill>
                <a:blip r:embed="rId5"/>
                <a:stretch>
                  <a:fillRect r="-143" b="-10714"/>
                </a:stretch>
              </a:blipFill>
              <a:ln w="38100">
                <a:noFill/>
              </a:ln>
            </p:spPr>
            <p:txBody>
              <a:bodyPr/>
              <a:lstStyle/>
              <a:p>
                <a:r>
                  <a:rPr lang="ja-JP" altLang="en-US">
                    <a:noFill/>
                  </a:rPr>
                  <a:t> </a:t>
                </a:r>
              </a:p>
            </p:txBody>
          </p:sp>
        </mc:Fallback>
      </mc:AlternateContent>
    </p:spTree>
    <p:extLst>
      <p:ext uri="{BB962C8B-B14F-4D97-AF65-F5344CB8AC3E}">
        <p14:creationId xmlns:p14="http://schemas.microsoft.com/office/powerpoint/2010/main" val="2412223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72BEB852-D0CF-C33B-EA3B-BA84C918DE81}"/>
              </a:ext>
            </a:extLst>
          </p:cNvPr>
          <p:cNvPicPr>
            <a:picLocks noChangeAspect="1"/>
          </p:cNvPicPr>
          <p:nvPr/>
        </p:nvPicPr>
        <p:blipFill>
          <a:blip r:embed="rId3"/>
          <a:srcRect t="5468" r="1385"/>
          <a:stretch/>
        </p:blipFill>
        <p:spPr>
          <a:xfrm>
            <a:off x="4451033" y="668693"/>
            <a:ext cx="4591227" cy="2968333"/>
          </a:xfrm>
          <a:prstGeom prst="rect">
            <a:avLst/>
          </a:prstGeom>
        </p:spPr>
      </p:pic>
      <p:sp>
        <p:nvSpPr>
          <p:cNvPr id="2" name="スライド番号プレースホルダー 1"/>
          <p:cNvSpPr>
            <a:spLocks noGrp="1"/>
          </p:cNvSpPr>
          <p:nvPr>
            <p:ph type="sldNum" sz="quarter" idx="13"/>
          </p:nvPr>
        </p:nvSpPr>
        <p:spPr/>
        <p:txBody>
          <a:bodyPr/>
          <a:lstStyle/>
          <a:p>
            <a:fld id="{51D93AC8-90BD-4910-BF0D-A41DA964ED62}" type="slidenum">
              <a:rPr lang="ja-JP" altLang="en-US" smtClean="0"/>
              <a:pPr/>
              <a:t>2</a:t>
            </a:fld>
            <a:endParaRPr lang="ja-JP" altLang="en-US" dirty="0"/>
          </a:p>
        </p:txBody>
      </p:sp>
      <p:sp>
        <p:nvSpPr>
          <p:cNvPr id="4" name="テキスト プレースホルダー 3"/>
          <p:cNvSpPr>
            <a:spLocks noGrp="1"/>
          </p:cNvSpPr>
          <p:nvPr>
            <p:ph type="body" sz="quarter" idx="14"/>
          </p:nvPr>
        </p:nvSpPr>
        <p:spPr/>
        <p:txBody>
          <a:bodyPr/>
          <a:lstStyle/>
          <a:p>
            <a:r>
              <a:rPr kumimoji="1" lang="en-US" altLang="ja-JP" dirty="0"/>
              <a:t>Introduction</a:t>
            </a:r>
            <a:endParaRPr kumimoji="1" lang="ja-JP" altLang="en-US" dirty="0"/>
          </a:p>
        </p:txBody>
      </p:sp>
      <p:grpSp>
        <p:nvGrpSpPr>
          <p:cNvPr id="12" name="グループ化 11">
            <a:extLst>
              <a:ext uri="{FF2B5EF4-FFF2-40B4-BE49-F238E27FC236}">
                <a16:creationId xmlns:a16="http://schemas.microsoft.com/office/drawing/2014/main" id="{7565C39C-44DF-8FD3-415B-B3D07C30DE91}"/>
              </a:ext>
            </a:extLst>
          </p:cNvPr>
          <p:cNvGrpSpPr/>
          <p:nvPr/>
        </p:nvGrpSpPr>
        <p:grpSpPr>
          <a:xfrm>
            <a:off x="5727365" y="3888081"/>
            <a:ext cx="2576663" cy="2074108"/>
            <a:chOff x="18896" y="2931104"/>
            <a:chExt cx="3314712" cy="2802571"/>
          </a:xfrm>
        </p:grpSpPr>
        <p:grpSp>
          <p:nvGrpSpPr>
            <p:cNvPr id="14" name="グループ化 13">
              <a:extLst>
                <a:ext uri="{FF2B5EF4-FFF2-40B4-BE49-F238E27FC236}">
                  <a16:creationId xmlns:a16="http://schemas.microsoft.com/office/drawing/2014/main" id="{1D99AE08-3AB0-190B-9D1E-C33767E724EC}"/>
                </a:ext>
              </a:extLst>
            </p:cNvPr>
            <p:cNvGrpSpPr/>
            <p:nvPr/>
          </p:nvGrpSpPr>
          <p:grpSpPr>
            <a:xfrm>
              <a:off x="18896" y="2931104"/>
              <a:ext cx="3314712" cy="2802571"/>
              <a:chOff x="91883" y="2937159"/>
              <a:chExt cx="3314712" cy="2802571"/>
            </a:xfrm>
          </p:grpSpPr>
          <p:grpSp>
            <p:nvGrpSpPr>
              <p:cNvPr id="18" name="グループ化 17">
                <a:extLst>
                  <a:ext uri="{FF2B5EF4-FFF2-40B4-BE49-F238E27FC236}">
                    <a16:creationId xmlns:a16="http://schemas.microsoft.com/office/drawing/2014/main" id="{5162F918-043B-542D-294C-25496817CDF5}"/>
                  </a:ext>
                </a:extLst>
              </p:cNvPr>
              <p:cNvGrpSpPr/>
              <p:nvPr/>
            </p:nvGrpSpPr>
            <p:grpSpPr>
              <a:xfrm>
                <a:off x="91883" y="2937159"/>
                <a:ext cx="3314711" cy="2802571"/>
                <a:chOff x="91883" y="2937159"/>
                <a:chExt cx="3314711" cy="2802571"/>
              </a:xfrm>
            </p:grpSpPr>
            <p:pic>
              <p:nvPicPr>
                <p:cNvPr id="20" name="図 19">
                  <a:extLst>
                    <a:ext uri="{FF2B5EF4-FFF2-40B4-BE49-F238E27FC236}">
                      <a16:creationId xmlns:a16="http://schemas.microsoft.com/office/drawing/2014/main" id="{386E7585-4F5A-BFB4-C753-80595B2FA193}"/>
                    </a:ext>
                  </a:extLst>
                </p:cNvPr>
                <p:cNvPicPr>
                  <a:picLocks noChangeAspect="1"/>
                </p:cNvPicPr>
                <p:nvPr/>
              </p:nvPicPr>
              <p:blipFill rotWithShape="1">
                <a:blip r:embed="rId4">
                  <a:extLst>
                    <a:ext uri="{28A0092B-C50C-407E-A947-70E740481C1C}">
                      <a14:useLocalDpi xmlns:a14="http://schemas.microsoft.com/office/drawing/2010/main" val="0"/>
                    </a:ext>
                  </a:extLst>
                </a:blip>
                <a:srcRect l="5915"/>
                <a:stretch/>
              </p:blipFill>
              <p:spPr>
                <a:xfrm>
                  <a:off x="225029" y="2937159"/>
                  <a:ext cx="3181565" cy="2802571"/>
                </a:xfrm>
                <a:prstGeom prst="rect">
                  <a:avLst/>
                </a:prstGeom>
                <a:solidFill>
                  <a:schemeClr val="bg1"/>
                </a:solidFill>
              </p:spPr>
            </p:pic>
            <p:sp>
              <p:nvSpPr>
                <p:cNvPr id="21" name="テキスト ボックス 20">
                  <a:extLst>
                    <a:ext uri="{FF2B5EF4-FFF2-40B4-BE49-F238E27FC236}">
                      <a16:creationId xmlns:a16="http://schemas.microsoft.com/office/drawing/2014/main" id="{0D714C35-663D-CB48-D8CD-E0D03D86175D}"/>
                    </a:ext>
                  </a:extLst>
                </p:cNvPr>
                <p:cNvSpPr txBox="1"/>
                <p:nvPr/>
              </p:nvSpPr>
              <p:spPr>
                <a:xfrm rot="16200000">
                  <a:off x="-174056" y="4188450"/>
                  <a:ext cx="901209" cy="369332"/>
                </a:xfrm>
                <a:prstGeom prst="rect">
                  <a:avLst/>
                </a:prstGeom>
                <a:solidFill>
                  <a:schemeClr val="bg1"/>
                </a:solidFill>
              </p:spPr>
              <p:txBody>
                <a:bodyPr wrap="none" rtlCol="0">
                  <a:spAutoFit/>
                </a:bodyPr>
                <a:lstStyle/>
                <a:p>
                  <a:r>
                    <a:rPr lang="en-US" altLang="ja-JP" dirty="0">
                      <a:latin typeface="Segoe UI" panose="020B0502040204020203" pitchFamily="34" charset="0"/>
                      <a:cs typeface="Segoe UI" panose="020B0502040204020203" pitchFamily="34" charset="0"/>
                    </a:rPr>
                    <a:t>P</a:t>
                  </a:r>
                  <a:r>
                    <a:rPr kumimoji="1" lang="en-US" altLang="ja-JP" dirty="0">
                      <a:latin typeface="Segoe UI" panose="020B0502040204020203" pitchFamily="34" charset="0"/>
                      <a:cs typeface="Segoe UI" panose="020B0502040204020203" pitchFamily="34" charset="0"/>
                    </a:rPr>
                    <a:t>lasma</a:t>
                  </a:r>
                  <a:endParaRPr kumimoji="1" lang="ja-JP" altLang="en-US" dirty="0">
                    <a:latin typeface="Segoe UI" panose="020B0502040204020203" pitchFamily="34" charset="0"/>
                    <a:cs typeface="Segoe UI" panose="020B0502040204020203" pitchFamily="34" charset="0"/>
                  </a:endParaRPr>
                </a:p>
              </p:txBody>
            </p:sp>
            <p:pic>
              <p:nvPicPr>
                <p:cNvPr id="22" name="図 21">
                  <a:extLst>
                    <a:ext uri="{FF2B5EF4-FFF2-40B4-BE49-F238E27FC236}">
                      <a16:creationId xmlns:a16="http://schemas.microsoft.com/office/drawing/2014/main" id="{551E2896-5203-1C0C-0F7F-50F8C31B39BD}"/>
                    </a:ext>
                  </a:extLst>
                </p:cNvPr>
                <p:cNvPicPr>
                  <a:picLocks noChangeAspect="1"/>
                </p:cNvPicPr>
                <p:nvPr/>
              </p:nvPicPr>
              <p:blipFill rotWithShape="1">
                <a:blip r:embed="rId5"/>
                <a:srcRect l="17268" t="23295"/>
                <a:stretch/>
              </p:blipFill>
              <p:spPr>
                <a:xfrm>
                  <a:off x="2736261" y="4592690"/>
                  <a:ext cx="580037" cy="383459"/>
                </a:xfrm>
                <a:prstGeom prst="rect">
                  <a:avLst/>
                </a:prstGeom>
              </p:spPr>
            </p:pic>
            <p:pic>
              <p:nvPicPr>
                <p:cNvPr id="23" name="図 22">
                  <a:extLst>
                    <a:ext uri="{FF2B5EF4-FFF2-40B4-BE49-F238E27FC236}">
                      <a16:creationId xmlns:a16="http://schemas.microsoft.com/office/drawing/2014/main" id="{209E4583-1039-EC66-D371-787A9A680E57}"/>
                    </a:ext>
                  </a:extLst>
                </p:cNvPr>
                <p:cNvPicPr>
                  <a:picLocks noChangeAspect="1"/>
                </p:cNvPicPr>
                <p:nvPr/>
              </p:nvPicPr>
              <p:blipFill rotWithShape="1">
                <a:blip r:embed="rId6"/>
                <a:srcRect b="29041"/>
                <a:stretch/>
              </p:blipFill>
              <p:spPr>
                <a:xfrm>
                  <a:off x="2251822" y="2964909"/>
                  <a:ext cx="871804" cy="354733"/>
                </a:xfrm>
                <a:prstGeom prst="rect">
                  <a:avLst/>
                </a:prstGeom>
              </p:spPr>
            </p:pic>
          </p:grpSp>
          <p:sp>
            <p:nvSpPr>
              <p:cNvPr id="19" name="正方形/長方形 18">
                <a:extLst>
                  <a:ext uri="{FF2B5EF4-FFF2-40B4-BE49-F238E27FC236}">
                    <a16:creationId xmlns:a16="http://schemas.microsoft.com/office/drawing/2014/main" id="{5F70435C-2748-749C-2C2B-005BA6974D6E}"/>
                  </a:ext>
                </a:extLst>
              </p:cNvPr>
              <p:cNvSpPr/>
              <p:nvPr/>
            </p:nvSpPr>
            <p:spPr>
              <a:xfrm>
                <a:off x="3302000" y="4511671"/>
                <a:ext cx="104595" cy="3651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 name="グループ化 14">
              <a:extLst>
                <a:ext uri="{FF2B5EF4-FFF2-40B4-BE49-F238E27FC236}">
                  <a16:creationId xmlns:a16="http://schemas.microsoft.com/office/drawing/2014/main" id="{3DA25B68-0691-AA69-9B7B-432861D4E9DE}"/>
                </a:ext>
              </a:extLst>
            </p:cNvPr>
            <p:cNvGrpSpPr/>
            <p:nvPr/>
          </p:nvGrpSpPr>
          <p:grpSpPr>
            <a:xfrm>
              <a:off x="1137256" y="3055486"/>
              <a:ext cx="1011115" cy="287986"/>
              <a:chOff x="1137256" y="3055486"/>
              <a:chExt cx="1011115" cy="287986"/>
            </a:xfrm>
          </p:grpSpPr>
          <p:sp>
            <p:nvSpPr>
              <p:cNvPr id="16" name="正方形/長方形 15">
                <a:extLst>
                  <a:ext uri="{FF2B5EF4-FFF2-40B4-BE49-F238E27FC236}">
                    <a16:creationId xmlns:a16="http://schemas.microsoft.com/office/drawing/2014/main" id="{5E5B2B32-A488-07DF-D082-F4C4759B0FC3}"/>
                  </a:ext>
                </a:extLst>
              </p:cNvPr>
              <p:cNvSpPr/>
              <p:nvPr/>
            </p:nvSpPr>
            <p:spPr>
              <a:xfrm>
                <a:off x="1137256" y="3055486"/>
                <a:ext cx="1011115" cy="2370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8DFDB8D1-580C-D3E2-D0C8-B39BC26C9EC8}"/>
                  </a:ext>
                </a:extLst>
              </p:cNvPr>
              <p:cNvSpPr/>
              <p:nvPr/>
            </p:nvSpPr>
            <p:spPr>
              <a:xfrm rot="181817">
                <a:off x="1416079" y="3241375"/>
                <a:ext cx="313592" cy="1020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4" name="テキスト ボックス 23">
            <a:extLst>
              <a:ext uri="{FF2B5EF4-FFF2-40B4-BE49-F238E27FC236}">
                <a16:creationId xmlns:a16="http://schemas.microsoft.com/office/drawing/2014/main" id="{9EC35822-AA6C-7DD4-801C-18EDAB6CE6E2}"/>
              </a:ext>
            </a:extLst>
          </p:cNvPr>
          <p:cNvSpPr txBox="1"/>
          <p:nvPr/>
        </p:nvSpPr>
        <p:spPr>
          <a:xfrm>
            <a:off x="5194004" y="5865091"/>
            <a:ext cx="3759694" cy="369332"/>
          </a:xfrm>
          <a:prstGeom prst="rect">
            <a:avLst/>
          </a:prstGeom>
          <a:noFill/>
        </p:spPr>
        <p:txBody>
          <a:bodyPr wrap="square" rtlCol="0">
            <a:spAutoFit/>
          </a:bodyPr>
          <a:lstStyle/>
          <a:p>
            <a:pPr algn="ctr"/>
            <a:r>
              <a:rPr kumimoji="1" lang="en-US" altLang="ja-JP" b="1">
                <a:latin typeface="Times New Roman" panose="02020603050405020304" pitchFamily="18" charset="0"/>
                <a:cs typeface="Times New Roman" panose="02020603050405020304" pitchFamily="18" charset="0"/>
              </a:rPr>
              <a:t>Fig. 2 </a:t>
            </a:r>
            <a:r>
              <a:rPr lang="ja-JP" altLang="en-US" b="1">
                <a:latin typeface="Times New Roman" panose="02020603050405020304" pitchFamily="18" charset="0"/>
                <a:cs typeface="Times New Roman" panose="02020603050405020304" pitchFamily="18" charset="0"/>
              </a:rPr>
              <a:t> </a:t>
            </a:r>
            <a:r>
              <a:rPr lang="en-US" altLang="ja-JP" dirty="0">
                <a:latin typeface="Times New Roman" panose="02020603050405020304" pitchFamily="18" charset="0"/>
                <a:cs typeface="Times New Roman" panose="02020603050405020304" pitchFamily="18" charset="0"/>
              </a:rPr>
              <a:t>Blanket gap in fusion </a:t>
            </a:r>
            <a:r>
              <a:rPr lang="en-US" altLang="ja-JP">
                <a:latin typeface="Times New Roman" panose="02020603050405020304" pitchFamily="18" charset="0"/>
                <a:cs typeface="Times New Roman" panose="02020603050405020304" pitchFamily="18" charset="0"/>
              </a:rPr>
              <a:t>reactor </a:t>
            </a:r>
            <a:r>
              <a:rPr lang="en-US" altLang="ja-JP" baseline="30000">
                <a:latin typeface="Times New Roman" panose="02020603050405020304" pitchFamily="18" charset="0"/>
                <a:cs typeface="Times New Roman" panose="02020603050405020304" pitchFamily="18" charset="0"/>
              </a:rPr>
              <a:t>[5]</a:t>
            </a:r>
            <a:r>
              <a:rPr lang="en-US" altLang="ja-JP">
                <a:latin typeface="Times New Roman" panose="02020603050405020304" pitchFamily="18" charset="0"/>
                <a:cs typeface="Times New Roman" panose="02020603050405020304" pitchFamily="18" charset="0"/>
              </a:rPr>
              <a:t>.</a:t>
            </a:r>
            <a:endParaRPr kumimoji="1" lang="ja-JP" altLang="en-US" dirty="0">
              <a:latin typeface="Times New Roman" panose="02020603050405020304" pitchFamily="18" charset="0"/>
              <a:cs typeface="Times New Roman" panose="02020603050405020304" pitchFamily="18" charset="0"/>
            </a:endParaRPr>
          </a:p>
        </p:txBody>
      </p:sp>
      <p:sp>
        <p:nvSpPr>
          <p:cNvPr id="6" name="正方形/長方形 5">
            <a:extLst>
              <a:ext uri="{FF2B5EF4-FFF2-40B4-BE49-F238E27FC236}">
                <a16:creationId xmlns:a16="http://schemas.microsoft.com/office/drawing/2014/main" id="{24F239F9-CA91-1B0F-346C-3E7D207445DC}"/>
              </a:ext>
            </a:extLst>
          </p:cNvPr>
          <p:cNvSpPr/>
          <p:nvPr/>
        </p:nvSpPr>
        <p:spPr>
          <a:xfrm>
            <a:off x="7102549" y="2295197"/>
            <a:ext cx="1924552" cy="817814"/>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テキスト プレースホルダー 4">
            <a:extLst>
              <a:ext uri="{FF2B5EF4-FFF2-40B4-BE49-F238E27FC236}">
                <a16:creationId xmlns:a16="http://schemas.microsoft.com/office/drawing/2014/main" id="{72B7E912-C286-9F58-154C-FDD41525F668}"/>
              </a:ext>
            </a:extLst>
          </p:cNvPr>
          <p:cNvSpPr txBox="1">
            <a:spLocks/>
          </p:cNvSpPr>
          <p:nvPr/>
        </p:nvSpPr>
        <p:spPr>
          <a:xfrm>
            <a:off x="-358889" y="4175759"/>
            <a:ext cx="5392002" cy="1918232"/>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kumimoji="1" sz="2000" kern="1200" spc="0" baseline="0">
                <a:solidFill>
                  <a:schemeClr val="tx1">
                    <a:lumMod val="95000"/>
                    <a:lumOff val="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kumimoji="1"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kumimoji="1"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kumimoji="1"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kumimoji="1"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00100" lvl="1" indent="-342900">
              <a:lnSpc>
                <a:spcPct val="120000"/>
              </a:lnSpc>
              <a:spcBef>
                <a:spcPts val="0"/>
              </a:spcBef>
              <a:buFont typeface="Arial" panose="020B0604020202020204" pitchFamily="34" charset="0"/>
              <a:buChar char="•"/>
              <a:defRPr/>
            </a:pPr>
            <a:r>
              <a:rPr lang="en-US" altLang="ja-JP" sz="2000" b="1" dirty="0">
                <a:solidFill>
                  <a:srgbClr val="000000"/>
                </a:solidFill>
                <a:latin typeface="Times New Roman" panose="02020603050405020304" pitchFamily="18" charset="0"/>
                <a:ea typeface="游ゴシック"/>
                <a:cs typeface="Times New Roman" panose="02020603050405020304" pitchFamily="18" charset="0"/>
              </a:rPr>
              <a:t>Neutrons leak out </a:t>
            </a:r>
            <a:r>
              <a:rPr lang="en-US" altLang="ja-JP" sz="2000" dirty="0">
                <a:solidFill>
                  <a:srgbClr val="000000"/>
                </a:solidFill>
                <a:latin typeface="Times New Roman" panose="02020603050405020304" pitchFamily="18" charset="0"/>
                <a:ea typeface="游ゴシック"/>
                <a:cs typeface="Times New Roman" panose="02020603050405020304" pitchFamily="18" charset="0"/>
              </a:rPr>
              <a:t>through gaps in the blanket of a fusion reactor</a:t>
            </a:r>
          </a:p>
          <a:p>
            <a:pPr marL="800100" lvl="1" indent="-342900">
              <a:lnSpc>
                <a:spcPct val="120000"/>
              </a:lnSpc>
              <a:spcBef>
                <a:spcPts val="0"/>
              </a:spcBef>
              <a:buFont typeface="Arial" panose="020B0604020202020204" pitchFamily="34" charset="0"/>
              <a:buChar char="•"/>
              <a:defRPr/>
            </a:pPr>
            <a:r>
              <a:rPr lang="en-US" altLang="ja-JP" sz="2000" dirty="0">
                <a:solidFill>
                  <a:srgbClr val="000000"/>
                </a:solidFill>
                <a:latin typeface="Times New Roman" panose="02020603050405020304" pitchFamily="18" charset="0"/>
                <a:ea typeface="游ゴシック"/>
                <a:cs typeface="Times New Roman" panose="02020603050405020304" pitchFamily="18" charset="0"/>
              </a:rPr>
              <a:t>Significant impact on the neutron shielding design</a:t>
            </a:r>
          </a:p>
          <a:p>
            <a:pPr marL="800100" lvl="1" indent="-342900">
              <a:lnSpc>
                <a:spcPct val="120000"/>
              </a:lnSpc>
              <a:spcBef>
                <a:spcPts val="0"/>
              </a:spcBef>
              <a:buFont typeface="Arial" panose="020B0604020202020204" pitchFamily="34" charset="0"/>
              <a:buChar char="•"/>
              <a:defRPr/>
            </a:pPr>
            <a:r>
              <a:rPr lang="en-US" altLang="ja-JP" sz="2000" dirty="0">
                <a:solidFill>
                  <a:srgbClr val="000000"/>
                </a:solidFill>
                <a:latin typeface="Times New Roman" panose="02020603050405020304" pitchFamily="18" charset="0"/>
                <a:ea typeface="游ゴシック"/>
                <a:cs typeface="Times New Roman" panose="02020603050405020304" pitchFamily="18" charset="0"/>
              </a:rPr>
              <a:t>Affected by </a:t>
            </a:r>
            <a:r>
              <a:rPr lang="en-US" altLang="ja-JP" sz="2000" b="1" dirty="0">
                <a:solidFill>
                  <a:srgbClr val="000000"/>
                </a:solidFill>
                <a:latin typeface="Times New Roman" panose="02020603050405020304" pitchFamily="18" charset="0"/>
                <a:ea typeface="游ゴシック"/>
                <a:cs typeface="Times New Roman" panose="02020603050405020304" pitchFamily="18" charset="0"/>
              </a:rPr>
              <a:t>large angle scattering</a:t>
            </a:r>
            <a:endParaRPr lang="en-US" altLang="ja-JP" sz="2000" dirty="0">
              <a:solidFill>
                <a:srgbClr val="000000"/>
              </a:solidFill>
              <a:latin typeface="Times New Roman" panose="02020603050405020304" pitchFamily="18" charset="0"/>
              <a:ea typeface="游ゴシック"/>
              <a:cs typeface="Times New Roman" panose="02020603050405020304" pitchFamily="18" charset="0"/>
            </a:endParaRPr>
          </a:p>
        </p:txBody>
      </p:sp>
      <p:cxnSp>
        <p:nvCxnSpPr>
          <p:cNvPr id="9" name="直線コネクタ 8">
            <a:extLst>
              <a:ext uri="{FF2B5EF4-FFF2-40B4-BE49-F238E27FC236}">
                <a16:creationId xmlns:a16="http://schemas.microsoft.com/office/drawing/2014/main" id="{A93B47FC-5649-BC57-62BC-C6508E010D6D}"/>
              </a:ext>
            </a:extLst>
          </p:cNvPr>
          <p:cNvCxnSpPr>
            <a:cxnSpLocks/>
          </p:cNvCxnSpPr>
          <p:nvPr/>
        </p:nvCxnSpPr>
        <p:spPr>
          <a:xfrm>
            <a:off x="169122" y="1043990"/>
            <a:ext cx="4733618"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3380A48D-223D-782D-BEB2-039330F476D5}"/>
              </a:ext>
            </a:extLst>
          </p:cNvPr>
          <p:cNvCxnSpPr>
            <a:cxnSpLocks/>
          </p:cNvCxnSpPr>
          <p:nvPr/>
        </p:nvCxnSpPr>
        <p:spPr>
          <a:xfrm>
            <a:off x="169122" y="4122586"/>
            <a:ext cx="3819218"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6EB8A5DB-77D6-2935-A43D-CF324535C569}"/>
              </a:ext>
            </a:extLst>
          </p:cNvPr>
          <p:cNvSpPr txBox="1"/>
          <p:nvPr/>
        </p:nvSpPr>
        <p:spPr>
          <a:xfrm>
            <a:off x="0" y="6293353"/>
            <a:ext cx="8953698" cy="553998"/>
          </a:xfrm>
          <a:prstGeom prst="rect">
            <a:avLst/>
          </a:prstGeom>
          <a:noFill/>
        </p:spPr>
        <p:txBody>
          <a:bodyPr wrap="square" rtlCol="0">
            <a:spAutoFit/>
          </a:bodyPr>
          <a:lstStyle/>
          <a:p>
            <a:r>
              <a:rPr kumimoji="1" lang="en-US" altLang="ja-JP" sz="1000" dirty="0">
                <a:latin typeface="Times New Roman" panose="02020603050405020304" pitchFamily="18" charset="0"/>
                <a:cs typeface="Times New Roman" panose="02020603050405020304" pitchFamily="18" charset="0"/>
              </a:rPr>
              <a:t>[</a:t>
            </a:r>
            <a:r>
              <a:rPr lang="en-US" altLang="ja-JP" sz="1000" dirty="0">
                <a:latin typeface="Times New Roman" panose="02020603050405020304" pitchFamily="18" charset="0"/>
                <a:cs typeface="Times New Roman" panose="02020603050405020304" pitchFamily="18" charset="0"/>
              </a:rPr>
              <a:t>1</a:t>
            </a:r>
            <a:r>
              <a:rPr kumimoji="1" lang="en-US" altLang="ja-JP" sz="1000">
                <a:latin typeface="Times New Roman" panose="02020603050405020304" pitchFamily="18" charset="0"/>
                <a:cs typeface="Times New Roman" panose="02020603050405020304" pitchFamily="18" charset="0"/>
              </a:rPr>
              <a:t>] O. Iwamoto, et al </a:t>
            </a:r>
            <a:r>
              <a:rPr kumimoji="1" lang="en-GB" altLang="ja-JP" sz="1000">
                <a:latin typeface="Times New Roman" panose="02020603050405020304" pitchFamily="18" charset="0"/>
                <a:cs typeface="Times New Roman" panose="02020603050405020304" pitchFamily="18" charset="0"/>
              </a:rPr>
              <a:t>J. Nucl. Sci. Technol., 60(1), 1-60 (2023</a:t>
            </a:r>
            <a:r>
              <a:rPr kumimoji="1" lang="en-US" altLang="ja-JP" sz="1000">
                <a:latin typeface="Times New Roman" panose="02020603050405020304" pitchFamily="18" charset="0"/>
                <a:cs typeface="Times New Roman" panose="02020603050405020304" pitchFamily="18" charset="0"/>
              </a:rPr>
              <a:t>).    [</a:t>
            </a:r>
            <a:r>
              <a:rPr kumimoji="1" lang="en-US" altLang="ja-JP" sz="1000" dirty="0">
                <a:latin typeface="Times New Roman" panose="02020603050405020304" pitchFamily="18" charset="0"/>
                <a:cs typeface="Times New Roman" panose="02020603050405020304" pitchFamily="18" charset="0"/>
              </a:rPr>
              <a:t>2] D.A. Brown, et al., Nuclear Data Sheets, 148, 1-142, (2018).</a:t>
            </a:r>
          </a:p>
          <a:p>
            <a:r>
              <a:rPr kumimoji="1" lang="en-US" altLang="ja-JP" sz="1000" dirty="0">
                <a:latin typeface="Times New Roman" panose="02020603050405020304" pitchFamily="18" charset="0"/>
                <a:cs typeface="Times New Roman" panose="02020603050405020304" pitchFamily="18" charset="0"/>
              </a:rPr>
              <a:t>[3] A. J. M. </a:t>
            </a:r>
            <a:r>
              <a:rPr kumimoji="1" lang="en-US" altLang="ja-JP" sz="1000" dirty="0" err="1">
                <a:latin typeface="Times New Roman" panose="02020603050405020304" pitchFamily="18" charset="0"/>
                <a:cs typeface="Times New Roman" panose="02020603050405020304" pitchFamily="18" charset="0"/>
              </a:rPr>
              <a:t>Plompen</a:t>
            </a:r>
            <a:r>
              <a:rPr kumimoji="1" lang="en-US" altLang="ja-JP" sz="1000" dirty="0">
                <a:latin typeface="Times New Roman" panose="02020603050405020304" pitchFamily="18" charset="0"/>
                <a:cs typeface="Times New Roman" panose="02020603050405020304" pitchFamily="18" charset="0"/>
              </a:rPr>
              <a:t>, et al., The European Physical Journal A, 56(7), (2020).   [4] </a:t>
            </a:r>
            <a:r>
              <a:rPr kumimoji="1" lang="en-US" altLang="ja-JP" sz="1000" dirty="0" err="1">
                <a:latin typeface="Times New Roman" panose="02020603050405020304" pitchFamily="18" charset="0"/>
                <a:cs typeface="Times New Roman" panose="02020603050405020304" pitchFamily="18" charset="0"/>
              </a:rPr>
              <a:t>A.I.Tutubalin</a:t>
            </a:r>
            <a:r>
              <a:rPr kumimoji="1" lang="en-US" altLang="ja-JP" sz="1000" dirty="0">
                <a:latin typeface="Times New Roman" panose="02020603050405020304" pitchFamily="18" charset="0"/>
                <a:cs typeface="Times New Roman" panose="02020603050405020304" pitchFamily="18" charset="0"/>
              </a:rPr>
              <a:t>, et al., C,73KIEV,3,62,(1973).</a:t>
            </a:r>
          </a:p>
          <a:p>
            <a:r>
              <a:rPr kumimoji="1" lang="en-US" altLang="ja-JP" sz="1000" dirty="0">
                <a:latin typeface="Times New Roman" panose="02020603050405020304" pitchFamily="18" charset="0"/>
                <a:cs typeface="Times New Roman" panose="02020603050405020304" pitchFamily="18" charset="0"/>
              </a:rPr>
              <a:t>[5] K. </a:t>
            </a:r>
            <a:r>
              <a:rPr kumimoji="1" lang="en-US" altLang="ja-JP" sz="1000" dirty="0" err="1">
                <a:latin typeface="Times New Roman" panose="02020603050405020304" pitchFamily="18" charset="0"/>
                <a:cs typeface="Times New Roman" panose="02020603050405020304" pitchFamily="18" charset="0"/>
              </a:rPr>
              <a:t>Ochiai</a:t>
            </a:r>
            <a:r>
              <a:rPr kumimoji="1" lang="en-US" altLang="ja-JP" sz="1000" dirty="0">
                <a:latin typeface="Times New Roman" panose="02020603050405020304" pitchFamily="18" charset="0"/>
                <a:cs typeface="Times New Roman" panose="02020603050405020304" pitchFamily="18" charset="0"/>
              </a:rPr>
              <a:t>, et al., Journal of Plasma and Fusion Research, </a:t>
            </a:r>
            <a:r>
              <a:rPr kumimoji="1" lang="es-ES" altLang="ja-JP" sz="1000" dirty="0">
                <a:latin typeface="Times New Roman" panose="02020603050405020304" pitchFamily="18" charset="0"/>
                <a:cs typeface="Times New Roman" panose="02020603050405020304" pitchFamily="18" charset="0"/>
              </a:rPr>
              <a:t>84(9), 594-599, (2008)</a:t>
            </a:r>
            <a:r>
              <a:rPr kumimoji="1" lang="en-US" altLang="ja-JP" sz="1000" dirty="0">
                <a:latin typeface="Times New Roman" panose="02020603050405020304" pitchFamily="18" charset="0"/>
                <a:cs typeface="Times New Roman" panose="02020603050405020304" pitchFamily="18" charset="0"/>
              </a:rPr>
              <a:t>.</a:t>
            </a:r>
            <a:endParaRPr lang="es-ES" altLang="ja-JP" sz="1000" dirty="0">
              <a:latin typeface="Times New Roman" panose="02020603050405020304" pitchFamily="18" charset="0"/>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44F6CF9C-8FD8-6984-DB6E-A2C07048751B}"/>
              </a:ext>
            </a:extLst>
          </p:cNvPr>
          <p:cNvSpPr txBox="1"/>
          <p:nvPr/>
        </p:nvSpPr>
        <p:spPr>
          <a:xfrm>
            <a:off x="169122" y="572096"/>
            <a:ext cx="5085669" cy="496867"/>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游ゴシック"/>
                <a:cs typeface="Times New Roman" panose="02020603050405020304" pitchFamily="18" charset="0"/>
              </a:rPr>
              <a:t>Large angle scattering cross section</a:t>
            </a:r>
          </a:p>
        </p:txBody>
      </p:sp>
      <p:sp>
        <p:nvSpPr>
          <p:cNvPr id="31" name="テキスト ボックス 30">
            <a:extLst>
              <a:ext uri="{FF2B5EF4-FFF2-40B4-BE49-F238E27FC236}">
                <a16:creationId xmlns:a16="http://schemas.microsoft.com/office/drawing/2014/main" id="{CDF32747-AB0F-69C5-79AB-7A36AF025806}"/>
              </a:ext>
            </a:extLst>
          </p:cNvPr>
          <p:cNvSpPr txBox="1"/>
          <p:nvPr/>
        </p:nvSpPr>
        <p:spPr>
          <a:xfrm>
            <a:off x="169122" y="3625719"/>
            <a:ext cx="4212052" cy="496867"/>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游ゴシック"/>
                <a:cs typeface="Times New Roman" panose="02020603050405020304" pitchFamily="18" charset="0"/>
              </a:rPr>
              <a:t>Gap streaming phenomenon</a:t>
            </a:r>
          </a:p>
        </p:txBody>
      </p:sp>
      <p:sp>
        <p:nvSpPr>
          <p:cNvPr id="7" name="テキスト ボックス 6">
            <a:extLst>
              <a:ext uri="{FF2B5EF4-FFF2-40B4-BE49-F238E27FC236}">
                <a16:creationId xmlns:a16="http://schemas.microsoft.com/office/drawing/2014/main" id="{1A2DC669-BA3D-5E9C-FE79-B51B9A6591C2}"/>
              </a:ext>
            </a:extLst>
          </p:cNvPr>
          <p:cNvSpPr txBox="1"/>
          <p:nvPr/>
        </p:nvSpPr>
        <p:spPr>
          <a:xfrm>
            <a:off x="4478845" y="3567750"/>
            <a:ext cx="4738255" cy="369332"/>
          </a:xfrm>
          <a:prstGeom prst="rect">
            <a:avLst/>
          </a:prstGeom>
          <a:noFill/>
          <a:ln>
            <a:noFill/>
          </a:ln>
        </p:spPr>
        <p:txBody>
          <a:bodyPr wrap="square" rtlCol="0">
            <a:spAutoFit/>
          </a:bodyPr>
          <a:lstStyle/>
          <a:p>
            <a:pPr algn="ctr"/>
            <a:r>
              <a:rPr kumimoji="1" lang="en-US" altLang="ja-JP" b="1" dirty="0">
                <a:latin typeface="Times New Roman" panose="02020603050405020304" pitchFamily="18" charset="0"/>
                <a:cs typeface="Times New Roman" panose="02020603050405020304" pitchFamily="18" charset="0"/>
              </a:rPr>
              <a:t>Fig. 1  </a:t>
            </a:r>
            <a:r>
              <a:rPr kumimoji="1" lang="en-US" altLang="ja-JP" dirty="0">
                <a:latin typeface="Times New Roman" panose="02020603050405020304" pitchFamily="18" charset="0"/>
                <a:cs typeface="Times New Roman" panose="02020603050405020304" pitchFamily="18" charset="0"/>
              </a:rPr>
              <a:t>Elastic scattering cross section of </a:t>
            </a:r>
            <a:r>
              <a:rPr lang="en-US" altLang="ja-JP" baseline="30000" dirty="0">
                <a:latin typeface="Times New Roman" panose="02020603050405020304" pitchFamily="18" charset="0"/>
                <a:cs typeface="Times New Roman" panose="02020603050405020304" pitchFamily="18" charset="0"/>
              </a:rPr>
              <a:t>26</a:t>
            </a:r>
            <a:r>
              <a:rPr kumimoji="1" lang="en-US" altLang="ja-JP" dirty="0">
                <a:latin typeface="Times New Roman" panose="02020603050405020304" pitchFamily="18" charset="0"/>
                <a:cs typeface="Times New Roman" panose="02020603050405020304" pitchFamily="18" charset="0"/>
              </a:rPr>
              <a:t>Fe </a:t>
            </a:r>
            <a:r>
              <a:rPr kumimoji="1" lang="en-US" altLang="ja-JP" baseline="30000" dirty="0">
                <a:latin typeface="Times New Roman" panose="02020603050405020304" pitchFamily="18" charset="0"/>
                <a:cs typeface="Times New Roman" panose="02020603050405020304" pitchFamily="18" charset="0"/>
              </a:rPr>
              <a:t>[1-4]</a:t>
            </a:r>
            <a:r>
              <a:rPr kumimoji="1" lang="en-US" altLang="ja-JP" dirty="0">
                <a:latin typeface="Times New Roman" panose="02020603050405020304" pitchFamily="18" charset="0"/>
                <a:cs typeface="Times New Roman" panose="02020603050405020304" pitchFamily="18" charset="0"/>
              </a:rPr>
              <a:t>.</a:t>
            </a:r>
            <a:endParaRPr kumimoji="1" lang="ja-JP" altLang="en-US" dirty="0">
              <a:latin typeface="Times New Roman" panose="02020603050405020304" pitchFamily="18" charset="0"/>
              <a:cs typeface="Times New Roman" panose="02020603050405020304" pitchFamily="18" charset="0"/>
            </a:endParaRPr>
          </a:p>
        </p:txBody>
      </p:sp>
      <p:sp>
        <p:nvSpPr>
          <p:cNvPr id="5" name="テキスト プレースホルダー 4"/>
          <p:cNvSpPr>
            <a:spLocks noGrp="1"/>
          </p:cNvSpPr>
          <p:nvPr>
            <p:ph type="body" sz="quarter" idx="15"/>
          </p:nvPr>
        </p:nvSpPr>
        <p:spPr>
          <a:xfrm>
            <a:off x="-358889" y="1068963"/>
            <a:ext cx="5908663" cy="2584814"/>
          </a:xfrm>
        </p:spPr>
        <p:txBody>
          <a:bodyPr>
            <a:normAutofit/>
          </a:bodyPr>
          <a:lstStyle/>
          <a:p>
            <a:pPr marL="800100" marR="0" lvl="1" indent="-3429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en-US" altLang="ja-JP" sz="2000" b="1" i="0" u="none" strike="noStrike" kern="1200" cap="none" spc="0" normalizeH="0" baseline="0" noProof="0" dirty="0">
                <a:ln>
                  <a:noFill/>
                </a:ln>
                <a:solidFill>
                  <a:srgbClr val="000000"/>
                </a:solidFill>
                <a:effectLst/>
                <a:uLnTx/>
                <a:uFillTx/>
                <a:latin typeface="Times New Roman" panose="02020603050405020304" pitchFamily="18" charset="0"/>
                <a:ea typeface="游ゴシック"/>
                <a:cs typeface="Times New Roman" panose="02020603050405020304" pitchFamily="18" charset="0"/>
              </a:rPr>
              <a:t>Neutron backward scattering</a:t>
            </a: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游ゴシック"/>
              <a:cs typeface="Times New Roman" panose="02020603050405020304" pitchFamily="18" charset="0"/>
            </a:endParaRPr>
          </a:p>
          <a:p>
            <a:pPr marL="800100" marR="0" lvl="1" indent="-3429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en-US" altLang="ja-JP" sz="2000" i="0" u="none" strike="noStrike" kern="1200" cap="none" spc="0" normalizeH="0" baseline="0" noProof="0" dirty="0">
                <a:ln>
                  <a:noFill/>
                </a:ln>
                <a:solidFill>
                  <a:srgbClr val="000000"/>
                </a:solidFill>
                <a:effectLst/>
                <a:uLnTx/>
                <a:uFillTx/>
                <a:latin typeface="Times New Roman" panose="02020603050405020304" pitchFamily="18" charset="0"/>
                <a:ea typeface="游ゴシック"/>
                <a:cs typeface="Times New Roman" panose="02020603050405020304" pitchFamily="18" charset="0"/>
              </a:rPr>
              <a:t>Smaller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游ゴシック"/>
                <a:cs typeface="Times New Roman" panose="02020603050405020304" pitchFamily="18" charset="0"/>
              </a:rPr>
              <a:t>than forward scattering cross </a:t>
            </a:r>
            <a:b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游ゴシック"/>
                <a:cs typeface="Times New Roman" panose="02020603050405020304" pitchFamily="18" charset="0"/>
              </a:rPr>
            </a:b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游ゴシック"/>
                <a:cs typeface="Times New Roman" panose="02020603050405020304" pitchFamily="18" charset="0"/>
              </a:rPr>
              <a:t>section by 2 - 3 orders of magnitude</a:t>
            </a:r>
          </a:p>
          <a:p>
            <a:pPr marL="800100" marR="0" lvl="1" indent="-3429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en-US" altLang="ja-JP" sz="2000" b="1" i="0" u="none" strike="noStrike" kern="1200" cap="none" spc="0" normalizeH="0" baseline="0" noProof="0" dirty="0">
                <a:ln>
                  <a:noFill/>
                </a:ln>
                <a:solidFill>
                  <a:srgbClr val="000000"/>
                </a:solidFill>
                <a:effectLst/>
                <a:uLnTx/>
                <a:uFillTx/>
                <a:latin typeface="Times New Roman" panose="02020603050405020304" pitchFamily="18" charset="0"/>
                <a:ea typeface="游ゴシック"/>
                <a:cs typeface="Times New Roman" panose="02020603050405020304" pitchFamily="18" charset="0"/>
              </a:rPr>
              <a:t>Not Negligible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游ゴシック"/>
                <a:cs typeface="Times New Roman" panose="02020603050405020304" pitchFamily="18" charset="0"/>
              </a:rPr>
              <a:t>in neutronics design </a:t>
            </a:r>
            <a:b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游ゴシック"/>
                <a:cs typeface="Times New Roman" panose="02020603050405020304" pitchFamily="18" charset="0"/>
              </a:rPr>
            </a:b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游ゴシック"/>
                <a:cs typeface="Times New Roman" panose="02020603050405020304" pitchFamily="18" charset="0"/>
              </a:rPr>
              <a:t>of fusion reactor because of </a:t>
            </a:r>
            <a:r>
              <a:rPr kumimoji="1" lang="en-US" altLang="ja-JP" sz="2000" b="1" i="0" u="none" strike="noStrike" kern="1200" cap="none" spc="0" normalizeH="0" baseline="0" noProof="0" dirty="0">
                <a:ln>
                  <a:noFill/>
                </a:ln>
                <a:solidFill>
                  <a:srgbClr val="000000"/>
                </a:solidFill>
                <a:effectLst/>
                <a:uLnTx/>
                <a:uFillTx/>
                <a:latin typeface="Times New Roman" panose="02020603050405020304" pitchFamily="18" charset="0"/>
                <a:ea typeface="游ゴシック"/>
                <a:cs typeface="Times New Roman" panose="02020603050405020304" pitchFamily="18" charset="0"/>
              </a:rPr>
              <a:t>gap </a:t>
            </a:r>
            <a:br>
              <a:rPr kumimoji="1" lang="en-US" altLang="ja-JP" sz="2000" b="1" i="0" u="none" strike="noStrike" kern="1200" cap="none" spc="0" normalizeH="0" baseline="0" noProof="0" dirty="0">
                <a:ln>
                  <a:noFill/>
                </a:ln>
                <a:solidFill>
                  <a:srgbClr val="000000"/>
                </a:solidFill>
                <a:effectLst/>
                <a:uLnTx/>
                <a:uFillTx/>
                <a:latin typeface="Times New Roman" panose="02020603050405020304" pitchFamily="18" charset="0"/>
                <a:ea typeface="游ゴシック"/>
                <a:cs typeface="Times New Roman" panose="02020603050405020304" pitchFamily="18" charset="0"/>
              </a:rPr>
            </a:br>
            <a:r>
              <a:rPr kumimoji="1" lang="en-US" altLang="ja-JP" sz="2000" b="1" i="0" u="none" strike="noStrike" kern="1200" cap="none" spc="0" normalizeH="0" baseline="0" noProof="0" dirty="0">
                <a:ln>
                  <a:noFill/>
                </a:ln>
                <a:solidFill>
                  <a:srgbClr val="000000"/>
                </a:solidFill>
                <a:effectLst/>
                <a:uLnTx/>
                <a:uFillTx/>
                <a:latin typeface="Times New Roman" panose="02020603050405020304" pitchFamily="18" charset="0"/>
                <a:ea typeface="游ゴシック"/>
                <a:cs typeface="Times New Roman" panose="02020603050405020304" pitchFamily="18" charset="0"/>
              </a:rPr>
              <a:t>streaming phenomenon</a:t>
            </a:r>
          </a:p>
        </p:txBody>
      </p:sp>
    </p:spTree>
    <p:extLst>
      <p:ext uri="{BB962C8B-B14F-4D97-AF65-F5344CB8AC3E}">
        <p14:creationId xmlns:p14="http://schemas.microsoft.com/office/powerpoint/2010/main" val="2014267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6034F-FC0E-05E9-9DA7-73C90283C7F4}"/>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0C6E81C-E071-59D5-B82C-195EBE3C8BAD}"/>
              </a:ext>
            </a:extLst>
          </p:cNvPr>
          <p:cNvSpPr>
            <a:spLocks noGrp="1"/>
          </p:cNvSpPr>
          <p:nvPr>
            <p:ph type="sldNum" sz="quarter" idx="13"/>
          </p:nvPr>
        </p:nvSpPr>
        <p:spPr/>
        <p:txBody>
          <a:bodyPr/>
          <a:lstStyle/>
          <a:p>
            <a:fld id="{51D93AC8-90BD-4910-BF0D-A41DA964ED62}" type="slidenum">
              <a:rPr lang="ja-JP" altLang="en-US" smtClean="0"/>
              <a:pPr/>
              <a:t>3</a:t>
            </a:fld>
            <a:endParaRPr lang="ja-JP" altLang="en-US" dirty="0"/>
          </a:p>
        </p:txBody>
      </p:sp>
      <p:sp>
        <p:nvSpPr>
          <p:cNvPr id="4" name="テキスト プレースホルダー 3">
            <a:extLst>
              <a:ext uri="{FF2B5EF4-FFF2-40B4-BE49-F238E27FC236}">
                <a16:creationId xmlns:a16="http://schemas.microsoft.com/office/drawing/2014/main" id="{0600A735-3780-A2E9-57C8-C77F25ACCD9A}"/>
              </a:ext>
            </a:extLst>
          </p:cNvPr>
          <p:cNvSpPr>
            <a:spLocks noGrp="1"/>
          </p:cNvSpPr>
          <p:nvPr>
            <p:ph type="body" sz="quarter" idx="14"/>
          </p:nvPr>
        </p:nvSpPr>
        <p:spPr/>
        <p:txBody>
          <a:bodyPr/>
          <a:lstStyle/>
          <a:p>
            <a:r>
              <a:rPr lang="en-US" dirty="0"/>
              <a:t>Experimental Facility: OKTAVIAN</a:t>
            </a:r>
            <a:endParaRPr lang="en-GB" dirty="0"/>
          </a:p>
        </p:txBody>
      </p:sp>
      <p:sp>
        <p:nvSpPr>
          <p:cNvPr id="3" name="テキスト プレースホルダー 4">
            <a:extLst>
              <a:ext uri="{FF2B5EF4-FFF2-40B4-BE49-F238E27FC236}">
                <a16:creationId xmlns:a16="http://schemas.microsoft.com/office/drawing/2014/main" id="{472F6F08-2880-DBE3-7C41-22A2CF42CDD3}"/>
              </a:ext>
            </a:extLst>
          </p:cNvPr>
          <p:cNvSpPr txBox="1">
            <a:spLocks/>
          </p:cNvSpPr>
          <p:nvPr/>
        </p:nvSpPr>
        <p:spPr>
          <a:xfrm>
            <a:off x="169123" y="853011"/>
            <a:ext cx="8974876" cy="3167867"/>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kumimoji="1" sz="2000" kern="1200" spc="0" baseline="0">
                <a:solidFill>
                  <a:schemeClr val="tx1">
                    <a:lumMod val="95000"/>
                    <a:lumOff val="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kumimoji="1"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kumimoji="1"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kumimoji="1"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kumimoji="1"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342900" indent="-342900">
              <a:buFont typeface="Arial" panose="020B0604020202020204" pitchFamily="34" charset="0"/>
              <a:buChar char="•"/>
            </a:pPr>
            <a:r>
              <a:rPr lang="en-US" altLang="ja-JP" dirty="0">
                <a:latin typeface="Times New Roman" panose="02020603050405020304" pitchFamily="18" charset="0"/>
                <a:cs typeface="Times New Roman" panose="02020603050405020304" pitchFamily="18" charset="0"/>
              </a:rPr>
              <a:t>We are using </a:t>
            </a:r>
            <a:r>
              <a:rPr lang="en-US" altLang="ja-JP" b="1" dirty="0">
                <a:latin typeface="Times New Roman" panose="02020603050405020304" pitchFamily="18" charset="0"/>
                <a:cs typeface="Times New Roman" panose="02020603050405020304" pitchFamily="18" charset="0"/>
              </a:rPr>
              <a:t>14 MeV neutron </a:t>
            </a:r>
            <a:r>
              <a:rPr lang="en-US" altLang="ja-JP" dirty="0">
                <a:latin typeface="Times New Roman" panose="02020603050405020304" pitchFamily="18" charset="0"/>
                <a:cs typeface="Times New Roman" panose="02020603050405020304" pitchFamily="18" charset="0"/>
              </a:rPr>
              <a:t>engineering experimental apparatus (OKTAVIAN) of the University </a:t>
            </a:r>
            <a:r>
              <a:rPr lang="en-US" altLang="ja-JP">
                <a:latin typeface="Times New Roman" panose="02020603050405020304" pitchFamily="18" charset="0"/>
                <a:cs typeface="Times New Roman" panose="02020603050405020304" pitchFamily="18" charset="0"/>
              </a:rPr>
              <a:t>of Osaka</a:t>
            </a:r>
            <a:endParaRPr lang="en-US" altLang="ja-JP"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ja-JP" dirty="0">
                <a:latin typeface="Times New Roman" panose="02020603050405020304" pitchFamily="18" charset="0"/>
                <a:cs typeface="Times New Roman" panose="02020603050405020304" pitchFamily="18" charset="0"/>
              </a:rPr>
              <a:t>Deuterium </a:t>
            </a:r>
            <a:r>
              <a:rPr lang="en-US" altLang="ja-JP">
                <a:latin typeface="Times New Roman" panose="02020603050405020304" pitchFamily="18" charset="0"/>
                <a:cs typeface="Times New Roman" panose="02020603050405020304" pitchFamily="18" charset="0"/>
              </a:rPr>
              <a:t>ions are </a:t>
            </a:r>
            <a:r>
              <a:rPr lang="en-US" altLang="ja-JP" dirty="0">
                <a:latin typeface="Times New Roman" panose="02020603050405020304" pitchFamily="18" charset="0"/>
                <a:cs typeface="Times New Roman" panose="02020603050405020304" pitchFamily="18" charset="0"/>
              </a:rPr>
              <a:t>accelerated by a </a:t>
            </a:r>
            <a:r>
              <a:rPr lang="en-US" altLang="ja-JP" b="1">
                <a:latin typeface="Times New Roman" panose="02020603050405020304" pitchFamily="18" charset="0"/>
                <a:cs typeface="Times New Roman" panose="02020603050405020304" pitchFamily="18" charset="0"/>
              </a:rPr>
              <a:t>Cockcroft-Walton accelerator</a:t>
            </a:r>
          </a:p>
          <a:p>
            <a:pPr marL="342900" indent="-342900">
              <a:buFont typeface="Arial" panose="020B0604020202020204" pitchFamily="34" charset="0"/>
              <a:buChar char="•"/>
            </a:pPr>
            <a:r>
              <a:rPr lang="en-US" altLang="ja-JP">
                <a:latin typeface="Times New Roman" panose="02020603050405020304" pitchFamily="18" charset="0"/>
                <a:cs typeface="Times New Roman" panose="02020603050405020304" pitchFamily="18" charset="0"/>
              </a:rPr>
              <a:t>Neutrons are produced </a:t>
            </a:r>
            <a:r>
              <a:rPr lang="en-US" altLang="ja-JP" dirty="0">
                <a:latin typeface="Times New Roman" panose="02020603050405020304" pitchFamily="18" charset="0"/>
                <a:cs typeface="Times New Roman" panose="02020603050405020304" pitchFamily="18" charset="0"/>
              </a:rPr>
              <a:t>by the </a:t>
            </a:r>
            <a:r>
              <a:rPr lang="en-US" altLang="ja-JP" b="1">
                <a:latin typeface="Times New Roman" panose="02020603050405020304" pitchFamily="18" charset="0"/>
                <a:cs typeface="Times New Roman" panose="02020603050405020304" pitchFamily="18" charset="0"/>
              </a:rPr>
              <a:t>D-T reaction</a:t>
            </a:r>
            <a:endParaRPr lang="en-US" altLang="ja-JP" dirty="0">
              <a:latin typeface="Times New Roman" panose="02020603050405020304" pitchFamily="18" charset="0"/>
              <a:cs typeface="Times New Roman" panose="02020603050405020304" pitchFamily="18" charset="0"/>
            </a:endParaRPr>
          </a:p>
        </p:txBody>
      </p:sp>
      <p:pic>
        <p:nvPicPr>
          <p:cNvPr id="1026" name="Picture 2" descr="photo">
            <a:extLst>
              <a:ext uri="{FF2B5EF4-FFF2-40B4-BE49-F238E27FC236}">
                <a16:creationId xmlns:a16="http://schemas.microsoft.com/office/drawing/2014/main" id="{2841C65B-1E21-5AB2-9FE3-686A94C89B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24" y="3003082"/>
            <a:ext cx="2855434" cy="21415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hoto">
            <a:extLst>
              <a:ext uri="{FF2B5EF4-FFF2-40B4-BE49-F238E27FC236}">
                <a16:creationId xmlns:a16="http://schemas.microsoft.com/office/drawing/2014/main" id="{653D0D4F-D977-D98D-E23A-74AEEB7177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6005" y="3005778"/>
            <a:ext cx="2835513" cy="2126635"/>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37F0F885-3BAC-6702-993D-EE612FB8234E}"/>
              </a:ext>
            </a:extLst>
          </p:cNvPr>
          <p:cNvSpPr txBox="1"/>
          <p:nvPr/>
        </p:nvSpPr>
        <p:spPr>
          <a:xfrm>
            <a:off x="149217" y="5148985"/>
            <a:ext cx="2800350" cy="369332"/>
          </a:xfrm>
          <a:prstGeom prst="rect">
            <a:avLst/>
          </a:prstGeom>
          <a:noFill/>
        </p:spPr>
        <p:txBody>
          <a:bodyPr wrap="square">
            <a:spAutoFit/>
          </a:bodyPr>
          <a:lstStyle/>
          <a:p>
            <a:pPr algn="ctr">
              <a:spcBef>
                <a:spcPts val="750"/>
              </a:spcBef>
            </a:pPr>
            <a:r>
              <a:rPr lang="en-US" altLang="ja-JP" i="0" dirty="0" err="1">
                <a:solidFill>
                  <a:srgbClr val="000000"/>
                </a:solidFill>
                <a:effectLst/>
                <a:latin typeface="Times New Roman" panose="02020603050405020304" pitchFamily="18" charset="0"/>
                <a:cs typeface="Times New Roman" panose="02020603050405020304" pitchFamily="18" charset="0"/>
              </a:rPr>
              <a:t>Duoplasmatron</a:t>
            </a:r>
            <a:r>
              <a:rPr lang="en-US" altLang="ja-JP" i="0" dirty="0">
                <a:solidFill>
                  <a:srgbClr val="000000"/>
                </a:solidFill>
                <a:effectLst/>
                <a:latin typeface="Times New Roman" panose="02020603050405020304" pitchFamily="18" charset="0"/>
                <a:cs typeface="Times New Roman" panose="02020603050405020304" pitchFamily="18" charset="0"/>
              </a:rPr>
              <a:t> ion sources</a:t>
            </a:r>
          </a:p>
        </p:txBody>
      </p:sp>
      <p:sp>
        <p:nvSpPr>
          <p:cNvPr id="9" name="テキスト ボックス 8">
            <a:extLst>
              <a:ext uri="{FF2B5EF4-FFF2-40B4-BE49-F238E27FC236}">
                <a16:creationId xmlns:a16="http://schemas.microsoft.com/office/drawing/2014/main" id="{9AC82BEB-F162-24E3-8690-B8E858C66497}"/>
              </a:ext>
            </a:extLst>
          </p:cNvPr>
          <p:cNvSpPr txBox="1"/>
          <p:nvPr/>
        </p:nvSpPr>
        <p:spPr>
          <a:xfrm>
            <a:off x="3821111" y="5144657"/>
            <a:ext cx="1501461" cy="369332"/>
          </a:xfrm>
          <a:prstGeom prst="rect">
            <a:avLst/>
          </a:prstGeom>
          <a:noFill/>
        </p:spPr>
        <p:txBody>
          <a:bodyPr wrap="square">
            <a:spAutoFit/>
          </a:bodyPr>
          <a:lstStyle/>
          <a:p>
            <a:pPr algn="ctr"/>
            <a:r>
              <a:rPr lang="en-US" altLang="ja-JP" dirty="0">
                <a:latin typeface="Times New Roman" panose="02020603050405020304" pitchFamily="18" charset="0"/>
                <a:cs typeface="Times New Roman" panose="02020603050405020304" pitchFamily="18" charset="0"/>
              </a:rPr>
              <a:t>Accelerator</a:t>
            </a:r>
            <a:endParaRPr lang="ja-JP" altLang="en-US" dirty="0"/>
          </a:p>
        </p:txBody>
      </p:sp>
      <p:sp>
        <p:nvSpPr>
          <p:cNvPr id="12" name="テキスト ボックス 11">
            <a:extLst>
              <a:ext uri="{FF2B5EF4-FFF2-40B4-BE49-F238E27FC236}">
                <a16:creationId xmlns:a16="http://schemas.microsoft.com/office/drawing/2014/main" id="{899EE888-96B1-7DC6-7B1E-1C3C471DE4F3}"/>
              </a:ext>
            </a:extLst>
          </p:cNvPr>
          <p:cNvSpPr txBox="1"/>
          <p:nvPr/>
        </p:nvSpPr>
        <p:spPr>
          <a:xfrm>
            <a:off x="60423" y="5521319"/>
            <a:ext cx="2977938" cy="369332"/>
          </a:xfrm>
          <a:prstGeom prst="rect">
            <a:avLst/>
          </a:prstGeom>
          <a:noFill/>
        </p:spPr>
        <p:txBody>
          <a:bodyPr wrap="square">
            <a:spAutoFit/>
          </a:bodyPr>
          <a:lstStyle/>
          <a:p>
            <a:pPr algn="ctr">
              <a:spcBef>
                <a:spcPts val="750"/>
              </a:spcBef>
            </a:pPr>
            <a:r>
              <a:rPr lang="en-US" altLang="ja-JP" i="0" dirty="0">
                <a:solidFill>
                  <a:srgbClr val="000000"/>
                </a:solidFill>
                <a:effectLst/>
                <a:latin typeface="Times New Roman" panose="02020603050405020304" pitchFamily="18" charset="0"/>
                <a:cs typeface="Times New Roman" panose="02020603050405020304" pitchFamily="18" charset="0"/>
              </a:rPr>
              <a:t>30 mA, D</a:t>
            </a:r>
            <a:r>
              <a:rPr lang="en-US" altLang="ja-JP" i="0" baseline="30000" dirty="0">
                <a:solidFill>
                  <a:srgbClr val="000000"/>
                </a:solidFill>
                <a:effectLst/>
                <a:latin typeface="Times New Roman" panose="02020603050405020304" pitchFamily="18" charset="0"/>
                <a:cs typeface="Times New Roman" panose="02020603050405020304" pitchFamily="18" charset="0"/>
              </a:rPr>
              <a:t>+</a:t>
            </a:r>
            <a:r>
              <a:rPr lang="en-US" altLang="ja-JP" i="0" dirty="0">
                <a:solidFill>
                  <a:srgbClr val="000000"/>
                </a:solidFill>
                <a:effectLst/>
                <a:latin typeface="Times New Roman" panose="02020603050405020304" pitchFamily="18" charset="0"/>
                <a:cs typeface="Times New Roman" panose="02020603050405020304" pitchFamily="18" charset="0"/>
              </a:rPr>
              <a:t> beam </a:t>
            </a:r>
            <a:r>
              <a:rPr lang="en-US" altLang="ja-JP" dirty="0">
                <a:solidFill>
                  <a:srgbClr val="000000"/>
                </a:solidFill>
                <a:latin typeface="Times New Roman" panose="02020603050405020304" pitchFamily="18" charset="0"/>
                <a:cs typeface="Times New Roman" panose="02020603050405020304" pitchFamily="18" charset="0"/>
              </a:rPr>
              <a:t>:</a:t>
            </a:r>
            <a:r>
              <a:rPr lang="ja-JP" altLang="en-US" dirty="0">
                <a:solidFill>
                  <a:srgbClr val="000000"/>
                </a:solidFill>
                <a:latin typeface="Times New Roman" panose="02020603050405020304" pitchFamily="18" charset="0"/>
                <a:cs typeface="Times New Roman" panose="02020603050405020304" pitchFamily="18" charset="0"/>
              </a:rPr>
              <a:t> </a:t>
            </a:r>
            <a:r>
              <a:rPr lang="en-US" altLang="ja-JP" i="0" dirty="0">
                <a:solidFill>
                  <a:srgbClr val="000000"/>
                </a:solidFill>
                <a:effectLst/>
                <a:latin typeface="Times New Roman" panose="02020603050405020304" pitchFamily="18" charset="0"/>
                <a:cs typeface="Times New Roman" panose="02020603050405020304" pitchFamily="18" charset="0"/>
              </a:rPr>
              <a:t>300 keV</a:t>
            </a:r>
          </a:p>
        </p:txBody>
      </p:sp>
      <p:sp>
        <p:nvSpPr>
          <p:cNvPr id="15" name="テキスト ボックス 14">
            <a:extLst>
              <a:ext uri="{FF2B5EF4-FFF2-40B4-BE49-F238E27FC236}">
                <a16:creationId xmlns:a16="http://schemas.microsoft.com/office/drawing/2014/main" id="{C6FF6B21-D993-59ED-9036-F163F9EFC80D}"/>
              </a:ext>
            </a:extLst>
          </p:cNvPr>
          <p:cNvSpPr txBox="1"/>
          <p:nvPr/>
        </p:nvSpPr>
        <p:spPr>
          <a:xfrm>
            <a:off x="3664584" y="5521319"/>
            <a:ext cx="1814514" cy="369332"/>
          </a:xfrm>
          <a:prstGeom prst="rect">
            <a:avLst/>
          </a:prstGeom>
          <a:noFill/>
        </p:spPr>
        <p:txBody>
          <a:bodyPr wrap="square">
            <a:spAutoFit/>
          </a:bodyPr>
          <a:lstStyle/>
          <a:p>
            <a:pPr algn="ctr">
              <a:spcBef>
                <a:spcPts val="750"/>
              </a:spcBef>
            </a:pPr>
            <a:r>
              <a:rPr lang="en-US" altLang="ja-JP" i="0" dirty="0">
                <a:solidFill>
                  <a:srgbClr val="000000"/>
                </a:solidFill>
                <a:effectLst/>
                <a:latin typeface="Times New Roman" panose="02020603050405020304" pitchFamily="18" charset="0"/>
                <a:cs typeface="Times New Roman" panose="02020603050405020304" pitchFamily="18" charset="0"/>
              </a:rPr>
              <a:t>300 kV - 80 mA</a:t>
            </a:r>
          </a:p>
        </p:txBody>
      </p:sp>
      <p:pic>
        <p:nvPicPr>
          <p:cNvPr id="16" name="図 15">
            <a:extLst>
              <a:ext uri="{FF2B5EF4-FFF2-40B4-BE49-F238E27FC236}">
                <a16:creationId xmlns:a16="http://schemas.microsoft.com/office/drawing/2014/main" id="{26139B5E-84BB-0069-FA7C-ECF3D9EB0504}"/>
              </a:ext>
            </a:extLst>
          </p:cNvPr>
          <p:cNvPicPr>
            <a:picLocks noChangeAspect="1"/>
          </p:cNvPicPr>
          <p:nvPr/>
        </p:nvPicPr>
        <p:blipFill>
          <a:blip r:embed="rId5"/>
          <a:stretch>
            <a:fillRect/>
          </a:stretch>
        </p:blipFill>
        <p:spPr>
          <a:xfrm>
            <a:off x="6189927" y="3003082"/>
            <a:ext cx="2839108" cy="2129331"/>
          </a:xfrm>
          <a:prstGeom prst="rect">
            <a:avLst/>
          </a:prstGeom>
        </p:spPr>
      </p:pic>
      <p:sp>
        <p:nvSpPr>
          <p:cNvPr id="17" name="テキスト ボックス 16">
            <a:extLst>
              <a:ext uri="{FF2B5EF4-FFF2-40B4-BE49-F238E27FC236}">
                <a16:creationId xmlns:a16="http://schemas.microsoft.com/office/drawing/2014/main" id="{3CDB953B-840A-9DFD-7F13-0018F8FBA7FE}"/>
              </a:ext>
            </a:extLst>
          </p:cNvPr>
          <p:cNvSpPr txBox="1"/>
          <p:nvPr/>
        </p:nvSpPr>
        <p:spPr>
          <a:xfrm>
            <a:off x="6260933" y="5144657"/>
            <a:ext cx="2725897" cy="369332"/>
          </a:xfrm>
          <a:prstGeom prst="rect">
            <a:avLst/>
          </a:prstGeom>
          <a:noFill/>
        </p:spPr>
        <p:txBody>
          <a:bodyPr wrap="square">
            <a:spAutoFit/>
          </a:bodyPr>
          <a:lstStyle/>
          <a:p>
            <a:pPr algn="ctr"/>
            <a:r>
              <a:rPr lang="en-US" altLang="ja-JP" dirty="0">
                <a:solidFill>
                  <a:srgbClr val="000000"/>
                </a:solidFill>
                <a:latin typeface="Times New Roman" panose="02020603050405020304" pitchFamily="18" charset="0"/>
                <a:cs typeface="Times New Roman" panose="02020603050405020304" pitchFamily="18" charset="0"/>
              </a:rPr>
              <a:t>N</a:t>
            </a:r>
            <a:r>
              <a:rPr lang="en-US" altLang="ja-JP" i="0" dirty="0">
                <a:solidFill>
                  <a:srgbClr val="000000"/>
                </a:solidFill>
                <a:effectLst/>
                <a:latin typeface="Times New Roman" panose="02020603050405020304" pitchFamily="18" charset="0"/>
                <a:cs typeface="Times New Roman" panose="02020603050405020304" pitchFamily="18" charset="0"/>
              </a:rPr>
              <a:t>eutron irradiation room</a:t>
            </a:r>
            <a:endParaRPr lang="ja-JP" altLang="en-US" dirty="0"/>
          </a:p>
        </p:txBody>
      </p:sp>
      <p:sp>
        <p:nvSpPr>
          <p:cNvPr id="21" name="テキスト ボックス 20">
            <a:extLst>
              <a:ext uri="{FF2B5EF4-FFF2-40B4-BE49-F238E27FC236}">
                <a16:creationId xmlns:a16="http://schemas.microsoft.com/office/drawing/2014/main" id="{66E2D567-0156-5D22-A78E-4BCA3E520166}"/>
              </a:ext>
            </a:extLst>
          </p:cNvPr>
          <p:cNvSpPr txBox="1"/>
          <p:nvPr/>
        </p:nvSpPr>
        <p:spPr>
          <a:xfrm>
            <a:off x="6725387" y="5523504"/>
            <a:ext cx="1814514" cy="369332"/>
          </a:xfrm>
          <a:prstGeom prst="rect">
            <a:avLst/>
          </a:prstGeom>
          <a:noFill/>
        </p:spPr>
        <p:txBody>
          <a:bodyPr wrap="square">
            <a:spAutoFit/>
          </a:bodyPr>
          <a:lstStyle/>
          <a:p>
            <a:pPr algn="ctr"/>
            <a:r>
              <a:rPr lang="en-US" altLang="ja-JP" dirty="0">
                <a:latin typeface="Times New Roman" panose="02020603050405020304" pitchFamily="18" charset="0"/>
                <a:cs typeface="Times New Roman" panose="02020603050405020304" pitchFamily="18" charset="0"/>
              </a:rPr>
              <a:t>4.2×4.6×4.2 m</a:t>
            </a:r>
            <a:r>
              <a:rPr lang="en-US" altLang="ja-JP" baseline="30000" dirty="0">
                <a:latin typeface="Times New Roman" panose="02020603050405020304" pitchFamily="18" charset="0"/>
                <a:cs typeface="Times New Roman" panose="02020603050405020304" pitchFamily="18" charset="0"/>
              </a:rPr>
              <a:t>3</a:t>
            </a:r>
            <a:endParaRPr lang="ja-JP" altLang="en-US" baseline="30000" dirty="0">
              <a:latin typeface="Times New Roman" panose="02020603050405020304" pitchFamily="18" charset="0"/>
              <a:cs typeface="Times New Roman" panose="02020603050405020304" pitchFamily="18" charset="0"/>
            </a:endParaRPr>
          </a:p>
        </p:txBody>
      </p:sp>
      <p:sp>
        <p:nvSpPr>
          <p:cNvPr id="5" name="テキスト ボックス 4">
            <a:extLst>
              <a:ext uri="{FF2B5EF4-FFF2-40B4-BE49-F238E27FC236}">
                <a16:creationId xmlns:a16="http://schemas.microsoft.com/office/drawing/2014/main" id="{05C15A50-29E4-C266-8585-300567301C89}"/>
              </a:ext>
            </a:extLst>
          </p:cNvPr>
          <p:cNvSpPr txBox="1"/>
          <p:nvPr/>
        </p:nvSpPr>
        <p:spPr>
          <a:xfrm>
            <a:off x="1249218" y="5965647"/>
            <a:ext cx="6814686" cy="369332"/>
          </a:xfrm>
          <a:prstGeom prst="rect">
            <a:avLst/>
          </a:prstGeom>
          <a:noFill/>
        </p:spPr>
        <p:txBody>
          <a:bodyPr wrap="square" rtlCol="0">
            <a:spAutoFit/>
          </a:bodyPr>
          <a:lstStyle/>
          <a:p>
            <a:pPr algn="ctr"/>
            <a:r>
              <a:rPr kumimoji="1" lang="en-US" altLang="ja-JP" b="1">
                <a:latin typeface="Times New Roman" panose="02020603050405020304" pitchFamily="18" charset="0"/>
                <a:cs typeface="Times New Roman" panose="02020603050405020304" pitchFamily="18" charset="0"/>
              </a:rPr>
              <a:t>Fig. 3 </a:t>
            </a:r>
            <a:r>
              <a:rPr lang="ja-JP" altLang="en-US" b="1">
                <a:latin typeface="Times New Roman" panose="02020603050405020304" pitchFamily="18" charset="0"/>
                <a:cs typeface="Times New Roman" panose="02020603050405020304" pitchFamily="18" charset="0"/>
              </a:rPr>
              <a:t> </a:t>
            </a:r>
            <a:r>
              <a:rPr lang="en-US" altLang="ja-JP">
                <a:latin typeface="Times New Roman" panose="02020603050405020304" pitchFamily="18" charset="0"/>
                <a:cs typeface="Times New Roman" panose="02020603050405020304" pitchFamily="18" charset="0"/>
              </a:rPr>
              <a:t>Experimental facility of OKTAVIAN of the University of Osaka.</a:t>
            </a:r>
            <a:endParaRPr kumimoji="1" lang="ja-JP"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7504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AD70A-2E61-451D-1ECC-5F925E78A7CA}"/>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1763FC2-6344-9327-E878-786305E3468A}"/>
              </a:ext>
            </a:extLst>
          </p:cNvPr>
          <p:cNvSpPr>
            <a:spLocks noGrp="1"/>
          </p:cNvSpPr>
          <p:nvPr>
            <p:ph type="sldNum" sz="quarter" idx="13"/>
          </p:nvPr>
        </p:nvSpPr>
        <p:spPr/>
        <p:txBody>
          <a:bodyPr/>
          <a:lstStyle/>
          <a:p>
            <a:fld id="{51D93AC8-90BD-4910-BF0D-A41DA964ED62}" type="slidenum">
              <a:rPr lang="ja-JP" altLang="en-US" smtClean="0"/>
              <a:pPr/>
              <a:t>4</a:t>
            </a:fld>
            <a:endParaRPr lang="ja-JP" altLang="en-US" dirty="0"/>
          </a:p>
        </p:txBody>
      </p:sp>
      <p:sp>
        <p:nvSpPr>
          <p:cNvPr id="4" name="テキスト プレースホルダー 3">
            <a:extLst>
              <a:ext uri="{FF2B5EF4-FFF2-40B4-BE49-F238E27FC236}">
                <a16:creationId xmlns:a16="http://schemas.microsoft.com/office/drawing/2014/main" id="{F542A052-20D5-00FE-5953-0537AD7372E0}"/>
              </a:ext>
            </a:extLst>
          </p:cNvPr>
          <p:cNvSpPr>
            <a:spLocks noGrp="1"/>
          </p:cNvSpPr>
          <p:nvPr>
            <p:ph type="body" sz="quarter" idx="14"/>
          </p:nvPr>
        </p:nvSpPr>
        <p:spPr/>
        <p:txBody>
          <a:bodyPr/>
          <a:lstStyle/>
          <a:p>
            <a:r>
              <a:rPr kumimoji="1" lang="en-US" altLang="ja-JP" dirty="0"/>
              <a:t>Experimental System</a:t>
            </a:r>
            <a:endParaRPr kumimoji="1" lang="ja-JP" altLang="en-US" dirty="0"/>
          </a:p>
        </p:txBody>
      </p:sp>
      <p:sp>
        <p:nvSpPr>
          <p:cNvPr id="5" name="テキスト プレースホルダー 4">
            <a:extLst>
              <a:ext uri="{FF2B5EF4-FFF2-40B4-BE49-F238E27FC236}">
                <a16:creationId xmlns:a16="http://schemas.microsoft.com/office/drawing/2014/main" id="{19EA0BFE-C046-0FE4-E37C-BF5BECF1631C}"/>
              </a:ext>
            </a:extLst>
          </p:cNvPr>
          <p:cNvSpPr>
            <a:spLocks noGrp="1"/>
          </p:cNvSpPr>
          <p:nvPr>
            <p:ph type="body" sz="quarter" idx="15"/>
          </p:nvPr>
        </p:nvSpPr>
        <p:spPr/>
        <p:txBody>
          <a:bodyPr/>
          <a:lstStyle/>
          <a:p>
            <a:r>
              <a:rPr lang="en-US" altLang="ja-JP" sz="2000" b="1" dirty="0">
                <a:latin typeface="Times New Roman" panose="02020603050405020304" pitchFamily="18" charset="0"/>
                <a:cs typeface="Times New Roman" panose="02020603050405020304" pitchFamily="18" charset="0"/>
              </a:rPr>
              <a:t>Designed</a:t>
            </a:r>
            <a:r>
              <a:rPr lang="en-US" altLang="ja-JP" sz="2000" dirty="0">
                <a:latin typeface="Times New Roman" panose="02020603050405020304" pitchFamily="18" charset="0"/>
                <a:cs typeface="Times New Roman" panose="02020603050405020304" pitchFamily="18" charset="0"/>
              </a:rPr>
              <a:t> experiments</a:t>
            </a:r>
            <a:r>
              <a:rPr lang="ja-JP" altLang="en-US" sz="2000" dirty="0">
                <a:latin typeface="Times New Roman" panose="02020603050405020304" pitchFamily="18" charset="0"/>
                <a:cs typeface="Times New Roman" panose="02020603050405020304" pitchFamily="18" charset="0"/>
              </a:rPr>
              <a:t> </a:t>
            </a:r>
            <a:r>
              <a:rPr lang="en-US" altLang="ja-JP" sz="2000" dirty="0">
                <a:latin typeface="Times New Roman" panose="02020603050405020304" pitchFamily="18" charset="0"/>
                <a:cs typeface="Times New Roman" panose="02020603050405020304" pitchFamily="18" charset="0"/>
              </a:rPr>
              <a:t>to measure </a:t>
            </a:r>
            <a:r>
              <a:rPr lang="en-US" altLang="ja-JP" sz="2000" dirty="0">
                <a:solidFill>
                  <a:srgbClr val="FF0000"/>
                </a:solidFill>
                <a:latin typeface="Times New Roman" panose="02020603050405020304" pitchFamily="18" charset="0"/>
                <a:cs typeface="Times New Roman" panose="02020603050405020304" pitchFamily="18" charset="0"/>
              </a:rPr>
              <a:t>large angle scattering </a:t>
            </a:r>
            <a:r>
              <a:rPr lang="en-US" altLang="ja-JP" sz="2000">
                <a:solidFill>
                  <a:srgbClr val="FF0000"/>
                </a:solidFill>
                <a:latin typeface="Times New Roman" panose="02020603050405020304" pitchFamily="18" charset="0"/>
                <a:cs typeface="Times New Roman" panose="02020603050405020304" pitchFamily="18" charset="0"/>
              </a:rPr>
              <a:t>neutrons </a:t>
            </a:r>
            <a:r>
              <a:rPr lang="en-US" altLang="ja-JP" sz="2000" baseline="30000">
                <a:solidFill>
                  <a:schemeClr val="tx1"/>
                </a:solidFill>
                <a:latin typeface="Times New Roman" panose="02020603050405020304" pitchFamily="18" charset="0"/>
                <a:cs typeface="Times New Roman" panose="02020603050405020304" pitchFamily="18" charset="0"/>
              </a:rPr>
              <a:t>[6]</a:t>
            </a:r>
            <a:endParaRPr lang="en-US" altLang="ja-JP" sz="2000" baseline="30000" dirty="0">
              <a:solidFill>
                <a:schemeClr val="tx1"/>
              </a:solidFill>
              <a:latin typeface="Times New Roman" panose="02020603050405020304" pitchFamily="18" charset="0"/>
              <a:cs typeface="Times New Roman" panose="02020603050405020304" pitchFamily="18" charset="0"/>
            </a:endParaRPr>
          </a:p>
        </p:txBody>
      </p:sp>
      <p:grpSp>
        <p:nvGrpSpPr>
          <p:cNvPr id="3" name="グループ化 2">
            <a:extLst>
              <a:ext uri="{FF2B5EF4-FFF2-40B4-BE49-F238E27FC236}">
                <a16:creationId xmlns:a16="http://schemas.microsoft.com/office/drawing/2014/main" id="{27ED42D5-163A-AF3B-8156-28493D85BEB9}"/>
              </a:ext>
            </a:extLst>
          </p:cNvPr>
          <p:cNvGrpSpPr/>
          <p:nvPr/>
        </p:nvGrpSpPr>
        <p:grpSpPr>
          <a:xfrm>
            <a:off x="291983" y="1580305"/>
            <a:ext cx="8579849" cy="2400231"/>
            <a:chOff x="967541" y="20240855"/>
            <a:chExt cx="7128729" cy="1990004"/>
          </a:xfrm>
        </p:grpSpPr>
        <p:sp>
          <p:nvSpPr>
            <p:cNvPr id="6" name="テキスト ボックス 5">
              <a:extLst>
                <a:ext uri="{FF2B5EF4-FFF2-40B4-BE49-F238E27FC236}">
                  <a16:creationId xmlns:a16="http://schemas.microsoft.com/office/drawing/2014/main" id="{58D82A49-19DD-FADA-C81E-DFB005B0ED60}"/>
                </a:ext>
              </a:extLst>
            </p:cNvPr>
            <p:cNvSpPr txBox="1"/>
            <p:nvPr/>
          </p:nvSpPr>
          <p:spPr>
            <a:xfrm rot="21151997">
              <a:off x="2553391" y="20853962"/>
              <a:ext cx="3377756" cy="255281"/>
            </a:xfrm>
            <a:prstGeom prst="rect">
              <a:avLst/>
            </a:prstGeom>
            <a:noFill/>
          </p:spPr>
          <p:txBody>
            <a:bodyPr wrap="square" rtlCol="0">
              <a:spAutoFit/>
            </a:bodyPr>
            <a:lstStyle/>
            <a:p>
              <a:pPr algn="ctr"/>
              <a:r>
                <a:rPr kumimoji="1" lang="en-US" altLang="ja-JP" b="1" dirty="0">
                  <a:solidFill>
                    <a:srgbClr val="FF0000"/>
                  </a:solidFill>
                  <a:latin typeface="Times New Roman" panose="02020603050405020304" pitchFamily="18" charset="0"/>
                  <a:cs typeface="Times New Roman" panose="02020603050405020304" pitchFamily="18" charset="0"/>
                </a:rPr>
                <a:t>Large angle scattering neutron</a:t>
              </a:r>
              <a:endParaRPr kumimoji="1" lang="ja-JP" altLang="en-US" b="1" dirty="0">
                <a:solidFill>
                  <a:srgbClr val="FF0000"/>
                </a:solidFill>
                <a:latin typeface="Times New Roman" panose="02020603050405020304" pitchFamily="18" charset="0"/>
                <a:cs typeface="Times New Roman" panose="02020603050405020304" pitchFamily="18" charset="0"/>
              </a:endParaRPr>
            </a:p>
          </p:txBody>
        </p:sp>
        <p:grpSp>
          <p:nvGrpSpPr>
            <p:cNvPr id="8" name="グループ化 7">
              <a:extLst>
                <a:ext uri="{FF2B5EF4-FFF2-40B4-BE49-F238E27FC236}">
                  <a16:creationId xmlns:a16="http://schemas.microsoft.com/office/drawing/2014/main" id="{5A23BB86-EB01-7717-CDAD-34EDB90853C5}"/>
                </a:ext>
              </a:extLst>
            </p:cNvPr>
            <p:cNvGrpSpPr/>
            <p:nvPr/>
          </p:nvGrpSpPr>
          <p:grpSpPr>
            <a:xfrm>
              <a:off x="967541" y="20240855"/>
              <a:ext cx="7128729" cy="1990004"/>
              <a:chOff x="985891" y="20800244"/>
              <a:chExt cx="7128729" cy="1990004"/>
            </a:xfrm>
          </p:grpSpPr>
          <p:sp>
            <p:nvSpPr>
              <p:cNvPr id="10" name="テキスト ボックス 9">
                <a:extLst>
                  <a:ext uri="{FF2B5EF4-FFF2-40B4-BE49-F238E27FC236}">
                    <a16:creationId xmlns:a16="http://schemas.microsoft.com/office/drawing/2014/main" id="{2E5CDE2B-189C-C6CC-D5A5-E5300C0895EB}"/>
                  </a:ext>
                </a:extLst>
              </p:cNvPr>
              <p:cNvSpPr txBox="1"/>
              <p:nvPr/>
            </p:nvSpPr>
            <p:spPr>
              <a:xfrm>
                <a:off x="2910962" y="20800244"/>
                <a:ext cx="915743" cy="255282"/>
              </a:xfrm>
              <a:prstGeom prst="rect">
                <a:avLst/>
              </a:prstGeom>
              <a:noFill/>
            </p:spPr>
            <p:txBody>
              <a:bodyPr wrap="square" rtlCol="0">
                <a:spAutoFit/>
              </a:bodyPr>
              <a:lstStyle/>
              <a:p>
                <a:r>
                  <a:rPr kumimoji="1" lang="en-US" altLang="ja-JP" dirty="0">
                    <a:latin typeface="Times New Roman" panose="02020603050405020304" pitchFamily="18" charset="0"/>
                    <a:cs typeface="Times New Roman" panose="02020603050405020304" pitchFamily="18" charset="0"/>
                  </a:rPr>
                  <a:t>55 cm</a:t>
                </a:r>
                <a:endParaRPr kumimoji="1" lang="ja-JP" altLang="en-US" dirty="0">
                  <a:latin typeface="Times New Roman" panose="02020603050405020304" pitchFamily="18" charset="0"/>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1105CDD8-3BA2-D62D-6DDB-8A16987D01ED}"/>
                  </a:ext>
                </a:extLst>
              </p:cNvPr>
              <p:cNvSpPr txBox="1"/>
              <p:nvPr/>
            </p:nvSpPr>
            <p:spPr>
              <a:xfrm>
                <a:off x="4752703" y="20814347"/>
                <a:ext cx="915743" cy="255282"/>
              </a:xfrm>
              <a:prstGeom prst="rect">
                <a:avLst/>
              </a:prstGeom>
              <a:noFill/>
            </p:spPr>
            <p:txBody>
              <a:bodyPr wrap="square" rtlCol="0">
                <a:spAutoFit/>
              </a:bodyPr>
              <a:lstStyle/>
              <a:p>
                <a:r>
                  <a:rPr kumimoji="1" lang="en-US" altLang="ja-JP" dirty="0">
                    <a:latin typeface="Times New Roman" panose="02020603050405020304" pitchFamily="18" charset="0"/>
                    <a:cs typeface="Times New Roman" panose="02020603050405020304" pitchFamily="18" charset="0"/>
                  </a:rPr>
                  <a:t>50 cm</a:t>
                </a:r>
                <a:endParaRPr kumimoji="1" lang="ja-JP" altLang="en-US" dirty="0">
                  <a:latin typeface="Times New Roman" panose="02020603050405020304" pitchFamily="18" charset="0"/>
                  <a:cs typeface="Times New Roman" panose="02020603050405020304" pitchFamily="18" charset="0"/>
                </a:endParaRPr>
              </a:p>
            </p:txBody>
          </p:sp>
          <p:sp>
            <p:nvSpPr>
              <p:cNvPr id="12" name="テキスト ボックス 11">
                <a:extLst>
                  <a:ext uri="{FF2B5EF4-FFF2-40B4-BE49-F238E27FC236}">
                    <a16:creationId xmlns:a16="http://schemas.microsoft.com/office/drawing/2014/main" id="{0F397938-4882-8417-DA95-5E7529871883}"/>
                  </a:ext>
                </a:extLst>
              </p:cNvPr>
              <p:cNvSpPr txBox="1"/>
              <p:nvPr/>
            </p:nvSpPr>
            <p:spPr>
              <a:xfrm>
                <a:off x="6261922" y="20826791"/>
                <a:ext cx="1852698" cy="306209"/>
              </a:xfrm>
              <a:prstGeom prst="rect">
                <a:avLst/>
              </a:prstGeom>
              <a:noFill/>
            </p:spPr>
            <p:txBody>
              <a:bodyPr wrap="square" rtlCol="0">
                <a:spAutoFit/>
              </a:bodyPr>
              <a:lstStyle/>
              <a:p>
                <a:r>
                  <a:rPr kumimoji="1" lang="en-US" altLang="ja-JP" dirty="0">
                    <a:latin typeface="Times New Roman" panose="02020603050405020304" pitchFamily="18" charset="0"/>
                    <a:cs typeface="Times New Roman" panose="02020603050405020304" pitchFamily="18" charset="0"/>
                  </a:rPr>
                  <a:t>1 – </a:t>
                </a:r>
                <a:r>
                  <a:rPr kumimoji="1" lang="en-US" altLang="ja-JP">
                    <a:latin typeface="Times New Roman" panose="02020603050405020304" pitchFamily="18" charset="0"/>
                    <a:cs typeface="Times New Roman" panose="02020603050405020304" pitchFamily="18" charset="0"/>
                  </a:rPr>
                  <a:t>2 mean </a:t>
                </a:r>
                <a:r>
                  <a:rPr lang="en-US" altLang="ja-JP">
                    <a:latin typeface="Times New Roman" panose="02020603050405020304" pitchFamily="18" charset="0"/>
                    <a:cs typeface="Times New Roman" panose="02020603050405020304" pitchFamily="18" charset="0"/>
                  </a:rPr>
                  <a:t>f</a:t>
                </a:r>
                <a:r>
                  <a:rPr kumimoji="1" lang="en-US" altLang="ja-JP">
                    <a:latin typeface="Times New Roman" panose="02020603050405020304" pitchFamily="18" charset="0"/>
                    <a:cs typeface="Times New Roman" panose="02020603050405020304" pitchFamily="18" charset="0"/>
                  </a:rPr>
                  <a:t>ree </a:t>
                </a:r>
                <a:r>
                  <a:rPr lang="en-US" altLang="ja-JP" dirty="0">
                    <a:latin typeface="Times New Roman" panose="02020603050405020304" pitchFamily="18" charset="0"/>
                    <a:cs typeface="Times New Roman" panose="02020603050405020304" pitchFamily="18" charset="0"/>
                  </a:rPr>
                  <a:t>p</a:t>
                </a:r>
                <a:r>
                  <a:rPr kumimoji="1" lang="en-US" altLang="ja-JP">
                    <a:latin typeface="Times New Roman" panose="02020603050405020304" pitchFamily="18" charset="0"/>
                    <a:cs typeface="Times New Roman" panose="02020603050405020304" pitchFamily="18" charset="0"/>
                  </a:rPr>
                  <a:t>ath</a:t>
                </a:r>
                <a:endParaRPr kumimoji="1" lang="ja-JP" altLang="en-US" dirty="0">
                  <a:latin typeface="Times New Roman" panose="02020603050405020304" pitchFamily="18" charset="0"/>
                  <a:cs typeface="Times New Roman" panose="02020603050405020304" pitchFamily="18" charset="0"/>
                </a:endParaRPr>
              </a:p>
            </p:txBody>
          </p:sp>
          <p:grpSp>
            <p:nvGrpSpPr>
              <p:cNvPr id="13" name="グループ化 12">
                <a:extLst>
                  <a:ext uri="{FF2B5EF4-FFF2-40B4-BE49-F238E27FC236}">
                    <a16:creationId xmlns:a16="http://schemas.microsoft.com/office/drawing/2014/main" id="{531BD1AA-3732-6BAF-B486-57D0142897E2}"/>
                  </a:ext>
                </a:extLst>
              </p:cNvPr>
              <p:cNvGrpSpPr/>
              <p:nvPr/>
            </p:nvGrpSpPr>
            <p:grpSpPr>
              <a:xfrm>
                <a:off x="985891" y="20975098"/>
                <a:ext cx="7119890" cy="1815150"/>
                <a:chOff x="985891" y="20975098"/>
                <a:chExt cx="7119890" cy="1815150"/>
              </a:xfrm>
            </p:grpSpPr>
            <p:cxnSp>
              <p:nvCxnSpPr>
                <p:cNvPr id="14" name="直線コネクタ 13">
                  <a:extLst>
                    <a:ext uri="{FF2B5EF4-FFF2-40B4-BE49-F238E27FC236}">
                      <a16:creationId xmlns:a16="http://schemas.microsoft.com/office/drawing/2014/main" id="{D61D843F-05B2-6FFB-8030-108C60E343D8}"/>
                    </a:ext>
                  </a:extLst>
                </p:cNvPr>
                <p:cNvCxnSpPr>
                  <a:cxnSpLocks/>
                </p:cNvCxnSpPr>
                <p:nvPr/>
              </p:nvCxnSpPr>
              <p:spPr>
                <a:xfrm flipV="1">
                  <a:off x="1804718" y="22069513"/>
                  <a:ext cx="459325" cy="7154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7E981EFB-7DB8-C480-0A9D-E671C1CFE7CD}"/>
                    </a:ext>
                  </a:extLst>
                </p:cNvPr>
                <p:cNvCxnSpPr>
                  <a:cxnSpLocks/>
                </p:cNvCxnSpPr>
                <p:nvPr/>
              </p:nvCxnSpPr>
              <p:spPr>
                <a:xfrm flipV="1">
                  <a:off x="3643674" y="22116227"/>
                  <a:ext cx="1380691" cy="5866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 name="グループ化 22">
                  <a:extLst>
                    <a:ext uri="{FF2B5EF4-FFF2-40B4-BE49-F238E27FC236}">
                      <a16:creationId xmlns:a16="http://schemas.microsoft.com/office/drawing/2014/main" id="{42A47410-84F7-82A9-E946-4CAB7946572E}"/>
                    </a:ext>
                  </a:extLst>
                </p:cNvPr>
                <p:cNvGrpSpPr/>
                <p:nvPr/>
              </p:nvGrpSpPr>
              <p:grpSpPr>
                <a:xfrm>
                  <a:off x="985891" y="20975098"/>
                  <a:ext cx="7119890" cy="1809869"/>
                  <a:chOff x="1103086" y="1657350"/>
                  <a:chExt cx="7119890" cy="1809869"/>
                </a:xfrm>
              </p:grpSpPr>
              <p:cxnSp>
                <p:nvCxnSpPr>
                  <p:cNvPr id="26" name="直線コネクタ 25">
                    <a:extLst>
                      <a:ext uri="{FF2B5EF4-FFF2-40B4-BE49-F238E27FC236}">
                        <a16:creationId xmlns:a16="http://schemas.microsoft.com/office/drawing/2014/main" id="{D72D6F1F-A118-5C39-4823-88308DED8033}"/>
                      </a:ext>
                    </a:extLst>
                  </p:cNvPr>
                  <p:cNvCxnSpPr/>
                  <p:nvPr/>
                </p:nvCxnSpPr>
                <p:spPr>
                  <a:xfrm>
                    <a:off x="1103086" y="2496457"/>
                    <a:ext cx="12337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23E6D754-16EF-74BC-6446-504E4A73C311}"/>
                      </a:ext>
                    </a:extLst>
                  </p:cNvPr>
                  <p:cNvCxnSpPr/>
                  <p:nvPr/>
                </p:nvCxnSpPr>
                <p:spPr>
                  <a:xfrm>
                    <a:off x="1103086" y="2802052"/>
                    <a:ext cx="12337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正方形/長方形 27">
                    <a:extLst>
                      <a:ext uri="{FF2B5EF4-FFF2-40B4-BE49-F238E27FC236}">
                        <a16:creationId xmlns:a16="http://schemas.microsoft.com/office/drawing/2014/main" id="{D30D68A2-9E26-112E-B950-5390ED6310CD}"/>
                      </a:ext>
                    </a:extLst>
                  </p:cNvPr>
                  <p:cNvSpPr/>
                  <p:nvPr/>
                </p:nvSpPr>
                <p:spPr>
                  <a:xfrm>
                    <a:off x="2336801" y="2488507"/>
                    <a:ext cx="72570" cy="320185"/>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Times New Roman" panose="02020603050405020304" pitchFamily="18" charset="0"/>
                      <a:cs typeface="Times New Roman" panose="02020603050405020304" pitchFamily="18" charset="0"/>
                    </a:endParaRPr>
                  </a:p>
                </p:txBody>
              </p:sp>
              <p:sp>
                <p:nvSpPr>
                  <p:cNvPr id="29" name="台形 28">
                    <a:extLst>
                      <a:ext uri="{FF2B5EF4-FFF2-40B4-BE49-F238E27FC236}">
                        <a16:creationId xmlns:a16="http://schemas.microsoft.com/office/drawing/2014/main" id="{DBB3A26E-AF7B-6E3A-2788-987DD53F1516}"/>
                      </a:ext>
                    </a:extLst>
                  </p:cNvPr>
                  <p:cNvSpPr/>
                  <p:nvPr/>
                </p:nvSpPr>
                <p:spPr>
                  <a:xfrm rot="16200000">
                    <a:off x="5022613" y="1830722"/>
                    <a:ext cx="378385" cy="1609815"/>
                  </a:xfrm>
                  <a:prstGeom prst="trapezoid">
                    <a:avLst>
                      <a:gd name="adj" fmla="val 20495"/>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Times New Roman" panose="02020603050405020304" pitchFamily="18" charset="0"/>
                      <a:cs typeface="Times New Roman" panose="02020603050405020304" pitchFamily="18" charset="0"/>
                    </a:endParaRPr>
                  </a:p>
                </p:txBody>
              </p:sp>
              <p:sp>
                <p:nvSpPr>
                  <p:cNvPr id="30" name="正方形/長方形 29">
                    <a:extLst>
                      <a:ext uri="{FF2B5EF4-FFF2-40B4-BE49-F238E27FC236}">
                        <a16:creationId xmlns:a16="http://schemas.microsoft.com/office/drawing/2014/main" id="{33CC61A5-A80B-4BDF-00D7-CB4EEED68D36}"/>
                      </a:ext>
                    </a:extLst>
                  </p:cNvPr>
                  <p:cNvSpPr/>
                  <p:nvPr/>
                </p:nvSpPr>
                <p:spPr>
                  <a:xfrm>
                    <a:off x="6016715" y="2469583"/>
                    <a:ext cx="72571" cy="3324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Times New Roman" panose="02020603050405020304" pitchFamily="18" charset="0"/>
                      <a:cs typeface="Times New Roman" panose="02020603050405020304" pitchFamily="18" charset="0"/>
                    </a:endParaRPr>
                  </a:p>
                </p:txBody>
              </p:sp>
              <p:sp>
                <p:nvSpPr>
                  <p:cNvPr id="31" name="フローチャート: 処理 30">
                    <a:extLst>
                      <a:ext uri="{FF2B5EF4-FFF2-40B4-BE49-F238E27FC236}">
                        <a16:creationId xmlns:a16="http://schemas.microsoft.com/office/drawing/2014/main" id="{71802D8F-F128-691B-89D7-9BB1A179EFDA}"/>
                      </a:ext>
                    </a:extLst>
                  </p:cNvPr>
                  <p:cNvSpPr/>
                  <p:nvPr/>
                </p:nvSpPr>
                <p:spPr>
                  <a:xfrm>
                    <a:off x="6260023" y="1984937"/>
                    <a:ext cx="1962527" cy="1482282"/>
                  </a:xfrm>
                  <a:prstGeom prst="flowChartProcess">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Times New Roman" panose="02020603050405020304" pitchFamily="18" charset="0"/>
                      <a:cs typeface="Times New Roman" panose="02020603050405020304" pitchFamily="18" charset="0"/>
                    </a:endParaRPr>
                  </a:p>
                </p:txBody>
              </p:sp>
              <p:cxnSp>
                <p:nvCxnSpPr>
                  <p:cNvPr id="32" name="直線コネクタ 31">
                    <a:extLst>
                      <a:ext uri="{FF2B5EF4-FFF2-40B4-BE49-F238E27FC236}">
                        <a16:creationId xmlns:a16="http://schemas.microsoft.com/office/drawing/2014/main" id="{3C10C857-2491-89CF-6D04-59B54F534F7E}"/>
                      </a:ext>
                    </a:extLst>
                  </p:cNvPr>
                  <p:cNvCxnSpPr/>
                  <p:nvPr/>
                </p:nvCxnSpPr>
                <p:spPr>
                  <a:xfrm>
                    <a:off x="2409371" y="1657350"/>
                    <a:ext cx="0" cy="85407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1B1145B5-83EF-0375-BF89-E476301CBC7D}"/>
                      </a:ext>
                    </a:extLst>
                  </p:cNvPr>
                  <p:cNvCxnSpPr/>
                  <p:nvPr/>
                </p:nvCxnSpPr>
                <p:spPr>
                  <a:xfrm>
                    <a:off x="4406899" y="1657350"/>
                    <a:ext cx="0" cy="85407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5398E0FA-AA39-30F9-9E9C-B823B1DF3EE4}"/>
                      </a:ext>
                    </a:extLst>
                  </p:cNvPr>
                  <p:cNvCxnSpPr/>
                  <p:nvPr/>
                </p:nvCxnSpPr>
                <p:spPr>
                  <a:xfrm>
                    <a:off x="2409371" y="1824038"/>
                    <a:ext cx="1997528" cy="0"/>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0BA048BB-5286-ED34-98F3-C88F4A2C3207}"/>
                      </a:ext>
                    </a:extLst>
                  </p:cNvPr>
                  <p:cNvCxnSpPr/>
                  <p:nvPr/>
                </p:nvCxnSpPr>
                <p:spPr>
                  <a:xfrm>
                    <a:off x="4406899" y="1816894"/>
                    <a:ext cx="1609816" cy="0"/>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6D43D2E0-BECA-89D6-291B-165B2DA8F8C2}"/>
                      </a:ext>
                    </a:extLst>
                  </p:cNvPr>
                  <p:cNvCxnSpPr/>
                  <p:nvPr/>
                </p:nvCxnSpPr>
                <p:spPr>
                  <a:xfrm>
                    <a:off x="6260023" y="1657350"/>
                    <a:ext cx="0" cy="85407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564A0704-31BE-1978-940C-BA39DDB70A77}"/>
                      </a:ext>
                    </a:extLst>
                  </p:cNvPr>
                  <p:cNvCxnSpPr/>
                  <p:nvPr/>
                </p:nvCxnSpPr>
                <p:spPr>
                  <a:xfrm>
                    <a:off x="8222976" y="1711017"/>
                    <a:ext cx="0" cy="85407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D4C95B29-9AE5-B223-27FA-751A6CE19976}"/>
                      </a:ext>
                    </a:extLst>
                  </p:cNvPr>
                  <p:cNvCxnSpPr/>
                  <p:nvPr/>
                </p:nvCxnSpPr>
                <p:spPr>
                  <a:xfrm>
                    <a:off x="6016715" y="1657350"/>
                    <a:ext cx="0" cy="85407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62BD6C49-C2BB-A6EA-CEF2-8C49EE4C713D}"/>
                      </a:ext>
                    </a:extLst>
                  </p:cNvPr>
                  <p:cNvCxnSpPr>
                    <a:cxnSpLocks/>
                  </p:cNvCxnSpPr>
                  <p:nvPr/>
                </p:nvCxnSpPr>
                <p:spPr>
                  <a:xfrm>
                    <a:off x="6299100" y="1819633"/>
                    <a:ext cx="1909116" cy="0"/>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cxnSp>
              <p:nvCxnSpPr>
                <p:cNvPr id="22" name="直線コネクタ 21">
                  <a:extLst>
                    <a:ext uri="{FF2B5EF4-FFF2-40B4-BE49-F238E27FC236}">
                      <a16:creationId xmlns:a16="http://schemas.microsoft.com/office/drawing/2014/main" id="{D0BF28B9-A9A6-DDF6-26B5-97C362022BC7}"/>
                    </a:ext>
                  </a:extLst>
                </p:cNvPr>
                <p:cNvCxnSpPr>
                  <a:cxnSpLocks/>
                </p:cNvCxnSpPr>
                <p:nvPr/>
              </p:nvCxnSpPr>
              <p:spPr>
                <a:xfrm flipV="1">
                  <a:off x="5568066" y="22039032"/>
                  <a:ext cx="347377" cy="7512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40" name="正方形/長方形 39">
            <a:extLst>
              <a:ext uri="{FF2B5EF4-FFF2-40B4-BE49-F238E27FC236}">
                <a16:creationId xmlns:a16="http://schemas.microsoft.com/office/drawing/2014/main" id="{7D858B4C-9C60-99C5-AF86-2785076519BA}"/>
              </a:ext>
            </a:extLst>
          </p:cNvPr>
          <p:cNvSpPr/>
          <p:nvPr/>
        </p:nvSpPr>
        <p:spPr>
          <a:xfrm>
            <a:off x="1564117" y="4676156"/>
            <a:ext cx="6100195" cy="369332"/>
          </a:xfrm>
          <a:prstGeom prst="rect">
            <a:avLst/>
          </a:prstGeom>
        </p:spPr>
        <p:txBody>
          <a:bodyPr wrap="square">
            <a:spAutoFit/>
          </a:bodyPr>
          <a:lstStyle/>
          <a:p>
            <a:pPr algn="ctr"/>
            <a:r>
              <a:rPr lang="en-US" altLang="ja-JP" b="1">
                <a:latin typeface="Times New Roman" panose="02020603050405020304" pitchFamily="18" charset="0"/>
                <a:cs typeface="Times New Roman" panose="02020603050405020304" pitchFamily="18" charset="0"/>
              </a:rPr>
              <a:t>Fig. 4</a:t>
            </a:r>
            <a:r>
              <a:rPr lang="ja-JP" altLang="en-US" b="1">
                <a:latin typeface="Times New Roman" panose="02020603050405020304" pitchFamily="18" charset="0"/>
                <a:cs typeface="Times New Roman" panose="02020603050405020304" pitchFamily="18" charset="0"/>
              </a:rPr>
              <a:t>  </a:t>
            </a:r>
            <a:r>
              <a:rPr lang="en-US" altLang="ja-JP" dirty="0">
                <a:latin typeface="Times New Roman" panose="02020603050405020304" pitchFamily="18" charset="0"/>
                <a:cs typeface="Times New Roman" panose="02020603050405020304" pitchFamily="18" charset="0"/>
              </a:rPr>
              <a:t>Schematic experimental arrangement in previous study.</a:t>
            </a:r>
            <a:endParaRPr lang="ja-JP" altLang="en-US" dirty="0">
              <a:latin typeface="Times New Roman" panose="02020603050405020304" pitchFamily="18" charset="0"/>
              <a:cs typeface="Times New Roman" panose="02020603050405020304" pitchFamily="18" charset="0"/>
            </a:endParaRPr>
          </a:p>
        </p:txBody>
      </p:sp>
      <p:sp>
        <p:nvSpPr>
          <p:cNvPr id="47" name="テキスト ボックス 46">
            <a:extLst>
              <a:ext uri="{FF2B5EF4-FFF2-40B4-BE49-F238E27FC236}">
                <a16:creationId xmlns:a16="http://schemas.microsoft.com/office/drawing/2014/main" id="{53969E98-D8A1-DCF6-60CE-C746D60AD0B0}"/>
              </a:ext>
            </a:extLst>
          </p:cNvPr>
          <p:cNvSpPr txBox="1"/>
          <p:nvPr/>
        </p:nvSpPr>
        <p:spPr>
          <a:xfrm>
            <a:off x="1075675" y="5475313"/>
            <a:ext cx="6412053" cy="707886"/>
          </a:xfrm>
          <a:prstGeom prst="rect">
            <a:avLst/>
          </a:prstGeom>
          <a:noFill/>
        </p:spPr>
        <p:txBody>
          <a:bodyPr wrap="square">
            <a:spAutoFit/>
          </a:bodyPr>
          <a:lstStyle/>
          <a:p>
            <a:r>
              <a:rPr lang="en-US" altLang="ja-JP" sz="2000" dirty="0">
                <a:latin typeface="Times New Roman" panose="02020603050405020304" pitchFamily="18" charset="0"/>
                <a:cs typeface="Times New Roman" panose="02020603050405020304" pitchFamily="18" charset="0"/>
              </a:rPr>
              <a:t>To extract the contribution of large angle scattering neutrons, </a:t>
            </a:r>
          </a:p>
          <a:p>
            <a:r>
              <a:rPr lang="en-US" altLang="ja-JP" sz="2000" dirty="0">
                <a:latin typeface="Times New Roman" panose="02020603050405020304" pitchFamily="18" charset="0"/>
                <a:cs typeface="Times New Roman" panose="02020603050405020304" pitchFamily="18" charset="0"/>
              </a:rPr>
              <a:t>an </a:t>
            </a:r>
            <a:r>
              <a:rPr lang="en-US" altLang="ja-JP" sz="2000" b="1" dirty="0">
                <a:latin typeface="Times New Roman" panose="02020603050405020304" pitchFamily="18" charset="0"/>
                <a:cs typeface="Times New Roman" panose="02020603050405020304" pitchFamily="18" charset="0"/>
              </a:rPr>
              <a:t>iron shadow bar </a:t>
            </a:r>
            <a:r>
              <a:rPr lang="en-US" altLang="ja-JP" sz="2000" dirty="0">
                <a:latin typeface="Times New Roman" panose="02020603050405020304" pitchFamily="18" charset="0"/>
                <a:cs typeface="Times New Roman" panose="02020603050405020304" pitchFamily="18" charset="0"/>
              </a:rPr>
              <a:t>is used in front of a D-T neutron source</a:t>
            </a:r>
            <a:endParaRPr lang="ja-JP" altLang="en-US" sz="2000" dirty="0"/>
          </a:p>
        </p:txBody>
      </p:sp>
      <p:sp>
        <p:nvSpPr>
          <p:cNvPr id="7" name="テキスト ボックス 6">
            <a:extLst>
              <a:ext uri="{FF2B5EF4-FFF2-40B4-BE49-F238E27FC236}">
                <a16:creationId xmlns:a16="http://schemas.microsoft.com/office/drawing/2014/main" id="{60A80A38-F121-B52D-A21B-CE59CB91DF26}"/>
              </a:ext>
            </a:extLst>
          </p:cNvPr>
          <p:cNvSpPr txBox="1"/>
          <p:nvPr/>
        </p:nvSpPr>
        <p:spPr>
          <a:xfrm>
            <a:off x="0" y="6581847"/>
            <a:ext cx="9289916" cy="246221"/>
          </a:xfrm>
          <a:prstGeom prst="rect">
            <a:avLst/>
          </a:prstGeom>
          <a:noFill/>
        </p:spPr>
        <p:txBody>
          <a:bodyPr wrap="square" rtlCol="0">
            <a:spAutoFit/>
          </a:bodyPr>
          <a:lstStyle/>
          <a:p>
            <a:r>
              <a:rPr kumimoji="1" lang="en-US" altLang="ja-JP" sz="1000" dirty="0">
                <a:latin typeface="Times New Roman" panose="02020603050405020304" pitchFamily="18" charset="0"/>
                <a:cs typeface="Times New Roman" panose="02020603050405020304" pitchFamily="18" charset="0"/>
              </a:rPr>
              <a:t>[6] N. Hayashi, et al., Plasma and Fusion Research, 13(0), (2018), 2405002.</a:t>
            </a:r>
          </a:p>
        </p:txBody>
      </p:sp>
      <p:sp>
        <p:nvSpPr>
          <p:cNvPr id="41" name="正方形/長方形 40">
            <a:extLst>
              <a:ext uri="{FF2B5EF4-FFF2-40B4-BE49-F238E27FC236}">
                <a16:creationId xmlns:a16="http://schemas.microsoft.com/office/drawing/2014/main" id="{552501DA-72B6-00CD-6355-DCE55610771F}"/>
              </a:ext>
            </a:extLst>
          </p:cNvPr>
          <p:cNvSpPr/>
          <p:nvPr/>
        </p:nvSpPr>
        <p:spPr>
          <a:xfrm>
            <a:off x="68465" y="3999562"/>
            <a:ext cx="1977852" cy="30790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Times New Roman" panose="02020603050405020304" pitchFamily="18" charset="0"/>
                <a:cs typeface="Times New Roman" panose="02020603050405020304" pitchFamily="18" charset="0"/>
              </a:rPr>
              <a:t>D-T neutron source</a:t>
            </a:r>
            <a:endParaRPr kumimoji="1" lang="ja-JP" altLang="en-US" dirty="0">
              <a:solidFill>
                <a:schemeClr val="tx1"/>
              </a:solidFill>
              <a:latin typeface="Times New Roman" panose="02020603050405020304" pitchFamily="18" charset="0"/>
              <a:cs typeface="Times New Roman" panose="02020603050405020304" pitchFamily="18" charset="0"/>
            </a:endParaRPr>
          </a:p>
        </p:txBody>
      </p:sp>
      <p:sp>
        <p:nvSpPr>
          <p:cNvPr id="45" name="正方形/長方形 44">
            <a:extLst>
              <a:ext uri="{FF2B5EF4-FFF2-40B4-BE49-F238E27FC236}">
                <a16:creationId xmlns:a16="http://schemas.microsoft.com/office/drawing/2014/main" id="{4C4CDC10-0BA9-3293-DB0F-6D75A9D9E211}"/>
              </a:ext>
            </a:extLst>
          </p:cNvPr>
          <p:cNvSpPr/>
          <p:nvPr/>
        </p:nvSpPr>
        <p:spPr>
          <a:xfrm>
            <a:off x="2552949" y="3912355"/>
            <a:ext cx="1540002" cy="617942"/>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Times New Roman" panose="02020603050405020304" pitchFamily="18" charset="0"/>
                <a:cs typeface="Times New Roman" panose="02020603050405020304" pitchFamily="18" charset="0"/>
              </a:rPr>
              <a:t>shadow bar</a:t>
            </a:r>
            <a:br>
              <a:rPr kumimoji="1" lang="en-US" altLang="ja-JP" dirty="0">
                <a:solidFill>
                  <a:schemeClr val="tx1"/>
                </a:solidFill>
                <a:latin typeface="Times New Roman" panose="02020603050405020304" pitchFamily="18" charset="0"/>
                <a:cs typeface="Times New Roman" panose="02020603050405020304" pitchFamily="18" charset="0"/>
              </a:rPr>
            </a:br>
            <a:r>
              <a:rPr kumimoji="1" lang="en-US" altLang="ja-JP" dirty="0">
                <a:solidFill>
                  <a:schemeClr val="tx1"/>
                </a:solidFill>
                <a:latin typeface="Times New Roman" panose="02020603050405020304" pitchFamily="18" charset="0"/>
                <a:cs typeface="Times New Roman" panose="02020603050405020304" pitchFamily="18" charset="0"/>
              </a:rPr>
              <a:t>(Iron)</a:t>
            </a:r>
          </a:p>
        </p:txBody>
      </p:sp>
      <p:sp>
        <p:nvSpPr>
          <p:cNvPr id="49" name="正方形/長方形 48">
            <a:extLst>
              <a:ext uri="{FF2B5EF4-FFF2-40B4-BE49-F238E27FC236}">
                <a16:creationId xmlns:a16="http://schemas.microsoft.com/office/drawing/2014/main" id="{39C53BFD-0890-596D-ABAA-BC15C1BB22F5}"/>
              </a:ext>
            </a:extLst>
          </p:cNvPr>
          <p:cNvSpPr/>
          <p:nvPr/>
        </p:nvSpPr>
        <p:spPr>
          <a:xfrm>
            <a:off x="4438493" y="3972871"/>
            <a:ext cx="1801072" cy="30790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Times New Roman" panose="02020603050405020304" pitchFamily="18" charset="0"/>
                <a:cs typeface="Times New Roman" panose="02020603050405020304" pitchFamily="18" charset="0"/>
              </a:rPr>
              <a:t>Activation foil</a:t>
            </a:r>
          </a:p>
        </p:txBody>
      </p:sp>
      <p:sp>
        <p:nvSpPr>
          <p:cNvPr id="52" name="正方形/長方形 51">
            <a:extLst>
              <a:ext uri="{FF2B5EF4-FFF2-40B4-BE49-F238E27FC236}">
                <a16:creationId xmlns:a16="http://schemas.microsoft.com/office/drawing/2014/main" id="{929E291B-BB65-F180-5F91-2D1765C25BFE}"/>
              </a:ext>
            </a:extLst>
          </p:cNvPr>
          <p:cNvSpPr/>
          <p:nvPr/>
        </p:nvSpPr>
        <p:spPr>
          <a:xfrm>
            <a:off x="6439614" y="4083143"/>
            <a:ext cx="1002419" cy="30790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Times New Roman" panose="02020603050405020304" pitchFamily="18" charset="0"/>
                <a:cs typeface="Times New Roman" panose="02020603050405020304" pitchFamily="18" charset="0"/>
              </a:rPr>
              <a:t>Target</a:t>
            </a:r>
          </a:p>
        </p:txBody>
      </p:sp>
      <p:sp>
        <p:nvSpPr>
          <p:cNvPr id="59" name="四角形: 角を丸くする 58">
            <a:extLst>
              <a:ext uri="{FF2B5EF4-FFF2-40B4-BE49-F238E27FC236}">
                <a16:creationId xmlns:a16="http://schemas.microsoft.com/office/drawing/2014/main" id="{3DCE96F9-0AFF-7535-AB9B-48ED23FD8CF3}"/>
              </a:ext>
            </a:extLst>
          </p:cNvPr>
          <p:cNvSpPr/>
          <p:nvPr/>
        </p:nvSpPr>
        <p:spPr>
          <a:xfrm>
            <a:off x="807160" y="5362332"/>
            <a:ext cx="6922315" cy="991544"/>
          </a:xfrm>
          <a:prstGeom prst="round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游ゴシック"/>
              <a:cs typeface="+mn-cs"/>
            </a:endParaRPr>
          </a:p>
        </p:txBody>
      </p:sp>
      <p:cxnSp>
        <p:nvCxnSpPr>
          <p:cNvPr id="60" name="直線矢印コネクタ 59">
            <a:extLst>
              <a:ext uri="{FF2B5EF4-FFF2-40B4-BE49-F238E27FC236}">
                <a16:creationId xmlns:a16="http://schemas.microsoft.com/office/drawing/2014/main" id="{99E18442-5FCE-AA44-616A-B6A5C8601FAD}"/>
              </a:ext>
            </a:extLst>
          </p:cNvPr>
          <p:cNvCxnSpPr>
            <a:cxnSpLocks/>
          </p:cNvCxnSpPr>
          <p:nvPr/>
        </p:nvCxnSpPr>
        <p:spPr>
          <a:xfrm>
            <a:off x="6239565" y="1979587"/>
            <a:ext cx="239678" cy="0"/>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4" name="テキスト ボックス 63">
            <a:extLst>
              <a:ext uri="{FF2B5EF4-FFF2-40B4-BE49-F238E27FC236}">
                <a16:creationId xmlns:a16="http://schemas.microsoft.com/office/drawing/2014/main" id="{F8FAB9DB-C496-DBEB-243C-1C58EEF704F1}"/>
              </a:ext>
            </a:extLst>
          </p:cNvPr>
          <p:cNvSpPr txBox="1"/>
          <p:nvPr/>
        </p:nvSpPr>
        <p:spPr>
          <a:xfrm>
            <a:off x="6024990" y="1466505"/>
            <a:ext cx="1102151" cy="369332"/>
          </a:xfrm>
          <a:prstGeom prst="rect">
            <a:avLst/>
          </a:prstGeom>
          <a:noFill/>
        </p:spPr>
        <p:txBody>
          <a:bodyPr wrap="square" rtlCol="0">
            <a:spAutoFit/>
          </a:bodyPr>
          <a:lstStyle/>
          <a:p>
            <a:r>
              <a:rPr lang="en-US" altLang="ja-JP" dirty="0">
                <a:latin typeface="Times New Roman" panose="02020603050405020304" pitchFamily="18" charset="0"/>
                <a:cs typeface="Times New Roman" panose="02020603050405020304" pitchFamily="18" charset="0"/>
              </a:rPr>
              <a:t>1</a:t>
            </a:r>
            <a:r>
              <a:rPr kumimoji="1" lang="en-US" altLang="ja-JP" dirty="0">
                <a:latin typeface="Times New Roman" panose="02020603050405020304" pitchFamily="18" charset="0"/>
                <a:cs typeface="Times New Roman" panose="02020603050405020304" pitchFamily="18" charset="0"/>
              </a:rPr>
              <a:t> cm</a:t>
            </a:r>
            <a:endParaRPr kumimoji="1" lang="ja-JP" altLang="en-US" dirty="0">
              <a:latin typeface="Times New Roman" panose="02020603050405020304" pitchFamily="18" charset="0"/>
              <a:cs typeface="Times New Roman" panose="02020603050405020304" pitchFamily="18" charset="0"/>
            </a:endParaRPr>
          </a:p>
        </p:txBody>
      </p:sp>
      <p:cxnSp>
        <p:nvCxnSpPr>
          <p:cNvPr id="15" name="直線コネクタ 14">
            <a:extLst>
              <a:ext uri="{FF2B5EF4-FFF2-40B4-BE49-F238E27FC236}">
                <a16:creationId xmlns:a16="http://schemas.microsoft.com/office/drawing/2014/main" id="{4709420F-1D3B-FA53-5766-A219CFDBEFC4}"/>
              </a:ext>
            </a:extLst>
          </p:cNvPr>
          <p:cNvCxnSpPr>
            <a:cxnSpLocks/>
          </p:cNvCxnSpPr>
          <p:nvPr/>
        </p:nvCxnSpPr>
        <p:spPr>
          <a:xfrm flipV="1">
            <a:off x="1860277" y="2374798"/>
            <a:ext cx="6057089" cy="60803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9B2CFE6D-361A-9636-B600-81618DA27A9A}"/>
              </a:ext>
            </a:extLst>
          </p:cNvPr>
          <p:cNvCxnSpPr>
            <a:cxnSpLocks/>
          </p:cNvCxnSpPr>
          <p:nvPr/>
        </p:nvCxnSpPr>
        <p:spPr>
          <a:xfrm flipH="1">
            <a:off x="6310936" y="2374798"/>
            <a:ext cx="1606430" cy="56603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11E33A7D-7EE6-7F90-638F-DA3F58BDCB4C}"/>
              </a:ext>
            </a:extLst>
          </p:cNvPr>
          <p:cNvCxnSpPr>
            <a:cxnSpLocks/>
          </p:cNvCxnSpPr>
          <p:nvPr/>
        </p:nvCxnSpPr>
        <p:spPr>
          <a:xfrm flipV="1">
            <a:off x="6982073" y="3643707"/>
            <a:ext cx="177510" cy="4202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4321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DD930-F487-BBAD-1C5E-0176BD013411}"/>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A347693-7A55-CDF0-3DB4-3B41E2E87A4F}"/>
              </a:ext>
            </a:extLst>
          </p:cNvPr>
          <p:cNvSpPr>
            <a:spLocks noGrp="1"/>
          </p:cNvSpPr>
          <p:nvPr>
            <p:ph type="sldNum" sz="quarter" idx="13"/>
          </p:nvPr>
        </p:nvSpPr>
        <p:spPr/>
        <p:txBody>
          <a:bodyPr/>
          <a:lstStyle/>
          <a:p>
            <a:fld id="{51D93AC8-90BD-4910-BF0D-A41DA964ED62}" type="slidenum">
              <a:rPr lang="ja-JP" altLang="en-US" smtClean="0"/>
              <a:pPr/>
              <a:t>5</a:t>
            </a:fld>
            <a:endParaRPr lang="ja-JP" altLang="en-US" dirty="0"/>
          </a:p>
        </p:txBody>
      </p:sp>
      <p:sp>
        <p:nvSpPr>
          <p:cNvPr id="4" name="テキスト プレースホルダー 3">
            <a:extLst>
              <a:ext uri="{FF2B5EF4-FFF2-40B4-BE49-F238E27FC236}">
                <a16:creationId xmlns:a16="http://schemas.microsoft.com/office/drawing/2014/main" id="{FF67ECE8-423C-4AFB-CF1F-B085740F20D5}"/>
              </a:ext>
            </a:extLst>
          </p:cNvPr>
          <p:cNvSpPr>
            <a:spLocks noGrp="1"/>
          </p:cNvSpPr>
          <p:nvPr>
            <p:ph type="body" sz="quarter" idx="14"/>
          </p:nvPr>
        </p:nvSpPr>
        <p:spPr/>
        <p:txBody>
          <a:bodyPr/>
          <a:lstStyle/>
          <a:p>
            <a:r>
              <a:rPr kumimoji="1" lang="en-US" altLang="ja-JP" dirty="0"/>
              <a:t>Experimental System</a:t>
            </a:r>
            <a:endParaRPr kumimoji="1" lang="ja-JP" altLang="en-US" dirty="0"/>
          </a:p>
        </p:txBody>
      </p:sp>
      <p:sp>
        <p:nvSpPr>
          <p:cNvPr id="5" name="テキスト プレースホルダー 4">
            <a:extLst>
              <a:ext uri="{FF2B5EF4-FFF2-40B4-BE49-F238E27FC236}">
                <a16:creationId xmlns:a16="http://schemas.microsoft.com/office/drawing/2014/main" id="{FB103DF4-E473-36D1-2D45-CDAF394A4791}"/>
              </a:ext>
            </a:extLst>
          </p:cNvPr>
          <p:cNvSpPr>
            <a:spLocks noGrp="1"/>
          </p:cNvSpPr>
          <p:nvPr>
            <p:ph type="body" sz="quarter" idx="15"/>
          </p:nvPr>
        </p:nvSpPr>
        <p:spPr>
          <a:xfrm>
            <a:off x="169123" y="727088"/>
            <a:ext cx="8805438" cy="418608"/>
          </a:xfrm>
        </p:spPr>
        <p:txBody>
          <a:bodyPr>
            <a:normAutofit fontScale="92500" lnSpcReduction="10000"/>
          </a:bodyPr>
          <a:lstStyle/>
          <a:p>
            <a:r>
              <a:rPr lang="en-US" altLang="ja-JP" sz="2400" b="1" u="sng" dirty="0">
                <a:latin typeface="Times New Roman" panose="02020603050405020304" pitchFamily="18" charset="0"/>
                <a:cs typeface="Times New Roman" panose="02020603050405020304" pitchFamily="18" charset="0"/>
              </a:rPr>
              <a:t>How to extract the contribution of large angle scattering neutrons</a:t>
            </a:r>
          </a:p>
        </p:txBody>
      </p:sp>
      <p:sp>
        <p:nvSpPr>
          <p:cNvPr id="9" name="テキスト ボックス 8">
            <a:extLst>
              <a:ext uri="{FF2B5EF4-FFF2-40B4-BE49-F238E27FC236}">
                <a16:creationId xmlns:a16="http://schemas.microsoft.com/office/drawing/2014/main" id="{DDF079D5-E01F-A00B-FDC6-200E031DD6CF}"/>
              </a:ext>
            </a:extLst>
          </p:cNvPr>
          <p:cNvSpPr txBox="1"/>
          <p:nvPr/>
        </p:nvSpPr>
        <p:spPr>
          <a:xfrm>
            <a:off x="1599604" y="6019665"/>
            <a:ext cx="5944476" cy="369332"/>
          </a:xfrm>
          <a:prstGeom prst="rect">
            <a:avLst/>
          </a:prstGeom>
          <a:noFill/>
        </p:spPr>
        <p:txBody>
          <a:bodyPr wrap="square">
            <a:spAutoFit/>
          </a:bodyPr>
          <a:lstStyle/>
          <a:p>
            <a:pPr algn="ctr"/>
            <a:r>
              <a:rPr lang="en-US" altLang="ja-JP" b="1">
                <a:latin typeface="Times New Roman" panose="02020603050405020304" pitchFamily="18" charset="0"/>
                <a:cs typeface="Times New Roman" panose="02020603050405020304" pitchFamily="18" charset="0"/>
              </a:rPr>
              <a:t>Fig. 5  </a:t>
            </a:r>
            <a:r>
              <a:rPr lang="en-US" altLang="ja-JP" dirty="0">
                <a:latin typeface="Times New Roman" panose="02020603050405020304" pitchFamily="18" charset="0"/>
                <a:cs typeface="Times New Roman" panose="02020603050405020304" pitchFamily="18" charset="0"/>
              </a:rPr>
              <a:t>Seven pathways of neutrons entering the activation foil.</a:t>
            </a:r>
            <a:endParaRPr lang="ja-JP" altLang="en-US" dirty="0">
              <a:latin typeface="Times New Roman" panose="02020603050405020304" pitchFamily="18" charset="0"/>
              <a:cs typeface="Times New Roman" panose="02020603050405020304" pitchFamily="18" charset="0"/>
            </a:endParaRPr>
          </a:p>
        </p:txBody>
      </p:sp>
      <p:sp>
        <p:nvSpPr>
          <p:cNvPr id="7" name="テキスト プレースホルダー 4">
            <a:extLst>
              <a:ext uri="{FF2B5EF4-FFF2-40B4-BE49-F238E27FC236}">
                <a16:creationId xmlns:a16="http://schemas.microsoft.com/office/drawing/2014/main" id="{3562C177-F8D3-01C2-0F13-A01C5B5ABB01}"/>
              </a:ext>
            </a:extLst>
          </p:cNvPr>
          <p:cNvSpPr txBox="1">
            <a:spLocks/>
          </p:cNvSpPr>
          <p:nvPr/>
        </p:nvSpPr>
        <p:spPr>
          <a:xfrm>
            <a:off x="-419551" y="1128612"/>
            <a:ext cx="9611679" cy="2445945"/>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kumimoji="1" sz="2000" kern="1200" spc="0" baseline="0">
                <a:solidFill>
                  <a:schemeClr val="tx1">
                    <a:lumMod val="95000"/>
                    <a:lumOff val="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kumimoji="1"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kumimoji="1"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kumimoji="1"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kumimoji="1"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00100" lvl="1" indent="-342900">
              <a:lnSpc>
                <a:spcPct val="120000"/>
              </a:lnSpc>
              <a:spcBef>
                <a:spcPts val="0"/>
              </a:spcBef>
              <a:buFont typeface="Arial" panose="020B0604020202020204" pitchFamily="34" charset="0"/>
              <a:buChar char="•"/>
              <a:defRPr/>
            </a:pPr>
            <a:r>
              <a:rPr lang="en-US" altLang="ja-JP" sz="2000" dirty="0">
                <a:solidFill>
                  <a:srgbClr val="000000"/>
                </a:solidFill>
                <a:latin typeface="Times New Roman" panose="02020603050405020304" pitchFamily="18" charset="0"/>
                <a:cs typeface="Times New Roman" panose="02020603050405020304" pitchFamily="18" charset="0"/>
              </a:rPr>
              <a:t>There are </a:t>
            </a:r>
            <a:r>
              <a:rPr kumimoji="0" lang="en-US" altLang="ja-JP" sz="2000" b="1" dirty="0">
                <a:solidFill>
                  <a:prstClr val="black"/>
                </a:solidFill>
                <a:latin typeface="Times New Roman" panose="02020603050405020304" pitchFamily="18" charset="0"/>
                <a:cs typeface="Times New Roman" panose="02020603050405020304" pitchFamily="18" charset="0"/>
              </a:rPr>
              <a:t>3 components </a:t>
            </a:r>
            <a:r>
              <a:rPr kumimoji="0" lang="en-US" altLang="ja-JP" sz="2000" dirty="0">
                <a:solidFill>
                  <a:prstClr val="black"/>
                </a:solidFill>
                <a:latin typeface="Times New Roman" panose="02020603050405020304" pitchFamily="18" charset="0"/>
                <a:cs typeface="Times New Roman" panose="02020603050405020304" pitchFamily="18" charset="0"/>
              </a:rPr>
              <a:t>in the system (shadow bar, target sample, and wall)</a:t>
            </a:r>
          </a:p>
          <a:p>
            <a:pPr marL="800100" lvl="1" indent="-342900">
              <a:lnSpc>
                <a:spcPct val="120000"/>
              </a:lnSpc>
              <a:spcBef>
                <a:spcPts val="0"/>
              </a:spcBef>
              <a:buFont typeface="Arial" panose="020B0604020202020204" pitchFamily="34" charset="0"/>
              <a:buChar char="•"/>
              <a:defRPr/>
            </a:pPr>
            <a:r>
              <a:rPr kumimoji="0" lang="en-US" altLang="ja-JP" sz="2000" dirty="0">
                <a:solidFill>
                  <a:prstClr val="black"/>
                </a:solidFill>
                <a:latin typeface="Times New Roman" panose="02020603050405020304" pitchFamily="18" charset="0"/>
                <a:cs typeface="Times New Roman" panose="02020603050405020304" pitchFamily="18" charset="0"/>
              </a:rPr>
              <a:t>Therefore, there are </a:t>
            </a:r>
            <a:r>
              <a:rPr kumimoji="0" lang="en-US" altLang="ja-JP" sz="2000" b="1" dirty="0">
                <a:solidFill>
                  <a:prstClr val="black"/>
                </a:solidFill>
                <a:latin typeface="Times New Roman" panose="02020603050405020304" pitchFamily="18" charset="0"/>
                <a:cs typeface="Times New Roman" panose="02020603050405020304" pitchFamily="18" charset="0"/>
              </a:rPr>
              <a:t>7 combinations of components </a:t>
            </a:r>
            <a:r>
              <a:rPr kumimoji="0" lang="en-US" altLang="ja-JP" sz="2000" dirty="0">
                <a:solidFill>
                  <a:prstClr val="black"/>
                </a:solidFill>
                <a:latin typeface="Times New Roman" panose="02020603050405020304" pitchFamily="18" charset="0"/>
                <a:cs typeface="Times New Roman" panose="02020603050405020304" pitchFamily="18" charset="0"/>
              </a:rPr>
              <a:t>that neutrons can pass through in the entire particle </a:t>
            </a:r>
            <a:r>
              <a:rPr kumimoji="0" lang="en-US" altLang="ja-JP" sz="2000">
                <a:solidFill>
                  <a:prstClr val="black"/>
                </a:solidFill>
                <a:latin typeface="Times New Roman" panose="02020603050405020304" pitchFamily="18" charset="0"/>
                <a:cs typeface="Times New Roman" panose="02020603050405020304" pitchFamily="18" charset="0"/>
              </a:rPr>
              <a:t>history ( </a:t>
            </a:r>
            <a:r>
              <a:rPr kumimoji="0" lang="en-US" altLang="ja-JP" sz="2000" baseline="30000" dirty="0">
                <a:solidFill>
                  <a:prstClr val="black"/>
                </a:solidFill>
                <a:latin typeface="Times New Roman" panose="02020603050405020304" pitchFamily="18" charset="0"/>
                <a:ea typeface="游ゴシック" panose="020B0400000000000000" pitchFamily="50" charset="-128"/>
                <a:cs typeface="Times New Roman" panose="02020603050405020304" pitchFamily="18" charset="0"/>
              </a:rPr>
              <a:t>3</a:t>
            </a:r>
            <a:r>
              <a:rPr kumimoji="0"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C</a:t>
            </a:r>
            <a:r>
              <a:rPr kumimoji="0" lang="en-US" altLang="ja-JP" sz="2000" b="0" i="0" u="none" strike="noStrike" kern="1200" cap="none" spc="0" normalizeH="0" baseline="-2500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1</a:t>
            </a:r>
            <a:r>
              <a:rPr kumimoji="0"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 </a:t>
            </a:r>
            <a:r>
              <a:rPr kumimoji="0" lang="en-US" altLang="ja-JP" sz="2000" baseline="30000" dirty="0">
                <a:solidFill>
                  <a:prstClr val="black"/>
                </a:solidFill>
                <a:latin typeface="Times New Roman" panose="02020603050405020304" pitchFamily="18" charset="0"/>
                <a:ea typeface="游ゴシック" panose="020B0400000000000000" pitchFamily="50" charset="-128"/>
                <a:cs typeface="Times New Roman" panose="02020603050405020304" pitchFamily="18" charset="0"/>
              </a:rPr>
              <a:t>3</a:t>
            </a:r>
            <a:r>
              <a:rPr kumimoji="0"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C</a:t>
            </a:r>
            <a:r>
              <a:rPr kumimoji="0" lang="en-US" altLang="ja-JP" sz="2000" b="0" i="0" u="none" strike="noStrike" kern="1200" cap="none" spc="0" normalizeH="0" baseline="-2500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2</a:t>
            </a:r>
            <a:r>
              <a:rPr kumimoji="0"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 </a:t>
            </a:r>
            <a:r>
              <a:rPr kumimoji="0" lang="en-US" altLang="ja-JP" sz="2000" baseline="30000" dirty="0">
                <a:solidFill>
                  <a:prstClr val="black"/>
                </a:solidFill>
                <a:latin typeface="Times New Roman" panose="02020603050405020304" pitchFamily="18" charset="0"/>
                <a:ea typeface="游ゴシック" panose="020B0400000000000000" pitchFamily="50" charset="-128"/>
                <a:cs typeface="Times New Roman" panose="02020603050405020304" pitchFamily="18" charset="0"/>
              </a:rPr>
              <a:t>3</a:t>
            </a:r>
            <a:r>
              <a:rPr kumimoji="0"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C</a:t>
            </a:r>
            <a:r>
              <a:rPr kumimoji="0" lang="en-US" altLang="ja-JP" sz="2000" b="0" i="0" u="none" strike="noStrike" kern="1200" cap="none" spc="0" normalizeH="0" baseline="-2500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3</a:t>
            </a:r>
            <a:r>
              <a:rPr kumimoji="0"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0" lang="en-US" altLang="ja-JP" sz="2000" dirty="0">
                <a:solidFill>
                  <a:prstClr val="black"/>
                </a:solidFill>
                <a:latin typeface="Times New Roman" panose="02020603050405020304" pitchFamily="18" charset="0"/>
                <a:cs typeface="Times New Roman" panose="02020603050405020304" pitchFamily="18" charset="0"/>
              </a:rPr>
              <a:t>= 7 pathways )</a:t>
            </a:r>
          </a:p>
        </p:txBody>
      </p:sp>
      <p:pic>
        <p:nvPicPr>
          <p:cNvPr id="3" name="図 1">
            <a:extLst>
              <a:ext uri="{FF2B5EF4-FFF2-40B4-BE49-F238E27FC236}">
                <a16:creationId xmlns:a16="http://schemas.microsoft.com/office/drawing/2014/main" id="{4C466F83-9115-C2AD-FFDC-831E7724EF33}"/>
              </a:ext>
            </a:extLst>
          </p:cNvPr>
          <p:cNvPicPr>
            <a:picLocks noChangeAspect="1"/>
          </p:cNvPicPr>
          <p:nvPr/>
        </p:nvPicPr>
        <p:blipFill>
          <a:blip r:embed="rId3"/>
          <a:stretch>
            <a:fillRect/>
          </a:stretch>
        </p:blipFill>
        <p:spPr>
          <a:xfrm>
            <a:off x="1028260" y="2662513"/>
            <a:ext cx="7087480" cy="3249756"/>
          </a:xfrm>
          <a:prstGeom prst="rect">
            <a:avLst/>
          </a:prstGeom>
        </p:spPr>
      </p:pic>
    </p:spTree>
    <p:extLst>
      <p:ext uri="{BB962C8B-B14F-4D97-AF65-F5344CB8AC3E}">
        <p14:creationId xmlns:p14="http://schemas.microsoft.com/office/powerpoint/2010/main" val="752810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D87DA-94AF-8E47-B8AF-2ADEC39426FE}"/>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EBCBB5D-1C38-E9F6-3C0D-EA77F903F038}"/>
              </a:ext>
            </a:extLst>
          </p:cNvPr>
          <p:cNvSpPr>
            <a:spLocks noGrp="1"/>
          </p:cNvSpPr>
          <p:nvPr>
            <p:ph type="sldNum" sz="quarter" idx="13"/>
          </p:nvPr>
        </p:nvSpPr>
        <p:spPr/>
        <p:txBody>
          <a:bodyPr/>
          <a:lstStyle/>
          <a:p>
            <a:fld id="{51D93AC8-90BD-4910-BF0D-A41DA964ED62}" type="slidenum">
              <a:rPr lang="ja-JP" altLang="en-US" smtClean="0"/>
              <a:pPr/>
              <a:t>6</a:t>
            </a:fld>
            <a:endParaRPr lang="ja-JP" altLang="en-US" dirty="0"/>
          </a:p>
        </p:txBody>
      </p:sp>
      <p:sp>
        <p:nvSpPr>
          <p:cNvPr id="4" name="テキスト プレースホルダー 3">
            <a:extLst>
              <a:ext uri="{FF2B5EF4-FFF2-40B4-BE49-F238E27FC236}">
                <a16:creationId xmlns:a16="http://schemas.microsoft.com/office/drawing/2014/main" id="{056F7E8D-2B39-19AD-9509-BF82CD6BD14C}"/>
              </a:ext>
            </a:extLst>
          </p:cNvPr>
          <p:cNvSpPr>
            <a:spLocks noGrp="1"/>
          </p:cNvSpPr>
          <p:nvPr>
            <p:ph type="body" sz="quarter" idx="14"/>
          </p:nvPr>
        </p:nvSpPr>
        <p:spPr/>
        <p:txBody>
          <a:bodyPr/>
          <a:lstStyle/>
          <a:p>
            <a:r>
              <a:rPr kumimoji="1" lang="en-US" altLang="ja-JP" dirty="0"/>
              <a:t>Experimental System</a:t>
            </a:r>
            <a:endParaRPr kumimoji="1" lang="ja-JP" altLang="en-US" dirty="0"/>
          </a:p>
        </p:txBody>
      </p:sp>
      <p:sp>
        <p:nvSpPr>
          <p:cNvPr id="5" name="テキスト プレースホルダー 4">
            <a:extLst>
              <a:ext uri="{FF2B5EF4-FFF2-40B4-BE49-F238E27FC236}">
                <a16:creationId xmlns:a16="http://schemas.microsoft.com/office/drawing/2014/main" id="{092C924C-1FF7-B317-C57B-9144C5A66BBC}"/>
              </a:ext>
            </a:extLst>
          </p:cNvPr>
          <p:cNvSpPr>
            <a:spLocks noGrp="1"/>
          </p:cNvSpPr>
          <p:nvPr>
            <p:ph type="body" sz="quarter" idx="15"/>
          </p:nvPr>
        </p:nvSpPr>
        <p:spPr>
          <a:xfrm>
            <a:off x="169123" y="739632"/>
            <a:ext cx="8805438" cy="798451"/>
          </a:xfrm>
        </p:spPr>
        <p:txBody>
          <a:bodyPr>
            <a:norm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altLang="ja-JP" dirty="0">
                <a:solidFill>
                  <a:srgbClr val="000000"/>
                </a:solidFill>
                <a:latin typeface="Times New Roman" panose="02020603050405020304" pitchFamily="18" charset="0"/>
                <a:ea typeface="游ゴシック"/>
                <a:cs typeface="Times New Roman" panose="02020603050405020304" pitchFamily="18" charset="0"/>
              </a:rPr>
              <a:t>W</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游ゴシック"/>
                <a:cs typeface="Times New Roman" panose="02020603050405020304" pitchFamily="18" charset="0"/>
              </a:rPr>
              <a:t>e carry out four experiments with </a:t>
            </a:r>
            <a:r>
              <a:rPr kumimoji="1" lang="en-US" altLang="ja-JP" sz="2000" b="1" i="0" u="none" strike="noStrike" kern="1200" cap="none" spc="0" normalizeH="0" baseline="0" noProof="0" dirty="0">
                <a:ln>
                  <a:noFill/>
                </a:ln>
                <a:solidFill>
                  <a:srgbClr val="000000"/>
                </a:solidFill>
                <a:effectLst/>
                <a:uLnTx/>
                <a:uFillTx/>
                <a:latin typeface="Times New Roman" panose="02020603050405020304" pitchFamily="18" charset="0"/>
                <a:ea typeface="游ゴシック"/>
                <a:cs typeface="Times New Roman" panose="02020603050405020304" pitchFamily="18" charset="0"/>
              </a:rPr>
              <a:t>different types of shadow bar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游ゴシック"/>
                <a:cs typeface="Times New Roman" panose="02020603050405020304" pitchFamily="18" charset="0"/>
              </a:rPr>
              <a:t>(</a:t>
            </a:r>
            <a:r>
              <a:rPr kumimoji="1" lang="en-US" altLang="ja-JP" sz="2000" b="1" i="0" u="none" strike="noStrike" kern="1200" cap="none" spc="0" normalizeH="0" baseline="0" noProof="0" dirty="0">
                <a:ln>
                  <a:noFill/>
                </a:ln>
                <a:solidFill>
                  <a:srgbClr val="00B050"/>
                </a:solidFill>
                <a:effectLst/>
                <a:uLnTx/>
                <a:uFillTx/>
                <a:latin typeface="Times New Roman" panose="02020603050405020304" pitchFamily="18" charset="0"/>
                <a:ea typeface="游ゴシック"/>
                <a:cs typeface="Times New Roman" panose="02020603050405020304" pitchFamily="18" charset="0"/>
              </a:rPr>
              <a:t>S1</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游ゴシック"/>
                <a:cs typeface="Times New Roman" panose="02020603050405020304" pitchFamily="18" charset="0"/>
              </a:rPr>
              <a:t>, </a:t>
            </a:r>
            <a:r>
              <a:rPr kumimoji="1" lang="en-US" altLang="ja-JP" sz="2000" b="1" i="0" u="none" strike="noStrike" kern="1200" cap="none" spc="0" normalizeH="0" baseline="0" noProof="0" dirty="0">
                <a:ln>
                  <a:noFill/>
                </a:ln>
                <a:solidFill>
                  <a:srgbClr val="0070C0"/>
                </a:solidFill>
                <a:effectLst/>
                <a:uLnTx/>
                <a:uFillTx/>
                <a:latin typeface="Times New Roman" panose="02020603050405020304" pitchFamily="18" charset="0"/>
                <a:ea typeface="游ゴシック"/>
                <a:cs typeface="Times New Roman" panose="02020603050405020304" pitchFamily="18" charset="0"/>
              </a:rPr>
              <a:t>S2</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游ゴシック"/>
                <a:cs typeface="Times New Roman" panose="02020603050405020304" pitchFamily="18" charset="0"/>
              </a:rPr>
              <a:t>) and </a:t>
            </a:r>
            <a:r>
              <a:rPr kumimoji="1" lang="en-US" altLang="ja-JP" sz="2000" b="1" i="0" u="none" strike="noStrike" kern="1200" cap="none" spc="0" normalizeH="0" baseline="0" noProof="0" dirty="0">
                <a:ln>
                  <a:noFill/>
                </a:ln>
                <a:solidFill>
                  <a:srgbClr val="000000"/>
                </a:solidFill>
                <a:effectLst/>
                <a:uLnTx/>
                <a:uFillTx/>
                <a:latin typeface="Times New Roman" panose="02020603050405020304" pitchFamily="18" charset="0"/>
                <a:ea typeface="游ゴシック"/>
                <a:cs typeface="Times New Roman" panose="02020603050405020304" pitchFamily="18" charset="0"/>
              </a:rPr>
              <a:t>with or without a target </a:t>
            </a:r>
            <a:r>
              <a:rPr lang="en-US" altLang="ja-JP" dirty="0">
                <a:solidFill>
                  <a:srgbClr val="000000"/>
                </a:solidFill>
                <a:latin typeface="Times New Roman" panose="02020603050405020304" pitchFamily="18" charset="0"/>
                <a:ea typeface="游ゴシック"/>
                <a:cs typeface="Times New Roman" panose="02020603050405020304" pitchFamily="18" charset="0"/>
              </a:rPr>
              <a:t>t</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游ゴシック"/>
                <a:cs typeface="Times New Roman" panose="02020603050405020304" pitchFamily="18" charset="0"/>
              </a:rPr>
              <a:t>o </a:t>
            </a:r>
            <a:r>
              <a:rPr kumimoji="1" lang="en-US" altLang="ja-JP" sz="2000" b="1" i="0" u="none" strike="noStrike" kern="1200" cap="none" spc="0" normalizeH="0" baseline="0" noProof="0" dirty="0">
                <a:ln>
                  <a:noFill/>
                </a:ln>
                <a:solidFill>
                  <a:srgbClr val="000000"/>
                </a:solidFill>
                <a:effectLst/>
                <a:uLnTx/>
                <a:uFillTx/>
                <a:latin typeface="Times New Roman" panose="02020603050405020304" pitchFamily="18" charset="0"/>
                <a:ea typeface="游ゴシック"/>
                <a:cs typeface="Times New Roman" panose="02020603050405020304" pitchFamily="18" charset="0"/>
              </a:rPr>
              <a:t>remove </a:t>
            </a:r>
            <a:r>
              <a:rPr kumimoji="1" lang="en-US" altLang="ja-JP" dirty="0">
                <a:solidFill>
                  <a:srgbClr val="000000"/>
                </a:solidFill>
                <a:latin typeface="Times New Roman" panose="02020603050405020304" pitchFamily="18" charset="0"/>
                <a:ea typeface="游ゴシック"/>
                <a:cs typeface="Times New Roman" panose="02020603050405020304" pitchFamily="18" charset="0"/>
              </a:rPr>
              <a:t>6</a:t>
            </a:r>
            <a:r>
              <a:rPr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游ゴシック"/>
                <a:cs typeface="Times New Roman" panose="02020603050405020304" pitchFamily="18" charset="0"/>
              </a:rPr>
              <a:t> </a:t>
            </a:r>
            <a:r>
              <a:rPr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游ゴシック"/>
                <a:cs typeface="Times New Roman" panose="02020603050405020304" pitchFamily="18" charset="0"/>
              </a:rPr>
              <a:t>pathways</a:t>
            </a:r>
            <a:endParaRPr kumimoji="1" lang="ja-JP" altLang="en-US" sz="2000" b="0" i="0" u="none" strike="noStrike" kern="1200" cap="none" spc="0" normalizeH="0" baseline="0" noProof="0" dirty="0">
              <a:ln>
                <a:noFill/>
              </a:ln>
              <a:solidFill>
                <a:srgbClr val="000000"/>
              </a:solidFill>
              <a:effectLst/>
              <a:uLnTx/>
              <a:uFillTx/>
              <a:latin typeface="Arial"/>
              <a:ea typeface="游ゴシック"/>
              <a:cs typeface="+mn-cs"/>
            </a:endParaRPr>
          </a:p>
        </p:txBody>
      </p:sp>
      <p:sp>
        <p:nvSpPr>
          <p:cNvPr id="14" name="テキスト ボックス 13">
            <a:extLst>
              <a:ext uri="{FF2B5EF4-FFF2-40B4-BE49-F238E27FC236}">
                <a16:creationId xmlns:a16="http://schemas.microsoft.com/office/drawing/2014/main" id="{73D2E443-4ED2-0DA8-56C8-63F1C3D1ED7B}"/>
              </a:ext>
            </a:extLst>
          </p:cNvPr>
          <p:cNvSpPr txBox="1"/>
          <p:nvPr/>
        </p:nvSpPr>
        <p:spPr>
          <a:xfrm>
            <a:off x="1498346" y="4434522"/>
            <a:ext cx="3353541" cy="369332"/>
          </a:xfrm>
          <a:prstGeom prst="rect">
            <a:avLst/>
          </a:prstGeom>
          <a:noFill/>
        </p:spPr>
        <p:txBody>
          <a:bodyPr wrap="square">
            <a:spAutoFit/>
          </a:bodyPr>
          <a:lstStyle/>
          <a:p>
            <a:pPr algn="ctr"/>
            <a:r>
              <a:rPr lang="en-US" altLang="ja-JP" b="1">
                <a:latin typeface="Times New Roman" panose="02020603050405020304" pitchFamily="18" charset="0"/>
                <a:cs typeface="Times New Roman" panose="02020603050405020304" pitchFamily="18" charset="0"/>
              </a:rPr>
              <a:t>Fig. 6</a:t>
            </a:r>
            <a:r>
              <a:rPr lang="ja-JP" altLang="en-US" b="1">
                <a:latin typeface="Times New Roman" panose="02020603050405020304" pitchFamily="18" charset="0"/>
                <a:cs typeface="Times New Roman" panose="02020603050405020304" pitchFamily="18" charset="0"/>
              </a:rPr>
              <a:t>  </a:t>
            </a:r>
            <a:r>
              <a:rPr lang="en-US" altLang="ja-JP" dirty="0">
                <a:latin typeface="Times New Roman" panose="02020603050405020304" pitchFamily="18" charset="0"/>
                <a:cs typeface="Times New Roman" panose="02020603050405020304" pitchFamily="18" charset="0"/>
              </a:rPr>
              <a:t>Four experimental systems.</a:t>
            </a:r>
            <a:endParaRPr lang="ja-JP" altLang="en-US" dirty="0">
              <a:latin typeface="Times New Roman" panose="02020603050405020304" pitchFamily="18" charset="0"/>
              <a:cs typeface="Times New Roman" panose="02020603050405020304" pitchFamily="18" charset="0"/>
            </a:endParaRPr>
          </a:p>
        </p:txBody>
      </p:sp>
      <p:sp>
        <p:nvSpPr>
          <p:cNvPr id="15" name="正方形/長方形 14">
            <a:extLst>
              <a:ext uri="{FF2B5EF4-FFF2-40B4-BE49-F238E27FC236}">
                <a16:creationId xmlns:a16="http://schemas.microsoft.com/office/drawing/2014/main" id="{B58A7239-2DA1-FA18-61A3-14FB1351EAD0}"/>
              </a:ext>
            </a:extLst>
          </p:cNvPr>
          <p:cNvSpPr/>
          <p:nvPr/>
        </p:nvSpPr>
        <p:spPr>
          <a:xfrm>
            <a:off x="6131130" y="1641274"/>
            <a:ext cx="2873387" cy="1631216"/>
          </a:xfrm>
          <a:prstGeom prst="rect">
            <a:avLst/>
          </a:prstGeom>
        </p:spPr>
        <p:txBody>
          <a:bodyPr wrap="square">
            <a:spAutoFit/>
          </a:bodyPr>
          <a:lstStyle/>
          <a:p>
            <a:r>
              <a:rPr lang="en-US" altLang="ja-JP" sz="2000" b="1" dirty="0">
                <a:solidFill>
                  <a:srgbClr val="00B050"/>
                </a:solidFill>
                <a:latin typeface="Times New Roman" panose="02020603050405020304" pitchFamily="18" charset="0"/>
                <a:cs typeface="Times New Roman" panose="02020603050405020304" pitchFamily="18" charset="0"/>
              </a:rPr>
              <a:t>S1</a:t>
            </a:r>
            <a:r>
              <a:rPr lang="en-US" altLang="ja-JP" sz="2000" dirty="0">
                <a:latin typeface="Times New Roman" panose="02020603050405020304" pitchFamily="18" charset="0"/>
                <a:cs typeface="Times New Roman" panose="02020603050405020304" pitchFamily="18" charset="0"/>
              </a:rPr>
              <a:t>: </a:t>
            </a:r>
          </a:p>
          <a:p>
            <a:r>
              <a:rPr lang="en-US" altLang="ja-JP" sz="2000" b="1" dirty="0">
                <a:latin typeface="Times New Roman" panose="02020603050405020304" pitchFamily="18" charset="0"/>
                <a:cs typeface="Times New Roman" panose="02020603050405020304" pitchFamily="18" charset="0"/>
              </a:rPr>
              <a:t>Thin</a:t>
            </a:r>
            <a:r>
              <a:rPr lang="en-US" altLang="ja-JP" sz="2000" dirty="0">
                <a:latin typeface="Times New Roman" panose="02020603050405020304" pitchFamily="18" charset="0"/>
                <a:cs typeface="Times New Roman" panose="02020603050405020304" pitchFamily="18" charset="0"/>
              </a:rPr>
              <a:t> shadow bar, incident neutrons </a:t>
            </a:r>
            <a:r>
              <a:rPr lang="en-US" altLang="ja-JP" sz="2000" b="1" dirty="0">
                <a:latin typeface="Times New Roman" panose="02020603050405020304" pitchFamily="18" charset="0"/>
                <a:cs typeface="Times New Roman" panose="02020603050405020304" pitchFamily="18" charset="0"/>
              </a:rPr>
              <a:t>CAN</a:t>
            </a:r>
            <a:r>
              <a:rPr lang="en-US" altLang="ja-JP" sz="2000" dirty="0">
                <a:latin typeface="Times New Roman" panose="02020603050405020304" pitchFamily="18" charset="0"/>
                <a:cs typeface="Times New Roman" panose="02020603050405020304" pitchFamily="18" charset="0"/>
              </a:rPr>
              <a:t> enter the target without passing through the shadow bar </a:t>
            </a:r>
          </a:p>
        </p:txBody>
      </p:sp>
      <p:pic>
        <p:nvPicPr>
          <p:cNvPr id="18" name="図 17">
            <a:extLst>
              <a:ext uri="{FF2B5EF4-FFF2-40B4-BE49-F238E27FC236}">
                <a16:creationId xmlns:a16="http://schemas.microsoft.com/office/drawing/2014/main" id="{61BF6B45-F7AD-C9FF-92AB-E224C99984BE}"/>
              </a:ext>
            </a:extLst>
          </p:cNvPr>
          <p:cNvPicPr>
            <a:picLocks noChangeAspect="1"/>
          </p:cNvPicPr>
          <p:nvPr/>
        </p:nvPicPr>
        <p:blipFill>
          <a:blip r:embed="rId3"/>
          <a:srcRect l="1" t="-9555" r="15114" b="2146"/>
          <a:stretch/>
        </p:blipFill>
        <p:spPr>
          <a:xfrm>
            <a:off x="6237812" y="3283236"/>
            <a:ext cx="2836211" cy="663121"/>
          </a:xfrm>
          <a:prstGeom prst="rect">
            <a:avLst/>
          </a:prstGeom>
        </p:spPr>
      </p:pic>
      <p:pic>
        <p:nvPicPr>
          <p:cNvPr id="19" name="図 18">
            <a:extLst>
              <a:ext uri="{FF2B5EF4-FFF2-40B4-BE49-F238E27FC236}">
                <a16:creationId xmlns:a16="http://schemas.microsoft.com/office/drawing/2014/main" id="{9AA4768C-86B4-C5EA-B8F8-EC52E8038F76}"/>
              </a:ext>
            </a:extLst>
          </p:cNvPr>
          <p:cNvPicPr>
            <a:picLocks noChangeAspect="1"/>
          </p:cNvPicPr>
          <p:nvPr/>
        </p:nvPicPr>
        <p:blipFill>
          <a:blip r:embed="rId4"/>
          <a:srcRect t="7549" r="17694"/>
          <a:stretch/>
        </p:blipFill>
        <p:spPr>
          <a:xfrm>
            <a:off x="6203443" y="5661724"/>
            <a:ext cx="2861770" cy="793041"/>
          </a:xfrm>
          <a:prstGeom prst="rect">
            <a:avLst/>
          </a:prstGeom>
        </p:spPr>
      </p:pic>
      <p:sp>
        <p:nvSpPr>
          <p:cNvPr id="16" name="テキスト ボックス 15">
            <a:extLst>
              <a:ext uri="{FF2B5EF4-FFF2-40B4-BE49-F238E27FC236}">
                <a16:creationId xmlns:a16="http://schemas.microsoft.com/office/drawing/2014/main" id="{02D10FCB-C079-0F2F-D843-17649E29C3E0}"/>
              </a:ext>
            </a:extLst>
          </p:cNvPr>
          <p:cNvSpPr txBox="1"/>
          <p:nvPr/>
        </p:nvSpPr>
        <p:spPr>
          <a:xfrm>
            <a:off x="6127893" y="4049548"/>
            <a:ext cx="3012869" cy="1631216"/>
          </a:xfrm>
          <a:prstGeom prst="rect">
            <a:avLst/>
          </a:prstGeom>
          <a:noFill/>
        </p:spPr>
        <p:txBody>
          <a:bodyPr wrap="square">
            <a:spAutoFit/>
          </a:bodyPr>
          <a:lstStyle/>
          <a:p>
            <a:r>
              <a:rPr lang="en-US" altLang="ja-JP" sz="2000" b="1" dirty="0">
                <a:solidFill>
                  <a:srgbClr val="0070C0"/>
                </a:solidFill>
                <a:latin typeface="Times New Roman" panose="02020603050405020304" pitchFamily="18" charset="0"/>
                <a:cs typeface="Times New Roman" panose="02020603050405020304" pitchFamily="18" charset="0"/>
              </a:rPr>
              <a:t>S2</a:t>
            </a:r>
            <a:r>
              <a:rPr lang="en-US" altLang="ja-JP" sz="2000" dirty="0">
                <a:latin typeface="Times New Roman" panose="02020603050405020304" pitchFamily="18" charset="0"/>
                <a:cs typeface="Times New Roman" panose="02020603050405020304" pitchFamily="18" charset="0"/>
              </a:rPr>
              <a:t>:</a:t>
            </a:r>
          </a:p>
          <a:p>
            <a:r>
              <a:rPr lang="en-US" altLang="ja-JP" sz="2000" b="1" dirty="0">
                <a:latin typeface="Times New Roman" panose="02020603050405020304" pitchFamily="18" charset="0"/>
                <a:cs typeface="Times New Roman" panose="02020603050405020304" pitchFamily="18" charset="0"/>
              </a:rPr>
              <a:t>Thick</a:t>
            </a:r>
            <a:r>
              <a:rPr lang="en-US" altLang="ja-JP" sz="2000" dirty="0">
                <a:latin typeface="Times New Roman" panose="02020603050405020304" pitchFamily="18" charset="0"/>
                <a:cs typeface="Times New Roman" panose="02020603050405020304" pitchFamily="18" charset="0"/>
              </a:rPr>
              <a:t> shadow bar, incident neutrons </a:t>
            </a:r>
            <a:r>
              <a:rPr lang="en-US" altLang="ja-JP" sz="2000" b="1" dirty="0">
                <a:latin typeface="Times New Roman" panose="02020603050405020304" pitchFamily="18" charset="0"/>
                <a:cs typeface="Times New Roman" panose="02020603050405020304" pitchFamily="18" charset="0"/>
              </a:rPr>
              <a:t>CANNOT</a:t>
            </a:r>
            <a:r>
              <a:rPr lang="en-US" altLang="ja-JP" sz="2000" dirty="0">
                <a:latin typeface="Times New Roman" panose="02020603050405020304" pitchFamily="18" charset="0"/>
                <a:cs typeface="Times New Roman" panose="02020603050405020304" pitchFamily="18" charset="0"/>
              </a:rPr>
              <a:t> enter the target without passing through the shadow bar</a:t>
            </a:r>
          </a:p>
        </p:txBody>
      </p:sp>
      <p:sp>
        <p:nvSpPr>
          <p:cNvPr id="17" name="テキスト ボックス 16">
            <a:extLst>
              <a:ext uri="{FF2B5EF4-FFF2-40B4-BE49-F238E27FC236}">
                <a16:creationId xmlns:a16="http://schemas.microsoft.com/office/drawing/2014/main" id="{B54C1BE4-5812-B8A8-FA7D-27B9C311C8D4}"/>
              </a:ext>
            </a:extLst>
          </p:cNvPr>
          <p:cNvSpPr txBox="1"/>
          <p:nvPr/>
        </p:nvSpPr>
        <p:spPr>
          <a:xfrm>
            <a:off x="-1521" y="4875306"/>
            <a:ext cx="6239333" cy="1015663"/>
          </a:xfrm>
          <a:prstGeom prst="rect">
            <a:avLst/>
          </a:prstGeom>
          <a:noFill/>
        </p:spPr>
        <p:txBody>
          <a:bodyPr wrap="square">
            <a:spAutoFit/>
          </a:bodyPr>
          <a:lstStyle/>
          <a:p>
            <a:r>
              <a:rPr lang="en-US" altLang="ja-JP" sz="2000" dirty="0">
                <a:latin typeface="Times New Roman" panose="02020603050405020304" pitchFamily="18" charset="0"/>
                <a:cs typeface="Times New Roman" panose="02020603050405020304" pitchFamily="18" charset="0"/>
              </a:rPr>
              <a:t>We can largely </a:t>
            </a:r>
            <a:r>
              <a:rPr lang="en-US" altLang="ja-JP" sz="2000" b="1" dirty="0">
                <a:latin typeface="Times New Roman" panose="02020603050405020304" pitchFamily="18" charset="0"/>
                <a:cs typeface="Times New Roman" panose="02020603050405020304" pitchFamily="18" charset="0"/>
              </a:rPr>
              <a:t>remove</a:t>
            </a:r>
            <a:r>
              <a:rPr lang="en-US" altLang="ja-JP" sz="2000" dirty="0">
                <a:latin typeface="Times New Roman" panose="02020603050405020304" pitchFamily="18" charset="0"/>
                <a:cs typeface="Times New Roman" panose="02020603050405020304" pitchFamily="18" charset="0"/>
              </a:rPr>
              <a:t> other contributions via </a:t>
            </a:r>
            <a:r>
              <a:rPr lang="en-US" altLang="ja-JP" sz="2000" b="1" dirty="0">
                <a:latin typeface="Times New Roman" panose="02020603050405020304" pitchFamily="18" charset="0"/>
                <a:cs typeface="Times New Roman" panose="02020603050405020304" pitchFamily="18" charset="0"/>
              </a:rPr>
              <a:t>6 pathways </a:t>
            </a:r>
            <a:r>
              <a:rPr lang="en-US" altLang="ja-JP" sz="2000" dirty="0">
                <a:latin typeface="Times New Roman" panose="02020603050405020304" pitchFamily="18" charset="0"/>
                <a:cs typeface="Times New Roman" panose="02020603050405020304" pitchFamily="18" charset="0"/>
              </a:rPr>
              <a:t>by the equation</a:t>
            </a:r>
            <a:r>
              <a:rPr lang="ja-JP" altLang="en-US" sz="2000" dirty="0">
                <a:latin typeface="Times New Roman" panose="02020603050405020304" pitchFamily="18" charset="0"/>
                <a:cs typeface="Times New Roman" panose="02020603050405020304" pitchFamily="18" charset="0"/>
              </a:rPr>
              <a:t> </a:t>
            </a:r>
            <a:r>
              <a:rPr lang="en-US" altLang="ja-JP" sz="2000" dirty="0">
                <a:latin typeface="Times New Roman" panose="02020603050405020304" pitchFamily="18" charset="0"/>
                <a:cs typeface="Times New Roman" panose="02020603050405020304" pitchFamily="18" charset="0"/>
              </a:rPr>
              <a:t>(1), and </a:t>
            </a:r>
            <a:r>
              <a:rPr lang="en-US" altLang="ja-JP" sz="2000" b="1" dirty="0">
                <a:latin typeface="Times New Roman" panose="02020603050405020304" pitchFamily="18" charset="0"/>
                <a:cs typeface="Times New Roman" panose="02020603050405020304" pitchFamily="18" charset="0"/>
              </a:rPr>
              <a:t>evaluate large angle scattering neutrons</a:t>
            </a:r>
          </a:p>
        </p:txBody>
      </p:sp>
      <mc:AlternateContent xmlns:mc="http://schemas.openxmlformats.org/markup-compatibility/2006" xmlns:a14="http://schemas.microsoft.com/office/drawing/2010/main">
        <mc:Choice Requires="a14">
          <p:sp>
            <p:nvSpPr>
              <p:cNvPr id="20" name="正方形/長方形 19">
                <a:extLst>
                  <a:ext uri="{FF2B5EF4-FFF2-40B4-BE49-F238E27FC236}">
                    <a16:creationId xmlns:a16="http://schemas.microsoft.com/office/drawing/2014/main" id="{AF5BC538-3545-B899-27DB-240673EC7E01}"/>
                  </a:ext>
                </a:extLst>
              </p:cNvPr>
              <p:cNvSpPr/>
              <p:nvPr/>
            </p:nvSpPr>
            <p:spPr>
              <a:xfrm>
                <a:off x="304216" y="5968652"/>
                <a:ext cx="5674151" cy="400110"/>
              </a:xfrm>
              <a:prstGeom prst="rect">
                <a:avLst/>
              </a:prstGeom>
              <a:ln w="38100">
                <a:noFill/>
              </a:ln>
            </p:spPr>
            <p:txBody>
              <a:bodyPr wrap="square">
                <a:spAutoFit/>
              </a:bodyPr>
              <a:lstStyle/>
              <a:p>
                <a:pPr/>
                <a14:m>
                  <m:oMathPara xmlns:m="http://schemas.openxmlformats.org/officeDocument/2006/math">
                    <m:oMathParaPr>
                      <m:jc m:val="center"/>
                    </m:oMathParaPr>
                    <m:oMath xmlns:m="http://schemas.openxmlformats.org/officeDocument/2006/math">
                      <m:sSub>
                        <m:sSubPr>
                          <m:ctrlPr>
                            <a:rPr lang="ja-JP" altLang="ja-JP" sz="2000" b="1" i="1" smtClean="0">
                              <a:latin typeface="Cambria Math" panose="02040503050406030204" pitchFamily="18" charset="0"/>
                            </a:rPr>
                          </m:ctrlPr>
                        </m:sSubPr>
                        <m:e>
                          <m:r>
                            <a:rPr lang="en-US" altLang="ja-JP" sz="2000" b="1" i="1" smtClean="0">
                              <a:latin typeface="Cambria Math" panose="02040503050406030204" pitchFamily="18" charset="0"/>
                            </a:rPr>
                            <m:t>𝑹</m:t>
                          </m:r>
                        </m:e>
                        <m:sub>
                          <m:r>
                            <a:rPr lang="en-US" altLang="ja-JP" sz="2000" b="1" i="1" smtClean="0">
                              <a:latin typeface="Cambria Math" panose="02040503050406030204" pitchFamily="18" charset="0"/>
                              <a:ea typeface="Cambria Math" panose="02040503050406030204" pitchFamily="18" charset="0"/>
                            </a:rPr>
                            <m:t>𝒏𝒆𝒕</m:t>
                          </m:r>
                        </m:sub>
                      </m:sSub>
                      <m:r>
                        <a:rPr lang="en-US" altLang="ja-JP" sz="2000" b="1" i="1" smtClean="0">
                          <a:latin typeface="Cambria Math" panose="02040503050406030204" pitchFamily="18" charset="0"/>
                          <a:ea typeface="Cambria Math" panose="02040503050406030204" pitchFamily="18" charset="0"/>
                        </a:rPr>
                        <m:t>=(</m:t>
                      </m:r>
                      <m:sSub>
                        <m:sSubPr>
                          <m:ctrlPr>
                            <a:rPr lang="ja-JP" altLang="ja-JP" sz="2000" b="1" i="1">
                              <a:latin typeface="Cambria Math" panose="02040503050406030204" pitchFamily="18" charset="0"/>
                            </a:rPr>
                          </m:ctrlPr>
                        </m:sSubPr>
                        <m:e>
                          <m:r>
                            <a:rPr lang="en-US" altLang="ja-JP" sz="2000" b="1" i="1">
                              <a:latin typeface="Cambria Math" panose="02040503050406030204" pitchFamily="18" charset="0"/>
                            </a:rPr>
                            <m:t>𝑹</m:t>
                          </m:r>
                        </m:e>
                        <m:sub>
                          <m:r>
                            <a:rPr lang="en-US" altLang="ja-JP" sz="2000" b="1" i="1" smtClean="0">
                              <a:latin typeface="Cambria Math" panose="02040503050406030204" pitchFamily="18" charset="0"/>
                            </a:rPr>
                            <m:t>𝑺</m:t>
                          </m:r>
                          <m:r>
                            <a:rPr lang="en-US" altLang="ja-JP" sz="2000" b="1" i="1" smtClean="0">
                              <a:latin typeface="Cambria Math" panose="02040503050406030204" pitchFamily="18" charset="0"/>
                            </a:rPr>
                            <m:t>𝟏</m:t>
                          </m:r>
                          <m:r>
                            <a:rPr lang="en-US" altLang="ja-JP" sz="2000" b="1" i="1" smtClean="0">
                              <a:latin typeface="Cambria Math" panose="02040503050406030204" pitchFamily="18" charset="0"/>
                            </a:rPr>
                            <m:t>𝑻𝑪</m:t>
                          </m:r>
                        </m:sub>
                      </m:sSub>
                      <m:r>
                        <a:rPr lang="en-US" altLang="ja-JP" sz="2000" b="1" i="1" smtClean="0">
                          <a:latin typeface="Cambria Math" panose="02040503050406030204" pitchFamily="18" charset="0"/>
                          <a:ea typeface="Cambria Math" panose="02040503050406030204" pitchFamily="18" charset="0"/>
                        </a:rPr>
                        <m:t>−</m:t>
                      </m:r>
                      <m:sSub>
                        <m:sSubPr>
                          <m:ctrlPr>
                            <a:rPr lang="ja-JP" altLang="ja-JP" sz="2000" b="1" i="1">
                              <a:latin typeface="Cambria Math" panose="02040503050406030204" pitchFamily="18" charset="0"/>
                            </a:rPr>
                          </m:ctrlPr>
                        </m:sSubPr>
                        <m:e>
                          <m:r>
                            <a:rPr lang="en-US" altLang="ja-JP" sz="2000" b="1" i="1">
                              <a:latin typeface="Cambria Math" panose="02040503050406030204" pitchFamily="18" charset="0"/>
                            </a:rPr>
                            <m:t>𝑹</m:t>
                          </m:r>
                        </m:e>
                        <m:sub>
                          <m:r>
                            <a:rPr lang="en-US" altLang="ja-JP" sz="2000" b="1" i="1" smtClean="0">
                              <a:latin typeface="Cambria Math" panose="02040503050406030204" pitchFamily="18" charset="0"/>
                            </a:rPr>
                            <m:t>𝑺</m:t>
                          </m:r>
                          <m:r>
                            <a:rPr lang="en-US" altLang="ja-JP" sz="2000" b="1" i="1" smtClean="0">
                              <a:latin typeface="Cambria Math" panose="02040503050406030204" pitchFamily="18" charset="0"/>
                            </a:rPr>
                            <m:t>𝟏</m:t>
                          </m:r>
                          <m:r>
                            <a:rPr lang="en-US" altLang="ja-JP" sz="2000" b="1" i="1" smtClean="0">
                              <a:latin typeface="Cambria Math" panose="02040503050406030204" pitchFamily="18" charset="0"/>
                            </a:rPr>
                            <m:t>𝑪</m:t>
                          </m:r>
                        </m:sub>
                      </m:sSub>
                      <m:r>
                        <a:rPr lang="en-US" altLang="ja-JP" sz="2000" b="1" i="0" smtClean="0">
                          <a:latin typeface="Cambria Math" panose="02040503050406030204" pitchFamily="18" charset="0"/>
                          <a:ea typeface="Cambria Math" panose="02040503050406030204" pitchFamily="18" charset="0"/>
                        </a:rPr>
                        <m:t>)−</m:t>
                      </m:r>
                      <m:r>
                        <a:rPr lang="en-US" altLang="ja-JP" sz="2000" b="1" i="1" smtClean="0">
                          <a:latin typeface="Cambria Math" panose="02040503050406030204" pitchFamily="18" charset="0"/>
                          <a:ea typeface="Cambria Math" panose="02040503050406030204" pitchFamily="18" charset="0"/>
                        </a:rPr>
                        <m:t>(</m:t>
                      </m:r>
                      <m:sSub>
                        <m:sSubPr>
                          <m:ctrlPr>
                            <a:rPr lang="ja-JP" altLang="ja-JP" sz="2000" b="1" i="1">
                              <a:latin typeface="Cambria Math" panose="02040503050406030204" pitchFamily="18" charset="0"/>
                            </a:rPr>
                          </m:ctrlPr>
                        </m:sSubPr>
                        <m:e>
                          <m:r>
                            <a:rPr lang="en-US" altLang="ja-JP" sz="2000" b="1" i="1">
                              <a:latin typeface="Cambria Math" panose="02040503050406030204" pitchFamily="18" charset="0"/>
                            </a:rPr>
                            <m:t>𝑹</m:t>
                          </m:r>
                        </m:e>
                        <m:sub>
                          <m:r>
                            <a:rPr lang="en-US" altLang="ja-JP" sz="2000" b="1" i="1" smtClean="0">
                              <a:latin typeface="Cambria Math" panose="02040503050406030204" pitchFamily="18" charset="0"/>
                            </a:rPr>
                            <m:t>𝑺</m:t>
                          </m:r>
                          <m:r>
                            <a:rPr lang="en-US" altLang="ja-JP" sz="2000" b="1" i="1" smtClean="0">
                              <a:latin typeface="Cambria Math" panose="02040503050406030204" pitchFamily="18" charset="0"/>
                            </a:rPr>
                            <m:t>𝟐</m:t>
                          </m:r>
                          <m:r>
                            <a:rPr lang="en-US" altLang="ja-JP" sz="2000" b="1" i="1" smtClean="0">
                              <a:latin typeface="Cambria Math" panose="02040503050406030204" pitchFamily="18" charset="0"/>
                            </a:rPr>
                            <m:t>𝑻𝑪</m:t>
                          </m:r>
                        </m:sub>
                      </m:sSub>
                      <m:r>
                        <a:rPr lang="en-US" altLang="ja-JP" sz="2000" b="1" i="1" smtClean="0">
                          <a:latin typeface="Cambria Math" panose="02040503050406030204" pitchFamily="18" charset="0"/>
                          <a:ea typeface="Cambria Math" panose="02040503050406030204" pitchFamily="18" charset="0"/>
                        </a:rPr>
                        <m:t>−</m:t>
                      </m:r>
                      <m:sSub>
                        <m:sSubPr>
                          <m:ctrlPr>
                            <a:rPr lang="ja-JP" altLang="ja-JP" sz="2000" b="1" i="1">
                              <a:latin typeface="Cambria Math" panose="02040503050406030204" pitchFamily="18" charset="0"/>
                            </a:rPr>
                          </m:ctrlPr>
                        </m:sSubPr>
                        <m:e>
                          <m:r>
                            <a:rPr lang="en-US" altLang="ja-JP" sz="2000" b="1" i="1">
                              <a:latin typeface="Cambria Math" panose="02040503050406030204" pitchFamily="18" charset="0"/>
                            </a:rPr>
                            <m:t>𝑹</m:t>
                          </m:r>
                        </m:e>
                        <m:sub>
                          <m:r>
                            <a:rPr lang="en-US" altLang="ja-JP" sz="2000" b="1" i="1" smtClean="0">
                              <a:latin typeface="Cambria Math" panose="02040503050406030204" pitchFamily="18" charset="0"/>
                            </a:rPr>
                            <m:t>𝑺</m:t>
                          </m:r>
                          <m:r>
                            <a:rPr lang="en-US" altLang="ja-JP" sz="2000" b="1" i="1" smtClean="0">
                              <a:latin typeface="Cambria Math" panose="02040503050406030204" pitchFamily="18" charset="0"/>
                            </a:rPr>
                            <m:t>𝟐</m:t>
                          </m:r>
                          <m:r>
                            <a:rPr lang="en-US" altLang="ja-JP" sz="2000" b="1" i="1" smtClean="0">
                              <a:latin typeface="Cambria Math" panose="02040503050406030204" pitchFamily="18" charset="0"/>
                            </a:rPr>
                            <m:t>𝑪</m:t>
                          </m:r>
                        </m:sub>
                      </m:sSub>
                      <m:r>
                        <a:rPr lang="en-US" altLang="ja-JP" sz="2000" b="1" i="1" smtClean="0">
                          <a:latin typeface="Cambria Math" panose="02040503050406030204" pitchFamily="18" charset="0"/>
                          <a:ea typeface="Cambria Math" panose="02040503050406030204" pitchFamily="18" charset="0"/>
                        </a:rPr>
                        <m:t>)           (</m:t>
                      </m:r>
                      <m:r>
                        <a:rPr lang="en-US" altLang="ja-JP" sz="2000" b="1" i="1" smtClean="0">
                          <a:latin typeface="Cambria Math" panose="02040503050406030204" pitchFamily="18" charset="0"/>
                          <a:ea typeface="Cambria Math" panose="02040503050406030204" pitchFamily="18" charset="0"/>
                        </a:rPr>
                        <m:t>𝟏</m:t>
                      </m:r>
                      <m:r>
                        <a:rPr lang="en-US" altLang="ja-JP" sz="2000" b="1" i="1" smtClean="0">
                          <a:latin typeface="Cambria Math" panose="02040503050406030204" pitchFamily="18" charset="0"/>
                          <a:ea typeface="Cambria Math" panose="02040503050406030204" pitchFamily="18" charset="0"/>
                        </a:rPr>
                        <m:t>)</m:t>
                      </m:r>
                    </m:oMath>
                  </m:oMathPara>
                </a14:m>
                <a:endParaRPr lang="en-US" altLang="ja-JP" sz="2000" b="1" dirty="0">
                  <a:latin typeface="Arial" panose="020B0604020202020204" pitchFamily="34" charset="0"/>
                  <a:ea typeface="Cambria Math" panose="02040503050406030204" pitchFamily="18" charset="0"/>
                </a:endParaRPr>
              </a:p>
            </p:txBody>
          </p:sp>
        </mc:Choice>
        <mc:Fallback xmlns="">
          <p:sp>
            <p:nvSpPr>
              <p:cNvPr id="20" name="正方形/長方形 19">
                <a:extLst>
                  <a:ext uri="{FF2B5EF4-FFF2-40B4-BE49-F238E27FC236}">
                    <a16:creationId xmlns:a16="http://schemas.microsoft.com/office/drawing/2014/main" id="{AF5BC538-3545-B899-27DB-240673EC7E01}"/>
                  </a:ext>
                </a:extLst>
              </p:cNvPr>
              <p:cNvSpPr>
                <a:spLocks noRot="1" noChangeAspect="1" noMove="1" noResize="1" noEditPoints="1" noAdjustHandles="1" noChangeArrowheads="1" noChangeShapeType="1" noTextEdit="1"/>
              </p:cNvSpPr>
              <p:nvPr/>
            </p:nvSpPr>
            <p:spPr>
              <a:xfrm>
                <a:off x="304216" y="5968652"/>
                <a:ext cx="5674151" cy="400110"/>
              </a:xfrm>
              <a:prstGeom prst="rect">
                <a:avLst/>
              </a:prstGeom>
              <a:blipFill>
                <a:blip r:embed="rId9"/>
                <a:stretch>
                  <a:fillRect b="-18182"/>
                </a:stretch>
              </a:blipFill>
              <a:ln w="38100">
                <a:noFill/>
              </a:ln>
            </p:spPr>
            <p:txBody>
              <a:bodyPr/>
              <a:lstStyle/>
              <a:p>
                <a:r>
                  <a:rPr lang="ja-JP" altLang="en-US">
                    <a:noFill/>
                  </a:rPr>
                  <a:t> </a:t>
                </a:r>
              </a:p>
            </p:txBody>
          </p:sp>
        </mc:Fallback>
      </mc:AlternateContent>
      <p:sp>
        <p:nvSpPr>
          <p:cNvPr id="21" name="正方形/長方形 20">
            <a:extLst>
              <a:ext uri="{FF2B5EF4-FFF2-40B4-BE49-F238E27FC236}">
                <a16:creationId xmlns:a16="http://schemas.microsoft.com/office/drawing/2014/main" id="{0F6B5B26-C01C-7187-0B3A-7E1069763EFE}"/>
              </a:ext>
            </a:extLst>
          </p:cNvPr>
          <p:cNvSpPr/>
          <p:nvPr/>
        </p:nvSpPr>
        <p:spPr>
          <a:xfrm>
            <a:off x="134523" y="5954738"/>
            <a:ext cx="6013535" cy="48848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35" name="テキスト ボックス 34">
                <a:extLst>
                  <a:ext uri="{FF2B5EF4-FFF2-40B4-BE49-F238E27FC236}">
                    <a16:creationId xmlns:a16="http://schemas.microsoft.com/office/drawing/2014/main" id="{C46519D5-9939-3F40-E70F-425CA73D629E}"/>
                  </a:ext>
                </a:extLst>
              </p:cNvPr>
              <p:cNvSpPr txBox="1"/>
              <p:nvPr/>
            </p:nvSpPr>
            <p:spPr>
              <a:xfrm>
                <a:off x="169123" y="6461030"/>
                <a:ext cx="4615774" cy="369332"/>
              </a:xfrm>
              <a:prstGeom prst="rect">
                <a:avLst/>
              </a:prstGeom>
              <a:noFill/>
            </p:spPr>
            <p:txBody>
              <a:bodyPr wrap="square">
                <a:spAutoFit/>
              </a:bodyPr>
              <a:lstStyle/>
              <a:p>
                <a14:m>
                  <m:oMath xmlns:m="http://schemas.openxmlformats.org/officeDocument/2006/math">
                    <m:r>
                      <a:rPr lang="ja-JP" altLang="en-US" sz="1800" i="1" smtClean="0">
                        <a:solidFill>
                          <a:schemeClr val="tx1"/>
                        </a:solidFill>
                        <a:latin typeface="Cambria Math" panose="02040503050406030204" pitchFamily="18" charset="0"/>
                      </a:rPr>
                      <m:t>𝑅</m:t>
                    </m:r>
                  </m:oMath>
                </a14:m>
                <a:r>
                  <a:rPr lang="ja-JP" altLang="en-US" sz="1800" dirty="0">
                    <a:latin typeface="Times New Roman" panose="02020603050405020304" pitchFamily="18" charset="0"/>
                    <a:cs typeface="Times New Roman" panose="02020603050405020304" pitchFamily="18" charset="0"/>
                  </a:rPr>
                  <a:t> </a:t>
                </a:r>
                <a:r>
                  <a:rPr lang="en-US" altLang="ja-JP" sz="1800" dirty="0">
                    <a:latin typeface="Times New Roman" panose="02020603050405020304" pitchFamily="18" charset="0"/>
                    <a:cs typeface="Times New Roman" panose="02020603050405020304" pitchFamily="18" charset="0"/>
                  </a:rPr>
                  <a:t>: Reaction rate of activation foil</a:t>
                </a:r>
              </a:p>
            </p:txBody>
          </p:sp>
        </mc:Choice>
        <mc:Fallback xmlns="">
          <p:sp>
            <p:nvSpPr>
              <p:cNvPr id="35" name="テキスト ボックス 34">
                <a:extLst>
                  <a:ext uri="{FF2B5EF4-FFF2-40B4-BE49-F238E27FC236}">
                    <a16:creationId xmlns:a16="http://schemas.microsoft.com/office/drawing/2014/main" id="{C46519D5-9939-3F40-E70F-425CA73D629E}"/>
                  </a:ext>
                </a:extLst>
              </p:cNvPr>
              <p:cNvSpPr txBox="1">
                <a:spLocks noRot="1" noChangeAspect="1" noMove="1" noResize="1" noEditPoints="1" noAdjustHandles="1" noChangeArrowheads="1" noChangeShapeType="1" noTextEdit="1"/>
              </p:cNvSpPr>
              <p:nvPr/>
            </p:nvSpPr>
            <p:spPr>
              <a:xfrm>
                <a:off x="169123" y="6461030"/>
                <a:ext cx="4615774" cy="369332"/>
              </a:xfrm>
              <a:prstGeom prst="rect">
                <a:avLst/>
              </a:prstGeom>
              <a:blipFill>
                <a:blip r:embed="rId10"/>
                <a:stretch>
                  <a:fillRect t="-10000" b="-26667"/>
                </a:stretch>
              </a:blipFill>
            </p:spPr>
            <p:txBody>
              <a:bodyPr/>
              <a:lstStyle/>
              <a:p>
                <a:r>
                  <a:rPr lang="ja-JP" altLang="en-US">
                    <a:noFill/>
                  </a:rPr>
                  <a:t> </a:t>
                </a:r>
              </a:p>
            </p:txBody>
          </p:sp>
        </mc:Fallback>
      </mc:AlternateContent>
      <p:pic>
        <p:nvPicPr>
          <p:cNvPr id="24" name="図 1">
            <a:extLst>
              <a:ext uri="{FF2B5EF4-FFF2-40B4-BE49-F238E27FC236}">
                <a16:creationId xmlns:a16="http://schemas.microsoft.com/office/drawing/2014/main" id="{CAD33FC3-5239-3097-E87F-47E589864BA6}"/>
              </a:ext>
            </a:extLst>
          </p:cNvPr>
          <p:cNvPicPr>
            <a:picLocks noChangeAspect="1"/>
          </p:cNvPicPr>
          <p:nvPr/>
        </p:nvPicPr>
        <p:blipFill>
          <a:blip r:embed="rId11"/>
          <a:stretch>
            <a:fillRect/>
          </a:stretch>
        </p:blipFill>
        <p:spPr>
          <a:xfrm>
            <a:off x="302973" y="1688822"/>
            <a:ext cx="5744289" cy="2674248"/>
          </a:xfrm>
          <a:prstGeom prst="rect">
            <a:avLst/>
          </a:prstGeom>
        </p:spPr>
      </p:pic>
    </p:spTree>
    <p:extLst>
      <p:ext uri="{BB962C8B-B14F-4D97-AF65-F5344CB8AC3E}">
        <p14:creationId xmlns:p14="http://schemas.microsoft.com/office/powerpoint/2010/main" val="2740068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5DBF3-3CF6-C2A6-3FD1-0D0B8B214E7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3ABF3E0-7D53-26AB-6001-4BA50ECCB796}"/>
              </a:ext>
            </a:extLst>
          </p:cNvPr>
          <p:cNvPicPr>
            <a:picLocks noChangeAspect="1"/>
          </p:cNvPicPr>
          <p:nvPr/>
        </p:nvPicPr>
        <p:blipFill>
          <a:blip r:embed="rId3"/>
          <a:stretch>
            <a:fillRect/>
          </a:stretch>
        </p:blipFill>
        <p:spPr>
          <a:xfrm>
            <a:off x="248903" y="3924785"/>
            <a:ext cx="6092893" cy="3022940"/>
          </a:xfrm>
          <a:prstGeom prst="rect">
            <a:avLst/>
          </a:prstGeom>
        </p:spPr>
      </p:pic>
      <p:sp>
        <p:nvSpPr>
          <p:cNvPr id="2" name="スライド番号プレースホルダー 1">
            <a:extLst>
              <a:ext uri="{FF2B5EF4-FFF2-40B4-BE49-F238E27FC236}">
                <a16:creationId xmlns:a16="http://schemas.microsoft.com/office/drawing/2014/main" id="{D30964EF-D3F7-6EC1-AFCE-C232DDF95A88}"/>
              </a:ext>
            </a:extLst>
          </p:cNvPr>
          <p:cNvSpPr>
            <a:spLocks noGrp="1"/>
          </p:cNvSpPr>
          <p:nvPr>
            <p:ph type="sldNum" sz="quarter" idx="13"/>
          </p:nvPr>
        </p:nvSpPr>
        <p:spPr/>
        <p:txBody>
          <a:bodyPr/>
          <a:lstStyle/>
          <a:p>
            <a:fld id="{51D93AC8-90BD-4910-BF0D-A41DA964ED62}" type="slidenum">
              <a:rPr lang="ja-JP" altLang="en-US" smtClean="0"/>
              <a:pPr/>
              <a:t>7</a:t>
            </a:fld>
            <a:endParaRPr lang="ja-JP" altLang="en-US" dirty="0"/>
          </a:p>
        </p:txBody>
      </p:sp>
      <p:sp>
        <p:nvSpPr>
          <p:cNvPr id="4" name="テキスト プレースホルダー 3">
            <a:extLst>
              <a:ext uri="{FF2B5EF4-FFF2-40B4-BE49-F238E27FC236}">
                <a16:creationId xmlns:a16="http://schemas.microsoft.com/office/drawing/2014/main" id="{DB66D2BA-DF7C-2C0A-2DC7-2E10871EE8DB}"/>
              </a:ext>
            </a:extLst>
          </p:cNvPr>
          <p:cNvSpPr>
            <a:spLocks noGrp="1"/>
          </p:cNvSpPr>
          <p:nvPr>
            <p:ph type="body" sz="quarter" idx="14"/>
          </p:nvPr>
        </p:nvSpPr>
        <p:spPr/>
        <p:txBody>
          <a:bodyPr/>
          <a:lstStyle/>
          <a:p>
            <a:r>
              <a:rPr lang="en-US" altLang="ja-JP" dirty="0"/>
              <a:t>Subtracting</a:t>
            </a:r>
            <a:r>
              <a:rPr kumimoji="1" lang="en-US" altLang="ja-JP" dirty="0"/>
              <a:t> 6 pathways</a:t>
            </a:r>
            <a:endParaRPr kumimoji="1" lang="ja-JP" altLang="en-US" dirty="0"/>
          </a:p>
        </p:txBody>
      </p:sp>
      <p:sp>
        <p:nvSpPr>
          <p:cNvPr id="15" name="正方形/長方形 14">
            <a:extLst>
              <a:ext uri="{FF2B5EF4-FFF2-40B4-BE49-F238E27FC236}">
                <a16:creationId xmlns:a16="http://schemas.microsoft.com/office/drawing/2014/main" id="{952FFDCE-6B16-1FB1-715A-B7695711379A}"/>
              </a:ext>
            </a:extLst>
          </p:cNvPr>
          <p:cNvSpPr/>
          <p:nvPr/>
        </p:nvSpPr>
        <p:spPr>
          <a:xfrm>
            <a:off x="1178804" y="4953298"/>
            <a:ext cx="993069" cy="324274"/>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9" name="正方形/長方形 18">
                <a:extLst>
                  <a:ext uri="{FF2B5EF4-FFF2-40B4-BE49-F238E27FC236}">
                    <a16:creationId xmlns:a16="http://schemas.microsoft.com/office/drawing/2014/main" id="{5FBB21A4-3CF5-E7A5-BD7A-92304F3B8A54}"/>
                  </a:ext>
                </a:extLst>
              </p:cNvPr>
              <p:cNvSpPr/>
              <p:nvPr/>
            </p:nvSpPr>
            <p:spPr>
              <a:xfrm>
                <a:off x="169123" y="668486"/>
                <a:ext cx="6466438" cy="461665"/>
              </a:xfrm>
              <a:prstGeom prst="rect">
                <a:avLst/>
              </a:prstGeom>
              <a:ln w="38100">
                <a:noFill/>
              </a:ln>
            </p:spPr>
            <p:txBody>
              <a:bodyPr wrap="square">
                <a:spAutoFit/>
              </a:bodyPr>
              <a:lstStyle/>
              <a:p>
                <a:pPr/>
                <a14:m>
                  <m:oMathPara xmlns:m="http://schemas.openxmlformats.org/officeDocument/2006/math">
                    <m:oMathParaPr>
                      <m:jc m:val="center"/>
                    </m:oMathParaPr>
                    <m:oMath xmlns:m="http://schemas.openxmlformats.org/officeDocument/2006/math">
                      <m:sSub>
                        <m:sSubPr>
                          <m:ctrlPr>
                            <a:rPr lang="ja-JP" altLang="ja-JP" sz="2400" b="1" i="1" smtClean="0">
                              <a:latin typeface="Cambria Math" panose="02040503050406030204" pitchFamily="18" charset="0"/>
                            </a:rPr>
                          </m:ctrlPr>
                        </m:sSubPr>
                        <m:e>
                          <m:r>
                            <a:rPr lang="en-US" altLang="ja-JP" sz="2400" b="1" i="1" smtClean="0">
                              <a:latin typeface="Cambria Math" panose="02040503050406030204" pitchFamily="18" charset="0"/>
                            </a:rPr>
                            <m:t>𝑹</m:t>
                          </m:r>
                        </m:e>
                        <m:sub>
                          <m:r>
                            <a:rPr lang="en-US" altLang="ja-JP" sz="2400" b="1" i="1" smtClean="0">
                              <a:latin typeface="Cambria Math" panose="02040503050406030204" pitchFamily="18" charset="0"/>
                              <a:ea typeface="Cambria Math" panose="02040503050406030204" pitchFamily="18" charset="0"/>
                            </a:rPr>
                            <m:t>𝒏𝒆𝒕</m:t>
                          </m:r>
                        </m:sub>
                      </m:sSub>
                      <m:r>
                        <a:rPr lang="en-US" altLang="ja-JP" sz="2400" b="1" i="1" smtClean="0">
                          <a:latin typeface="Cambria Math" panose="02040503050406030204" pitchFamily="18" charset="0"/>
                          <a:ea typeface="Cambria Math" panose="02040503050406030204" pitchFamily="18" charset="0"/>
                        </a:rPr>
                        <m:t>=(</m:t>
                      </m:r>
                      <m:sSub>
                        <m:sSubPr>
                          <m:ctrlPr>
                            <a:rPr lang="ja-JP" altLang="ja-JP" sz="2400" b="1" i="1">
                              <a:latin typeface="Cambria Math" panose="02040503050406030204" pitchFamily="18" charset="0"/>
                            </a:rPr>
                          </m:ctrlPr>
                        </m:sSubPr>
                        <m:e>
                          <m:r>
                            <a:rPr lang="en-US" altLang="ja-JP" sz="2400" b="1" i="1">
                              <a:latin typeface="Cambria Math" panose="02040503050406030204" pitchFamily="18" charset="0"/>
                            </a:rPr>
                            <m:t>𝑹</m:t>
                          </m:r>
                        </m:e>
                        <m:sub>
                          <m:r>
                            <a:rPr lang="en-US" altLang="ja-JP" sz="2400" b="1" i="1" smtClean="0">
                              <a:latin typeface="Cambria Math" panose="02040503050406030204" pitchFamily="18" charset="0"/>
                            </a:rPr>
                            <m:t>𝑺</m:t>
                          </m:r>
                          <m:r>
                            <a:rPr lang="en-US" altLang="ja-JP" sz="2400" b="1" i="1" smtClean="0">
                              <a:latin typeface="Cambria Math" panose="02040503050406030204" pitchFamily="18" charset="0"/>
                            </a:rPr>
                            <m:t>𝟏</m:t>
                          </m:r>
                          <m:r>
                            <a:rPr lang="en-US" altLang="ja-JP" sz="2400" b="1" i="1" smtClean="0">
                              <a:latin typeface="Cambria Math" panose="02040503050406030204" pitchFamily="18" charset="0"/>
                            </a:rPr>
                            <m:t>𝑻𝑪</m:t>
                          </m:r>
                        </m:sub>
                      </m:sSub>
                      <m:r>
                        <a:rPr lang="en-US" altLang="ja-JP" sz="2400" b="1" i="1" smtClean="0">
                          <a:latin typeface="Cambria Math" panose="02040503050406030204" pitchFamily="18" charset="0"/>
                          <a:ea typeface="Cambria Math" panose="02040503050406030204" pitchFamily="18" charset="0"/>
                        </a:rPr>
                        <m:t>−</m:t>
                      </m:r>
                      <m:sSub>
                        <m:sSubPr>
                          <m:ctrlPr>
                            <a:rPr lang="ja-JP" altLang="ja-JP" sz="2400" b="1" i="1">
                              <a:latin typeface="Cambria Math" panose="02040503050406030204" pitchFamily="18" charset="0"/>
                            </a:rPr>
                          </m:ctrlPr>
                        </m:sSubPr>
                        <m:e>
                          <m:r>
                            <a:rPr lang="en-US" altLang="ja-JP" sz="2400" b="1" i="1">
                              <a:latin typeface="Cambria Math" panose="02040503050406030204" pitchFamily="18" charset="0"/>
                            </a:rPr>
                            <m:t>𝑹</m:t>
                          </m:r>
                        </m:e>
                        <m:sub>
                          <m:r>
                            <a:rPr lang="en-US" altLang="ja-JP" sz="2400" b="1" i="1" smtClean="0">
                              <a:latin typeface="Cambria Math" panose="02040503050406030204" pitchFamily="18" charset="0"/>
                            </a:rPr>
                            <m:t>𝑺</m:t>
                          </m:r>
                          <m:r>
                            <a:rPr lang="en-US" altLang="ja-JP" sz="2400" b="1" i="1" smtClean="0">
                              <a:latin typeface="Cambria Math" panose="02040503050406030204" pitchFamily="18" charset="0"/>
                            </a:rPr>
                            <m:t>𝟏</m:t>
                          </m:r>
                          <m:r>
                            <a:rPr lang="en-US" altLang="ja-JP" sz="2400" b="1" i="1" smtClean="0">
                              <a:latin typeface="Cambria Math" panose="02040503050406030204" pitchFamily="18" charset="0"/>
                            </a:rPr>
                            <m:t>𝑪</m:t>
                          </m:r>
                        </m:sub>
                      </m:sSub>
                      <m:r>
                        <a:rPr lang="en-US" altLang="ja-JP" sz="2400" b="1" i="0" smtClean="0">
                          <a:latin typeface="Cambria Math" panose="02040503050406030204" pitchFamily="18" charset="0"/>
                          <a:ea typeface="Cambria Math" panose="02040503050406030204" pitchFamily="18" charset="0"/>
                        </a:rPr>
                        <m:t>)−</m:t>
                      </m:r>
                      <m:r>
                        <a:rPr lang="en-US" altLang="ja-JP" sz="2400" b="1" i="1" smtClean="0">
                          <a:latin typeface="Cambria Math" panose="02040503050406030204" pitchFamily="18" charset="0"/>
                          <a:ea typeface="Cambria Math" panose="02040503050406030204" pitchFamily="18" charset="0"/>
                        </a:rPr>
                        <m:t>(</m:t>
                      </m:r>
                      <m:sSub>
                        <m:sSubPr>
                          <m:ctrlPr>
                            <a:rPr lang="ja-JP" altLang="ja-JP" sz="2400" b="1" i="1">
                              <a:latin typeface="Cambria Math" panose="02040503050406030204" pitchFamily="18" charset="0"/>
                            </a:rPr>
                          </m:ctrlPr>
                        </m:sSubPr>
                        <m:e>
                          <m:r>
                            <a:rPr lang="en-US" altLang="ja-JP" sz="2400" b="1" i="1">
                              <a:latin typeface="Cambria Math" panose="02040503050406030204" pitchFamily="18" charset="0"/>
                            </a:rPr>
                            <m:t>𝑹</m:t>
                          </m:r>
                        </m:e>
                        <m:sub>
                          <m:r>
                            <a:rPr lang="en-US" altLang="ja-JP" sz="2400" b="1" i="1" smtClean="0">
                              <a:latin typeface="Cambria Math" panose="02040503050406030204" pitchFamily="18" charset="0"/>
                            </a:rPr>
                            <m:t>𝑺</m:t>
                          </m:r>
                          <m:r>
                            <a:rPr lang="en-US" altLang="ja-JP" sz="2400" b="1" i="1" smtClean="0">
                              <a:latin typeface="Cambria Math" panose="02040503050406030204" pitchFamily="18" charset="0"/>
                            </a:rPr>
                            <m:t>𝟐</m:t>
                          </m:r>
                          <m:r>
                            <a:rPr lang="en-US" altLang="ja-JP" sz="2400" b="1" i="1" smtClean="0">
                              <a:latin typeface="Cambria Math" panose="02040503050406030204" pitchFamily="18" charset="0"/>
                            </a:rPr>
                            <m:t>𝑻𝑪</m:t>
                          </m:r>
                        </m:sub>
                      </m:sSub>
                      <m:r>
                        <a:rPr lang="en-US" altLang="ja-JP" sz="2400" b="1" i="1" smtClean="0">
                          <a:latin typeface="Cambria Math" panose="02040503050406030204" pitchFamily="18" charset="0"/>
                          <a:ea typeface="Cambria Math" panose="02040503050406030204" pitchFamily="18" charset="0"/>
                        </a:rPr>
                        <m:t>−</m:t>
                      </m:r>
                      <m:sSub>
                        <m:sSubPr>
                          <m:ctrlPr>
                            <a:rPr lang="ja-JP" altLang="ja-JP" sz="2400" b="1" i="1">
                              <a:latin typeface="Cambria Math" panose="02040503050406030204" pitchFamily="18" charset="0"/>
                            </a:rPr>
                          </m:ctrlPr>
                        </m:sSubPr>
                        <m:e>
                          <m:r>
                            <a:rPr lang="en-US" altLang="ja-JP" sz="2400" b="1" i="1">
                              <a:latin typeface="Cambria Math" panose="02040503050406030204" pitchFamily="18" charset="0"/>
                            </a:rPr>
                            <m:t>𝑹</m:t>
                          </m:r>
                        </m:e>
                        <m:sub>
                          <m:r>
                            <a:rPr lang="en-US" altLang="ja-JP" sz="2400" b="1" i="1" smtClean="0">
                              <a:latin typeface="Cambria Math" panose="02040503050406030204" pitchFamily="18" charset="0"/>
                            </a:rPr>
                            <m:t>𝑺</m:t>
                          </m:r>
                          <m:r>
                            <a:rPr lang="en-US" altLang="ja-JP" sz="2400" b="1" i="1" smtClean="0">
                              <a:latin typeface="Cambria Math" panose="02040503050406030204" pitchFamily="18" charset="0"/>
                            </a:rPr>
                            <m:t>𝟐</m:t>
                          </m:r>
                          <m:r>
                            <a:rPr lang="en-US" altLang="ja-JP" sz="2400" b="1" i="1" smtClean="0">
                              <a:latin typeface="Cambria Math" panose="02040503050406030204" pitchFamily="18" charset="0"/>
                            </a:rPr>
                            <m:t>𝑪</m:t>
                          </m:r>
                        </m:sub>
                      </m:sSub>
                      <m:r>
                        <a:rPr lang="en-US" altLang="ja-JP" sz="2400" b="1" i="1" smtClean="0">
                          <a:latin typeface="Cambria Math" panose="02040503050406030204" pitchFamily="18" charset="0"/>
                          <a:ea typeface="Cambria Math" panose="02040503050406030204" pitchFamily="18" charset="0"/>
                        </a:rPr>
                        <m:t>)</m:t>
                      </m:r>
                    </m:oMath>
                  </m:oMathPara>
                </a14:m>
                <a:endParaRPr lang="en-US" altLang="ja-JP" sz="2400" b="1" dirty="0">
                  <a:latin typeface="Arial" panose="020B0604020202020204" pitchFamily="34" charset="0"/>
                  <a:ea typeface="Cambria Math" panose="02040503050406030204" pitchFamily="18" charset="0"/>
                </a:endParaRPr>
              </a:p>
            </p:txBody>
          </p:sp>
        </mc:Choice>
        <mc:Fallback xmlns="">
          <p:sp>
            <p:nvSpPr>
              <p:cNvPr id="19" name="正方形/長方形 18">
                <a:extLst>
                  <a:ext uri="{FF2B5EF4-FFF2-40B4-BE49-F238E27FC236}">
                    <a16:creationId xmlns:a16="http://schemas.microsoft.com/office/drawing/2014/main" id="{5FBB21A4-3CF5-E7A5-BD7A-92304F3B8A54}"/>
                  </a:ext>
                </a:extLst>
              </p:cNvPr>
              <p:cNvSpPr>
                <a:spLocks noRot="1" noChangeAspect="1" noMove="1" noResize="1" noEditPoints="1" noAdjustHandles="1" noChangeArrowheads="1" noChangeShapeType="1" noTextEdit="1"/>
              </p:cNvSpPr>
              <p:nvPr/>
            </p:nvSpPr>
            <p:spPr>
              <a:xfrm>
                <a:off x="169123" y="668486"/>
                <a:ext cx="6466438" cy="461665"/>
              </a:xfrm>
              <a:prstGeom prst="rect">
                <a:avLst/>
              </a:prstGeom>
              <a:blipFill>
                <a:blip r:embed="rId4"/>
                <a:stretch>
                  <a:fillRect b="-21333"/>
                </a:stretch>
              </a:blipFill>
              <a:ln w="38100">
                <a:noFill/>
              </a:ln>
            </p:spPr>
            <p:txBody>
              <a:bodyPr/>
              <a:lstStyle/>
              <a:p>
                <a:r>
                  <a:rPr lang="ja-JP" altLang="en-US">
                    <a:noFill/>
                  </a:rPr>
                  <a:t> </a:t>
                </a:r>
              </a:p>
            </p:txBody>
          </p:sp>
        </mc:Fallback>
      </mc:AlternateContent>
      <p:cxnSp>
        <p:nvCxnSpPr>
          <p:cNvPr id="37" name="直線コネクタ 36">
            <a:extLst>
              <a:ext uri="{FF2B5EF4-FFF2-40B4-BE49-F238E27FC236}">
                <a16:creationId xmlns:a16="http://schemas.microsoft.com/office/drawing/2014/main" id="{DF07C29E-7011-3653-CEEE-1D5EB74D1B2C}"/>
              </a:ext>
            </a:extLst>
          </p:cNvPr>
          <p:cNvCxnSpPr/>
          <p:nvPr/>
        </p:nvCxnSpPr>
        <p:spPr>
          <a:xfrm>
            <a:off x="5300413" y="3905535"/>
            <a:ext cx="0" cy="291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E47677C9-6729-B065-F9E4-5476395BEFAB}"/>
              </a:ext>
            </a:extLst>
          </p:cNvPr>
          <p:cNvCxnSpPr>
            <a:cxnSpLocks/>
          </p:cNvCxnSpPr>
          <p:nvPr/>
        </p:nvCxnSpPr>
        <p:spPr>
          <a:xfrm flipH="1" flipV="1">
            <a:off x="2183024" y="5296822"/>
            <a:ext cx="3106238" cy="11871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正方形/長方形 15">
            <a:extLst>
              <a:ext uri="{FF2B5EF4-FFF2-40B4-BE49-F238E27FC236}">
                <a16:creationId xmlns:a16="http://schemas.microsoft.com/office/drawing/2014/main" id="{0231E4E1-B0A6-1D18-8798-FE2A380552B6}"/>
              </a:ext>
            </a:extLst>
          </p:cNvPr>
          <p:cNvSpPr/>
          <p:nvPr/>
        </p:nvSpPr>
        <p:spPr>
          <a:xfrm>
            <a:off x="5289262" y="6478024"/>
            <a:ext cx="1052534" cy="325102"/>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6D387A9B-3571-2F5B-2E90-E18DC6E783A3}"/>
              </a:ext>
            </a:extLst>
          </p:cNvPr>
          <p:cNvSpPr/>
          <p:nvPr/>
        </p:nvSpPr>
        <p:spPr>
          <a:xfrm>
            <a:off x="-177415" y="3320637"/>
            <a:ext cx="7171161" cy="646331"/>
          </a:xfrm>
          <a:prstGeom prst="rect">
            <a:avLst/>
          </a:prstGeom>
        </p:spPr>
        <p:txBody>
          <a:bodyPr wrap="square">
            <a:spAutoFit/>
          </a:bodyPr>
          <a:lstStyle/>
          <a:p>
            <a:pPr algn="ctr"/>
            <a:r>
              <a:rPr lang="en-US" altLang="ja-JP" b="1">
                <a:latin typeface="Times New Roman" panose="02020603050405020304" pitchFamily="18" charset="0"/>
                <a:cs typeface="Times New Roman" panose="02020603050405020304" pitchFamily="18" charset="0"/>
              </a:rPr>
              <a:t>Table 1</a:t>
            </a:r>
            <a:r>
              <a:rPr lang="en-US" altLang="ja-JP">
                <a:latin typeface="Times New Roman" panose="02020603050405020304" pitchFamily="18" charset="0"/>
                <a:cs typeface="Times New Roman" panose="02020603050405020304" pitchFamily="18" charset="0"/>
              </a:rPr>
              <a:t>  </a:t>
            </a:r>
            <a:r>
              <a:rPr lang="en-US" altLang="ja-JP" dirty="0">
                <a:latin typeface="Times New Roman" panose="02020603050405020304" pitchFamily="18" charset="0"/>
                <a:cs typeface="Times New Roman" panose="02020603050405020304" pitchFamily="18" charset="0"/>
              </a:rPr>
              <a:t>Reaction rate of neutrons passing through </a:t>
            </a:r>
            <a:r>
              <a:rPr lang="en-US" altLang="ja-JP">
                <a:latin typeface="Times New Roman" panose="02020603050405020304" pitchFamily="18" charset="0"/>
                <a:cs typeface="Times New Roman" panose="02020603050405020304" pitchFamily="18" charset="0"/>
              </a:rPr>
              <a:t>all paths</a:t>
            </a:r>
            <a:br>
              <a:rPr lang="en-US" altLang="ja-JP">
                <a:latin typeface="Times New Roman" panose="02020603050405020304" pitchFamily="18" charset="0"/>
                <a:cs typeface="Times New Roman" panose="02020603050405020304" pitchFamily="18" charset="0"/>
              </a:rPr>
            </a:br>
            <a:r>
              <a:rPr lang="en-US" altLang="ja-JP">
                <a:latin typeface="Times New Roman" panose="02020603050405020304" pitchFamily="18" charset="0"/>
                <a:cs typeface="Times New Roman" panose="02020603050405020304" pitchFamily="18" charset="0"/>
              </a:rPr>
              <a:t> </a:t>
            </a:r>
            <a:r>
              <a:rPr lang="en-US" altLang="ja-JP" dirty="0">
                <a:latin typeface="Times New Roman" panose="02020603050405020304" pitchFamily="18" charset="0"/>
                <a:cs typeface="Times New Roman" panose="02020603050405020304" pitchFamily="18" charset="0"/>
              </a:rPr>
              <a:t>using Fe target</a:t>
            </a:r>
            <a:r>
              <a:rPr lang="en-US" altLang="ja-JP">
                <a:latin typeface="Times New Roman" panose="02020603050405020304" pitchFamily="18" charset="0"/>
                <a:cs typeface="Times New Roman" panose="02020603050405020304" pitchFamily="18" charset="0"/>
              </a:rPr>
              <a:t>. </a:t>
            </a:r>
            <a:r>
              <a:rPr lang="en-US" altLang="ja-JP" sz="1800" kern="0">
                <a:effectLst/>
                <a:latin typeface="Times New Roman" panose="02020603050405020304" pitchFamily="18" charset="0"/>
                <a:ea typeface="游明朝" panose="02020400000000000000" pitchFamily="18" charset="-128"/>
              </a:rPr>
              <a:t>[10</a:t>
            </a:r>
            <a:r>
              <a:rPr lang="en-US" altLang="ja-JP" sz="1800" kern="0" baseline="30000">
                <a:effectLst/>
                <a:latin typeface="Times New Roman" panose="02020603050405020304" pitchFamily="18" charset="0"/>
                <a:ea typeface="游明朝" panose="02020400000000000000" pitchFamily="18" charset="-128"/>
              </a:rPr>
              <a:t>-9</a:t>
            </a:r>
            <a:r>
              <a:rPr lang="en-US" altLang="ja-JP" sz="1800" kern="0">
                <a:effectLst/>
                <a:latin typeface="Times New Roman" panose="02020603050405020304" pitchFamily="18" charset="0"/>
                <a:ea typeface="游明朝" panose="02020400000000000000" pitchFamily="18" charset="-128"/>
              </a:rPr>
              <a:t> reaction/source neutron/cm</a:t>
            </a:r>
            <a:r>
              <a:rPr lang="en-US" altLang="ja-JP" sz="1800" kern="0" baseline="30000">
                <a:effectLst/>
                <a:latin typeface="Times New Roman" panose="02020603050405020304" pitchFamily="18" charset="0"/>
                <a:ea typeface="游明朝" panose="02020400000000000000" pitchFamily="18" charset="-128"/>
              </a:rPr>
              <a:t>3</a:t>
            </a:r>
            <a:r>
              <a:rPr lang="en-US" altLang="ja-JP" sz="1800" kern="0">
                <a:effectLst/>
                <a:latin typeface="Times New Roman" panose="02020603050405020304" pitchFamily="18" charset="0"/>
                <a:ea typeface="游明朝" panose="02020400000000000000" pitchFamily="18" charset="-128"/>
              </a:rPr>
              <a:t>]</a:t>
            </a:r>
            <a:endParaRPr lang="ja-JP" altLang="en-US" dirty="0">
              <a:latin typeface="Times New Roman" panose="02020603050405020304" pitchFamily="18" charset="0"/>
              <a:cs typeface="Times New Roman" panose="02020603050405020304" pitchFamily="18" charset="0"/>
            </a:endParaRPr>
          </a:p>
        </p:txBody>
      </p:sp>
      <p:pic>
        <p:nvPicPr>
          <p:cNvPr id="20" name="図 1">
            <a:extLst>
              <a:ext uri="{FF2B5EF4-FFF2-40B4-BE49-F238E27FC236}">
                <a16:creationId xmlns:a16="http://schemas.microsoft.com/office/drawing/2014/main" id="{EC5C4C41-87A0-F9F7-DA99-5CF565F2786E}"/>
              </a:ext>
            </a:extLst>
          </p:cNvPr>
          <p:cNvPicPr>
            <a:picLocks noChangeAspect="1"/>
          </p:cNvPicPr>
          <p:nvPr/>
        </p:nvPicPr>
        <p:blipFill>
          <a:blip r:embed="rId5"/>
          <a:srcRect r="51437"/>
          <a:stretch/>
        </p:blipFill>
        <p:spPr>
          <a:xfrm>
            <a:off x="6603677" y="1285218"/>
            <a:ext cx="2560056" cy="2454195"/>
          </a:xfrm>
          <a:prstGeom prst="rect">
            <a:avLst/>
          </a:prstGeom>
        </p:spPr>
      </p:pic>
      <p:pic>
        <p:nvPicPr>
          <p:cNvPr id="21" name="図 1">
            <a:extLst>
              <a:ext uri="{FF2B5EF4-FFF2-40B4-BE49-F238E27FC236}">
                <a16:creationId xmlns:a16="http://schemas.microsoft.com/office/drawing/2014/main" id="{D3C6B0B0-73CB-FB25-52BA-F8C16FB310BE}"/>
              </a:ext>
            </a:extLst>
          </p:cNvPr>
          <p:cNvPicPr>
            <a:picLocks noChangeAspect="1"/>
          </p:cNvPicPr>
          <p:nvPr/>
        </p:nvPicPr>
        <p:blipFill>
          <a:blip r:embed="rId6"/>
          <a:stretch>
            <a:fillRect/>
          </a:stretch>
        </p:blipFill>
        <p:spPr>
          <a:xfrm>
            <a:off x="1178804" y="1217049"/>
            <a:ext cx="4447075" cy="2039076"/>
          </a:xfrm>
          <a:prstGeom prst="rect">
            <a:avLst/>
          </a:prstGeom>
        </p:spPr>
      </p:pic>
      <p:pic>
        <p:nvPicPr>
          <p:cNvPr id="22" name="図 1">
            <a:extLst>
              <a:ext uri="{FF2B5EF4-FFF2-40B4-BE49-F238E27FC236}">
                <a16:creationId xmlns:a16="http://schemas.microsoft.com/office/drawing/2014/main" id="{BD1661CC-BAF8-EED6-C1D6-72A1A24DC08F}"/>
              </a:ext>
            </a:extLst>
          </p:cNvPr>
          <p:cNvPicPr>
            <a:picLocks noChangeAspect="1"/>
          </p:cNvPicPr>
          <p:nvPr/>
        </p:nvPicPr>
        <p:blipFill>
          <a:blip r:embed="rId5"/>
          <a:srcRect l="51517"/>
          <a:stretch/>
        </p:blipFill>
        <p:spPr>
          <a:xfrm>
            <a:off x="6551441" y="3888338"/>
            <a:ext cx="2555840" cy="2454195"/>
          </a:xfrm>
          <a:prstGeom prst="rect">
            <a:avLst/>
          </a:prstGeom>
        </p:spPr>
      </p:pic>
      <p:sp>
        <p:nvSpPr>
          <p:cNvPr id="3" name="正方形/長方形 2">
            <a:extLst>
              <a:ext uri="{FF2B5EF4-FFF2-40B4-BE49-F238E27FC236}">
                <a16:creationId xmlns:a16="http://schemas.microsoft.com/office/drawing/2014/main" id="{C93310B7-9C26-0C47-97A0-1370EB0F9F1E}"/>
              </a:ext>
            </a:extLst>
          </p:cNvPr>
          <p:cNvSpPr/>
          <p:nvPr/>
        </p:nvSpPr>
        <p:spPr>
          <a:xfrm>
            <a:off x="519764" y="658863"/>
            <a:ext cx="5822032" cy="52434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51941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F293E9BB-06AC-244E-0634-ACC6D14FE85F}"/>
              </a:ext>
            </a:extLst>
          </p:cNvPr>
          <p:cNvPicPr>
            <a:picLocks noChangeAspect="1"/>
          </p:cNvPicPr>
          <p:nvPr/>
        </p:nvPicPr>
        <p:blipFill>
          <a:blip r:embed="rId3"/>
          <a:stretch>
            <a:fillRect/>
          </a:stretch>
        </p:blipFill>
        <p:spPr>
          <a:xfrm>
            <a:off x="4303421" y="1176698"/>
            <a:ext cx="4855181" cy="3294341"/>
          </a:xfrm>
          <a:prstGeom prst="rect">
            <a:avLst/>
          </a:prstGeom>
        </p:spPr>
      </p:pic>
      <p:sp>
        <p:nvSpPr>
          <p:cNvPr id="2" name="Slide Number Placeholder 1">
            <a:extLst>
              <a:ext uri="{FF2B5EF4-FFF2-40B4-BE49-F238E27FC236}">
                <a16:creationId xmlns:a16="http://schemas.microsoft.com/office/drawing/2014/main" id="{6E173C9F-141D-7BC7-E926-EC7B5FE230FB}"/>
              </a:ext>
            </a:extLst>
          </p:cNvPr>
          <p:cNvSpPr>
            <a:spLocks noGrp="1"/>
          </p:cNvSpPr>
          <p:nvPr>
            <p:ph type="sldNum" sz="quarter" idx="13"/>
          </p:nvPr>
        </p:nvSpPr>
        <p:spPr/>
        <p:txBody>
          <a:bodyPr/>
          <a:lstStyle/>
          <a:p>
            <a:fld id="{51D93AC8-90BD-4910-BF0D-A41DA964ED62}" type="slidenum">
              <a:rPr lang="ja-JP" altLang="en-US" smtClean="0"/>
              <a:pPr/>
              <a:t>8</a:t>
            </a:fld>
            <a:endParaRPr lang="ja-JP" altLang="en-US" dirty="0"/>
          </a:p>
        </p:txBody>
      </p:sp>
      <p:sp>
        <p:nvSpPr>
          <p:cNvPr id="3" name="Text Placeholder 2">
            <a:extLst>
              <a:ext uri="{FF2B5EF4-FFF2-40B4-BE49-F238E27FC236}">
                <a16:creationId xmlns:a16="http://schemas.microsoft.com/office/drawing/2014/main" id="{3C8BC73D-FA41-6145-01A6-6276ABBC6A8E}"/>
              </a:ext>
            </a:extLst>
          </p:cNvPr>
          <p:cNvSpPr>
            <a:spLocks noGrp="1"/>
          </p:cNvSpPr>
          <p:nvPr>
            <p:ph type="body" sz="quarter" idx="14"/>
          </p:nvPr>
        </p:nvSpPr>
        <p:spPr/>
        <p:txBody>
          <a:bodyPr/>
          <a:lstStyle/>
          <a:p>
            <a:r>
              <a:rPr lang="en-GB" dirty="0"/>
              <a:t>Result of </a:t>
            </a:r>
            <a:r>
              <a:rPr lang="en-GB" u="sng" dirty="0"/>
              <a:t>Fe</a:t>
            </a:r>
            <a:r>
              <a:rPr lang="en-GB" dirty="0"/>
              <a:t> target (2020)</a:t>
            </a:r>
          </a:p>
        </p:txBody>
      </p:sp>
      <p:pic>
        <p:nvPicPr>
          <p:cNvPr id="8" name="図 7">
            <a:extLst>
              <a:ext uri="{FF2B5EF4-FFF2-40B4-BE49-F238E27FC236}">
                <a16:creationId xmlns:a16="http://schemas.microsoft.com/office/drawing/2014/main" id="{F9A1B800-D5CC-1248-18D8-F82733B804A6}"/>
              </a:ext>
            </a:extLst>
          </p:cNvPr>
          <p:cNvPicPr>
            <a:picLocks noChangeAspect="1"/>
          </p:cNvPicPr>
          <p:nvPr/>
        </p:nvPicPr>
        <p:blipFill>
          <a:blip r:embed="rId4"/>
          <a:stretch>
            <a:fillRect/>
          </a:stretch>
        </p:blipFill>
        <p:spPr>
          <a:xfrm>
            <a:off x="169123" y="1580027"/>
            <a:ext cx="3997058" cy="2927349"/>
          </a:xfrm>
          <a:prstGeom prst="rect">
            <a:avLst/>
          </a:prstGeom>
        </p:spPr>
      </p:pic>
      <p:sp>
        <p:nvSpPr>
          <p:cNvPr id="11" name="テキスト ボックス 10">
            <a:extLst>
              <a:ext uri="{FF2B5EF4-FFF2-40B4-BE49-F238E27FC236}">
                <a16:creationId xmlns:a16="http://schemas.microsoft.com/office/drawing/2014/main" id="{D7CE5952-2489-3DB9-5D4D-1F7CBA8E55D4}"/>
              </a:ext>
            </a:extLst>
          </p:cNvPr>
          <p:cNvSpPr txBox="1"/>
          <p:nvPr/>
        </p:nvSpPr>
        <p:spPr>
          <a:xfrm>
            <a:off x="-105552" y="929401"/>
            <a:ext cx="4834288" cy="646331"/>
          </a:xfrm>
          <a:prstGeom prst="rect">
            <a:avLst/>
          </a:prstGeom>
          <a:noFill/>
        </p:spPr>
        <p:txBody>
          <a:bodyPr wrap="square">
            <a:spAutoFit/>
          </a:bodyPr>
          <a:lstStyle/>
          <a:p>
            <a:pPr algn="ctr"/>
            <a:r>
              <a:rPr lang="en-US" altLang="ja-JP" b="1">
                <a:effectLst/>
                <a:latin typeface="Times New Roman" panose="02020603050405020304" pitchFamily="18" charset="0"/>
                <a:ea typeface="游明朝" panose="02020400000000000000" pitchFamily="18" charset="-128"/>
              </a:rPr>
              <a:t>Table 2 </a:t>
            </a:r>
            <a:r>
              <a:rPr lang="en-US" altLang="ja-JP">
                <a:effectLst/>
                <a:latin typeface="Times New Roman" panose="02020603050405020304" pitchFamily="18" charset="0"/>
                <a:ea typeface="游明朝" panose="02020400000000000000" pitchFamily="18" charset="-128"/>
              </a:rPr>
              <a:t>Activation reaction rates</a:t>
            </a:r>
            <a:r>
              <a:rPr lang="en-US" altLang="ja-JP">
                <a:effectLst/>
                <a:latin typeface="游明朝" panose="02020400000000000000" pitchFamily="18" charset="-128"/>
                <a:cs typeface="Times New Roman" panose="02020603050405020304" pitchFamily="18" charset="0"/>
              </a:rPr>
              <a:t> </a:t>
            </a:r>
            <a:r>
              <a:rPr lang="en-US" altLang="ja-JP">
                <a:effectLst/>
                <a:latin typeface="Times New Roman" panose="02020603050405020304" pitchFamily="18" charset="0"/>
                <a:ea typeface="游明朝" panose="02020400000000000000" pitchFamily="18" charset="-128"/>
              </a:rPr>
              <a:t>in Nb foil with </a:t>
            </a:r>
            <a:r>
              <a:rPr lang="en-US" altLang="ja-JP">
                <a:latin typeface="Times New Roman" panose="02020603050405020304" pitchFamily="18" charset="0"/>
                <a:ea typeface="游明朝" panose="02020400000000000000" pitchFamily="18" charset="-128"/>
              </a:rPr>
              <a:t>Fe</a:t>
            </a:r>
            <a:r>
              <a:rPr lang="en-US" altLang="ja-JP">
                <a:effectLst/>
                <a:latin typeface="Times New Roman" panose="02020603050405020304" pitchFamily="18" charset="0"/>
                <a:ea typeface="游明朝" panose="02020400000000000000" pitchFamily="18" charset="-128"/>
              </a:rPr>
              <a:t> target. [10</a:t>
            </a:r>
            <a:r>
              <a:rPr lang="en-US" altLang="ja-JP" baseline="30000">
                <a:effectLst/>
                <a:latin typeface="Times New Roman" panose="02020603050405020304" pitchFamily="18" charset="0"/>
                <a:ea typeface="游明朝" panose="02020400000000000000" pitchFamily="18" charset="-128"/>
              </a:rPr>
              <a:t>−9</a:t>
            </a:r>
            <a:r>
              <a:rPr lang="en-US" altLang="ja-JP">
                <a:effectLst/>
                <a:latin typeface="Times New Roman" panose="02020603050405020304" pitchFamily="18" charset="0"/>
                <a:ea typeface="游明朝" panose="02020400000000000000" pitchFamily="18" charset="-128"/>
              </a:rPr>
              <a:t> reaction /source neutron /cm</a:t>
            </a:r>
            <a:r>
              <a:rPr lang="en-US" altLang="ja-JP" baseline="30000">
                <a:effectLst/>
                <a:latin typeface="Times New Roman" panose="02020603050405020304" pitchFamily="18" charset="0"/>
                <a:ea typeface="游明朝" panose="02020400000000000000" pitchFamily="18" charset="-128"/>
              </a:rPr>
              <a:t>3</a:t>
            </a:r>
            <a:r>
              <a:rPr lang="en-US" altLang="ja-JP">
                <a:effectLst/>
                <a:latin typeface="Times New Roman" panose="02020603050405020304" pitchFamily="18" charset="0"/>
                <a:ea typeface="游明朝" panose="02020400000000000000" pitchFamily="18" charset="-128"/>
              </a:rPr>
              <a:t>]</a:t>
            </a:r>
            <a:endParaRPr lang="ja-JP" altLang="en-US"/>
          </a:p>
        </p:txBody>
      </p:sp>
      <p:sp>
        <p:nvSpPr>
          <p:cNvPr id="14" name="テキスト ボックス 13">
            <a:extLst>
              <a:ext uri="{FF2B5EF4-FFF2-40B4-BE49-F238E27FC236}">
                <a16:creationId xmlns:a16="http://schemas.microsoft.com/office/drawing/2014/main" id="{CE533735-43B5-6A3B-49A7-BC8AD04242F3}"/>
              </a:ext>
            </a:extLst>
          </p:cNvPr>
          <p:cNvSpPr txBox="1"/>
          <p:nvPr/>
        </p:nvSpPr>
        <p:spPr>
          <a:xfrm>
            <a:off x="4496264" y="4507376"/>
            <a:ext cx="4738255" cy="646331"/>
          </a:xfrm>
          <a:prstGeom prst="rect">
            <a:avLst/>
          </a:prstGeom>
          <a:noFill/>
          <a:ln>
            <a:noFill/>
          </a:ln>
        </p:spPr>
        <p:txBody>
          <a:bodyPr wrap="square" rtlCol="0">
            <a:spAutoFit/>
          </a:bodyPr>
          <a:lstStyle/>
          <a:p>
            <a:pPr algn="ctr"/>
            <a:r>
              <a:rPr kumimoji="1" lang="en-US" altLang="ja-JP" b="1" dirty="0">
                <a:latin typeface="Times New Roman" panose="02020603050405020304" pitchFamily="18" charset="0"/>
                <a:cs typeface="Times New Roman" panose="02020603050405020304" pitchFamily="18" charset="0"/>
              </a:rPr>
              <a:t>Fig. 7  </a:t>
            </a:r>
            <a:r>
              <a:rPr kumimoji="1" lang="en-US" altLang="ja-JP" dirty="0">
                <a:latin typeface="Times New Roman" panose="02020603050405020304" pitchFamily="18" charset="0"/>
                <a:cs typeface="Times New Roman" panose="02020603050405020304" pitchFamily="18" charset="0"/>
              </a:rPr>
              <a:t>Elastic scattering cross section of </a:t>
            </a:r>
            <a:r>
              <a:rPr lang="en-US" altLang="ja-JP" baseline="30000" dirty="0">
                <a:latin typeface="Times New Roman" panose="02020603050405020304" pitchFamily="18" charset="0"/>
                <a:cs typeface="Times New Roman" panose="02020603050405020304" pitchFamily="18" charset="0"/>
              </a:rPr>
              <a:t>26</a:t>
            </a:r>
            <a:r>
              <a:rPr kumimoji="1" lang="en-US" altLang="ja-JP" dirty="0">
                <a:latin typeface="Times New Roman" panose="02020603050405020304" pitchFamily="18" charset="0"/>
                <a:cs typeface="Times New Roman" panose="02020603050405020304" pitchFamily="18" charset="0"/>
              </a:rPr>
              <a:t>Fe</a:t>
            </a:r>
            <a:br>
              <a:rPr kumimoji="1" lang="en-US" altLang="ja-JP" dirty="0">
                <a:latin typeface="Times New Roman" panose="02020603050405020304" pitchFamily="18" charset="0"/>
                <a:cs typeface="Times New Roman" panose="02020603050405020304" pitchFamily="18" charset="0"/>
              </a:rPr>
            </a:br>
            <a:r>
              <a:rPr kumimoji="1" lang="en-US" altLang="ja-JP" dirty="0">
                <a:latin typeface="Times New Roman" panose="02020603050405020304" pitchFamily="18" charset="0"/>
                <a:cs typeface="Times New Roman" panose="02020603050405020304" pitchFamily="18" charset="0"/>
              </a:rPr>
              <a:t>(Previous study </a:t>
            </a:r>
            <a:r>
              <a:rPr kumimoji="1" lang="en-US" altLang="ja-JP" baseline="30000">
                <a:latin typeface="Times New Roman" panose="02020603050405020304" pitchFamily="18" charset="0"/>
                <a:cs typeface="Times New Roman" panose="02020603050405020304" pitchFamily="18" charset="0"/>
              </a:rPr>
              <a:t>[1-4,7]</a:t>
            </a:r>
            <a:r>
              <a:rPr kumimoji="1" lang="en-US" altLang="ja-JP">
                <a:latin typeface="Times New Roman" panose="02020603050405020304" pitchFamily="18" charset="0"/>
                <a:cs typeface="Times New Roman" panose="02020603050405020304" pitchFamily="18" charset="0"/>
              </a:rPr>
              <a:t>)</a:t>
            </a:r>
            <a:r>
              <a:rPr lang="en-US" altLang="ja-JP">
                <a:latin typeface="Times New Roman" panose="02020603050405020304" pitchFamily="18" charset="0"/>
                <a:cs typeface="Times New Roman" panose="02020603050405020304" pitchFamily="18" charset="0"/>
              </a:rPr>
              <a:t>.</a:t>
            </a:r>
            <a:endParaRPr kumimoji="1" lang="ja-JP" altLang="en-US" dirty="0">
              <a:latin typeface="Times New Roman" panose="02020603050405020304" pitchFamily="18" charset="0"/>
              <a:cs typeface="Times New Roman" panose="02020603050405020304" pitchFamily="18" charset="0"/>
            </a:endParaRPr>
          </a:p>
        </p:txBody>
      </p:sp>
      <p:sp>
        <p:nvSpPr>
          <p:cNvPr id="16" name="正方形/長方形 15">
            <a:extLst>
              <a:ext uri="{FF2B5EF4-FFF2-40B4-BE49-F238E27FC236}">
                <a16:creationId xmlns:a16="http://schemas.microsoft.com/office/drawing/2014/main" id="{9BB0D42B-3B07-75A9-5303-B4EEFDD3B3E6}"/>
              </a:ext>
            </a:extLst>
          </p:cNvPr>
          <p:cNvSpPr/>
          <p:nvPr/>
        </p:nvSpPr>
        <p:spPr>
          <a:xfrm>
            <a:off x="2464800" y="3066034"/>
            <a:ext cx="1634006" cy="372896"/>
          </a:xfrm>
          <a:prstGeom prst="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ボックス 17">
            <a:extLst>
              <a:ext uri="{FF2B5EF4-FFF2-40B4-BE49-F238E27FC236}">
                <a16:creationId xmlns:a16="http://schemas.microsoft.com/office/drawing/2014/main" id="{8E3D9D13-A97A-BF87-6105-01E0C0C36F13}"/>
              </a:ext>
            </a:extLst>
          </p:cNvPr>
          <p:cNvSpPr txBox="1"/>
          <p:nvPr/>
        </p:nvSpPr>
        <p:spPr>
          <a:xfrm>
            <a:off x="291165" y="5085559"/>
            <a:ext cx="4639376" cy="707886"/>
          </a:xfrm>
          <a:prstGeom prst="rect">
            <a:avLst/>
          </a:prstGeom>
          <a:noFill/>
        </p:spPr>
        <p:txBody>
          <a:bodyPr wrap="square">
            <a:spAutoFit/>
          </a:bodyPr>
          <a:lstStyle/>
          <a:p>
            <a:r>
              <a:rPr lang="en-US" altLang="ja-JP" sz="2000" b="1">
                <a:effectLst/>
                <a:latin typeface="Times New Roman" panose="02020603050405020304" pitchFamily="18" charset="0"/>
                <a:ea typeface="游明朝" panose="02020400000000000000" pitchFamily="18" charset="-128"/>
              </a:rPr>
              <a:t>ENDF/B-VIII.0 </a:t>
            </a:r>
            <a:r>
              <a:rPr lang="en-US" altLang="ja-JP" sz="2000">
                <a:effectLst/>
                <a:latin typeface="Times New Roman" panose="02020603050405020304" pitchFamily="18" charset="0"/>
                <a:ea typeface="游明朝" panose="02020400000000000000" pitchFamily="18" charset="-128"/>
              </a:rPr>
              <a:t>showed good agreement </a:t>
            </a:r>
            <a:br>
              <a:rPr lang="en-US" altLang="ja-JP" sz="2000">
                <a:effectLst/>
                <a:latin typeface="Times New Roman" panose="02020603050405020304" pitchFamily="18" charset="0"/>
                <a:ea typeface="游明朝" panose="02020400000000000000" pitchFamily="18" charset="-128"/>
              </a:rPr>
            </a:br>
            <a:r>
              <a:rPr lang="en-US" altLang="ja-JP" sz="2000">
                <a:effectLst/>
                <a:latin typeface="Times New Roman" panose="02020603050405020304" pitchFamily="18" charset="0"/>
                <a:ea typeface="游明朝" panose="02020400000000000000" pitchFamily="18" charset="-128"/>
              </a:rPr>
              <a:t>with the experimental data.</a:t>
            </a:r>
            <a:endParaRPr lang="ja-JP" altLang="en-US" sz="2000"/>
          </a:p>
        </p:txBody>
      </p:sp>
      <p:sp>
        <p:nvSpPr>
          <p:cNvPr id="19" name="矢印: 下 18">
            <a:extLst>
              <a:ext uri="{FF2B5EF4-FFF2-40B4-BE49-F238E27FC236}">
                <a16:creationId xmlns:a16="http://schemas.microsoft.com/office/drawing/2014/main" id="{71AAA2D9-16A3-045B-2FF4-4A7AED0CE560}"/>
              </a:ext>
            </a:extLst>
          </p:cNvPr>
          <p:cNvSpPr/>
          <p:nvPr/>
        </p:nvSpPr>
        <p:spPr>
          <a:xfrm>
            <a:off x="1868830" y="4633254"/>
            <a:ext cx="442762" cy="326427"/>
          </a:xfrm>
          <a:prstGeom prst="downArrow">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26">
            <a:extLst>
              <a:ext uri="{FF2B5EF4-FFF2-40B4-BE49-F238E27FC236}">
                <a16:creationId xmlns:a16="http://schemas.microsoft.com/office/drawing/2014/main" id="{4F2FA7D5-61DE-E296-B5F1-94A217FE3916}"/>
              </a:ext>
            </a:extLst>
          </p:cNvPr>
          <p:cNvSpPr txBox="1"/>
          <p:nvPr/>
        </p:nvSpPr>
        <p:spPr>
          <a:xfrm>
            <a:off x="0" y="6303510"/>
            <a:ext cx="8953698" cy="553998"/>
          </a:xfrm>
          <a:prstGeom prst="rect">
            <a:avLst/>
          </a:prstGeom>
          <a:noFill/>
        </p:spPr>
        <p:txBody>
          <a:bodyPr wrap="square" rtlCol="0">
            <a:spAutoFit/>
          </a:bodyPr>
          <a:lstStyle/>
          <a:p>
            <a:r>
              <a:rPr kumimoji="1" lang="en-US" altLang="ja-JP" sz="1000" dirty="0">
                <a:latin typeface="Times New Roman" panose="02020603050405020304" pitchFamily="18" charset="0"/>
                <a:cs typeface="Times New Roman" panose="02020603050405020304" pitchFamily="18" charset="0"/>
              </a:rPr>
              <a:t>[</a:t>
            </a:r>
            <a:r>
              <a:rPr lang="en-US" altLang="ja-JP" sz="1000" dirty="0">
                <a:latin typeface="Times New Roman" panose="02020603050405020304" pitchFamily="18" charset="0"/>
                <a:cs typeface="Times New Roman" panose="02020603050405020304" pitchFamily="18" charset="0"/>
              </a:rPr>
              <a:t>1</a:t>
            </a:r>
            <a:r>
              <a:rPr kumimoji="1" lang="en-US" altLang="ja-JP" sz="1000">
                <a:latin typeface="Times New Roman" panose="02020603050405020304" pitchFamily="18" charset="0"/>
                <a:cs typeface="Times New Roman" panose="02020603050405020304" pitchFamily="18" charset="0"/>
              </a:rPr>
              <a:t>] O. Iwamoto, et al </a:t>
            </a:r>
            <a:r>
              <a:rPr kumimoji="1" lang="en-GB" altLang="ja-JP" sz="1000">
                <a:latin typeface="Times New Roman" panose="02020603050405020304" pitchFamily="18" charset="0"/>
                <a:cs typeface="Times New Roman" panose="02020603050405020304" pitchFamily="18" charset="0"/>
              </a:rPr>
              <a:t>J. Nucl. Sci. Technol., 60(1), 1-60 (2023</a:t>
            </a:r>
            <a:r>
              <a:rPr kumimoji="1" lang="en-US" altLang="ja-JP" sz="1000">
                <a:latin typeface="Times New Roman" panose="02020603050405020304" pitchFamily="18" charset="0"/>
                <a:cs typeface="Times New Roman" panose="02020603050405020304" pitchFamily="18" charset="0"/>
              </a:rPr>
              <a:t>).   </a:t>
            </a:r>
            <a:r>
              <a:rPr kumimoji="1" lang="en-US" altLang="ja-JP" sz="1000" dirty="0">
                <a:latin typeface="Times New Roman" panose="02020603050405020304" pitchFamily="18" charset="0"/>
                <a:cs typeface="Times New Roman" panose="02020603050405020304" pitchFamily="18" charset="0"/>
              </a:rPr>
              <a:t>[2] D.A. Brown, et al., Nuclear Data Sheets, 148, 1-142, (2018).</a:t>
            </a:r>
          </a:p>
          <a:p>
            <a:r>
              <a:rPr kumimoji="1" lang="en-US" altLang="ja-JP" sz="1000" dirty="0">
                <a:latin typeface="Times New Roman" panose="02020603050405020304" pitchFamily="18" charset="0"/>
                <a:cs typeface="Times New Roman" panose="02020603050405020304" pitchFamily="18" charset="0"/>
              </a:rPr>
              <a:t>[3] A. J. M. </a:t>
            </a:r>
            <a:r>
              <a:rPr kumimoji="1" lang="en-US" altLang="ja-JP" sz="1000" dirty="0" err="1">
                <a:latin typeface="Times New Roman" panose="02020603050405020304" pitchFamily="18" charset="0"/>
                <a:cs typeface="Times New Roman" panose="02020603050405020304" pitchFamily="18" charset="0"/>
              </a:rPr>
              <a:t>Plompen</a:t>
            </a:r>
            <a:r>
              <a:rPr kumimoji="1" lang="en-US" altLang="ja-JP" sz="1000" dirty="0">
                <a:latin typeface="Times New Roman" panose="02020603050405020304" pitchFamily="18" charset="0"/>
                <a:cs typeface="Times New Roman" panose="02020603050405020304" pitchFamily="18" charset="0"/>
              </a:rPr>
              <a:t>, et al., The European Physical Journal A, 56(7), (2020).   [4] </a:t>
            </a:r>
            <a:r>
              <a:rPr kumimoji="1" lang="en-US" altLang="ja-JP" sz="1000" dirty="0" err="1">
                <a:latin typeface="Times New Roman" panose="02020603050405020304" pitchFamily="18" charset="0"/>
                <a:cs typeface="Times New Roman" panose="02020603050405020304" pitchFamily="18" charset="0"/>
              </a:rPr>
              <a:t>A.I.Tutubalin</a:t>
            </a:r>
            <a:r>
              <a:rPr kumimoji="1" lang="en-US" altLang="ja-JP" sz="1000" dirty="0">
                <a:latin typeface="Times New Roman" panose="02020603050405020304" pitchFamily="18" charset="0"/>
                <a:cs typeface="Times New Roman" panose="02020603050405020304" pitchFamily="18" charset="0"/>
              </a:rPr>
              <a:t>, et al., C,73KIEV,3,62,(</a:t>
            </a:r>
            <a:r>
              <a:rPr kumimoji="1" lang="en-US" altLang="ja-JP" sz="1000">
                <a:latin typeface="Times New Roman" panose="02020603050405020304" pitchFamily="18" charset="0"/>
                <a:cs typeface="Times New Roman" panose="02020603050405020304" pitchFamily="18" charset="0"/>
              </a:rPr>
              <a:t>1973).</a:t>
            </a:r>
          </a:p>
          <a:p>
            <a:r>
              <a:rPr lang="es-ES" altLang="ja-JP" sz="1000">
                <a:latin typeface="Times New Roman" panose="02020603050405020304" pitchFamily="18" charset="0"/>
                <a:cs typeface="Times New Roman" panose="02020603050405020304" pitchFamily="18" charset="0"/>
              </a:rPr>
              <a:t>[7] K. Shibata, et al., </a:t>
            </a:r>
            <a:r>
              <a:rPr lang="en-US" altLang="ja-JP" sz="1000">
                <a:latin typeface="Times New Roman" panose="02020603050405020304" pitchFamily="18" charset="0"/>
                <a:cs typeface="Times New Roman" panose="02020603050405020304" pitchFamily="18" charset="0"/>
              </a:rPr>
              <a:t>J. Nucl. Sci. Technol.. 48(1), 1-30 (2011).</a:t>
            </a:r>
            <a:endParaRPr lang="es-ES" altLang="ja-JP"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727550"/>
      </p:ext>
    </p:extLst>
  </p:cSld>
  <p:clrMapOvr>
    <a:masterClrMapping/>
  </p:clrMapOvr>
</p:sld>
</file>

<file path=ppt/theme/theme1.xml><?xml version="1.0" encoding="utf-8"?>
<a:theme xmlns:a="http://schemas.openxmlformats.org/drawingml/2006/main" name="Office テーマ">
  <a:themeElements>
    <a:clrScheme name="研究">
      <a:dk1>
        <a:srgbClr val="000000"/>
      </a:dk1>
      <a:lt1>
        <a:srgbClr val="FFFFFF"/>
      </a:lt1>
      <a:dk2>
        <a:srgbClr val="44546A"/>
      </a:dk2>
      <a:lt2>
        <a:srgbClr val="E7E6E6"/>
      </a:lt2>
      <a:accent1>
        <a:srgbClr val="4472C4"/>
      </a:accent1>
      <a:accent2>
        <a:srgbClr val="ED7D31"/>
      </a:accent2>
      <a:accent3>
        <a:srgbClr val="A5A5A5"/>
      </a:accent3>
      <a:accent4>
        <a:srgbClr val="747883"/>
      </a:accent4>
      <a:accent5>
        <a:srgbClr val="144C61"/>
      </a:accent5>
      <a:accent6>
        <a:srgbClr val="F44E2E"/>
      </a:accent6>
      <a:hlink>
        <a:srgbClr val="0563C1"/>
      </a:hlink>
      <a:folHlink>
        <a:srgbClr val="954F72"/>
      </a:folHlink>
    </a:clrScheme>
    <a:fontScheme name="ユーザー定義 1">
      <a:majorFont>
        <a:latin typeface="Arial Black"/>
        <a:ea typeface="游ゴシック Light"/>
        <a:cs typeface=""/>
      </a:majorFont>
      <a:minorFont>
        <a:latin typeface="Arial"/>
        <a:ea typeface="游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8395</TotalTime>
  <Words>4921</Words>
  <Application>Microsoft Office PowerPoint</Application>
  <PresentationFormat>画面に合わせる (4:3)</PresentationFormat>
  <Paragraphs>706</Paragraphs>
  <Slides>29</Slides>
  <Notes>20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29</vt:i4>
      </vt:variant>
    </vt:vector>
  </HeadingPairs>
  <TitlesOfParts>
    <vt:vector size="41" baseType="lpstr">
      <vt:lpstr>ＭＳ 明朝</vt:lpstr>
      <vt:lpstr>Ryumin-regular-Identity-H</vt:lpstr>
      <vt:lpstr>游ゴシック</vt:lpstr>
      <vt:lpstr>游明朝</vt:lpstr>
      <vt:lpstr>Arial</vt:lpstr>
      <vt:lpstr>Arial Black</vt:lpstr>
      <vt:lpstr>Calibri</vt:lpstr>
      <vt:lpstr>Cambria Math</vt:lpstr>
      <vt:lpstr>Segoe UI</vt:lpstr>
      <vt:lpstr>Times New Roman</vt:lpstr>
      <vt:lpstr>Wingdings</vt:lpstr>
      <vt:lpstr>Office テーマ</vt:lpstr>
      <vt:lpstr>Benchmark experiment for large angle scattering cross section of 14 MeV neutrons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takeh</dc:creator>
  <cp:lastModifiedBy>FUJII Yamato</cp:lastModifiedBy>
  <cp:revision>495</cp:revision>
  <dcterms:created xsi:type="dcterms:W3CDTF">2020-11-18T03:51:14Z</dcterms:created>
  <dcterms:modified xsi:type="dcterms:W3CDTF">2025-05-13T15:04:02Z</dcterms:modified>
</cp:coreProperties>
</file>