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3"/>
    <p:sldMasterId id="2147483689" r:id="rId4"/>
  </p:sldMasterIdLst>
  <p:notesMasterIdLst>
    <p:notesMasterId r:id="rId30"/>
  </p:notesMasterIdLst>
  <p:handoutMasterIdLst>
    <p:handoutMasterId r:id="rId31"/>
  </p:handoutMasterIdLst>
  <p:sldIdLst>
    <p:sldId id="988" r:id="rId5"/>
    <p:sldId id="1016" r:id="rId6"/>
    <p:sldId id="1017" r:id="rId7"/>
    <p:sldId id="743" r:id="rId8"/>
    <p:sldId id="965" r:id="rId9"/>
    <p:sldId id="361" r:id="rId10"/>
    <p:sldId id="374" r:id="rId11"/>
    <p:sldId id="1023" r:id="rId12"/>
    <p:sldId id="1022" r:id="rId13"/>
    <p:sldId id="1026" r:id="rId14"/>
    <p:sldId id="1018" r:id="rId15"/>
    <p:sldId id="1021" r:id="rId16"/>
    <p:sldId id="393" r:id="rId17"/>
    <p:sldId id="998" r:id="rId18"/>
    <p:sldId id="1028" r:id="rId19"/>
    <p:sldId id="1029" r:id="rId20"/>
    <p:sldId id="1030" r:id="rId21"/>
    <p:sldId id="1031" r:id="rId22"/>
    <p:sldId id="1020" r:id="rId23"/>
    <p:sldId id="1032" r:id="rId24"/>
    <p:sldId id="1019" r:id="rId25"/>
    <p:sldId id="1212" r:id="rId26"/>
    <p:sldId id="849" r:id="rId27"/>
    <p:sldId id="1015" r:id="rId28"/>
    <p:sldId id="1211" r:id="rId29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8" userDrawn="1">
          <p15:clr>
            <a:srgbClr val="A4A3A4"/>
          </p15:clr>
        </p15:guide>
        <p15:guide id="2" pos="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o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7BAB8"/>
    <a:srgbClr val="003A6A"/>
    <a:srgbClr val="A50021"/>
    <a:srgbClr val="C006BC"/>
    <a:srgbClr val="FFFFCC"/>
    <a:srgbClr val="D2FAFE"/>
    <a:srgbClr val="008000"/>
    <a:srgbClr val="003A00"/>
    <a:srgbClr val="532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01FAF-9D74-4180-93D6-68D3448BE289}" v="87" dt="2025-05-13T16:35:28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79" autoAdjust="0"/>
  </p:normalViewPr>
  <p:slideViewPr>
    <p:cSldViewPr snapToGrid="0">
      <p:cViewPr varScale="1">
        <p:scale>
          <a:sx n="80" d="100"/>
          <a:sy n="80" d="100"/>
        </p:scale>
        <p:origin x="130" y="48"/>
      </p:cViewPr>
      <p:guideLst>
        <p:guide orient="horz" pos="4148"/>
        <p:guide pos="3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96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FD8B00B-40AB-4389-9795-ADE335E19381}" type="datetimeFigureOut">
              <a:rPr lang="it-IT">
                <a:latin typeface="Arial" panose="020B0604020202020204" pitchFamily="34" charset="0"/>
              </a:rPr>
              <a:pPr>
                <a:defRPr/>
              </a:pPr>
              <a:t>13/05/2025</a:t>
            </a:fld>
            <a:endParaRPr lang="it-IT">
              <a:latin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6D6F1E2-9EFC-4BB8-A212-B11E1EF2F5EE}" type="slidenum">
              <a:rPr lang="it-IT">
                <a:latin typeface="Arial" panose="020B0604020202020204" pitchFamily="34" charset="0"/>
              </a:rPr>
              <a:pPr>
                <a:defRPr/>
              </a:pPr>
              <a:t>‹N›</a:t>
            </a:fld>
            <a:endParaRPr 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09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A3C8F4-41C5-4758-AD62-0208EC207842}" type="datetimeFigureOut">
              <a:rPr lang="it-IT" smtClean="0"/>
              <a:pPr>
                <a:defRPr/>
              </a:pPr>
              <a:t>13/05/2025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79FF8F-C70B-4313-A01E-F5CBC5EC3A1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712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163" y="1730108"/>
            <a:ext cx="12221195" cy="374555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0" y="6572392"/>
            <a:ext cx="12221195" cy="305011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163" y="5054747"/>
            <a:ext cx="12221195" cy="729223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12192000" cy="1740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780" y="3152003"/>
            <a:ext cx="11254425" cy="574516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3733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Sottotitolo della presentazione – </a:t>
            </a:r>
            <a:r>
              <a:rPr lang="it-IT" err="1"/>
              <a:t>Arial</a:t>
            </a:r>
            <a:r>
              <a:rPr lang="it-IT"/>
              <a:t> 30pt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779" y="5149831"/>
            <a:ext cx="11254424" cy="461665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/>
              <a:t>Autore Dipartimento/Unità – </a:t>
            </a:r>
            <a:r>
              <a:rPr lang="it-IT" err="1"/>
              <a:t>Arial</a:t>
            </a:r>
            <a:r>
              <a:rPr lang="it-IT"/>
              <a:t> 18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9" name="Titolo 8"/>
          <p:cNvSpPr>
            <a:spLocks noGrp="1"/>
          </p:cNvSpPr>
          <p:nvPr>
            <p:ph type="title" hasCustomPrompt="1"/>
          </p:nvPr>
        </p:nvSpPr>
        <p:spPr>
          <a:xfrm>
            <a:off x="685780" y="2146335"/>
            <a:ext cx="11254425" cy="656591"/>
          </a:xfrm>
        </p:spPr>
        <p:txBody>
          <a:bodyPr lIns="0"/>
          <a:lstStyle>
            <a:lvl1pPr>
              <a:defRPr sz="4267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 – </a:t>
            </a:r>
            <a:r>
              <a:rPr lang="it-IT" err="1"/>
              <a:t>Arial</a:t>
            </a:r>
            <a:r>
              <a:rPr lang="it-IT"/>
              <a:t> 30pt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59"/>
            <a:ext cx="12192000" cy="77216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14797"/>
            <a:ext cx="11254317" cy="502766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667" i="1" baseline="0">
                <a:solidFill>
                  <a:schemeClr val="bg1"/>
                </a:solidFill>
              </a:defRPr>
            </a:lvl1pPr>
            <a:lvl2pPr>
              <a:defRPr sz="2400" i="1">
                <a:solidFill>
                  <a:schemeClr val="bg1"/>
                </a:solidFill>
              </a:defRPr>
            </a:lvl2pPr>
            <a:lvl3pPr>
              <a:defRPr sz="2400" i="1">
                <a:solidFill>
                  <a:schemeClr val="bg1"/>
                </a:solidFill>
              </a:defRPr>
            </a:lvl3pPr>
            <a:lvl4pPr>
              <a:defRPr sz="2400" i="1">
                <a:solidFill>
                  <a:schemeClr val="bg1"/>
                </a:solidFill>
              </a:defRPr>
            </a:lvl4pPr>
            <a:lvl5pPr>
              <a:defRPr sz="2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Luogo e data – </a:t>
            </a:r>
            <a:r>
              <a:rPr lang="it-IT" err="1"/>
              <a:t>Arial</a:t>
            </a:r>
            <a:r>
              <a:rPr lang="it-IT"/>
              <a:t> 20pt 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D983E6DC-606D-0C26-DB7F-44DAC3732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9" y="314252"/>
            <a:ext cx="6245120" cy="1180800"/>
          </a:xfrm>
          <a:prstGeom prst="rect">
            <a:avLst/>
          </a:prstGeom>
        </p:spPr>
      </p:pic>
      <p:sp>
        <p:nvSpPr>
          <p:cNvPr id="13" name="Rettangolo 11">
            <a:extLst>
              <a:ext uri="{FF2B5EF4-FFF2-40B4-BE49-F238E27FC236}">
                <a16:creationId xmlns:a16="http://schemas.microsoft.com/office/drawing/2014/main" id="{0F021EF8-8014-4770-9D88-617BC59EDD6B}"/>
              </a:ext>
            </a:extLst>
          </p:cNvPr>
          <p:cNvSpPr/>
          <p:nvPr userDrawn="1"/>
        </p:nvSpPr>
        <p:spPr>
          <a:xfrm>
            <a:off x="2118" y="1270000"/>
            <a:ext cx="12219516" cy="4205288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15" name="Rettangolo 13">
            <a:extLst>
              <a:ext uri="{FF2B5EF4-FFF2-40B4-BE49-F238E27FC236}">
                <a16:creationId xmlns:a16="http://schemas.microsoft.com/office/drawing/2014/main" id="{5B340D33-047C-472F-9730-EA0CDE1F9333}"/>
              </a:ext>
            </a:extLst>
          </p:cNvPr>
          <p:cNvSpPr/>
          <p:nvPr userDrawn="1"/>
        </p:nvSpPr>
        <p:spPr>
          <a:xfrm>
            <a:off x="1" y="6391276"/>
            <a:ext cx="12221633" cy="485775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16" name="Rettangolo 20">
            <a:extLst>
              <a:ext uri="{FF2B5EF4-FFF2-40B4-BE49-F238E27FC236}">
                <a16:creationId xmlns:a16="http://schemas.microsoft.com/office/drawing/2014/main" id="{0812929E-2656-41B1-ABEA-7D80C9152687}"/>
              </a:ext>
            </a:extLst>
          </p:cNvPr>
          <p:cNvSpPr/>
          <p:nvPr userDrawn="1"/>
        </p:nvSpPr>
        <p:spPr>
          <a:xfrm>
            <a:off x="2118" y="5054601"/>
            <a:ext cx="12219516" cy="728663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17" name="Rettangolo 6">
            <a:extLst>
              <a:ext uri="{FF2B5EF4-FFF2-40B4-BE49-F238E27FC236}">
                <a16:creationId xmlns:a16="http://schemas.microsoft.com/office/drawing/2014/main" id="{83C74CA1-19B4-4CD3-ADCD-2588B61D0E4A}"/>
              </a:ext>
            </a:extLst>
          </p:cNvPr>
          <p:cNvSpPr/>
          <p:nvPr userDrawn="1"/>
        </p:nvSpPr>
        <p:spPr>
          <a:xfrm>
            <a:off x="0" y="0"/>
            <a:ext cx="12192000" cy="1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pic>
        <p:nvPicPr>
          <p:cNvPr id="18" name="Immagine 1" descr="BANNER.jpg">
            <a:extLst>
              <a:ext uri="{FF2B5EF4-FFF2-40B4-BE49-F238E27FC236}">
                <a16:creationId xmlns:a16="http://schemas.microsoft.com/office/drawing/2014/main" id="{B3D10591-9DAB-4999-A6D2-F2F381D07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9"/>
            <a:ext cx="1219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LogoENEAcompletoENG.png">
            <a:extLst>
              <a:ext uri="{FF2B5EF4-FFF2-40B4-BE49-F238E27FC236}">
                <a16:creationId xmlns:a16="http://schemas.microsoft.com/office/drawing/2014/main" id="{A17C9C3F-542D-426B-A439-782F92AB10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5" y="276226"/>
            <a:ext cx="33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77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82073-984E-49FE-953A-05F5DAC6686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551219" y="1071248"/>
            <a:ext cx="10971864" cy="2472793"/>
          </a:xfrm>
        </p:spPr>
        <p:txBody>
          <a:bodyPr/>
          <a:lstStyle/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sic </a:t>
            </a:r>
            <a:r>
              <a:rPr lang="it-IT" err="1"/>
              <a:t>amet</a:t>
            </a:r>
            <a:endParaRPr lang="it-IT"/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5557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1"/>
          <p:cNvSpPr/>
          <p:nvPr userDrawn="1"/>
        </p:nvSpPr>
        <p:spPr>
          <a:xfrm>
            <a:off x="2118" y="1270000"/>
            <a:ext cx="12219516" cy="4205288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7" name="Rettangolo 13"/>
          <p:cNvSpPr/>
          <p:nvPr userDrawn="1"/>
        </p:nvSpPr>
        <p:spPr>
          <a:xfrm>
            <a:off x="1" y="6391276"/>
            <a:ext cx="12221633" cy="485775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8" name="Rettangolo 20"/>
          <p:cNvSpPr/>
          <p:nvPr userDrawn="1"/>
        </p:nvSpPr>
        <p:spPr>
          <a:xfrm>
            <a:off x="2118" y="5054601"/>
            <a:ext cx="12219516" cy="728663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11" name="Rettangolo 6"/>
          <p:cNvSpPr/>
          <p:nvPr userDrawn="1"/>
        </p:nvSpPr>
        <p:spPr>
          <a:xfrm>
            <a:off x="0" y="0"/>
            <a:ext cx="12192000" cy="1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pic>
        <p:nvPicPr>
          <p:cNvPr id="1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9"/>
            <a:ext cx="1219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LogoENEAcompletoE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5" y="276226"/>
            <a:ext cx="333163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6101" y="2905781"/>
            <a:ext cx="11254425" cy="430887"/>
          </a:xfrm>
        </p:spPr>
        <p:txBody>
          <a:bodyPr lIns="0" tIns="0" bIns="0"/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546208" y="5149831"/>
            <a:ext cx="11254424" cy="369332"/>
          </a:xfr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546101" y="1982188"/>
            <a:ext cx="11254425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546208" y="4214797"/>
            <a:ext cx="11254317" cy="400110"/>
          </a:xfrm>
        </p:spPr>
        <p:txBody>
          <a:bodyPr lIns="0"/>
          <a:lstStyle>
            <a:lvl1pPr marL="0" indent="0">
              <a:buNone/>
              <a:defRPr sz="2000" i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99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1"/>
            <a:ext cx="12192000" cy="105092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19" y="303802"/>
            <a:ext cx="109728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/>
          </p:nvPr>
        </p:nvSpPr>
        <p:spPr>
          <a:xfrm>
            <a:off x="551219" y="1253067"/>
            <a:ext cx="10972800" cy="40011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551219" y="2017398"/>
            <a:ext cx="10972799" cy="769441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 baseline="0"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latin typeface="Arial" panose="020B0604020202020204" pitchFamily="34" charset="0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551219" y="3409088"/>
            <a:ext cx="10972799" cy="1003352"/>
          </a:xfrm>
        </p:spPr>
        <p:txBody>
          <a:bodyPr/>
          <a:lstStyle>
            <a:lvl1pPr>
              <a:defRPr sz="1600" baseline="0">
                <a:latin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A53FAF-6E61-431E-A40A-2AE7CC1A25E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08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1"/>
            <a:ext cx="12192000" cy="105092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19" y="303802"/>
            <a:ext cx="109728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0110"/>
          </a:xfr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/>
          </p:nvPr>
        </p:nvSpPr>
        <p:spPr>
          <a:xfrm>
            <a:off x="609600" y="2495553"/>
            <a:ext cx="10913533" cy="3255433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it-IT" noProof="0"/>
              <a:t>Fare clic sull'icona per inserire una tabella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5E0840-2F4F-4AB1-B9F5-F1BA08DE013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77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 userDrawn="1"/>
        </p:nvSpPr>
        <p:spPr>
          <a:xfrm>
            <a:off x="0" y="0"/>
            <a:ext cx="12192000" cy="6224588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4620687" cy="6223991"/>
          </a:xfrm>
          <a:ln w="127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1072976"/>
            <a:ext cx="6815667" cy="18774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4766734" y="281904"/>
            <a:ext cx="6757285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0872D4-B751-4BD8-A984-E634FB3A630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87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369332"/>
          </a:xfrm>
        </p:spPr>
        <p:txBody>
          <a:bodyPr rtlCol="0"/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29168" y="4360059"/>
            <a:ext cx="11053233" cy="804863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0EF183-873E-4BE9-A3E9-B7CDD13C3A2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811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1"/>
          <p:cNvSpPr/>
          <p:nvPr userDrawn="1"/>
        </p:nvSpPr>
        <p:spPr>
          <a:xfrm>
            <a:off x="3429000" y="755650"/>
            <a:ext cx="5759451" cy="4319588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4" name="Rettangolo 3"/>
          <p:cNvSpPr/>
          <p:nvPr userDrawn="1"/>
        </p:nvSpPr>
        <p:spPr>
          <a:xfrm>
            <a:off x="0" y="3295651"/>
            <a:ext cx="12192000" cy="803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pic>
        <p:nvPicPr>
          <p:cNvPr id="5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121920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3809771" y="2207321"/>
            <a:ext cx="4933728" cy="1077218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05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551219" y="1071249"/>
            <a:ext cx="10971864" cy="1877437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it-IT" err="1"/>
              <a:t>Fare clic per modificare stili del testo dello schema</a:t>
            </a:r>
          </a:p>
          <a:p>
            <a:pPr lvl="1"/>
            <a:r>
              <a:rPr lang="it-IT" err="1"/>
              <a:t>Secondo livello</a:t>
            </a:r>
          </a:p>
          <a:p>
            <a:pPr lvl="2"/>
            <a:r>
              <a:rPr lang="it-IT" err="1"/>
              <a:t>Terzo livello</a:t>
            </a:r>
          </a:p>
          <a:p>
            <a:pPr lvl="3"/>
            <a:r>
              <a:rPr lang="it-IT" err="1"/>
              <a:t>Quarto livello</a:t>
            </a:r>
          </a:p>
          <a:p>
            <a:pPr lvl="4"/>
            <a:r>
              <a:rPr lang="it-IT" err="1"/>
              <a:t>Quinto livello</a:t>
            </a:r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F82073-984E-49FE-953A-05F5DAC6686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576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371" y="6525344"/>
            <a:ext cx="10177131" cy="33265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D. Flammini | IEA International Workshop on Fusion Neutronics | 12th September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B55C215-7F9A-4AB7-8398-183B47447BC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76200" algn="ctr" rotWithShape="0">
                    <a:prstClr val="black">
                      <a:alpha val="52000"/>
                    </a:prst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3" y="1916834"/>
            <a:ext cx="11233151" cy="4249019"/>
          </a:xfrm>
        </p:spPr>
        <p:txBody>
          <a:bodyPr>
            <a:normAutofit/>
          </a:bodyPr>
          <a:lstStyle>
            <a:lvl1pPr indent="-179981">
              <a:buFont typeface="Arial" pitchFamily="34" charset="0"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1803" y="1268290"/>
            <a:ext cx="11233151" cy="446276"/>
          </a:xfrm>
          <a:ln w="6350">
            <a:noFill/>
          </a:ln>
        </p:spPr>
        <p:txBody>
          <a:bodyPr>
            <a:spAutoFit/>
          </a:bodyPr>
          <a:lstStyle>
            <a:lvl1pPr marL="0" indent="0"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36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UROfusion_conten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CB478-BAE3-9650-1ED0-40553289DFEC}"/>
              </a:ext>
            </a:extLst>
          </p:cNvPr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1F497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92515"/>
            <a:ext cx="9451776" cy="4572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8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5623" y="6555770"/>
            <a:ext cx="6877703" cy="329614"/>
          </a:xfrm>
          <a:prstGeom prst="rect">
            <a:avLst/>
          </a:prstGeo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A. Widdowson | 26th International Conference on Plasma Surface Interaction | May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90037"/>
            <a:ext cx="720080" cy="199174"/>
          </a:xfr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A6D9FA1-99C7-4910-8E32-B85D378B0060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EUROfusion - Realising Fusion Energy">
            <a:extLst>
              <a:ext uri="{FF2B5EF4-FFF2-40B4-BE49-F238E27FC236}">
                <a16:creationId xmlns:a16="http://schemas.microsoft.com/office/drawing/2014/main" id="{D76DEB2B-40A9-CD88-03A2-1B2D1E8A0C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57007"/>
            <a:ext cx="636023" cy="6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FE93D-B60A-5519-67CA-2FB5FDAA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7890" y="252412"/>
            <a:ext cx="4944110" cy="635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30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"/>
            <a:ext cx="12192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219" y="237117"/>
            <a:ext cx="10972800" cy="533480"/>
          </a:xfrm>
        </p:spPr>
        <p:txBody>
          <a:bodyPr/>
          <a:lstStyle>
            <a:lvl1pPr>
              <a:defRPr sz="3467"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 – </a:t>
            </a:r>
            <a:r>
              <a:rPr lang="it-IT" err="1"/>
              <a:t>Arial</a:t>
            </a:r>
            <a:r>
              <a:rPr lang="it-IT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551219" y="1253067"/>
            <a:ext cx="10972800" cy="502766"/>
          </a:xfrm>
        </p:spPr>
        <p:txBody>
          <a:bodyPr>
            <a:spAutoFit/>
          </a:bodyPr>
          <a:lstStyle>
            <a:lvl1pPr marL="0" indent="0">
              <a:buNone/>
              <a:defRPr sz="2667" b="1" baseline="0">
                <a:solidFill>
                  <a:srgbClr val="7F7F7F"/>
                </a:solidFill>
              </a:defRPr>
            </a:lvl1pPr>
            <a:lvl2pPr>
              <a:defRPr sz="2667" b="1">
                <a:solidFill>
                  <a:srgbClr val="7F7F7F"/>
                </a:solidFill>
              </a:defRPr>
            </a:lvl2pPr>
            <a:lvl3pPr>
              <a:defRPr sz="2667" b="1">
                <a:solidFill>
                  <a:srgbClr val="7F7F7F"/>
                </a:solidFill>
              </a:defRPr>
            </a:lvl3pPr>
            <a:lvl4pPr>
              <a:defRPr sz="2667" b="1">
                <a:solidFill>
                  <a:srgbClr val="7F7F7F"/>
                </a:solidFill>
              </a:defRPr>
            </a:lvl4pPr>
            <a:lvl5pPr>
              <a:defRPr sz="2667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/>
              <a:t>Titolo di secondo livello 20pt </a:t>
            </a:r>
            <a:r>
              <a:rPr lang="it-IT" err="1"/>
              <a:t>Arial</a:t>
            </a:r>
            <a:r>
              <a:rPr lang="it-IT"/>
              <a:t> </a:t>
            </a:r>
            <a:r>
              <a:rPr lang="it-IT" err="1"/>
              <a:t>bold</a:t>
            </a:r>
            <a:endParaRPr lang="it-IT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551218" y="2017397"/>
            <a:ext cx="10972799" cy="1025921"/>
          </a:xfrm>
        </p:spPr>
        <p:txBody>
          <a:bodyPr wrap="square">
            <a:spAutoFit/>
          </a:bodyPr>
          <a:lstStyle>
            <a:lvl1pPr marL="609585" indent="-609585">
              <a:buFont typeface="+mj-lt"/>
              <a:buAutoNum type="arabicPeriod"/>
              <a:defRPr sz="2667" baseline="0"/>
            </a:lvl1pPr>
            <a:lvl2pPr marL="609585" indent="0">
              <a:buNone/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it-IT"/>
              <a:t>Corpo del testo 20pt </a:t>
            </a:r>
            <a:r>
              <a:rPr lang="it-IT" err="1"/>
              <a:t>Arial</a:t>
            </a:r>
            <a:r>
              <a:rPr lang="it-IT"/>
              <a:t> regular</a:t>
            </a:r>
          </a:p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sic </a:t>
            </a:r>
            <a:r>
              <a:rPr lang="it-IT" err="1"/>
              <a:t>amet</a:t>
            </a:r>
            <a:endParaRPr lang="it-IT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551218" y="3409088"/>
            <a:ext cx="10972799" cy="1239313"/>
          </a:xfrm>
        </p:spPr>
        <p:txBody>
          <a:bodyPr wrap="square">
            <a:spAutoFit/>
          </a:bodyPr>
          <a:lstStyle>
            <a:lvl1pPr>
              <a:defRPr sz="2133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/>
              <a:t>Lista 16pt </a:t>
            </a:r>
            <a:r>
              <a:rPr lang="it-IT" err="1"/>
              <a:t>Arial</a:t>
            </a:r>
            <a:r>
              <a:rPr lang="it-IT"/>
              <a:t> regular</a:t>
            </a:r>
          </a:p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endParaRPr lang="it-IT"/>
          </a:p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ipusm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A53FAF-6E61-431E-A40A-2AE7CC1A25E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3C692D0-E802-4739-8859-74F3885507DD}"/>
              </a:ext>
            </a:extLst>
          </p:cNvPr>
          <p:cNvSpPr/>
          <p:nvPr userDrawn="1"/>
        </p:nvSpPr>
        <p:spPr>
          <a:xfrm>
            <a:off x="0" y="1"/>
            <a:ext cx="12192000" cy="105092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56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116339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  <p:cxnSp>
        <p:nvCxnSpPr>
          <p:cNvPr id="7" name="Gerade Verbindung 6"/>
          <p:cNvCxnSpPr/>
          <p:nvPr userDrawn="1"/>
        </p:nvCxnSpPr>
        <p:spPr>
          <a:xfrm>
            <a:off x="623393" y="6525344"/>
            <a:ext cx="10980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8"/>
            <a:ext cx="10986971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U. Fischer |</a:t>
            </a:r>
            <a:r>
              <a:rPr lang="en-GB" dirty="0" err="1"/>
              <a:t>EUROfusion</a:t>
            </a:r>
            <a:r>
              <a:rPr lang="en-GB" dirty="0"/>
              <a:t> Nuclear Data &amp; Experiments </a:t>
            </a:r>
            <a:r>
              <a:rPr lang="en-GB" dirty="0" err="1"/>
              <a:t>KoM</a:t>
            </a:r>
            <a:r>
              <a:rPr lang="en-GB" dirty="0"/>
              <a:t> | NEA DB, Paris| April 24, 2019|</a:t>
            </a:r>
          </a:p>
        </p:txBody>
      </p:sp>
      <p:pic>
        <p:nvPicPr>
          <p:cNvPr id="12" name="Immagine 11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8867C252-63A6-E017-CD77-ECC69F63D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92"/>
            <a:ext cx="206819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51247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163" y="1730108"/>
            <a:ext cx="12221195" cy="374555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4" name="Rettangolo 13"/>
          <p:cNvSpPr/>
          <p:nvPr/>
        </p:nvSpPr>
        <p:spPr>
          <a:xfrm>
            <a:off x="0" y="6572392"/>
            <a:ext cx="12221195" cy="305011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1" name="Rettangolo 20"/>
          <p:cNvSpPr/>
          <p:nvPr/>
        </p:nvSpPr>
        <p:spPr>
          <a:xfrm>
            <a:off x="1163" y="5054747"/>
            <a:ext cx="12221195" cy="729223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12192000" cy="1740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780" y="3152003"/>
            <a:ext cx="11254425" cy="574516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3733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Sottotitolo della presentazione – </a:t>
            </a:r>
            <a:r>
              <a:rPr lang="it-IT" err="1"/>
              <a:t>Arial</a:t>
            </a:r>
            <a:r>
              <a:rPr lang="it-IT"/>
              <a:t> 30pt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779" y="5149831"/>
            <a:ext cx="11254424" cy="461665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/>
              <a:t>Autore Dipartimento/Unità – </a:t>
            </a:r>
            <a:r>
              <a:rPr lang="it-IT" err="1"/>
              <a:t>Arial</a:t>
            </a:r>
            <a:r>
              <a:rPr lang="it-IT"/>
              <a:t> 18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9" name="Titolo 8"/>
          <p:cNvSpPr>
            <a:spLocks noGrp="1"/>
          </p:cNvSpPr>
          <p:nvPr>
            <p:ph type="title" hasCustomPrompt="1"/>
          </p:nvPr>
        </p:nvSpPr>
        <p:spPr>
          <a:xfrm>
            <a:off x="685780" y="2146335"/>
            <a:ext cx="11254425" cy="656591"/>
          </a:xfrm>
        </p:spPr>
        <p:txBody>
          <a:bodyPr lIns="0"/>
          <a:lstStyle>
            <a:lvl1pPr>
              <a:defRPr sz="4267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 – </a:t>
            </a:r>
            <a:r>
              <a:rPr lang="it-IT" err="1"/>
              <a:t>Arial</a:t>
            </a:r>
            <a:r>
              <a:rPr lang="it-IT"/>
              <a:t> 30pt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59"/>
            <a:ext cx="12192000" cy="77216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14797"/>
            <a:ext cx="11254317" cy="502766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667" i="1" baseline="0">
                <a:solidFill>
                  <a:schemeClr val="bg1"/>
                </a:solidFill>
              </a:defRPr>
            </a:lvl1pPr>
            <a:lvl2pPr>
              <a:defRPr sz="2400" i="1">
                <a:solidFill>
                  <a:schemeClr val="bg1"/>
                </a:solidFill>
              </a:defRPr>
            </a:lvl2pPr>
            <a:lvl3pPr>
              <a:defRPr sz="2400" i="1">
                <a:solidFill>
                  <a:schemeClr val="bg1"/>
                </a:solidFill>
              </a:defRPr>
            </a:lvl3pPr>
            <a:lvl4pPr>
              <a:defRPr sz="2400" i="1">
                <a:solidFill>
                  <a:schemeClr val="bg1"/>
                </a:solidFill>
              </a:defRPr>
            </a:lvl4pPr>
            <a:lvl5pPr>
              <a:defRPr sz="2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Luogo e data – </a:t>
            </a:r>
            <a:r>
              <a:rPr lang="it-IT" err="1"/>
              <a:t>Arial</a:t>
            </a:r>
            <a:r>
              <a:rPr lang="it-IT"/>
              <a:t> 20pt 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D983E6DC-606D-0C26-DB7F-44DAC3732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9" y="314252"/>
            <a:ext cx="6245120" cy="11808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5044DC2-B812-153C-CCA2-4B6917EE603F}"/>
              </a:ext>
            </a:extLst>
          </p:cNvPr>
          <p:cNvSpPr/>
          <p:nvPr userDrawn="1"/>
        </p:nvSpPr>
        <p:spPr>
          <a:xfrm>
            <a:off x="1163" y="1730108"/>
            <a:ext cx="12221195" cy="374555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C27087E-264E-AE1F-4639-130A3670141E}"/>
              </a:ext>
            </a:extLst>
          </p:cNvPr>
          <p:cNvSpPr/>
          <p:nvPr userDrawn="1"/>
        </p:nvSpPr>
        <p:spPr>
          <a:xfrm>
            <a:off x="0" y="6572392"/>
            <a:ext cx="12221195" cy="305011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C92EF4D-1878-FD30-74BD-24D6EAB00547}"/>
              </a:ext>
            </a:extLst>
          </p:cNvPr>
          <p:cNvSpPr/>
          <p:nvPr userDrawn="1"/>
        </p:nvSpPr>
        <p:spPr>
          <a:xfrm>
            <a:off x="1163" y="5054747"/>
            <a:ext cx="12221195" cy="729223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34E992E-2197-C0D0-15A2-D6A25FAA5395}"/>
              </a:ext>
            </a:extLst>
          </p:cNvPr>
          <p:cNvSpPr/>
          <p:nvPr userDrawn="1"/>
        </p:nvSpPr>
        <p:spPr>
          <a:xfrm>
            <a:off x="0" y="0"/>
            <a:ext cx="12192000" cy="1740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6E92541C-D639-B684-0298-E29D6D0525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780" y="3152003"/>
            <a:ext cx="11254425" cy="574516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3733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Sottotitolo della presentazione – </a:t>
            </a:r>
            <a:r>
              <a:rPr lang="it-IT" err="1"/>
              <a:t>Arial</a:t>
            </a:r>
            <a:r>
              <a:rPr lang="it-IT"/>
              <a:t> 30pt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B904E581-45F8-44D3-B172-41959EFEAF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79" y="5149831"/>
            <a:ext cx="11254424" cy="461665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/>
              <a:t>Autore Dipartimento/Unità – </a:t>
            </a:r>
            <a:r>
              <a:rPr lang="it-IT" err="1"/>
              <a:t>Arial</a:t>
            </a:r>
            <a:r>
              <a:rPr lang="it-IT"/>
              <a:t> 18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17" name="Titolo 8">
            <a:extLst>
              <a:ext uri="{FF2B5EF4-FFF2-40B4-BE49-F238E27FC236}">
                <a16:creationId xmlns:a16="http://schemas.microsoft.com/office/drawing/2014/main" id="{7A6F167C-6208-641E-6077-5DE4F62F1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80" y="2146335"/>
            <a:ext cx="11254425" cy="656591"/>
          </a:xfrm>
        </p:spPr>
        <p:txBody>
          <a:bodyPr lIns="0"/>
          <a:lstStyle>
            <a:lvl1pPr>
              <a:defRPr sz="4267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 – </a:t>
            </a:r>
            <a:r>
              <a:rPr lang="it-IT" err="1"/>
              <a:t>Arial</a:t>
            </a:r>
            <a:r>
              <a:rPr lang="it-IT"/>
              <a:t> 30pt</a:t>
            </a:r>
          </a:p>
        </p:txBody>
      </p:sp>
      <p:pic>
        <p:nvPicPr>
          <p:cNvPr id="18" name="Immagine 17" descr="BANNER.jpg">
            <a:extLst>
              <a:ext uri="{FF2B5EF4-FFF2-40B4-BE49-F238E27FC236}">
                <a16:creationId xmlns:a16="http://schemas.microsoft.com/office/drawing/2014/main" id="{F0295A90-55B3-FFE0-D58E-9C8690AF9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59"/>
            <a:ext cx="12192000" cy="772160"/>
          </a:xfrm>
          <a:prstGeom prst="rect">
            <a:avLst/>
          </a:prstGeom>
        </p:spPr>
      </p:pic>
      <p:pic>
        <p:nvPicPr>
          <p:cNvPr id="19" name="Immagine 18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D0AB428A-F10D-377C-BF2B-D44417CA2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749" y="314252"/>
            <a:ext cx="6245120" cy="11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9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"/>
            <a:ext cx="12192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219" y="237117"/>
            <a:ext cx="10972800" cy="533480"/>
          </a:xfrm>
        </p:spPr>
        <p:txBody>
          <a:bodyPr/>
          <a:lstStyle>
            <a:lvl1pPr>
              <a:defRPr sz="3467"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 – </a:t>
            </a:r>
            <a:r>
              <a:rPr lang="it-IT" err="1"/>
              <a:t>Arial</a:t>
            </a:r>
            <a:r>
              <a:rPr lang="it-IT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551219" y="1253067"/>
            <a:ext cx="10972800" cy="502766"/>
          </a:xfrm>
        </p:spPr>
        <p:txBody>
          <a:bodyPr>
            <a:spAutoFit/>
          </a:bodyPr>
          <a:lstStyle>
            <a:lvl1pPr marL="0" indent="0">
              <a:buNone/>
              <a:defRPr sz="2667" b="1" baseline="0">
                <a:solidFill>
                  <a:srgbClr val="7F7F7F"/>
                </a:solidFill>
              </a:defRPr>
            </a:lvl1pPr>
            <a:lvl2pPr>
              <a:defRPr sz="2667" b="1">
                <a:solidFill>
                  <a:srgbClr val="7F7F7F"/>
                </a:solidFill>
              </a:defRPr>
            </a:lvl2pPr>
            <a:lvl3pPr>
              <a:defRPr sz="2667" b="1">
                <a:solidFill>
                  <a:srgbClr val="7F7F7F"/>
                </a:solidFill>
              </a:defRPr>
            </a:lvl3pPr>
            <a:lvl4pPr>
              <a:defRPr sz="2667" b="1">
                <a:solidFill>
                  <a:srgbClr val="7F7F7F"/>
                </a:solidFill>
              </a:defRPr>
            </a:lvl4pPr>
            <a:lvl5pPr>
              <a:defRPr sz="2667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/>
              <a:t>Titolo di secondo livello 20pt </a:t>
            </a:r>
            <a:r>
              <a:rPr lang="it-IT" err="1"/>
              <a:t>Arial</a:t>
            </a:r>
            <a:r>
              <a:rPr lang="it-IT"/>
              <a:t> </a:t>
            </a:r>
            <a:r>
              <a:rPr lang="it-IT" err="1"/>
              <a:t>bold</a:t>
            </a:r>
            <a:endParaRPr lang="it-IT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551218" y="2017397"/>
            <a:ext cx="10972799" cy="1025921"/>
          </a:xfrm>
        </p:spPr>
        <p:txBody>
          <a:bodyPr wrap="square">
            <a:spAutoFit/>
          </a:bodyPr>
          <a:lstStyle>
            <a:lvl1pPr marL="609585" indent="-609585">
              <a:buFont typeface="+mj-lt"/>
              <a:buAutoNum type="arabicPeriod"/>
              <a:defRPr sz="2667" baseline="0"/>
            </a:lvl1pPr>
            <a:lvl2pPr marL="609585" indent="0">
              <a:buNone/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it-IT"/>
              <a:t>Corpo del testo 20pt </a:t>
            </a:r>
            <a:r>
              <a:rPr lang="it-IT" err="1"/>
              <a:t>Arial</a:t>
            </a:r>
            <a:r>
              <a:rPr lang="it-IT"/>
              <a:t> regular</a:t>
            </a:r>
          </a:p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sic </a:t>
            </a:r>
            <a:r>
              <a:rPr lang="it-IT" err="1"/>
              <a:t>amet</a:t>
            </a:r>
            <a:endParaRPr lang="it-IT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551218" y="3409088"/>
            <a:ext cx="10972799" cy="1239313"/>
          </a:xfrm>
        </p:spPr>
        <p:txBody>
          <a:bodyPr wrap="square">
            <a:spAutoFit/>
          </a:bodyPr>
          <a:lstStyle>
            <a:lvl1pPr>
              <a:defRPr sz="2133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/>
              <a:t>Lista 16pt </a:t>
            </a:r>
            <a:r>
              <a:rPr lang="it-IT" err="1"/>
              <a:t>Arial</a:t>
            </a:r>
            <a:r>
              <a:rPr lang="it-IT"/>
              <a:t> regular</a:t>
            </a:r>
          </a:p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endParaRPr lang="it-IT"/>
          </a:p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ipusm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397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"/>
            <a:ext cx="12192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219" y="237117"/>
            <a:ext cx="10972800" cy="5334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502766"/>
          </a:xfrm>
        </p:spPr>
        <p:txBody>
          <a:bodyPr>
            <a:sp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it-IT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609600" y="2495552"/>
            <a:ext cx="10913533" cy="3255433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it-IT"/>
              <a:t>Cliccare sull’icona per inserire la tabella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104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1"/>
            <a:ext cx="12192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219" y="179399"/>
            <a:ext cx="10972800" cy="5334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2" y="1535113"/>
            <a:ext cx="5389033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764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09605" y="273051"/>
            <a:ext cx="4011084" cy="58531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09605" y="1024733"/>
            <a:ext cx="4011084" cy="41036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5" y="1435103"/>
            <a:ext cx="4011084" cy="420564"/>
          </a:xfrm>
        </p:spPr>
        <p:txBody>
          <a:bodyPr/>
          <a:lstStyle>
            <a:lvl1pPr marL="0" indent="0">
              <a:buNone/>
              <a:defRPr sz="2133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40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/>
        </p:nvSpPr>
        <p:spPr>
          <a:xfrm>
            <a:off x="0" y="2"/>
            <a:ext cx="12192000" cy="62736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609602" y="226977"/>
            <a:ext cx="4011084" cy="5853113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</a:lstStyle>
          <a:p>
            <a:r>
              <a:rPr lang="it-IT"/>
              <a:t>Cliccare sull’icona per inserire l’immagine (non utilizzare copia/incolla)</a:t>
            </a:r>
            <a:br>
              <a:rPr lang="it-IT"/>
            </a:br>
            <a:r>
              <a:rPr lang="it-IT"/>
              <a:t>Dimensioni immagine: </a:t>
            </a:r>
            <a:br>
              <a:rPr lang="it-IT"/>
            </a:br>
            <a:r>
              <a:rPr lang="it-IT"/>
              <a:t>Risoluzione a 160dpi</a:t>
            </a:r>
            <a:br>
              <a:rPr lang="it-IT"/>
            </a:br>
            <a:r>
              <a:rPr lang="it-IT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766733" y="1072976"/>
            <a:ext cx="6815667" cy="2503249"/>
          </a:xfrm>
        </p:spPr>
        <p:txBody>
          <a:bodyPr>
            <a:spAutoFit/>
          </a:bodyPr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4766734" y="215219"/>
            <a:ext cx="6757285" cy="533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924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2"/>
            <a:ext cx="12192000" cy="62736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389717" y="4956972"/>
            <a:ext cx="7315200" cy="41036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1938992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it-IT"/>
              <a:t>Cliccare sull’icona per inserire l’immagine (non utilizzare copia/incolla)</a:t>
            </a:r>
            <a:br>
              <a:rPr lang="it-IT"/>
            </a:br>
            <a:r>
              <a:rPr lang="it-IT"/>
              <a:t>Dimensioni immagine: </a:t>
            </a:r>
            <a:br>
              <a:rPr lang="it-IT"/>
            </a:br>
            <a:r>
              <a:rPr lang="it-IT"/>
              <a:t>Risoluzione a 160dpi</a:t>
            </a:r>
            <a:br>
              <a:rPr lang="it-IT"/>
            </a:br>
            <a:r>
              <a:rPr lang="it-IT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40"/>
            <a:ext cx="7315200" cy="379656"/>
          </a:xfrm>
        </p:spPr>
        <p:txBody>
          <a:bodyPr>
            <a:sp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343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382191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it-IT"/>
              <a:t>Immagine a tutto schermo con box per testo bianco su sfondo scuro</a:t>
            </a:r>
            <a:br>
              <a:rPr lang="it-IT"/>
            </a:br>
            <a:r>
              <a:rPr lang="it-IT"/>
              <a:t>Cliccare sull’icona per inserire l’immagine (non utilizzare copia/incolla)</a:t>
            </a:r>
            <a:br>
              <a:rPr lang="it-IT"/>
            </a:br>
            <a:r>
              <a:rPr lang="it-IT"/>
              <a:t>Dimensioni immagine: </a:t>
            </a:r>
            <a:br>
              <a:rPr lang="it-IT"/>
            </a:br>
            <a:r>
              <a:rPr lang="it-IT"/>
              <a:t>Risoluzione a 160dpi</a:t>
            </a:r>
            <a:br>
              <a:rPr lang="it-IT"/>
            </a:br>
            <a:r>
              <a:rPr lang="it-IT"/>
              <a:t>25,4 cm (1600px) per 14,29cm (900px)</a:t>
            </a:r>
          </a:p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422400" y="4360058"/>
            <a:ext cx="9656592" cy="804863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836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4116635" y="755564"/>
            <a:ext cx="4320000" cy="432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8" name="Rettangolo 7"/>
          <p:cNvSpPr/>
          <p:nvPr/>
        </p:nvSpPr>
        <p:spPr>
          <a:xfrm>
            <a:off x="0" y="3295533"/>
            <a:ext cx="12192000" cy="90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09771" y="2289267"/>
            <a:ext cx="4933728" cy="995272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Autore e </a:t>
            </a:r>
          </a:p>
          <a:p>
            <a:pPr lvl="0"/>
            <a:r>
              <a:rPr lang="it-IT"/>
              <a:t>contatti</a:t>
            </a:r>
          </a:p>
        </p:txBody>
      </p:sp>
      <p:pic>
        <p:nvPicPr>
          <p:cNvPr id="3" name="Immagine 2" descr="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12192000" cy="77216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08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"/>
            <a:ext cx="12192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219" y="237117"/>
            <a:ext cx="10972800" cy="5334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502766"/>
          </a:xfrm>
        </p:spPr>
        <p:txBody>
          <a:bodyPr>
            <a:sp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it-IT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609600" y="2495552"/>
            <a:ext cx="10913533" cy="3255433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it-IT"/>
              <a:t>Cliccare sull’icona per inserire la tabella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5E0840-2F4F-4AB1-B9F5-F1BA08DE013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7053CF4-D22B-48C8-A527-62BB71AB1242}"/>
              </a:ext>
            </a:extLst>
          </p:cNvPr>
          <p:cNvSpPr/>
          <p:nvPr userDrawn="1"/>
        </p:nvSpPr>
        <p:spPr>
          <a:xfrm>
            <a:off x="0" y="1"/>
            <a:ext cx="12192000" cy="105092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00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551219" y="1071248"/>
            <a:ext cx="10971864" cy="2472793"/>
          </a:xfrm>
        </p:spPr>
        <p:txBody>
          <a:bodyPr/>
          <a:lstStyle/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sic </a:t>
            </a:r>
            <a:r>
              <a:rPr lang="it-IT" err="1"/>
              <a:t>amet</a:t>
            </a:r>
            <a:endParaRPr lang="it-IT"/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126028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1163" y="1730108"/>
            <a:ext cx="12221195" cy="374555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12221195" cy="305011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1" name="Rettangolo 20"/>
          <p:cNvSpPr/>
          <p:nvPr userDrawn="1"/>
        </p:nvSpPr>
        <p:spPr>
          <a:xfrm>
            <a:off x="1163" y="5054747"/>
            <a:ext cx="12221195" cy="729223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12192000" cy="1740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780" y="3152003"/>
            <a:ext cx="11254425" cy="574516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3733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Sottotitolo della presentazione – </a:t>
            </a:r>
            <a:r>
              <a:rPr lang="it-IT" err="1"/>
              <a:t>Arial</a:t>
            </a:r>
            <a:r>
              <a:rPr lang="it-IT"/>
              <a:t> 30pt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85779" y="5149831"/>
            <a:ext cx="11254424" cy="461665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/>
              <a:t>Autore Dipartimento/Unità – </a:t>
            </a:r>
            <a:r>
              <a:rPr lang="it-IT" err="1"/>
              <a:t>Arial</a:t>
            </a:r>
            <a:r>
              <a:rPr lang="it-IT"/>
              <a:t> 18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685780" y="2146335"/>
            <a:ext cx="11254425" cy="656591"/>
          </a:xfrm>
        </p:spPr>
        <p:txBody>
          <a:bodyPr lIns="0"/>
          <a:lstStyle>
            <a:lvl1pPr>
              <a:defRPr sz="4267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 – </a:t>
            </a:r>
            <a:r>
              <a:rPr lang="it-IT" err="1"/>
              <a:t>Arial</a:t>
            </a:r>
            <a:r>
              <a:rPr lang="it-IT"/>
              <a:t> 30pt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59"/>
            <a:ext cx="12192000" cy="77216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14797"/>
            <a:ext cx="11254317" cy="502766"/>
          </a:xfrm>
        </p:spPr>
        <p:txBody>
          <a:bodyPr wrap="square" lIns="0" anchor="t" anchorCtr="0">
            <a:spAutoFit/>
          </a:bodyPr>
          <a:lstStyle>
            <a:lvl1pPr marL="0" indent="0">
              <a:buNone/>
              <a:defRPr sz="2667" i="1" baseline="0">
                <a:solidFill>
                  <a:schemeClr val="bg1"/>
                </a:solidFill>
              </a:defRPr>
            </a:lvl1pPr>
            <a:lvl2pPr>
              <a:defRPr sz="2400" i="1">
                <a:solidFill>
                  <a:schemeClr val="bg1"/>
                </a:solidFill>
              </a:defRPr>
            </a:lvl2pPr>
            <a:lvl3pPr>
              <a:defRPr sz="2400" i="1">
                <a:solidFill>
                  <a:schemeClr val="bg1"/>
                </a:solidFill>
              </a:defRPr>
            </a:lvl3pPr>
            <a:lvl4pPr>
              <a:defRPr sz="2400" i="1">
                <a:solidFill>
                  <a:schemeClr val="bg1"/>
                </a:solidFill>
              </a:defRPr>
            </a:lvl4pPr>
            <a:lvl5pPr>
              <a:defRPr sz="2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Luogo e data – </a:t>
            </a:r>
            <a:r>
              <a:rPr lang="it-IT" err="1"/>
              <a:t>Arial</a:t>
            </a:r>
            <a:r>
              <a:rPr lang="it-IT"/>
              <a:t> 20pt 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D983E6DC-606D-0C26-DB7F-44DAC37329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749" y="314252"/>
            <a:ext cx="6245120" cy="11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92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1"/>
            <a:ext cx="12192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219" y="179399"/>
            <a:ext cx="10972800" cy="5334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2" y="1535113"/>
            <a:ext cx="5389033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A81FB-1681-4ABC-8342-E30EEBF35F8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  <p:sp>
        <p:nvSpPr>
          <p:cNvPr id="13" name="Rettangolo 11">
            <a:extLst>
              <a:ext uri="{FF2B5EF4-FFF2-40B4-BE49-F238E27FC236}">
                <a16:creationId xmlns:a16="http://schemas.microsoft.com/office/drawing/2014/main" id="{2806858F-CD73-4F48-ADE1-3F26A6E3442D}"/>
              </a:ext>
            </a:extLst>
          </p:cNvPr>
          <p:cNvSpPr/>
          <p:nvPr userDrawn="1"/>
        </p:nvSpPr>
        <p:spPr>
          <a:xfrm>
            <a:off x="0" y="1"/>
            <a:ext cx="12192000" cy="105092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09605" y="273051"/>
            <a:ext cx="4011084" cy="58531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09605" y="1024733"/>
            <a:ext cx="4011084" cy="41036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5" y="1435103"/>
            <a:ext cx="4011084" cy="420564"/>
          </a:xfrm>
        </p:spPr>
        <p:txBody>
          <a:bodyPr/>
          <a:lstStyle>
            <a:lvl1pPr marL="0" indent="0">
              <a:buNone/>
              <a:defRPr sz="2133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5D7C03-372E-4DEA-9799-B45C5D60705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  <p:sp>
        <p:nvSpPr>
          <p:cNvPr id="11" name="Rettangolo 7">
            <a:extLst>
              <a:ext uri="{FF2B5EF4-FFF2-40B4-BE49-F238E27FC236}">
                <a16:creationId xmlns:a16="http://schemas.microsoft.com/office/drawing/2014/main" id="{0EF6198E-C7CF-46AB-A1A1-0927AF55CE4A}"/>
              </a:ext>
            </a:extLst>
          </p:cNvPr>
          <p:cNvSpPr/>
          <p:nvPr userDrawn="1"/>
        </p:nvSpPr>
        <p:spPr>
          <a:xfrm>
            <a:off x="609601" y="273051"/>
            <a:ext cx="4011084" cy="5853113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2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/>
        </p:nvSpPr>
        <p:spPr>
          <a:xfrm>
            <a:off x="0" y="2"/>
            <a:ext cx="12192000" cy="62736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609602" y="226977"/>
            <a:ext cx="4011084" cy="5853113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</a:lstStyle>
          <a:p>
            <a:r>
              <a:rPr lang="it-IT"/>
              <a:t>Cliccare sull’icona per inserire l’immagine (non utilizzare copia/incolla)</a:t>
            </a:r>
            <a:br>
              <a:rPr lang="it-IT"/>
            </a:br>
            <a:r>
              <a:rPr lang="it-IT"/>
              <a:t>Dimensioni immagine: </a:t>
            </a:r>
            <a:br>
              <a:rPr lang="it-IT"/>
            </a:br>
            <a:r>
              <a:rPr lang="it-IT"/>
              <a:t>Risoluzione a 160dpi</a:t>
            </a:r>
            <a:br>
              <a:rPr lang="it-IT"/>
            </a:br>
            <a:r>
              <a:rPr lang="it-IT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766733" y="1072976"/>
            <a:ext cx="6815667" cy="2503249"/>
          </a:xfrm>
        </p:spPr>
        <p:txBody>
          <a:bodyPr>
            <a:spAutoFit/>
          </a:bodyPr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4766734" y="215219"/>
            <a:ext cx="6757285" cy="533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0872D4-B751-4BD8-A984-E634FB3A630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73726F8-C965-4C28-8341-CFB401D647D7}"/>
              </a:ext>
            </a:extLst>
          </p:cNvPr>
          <p:cNvSpPr/>
          <p:nvPr userDrawn="1"/>
        </p:nvSpPr>
        <p:spPr>
          <a:xfrm>
            <a:off x="0" y="0"/>
            <a:ext cx="12192000" cy="6224588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9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2"/>
            <a:ext cx="12192000" cy="62736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389717" y="4956972"/>
            <a:ext cx="7315200" cy="41036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1938992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it-IT"/>
              <a:t>Cliccare sull’icona per inserire l’immagine (non utilizzare copia/incolla)</a:t>
            </a:r>
            <a:br>
              <a:rPr lang="it-IT"/>
            </a:br>
            <a:r>
              <a:rPr lang="it-IT"/>
              <a:t>Dimensioni immagine: </a:t>
            </a:r>
            <a:br>
              <a:rPr lang="it-IT"/>
            </a:br>
            <a:r>
              <a:rPr lang="it-IT"/>
              <a:t>Risoluzione a 160dpi</a:t>
            </a:r>
            <a:br>
              <a:rPr lang="it-IT"/>
            </a:br>
            <a:r>
              <a:rPr lang="it-IT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40"/>
            <a:ext cx="7315200" cy="379656"/>
          </a:xfrm>
        </p:spPr>
        <p:txBody>
          <a:bodyPr>
            <a:sp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DF4149-2265-4189-8A6A-47C7A02A9D5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  <p:sp>
        <p:nvSpPr>
          <p:cNvPr id="11" name="Rettangolo 7">
            <a:extLst>
              <a:ext uri="{FF2B5EF4-FFF2-40B4-BE49-F238E27FC236}">
                <a16:creationId xmlns:a16="http://schemas.microsoft.com/office/drawing/2014/main" id="{ABF71008-374E-49A2-BE78-B297B1EE0E1F}"/>
              </a:ext>
            </a:extLst>
          </p:cNvPr>
          <p:cNvSpPr/>
          <p:nvPr userDrawn="1"/>
        </p:nvSpPr>
        <p:spPr>
          <a:xfrm>
            <a:off x="0" y="0"/>
            <a:ext cx="12192000" cy="6224588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4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382191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it-IT"/>
              <a:t>Immagine a tutto schermo con box per testo bianco su sfondo scuro</a:t>
            </a:r>
            <a:br>
              <a:rPr lang="it-IT"/>
            </a:br>
            <a:r>
              <a:rPr lang="it-IT"/>
              <a:t>Cliccare sull’icona per inserire l’immagine (non utilizzare copia/incolla)</a:t>
            </a:r>
            <a:br>
              <a:rPr lang="it-IT"/>
            </a:br>
            <a:r>
              <a:rPr lang="it-IT"/>
              <a:t>Dimensioni immagine: </a:t>
            </a:r>
            <a:br>
              <a:rPr lang="it-IT"/>
            </a:br>
            <a:r>
              <a:rPr lang="it-IT"/>
              <a:t>Risoluzione a 160dpi</a:t>
            </a:r>
            <a:br>
              <a:rPr lang="it-IT"/>
            </a:br>
            <a:r>
              <a:rPr lang="it-IT"/>
              <a:t>25,4 cm (1600px) per 14,29cm (900px)</a:t>
            </a:r>
          </a:p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422400" y="4360058"/>
            <a:ext cx="9656592" cy="804863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0EF183-873E-4BE9-A3E9-B7CDD13C3A2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15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4116635" y="755564"/>
            <a:ext cx="4320000" cy="432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3295533"/>
            <a:ext cx="12192000" cy="90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09771" y="2289267"/>
            <a:ext cx="4933728" cy="995272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Autore e </a:t>
            </a:r>
          </a:p>
          <a:p>
            <a:pPr lvl="0"/>
            <a:r>
              <a:rPr lang="it-IT"/>
              <a:t>contatti</a:t>
            </a:r>
          </a:p>
        </p:txBody>
      </p:sp>
      <p:pic>
        <p:nvPicPr>
          <p:cNvPr id="3" name="Immagine 2" descr="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12192000" cy="77216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  <p:sp>
        <p:nvSpPr>
          <p:cNvPr id="7" name="Ovale 1">
            <a:extLst>
              <a:ext uri="{FF2B5EF4-FFF2-40B4-BE49-F238E27FC236}">
                <a16:creationId xmlns:a16="http://schemas.microsoft.com/office/drawing/2014/main" id="{B521952E-347A-48A8-B43F-ADEA6AE7750B}"/>
              </a:ext>
            </a:extLst>
          </p:cNvPr>
          <p:cNvSpPr/>
          <p:nvPr userDrawn="1"/>
        </p:nvSpPr>
        <p:spPr>
          <a:xfrm>
            <a:off x="3429000" y="755650"/>
            <a:ext cx="5759451" cy="4319588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CB43D17-9D09-4D6E-85AA-DD93B5C853B1}"/>
              </a:ext>
            </a:extLst>
          </p:cNvPr>
          <p:cNvSpPr/>
          <p:nvPr userDrawn="1"/>
        </p:nvSpPr>
        <p:spPr>
          <a:xfrm>
            <a:off x="0" y="3295651"/>
            <a:ext cx="12192000" cy="803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panose="020B0604020202020204" pitchFamily="34" charset="0"/>
            </a:endParaRPr>
          </a:p>
        </p:txBody>
      </p:sp>
      <p:pic>
        <p:nvPicPr>
          <p:cNvPr id="11" name="Immagine 2" descr="BANNER.jpg">
            <a:extLst>
              <a:ext uri="{FF2B5EF4-FFF2-40B4-BE49-F238E27FC236}">
                <a16:creationId xmlns:a16="http://schemas.microsoft.com/office/drawing/2014/main" id="{2B66AF55-6CA3-4E53-AF74-5E2999D51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121920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0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51219" y="379453"/>
            <a:ext cx="10972800" cy="53348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51219" y="1058818"/>
            <a:ext cx="10972800" cy="250324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CA0F8D-745E-427D-A96A-647336C91E6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  <p:pic>
        <p:nvPicPr>
          <p:cNvPr id="8" name="Immagine 7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5B338308-C84A-393E-718A-0401A49D28F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7383" y="6144869"/>
            <a:ext cx="1680000" cy="7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59" r:id="rId11"/>
    <p:sldLayoutId id="2147483660" r:id="rId12"/>
    <p:sldLayoutId id="2147483661" r:id="rId13"/>
    <p:sldLayoutId id="2147483664" r:id="rId14"/>
    <p:sldLayoutId id="2147483658" r:id="rId15"/>
    <p:sldLayoutId id="2147483666" r:id="rId16"/>
    <p:sldLayoutId id="2147483667" r:id="rId17"/>
    <p:sldLayoutId id="2147483674" r:id="rId18"/>
    <p:sldLayoutId id="2147483701" r:id="rId19"/>
    <p:sldLayoutId id="2147483702" r:id="rId20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4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51219" y="379453"/>
            <a:ext cx="10972800" cy="53348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51219" y="1058818"/>
            <a:ext cx="10972800" cy="250324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CA0F8D-745E-427D-A96A-647336C91E6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D. Flammini | IEA International Workshop on Fusion Neutronics | 12th September 2023</a:t>
            </a:r>
            <a:endParaRPr lang="it-IT"/>
          </a:p>
        </p:txBody>
      </p:sp>
      <p:pic>
        <p:nvPicPr>
          <p:cNvPr id="8" name="Immagine 7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5B338308-C84A-393E-718A-0401A49D28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7383" y="6144869"/>
            <a:ext cx="1680000" cy="742771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95BA3533-5BBE-D0DF-C58A-AAF8552400C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7383" y="6144869"/>
            <a:ext cx="1680000" cy="7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4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hyperlink" Target="https://user.iter.org/?uid=9GYSM6&amp;version=v1.3&amp;action=get_document" TargetMode="Externa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251884" y="3152003"/>
            <a:ext cx="11688322" cy="430887"/>
          </a:xfrm>
        </p:spPr>
        <p:txBody>
          <a:bodyPr/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Rosaria Villari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51884" y="3688840"/>
            <a:ext cx="11863916" cy="707886"/>
          </a:xfrm>
        </p:spPr>
        <p:txBody>
          <a:bodyPr/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Flammini, F. Andreoli, P. Batistoni, A. Colangeli, M. Damiano, N. Fonnesu, S. Loreti,  M. Lungaroni, F. Moro, S. Noce, G. Pagano, A. Pietropaolo, A. Previti</a:t>
            </a:r>
            <a:endParaRPr lang="it-IT" sz="20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884" y="1982188"/>
            <a:ext cx="11688322" cy="984885"/>
          </a:xfrm>
        </p:spPr>
        <p:txBody>
          <a:bodyPr/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and future benchmark experiments at the Frascati Neutron Generator (FNG)</a:t>
            </a:r>
            <a:endParaRPr lang="it-IT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53054" y="5103194"/>
            <a:ext cx="12138946" cy="634020"/>
          </a:xfrm>
        </p:spPr>
        <p:txBody>
          <a:bodyPr/>
          <a:lstStyle>
            <a:defPPr>
              <a:defRPr lang="it-IT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Consultancy Meeting on the Preparation of a Major Release of the Fusion Evaluated Nuclear Data Library (FENDL)</a:t>
            </a:r>
          </a:p>
          <a:p>
            <a:pPr algn="ctr"/>
            <a:r>
              <a:rPr lang="en-US" sz="1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13-16 May 2025 – IAEA, Vienna</a:t>
            </a:r>
            <a:endParaRPr lang="it-IT" sz="16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D01204-8B2D-4E0C-B82A-645BF25EC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114" y="5984875"/>
            <a:ext cx="2653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b="1"/>
              <a:t>Rosaria.villari@enea.it</a:t>
            </a:r>
            <a:endParaRPr lang="it-IT" b="1"/>
          </a:p>
        </p:txBody>
      </p:sp>
      <p:pic>
        <p:nvPicPr>
          <p:cNvPr id="1026" name="Picture 2" descr="The Frascati Neutron Generator FNG">
            <a:extLst>
              <a:ext uri="{FF2B5EF4-FFF2-40B4-BE49-F238E27FC236}">
                <a16:creationId xmlns:a16="http://schemas.microsoft.com/office/drawing/2014/main" id="{D8B813D1-3A54-CB91-F8D5-D8FB8B10D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516943"/>
            <a:ext cx="2225440" cy="7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3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EA13B-EF24-40BF-BC25-8B512D19D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F6305F7-40E9-5E56-B07E-AAE6FC1E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381" y="1456975"/>
            <a:ext cx="5767316" cy="3054361"/>
          </a:xfrm>
          <a:prstGeom prst="rect">
            <a:avLst/>
          </a:prstGeom>
        </p:spPr>
      </p:pic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64CD26A4-2AB1-54D9-9EC1-0915101F73B9}"/>
              </a:ext>
            </a:extLst>
          </p:cNvPr>
          <p:cNvCxnSpPr>
            <a:cxnSpLocks/>
          </p:cNvCxnSpPr>
          <p:nvPr/>
        </p:nvCxnSpPr>
        <p:spPr>
          <a:xfrm>
            <a:off x="6986526" y="2868004"/>
            <a:ext cx="453749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5A810577-366B-E907-EDF7-3A85E26A0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03" y="1456975"/>
            <a:ext cx="5767316" cy="305436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6E207B8-193D-3033-A20B-5CB9D868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19" y="226858"/>
            <a:ext cx="10972800" cy="553998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C/E for 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n,</a:t>
            </a:r>
            <a:r>
              <a:rPr lang="en-US" dirty="0" err="1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and 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186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n,</a:t>
            </a:r>
            <a:r>
              <a:rPr lang="en-US" dirty="0" err="1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37196-2C85-1800-B058-DBFAAF194C72}"/>
              </a:ext>
            </a:extLst>
          </p:cNvPr>
          <p:cNvCxnSpPr>
            <a:cxnSpLocks/>
          </p:cNvCxnSpPr>
          <p:nvPr/>
        </p:nvCxnSpPr>
        <p:spPr>
          <a:xfrm>
            <a:off x="1119879" y="2868004"/>
            <a:ext cx="450244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3F24559D-D9F1-CC62-AD33-D93101878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10</a:t>
            </a:fld>
            <a:endParaRPr lang="it-IT" sz="1200" dirty="0"/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92BC6F0E-F1B7-3E74-F787-31A07910D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165001D-3624-A077-4FFE-BE8145126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3820"/>
            <a:ext cx="12106275" cy="124372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Ctr="1"/>
          <a:lstStyle/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trend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all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libs</a:t>
            </a: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FENDL3.2 /JEFF 3.3 0.95-1.03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FENDL3.2 </a:t>
            </a:r>
            <a:r>
              <a:rPr lang="de-DE" altLang="it-IT" baseline="30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197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n,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):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underestimation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all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positions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except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</a:t>
            </a:r>
            <a:r>
              <a:rPr lang="de-DE" altLang="it-IT" baseline="30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(+4%-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error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)- min -12% 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FENDL3.2 </a:t>
            </a:r>
            <a:r>
              <a:rPr lang="de-DE" altLang="it-IT" baseline="30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186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n,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):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understimation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0.67&lt;C/E&lt;0.85 - min at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3</a:t>
            </a:r>
            <a:r>
              <a:rPr lang="de-DE" altLang="it-IT" baseline="30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</a:t>
            </a: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ttangolo arrotondato 1">
            <a:extLst>
              <a:ext uri="{FF2B5EF4-FFF2-40B4-BE49-F238E27FC236}">
                <a16:creationId xmlns:a16="http://schemas.microsoft.com/office/drawing/2014/main" id="{F012242C-4E80-C4BB-6C0E-16BEC62E5A65}"/>
              </a:ext>
            </a:extLst>
          </p:cNvPr>
          <p:cNvSpPr/>
          <p:nvPr/>
        </p:nvSpPr>
        <p:spPr>
          <a:xfrm>
            <a:off x="1" y="4754878"/>
            <a:ext cx="12106274" cy="152209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0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EF05F-9447-CECE-1793-ACE4BD450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910EF-35C7-E7C3-00F3-C5FC045D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09" y="2840222"/>
            <a:ext cx="9751666" cy="615553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Pre-analysis of Concrete experiment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C7187F4E-3428-FF62-72C3-2FCB22F1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11</a:t>
            </a:fld>
            <a:endParaRPr lang="it-IT" sz="1200" dirty="0"/>
          </a:p>
        </p:txBody>
      </p:sp>
      <p:sp>
        <p:nvSpPr>
          <p:cNvPr id="4" name="Segnaposto piè di pagina 5">
            <a:extLst>
              <a:ext uri="{FF2B5EF4-FFF2-40B4-BE49-F238E27FC236}">
                <a16:creationId xmlns:a16="http://schemas.microsoft.com/office/drawing/2014/main" id="{A12AA097-D953-AD8E-81C0-788DD748C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20398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0ED5F-124B-C0B2-E113-BB1B9D884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B582088-7250-3098-2FB7-CE431FFD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" y="-53354"/>
            <a:ext cx="10774087" cy="1067087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Concrete experiment at FNG 2025-2026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181268-2E02-59DE-766C-AC2FF3E37B55}"/>
              </a:ext>
            </a:extLst>
          </p:cNvPr>
          <p:cNvGrpSpPr/>
          <p:nvPr/>
        </p:nvGrpSpPr>
        <p:grpSpPr>
          <a:xfrm>
            <a:off x="330008" y="5866106"/>
            <a:ext cx="2861964" cy="363596"/>
            <a:chOff x="-3052546" y="799288"/>
            <a:chExt cx="2861964" cy="363596"/>
          </a:xfrm>
        </p:grpSpPr>
        <p:sp>
          <p:nvSpPr>
            <p:cNvPr id="3" name="CasellaDiTesto 6">
              <a:extLst>
                <a:ext uri="{FF2B5EF4-FFF2-40B4-BE49-F238E27FC236}">
                  <a16:creationId xmlns:a16="http://schemas.microsoft.com/office/drawing/2014/main" id="{86D65617-B599-D31C-57DF-5B29C6EB8269}"/>
                </a:ext>
              </a:extLst>
            </p:cNvPr>
            <p:cNvSpPr txBox="1"/>
            <p:nvPr/>
          </p:nvSpPr>
          <p:spPr>
            <a:xfrm>
              <a:off x="-2643814" y="857976"/>
              <a:ext cx="2453232" cy="246221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sz="1600" b="1" i="1" dirty="0">
                  <a:latin typeface="Verdana" panose="020B0604030504040204" pitchFamily="34" charset="0"/>
                  <a:ea typeface="Verdana" panose="020B0604030504040204" pitchFamily="34" charset="0"/>
                </a:rPr>
                <a:t>EUROfusion WP BB</a:t>
              </a:r>
            </a:p>
          </p:txBody>
        </p:sp>
        <p:pic>
          <p:nvPicPr>
            <p:cNvPr id="5" name="Picture 5" descr="Home - EUROfusion">
              <a:extLst>
                <a:ext uri="{FF2B5EF4-FFF2-40B4-BE49-F238E27FC236}">
                  <a16:creationId xmlns:a16="http://schemas.microsoft.com/office/drawing/2014/main" id="{0E4A6840-30DB-34A8-4A69-0022F3180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52546" y="799288"/>
              <a:ext cx="363596" cy="363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300086-F281-9B31-1178-BFF72FB0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960" y="1712820"/>
            <a:ext cx="3210041" cy="286232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E7DAD0-4FDF-F14E-23AF-996ADC081353}"/>
              </a:ext>
            </a:extLst>
          </p:cNvPr>
          <p:cNvSpPr txBox="1"/>
          <p:nvPr/>
        </p:nvSpPr>
        <p:spPr>
          <a:xfrm>
            <a:off x="146444" y="3599324"/>
            <a:ext cx="70081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Pre-analysis performed to: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demonstrate the feasibility of the experiment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Select suitable detectors and calculate the expected quantities to have measurable signals in the experiment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set up a clean experimental configurations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Reduce the background effect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1" name="Segnaposto numero diapositiva 4">
            <a:extLst>
              <a:ext uri="{FF2B5EF4-FFF2-40B4-BE49-F238E27FC236}">
                <a16:creationId xmlns:a16="http://schemas.microsoft.com/office/drawing/2014/main" id="{ED388718-6B49-BC04-DAC3-9DFF9785E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12</a:t>
            </a:fld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A125351B-1DB7-9B8A-B48A-1E27A57B2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8300" y="6356351"/>
            <a:ext cx="10396290" cy="366183"/>
          </a:xfrm>
        </p:spPr>
        <p:txBody>
          <a:bodyPr/>
          <a:lstStyle/>
          <a:p>
            <a:pPr>
              <a:defRPr/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R. Villari| Recent and future benchmark experiments at the Frascati Neutron Generator (FNG)| IAEA- FENDL Meeting| 13-16 May 2025</a:t>
            </a:r>
            <a:endParaRPr lang="it-IT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32ED6BC-27D9-DF94-8C6E-2F8E61D3DCD7}"/>
              </a:ext>
            </a:extLst>
          </p:cNvPr>
          <p:cNvSpPr txBox="1"/>
          <p:nvPr/>
        </p:nvSpPr>
        <p:spPr>
          <a:xfrm>
            <a:off x="0" y="1112656"/>
            <a:ext cx="67962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concrete shielding benchmark experiment at FNG will use the same concrete slabs (50x50x5 cm</a:t>
            </a:r>
            <a:r>
              <a:rPr lang="en-US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as in the experiment performed within WP-ENS at the CAS Nuclear Physics Institute (NPI) U120M cyclotron for IFMIF-DONES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US" sz="1800" i="1" u="none" strike="noStrike" baseline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EFDA_D_</a:t>
            </a:r>
            <a:r>
              <a:rPr lang="en-US" i="1" u="sng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2RKKG3</a:t>
            </a:r>
            <a:r>
              <a:rPr lang="en-US" sz="1800" u="none" strike="noStrike" baseline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]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Two kinds of concrete: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ordinary</a:t>
            </a:r>
            <a:r>
              <a:rPr lang="en-US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US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heavy </a:t>
            </a:r>
            <a:r>
              <a:rPr lang="en-US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concrete</a:t>
            </a:r>
          </a:p>
          <a:p>
            <a:pPr algn="l"/>
            <a:r>
              <a:rPr lang="en-US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90095E08-27F1-760F-2033-B2720AEAA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35003"/>
              </p:ext>
            </p:extLst>
          </p:nvPr>
        </p:nvGraphicFramePr>
        <p:xfrm>
          <a:off x="9555001" y="1112656"/>
          <a:ext cx="2479589" cy="3955480"/>
        </p:xfrm>
        <a:graphic>
          <a:graphicData uri="http://schemas.openxmlformats.org/drawingml/2006/table">
            <a:tbl>
              <a:tblPr firstRow="1" firstCol="1" bandRow="1"/>
              <a:tblGrid>
                <a:gridCol w="704335">
                  <a:extLst>
                    <a:ext uri="{9D8B030D-6E8A-4147-A177-3AD203B41FA5}">
                      <a16:colId xmlns:a16="http://schemas.microsoft.com/office/drawing/2014/main" val="1310735268"/>
                    </a:ext>
                  </a:extLst>
                </a:gridCol>
                <a:gridCol w="834200">
                  <a:extLst>
                    <a:ext uri="{9D8B030D-6E8A-4147-A177-3AD203B41FA5}">
                      <a16:colId xmlns:a16="http://schemas.microsoft.com/office/drawing/2014/main" val="1047237817"/>
                    </a:ext>
                  </a:extLst>
                </a:gridCol>
                <a:gridCol w="941054">
                  <a:extLst>
                    <a:ext uri="{9D8B030D-6E8A-4147-A177-3AD203B41FA5}">
                      <a16:colId xmlns:a16="http://schemas.microsoft.com/office/drawing/2014/main" val="365227522"/>
                    </a:ext>
                  </a:extLst>
                </a:gridCol>
              </a:tblGrid>
              <a:tr h="1488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Weight (%)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931702"/>
                  </a:ext>
                </a:extLst>
              </a:tr>
              <a:tr h="97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Ordinary Concrete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Heavy Concrete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2653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465509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10.29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655049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49.66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168278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239640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9.87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495057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303821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4005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02481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619132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19968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981489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24.16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690607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4089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060819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400" b="1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[g/cm</a:t>
                      </a:r>
                      <a:r>
                        <a:rPr lang="en-GB" sz="14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817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03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0EE7B-5923-0540-ADD3-6DD0CD462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6452B30-D2FE-04EF-3625-23EE6B26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Codes, libraries and 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93DA6-2617-6575-35EC-510CB9B531CA}"/>
              </a:ext>
            </a:extLst>
          </p:cNvPr>
          <p:cNvSpPr txBox="1"/>
          <p:nvPr/>
        </p:nvSpPr>
        <p:spPr>
          <a:xfrm>
            <a:off x="219792" y="984415"/>
            <a:ext cx="983860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MCNP5 v1.60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with FNG source subroutine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ADVANTG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for weight windows</a:t>
            </a:r>
          </a:p>
          <a:p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JEFF3.3 (ref)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FENDL3.2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used for transport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IRDFF-II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for dosimetry</a:t>
            </a:r>
          </a:p>
          <a:p>
            <a:endParaRPr lang="en-US" sz="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Reaction rates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in activation foils (2 mm thick void cells)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Neutron flux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distribution for different energy intervals (1eV, 1 keV, 1 MeV, 20 MeV)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D2A3C16-67CF-5D59-D1E2-77734960AC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9438206"/>
                  </p:ext>
                </p:extLst>
              </p:nvPr>
            </p:nvGraphicFramePr>
            <p:xfrm>
              <a:off x="2050987" y="3830855"/>
              <a:ext cx="8343441" cy="231140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20913">
                      <a:extLst>
                        <a:ext uri="{9D8B030D-6E8A-4147-A177-3AD203B41FA5}">
                          <a16:colId xmlns:a16="http://schemas.microsoft.com/office/drawing/2014/main" val="377388989"/>
                        </a:ext>
                      </a:extLst>
                    </a:gridCol>
                    <a:gridCol w="1107372">
                      <a:extLst>
                        <a:ext uri="{9D8B030D-6E8A-4147-A177-3AD203B41FA5}">
                          <a16:colId xmlns:a16="http://schemas.microsoft.com/office/drawing/2014/main" val="1816156696"/>
                        </a:ext>
                      </a:extLst>
                    </a:gridCol>
                    <a:gridCol w="1378789">
                      <a:extLst>
                        <a:ext uri="{9D8B030D-6E8A-4147-A177-3AD203B41FA5}">
                          <a16:colId xmlns:a16="http://schemas.microsoft.com/office/drawing/2014/main" val="209960602"/>
                        </a:ext>
                      </a:extLst>
                    </a:gridCol>
                    <a:gridCol w="1378789">
                      <a:extLst>
                        <a:ext uri="{9D8B030D-6E8A-4147-A177-3AD203B41FA5}">
                          <a16:colId xmlns:a16="http://schemas.microsoft.com/office/drawing/2014/main" val="2584280389"/>
                        </a:ext>
                      </a:extLst>
                    </a:gridCol>
                    <a:gridCol w="1378789">
                      <a:extLst>
                        <a:ext uri="{9D8B030D-6E8A-4147-A177-3AD203B41FA5}">
                          <a16:colId xmlns:a16="http://schemas.microsoft.com/office/drawing/2014/main" val="3569275584"/>
                        </a:ext>
                      </a:extLst>
                    </a:gridCol>
                    <a:gridCol w="1378789">
                      <a:extLst>
                        <a:ext uri="{9D8B030D-6E8A-4147-A177-3AD203B41FA5}">
                          <a16:colId xmlns:a16="http://schemas.microsoft.com/office/drawing/2014/main" val="3488007470"/>
                        </a:ext>
                      </a:extLst>
                    </a:gridCol>
                  </a:tblGrid>
                  <a:tr h="1788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Reaction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Half-life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Isotopic abundance (%)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Dominant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𝜸</m:t>
                              </m:r>
                            </m:oMath>
                          </a14:m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 Ray energy (keV)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Dominant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𝜸</m:t>
                              </m:r>
                            </m:oMath>
                          </a14:m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 Ray branching (%)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Reaction Threshold (MeV)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04243753"/>
                      </a:ext>
                    </a:extLst>
                  </a:tr>
                  <a:tr h="13961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27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Al(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n,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24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Na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14.96 h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100.0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1368.63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100.0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4.2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617141"/>
                      </a:ext>
                    </a:extLst>
                  </a:tr>
                  <a:tr h="1398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56</a:t>
                          </a:r>
                          <a:r>
                            <a:rPr lang="en-GB" sz="1400" b="1" i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Fe(n,p)</a:t>
                          </a:r>
                          <a:r>
                            <a:rPr lang="en-GB" sz="1400" b="1" i="0" baseline="300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56</a:t>
                          </a:r>
                          <a:r>
                            <a:rPr lang="en-GB" sz="1400" b="1" i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Mn</a:t>
                          </a:r>
                          <a:endParaRPr lang="en-US" sz="140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2.58 h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91.8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847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98.9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1410869"/>
                      </a:ext>
                    </a:extLst>
                  </a:tr>
                  <a:tr h="1398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115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In(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n,n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’)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115m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In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4.49 h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95.7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336.24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45.9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0.5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0639732"/>
                      </a:ext>
                    </a:extLst>
                  </a:tr>
                  <a:tr h="13961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197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Au(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n,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198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Au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2.696 d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100.0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411.80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95.6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0473142"/>
                      </a:ext>
                    </a:extLst>
                  </a:tr>
                  <a:tr h="1398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93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Nb(n,2n)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92m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Nb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10.15 d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100.0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934.53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99.0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8.9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9293415"/>
                      </a:ext>
                    </a:extLst>
                  </a:tr>
                  <a:tr h="1398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58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Ni(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n,p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58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Co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70.82 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68.27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810.77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68.3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8862031"/>
                      </a:ext>
                    </a:extLst>
                  </a:tr>
                  <a:tr h="1398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58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Ni(n,2n)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57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35.60 h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68.27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1377.63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81.7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12.5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9642693"/>
                      </a:ext>
                    </a:extLst>
                  </a:tr>
                  <a:tr h="13961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186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W(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n,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187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23.9 h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28.6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685.75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26.4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83636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D2A3C16-67CF-5D59-D1E2-77734960AC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9438206"/>
                  </p:ext>
                </p:extLst>
              </p:nvPr>
            </p:nvGraphicFramePr>
            <p:xfrm>
              <a:off x="2050987" y="3830855"/>
              <a:ext cx="8343441" cy="231140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20913">
                      <a:extLst>
                        <a:ext uri="{9D8B030D-6E8A-4147-A177-3AD203B41FA5}">
                          <a16:colId xmlns:a16="http://schemas.microsoft.com/office/drawing/2014/main" val="377388989"/>
                        </a:ext>
                      </a:extLst>
                    </a:gridCol>
                    <a:gridCol w="1107372">
                      <a:extLst>
                        <a:ext uri="{9D8B030D-6E8A-4147-A177-3AD203B41FA5}">
                          <a16:colId xmlns:a16="http://schemas.microsoft.com/office/drawing/2014/main" val="1816156696"/>
                        </a:ext>
                      </a:extLst>
                    </a:gridCol>
                    <a:gridCol w="1378789">
                      <a:extLst>
                        <a:ext uri="{9D8B030D-6E8A-4147-A177-3AD203B41FA5}">
                          <a16:colId xmlns:a16="http://schemas.microsoft.com/office/drawing/2014/main" val="209960602"/>
                        </a:ext>
                      </a:extLst>
                    </a:gridCol>
                    <a:gridCol w="1378789">
                      <a:extLst>
                        <a:ext uri="{9D8B030D-6E8A-4147-A177-3AD203B41FA5}">
                          <a16:colId xmlns:a16="http://schemas.microsoft.com/office/drawing/2014/main" val="2584280389"/>
                        </a:ext>
                      </a:extLst>
                    </a:gridCol>
                    <a:gridCol w="1378789">
                      <a:extLst>
                        <a:ext uri="{9D8B030D-6E8A-4147-A177-3AD203B41FA5}">
                          <a16:colId xmlns:a16="http://schemas.microsoft.com/office/drawing/2014/main" val="3569275584"/>
                        </a:ext>
                      </a:extLst>
                    </a:gridCol>
                    <a:gridCol w="1378789">
                      <a:extLst>
                        <a:ext uri="{9D8B030D-6E8A-4147-A177-3AD203B41FA5}">
                          <a16:colId xmlns:a16="http://schemas.microsoft.com/office/drawing/2014/main" val="3488007470"/>
                        </a:ext>
                      </a:extLst>
                    </a:gridCol>
                  </a:tblGrid>
                  <a:tr h="4763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Reaction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Half-life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Isotopic abundance (%)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5752" t="-7692" r="-200885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965" t="-7692" r="-100000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Reaction Threshold (MeV)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04243753"/>
                      </a:ext>
                    </a:extLst>
                  </a:tr>
                  <a:tr h="2291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27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Al(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n,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24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Na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14.96 h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100.0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1368.63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100.0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4.2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617141"/>
                      </a:ext>
                    </a:extLst>
                  </a:tr>
                  <a:tr h="2295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56</a:t>
                          </a:r>
                          <a:r>
                            <a:rPr lang="en-GB" sz="1400" b="1" i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Fe(n,p)</a:t>
                          </a:r>
                          <a:r>
                            <a:rPr lang="en-GB" sz="1400" b="1" i="0" baseline="300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56</a:t>
                          </a:r>
                          <a:r>
                            <a:rPr lang="en-GB" sz="1400" b="1" i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Mn</a:t>
                          </a:r>
                          <a:endParaRPr lang="en-US" sz="140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2.58 h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91.8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847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98.9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3.0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1410869"/>
                      </a:ext>
                    </a:extLst>
                  </a:tr>
                  <a:tr h="2295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115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In(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n,n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’)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115m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In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4.49 h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95.7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336.24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45.9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0.5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0639732"/>
                      </a:ext>
                    </a:extLst>
                  </a:tr>
                  <a:tr h="2291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197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Au(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n,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198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Au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2.696 d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100.0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411.80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95.6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0473142"/>
                      </a:ext>
                    </a:extLst>
                  </a:tr>
                  <a:tr h="2295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93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Nb(n,2n)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92m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Nb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10.15 d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100.0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934.53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99.0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8.9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9293415"/>
                      </a:ext>
                    </a:extLst>
                  </a:tr>
                  <a:tr h="2295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58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Ni(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n,p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58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Co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70.82 d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68.27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810.77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68.3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1.0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8862031"/>
                      </a:ext>
                    </a:extLst>
                  </a:tr>
                  <a:tr h="2295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58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Ni(n,2n)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57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Ni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35.60 h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68.27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1377.63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81.7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12.5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9642693"/>
                      </a:ext>
                    </a:extLst>
                  </a:tr>
                  <a:tr h="2291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186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W(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n,</a:t>
                          </a:r>
                          <a:r>
                            <a:rPr lang="en-GB" sz="1400" b="1" i="0" dirty="0" err="1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en-GB" sz="1400" b="1" i="0" baseline="300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187</a:t>
                          </a:r>
                          <a:r>
                            <a:rPr lang="en-GB" sz="1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endParaRPr lang="en-US" sz="14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23.9 h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28.6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685.75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26.4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83636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76AC3966-8398-E61C-1F6D-9566F6FAD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13</a:t>
            </a:fld>
            <a:endParaRPr lang="it-IT" sz="1200" dirty="0"/>
          </a:p>
        </p:txBody>
      </p:sp>
      <p:sp>
        <p:nvSpPr>
          <p:cNvPr id="10" name="Segnaposto piè di pagina 5">
            <a:extLst>
              <a:ext uri="{FF2B5EF4-FFF2-40B4-BE49-F238E27FC236}">
                <a16:creationId xmlns:a16="http://schemas.microsoft.com/office/drawing/2014/main" id="{459F5D1B-9326-03D5-C17F-F345D3226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299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922FC-2832-57CD-48C1-EC6C41D30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3A49EB5-C613-87C7-75EE-C75D41BB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5" y="213417"/>
            <a:ext cx="8229600" cy="533544"/>
          </a:xfrm>
        </p:spPr>
        <p:txBody>
          <a:bodyPr/>
          <a:lstStyle/>
          <a:p>
            <a:r>
              <a:rPr lang="en-US"/>
              <a:t>Pre-analysis of Concrete experiment</a:t>
            </a:r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F1763B34-D6BF-6AE3-F5EF-931CB97B2754}"/>
              </a:ext>
            </a:extLst>
          </p:cNvPr>
          <p:cNvGrpSpPr/>
          <p:nvPr/>
        </p:nvGrpSpPr>
        <p:grpSpPr>
          <a:xfrm>
            <a:off x="321277" y="1198606"/>
            <a:ext cx="4275438" cy="2912002"/>
            <a:chOff x="5494665" y="3999533"/>
            <a:chExt cx="3095570" cy="2225319"/>
          </a:xfrm>
        </p:grpSpPr>
        <p:pic>
          <p:nvPicPr>
            <p:cNvPr id="12" name="Picture 30" descr="A yellow and pink box with blue squares&#10;&#10;Description automatically generated with medium confidence">
              <a:extLst>
                <a:ext uri="{FF2B5EF4-FFF2-40B4-BE49-F238E27FC236}">
                  <a16:creationId xmlns:a16="http://schemas.microsoft.com/office/drawing/2014/main" id="{41DB2D70-2EF8-1CE8-E990-66DFDFA6E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484" t="20345" r="6082" b="18972"/>
            <a:stretch/>
          </p:blipFill>
          <p:spPr>
            <a:xfrm>
              <a:off x="5494665" y="4016503"/>
              <a:ext cx="3095570" cy="2208349"/>
            </a:xfrm>
            <a:prstGeom prst="rect">
              <a:avLst/>
            </a:prstGeom>
          </p:spPr>
        </p:pic>
        <p:pic>
          <p:nvPicPr>
            <p:cNvPr id="13" name="Graphic 33" descr="Badge 1 outline">
              <a:extLst>
                <a:ext uri="{FF2B5EF4-FFF2-40B4-BE49-F238E27FC236}">
                  <a16:creationId xmlns:a16="http://schemas.microsoft.com/office/drawing/2014/main" id="{B5ADBFC6-1B1E-2BB0-E12E-4F49282AF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04881" y="4955813"/>
              <a:ext cx="182880" cy="182880"/>
            </a:xfrm>
            <a:prstGeom prst="rect">
              <a:avLst/>
            </a:prstGeom>
          </p:spPr>
        </p:pic>
        <p:pic>
          <p:nvPicPr>
            <p:cNvPr id="14" name="Graphic 34" descr="Badge outline">
              <a:extLst>
                <a:ext uri="{FF2B5EF4-FFF2-40B4-BE49-F238E27FC236}">
                  <a16:creationId xmlns:a16="http://schemas.microsoft.com/office/drawing/2014/main" id="{EA674716-BB58-F095-6CCC-B7178D59C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31229" y="4956637"/>
              <a:ext cx="182880" cy="182880"/>
            </a:xfrm>
            <a:prstGeom prst="rect">
              <a:avLst/>
            </a:prstGeom>
          </p:spPr>
        </p:pic>
        <p:pic>
          <p:nvPicPr>
            <p:cNvPr id="15" name="Graphic 35" descr="Badge 3 outline">
              <a:extLst>
                <a:ext uri="{FF2B5EF4-FFF2-40B4-BE49-F238E27FC236}">
                  <a16:creationId xmlns:a16="http://schemas.microsoft.com/office/drawing/2014/main" id="{590B36ED-C52C-672A-0AEE-E2ACEC210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70309" y="4954383"/>
              <a:ext cx="182880" cy="182880"/>
            </a:xfrm>
            <a:prstGeom prst="rect">
              <a:avLst/>
            </a:prstGeom>
          </p:spPr>
        </p:pic>
        <p:pic>
          <p:nvPicPr>
            <p:cNvPr id="16" name="Graphic 36" descr="Badge 4 outline">
              <a:extLst>
                <a:ext uri="{FF2B5EF4-FFF2-40B4-BE49-F238E27FC236}">
                  <a16:creationId xmlns:a16="http://schemas.microsoft.com/office/drawing/2014/main" id="{DD0AF6F2-806E-2370-0B2D-75C3B02E5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03235" y="4954383"/>
              <a:ext cx="182880" cy="182880"/>
            </a:xfrm>
            <a:prstGeom prst="rect">
              <a:avLst/>
            </a:prstGeom>
          </p:spPr>
        </p:pic>
        <p:pic>
          <p:nvPicPr>
            <p:cNvPr id="18" name="Graphic 37" descr="Badge 5 outline">
              <a:extLst>
                <a:ext uri="{FF2B5EF4-FFF2-40B4-BE49-F238E27FC236}">
                  <a16:creationId xmlns:a16="http://schemas.microsoft.com/office/drawing/2014/main" id="{894428BE-5171-CF7A-5888-8DBD74D85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41961" y="4954383"/>
              <a:ext cx="182880" cy="182880"/>
            </a:xfrm>
            <a:prstGeom prst="rect">
              <a:avLst/>
            </a:prstGeom>
          </p:spPr>
        </p:pic>
        <p:pic>
          <p:nvPicPr>
            <p:cNvPr id="19" name="Graphic 38" descr="Badge 6 outline">
              <a:extLst>
                <a:ext uri="{FF2B5EF4-FFF2-40B4-BE49-F238E27FC236}">
                  <a16:creationId xmlns:a16="http://schemas.microsoft.com/office/drawing/2014/main" id="{5F8C5B8B-E935-DFD8-4600-A933B7801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93600" y="4955438"/>
              <a:ext cx="182880" cy="182880"/>
            </a:xfrm>
            <a:prstGeom prst="rect">
              <a:avLst/>
            </a:prstGeom>
          </p:spPr>
        </p:pic>
        <p:pic>
          <p:nvPicPr>
            <p:cNvPr id="20" name="Graphic 39" descr="Badge 7 outline">
              <a:extLst>
                <a:ext uri="{FF2B5EF4-FFF2-40B4-BE49-F238E27FC236}">
                  <a16:creationId xmlns:a16="http://schemas.microsoft.com/office/drawing/2014/main" id="{28A612F8-AF7D-DB61-165C-940FD5D30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45583" y="4954383"/>
              <a:ext cx="182880" cy="182880"/>
            </a:xfrm>
            <a:prstGeom prst="rect">
              <a:avLst/>
            </a:prstGeom>
          </p:spPr>
        </p:pic>
        <p:sp>
          <p:nvSpPr>
            <p:cNvPr id="23" name="TextBox 40">
              <a:extLst>
                <a:ext uri="{FF2B5EF4-FFF2-40B4-BE49-F238E27FC236}">
                  <a16:creationId xmlns:a16="http://schemas.microsoft.com/office/drawing/2014/main" id="{B4673F80-211B-659D-5A9A-CBE6444221FB}"/>
                </a:ext>
              </a:extLst>
            </p:cNvPr>
            <p:cNvSpPr txBox="1"/>
            <p:nvPr/>
          </p:nvSpPr>
          <p:spPr>
            <a:xfrm>
              <a:off x="5639994" y="3999533"/>
              <a:ext cx="424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#3</a:t>
              </a: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F52A740-AA23-16A3-0DF9-CC1740E0CCA8}"/>
              </a:ext>
            </a:extLst>
          </p:cNvPr>
          <p:cNvSpPr txBox="1"/>
          <p:nvPr/>
        </p:nvSpPr>
        <p:spPr>
          <a:xfrm>
            <a:off x="44381" y="4402482"/>
            <a:ext cx="9408538" cy="180049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Several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configurations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analysed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Optimal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configuration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: #3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it-IT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Measureable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RRs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level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up to 80 cm under FNG </a:t>
            </a:r>
            <a:r>
              <a:rPr lang="it-IT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conditions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742950" lvl="1" indent="-285750">
              <a:buClr>
                <a:srgbClr val="A50021"/>
              </a:buClr>
              <a:buFont typeface="Wingdings" panose="05000000000000000000" pitchFamily="2" charset="2"/>
              <a:buChar char="§"/>
            </a:pPr>
            <a:endParaRPr lang="it-IT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 7% background in the last position on </a:t>
            </a:r>
            <a:r>
              <a:rPr lang="it-IT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N-</a:t>
            </a:r>
            <a:r>
              <a:rPr lang="it-IT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flux</a:t>
            </a:r>
            <a:endParaRPr lang="it-IT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214D2697-0CC4-46AD-7948-AE4A93ED44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5936" y="1220813"/>
            <a:ext cx="6813988" cy="3935351"/>
          </a:xfrm>
          <a:prstGeom prst="rect">
            <a:avLst/>
          </a:prstGeom>
        </p:spPr>
      </p:pic>
      <p:sp>
        <p:nvSpPr>
          <p:cNvPr id="39" name="Segnaposto numero diapositiva 4">
            <a:extLst>
              <a:ext uri="{FF2B5EF4-FFF2-40B4-BE49-F238E27FC236}">
                <a16:creationId xmlns:a16="http://schemas.microsoft.com/office/drawing/2014/main" id="{2FD160F0-8FDB-3403-5014-65317907E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14</a:t>
            </a:fld>
            <a:endParaRPr lang="it-IT" sz="1200" dirty="0"/>
          </a:p>
        </p:txBody>
      </p:sp>
      <p:sp>
        <p:nvSpPr>
          <p:cNvPr id="40" name="Segnaposto piè di pagina 5">
            <a:extLst>
              <a:ext uri="{FF2B5EF4-FFF2-40B4-BE49-F238E27FC236}">
                <a16:creationId xmlns:a16="http://schemas.microsoft.com/office/drawing/2014/main" id="{4F2B6D77-B030-9B5F-28F2-5C5D8E323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2992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A2490-BAFC-EE48-94FC-0575DF91B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D4B9EC5-B33D-E3C6-E92E-CA17E1ED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19" y="-50141"/>
            <a:ext cx="10972800" cy="1107996"/>
          </a:xfrm>
        </p:spPr>
        <p:txBody>
          <a:bodyPr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Ordinary Concrete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RR FENDL 3.2 /JEFF 3.3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threshold reactions</a:t>
            </a:r>
          </a:p>
        </p:txBody>
      </p:sp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C20E472B-02B5-68E9-1FB2-5F17EEC55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15</a:t>
            </a:fld>
            <a:endParaRPr lang="it-IT" sz="1200" dirty="0"/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C719A348-16F8-B146-C86F-724591C8B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E8EF9A-65E4-69E2-1384-B10B4103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798"/>
            <a:ext cx="6204376" cy="191662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C897F62-3B76-4221-5FF4-F6D1989DA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29001"/>
            <a:ext cx="6095999" cy="194770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6381D5E-3459-16B6-56FF-BE4C3F68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258" y="1369640"/>
            <a:ext cx="5775353" cy="191662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AE13C59-2DD6-5AD9-B680-5F7BB0450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257" y="3449890"/>
            <a:ext cx="5775353" cy="1926817"/>
          </a:xfrm>
          <a:prstGeom prst="rect">
            <a:avLst/>
          </a:prstGeom>
        </p:spPr>
      </p:pic>
      <p:sp>
        <p:nvSpPr>
          <p:cNvPr id="3" name="Rettangolo arrotondato 1">
            <a:extLst>
              <a:ext uri="{FF2B5EF4-FFF2-40B4-BE49-F238E27FC236}">
                <a16:creationId xmlns:a16="http://schemas.microsoft.com/office/drawing/2014/main" id="{55727B69-D1F8-F941-EFF6-0542210D45CC}"/>
              </a:ext>
            </a:extLst>
          </p:cNvPr>
          <p:cNvSpPr/>
          <p:nvPr/>
        </p:nvSpPr>
        <p:spPr>
          <a:xfrm>
            <a:off x="423475" y="5485288"/>
            <a:ext cx="11377999" cy="87000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566DA4-8C57-4B8E-0E84-C98E899AD998}"/>
              </a:ext>
            </a:extLst>
          </p:cNvPr>
          <p:cNvSpPr txBox="1"/>
          <p:nvPr/>
        </p:nvSpPr>
        <p:spPr>
          <a:xfrm>
            <a:off x="551219" y="5551269"/>
            <a:ext cx="1097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statistical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error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except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last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position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FENDL/JEFF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ratio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1.08 in Ni(n,2n) (4.4 %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error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C644CBC1-EDDC-A73C-18A0-00BADB5E6DBA}"/>
              </a:ext>
            </a:extLst>
          </p:cNvPr>
          <p:cNvCxnSpPr>
            <a:cxnSpLocks/>
          </p:cNvCxnSpPr>
          <p:nvPr/>
        </p:nvCxnSpPr>
        <p:spPr>
          <a:xfrm>
            <a:off x="862704" y="2182204"/>
            <a:ext cx="44712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455FB3D5-4890-C582-90EC-FA26E4ACA621}"/>
              </a:ext>
            </a:extLst>
          </p:cNvPr>
          <p:cNvCxnSpPr>
            <a:cxnSpLocks/>
          </p:cNvCxnSpPr>
          <p:nvPr/>
        </p:nvCxnSpPr>
        <p:spPr>
          <a:xfrm>
            <a:off x="862704" y="4182454"/>
            <a:ext cx="433794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DA1CA5DA-CE9E-305D-BE0C-33427EA32B98}"/>
              </a:ext>
            </a:extLst>
          </p:cNvPr>
          <p:cNvCxnSpPr>
            <a:cxnSpLocks/>
          </p:cNvCxnSpPr>
          <p:nvPr/>
        </p:nvCxnSpPr>
        <p:spPr>
          <a:xfrm>
            <a:off x="7138336" y="2115529"/>
            <a:ext cx="419641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F6E42F89-8254-0A5F-1A82-53264C3EEE2C}"/>
              </a:ext>
            </a:extLst>
          </p:cNvPr>
          <p:cNvCxnSpPr>
            <a:cxnSpLocks/>
          </p:cNvCxnSpPr>
          <p:nvPr/>
        </p:nvCxnSpPr>
        <p:spPr>
          <a:xfrm>
            <a:off x="7163239" y="4231058"/>
            <a:ext cx="417151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e 18">
            <a:extLst>
              <a:ext uri="{FF2B5EF4-FFF2-40B4-BE49-F238E27FC236}">
                <a16:creationId xmlns:a16="http://schemas.microsoft.com/office/drawing/2014/main" id="{788E64C3-0B13-349D-65B1-93A05075DE75}"/>
              </a:ext>
            </a:extLst>
          </p:cNvPr>
          <p:cNvSpPr/>
          <p:nvPr/>
        </p:nvSpPr>
        <p:spPr>
          <a:xfrm>
            <a:off x="10572750" y="3733801"/>
            <a:ext cx="431065" cy="6667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23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BC185-257F-26EC-9F35-3FBF02444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A9864667-4607-86C0-6BBE-E2EFEE5D3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407" y="6407042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16</a:t>
            </a:fld>
            <a:endParaRPr lang="it-IT" sz="1200" dirty="0"/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C025AE72-149D-DAC2-06AD-17B08F2FD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1" y="6407042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09604BF-5740-4135-4516-B774DA30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5358"/>
            <a:ext cx="6095999" cy="204458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325B7DE-07AD-4F0F-7D76-31D38E3BE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327" y="1144300"/>
            <a:ext cx="6309491" cy="19268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ADB43B4-A54F-0AA4-83F4-1F9A800F4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23214"/>
            <a:ext cx="5900576" cy="19477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83B1ECB-C9F1-0A76-A87D-F6EB5914F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576" y="3277429"/>
            <a:ext cx="6273229" cy="192681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5787155A-F84B-6A1D-FEAC-5C7F3545D2EE}"/>
              </a:ext>
            </a:extLst>
          </p:cNvPr>
          <p:cNvSpPr txBox="1">
            <a:spLocks/>
          </p:cNvSpPr>
          <p:nvPr/>
        </p:nvSpPr>
        <p:spPr>
          <a:xfrm>
            <a:off x="963826" y="-40714"/>
            <a:ext cx="10972800" cy="1107996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467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Ordinary Concrete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RR FENDL 3.2 /JEFF 3.3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threshold &amp; thermal reactions</a:t>
            </a:r>
          </a:p>
        </p:txBody>
      </p:sp>
      <p:sp>
        <p:nvSpPr>
          <p:cNvPr id="4" name="Rettangolo arrotondato 1">
            <a:extLst>
              <a:ext uri="{FF2B5EF4-FFF2-40B4-BE49-F238E27FC236}">
                <a16:creationId xmlns:a16="http://schemas.microsoft.com/office/drawing/2014/main" id="{7537745D-2DA0-F6ED-E0B3-041A69404B3B}"/>
              </a:ext>
            </a:extLst>
          </p:cNvPr>
          <p:cNvSpPr/>
          <p:nvPr/>
        </p:nvSpPr>
        <p:spPr>
          <a:xfrm>
            <a:off x="0" y="5193483"/>
            <a:ext cx="12173805" cy="126530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C13DB4-AF09-ACEB-AA4F-71BBC1A5F96C}"/>
              </a:ext>
            </a:extLst>
          </p:cNvPr>
          <p:cNvSpPr txBox="1"/>
          <p:nvPr/>
        </p:nvSpPr>
        <p:spPr>
          <a:xfrm>
            <a:off x="18195" y="5258461"/>
            <a:ext cx="12075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n,p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&amp; In (n, n‘) FENDL/JEFF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ratios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decrease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along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1.00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0.95 (Ni) and 0.96 (In)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FENDL 3.2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show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lower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values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than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JEFF 3.3 in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thermal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reaction rates </a:t>
            </a:r>
          </a:p>
          <a:p>
            <a:pPr marL="742950" lvl="1" indent="-285750" eaLnBrk="0" hangingPunct="0"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n,g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FENDL/JEFF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ratio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0.94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0.79 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error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1.6%)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decreases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along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eaLnBrk="0" hangingPunct="0"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n,g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FENDL/JEFF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ratio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0.93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0.77 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error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1.9%)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decreases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along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3FE877BA-6A9D-6DAB-1F9C-056DD68BED7B}"/>
              </a:ext>
            </a:extLst>
          </p:cNvPr>
          <p:cNvCxnSpPr>
            <a:cxnSpLocks/>
          </p:cNvCxnSpPr>
          <p:nvPr/>
        </p:nvCxnSpPr>
        <p:spPr>
          <a:xfrm>
            <a:off x="834129" y="1982179"/>
            <a:ext cx="45024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60EF1812-6249-5525-C785-0018AB108FFC}"/>
              </a:ext>
            </a:extLst>
          </p:cNvPr>
          <p:cNvCxnSpPr>
            <a:cxnSpLocks/>
          </p:cNvCxnSpPr>
          <p:nvPr/>
        </p:nvCxnSpPr>
        <p:spPr>
          <a:xfrm>
            <a:off x="6930849" y="1915504"/>
            <a:ext cx="45024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27EAD49E-56CE-509B-F85B-36BC67A77086}"/>
              </a:ext>
            </a:extLst>
          </p:cNvPr>
          <p:cNvCxnSpPr>
            <a:cxnSpLocks/>
          </p:cNvCxnSpPr>
          <p:nvPr/>
        </p:nvCxnSpPr>
        <p:spPr>
          <a:xfrm>
            <a:off x="834129" y="3982429"/>
            <a:ext cx="42426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611354E6-F8EC-1ED9-FF9A-ED69E44E1B2E}"/>
              </a:ext>
            </a:extLst>
          </p:cNvPr>
          <p:cNvCxnSpPr>
            <a:cxnSpLocks/>
          </p:cNvCxnSpPr>
          <p:nvPr/>
        </p:nvCxnSpPr>
        <p:spPr>
          <a:xfrm>
            <a:off x="6725729" y="4068154"/>
            <a:ext cx="45024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85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5598-D025-016C-890A-64DA7DC78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AAD812C-9DAF-6979-92FB-12F40675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19" y="-50141"/>
            <a:ext cx="10972800" cy="1107996"/>
          </a:xfrm>
        </p:spPr>
        <p:txBody>
          <a:bodyPr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 Concrete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FENDL 3.2 /JEFF 3.3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threshold reactions</a:t>
            </a:r>
          </a:p>
        </p:txBody>
      </p:sp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6CB90143-1A3C-6540-EC63-8DB76BFAC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17</a:t>
            </a:fld>
            <a:endParaRPr lang="it-IT" sz="1200" dirty="0"/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7D499258-41FA-DC06-D8E6-64DAD2BE2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1135C6B-6301-8E49-AB9B-ABA1FE49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4" y="1194990"/>
            <a:ext cx="6341481" cy="195724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1DB584F-82EE-8B0B-E81C-BA8815CCD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0" y="3309827"/>
            <a:ext cx="6341481" cy="20261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AB0AF8C-EFB2-6651-C500-187C5C08E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257" y="1216305"/>
            <a:ext cx="5897768" cy="19572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16BA1C1-D801-2259-8338-395F46F49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958" y="3429000"/>
            <a:ext cx="5571932" cy="1858950"/>
          </a:xfrm>
          <a:prstGeom prst="rect">
            <a:avLst/>
          </a:prstGeom>
        </p:spPr>
      </p:pic>
      <p:sp>
        <p:nvSpPr>
          <p:cNvPr id="3" name="Rettangolo arrotondato 1">
            <a:extLst>
              <a:ext uri="{FF2B5EF4-FFF2-40B4-BE49-F238E27FC236}">
                <a16:creationId xmlns:a16="http://schemas.microsoft.com/office/drawing/2014/main" id="{7BB03037-051E-2485-4052-5D12FFCD904B}"/>
              </a:ext>
            </a:extLst>
          </p:cNvPr>
          <p:cNvSpPr/>
          <p:nvPr/>
        </p:nvSpPr>
        <p:spPr>
          <a:xfrm>
            <a:off x="423476" y="5485288"/>
            <a:ext cx="11368474" cy="55356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675F31-32A7-1E70-8607-71D86AFAF0B3}"/>
              </a:ext>
            </a:extLst>
          </p:cNvPr>
          <p:cNvSpPr txBox="1"/>
          <p:nvPr/>
        </p:nvSpPr>
        <p:spPr>
          <a:xfrm>
            <a:off x="551219" y="5540335"/>
            <a:ext cx="10012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statistical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error</a:t>
            </a: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D8CF4FAF-2E5E-AA1F-FB99-FFFC5A0D8916}"/>
              </a:ext>
            </a:extLst>
          </p:cNvPr>
          <p:cNvCxnSpPr>
            <a:cxnSpLocks/>
          </p:cNvCxnSpPr>
          <p:nvPr/>
        </p:nvCxnSpPr>
        <p:spPr>
          <a:xfrm>
            <a:off x="862704" y="1982179"/>
            <a:ext cx="45024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44EB8284-A031-8D3F-9FCB-32C605ACBA34}"/>
              </a:ext>
            </a:extLst>
          </p:cNvPr>
          <p:cNvCxnSpPr>
            <a:cxnSpLocks/>
          </p:cNvCxnSpPr>
          <p:nvPr/>
        </p:nvCxnSpPr>
        <p:spPr>
          <a:xfrm>
            <a:off x="7163239" y="2012712"/>
            <a:ext cx="427628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561CF97E-C460-C66D-8399-2E742BC30149}"/>
              </a:ext>
            </a:extLst>
          </p:cNvPr>
          <p:cNvCxnSpPr>
            <a:cxnSpLocks/>
          </p:cNvCxnSpPr>
          <p:nvPr/>
        </p:nvCxnSpPr>
        <p:spPr>
          <a:xfrm>
            <a:off x="957954" y="4125304"/>
            <a:ext cx="45024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99B04EFA-F78C-447D-7EED-EDD958AF2340}"/>
              </a:ext>
            </a:extLst>
          </p:cNvPr>
          <p:cNvCxnSpPr>
            <a:cxnSpLocks/>
          </p:cNvCxnSpPr>
          <p:nvPr/>
        </p:nvCxnSpPr>
        <p:spPr>
          <a:xfrm>
            <a:off x="7387329" y="4135808"/>
            <a:ext cx="388074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4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C3E75-76D9-D56E-8886-6C6BF53F7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D66F9FC6-CFEF-5B9C-5E11-42D786BF2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18</a:t>
            </a:fld>
            <a:endParaRPr lang="it-IT" sz="1200" dirty="0"/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A8F4BF6B-DE14-410B-2E2A-6FDECF463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B3637E-BE26-CD37-A658-4026DA760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4" y="1108000"/>
            <a:ext cx="5900576" cy="19790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DC9D4C-6374-0E27-9E7F-9535DBA6C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902" y="3190792"/>
            <a:ext cx="5705057" cy="18256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957129B-13FF-40A3-4EB4-AA3CE592C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540" y="1109168"/>
            <a:ext cx="6127915" cy="18713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EF73FF4-1124-1582-9270-7919815E4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54" y="3127761"/>
            <a:ext cx="5817786" cy="192043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21411A2B-A836-2596-F7DA-01FA334F3E21}"/>
              </a:ext>
            </a:extLst>
          </p:cNvPr>
          <p:cNvSpPr txBox="1">
            <a:spLocks/>
          </p:cNvSpPr>
          <p:nvPr/>
        </p:nvSpPr>
        <p:spPr>
          <a:xfrm>
            <a:off x="963826" y="-40714"/>
            <a:ext cx="10972800" cy="1107996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467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 Concrete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RR FENDL 3.2 /JEFF 3.3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threshold &amp; thermal reactions</a:t>
            </a:r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0B1A5AC2-FFDF-4C6E-A5B1-862558006C44}"/>
              </a:ext>
            </a:extLst>
          </p:cNvPr>
          <p:cNvSpPr/>
          <p:nvPr/>
        </p:nvSpPr>
        <p:spPr>
          <a:xfrm>
            <a:off x="0" y="5408011"/>
            <a:ext cx="12173805" cy="14324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4383F6-24CA-A698-0FB9-193406B0BE5F}"/>
              </a:ext>
            </a:extLst>
          </p:cNvPr>
          <p:cNvSpPr txBox="1"/>
          <p:nvPr/>
        </p:nvSpPr>
        <p:spPr>
          <a:xfrm>
            <a:off x="178904" y="5463057"/>
            <a:ext cx="11994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n,p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&amp; In (n, n‘) FENDL/JEFF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ratios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decrease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along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1.00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0.96 (Ni) and 0.93 (In)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n,g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FENDL/JEFF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ratio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decreases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along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1.02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0.92 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error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4%)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n,g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FENDL/JEFF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ratio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decreases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along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1.04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0.94 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error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5.3%)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DE1F38-2A5D-5E52-9D99-FB6243B2C41E}"/>
              </a:ext>
            </a:extLst>
          </p:cNvPr>
          <p:cNvSpPr txBox="1"/>
          <p:nvPr/>
        </p:nvSpPr>
        <p:spPr>
          <a:xfrm>
            <a:off x="9917537" y="5801295"/>
            <a:ext cx="2172555" cy="55399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i="1" dirty="0">
                <a:solidFill>
                  <a:schemeClr val="accent2"/>
                </a:solidFill>
              </a:rPr>
              <a:t>Not like </a:t>
            </a:r>
            <a:r>
              <a:rPr lang="it-IT" i="1" dirty="0" err="1">
                <a:solidFill>
                  <a:schemeClr val="accent2"/>
                </a:solidFill>
              </a:rPr>
              <a:t>ordinary</a:t>
            </a:r>
            <a:r>
              <a:rPr lang="it-IT" i="1" dirty="0">
                <a:solidFill>
                  <a:schemeClr val="accent2"/>
                </a:solidFill>
              </a:rPr>
              <a:t> concrete</a:t>
            </a: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BF854ACB-B4BB-5C71-D353-285AEC2414E4}"/>
              </a:ext>
            </a:extLst>
          </p:cNvPr>
          <p:cNvCxnSpPr>
            <a:cxnSpLocks/>
          </p:cNvCxnSpPr>
          <p:nvPr/>
        </p:nvCxnSpPr>
        <p:spPr>
          <a:xfrm>
            <a:off x="963826" y="1886929"/>
            <a:ext cx="427492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E8DEB9B9-C103-4556-BE07-C5D534996D59}"/>
              </a:ext>
            </a:extLst>
          </p:cNvPr>
          <p:cNvCxnSpPr>
            <a:cxnSpLocks/>
          </p:cNvCxnSpPr>
          <p:nvPr/>
        </p:nvCxnSpPr>
        <p:spPr>
          <a:xfrm>
            <a:off x="963826" y="3887179"/>
            <a:ext cx="427492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69FAC4E9-DF40-8437-B346-6EAA6DD49236}"/>
              </a:ext>
            </a:extLst>
          </p:cNvPr>
          <p:cNvCxnSpPr>
            <a:cxnSpLocks/>
          </p:cNvCxnSpPr>
          <p:nvPr/>
        </p:nvCxnSpPr>
        <p:spPr>
          <a:xfrm>
            <a:off x="6850276" y="1886929"/>
            <a:ext cx="427492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632026A2-16F6-418D-B7DD-72EC71404386}"/>
              </a:ext>
            </a:extLst>
          </p:cNvPr>
          <p:cNvCxnSpPr>
            <a:cxnSpLocks/>
          </p:cNvCxnSpPr>
          <p:nvPr/>
        </p:nvCxnSpPr>
        <p:spPr>
          <a:xfrm>
            <a:off x="6953250" y="3887179"/>
            <a:ext cx="405056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91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96456-B9B7-A7CB-F794-AC8E2C93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4E5EEB-329D-FAD4-B6BB-5C6F67B71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1" y="1097034"/>
            <a:ext cx="3543299" cy="831061"/>
          </a:xfrm>
        </p:spPr>
        <p:txBody>
          <a:bodyPr/>
          <a:lstStyle/>
          <a:p>
            <a:pPr marL="0" indent="0" algn="ctr">
              <a:buNone/>
            </a:pPr>
            <a:r>
              <a:rPr lang="it-IT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 </a:t>
            </a:r>
            <a:r>
              <a:rPr lang="it-IT" sz="16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shielding</a:t>
            </a:r>
            <a:r>
              <a:rPr lang="it-IT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</a:t>
            </a:r>
            <a:r>
              <a:rPr lang="it-IT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C/E</a:t>
            </a:r>
          </a:p>
          <a:p>
            <a:pPr marL="0" indent="0">
              <a:buNone/>
            </a:pPr>
            <a:endParaRPr lang="it-IT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6C9015-C509-4876-9A58-37AD448FD1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1" y="1698275"/>
            <a:ext cx="4638674" cy="4795159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General: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same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trend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as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JEFF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93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Nb(n,2n), </a:t>
            </a: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27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Al(n,</a:t>
            </a:r>
            <a:r>
              <a:rPr lang="el-GR" sz="1600" b="1" dirty="0">
                <a:latin typeface="Verdana" panose="020B0604030504040204" pitchFamily="34" charset="0"/>
                <a:ea typeface="Verdana" panose="020B0604030504040204" pitchFamily="34" charset="0"/>
              </a:rPr>
              <a:t>α):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Good agreement overall /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Underestimation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up to 20% in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rear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positions (Nb)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⁵⁸Ni(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n,p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Overestimation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up to 20% in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positions/Better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than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JEFF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kumimoji="0" lang="it-IT" altLang="it-IT" sz="16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115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In(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n,n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′)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Good agreement in 1</a:t>
            </a:r>
            <a:r>
              <a:rPr kumimoji="0" lang="it-IT" altLang="it-IT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&amp; 2</a:t>
            </a:r>
            <a:r>
              <a:rPr kumimoji="0" lang="it-IT" altLang="it-IT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pos</a:t>
            </a:r>
            <a:r>
              <a:rPr lang="it-IT" alt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. /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Underestimation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up to 40%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~30 cm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</a:pPr>
            <a:r>
              <a:rPr lang="it-IT" alt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Thermal RR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6700" indent="-2667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197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Au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n,γ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Underestimation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it-IT" alt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alt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pos</a:t>
            </a:r>
            <a:r>
              <a:rPr lang="it-IT" alt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except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2</a:t>
            </a:r>
            <a:r>
              <a:rPr kumimoji="0" lang="it-IT" altLang="it-IT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it-IT" alt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 up to −12%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186 W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n,γ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kumimoji="0" lang="it-IT" altLang="it-IT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Underestimation</a:t>
            </a:r>
            <a:r>
              <a:rPr kumimoji="0" lang="it-IT" alt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0.67 &lt; C/E &lt; 0.85 -</a:t>
            </a:r>
            <a:r>
              <a:rPr kumimoji="0" lang="it-IT" altLang="it-IT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Lowest</a:t>
            </a:r>
            <a:r>
              <a:rPr kumimoji="0" lang="it-IT" alt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it-IT" altLang="it-IT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kumimoji="0" lang="it-IT" alt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3rd position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endParaRPr lang="de-DE" altLang="it-IT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400" dirty="0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BD0F5138-B9EF-C5A2-90EC-8C7E87D27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19</a:t>
            </a:fld>
            <a:endParaRPr lang="it-IT" sz="1200" dirty="0"/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29A1F8A9-F8E3-A4AB-E0FE-F84970CFD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D26FDAB-6B99-8C90-88EF-A3C949DACDDF}"/>
              </a:ext>
            </a:extLst>
          </p:cNvPr>
          <p:cNvSpPr txBox="1"/>
          <p:nvPr/>
        </p:nvSpPr>
        <p:spPr>
          <a:xfrm>
            <a:off x="4857749" y="1164057"/>
            <a:ext cx="7239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Concrete </a:t>
            </a:r>
            <a:r>
              <a:rPr lang="it-IT" sz="16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pre-analysis</a:t>
            </a:r>
            <a:r>
              <a:rPr lang="it-IT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FENDL vs JEFF</a:t>
            </a:r>
          </a:p>
          <a:p>
            <a:pPr marL="0" indent="0">
              <a:buNone/>
            </a:pP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Ordinary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Concrete</a:t>
            </a:r>
          </a:p>
          <a:p>
            <a:pPr marL="0" indent="0">
              <a:buNone/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93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Nb(n,2n), </a:t>
            </a: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27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Al(n,</a:t>
            </a:r>
            <a:r>
              <a:rPr lang="el-GR" sz="1600" b="1" dirty="0">
                <a:latin typeface="Verdana" panose="020B0604030504040204" pitchFamily="34" charset="0"/>
                <a:ea typeface="Verdana" panose="020B0604030504040204" pitchFamily="34" charset="0"/>
              </a:rPr>
              <a:t>α):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Same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within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error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/ max FENDL/JEFF = 1.08 (Ni)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58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Ni(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n,p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),</a:t>
            </a: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115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In(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n,n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′):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Ratios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drop with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: Ni 1.00→0.95, In 1.00→0.96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FENDL 3.2 &lt; JEFF 3.3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thermal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RR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197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Au(n,</a:t>
            </a:r>
            <a:r>
              <a:rPr lang="el-GR" sz="1600" b="1" dirty="0">
                <a:latin typeface="Verdana" panose="020B0604030504040204" pitchFamily="34" charset="0"/>
                <a:ea typeface="Verdana" panose="020B0604030504040204" pitchFamily="34" charset="0"/>
              </a:rPr>
              <a:t>γ):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Ratio 0.94→0.79 with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186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W(n,</a:t>
            </a:r>
            <a:r>
              <a:rPr lang="el-GR" sz="1600" b="1" dirty="0">
                <a:latin typeface="Verdana" panose="020B0604030504040204" pitchFamily="34" charset="0"/>
                <a:ea typeface="Verdana" panose="020B0604030504040204" pitchFamily="34" charset="0"/>
              </a:rPr>
              <a:t>γ):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Ratio 0.93→0.77 with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Heavy Concrete</a:t>
            </a:r>
          </a:p>
          <a:p>
            <a:pPr>
              <a:buClr>
                <a:srgbClr val="C00000"/>
              </a:buClr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93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Nb(n,2n), </a:t>
            </a: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27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Al(n,</a:t>
            </a:r>
            <a:r>
              <a:rPr lang="el-GR" sz="1600" b="1" dirty="0">
                <a:latin typeface="Verdana" panose="020B0604030504040204" pitchFamily="34" charset="0"/>
                <a:ea typeface="Verdana" panose="020B0604030504040204" pitchFamily="34" charset="0"/>
              </a:rPr>
              <a:t>α):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Same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within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error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58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Ni(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n,p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115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In(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n,n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′):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Ratios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drop with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: Ni 1.00→0.96, In 1.00→0.93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Minor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difference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for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thermal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RR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compared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ordinary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concrete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197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Au(n,</a:t>
            </a:r>
            <a:r>
              <a:rPr lang="el-GR" sz="1600" b="1" dirty="0">
                <a:latin typeface="Verdana" panose="020B0604030504040204" pitchFamily="34" charset="0"/>
                <a:ea typeface="Verdana" panose="020B0604030504040204" pitchFamily="34" charset="0"/>
              </a:rPr>
              <a:t>γ):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Ratio 1.02→0.92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186  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W(n,</a:t>
            </a:r>
            <a:r>
              <a:rPr lang="el-GR" sz="1600" b="1" dirty="0">
                <a:latin typeface="Verdana" panose="020B0604030504040204" pitchFamily="34" charset="0"/>
                <a:ea typeface="Verdana" panose="020B0604030504040204" pitchFamily="34" charset="0"/>
              </a:rPr>
              <a:t>γ):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Ratio 1.04→0.94</a:t>
            </a: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464CE-558B-09FC-6C3C-208CC0447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0FE1FB-9971-4601-EA14-13196379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19" y="179399"/>
            <a:ext cx="10972800" cy="533480"/>
          </a:xfrm>
        </p:spPr>
        <p:txBody>
          <a:bodyPr vert="horz" lIns="91440" tIns="0" rIns="91440" bIns="0" rtlCol="0" anchor="ctr" anchorCtr="0">
            <a:normAutofit/>
          </a:bodyPr>
          <a:lstStyle/>
          <a:p>
            <a:r>
              <a:rPr lang="it-IT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it-IT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4BF1232-E354-52F2-58A6-2FD07CFDB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Frascati Neutron Generator (FNG) </a:t>
            </a:r>
          </a:p>
        </p:txBody>
      </p:sp>
      <p:pic>
        <p:nvPicPr>
          <p:cNvPr id="7" name="Picture 13" descr="C:\Users\cbarbee\Downloads\IMG_3709.JPG">
            <a:extLst>
              <a:ext uri="{FF2B5EF4-FFF2-40B4-BE49-F238E27FC236}">
                <a16:creationId xmlns:a16="http://schemas.microsoft.com/office/drawing/2014/main" id="{90D9846E-2A90-4487-5BE3-98E02FEC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r="-2" b="-2"/>
          <a:stretch/>
        </p:blipFill>
        <p:spPr bwMode="auto">
          <a:xfrm>
            <a:off x="609600" y="2174874"/>
            <a:ext cx="5386918" cy="3951289"/>
          </a:xfrm>
          <a:prstGeom prst="rect">
            <a:avLst/>
          </a:prstGeom>
          <a:solidFill>
            <a:srgbClr val="FFFFFF"/>
          </a:solidFill>
          <a:ln>
            <a:solidFill>
              <a:srgbClr val="E4E4E4"/>
            </a:solidFill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7233DB0-ADF2-4A43-57D9-B6F13F9BD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6242" y="1535113"/>
            <a:ext cx="5808128" cy="6397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DEMO oriented experiments within EUROfusion WP BB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CF4C46-0F6C-4DB3-291A-63EF1BC8585F}"/>
              </a:ext>
            </a:extLst>
          </p:cNvPr>
          <p:cNvSpPr txBox="1"/>
          <p:nvPr/>
        </p:nvSpPr>
        <p:spPr>
          <a:xfrm>
            <a:off x="6193372" y="2174874"/>
            <a:ext cx="5910998" cy="4340225"/>
          </a:xfrm>
          <a:prstGeom prst="rect">
            <a:avLst/>
          </a:prstGeom>
          <a:ln>
            <a:solidFill>
              <a:srgbClr val="E4E4E4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defTabSz="609585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</a:pPr>
            <a:r>
              <a:rPr lang="it-IT" sz="2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 MeV </a:t>
            </a:r>
            <a:r>
              <a:rPr lang="it-IT" sz="2600" b="1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neutron</a:t>
            </a:r>
            <a:r>
              <a:rPr lang="it-IT" sz="2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600" b="1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irradiation</a:t>
            </a:r>
            <a:r>
              <a:rPr lang="it-IT" sz="2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600" b="1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it-IT" sz="2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FNG</a:t>
            </a:r>
          </a:p>
          <a:p>
            <a:pPr marL="536575" indent="-536575" defTabSz="609585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2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2022-2023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Tungsten</a:t>
            </a:r>
            <a:r>
              <a:rPr lang="it-IT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shielding</a:t>
            </a:r>
            <a:r>
              <a:rPr lang="it-IT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</a:t>
            </a:r>
            <a:r>
              <a:rPr lang="it-IT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aimed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studying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reactor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-like DEMO 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relevant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shielding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made of </a:t>
            </a:r>
            <a:r>
              <a:rPr lang="it-IT" sz="2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tungsten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stainless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steel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(SS) and water. </a:t>
            </a:r>
          </a:p>
          <a:p>
            <a:pPr marL="536575" indent="-536575" defTabSz="609585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it-IT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6575" indent="-536575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it-IT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2025-2026 Concrete </a:t>
            </a:r>
            <a:r>
              <a:rPr lang="it-IT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shielding</a:t>
            </a:r>
            <a:r>
              <a:rPr lang="it-IT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</a:t>
            </a:r>
            <a:r>
              <a:rPr lang="it-IT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aimed</a:t>
            </a:r>
            <a:r>
              <a:rPr lang="it-IT" sz="2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it-IT" sz="2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demonstrating</a:t>
            </a:r>
            <a:r>
              <a:rPr lang="it-IT" sz="2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shielding capability of concrete and the accuracy of computational tools&amp; nuclear data for deep penetration assemblies (about 1 m).</a:t>
            </a:r>
          </a:p>
          <a:p>
            <a:pPr>
              <a:lnSpc>
                <a:spcPct val="130000"/>
              </a:lnSpc>
            </a:pPr>
            <a:endParaRPr lang="en-US" sz="2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of FENDL 3.2 to post-analysis of W shielding exp &amp; pre-analysis of Concrete</a:t>
            </a:r>
          </a:p>
        </p:txBody>
      </p:sp>
      <p:pic>
        <p:nvPicPr>
          <p:cNvPr id="3" name="Picture 2" descr="The Frascati Neutron Generator FNG">
            <a:extLst>
              <a:ext uri="{FF2B5EF4-FFF2-40B4-BE49-F238E27FC236}">
                <a16:creationId xmlns:a16="http://schemas.microsoft.com/office/drawing/2014/main" id="{C64C0F2E-2C5E-4ABE-D61A-CE348DBB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9" y="5450925"/>
            <a:ext cx="1437706" cy="51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28EF179-B95A-AF1C-CFAB-07C17D487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212" y="6413635"/>
            <a:ext cx="935207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24966-710A-13F6-C28E-8D32EB9FF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4B2653-DE84-AB09-D23A-DF51783C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09" y="2840222"/>
            <a:ext cx="9751666" cy="615553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Future FNG experiments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E0580E54-4C1B-50FC-1DB7-2BB69FD44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20</a:t>
            </a:fld>
            <a:endParaRPr lang="it-IT" sz="1200" dirty="0"/>
          </a:p>
        </p:txBody>
      </p:sp>
      <p:sp>
        <p:nvSpPr>
          <p:cNvPr id="4" name="Segnaposto piè di pagina 5">
            <a:extLst>
              <a:ext uri="{FF2B5EF4-FFF2-40B4-BE49-F238E27FC236}">
                <a16:creationId xmlns:a16="http://schemas.microsoft.com/office/drawing/2014/main" id="{41B338F5-FB89-8081-77DB-05EE49D8D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49157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054BF-5958-A9C9-0544-8C3ED0E3E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450E2-E04B-70C4-BA4C-768CA347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34" y="249422"/>
            <a:ext cx="9751666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Future experiments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3FC30AC1-A355-0521-43F9-CEE44C49A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21</a:t>
            </a:fld>
            <a:endParaRPr lang="it-IT" sz="1200" dirty="0"/>
          </a:p>
        </p:txBody>
      </p:sp>
      <p:sp>
        <p:nvSpPr>
          <p:cNvPr id="4" name="Segnaposto piè di pagina 5">
            <a:extLst>
              <a:ext uri="{FF2B5EF4-FFF2-40B4-BE49-F238E27FC236}">
                <a16:creationId xmlns:a16="http://schemas.microsoft.com/office/drawing/2014/main" id="{412B1468-F77D-A4DC-140D-B720672B7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sp>
        <p:nvSpPr>
          <p:cNvPr id="5" name="Titolo 8">
            <a:extLst>
              <a:ext uri="{FF2B5EF4-FFF2-40B4-BE49-F238E27FC236}">
                <a16:creationId xmlns:a16="http://schemas.microsoft.com/office/drawing/2014/main" id="{C3217532-5C18-D14E-7FCD-AC4168534B48}"/>
              </a:ext>
            </a:extLst>
          </p:cNvPr>
          <p:cNvSpPr txBox="1">
            <a:spLocks/>
          </p:cNvSpPr>
          <p:nvPr/>
        </p:nvSpPr>
        <p:spPr bwMode="auto">
          <a:xfrm>
            <a:off x="151496" y="1128770"/>
            <a:ext cx="77894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DEMO oriented benchmark experiment (WP-BB)</a:t>
            </a:r>
          </a:p>
        </p:txBody>
      </p:sp>
      <p:sp>
        <p:nvSpPr>
          <p:cNvPr id="6" name="Rettangolo 9">
            <a:extLst>
              <a:ext uri="{FF2B5EF4-FFF2-40B4-BE49-F238E27FC236}">
                <a16:creationId xmlns:a16="http://schemas.microsoft.com/office/drawing/2014/main" id="{6B7749B7-404C-55C6-799C-687B619A62BC}"/>
              </a:ext>
            </a:extLst>
          </p:cNvPr>
          <p:cNvSpPr/>
          <p:nvPr/>
        </p:nvSpPr>
        <p:spPr>
          <a:xfrm>
            <a:off x="151496" y="1430622"/>
            <a:ext cx="12168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2026 Heavy Concrete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2027 (?) Chromium (TBD)</a:t>
            </a:r>
          </a:p>
          <a:p>
            <a:pPr lvl="1"/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- Cr is the most abundant element in EUROFER after Fe</a:t>
            </a:r>
          </a:p>
          <a:p>
            <a:pPr lvl="1"/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- Difficult to find on the market &amp; high cost</a:t>
            </a:r>
          </a:p>
        </p:txBody>
      </p:sp>
      <p:sp>
        <p:nvSpPr>
          <p:cNvPr id="7" name="Titolo 8">
            <a:extLst>
              <a:ext uri="{FF2B5EF4-FFF2-40B4-BE49-F238E27FC236}">
                <a16:creationId xmlns:a16="http://schemas.microsoft.com/office/drawing/2014/main" id="{9C3EF16E-EBB7-2FA7-85E5-89B36AC42D0A}"/>
              </a:ext>
            </a:extLst>
          </p:cNvPr>
          <p:cNvSpPr txBox="1">
            <a:spLocks/>
          </p:cNvSpPr>
          <p:nvPr/>
        </p:nvSpPr>
        <p:spPr bwMode="auto">
          <a:xfrm>
            <a:off x="151496" y="3786347"/>
            <a:ext cx="77391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Additional proposal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49AB3-48F5-5EB3-5ACB-0BD2A2A8148B}"/>
              </a:ext>
            </a:extLst>
          </p:cNvPr>
          <p:cNvSpPr txBox="1"/>
          <p:nvPr/>
        </p:nvSpPr>
        <p:spPr>
          <a:xfrm>
            <a:off x="151496" y="4181521"/>
            <a:ext cx="11834558" cy="196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WLCB blanket mockup + repeat TBR measurements in WCLL</a:t>
            </a:r>
          </a:p>
          <a:p>
            <a:pPr marL="285750" indent="-285750" fontAlgn="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Divertor mock-up experiment W-Cu-Water</a:t>
            </a:r>
            <a:endParaRPr lang="it-IT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Shielding and activation experiments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Novel shielding mock-up for Streaming/Shutdown dose rate experiment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FNG-burn: DT neutron irradiations at high temperature for testing diagnostics and electronics in harsh environment and for breeding blanket studies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….Other suggestions?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FE8388B2-C62D-6925-F3D0-11DFA7DA445E}"/>
              </a:ext>
            </a:extLst>
          </p:cNvPr>
          <p:cNvSpPr txBox="1">
            <a:spLocks/>
          </p:cNvSpPr>
          <p:nvPr/>
        </p:nvSpPr>
        <p:spPr bwMode="auto">
          <a:xfrm>
            <a:off x="151496" y="2553915"/>
            <a:ext cx="77894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ITER oriented experiments (WP-PrIO)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AA44AC9-C043-7D0E-D99B-D3497AB80733}"/>
              </a:ext>
            </a:extLst>
          </p:cNvPr>
          <p:cNvSpPr/>
          <p:nvPr/>
        </p:nvSpPr>
        <p:spPr>
          <a:xfrm>
            <a:off x="151496" y="2995945"/>
            <a:ext cx="11414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2025 ACP FNG experiment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2025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GENeuSIS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tests for SEE effects on electronics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2D94D02-157A-7E55-D7ED-9BC6283C8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12039" r="-464" b="1363"/>
          <a:stretch/>
        </p:blipFill>
        <p:spPr bwMode="auto">
          <a:xfrm>
            <a:off x="8282376" y="2939395"/>
            <a:ext cx="3460195" cy="195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AF20BFC-966B-FDD3-C1F5-EB6D19BF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66" y="1071038"/>
            <a:ext cx="2032705" cy="182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5BAA237-7DB4-34AE-AFF8-465E81697897}"/>
              </a:ext>
            </a:extLst>
          </p:cNvPr>
          <p:cNvSpPr txBox="1"/>
          <p:nvPr/>
        </p:nvSpPr>
        <p:spPr>
          <a:xfrm>
            <a:off x="8498112" y="2416105"/>
            <a:ext cx="27371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GENeuSIS</a:t>
            </a: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82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696E4-6572-833F-1193-CE9A2A439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4C3204-5B00-CE93-CD1F-781249D7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6BB365-F4C1-BB30-7676-9160750693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1" y="1097034"/>
            <a:ext cx="12096749" cy="4785926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FENDL-3.2 was applied for post-analysis of the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W shielding experiment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&amp;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pre-analysis of the concrete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benchmark at FNG.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Reaction rate (RR) trends in the W shielding experiment are similar to those observed with JEFF-3.3, with only minor differences-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Underestimation of exp observed mainly in the low/thermal energy range.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 the concrete pre-analysis, the FENDL-3.2/JEFF-3.3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RR ratios decrease with depth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most significant discrepancy is found in the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thermal reaction rates for ordinary concrete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while the impact is minor in heavy concrete. Investigations are ongoing.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New experiments are currently in preparation at FNG, and novel experiments are proposed.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This meeting offers a valuable opportunity to identify which future experiments &amp; types of measurement at FNG could provide the most significant support for the next FENDL data library release.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4657502D-B4A9-6119-EF58-E27DAB60F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22</a:t>
            </a:fld>
            <a:endParaRPr lang="it-IT" sz="1200" dirty="0"/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E6D00643-BBF6-2DE5-39A9-FDB7E7C4E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0644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4381328" y="2576653"/>
            <a:ext cx="3700296" cy="707886"/>
          </a:xfrm>
        </p:spPr>
        <p:txBody>
          <a:bodyPr/>
          <a:lstStyle/>
          <a:p>
            <a:r>
              <a:rPr lang="it-IT" sz="4000" err="1"/>
              <a:t>Thank</a:t>
            </a:r>
            <a:r>
              <a:rPr lang="it-IT" sz="4000"/>
              <a:t> </a:t>
            </a:r>
            <a:r>
              <a:rPr lang="it-IT" sz="4000" err="1"/>
              <a:t>you</a:t>
            </a:r>
            <a:r>
              <a:rPr lang="it-IT" sz="400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16266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401C9-545E-0D20-1B55-29C052EDB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8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67262AA4-90F9-7099-46C7-816602218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315667"/>
            <a:ext cx="4104456" cy="25772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23" y="4168691"/>
            <a:ext cx="5371489" cy="237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7992" y="354186"/>
            <a:ext cx="10972800" cy="533480"/>
          </a:xfrm>
        </p:spPr>
        <p:txBody>
          <a:bodyPr/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FNG ACP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Segnaposto numero diapositiva 23">
            <a:extLst>
              <a:ext uri="{FF2B5EF4-FFF2-40B4-BE49-F238E27FC236}">
                <a16:creationId xmlns:a16="http://schemas.microsoft.com/office/drawing/2014/main" id="{CDA7F7F8-D389-5947-A778-6A0A0B3A5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0A53FAF-6E61-431E-A40A-2AE7CC1A25E2}" type="slidenum">
              <a:rPr lang="it-IT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24</a:t>
            </a:fld>
            <a:endParaRPr lang="it-IT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asellaDiTesto 17">
            <a:extLst>
              <a:ext uri="{FF2B5EF4-FFF2-40B4-BE49-F238E27FC236}">
                <a16:creationId xmlns:a16="http://schemas.microsoft.com/office/drawing/2014/main" id="{9D6C91D6-31E9-FC3B-8621-CC07FAF7295E}"/>
              </a:ext>
            </a:extLst>
          </p:cNvPr>
          <p:cNvSpPr txBox="1"/>
          <p:nvPr/>
        </p:nvSpPr>
        <p:spPr>
          <a:xfrm>
            <a:off x="0" y="1147643"/>
            <a:ext cx="3347158" cy="49705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Dedicated experimental water loop at FNG facility to support the study &amp; validation of Activated Corrosion Products (ACP) in fusion reactor environment.</a:t>
            </a:r>
          </a:p>
          <a:p>
            <a:pPr algn="just">
              <a:spcBef>
                <a:spcPts val="600"/>
              </a:spcBef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Main goals of this experiment: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Testing fundamental water chemistry &amp; fluid transport contamination mechanisms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for ITER ACP assessment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Supporting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the development &amp; experimental </a:t>
            </a:r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validation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ACP simulation codes &amp; tools (e.g., OSCAR-Fusion)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Unicity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14 MeV neutron irradiation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Immagine 9" descr="Immagine che contiene macchina, interno, ingegneria, acciaio&#10;&#10;Descrizione generata automaticamente">
            <a:extLst>
              <a:ext uri="{FF2B5EF4-FFF2-40B4-BE49-F238E27FC236}">
                <a16:creationId xmlns:a16="http://schemas.microsoft.com/office/drawing/2014/main" id="{782DF7AD-D641-7A92-4788-26F789E8B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2" y="3574441"/>
            <a:ext cx="1465235" cy="851239"/>
          </a:xfrm>
          <a:prstGeom prst="rect">
            <a:avLst/>
          </a:prstGeom>
        </p:spPr>
      </p:pic>
      <p:sp>
        <p:nvSpPr>
          <p:cNvPr id="34" name="CasellaDiTesto 15">
            <a:extLst>
              <a:ext uri="{FF2B5EF4-FFF2-40B4-BE49-F238E27FC236}">
                <a16:creationId xmlns:a16="http://schemas.microsoft.com/office/drawing/2014/main" id="{CD83835C-8977-65ED-0BD2-C9B382023FFB}"/>
              </a:ext>
            </a:extLst>
          </p:cNvPr>
          <p:cNvSpPr txBox="1"/>
          <p:nvPr/>
        </p:nvSpPr>
        <p:spPr>
          <a:xfrm>
            <a:off x="5015880" y="1412776"/>
            <a:ext cx="2097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FNG Building planimetry  </a:t>
            </a:r>
          </a:p>
        </p:txBody>
      </p:sp>
      <p:cxnSp>
        <p:nvCxnSpPr>
          <p:cNvPr id="35" name="Connettore 2 19">
            <a:extLst>
              <a:ext uri="{FF2B5EF4-FFF2-40B4-BE49-F238E27FC236}">
                <a16:creationId xmlns:a16="http://schemas.microsoft.com/office/drawing/2014/main" id="{FC324BB3-EFCF-68A0-98CE-09BC4B49D946}"/>
              </a:ext>
            </a:extLst>
          </p:cNvPr>
          <p:cNvCxnSpPr>
            <a:cxnSpLocks/>
          </p:cNvCxnSpPr>
          <p:nvPr/>
        </p:nvCxnSpPr>
        <p:spPr>
          <a:xfrm flipV="1">
            <a:off x="4295800" y="2604292"/>
            <a:ext cx="216024" cy="10286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6456040" y="2636912"/>
            <a:ext cx="792088" cy="963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15">
            <a:extLst>
              <a:ext uri="{FF2B5EF4-FFF2-40B4-BE49-F238E27FC236}">
                <a16:creationId xmlns:a16="http://schemas.microsoft.com/office/drawing/2014/main" id="{CD83835C-8977-65ED-0BD2-C9B382023FFB}"/>
              </a:ext>
            </a:extLst>
          </p:cNvPr>
          <p:cNvSpPr txBox="1"/>
          <p:nvPr/>
        </p:nvSpPr>
        <p:spPr>
          <a:xfrm>
            <a:off x="6852084" y="377523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FNG ACP water cooling loop P&amp; ID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60850" y="1339053"/>
            <a:ext cx="4439816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960000"/>
              </a:buClr>
              <a:buFontTx/>
              <a:buChar char="-"/>
            </a:pPr>
            <a:r>
              <a:rPr lang="it-IT" sz="1400" dirty="0">
                <a:solidFill>
                  <a:srgbClr val="002060"/>
                </a:solidFill>
                <a:latin typeface="Verdana"/>
                <a:ea typeface="Verdana"/>
                <a:cs typeface="Tahoma"/>
              </a:rPr>
              <a:t>Procurement in progress</a:t>
            </a:r>
          </a:p>
          <a:p>
            <a:pPr marL="285750" indent="-285750">
              <a:buClr>
                <a:srgbClr val="960000"/>
              </a:buClr>
              <a:buFontTx/>
              <a:buChar char="-"/>
            </a:pPr>
            <a:r>
              <a:rPr lang="it-IT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Mechanisms</a:t>
            </a:r>
            <a:r>
              <a:rPr 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deposition, dissolution-precipitation</a:t>
            </a:r>
            <a:endParaRPr lang="it-IT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960000"/>
              </a:buClr>
              <a:buFontTx/>
              <a:buChar char="-"/>
            </a:pPr>
            <a:r>
              <a:rPr 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Activity </a:t>
            </a:r>
            <a:r>
              <a:rPr lang="it-IT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Measurements</a:t>
            </a:r>
            <a:endParaRPr lang="it-IT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960000"/>
              </a:buClr>
              <a:buFontTx/>
              <a:buChar char="-"/>
            </a:pPr>
            <a:r>
              <a:rPr 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Oscar-Fusion </a:t>
            </a:r>
            <a:r>
              <a:rPr lang="it-IT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simulations</a:t>
            </a:r>
            <a:r>
              <a:rPr 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&amp;</a:t>
            </a:r>
            <a:r>
              <a:rPr lang="it-IT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</a:t>
            </a:r>
            <a:r>
              <a:rPr lang="it-IT" sz="1400" dirty="0" err="1">
                <a:solidFill>
                  <a:srgbClr val="002060"/>
                </a:solidFill>
                <a:latin typeface="Verdana"/>
                <a:ea typeface="Verdana"/>
                <a:cs typeface="Tahoma"/>
              </a:rPr>
              <a:t>Validation</a:t>
            </a:r>
            <a:endParaRPr lang="it-IT" sz="1400" dirty="0">
              <a:solidFill>
                <a:srgbClr val="002060"/>
              </a:solidFill>
              <a:latin typeface="Verdana"/>
              <a:ea typeface="Verdana"/>
              <a:cs typeface="Tahoma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67408" y="5981146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Activity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included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in ITER </a:t>
            </a:r>
            <a:r>
              <a:rPr lang="it-IT" sz="16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ACP </a:t>
            </a:r>
            <a:r>
              <a:rPr lang="it-IT" sz="1600" b="1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roadmap</a:t>
            </a:r>
            <a:endParaRPr lang="it-IT" sz="1400" i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magine 2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46E8A2F5-A14B-D643-CC3A-35BF1979D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388" y="2870301"/>
            <a:ext cx="2512278" cy="18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53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484A4-1803-7506-99ED-4A0733043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EC723A-E414-1358-2DBC-8D2D43B7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2" y="332364"/>
            <a:ext cx="10972800" cy="369332"/>
          </a:xfrm>
        </p:spPr>
        <p:txBody>
          <a:bodyPr/>
          <a:lstStyle/>
          <a:p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GENeuSIS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assembly for testing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electronics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0851FB-AA11-4775-418D-42B597EE9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B979F9A1-9E71-CB28-1A4D-9BC8B4900F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6D9FA1-99C7-4910-8E32-B85D378B0060}" type="slidenum">
              <a:rPr lang="en-GB" smtClean="0">
                <a:solidFill>
                  <a:prstClr val="white"/>
                </a:solidFill>
              </a:rPr>
              <a:pPr/>
              <a:t>25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32BF437-00C0-2407-2825-8D91C0AC8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12039" r="-464" b="1363"/>
          <a:stretch/>
        </p:blipFill>
        <p:spPr bwMode="auto">
          <a:xfrm>
            <a:off x="6138297" y="2550956"/>
            <a:ext cx="5518719" cy="31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889C8A3A-A22F-8747-759F-AA218FB6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1" y="2783107"/>
            <a:ext cx="3159229" cy="283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B99E01C-9A51-5341-441F-5CE34AE75AB1}"/>
              </a:ext>
            </a:extLst>
          </p:cNvPr>
          <p:cNvSpPr txBox="1"/>
          <p:nvPr/>
        </p:nvSpPr>
        <p:spPr>
          <a:xfrm>
            <a:off x="5986621" y="5862591"/>
            <a:ext cx="6431310" cy="246221"/>
          </a:xfrm>
          <a:prstGeom prst="rect">
            <a:avLst/>
          </a:prstGeom>
        </p:spPr>
        <p:txBody>
          <a:bodyPr vert="horz" wrap="square" lIns="121917" tIns="0" rIns="121917" bIns="0" rtlCol="0">
            <a:spAutoFit/>
          </a:bodyPr>
          <a:lstStyle/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Same N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flux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&amp; energy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spectra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as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in ITER Port Cell! 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79002ABE-E669-198C-642D-2F3BD6417835}"/>
              </a:ext>
            </a:extLst>
          </p:cNvPr>
          <p:cNvSpPr txBox="1">
            <a:spLocks/>
          </p:cNvSpPr>
          <p:nvPr/>
        </p:nvSpPr>
        <p:spPr>
          <a:xfrm>
            <a:off x="73582" y="332364"/>
            <a:ext cx="12195784" cy="6025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10000"/>
              </a:lnSpc>
              <a:spcBef>
                <a:spcPts val="100"/>
              </a:spcBef>
              <a:buClr>
                <a:srgbClr val="A20000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Clr>
                <a:srgbClr val="A20000"/>
              </a:buClr>
              <a:buNone/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A20000"/>
              </a:buClr>
              <a:buFont typeface="Courier New" panose="02070309020205020404" pitchFamily="49" charset="0"/>
              <a:buChar char="o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A20000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Tests of electronics in ITER-like environment </a:t>
            </a:r>
          </a:p>
          <a:p>
            <a:pPr lvl="1">
              <a:lnSpc>
                <a:spcPct val="110000"/>
              </a:lnSpc>
              <a:spcBef>
                <a:spcPts val="100"/>
              </a:spcBef>
              <a:buClr>
                <a:srgbClr val="A20000"/>
              </a:buClr>
              <a:buFont typeface="Arial" panose="020B0604020202020204" pitchFamily="34" charset="0"/>
              <a:buChar char="─"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Development of test bed assembly replicating ITER neutron energy spectra- </a:t>
            </a:r>
            <a:r>
              <a:rPr lang="en-US" sz="2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GENeuSIS</a:t>
            </a:r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 FNG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A62CFB0-3468-8E6E-4D9F-D86CD38DE8BA}"/>
              </a:ext>
            </a:extLst>
          </p:cNvPr>
          <p:cNvSpPr txBox="1"/>
          <p:nvPr/>
        </p:nvSpPr>
        <p:spPr>
          <a:xfrm>
            <a:off x="2936771" y="2416618"/>
            <a:ext cx="27371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GENeuSIS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FNG</a:t>
            </a:r>
          </a:p>
        </p:txBody>
      </p:sp>
      <p:sp>
        <p:nvSpPr>
          <p:cNvPr id="25" name="Segnaposto piè di pagina 2">
            <a:extLst>
              <a:ext uri="{FF2B5EF4-FFF2-40B4-BE49-F238E27FC236}">
                <a16:creationId xmlns:a16="http://schemas.microsoft.com/office/drawing/2014/main" id="{8F88D757-5145-1E37-791B-4878E0A61619}"/>
              </a:ext>
            </a:extLst>
          </p:cNvPr>
          <p:cNvSpPr txBox="1">
            <a:spLocks/>
          </p:cNvSpPr>
          <p:nvPr/>
        </p:nvSpPr>
        <p:spPr>
          <a:xfrm>
            <a:off x="950318" y="6528386"/>
            <a:ext cx="11319048" cy="3296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R. Villari|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Neutronics R&amp;D Supporting ITER Nuclear Operations </a:t>
            </a:r>
            <a:r>
              <a:rPr lang="en-US" dirty="0"/>
              <a:t>|Madrid| April, 6</a:t>
            </a:r>
            <a:r>
              <a:rPr lang="en-US" baseline="30000" dirty="0"/>
              <a:t>th</a:t>
            </a:r>
            <a:r>
              <a:rPr lang="en-US" dirty="0"/>
              <a:t> 2025</a:t>
            </a:r>
          </a:p>
        </p:txBody>
      </p:sp>
      <p:pic>
        <p:nvPicPr>
          <p:cNvPr id="35" name="Immagine 34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47828E97-0EF4-EEAF-5B78-A7CD79B20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757" y="6068311"/>
            <a:ext cx="1082963" cy="478805"/>
          </a:xfrm>
          <a:prstGeom prst="rect">
            <a:avLst/>
          </a:prstGeom>
        </p:spPr>
      </p:pic>
      <p:pic>
        <p:nvPicPr>
          <p:cNvPr id="40" name="Immagine 39" descr="Immagine che contiene testo&#10;&#10;Descrizione generata automaticamente">
            <a:extLst>
              <a:ext uri="{FF2B5EF4-FFF2-40B4-BE49-F238E27FC236}">
                <a16:creationId xmlns:a16="http://schemas.microsoft.com/office/drawing/2014/main" id="{0A862C05-1214-D11B-3AB4-F89A85743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858" y="6172928"/>
            <a:ext cx="1212408" cy="28878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CD9EED73-EC49-0E75-246B-5136E763E219}"/>
              </a:ext>
            </a:extLst>
          </p:cNvPr>
          <p:cNvSpPr txBox="1">
            <a:spLocks/>
          </p:cNvSpPr>
          <p:nvPr/>
        </p:nvSpPr>
        <p:spPr bwMode="auto">
          <a:xfrm>
            <a:off x="155943" y="2633922"/>
            <a:ext cx="1730648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wrap="square" lIns="121917" tIns="0" rIns="121917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sz="2000" err="1">
                <a:solidFill>
                  <a:schemeClr val="bg1">
                    <a:lumMod val="95000"/>
                  </a:schemeClr>
                </a:solidFill>
                <a:latin typeface="+mj-lt"/>
                <a:ea typeface="Verdana" panose="020B0604030504040204" pitchFamily="34" charset="0"/>
              </a:rPr>
              <a:t>GENeuSIS</a:t>
            </a:r>
            <a:endParaRPr lang="it-IT" sz="2000">
              <a:solidFill>
                <a:schemeClr val="bg1">
                  <a:lumMod val="95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F932A54B-744E-47B1-F78E-3B526632035A}"/>
              </a:ext>
            </a:extLst>
          </p:cNvPr>
          <p:cNvSpPr txBox="1">
            <a:spLocks/>
          </p:cNvSpPr>
          <p:nvPr/>
        </p:nvSpPr>
        <p:spPr>
          <a:xfrm>
            <a:off x="155942" y="3039371"/>
            <a:ext cx="1730648" cy="23091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121917" tIns="60958" rIns="121917" bIns="60958"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  <a:latin typeface="+mj-lt"/>
              </a:rPr>
              <a:t>G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eneral</a:t>
            </a:r>
          </a:p>
          <a:p>
            <a:pPr marL="0" indent="0">
              <a:buNone/>
            </a:pPr>
            <a:r>
              <a:rPr lang="it-IT" b="1" dirty="0" err="1">
                <a:solidFill>
                  <a:srgbClr val="C00000"/>
                </a:solidFill>
                <a:latin typeface="+mj-lt"/>
              </a:rPr>
              <a:t>E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xperimental</a:t>
            </a:r>
            <a:endParaRPr lang="it-IT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it-IT" b="1" dirty="0" err="1">
                <a:solidFill>
                  <a:srgbClr val="C00000"/>
                </a:solidFill>
                <a:latin typeface="+mj-lt"/>
              </a:rPr>
              <a:t>Neu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tron</a:t>
            </a:r>
            <a:endParaRPr lang="it-IT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  <a:latin typeface="+mj-lt"/>
              </a:rPr>
              <a:t>S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ystems</a:t>
            </a:r>
          </a:p>
          <a:p>
            <a:pPr marL="0" indent="0">
              <a:buNone/>
            </a:pPr>
            <a:r>
              <a:rPr lang="it-IT" b="1" dirty="0" err="1">
                <a:solidFill>
                  <a:srgbClr val="C00000"/>
                </a:solidFill>
                <a:latin typeface="+mj-lt"/>
              </a:rPr>
              <a:t>I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rradiation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  <a:latin typeface="+mj-lt"/>
              </a:rPr>
              <a:t>S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tation</a:t>
            </a:r>
          </a:p>
        </p:txBody>
      </p:sp>
    </p:spTree>
    <p:extLst>
      <p:ext uri="{BB962C8B-B14F-4D97-AF65-F5344CB8AC3E}">
        <p14:creationId xmlns:p14="http://schemas.microsoft.com/office/powerpoint/2010/main" val="50388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32C2D-6652-501F-EEB1-091D97A15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BDEEB-7CDA-D123-BE53-3B7D1F43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09" y="2840222"/>
            <a:ext cx="9751666" cy="615553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W-Shielding experiment</a:t>
            </a:r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65317E1A-8D62-26E3-6E73-7895FDE62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3</a:t>
            </a:fld>
            <a:endParaRPr lang="it-IT" sz="1200" dirty="0"/>
          </a:p>
        </p:txBody>
      </p:sp>
      <p:sp>
        <p:nvSpPr>
          <p:cNvPr id="4" name="Segnaposto piè di pagina 5">
            <a:extLst>
              <a:ext uri="{FF2B5EF4-FFF2-40B4-BE49-F238E27FC236}">
                <a16:creationId xmlns:a16="http://schemas.microsoft.com/office/drawing/2014/main" id="{DAB4637B-EBEF-5DE6-CC8C-9FA5677B2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96598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AA72311-ABAC-C217-8FC3-7A9CABF6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2" t="4992"/>
          <a:stretch/>
        </p:blipFill>
        <p:spPr>
          <a:xfrm>
            <a:off x="6133095" y="1080235"/>
            <a:ext cx="5243378" cy="3280215"/>
          </a:xfrm>
          <a:prstGeom prst="rect">
            <a:avLst/>
          </a:prstGeom>
        </p:spPr>
      </p:pic>
      <p:pic>
        <p:nvPicPr>
          <p:cNvPr id="358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49" y="1449567"/>
            <a:ext cx="2765651" cy="190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" y="4044695"/>
            <a:ext cx="3089182" cy="20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1002257" y="229666"/>
            <a:ext cx="94805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defTabSz="925513">
              <a:defRPr sz="4400">
                <a:solidFill>
                  <a:schemeClr val="tx2"/>
                </a:solidFill>
                <a:latin typeface="Perpetua" pitchFamily="18" charset="0"/>
              </a:defRPr>
            </a:lvl1pPr>
            <a:lvl2pPr algn="ctr" defTabSz="925513">
              <a:defRPr sz="4400">
                <a:solidFill>
                  <a:schemeClr val="tx2"/>
                </a:solidFill>
                <a:latin typeface="Perpetua" pitchFamily="18" charset="0"/>
              </a:defRPr>
            </a:lvl2pPr>
            <a:lvl3pPr algn="ctr" defTabSz="925513">
              <a:defRPr sz="4400">
                <a:solidFill>
                  <a:schemeClr val="tx2"/>
                </a:solidFill>
                <a:latin typeface="Perpetua" pitchFamily="18" charset="0"/>
              </a:defRPr>
            </a:lvl3pPr>
            <a:lvl4pPr algn="ctr" defTabSz="925513">
              <a:defRPr sz="4400">
                <a:solidFill>
                  <a:schemeClr val="tx2"/>
                </a:solidFill>
                <a:latin typeface="Perpetua" pitchFamily="18" charset="0"/>
              </a:defRPr>
            </a:lvl4pPr>
            <a:lvl5pPr algn="ctr" defTabSz="925513">
              <a:defRPr sz="4400">
                <a:solidFill>
                  <a:schemeClr val="tx2"/>
                </a:solidFill>
                <a:latin typeface="Perpetua" pitchFamily="18" charset="0"/>
              </a:defRPr>
            </a:lvl5pPr>
            <a:lvl6pPr marL="457200" algn="ctr" defTabSz="92551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erpetua" pitchFamily="18" charset="0"/>
              </a:defRPr>
            </a:lvl6pPr>
            <a:lvl7pPr marL="914400" algn="ctr" defTabSz="92551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erpetua" pitchFamily="18" charset="0"/>
              </a:defRPr>
            </a:lvl7pPr>
            <a:lvl8pPr marL="1371600" algn="ctr" defTabSz="92551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erpetua" pitchFamily="18" charset="0"/>
              </a:defRPr>
            </a:lvl8pPr>
            <a:lvl9pPr marL="1828800" algn="ctr" defTabSz="925513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erpetua" pitchFamily="18" charset="0"/>
              </a:defRPr>
            </a:lvl9pPr>
          </a:lstStyle>
          <a:p>
            <a:pPr>
              <a:defRPr/>
            </a:pPr>
            <a:r>
              <a:rPr lang="en-GB" altLang="it-IT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Tungsten experiment at FNG (2002)</a:t>
            </a:r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368114"/>
              </p:ext>
            </p:extLst>
          </p:nvPr>
        </p:nvGraphicFramePr>
        <p:xfrm>
          <a:off x="277400" y="1552825"/>
          <a:ext cx="2884545" cy="202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 Imaging" r:id="rId5" imgW="8961120" imgH="5974080" progId="Imaging.Document">
                  <p:embed/>
                </p:oleObj>
              </mc:Choice>
              <mc:Fallback>
                <p:oleObj name="Documento Imaging" r:id="rId5" imgW="8961120" imgH="5974080" progId="Imaging.Document">
                  <p:embed/>
                  <p:pic>
                    <p:nvPicPr>
                      <p:cNvPr id="358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00" y="1552825"/>
                        <a:ext cx="2884545" cy="2022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3263450" y="5745925"/>
            <a:ext cx="8909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it-IT" b="1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Nuclear heating</a:t>
            </a:r>
            <a:r>
              <a:rPr lang="en-US" altLang="it-IT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Underestimation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heating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40% </a:t>
            </a:r>
          </a:p>
          <a:p>
            <a:pPr eaLnBrk="0" hangingPunct="0"/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-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Issues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also in FENDL3.2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endParaRPr lang="it-IT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3129984" y="4339112"/>
            <a:ext cx="8660375" cy="124372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Ctr="1"/>
          <a:lstStyle/>
          <a:p>
            <a:pPr eaLnBrk="0" hangingPunct="0"/>
            <a:r>
              <a:rPr lang="en-US" altLang="it-IT" b="1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Neutron fluxes</a:t>
            </a:r>
            <a:r>
              <a:rPr lang="en-US" altLang="it-IT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it-IT" dirty="0">
                <a:solidFill>
                  <a:srgbClr val="A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Significant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improvement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calculation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fast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neutron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flux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FENDL-2.0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2.1 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FENDL 3.2 same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FENDL 2.1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fast –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lower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thermal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Neutron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flux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predicted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within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it-IT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Symbol" pitchFamily="18" charset="2"/>
              </a:rPr>
              <a:t>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10%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FENDL-2.1/3.2 </a:t>
            </a:r>
            <a:endParaRPr lang="en-US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21346" y="951163"/>
            <a:ext cx="31342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buClr>
                <a:srgbClr val="A50021"/>
              </a:buClr>
              <a:buFont typeface="Wingdings" pitchFamily="2" charset="2"/>
              <a:buNone/>
            </a:pPr>
            <a:r>
              <a:rPr lang="it-IT" altLang="it-IT" sz="1600" b="1" dirty="0" err="1">
                <a:latin typeface="Arial" panose="020B0604020202020204" pitchFamily="34" charset="0"/>
              </a:rPr>
              <a:t>Tungsten</a:t>
            </a:r>
            <a:r>
              <a:rPr lang="it-IT" altLang="it-IT" sz="1600" b="1" dirty="0">
                <a:latin typeface="Arial" panose="020B0604020202020204" pitchFamily="34" charset="0"/>
              </a:rPr>
              <a:t>: </a:t>
            </a:r>
            <a:r>
              <a:rPr lang="it-IT" altLang="it-IT" sz="1600" b="1" dirty="0" err="1">
                <a:latin typeface="Arial" panose="020B0604020202020204" pitchFamily="34" charset="0"/>
              </a:rPr>
              <a:t>armour</a:t>
            </a:r>
            <a:r>
              <a:rPr lang="it-IT" altLang="it-IT" sz="1600" b="1" dirty="0">
                <a:latin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</a:rPr>
              <a:t>material</a:t>
            </a:r>
            <a:r>
              <a:rPr lang="it-IT" altLang="it-IT" sz="1600" b="1" dirty="0">
                <a:latin typeface="Arial" panose="020B0604020202020204" pitchFamily="34" charset="0"/>
              </a:rPr>
              <a:t> for high </a:t>
            </a:r>
            <a:r>
              <a:rPr lang="it-IT" altLang="it-IT" sz="1600" b="1" dirty="0" err="1">
                <a:latin typeface="Arial" panose="020B0604020202020204" pitchFamily="34" charset="0"/>
              </a:rPr>
              <a:t>heat</a:t>
            </a:r>
            <a:r>
              <a:rPr lang="it-IT" altLang="it-IT" sz="1600" b="1" dirty="0">
                <a:latin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</a:rPr>
              <a:t>flux</a:t>
            </a:r>
            <a:r>
              <a:rPr lang="it-IT" altLang="it-IT" sz="1600" b="1" dirty="0">
                <a:latin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</a:rPr>
              <a:t>components</a:t>
            </a:r>
            <a:endParaRPr lang="it-IT" altLang="it-IT" sz="1600" b="1" dirty="0">
              <a:latin typeface="Arial" panose="020B0604020202020204" pitchFamily="34" charset="0"/>
            </a:endParaRP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4688456" y="1460452"/>
            <a:ext cx="10775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it-IT" altLang="it-IT" sz="1400" dirty="0">
                <a:latin typeface="Arial" panose="020B0604020202020204" pitchFamily="34" charset="0"/>
              </a:rPr>
              <a:t>Zr-90(n,2n)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346" y="36102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200" i="1" dirty="0">
                <a:latin typeface="Verdana" panose="020B0604030504040204" pitchFamily="34" charset="0"/>
                <a:ea typeface="Verdana" panose="020B0604030504040204" pitchFamily="34" charset="0"/>
              </a:rPr>
              <a:t>P. Batistoni, Jour. </a:t>
            </a:r>
            <a:r>
              <a:rPr lang="it-IT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Nuc</a:t>
            </a:r>
            <a:r>
              <a:rPr lang="it-IT" sz="1200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it-IT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Mat</a:t>
            </a:r>
            <a:r>
              <a:rPr lang="it-IT" sz="1200" i="1" dirty="0">
                <a:latin typeface="Verdana" panose="020B0604030504040204" pitchFamily="34" charset="0"/>
                <a:ea typeface="Verdana" panose="020B0604030504040204" pitchFamily="34" charset="0"/>
              </a:rPr>
              <a:t>., 329-333, 683 (2004)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12946" y="3831532"/>
            <a:ext cx="1879841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600" b="1" dirty="0"/>
              <a:t>Nuclear </a:t>
            </a:r>
            <a:r>
              <a:rPr lang="it-IT" sz="1600" b="1" dirty="0" err="1"/>
              <a:t>Heating</a:t>
            </a:r>
            <a:endParaRPr lang="it-IT" sz="1600" b="1" dirty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854426" y="1080235"/>
            <a:ext cx="1184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it-IT" altLang="it-IT" b="1" dirty="0">
                <a:latin typeface="Calibri" pitchFamily="34" charset="0"/>
              </a:rPr>
              <a:t>Fast N </a:t>
            </a:r>
            <a:r>
              <a:rPr lang="it-IT" altLang="it-IT" b="1" dirty="0" err="1">
                <a:latin typeface="Calibri" pitchFamily="34" charset="0"/>
              </a:rPr>
              <a:t>flux</a:t>
            </a:r>
            <a:endParaRPr lang="it-IT" altLang="it-IT" b="1" dirty="0">
              <a:latin typeface="Calibri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3183176" y="4326985"/>
            <a:ext cx="9005117" cy="206766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94D2FE-CFDB-DFB5-2CA1-F8BF0417073F}"/>
              </a:ext>
            </a:extLst>
          </p:cNvPr>
          <p:cNvSpPr txBox="1"/>
          <p:nvPr/>
        </p:nvSpPr>
        <p:spPr>
          <a:xfrm>
            <a:off x="9006139" y="4077753"/>
            <a:ext cx="6257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i="1" dirty="0">
                <a:latin typeface="Verdana" panose="020B0604030504040204" pitchFamily="34" charset="0"/>
                <a:ea typeface="Verdana" panose="020B0604030504040204" pitchFamily="34" charset="0"/>
              </a:rPr>
              <a:t>G. Schnabel, NDS, 193, 1 (2024)</a:t>
            </a:r>
          </a:p>
        </p:txBody>
      </p:sp>
      <p:sp>
        <p:nvSpPr>
          <p:cNvPr id="11" name="Segnaposto numero diapositiva 4">
            <a:extLst>
              <a:ext uri="{FF2B5EF4-FFF2-40B4-BE49-F238E27FC236}">
                <a16:creationId xmlns:a16="http://schemas.microsoft.com/office/drawing/2014/main" id="{96FFF828-A25B-EB9D-BD3C-D3648EDD6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4</a:t>
            </a:fld>
            <a:endParaRPr lang="it-IT" sz="1200" dirty="0"/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2989ED72-76CF-C6DE-6523-7BE6FFC88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D92BB71-EF7D-CD0C-2AA7-802748EE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484" y="2774750"/>
            <a:ext cx="530517" cy="5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9" grpId="0"/>
      <p:bldP spid="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3568388-04FC-D9F5-7480-97B565C0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" y="-53354"/>
            <a:ext cx="10986375" cy="1067087"/>
          </a:xfrm>
        </p:spPr>
        <p:txBody>
          <a:bodyPr/>
          <a:lstStyle/>
          <a:p>
            <a:r>
              <a:rPr lang="en-US" dirty="0"/>
              <a:t>Tungsten Shielding experiment at FNG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DA548E59-89A7-1D22-AABF-431F6F441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0" t="27370" r="19956"/>
          <a:stretch/>
        </p:blipFill>
        <p:spPr bwMode="auto">
          <a:xfrm>
            <a:off x="1353698" y="2721608"/>
            <a:ext cx="706559" cy="65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62DC16E9-0D57-A685-4F68-19585F032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3" t="16187" r="42407" b="1"/>
          <a:stretch/>
        </p:blipFill>
        <p:spPr bwMode="auto">
          <a:xfrm>
            <a:off x="208596" y="2759440"/>
            <a:ext cx="853091" cy="57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4CE2B821-B061-B6BE-4697-132ECD0C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64" y="2671333"/>
            <a:ext cx="748566" cy="66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581C9DB-B062-E42D-D507-C46F61D15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1"/>
          <a:stretch/>
        </p:blipFill>
        <p:spPr bwMode="auto">
          <a:xfrm>
            <a:off x="6638201" y="1394810"/>
            <a:ext cx="3374816" cy="3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 descr="Home - EUROfusion">
            <a:extLst>
              <a:ext uri="{FF2B5EF4-FFF2-40B4-BE49-F238E27FC236}">
                <a16:creationId xmlns:a16="http://schemas.microsoft.com/office/drawing/2014/main" id="{A06E0866-A4C7-B83F-8347-6BA02F5C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993" y="278529"/>
            <a:ext cx="668813" cy="67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D9B9EB0-B816-6D58-B9B6-3DE7DB4BB4F2}"/>
              </a:ext>
            </a:extLst>
          </p:cNvPr>
          <p:cNvSpPr txBox="1"/>
          <p:nvPr/>
        </p:nvSpPr>
        <p:spPr>
          <a:xfrm>
            <a:off x="7817225" y="6154750"/>
            <a:ext cx="5930143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 err="1"/>
              <a:t>EUROFusion</a:t>
            </a:r>
            <a:r>
              <a:rPr lang="it-IT" b="1" dirty="0"/>
              <a:t> WP BB</a:t>
            </a:r>
            <a:endParaRPr lang="en-US" b="1" dirty="0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F262E7C7-61CA-E733-0FDE-69895E451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10540"/>
              </p:ext>
            </p:extLst>
          </p:nvPr>
        </p:nvGraphicFramePr>
        <p:xfrm>
          <a:off x="146444" y="4230007"/>
          <a:ext cx="6338313" cy="20371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1010">
                  <a:extLst>
                    <a:ext uri="{9D8B030D-6E8A-4147-A177-3AD203B41FA5}">
                      <a16:colId xmlns:a16="http://schemas.microsoft.com/office/drawing/2014/main" val="1043160820"/>
                    </a:ext>
                  </a:extLst>
                </a:gridCol>
                <a:gridCol w="1629692">
                  <a:extLst>
                    <a:ext uri="{9D8B030D-6E8A-4147-A177-3AD203B41FA5}">
                      <a16:colId xmlns:a16="http://schemas.microsoft.com/office/drawing/2014/main" val="869267542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1960547520"/>
                    </a:ext>
                  </a:extLst>
                </a:gridCol>
                <a:gridCol w="1316363">
                  <a:extLst>
                    <a:ext uri="{9D8B030D-6E8A-4147-A177-3AD203B41FA5}">
                      <a16:colId xmlns:a16="http://schemas.microsoft.com/office/drawing/2014/main" val="362292427"/>
                    </a:ext>
                  </a:extLst>
                </a:gridCol>
                <a:gridCol w="1483988">
                  <a:extLst>
                    <a:ext uri="{9D8B030D-6E8A-4147-A177-3AD203B41FA5}">
                      <a16:colId xmlns:a16="http://schemas.microsoft.com/office/drawing/2014/main" val="1372894786"/>
                    </a:ext>
                  </a:extLst>
                </a:gridCol>
              </a:tblGrid>
              <a:tr h="337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  <a:endParaRPr lang="en-US" sz="14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Reaction</a:t>
                      </a:r>
                      <a:endParaRPr lang="en-US" sz="14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Half-live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Energy threshold</a:t>
                      </a:r>
                      <a:r>
                        <a:rPr lang="en-US" sz="1400" b="1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it-IT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(MeV)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Thickness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(mm)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435441"/>
                  </a:ext>
                </a:extLst>
              </a:tr>
              <a:tr h="164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Au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197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Au(n,</a:t>
                      </a:r>
                      <a:r>
                        <a:rPr lang="el-G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γ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198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Au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2.696 d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35563"/>
                  </a:ext>
                </a:extLst>
              </a:tr>
              <a:tr h="164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186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W(n,</a:t>
                      </a:r>
                      <a:r>
                        <a:rPr lang="el-G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γ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187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23.9  h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0389222"/>
                  </a:ext>
                </a:extLst>
              </a:tr>
              <a:tr h="164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In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115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In(</a:t>
                      </a:r>
                      <a:r>
                        <a:rPr lang="it-IT" sz="140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n,n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’)</a:t>
                      </a: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115m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In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4.49  h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1, 2.5, 5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69343"/>
                  </a:ext>
                </a:extLst>
              </a:tr>
              <a:tr h="164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Ni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Ni(</a:t>
                      </a:r>
                      <a:r>
                        <a:rPr lang="it-IT" sz="140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n,p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Co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70.82 d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2558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Al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Al(n,</a:t>
                      </a:r>
                      <a:r>
                        <a:rPr lang="el-GR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α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14.96 h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4.2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8135317"/>
                  </a:ext>
                </a:extLst>
              </a:tr>
              <a:tr h="79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Nb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93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Nb(n,2n)</a:t>
                      </a:r>
                      <a:r>
                        <a:rPr lang="it-IT" sz="1400" baseline="30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92m</a:t>
                      </a: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Nb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10.15 d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8.9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745573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4DB1B1B8-8042-D590-03A0-29BA3C20AAD7}"/>
              </a:ext>
            </a:extLst>
          </p:cNvPr>
          <p:cNvSpPr txBox="1"/>
          <p:nvPr/>
        </p:nvSpPr>
        <p:spPr>
          <a:xfrm>
            <a:off x="181405" y="1130965"/>
            <a:ext cx="2747145" cy="83099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DEMO oriented Tungsten shielding experiment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B2DC3F-E9C2-0C8B-C3E9-2BE34A912110}"/>
              </a:ext>
            </a:extLst>
          </p:cNvPr>
          <p:cNvSpPr txBox="1"/>
          <p:nvPr/>
        </p:nvSpPr>
        <p:spPr>
          <a:xfrm>
            <a:off x="6638201" y="1102930"/>
            <a:ext cx="5930143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just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Alternated slabs of Tungsten, SS and Perspex</a:t>
            </a: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8100BC15-D99D-FA10-0997-50B9A9817730}"/>
              </a:ext>
            </a:extLst>
          </p:cNvPr>
          <p:cNvSpPr txBox="1"/>
          <p:nvPr/>
        </p:nvSpPr>
        <p:spPr>
          <a:xfrm>
            <a:off x="-290512" y="3797465"/>
            <a:ext cx="5930143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 err="1">
                <a:latin typeface="Verdana" panose="020B0604030504040204" pitchFamily="34" charset="0"/>
                <a:ea typeface="Verdana" panose="020B0604030504040204" pitchFamily="34" charset="0"/>
              </a:rPr>
              <a:t>Activation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b="1" dirty="0" err="1">
                <a:latin typeface="Verdana" panose="020B0604030504040204" pitchFamily="34" charset="0"/>
                <a:ea typeface="Verdana" panose="020B0604030504040204" pitchFamily="34" charset="0"/>
              </a:rPr>
              <a:t>Foils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4EB60D-0D2D-E09A-8B3C-BE4DFC15F198}"/>
              </a:ext>
            </a:extLst>
          </p:cNvPr>
          <p:cNvSpPr txBox="1"/>
          <p:nvPr/>
        </p:nvSpPr>
        <p:spPr>
          <a:xfrm>
            <a:off x="10082929" y="1713082"/>
            <a:ext cx="251263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latin typeface="+mj-lt"/>
                <a:sym typeface="Wingdings" panose="05000000000000000000" pitchFamily="2" charset="2"/>
              </a:rPr>
              <a:t>DENSIMET 180 :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95% W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3.4% Ni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1.6% Fe</a:t>
            </a:r>
            <a:endParaRPr lang="en-US" sz="1600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7" name="Immagine 292">
            <a:extLst>
              <a:ext uri="{FF2B5EF4-FFF2-40B4-BE49-F238E27FC236}">
                <a16:creationId xmlns:a16="http://schemas.microsoft.com/office/drawing/2014/main" id="{75C4A9C4-F60C-661E-A632-B16D43F64F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21" y="1246455"/>
            <a:ext cx="2910061" cy="218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21">
            <a:extLst>
              <a:ext uri="{FF2B5EF4-FFF2-40B4-BE49-F238E27FC236}">
                <a16:creationId xmlns:a16="http://schemas.microsoft.com/office/drawing/2014/main" id="{F310E0D6-3B9F-53C2-4B8F-2CE24F1E02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81" y="4891819"/>
            <a:ext cx="2170234" cy="1239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22">
            <a:extLst>
              <a:ext uri="{FF2B5EF4-FFF2-40B4-BE49-F238E27FC236}">
                <a16:creationId xmlns:a16="http://schemas.microsoft.com/office/drawing/2014/main" id="{4EED048D-DAFD-3996-0298-5BDC1FC58B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62" y="4815548"/>
            <a:ext cx="1770534" cy="132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8ACECAD9-7C54-2A60-001A-5E98707E3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5</a:t>
            </a:fld>
            <a:endParaRPr lang="it-IT" sz="1200" dirty="0"/>
          </a:p>
        </p:txBody>
      </p:sp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1FC3192F-C73A-C512-5F80-C4B74B66A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438107D-D88C-52A9-D3BE-760A6C5F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21" y="2054910"/>
            <a:ext cx="530517" cy="5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5F813220-976C-87A3-122D-2806F1B6F2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444" y="2166196"/>
            <a:ext cx="1082963" cy="47880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2C6F65-1C12-30E1-8ECB-2F82CF9EE154}"/>
              </a:ext>
            </a:extLst>
          </p:cNvPr>
          <p:cNvSpPr txBox="1"/>
          <p:nvPr/>
        </p:nvSpPr>
        <p:spPr>
          <a:xfrm>
            <a:off x="9603272" y="4372893"/>
            <a:ext cx="6257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i="1" dirty="0">
                <a:latin typeface="Verdana" panose="020B0604030504040204" pitchFamily="34" charset="0"/>
                <a:ea typeface="Verdana" panose="020B0604030504040204" pitchFamily="34" charset="0"/>
              </a:rPr>
              <a:t>D. Flammini, </a:t>
            </a:r>
            <a:r>
              <a:rPr lang="it-IT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submitted</a:t>
            </a:r>
            <a:r>
              <a:rPr lang="it-IT" sz="1200" i="1" dirty="0">
                <a:latin typeface="Verdana" panose="020B0604030504040204" pitchFamily="34" charset="0"/>
                <a:ea typeface="Verdana" panose="020B0604030504040204" pitchFamily="34" charset="0"/>
              </a:rPr>
              <a:t> to FED</a:t>
            </a:r>
          </a:p>
        </p:txBody>
      </p:sp>
    </p:spTree>
    <p:extLst>
      <p:ext uri="{BB962C8B-B14F-4D97-AF65-F5344CB8AC3E}">
        <p14:creationId xmlns:p14="http://schemas.microsoft.com/office/powerpoint/2010/main" val="22040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Irradiations &amp; Reaction Rates measurements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9806E-E764-A171-5B04-4EC7BB1BD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620" y="5601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E91D02-707E-12E7-D40D-78B52BD23989}"/>
              </a:ext>
            </a:extLst>
          </p:cNvPr>
          <p:cNvGrpSpPr/>
          <p:nvPr/>
        </p:nvGrpSpPr>
        <p:grpSpPr>
          <a:xfrm>
            <a:off x="135769" y="2066192"/>
            <a:ext cx="7086102" cy="4110166"/>
            <a:chOff x="43916" y="720007"/>
            <a:chExt cx="5257800" cy="40100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94C41B-810E-045D-FB0E-9195948EDE4F}"/>
                </a:ext>
              </a:extLst>
            </p:cNvPr>
            <p:cNvSpPr/>
            <p:nvPr/>
          </p:nvSpPr>
          <p:spPr>
            <a:xfrm>
              <a:off x="3838802" y="1227958"/>
              <a:ext cx="184356" cy="2918515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C0620D-8011-250E-68AE-E9A57993A1D0}"/>
                </a:ext>
              </a:extLst>
            </p:cNvPr>
            <p:cNvGrpSpPr/>
            <p:nvPr/>
          </p:nvGrpSpPr>
          <p:grpSpPr>
            <a:xfrm>
              <a:off x="43916" y="720007"/>
              <a:ext cx="5257800" cy="4010025"/>
              <a:chOff x="43916" y="720007"/>
              <a:chExt cx="5257800" cy="401002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C16F6C-5593-F293-E5F9-9D68A888839F}"/>
                  </a:ext>
                </a:extLst>
              </p:cNvPr>
              <p:cNvSpPr/>
              <p:nvPr/>
            </p:nvSpPr>
            <p:spPr>
              <a:xfrm>
                <a:off x="2618908" y="1227958"/>
                <a:ext cx="184356" cy="2918515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" name="Object 3">
                <a:extLst>
                  <a:ext uri="{FF2B5EF4-FFF2-40B4-BE49-F238E27FC236}">
                    <a16:creationId xmlns:a16="http://schemas.microsoft.com/office/drawing/2014/main" id="{D1303A7A-D43D-B7D8-0A06-6C7853EB86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4222980"/>
                  </p:ext>
                </p:extLst>
              </p:nvPr>
            </p:nvGraphicFramePr>
            <p:xfrm>
              <a:off x="43916" y="720007"/>
              <a:ext cx="5257800" cy="4010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8326851" imgH="6380389" progId="Origin95.Graph">
                      <p:embed/>
                    </p:oleObj>
                  </mc:Choice>
                  <mc:Fallback>
                    <p:oleObj r:id="rId2" imgW="8326851" imgH="6380389" progId="Origin95.Graph">
                      <p:embed/>
                      <p:pic>
                        <p:nvPicPr>
                          <p:cNvPr id="4" name="Object 3">
                            <a:extLst>
                              <a:ext uri="{FF2B5EF4-FFF2-40B4-BE49-F238E27FC236}">
                                <a16:creationId xmlns:a16="http://schemas.microsoft.com/office/drawing/2014/main" id="{D1303A7A-D43D-B7D8-0A06-6C7853EB86B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916" y="720007"/>
                            <a:ext cx="5257800" cy="40100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5C22B3D-15D7-1C86-4BB1-99E9CAD07D03}"/>
              </a:ext>
            </a:extLst>
          </p:cNvPr>
          <p:cNvSpPr/>
          <p:nvPr/>
        </p:nvSpPr>
        <p:spPr>
          <a:xfrm>
            <a:off x="8864764" y="4058309"/>
            <a:ext cx="3191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Absolutely calibrated </a:t>
            </a:r>
            <a:r>
              <a:rPr lang="en-GB" b="1" dirty="0" err="1"/>
              <a:t>HPGe</a:t>
            </a:r>
            <a:r>
              <a:rPr lang="en-GB" b="1" dirty="0"/>
              <a:t> detector at FNG lab</a:t>
            </a:r>
            <a:endParaRPr lang="en-US" dirty="0"/>
          </a:p>
        </p:txBody>
      </p:sp>
      <p:pic>
        <p:nvPicPr>
          <p:cNvPr id="8" name="Immagine 5">
            <a:extLst>
              <a:ext uri="{FF2B5EF4-FFF2-40B4-BE49-F238E27FC236}">
                <a16:creationId xmlns:a16="http://schemas.microsoft.com/office/drawing/2014/main" id="{0D3221D3-E56E-4EA5-98A8-E84667C7C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4764" y="1365807"/>
            <a:ext cx="1908994" cy="251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83C84D-46F0-145C-D3B1-EB0B5E8966D7}"/>
              </a:ext>
            </a:extLst>
          </p:cNvPr>
          <p:cNvSpPr txBox="1"/>
          <p:nvPr/>
        </p:nvSpPr>
        <p:spPr>
          <a:xfrm>
            <a:off x="4666176" y="2564601"/>
            <a:ext cx="142982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chemeClr val="bg1">
                    <a:lumMod val="65000"/>
                  </a:schemeClr>
                </a:solidFill>
              </a:rPr>
              <a:t>DENSIMET - 180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0D75DB-B916-3700-C7E8-F0333B1B13DF}"/>
              </a:ext>
            </a:extLst>
          </p:cNvPr>
          <p:cNvSpPr txBox="1"/>
          <p:nvPr/>
        </p:nvSpPr>
        <p:spPr>
          <a:xfrm rot="10800000" flipV="1">
            <a:off x="6918597" y="5198511"/>
            <a:ext cx="51376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decrease of the two thermal RR,  </a:t>
            </a:r>
            <a:r>
              <a:rPr lang="en-GB" sz="2000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197</a:t>
            </a:r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Au(n,</a:t>
            </a:r>
            <a:r>
              <a:rPr lang="it-IT" sz="2000" b="1" dirty="0"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GB" sz="2000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186</a:t>
            </a:r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W(n</a:t>
            </a: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it-IT" sz="2000" b="1" dirty="0"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inside the two Densimet-180 slabs</a:t>
            </a:r>
          </a:p>
        </p:txBody>
      </p:sp>
      <p:sp>
        <p:nvSpPr>
          <p:cNvPr id="19" name="Segnaposto numero diapositiva 4">
            <a:extLst>
              <a:ext uri="{FF2B5EF4-FFF2-40B4-BE49-F238E27FC236}">
                <a16:creationId xmlns:a16="http://schemas.microsoft.com/office/drawing/2014/main" id="{19D9C4DA-66C9-FDE8-B89F-7162F0301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6</a:t>
            </a:fld>
            <a:endParaRPr lang="it-IT" sz="1200" dirty="0"/>
          </a:p>
        </p:txBody>
      </p:sp>
      <p:sp>
        <p:nvSpPr>
          <p:cNvPr id="20" name="Segnaposto piè di pagina 5">
            <a:extLst>
              <a:ext uri="{FF2B5EF4-FFF2-40B4-BE49-F238E27FC236}">
                <a16:creationId xmlns:a16="http://schemas.microsoft.com/office/drawing/2014/main" id="{225E9FD3-4C3A-D3DC-B8F7-885D969B0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C187D413-D546-39A3-3F86-F8CA5C071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49102"/>
              </p:ext>
            </p:extLst>
          </p:nvPr>
        </p:nvGraphicFramePr>
        <p:xfrm>
          <a:off x="280502" y="1051628"/>
          <a:ext cx="7888095" cy="13217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4795">
                  <a:extLst>
                    <a:ext uri="{9D8B030D-6E8A-4147-A177-3AD203B41FA5}">
                      <a16:colId xmlns:a16="http://schemas.microsoft.com/office/drawing/2014/main" val="1021164512"/>
                    </a:ext>
                  </a:extLst>
                </a:gridCol>
                <a:gridCol w="1569816">
                  <a:extLst>
                    <a:ext uri="{9D8B030D-6E8A-4147-A177-3AD203B41FA5}">
                      <a16:colId xmlns:a16="http://schemas.microsoft.com/office/drawing/2014/main" val="1962103120"/>
                    </a:ext>
                  </a:extLst>
                </a:gridCol>
                <a:gridCol w="2228566">
                  <a:extLst>
                    <a:ext uri="{9D8B030D-6E8A-4147-A177-3AD203B41FA5}">
                      <a16:colId xmlns:a16="http://schemas.microsoft.com/office/drawing/2014/main" val="470377568"/>
                    </a:ext>
                  </a:extLst>
                </a:gridCol>
                <a:gridCol w="698993">
                  <a:extLst>
                    <a:ext uri="{9D8B030D-6E8A-4147-A177-3AD203B41FA5}">
                      <a16:colId xmlns:a16="http://schemas.microsoft.com/office/drawing/2014/main" val="2959325784"/>
                    </a:ext>
                  </a:extLst>
                </a:gridCol>
                <a:gridCol w="1885925">
                  <a:extLst>
                    <a:ext uri="{9D8B030D-6E8A-4147-A177-3AD203B41FA5}">
                      <a16:colId xmlns:a16="http://schemas.microsoft.com/office/drawing/2014/main" val="2051805403"/>
                    </a:ext>
                  </a:extLst>
                </a:gridCol>
              </a:tblGrid>
              <a:tr h="538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Irradiation #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Irradiation</a:t>
                      </a:r>
                      <a:r>
                        <a:rPr lang="it-IT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Time (s)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MeV Neutron</a:t>
                      </a:r>
                      <a:r>
                        <a:rPr lang="it-IT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Yield  (n/s)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Err</a:t>
                      </a:r>
                      <a:r>
                        <a:rPr lang="it-IT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%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Foils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6762771"/>
                  </a:ext>
                </a:extLst>
              </a:tr>
              <a:tr h="261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15625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4.54E+10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4.2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Au, Ni, Al, VERDI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1770702"/>
                  </a:ext>
                </a:extLst>
              </a:tr>
              <a:tr h="261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10430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4.49E+10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4.3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431387"/>
                  </a:ext>
                </a:extLst>
              </a:tr>
              <a:tr h="261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14997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4.08E+10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4.2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Nb, W</a:t>
                      </a: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0952473"/>
                  </a:ext>
                </a:extLst>
              </a:tr>
            </a:tbl>
          </a:graphicData>
        </a:graphic>
      </p:graphicFrame>
      <p:sp>
        <p:nvSpPr>
          <p:cNvPr id="22" name="TextBox 17">
            <a:extLst>
              <a:ext uri="{FF2B5EF4-FFF2-40B4-BE49-F238E27FC236}">
                <a16:creationId xmlns:a16="http://schemas.microsoft.com/office/drawing/2014/main" id="{1277C33F-2D14-D093-96F0-E0A7929EF5A4}"/>
              </a:ext>
            </a:extLst>
          </p:cNvPr>
          <p:cNvSpPr txBox="1"/>
          <p:nvPr/>
        </p:nvSpPr>
        <p:spPr>
          <a:xfrm>
            <a:off x="3139716" y="2548359"/>
            <a:ext cx="142982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>
                <a:solidFill>
                  <a:schemeClr val="bg1">
                    <a:lumMod val="65000"/>
                  </a:schemeClr>
                </a:solidFill>
              </a:rPr>
              <a:t>DENSIMET - 180 </a:t>
            </a:r>
          </a:p>
        </p:txBody>
      </p:sp>
    </p:spTree>
    <p:extLst>
      <p:ext uri="{BB962C8B-B14F-4D97-AF65-F5344CB8AC3E}">
        <p14:creationId xmlns:p14="http://schemas.microsoft.com/office/powerpoint/2010/main" val="291396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MCNP model and calculations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9806E-E764-A171-5B04-4EC7BB1BD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620" y="5601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925E93-2EED-AE92-0C93-902DFEC4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0" y="3036950"/>
            <a:ext cx="3069379" cy="3111967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84CED9AE-634C-3304-1D32-982F444C0428}"/>
              </a:ext>
            </a:extLst>
          </p:cNvPr>
          <p:cNvGrpSpPr/>
          <p:nvPr/>
        </p:nvGrpSpPr>
        <p:grpSpPr>
          <a:xfrm>
            <a:off x="3617774" y="3260563"/>
            <a:ext cx="2736470" cy="2641422"/>
            <a:chOff x="1872694" y="3748314"/>
            <a:chExt cx="2736470" cy="264142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BF652F7-2F29-D5A4-3E82-163A703C4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7955" y="3748314"/>
              <a:ext cx="2585948" cy="264142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20F80F-4776-124E-FB72-68FB7C474D2F}"/>
                </a:ext>
              </a:extLst>
            </p:cNvPr>
            <p:cNvSpPr txBox="1"/>
            <p:nvPr/>
          </p:nvSpPr>
          <p:spPr>
            <a:xfrm>
              <a:off x="2003322" y="5814288"/>
              <a:ext cx="10256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VERDI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0E80EA-FCCB-0018-429A-94E4A48F92FD}"/>
                </a:ext>
              </a:extLst>
            </p:cNvPr>
            <p:cNvSpPr txBox="1"/>
            <p:nvPr/>
          </p:nvSpPr>
          <p:spPr>
            <a:xfrm>
              <a:off x="1872694" y="4099755"/>
              <a:ext cx="8273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Gap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D91058-D169-8857-06A7-6809CF545B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553" y="5619063"/>
              <a:ext cx="536237" cy="1952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F170F4B-7D23-EC2A-F56F-7060A3F7A6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8069" y="3977571"/>
              <a:ext cx="827315" cy="3259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AD23A3-CFF7-344E-511D-FB22CBA8E7AA}"/>
                </a:ext>
              </a:extLst>
            </p:cNvPr>
            <p:cNvSpPr txBox="1"/>
            <p:nvPr/>
          </p:nvSpPr>
          <p:spPr>
            <a:xfrm>
              <a:off x="3744687" y="5295896"/>
              <a:ext cx="86447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ENEA foils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907CA13-CF74-C5E5-8E3F-09287F465D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66013" y="4660748"/>
              <a:ext cx="666205" cy="6070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7D46196-CBCC-9E60-68B0-5932FA697481}"/>
              </a:ext>
            </a:extLst>
          </p:cNvPr>
          <p:cNvSpPr txBox="1"/>
          <p:nvPr/>
        </p:nvSpPr>
        <p:spPr>
          <a:xfrm>
            <a:off x="21233" y="1138417"/>
            <a:ext cx="99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MCNP 5 v1.6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with FNG subroutine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JEFF 3.3,JEFF 4T2 and FENDL 3.2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(transport) IRDFF-II (dosimetry)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ADVANTG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generated 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</a:rPr>
              <a:t>wwinp</a:t>
            </a:r>
            <a:endParaRPr lang="en-US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3 MCNP models corresponding to each irradiation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5x10</a:t>
            </a:r>
            <a:r>
              <a:rPr lang="en-U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source particles in each run</a:t>
            </a:r>
            <a:endParaRPr lang="en-US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1A414F7-551F-6D7D-7ABC-ABFBE200F7A5}"/>
              </a:ext>
            </a:extLst>
          </p:cNvPr>
          <p:cNvCxnSpPr>
            <a:cxnSpLocks/>
          </p:cNvCxnSpPr>
          <p:nvPr/>
        </p:nvCxnSpPr>
        <p:spPr>
          <a:xfrm flipH="1">
            <a:off x="1474470" y="3652811"/>
            <a:ext cx="2143304" cy="940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1">
            <a:extLst>
              <a:ext uri="{FF2B5EF4-FFF2-40B4-BE49-F238E27FC236}">
                <a16:creationId xmlns:a16="http://schemas.microsoft.com/office/drawing/2014/main" id="{9FE39B35-37F0-B490-7F72-706BFFF04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602" y="3106577"/>
            <a:ext cx="5681546" cy="297495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739D235-68E9-74B8-5AE3-105E9065FB3D}"/>
              </a:ext>
            </a:extLst>
          </p:cNvPr>
          <p:cNvSpPr txBox="1"/>
          <p:nvPr/>
        </p:nvSpPr>
        <p:spPr>
          <a:xfrm>
            <a:off x="7223761" y="2731770"/>
            <a:ext cx="5158006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b="1" dirty="0" err="1"/>
              <a:t>Neutron</a:t>
            </a:r>
            <a:r>
              <a:rPr lang="it-IT" b="1" dirty="0"/>
              <a:t> energy </a:t>
            </a:r>
            <a:r>
              <a:rPr lang="it-IT" b="1" dirty="0" err="1"/>
              <a:t>spectra</a:t>
            </a:r>
            <a:r>
              <a:rPr lang="it-IT" b="1" dirty="0"/>
              <a:t> in </a:t>
            </a:r>
            <a:r>
              <a:rPr lang="it-IT" b="1" dirty="0" err="1"/>
              <a:t>exp</a:t>
            </a:r>
            <a:r>
              <a:rPr lang="it-IT" b="1" dirty="0"/>
              <a:t> positions</a:t>
            </a:r>
          </a:p>
        </p:txBody>
      </p:sp>
      <p:sp>
        <p:nvSpPr>
          <p:cNvPr id="20" name="Segnaposto numero diapositiva 4">
            <a:extLst>
              <a:ext uri="{FF2B5EF4-FFF2-40B4-BE49-F238E27FC236}">
                <a16:creationId xmlns:a16="http://schemas.microsoft.com/office/drawing/2014/main" id="{09E49AC0-A4FF-2004-2B38-35069525D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7</a:t>
            </a:fld>
            <a:endParaRPr lang="it-IT" sz="1200" dirty="0"/>
          </a:p>
        </p:txBody>
      </p:sp>
      <p:sp>
        <p:nvSpPr>
          <p:cNvPr id="21" name="Segnaposto piè di pagina 5">
            <a:extLst>
              <a:ext uri="{FF2B5EF4-FFF2-40B4-BE49-F238E27FC236}">
                <a16:creationId xmlns:a16="http://schemas.microsoft.com/office/drawing/2014/main" id="{0658C5EB-0EE8-1DDC-FA31-2CA74E3AD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6555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D210A-DBB7-B40A-B9A9-0FD43F60B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5FE8657-E7C9-BAE6-E913-766EAFCE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334" y="1479162"/>
            <a:ext cx="5767316" cy="3054361"/>
          </a:xfrm>
          <a:prstGeom prst="rect">
            <a:avLst/>
          </a:prstGeom>
        </p:spPr>
      </p:pic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D131456-A37B-C0F2-AA2D-2583A069F2BF}"/>
              </a:ext>
            </a:extLst>
          </p:cNvPr>
          <p:cNvCxnSpPr>
            <a:cxnSpLocks/>
          </p:cNvCxnSpPr>
          <p:nvPr/>
        </p:nvCxnSpPr>
        <p:spPr>
          <a:xfrm>
            <a:off x="7166919" y="2964404"/>
            <a:ext cx="449876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0B786D43-AB6F-49CF-599F-19AF0F54B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12" y="1506650"/>
            <a:ext cx="5767316" cy="305436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3E0540B-CF49-1F75-FCD7-197385F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19" y="226858"/>
            <a:ext cx="10972800" cy="553998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C/E for 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 (n,2n) and 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n,</a:t>
            </a:r>
            <a:r>
              <a:rPr lang="en-US" dirty="0" err="1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905FE8-D0C6-B6C6-A5E3-C477B1EE96E4}"/>
              </a:ext>
            </a:extLst>
          </p:cNvPr>
          <p:cNvCxnSpPr>
            <a:cxnSpLocks/>
          </p:cNvCxnSpPr>
          <p:nvPr/>
        </p:nvCxnSpPr>
        <p:spPr>
          <a:xfrm>
            <a:off x="1027928" y="2976058"/>
            <a:ext cx="475251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DCDD9BD6-82D0-FE67-44D5-DD0B3383B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8</a:t>
            </a:fld>
            <a:endParaRPr lang="it-IT" sz="1200" dirty="0"/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6108A724-BBE4-B8CE-EEA5-BAA10F304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1180478-F97B-BFCD-73A6-1EC7C6AB1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503" y="4802463"/>
            <a:ext cx="7493325" cy="15538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Ctr="1"/>
          <a:lstStyle/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trend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all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libs</a:t>
            </a: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FENDL3.2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slightly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lower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JEFF 3.3 -3-4% in last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position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baseline="30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n,a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):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agreement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all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all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positions</a:t>
            </a: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baseline="30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93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Nb(n,2n):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agreement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 25 cm-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understimation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20% in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</a:t>
            </a: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ttangolo arrotondato 1">
            <a:extLst>
              <a:ext uri="{FF2B5EF4-FFF2-40B4-BE49-F238E27FC236}">
                <a16:creationId xmlns:a16="http://schemas.microsoft.com/office/drawing/2014/main" id="{E4204330-BCC6-534D-CE52-1B4BFDC299E3}"/>
              </a:ext>
            </a:extLst>
          </p:cNvPr>
          <p:cNvSpPr/>
          <p:nvPr/>
        </p:nvSpPr>
        <p:spPr>
          <a:xfrm>
            <a:off x="2840696" y="4790335"/>
            <a:ext cx="7588414" cy="153852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9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EC60C-1D32-5CFE-351D-5A04EB4B7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FDD8BE0-8831-F058-AE38-C651E26C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2" y="1098750"/>
            <a:ext cx="5641018" cy="298747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AF01878-60A2-A1ED-8893-729CC443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19" y="226858"/>
            <a:ext cx="10972800" cy="553998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C/E for 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n,p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and 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n,n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424AA-EC10-0317-48C0-E74A73A23454}"/>
              </a:ext>
            </a:extLst>
          </p:cNvPr>
          <p:cNvCxnSpPr>
            <a:cxnSpLocks/>
          </p:cNvCxnSpPr>
          <p:nvPr/>
        </p:nvCxnSpPr>
        <p:spPr>
          <a:xfrm>
            <a:off x="907696" y="2529410"/>
            <a:ext cx="459775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numero diapositiva 4">
            <a:extLst>
              <a:ext uri="{FF2B5EF4-FFF2-40B4-BE49-F238E27FC236}">
                <a16:creationId xmlns:a16="http://schemas.microsoft.com/office/drawing/2014/main" id="{7BE4B9BF-2997-04BD-00A0-BBCF280D3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15" y="6356351"/>
            <a:ext cx="661869" cy="365125"/>
          </a:xfrm>
        </p:spPr>
        <p:txBody>
          <a:bodyPr/>
          <a:lstStyle/>
          <a:p>
            <a:pPr>
              <a:defRPr/>
            </a:pPr>
            <a:fld id="{90A53FAF-6E61-431E-A40A-2AE7CC1A25E2}" type="slidenum">
              <a:rPr lang="it-IT" sz="1200" smtClean="0"/>
              <a:pPr>
                <a:defRPr/>
              </a:pPr>
              <a:t>9</a:t>
            </a:fld>
            <a:endParaRPr lang="it-IT" sz="1200" dirty="0"/>
          </a:p>
        </p:txBody>
      </p:sp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5230A743-9AB8-05E4-CB93-B3128D50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9353388" cy="36618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R. Villari| Recent and future benchmark experiments at the Frascati Neutron Generator (FNG)| IAEA- FENDL Meeting| 13-16 May 2025</a:t>
            </a:r>
            <a:endParaRPr lang="it-IT" sz="12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DBD825E-4145-9151-3B93-C11E189DB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04" y="1098750"/>
            <a:ext cx="6269696" cy="3084556"/>
          </a:xfrm>
          <a:prstGeom prst="rect">
            <a:avLst/>
          </a:prstGeom>
        </p:spPr>
      </p:pic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2C34D770-E60F-3D01-55B2-41EEF97EE8BF}"/>
              </a:ext>
            </a:extLst>
          </p:cNvPr>
          <p:cNvCxnSpPr>
            <a:cxnSpLocks/>
          </p:cNvCxnSpPr>
          <p:nvPr/>
        </p:nvCxnSpPr>
        <p:spPr>
          <a:xfrm>
            <a:off x="6879848" y="2529410"/>
            <a:ext cx="364771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8">
            <a:extLst>
              <a:ext uri="{FF2B5EF4-FFF2-40B4-BE49-F238E27FC236}">
                <a16:creationId xmlns:a16="http://schemas.microsoft.com/office/drawing/2014/main" id="{4A770003-2234-C1BB-872C-B709AC67A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" y="4654465"/>
            <a:ext cx="11801475" cy="124372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Ctr="1"/>
          <a:lstStyle/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trend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all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libs</a:t>
            </a: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FENDL3.2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slightly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lower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JEFF 3.3 -4-5% in last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position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baseline="30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58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n,p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):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Overestimation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20%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all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libs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all positions-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better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agreement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FENDL3.2</a:t>
            </a:r>
          </a:p>
          <a:p>
            <a:pPr marL="285750" indent="-285750" eaLnBrk="0" hangingPunct="0"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altLang="it-IT" baseline="30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115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In(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n,n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‘):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agreement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second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positions-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understimation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40% at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de-DE" altLang="it-IT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30 cm </a:t>
            </a:r>
            <a:r>
              <a:rPr lang="de-DE" altLang="it-IT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endParaRPr lang="de-DE" altLang="it-IT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ttangolo arrotondato 1">
            <a:extLst>
              <a:ext uri="{FF2B5EF4-FFF2-40B4-BE49-F238E27FC236}">
                <a16:creationId xmlns:a16="http://schemas.microsoft.com/office/drawing/2014/main" id="{23447C74-6D4F-7A52-DA08-B1E863C21F8A}"/>
              </a:ext>
            </a:extLst>
          </p:cNvPr>
          <p:cNvSpPr/>
          <p:nvPr/>
        </p:nvSpPr>
        <p:spPr>
          <a:xfrm>
            <a:off x="76200" y="4655523"/>
            <a:ext cx="12211050" cy="156495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4936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NEA20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A2024" id="{8CC27920-9877-4758-A9E4-A1C59E0B50F6}" vid="{7A58F847-484C-4D9C-92E9-1438A4C84F0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05B9D25F6944BBF7CA02036180158" ma:contentTypeVersion="4" ma:contentTypeDescription="Create a new document." ma:contentTypeScope="" ma:versionID="92bdbc7db4ef31dbaf1a2f5e7ff96e7f">
  <xsd:schema xmlns:xsd="http://www.w3.org/2001/XMLSchema" xmlns:xs="http://www.w3.org/2001/XMLSchema" xmlns:p="http://schemas.microsoft.com/office/2006/metadata/properties" xmlns:ns2="4b9d9777-41f2-4d4a-854e-591aeb90934a" targetNamespace="http://schemas.microsoft.com/office/2006/metadata/properties" ma:root="true" ma:fieldsID="7f9568400ede2b81897c06ce0ee37bcd" ns2:_="">
    <xsd:import namespace="4b9d9777-41f2-4d4a-854e-591aeb9093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d9777-41f2-4d4a-854e-591aeb909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E93582-DBEE-4AF8-8E03-B20373984137}">
  <ds:schemaRefs>
    <ds:schemaRef ds:uri="4b9d9777-41f2-4d4a-854e-591aeb9093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A626AE7-5A9A-4F4C-BEEC-727FC7FA56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PresentazioneENEA16_9eng</Template>
  <TotalTime>0</TotalTime>
  <Words>2655</Words>
  <Application>Microsoft Office PowerPoint</Application>
  <PresentationFormat>Widescreen</PresentationFormat>
  <Paragraphs>402</Paragraphs>
  <Slides>25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38" baseType="lpstr">
      <vt:lpstr>Arial</vt:lpstr>
      <vt:lpstr>Calibri</vt:lpstr>
      <vt:lpstr>Cambria</vt:lpstr>
      <vt:lpstr>Cambria Math</vt:lpstr>
      <vt:lpstr>Courier New</vt:lpstr>
      <vt:lpstr>Symbol</vt:lpstr>
      <vt:lpstr>Tahoma</vt:lpstr>
      <vt:lpstr>Verdana</vt:lpstr>
      <vt:lpstr>Wingdings</vt:lpstr>
      <vt:lpstr>ModelloTemplateENEAita</vt:lpstr>
      <vt:lpstr>ENEA2024</vt:lpstr>
      <vt:lpstr>Documento Imaging</vt:lpstr>
      <vt:lpstr>Origin95.Graph</vt:lpstr>
      <vt:lpstr>Recent and future benchmark experiments at the Frascati Neutron Generator (FNG)</vt:lpstr>
      <vt:lpstr>Introduction</vt:lpstr>
      <vt:lpstr>W-Shielding experiment</vt:lpstr>
      <vt:lpstr>Presentazione standard di PowerPoint</vt:lpstr>
      <vt:lpstr>Tungsten Shielding experiment at FNG</vt:lpstr>
      <vt:lpstr>Irradiations &amp; Reaction Rates measurements</vt:lpstr>
      <vt:lpstr>MCNP model and calculations</vt:lpstr>
      <vt:lpstr>C/E for 93Nb (n,2n) and 27Al (n,a)</vt:lpstr>
      <vt:lpstr>C/E for 58Ni (n,p) and 115In (n,n’) </vt:lpstr>
      <vt:lpstr>C/E for 197Au(n,g) and 186 W(n,g)</vt:lpstr>
      <vt:lpstr>Pre-analysis of Concrete experiment</vt:lpstr>
      <vt:lpstr>Concrete experiment at FNG 2025-2026</vt:lpstr>
      <vt:lpstr>Codes, libraries and methodology</vt:lpstr>
      <vt:lpstr>Pre-analysis of Concrete experiment</vt:lpstr>
      <vt:lpstr>Ordinary Concrete Comparison RR FENDL 3.2 /JEFF 3.3  high threshold reactions</vt:lpstr>
      <vt:lpstr>Presentazione standard di PowerPoint</vt:lpstr>
      <vt:lpstr>Heavy Concrete Comparison FENDL 3.2 /JEFF 3.3 High threshold reactions</vt:lpstr>
      <vt:lpstr>Presentazione standard di PowerPoint</vt:lpstr>
      <vt:lpstr>Summary</vt:lpstr>
      <vt:lpstr>Future FNG experiments</vt:lpstr>
      <vt:lpstr>Future experiments</vt:lpstr>
      <vt:lpstr>Conclusions</vt:lpstr>
      <vt:lpstr>Presentazione standard di PowerPoint</vt:lpstr>
      <vt:lpstr>FNG ACP experiment </vt:lpstr>
      <vt:lpstr>        GENeuSIS assembly for testing electronics  </vt:lpstr>
    </vt:vector>
  </TitlesOfParts>
  <Company>ENEA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Rosaria Villari</dc:creator>
  <cp:lastModifiedBy>Rosaria Villari</cp:lastModifiedBy>
  <cp:revision>160</cp:revision>
  <cp:lastPrinted>2025-05-12T12:02:57Z</cp:lastPrinted>
  <dcterms:created xsi:type="dcterms:W3CDTF">2017-01-03T12:35:40Z</dcterms:created>
  <dcterms:modified xsi:type="dcterms:W3CDTF">2025-05-13T16:36:12Z</dcterms:modified>
</cp:coreProperties>
</file>