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27" r:id="rId3"/>
    <p:sldId id="936" r:id="rId4"/>
    <p:sldId id="262" r:id="rId5"/>
    <p:sldId id="261" r:id="rId6"/>
    <p:sldId id="335" r:id="rId7"/>
    <p:sldId id="319" r:id="rId8"/>
    <p:sldId id="338" r:id="rId9"/>
    <p:sldId id="320" r:id="rId10"/>
    <p:sldId id="934" r:id="rId11"/>
    <p:sldId id="935" r:id="rId12"/>
    <p:sldId id="321" r:id="rId13"/>
    <p:sldId id="322" r:id="rId14"/>
    <p:sldId id="324" r:id="rId15"/>
    <p:sldId id="329" r:id="rId16"/>
    <p:sldId id="328" r:id="rId17"/>
    <p:sldId id="330" r:id="rId18"/>
    <p:sldId id="331" r:id="rId19"/>
    <p:sldId id="332" r:id="rId20"/>
    <p:sldId id="334" r:id="rId21"/>
    <p:sldId id="339" r:id="rId22"/>
    <p:sldId id="326" r:id="rId23"/>
    <p:sldId id="937" r:id="rId24"/>
    <p:sldId id="931" r:id="rId25"/>
    <p:sldId id="929" r:id="rId26"/>
    <p:sldId id="9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1B3"/>
    <a:srgbClr val="132B4E"/>
    <a:srgbClr val="90919C"/>
    <a:srgbClr val="B0B8C9"/>
    <a:srgbClr val="F6A704"/>
    <a:srgbClr val="F8971D"/>
    <a:srgbClr val="EF4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8" autoAdjust="0"/>
    <p:restoredTop sz="83709"/>
  </p:normalViewPr>
  <p:slideViewPr>
    <p:cSldViewPr snapToGrid="0" snapToObjects="1">
      <p:cViewPr>
        <p:scale>
          <a:sx n="86" d="100"/>
          <a:sy n="86" d="100"/>
        </p:scale>
        <p:origin x="1448" y="5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5/13/25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9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red double-headed arrow means a loop. Blue single-headed arrow is a straight path between parent and daughter.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Pathfinder can print pathways and draw the graphs for all the parents of an isotope, all the daughters of an isotope or paths between two isotopes.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60Ni, 59Co specified as daughter and parent. - plot all pathways.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Ar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7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0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5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2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for Cd-106, the inclusion of probability tables in the unresolved resonance range in FENDL-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3.2c—enabled by modifications to the NJOY module PURR—enhances the treatment of self-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shielding effects in this energy region, resulting in improved neutron transport and reaction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rate calculations in materials containing cadmium. Similar improvements are observed for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Re-185 and Re-187.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41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Differences observed for Fe-58 and Hf isotopes are attributed to corrections introduced in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the NJOY module PURR for treating small sampled values of the total cross section. In the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case of FENDL-3.2c, a reduced minimum cross-section threshold was employed, resulting in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 higher self-shielding effect, which means smaller shielded cross sections in the unresolved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resonance region and higher neutron flux.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51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The neutron flux for W isotopes was slightly different due to the changes implemented in the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resonance region, where ENDF-VIII.0 parameters were adopted.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05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03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coefficient matrix is very sparse, because only kinematically possible reactions/decays exist. The red dots indicate locations with non-zero values. The background is pink with zero values.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also plot the adjacency matrix which is just a set of 1 or 0. If a pathway exists it is a 1 – this directs what to plot.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5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5E6A-D149-0847-8492-98A25A908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97" y="-12652"/>
            <a:ext cx="12206924" cy="532488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44" y="-12653"/>
            <a:ext cx="12236577" cy="536842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48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13090-AD91-9E4E-A26F-8BC4969B0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38" y="-12653"/>
            <a:ext cx="12213265" cy="530746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CFDBE-C74D-5A41-A781-A9C298C50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75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small, cake&#10;&#10;Description automatically generated">
            <a:extLst>
              <a:ext uri="{FF2B5EF4-FFF2-40B4-BE49-F238E27FC236}">
                <a16:creationId xmlns:a16="http://schemas.microsoft.com/office/drawing/2014/main" id="{43C8883A-1065-6C4E-AAE7-DA4A787AC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33"/>
            <a:ext cx="12192000" cy="52832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6231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dirty="0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8" r:id="rId15"/>
    <p:sldLayoutId id="2147483672" r:id="rId16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jade-a-nuclear-data-libraries-vv-tool.readthedocs.io/en/latest/dev/insertbenchmarks.html#add-the-raw-config-file" TargetMode="Externa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github.com/JADE-V-V/JA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s://doi.org/10.1016/j.nds.2024.01.001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github.com/IAEA-NDS/open-benchmark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hyperlink" Target="https://github.com/IAEA-NDS/open-benchmark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jade-a-nuclear-data-libraries-vv-tool.readthedocs.io/en/latest/documentation/benchmarks.html#computational-benchmar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6C3D-35F3-754F-9CD7-F526C80D0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681BA-BE3A-A74E-8E42-A91A71FB7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Application of JADE as a complete tool for automated nuclear data and particle transport code verification and validation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4417E-103F-A546-B40F-43E9694EE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714" y="5881225"/>
            <a:ext cx="9968895" cy="757764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FENDL meeting, 05.2025</a:t>
            </a:r>
          </a:p>
          <a:p>
            <a:r>
              <a:rPr lang="en-US" sz="1800" dirty="0"/>
              <a:t>Alex Valentine, Steven </a:t>
            </a:r>
            <a:r>
              <a:rPr lang="en-US" sz="1800" dirty="0" err="1"/>
              <a:t>Bradnam</a:t>
            </a:r>
            <a:r>
              <a:rPr lang="en-US" sz="1800" dirty="0"/>
              <a:t>, Davide Laghi, Alberto </a:t>
            </a:r>
            <a:r>
              <a:rPr lang="en-US" sz="1800" dirty="0" err="1"/>
              <a:t>Bittesnich</a:t>
            </a:r>
            <a:r>
              <a:rPr lang="en-US" sz="1800" dirty="0"/>
              <a:t>, Marco Fabbri, Marta Campos, Priti Kanth, Greg Bailey, David Foster, Mark Gilbert</a:t>
            </a:r>
          </a:p>
        </p:txBody>
      </p:sp>
    </p:spTree>
    <p:extLst>
      <p:ext uri="{BB962C8B-B14F-4D97-AF65-F5344CB8AC3E}">
        <p14:creationId xmlns:p14="http://schemas.microsoft.com/office/powerpoint/2010/main" val="295413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131D65B-273E-56F0-CA6A-9758BDA4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4" y="1545968"/>
            <a:ext cx="4390910" cy="449198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BDB4D-AB4F-E829-CB3A-BE0FC016E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Official - Sensitive - Commercial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2C2B5-C861-C277-188E-858BE55F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5482B25-261F-464E-BDD8-63296DE4D8A4}" type="slidenum">
              <a:rPr lang="en-US" sz="18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434A6-273D-01E1-F1B3-796B93536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022" y="1679781"/>
            <a:ext cx="6882104" cy="4214152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0AD8FA0-AFE5-BA42-D7CE-970BF205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benchmark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75B16-A96A-23B1-371D-2AC77EB9E0CF}"/>
              </a:ext>
            </a:extLst>
          </p:cNvPr>
          <p:cNvSpPr txBox="1"/>
          <p:nvPr/>
        </p:nvSpPr>
        <p:spPr>
          <a:xfrm>
            <a:off x="1738649" y="6078280"/>
            <a:ext cx="200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Raw config 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9C5F9-19AB-F343-3E21-F408DF58A193}"/>
              </a:ext>
            </a:extLst>
          </p:cNvPr>
          <p:cNvSpPr txBox="1"/>
          <p:nvPr/>
        </p:nvSpPr>
        <p:spPr>
          <a:xfrm>
            <a:off x="7482218" y="5934635"/>
            <a:ext cx="200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Excel config 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3EF69-9834-E306-38B2-FED754FDCA0A}"/>
              </a:ext>
            </a:extLst>
          </p:cNvPr>
          <p:cNvSpPr txBox="1"/>
          <p:nvPr/>
        </p:nvSpPr>
        <p:spPr>
          <a:xfrm>
            <a:off x="295656" y="1010076"/>
            <a:ext cx="10136231" cy="36933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Addition in JADE requires addition of YAML files controlling the processing. See </a:t>
            </a:r>
            <a:r>
              <a:rPr lang="en-GB" dirty="0">
                <a:hlinkClick r:id="rId5"/>
              </a:rPr>
              <a:t>documentation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176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AA0FE-FA3C-90D1-79C9-A64E94BA76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3A41-838E-1A3C-0052-A4BDE4E04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8CDB7E-179C-D6D5-8510-4A9C4A0F4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149" y="868212"/>
            <a:ext cx="3986893" cy="55816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A6444AD9-A0B6-C5D7-B464-22E6CF04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benchmark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71B72-077A-9F30-8A2D-041E921F1E4E}"/>
              </a:ext>
            </a:extLst>
          </p:cNvPr>
          <p:cNvSpPr txBox="1"/>
          <p:nvPr/>
        </p:nvSpPr>
        <p:spPr>
          <a:xfrm>
            <a:off x="5091448" y="6449862"/>
            <a:ext cx="200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Atlas config file</a:t>
            </a:r>
          </a:p>
        </p:txBody>
      </p:sp>
    </p:spTree>
    <p:extLst>
      <p:ext uri="{BB962C8B-B14F-4D97-AF65-F5344CB8AC3E}">
        <p14:creationId xmlns:p14="http://schemas.microsoft.com/office/powerpoint/2010/main" val="126819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B1665-0D20-23AA-11AE-58343E511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Sphere leakage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C5422-4805-E98E-1A8E-98CBC0C62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357D0-5B78-D575-1914-B06EFBC71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7431D-2189-2EE3-ECCB-199B6131A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04" t="7235"/>
          <a:stretch/>
        </p:blipFill>
        <p:spPr>
          <a:xfrm>
            <a:off x="2006279" y="1276350"/>
            <a:ext cx="7815339" cy="47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3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DC4C8-67EB-C465-4417-CA6933CE8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6D2AE-D143-4612-4511-8A0169B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439AA-70A1-1F7C-9634-5E8FC4862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80" t="7313"/>
          <a:stretch/>
        </p:blipFill>
        <p:spPr>
          <a:xfrm>
            <a:off x="2457450" y="1276350"/>
            <a:ext cx="6856595" cy="4955885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35562B28-1685-8D90-48FE-98B46FE9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results</a:t>
            </a:r>
          </a:p>
        </p:txBody>
      </p:sp>
    </p:spTree>
    <p:extLst>
      <p:ext uri="{BB962C8B-B14F-4D97-AF65-F5344CB8AC3E}">
        <p14:creationId xmlns:p14="http://schemas.microsoft.com/office/powerpoint/2010/main" val="264101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913E9-EE1E-4472-2E98-ED6B24FEC9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33440-7B20-EF6C-7399-4754CC8BC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B0F37-A24A-1D1F-8E46-09FD02201E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60" t="4083" r="-1" b="-1"/>
          <a:stretch/>
        </p:blipFill>
        <p:spPr>
          <a:xfrm>
            <a:off x="2590799" y="1200150"/>
            <a:ext cx="6259087" cy="492278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3FCE0EC-5CE0-2755-4276-CC04AA05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results</a:t>
            </a:r>
          </a:p>
        </p:txBody>
      </p:sp>
    </p:spTree>
    <p:extLst>
      <p:ext uri="{BB962C8B-B14F-4D97-AF65-F5344CB8AC3E}">
        <p14:creationId xmlns:p14="http://schemas.microsoft.com/office/powerpoint/2010/main" val="223364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0FE2F-9267-5464-D9BA-B3753EFC82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04237-2B97-A833-0682-774612C30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3E81D-E714-B761-4313-3DF555C4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95" t="5703"/>
          <a:stretch/>
        </p:blipFill>
        <p:spPr>
          <a:xfrm>
            <a:off x="2419349" y="1162050"/>
            <a:ext cx="6622473" cy="51113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AEF45C97-57B3-9371-74FA-D897CCAB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results</a:t>
            </a:r>
          </a:p>
        </p:txBody>
      </p:sp>
    </p:spTree>
    <p:extLst>
      <p:ext uri="{BB962C8B-B14F-4D97-AF65-F5344CB8AC3E}">
        <p14:creationId xmlns:p14="http://schemas.microsoft.com/office/powerpoint/2010/main" val="256871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C8982-51F3-6DA0-4897-9384EFCBFF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1520F-F3A8-55EB-C4F8-C48A35541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1D487-44A4-CB83-B78D-7996F002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38" t="5641"/>
          <a:stretch/>
        </p:blipFill>
        <p:spPr>
          <a:xfrm>
            <a:off x="2457449" y="1200150"/>
            <a:ext cx="6701609" cy="499388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112E5B7D-6522-32F4-8FF7-9BD27844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results</a:t>
            </a:r>
          </a:p>
        </p:txBody>
      </p:sp>
    </p:spTree>
    <p:extLst>
      <p:ext uri="{BB962C8B-B14F-4D97-AF65-F5344CB8AC3E}">
        <p14:creationId xmlns:p14="http://schemas.microsoft.com/office/powerpoint/2010/main" val="2223840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DE123-409E-6814-3A8F-9DAC1233C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F6AF8-5423-4D36-F8E7-22D77F1E0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37CEFA-E1ED-9A68-E4DA-F2E3BE75FC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15" t="5955"/>
          <a:stretch/>
        </p:blipFill>
        <p:spPr>
          <a:xfrm>
            <a:off x="2175328" y="1035957"/>
            <a:ext cx="6867071" cy="524337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277ACF2-5BD6-BE4E-88AC-10446B17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results</a:t>
            </a:r>
          </a:p>
        </p:txBody>
      </p:sp>
    </p:spTree>
    <p:extLst>
      <p:ext uri="{BB962C8B-B14F-4D97-AF65-F5344CB8AC3E}">
        <p14:creationId xmlns:p14="http://schemas.microsoft.com/office/powerpoint/2010/main" val="364668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D1C10-29F4-39B9-C5A7-54E97085E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B8093-DE7A-BC24-4BAB-8BD5FDE42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78F9A-0508-EEC1-A1DE-70D137B67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486" y="1710201"/>
            <a:ext cx="5878242" cy="4554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4DD27-DD59-AB33-ED73-7EFF2F195D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19" t="5378"/>
          <a:stretch/>
        </p:blipFill>
        <p:spPr>
          <a:xfrm>
            <a:off x="101600" y="1736954"/>
            <a:ext cx="5779636" cy="444478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BE4B97D-4B12-22DC-EBEE-B75A59ED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results</a:t>
            </a:r>
          </a:p>
        </p:txBody>
      </p:sp>
    </p:spTree>
    <p:extLst>
      <p:ext uri="{BB962C8B-B14F-4D97-AF65-F5344CB8AC3E}">
        <p14:creationId xmlns:p14="http://schemas.microsoft.com/office/powerpoint/2010/main" val="321042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302AD-14A5-038E-01E9-708A2578CA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EC29B-F734-FD4A-F833-FBF6E14CE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0F2AB3-145C-E1C9-29E3-D2286F034E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58" t="5762"/>
          <a:stretch/>
        </p:blipFill>
        <p:spPr>
          <a:xfrm>
            <a:off x="6095999" y="1761989"/>
            <a:ext cx="5315619" cy="4154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CD7EF-BC09-E01B-A0AC-20CA3CFD9E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86" t="5448"/>
          <a:stretch/>
        </p:blipFill>
        <p:spPr>
          <a:xfrm>
            <a:off x="166868" y="1761989"/>
            <a:ext cx="5433865" cy="415410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A771A4E9-095C-23D3-2617-E550547F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results</a:t>
            </a:r>
          </a:p>
        </p:txBody>
      </p:sp>
    </p:spTree>
    <p:extLst>
      <p:ext uri="{BB962C8B-B14F-4D97-AF65-F5344CB8AC3E}">
        <p14:creationId xmlns:p14="http://schemas.microsoft.com/office/powerpoint/2010/main" val="91066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5F392-FE33-8532-9D29-330138CA6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555" y="1103274"/>
            <a:ext cx="5929133" cy="53363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Applied Radiation Group at UKAEA has ~20 experts in neutronics and </a:t>
            </a:r>
            <a:r>
              <a:rPr lang="en-US" sz="2000" dirty="0" err="1"/>
              <a:t>radiometrics</a:t>
            </a:r>
            <a:r>
              <a:rPr lang="en-US" sz="2000" dirty="0"/>
              <a:t> areas. Currently two seconded staff at the IAEA.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Key interfaces with: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Fusion Materials Interface group: Nuclear data experts and FISPACT development team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Advanced Computing: Experts in multi-physics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Current activities in neutronics: JET decommissioning, IFMIF-DONES, ITER, STEP, MAST-U, </a:t>
            </a:r>
            <a:r>
              <a:rPr lang="en-US" sz="2000" dirty="0" err="1"/>
              <a:t>EUROfusion</a:t>
            </a:r>
            <a:r>
              <a:rPr lang="en-US" sz="2000" dirty="0"/>
              <a:t> VNS &amp; DEMO, LIBRTI, </a:t>
            </a:r>
            <a:r>
              <a:rPr lang="en-US" sz="2000" b="1" dirty="0"/>
              <a:t>private fusion consultancy </a:t>
            </a:r>
            <a:r>
              <a:rPr lang="en-US" sz="2000" dirty="0"/>
              <a:t>(Gauss Fusion, General Fusion, Commonwealth Fusion), </a:t>
            </a:r>
            <a:r>
              <a:rPr lang="en-US" sz="2000" b="1" dirty="0"/>
              <a:t>code development</a:t>
            </a:r>
            <a:r>
              <a:rPr lang="en-US" sz="2000" dirty="0"/>
              <a:t> (GEOUNED, Fluid activation, ACP modelling, N1S, JADE)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have adopted the FENDL library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79E74-1B26-4849-15BD-52602512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Neutronics and nuclear data at UKAEA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CA74-9DB5-0F66-80AB-7E3DA91286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Official - Sensitive - Commercial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B8974-FC29-4A10-474D-952CF71CE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1A66BD-FB20-ECAE-1AFF-6881B0C7F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13" y="3744864"/>
            <a:ext cx="3258906" cy="21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RRECTING and REPLACING The European Gauss Fusion Initiative Seeks to Use  Magnetic Fusion to Ensure a Clean and Safe Energy Supply">
            <a:extLst>
              <a:ext uri="{FF2B5EF4-FFF2-40B4-BE49-F238E27FC236}">
                <a16:creationId xmlns:a16="http://schemas.microsoft.com/office/drawing/2014/main" id="{18D6702D-4143-4252-6073-43CD424C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857" y="6157735"/>
            <a:ext cx="1189613" cy="41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ringing Fusion Energy to Market ...">
            <a:extLst>
              <a:ext uri="{FF2B5EF4-FFF2-40B4-BE49-F238E27FC236}">
                <a16:creationId xmlns:a16="http://schemas.microsoft.com/office/drawing/2014/main" id="{79E80886-CC54-3DFD-0C79-454F0F62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68" y="6205137"/>
            <a:ext cx="2365023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ueprint with a square in the center&#10;&#10;AI-generated content may be incorrect.">
            <a:extLst>
              <a:ext uri="{FF2B5EF4-FFF2-40B4-BE49-F238E27FC236}">
                <a16:creationId xmlns:a16="http://schemas.microsoft.com/office/drawing/2014/main" id="{B82F402C-4F96-D04E-FCA9-D7FBBA2DB0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41" r="3479" b="7285"/>
          <a:stretch/>
        </p:blipFill>
        <p:spPr>
          <a:xfrm>
            <a:off x="6441893" y="876648"/>
            <a:ext cx="4658396" cy="2814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706C77-CF3A-11F5-7CAC-DA553D64B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161" y="3997447"/>
            <a:ext cx="2134284" cy="15403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A7C80A-C930-7A9C-3FE5-F4FEE05868EA}"/>
              </a:ext>
            </a:extLst>
          </p:cNvPr>
          <p:cNvSpPr txBox="1"/>
          <p:nvPr/>
        </p:nvSpPr>
        <p:spPr>
          <a:xfrm>
            <a:off x="6483668" y="5612020"/>
            <a:ext cx="139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" pitchFamily="2" charset="77"/>
                <a:ea typeface="Palatino" pitchFamily="2" charset="77"/>
              </a:rPr>
              <a:t>LIBRTI</a:t>
            </a:r>
          </a:p>
        </p:txBody>
      </p:sp>
      <p:pic>
        <p:nvPicPr>
          <p:cNvPr id="15" name="Picture 8" descr="Commonwealth Fusion Systems -- ANS / Conferences / 2024 ANS Student  Conference">
            <a:extLst>
              <a:ext uri="{FF2B5EF4-FFF2-40B4-BE49-F238E27FC236}">
                <a16:creationId xmlns:a16="http://schemas.microsoft.com/office/drawing/2014/main" id="{A4DAB0B1-E15B-A9CE-9B9E-D483F7E5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25" y="6157735"/>
            <a:ext cx="1546420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411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B6DC5-1F94-E2D9-4099-98E6073C18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64F16-6384-578B-8946-090C77130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12126-8A66-5A4E-DA77-3D01051B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20" t="5020"/>
          <a:stretch/>
        </p:blipFill>
        <p:spPr>
          <a:xfrm>
            <a:off x="2468769" y="1115523"/>
            <a:ext cx="6674887" cy="503926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19EC71D-EE0E-141E-CC36-424FE192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US" dirty="0"/>
              <a:t>Sphere leakage results</a:t>
            </a:r>
          </a:p>
        </p:txBody>
      </p:sp>
    </p:spTree>
    <p:extLst>
      <p:ext uri="{BB962C8B-B14F-4D97-AF65-F5344CB8AC3E}">
        <p14:creationId xmlns:p14="http://schemas.microsoft.com/office/powerpoint/2010/main" val="3610060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7DC818-FAD5-D977-A470-AFABF5C7AF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Under 2025 WPBB project on JADE, UKAEA will focus on the following:</a:t>
            </a:r>
            <a:endParaRPr lang="en-GB" sz="2400" u="none" strike="noStrike" dirty="0">
              <a:effectLst/>
            </a:endParaRPr>
          </a:p>
          <a:p>
            <a:pPr marL="342900" indent="-342900">
              <a:buFontTx/>
              <a:buChar char="-"/>
            </a:pPr>
            <a:r>
              <a:rPr lang="en-GB" sz="2400" u="none" strike="noStrike" dirty="0">
                <a:effectLst/>
              </a:rPr>
              <a:t>Running JADE for sphere benchmark and analysis of results </a:t>
            </a:r>
            <a:r>
              <a:rPr lang="en-GB" sz="2400" u="none" strike="noStrike" dirty="0">
                <a:solidFill>
                  <a:srgbClr val="FFC000"/>
                </a:solidFill>
                <a:effectLst/>
              </a:rPr>
              <a:t>[ongoing] </a:t>
            </a:r>
            <a:r>
              <a:rPr lang="en-GB" sz="2400" u="none" strike="noStrike" dirty="0">
                <a:effectLst/>
              </a:rPr>
              <a:t>(code comparisons)</a:t>
            </a:r>
          </a:p>
          <a:p>
            <a:pPr marL="342900" indent="-342900">
              <a:buFontTx/>
              <a:buChar char="-"/>
            </a:pPr>
            <a:r>
              <a:rPr lang="en-GB" sz="2400" u="none" strike="noStrike" dirty="0">
                <a:effectLst/>
              </a:rPr>
              <a:t>Preparation of </a:t>
            </a:r>
            <a:r>
              <a:rPr lang="en-GB" sz="2400" u="none" strike="noStrike" dirty="0" err="1">
                <a:effectLst/>
              </a:rPr>
              <a:t>OpenMC</a:t>
            </a:r>
            <a:r>
              <a:rPr lang="en-GB" sz="2400" u="none" strike="noStrike" dirty="0">
                <a:effectLst/>
              </a:rPr>
              <a:t> input files (outside of JADE) for current JADE benchmarks </a:t>
            </a:r>
            <a:r>
              <a:rPr lang="en-GB" sz="2400" u="none" strike="noStrike" dirty="0">
                <a:solidFill>
                  <a:srgbClr val="FFC000"/>
                </a:solidFill>
                <a:effectLst/>
              </a:rPr>
              <a:t>[ongoing]</a:t>
            </a:r>
            <a:endParaRPr lang="en-GB" b="1" dirty="0">
              <a:solidFill>
                <a:srgbClr val="FFC000"/>
              </a:solidFill>
              <a:latin typeface="Palatino" pitchFamily="2" charset="77"/>
            </a:endParaRPr>
          </a:p>
          <a:p>
            <a:pPr marL="342900" indent="-342900">
              <a:buFontTx/>
              <a:buChar char="-"/>
            </a:pPr>
            <a:r>
              <a:rPr lang="en-GB" sz="2400" u="none" strike="noStrike" dirty="0">
                <a:effectLst/>
              </a:rPr>
              <a:t>Possible modifications to JADE required for running </a:t>
            </a:r>
            <a:r>
              <a:rPr lang="en-GB" sz="2400" u="none" strike="noStrike" dirty="0" err="1">
                <a:effectLst/>
              </a:rPr>
              <a:t>OpenMC</a:t>
            </a:r>
            <a:r>
              <a:rPr lang="en-GB" sz="2400" u="none" strike="noStrike" dirty="0">
                <a:effectLst/>
              </a:rPr>
              <a:t> benchmarks (e.g. custom sources)</a:t>
            </a:r>
          </a:p>
          <a:p>
            <a:pPr marL="342900" indent="-342900">
              <a:buFontTx/>
              <a:buChar char="-"/>
            </a:pPr>
            <a:r>
              <a:rPr lang="en-GB" sz="2400" u="none" strike="noStrike" dirty="0">
                <a:effectLst/>
              </a:rPr>
              <a:t>Addition of </a:t>
            </a:r>
            <a:r>
              <a:rPr lang="en-GB" sz="2400" u="none" strike="noStrike" dirty="0" err="1">
                <a:effectLst/>
              </a:rPr>
              <a:t>OpenMC</a:t>
            </a:r>
            <a:r>
              <a:rPr lang="en-GB" sz="2400" u="none" strike="noStrike" dirty="0">
                <a:effectLst/>
              </a:rPr>
              <a:t> benchmarks in to JADE (preparation of YAML files etc.)</a:t>
            </a:r>
            <a:endParaRPr lang="en-GB" sz="2400" b="1" i="0" u="none" strike="noStrike" dirty="0">
              <a:solidFill>
                <a:srgbClr val="07181B"/>
              </a:solidFill>
              <a:effectLst/>
              <a:latin typeface="Palatino" pitchFamily="2" charset="77"/>
            </a:endParaRPr>
          </a:p>
          <a:p>
            <a:pPr marL="342900" indent="-342900">
              <a:buFontTx/>
              <a:buChar char="-"/>
            </a:pPr>
            <a:r>
              <a:rPr lang="en-GB" sz="2400" u="none" strike="noStrike" dirty="0">
                <a:effectLst/>
              </a:rPr>
              <a:t>Running JADE for added benchmarks (+ perform code comparisons)</a:t>
            </a:r>
          </a:p>
          <a:p>
            <a:pPr marL="342900" indent="-342900">
              <a:buFontTx/>
              <a:buChar char="-"/>
            </a:pP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Perform production runs of JADE (JEFF-4, ENDFVIII.1, JENDL-5 etc …)</a:t>
            </a:r>
          </a:p>
          <a:p>
            <a:pPr marL="342900" indent="-342900">
              <a:buFontTx/>
              <a:buChar char="-"/>
            </a:pP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 code maintenance and addressing issues in the repository </a:t>
            </a: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[ongoing/ JADE hackathon]</a:t>
            </a:r>
          </a:p>
          <a:p>
            <a:endParaRPr lang="en-US" dirty="0"/>
          </a:p>
          <a:p>
            <a:r>
              <a:rPr lang="en-US" dirty="0"/>
              <a:t>Write a paper on these activities aiming for submission in October/November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54A991-F758-F812-078F-BDE3AD61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UKAEA future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DA44B-A8BB-7C00-CDB4-FAC36AA788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68284-6811-5E4B-BC4C-4C59F91B8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52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162AA-5DC0-F87A-FA38-17F1117399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JADE v4 now available with significant revisions to the code architecture. Usability and development now much more straightforward.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OpenMC</a:t>
            </a:r>
            <a:r>
              <a:rPr lang="en-US" dirty="0"/>
              <a:t> now fully integrated – we have several benchmarks that can be ran in </a:t>
            </a:r>
            <a:r>
              <a:rPr lang="en-US" dirty="0" err="1"/>
              <a:t>OpenMC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year the list of benchmarks will grow and analysis will be performed providing useful input to the development of </a:t>
            </a:r>
            <a:r>
              <a:rPr lang="en-US" dirty="0" err="1"/>
              <a:t>OpenMC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Additions of benchmarks/transport codes always welcomed.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EACE68-E704-D4E5-5FA6-0F3DECC3B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2B0672-80E1-131E-E158-DA6BD78404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5F7FA-D6A7-5F83-8EA7-525C2AC9D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469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D3E527-CB7F-D929-FBEC-712A0FAFE9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456853-99FA-A373-44DA-C338A7428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66704-7676-3205-040A-C092CE3B59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6EC5F-5598-3787-D5BF-DDDE7EB53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53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B4F3A3-8838-6424-FB51-C51221D61E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D3B3D2-1422-0811-AA2C-A42E58C6A3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D56A88-35D1-389A-DAE6-B8223707E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PATHFINDER: A tool for creating and plotting pathways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5A6599-B4E4-D9A6-CF13-243730965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Priti Kanth</a:t>
            </a:r>
            <a:r>
              <a:rPr lang="en-US" dirty="0"/>
              <a:t>, Greg Bailey, Dave Foster, Mark Gilbert, Alex Valentine</a:t>
            </a:r>
          </a:p>
          <a:p>
            <a:r>
              <a:rPr lang="en-US" dirty="0" err="1"/>
              <a:t>priti.kanth@ukaea.uk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38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DDD519-E8C7-D2D9-AC45-808C342539C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66867" y="1907808"/>
                <a:ext cx="4555445" cy="2939433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  <a:p>
                <a:endParaRPr lang="en-GB" sz="7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DDD519-E8C7-D2D9-AC45-808C342539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66867" y="1907808"/>
                <a:ext cx="4555445" cy="2939433"/>
              </a:xfrm>
              <a:blipFill>
                <a:blip r:embed="rId3"/>
                <a:stretch>
                  <a:fillRect t="-431"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A17847D-DAEF-13E9-FD80-979B5468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PATHFINDER - Intro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FCECF-E190-A2CB-EC3A-96F2617AA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EFF444E7-2BC3-A836-21D7-4BE9B7B1195A}"/>
              </a:ext>
            </a:extLst>
          </p:cNvPr>
          <p:cNvSpPr/>
          <p:nvPr/>
        </p:nvSpPr>
        <p:spPr>
          <a:xfrm>
            <a:off x="1664429" y="4446715"/>
            <a:ext cx="2457928" cy="369332"/>
          </a:xfrm>
          <a:prstGeom prst="leftRightArrow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BD86-64EB-6A1F-C973-93FF093A11A4}"/>
              </a:ext>
            </a:extLst>
          </p:cNvPr>
          <p:cNvSpPr txBox="1"/>
          <p:nvPr/>
        </p:nvSpPr>
        <p:spPr>
          <a:xfrm>
            <a:off x="166867" y="959149"/>
            <a:ext cx="11006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evolution of the inventory of nuclides in a target material that is irradiated by a time-dependent projectile ﬂux is given by the set ordinary differential equations.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173822-1A02-10E7-C0EB-A25D19AD06CA}"/>
              </a:ext>
            </a:extLst>
          </p:cNvPr>
          <p:cNvSpPr txBox="1"/>
          <p:nvPr/>
        </p:nvSpPr>
        <p:spPr>
          <a:xfrm>
            <a:off x="8288235" y="1558884"/>
            <a:ext cx="3395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coefficient matrix contains all the paths between any two isotopes for a given neutron spectrum.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can be used to construct the directed graphs and the pathways.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Each edge corresponds to a </a:t>
            </a:r>
            <a:r>
              <a:rPr lang="en-GB" dirty="0">
                <a:solidFill>
                  <a:srgbClr val="FFC000"/>
                </a:solidFill>
              </a:rPr>
              <a:t>nuclear reaction or radioactive decay </a:t>
            </a:r>
            <a:r>
              <a:rPr lang="en-GB" dirty="0"/>
              <a:t>between the parent and daughter </a:t>
            </a:r>
            <a:r>
              <a:rPr lang="en-GB" dirty="0">
                <a:solidFill>
                  <a:srgbClr val="FFC000"/>
                </a:solidFill>
              </a:rPr>
              <a:t>isotope</a:t>
            </a:r>
            <a:r>
              <a:rPr lang="en-GB" dirty="0"/>
              <a:t> (vertices).</a:t>
            </a:r>
          </a:p>
          <a:p>
            <a:endParaRPr lang="en-GB" dirty="0"/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B2596298-F6BE-7D9D-0970-FBB0D077E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3" t="5500" r="3473" b="4941"/>
          <a:stretch/>
        </p:blipFill>
        <p:spPr>
          <a:xfrm>
            <a:off x="4256754" y="1673304"/>
            <a:ext cx="3897084" cy="3741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66FD4B-E686-ED42-42F8-70C2E6D720F9}"/>
                  </a:ext>
                </a:extLst>
              </p:cNvPr>
              <p:cNvSpPr txBox="1"/>
              <p:nvPr/>
            </p:nvSpPr>
            <p:spPr>
              <a:xfrm>
                <a:off x="4890112" y="4512021"/>
                <a:ext cx="1794612" cy="6080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</a:rPr>
                  <a:t>Coefficient matrix </a:t>
                </a:r>
                <a:endParaRPr lang="en-US" sz="1600" b="1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𝚲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𝒊𝒋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𝒊𝒋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𝝓</m:t>
                      </m:r>
                      <m:r>
                        <a:rPr lang="en-US" sz="1600" b="1" i="1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𝒊𝒋</m:t>
                          </m:r>
                        </m:sub>
                      </m:sSub>
                      <m:r>
                        <a:rPr lang="en-US" sz="16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66FD4B-E686-ED42-42F8-70C2E6D72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112" y="4512021"/>
                <a:ext cx="1794612" cy="608052"/>
              </a:xfrm>
              <a:prstGeom prst="rect">
                <a:avLst/>
              </a:prstGeom>
              <a:blipFill>
                <a:blip r:embed="rId5"/>
                <a:stretch>
                  <a:fillRect l="-1399" t="-4082" r="-2098" b="-40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860334A2-D42A-B616-81DA-75D82B933D7B}"/>
              </a:ext>
            </a:extLst>
          </p:cNvPr>
          <p:cNvSpPr txBox="1"/>
          <p:nvPr/>
        </p:nvSpPr>
        <p:spPr>
          <a:xfrm>
            <a:off x="526486" y="5464370"/>
            <a:ext cx="10521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rgbClr val="FFC000"/>
                </a:solidFill>
              </a:rPr>
              <a:t>PATHFINDER</a:t>
            </a:r>
            <a:r>
              <a:rPr lang="en-GB" sz="1800" i="1" dirty="0"/>
              <a:t> is a Python script that reads the nuclear data libraries, constructs the adjacency matrix and then generates a directed graph for the requested isotope.</a:t>
            </a:r>
            <a:br>
              <a:rPr lang="en-GB" sz="1800" i="1" dirty="0"/>
            </a:b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40375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EE190A-EBAB-E315-7D34-26605705D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868" y="1071807"/>
            <a:ext cx="5624603" cy="459187"/>
          </a:xfrm>
        </p:spPr>
        <p:txBody>
          <a:bodyPr/>
          <a:lstStyle/>
          <a:p>
            <a:r>
              <a:rPr lang="en-GB" dirty="0"/>
              <a:t>Graphs between isotopes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BDC86C-A8C4-8098-A7FB-B0569B58E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0254" y="1066609"/>
            <a:ext cx="5624603" cy="459187"/>
          </a:xfrm>
        </p:spPr>
        <p:txBody>
          <a:bodyPr/>
          <a:lstStyle/>
          <a:p>
            <a:r>
              <a:rPr lang="en-GB" dirty="0"/>
              <a:t>Comparison of data libraries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518430-68A5-93E8-6919-66FFA976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PATHFINDER -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7B967-E360-A451-FDD1-11D4905F7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Content Placeholder 9" descr="A diagram of a chemical formula&#10;&#10;Description automatically generated">
            <a:extLst>
              <a:ext uri="{FF2B5EF4-FFF2-40B4-BE49-F238E27FC236}">
                <a16:creationId xmlns:a16="http://schemas.microsoft.com/office/drawing/2014/main" id="{AC0DD6C7-D35E-6B94-2671-CA88EF31F78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-63550" y="1602798"/>
            <a:ext cx="3959000" cy="39590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DC707C6-4C78-3233-A115-69C186345ADC}"/>
              </a:ext>
            </a:extLst>
          </p:cNvPr>
          <p:cNvSpPr txBox="1">
            <a:spLocks/>
          </p:cNvSpPr>
          <p:nvPr/>
        </p:nvSpPr>
        <p:spPr>
          <a:xfrm>
            <a:off x="10507599" y="6255362"/>
            <a:ext cx="1455295" cy="497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JEFF 3.3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0331B9C-659A-78A7-B261-0A764897AF6B}"/>
              </a:ext>
            </a:extLst>
          </p:cNvPr>
          <p:cNvSpPr txBox="1">
            <a:spLocks/>
          </p:cNvSpPr>
          <p:nvPr/>
        </p:nvSpPr>
        <p:spPr>
          <a:xfrm>
            <a:off x="8383413" y="1525796"/>
            <a:ext cx="2224807" cy="449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ENDFB/VIII.0 </a:t>
            </a:r>
          </a:p>
        </p:txBody>
      </p:sp>
      <p:pic>
        <p:nvPicPr>
          <p:cNvPr id="14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B9E10B67-AD47-EC59-1C89-84051750D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817" y="868212"/>
            <a:ext cx="2447999" cy="306000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F88AA8C7-7140-D724-F02B-C61A9964E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393" y="3733356"/>
            <a:ext cx="2448000" cy="30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DBDAD4-3586-8278-E3DD-4BBB34738B6B}"/>
              </a:ext>
            </a:extLst>
          </p:cNvPr>
          <p:cNvSpPr txBox="1"/>
          <p:nvPr/>
        </p:nvSpPr>
        <p:spPr>
          <a:xfrm>
            <a:off x="6096000" y="1905506"/>
            <a:ext cx="271961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The difference in the probability for </a:t>
            </a:r>
            <a:r>
              <a:rPr lang="en-GB" sz="1600" baseline="30000" dirty="0">
                <a:solidFill>
                  <a:schemeClr val="accent1"/>
                </a:solidFill>
                <a:effectLst/>
                <a:latin typeface="Helvetica" pitchFamily="2" charset="0"/>
              </a:rPr>
              <a:t>14</a:t>
            </a:r>
            <a:r>
              <a:rPr lang="en-GB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C production from </a:t>
            </a:r>
            <a:r>
              <a:rPr lang="en-GB" sz="1600" baseline="30000" dirty="0">
                <a:solidFill>
                  <a:schemeClr val="accent1"/>
                </a:solidFill>
                <a:effectLst/>
                <a:latin typeface="Helvetica" pitchFamily="2" charset="0"/>
              </a:rPr>
              <a:t>17</a:t>
            </a:r>
            <a:r>
              <a:rPr lang="en-GB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O(n,</a:t>
            </a:r>
            <a:r>
              <a:rPr lang="el-GR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α)</a:t>
            </a:r>
            <a:r>
              <a:rPr lang="el-GR" sz="1600" baseline="30000" dirty="0">
                <a:solidFill>
                  <a:schemeClr val="accent1"/>
                </a:solidFill>
                <a:effectLst/>
                <a:latin typeface="Helvetica" pitchFamily="2" charset="0"/>
              </a:rPr>
              <a:t>14</a:t>
            </a:r>
            <a:r>
              <a:rPr lang="en-GB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C reaction is due to the difference in </a:t>
            </a:r>
            <a:r>
              <a:rPr lang="en-GB" sz="1600" baseline="30000" dirty="0">
                <a:solidFill>
                  <a:schemeClr val="accent1"/>
                </a:solidFill>
                <a:effectLst/>
                <a:latin typeface="Helvetica" pitchFamily="2" charset="0"/>
              </a:rPr>
              <a:t>17</a:t>
            </a:r>
            <a:r>
              <a:rPr lang="en-GB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O(n,2n′)</a:t>
            </a:r>
            <a:r>
              <a:rPr lang="en-GB" sz="1600" baseline="30000" dirty="0">
                <a:solidFill>
                  <a:schemeClr val="accent1"/>
                </a:solidFill>
                <a:effectLst/>
                <a:latin typeface="Helvetica" pitchFamily="2" charset="0"/>
              </a:rPr>
              <a:t>16</a:t>
            </a:r>
            <a:r>
              <a:rPr lang="en-GB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O reaction cross-section in the two data libraries*. The </a:t>
            </a:r>
            <a:r>
              <a:rPr lang="en-GB" sz="1600" baseline="30000" dirty="0">
                <a:solidFill>
                  <a:schemeClr val="accent1"/>
                </a:solidFill>
                <a:effectLst/>
                <a:latin typeface="Helvetica" pitchFamily="2" charset="0"/>
              </a:rPr>
              <a:t>17</a:t>
            </a:r>
            <a:r>
              <a:rPr lang="en-GB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O(n,2n′)</a:t>
            </a:r>
            <a:r>
              <a:rPr lang="en-GB" sz="1600" baseline="30000" dirty="0">
                <a:solidFill>
                  <a:schemeClr val="accent1"/>
                </a:solidFill>
                <a:effectLst/>
                <a:latin typeface="Helvetica" pitchFamily="2" charset="0"/>
              </a:rPr>
              <a:t>16</a:t>
            </a:r>
            <a:r>
              <a:rPr lang="en-GB" sz="1600" dirty="0">
                <a:solidFill>
                  <a:schemeClr val="accent1"/>
                </a:solidFill>
                <a:effectLst/>
                <a:latin typeface="Helvetica" pitchFamily="2" charset="0"/>
              </a:rPr>
              <a:t>O reaction has different threshold energies, 4.36 MeV in the case of JEFF-3.3 and 7.58 MeV in the case ENDF/B-VIII.0.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A51D18-3F4E-1A28-CB12-3311F6FAD3C4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8815612" y="2855231"/>
            <a:ext cx="1067816" cy="573769"/>
          </a:xfrm>
          <a:prstGeom prst="straightConnector1">
            <a:avLst/>
          </a:prstGeom>
          <a:ln w="28575">
            <a:solidFill>
              <a:srgbClr val="F6A7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3A4BFC-F152-5CF4-6945-C2AEE19FE5EE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455806" y="4952494"/>
            <a:ext cx="1949451" cy="980220"/>
          </a:xfrm>
          <a:prstGeom prst="straightConnector1">
            <a:avLst/>
          </a:prstGeom>
          <a:ln w="28575">
            <a:solidFill>
              <a:srgbClr val="F6A7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6" descr="A diagram of a diagram&#10;&#10;Description automatically generated">
            <a:extLst>
              <a:ext uri="{FF2B5EF4-FFF2-40B4-BE49-F238E27FC236}">
                <a16:creationId xmlns:a16="http://schemas.microsoft.com/office/drawing/2014/main" id="{8BF764FE-678E-823A-48F2-C87DF30D7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474426" y="1218421"/>
            <a:ext cx="4281472" cy="5351841"/>
          </a:xfrm>
          <a:noFill/>
        </p:spPr>
      </p:pic>
    </p:spTree>
    <p:extLst>
      <p:ext uri="{BB962C8B-B14F-4D97-AF65-F5344CB8AC3E}">
        <p14:creationId xmlns:p14="http://schemas.microsoft.com/office/powerpoint/2010/main" val="1100505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75144B-01FF-D064-66BE-68DD81432D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561E1-0DC1-CF92-C264-15DB88CA8C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165D7B-4F9D-B77A-992E-5CFD3FCB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JADE with </a:t>
            </a:r>
            <a:r>
              <a:rPr lang="en-US" dirty="0" err="1"/>
              <a:t>OpenMC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0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0F33B6-152D-7357-EBBF-A5E5ADF74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JADE V&amp;V tool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1415-0E0D-208B-2A84-6D6CE4017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47EBD97-D178-44F5-97DA-60B8986D1715}"/>
              </a:ext>
            </a:extLst>
          </p:cNvPr>
          <p:cNvSpPr txBox="1">
            <a:spLocks/>
          </p:cNvSpPr>
          <p:nvPr/>
        </p:nvSpPr>
        <p:spPr>
          <a:xfrm>
            <a:off x="166868" y="1733555"/>
            <a:ext cx="6570286" cy="382558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JADE has been applied extensively in the verification and validation efforts for nuclear data libraries.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</a:rPr>
              <a:t>JADE automates the simulation of computational and experimental fusion relevant benchmarks providing a concise set of graphical and tabulated outputs</a:t>
            </a:r>
            <a:endParaRPr lang="en-GB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JADE is adopted as the </a:t>
            </a:r>
            <a:r>
              <a:rPr lang="en-GB" sz="1800" b="1" dirty="0">
                <a:latin typeface="+mn-lt"/>
              </a:rPr>
              <a:t>official tool for validation and verification of the FENDL library</a:t>
            </a:r>
            <a:r>
              <a:rPr lang="en-GB" sz="1800" dirty="0">
                <a:latin typeface="+mn-lt"/>
              </a:rPr>
              <a:t> and features prominently in the major journal article on the library published in Feb 2024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800" dirty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Major re-write of the code for future sustainability in </a:t>
            </a:r>
            <a:r>
              <a:rPr lang="en-GB" sz="1800" b="1" dirty="0">
                <a:latin typeface="+mn-lt"/>
              </a:rPr>
              <a:t>JADE v4, released 01.04.2025 </a:t>
            </a:r>
            <a:r>
              <a:rPr lang="en-GB" sz="1800" dirty="0">
                <a:latin typeface="+mn-lt"/>
              </a:rPr>
              <a:t>[see D. Laghi presentation]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Open source and maintained on GitHub: </a:t>
            </a:r>
            <a:r>
              <a:rPr lang="en-GB" sz="18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https://github.com/JADE-V-V/JADE</a:t>
            </a:r>
            <a:r>
              <a:rPr lang="en-GB" sz="1800" b="1" dirty="0"/>
              <a:t> </a:t>
            </a:r>
            <a:endParaRPr lang="en-GB" sz="1800" dirty="0">
              <a:latin typeface="+mn-lt"/>
            </a:endParaRP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65B617D-382B-DCF5-4509-7C6928DD6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688" y="786887"/>
            <a:ext cx="3659437" cy="3076271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09E612F-0DFE-BE3E-CA66-F23F72D17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72" y="3863158"/>
            <a:ext cx="4078319" cy="2924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D5C3D5-7371-DFD6-1B5C-8702276CB05B}"/>
              </a:ext>
            </a:extLst>
          </p:cNvPr>
          <p:cNvSpPr txBox="1"/>
          <p:nvPr/>
        </p:nvSpPr>
        <p:spPr>
          <a:xfrm>
            <a:off x="865834" y="6398327"/>
            <a:ext cx="4304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baseline="30000" dirty="0">
                <a:latin typeface="+mj-lt"/>
              </a:rPr>
              <a:t>1</a:t>
            </a:r>
            <a:r>
              <a:rPr lang="en-GB" sz="1400" b="0" i="1" strike="noStrike" dirty="0">
                <a:solidFill>
                  <a:srgbClr val="0272B1"/>
                </a:solidFill>
                <a:effectLst/>
                <a:latin typeface="+mj-lt"/>
                <a:hlinkClick r:id="rId5" tooltip="Persistent link using digital object identifier"/>
              </a:rPr>
              <a:t>https://doi.org/10.1016/j.nds.2024.01.001</a:t>
            </a:r>
            <a:endParaRPr lang="en-GB" sz="1400" i="1" dirty="0">
              <a:latin typeface="+mj-lt"/>
            </a:endParaRPr>
          </a:p>
        </p:txBody>
      </p:sp>
      <p:pic>
        <p:nvPicPr>
          <p:cNvPr id="10" name="Picture 2" descr="Fusion for Energy - Wikipedia">
            <a:extLst>
              <a:ext uri="{FF2B5EF4-FFF2-40B4-BE49-F238E27FC236}">
                <a16:creationId xmlns:a16="http://schemas.microsoft.com/office/drawing/2014/main" id="{C7FCEA99-BAC1-500E-AA36-EB9AF19FF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5501" y="2015525"/>
            <a:ext cx="1442314" cy="61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01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CEAFD1-98B0-5310-5632-E02C2870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JADE V&amp;V tool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4170E-F5D4-551A-82EF-D5D803152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F6F43-DB5F-31BA-3EFA-CF554BEF528B}"/>
              </a:ext>
            </a:extLst>
          </p:cNvPr>
          <p:cNvSpPr txBox="1"/>
          <p:nvPr/>
        </p:nvSpPr>
        <p:spPr>
          <a:xfrm>
            <a:off x="521729" y="1030181"/>
            <a:ext cx="10663106" cy="378565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UKAEA got involved with the JADE project ~2022. Two primary motives for this: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Identifying the potential to expand JADE for V&amp;V of particle transport codes as well as nuclear data libraries. </a:t>
            </a:r>
            <a:r>
              <a:rPr lang="en-GB" sz="1600" b="1" dirty="0"/>
              <a:t>Clear uptake in the community of alternatives to MCNP.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Users of data libraries and transport codes for array of applications.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First major revisions led to release </a:t>
            </a:r>
            <a:r>
              <a:rPr lang="en-GB" sz="1600" b="1" dirty="0"/>
              <a:t>v3.0.0</a:t>
            </a:r>
            <a:r>
              <a:rPr lang="en-GB" sz="1600" dirty="0"/>
              <a:t>, 03.2024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1600" dirty="0"/>
              <a:t>Develop a Linux compatible version of JADE capable of running benchmarks using jobs for parallel submission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1600" dirty="0"/>
              <a:t>Establish framework and demonstrate isolated running of </a:t>
            </a:r>
            <a:r>
              <a:rPr lang="en-GB" sz="1600" dirty="0" err="1"/>
              <a:t>OpenMC</a:t>
            </a:r>
            <a:r>
              <a:rPr lang="en-GB" sz="1600" dirty="0"/>
              <a:t> in JADE.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1600" dirty="0"/>
              <a:t>Prepare </a:t>
            </a:r>
            <a:r>
              <a:rPr lang="en-GB" sz="1600" dirty="0" err="1"/>
              <a:t>OpenMC</a:t>
            </a:r>
            <a:r>
              <a:rPr lang="en-GB" sz="1600" dirty="0"/>
              <a:t> inputs for simulation and experimental benchmarks in JADE.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1600" dirty="0"/>
              <a:t>Begin preliminary work for inclusion of Serpent.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Contributions in 2024 and 2025 are through </a:t>
            </a:r>
            <a:r>
              <a:rPr lang="en-GB" sz="1600" b="1" dirty="0" err="1"/>
              <a:t>EUROfusion</a:t>
            </a:r>
            <a:r>
              <a:rPr lang="en-GB" sz="1600" b="1" dirty="0"/>
              <a:t> WPBB</a:t>
            </a:r>
            <a:r>
              <a:rPr lang="en-GB" sz="1600" dirty="0"/>
              <a:t> – in-kind UK contribution.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UKAEA collaborate closely with F4E on the tool – periodic progress meetings and to date 3 in-person hackathons held in the UK and in Barcelona. </a:t>
            </a:r>
          </a:p>
        </p:txBody>
      </p:sp>
      <p:pic>
        <p:nvPicPr>
          <p:cNvPr id="2050" name="Picture 2" descr="Fusion for Energy - Wikipedia">
            <a:extLst>
              <a:ext uri="{FF2B5EF4-FFF2-40B4-BE49-F238E27FC236}">
                <a16:creationId xmlns:a16="http://schemas.microsoft.com/office/drawing/2014/main" id="{181AC65B-8985-20DF-64DC-1776AAE6D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3407" y="106060"/>
            <a:ext cx="1442314" cy="61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OpenMC Monte Carlo Code — OpenMC Documentation">
            <a:extLst>
              <a:ext uri="{FF2B5EF4-FFF2-40B4-BE49-F238E27FC236}">
                <a16:creationId xmlns:a16="http://schemas.microsoft.com/office/drawing/2014/main" id="{FAC0B429-F6D9-5D3F-A862-B02EC2BA0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29" y="5041438"/>
            <a:ext cx="1959238" cy="44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xt&#10;&#10;Description automatically generated">
            <a:extLst>
              <a:ext uri="{FF2B5EF4-FFF2-40B4-BE49-F238E27FC236}">
                <a16:creationId xmlns:a16="http://schemas.microsoft.com/office/drawing/2014/main" id="{A37C77AE-C494-C2B9-7992-1D5EE91D6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83" y="5789606"/>
            <a:ext cx="2686515" cy="4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-UR-18-26533">
            <a:extLst>
              <a:ext uri="{FF2B5EF4-FFF2-40B4-BE49-F238E27FC236}">
                <a16:creationId xmlns:a16="http://schemas.microsoft.com/office/drawing/2014/main" id="{DB105EB4-B5DF-A1B6-7D15-560E655D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7" y="5668691"/>
            <a:ext cx="1939790" cy="60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ull size logo">
            <a:extLst>
              <a:ext uri="{FF2B5EF4-FFF2-40B4-BE49-F238E27FC236}">
                <a16:creationId xmlns:a16="http://schemas.microsoft.com/office/drawing/2014/main" id="{1571B08A-202A-8A0F-272A-3C56F0372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71" y="5717975"/>
            <a:ext cx="1673312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3644660-7882-4339-D012-1C7DC28E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12" y="5041438"/>
            <a:ext cx="1494747" cy="5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8B11C7DB-E303-884E-653F-D3B6A624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59" y="5041438"/>
            <a:ext cx="2423323" cy="5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62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F4C58C-14D9-9970-5759-0CE74571D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366512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 use </a:t>
            </a:r>
            <a:r>
              <a:rPr lang="en-US" sz="2000" dirty="0" err="1"/>
              <a:t>OpenMC</a:t>
            </a:r>
            <a:r>
              <a:rPr lang="en-US" sz="2000" dirty="0"/>
              <a:t> in JADE, the user must have the </a:t>
            </a:r>
            <a:r>
              <a:rPr lang="en-US" sz="2000" dirty="0" err="1"/>
              <a:t>OpenMC</a:t>
            </a:r>
            <a:r>
              <a:rPr lang="en-US" sz="2000" dirty="0"/>
              <a:t> python package installed in the same environment as JADE and a version of the code installed in order to be able to run the benchmarks.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JADE uses the python API of </a:t>
            </a:r>
            <a:r>
              <a:rPr lang="en-US" sz="2000" dirty="0" err="1"/>
              <a:t>OpenMC</a:t>
            </a:r>
            <a:r>
              <a:rPr lang="en-US" sz="2000" dirty="0"/>
              <a:t> for all input and output handling including all post processing necessary to prepare JADE raw data files.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JADE is already helping to identify differences compared to MCNP and identify gaps requiring further development e.g. source definitions, tally definitions, variance reduction + computational performance – engagement with developers ongoing/required.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/>
              <a:t>openmc.py</a:t>
            </a:r>
            <a:r>
              <a:rPr lang="en-US" sz="2000" i="1" dirty="0"/>
              <a:t> </a:t>
            </a:r>
            <a:r>
              <a:rPr lang="en-US" sz="2000" dirty="0"/>
              <a:t>is a separate module in JADE so all transport code specific code is isolated. Layers of abstraction mean that addition of further transport codes is as straightforward as possible. </a:t>
            </a:r>
            <a:r>
              <a:rPr lang="en-US" sz="2000" b="1" dirty="0"/>
              <a:t>No code is required to be changed.</a:t>
            </a:r>
            <a:r>
              <a:rPr lang="en-US" sz="20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69DE62-B40E-7248-E819-68A7233FA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OpenMC</a:t>
            </a:r>
            <a:r>
              <a:rPr lang="en-US" dirty="0"/>
              <a:t> in JADE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1BBDF-6C75-A6A9-8370-49DDAB87B2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BE2AF-C6E9-9F7B-F5D5-2729DCB9B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2" descr="The OpenMC Monte Carlo Code — OpenMC Documentation">
            <a:extLst>
              <a:ext uri="{FF2B5EF4-FFF2-40B4-BE49-F238E27FC236}">
                <a16:creationId xmlns:a16="http://schemas.microsoft.com/office/drawing/2014/main" id="{A919A726-3A4C-7290-3345-319DAE5F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055" y="6209374"/>
            <a:ext cx="1952809" cy="4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7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6CB395-B33C-A04A-ACB6-07941F8D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IAEA open benchmarks repository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04887-3E9F-8144-AF7C-7F082ECBA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E8F91A-983D-4547-B25D-D0348325BAE2}"/>
              </a:ext>
            </a:extLst>
          </p:cNvPr>
          <p:cNvSpPr txBox="1"/>
          <p:nvPr/>
        </p:nvSpPr>
        <p:spPr>
          <a:xfrm>
            <a:off x="295656" y="1010076"/>
            <a:ext cx="10872016" cy="132343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All benchmarks are hosted externally to JADE in one of three locations: </a:t>
            </a:r>
            <a:r>
              <a:rPr lang="en-GB" sz="1600" b="1" dirty="0">
                <a:hlinkClick r:id="rId2"/>
              </a:rPr>
              <a:t>IAEA open benchmarks GitHub </a:t>
            </a:r>
            <a:r>
              <a:rPr lang="en-GB" sz="1600" dirty="0"/>
              <a:t>[open source], </a:t>
            </a:r>
            <a:r>
              <a:rPr lang="en-GB" sz="1600" b="1" dirty="0"/>
              <a:t>NEA GitLab </a:t>
            </a:r>
            <a:r>
              <a:rPr lang="en-GB" sz="1600" dirty="0"/>
              <a:t>[SINBAD], </a:t>
            </a:r>
            <a:r>
              <a:rPr lang="en-GB" sz="1600" b="1" dirty="0"/>
              <a:t>F4E GitLab </a:t>
            </a:r>
            <a:r>
              <a:rPr lang="en-GB" sz="1600" dirty="0"/>
              <a:t>[other] . </a:t>
            </a:r>
            <a:r>
              <a:rPr lang="en-GB" sz="1600" b="1" dirty="0"/>
              <a:t>Benchmark models version controlled with metadata.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Contributions and visibility of these repositories encouraged – we have made great strides in avoiding duplicated inputs/effort.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Address validation of benchmarks in this repository and documentation on benchmarks.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B4EA7-F74C-0229-B5C7-3B5317B84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73" y="2530760"/>
            <a:ext cx="9115848" cy="365969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26917EA-6EFD-7089-667E-DFF925CA13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Official - Sensitive - Commercial </a:t>
            </a:r>
          </a:p>
        </p:txBody>
      </p:sp>
    </p:spTree>
    <p:extLst>
      <p:ext uri="{BB962C8B-B14F-4D97-AF65-F5344CB8AC3E}">
        <p14:creationId xmlns:p14="http://schemas.microsoft.com/office/powerpoint/2010/main" val="260493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57690-B3A8-4767-71B0-74B0A76C4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ED422-6F6A-6F50-23F3-D4B5304DC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IAEA open benchmarks repository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B0DC6-17B4-297A-1A77-A5EE186B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C8C32-0E34-4D9E-F360-506734AD6102}"/>
              </a:ext>
            </a:extLst>
          </p:cNvPr>
          <p:cNvSpPr txBox="1"/>
          <p:nvPr/>
        </p:nvSpPr>
        <p:spPr>
          <a:xfrm>
            <a:off x="7306119" y="2594436"/>
            <a:ext cx="4537538" cy="83099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Revisions of existing benchmarks / the addition of new benchmarks can be completed via creating a pull request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7D417-A878-05CB-3BCE-9EBAA2504A25}"/>
              </a:ext>
            </a:extLst>
          </p:cNvPr>
          <p:cNvSpPr txBox="1"/>
          <p:nvPr/>
        </p:nvSpPr>
        <p:spPr>
          <a:xfrm>
            <a:off x="7306119" y="3689921"/>
            <a:ext cx="4090428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Metadata for the benchmark is updated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E3D3F-4D55-0B0E-8F40-526DDE1139EF}"/>
              </a:ext>
            </a:extLst>
          </p:cNvPr>
          <p:cNvSpPr txBox="1"/>
          <p:nvPr/>
        </p:nvSpPr>
        <p:spPr>
          <a:xfrm>
            <a:off x="7306119" y="4292963"/>
            <a:ext cx="4090428" cy="107721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Additional control over code specifics: </a:t>
            </a:r>
            <a:r>
              <a:rPr lang="en-GB" sz="1600" i="1" dirty="0" err="1"/>
              <a:t>Tally_factors.yaml</a:t>
            </a:r>
            <a:r>
              <a:rPr lang="en-GB" sz="1600" i="1" dirty="0"/>
              <a:t>  </a:t>
            </a:r>
            <a:r>
              <a:rPr lang="en-GB" sz="1600" dirty="0"/>
              <a:t>and </a:t>
            </a:r>
            <a:r>
              <a:rPr lang="en-GB" sz="1600" i="1" dirty="0" err="1"/>
              <a:t>volumes.json</a:t>
            </a:r>
            <a:r>
              <a:rPr lang="en-GB" sz="1600" dirty="0"/>
              <a:t> currently unique to </a:t>
            </a:r>
            <a:r>
              <a:rPr lang="en-GB" sz="1600" dirty="0" err="1"/>
              <a:t>OpenMC</a:t>
            </a:r>
            <a:r>
              <a:rPr lang="en-GB" sz="1600" dirty="0"/>
              <a:t> to capture necessary normalisations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E0B29D-7BE5-9347-8EA0-06DE541B7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20" y="2399054"/>
            <a:ext cx="1224692" cy="425086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80BAF-DBD9-5A68-E77F-430BF0318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561" y="2410686"/>
            <a:ext cx="2895600" cy="11303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B713A-E521-BF4F-E34A-99912DE23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053" y="3011718"/>
            <a:ext cx="2755900" cy="20828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6449EB-A914-85F5-1A0D-9A765661E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337" y="4834232"/>
            <a:ext cx="1473200" cy="11811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7E1588-583E-1C4D-ECB9-AC422BE59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524" y="3920068"/>
            <a:ext cx="1774173" cy="27090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DF20CE-64CD-B103-76A9-FEAB8C61B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0161" y="3165527"/>
            <a:ext cx="2120900" cy="660400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897DB117-2427-6530-2897-31ABD0DEBA88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4450537" y="3495727"/>
            <a:ext cx="649624" cy="192905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C90D2D59-716C-0FBC-B8BB-F7585DED783D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450537" y="5274602"/>
            <a:ext cx="822987" cy="41143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3A4C7A-944A-0490-D1D3-B5194EB0F077}"/>
              </a:ext>
            </a:extLst>
          </p:cNvPr>
          <p:cNvSpPr txBox="1"/>
          <p:nvPr/>
        </p:nvSpPr>
        <p:spPr>
          <a:xfrm>
            <a:off x="295656" y="1010076"/>
            <a:ext cx="10872016" cy="132343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All benchmarks are hosted externally to JADE in one of three locations: </a:t>
            </a:r>
            <a:r>
              <a:rPr lang="en-GB" sz="1600" b="1" dirty="0">
                <a:hlinkClick r:id="rId9"/>
              </a:rPr>
              <a:t>IAEA open benchmarks GitHub </a:t>
            </a:r>
            <a:r>
              <a:rPr lang="en-GB" sz="1600" dirty="0"/>
              <a:t>[open source], </a:t>
            </a:r>
            <a:r>
              <a:rPr lang="en-GB" sz="1600" b="1" dirty="0"/>
              <a:t>NEA GitLab </a:t>
            </a:r>
            <a:r>
              <a:rPr lang="en-GB" sz="1600" dirty="0"/>
              <a:t>[SINBAD], </a:t>
            </a:r>
            <a:r>
              <a:rPr lang="en-GB" sz="1600" b="1" dirty="0"/>
              <a:t>F4E GitLab </a:t>
            </a:r>
            <a:r>
              <a:rPr lang="en-GB" sz="1600" dirty="0"/>
              <a:t>[other] . </a:t>
            </a:r>
            <a:r>
              <a:rPr lang="en-GB" sz="1600" b="1" dirty="0"/>
              <a:t>Benchmark models version controlled with metadata.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Contributions and visibility of these repositories encouraged – we have made great strides in avoiding duplicated inputs/effort.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Address validation of benchmarks in this repository and documentation on benchmarks.</a:t>
            </a:r>
          </a:p>
        </p:txBody>
      </p:sp>
    </p:spTree>
    <p:extLst>
      <p:ext uri="{BB962C8B-B14F-4D97-AF65-F5344CB8AC3E}">
        <p14:creationId xmlns:p14="http://schemas.microsoft.com/office/powerpoint/2010/main" val="37656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5B484-7910-2F0B-34B9-BDE890288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5ED18B-C7B1-3DA5-2177-C949CE64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Sphere leakage benchmark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9839B-EB6F-BC9B-A92F-8147646F2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1DC7F8-91A3-6BEC-D3A1-AD2DD97DC212}"/>
              </a:ext>
            </a:extLst>
          </p:cNvPr>
          <p:cNvSpPr txBox="1"/>
          <p:nvPr/>
        </p:nvSpPr>
        <p:spPr>
          <a:xfrm>
            <a:off x="295656" y="1010076"/>
            <a:ext cx="10872016" cy="230832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3"/>
              </a:rPr>
              <a:t>Sphere leakage benchmark</a:t>
            </a:r>
            <a:r>
              <a:rPr lang="en-GB" dirty="0"/>
              <a:t> is a simple yet highly useful benchmark in JADE. The material of the spherical shell is set as each isotope of a library and a set of ‘standard materials’.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MCNP with FENDL 3.2c ran previously by F4E.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Here the sphere benchmark is run with </a:t>
            </a:r>
            <a:r>
              <a:rPr lang="en-GB" dirty="0" err="1"/>
              <a:t>OpenMC</a:t>
            </a:r>
            <a:r>
              <a:rPr lang="en-GB" dirty="0"/>
              <a:t> with the complete set of isotopes in FENDL 3.2c and ENDFVIII.0 and the JADE ‘standard materials’.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Job submission was utilised - total 212 simulations – each ran on 32 CPU cores on single node of UKAEA HPC cluster. Longest simulation: 21 minutes for 10</a:t>
            </a:r>
            <a:r>
              <a:rPr lang="en-GB" baseline="30000" dirty="0"/>
              <a:t>7 </a:t>
            </a:r>
            <a:r>
              <a:rPr lang="en-GB" dirty="0"/>
              <a:t>particles – results are illustration of capability and preliminary.</a:t>
            </a:r>
            <a:endParaRPr lang="en-GB" baseline="30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369E32-8DC3-2FA2-B3C0-ADBCD5F876E8}"/>
              </a:ext>
            </a:extLst>
          </p:cNvPr>
          <p:cNvGrpSpPr/>
          <p:nvPr/>
        </p:nvGrpSpPr>
        <p:grpSpPr>
          <a:xfrm>
            <a:off x="6568940" y="3442572"/>
            <a:ext cx="3009900" cy="3302762"/>
            <a:chOff x="6445526" y="3539601"/>
            <a:chExt cx="3009900" cy="33027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BCE27F5-D32C-5F7F-A29B-F60366CBBAD9}"/>
                </a:ext>
              </a:extLst>
            </p:cNvPr>
            <p:cNvGrpSpPr/>
            <p:nvPr/>
          </p:nvGrpSpPr>
          <p:grpSpPr>
            <a:xfrm>
              <a:off x="6445526" y="3539601"/>
              <a:ext cx="3009900" cy="2978150"/>
              <a:chOff x="6445526" y="3539601"/>
              <a:chExt cx="3009900" cy="297815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493C8DB-FA90-5D72-73D6-C58CF450D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5526" y="3539601"/>
                <a:ext cx="3009900" cy="2978150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8314AA0-C8FF-9651-DC04-334B6AAC4C06}"/>
                  </a:ext>
                </a:extLst>
              </p:cNvPr>
              <p:cNvSpPr/>
              <p:nvPr/>
            </p:nvSpPr>
            <p:spPr>
              <a:xfrm>
                <a:off x="6731276" y="3799939"/>
                <a:ext cx="2452480" cy="245508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338CA24-C8C1-FC6B-BEAC-C94310DEC6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31012" y="3799939"/>
                <a:ext cx="20293" cy="1156374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F4E825-2FDD-8901-2C4D-9B0B727607AA}"/>
                  </a:ext>
                </a:extLst>
              </p:cNvPr>
              <p:cNvSpPr txBox="1"/>
              <p:nvPr/>
            </p:nvSpPr>
            <p:spPr>
              <a:xfrm>
                <a:off x="7917760" y="4210985"/>
                <a:ext cx="1347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2"/>
                    </a:solidFill>
                  </a:rPr>
                  <a:t>50.001 cm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5CA53E-F317-4651-1D88-019990E4AE60}"/>
                </a:ext>
              </a:extLst>
            </p:cNvPr>
            <p:cNvSpPr txBox="1"/>
            <p:nvPr/>
          </p:nvSpPr>
          <p:spPr>
            <a:xfrm>
              <a:off x="7415517" y="6473031"/>
              <a:ext cx="1668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 pitchFamily="2" charset="77"/>
                  <a:ea typeface="Palatino" pitchFamily="2" charset="77"/>
                </a:rPr>
                <a:t>OpenMC</a:t>
              </a:r>
              <a:endParaRPr lang="en-US" dirty="0">
                <a:latin typeface="Palatino" pitchFamily="2" charset="77"/>
                <a:ea typeface="Palatino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39599F-7D86-D474-7F04-61F9583ADCA2}"/>
              </a:ext>
            </a:extLst>
          </p:cNvPr>
          <p:cNvGrpSpPr/>
          <p:nvPr/>
        </p:nvGrpSpPr>
        <p:grpSpPr>
          <a:xfrm>
            <a:off x="2136086" y="3429000"/>
            <a:ext cx="3009900" cy="3273705"/>
            <a:chOff x="4226714" y="3539601"/>
            <a:chExt cx="3009900" cy="32737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ACC121-CBD9-81FA-D11E-B8D48796F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6714" y="3539601"/>
              <a:ext cx="3009900" cy="29781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EAACEB-9323-592D-AF7B-E86C21ECF0E8}"/>
                </a:ext>
              </a:extLst>
            </p:cNvPr>
            <p:cNvSpPr txBox="1"/>
            <p:nvPr/>
          </p:nvSpPr>
          <p:spPr>
            <a:xfrm>
              <a:off x="5335319" y="6443974"/>
              <a:ext cx="1668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MCNP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62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4D7DE5F8-5B50-D54B-A56E-8D9716E41ED6}" vid="{59BD276D-3269-554A-BC34-F8363FA7ED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(widescreen)</Template>
  <TotalTime>4908</TotalTime>
  <Words>1841</Words>
  <Application>Microsoft Macintosh PowerPoint</Application>
  <PresentationFormat>Widescreen</PresentationFormat>
  <Paragraphs>182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Cambria Math</vt:lpstr>
      <vt:lpstr>Helvetica</vt:lpstr>
      <vt:lpstr>Palatino</vt:lpstr>
      <vt:lpstr>Wingdings</vt:lpstr>
      <vt:lpstr>Office Theme</vt:lpstr>
      <vt:lpstr>PowerPoint Presentation</vt:lpstr>
      <vt:lpstr>Neutronics and nuclear data at UKAEA</vt:lpstr>
      <vt:lpstr>Applications of JADE with OpenMC</vt:lpstr>
      <vt:lpstr>JADE V&amp;V tool</vt:lpstr>
      <vt:lpstr>JADE V&amp;V tool</vt:lpstr>
      <vt:lpstr>OpenMC in JADE</vt:lpstr>
      <vt:lpstr>IAEA open benchmarks repository</vt:lpstr>
      <vt:lpstr>IAEA open benchmarks repository</vt:lpstr>
      <vt:lpstr>Sphere leakage benchmark</vt:lpstr>
      <vt:lpstr>Sphere leakage benchmark</vt:lpstr>
      <vt:lpstr>Sphere leakage benchmark</vt:lpstr>
      <vt:lpstr>Sphere leakage results</vt:lpstr>
      <vt:lpstr>Sphere leakage results</vt:lpstr>
      <vt:lpstr>Sphere leakage results</vt:lpstr>
      <vt:lpstr>Sphere leakage results</vt:lpstr>
      <vt:lpstr>Sphere leakage results</vt:lpstr>
      <vt:lpstr>Sphere leakage results</vt:lpstr>
      <vt:lpstr>Sphere leakage results</vt:lpstr>
      <vt:lpstr>Sphere leakage results</vt:lpstr>
      <vt:lpstr>Sphere leakage results</vt:lpstr>
      <vt:lpstr>UKAEA future plans</vt:lpstr>
      <vt:lpstr>Conclusions</vt:lpstr>
      <vt:lpstr>PowerPoint Presentation</vt:lpstr>
      <vt:lpstr>PATHFINDER: A tool for creating and plotting pathways</vt:lpstr>
      <vt:lpstr>PATHFINDER - Intro</vt:lpstr>
      <vt:lpstr>PATHFINDER - Applications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Valentine, Alex</dc:creator>
  <cp:lastModifiedBy>Valentine, Alex</cp:lastModifiedBy>
  <cp:revision>20</cp:revision>
  <cp:lastPrinted>2017-03-10T11:43:47Z</cp:lastPrinted>
  <dcterms:created xsi:type="dcterms:W3CDTF">2024-08-28T08:28:59Z</dcterms:created>
  <dcterms:modified xsi:type="dcterms:W3CDTF">2025-05-15T06:30:19Z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2024-08-28T08:39:21Z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03bb8304-c57e-4091-98f0-3785c38bb51b</vt:lpwstr>
  </property>
  <property fmtid="{D5CDD505-2E9C-101B-9397-08002B2CF9AE}" pid="8" name="MSIP_Label_22759de7-3255-46b5-8dfe-736652f9c6c1_ContentBits">
    <vt:lpwstr>0</vt:lpwstr>
  </property>
</Properties>
</file>