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1139" r:id="rId4"/>
    <p:sldId id="274" r:id="rId5"/>
    <p:sldId id="275" r:id="rId6"/>
    <p:sldId id="263" r:id="rId7"/>
    <p:sldId id="262" r:id="rId8"/>
    <p:sldId id="259" r:id="rId9"/>
    <p:sldId id="1099" r:id="rId10"/>
    <p:sldId id="1006" r:id="rId11"/>
    <p:sldId id="1140" r:id="rId12"/>
    <p:sldId id="1132" r:id="rId13"/>
    <p:sldId id="1112" r:id="rId14"/>
    <p:sldId id="1130" r:id="rId15"/>
    <p:sldId id="1131" r:id="rId16"/>
    <p:sldId id="1141" r:id="rId17"/>
    <p:sldId id="1142" r:id="rId18"/>
    <p:sldId id="1143" r:id="rId19"/>
    <p:sldId id="1144" r:id="rId20"/>
    <p:sldId id="1145" r:id="rId21"/>
    <p:sldId id="1146" r:id="rId22"/>
    <p:sldId id="1147" r:id="rId23"/>
    <p:sldId id="1148" r:id="rId24"/>
    <p:sldId id="1149" r:id="rId25"/>
    <p:sldId id="1035" r:id="rId26"/>
    <p:sldId id="1150" r:id="rId27"/>
    <p:sldId id="1133" r:id="rId28"/>
    <p:sldId id="1151" r:id="rId29"/>
    <p:sldId id="1152" r:id="rId30"/>
    <p:sldId id="1153" r:id="rId31"/>
    <p:sldId id="1154" r:id="rId32"/>
    <p:sldId id="1155" r:id="rId33"/>
    <p:sldId id="1156" r:id="rId34"/>
    <p:sldId id="260" r:id="rId35"/>
    <p:sldId id="267" r:id="rId36"/>
    <p:sldId id="268" r:id="rId37"/>
    <p:sldId id="269" r:id="rId38"/>
    <p:sldId id="26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938B-6C88-4010-AA96-2A75D810DDB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79C9-5E52-48C1-B43E-6C4A7A72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6268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41507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13-16 May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1507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41507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nds.iaea.org/INDEN/data/ALARM-CF-CU-SHIELD-001-FINAL.pdf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INDE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INDEN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A765-C278-46B2-B441-AE73E3926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Recent updates to the evaluated nuclear data files of structural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3A6F9-379E-475F-85A6-C71FF5D23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Andrej Trkov, Jo</a:t>
            </a:r>
            <a:r>
              <a:rPr lang="sl-SI" dirty="0"/>
              <a:t>ž</a:t>
            </a:r>
            <a:r>
              <a:rPr lang="en-US" dirty="0" err="1"/>
              <a:t>ef</a:t>
            </a:r>
            <a:r>
              <a:rPr lang="en-US" dirty="0"/>
              <a:t> Stefan Institute, Ljubljana, Slovenia</a:t>
            </a:r>
          </a:p>
          <a:p>
            <a:r>
              <a:rPr lang="en-US" dirty="0"/>
              <a:t>(on behalf of the INDEN Collaboration)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EAD53-2788-4C6D-87ED-47F17181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A14E3-AB58-4602-9F9B-9821936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 2">
            <a:extLst>
              <a:ext uri="{FF2B5EF4-FFF2-40B4-BE49-F238E27FC236}">
                <a16:creationId xmlns:a16="http://schemas.microsoft.com/office/drawing/2014/main" id="{7F773ED8-9CA6-3361-8992-7B6D346F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7" y="1075869"/>
            <a:ext cx="6019800" cy="404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941753" y="4385140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333333"/>
                </a:solidFill>
              </a:rPr>
              <a:t>Cu isotopes, ORNL/IAEA/JSI</a:t>
            </a:r>
            <a:endParaRPr lang="en-GB" sz="2000" dirty="0">
              <a:solidFill>
                <a:srgbClr val="333333"/>
              </a:soli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49368-BD72-43C8-AABF-B0538DD5EE05}"/>
              </a:ext>
            </a:extLst>
          </p:cNvPr>
          <p:cNvSpPr txBox="1"/>
          <p:nvPr/>
        </p:nvSpPr>
        <p:spPr>
          <a:xfrm>
            <a:off x="303417" y="5578764"/>
            <a:ext cx="589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 cube, neutron leakage (</a:t>
            </a:r>
            <a:r>
              <a:rPr lang="en-US" sz="2800" dirty="0" err="1"/>
              <a:t>Rez</a:t>
            </a:r>
            <a:r>
              <a:rPr lang="en-US" sz="2800" dirty="0"/>
              <a:t>, CZ)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B422-027F-4E47-9294-D067FB67184B}"/>
              </a:ext>
            </a:extLst>
          </p:cNvPr>
          <p:cNvSpPr txBox="1"/>
          <p:nvPr/>
        </p:nvSpPr>
        <p:spPr>
          <a:xfrm>
            <a:off x="363467" y="5159839"/>
            <a:ext cx="575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Schulc et al, </a:t>
            </a:r>
            <a:r>
              <a:rPr lang="en-US" sz="2800" dirty="0" err="1"/>
              <a:t>Rad.Phys.Chem</a:t>
            </a:r>
            <a:r>
              <a:rPr lang="en-US" sz="2800" dirty="0"/>
              <a:t>.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B5A92-06BF-4078-9704-A7733E4A73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2" r="7674"/>
          <a:stretch/>
        </p:blipFill>
        <p:spPr>
          <a:xfrm>
            <a:off x="6605937" y="991685"/>
            <a:ext cx="3708000" cy="2272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96643-08B6-48EF-B46C-212283125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704" y="3034720"/>
            <a:ext cx="2977545" cy="2704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D9592A-0309-4C5E-B5E3-2E27C63496DF}"/>
              </a:ext>
            </a:extLst>
          </p:cNvPr>
          <p:cNvSpPr txBox="1"/>
          <p:nvPr/>
        </p:nvSpPr>
        <p:spPr>
          <a:xfrm>
            <a:off x="9220200" y="4800601"/>
            <a:ext cx="1034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n,</a:t>
            </a:r>
            <a:r>
              <a:rPr lang="en-US" sz="2800" dirty="0">
                <a:sym typeface="Symbol" panose="05050102010706020507" pitchFamily="18" charset="2"/>
              </a:rPr>
              <a:t></a:t>
            </a:r>
          </a:p>
          <a:p>
            <a:r>
              <a:rPr lang="en-US" sz="2800" dirty="0" err="1">
                <a:sym typeface="Symbol" panose="05050102010706020507" pitchFamily="18" charset="2"/>
              </a:rPr>
              <a:t>discr</a:t>
            </a:r>
            <a:r>
              <a:rPr lang="en-US" sz="2800" dirty="0">
                <a:sym typeface="Symbol" panose="05050102010706020507" pitchFamily="18" charset="2"/>
              </a:rPr>
              <a:t>.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AA7E4-0746-4DAF-8198-89105ACF6D7E}"/>
              </a:ext>
            </a:extLst>
          </p:cNvPr>
          <p:cNvSpPr txBox="1"/>
          <p:nvPr/>
        </p:nvSpPr>
        <p:spPr>
          <a:xfrm>
            <a:off x="1168894" y="1375995"/>
            <a:ext cx="4927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6"/>
              </a:rPr>
              <a:t>nds.iaea.org/INDEN/data/ALARM-CF-CU-SHIELD-001</a:t>
            </a:r>
            <a:r>
              <a:rPr lang="en-GB" sz="1400" dirty="0"/>
              <a:t>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AC650D-39B4-2F3C-5D02-783FB399C902}"/>
              </a:ext>
            </a:extLst>
          </p:cNvPr>
          <p:cNvCxnSpPr>
            <a:cxnSpLocks/>
          </p:cNvCxnSpPr>
          <p:nvPr/>
        </p:nvCxnSpPr>
        <p:spPr>
          <a:xfrm flipH="1">
            <a:off x="3011200" y="2931679"/>
            <a:ext cx="457200" cy="593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D9F182-6A86-6BB1-4D8C-570B76B909A4}"/>
              </a:ext>
            </a:extLst>
          </p:cNvPr>
          <p:cNvSpPr txBox="1"/>
          <p:nvPr/>
        </p:nvSpPr>
        <p:spPr>
          <a:xfrm>
            <a:off x="2945534" y="2513395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INDEN-2024 (B81)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4024B-87AD-DF3F-9C97-ED937E8A79A7}"/>
              </a:ext>
            </a:extLst>
          </p:cNvPr>
          <p:cNvSpPr txBox="1"/>
          <p:nvPr/>
        </p:nvSpPr>
        <p:spPr>
          <a:xfrm>
            <a:off x="769882" y="3968629"/>
            <a:ext cx="1749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ENDF/B-VIII.0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A6ACA0-4CB4-37A7-5CDF-DB74CDC792DB}"/>
              </a:ext>
            </a:extLst>
          </p:cNvPr>
          <p:cNvCxnSpPr>
            <a:cxnSpLocks/>
          </p:cNvCxnSpPr>
          <p:nvPr/>
        </p:nvCxnSpPr>
        <p:spPr>
          <a:xfrm flipV="1">
            <a:off x="2658540" y="3959750"/>
            <a:ext cx="1094476" cy="208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0BC3B9E-A18F-FD91-B1EA-BFD3A10C691C}"/>
              </a:ext>
            </a:extLst>
          </p:cNvPr>
          <p:cNvSpPr txBox="1">
            <a:spLocks/>
          </p:cNvSpPr>
          <p:nvPr/>
        </p:nvSpPr>
        <p:spPr>
          <a:xfrm>
            <a:off x="159152" y="15201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Copper isotopes - Validation</a:t>
            </a:r>
          </a:p>
        </p:txBody>
      </p:sp>
    </p:spTree>
    <p:extLst>
      <p:ext uri="{BB962C8B-B14F-4D97-AF65-F5344CB8AC3E}">
        <p14:creationId xmlns:p14="http://schemas.microsoft.com/office/powerpoint/2010/main" val="233192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12A0-0104-4A6A-ADF5-BAF3832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Isotopes Validation (</a:t>
            </a:r>
            <a:r>
              <a:rPr lang="en-US" dirty="0" err="1"/>
              <a:t>Rez</a:t>
            </a:r>
            <a:r>
              <a:rPr lang="en-US" dirty="0"/>
              <a:t> cube)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01E55-7AD5-4F54-8E84-2B30810F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03FE-F054-4E07-98CA-726397D2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9BCEA-3AEF-49F9-81C6-C8D31B03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8224"/>
            <a:ext cx="8094412" cy="57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8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07BF6-9C1E-D16A-463B-7E32DAE5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2" y="785191"/>
            <a:ext cx="7878965" cy="5695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C61B7-CDDA-7ED5-B267-CE3D7788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68" y="146436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Fast neutron benchmarks - Cu</a:t>
            </a:r>
            <a:endParaRPr lang="en-GB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401BE8E3-5E1F-51CA-3869-2B29416ED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6" t="9346" r="2787" b="1942"/>
          <a:stretch/>
        </p:blipFill>
        <p:spPr bwMode="auto">
          <a:xfrm>
            <a:off x="2209800" y="517442"/>
            <a:ext cx="6033757" cy="6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920AB7-A701-DF7E-B8B9-75FCD3AD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76200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Oktavian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shielding 14 MeV benchmark</a:t>
            </a:r>
            <a:endParaRPr lang="en-GB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3F5B20-EF39-3661-0522-47A5774C6D35}"/>
              </a:ext>
            </a:extLst>
          </p:cNvPr>
          <p:cNvSpPr txBox="1">
            <a:spLocks/>
          </p:cNvSpPr>
          <p:nvPr/>
        </p:nvSpPr>
        <p:spPr>
          <a:xfrm>
            <a:off x="7093226" y="517442"/>
            <a:ext cx="4611094" cy="16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>
                <a:solidFill>
                  <a:srgbClr val="0000FF"/>
                </a:solidFill>
              </a:rPr>
              <a:t>INDEN latest</a:t>
            </a:r>
          </a:p>
          <a:p>
            <a:r>
              <a:rPr lang="en-US" sz="3200" kern="0" dirty="0">
                <a:solidFill>
                  <a:srgbClr val="0000FF"/>
                </a:solidFill>
              </a:rPr>
              <a:t> shows excellent </a:t>
            </a:r>
          </a:p>
          <a:p>
            <a:r>
              <a:rPr lang="en-US" sz="3200" kern="0" dirty="0">
                <a:solidFill>
                  <a:srgbClr val="0000FF"/>
                </a:solidFill>
              </a:rPr>
              <a:t>fusion performance</a:t>
            </a:r>
            <a:endParaRPr lang="en-GB" sz="3200" kern="0" dirty="0">
              <a:solidFill>
                <a:srgbClr val="0000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31D1D9-A8D2-001D-3294-AC14C0989683}"/>
              </a:ext>
            </a:extLst>
          </p:cNvPr>
          <p:cNvSpPr/>
          <p:nvPr/>
        </p:nvSpPr>
        <p:spPr>
          <a:xfrm>
            <a:off x="5105401" y="4572000"/>
            <a:ext cx="2545797" cy="1600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F9930-21F5-4307-4EE1-6F3E9F62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0"/>
            <a:ext cx="457200" cy="35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5C190E-B2D0-F611-AB8F-09B9D7CF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609600"/>
            <a:ext cx="88316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74F8C-1BC0-7F95-E87E-ACCCE85E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42" y="609601"/>
            <a:ext cx="9387659" cy="4895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54EC-6D94-6932-93EE-649766ED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7620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Cu benchmark (CERBERUS)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EF6A0-B781-AAAB-B3F8-556B476AAAB5}"/>
              </a:ext>
            </a:extLst>
          </p:cNvPr>
          <p:cNvSpPr/>
          <p:nvPr/>
        </p:nvSpPr>
        <p:spPr bwMode="auto">
          <a:xfrm>
            <a:off x="1600200" y="1828800"/>
            <a:ext cx="4800600" cy="762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GB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4E12F-660D-9E37-0A9C-161603AA3959}"/>
              </a:ext>
            </a:extLst>
          </p:cNvPr>
          <p:cNvSpPr txBox="1"/>
          <p:nvPr/>
        </p:nvSpPr>
        <p:spPr>
          <a:xfrm>
            <a:off x="1730895" y="5616350"/>
            <a:ext cx="873021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INDEN Cu (B81) improved ENDF/B-VIII.0 by -800pcm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8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0E48-9DB8-4EFF-9A98-7EB3B38D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CERBERUS (HMF106) Benchmark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00090-6A6B-4479-BF3A-7270060B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F0501-E033-4820-98B3-0F863F2F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FA422-A8ED-4362-B49F-E238FFF9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8224"/>
            <a:ext cx="8094412" cy="57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2E08-CFF0-4D96-B145-67E4E2ED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55442" cy="1320800"/>
          </a:xfrm>
        </p:spPr>
        <p:txBody>
          <a:bodyPr/>
          <a:lstStyle/>
          <a:p>
            <a:r>
              <a:rPr lang="en-US" dirty="0"/>
              <a:t>Copper isotopes – Bulk Criticality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82F6-EB91-4032-AC70-45553701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4520-CB28-4797-8D1D-530BA724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FENDL Meeting, IAEA, 13-16 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23A6D-097C-4164-AB6A-49804F40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057A8-B101-44B5-9F4C-493B1737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193800"/>
            <a:ext cx="8015763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2E08-CFF0-4D96-B145-67E4E2ED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isotopes - Validation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4520-CB28-4797-8D1D-530BA724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FENDL Meeting, IAEA, 13-16 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23A6D-097C-4164-AB6A-49804F40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460DB-9B3E-4C64-A289-196F6CE5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188382"/>
            <a:ext cx="7913329" cy="55918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2CA14C-69AC-41F6-860F-FC6D43507BF4}"/>
              </a:ext>
            </a:extLst>
          </p:cNvPr>
          <p:cNvSpPr/>
          <p:nvPr/>
        </p:nvSpPr>
        <p:spPr>
          <a:xfrm>
            <a:off x="3209365" y="5100918"/>
            <a:ext cx="1111623" cy="75303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10059-2217-4F91-96CE-5195E1887AF9}"/>
              </a:ext>
            </a:extLst>
          </p:cNvPr>
          <p:cNvSpPr/>
          <p:nvPr/>
        </p:nvSpPr>
        <p:spPr>
          <a:xfrm>
            <a:off x="3814916" y="2304112"/>
            <a:ext cx="1111623" cy="112488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4F432-C516-446D-BF68-AC42A70F071F}"/>
              </a:ext>
            </a:extLst>
          </p:cNvPr>
          <p:cNvSpPr txBox="1"/>
          <p:nvPr/>
        </p:nvSpPr>
        <p:spPr>
          <a:xfrm>
            <a:off x="4513007" y="5220929"/>
            <a:ext cx="7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Zeus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0BB5BF-6504-40A8-9E0F-7550D309F568}"/>
              </a:ext>
            </a:extLst>
          </p:cNvPr>
          <p:cNvSpPr txBox="1"/>
          <p:nvPr/>
        </p:nvSpPr>
        <p:spPr>
          <a:xfrm>
            <a:off x="4926538" y="2324516"/>
            <a:ext cx="101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CURIE</a:t>
            </a:r>
          </a:p>
        </p:txBody>
      </p:sp>
    </p:spTree>
    <p:extLst>
      <p:ext uri="{BB962C8B-B14F-4D97-AF65-F5344CB8AC3E}">
        <p14:creationId xmlns:p14="http://schemas.microsoft.com/office/powerpoint/2010/main" val="266040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09F0C3-7B0F-4B05-BE6E-2505E866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Isotopes Validation - Comments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092DA2-9D5A-4C48-8D74-D0B10D87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of Cu from ENDF/B-VIII.1 significantly reduces the Chi^2/</a:t>
            </a:r>
            <a:r>
              <a:rPr lang="en-US" dirty="0" err="1"/>
              <a:t>DoF</a:t>
            </a:r>
            <a:endParaRPr lang="en-US" dirty="0"/>
          </a:p>
          <a:p>
            <a:r>
              <a:rPr lang="en-US" dirty="0"/>
              <a:t>Certain benchmark sets remain strongly discrepant, but these are most likely NOT related to copper data (e.g. CURIE benchmarks with a copper reflector are sensitive to fluorine in </a:t>
            </a:r>
            <a:r>
              <a:rPr lang="en-US" dirty="0" err="1"/>
              <a:t>teflon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D1742-AF5B-4545-A92E-8C6F3D41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7B592-E9A6-42FB-88BC-5CD11C6D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8D9C-D0A6-47BB-8C86-5F8FFB6E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2339-B74B-4098-B548-D45F7A9FC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ENDF/B-VIII.1 Library has been released</a:t>
            </a:r>
          </a:p>
          <a:p>
            <a:r>
              <a:rPr lang="en-US" dirty="0"/>
              <a:t>JEFF-4.0 Library is about to be released</a:t>
            </a:r>
          </a:p>
          <a:p>
            <a:r>
              <a:rPr lang="en-US" dirty="0"/>
              <a:t>Extensive benchmarking of the libraries has been done</a:t>
            </a:r>
          </a:p>
          <a:p>
            <a:r>
              <a:rPr lang="en-US" dirty="0"/>
              <a:t>The need for covariance information was expressed by the fusion community</a:t>
            </a:r>
          </a:p>
          <a:p>
            <a:r>
              <a:rPr lang="en-US" dirty="0"/>
              <a:t>Question:</a:t>
            </a:r>
          </a:p>
          <a:p>
            <a:pPr lvl="1"/>
            <a:r>
              <a:rPr lang="en-US" dirty="0"/>
              <a:t>Can we take advantage of the improved evaluations?</a:t>
            </a:r>
          </a:p>
          <a:p>
            <a:pPr lvl="1"/>
            <a:r>
              <a:rPr lang="en-US" dirty="0"/>
              <a:t>Focus on Fe, Cu, Cr, Si isotopes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29457-2B55-4BA2-9369-4825EFAF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8E563-E3DA-4796-9173-438A2E8D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1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mmary of Cr evaluations"/>
          <p:cNvSpPr txBox="1">
            <a:spLocks noGrp="1"/>
          </p:cNvSpPr>
          <p:nvPr>
            <p:ph type="title"/>
          </p:nvPr>
        </p:nvSpPr>
        <p:spPr>
          <a:xfrm>
            <a:off x="132536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Conclusions - Cu</a:t>
            </a:r>
            <a:endParaRPr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8" name="3D Pie Chart"/>
          <p:cNvGraphicFramePr/>
          <p:nvPr/>
        </p:nvGraphicFramePr>
        <p:xfrm>
          <a:off x="8493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503F9F7C-7809-42A6-8E2F-8EE5CE12B78E}"/>
              </a:ext>
            </a:extLst>
          </p:cNvPr>
          <p:cNvSpPr txBox="1">
            <a:spLocks noGrp="1"/>
          </p:cNvSpPr>
          <p:nvPr/>
        </p:nvSpPr>
        <p:spPr>
          <a:xfrm>
            <a:off x="1676400" y="1066800"/>
            <a:ext cx="88392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1800" b="1" dirty="0"/>
              <a:t>INDEN 2024 file performs well both in shielding and criticality experiments.</a:t>
            </a:r>
            <a:r>
              <a:rPr sz="1800" b="1" dirty="0"/>
              <a:t> </a:t>
            </a:r>
            <a:endParaRPr lang="en-US" sz="1800" b="1" dirty="0"/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1800" baseline="31999" dirty="0" err="1"/>
              <a:t>nat</a:t>
            </a:r>
            <a:r>
              <a:rPr lang="en-US" sz="1800" dirty="0" err="1"/>
              <a:t>Cu</a:t>
            </a:r>
            <a:r>
              <a:rPr lang="en-US" sz="1800" dirty="0"/>
              <a:t>(</a:t>
            </a:r>
            <a:r>
              <a:rPr lang="en-US" sz="1800" dirty="0" err="1"/>
              <a:t>n,el</a:t>
            </a:r>
            <a:r>
              <a:rPr lang="en-US" sz="1800" dirty="0"/>
              <a:t>) angular distributions reviewed vs existing experimental data up to 15 MeV: Popov 86 data below 300 keV consistent with evaluation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Excellent performance achieved, much better than ENDF/B-VIII.0 (do not harm). New Cu evaluations adopted by ENDF/B-VIII.1 and proposed for JEFF-4.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New experiment CERBERUS shows big improvement with new INDEN EVAL 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E3E67-A89B-767B-83DD-C9467AFA0F8E}"/>
              </a:ext>
            </a:extLst>
          </p:cNvPr>
          <p:cNvSpPr txBox="1"/>
          <p:nvPr/>
        </p:nvSpPr>
        <p:spPr>
          <a:xfrm>
            <a:off x="1325360" y="4021325"/>
            <a:ext cx="8984832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9768">
              <a:spcBef>
                <a:spcPts val="400"/>
              </a:spcBef>
              <a:defRPr sz="1504"/>
            </a:pPr>
            <a:endParaRPr lang="en-US" sz="2400" dirty="0"/>
          </a:p>
          <a:p>
            <a:pPr defTabSz="429768">
              <a:spcBef>
                <a:spcPts val="400"/>
              </a:spcBef>
              <a:defRPr sz="1504"/>
            </a:pPr>
            <a:r>
              <a:rPr lang="en-US" sz="2400" dirty="0"/>
              <a:t>              </a:t>
            </a:r>
            <a:r>
              <a:rPr lang="en-US" sz="2400" dirty="0">
                <a:solidFill>
                  <a:srgbClr val="00B050"/>
                </a:solidFill>
                <a:highlight>
                  <a:srgbClr val="FFFF00"/>
                </a:highlight>
              </a:rPr>
              <a:t>INDEN files available from </a:t>
            </a:r>
            <a:r>
              <a:rPr lang="en-US" sz="2400" dirty="0">
                <a:highlight>
                  <a:srgbClr val="FFFF00"/>
                </a:highlight>
                <a:hlinkClick r:id="rId3"/>
              </a:rPr>
              <a:t>https://nds.iaea.org/INDEN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45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8F20-661B-41E1-841C-923160EB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EFAF3-19DC-4486-A196-CDFAA7A72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0801"/>
            <a:ext cx="9372599" cy="4720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Status</a:t>
            </a:r>
          </a:p>
          <a:p>
            <a:pPr lvl="1"/>
            <a:r>
              <a:rPr lang="en-US" dirty="0"/>
              <a:t>The comments in ENDF/B-VIII.1 are more descriptive.</a:t>
            </a:r>
          </a:p>
          <a:p>
            <a:pPr lvl="1"/>
            <a:r>
              <a:rPr lang="en-US" dirty="0"/>
              <a:t>The (</a:t>
            </a:r>
            <a:r>
              <a:rPr lang="en-US" dirty="0" err="1"/>
              <a:t>n,p</a:t>
            </a:r>
            <a:r>
              <a:rPr lang="en-US" dirty="0"/>
              <a:t>) cross sections in INDEN “</a:t>
            </a:r>
            <a:r>
              <a:rPr lang="en-US" dirty="0" err="1"/>
              <a:t>iaea_E</a:t>
            </a:r>
            <a:r>
              <a:rPr lang="en-US" dirty="0"/>
              <a:t>" are higher by more than 20 % compared to ENDF/B-VIII.1.</a:t>
            </a:r>
          </a:p>
          <a:p>
            <a:pPr lvl="1"/>
            <a:r>
              <a:rPr lang="en-US" dirty="0"/>
              <a:t>The change in the (</a:t>
            </a:r>
            <a:r>
              <a:rPr lang="en-US" dirty="0" err="1"/>
              <a:t>n,p</a:t>
            </a:r>
            <a:r>
              <a:rPr lang="en-US" dirty="0"/>
              <a:t>) cross section is propagated to the non-elastic cross section.</a:t>
            </a:r>
          </a:p>
          <a:p>
            <a:pPr lvl="1"/>
            <a:r>
              <a:rPr lang="en-US" dirty="0"/>
              <a:t>The ENDF/B-VIII.1 (</a:t>
            </a:r>
            <a:r>
              <a:rPr lang="en-US" dirty="0" err="1"/>
              <a:t>n,p</a:t>
            </a:r>
            <a:r>
              <a:rPr lang="en-US" dirty="0"/>
              <a:t>) reaction agrees with IRDFF-II.</a:t>
            </a:r>
          </a:p>
          <a:p>
            <a:pPr lvl="1"/>
            <a:r>
              <a:rPr lang="en-US" dirty="0"/>
              <a:t>The elastic cross sections in INDEN "</a:t>
            </a:r>
            <a:r>
              <a:rPr lang="en-US" dirty="0" err="1"/>
              <a:t>iaea_E</a:t>
            </a:r>
            <a:r>
              <a:rPr lang="en-US" dirty="0"/>
              <a:t>" are lower to preserve the total.</a:t>
            </a:r>
          </a:p>
          <a:p>
            <a:pPr lvl="1"/>
            <a:r>
              <a:rPr lang="en-US" dirty="0"/>
              <a:t>Deuteron emission spectra were added in ENDF/B-VIII.1.</a:t>
            </a:r>
          </a:p>
          <a:p>
            <a:pPr lvl="1"/>
            <a:r>
              <a:rPr lang="en-US" dirty="0"/>
              <a:t>Some changes in the energy grid of the double-differential cross sections were done in ENDF/B-VIII.1</a:t>
            </a:r>
          </a:p>
          <a:p>
            <a:pPr lvl="1"/>
            <a:r>
              <a:rPr lang="en-US" dirty="0"/>
              <a:t>The JEFF-4t4 file is equal to INDEN "</a:t>
            </a:r>
            <a:r>
              <a:rPr lang="en-US" dirty="0" err="1"/>
              <a:t>iaea_E</a:t>
            </a:r>
            <a:r>
              <a:rPr lang="en-US" dirty="0"/>
              <a:t>".</a:t>
            </a:r>
          </a:p>
          <a:p>
            <a:pPr lvl="1"/>
            <a:r>
              <a:rPr lang="en-US" dirty="0"/>
              <a:t>Cross sections in ENDF/B-VIII.1 have a big impact on criticality, especially in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Recommendation:</a:t>
            </a:r>
          </a:p>
          <a:p>
            <a:pPr lvl="1"/>
            <a:r>
              <a:rPr lang="en-US" dirty="0"/>
              <a:t>Adopt ENDF/B-VIII.1 for all isotopes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72F9E-22EC-40A6-86BA-EF4258B3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E0F2-693F-4522-BF2D-10891E16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3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73978-1ADE-2151-5CA9-C0C178DC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C211-5A4E-A7B9-962D-2454736A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2C40C-0BD8-B3BD-4148-7D11B982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051" y="609600"/>
            <a:ext cx="5696745" cy="5296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F5354-2F6F-A028-A78E-0C8184AAC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4" y="1269999"/>
            <a:ext cx="6112814" cy="46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4405-A568-4468-96B0-EA14EC5E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Isotope validation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41231-FF3A-4FBA-B7E3-9AD7B6AC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D94B0-2036-49D1-BFF6-A3C558E7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78097-D309-4527-B582-D0601976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69999"/>
            <a:ext cx="7913329" cy="55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8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B4D0-D231-45A0-A0CE-DD218573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236D-F1F7-48B3-AF47-F17848D41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Status</a:t>
            </a:r>
          </a:p>
          <a:p>
            <a:pPr lvl="1"/>
            <a:r>
              <a:rPr lang="en-US" dirty="0"/>
              <a:t>Poor performance in criticality benchmarks, particularly in assemblies containing Teflon</a:t>
            </a:r>
          </a:p>
          <a:p>
            <a:pPr lvl="1"/>
            <a:r>
              <a:rPr lang="en-US" dirty="0"/>
              <a:t>Poor performance in shielding benchmarks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E01B3-F782-4306-AD31-B862AB8F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747B3-6C05-43E8-A9E1-CA603C1B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6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85FF5-518B-4476-AED0-72B07A20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25656"/>
            <a:ext cx="5776932" cy="441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4D67A-D64E-44E3-9577-33429EB34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6769" y="725656"/>
            <a:ext cx="3243943" cy="35137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14C33E-B423-43C9-823A-AD73EF75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58" y="-103492"/>
            <a:ext cx="11298643" cy="82914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Morgan 76 data adopted &lt;&lt; Broder data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C2974E-DCC9-414B-B212-223DCCC57632}"/>
              </a:ext>
            </a:extLst>
          </p:cNvPr>
          <p:cNvSpPr txBox="1">
            <a:spLocks/>
          </p:cNvSpPr>
          <p:nvPr/>
        </p:nvSpPr>
        <p:spPr>
          <a:xfrm>
            <a:off x="304801" y="5145257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By using Morgan derived INL data (</a:t>
            </a:r>
            <a:r>
              <a:rPr lang="en-US" sz="3200" kern="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nng</a:t>
            </a:r>
            <a:r>
              <a:rPr lang="en-US" sz="32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x 4pi)</a:t>
            </a:r>
          </a:p>
          <a:p>
            <a:r>
              <a:rPr lang="en-US" sz="32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F-19(</a:t>
            </a:r>
            <a:r>
              <a:rPr lang="en-US" sz="3200" kern="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n,inl</a:t>
            </a:r>
            <a:r>
              <a:rPr lang="en-US" sz="32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reduced by ~40% from 300 keV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CE5AA8-A31F-4654-BD7F-6C3C778FC66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122994" y="2078847"/>
            <a:ext cx="985838" cy="3309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9B8BD7-6ADE-4FCC-99A6-4CE1444228D4}"/>
              </a:ext>
            </a:extLst>
          </p:cNvPr>
          <p:cNvSpPr txBox="1"/>
          <p:nvPr/>
        </p:nvSpPr>
        <p:spPr>
          <a:xfrm>
            <a:off x="5108833" y="1571016"/>
            <a:ext cx="2068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B8 &amp; JENDL-5</a:t>
            </a:r>
          </a:p>
          <a:p>
            <a:r>
              <a:rPr lang="en-US" sz="2000" dirty="0"/>
              <a:t>followed </a:t>
            </a:r>
            <a:r>
              <a:rPr lang="en-US" sz="2000" b="1" dirty="0"/>
              <a:t>Broder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with REF Fe 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4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DE0F992-A260-B867-F772-4C9CCA46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1"/>
            <a:ext cx="9144000" cy="5638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4A941-727A-3A18-8215-CF7188576B14}"/>
              </a:ext>
            </a:extLst>
          </p:cNvPr>
          <p:cNvSpPr txBox="1">
            <a:spLocks/>
          </p:cNvSpPr>
          <p:nvPr/>
        </p:nvSpPr>
        <p:spPr>
          <a:xfrm>
            <a:off x="446679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Teflon neutron leakage (HPD) - NEW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056D5-E2F4-DA68-523B-9F496C7E5EB3}"/>
              </a:ext>
            </a:extLst>
          </p:cNvPr>
          <p:cNvSpPr txBox="1"/>
          <p:nvPr/>
        </p:nvSpPr>
        <p:spPr>
          <a:xfrm>
            <a:off x="6227275" y="9906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(JEFF4t5)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AE92F-F32B-D44A-7D1A-49252B02F452}"/>
              </a:ext>
            </a:extLst>
          </p:cNvPr>
          <p:cNvSpPr txBox="1"/>
          <p:nvPr/>
        </p:nvSpPr>
        <p:spPr>
          <a:xfrm>
            <a:off x="8839200" y="30904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(JEFF4t5)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6757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9E2B3CAD-DD49-020D-FA8F-DFED3814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1"/>
            <a:ext cx="8686800" cy="5569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05806-1C69-1941-0952-AABB063F1CB0}"/>
              </a:ext>
            </a:extLst>
          </p:cNvPr>
          <p:cNvSpPr txBox="1">
            <a:spLocks/>
          </p:cNvSpPr>
          <p:nvPr/>
        </p:nvSpPr>
        <p:spPr>
          <a:xfrm>
            <a:off x="446679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Teflon neutron leakage (stilbene) - NEW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09DDE-0724-84E9-F8CF-A4D978F6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09600"/>
            <a:ext cx="2819400" cy="25522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1D8E3E-44EA-E91D-5DFA-68D2303B86C0}"/>
              </a:ext>
            </a:extLst>
          </p:cNvPr>
          <p:cNvSpPr/>
          <p:nvPr/>
        </p:nvSpPr>
        <p:spPr bwMode="auto">
          <a:xfrm>
            <a:off x="1524000" y="3276600"/>
            <a:ext cx="1981200" cy="14478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GB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7D0A8-015E-D08A-D31B-E2751DD073BC}"/>
              </a:ext>
            </a:extLst>
          </p:cNvPr>
          <p:cNvSpPr txBox="1"/>
          <p:nvPr/>
        </p:nvSpPr>
        <p:spPr>
          <a:xfrm>
            <a:off x="2819400" y="4572001"/>
            <a:ext cx="651492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Neutron leakage drop below 2 MeV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confirmed in broomstick experiments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A5540-74CF-92FB-C2F7-A619E7753797}"/>
              </a:ext>
            </a:extLst>
          </p:cNvPr>
          <p:cNvSpPr txBox="1"/>
          <p:nvPr/>
        </p:nvSpPr>
        <p:spPr>
          <a:xfrm>
            <a:off x="4343400" y="1485639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(JEFF4t5)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115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76AFA-6A4F-D991-AFDE-13E2C50F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1075"/>
            <a:ext cx="6400800" cy="492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3CBA2-71B8-3619-591A-870F6BDF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28791"/>
            <a:ext cx="3605348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A3BDB-64DA-4ADE-E115-F602D1980D5F}"/>
              </a:ext>
            </a:extLst>
          </p:cNvPr>
          <p:cNvSpPr txBox="1"/>
          <p:nvPr/>
        </p:nvSpPr>
        <p:spPr>
          <a:xfrm>
            <a:off x="4199715" y="5329209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Larson x 0.92</a:t>
            </a:r>
            <a:endParaRPr lang="en-GB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548A93-8BA5-BD6C-F53F-2BB19D537633}"/>
              </a:ext>
            </a:extLst>
          </p:cNvPr>
          <p:cNvSpPr txBox="1">
            <a:spLocks/>
          </p:cNvSpPr>
          <p:nvPr/>
        </p:nvSpPr>
        <p:spPr>
          <a:xfrm>
            <a:off x="446679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F-19: (</a:t>
            </a:r>
            <a:r>
              <a:rPr lang="en-US" b="1" kern="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n,tot</a:t>
            </a:r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below 2 MeV</a:t>
            </a:r>
          </a:p>
          <a:p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evaluations based on Larson 76 data</a:t>
            </a:r>
            <a:endParaRPr lang="en-US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78304-3B77-D188-6182-938270E5F815}"/>
              </a:ext>
            </a:extLst>
          </p:cNvPr>
          <p:cNvSpPr txBox="1"/>
          <p:nvPr/>
        </p:nvSpPr>
        <p:spPr>
          <a:xfrm>
            <a:off x="7619999" y="2985709"/>
            <a:ext cx="247773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Larson 76 x 0.92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consistent !! with Foster Jr 71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&amp; </a:t>
            </a:r>
            <a:r>
              <a:rPr lang="en-US" sz="2000" dirty="0" err="1">
                <a:solidFill>
                  <a:srgbClr val="00B050"/>
                </a:solidFill>
              </a:rPr>
              <a:t>Abfalterer</a:t>
            </a:r>
            <a:r>
              <a:rPr lang="en-US" sz="2000" dirty="0">
                <a:solidFill>
                  <a:srgbClr val="00B050"/>
                </a:solidFill>
              </a:rPr>
              <a:t> 2000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287833-5937-0D87-53B5-6D58FD6BD801}"/>
              </a:ext>
            </a:extLst>
          </p:cNvPr>
          <p:cNvSpPr/>
          <p:nvPr/>
        </p:nvSpPr>
        <p:spPr bwMode="auto">
          <a:xfrm>
            <a:off x="7848602" y="4267200"/>
            <a:ext cx="1295399" cy="16764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GB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97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7C19A-D893-2F81-284B-184DAD3C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95979"/>
            <a:ext cx="8575811" cy="5469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AF845-32B5-6320-702C-D6120316B0C6}"/>
              </a:ext>
            </a:extLst>
          </p:cNvPr>
          <p:cNvSpPr txBox="1"/>
          <p:nvPr/>
        </p:nvSpPr>
        <p:spPr>
          <a:xfrm>
            <a:off x="9086259" y="1371600"/>
            <a:ext cx="261268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hmf007</a:t>
            </a:r>
          </a:p>
          <a:p>
            <a:r>
              <a:rPr lang="en-GB" sz="3200" dirty="0">
                <a:solidFill>
                  <a:schemeClr val="accent2"/>
                </a:solidFill>
              </a:rPr>
              <a:t>cases 32-34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5928F1-D11C-6FA9-87B8-1276E91CF44D}"/>
              </a:ext>
            </a:extLst>
          </p:cNvPr>
          <p:cNvSpPr txBox="1">
            <a:spLocks/>
          </p:cNvSpPr>
          <p:nvPr/>
        </p:nvSpPr>
        <p:spPr>
          <a:xfrm>
            <a:off x="1371600" y="9054"/>
            <a:ext cx="10103224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New </a:t>
            </a:r>
            <a:r>
              <a:rPr lang="en-US" b="1" kern="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 Criticality impact  </a:t>
            </a:r>
            <a:r>
              <a:rPr lang="en-US" b="1" kern="0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 </a:t>
            </a:r>
            <a:r>
              <a:rPr lang="en-US" b="1" kern="0" dirty="0">
                <a:solidFill>
                  <a:schemeClr val="accent2"/>
                </a:solidFill>
                <a:highlight>
                  <a:srgbClr val="FFFF00"/>
                </a:highlight>
              </a:rPr>
              <a:t>-400pcm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EBEE4-DDA8-8816-854D-9D4D2326ACE9}"/>
              </a:ext>
            </a:extLst>
          </p:cNvPr>
          <p:cNvSpPr txBox="1"/>
          <p:nvPr/>
        </p:nvSpPr>
        <p:spPr>
          <a:xfrm>
            <a:off x="3704141" y="1772454"/>
            <a:ext cx="163538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 hmi011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(CURIE)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A8381-BD04-7B84-B2C9-2770C8FFDB7E}"/>
              </a:ext>
            </a:extLst>
          </p:cNvPr>
          <p:cNvSpPr txBox="1"/>
          <p:nvPr/>
        </p:nvSpPr>
        <p:spPr>
          <a:xfrm>
            <a:off x="1752600" y="6165287"/>
            <a:ext cx="896332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New INDEN F19 shows poor performance for JEFF-4t5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D4A0-3720-46C9-96AA-F785BBD0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C52D-5A44-4A28-A5B4-E91BFD42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3977"/>
            <a:ext cx="8914901" cy="42573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neutron emission spectra at high energies agree well with measured data.</a:t>
            </a:r>
          </a:p>
          <a:p>
            <a:pPr marL="0" indent="0">
              <a:buNone/>
            </a:pPr>
            <a:r>
              <a:rPr lang="en-US" dirty="0"/>
              <a:t>However, some problems were identified:</a:t>
            </a:r>
          </a:p>
          <a:p>
            <a:pPr lvl="1"/>
            <a:r>
              <a:rPr lang="en-US" dirty="0"/>
              <a:t>Excessive spectrum contribution is observed at low energies in integral experiments (observed by B. Jansky).</a:t>
            </a:r>
          </a:p>
          <a:p>
            <a:pPr lvl="1"/>
            <a:r>
              <a:rPr lang="en-US" dirty="0"/>
              <a:t>The low-energy tail of neutron emission spectra do not go to zero (pointed out by S. Kwon, e.g. Fe-56(n,2n). With 14 MeV neutrons incident on thin slabs the spectra at lower energies are affected).</a:t>
            </a:r>
          </a:p>
          <a:p>
            <a:pPr lvl="1"/>
            <a:r>
              <a:rPr lang="en-US" dirty="0"/>
              <a:t>Other minor corrections were done in the evaluations for consistency.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</a:t>
            </a:r>
          </a:p>
          <a:p>
            <a:pPr lvl="1"/>
            <a:r>
              <a:rPr lang="en-US" dirty="0"/>
              <a:t>Adopt JEFF-4t5, which includes all corrections for all isotopes from the INDEN contribution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4FD75-8B5F-450F-8981-E53C5641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F7A85-2A76-4F29-91C1-806F2263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08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3D Pie Chart"/>
          <p:cNvGraphicFramePr/>
          <p:nvPr/>
        </p:nvGraphicFramePr>
        <p:xfrm>
          <a:off x="8493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503F9F7C-7809-42A6-8E2F-8EE5CE12B78E}"/>
              </a:ext>
            </a:extLst>
          </p:cNvPr>
          <p:cNvSpPr txBox="1">
            <a:spLocks noGrp="1"/>
          </p:cNvSpPr>
          <p:nvPr/>
        </p:nvSpPr>
        <p:spPr>
          <a:xfrm>
            <a:off x="1676400" y="533400"/>
            <a:ext cx="88392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1800" b="1" dirty="0"/>
          </a:p>
        </p:txBody>
      </p:sp>
      <p:sp>
        <p:nvSpPr>
          <p:cNvPr id="2" name="Summary of Cr evaluations">
            <a:extLst>
              <a:ext uri="{FF2B5EF4-FFF2-40B4-BE49-F238E27FC236}">
                <a16:creationId xmlns:a16="http://schemas.microsoft.com/office/drawing/2014/main" id="{03C5E731-24B2-4C0A-E0E9-970D8A6C1E2D}"/>
              </a:ext>
            </a:extLst>
          </p:cNvPr>
          <p:cNvSpPr txBox="1">
            <a:spLocks/>
          </p:cNvSpPr>
          <p:nvPr/>
        </p:nvSpPr>
        <p:spPr>
          <a:xfrm>
            <a:off x="1586345" y="10668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chemeClr val="accent2"/>
                </a:solidFill>
              </a:rPr>
              <a:t>Conclusions – F-19</a:t>
            </a:r>
          </a:p>
        </p:txBody>
      </p:sp>
      <p:sp>
        <p:nvSpPr>
          <p:cNvPr id="3" name="Isotope and reactions to update?…">
            <a:extLst>
              <a:ext uri="{FF2B5EF4-FFF2-40B4-BE49-F238E27FC236}">
                <a16:creationId xmlns:a16="http://schemas.microsoft.com/office/drawing/2014/main" id="{ADA88B7E-691D-D8B1-3395-4A9ED847B633}"/>
              </a:ext>
            </a:extLst>
          </p:cNvPr>
          <p:cNvSpPr txBox="1">
            <a:spLocks noGrp="1"/>
          </p:cNvSpPr>
          <p:nvPr/>
        </p:nvSpPr>
        <p:spPr>
          <a:xfrm>
            <a:off x="1600200" y="1912620"/>
            <a:ext cx="9372600" cy="3733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A new full evaluation using Morgan/Dickens inelastic data and Elwyn elastic DA data needed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ENDF/B-VIII.1 (INDEN) dramatically improved the performance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Neutron leakage experiments showed a ND deficiency below 2 MeV (post – ENDF/B-VIII.1)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2000" dirty="0"/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A possible problem with Larson 76 total cross section data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Larson rescaled by 0.92 to match </a:t>
            </a:r>
            <a:r>
              <a:rPr lang="en-US" sz="2000" dirty="0" err="1"/>
              <a:t>Abfalterer</a:t>
            </a:r>
            <a:r>
              <a:rPr lang="en-US" sz="2000" dirty="0"/>
              <a:t> 2000 and Foster Jr 71 data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Neutron leakage improved below 2 MeV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ICSBEP benchmark agreement for hmi011 &amp; hmf007/32-34 improved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US" sz="2000" dirty="0"/>
              <a:t>                             (about -400 </a:t>
            </a:r>
            <a:r>
              <a:rPr lang="en-US" sz="2000" dirty="0" err="1"/>
              <a:t>pcm</a:t>
            </a:r>
            <a:r>
              <a:rPr lang="en-US" sz="2000" dirty="0"/>
              <a:t> impact !!!)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endParaRPr lang="en-US" sz="2000" dirty="0"/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US" sz="2000" dirty="0"/>
              <a:t>              </a:t>
            </a:r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INDEN files available from </a:t>
            </a:r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https://nds.iaea.org/INDEN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101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7EDF-824D-4612-8E98-73DF85A4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02DE-0B20-404E-8918-EA3A7489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Status</a:t>
            </a:r>
          </a:p>
          <a:p>
            <a:pPr lvl="1"/>
            <a:r>
              <a:rPr lang="en-US" dirty="0"/>
              <a:t>Overall, there is more to be desired !</a:t>
            </a:r>
          </a:p>
          <a:p>
            <a:pPr lvl="1"/>
            <a:r>
              <a:rPr lang="en-US" dirty="0"/>
              <a:t>MACS of Cr-50,53 are too high</a:t>
            </a:r>
          </a:p>
          <a:p>
            <a:pPr lvl="1"/>
            <a:r>
              <a:rPr lang="en-US" dirty="0"/>
              <a:t>New resonance analysis is needed</a:t>
            </a:r>
          </a:p>
          <a:p>
            <a:pPr lvl="1"/>
            <a:r>
              <a:rPr lang="en-US" dirty="0"/>
              <a:t>There are no consistent covariance data available</a:t>
            </a:r>
          </a:p>
          <a:p>
            <a:pPr lvl="1"/>
            <a:r>
              <a:rPr lang="en-US" dirty="0"/>
              <a:t>Trial patches partly improve the performance but are not sufficient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41525-A121-45A6-B5E3-A83A4808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FD73D-5813-46EE-AEC1-AA1AD18A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34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D8EFD5-68DC-4BEA-9106-72A25F51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141A2-CE3E-41CA-A1FC-A1C84E74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BEF47-03BF-4CF1-9C45-776B257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94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2C69A6-D78D-4FC1-9B97-5612EE29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AB1ED-7D90-49E0-8550-70C65127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968A6-C754-4E01-9320-99A0EBDF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97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7676-FC9E-4314-94DF-F2F42D6C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/>
          <a:lstStyle/>
          <a:p>
            <a:r>
              <a:rPr lang="en-US" dirty="0"/>
              <a:t>Chromium isotopes: Cr-50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D57-D800-42CD-A3AC-0993367F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267"/>
            <a:ext cx="8596668" cy="4458095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Status</a:t>
            </a:r>
          </a:p>
          <a:p>
            <a:pPr lvl="1"/>
            <a:r>
              <a:rPr lang="en-US" dirty="0"/>
              <a:t>The Cr-50 evaluation in JEFF-4t4 is equal to ENDF/B-VIII.1; neither of them includes covariances. Version “cr50v234” is the latest from INDEN and includes covariances. It differs from JEFF-4t4, particularly in the fluctuations above the RRR, which were adopted from the ENDF/B-VIII.0 evaluation.</a:t>
            </a:r>
          </a:p>
          <a:p>
            <a:pPr lvl="1"/>
            <a:r>
              <a:rPr lang="en-US" dirty="0"/>
              <a:t>The MACS of Cr-50 is too high (measured by </a:t>
            </a:r>
            <a:r>
              <a:rPr lang="en-US" dirty="0" err="1"/>
              <a:t>ToF</a:t>
            </a:r>
            <a:r>
              <a:rPr lang="en-US" dirty="0"/>
              <a:t>). The chromium isotopes would need a thorough re-evaluation.</a:t>
            </a:r>
          </a:p>
          <a:p>
            <a:pPr lvl="1"/>
            <a:r>
              <a:rPr lang="en-US" dirty="0"/>
              <a:t>The original file recommended by INDEN had no covariances; no covariance information is included in ENDF/B-VIII.0.</a:t>
            </a:r>
          </a:p>
          <a:p>
            <a:pPr lvl="1"/>
            <a:r>
              <a:rPr lang="en-US" dirty="0"/>
              <a:t>ENDF/B-VIIIb3 contains </a:t>
            </a:r>
            <a:r>
              <a:rPr lang="en-US" dirty="0" err="1"/>
              <a:t>Comarra</a:t>
            </a:r>
            <a:r>
              <a:rPr lang="en-US" dirty="0"/>
              <a:t> covariances from ENDF/B-VII.1 inserted by Sam </a:t>
            </a:r>
            <a:r>
              <a:rPr lang="en-US" dirty="0" err="1"/>
              <a:t>Hoblit</a:t>
            </a:r>
            <a:r>
              <a:rPr lang="en-US" dirty="0"/>
              <a:t>. The files include MF32.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</a:t>
            </a:r>
          </a:p>
          <a:p>
            <a:pPr marL="685800" lvl="1"/>
            <a:r>
              <a:rPr lang="en-US" dirty="0"/>
              <a:t>Adopt INDEN version 2.3.4 on the INDEN web page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F5E93-4A09-4AF8-ABCA-F8C60F7A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243-1191-4C18-AC09-E404F2C0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24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7676-FC9E-4314-94DF-F2F42D6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isotopes: Cr-52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D57-D800-42CD-A3AC-0993367F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801"/>
            <a:ext cx="8596668" cy="4339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Status</a:t>
            </a:r>
          </a:p>
          <a:p>
            <a:pPr lvl="1"/>
            <a:r>
              <a:rPr lang="en-US" dirty="0"/>
              <a:t>Cross sections of Cr-52 in JEFF-4t4 are equal to ENDF/B-VIII.1 library, but JEFF-4t4 does not include covariances. </a:t>
            </a:r>
          </a:p>
          <a:p>
            <a:pPr lvl="1"/>
            <a:r>
              <a:rPr lang="en-US" dirty="0"/>
              <a:t>INDEN versions were tested up to "v234f", but the decision was to stick to "v234c".</a:t>
            </a:r>
          </a:p>
          <a:p>
            <a:pPr lvl="1"/>
            <a:r>
              <a:rPr lang="en-US" dirty="0"/>
              <a:t>Version “v234c” is numerically equal to JEFF-4t4, except that the latter includes a corrected Q-value for (</a:t>
            </a:r>
            <a:r>
              <a:rPr lang="en-US" dirty="0" err="1"/>
              <a:t>n,p</a:t>
            </a:r>
            <a:r>
              <a:rPr lang="en-US" dirty="0"/>
              <a:t>). Neither of them include covariances. In v234c the covariances were omitted by accident. The ENDF/B-VIII.1 evaluation includes covariances, but requires a correction for the (</a:t>
            </a:r>
            <a:r>
              <a:rPr lang="en-US" dirty="0" err="1"/>
              <a:t>n,p</a:t>
            </a:r>
            <a:r>
              <a:rPr lang="en-US" dirty="0"/>
              <a:t>) Q-value. The corrected file is “cr52e81c.endf”.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</a:t>
            </a:r>
          </a:p>
          <a:p>
            <a:pPr marL="685800" lvl="1"/>
            <a:r>
              <a:rPr lang="en-US" dirty="0"/>
              <a:t>Adopt “cr52e81c” as on the INDEN web page.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F5E93-4A09-4AF8-ABCA-F8C60F7A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243-1191-4C18-AC09-E404F2C0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65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7676-FC9E-4314-94DF-F2F42D6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isotopes: Cr-53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D57-D800-42CD-A3AC-0993367F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5667"/>
            <a:ext cx="8596668" cy="43056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Status</a:t>
            </a:r>
          </a:p>
          <a:p>
            <a:pPr lvl="1"/>
            <a:r>
              <a:rPr lang="en-US" dirty="0"/>
              <a:t>Cross sections in ENDF/B-VIII.1 are the same as those in JEFF-4t4, but the latter has no covariances. In the INDEN version "v234" the fluctuating total was restored from "e80" and the elastic corrected to preserve unitarity.</a:t>
            </a:r>
          </a:p>
          <a:p>
            <a:pPr lvl="1"/>
            <a:r>
              <a:rPr lang="en-US" dirty="0"/>
              <a:t>ENDF/B-VIII.1b3 contains </a:t>
            </a:r>
            <a:r>
              <a:rPr lang="en-US" dirty="0" err="1"/>
              <a:t>Comarra</a:t>
            </a:r>
            <a:r>
              <a:rPr lang="en-US" dirty="0"/>
              <a:t> covariances from ENDF/B-VII.1 inserted by Sam </a:t>
            </a:r>
            <a:r>
              <a:rPr lang="en-US" dirty="0" err="1"/>
              <a:t>Hoblit</a:t>
            </a:r>
            <a:r>
              <a:rPr lang="en-US" dirty="0"/>
              <a:t>. The files include MF32. </a:t>
            </a:r>
          </a:p>
          <a:p>
            <a:pPr lvl="1"/>
            <a:r>
              <a:rPr lang="en-US" dirty="0"/>
              <a:t>Spurious covariances in MF33/MT22 with no corresponding entry in MF3 were removed. The corrected file is “cr53v234s” on the INDEN web page.</a:t>
            </a:r>
          </a:p>
          <a:p>
            <a:pPr lvl="1"/>
            <a:r>
              <a:rPr lang="en-US" dirty="0"/>
              <a:t>The MACS of Cr-53 is too high (measured by </a:t>
            </a:r>
            <a:r>
              <a:rPr lang="en-US" dirty="0" err="1"/>
              <a:t>ToF</a:t>
            </a:r>
            <a:r>
              <a:rPr lang="en-US" dirty="0"/>
              <a:t>). The chromium isotopes would need a thorough re-evaluation.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</a:t>
            </a:r>
          </a:p>
          <a:p>
            <a:pPr marL="685800" lvl="1"/>
            <a:r>
              <a:rPr lang="en-US" dirty="0"/>
              <a:t>Adopt “cr53v234s” on the INDEN web page until a better evaluation is available.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F5E93-4A09-4AF8-ABCA-F8C60F7A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243-1191-4C18-AC09-E404F2C0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86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7676-FC9E-4314-94DF-F2F42D6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isotopes: Cr-54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D57-D800-42CD-A3AC-0993367F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Status:</a:t>
            </a:r>
          </a:p>
          <a:p>
            <a:pPr lvl="1"/>
            <a:r>
              <a:rPr lang="en-US" dirty="0"/>
              <a:t>Version "v234" is equal to ENDF/B-VIII.1 but differs from JEFF-4t4, which does not have the fluctuations above the RRR. None of these files include covariance information, except for the resonance parameters in MF32 in ENDF/B-VIII.1. </a:t>
            </a:r>
          </a:p>
          <a:p>
            <a:pPr lvl="1"/>
            <a:r>
              <a:rPr lang="en-US" dirty="0"/>
              <a:t>There are covariances in JEFF-3.3, which could be used to patch the Cr-54.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</a:t>
            </a:r>
          </a:p>
          <a:p>
            <a:pPr marL="685800" lvl="1"/>
            <a:r>
              <a:rPr lang="en-US" dirty="0"/>
              <a:t>Cr-54 is the least abundant isotope, so it is probably sufficient to adopt version “cr54v234” from the INDEN web page.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F5E93-4A09-4AF8-ABCA-F8C60F7A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243-1191-4C18-AC09-E404F2C0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9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7676-FC9E-4314-94DF-F2F42D6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isotopes (summary)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D57-D800-42CD-A3AC-0993367F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MACS of Cr-50,53 are too high (measured by </a:t>
            </a:r>
            <a:r>
              <a:rPr lang="en-US" dirty="0" err="1"/>
              <a:t>ToF</a:t>
            </a:r>
            <a:r>
              <a:rPr lang="en-US" dirty="0"/>
              <a:t>). The chromium isotopes would need a thorough re-evaluation</a:t>
            </a:r>
          </a:p>
          <a:p>
            <a:r>
              <a:rPr lang="en-US" dirty="0"/>
              <a:t>The original file recommended by INDEN had no covariances</a:t>
            </a:r>
          </a:p>
          <a:p>
            <a:r>
              <a:rPr lang="en-US" dirty="0"/>
              <a:t>No covariance information is included in ENDF/B-VIII.0</a:t>
            </a:r>
          </a:p>
          <a:p>
            <a:r>
              <a:rPr lang="en-US" dirty="0"/>
              <a:t>ENDF/B-VIIIb3 contains </a:t>
            </a:r>
            <a:r>
              <a:rPr lang="en-US" dirty="0" err="1"/>
              <a:t>Comarra</a:t>
            </a:r>
            <a:r>
              <a:rPr lang="en-US" dirty="0"/>
              <a:t> covariances from ENDF/B-VII.1 inserted by Sam </a:t>
            </a:r>
            <a:r>
              <a:rPr lang="en-US" dirty="0" err="1"/>
              <a:t>Hoblit</a:t>
            </a:r>
            <a:r>
              <a:rPr lang="en-US" dirty="0"/>
              <a:t>. The files include MF32.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F5E93-4A09-4AF8-ABCA-F8C60F7A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243-1191-4C18-AC09-E404F2C0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7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2A2B-2095-A009-CD29-9AC0394E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emission spectra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BC853-AE0A-2C61-18AB-5B045169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785" y="6334040"/>
            <a:ext cx="6297612" cy="365125"/>
          </a:xfrm>
        </p:spPr>
        <p:txBody>
          <a:bodyPr/>
          <a:lstStyle/>
          <a:p>
            <a:r>
              <a:rPr lang="en-US" dirty="0"/>
              <a:t>FENDL Meeting, IAEA, 13-16 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24732-6231-E651-7529-9024A9E5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6B88E-6A51-7407-2D39-EC09A869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8862069" cy="50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3FEF-2153-D976-5462-05AF3397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neutron leakage</a:t>
            </a:r>
            <a:br>
              <a:rPr lang="en-US" dirty="0"/>
            </a:br>
            <a:r>
              <a:rPr lang="en-US" dirty="0"/>
              <a:t>in Fe CIELO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F26B6-DFA2-79B0-B1C9-22C0EC07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39B25-A209-AF38-A480-E1747278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7A115-F8B7-BE2E-EFA8-9CC1833F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36" y="627653"/>
            <a:ext cx="4145330" cy="5805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3D9AF4-8D89-4E07-3990-C64A2480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5" y="2762157"/>
            <a:ext cx="6308580" cy="17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A8B8-EBEB-46E4-824F-8B0EE5E9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36866" cy="1320800"/>
          </a:xfrm>
        </p:spPr>
        <p:txBody>
          <a:bodyPr/>
          <a:lstStyle/>
          <a:p>
            <a:r>
              <a:rPr lang="en-US" dirty="0"/>
              <a:t>Iron isotopes – Validation (presentation by S. Kwon) </a:t>
            </a:r>
            <a:r>
              <a:rPr lang="en-US" dirty="0" err="1"/>
              <a:t>KwonCapote</a:t>
            </a:r>
            <a:r>
              <a:rPr lang="en-US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16EC6-738D-4AAC-8472-7B4E3B2F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95504-A06A-4A0E-95B1-2DBE6A0B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8" descr="image001">
            <a:extLst>
              <a:ext uri="{FF2B5EF4-FFF2-40B4-BE49-F238E27FC236}">
                <a16:creationId xmlns:a16="http://schemas.microsoft.com/office/drawing/2014/main" id="{EEA121E2-0241-4DC0-989B-69F90FBE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1225940"/>
            <a:ext cx="10212837" cy="56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5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A8B8-EBEB-46E4-824F-8B0EE5E9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isotopes - Validation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16EC6-738D-4AAC-8472-7B4E3B2F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95504-A06A-4A0E-95B1-2DBE6A0B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2C437B12-E170-4001-A0CD-2DD0B3F8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0" y="1126462"/>
            <a:ext cx="8106180" cy="573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2E08-CFF0-4D96-B145-67E4E2ED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82F6-EB91-4032-AC70-45553701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Significant improvements to Cu-63 and Cu-65 were made</a:t>
            </a:r>
          </a:p>
          <a:p>
            <a:r>
              <a:rPr lang="en-US" dirty="0"/>
              <a:t>The key point for validation is the bulk transmission experiment from </a:t>
            </a:r>
            <a:r>
              <a:rPr lang="en-US" dirty="0" err="1"/>
              <a:t>Rez</a:t>
            </a:r>
            <a:endParaRPr lang="en-US" dirty="0"/>
          </a:p>
          <a:p>
            <a:r>
              <a:rPr lang="en-US" dirty="0"/>
              <a:t>Improvements to both isotopes are included in ENDF/B-VIII.1:</a:t>
            </a:r>
          </a:p>
          <a:p>
            <a:pPr lvl="1"/>
            <a:r>
              <a:rPr lang="en-US" dirty="0"/>
              <a:t>New resolved resonance parameters, including MF32</a:t>
            </a:r>
          </a:p>
          <a:p>
            <a:pPr lvl="1"/>
            <a:r>
              <a:rPr lang="en-US" dirty="0"/>
              <a:t>Improved elastic angular distributions in the energy range 1.0-2.5 MeV</a:t>
            </a:r>
          </a:p>
          <a:p>
            <a:pPr lvl="1"/>
            <a:r>
              <a:rPr lang="en-US" dirty="0"/>
              <a:t>Interpolation flags in MF6/MT5 switched to 22</a:t>
            </a:r>
          </a:p>
          <a:p>
            <a:pPr lvl="1"/>
            <a:r>
              <a:rPr lang="en-US" dirty="0"/>
              <a:t>Minor corrections for consistency</a:t>
            </a:r>
          </a:p>
          <a:p>
            <a:pPr lvl="1"/>
            <a:r>
              <a:rPr lang="en-US" dirty="0"/>
              <a:t>Improvements show the elimination of 800pcm bias in new CERBERUS critical experiment (hmf106)</a:t>
            </a:r>
          </a:p>
          <a:p>
            <a:r>
              <a:rPr lang="en-US" dirty="0"/>
              <a:t>In addition (INDEN contribution):</a:t>
            </a:r>
          </a:p>
          <a:p>
            <a:pPr lvl="1"/>
            <a:r>
              <a:rPr lang="en-US" dirty="0"/>
              <a:t>Addition of covariances from JEFF-3.3 above the resonance range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Recommendation:</a:t>
            </a:r>
          </a:p>
          <a:p>
            <a:pPr lvl="1"/>
            <a:r>
              <a:rPr lang="en-US" dirty="0"/>
              <a:t>Adopt ENDF/B-VIII.1 with addition of covariances by INDEN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4520-CB28-4797-8D1D-530BA724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FENDL Meeting, IAEA, 13-16 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23A6D-097C-4164-AB6A-49804F40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9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057F-6284-4214-85D0-255AA12F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52" y="238331"/>
            <a:ext cx="9144000" cy="762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RPI quasi-differential experiment (2021)</a:t>
            </a:r>
            <a:br>
              <a:rPr lang="en-US" b="1" dirty="0">
                <a:solidFill>
                  <a:srgbClr val="92D050"/>
                </a:solidFill>
              </a:rPr>
            </a:b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8088C-8CE2-0DC0-9D53-7D954B4ABFC1}"/>
              </a:ext>
            </a:extLst>
          </p:cNvPr>
          <p:cNvSpPr txBox="1"/>
          <p:nvPr/>
        </p:nvSpPr>
        <p:spPr>
          <a:xfrm>
            <a:off x="902794" y="6018158"/>
            <a:ext cx="76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Y. Danon, ENDF/B-VIII.1 paper (submitted)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3B36A-643E-EDEB-FEBB-288228AD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5" y="1574560"/>
            <a:ext cx="5625174" cy="4392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3AD3F-E280-4050-A761-2E477A0D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69" y="2365448"/>
            <a:ext cx="4617660" cy="19456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B688B1-A0CA-7BCB-EDA2-E5EA3FA8418E}"/>
              </a:ext>
            </a:extLst>
          </p:cNvPr>
          <p:cNvSpPr txBox="1">
            <a:spLocks/>
          </p:cNvSpPr>
          <p:nvPr/>
        </p:nvSpPr>
        <p:spPr>
          <a:xfrm>
            <a:off x="159152" y="15201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Copper isotopes - Validation</a:t>
            </a:r>
          </a:p>
        </p:txBody>
      </p:sp>
    </p:spTree>
    <p:extLst>
      <p:ext uri="{BB962C8B-B14F-4D97-AF65-F5344CB8AC3E}">
        <p14:creationId xmlns:p14="http://schemas.microsoft.com/office/powerpoint/2010/main" val="42826411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1998</TotalTime>
  <Words>1914</Words>
  <Application>Microsoft Office PowerPoint</Application>
  <PresentationFormat>Widescreen</PresentationFormat>
  <Paragraphs>222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Recent updates to the evaluated nuclear data files of structural materials</vt:lpstr>
      <vt:lpstr>Background</vt:lpstr>
      <vt:lpstr>Iron isotopes</vt:lpstr>
      <vt:lpstr>Neutron emission spectra</vt:lpstr>
      <vt:lpstr>Issues with neutron leakage in Fe CIELO</vt:lpstr>
      <vt:lpstr>Iron isotopes – Validation (presentation by S. Kwon) KwonCapote)</vt:lpstr>
      <vt:lpstr>Iron isotopes - Validation</vt:lpstr>
      <vt:lpstr>Copper isotopes</vt:lpstr>
      <vt:lpstr> RPI quasi-differential experiment (2021) </vt:lpstr>
      <vt:lpstr>PowerPoint Presentation</vt:lpstr>
      <vt:lpstr>Copper Isotopes Validation (Rez cube)</vt:lpstr>
      <vt:lpstr>Fast neutron benchmarks - Cu</vt:lpstr>
      <vt:lpstr>Oktavian shielding 14 MeV benchmark</vt:lpstr>
      <vt:lpstr>PowerPoint Presentation</vt:lpstr>
      <vt:lpstr>New Cu benchmark (CERBERUS)</vt:lpstr>
      <vt:lpstr>CERBERUS (HMF106) Benchmark</vt:lpstr>
      <vt:lpstr>Copper isotopes – Bulk Criticality Validation</vt:lpstr>
      <vt:lpstr>Copper isotopes - Validation</vt:lpstr>
      <vt:lpstr>Copper Isotopes Validation - Comments</vt:lpstr>
      <vt:lpstr>Conclusions - Cu</vt:lpstr>
      <vt:lpstr>Silicon Isotopes</vt:lpstr>
      <vt:lpstr>PowerPoint Presentation</vt:lpstr>
      <vt:lpstr>Silicon Isotope validation </vt:lpstr>
      <vt:lpstr>Fluorine</vt:lpstr>
      <vt:lpstr>Morgan 76 data adopted &lt;&lt; Broder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Chromium Isotopes</vt:lpstr>
      <vt:lpstr>Thank you for your attention</vt:lpstr>
      <vt:lpstr>Additional slides</vt:lpstr>
      <vt:lpstr>Chromium isotopes: Cr-50</vt:lpstr>
      <vt:lpstr>Chromium isotopes: Cr-52</vt:lpstr>
      <vt:lpstr>Chromium isotopes: Cr-53</vt:lpstr>
      <vt:lpstr>Chromium isotopes: Cr-54</vt:lpstr>
      <vt:lpstr>Chromium isotopes (summary)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updates to the evaluated nuclear data files of structural materials</dc:title>
  <dc:creator>Andrej Trkov</dc:creator>
  <cp:lastModifiedBy>Andrej Trkov</cp:lastModifiedBy>
  <cp:revision>33</cp:revision>
  <dcterms:created xsi:type="dcterms:W3CDTF">2025-05-10T16:43:09Z</dcterms:created>
  <dcterms:modified xsi:type="dcterms:W3CDTF">2025-05-13T10:59:39Z</dcterms:modified>
</cp:coreProperties>
</file>