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68" r:id="rId4"/>
    <p:sldMasterId id="2147484239" r:id="rId5"/>
  </p:sldMasterIdLst>
  <p:notesMasterIdLst>
    <p:notesMasterId r:id="rId25"/>
  </p:notesMasterIdLst>
  <p:handoutMasterIdLst>
    <p:handoutMasterId r:id="rId26"/>
  </p:handoutMasterIdLst>
  <p:sldIdLst>
    <p:sldId id="279" r:id="rId6"/>
    <p:sldId id="280" r:id="rId7"/>
    <p:sldId id="298" r:id="rId8"/>
    <p:sldId id="281" r:id="rId9"/>
    <p:sldId id="285" r:id="rId10"/>
    <p:sldId id="286" r:id="rId11"/>
    <p:sldId id="282" r:id="rId12"/>
    <p:sldId id="289" r:id="rId13"/>
    <p:sldId id="290" r:id="rId14"/>
    <p:sldId id="293" r:id="rId15"/>
    <p:sldId id="287" r:id="rId16"/>
    <p:sldId id="288" r:id="rId17"/>
    <p:sldId id="297" r:id="rId18"/>
    <p:sldId id="284" r:id="rId19"/>
    <p:sldId id="295" r:id="rId20"/>
    <p:sldId id="294" r:id="rId21"/>
    <p:sldId id="296" r:id="rId22"/>
    <p:sldId id="292" r:id="rId23"/>
    <p:sldId id="278" r:id="rId24"/>
  </p:sldIdLst>
  <p:sldSz cx="12192000" cy="6858000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+mn-lt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E Laurie, NEA/POL/CEN" initials="MLN" lastIdx="1" clrIdx="0">
    <p:extLst>
      <p:ext uri="{19B8F6BF-5375-455C-9EA6-DF929625EA0E}">
        <p15:presenceInfo xmlns:p15="http://schemas.microsoft.com/office/powerpoint/2012/main" userId="S-1-5-21-3605887142-3043520036-899046653-38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9F9F9"/>
    <a:srgbClr val="F5F5F5"/>
    <a:srgbClr val="02889E"/>
    <a:srgbClr val="7F7F7F"/>
    <a:srgbClr val="FBBC0E"/>
    <a:srgbClr val="005878"/>
    <a:srgbClr val="22567C"/>
    <a:srgbClr val="000000"/>
    <a:srgbClr val="0C6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272B0-FB2D-4AC9-92BF-CB5EC71F6F18}" v="61" dt="2025-05-14T15:07:31.249"/>
    <p1510:client id="{BEAB2B66-1B7E-D03B-7A18-279A6E2705CF}" v="3" dt="2025-05-15T06:53:06.213"/>
    <p1510:client id="{D5E17486-25D1-816B-49A7-7D340D7FDB9C}" v="323" dt="2025-05-14T19:15:29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1" autoAdjust="0"/>
    <p:restoredTop sz="86364" autoAdjust="0"/>
  </p:normalViewPr>
  <p:slideViewPr>
    <p:cSldViewPr>
      <p:cViewPr varScale="1">
        <p:scale>
          <a:sx n="87" d="100"/>
          <a:sy n="87" d="100"/>
        </p:scale>
        <p:origin x="181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808"/>
    </p:cViewPr>
  </p:sorterViewPr>
  <p:notesViewPr>
    <p:cSldViewPr>
      <p:cViewPr varScale="1">
        <p:scale>
          <a:sx n="84" d="100"/>
          <a:sy n="84" d="100"/>
        </p:scale>
        <p:origin x="3846" y="84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20895-6F62-48CA-B5FA-431603F5D2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CC51EB-D780-42FF-88B0-29B39F1DD053}">
      <dgm:prSet phldrT="[Text]" custT="1"/>
      <dgm:spPr>
        <a:solidFill>
          <a:schemeClr val="bg2">
            <a:lumMod val="50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dirty="0"/>
            <a:t>34 </a:t>
          </a:r>
          <a:r>
            <a:rPr lang="en-GB" sz="2800" b="0" dirty="0"/>
            <a:t>member countries + partners </a:t>
          </a:r>
          <a:br>
            <a:rPr lang="en-GB" sz="2800" b="0" dirty="0"/>
          </a:br>
          <a:r>
            <a:rPr lang="en-GB" sz="2800" b="0" dirty="0"/>
            <a:t>(e.g. China, India, Brazil, etc.)</a:t>
          </a:r>
          <a:endParaRPr lang="en-US" sz="2800" b="0" dirty="0"/>
        </a:p>
      </dgm:t>
    </dgm:pt>
    <dgm:pt modelId="{D851F320-DD70-4F22-A6DA-9AFC7CA5F32F}" type="parTrans" cxnId="{DC66D4EC-A63C-425F-A7BC-5287C9AD8FE8}">
      <dgm:prSet/>
      <dgm:spPr/>
      <dgm:t>
        <a:bodyPr/>
        <a:lstStyle/>
        <a:p>
          <a:endParaRPr lang="en-US" sz="2800"/>
        </a:p>
      </dgm:t>
    </dgm:pt>
    <dgm:pt modelId="{45D747A5-9435-4BD1-896B-F4EB748DE151}" type="sibTrans" cxnId="{DC66D4EC-A63C-425F-A7BC-5287C9AD8FE8}">
      <dgm:prSet/>
      <dgm:spPr/>
      <dgm:t>
        <a:bodyPr/>
        <a:lstStyle/>
        <a:p>
          <a:endParaRPr lang="en-US" sz="2800"/>
        </a:p>
      </dgm:t>
    </dgm:pt>
    <dgm:pt modelId="{C58993F5-D670-4D83-8263-E650E6B78A0B}">
      <dgm:prSet custT="1"/>
      <dgm:spPr>
        <a:solidFill>
          <a:schemeClr val="bg2">
            <a:lumMod val="75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800" b="1" dirty="0">
              <a:solidFill>
                <a:schemeClr val="bg1"/>
              </a:solidFill>
            </a:rPr>
            <a:t>8 </a:t>
          </a:r>
          <a:r>
            <a:rPr lang="en-GB" sz="2800" b="0" dirty="0">
              <a:solidFill>
                <a:schemeClr val="bg1"/>
              </a:solidFill>
            </a:rPr>
            <a:t>standing technical committees </a:t>
          </a:r>
          <a:br>
            <a:rPr lang="en-GB" sz="2800" b="1" dirty="0">
              <a:solidFill>
                <a:schemeClr val="bg1"/>
              </a:solidFill>
            </a:rPr>
          </a:br>
          <a:r>
            <a:rPr lang="en-GB" altLang="en-US" sz="2800" b="1" dirty="0"/>
            <a:t>1 </a:t>
          </a:r>
          <a:r>
            <a:rPr lang="en-GB" altLang="en-US" sz="2800" b="0" dirty="0"/>
            <a:t>management board</a:t>
          </a:r>
          <a:br>
            <a:rPr lang="en-GB" sz="2800" b="1" dirty="0">
              <a:solidFill>
                <a:schemeClr val="bg1"/>
              </a:solidFill>
            </a:rPr>
          </a:br>
          <a:r>
            <a:rPr lang="en-GB" sz="2800" b="1" dirty="0">
              <a:solidFill>
                <a:schemeClr val="bg1"/>
              </a:solidFill>
              <a:latin typeface="Myriad Pro" panose="020B0503030403020204" pitchFamily="34" charset="0"/>
            </a:rPr>
            <a:t>≈</a:t>
          </a:r>
          <a:r>
            <a:rPr lang="en-GB" sz="2800" b="1" dirty="0">
              <a:solidFill>
                <a:schemeClr val="bg1"/>
              </a:solidFill>
            </a:rPr>
            <a:t>74 </a:t>
          </a:r>
          <a:r>
            <a:rPr lang="en-GB" sz="2800" b="0" dirty="0">
              <a:solidFill>
                <a:schemeClr val="bg1"/>
              </a:solidFill>
            </a:rPr>
            <a:t>working parties and expert groups</a:t>
          </a:r>
        </a:p>
      </dgm:t>
    </dgm:pt>
    <dgm:pt modelId="{C76E00A1-2F23-46AD-8A39-8E546B87F577}" type="parTrans" cxnId="{AE12D0F7-80BC-4393-931F-4466B581F306}">
      <dgm:prSet/>
      <dgm:spPr/>
      <dgm:t>
        <a:bodyPr/>
        <a:lstStyle/>
        <a:p>
          <a:endParaRPr lang="en-US" sz="2800"/>
        </a:p>
      </dgm:t>
    </dgm:pt>
    <dgm:pt modelId="{3DEAEE45-FB6F-4990-9BFE-2A84E62FD206}" type="sibTrans" cxnId="{AE12D0F7-80BC-4393-931F-4466B581F306}">
      <dgm:prSet/>
      <dgm:spPr/>
      <dgm:t>
        <a:bodyPr/>
        <a:lstStyle/>
        <a:p>
          <a:endParaRPr lang="en-US" sz="2800"/>
        </a:p>
      </dgm:t>
    </dgm:pt>
    <dgm:pt modelId="{3AA419B1-F251-48BE-AACC-1C18220AC73C}">
      <dgm:prSet custT="1"/>
      <dgm:spPr>
        <a:solidFill>
          <a:schemeClr val="bg2">
            <a:lumMod val="50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GB" sz="2800" b="1" dirty="0">
              <a:solidFill>
                <a:schemeClr val="bg1"/>
              </a:solidFill>
              <a:latin typeface="Myriad Pro" panose="020B0503030403020204" pitchFamily="34" charset="0"/>
            </a:rPr>
            <a:t>≈</a:t>
          </a:r>
          <a:r>
            <a:rPr lang="en-GB" sz="2800" b="1" dirty="0">
              <a:solidFill>
                <a:schemeClr val="bg1"/>
              </a:solidFill>
            </a:rPr>
            <a:t>25 </a:t>
          </a:r>
          <a:r>
            <a:rPr lang="en-US" sz="2800" b="0" dirty="0">
              <a:solidFill>
                <a:schemeClr val="bg1"/>
              </a:solidFill>
            </a:rPr>
            <a:t>international joint projects</a:t>
          </a:r>
        </a:p>
      </dgm:t>
    </dgm:pt>
    <dgm:pt modelId="{14766793-9662-4179-98B8-C35E08D54459}" type="parTrans" cxnId="{3F9E1C6A-9B5A-47B9-B7C2-AE841740842E}">
      <dgm:prSet/>
      <dgm:spPr/>
      <dgm:t>
        <a:bodyPr/>
        <a:lstStyle/>
        <a:p>
          <a:endParaRPr lang="en-US" sz="2800"/>
        </a:p>
      </dgm:t>
    </dgm:pt>
    <dgm:pt modelId="{1A2944E5-2A83-4B7B-B7A3-66A9DD1E0BDC}" type="sibTrans" cxnId="{3F9E1C6A-9B5A-47B9-B7C2-AE841740842E}">
      <dgm:prSet/>
      <dgm:spPr/>
      <dgm:t>
        <a:bodyPr/>
        <a:lstStyle/>
        <a:p>
          <a:endParaRPr lang="en-US" sz="2800"/>
        </a:p>
      </dgm:t>
    </dgm:pt>
    <dgm:pt modelId="{E49070D5-4DFA-4B18-A550-C0447525ADF9}">
      <dgm:prSet custT="1"/>
      <dgm:spPr>
        <a:solidFill>
          <a:schemeClr val="bg2">
            <a:lumMod val="75000"/>
            <a:alpha val="80000"/>
          </a:schemeClr>
        </a:solidFill>
        <a:ln w="762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>
              <a:solidFill>
                <a:schemeClr val="bg1"/>
              </a:solidFill>
            </a:rPr>
            <a:t>The NEA Data Bank – </a:t>
          </a:r>
          <a:r>
            <a:rPr lang="en-US" sz="2800" b="0" dirty="0">
              <a:solidFill>
                <a:schemeClr val="bg1"/>
              </a:solidFill>
            </a:rPr>
            <a:t>a major international resource</a:t>
          </a:r>
          <a:endParaRPr lang="en-US" sz="2800" b="0" dirty="0">
            <a:solidFill>
              <a:prstClr val="black"/>
            </a:solidFill>
          </a:endParaRPr>
        </a:p>
      </dgm:t>
    </dgm:pt>
    <dgm:pt modelId="{07AAD471-F206-4B64-8C2F-0408EF4495AB}" type="parTrans" cxnId="{25845961-BE0C-413C-9906-5D51630A0BC7}">
      <dgm:prSet/>
      <dgm:spPr/>
      <dgm:t>
        <a:bodyPr/>
        <a:lstStyle/>
        <a:p>
          <a:endParaRPr lang="en-US" sz="2800"/>
        </a:p>
      </dgm:t>
    </dgm:pt>
    <dgm:pt modelId="{BD531C15-8E51-43ED-8BA8-019F62B2705E}" type="sibTrans" cxnId="{25845961-BE0C-413C-9906-5D51630A0BC7}">
      <dgm:prSet/>
      <dgm:spPr/>
      <dgm:t>
        <a:bodyPr/>
        <a:lstStyle/>
        <a:p>
          <a:endParaRPr lang="en-US" sz="2800"/>
        </a:p>
      </dgm:t>
    </dgm:pt>
    <dgm:pt modelId="{B87427A2-9D5E-4520-96E5-BCC30CFFB010}" type="pres">
      <dgm:prSet presAssocID="{B0420895-6F62-48CA-B5FA-431603F5D2D3}" presName="linear" presStyleCnt="0">
        <dgm:presLayoutVars>
          <dgm:animLvl val="lvl"/>
          <dgm:resizeHandles val="exact"/>
        </dgm:presLayoutVars>
      </dgm:prSet>
      <dgm:spPr/>
    </dgm:pt>
    <dgm:pt modelId="{A85121A9-643F-41C5-8BC6-D1554DFAD959}" type="pres">
      <dgm:prSet presAssocID="{EFCC51EB-D780-42FF-88B0-29B39F1DD053}" presName="parentText" presStyleLbl="node1" presStyleIdx="0" presStyleCnt="4" custScaleY="82415" custLinFactNeighborY="36734">
        <dgm:presLayoutVars>
          <dgm:chMax val="0"/>
          <dgm:bulletEnabled val="1"/>
        </dgm:presLayoutVars>
      </dgm:prSet>
      <dgm:spPr/>
    </dgm:pt>
    <dgm:pt modelId="{16E6F404-9D70-4988-AFB0-563D4098EE94}" type="pres">
      <dgm:prSet presAssocID="{45D747A5-9435-4BD1-896B-F4EB748DE151}" presName="spacer" presStyleCnt="0"/>
      <dgm:spPr/>
    </dgm:pt>
    <dgm:pt modelId="{108676AB-0BFB-4AC2-9E93-6B569ED7CCF7}" type="pres">
      <dgm:prSet presAssocID="{C58993F5-D670-4D83-8263-E650E6B78A0B}" presName="parentText" presStyleLbl="node1" presStyleIdx="1" presStyleCnt="4" custScaleY="112696" custLinFactNeighborY="-25">
        <dgm:presLayoutVars>
          <dgm:chMax val="0"/>
          <dgm:bulletEnabled val="1"/>
        </dgm:presLayoutVars>
      </dgm:prSet>
      <dgm:spPr/>
    </dgm:pt>
    <dgm:pt modelId="{2015D630-9BBD-47B7-8B4B-C06EF5CE128D}" type="pres">
      <dgm:prSet presAssocID="{3DEAEE45-FB6F-4990-9BFE-2A84E62FD206}" presName="spacer" presStyleCnt="0"/>
      <dgm:spPr/>
    </dgm:pt>
    <dgm:pt modelId="{8400DD9A-B325-4908-A12C-0FD6A8D27895}" type="pres">
      <dgm:prSet presAssocID="{3AA419B1-F251-48BE-AACC-1C18220AC73C}" presName="parentText" presStyleLbl="node1" presStyleIdx="2" presStyleCnt="4" custScaleY="63905" custLinFactNeighborY="-58684">
        <dgm:presLayoutVars>
          <dgm:chMax val="0"/>
          <dgm:bulletEnabled val="1"/>
        </dgm:presLayoutVars>
      </dgm:prSet>
      <dgm:spPr/>
    </dgm:pt>
    <dgm:pt modelId="{0E7BE7E5-6949-46D5-8B45-58977431A7AE}" type="pres">
      <dgm:prSet presAssocID="{1A2944E5-2A83-4B7B-B7A3-66A9DD1E0BDC}" presName="spacer" presStyleCnt="0"/>
      <dgm:spPr/>
    </dgm:pt>
    <dgm:pt modelId="{BD88F744-892F-48D0-A0EB-946C3D00BE1A}" type="pres">
      <dgm:prSet presAssocID="{E49070D5-4DFA-4B18-A550-C0447525ADF9}" presName="parentText" presStyleLbl="node1" presStyleIdx="3" presStyleCnt="4" custScaleY="57555" custLinFactY="-109" custLinFactNeighborY="-100000">
        <dgm:presLayoutVars>
          <dgm:chMax val="0"/>
          <dgm:bulletEnabled val="1"/>
        </dgm:presLayoutVars>
      </dgm:prSet>
      <dgm:spPr/>
    </dgm:pt>
  </dgm:ptLst>
  <dgm:cxnLst>
    <dgm:cxn modelId="{B0FD9B21-3D4D-4AB4-B95A-5138BA158F01}" type="presOf" srcId="{B0420895-6F62-48CA-B5FA-431603F5D2D3}" destId="{B87427A2-9D5E-4520-96E5-BCC30CFFB010}" srcOrd="0" destOrd="0" presId="urn:microsoft.com/office/officeart/2005/8/layout/vList2"/>
    <dgm:cxn modelId="{25845961-BE0C-413C-9906-5D51630A0BC7}" srcId="{B0420895-6F62-48CA-B5FA-431603F5D2D3}" destId="{E49070D5-4DFA-4B18-A550-C0447525ADF9}" srcOrd="3" destOrd="0" parTransId="{07AAD471-F206-4B64-8C2F-0408EF4495AB}" sibTransId="{BD531C15-8E51-43ED-8BA8-019F62B2705E}"/>
    <dgm:cxn modelId="{3F9E1C6A-9B5A-47B9-B7C2-AE841740842E}" srcId="{B0420895-6F62-48CA-B5FA-431603F5D2D3}" destId="{3AA419B1-F251-48BE-AACC-1C18220AC73C}" srcOrd="2" destOrd="0" parTransId="{14766793-9662-4179-98B8-C35E08D54459}" sibTransId="{1A2944E5-2A83-4B7B-B7A3-66A9DD1E0BDC}"/>
    <dgm:cxn modelId="{04EEDA4C-4072-4525-8212-F800F880124D}" type="presOf" srcId="{3AA419B1-F251-48BE-AACC-1C18220AC73C}" destId="{8400DD9A-B325-4908-A12C-0FD6A8D27895}" srcOrd="0" destOrd="0" presId="urn:microsoft.com/office/officeart/2005/8/layout/vList2"/>
    <dgm:cxn modelId="{BA5D0B8E-AFE3-43EE-8905-8DC3780FB9DE}" type="presOf" srcId="{EFCC51EB-D780-42FF-88B0-29B39F1DD053}" destId="{A85121A9-643F-41C5-8BC6-D1554DFAD959}" srcOrd="0" destOrd="0" presId="urn:microsoft.com/office/officeart/2005/8/layout/vList2"/>
    <dgm:cxn modelId="{427C1591-42DD-4FC7-86F5-093B2B18980B}" type="presOf" srcId="{E49070D5-4DFA-4B18-A550-C0447525ADF9}" destId="{BD88F744-892F-48D0-A0EB-946C3D00BE1A}" srcOrd="0" destOrd="0" presId="urn:microsoft.com/office/officeart/2005/8/layout/vList2"/>
    <dgm:cxn modelId="{861867A5-6930-4AB1-9FB6-6695E4D849F8}" type="presOf" srcId="{C58993F5-D670-4D83-8263-E650E6B78A0B}" destId="{108676AB-0BFB-4AC2-9E93-6B569ED7CCF7}" srcOrd="0" destOrd="0" presId="urn:microsoft.com/office/officeart/2005/8/layout/vList2"/>
    <dgm:cxn modelId="{DC66D4EC-A63C-425F-A7BC-5287C9AD8FE8}" srcId="{B0420895-6F62-48CA-B5FA-431603F5D2D3}" destId="{EFCC51EB-D780-42FF-88B0-29B39F1DD053}" srcOrd="0" destOrd="0" parTransId="{D851F320-DD70-4F22-A6DA-9AFC7CA5F32F}" sibTransId="{45D747A5-9435-4BD1-896B-F4EB748DE151}"/>
    <dgm:cxn modelId="{AE12D0F7-80BC-4393-931F-4466B581F306}" srcId="{B0420895-6F62-48CA-B5FA-431603F5D2D3}" destId="{C58993F5-D670-4D83-8263-E650E6B78A0B}" srcOrd="1" destOrd="0" parTransId="{C76E00A1-2F23-46AD-8A39-8E546B87F577}" sibTransId="{3DEAEE45-FB6F-4990-9BFE-2A84E62FD206}"/>
    <dgm:cxn modelId="{E5028787-A8F6-4087-9F22-85CC4C4D2112}" type="presParOf" srcId="{B87427A2-9D5E-4520-96E5-BCC30CFFB010}" destId="{A85121A9-643F-41C5-8BC6-D1554DFAD959}" srcOrd="0" destOrd="0" presId="urn:microsoft.com/office/officeart/2005/8/layout/vList2"/>
    <dgm:cxn modelId="{5A66884B-ADA5-438E-BFA3-348249F2BAC8}" type="presParOf" srcId="{B87427A2-9D5E-4520-96E5-BCC30CFFB010}" destId="{16E6F404-9D70-4988-AFB0-563D4098EE94}" srcOrd="1" destOrd="0" presId="urn:microsoft.com/office/officeart/2005/8/layout/vList2"/>
    <dgm:cxn modelId="{CC64EE52-D218-4D5B-B42E-16D43147F510}" type="presParOf" srcId="{B87427A2-9D5E-4520-96E5-BCC30CFFB010}" destId="{108676AB-0BFB-4AC2-9E93-6B569ED7CCF7}" srcOrd="2" destOrd="0" presId="urn:microsoft.com/office/officeart/2005/8/layout/vList2"/>
    <dgm:cxn modelId="{C9D660E3-E90C-4B4D-AE87-7D639FE0CD54}" type="presParOf" srcId="{B87427A2-9D5E-4520-96E5-BCC30CFFB010}" destId="{2015D630-9BBD-47B7-8B4B-C06EF5CE128D}" srcOrd="3" destOrd="0" presId="urn:microsoft.com/office/officeart/2005/8/layout/vList2"/>
    <dgm:cxn modelId="{0096787E-E4CE-430B-8490-926B4A534DF1}" type="presParOf" srcId="{B87427A2-9D5E-4520-96E5-BCC30CFFB010}" destId="{8400DD9A-B325-4908-A12C-0FD6A8D27895}" srcOrd="4" destOrd="0" presId="urn:microsoft.com/office/officeart/2005/8/layout/vList2"/>
    <dgm:cxn modelId="{2A4C5570-D1FA-489D-856F-B1B380783AB8}" type="presParOf" srcId="{B87427A2-9D5E-4520-96E5-BCC30CFFB010}" destId="{0E7BE7E5-6949-46D5-8B45-58977431A7AE}" srcOrd="5" destOrd="0" presId="urn:microsoft.com/office/officeart/2005/8/layout/vList2"/>
    <dgm:cxn modelId="{FC09BE7D-0CE4-409C-8C3B-E7CD9A740797}" type="presParOf" srcId="{B87427A2-9D5E-4520-96E5-BCC30CFFB010}" destId="{BD88F744-892F-48D0-A0EB-946C3D00BE1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3CC089-CBF7-4A65-AD63-567203FC2301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F8215B6-292C-4DC8-BADE-A0F8411154D2}">
      <dgm:prSet phldrT="[Text]" custT="1"/>
      <dgm:spPr>
        <a:solidFill>
          <a:schemeClr val="bg2">
            <a:lumMod val="50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800" dirty="0"/>
            <a:t>To assist its member countries in maintaining and further developing, through </a:t>
          </a:r>
          <a:r>
            <a:rPr lang="en-US" altLang="en-US" sz="2800" b="1" dirty="0"/>
            <a:t>international co-operation, the scientific, technological and legal bases</a:t>
          </a:r>
          <a:r>
            <a:rPr lang="en-US" altLang="en-US" sz="2800" dirty="0"/>
            <a:t> required for a safe, environmentally sound and economical use of nuclear energy for peaceful purposes.</a:t>
          </a:r>
          <a:endParaRPr lang="en-US" sz="2800" dirty="0"/>
        </a:p>
      </dgm:t>
    </dgm:pt>
    <dgm:pt modelId="{A240AB26-F061-4DA1-B13F-6D328672B992}" type="parTrans" cxnId="{D19D17D9-DEFD-4754-B077-65F8C7C4ABFB}">
      <dgm:prSet/>
      <dgm:spPr/>
      <dgm:t>
        <a:bodyPr/>
        <a:lstStyle/>
        <a:p>
          <a:endParaRPr lang="en-US" sz="2600"/>
        </a:p>
      </dgm:t>
    </dgm:pt>
    <dgm:pt modelId="{AE818722-75E0-4F54-9B3A-56E9D33DCAAD}" type="sibTrans" cxnId="{D19D17D9-DEFD-4754-B077-65F8C7C4ABFB}">
      <dgm:prSet/>
      <dgm:spPr/>
      <dgm:t>
        <a:bodyPr/>
        <a:lstStyle/>
        <a:p>
          <a:endParaRPr lang="en-US" sz="2600"/>
        </a:p>
      </dgm:t>
    </dgm:pt>
    <dgm:pt modelId="{9C640E6B-D619-4B5B-82B3-9FC0577F9363}">
      <dgm:prSet phldrT="[Text]" custT="1"/>
      <dgm:spPr>
        <a:solidFill>
          <a:schemeClr val="accent2">
            <a:lumMod val="75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altLang="en-US" sz="2800" dirty="0"/>
            <a:t>To provide authoritative assessments and to forge </a:t>
          </a:r>
          <a:r>
            <a:rPr lang="en-US" altLang="en-US" sz="2800" b="1" dirty="0"/>
            <a:t>common understandings </a:t>
          </a:r>
          <a:r>
            <a:rPr lang="en-US" altLang="en-US" sz="2800" dirty="0"/>
            <a:t>on key issues as </a:t>
          </a:r>
          <a:r>
            <a:rPr lang="en-US" altLang="en-US" sz="2800" b="1" dirty="0"/>
            <a:t>input to government decisions on nuclear energy policy</a:t>
          </a:r>
          <a:r>
            <a:rPr lang="en-US" altLang="en-US" sz="2800" dirty="0"/>
            <a:t> and to broader OECD policy analyses in areas such as energy and the sustainable development of low-carbon economies. </a:t>
          </a:r>
          <a:endParaRPr lang="en-US" sz="2800" dirty="0"/>
        </a:p>
      </dgm:t>
    </dgm:pt>
    <dgm:pt modelId="{94EB7F12-5A90-48A7-B396-88906065AA3E}" type="parTrans" cxnId="{B9B4F671-A63B-4F94-B49C-35057B0FB6D5}">
      <dgm:prSet/>
      <dgm:spPr/>
      <dgm:t>
        <a:bodyPr/>
        <a:lstStyle/>
        <a:p>
          <a:endParaRPr lang="en-US" sz="2600"/>
        </a:p>
      </dgm:t>
    </dgm:pt>
    <dgm:pt modelId="{2AB8B355-5834-4F2E-991E-09EB1EF9C2D0}" type="sibTrans" cxnId="{B9B4F671-A63B-4F94-B49C-35057B0FB6D5}">
      <dgm:prSet/>
      <dgm:spPr/>
      <dgm:t>
        <a:bodyPr/>
        <a:lstStyle/>
        <a:p>
          <a:endParaRPr lang="en-US" sz="2600"/>
        </a:p>
      </dgm:t>
    </dgm:pt>
    <dgm:pt modelId="{8798F9A7-27AA-472F-BA70-C43686A6C59A}" type="pres">
      <dgm:prSet presAssocID="{7B3CC089-CBF7-4A65-AD63-567203FC2301}" presName="linear" presStyleCnt="0">
        <dgm:presLayoutVars>
          <dgm:animLvl val="lvl"/>
          <dgm:resizeHandles val="exact"/>
        </dgm:presLayoutVars>
      </dgm:prSet>
      <dgm:spPr/>
    </dgm:pt>
    <dgm:pt modelId="{69343FD5-F155-466E-B862-978DD051D63E}" type="pres">
      <dgm:prSet presAssocID="{EF8215B6-292C-4DC8-BADE-A0F8411154D2}" presName="parentText" presStyleLbl="node1" presStyleIdx="0" presStyleCnt="2" custScaleY="107074" custLinFactNeighborX="386" custLinFactNeighborY="-32897">
        <dgm:presLayoutVars>
          <dgm:chMax val="0"/>
          <dgm:bulletEnabled val="1"/>
        </dgm:presLayoutVars>
      </dgm:prSet>
      <dgm:spPr/>
    </dgm:pt>
    <dgm:pt modelId="{8678BBEF-2685-467B-AD6A-3023DC974D29}" type="pres">
      <dgm:prSet presAssocID="{AE818722-75E0-4F54-9B3A-56E9D33DCAAD}" presName="spacer" presStyleCnt="0"/>
      <dgm:spPr/>
    </dgm:pt>
    <dgm:pt modelId="{4310FA0F-B5AB-4101-BD66-7A6A4F32F290}" type="pres">
      <dgm:prSet presAssocID="{9C640E6B-D619-4B5B-82B3-9FC0577F9363}" presName="parentText" presStyleLbl="node1" presStyleIdx="1" presStyleCnt="2" custScaleY="111550" custLinFactY="5944" custLinFactNeighborY="100000">
        <dgm:presLayoutVars>
          <dgm:chMax val="0"/>
          <dgm:bulletEnabled val="1"/>
        </dgm:presLayoutVars>
      </dgm:prSet>
      <dgm:spPr/>
    </dgm:pt>
  </dgm:ptLst>
  <dgm:cxnLst>
    <dgm:cxn modelId="{1C71C41D-A205-46BA-B0C7-5DCEDB07E5E8}" type="presOf" srcId="{EF8215B6-292C-4DC8-BADE-A0F8411154D2}" destId="{69343FD5-F155-466E-B862-978DD051D63E}" srcOrd="0" destOrd="0" presId="urn:microsoft.com/office/officeart/2005/8/layout/vList2"/>
    <dgm:cxn modelId="{B9B4F671-A63B-4F94-B49C-35057B0FB6D5}" srcId="{7B3CC089-CBF7-4A65-AD63-567203FC2301}" destId="{9C640E6B-D619-4B5B-82B3-9FC0577F9363}" srcOrd="1" destOrd="0" parTransId="{94EB7F12-5A90-48A7-B396-88906065AA3E}" sibTransId="{2AB8B355-5834-4F2E-991E-09EB1EF9C2D0}"/>
    <dgm:cxn modelId="{F7EBCF99-B3F1-4865-948A-066C9E33E778}" type="presOf" srcId="{7B3CC089-CBF7-4A65-AD63-567203FC2301}" destId="{8798F9A7-27AA-472F-BA70-C43686A6C59A}" srcOrd="0" destOrd="0" presId="urn:microsoft.com/office/officeart/2005/8/layout/vList2"/>
    <dgm:cxn modelId="{4B3E7BC8-5A30-4302-84B8-F7B101FF6219}" type="presOf" srcId="{9C640E6B-D619-4B5B-82B3-9FC0577F9363}" destId="{4310FA0F-B5AB-4101-BD66-7A6A4F32F290}" srcOrd="0" destOrd="0" presId="urn:microsoft.com/office/officeart/2005/8/layout/vList2"/>
    <dgm:cxn modelId="{D19D17D9-DEFD-4754-B077-65F8C7C4ABFB}" srcId="{7B3CC089-CBF7-4A65-AD63-567203FC2301}" destId="{EF8215B6-292C-4DC8-BADE-A0F8411154D2}" srcOrd="0" destOrd="0" parTransId="{A240AB26-F061-4DA1-B13F-6D328672B992}" sibTransId="{AE818722-75E0-4F54-9B3A-56E9D33DCAAD}"/>
    <dgm:cxn modelId="{B44A3A44-C6B4-4D34-B00C-43C125EC7796}" type="presParOf" srcId="{8798F9A7-27AA-472F-BA70-C43686A6C59A}" destId="{69343FD5-F155-466E-B862-978DD051D63E}" srcOrd="0" destOrd="0" presId="urn:microsoft.com/office/officeart/2005/8/layout/vList2"/>
    <dgm:cxn modelId="{2BF7D196-AB67-4700-8B05-32CAF7D723C1}" type="presParOf" srcId="{8798F9A7-27AA-472F-BA70-C43686A6C59A}" destId="{8678BBEF-2685-467B-AD6A-3023DC974D29}" srcOrd="1" destOrd="0" presId="urn:microsoft.com/office/officeart/2005/8/layout/vList2"/>
    <dgm:cxn modelId="{6C18BDE1-52C2-40A4-9A0B-6F8728B42B6E}" type="presParOf" srcId="{8798F9A7-27AA-472F-BA70-C43686A6C59A}" destId="{4310FA0F-B5AB-4101-BD66-7A6A4F32F290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3D63F1-99C9-4F3D-B35A-53953A2836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BBBB0-84D6-4AEB-BA4B-E993BE10522D}">
      <dgm:prSet phldrT="[Text]" custT="1"/>
      <dgm:spPr>
        <a:solidFill>
          <a:schemeClr val="bg2">
            <a:lumMod val="50000"/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 tIns="180000" rIns="180000" bIns="180000" anchor="t"/>
        <a:lstStyle/>
        <a:p>
          <a:pPr algn="ctr"/>
          <a:r>
            <a:rPr lang="en-GB" sz="1000" b="1" u="none" noProof="0" dirty="0">
              <a:solidFill>
                <a:schemeClr val="bg1"/>
              </a:solidFill>
            </a:rPr>
            <a:t> </a:t>
          </a:r>
          <a:br>
            <a:rPr lang="en-GB" sz="2400" b="1" u="none" noProof="0" dirty="0">
              <a:solidFill>
                <a:schemeClr val="bg1"/>
              </a:solidFill>
            </a:rPr>
          </a:br>
          <a:r>
            <a:rPr lang="en-GB" sz="2400" b="1" u="none" noProof="0" dirty="0">
              <a:solidFill>
                <a:schemeClr val="bg1"/>
              </a:solidFill>
            </a:rPr>
            <a:t>NEA serviced bodies </a:t>
          </a:r>
          <a:br>
            <a:rPr lang="en-GB" sz="1800" b="1" u="sng" noProof="0" dirty="0">
              <a:solidFill>
                <a:schemeClr val="bg1"/>
              </a:solidFill>
            </a:rPr>
          </a:br>
          <a:r>
            <a:rPr lang="en-GB" sz="1000" b="1" u="sng" noProof="0" dirty="0">
              <a:solidFill>
                <a:schemeClr val="bg1"/>
              </a:solidFill>
            </a:rPr>
            <a:t> </a:t>
          </a:r>
        </a:p>
        <a:p>
          <a:pPr algn="l"/>
          <a:r>
            <a:rPr lang="en-GB" sz="1800" b="1" noProof="0" dirty="0"/>
            <a:t>Generation IV International Forum (GIF) </a:t>
          </a:r>
          <a:br>
            <a:rPr lang="en-GB" sz="1800" b="1" noProof="0" dirty="0"/>
          </a:br>
          <a:r>
            <a:rPr lang="en-GB" sz="1800" noProof="0" dirty="0"/>
            <a:t>with the goal to improve sustainability (including effective fuel utilisation and minimisation of waste), economics, safety and reliability, proliferation resistance and physical protection.</a:t>
          </a:r>
        </a:p>
        <a:p>
          <a:pPr algn="l"/>
          <a:r>
            <a:rPr lang="en-GB" sz="1800" b="1" spc="-10" baseline="0" noProof="0" dirty="0"/>
            <a:t>Multinational Design Evaluation Programme (MDEP) – </a:t>
          </a:r>
          <a:r>
            <a:rPr lang="en-GB" sz="1800" spc="-10" baseline="0" noProof="0" dirty="0"/>
            <a:t>initiative by national safety authorities to leverage their resources and knowledge for new reactor design reviews such as ABWR, AP1000, APR1400, EPR, HPR1000, and VVER-1200.</a:t>
          </a:r>
        </a:p>
        <a:p>
          <a:pPr algn="l"/>
          <a:r>
            <a:rPr lang="en-GB" sz="1800" b="1" noProof="0" dirty="0"/>
            <a:t>International Framework for Nuclear Energy Cooperation (IFNEC) – </a:t>
          </a:r>
          <a:r>
            <a:rPr lang="en-GB" sz="1800" noProof="0" dirty="0"/>
            <a:t>63-country forum for international discussion on wide array of nuclear topics involving both developed and emerging economies.</a:t>
          </a:r>
        </a:p>
      </dgm:t>
    </dgm:pt>
    <dgm:pt modelId="{58CA35E0-E170-42D7-9CCD-A340AEF6E519}" type="parTrans" cxnId="{6846A58F-78AF-4E6D-BC4A-4C187C680DEB}">
      <dgm:prSet/>
      <dgm:spPr/>
      <dgm:t>
        <a:bodyPr/>
        <a:lstStyle/>
        <a:p>
          <a:endParaRPr lang="en-GB" noProof="0" dirty="0"/>
        </a:p>
      </dgm:t>
    </dgm:pt>
    <dgm:pt modelId="{BDD49762-A846-4D30-B1CC-CE01222E81CB}" type="sibTrans" cxnId="{6846A58F-78AF-4E6D-BC4A-4C187C680DEB}">
      <dgm:prSet/>
      <dgm:spPr/>
      <dgm:t>
        <a:bodyPr/>
        <a:lstStyle/>
        <a:p>
          <a:endParaRPr lang="en-GB" noProof="0" dirty="0"/>
        </a:p>
      </dgm:t>
    </dgm:pt>
    <dgm:pt modelId="{A5ABF74B-A461-4A77-BD68-19CE36E87A3B}">
      <dgm:prSet phldrT="[Text]" custT="1"/>
      <dgm:spPr>
        <a:solidFill>
          <a:schemeClr val="accent1">
            <a:alpha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80000" tIns="180000" rIns="180000" bIns="180000" anchor="t"/>
        <a:lstStyle/>
        <a:p>
          <a:pPr algn="ctr"/>
          <a:r>
            <a:rPr lang="en-GB" altLang="en-US" sz="1000" b="1" u="none" noProof="0" dirty="0">
              <a:solidFill>
                <a:schemeClr val="bg1"/>
              </a:solidFill>
            </a:rPr>
            <a:t> </a:t>
          </a:r>
          <a:br>
            <a:rPr lang="en-GB" altLang="en-US" sz="2400" b="1" u="none" noProof="0" dirty="0">
              <a:solidFill>
                <a:schemeClr val="bg1"/>
              </a:solidFill>
            </a:rPr>
          </a:br>
          <a:r>
            <a:rPr lang="en-GB" altLang="en-US" sz="2400" b="1" u="none" noProof="0" dirty="0">
              <a:solidFill>
                <a:schemeClr val="bg1"/>
              </a:solidFill>
            </a:rPr>
            <a:t>Joint projects</a:t>
          </a:r>
          <a:br>
            <a:rPr lang="en-GB" altLang="en-US" sz="2000" b="1" u="sng" noProof="0" dirty="0">
              <a:solidFill>
                <a:schemeClr val="bg1"/>
              </a:solidFill>
            </a:rPr>
          </a:br>
          <a:endParaRPr lang="en-GB" altLang="en-US" sz="1000" b="1" u="sng" noProof="0" dirty="0">
            <a:solidFill>
              <a:schemeClr val="bg1"/>
            </a:solidFill>
          </a:endParaRPr>
        </a:p>
        <a:p>
          <a:pPr algn="l"/>
          <a:r>
            <a:rPr lang="en-GB" altLang="en-US" sz="1800" b="1" noProof="0" dirty="0"/>
            <a:t>Nuclear safety </a:t>
          </a:r>
          <a:r>
            <a:rPr lang="en-GB" altLang="en-US" sz="1800" b="0" noProof="0" dirty="0"/>
            <a:t>research and experimental data </a:t>
          </a:r>
          <a:r>
            <a:rPr lang="en-GB" altLang="en-US" sz="1800" noProof="0" dirty="0"/>
            <a:t>(e.g. thermal-hydraulics, fuel behaviour, severe accidents).</a:t>
          </a:r>
        </a:p>
        <a:p>
          <a:pPr algn="l"/>
          <a:r>
            <a:rPr lang="en-GB" altLang="en-US" sz="1800" b="1" noProof="0" dirty="0"/>
            <a:t>Nuclear safety databases </a:t>
          </a:r>
          <a:br>
            <a:rPr lang="en-GB" altLang="en-US" sz="1800" b="1" noProof="0" dirty="0"/>
          </a:br>
          <a:r>
            <a:rPr lang="en-GB" altLang="en-US" sz="1800" noProof="0" dirty="0"/>
            <a:t>(e.g. fire, common-cause failures).</a:t>
          </a:r>
        </a:p>
        <a:p>
          <a:pPr algn="l"/>
          <a:r>
            <a:rPr lang="en-GB" altLang="en-US" sz="1800" b="1" noProof="0" dirty="0"/>
            <a:t>Nuclear science </a:t>
          </a:r>
          <a:br>
            <a:rPr lang="en-GB" altLang="en-US" sz="1800" b="1" noProof="0" dirty="0"/>
          </a:br>
          <a:r>
            <a:rPr lang="en-GB" altLang="en-US" sz="1800" noProof="0" dirty="0"/>
            <a:t>(e.g. thermodynamics of advanced fuels).</a:t>
          </a:r>
        </a:p>
        <a:p>
          <a:pPr algn="l"/>
          <a:r>
            <a:rPr lang="en-GB" altLang="en-US" sz="1800" b="1" noProof="0" dirty="0"/>
            <a:t>Radioactive waste management </a:t>
          </a:r>
          <a:br>
            <a:rPr lang="en-GB" altLang="en-US" sz="1800" b="1" noProof="0" dirty="0"/>
          </a:br>
          <a:r>
            <a:rPr lang="en-GB" altLang="en-US" sz="1800" noProof="0" dirty="0"/>
            <a:t>(e.g. thermochemical database).</a:t>
          </a:r>
        </a:p>
        <a:p>
          <a:pPr algn="l"/>
          <a:r>
            <a:rPr lang="en-GB" altLang="en-US" sz="1800" b="1" noProof="0" dirty="0"/>
            <a:t>Radiological protection </a:t>
          </a:r>
          <a:br>
            <a:rPr lang="en-GB" altLang="en-US" sz="1800" b="1" noProof="0" dirty="0"/>
          </a:br>
          <a:r>
            <a:rPr lang="en-GB" altLang="en-US" sz="1800" noProof="0" dirty="0"/>
            <a:t>(e.g. occupational exposure).</a:t>
          </a:r>
        </a:p>
        <a:p>
          <a:pPr algn="l"/>
          <a:r>
            <a:rPr lang="en-GB" altLang="en-US" sz="1800" b="1" noProof="0" dirty="0"/>
            <a:t>Nuclear Education Skills and Technology Framework (NEST)</a:t>
          </a:r>
          <a:endParaRPr lang="en-GB" sz="1800" noProof="0" dirty="0"/>
        </a:p>
      </dgm:t>
    </dgm:pt>
    <dgm:pt modelId="{00841200-C9BF-453D-9D57-8A02536F9FBC}" type="parTrans" cxnId="{FDAAC8F5-8C70-4A49-B305-77B200B2E3C3}">
      <dgm:prSet/>
      <dgm:spPr/>
      <dgm:t>
        <a:bodyPr/>
        <a:lstStyle/>
        <a:p>
          <a:endParaRPr lang="en-GB" noProof="0" dirty="0"/>
        </a:p>
      </dgm:t>
    </dgm:pt>
    <dgm:pt modelId="{566F9346-739B-4F6D-BE17-3CFF5A10D9EF}" type="sibTrans" cxnId="{FDAAC8F5-8C70-4A49-B305-77B200B2E3C3}">
      <dgm:prSet/>
      <dgm:spPr/>
      <dgm:t>
        <a:bodyPr/>
        <a:lstStyle/>
        <a:p>
          <a:endParaRPr lang="en-GB" noProof="0" dirty="0"/>
        </a:p>
      </dgm:t>
    </dgm:pt>
    <dgm:pt modelId="{875CF333-B056-48B5-8E32-89EBC5DBEAD5}" type="pres">
      <dgm:prSet presAssocID="{AE3D63F1-99C9-4F3D-B35A-53953A2836EC}" presName="diagram" presStyleCnt="0">
        <dgm:presLayoutVars>
          <dgm:dir/>
          <dgm:resizeHandles val="exact"/>
        </dgm:presLayoutVars>
      </dgm:prSet>
      <dgm:spPr/>
    </dgm:pt>
    <dgm:pt modelId="{C5DC0D7C-2308-4E2E-BBC4-030E00687158}" type="pres">
      <dgm:prSet presAssocID="{977BBBB0-84D6-4AEB-BA4B-E993BE10522D}" presName="node" presStyleLbl="node1" presStyleIdx="0" presStyleCnt="2" custScaleX="104000" custScaleY="148183">
        <dgm:presLayoutVars>
          <dgm:bulletEnabled val="1"/>
        </dgm:presLayoutVars>
      </dgm:prSet>
      <dgm:spPr/>
    </dgm:pt>
    <dgm:pt modelId="{0E9DC2F5-EF7B-409E-80C8-E2F326F29C27}" type="pres">
      <dgm:prSet presAssocID="{BDD49762-A846-4D30-B1CC-CE01222E81CB}" presName="sibTrans" presStyleCnt="0"/>
      <dgm:spPr/>
    </dgm:pt>
    <dgm:pt modelId="{92BE2764-474F-401A-807F-9F51C3BCCC49}" type="pres">
      <dgm:prSet presAssocID="{A5ABF74B-A461-4A77-BD68-19CE36E87A3B}" presName="node" presStyleLbl="node1" presStyleIdx="1" presStyleCnt="2" custScaleX="91951" custScaleY="148183" custLinFactNeighborX="-4765">
        <dgm:presLayoutVars>
          <dgm:bulletEnabled val="1"/>
        </dgm:presLayoutVars>
      </dgm:prSet>
      <dgm:spPr/>
    </dgm:pt>
  </dgm:ptLst>
  <dgm:cxnLst>
    <dgm:cxn modelId="{F7E4DC19-7EE1-4619-83F3-1EB0555FF5EE}" type="presOf" srcId="{977BBBB0-84D6-4AEB-BA4B-E993BE10522D}" destId="{C5DC0D7C-2308-4E2E-BBC4-030E00687158}" srcOrd="0" destOrd="0" presId="urn:microsoft.com/office/officeart/2005/8/layout/default"/>
    <dgm:cxn modelId="{E884585A-A937-4C3D-ADDD-C58C651B1074}" type="presOf" srcId="{AE3D63F1-99C9-4F3D-B35A-53953A2836EC}" destId="{875CF333-B056-48B5-8E32-89EBC5DBEAD5}" srcOrd="0" destOrd="0" presId="urn:microsoft.com/office/officeart/2005/8/layout/default"/>
    <dgm:cxn modelId="{6846A58F-78AF-4E6D-BC4A-4C187C680DEB}" srcId="{AE3D63F1-99C9-4F3D-B35A-53953A2836EC}" destId="{977BBBB0-84D6-4AEB-BA4B-E993BE10522D}" srcOrd="0" destOrd="0" parTransId="{58CA35E0-E170-42D7-9CCD-A340AEF6E519}" sibTransId="{BDD49762-A846-4D30-B1CC-CE01222E81CB}"/>
    <dgm:cxn modelId="{C90EB6C8-FB7A-4718-94DE-C513822B6962}" type="presOf" srcId="{A5ABF74B-A461-4A77-BD68-19CE36E87A3B}" destId="{92BE2764-474F-401A-807F-9F51C3BCCC49}" srcOrd="0" destOrd="0" presId="urn:microsoft.com/office/officeart/2005/8/layout/default"/>
    <dgm:cxn modelId="{FDAAC8F5-8C70-4A49-B305-77B200B2E3C3}" srcId="{AE3D63F1-99C9-4F3D-B35A-53953A2836EC}" destId="{A5ABF74B-A461-4A77-BD68-19CE36E87A3B}" srcOrd="1" destOrd="0" parTransId="{00841200-C9BF-453D-9D57-8A02536F9FBC}" sibTransId="{566F9346-739B-4F6D-BE17-3CFF5A10D9EF}"/>
    <dgm:cxn modelId="{72FF43A7-5CB3-4949-A1E3-9A9FBD914426}" type="presParOf" srcId="{875CF333-B056-48B5-8E32-89EBC5DBEAD5}" destId="{C5DC0D7C-2308-4E2E-BBC4-030E00687158}" srcOrd="0" destOrd="0" presId="urn:microsoft.com/office/officeart/2005/8/layout/default"/>
    <dgm:cxn modelId="{1332082B-C14E-480E-8BA5-595932DAD6FE}" type="presParOf" srcId="{875CF333-B056-48B5-8E32-89EBC5DBEAD5}" destId="{0E9DC2F5-EF7B-409E-80C8-E2F326F29C27}" srcOrd="1" destOrd="0" presId="urn:microsoft.com/office/officeart/2005/8/layout/default"/>
    <dgm:cxn modelId="{09A1386B-6405-4E10-AE2B-3A7EBBCF0602}" type="presParOf" srcId="{875CF333-B056-48B5-8E32-89EBC5DBEAD5}" destId="{92BE2764-474F-401A-807F-9F51C3BCCC49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121A9-643F-41C5-8BC6-D1554DFAD959}">
      <dsp:nvSpPr>
        <dsp:cNvPr id="0" name=""/>
        <dsp:cNvSpPr/>
      </dsp:nvSpPr>
      <dsp:spPr>
        <a:xfrm>
          <a:off x="0" y="101644"/>
          <a:ext cx="10668000" cy="1298490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800" b="1" kern="1200" dirty="0"/>
            <a:t>34 </a:t>
          </a:r>
          <a:r>
            <a:rPr lang="en-GB" sz="2800" b="0" kern="1200" dirty="0"/>
            <a:t>member countries + partners </a:t>
          </a:r>
          <a:br>
            <a:rPr lang="en-GB" sz="2800" b="0" kern="1200" dirty="0"/>
          </a:br>
          <a:r>
            <a:rPr lang="en-GB" sz="2800" b="0" kern="1200" dirty="0"/>
            <a:t>(e.g. China, India, Brazil, etc.)</a:t>
          </a:r>
          <a:endParaRPr lang="en-US" sz="2800" b="0" kern="1200" dirty="0"/>
        </a:p>
      </dsp:txBody>
      <dsp:txXfrm>
        <a:off x="63387" y="165031"/>
        <a:ext cx="10541226" cy="1171716"/>
      </dsp:txXfrm>
    </dsp:sp>
    <dsp:sp modelId="{108676AB-0BFB-4AC2-9E93-6B569ED7CCF7}">
      <dsp:nvSpPr>
        <dsp:cNvPr id="0" name=""/>
        <dsp:cNvSpPr/>
      </dsp:nvSpPr>
      <dsp:spPr>
        <a:xfrm>
          <a:off x="0" y="1503951"/>
          <a:ext cx="10668000" cy="1775583"/>
        </a:xfrm>
        <a:prstGeom prst="roundRect">
          <a:avLst/>
        </a:prstGeom>
        <a:solidFill>
          <a:schemeClr val="bg2">
            <a:lumMod val="75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</a:rPr>
            <a:t>8 </a:t>
          </a:r>
          <a:r>
            <a:rPr lang="en-GB" sz="2800" b="0" kern="1200" dirty="0">
              <a:solidFill>
                <a:schemeClr val="bg1"/>
              </a:solidFill>
            </a:rPr>
            <a:t>standing technical committees </a:t>
          </a:r>
          <a:br>
            <a:rPr lang="en-GB" sz="2800" b="1" kern="1200" dirty="0">
              <a:solidFill>
                <a:schemeClr val="bg1"/>
              </a:solidFill>
            </a:rPr>
          </a:br>
          <a:r>
            <a:rPr lang="en-GB" altLang="en-US" sz="2800" b="1" kern="1200" dirty="0"/>
            <a:t>1 </a:t>
          </a:r>
          <a:r>
            <a:rPr lang="en-GB" altLang="en-US" sz="2800" b="0" kern="1200" dirty="0"/>
            <a:t>management board</a:t>
          </a:r>
          <a:br>
            <a:rPr lang="en-GB" sz="2800" b="1" kern="1200" dirty="0">
              <a:solidFill>
                <a:schemeClr val="bg1"/>
              </a:solidFill>
            </a:rPr>
          </a:br>
          <a:r>
            <a:rPr lang="en-GB" sz="2800" b="1" kern="1200" dirty="0">
              <a:solidFill>
                <a:schemeClr val="bg1"/>
              </a:solidFill>
              <a:latin typeface="Myriad Pro" panose="020B0503030403020204" pitchFamily="34" charset="0"/>
            </a:rPr>
            <a:t>≈</a:t>
          </a:r>
          <a:r>
            <a:rPr lang="en-GB" sz="2800" b="1" kern="1200" dirty="0">
              <a:solidFill>
                <a:schemeClr val="bg1"/>
              </a:solidFill>
            </a:rPr>
            <a:t>74 </a:t>
          </a:r>
          <a:r>
            <a:rPr lang="en-GB" sz="2800" b="0" kern="1200" dirty="0">
              <a:solidFill>
                <a:schemeClr val="bg1"/>
              </a:solidFill>
            </a:rPr>
            <a:t>working parties and expert groups</a:t>
          </a:r>
        </a:p>
      </dsp:txBody>
      <dsp:txXfrm>
        <a:off x="86677" y="1590628"/>
        <a:ext cx="10494646" cy="1602229"/>
      </dsp:txXfrm>
    </dsp:sp>
    <dsp:sp modelId="{8400DD9A-B325-4908-A12C-0FD6A8D27895}">
      <dsp:nvSpPr>
        <dsp:cNvPr id="0" name=""/>
        <dsp:cNvSpPr/>
      </dsp:nvSpPr>
      <dsp:spPr>
        <a:xfrm>
          <a:off x="0" y="3347399"/>
          <a:ext cx="10668000" cy="1006856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bg1"/>
              </a:solidFill>
              <a:latin typeface="Myriad Pro" panose="020B0503030403020204" pitchFamily="34" charset="0"/>
            </a:rPr>
            <a:t>≈</a:t>
          </a:r>
          <a:r>
            <a:rPr lang="en-GB" sz="2800" b="1" kern="1200" dirty="0">
              <a:solidFill>
                <a:schemeClr val="bg1"/>
              </a:solidFill>
            </a:rPr>
            <a:t>25 </a:t>
          </a:r>
          <a:r>
            <a:rPr lang="en-US" sz="2800" b="0" kern="1200" dirty="0">
              <a:solidFill>
                <a:schemeClr val="bg1"/>
              </a:solidFill>
            </a:rPr>
            <a:t>international joint projects</a:t>
          </a:r>
        </a:p>
      </dsp:txBody>
      <dsp:txXfrm>
        <a:off x="49151" y="3396550"/>
        <a:ext cx="10569698" cy="908554"/>
      </dsp:txXfrm>
    </dsp:sp>
    <dsp:sp modelId="{BD88F744-892F-48D0-A0EB-946C3D00BE1A}">
      <dsp:nvSpPr>
        <dsp:cNvPr id="0" name=""/>
        <dsp:cNvSpPr/>
      </dsp:nvSpPr>
      <dsp:spPr>
        <a:xfrm>
          <a:off x="0" y="4448874"/>
          <a:ext cx="10668000" cy="906808"/>
        </a:xfrm>
        <a:prstGeom prst="roundRect">
          <a:avLst/>
        </a:prstGeom>
        <a:solidFill>
          <a:schemeClr val="bg2">
            <a:lumMod val="75000"/>
            <a:alpha val="80000"/>
          </a:schemeClr>
        </a:solidFill>
        <a:ln w="762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bg1"/>
              </a:solidFill>
            </a:rPr>
            <a:t>The NEA Data Bank – </a:t>
          </a:r>
          <a:r>
            <a:rPr lang="en-US" sz="2800" b="0" kern="1200" dirty="0">
              <a:solidFill>
                <a:schemeClr val="bg1"/>
              </a:solidFill>
            </a:rPr>
            <a:t>a major international resource</a:t>
          </a:r>
          <a:endParaRPr lang="en-US" sz="2800" b="0" kern="1200" dirty="0">
            <a:solidFill>
              <a:prstClr val="black"/>
            </a:solidFill>
          </a:endParaRPr>
        </a:p>
      </dsp:txBody>
      <dsp:txXfrm>
        <a:off x="44267" y="4493141"/>
        <a:ext cx="10579466" cy="818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43FD5-F155-466E-B862-978DD051D63E}">
      <dsp:nvSpPr>
        <dsp:cNvPr id="0" name=""/>
        <dsp:cNvSpPr/>
      </dsp:nvSpPr>
      <dsp:spPr>
        <a:xfrm>
          <a:off x="0" y="248278"/>
          <a:ext cx="11582400" cy="2132923"/>
        </a:xfrm>
        <a:prstGeom prst="roundRect">
          <a:avLst/>
        </a:prstGeom>
        <a:solidFill>
          <a:schemeClr val="bg2">
            <a:lumMod val="50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To assist its member countries in maintaining and further developing, through </a:t>
          </a:r>
          <a:r>
            <a:rPr lang="en-US" altLang="en-US" sz="2800" b="1" kern="1200" dirty="0"/>
            <a:t>international co-operation, the scientific, technological and legal bases</a:t>
          </a:r>
          <a:r>
            <a:rPr lang="en-US" altLang="en-US" sz="2800" kern="1200" dirty="0"/>
            <a:t> required for a safe, environmentally sound and economical use of nuclear energy for peaceful purposes.</a:t>
          </a:r>
          <a:endParaRPr lang="en-US" sz="2800" kern="1200" dirty="0"/>
        </a:p>
      </dsp:txBody>
      <dsp:txXfrm>
        <a:off x="104121" y="352399"/>
        <a:ext cx="11374158" cy="1924681"/>
      </dsp:txXfrm>
    </dsp:sp>
    <dsp:sp modelId="{4310FA0F-B5AB-4101-BD66-7A6A4F32F290}">
      <dsp:nvSpPr>
        <dsp:cNvPr id="0" name=""/>
        <dsp:cNvSpPr/>
      </dsp:nvSpPr>
      <dsp:spPr>
        <a:xfrm>
          <a:off x="0" y="2530229"/>
          <a:ext cx="11582400" cy="2222085"/>
        </a:xfrm>
        <a:prstGeom prst="roundRect">
          <a:avLst/>
        </a:prstGeom>
        <a:solidFill>
          <a:schemeClr val="accent2">
            <a:lumMod val="75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 dirty="0"/>
            <a:t>To provide authoritative assessments and to forge </a:t>
          </a:r>
          <a:r>
            <a:rPr lang="en-US" altLang="en-US" sz="2800" b="1" kern="1200" dirty="0"/>
            <a:t>common understandings </a:t>
          </a:r>
          <a:r>
            <a:rPr lang="en-US" altLang="en-US" sz="2800" kern="1200" dirty="0"/>
            <a:t>on key issues as </a:t>
          </a:r>
          <a:r>
            <a:rPr lang="en-US" altLang="en-US" sz="2800" b="1" kern="1200" dirty="0"/>
            <a:t>input to government decisions on nuclear energy policy</a:t>
          </a:r>
          <a:r>
            <a:rPr lang="en-US" altLang="en-US" sz="2800" kern="1200" dirty="0"/>
            <a:t> and to broader OECD policy analyses in areas such as energy and the sustainable development of low-carbon economies. </a:t>
          </a:r>
          <a:endParaRPr lang="en-US" sz="2800" kern="1200" dirty="0"/>
        </a:p>
      </dsp:txBody>
      <dsp:txXfrm>
        <a:off x="108473" y="2638702"/>
        <a:ext cx="11365454" cy="2005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C0D7C-2308-4E2E-BBC4-030E00687158}">
      <dsp:nvSpPr>
        <dsp:cNvPr id="0" name=""/>
        <dsp:cNvSpPr/>
      </dsp:nvSpPr>
      <dsp:spPr>
        <a:xfrm>
          <a:off x="170588" y="414"/>
          <a:ext cx="6077812" cy="5195933"/>
        </a:xfrm>
        <a:prstGeom prst="rect">
          <a:avLst/>
        </a:prstGeom>
        <a:solidFill>
          <a:schemeClr val="bg2">
            <a:lumMod val="50000"/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u="none" kern="1200" noProof="0" dirty="0">
              <a:solidFill>
                <a:schemeClr val="bg1"/>
              </a:solidFill>
            </a:rPr>
            <a:t> </a:t>
          </a:r>
          <a:br>
            <a:rPr lang="en-GB" sz="2400" b="1" u="none" kern="1200" noProof="0" dirty="0">
              <a:solidFill>
                <a:schemeClr val="bg1"/>
              </a:solidFill>
            </a:rPr>
          </a:br>
          <a:r>
            <a:rPr lang="en-GB" sz="2400" b="1" u="none" kern="1200" noProof="0" dirty="0">
              <a:solidFill>
                <a:schemeClr val="bg1"/>
              </a:solidFill>
            </a:rPr>
            <a:t>NEA serviced bodies </a:t>
          </a:r>
          <a:br>
            <a:rPr lang="en-GB" sz="1800" b="1" u="sng" kern="1200" noProof="0" dirty="0">
              <a:solidFill>
                <a:schemeClr val="bg1"/>
              </a:solidFill>
            </a:rPr>
          </a:br>
          <a:r>
            <a:rPr lang="en-GB" sz="1000" b="1" u="sng" kern="1200" noProof="0" dirty="0">
              <a:solidFill>
                <a:schemeClr val="bg1"/>
              </a:solidFill>
            </a:rPr>
            <a:t> 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Generation IV International Forum (GIF) </a:t>
          </a:r>
          <a:br>
            <a:rPr lang="en-GB" sz="1800" b="1" kern="1200" noProof="0" dirty="0"/>
          </a:br>
          <a:r>
            <a:rPr lang="en-GB" sz="1800" kern="1200" noProof="0" dirty="0"/>
            <a:t>with the goal to improve sustainability (including effective fuel utilisation and minimisation of waste), economics, safety and reliability, proliferation resistance and physical protection.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spc="-10" baseline="0" noProof="0" dirty="0"/>
            <a:t>Multinational Design Evaluation Programme (MDEP) – </a:t>
          </a:r>
          <a:r>
            <a:rPr lang="en-GB" sz="1800" kern="1200" spc="-10" baseline="0" noProof="0" dirty="0"/>
            <a:t>initiative by national safety authorities to leverage their resources and knowledge for new reactor design reviews such as ABWR, AP1000, APR1400, EPR, HPR1000, and VVER-1200.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International Framework for Nuclear Energy Cooperation (IFNEC) – </a:t>
          </a:r>
          <a:r>
            <a:rPr lang="en-GB" sz="1800" kern="1200" noProof="0" dirty="0"/>
            <a:t>63-country forum for international discussion on wide array of nuclear topics involving both developed and emerging economies.</a:t>
          </a:r>
        </a:p>
      </dsp:txBody>
      <dsp:txXfrm>
        <a:off x="170588" y="414"/>
        <a:ext cx="6077812" cy="5195933"/>
      </dsp:txXfrm>
    </dsp:sp>
    <dsp:sp modelId="{92BE2764-474F-401A-807F-9F51C3BCCC49}">
      <dsp:nvSpPr>
        <dsp:cNvPr id="0" name=""/>
        <dsp:cNvSpPr/>
      </dsp:nvSpPr>
      <dsp:spPr>
        <a:xfrm>
          <a:off x="6554337" y="414"/>
          <a:ext cx="5373662" cy="5195933"/>
        </a:xfrm>
        <a:prstGeom prst="rect">
          <a:avLst/>
        </a:prstGeom>
        <a:solidFill>
          <a:schemeClr val="accent1">
            <a:alpha val="80000"/>
          </a:schemeClr>
        </a:solidFill>
        <a:ln w="25400" cap="flat" cmpd="sng" algn="ctr">
          <a:noFill/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00" tIns="180000" rIns="180000" bIns="180000" numCol="1" spcCol="1270" anchor="t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000" b="1" u="none" kern="1200" noProof="0" dirty="0">
              <a:solidFill>
                <a:schemeClr val="bg1"/>
              </a:solidFill>
            </a:rPr>
            <a:t> </a:t>
          </a:r>
          <a:br>
            <a:rPr lang="en-GB" altLang="en-US" sz="2400" b="1" u="none" kern="1200" noProof="0" dirty="0">
              <a:solidFill>
                <a:schemeClr val="bg1"/>
              </a:solidFill>
            </a:rPr>
          </a:br>
          <a:r>
            <a:rPr lang="en-GB" altLang="en-US" sz="2400" b="1" u="none" kern="1200" noProof="0" dirty="0">
              <a:solidFill>
                <a:schemeClr val="bg1"/>
              </a:solidFill>
            </a:rPr>
            <a:t>Joint projects</a:t>
          </a:r>
          <a:br>
            <a:rPr lang="en-GB" altLang="en-US" sz="2000" b="1" u="sng" kern="1200" noProof="0" dirty="0">
              <a:solidFill>
                <a:schemeClr val="bg1"/>
              </a:solidFill>
            </a:rPr>
          </a:br>
          <a:endParaRPr lang="en-GB" altLang="en-US" sz="1000" b="1" u="sng" kern="1200" noProof="0" dirty="0">
            <a:solidFill>
              <a:schemeClr val="bg1"/>
            </a:solidFill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safety </a:t>
          </a:r>
          <a:r>
            <a:rPr lang="en-GB" altLang="en-US" sz="1800" b="0" kern="1200" noProof="0" dirty="0"/>
            <a:t>research and experimental data </a:t>
          </a:r>
          <a:r>
            <a:rPr lang="en-GB" altLang="en-US" sz="1800" kern="1200" noProof="0" dirty="0"/>
            <a:t>(e.g. thermal-hydraulics, fuel behaviour, severe accidents).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safety databases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fire, common-cause failures).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science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thermodynamics of advanced fuels).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Radioactive waste management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thermochemical database).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Radiological protection </a:t>
          </a:r>
          <a:br>
            <a:rPr lang="en-GB" altLang="en-US" sz="1800" b="1" kern="1200" noProof="0" dirty="0"/>
          </a:br>
          <a:r>
            <a:rPr lang="en-GB" altLang="en-US" sz="1800" kern="1200" noProof="0" dirty="0"/>
            <a:t>(e.g. occupational exposure).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altLang="en-US" sz="1800" b="1" kern="1200" noProof="0" dirty="0"/>
            <a:t>Nuclear Education Skills and Technology Framework (NEST)</a:t>
          </a:r>
          <a:endParaRPr lang="en-GB" sz="1800" kern="1200" noProof="0" dirty="0"/>
        </a:p>
      </dsp:txBody>
      <dsp:txXfrm>
        <a:off x="6554337" y="414"/>
        <a:ext cx="5373662" cy="5195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DB679FF-2913-452A-888C-C5B047A6B243}" type="datetimeFigureOut">
              <a:rPr lang="en-US" altLang="en-US"/>
              <a:pPr>
                <a:defRPr/>
              </a:pPr>
              <a:t>5/15/2025</a:t>
            </a:fld>
            <a:endParaRPr lang="en-GB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CF1D3C7-1FFC-4AB7-81FF-4059A670C6B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3132" userDrawn="1">
          <p15:clr>
            <a:srgbClr val="F26B43"/>
          </p15:clr>
        </p15:guide>
        <p15:guide id="2" pos="2143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A32F0E2-BF5B-4258-9201-FE6FC3EDADAB}" type="datetimeFigureOut">
              <a:rPr lang="en-US" altLang="en-US"/>
              <a:pPr>
                <a:defRPr/>
              </a:pPr>
              <a:t>5/15/2025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24400"/>
            <a:ext cx="5446713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ED56A91-34BD-43C9-B2BD-B13CA2DB8B3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df-compare-wasm-databank-nds-51acd02ba99e62d10148fd5d7fba7305.io.oecd-nea.org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ithub.com/CodeVisionaries/endf-compare-wasm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df-compare-wasm-databank-nds-51acd02ba99e62d10148fd5d7fba7305.io.oecd-nea.org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ithub.com/CodeVisionaries/endf-compare-wasm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8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AI generated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406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AI generated image</a:t>
            </a:r>
          </a:p>
        </p:txBody>
      </p:sp>
    </p:spTree>
    <p:extLst>
      <p:ext uri="{BB962C8B-B14F-4D97-AF65-F5344CB8AC3E}">
        <p14:creationId xmlns:p14="http://schemas.microsoft.com/office/powerpoint/2010/main" val="3339814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20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50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+mn-lt"/>
              <a:hlinkClick r:id="rId3"/>
            </a:endParaRPr>
          </a:p>
          <a:p>
            <a:pPr marL="0" indent="0">
              <a:buNone/>
            </a:pPr>
            <a:r>
              <a:rPr lang="en-US" dirty="0"/>
              <a:t>Live demo: </a:t>
            </a:r>
            <a:r>
              <a:rPr lang="en-US" dirty="0">
                <a:hlinkClick r:id="rId3"/>
              </a:rPr>
              <a:t>https://endf-compare-wasm-databank-nds-51acd02ba99e62d10148fd5d7fba7305.io.oecd-nea.org/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Code available: </a:t>
            </a:r>
            <a:r>
              <a:rPr lang="en-US" dirty="0">
                <a:hlinkClick r:id="rId4"/>
              </a:rPr>
              <a:t>https://github.com/CodeVisionaries/endf-compare-wasm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67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D8A53-C57B-074C-BD14-111B874AC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39FB6C-294E-3B45-E30F-67AD6199F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25E902-A49F-BCA5-FC26-D6A90B342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+mn-lt"/>
              <a:hlinkClick r:id="rId3"/>
            </a:endParaRPr>
          </a:p>
          <a:p>
            <a:pPr marL="0" indent="0">
              <a:buNone/>
            </a:pPr>
            <a:r>
              <a:rPr lang="en-US" dirty="0"/>
              <a:t>Live demo: </a:t>
            </a:r>
            <a:r>
              <a:rPr lang="en-US" dirty="0">
                <a:hlinkClick r:id="rId3"/>
              </a:rPr>
              <a:t>https://endf-compare-wasm-databank-nds-51acd02ba99e62d10148fd5d7fba7305.io.oecd-nea.org/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Code available: </a:t>
            </a:r>
            <a:r>
              <a:rPr lang="en-US" dirty="0">
                <a:hlinkClick r:id="rId4"/>
              </a:rPr>
              <a:t>https://github.com/CodeVisionaries/endf-compare-wasm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88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1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1676400"/>
            <a:ext cx="5755800" cy="41910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7756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1225800"/>
            <a:ext cx="5603400" cy="4641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1080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 “keep Text Only”.</a:t>
            </a:r>
            <a:br>
              <a:rPr lang="en-GB" noProof="0" dirty="0"/>
            </a:br>
            <a:r>
              <a:rPr lang="en-GB" noProof="0" dirty="0"/>
              <a:t>Font is automatically set as Verdana.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47010"/>
            <a:ext cx="5756275" cy="35319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8965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SmartArt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 hasCustomPrompt="1"/>
          </p:nvPr>
        </p:nvSpPr>
        <p:spPr>
          <a:xfrm>
            <a:off x="263525" y="1295400"/>
            <a:ext cx="11664475" cy="4572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to add SmartArt</a:t>
            </a:r>
            <a:br>
              <a:rPr lang="en-GB" dirty="0"/>
            </a:br>
            <a:r>
              <a:rPr lang="en-GB" noProof="0" dirty="0"/>
              <a:t>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“SmartArt Style” under the “SmartArt Tools Design” tab.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584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298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SmartArt title</a:t>
            </a:r>
            <a:endParaRPr lang="en-GB" dirty="0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4" hasCustomPrompt="1"/>
          </p:nvPr>
        </p:nvSpPr>
        <p:spPr>
          <a:xfrm>
            <a:off x="263525" y="1600200"/>
            <a:ext cx="5756275" cy="4267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Click to add SmartArt</a:t>
            </a:r>
            <a:br>
              <a:rPr lang="fr-FR" dirty="0"/>
            </a:br>
            <a:r>
              <a:rPr lang="en-GB" noProof="0" dirty="0"/>
              <a:t>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“SmartArt Style” under the “SmartArt Tools Design” tab.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br>
              <a:rPr lang="fr-FR" dirty="0"/>
            </a:b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225550"/>
            <a:ext cx="5679600" cy="4641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31453970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N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5554"/>
          <a:stretch/>
        </p:blipFill>
        <p:spPr>
          <a:xfrm>
            <a:off x="0" y="990599"/>
            <a:ext cx="12192000" cy="5486401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66058" y="225292"/>
            <a:ext cx="116590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Seeking excellence in nuclear safety, technology and policy</a:t>
            </a:r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531864322"/>
              </p:ext>
            </p:extLst>
          </p:nvPr>
        </p:nvGraphicFramePr>
        <p:xfrm>
          <a:off x="762000" y="997200"/>
          <a:ext cx="10668000" cy="556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012752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miss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16666"/>
          <a:stretch/>
        </p:blipFill>
        <p:spPr>
          <a:xfrm>
            <a:off x="0" y="990599"/>
            <a:ext cx="12192000" cy="551530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The NEA mission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85565736"/>
              </p:ext>
            </p:extLst>
          </p:nvPr>
        </p:nvGraphicFramePr>
        <p:xfrm>
          <a:off x="381000" y="1211764"/>
          <a:ext cx="11582400" cy="487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098969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nuclear 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0" b="5551"/>
          <a:stretch/>
        </p:blipFill>
        <p:spPr>
          <a:xfrm>
            <a:off x="0" y="990600"/>
            <a:ext cx="121920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36944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Major multinational nuclear activities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graphicFrame>
        <p:nvGraphicFramePr>
          <p:cNvPr id="6" name="Diagram 5"/>
          <p:cNvGraphicFramePr/>
          <p:nvPr userDrawn="1">
            <p:extLst>
              <p:ext uri="{D42A27DB-BD31-4B8C-83A1-F6EECF244321}">
                <p14:modId xmlns:p14="http://schemas.microsoft.com/office/powerpoint/2010/main" val="3844429397"/>
              </p:ext>
            </p:extLst>
          </p:nvPr>
        </p:nvGraphicFramePr>
        <p:xfrm>
          <a:off x="0" y="1127837"/>
          <a:ext cx="12377058" cy="519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361009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member countri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1" b="16470"/>
          <a:stretch/>
        </p:blipFill>
        <p:spPr>
          <a:xfrm>
            <a:off x="533400" y="990600"/>
            <a:ext cx="1112520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NEA member countries</a:t>
            </a:r>
            <a:endParaRPr lang="en-GB" sz="2800" b="0" noProof="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0999" y="5634601"/>
            <a:ext cx="11734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The NEA's current membership consists of 34 countries in Europe, the Americas and the Asia-Pacific region. Together they account for approximately 82% of the world's installed nuclear capacity.</a:t>
            </a:r>
          </a:p>
        </p:txBody>
      </p:sp>
      <p:pic>
        <p:nvPicPr>
          <p:cNvPr id="7" name="Picture 6" descr="A screenshot of a cellphone&#10;&#10;Description automatically generated">
            <a:extLst>
              <a:ext uri="{FF2B5EF4-FFF2-40B4-BE49-F238E27FC236}">
                <a16:creationId xmlns:a16="http://schemas.microsoft.com/office/drawing/2014/main" id="{C01627F0-2BD7-1E81-24DA-E89B340044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13" y="1371600"/>
            <a:ext cx="11581173" cy="406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2252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A committe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0" y="4724400"/>
            <a:ext cx="6096000" cy="14478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381000" y="267767"/>
            <a:ext cx="1143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noProof="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NEA committees (as of 1 January 2025)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4744" r="2022" b="47081"/>
          <a:stretch/>
        </p:blipFill>
        <p:spPr>
          <a:xfrm>
            <a:off x="32084" y="1073400"/>
            <a:ext cx="12115800" cy="39444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 userDrawn="1"/>
        </p:nvSpPr>
        <p:spPr>
          <a:xfrm>
            <a:off x="228600" y="4828738"/>
            <a:ext cx="5791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622300" algn="l"/>
              </a:tabLst>
              <a:defRPr/>
            </a:pP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</a:t>
            </a:r>
            <a:r>
              <a:rPr lang="en-GB" sz="10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</a:t>
            </a: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8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	  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standing technical committees </a:t>
            </a:r>
            <a:b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</a:b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    </a:t>
            </a: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1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management board</a:t>
            </a:r>
            <a:b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</a:b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≈</a:t>
            </a:r>
            <a:r>
              <a:rPr lang="en-GB" sz="26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74</a:t>
            </a:r>
            <a:r>
              <a:rPr lang="en-GB" sz="15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 </a:t>
            </a:r>
            <a:r>
              <a:rPr lang="en-GB" sz="18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working parties and expert groups</a:t>
            </a:r>
          </a:p>
        </p:txBody>
      </p:sp>
    </p:spTree>
    <p:extLst>
      <p:ext uri="{BB962C8B-B14F-4D97-AF65-F5344CB8AC3E}">
        <p14:creationId xmlns:p14="http://schemas.microsoft.com/office/powerpoint/2010/main" val="234246639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971800" y="6477000"/>
            <a:ext cx="9220200" cy="381000"/>
          </a:xfrm>
          <a:prstGeom prst="rect">
            <a:avLst/>
          </a:prstGeom>
          <a:solidFill>
            <a:srgbClr val="F9F9F9"/>
          </a:solidFill>
        </p:spPr>
        <p:txBody>
          <a:bodyPr anchor="ctr"/>
          <a:lstStyle>
            <a:lvl1pPr marL="180000" indent="0" algn="r">
              <a:spcBef>
                <a:spcPts val="0"/>
              </a:spcBef>
              <a:buNone/>
              <a:defRPr sz="1000" b="1" baseline="0">
                <a:solidFill>
                  <a:schemeClr val="accent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05437" y="5257800"/>
            <a:ext cx="112531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50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405436" y="2133601"/>
            <a:ext cx="11253163" cy="1337959"/>
          </a:xfrm>
          <a:prstGeom prst="rect">
            <a:avLst/>
          </a:prstGeom>
        </p:spPr>
        <p:txBody>
          <a:bodyPr/>
          <a:lstStyle>
            <a:lvl1pPr algn="l">
              <a:spcBef>
                <a:spcPts val="0"/>
              </a:spcBef>
              <a:spcAft>
                <a:spcPts val="600"/>
              </a:spcAft>
              <a:defRPr sz="4000" b="1" spc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Click to add 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05436" y="3886200"/>
            <a:ext cx="11253164" cy="990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 b="1" baseline="0">
                <a:solidFill>
                  <a:schemeClr val="bg2">
                    <a:lumMod val="7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Subtitle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7" y="533400"/>
            <a:ext cx="2894773" cy="9144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>
            <a:off x="481637" y="1752600"/>
            <a:ext cx="11176963" cy="0"/>
          </a:xfrm>
          <a:prstGeom prst="line">
            <a:avLst/>
          </a:prstGeom>
          <a:ln w="571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77000"/>
            <a:ext cx="61722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2025 OECD/NEA</a:t>
            </a:r>
          </a:p>
        </p:txBody>
      </p:sp>
    </p:spTree>
    <p:extLst>
      <p:ext uri="{BB962C8B-B14F-4D97-AF65-F5344CB8AC3E}">
        <p14:creationId xmlns:p14="http://schemas.microsoft.com/office/powerpoint/2010/main" val="891727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678" r="-48" b="144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2025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328768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uclear power plant with smoke coming out of it&#10;&#10;Description automatically generated">
            <a:extLst>
              <a:ext uri="{FF2B5EF4-FFF2-40B4-BE49-F238E27FC236}">
                <a16:creationId xmlns:a16="http://schemas.microsoft.com/office/drawing/2014/main" id="{0F0AA267-2346-E3D0-7FDC-55F987F50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" y="0"/>
            <a:ext cx="12189377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2025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5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153400" y="152400"/>
            <a:ext cx="3962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 baseline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5pPr>
          </a:lstStyle>
          <a:p>
            <a:pPr lvl="0"/>
            <a:r>
              <a:rPr lang="en-GB" noProof="0" dirty="0"/>
              <a:t>Add the following photo copyright information to the allocated box on the “Closing Slide”).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Title page photo: </a:t>
            </a:r>
            <a:r>
              <a:rPr lang="en-GB" noProof="0" dirty="0" err="1"/>
              <a:t>vlastas</a:t>
            </a:r>
            <a:r>
              <a:rPr lang="en-GB" noProof="0" dirty="0"/>
              <a:t>, </a:t>
            </a:r>
            <a:r>
              <a:rPr lang="en-GB" noProof="0" dirty="0" err="1"/>
              <a:t>ShutterStock</a:t>
            </a:r>
            <a:r>
              <a:rPr lang="en-GB" noProof="0" dirty="0"/>
              <a:t>.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725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67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bullet list/body text 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" y="1371600"/>
            <a:ext cx="11658600" cy="4724400"/>
          </a:xfrm>
          <a:prstGeom prst="rect">
            <a:avLst/>
          </a:prstGeom>
        </p:spPr>
        <p:txBody>
          <a:bodyPr/>
          <a:lstStyle>
            <a:lvl1pPr marL="216000" indent="-216000">
              <a:spcBef>
                <a:spcPts val="0"/>
              </a:spcBef>
              <a:spcAft>
                <a:spcPts val="1200"/>
              </a:spcAft>
              <a:defRPr sz="20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432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648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1080000" indent="0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  <a:lvl9pPr>
              <a:defRPr sz="1600">
                <a:solidFill>
                  <a:srgbClr val="006699"/>
                </a:solidFill>
              </a:defRPr>
            </a:lvl9pPr>
          </a:lstStyle>
          <a:p>
            <a:pPr lvl="0"/>
            <a:r>
              <a:rPr lang="en-GB" noProof="0" dirty="0"/>
              <a:t>Click to start bullet list.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748684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 lines and wires in a field&#10;&#10;Description automatically generated">
            <a:extLst>
              <a:ext uri="{FF2B5EF4-FFF2-40B4-BE49-F238E27FC236}">
                <a16:creationId xmlns:a16="http://schemas.microsoft.com/office/drawing/2014/main" id="{F9A67EE6-E220-CCD7-3F74-5F6679EFC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" y="0"/>
            <a:ext cx="12191738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5257800" cy="6477000"/>
          </a:xfrm>
          <a:prstGeom prst="rect">
            <a:avLst/>
          </a:prstGeom>
          <a:solidFill>
            <a:srgbClr val="006699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37" y="233840"/>
            <a:ext cx="2389527" cy="75676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2025 OECD/NEA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8305800" y="152400"/>
            <a:ext cx="38100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1" baseline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800">
                <a:latin typeface="+mn-lt" panose="020B0604030504040204" pitchFamily="34" charset="0"/>
                <a:ea typeface="+mn-lt" panose="020B060403050404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Add the following photo copyright information to the allocated box on the “Closing Slide”).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Title page photo: yelantsevv, </a:t>
            </a:r>
            <a:r>
              <a:rPr lang="en-GB" noProof="0" dirty="0" err="1"/>
              <a:t>ShutterStock</a:t>
            </a:r>
            <a:r>
              <a:rPr lang="en-GB" noProof="0" dirty="0"/>
              <a:t>.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30657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Add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0" y="0"/>
              <a:ext cx="5257800" cy="6477000"/>
              <a:chOff x="0" y="0"/>
              <a:chExt cx="5257800" cy="6477000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0" y="0"/>
                <a:ext cx="5257800" cy="6477000"/>
              </a:xfrm>
              <a:prstGeom prst="rect">
                <a:avLst/>
              </a:prstGeom>
              <a:solidFill>
                <a:srgbClr val="006699">
                  <a:alpha val="80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 eaLnBrk="1" hangingPunct="1">
                  <a:defRPr/>
                </a:pPr>
                <a:endParaRPr lang="en-US" sz="800" dirty="0">
                  <a:solidFill>
                    <a:schemeClr val="bg1"/>
                  </a:solidFill>
                  <a:latin typeface="+mn-lt" panose="020B0604030504040204" pitchFamily="34" charset="0"/>
                  <a:ea typeface="+mn-lt" panose="020B0604030504040204" pitchFamily="34" charset="0"/>
                  <a:cs typeface="Arial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037" y="233840"/>
                <a:ext cx="2389527" cy="756760"/>
              </a:xfrm>
              <a:prstGeom prst="rect">
                <a:avLst/>
              </a:prstGeom>
            </p:spPr>
          </p:pic>
        </p:grpSp>
        <p:sp>
          <p:nvSpPr>
            <p:cNvPr id="13" name="Rectangle 12"/>
            <p:cNvSpPr/>
            <p:nvPr userDrawn="1"/>
          </p:nvSpPr>
          <p:spPr>
            <a:xfrm>
              <a:off x="0" y="6477000"/>
              <a:ext cx="12192000" cy="3810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0000" algn="l" eaLnBrk="1" hangingPunct="1">
                <a:defRPr/>
              </a:pPr>
              <a:r>
                <a:rPr lang="en-US" sz="700" b="1" dirty="0">
                  <a:solidFill>
                    <a:schemeClr val="bg1"/>
                  </a:solidFill>
                  <a:latin typeface="+mn-lt" panose="020B0604030504040204" pitchFamily="34" charset="0"/>
                  <a:ea typeface="+mn-lt" panose="020B0604030504040204" pitchFamily="34" charset="0"/>
                  <a:cs typeface="Arial" pitchFamily="34" charset="0"/>
                </a:rPr>
                <a:t>2025 OECD/NEA</a:t>
              </a:r>
            </a:p>
          </p:txBody>
        </p:sp>
      </p:grpSp>
      <p:sp>
        <p:nvSpPr>
          <p:cNvPr id="1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000" b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Event title and date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 hasCustomPrompt="1"/>
          </p:nvPr>
        </p:nvSpPr>
        <p:spPr>
          <a:xfrm>
            <a:off x="5495083" y="233840"/>
            <a:ext cx="6452563" cy="189976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 u="none" baseline="0"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To insert background picture:</a:t>
            </a:r>
            <a:br>
              <a:rPr lang="en-US" dirty="0"/>
            </a:br>
            <a:r>
              <a:rPr lang="en-US" dirty="0"/>
              <a:t>  - Go to the “Design” ribbon</a:t>
            </a:r>
            <a:br>
              <a:rPr lang="en-US" dirty="0"/>
            </a:br>
            <a:r>
              <a:rPr lang="en-US" dirty="0"/>
              <a:t>  - Click on “Format Background”</a:t>
            </a:r>
            <a:br>
              <a:rPr lang="en-US" dirty="0"/>
            </a:br>
            <a:r>
              <a:rPr lang="en-US" dirty="0"/>
              <a:t>  - Under “fill” select “Picture or texture fill”</a:t>
            </a:r>
            <a:br>
              <a:rPr lang="en-US" dirty="0"/>
            </a:br>
            <a:r>
              <a:rPr lang="en-US" dirty="0"/>
              <a:t>  - Then “insert picture from file”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5510836" y="2324100"/>
            <a:ext cx="6528764" cy="39624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C00000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400" dirty="0">
                <a:solidFill>
                  <a:srgbClr val="C5192D"/>
                </a:solidFill>
              </a:rPr>
              <a:t>IMPORTANT: For non-OECD/NEA pictures, make sure that you have the publisher's or author's permission. See the BIPs page for more information, http://intranet.oecd-nea.org/content/staff/basic.</a:t>
            </a:r>
            <a:br>
              <a:rPr lang="en-GB" sz="2400" dirty="0">
                <a:solidFill>
                  <a:srgbClr val="C5192D"/>
                </a:solidFill>
              </a:rPr>
            </a:br>
            <a:br>
              <a:rPr lang="en-GB" sz="2400" dirty="0">
                <a:solidFill>
                  <a:srgbClr val="C5192D"/>
                </a:solidFill>
              </a:rPr>
            </a:br>
            <a:r>
              <a:rPr lang="en-GB" noProof="0" dirty="0"/>
              <a:t>Add the any photo copyright information to the allocated box on the “Closing Slide”).</a:t>
            </a:r>
            <a:br>
              <a:rPr lang="en-GB" noProof="0" dirty="0"/>
            </a:br>
            <a:br>
              <a:rPr lang="en-GB" sz="2400" dirty="0">
                <a:solidFill>
                  <a:srgbClr val="C5192D"/>
                </a:solidFill>
              </a:rPr>
            </a:br>
            <a:r>
              <a:rPr lang="en-US" dirty="0"/>
              <a:t>Remember to delete these text boxes when finished.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53037" y="1295400"/>
            <a:ext cx="4699963" cy="1698172"/>
          </a:xfrm>
          <a:prstGeom prst="rect">
            <a:avLst/>
          </a:prstGeom>
        </p:spPr>
        <p:txBody>
          <a:bodyPr/>
          <a:lstStyle>
            <a:lvl1pPr algn="l">
              <a:spcAft>
                <a:spcPts val="600"/>
              </a:spcAft>
              <a:defRPr sz="3000" b="1" spc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GB" noProof="0" dirty="0"/>
              <a:t>Title of the presentation</a:t>
            </a:r>
            <a:br>
              <a:rPr lang="en-GB" noProof="0" dirty="0"/>
            </a:br>
            <a:r>
              <a:rPr lang="en-GB" noProof="0" dirty="0"/>
              <a:t>Use the paste option “Keep Text Only”</a:t>
            </a: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53037" y="5410200"/>
            <a:ext cx="4699963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>
                    <a:lumMod val="8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Presenter’s Name</a:t>
            </a:r>
            <a:br>
              <a:rPr lang="en-GB" noProof="0" dirty="0"/>
            </a:br>
            <a:r>
              <a:rPr lang="en-GB" noProof="0" dirty="0"/>
              <a:t>Title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53036" y="3472544"/>
            <a:ext cx="4699963" cy="119742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Subtitle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15232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" y="0"/>
            <a:ext cx="12190847" cy="68586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477000"/>
            <a:ext cx="12204700" cy="381000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2025 OECD/NEA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7556500" y="0"/>
            <a:ext cx="4648200" cy="6476352"/>
          </a:xfrm>
          <a:prstGeom prst="rect">
            <a:avLst/>
          </a:prstGeom>
          <a:solidFill>
            <a:srgbClr val="006699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7848600" y="3574723"/>
            <a:ext cx="4152900" cy="2209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bg1">
                    <a:lumMod val="9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any further information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7848600" y="755323"/>
            <a:ext cx="4152900" cy="2667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3300" b="0" spc="0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b="1" noProof="0" dirty="0"/>
              <a:t>Click to add closing message</a:t>
            </a:r>
            <a:br>
              <a:rPr lang="en-GB" b="1" noProof="0" dirty="0"/>
            </a:br>
            <a:br>
              <a:rPr lang="en-GB" noProof="0" dirty="0"/>
            </a:br>
            <a:br>
              <a:rPr lang="en-GB" noProof="0" dirty="0"/>
            </a:br>
            <a:endParaRPr lang="en-GB" noProof="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5257800" y="6477000"/>
            <a:ext cx="6934200" cy="381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700" b="1" i="1" baseline="0">
                <a:solidFill>
                  <a:schemeClr val="bg1"/>
                </a:solidFill>
                <a:latin typeface="+mn-lt" panose="020B0604030504040204" pitchFamily="34" charset="0"/>
                <a:ea typeface="+mn-lt" panose="020B0604030504040204" pitchFamily="34" charset="0"/>
                <a:cs typeface="Microsoft Sans Serif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Add copyright permission for the title page photo here</a:t>
            </a:r>
          </a:p>
        </p:txBody>
      </p:sp>
    </p:spTree>
    <p:extLst>
      <p:ext uri="{BB962C8B-B14F-4D97-AF65-F5344CB8AC3E}">
        <p14:creationId xmlns:p14="http://schemas.microsoft.com/office/powerpoint/2010/main" val="201811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2 Chart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3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264000" y="3041089"/>
            <a:ext cx="5755800" cy="28332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5943600"/>
            <a:ext cx="11664475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" y="1195804"/>
            <a:ext cx="11664475" cy="1219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0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</a:defRPr>
            </a:lvl7pPr>
            <a:lvl8pPr>
              <a:defRPr sz="1600">
                <a:solidFill>
                  <a:srgbClr val="006699"/>
                </a:solidFill>
              </a:defRPr>
            </a:lvl8pPr>
          </a:lstStyle>
          <a:p>
            <a:pPr lvl="0"/>
            <a:r>
              <a:rPr lang="en-GB" noProof="0" dirty="0"/>
              <a:t>Click to insert text. 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 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  <a:br>
              <a:rPr lang="en-GB" noProof="0" dirty="0"/>
            </a:br>
            <a:endParaRPr lang="en-GB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2667000"/>
            <a:ext cx="5756275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  <p:sp>
        <p:nvSpPr>
          <p:cNvPr id="8" name="Chart Placeholder 4"/>
          <p:cNvSpPr>
            <a:spLocks noGrp="1"/>
          </p:cNvSpPr>
          <p:nvPr>
            <p:ph type="chart" sz="quarter" idx="14" hasCustomPrompt="1"/>
          </p:nvPr>
        </p:nvSpPr>
        <p:spPr>
          <a:xfrm>
            <a:off x="6172200" y="3041090"/>
            <a:ext cx="5755800" cy="28332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icon to add chart - 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the correct font and style can be automatically applied by selecting a “Chart Style” under the “Chart Tools Design” tab.</a:t>
            </a:r>
            <a:br>
              <a:rPr lang="en-GB" noProof="0" dirty="0"/>
            </a:br>
            <a:r>
              <a:rPr lang="en-GB" noProof="0" dirty="0"/>
              <a:t>If possible avoid pasting the chart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71725" y="2667000"/>
            <a:ext cx="5756275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chart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2302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 title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145109"/>
            <a:ext cx="8267700" cy="472229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599"/>
            <a:ext cx="8267700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j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763000" y="1145109"/>
            <a:ext cx="3165000" cy="51556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93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</a:t>
            </a:r>
            <a:br>
              <a:rPr lang="en-GB" noProof="0" dirty="0"/>
            </a:br>
            <a:r>
              <a:rPr lang="en-GB" noProof="0" dirty="0"/>
              <a:t>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17431024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Pictur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586413"/>
            <a:ext cx="663438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  <a:p>
            <a:pPr lvl="0"/>
            <a:endParaRPr lang="en-GB" noProof="0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086600" y="1319213"/>
            <a:ext cx="4841400" cy="46243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1080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Avoid using font sizes below 16 pt.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0350" y="1676401"/>
            <a:ext cx="6638034" cy="38219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0350" y="1319214"/>
            <a:ext cx="6638034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</p:spTree>
    <p:extLst>
      <p:ext uri="{BB962C8B-B14F-4D97-AF65-F5344CB8AC3E}">
        <p14:creationId xmlns:p14="http://schemas.microsoft.com/office/powerpoint/2010/main" val="16685181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81796" y="6019800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8196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  <a:p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796" y="2438400"/>
            <a:ext cx="5493554" cy="33897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241414" y="2853571"/>
            <a:ext cx="5493386" cy="3090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 16:9 aspect ratio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41246" y="2438400"/>
            <a:ext cx="5493554" cy="3350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41246" y="6023728"/>
            <a:ext cx="5493554" cy="357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81796" y="1143000"/>
            <a:ext cx="11253004" cy="1066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146606391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4000" y="154427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63832" y="1163270"/>
            <a:ext cx="3469968" cy="303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263832" y="6067425"/>
            <a:ext cx="11470968" cy="2144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660968" y="1163270"/>
            <a:ext cx="4267032" cy="482709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 hasCustomPrompt="1"/>
          </p:nvPr>
        </p:nvSpPr>
        <p:spPr>
          <a:xfrm>
            <a:off x="263832" y="403860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263832" y="3657600"/>
            <a:ext cx="3469968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3962568" y="1567547"/>
            <a:ext cx="3469800" cy="19376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3962400" y="1163270"/>
            <a:ext cx="3469968" cy="303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 hasCustomPrompt="1"/>
          </p:nvPr>
        </p:nvSpPr>
        <p:spPr>
          <a:xfrm>
            <a:off x="3962232" y="4038600"/>
            <a:ext cx="3469800" cy="195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baseline="0">
                <a:solidFill>
                  <a:schemeClr val="tx1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picture.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Picture frame currently has a 16:9 aspect ratio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962400" y="3657600"/>
            <a:ext cx="3469968" cy="30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image title</a:t>
            </a:r>
          </a:p>
        </p:txBody>
      </p:sp>
    </p:spTree>
    <p:extLst>
      <p:ext uri="{BB962C8B-B14F-4D97-AF65-F5344CB8AC3E}">
        <p14:creationId xmlns:p14="http://schemas.microsoft.com/office/powerpoint/2010/main" val="40131431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table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371601"/>
            <a:ext cx="11664000" cy="449579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“Table Style” under the “Table Tools Design” tab.</a:t>
            </a:r>
            <a:br>
              <a:rPr lang="en-GB" noProof="0" dirty="0"/>
            </a:br>
            <a:r>
              <a:rPr lang="en-GB" noProof="0" dirty="0"/>
              <a:t>If possible avoid pasting the table as an image.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</p:spTree>
    <p:extLst>
      <p:ext uri="{BB962C8B-B14F-4D97-AF65-F5344CB8AC3E}">
        <p14:creationId xmlns:p14="http://schemas.microsoft.com/office/powerpoint/2010/main" val="19369650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+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64000" y="228600"/>
            <a:ext cx="11664000" cy="5400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r>
              <a:rPr lang="en-GB" noProof="0" dirty="0"/>
              <a:t>Click to add slide title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0" hasCustomPrompt="1"/>
          </p:nvPr>
        </p:nvSpPr>
        <p:spPr>
          <a:xfrm>
            <a:off x="264000" y="1600200"/>
            <a:ext cx="5755800" cy="426720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600" b="0" i="0" baseline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r>
              <a:rPr lang="en-GB" dirty="0"/>
              <a:t>Click icon to add table - </a:t>
            </a:r>
            <a:r>
              <a:rPr lang="en-GB" noProof="0" dirty="0"/>
              <a:t>Verdana font will be automatically applied.</a:t>
            </a:r>
            <a:br>
              <a:rPr lang="en-GB" noProof="0" dirty="0"/>
            </a:br>
            <a:r>
              <a:rPr lang="en-GB" noProof="0" dirty="0"/>
              <a:t>If you want to copy and paste from MS Word or Excel, use the paste option “Use Destination Theme”, otherwise Verdana will have to be manually applied.</a:t>
            </a:r>
            <a:br>
              <a:rPr lang="en-GB" noProof="0" dirty="0"/>
            </a:br>
            <a:r>
              <a:rPr lang="en-GB" noProof="0" dirty="0"/>
              <a:t>The colour and style can modified by selecting “Table Style” under the “Table Tools Design” tab.</a:t>
            </a:r>
            <a:br>
              <a:rPr lang="en-GB" noProof="0" dirty="0"/>
            </a:br>
            <a:r>
              <a:rPr lang="en-GB" noProof="0" dirty="0"/>
              <a:t>If possible avoid pasting the table as an image </a:t>
            </a:r>
            <a:br>
              <a:rPr lang="en-GB" noProof="0" dirty="0"/>
            </a:br>
            <a:r>
              <a:rPr lang="en-GB" noProof="0" dirty="0"/>
              <a:t>If possible avoid font sizes below 14 pt.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4000" y="5943600"/>
            <a:ext cx="11664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+mn-lt"/>
                <a:ea typeface="+mn-lt" panose="020B060403050404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 dirty="0"/>
              <a:t>Click to add source/note – For non-OECD/NEA material, make sure that you have the publisher's or author's permission and all sources are correctly cited. See the BIPs page for more information, http://intranet.oecd-nea.org/content/staff/basic.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63525" y="1225550"/>
            <a:ext cx="5756275" cy="298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baseline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add table title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248400" y="1225550"/>
            <a:ext cx="5679600" cy="46418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 b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1pPr>
            <a:lvl2pPr marL="216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2pPr>
            <a:lvl3pPr marL="432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3pPr>
            <a:lvl4pPr marL="648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4pPr>
            <a:lvl5pPr marL="864000" indent="-216000">
              <a:spcBef>
                <a:spcPts val="0"/>
              </a:spcBef>
              <a:spcAft>
                <a:spcPts val="600"/>
              </a:spcAft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5pPr>
            <a:lvl6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6pPr>
            <a:lvl7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7pPr>
            <a:lvl8pPr>
              <a:defRPr sz="160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defRPr>
            </a:lvl8pPr>
          </a:lstStyle>
          <a:p>
            <a:pPr lvl="0"/>
            <a:r>
              <a:rPr lang="en-GB" noProof="0" dirty="0"/>
              <a:t>Click to add picture talking points.</a:t>
            </a:r>
            <a:br>
              <a:rPr lang="en-GB" noProof="0" dirty="0"/>
            </a:br>
            <a:r>
              <a:rPr lang="en-GB" noProof="0" dirty="0"/>
              <a:t>When pasting text into a text box, use the paste option “Use Destination Theme” or “keep Text Only”.</a:t>
            </a:r>
            <a:br>
              <a:rPr lang="en-GB" noProof="0" dirty="0"/>
            </a:br>
            <a:r>
              <a:rPr lang="en-GB" noProof="0" dirty="0"/>
              <a:t>Font is automatically set as Verdana. </a:t>
            </a:r>
            <a:br>
              <a:rPr lang="en-GB" noProof="0" dirty="0"/>
            </a:br>
            <a:r>
              <a:rPr lang="en-GB" noProof="0" dirty="0"/>
              <a:t>Avoid using font sizes below 16 pt.</a:t>
            </a:r>
          </a:p>
        </p:txBody>
      </p:sp>
    </p:spTree>
    <p:extLst>
      <p:ext uri="{BB962C8B-B14F-4D97-AF65-F5344CB8AC3E}">
        <p14:creationId xmlns:p14="http://schemas.microsoft.com/office/powerpoint/2010/main" val="35592304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algn="l" eaLnBrk="1" hangingPunct="1">
              <a:defRPr/>
            </a:pPr>
            <a:r>
              <a:rPr lang="en-US" sz="700" b="1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2025 OECD/NEA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439400" y="6536694"/>
            <a:ext cx="1600200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EE27CC96-3518-487B-96D3-A00378B46DDB}" type="slidenum">
              <a:rPr lang="fr-FR" sz="1100" b="1" smtClean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pPr algn="r"/>
              <a:t>‹#›</a:t>
            </a:fld>
            <a:endParaRPr lang="en-GB" sz="1100" b="1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5451433" y="6559777"/>
            <a:ext cx="12891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800" b="1" kern="120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  <a:cs typeface="Arial" pitchFamily="34" charset="0"/>
              </a:rPr>
              <a:t>www.oecd-nea.org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97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hangingPunct="1">
              <a:defRPr/>
            </a:pPr>
            <a:endParaRPr lang="en-US" sz="80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  <a:cs typeface="Arial" pitchFamily="34" charset="0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228600" y="152401"/>
            <a:ext cx="1173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11734800" cy="4427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11" r:id="rId2"/>
    <p:sldLayoutId id="2147484227" r:id="rId3"/>
    <p:sldLayoutId id="2147484225" r:id="rId4"/>
    <p:sldLayoutId id="2147484210" r:id="rId5"/>
    <p:sldLayoutId id="2147484226" r:id="rId6"/>
    <p:sldLayoutId id="2147484228" r:id="rId7"/>
    <p:sldLayoutId id="2147484231" r:id="rId8"/>
    <p:sldLayoutId id="2147484222" r:id="rId9"/>
    <p:sldLayoutId id="2147484230" r:id="rId10"/>
    <p:sldLayoutId id="2147484229" r:id="rId11"/>
    <p:sldLayoutId id="2147484236" r:id="rId12"/>
    <p:sldLayoutId id="2147484235" r:id="rId13"/>
    <p:sldLayoutId id="2147484237" r:id="rId14"/>
    <p:sldLayoutId id="2147484233" r:id="rId15"/>
    <p:sldLayoutId id="2147484234" r:id="rId16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accent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b="0" kern="1200" baseline="0">
          <a:solidFill>
            <a:schemeClr val="accent1"/>
          </a:solidFill>
          <a:latin typeface="+mj-lt"/>
          <a:ea typeface="+mn-ea"/>
          <a:cs typeface="Arial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Font typeface="Arial" panose="020B0604020202020204" pitchFamily="34" charset="0"/>
        <a:buChar char="»"/>
        <a:defRPr sz="1800" b="0" kern="1200" baseline="0">
          <a:solidFill>
            <a:schemeClr val="accent1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60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3" r:id="rId2"/>
    <p:sldLayoutId id="2147484215" r:id="rId3"/>
    <p:sldLayoutId id="2147484224" r:id="rId4"/>
    <p:sldLayoutId id="2147484220" r:id="rId5"/>
    <p:sldLayoutId id="214748421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fortran/lfortran" TargetMode="External"/><Relationship Id="rId2" Type="http://schemas.openxmlformats.org/officeDocument/2006/relationships/hyperlink" Target="https://fortran-lang.discourse.group/t/f2c-program-how-to-install-how-to-use-any-hints-critique/3572/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agonegg.llvm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df-compare-wasm-databank-nds-51acd02ba99e62d10148fd5d7fba7305.io.oecd-nea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mscripten-core/emscripten/issues/13892" TargetMode="External"/><Relationship Id="rId2" Type="http://schemas.openxmlformats.org/officeDocument/2006/relationships/hyperlink" Target="https://github.com/abrown/wasm-openmp-example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pfs-logo-1024-ice-text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asmedge.org/" TargetMode="External"/><Relationship Id="rId2" Type="http://schemas.openxmlformats.org/officeDocument/2006/relationships/hyperlink" Target="https://wasmtime.de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.oecd-nea.org/stainer_t/demo-was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mscripten.org/" TargetMode="External"/><Relationship Id="rId2" Type="http://schemas.openxmlformats.org/officeDocument/2006/relationships/hyperlink" Target="https://pyodide.org/en/stable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cker.com/blog/wasm-vs-docker/" TargetMode="External"/><Relationship Id="rId5" Type="http://schemas.openxmlformats.org/officeDocument/2006/relationships/hyperlink" Target="https://wasmtime.dev/" TargetMode="External"/><Relationship Id="rId4" Type="http://schemas.openxmlformats.org/officeDocument/2006/relationships/hyperlink" Target="https://gws.phd/posts/fortran_wasm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aulromano/awesome-nuclea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yodide.org/en/stabl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1C29D-8FBD-2122-D6B3-4D1D48D10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FENDL Meeting - May 13</a:t>
            </a:r>
            <a:r>
              <a:rPr lang="en-US" baseline="30000" dirty="0"/>
              <a:t>th</a:t>
            </a:r>
            <a:r>
              <a:rPr lang="en-US" dirty="0"/>
              <a:t> – 16</a:t>
            </a:r>
            <a:r>
              <a:rPr lang="en-US" baseline="30000" dirty="0"/>
              <a:t>th</a:t>
            </a:r>
            <a:r>
              <a:rPr lang="en-US" dirty="0"/>
              <a:t> 2025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91999-9AFE-8DDC-E242-8D91A83C1B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Thomas STAINER</a:t>
            </a:r>
            <a:endParaRPr lang="en-US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60AD79-9632-158A-E22C-FADEB112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nuclear data arsenal and new approaches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730094-0480-70C2-75FD-E134CD88DE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An exploration into Web Assembly for Nuclear Data processing</a:t>
            </a:r>
          </a:p>
        </p:txBody>
      </p:sp>
    </p:spTree>
    <p:extLst>
      <p:ext uri="{BB962C8B-B14F-4D97-AF65-F5344CB8AC3E}">
        <p14:creationId xmlns:p14="http://schemas.microsoft.com/office/powerpoint/2010/main" val="59287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E23F-A2F0-6E12-A3B6-D17F8066B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C++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98581-3FD0-C5DF-9D08-C7D3DFBC9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Hello world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File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210BF-2907-23E9-9FEB-6262B3E4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70" y="4267200"/>
            <a:ext cx="11707859" cy="134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83E366-4F83-79B8-7E96-CB54988C1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828800"/>
            <a:ext cx="11781128" cy="1154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32B97D6-156D-F001-1F95-11CCA4B664FF}"/>
              </a:ext>
            </a:extLst>
          </p:cNvPr>
          <p:cNvGrpSpPr/>
          <p:nvPr/>
        </p:nvGrpSpPr>
        <p:grpSpPr>
          <a:xfrm>
            <a:off x="5486400" y="362353"/>
            <a:ext cx="6477000" cy="1143000"/>
            <a:chOff x="5486400" y="362353"/>
            <a:chExt cx="6477000" cy="1143000"/>
          </a:xfrm>
        </p:grpSpPr>
        <p:sp>
          <p:nvSpPr>
            <p:cNvPr id="6" name="Flowchart: Card 5">
              <a:extLst>
                <a:ext uri="{FF2B5EF4-FFF2-40B4-BE49-F238E27FC236}">
                  <a16:creationId xmlns:a16="http://schemas.microsoft.com/office/drawing/2014/main" id="{94FA4A24-EC52-4EFF-E442-E6550EABCBE1}"/>
                </a:ext>
              </a:extLst>
            </p:cNvPr>
            <p:cNvSpPr/>
            <p:nvPr/>
          </p:nvSpPr>
          <p:spPr>
            <a:xfrm>
              <a:off x="5486400" y="362353"/>
              <a:ext cx="990600" cy="1143000"/>
            </a:xfrm>
            <a:prstGeom prst="flowChartPunchedCar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C++ code</a:t>
              </a:r>
              <a:endParaRPr lang="en-GB" sz="1800" dirty="0"/>
            </a:p>
          </p:txBody>
        </p:sp>
        <p:sp>
          <p:nvSpPr>
            <p:cNvPr id="8" name="Flowchart: Card 7">
              <a:extLst>
                <a:ext uri="{FF2B5EF4-FFF2-40B4-BE49-F238E27FC236}">
                  <a16:creationId xmlns:a16="http://schemas.microsoft.com/office/drawing/2014/main" id="{9DF322DA-21DE-5E09-8B68-FE4685FF3DAE}"/>
                </a:ext>
              </a:extLst>
            </p:cNvPr>
            <p:cNvSpPr/>
            <p:nvPr/>
          </p:nvSpPr>
          <p:spPr>
            <a:xfrm>
              <a:off x="7322480" y="362353"/>
              <a:ext cx="990600" cy="1143000"/>
            </a:xfrm>
            <a:prstGeom prst="flowChartPunchedCard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.</a:t>
              </a:r>
              <a:r>
                <a:rPr lang="en-US" sz="1800" dirty="0" err="1"/>
                <a:t>wasm</a:t>
              </a:r>
              <a:endParaRPr lang="en-GB" sz="1800" dirty="0"/>
            </a:p>
          </p:txBody>
        </p:sp>
        <p:sp>
          <p:nvSpPr>
            <p:cNvPr id="9" name="Flowchart: Card 8">
              <a:extLst>
                <a:ext uri="{FF2B5EF4-FFF2-40B4-BE49-F238E27FC236}">
                  <a16:creationId xmlns:a16="http://schemas.microsoft.com/office/drawing/2014/main" id="{BDF91A41-D351-02B1-6D59-4ADD4ADE3D42}"/>
                </a:ext>
              </a:extLst>
            </p:cNvPr>
            <p:cNvSpPr/>
            <p:nvPr/>
          </p:nvSpPr>
          <p:spPr>
            <a:xfrm>
              <a:off x="9256642" y="362353"/>
              <a:ext cx="862547" cy="1143000"/>
            </a:xfrm>
            <a:prstGeom prst="flowChartPunchedCard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.html</a:t>
              </a:r>
              <a:endParaRPr lang="en-GB" sz="180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0B458F-41EA-CA14-58F9-5A962756D51A}"/>
                </a:ext>
              </a:extLst>
            </p:cNvPr>
            <p:cNvSpPr/>
            <p:nvPr/>
          </p:nvSpPr>
          <p:spPr>
            <a:xfrm>
              <a:off x="10621672" y="477173"/>
              <a:ext cx="1341728" cy="91344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browser</a:t>
              </a:r>
              <a:endParaRPr lang="en-GB" sz="1800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6D47F10D-6732-D539-341A-CD6BC28F3E6E}"/>
                </a:ext>
              </a:extLst>
            </p:cNvPr>
            <p:cNvCxnSpPr>
              <a:stCxn id="6" idx="3"/>
              <a:endCxn id="8" idx="1"/>
            </p:cNvCxnSpPr>
            <p:nvPr/>
          </p:nvCxnSpPr>
          <p:spPr>
            <a:xfrm>
              <a:off x="6477000" y="933853"/>
              <a:ext cx="8454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CECCF41-2470-D560-43F9-E85B1BED1854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8313080" y="933853"/>
              <a:ext cx="9435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8720886-1BB5-4698-0C6A-4277688655F9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10119189" y="933853"/>
              <a:ext cx="502483" cy="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CAF6FA-A257-2389-7003-F87E05B67344}"/>
                </a:ext>
              </a:extLst>
            </p:cNvPr>
            <p:cNvSpPr txBox="1"/>
            <p:nvPr/>
          </p:nvSpPr>
          <p:spPr>
            <a:xfrm>
              <a:off x="6448745" y="586851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latin typeface="+mn-lt" panose="020B0604030504040204" pitchFamily="34" charset="0"/>
                  <a:ea typeface="+mn-lt" panose="020B0604030504040204" pitchFamily="34" charset="0"/>
                </a:rPr>
                <a:t>Emscription</a:t>
              </a:r>
              <a:r>
                <a:rPr lang="en-US" sz="1000" dirty="0">
                  <a:latin typeface="+mn-lt" panose="020B0604030504040204" pitchFamily="34" charset="0"/>
                  <a:ea typeface="+mn-lt" panose="020B0604030504040204" pitchFamily="34" charset="0"/>
                </a:rPr>
                <a:t> compiler</a:t>
              </a:r>
              <a:endParaRPr lang="en-GB" sz="1000" dirty="0">
                <a:latin typeface="+mn-lt" panose="020B0604030504040204" pitchFamily="34" charset="0"/>
                <a:ea typeface="+mn-lt" panose="020B060403050404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36BB3BC-C800-4910-5EAE-E011D3EB24FB}"/>
                </a:ext>
              </a:extLst>
            </p:cNvPr>
            <p:cNvSpPr txBox="1"/>
            <p:nvPr/>
          </p:nvSpPr>
          <p:spPr>
            <a:xfrm>
              <a:off x="8382907" y="561945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>
                  <a:latin typeface="+mn-lt" panose="020B0604030504040204" pitchFamily="34" charset="0"/>
                  <a:ea typeface="+mn-lt" panose="020B0604030504040204" pitchFamily="34" charset="0"/>
                </a:rPr>
                <a:t>Javascript</a:t>
              </a:r>
              <a:r>
                <a:rPr lang="en-US" sz="1000" dirty="0">
                  <a:latin typeface="+mn-lt" panose="020B0604030504040204" pitchFamily="34" charset="0"/>
                  <a:ea typeface="+mn-lt" panose="020B0604030504040204" pitchFamily="34" charset="0"/>
                </a:rPr>
                <a:t> glue code</a:t>
              </a:r>
              <a:endParaRPr lang="en-GB" sz="1000" dirty="0">
                <a:latin typeface="+mn-lt" panose="020B0604030504040204" pitchFamily="34" charset="0"/>
                <a:ea typeface="+mn-lt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5312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7DCD-7E1E-29DC-207C-2058C6CE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Fortran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6C6D3-2719-5181-686E-9D70DEE3BD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215900" indent="-215900"/>
            <a:r>
              <a:rPr lang="en-US" b="1" dirty="0">
                <a:latin typeface="+mn-lt"/>
              </a:rPr>
              <a:t>A bit tricky</a:t>
            </a:r>
            <a:endParaRPr lang="en-US"/>
          </a:p>
          <a:p>
            <a:pPr marL="431800" lvl="1" indent="-215900"/>
            <a:r>
              <a:rPr lang="en-US" b="1" dirty="0">
                <a:latin typeface="+mn-lt"/>
              </a:rPr>
              <a:t>f2c</a:t>
            </a:r>
            <a:r>
              <a:rPr lang="en-US" dirty="0">
                <a:latin typeface="+mn-lt"/>
              </a:rPr>
              <a:t>: 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”F2C is just an abomination that harms the Fortran ecosystem. </a:t>
            </a:r>
            <a:r>
              <a:rPr lang="en-US" b="1" i="0" dirty="0">
                <a:solidFill>
                  <a:srgbClr val="222222"/>
                </a:solidFill>
                <a:effectLst/>
                <a:latin typeface="+mn-lt"/>
              </a:rPr>
              <a:t>It is best forgotten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” (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  <a:hlinkClick r:id="rId2"/>
              </a:rPr>
              <a:t>https://fortran-lang.discourse.group/t/f2c-program-how-to-install-how-to-use-any-hints-critique/3572/9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). Used </a:t>
            </a:r>
            <a:r>
              <a:rPr lang="en-US" dirty="0">
                <a:solidFill>
                  <a:srgbClr val="222222"/>
                </a:solidFill>
                <a:latin typeface="+mn-lt"/>
              </a:rPr>
              <a:t>b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y “Pyodide” for compiling packages containing Fortran code but </a:t>
            </a:r>
            <a:r>
              <a:rPr lang="en-US" b="1" i="0" dirty="0">
                <a:solidFill>
                  <a:srgbClr val="222222"/>
                </a:solidFill>
                <a:effectLst/>
                <a:latin typeface="+mn-lt"/>
              </a:rPr>
              <a:t>has problems</a:t>
            </a:r>
            <a:r>
              <a:rPr lang="en-US" b="0" i="0" dirty="0">
                <a:solidFill>
                  <a:srgbClr val="222222"/>
                </a:solidFill>
                <a:effectLst/>
                <a:latin typeface="+mn-lt"/>
              </a:rPr>
              <a:t>.</a:t>
            </a:r>
          </a:p>
          <a:p>
            <a:pPr marL="431800" lvl="1" indent="-215900"/>
            <a:r>
              <a:rPr lang="en-US" b="1" dirty="0" err="1">
                <a:solidFill>
                  <a:schemeClr val="tx2"/>
                </a:solidFill>
                <a:latin typeface="+mn-lt"/>
              </a:rPr>
              <a:t>Lfortran</a:t>
            </a:r>
            <a:r>
              <a:rPr lang="en-US" dirty="0">
                <a:solidFill>
                  <a:srgbClr val="222222"/>
                </a:solidFill>
                <a:latin typeface="+mn-lt"/>
              </a:rPr>
              <a:t> (</a:t>
            </a:r>
            <a:r>
              <a:rPr lang="en-US" dirty="0">
                <a:solidFill>
                  <a:srgbClr val="222222"/>
                </a:solidFill>
                <a:latin typeface="+mn-lt"/>
                <a:hlinkClick r:id="rId3"/>
              </a:rPr>
              <a:t>https://github.com/lfortran/lfortran</a:t>
            </a:r>
            <a:r>
              <a:rPr lang="en-US" dirty="0">
                <a:solidFill>
                  <a:srgbClr val="222222"/>
                </a:solidFill>
                <a:latin typeface="+mn-lt"/>
              </a:rPr>
              <a:t>): modern open-source (BSD licensed) interactive Fortran compiler built on top of LLVM. </a:t>
            </a:r>
            <a:r>
              <a:rPr lang="en-US" b="1" dirty="0">
                <a:solidFill>
                  <a:srgbClr val="222222"/>
                </a:solidFill>
                <a:latin typeface="+mn-lt"/>
              </a:rPr>
              <a:t>Still alpha! Could not compile </a:t>
            </a:r>
            <a:r>
              <a:rPr lang="en-US" b="1" dirty="0" err="1">
                <a:solidFill>
                  <a:srgbClr val="222222"/>
                </a:solidFill>
                <a:latin typeface="+mn-lt"/>
              </a:rPr>
              <a:t>fizcon</a:t>
            </a:r>
            <a:r>
              <a:rPr lang="en-US" b="1" dirty="0">
                <a:solidFill>
                  <a:srgbClr val="222222"/>
                </a:solidFill>
                <a:latin typeface="+mn-lt"/>
              </a:rPr>
              <a:t> or </a:t>
            </a:r>
            <a:r>
              <a:rPr lang="en-US" b="1" dirty="0" err="1">
                <a:solidFill>
                  <a:srgbClr val="222222"/>
                </a:solidFill>
                <a:latin typeface="+mn-lt"/>
              </a:rPr>
              <a:t>checkr</a:t>
            </a:r>
            <a:r>
              <a:rPr lang="en-US" b="1" dirty="0">
                <a:solidFill>
                  <a:srgbClr val="222222"/>
                </a:solidFill>
                <a:latin typeface="+mn-lt"/>
              </a:rPr>
              <a:t>.</a:t>
            </a:r>
          </a:p>
          <a:p>
            <a:pPr marL="431800" lvl="1" indent="-215900"/>
            <a:r>
              <a:rPr lang="en-US" b="1" dirty="0" err="1">
                <a:latin typeface="+mn-lt"/>
              </a:rPr>
              <a:t>Dragonegg</a:t>
            </a:r>
            <a:r>
              <a:rPr lang="en-US" dirty="0">
                <a:latin typeface="+mn-lt"/>
              </a:rPr>
              <a:t> (</a:t>
            </a:r>
            <a:r>
              <a:rPr lang="en-US" dirty="0">
                <a:latin typeface="+mn-lt"/>
                <a:hlinkClick r:id="rId4"/>
              </a:rPr>
              <a:t>https://dragonegg.llvm.org/</a:t>
            </a:r>
            <a:r>
              <a:rPr lang="en-US" dirty="0">
                <a:latin typeface="+mn-lt"/>
              </a:rPr>
              <a:t>): </a:t>
            </a:r>
            <a:r>
              <a:rPr lang="en-US" dirty="0">
                <a:solidFill>
                  <a:srgbClr val="222222"/>
                </a:solidFill>
                <a:latin typeface="+mn-lt"/>
              </a:rPr>
              <a:t>A GCC plugin that replaces GCC's optimizers and code generators with those from the LLVM project.</a:t>
            </a:r>
          </a:p>
          <a:p>
            <a:pPr marL="431800" lvl="1" indent="-215900"/>
            <a:r>
              <a:rPr lang="en-US" b="1" dirty="0">
                <a:solidFill>
                  <a:schemeClr val="tx2"/>
                </a:solidFill>
                <a:latin typeface="+mn-lt"/>
              </a:rPr>
              <a:t>LLVM Flang</a:t>
            </a:r>
            <a:r>
              <a:rPr lang="en-US" dirty="0">
                <a:solidFill>
                  <a:srgbClr val="222222"/>
                </a:solidFill>
                <a:latin typeface="+mn-lt"/>
              </a:rPr>
              <a:t>: To support web assembly you need a small patch + compile toolchain yourself.</a:t>
            </a:r>
          </a:p>
          <a:p>
            <a:pPr marL="215900" indent="-215900"/>
            <a:endParaRPr lang="en-US" dirty="0">
              <a:solidFill>
                <a:srgbClr val="222222"/>
              </a:solidFill>
              <a:latin typeface="+mn-lt"/>
            </a:endParaRPr>
          </a:p>
          <a:p>
            <a:pPr marL="215900" indent="-215900"/>
            <a:r>
              <a:rPr lang="en-US" dirty="0">
                <a:solidFill>
                  <a:srgbClr val="222222"/>
                </a:solidFill>
                <a:latin typeface="+mn-lt"/>
                <a:cs typeface="Arial"/>
              </a:rPr>
              <a:t>But it can work (with </a:t>
            </a:r>
            <a:r>
              <a:rPr lang="en-US" dirty="0" err="1">
                <a:solidFill>
                  <a:srgbClr val="222222"/>
                </a:solidFill>
                <a:latin typeface="+mn-lt"/>
                <a:cs typeface="Arial"/>
              </a:rPr>
              <a:t>flang</a:t>
            </a:r>
            <a:r>
              <a:rPr lang="en-US" dirty="0">
                <a:solidFill>
                  <a:srgbClr val="222222"/>
                </a:solidFill>
                <a:latin typeface="+mn-lt"/>
                <a:cs typeface="Arial"/>
              </a:rPr>
              <a:t>)!</a:t>
            </a:r>
            <a:endParaRPr lang="en-US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7060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CF21ED20-BEE6-11F5-EF9D-A3137265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CF69DA8-B1D9-0F55-8F2E-03E6227AD7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371600"/>
            <a:ext cx="11658600" cy="91440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Use case</a:t>
            </a:r>
            <a:r>
              <a:rPr lang="en-US" dirty="0"/>
              <a:t>: I want to compare ENDF files easily without installing anything</a:t>
            </a:r>
          </a:p>
          <a:p>
            <a:pPr marL="0" indent="0">
              <a:buNone/>
            </a:pPr>
            <a:r>
              <a:rPr lang="en-US" b="1" dirty="0"/>
              <a:t>Solution</a:t>
            </a:r>
            <a:r>
              <a:rPr lang="en-US" dirty="0"/>
              <a:t>: WASM to the rescue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DF7F1-D102-C091-779F-B82021E04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57400"/>
            <a:ext cx="10058400" cy="439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8D445F-569F-E08D-A313-648CABABB3E7}"/>
              </a:ext>
            </a:extLst>
          </p:cNvPr>
          <p:cNvSpPr txBox="1"/>
          <p:nvPr/>
        </p:nvSpPr>
        <p:spPr>
          <a:xfrm rot="-1740000">
            <a:off x="9510637" y="2152916"/>
            <a:ext cx="24641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JEFF use case</a:t>
            </a:r>
          </a:p>
        </p:txBody>
      </p:sp>
    </p:spTree>
    <p:extLst>
      <p:ext uri="{BB962C8B-B14F-4D97-AF65-F5344CB8AC3E}">
        <p14:creationId xmlns:p14="http://schemas.microsoft.com/office/powerpoint/2010/main" val="17435438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18A3B-A2BE-FC88-2F28-989976F4D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5AA8E3E-8440-460E-8B20-101C6C08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5DC715-83C1-BD17-5A6E-D703A55FA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371600"/>
            <a:ext cx="11658600" cy="914400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Use case</a:t>
            </a:r>
            <a:r>
              <a:rPr lang="en-US" dirty="0"/>
              <a:t>: I want to compare ENDF files easily without installing anything</a:t>
            </a:r>
          </a:p>
          <a:p>
            <a:pPr marL="0" indent="0">
              <a:buNone/>
            </a:pPr>
            <a:r>
              <a:rPr lang="en-US" b="1" dirty="0"/>
              <a:t>Solution</a:t>
            </a:r>
            <a:r>
              <a:rPr lang="en-US" dirty="0"/>
              <a:t>: WASM to the rescue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C532E-1B9C-210C-D6E4-20090255C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57400"/>
            <a:ext cx="10058400" cy="439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E2DB4F-59B0-5796-80D6-03731DD5C455}"/>
              </a:ext>
            </a:extLst>
          </p:cNvPr>
          <p:cNvSpPr txBox="1"/>
          <p:nvPr/>
        </p:nvSpPr>
        <p:spPr>
          <a:xfrm>
            <a:off x="457200" y="3276600"/>
            <a:ext cx="114681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DEMO</a:t>
            </a:r>
            <a:endParaRPr lang="en-US" dirty="0">
              <a:solidFill>
                <a:srgbClr val="0070C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US" dirty="0">
              <a:solidFill>
                <a:srgbClr val="0070C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https://endf-compare-wasm-databank-nds-51acd02ba99e62d10148fd5d7fba7305.io.oecd-nea.org/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210974-B963-91D3-7D6B-A54D75B99A51}"/>
              </a:ext>
            </a:extLst>
          </p:cNvPr>
          <p:cNvSpPr txBox="1"/>
          <p:nvPr/>
        </p:nvSpPr>
        <p:spPr>
          <a:xfrm rot="-1740000">
            <a:off x="9510637" y="2152916"/>
            <a:ext cx="246413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JEFF use case</a:t>
            </a:r>
          </a:p>
        </p:txBody>
      </p:sp>
    </p:spTree>
    <p:extLst>
      <p:ext uri="{BB962C8B-B14F-4D97-AF65-F5344CB8AC3E}">
        <p14:creationId xmlns:p14="http://schemas.microsoft.com/office/powerpoint/2010/main" val="29738405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90A9-C5B3-C1C3-65F9-7A78A7DC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JEFF processing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28306-3622-2ED6-D267-0A3B1909F3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371600"/>
            <a:ext cx="11468100" cy="4724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Processing pipeline using GitLab CI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NJOY, PREPRO, </a:t>
            </a:r>
            <a:r>
              <a:rPr lang="en-US" dirty="0" err="1"/>
              <a:t>ENDFtk</a:t>
            </a:r>
            <a:r>
              <a:rPr lang="en-US" dirty="0"/>
              <a:t>, </a:t>
            </a:r>
            <a:r>
              <a:rPr lang="en-US" dirty="0" err="1"/>
              <a:t>endf_parserpy</a:t>
            </a:r>
            <a:r>
              <a:rPr lang="en-US" dirty="0"/>
              <a:t>, </a:t>
            </a:r>
            <a:r>
              <a:rPr lang="en-US" dirty="0" err="1"/>
              <a:t>OpenMC</a:t>
            </a:r>
            <a:r>
              <a:rPr lang="en-US" dirty="0"/>
              <a:t>, ENDF Utilities</a:t>
            </a:r>
          </a:p>
          <a:p>
            <a:pPr>
              <a:lnSpc>
                <a:spcPct val="150000"/>
              </a:lnSpc>
            </a:pPr>
            <a:r>
              <a:rPr lang="en-US" dirty="0"/>
              <a:t>NEA DB has a processing pipeline that runs all of the above to generate processed JEFF files</a:t>
            </a:r>
          </a:p>
          <a:p>
            <a:pPr>
              <a:lnSpc>
                <a:spcPct val="150000"/>
              </a:lnSpc>
            </a:pPr>
            <a:r>
              <a:rPr lang="en-US" dirty="0"/>
              <a:t>Wrap everything in Python</a:t>
            </a:r>
          </a:p>
          <a:p>
            <a:pPr>
              <a:lnSpc>
                <a:spcPct val="150000"/>
              </a:lnSpc>
            </a:pPr>
            <a:r>
              <a:rPr lang="en-US" dirty="0"/>
              <a:t>System calls</a:t>
            </a:r>
          </a:p>
          <a:p>
            <a:pPr>
              <a:lnSpc>
                <a:spcPct val="150000"/>
              </a:lnSpc>
            </a:pPr>
            <a:r>
              <a:rPr lang="en-US" dirty="0"/>
              <a:t>Docker images everywhere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0CF5DF-2171-2C9C-7BAA-EC34EB314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201" y="3276600"/>
            <a:ext cx="7897678" cy="3042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B5EE49-2654-0DE3-C2D0-8C950A8DEB89}"/>
              </a:ext>
            </a:extLst>
          </p:cNvPr>
          <p:cNvSpPr txBox="1"/>
          <p:nvPr/>
        </p:nvSpPr>
        <p:spPr>
          <a:xfrm rot="20278265">
            <a:off x="8178278" y="5163233"/>
            <a:ext cx="44098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Shane HART, Antonio JIMÉNEZ-CARRASCOSA, Daniela FOLIGNO</a:t>
            </a:r>
          </a:p>
        </p:txBody>
      </p:sp>
    </p:spTree>
    <p:extLst>
      <p:ext uri="{BB962C8B-B14F-4D97-AF65-F5344CB8AC3E}">
        <p14:creationId xmlns:p14="http://schemas.microsoft.com/office/powerpoint/2010/main" val="371680504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C59F-8BAC-358C-BF2C-EF9AF2DF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possible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E720E-7A70-5933-A3A6-E2941EBC48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5900" indent="-215900">
              <a:lnSpc>
                <a:spcPct val="150000"/>
              </a:lnSpc>
            </a:pPr>
            <a:r>
              <a:rPr lang="en-US" dirty="0"/>
              <a:t>WASM is great for simple tools that you want to work in the browser</a:t>
            </a:r>
            <a:endParaRPr lang="en-US"/>
          </a:p>
          <a:p>
            <a:pPr marL="215900" indent="-215900">
              <a:lnSpc>
                <a:spcPct val="150000"/>
              </a:lnSpc>
            </a:pPr>
            <a:r>
              <a:rPr lang="en-US" dirty="0">
                <a:cs typeface="Arial"/>
              </a:rPr>
              <a:t>Fairly straightforward for C++ and (pure) Python packages</a:t>
            </a:r>
            <a:endParaRPr lang="en-US" dirty="0"/>
          </a:p>
          <a:p>
            <a:pPr marL="215900" indent="-215900">
              <a:lnSpc>
                <a:spcPct val="150000"/>
              </a:lnSpc>
            </a:pPr>
            <a:r>
              <a:rPr lang="en-US" dirty="0"/>
              <a:t>OpenMP is possible apparently:</a:t>
            </a:r>
          </a:p>
          <a:p>
            <a:pPr marL="431800" lvl="1" indent="-215900">
              <a:lnSpc>
                <a:spcPct val="150000"/>
              </a:lnSpc>
            </a:pPr>
            <a:r>
              <a:rPr lang="en-US" dirty="0">
                <a:hlinkClick r:id="rId2"/>
              </a:rPr>
              <a:t>https://github.com/abrown/wasm-openmp-examples</a:t>
            </a:r>
            <a:endParaRPr lang="en-US" dirty="0"/>
          </a:p>
          <a:p>
            <a:pPr marL="431800" lvl="1" indent="-215900">
              <a:lnSpc>
                <a:spcPct val="150000"/>
              </a:lnSpc>
            </a:pPr>
            <a:r>
              <a:rPr lang="en-US" dirty="0">
                <a:hlinkClick r:id="rId3"/>
              </a:rPr>
              <a:t>https://github.com/emscripten-core/emscripten/issues/13892</a:t>
            </a:r>
            <a:endParaRPr lang="en-US" dirty="0"/>
          </a:p>
          <a:p>
            <a:pPr marL="215900" indent="-215900">
              <a:lnSpc>
                <a:spcPct val="150000"/>
              </a:lnSpc>
            </a:pPr>
            <a:r>
              <a:rPr lang="en-US" dirty="0"/>
              <a:t>Can utilize workers to avoid blocking main thread</a:t>
            </a:r>
          </a:p>
          <a:p>
            <a:pPr marL="215900" indent="-215900">
              <a:lnSpc>
                <a:spcPct val="150000"/>
              </a:lnSpc>
            </a:pPr>
            <a:r>
              <a:rPr lang="en-US" dirty="0"/>
              <a:t>File system support</a:t>
            </a:r>
          </a:p>
          <a:p>
            <a:pPr marL="215900" indent="-215900">
              <a:lnSpc>
                <a:spcPct val="150000"/>
              </a:lnSpc>
            </a:pPr>
            <a:endParaRPr lang="en-US" dirty="0"/>
          </a:p>
          <a:p>
            <a:pPr marL="215900" indent="-215900"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214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3AF5-A946-5DC7-F141-7EDB1E8F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doesn’t work so well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DDA3B-04E4-4C56-126B-8EFAC9AAA6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371600"/>
            <a:ext cx="8534400" cy="47244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15900" indent="-215900"/>
            <a:r>
              <a:rPr lang="en-US" dirty="0">
                <a:cs typeface="Arial"/>
              </a:rPr>
              <a:t>Fortran support via Flang (</a:t>
            </a:r>
            <a:r>
              <a:rPr lang="en-US" err="1">
                <a:cs typeface="Arial"/>
              </a:rPr>
              <a:t>llvm</a:t>
            </a:r>
            <a:r>
              <a:rPr lang="en-US" dirty="0">
                <a:cs typeface="Arial"/>
              </a:rPr>
              <a:t>-project) is still not complete and needs work</a:t>
            </a:r>
            <a:endParaRPr lang="en-US">
              <a:cs typeface="Arial"/>
            </a:endParaRPr>
          </a:p>
          <a:p>
            <a:pPr marL="215900" indent="-215900"/>
            <a:r>
              <a:rPr lang="en-US" dirty="0">
                <a:cs typeface="Arial"/>
              </a:rPr>
              <a:t>Fortran </a:t>
            </a:r>
            <a:r>
              <a:rPr lang="en-US" dirty="0" err="1">
                <a:cs typeface="Arial"/>
              </a:rPr>
              <a:t>wasm</a:t>
            </a:r>
            <a:r>
              <a:rPr lang="en-US" dirty="0">
                <a:cs typeface="Arial"/>
              </a:rPr>
              <a:t> is still early days, but optimistic for future</a:t>
            </a:r>
          </a:p>
          <a:p>
            <a:pPr marL="215900" indent="-215900"/>
            <a:r>
              <a:rPr lang="en-US" dirty="0">
                <a:cs typeface="Arial"/>
              </a:rPr>
              <a:t>Codes with many dependencies can be challenging</a:t>
            </a:r>
          </a:p>
          <a:p>
            <a:pPr marL="215900" indent="-215900"/>
            <a:r>
              <a:rPr lang="en-US" dirty="0"/>
              <a:t>File system not well suited for 40 GB nuclear data libraries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But…</a:t>
            </a:r>
          </a:p>
          <a:p>
            <a:pPr marL="215900" indent="-215900"/>
            <a:r>
              <a:rPr lang="en-US" dirty="0"/>
              <a:t>If files are Interplanetary then you might not need to have them locally (see Georg’s talk later)</a:t>
            </a:r>
          </a:p>
          <a:p>
            <a:pPr marL="215900" indent="-215900"/>
            <a:endParaRPr lang="en-US" dirty="0"/>
          </a:p>
        </p:txBody>
      </p:sp>
      <p:pic>
        <p:nvPicPr>
          <p:cNvPr id="4" name="Picture 3" descr="InterPlanetary File System - Wikipedia">
            <a:extLst>
              <a:ext uri="{FF2B5EF4-FFF2-40B4-BE49-F238E27FC236}">
                <a16:creationId xmlns:a16="http://schemas.microsoft.com/office/drawing/2014/main" id="{490E92D4-6AB1-6C15-87E6-EDE51930F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9900" y="3911600"/>
            <a:ext cx="1993900" cy="1993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F48CAA-055B-54B4-54C9-DB84ED4D2493}"/>
              </a:ext>
            </a:extLst>
          </p:cNvPr>
          <p:cNvSpPr txBox="1"/>
          <p:nvPr/>
        </p:nvSpPr>
        <p:spPr>
          <a:xfrm>
            <a:off x="7315200" y="5905500"/>
            <a:ext cx="46101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006699"/>
                </a:solidFill>
                <a:latin typeface="+mn-lt"/>
                <a:ea typeface="+mn-lt"/>
                <a:cs typeface="+mn-lt"/>
                <a:hlinkClick r:id="rId3"/>
              </a:rPr>
              <a:t>File:Ipfs-logo-1024-ice-text.png - Wikimedia Commons</a:t>
            </a:r>
            <a:endParaRPr lang="en-US" sz="12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481475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3148E-5CAA-4350-E075-8CAB5BE7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BB010-D37E-74BC-5A22-B19D2FCC87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15900" indent="-215900"/>
            <a:r>
              <a:rPr lang="en-US" dirty="0"/>
              <a:t>For WASM to work, </a:t>
            </a:r>
            <a:r>
              <a:rPr lang="en-US" b="1" dirty="0"/>
              <a:t>you just need a browser</a:t>
            </a:r>
            <a:endParaRPr lang="en-US"/>
          </a:p>
          <a:p>
            <a:pPr marL="215900" indent="-215900"/>
            <a:r>
              <a:rPr lang="en-US" dirty="0"/>
              <a:t>No APIs, </a:t>
            </a:r>
            <a:r>
              <a:rPr lang="en-US" b="1" dirty="0"/>
              <a:t>no server </a:t>
            </a:r>
            <a:r>
              <a:rPr lang="en-US" dirty="0"/>
              <a:t>needed</a:t>
            </a:r>
          </a:p>
          <a:p>
            <a:pPr marL="215900" indent="-215900"/>
            <a:r>
              <a:rPr lang="en-US" dirty="0"/>
              <a:t>Pure python libraries – very easy</a:t>
            </a:r>
          </a:p>
          <a:p>
            <a:pPr marL="215900" indent="-215900"/>
            <a:r>
              <a:rPr lang="en-US" dirty="0"/>
              <a:t>Fortran tools tricky</a:t>
            </a:r>
          </a:p>
          <a:p>
            <a:pPr marL="215900" indent="-215900"/>
            <a:r>
              <a:rPr lang="en-US" dirty="0"/>
              <a:t>Exploration of WASM might be beneficial for some nuclear data tools</a:t>
            </a:r>
          </a:p>
          <a:p>
            <a:pPr marL="215900" indent="-215900"/>
            <a:r>
              <a:rPr lang="en-US" dirty="0"/>
              <a:t>Provides an alternative to Docker, no installation required</a:t>
            </a:r>
          </a:p>
          <a:p>
            <a:pPr marL="215900" indent="-215900"/>
            <a:r>
              <a:rPr lang="en-US" dirty="0"/>
              <a:t>Probably not well suited for Monte Carlo in the browser</a:t>
            </a:r>
          </a:p>
          <a:p>
            <a:pPr marL="215900" indent="-215900"/>
            <a:r>
              <a:rPr lang="en-US" dirty="0">
                <a:cs typeface="Arial"/>
              </a:rPr>
              <a:t>But... not limited to just the browser: </a:t>
            </a:r>
            <a:r>
              <a:rPr lang="en-US" dirty="0">
                <a:latin typeface="+mn-lt"/>
                <a:ea typeface="+mn-lt"/>
                <a:cs typeface="+mn-lt"/>
                <a:hlinkClick r:id="rId2"/>
              </a:rPr>
              <a:t>Wasmtime</a:t>
            </a:r>
            <a:r>
              <a:rPr lang="en-US" dirty="0">
                <a:latin typeface="+mn-lt"/>
                <a:ea typeface="+mn-lt"/>
                <a:cs typeface="Arial"/>
              </a:rPr>
              <a:t> &amp; </a:t>
            </a:r>
            <a:r>
              <a:rPr lang="en-US" dirty="0">
                <a:latin typeface="+mn-lt"/>
                <a:ea typeface="+mn-lt"/>
                <a:cs typeface="+mn-lt"/>
                <a:hlinkClick r:id="rId3"/>
              </a:rPr>
              <a:t>https://wasmedge.org/</a:t>
            </a:r>
            <a:endParaRPr lang="en-US" dirty="0"/>
          </a:p>
          <a:p>
            <a:pPr marL="215900" indent="-215900"/>
            <a:endParaRPr lang="en-US" dirty="0"/>
          </a:p>
          <a:p>
            <a:pPr marL="215900" indent="-215900"/>
            <a:endParaRPr lang="en-US" dirty="0"/>
          </a:p>
          <a:p>
            <a:pPr marL="215900" indent="-215900"/>
            <a:r>
              <a:rPr lang="en-US" dirty="0"/>
              <a:t>All examples can be found at: </a:t>
            </a:r>
            <a:r>
              <a:rPr lang="en-US" dirty="0">
                <a:hlinkClick r:id="rId4"/>
              </a:rPr>
              <a:t>https://git.oecd-nea.org/stainer_t/demo-wasm</a:t>
            </a:r>
            <a:endParaRPr lang="en-US" dirty="0"/>
          </a:p>
          <a:p>
            <a:pPr marL="215900" indent="-215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7173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C553-4A5B-336A-83DF-B8BEEAD2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&amp; credits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ADA15-E3DC-F918-F210-66B1D998C4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15900" indent="-215900"/>
            <a:r>
              <a:rPr lang="en-US" dirty="0"/>
              <a:t>Python to WASM: </a:t>
            </a:r>
            <a:r>
              <a:rPr lang="en-US" b="1" dirty="0"/>
              <a:t>Pyodide</a:t>
            </a:r>
            <a:r>
              <a:rPr lang="en-US" dirty="0"/>
              <a:t> - </a:t>
            </a:r>
            <a:r>
              <a:rPr lang="en-US" dirty="0">
                <a:hlinkClick r:id="rId2"/>
              </a:rPr>
              <a:t>https://pyodide.org/en/stable/index.html</a:t>
            </a:r>
            <a:endParaRPr lang="en-US" dirty="0"/>
          </a:p>
          <a:p>
            <a:pPr marL="215900" indent="-215900"/>
            <a:r>
              <a:rPr lang="en-US" dirty="0"/>
              <a:t>C++ to WASM: </a:t>
            </a:r>
            <a:r>
              <a:rPr lang="en-US" b="1" dirty="0" err="1"/>
              <a:t>emscripten</a:t>
            </a:r>
            <a:r>
              <a:rPr lang="en-US" dirty="0"/>
              <a:t> - </a:t>
            </a:r>
            <a:r>
              <a:rPr lang="en-US" dirty="0">
                <a:hlinkClick r:id="rId3"/>
              </a:rPr>
              <a:t>https://emscripten.org/</a:t>
            </a:r>
            <a:endParaRPr lang="en-US" dirty="0"/>
          </a:p>
          <a:p>
            <a:pPr marL="215900" indent="-215900"/>
            <a:r>
              <a:rPr lang="en-US" dirty="0"/>
              <a:t>Fortran: </a:t>
            </a:r>
            <a:r>
              <a:rPr lang="en-US" dirty="0">
                <a:hlinkClick r:id="rId4"/>
              </a:rPr>
              <a:t>https://gws.phd/posts/fortran_wasm/</a:t>
            </a:r>
            <a:endParaRPr lang="en-US" dirty="0"/>
          </a:p>
          <a:p>
            <a:pPr marL="215900" indent="-215900"/>
            <a:r>
              <a:rPr lang="en-US" dirty="0">
                <a:latin typeface="+mn-lt"/>
                <a:ea typeface="+mn-lt"/>
                <a:cs typeface="+mn-lt"/>
                <a:hlinkClick r:id="rId5"/>
              </a:rPr>
              <a:t>Wasmtime</a:t>
            </a:r>
          </a:p>
          <a:p>
            <a:pPr marL="215900" indent="-215900"/>
            <a:r>
              <a:rPr lang="en-US" dirty="0" err="1">
                <a:latin typeface="+mn-lt"/>
                <a:ea typeface="+mn-lt"/>
                <a:cs typeface="+mn-lt"/>
              </a:rPr>
              <a:t>WasmEdge</a:t>
            </a:r>
            <a:r>
              <a:rPr lang="en-US" dirty="0">
                <a:latin typeface="+mn-lt"/>
                <a:ea typeface="+mn-lt"/>
                <a:cs typeface="+mn-lt"/>
              </a:rPr>
              <a:t>: https://wasmedge.org/</a:t>
            </a:r>
          </a:p>
          <a:p>
            <a:pPr marL="215900" indent="-215900"/>
            <a:r>
              <a:rPr lang="en-US" dirty="0">
                <a:latin typeface="+mn-lt"/>
                <a:ea typeface="+mn-lt"/>
                <a:cs typeface="+mn-lt"/>
                <a:hlinkClick r:id="rId6"/>
              </a:rPr>
              <a:t>Wasm vs. Docker | Docker</a:t>
            </a:r>
            <a:endParaRPr lang="en-US" dirty="0"/>
          </a:p>
          <a:p>
            <a:pPr marL="215900" indent="-215900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Thanks to NEA DB colleagues and IAEA </a:t>
            </a:r>
            <a:r>
              <a:rPr lang="en-US" b="0" dirty="0"/>
              <a:t>Georg SCHNABEL &amp; Shin OKUMURA for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331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1400" dirty="0"/>
              <a:t>Please contact </a:t>
            </a:r>
            <a:r>
              <a:rPr lang="en-GB" sz="1400" u="sng" dirty="0"/>
              <a:t>thomas.stainer@oecd-nea.org</a:t>
            </a:r>
            <a:r>
              <a:rPr lang="en-GB" sz="1400" dirty="0"/>
              <a:t> if you have any questions or comments regarding this presentation.</a:t>
            </a:r>
          </a:p>
          <a:p>
            <a:endParaRPr lang="en-GB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 for your attention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599162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9013-8719-A99C-0B0E-CC04A677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landscape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ABC0C5-BBE7-8F49-EE16-E06E6C4452ED}"/>
              </a:ext>
            </a:extLst>
          </p:cNvPr>
          <p:cNvGrpSpPr/>
          <p:nvPr/>
        </p:nvGrpSpPr>
        <p:grpSpPr>
          <a:xfrm>
            <a:off x="3276600" y="298200"/>
            <a:ext cx="6682879" cy="6331200"/>
            <a:chOff x="2514600" y="681613"/>
            <a:chExt cx="5943600" cy="5943600"/>
          </a:xfrm>
        </p:grpSpPr>
        <p:pic>
          <p:nvPicPr>
            <p:cNvPr id="7" name="Picture 6" descr="A map of a mountain range&#10;&#10;AI-generated content may be incorrect.">
              <a:extLst>
                <a:ext uri="{FF2B5EF4-FFF2-40B4-BE49-F238E27FC236}">
                  <a16:creationId xmlns:a16="http://schemas.microsoft.com/office/drawing/2014/main" id="{55FFD46E-02C8-571B-ED6A-2142F04C8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4600" y="681613"/>
              <a:ext cx="5943600" cy="59436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ADFEB1-C716-09D5-A6CE-6200D72A709A}"/>
                </a:ext>
              </a:extLst>
            </p:cNvPr>
            <p:cNvSpPr txBox="1"/>
            <p:nvPr/>
          </p:nvSpPr>
          <p:spPr>
            <a:xfrm>
              <a:off x="2759221" y="821977"/>
              <a:ext cx="1999398" cy="4334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n-lt" panose="020B0604030504040204" pitchFamily="34" charset="0"/>
                  <a:ea typeface="+mn-lt" panose="020B0604030504040204" pitchFamily="34" charset="0"/>
                </a:rPr>
                <a:t>Fortran lands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59B1CA-07E5-F823-379C-D817D3218AB6}"/>
                </a:ext>
              </a:extLst>
            </p:cNvPr>
            <p:cNvSpPr txBox="1"/>
            <p:nvPr/>
          </p:nvSpPr>
          <p:spPr>
            <a:xfrm>
              <a:off x="2582371" y="3445498"/>
              <a:ext cx="763005" cy="346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 panose="020B0604030504040204" pitchFamily="34" charset="0"/>
                  <a:ea typeface="+mn-lt" panose="020B0604030504040204" pitchFamily="34" charset="0"/>
                </a:rPr>
                <a:t>NJOY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005FA2-FD5A-A315-1375-9131FD4647EC}"/>
                </a:ext>
              </a:extLst>
            </p:cNvPr>
            <p:cNvSpPr txBox="1"/>
            <p:nvPr/>
          </p:nvSpPr>
          <p:spPr>
            <a:xfrm>
              <a:off x="6934201" y="1459909"/>
              <a:ext cx="1137585" cy="375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 panose="020B0604030504040204" pitchFamily="34" charset="0"/>
                  <a:ea typeface="+mn-lt" panose="020B0604030504040204" pitchFamily="34" charset="0"/>
                </a:rPr>
                <a:t>PREPRO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67F6D4-875F-EA03-9872-25DD671DFA61}"/>
                </a:ext>
              </a:extLst>
            </p:cNvPr>
            <p:cNvSpPr txBox="1"/>
            <p:nvPr/>
          </p:nvSpPr>
          <p:spPr>
            <a:xfrm>
              <a:off x="3758921" y="2916185"/>
              <a:ext cx="1127648" cy="346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n-lt" panose="020B0604030504040204" pitchFamily="34" charset="0"/>
                  <a:ea typeface="+mn-lt" panose="020B0604030504040204" pitchFamily="34" charset="0"/>
                </a:rPr>
                <a:t>CALENDF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7483A3-2E87-610B-CA9B-DA787B90AE3B}"/>
                </a:ext>
              </a:extLst>
            </p:cNvPr>
            <p:cNvSpPr txBox="1"/>
            <p:nvPr/>
          </p:nvSpPr>
          <p:spPr>
            <a:xfrm>
              <a:off x="5274659" y="1387543"/>
              <a:ext cx="1170633" cy="6186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n-lt" panose="020B0604030504040204" pitchFamily="34" charset="0"/>
                  <a:ea typeface="+mn-lt" panose="020B0604030504040204" pitchFamily="34" charset="0"/>
                </a:rPr>
                <a:t>FIZCON, CHECKR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5C1E38-4102-7EB6-7F39-48414ED6E82C}"/>
                </a:ext>
              </a:extLst>
            </p:cNvPr>
            <p:cNvSpPr txBox="1"/>
            <p:nvPr/>
          </p:nvSpPr>
          <p:spPr>
            <a:xfrm>
              <a:off x="5564274" y="6134407"/>
              <a:ext cx="2807130" cy="4334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n-lt" panose="020B0604030504040204" pitchFamily="34" charset="0"/>
                  <a:ea typeface="+mn-lt" panose="020B0604030504040204" pitchFamily="34" charset="0"/>
                </a:rPr>
                <a:t>C++/Python lands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C0E6ED-5766-F6EE-F9AC-0BE4C85E1B8A}"/>
                </a:ext>
              </a:extLst>
            </p:cNvPr>
            <p:cNvSpPr txBox="1"/>
            <p:nvPr/>
          </p:nvSpPr>
          <p:spPr>
            <a:xfrm>
              <a:off x="6096000" y="5470311"/>
              <a:ext cx="1162538" cy="3756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 panose="020B0604030504040204" pitchFamily="34" charset="0"/>
                  <a:ea typeface="+mn-lt" panose="020B0604030504040204" pitchFamily="34" charset="0"/>
                </a:rPr>
                <a:t>FRENDY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047B21-D09E-9F2F-D803-4562656C4EB5}"/>
                </a:ext>
              </a:extLst>
            </p:cNvPr>
            <p:cNvSpPr txBox="1"/>
            <p:nvPr/>
          </p:nvSpPr>
          <p:spPr>
            <a:xfrm>
              <a:off x="6938700" y="4738965"/>
              <a:ext cx="794232" cy="346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 panose="020B0604030504040204" pitchFamily="34" charset="0"/>
                  <a:ea typeface="+mn-lt" panose="020B0604030504040204" pitchFamily="34" charset="0"/>
                </a:rPr>
                <a:t>Fudge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8CE901-5BC6-7AB1-572A-148875935B38}"/>
                </a:ext>
              </a:extLst>
            </p:cNvPr>
            <p:cNvSpPr txBox="1"/>
            <p:nvPr/>
          </p:nvSpPr>
          <p:spPr>
            <a:xfrm>
              <a:off x="6687695" y="3867884"/>
              <a:ext cx="1683709" cy="3467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 panose="020B0604030504040204" pitchFamily="34" charset="0"/>
                  <a:ea typeface="+mn-lt" panose="020B0604030504040204" pitchFamily="34" charset="0"/>
                </a:rPr>
                <a:t>Endf_parserpy</a:t>
              </a:r>
              <a:endParaRPr lang="en-US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 panose="020B0604030504040204" pitchFamily="34" charset="0"/>
                <a:ea typeface="+mn-lt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9461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23419-4956-8B61-35ED-70C99141B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Nuclear Data (open) codes</a:t>
            </a:r>
            <a:endParaRPr lang="en-US" dirty="0"/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4858C72-DD68-5F01-0E98-E45CFA85E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624" y="1151906"/>
            <a:ext cx="679132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9C1ECF-3B03-A853-938A-E896F8C954F2}"/>
              </a:ext>
            </a:extLst>
          </p:cNvPr>
          <p:cNvSpPr txBox="1"/>
          <p:nvPr/>
        </p:nvSpPr>
        <p:spPr>
          <a:xfrm>
            <a:off x="4724400" y="1250868"/>
            <a:ext cx="436616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hlinkClick r:id="rId3"/>
              </a:rPr>
              <a:t>https://github.com/paulromano/awesome-nuclear</a:t>
            </a:r>
            <a:endParaRPr lang="en-US"/>
          </a:p>
          <a:p>
            <a:endParaRPr lang="en-US" sz="1200" dirty="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969624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E2D4A-B1E8-6546-ECF3-E590420F6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these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E24F4-2634-9712-79EE-2848E80F98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Some problems:</a:t>
            </a:r>
          </a:p>
          <a:p>
            <a:pPr lvl="1"/>
            <a:r>
              <a:rPr lang="en-US" dirty="0"/>
              <a:t>Installation</a:t>
            </a:r>
          </a:p>
          <a:p>
            <a:pPr lvl="1"/>
            <a:r>
              <a:rPr lang="en-US" dirty="0"/>
              <a:t>Versioning</a:t>
            </a:r>
          </a:p>
          <a:p>
            <a:pPr lvl="1"/>
            <a:r>
              <a:rPr lang="en-US" dirty="0"/>
              <a:t>Not always open source</a:t>
            </a:r>
          </a:p>
          <a:p>
            <a:pPr lvl="1"/>
            <a:r>
              <a:rPr lang="en-US" dirty="0"/>
              <a:t>Hard to debug and maintain</a:t>
            </a:r>
          </a:p>
          <a:p>
            <a:pPr lvl="1"/>
            <a:r>
              <a:rPr lang="en-US" dirty="0"/>
              <a:t>“Python is slow”</a:t>
            </a:r>
          </a:p>
          <a:p>
            <a:pPr lvl="1"/>
            <a:r>
              <a:rPr lang="en-US" dirty="0"/>
              <a:t>Output is not always consistent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want to incorporate these tools to improve nuclear data processing and validation.</a:t>
            </a:r>
          </a:p>
          <a:p>
            <a:pPr marL="0" indent="0">
              <a:buNone/>
            </a:pPr>
            <a:r>
              <a:rPr lang="en-US" dirty="0"/>
              <a:t>Make it simple and easy for users to see what is in the nuclear data files, and what has changed.</a:t>
            </a:r>
          </a:p>
        </p:txBody>
      </p:sp>
      <p:pic>
        <p:nvPicPr>
          <p:cNvPr id="4" name="Picture 3" descr="A person holding a computer&#10;&#10;AI-generated content may be incorrect.">
            <a:extLst>
              <a:ext uri="{FF2B5EF4-FFF2-40B4-BE49-F238E27FC236}">
                <a16:creationId xmlns:a16="http://schemas.microsoft.com/office/drawing/2014/main" id="{E30D0314-2DE7-BCBF-BF86-C4C184BF7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900" y="1130300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290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61EE1-C72E-E91B-E35E-DA83F2534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life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DE6C7-23A1-0DD2-11E7-90B43FE2B9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“</a:t>
            </a:r>
            <a:r>
              <a:rPr lang="en-US" i="1" dirty="0"/>
              <a:t>Just install </a:t>
            </a:r>
            <a:r>
              <a:rPr lang="en-US" i="1" dirty="0" err="1"/>
              <a:t>ENDFtk</a:t>
            </a:r>
            <a:r>
              <a:rPr lang="en-US" dirty="0"/>
              <a:t>”….. </a:t>
            </a:r>
            <a:r>
              <a:rPr lang="en-US" dirty="0">
                <a:solidFill>
                  <a:schemeClr val="accent5"/>
                </a:solidFill>
              </a:rPr>
              <a:t>5 hours later</a:t>
            </a:r>
          </a:p>
          <a:p>
            <a:pPr>
              <a:lnSpc>
                <a:spcPct val="200000"/>
              </a:lnSpc>
            </a:pPr>
            <a:r>
              <a:rPr lang="en-US" dirty="0"/>
              <a:t>“</a:t>
            </a:r>
            <a:r>
              <a:rPr lang="en-US" i="1" dirty="0"/>
              <a:t>Just git diff the files</a:t>
            </a:r>
            <a:r>
              <a:rPr lang="en-US" dirty="0"/>
              <a:t>”……. </a:t>
            </a:r>
            <a:r>
              <a:rPr lang="en-US" dirty="0">
                <a:solidFill>
                  <a:schemeClr val="accent5"/>
                </a:solidFill>
              </a:rPr>
              <a:t>44529--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56231++</a:t>
            </a:r>
          </a:p>
          <a:p>
            <a:pPr>
              <a:lnSpc>
                <a:spcPct val="200000"/>
              </a:lnSpc>
            </a:pPr>
            <a:r>
              <a:rPr lang="en-US" dirty="0"/>
              <a:t>“</a:t>
            </a:r>
            <a:r>
              <a:rPr lang="en-US" i="1" dirty="0"/>
              <a:t>Just get and run </a:t>
            </a:r>
            <a:r>
              <a:rPr lang="en-US" dirty="0"/>
              <a:t>&lt;closed code&gt;”…… </a:t>
            </a:r>
            <a:r>
              <a:rPr lang="en-US" dirty="0">
                <a:solidFill>
                  <a:schemeClr val="accent5"/>
                </a:solidFill>
              </a:rPr>
              <a:t>I need a license</a:t>
            </a:r>
          </a:p>
          <a:p>
            <a:pPr>
              <a:lnSpc>
                <a:spcPct val="200000"/>
              </a:lnSpc>
            </a:pPr>
            <a:r>
              <a:rPr lang="en-US" dirty="0"/>
              <a:t>“</a:t>
            </a:r>
            <a:r>
              <a:rPr lang="en-US" i="1" dirty="0"/>
              <a:t>Just run NJOY</a:t>
            </a:r>
            <a:r>
              <a:rPr lang="en-US" dirty="0"/>
              <a:t>”….. </a:t>
            </a:r>
            <a:r>
              <a:rPr lang="en-US" dirty="0">
                <a:solidFill>
                  <a:schemeClr val="accent5"/>
                </a:solidFill>
              </a:rPr>
              <a:t>What version and what inputs?</a:t>
            </a:r>
          </a:p>
          <a:p>
            <a:pPr>
              <a:lnSpc>
                <a:spcPct val="200000"/>
              </a:lnSpc>
            </a:pPr>
            <a:r>
              <a:rPr lang="en-US" dirty="0"/>
              <a:t>“</a:t>
            </a:r>
            <a:r>
              <a:rPr lang="en-US" i="1" dirty="0"/>
              <a:t>It works fine on my computer</a:t>
            </a:r>
            <a:r>
              <a:rPr lang="en-US" dirty="0"/>
              <a:t>”…. </a:t>
            </a:r>
            <a:r>
              <a:rPr lang="en-US" dirty="0">
                <a:solidFill>
                  <a:schemeClr val="accent5"/>
                </a:solidFill>
              </a:rPr>
              <a:t>What version, what compiler, what OS, what docker image?....</a:t>
            </a:r>
          </a:p>
        </p:txBody>
      </p:sp>
    </p:spTree>
    <p:extLst>
      <p:ext uri="{BB962C8B-B14F-4D97-AF65-F5344CB8AC3E}">
        <p14:creationId xmlns:p14="http://schemas.microsoft.com/office/powerpoint/2010/main" val="168504563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342D7-D906-C067-B543-4E3A5C3E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approaches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1725A-DE84-8501-7ECA-36D1BAEA4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371600"/>
            <a:ext cx="60579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Write python wrappers </a:t>
            </a:r>
            <a:r>
              <a:rPr lang="en-US" dirty="0"/>
              <a:t>over everything</a:t>
            </a:r>
          </a:p>
          <a:p>
            <a:pPr lvl="1"/>
            <a:r>
              <a:rPr lang="en-US" dirty="0"/>
              <a:t>Additional work and must be maintained</a:t>
            </a:r>
          </a:p>
          <a:p>
            <a:pPr lvl="1"/>
            <a:r>
              <a:rPr lang="en-US" dirty="0"/>
              <a:t>User needs to compile, install and run it locally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5"/>
                </a:solidFill>
              </a:rPr>
              <a:t>Bind Fortran to C </a:t>
            </a:r>
            <a:r>
              <a:rPr lang="en-US" dirty="0">
                <a:solidFill>
                  <a:schemeClr val="accent5"/>
                </a:solidFill>
              </a:rPr>
              <a:t>to Python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Lots of work</a:t>
            </a:r>
          </a:p>
          <a:p>
            <a:pPr lvl="1"/>
            <a:r>
              <a:rPr lang="en-US" dirty="0">
                <a:solidFill>
                  <a:schemeClr val="accent5"/>
                </a:solidFill>
              </a:rPr>
              <a:t>User needs to compile, install and run it locally</a:t>
            </a:r>
          </a:p>
          <a:p>
            <a:pPr marL="216000" lvl="1" indent="0">
              <a:buNone/>
            </a:pP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Write APIs for service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See item 1, but now remote execution not local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However, requires host (costs)</a:t>
            </a:r>
          </a:p>
          <a:p>
            <a:pPr marL="21600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Web Assembly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 existing code bases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Run in the browser – client only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A3CC5D-282B-CD9D-6081-A4D6708E4628}"/>
              </a:ext>
            </a:extLst>
          </p:cNvPr>
          <p:cNvSpPr txBox="1"/>
          <p:nvPr/>
        </p:nvSpPr>
        <p:spPr>
          <a:xfrm>
            <a:off x="6629400" y="1524000"/>
            <a:ext cx="5486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import </a:t>
            </a:r>
            <a:r>
              <a:rPr lang="en-US" sz="1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os</a:t>
            </a:r>
            <a:endParaRPr lang="en-US" sz="18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en-US" sz="1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os.system</a:t>
            </a:r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(“/opt/bin/</a:t>
            </a:r>
            <a:r>
              <a:rPr lang="en-US" sz="1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njoy</a:t>
            </a:r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&lt; </a:t>
            </a:r>
            <a:r>
              <a:rPr lang="en-US" sz="1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inputfile</a:t>
            </a:r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943C8-370F-A990-5882-EF9E1D91F372}"/>
              </a:ext>
            </a:extLst>
          </p:cNvPr>
          <p:cNvSpPr txBox="1"/>
          <p:nvPr/>
        </p:nvSpPr>
        <p:spPr>
          <a:xfrm>
            <a:off x="6629400" y="2631996"/>
            <a:ext cx="548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use </a:t>
            </a:r>
            <a:r>
              <a:rPr lang="en-US" sz="18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iso_c_bindings</a:t>
            </a:r>
            <a:endParaRPr lang="en-US" sz="18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D2530-E089-D105-6AFE-73603475ECC7}"/>
              </a:ext>
            </a:extLst>
          </p:cNvPr>
          <p:cNvSpPr txBox="1"/>
          <p:nvPr/>
        </p:nvSpPr>
        <p:spPr>
          <a:xfrm>
            <a:off x="6629400" y="3135265"/>
            <a:ext cx="548640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#include &lt;pybind11/pybind11.h&gt;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D78F2-A749-4CE8-954D-5246BF8AA997}"/>
              </a:ext>
            </a:extLst>
          </p:cNvPr>
          <p:cNvSpPr txBox="1"/>
          <p:nvPr/>
        </p:nvSpPr>
        <p:spPr>
          <a:xfrm>
            <a:off x="6629400" y="3733800"/>
            <a:ext cx="5410200" cy="147732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fastapi</a:t>
            </a:r>
            <a:r>
              <a:rPr lang="en-US" sz="18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import </a:t>
            </a:r>
            <a:r>
              <a:rPr lang="en-US" sz="18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FastAPI</a:t>
            </a:r>
            <a:endParaRPr lang="en-US" sz="180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endParaRPr lang="en-US" sz="180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nl-NL" sz="18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@app.get("/")</a:t>
            </a:r>
          </a:p>
          <a:p>
            <a:r>
              <a:rPr lang="nl-NL" sz="18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async</a:t>
            </a:r>
            <a:r>
              <a:rPr lang="nl-NL" sz="18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nl-NL" sz="18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def</a:t>
            </a:r>
            <a:r>
              <a:rPr lang="nl-NL" sz="18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root():</a:t>
            </a:r>
          </a:p>
          <a:p>
            <a:r>
              <a:rPr lang="nl-NL" sz="18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nl-NL" sz="1800" dirty="0" err="1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run_njoy</a:t>
            </a:r>
            <a:r>
              <a:rPr lang="nl-NL" sz="1800" dirty="0">
                <a:solidFill>
                  <a:schemeClr val="tx1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</a:t>
            </a:r>
            <a:endParaRPr lang="en-US" sz="1800" dirty="0">
              <a:solidFill>
                <a:schemeClr val="tx1"/>
              </a:solidFill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A347D-5AA6-731C-6975-D0F7363BCC9A}"/>
              </a:ext>
            </a:extLst>
          </p:cNvPr>
          <p:cNvSpPr txBox="1"/>
          <p:nvPr/>
        </p:nvSpPr>
        <p:spPr>
          <a:xfrm>
            <a:off x="6629400" y="5343435"/>
            <a:ext cx="541020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button.addEventListener</a:t>
            </a:r>
            <a:r>
              <a:rPr lang="en-US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("click", </a:t>
            </a:r>
          </a:p>
          <a:p>
            <a:r>
              <a:rPr lang="en-US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function() {</a:t>
            </a:r>
          </a:p>
          <a:p>
            <a:r>
              <a:rPr lang="en-US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sz="16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Module.ccall</a:t>
            </a:r>
            <a:r>
              <a:rPr lang="en-US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(“</a:t>
            </a:r>
            <a:r>
              <a:rPr lang="en-US" sz="1600" dirty="0" err="1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run_njoy</a:t>
            </a:r>
            <a:r>
              <a:rPr lang="en-US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", null, [],[]</a:t>
            </a:r>
          </a:p>
          <a:p>
            <a:r>
              <a:rPr lang="en-US" sz="16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});</a:t>
            </a:r>
          </a:p>
        </p:txBody>
      </p:sp>
    </p:spTree>
    <p:extLst>
      <p:ext uri="{BB962C8B-B14F-4D97-AF65-F5344CB8AC3E}">
        <p14:creationId xmlns:p14="http://schemas.microsoft.com/office/powerpoint/2010/main" val="39727439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1CF71-A6BE-C4DC-D901-5069BAF0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approaches - </a:t>
            </a:r>
            <a:r>
              <a:rPr lang="en-US" dirty="0" err="1"/>
              <a:t>Wasm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845AD-E6CE-B797-249D-9D44657E8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6700" y="1371600"/>
            <a:ext cx="11544300" cy="4724400"/>
          </a:xfrm>
        </p:spPr>
        <p:txBody>
          <a:bodyPr>
            <a:normAutofit/>
          </a:bodyPr>
          <a:lstStyle/>
          <a:p>
            <a:r>
              <a:rPr lang="en-US" b="1" dirty="0"/>
              <a:t>Web Assembly</a:t>
            </a:r>
            <a:r>
              <a:rPr lang="en-US" dirty="0"/>
              <a:t> (abbreviated </a:t>
            </a:r>
            <a:r>
              <a:rPr lang="en-US" dirty="0" err="1"/>
              <a:t>Wasm</a:t>
            </a:r>
            <a:r>
              <a:rPr lang="en-US" dirty="0"/>
              <a:t>)</a:t>
            </a:r>
          </a:p>
          <a:p>
            <a:r>
              <a:rPr lang="en-US" dirty="0" err="1"/>
              <a:t>WebAssembly</a:t>
            </a:r>
            <a:r>
              <a:rPr lang="en-US" dirty="0"/>
              <a:t> is a binary instruction format for a stack-based virtual machine</a:t>
            </a:r>
          </a:p>
          <a:p>
            <a:pPr lvl="1"/>
            <a:r>
              <a:rPr lang="en-US" dirty="0"/>
              <a:t>Fast - encoded in a size- and load-time-efficient binary format</a:t>
            </a:r>
          </a:p>
          <a:p>
            <a:pPr lvl="1"/>
            <a:r>
              <a:rPr lang="en-US" dirty="0"/>
              <a:t>Safe - describes a memory-safe, sandboxed execution environment</a:t>
            </a:r>
          </a:p>
          <a:p>
            <a:pPr lvl="1"/>
            <a:r>
              <a:rPr lang="en-US" dirty="0"/>
              <a:t>Open</a:t>
            </a:r>
          </a:p>
          <a:p>
            <a:pPr lvl="1"/>
            <a:r>
              <a:rPr lang="en-US" dirty="0"/>
              <a:t>Portable</a:t>
            </a:r>
          </a:p>
          <a:p>
            <a:pPr marL="216000" lvl="1" indent="0">
              <a:buNone/>
            </a:pPr>
            <a:endParaRPr lang="en-US" dirty="0"/>
          </a:p>
          <a:p>
            <a:r>
              <a:rPr lang="en-US" dirty="0"/>
              <a:t>We can run </a:t>
            </a:r>
            <a:r>
              <a:rPr lang="en-US" b="1" dirty="0"/>
              <a:t>Python, C, C++ and Fortran in the browser </a:t>
            </a:r>
            <a:r>
              <a:rPr lang="en-US" dirty="0"/>
              <a:t>directly:</a:t>
            </a:r>
          </a:p>
          <a:p>
            <a:pPr lvl="1"/>
            <a:r>
              <a:rPr lang="en-US" dirty="0"/>
              <a:t>no API calls</a:t>
            </a:r>
          </a:p>
          <a:p>
            <a:pPr lvl="1"/>
            <a:r>
              <a:rPr lang="en-US" dirty="0"/>
              <a:t>All client side</a:t>
            </a:r>
          </a:p>
          <a:p>
            <a:pPr lvl="1"/>
            <a:r>
              <a:rPr lang="en-US" dirty="0"/>
              <a:t>No docker mess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1092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AE61-DAFC-4395-0B88-4AEC3F740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63A6C-02B2-1D4C-D3A5-8774547360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Easy to do if you have wheel available and pure python</a:t>
            </a:r>
          </a:p>
          <a:p>
            <a:r>
              <a:rPr lang="en-US" dirty="0">
                <a:hlinkClick r:id="rId2"/>
              </a:rPr>
              <a:t>Pyodide</a:t>
            </a:r>
            <a:r>
              <a:rPr lang="en-US" dirty="0"/>
              <a:t> is simple to use in this case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bit more difficult if Python package is not pure python…. (beyond scope of talk)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0F181BA-860C-5687-413D-CFD1C5E97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133600"/>
            <a:ext cx="8915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&lt;script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src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="https://cdn.jsdelivr.net/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pyodide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/v0.27.5/full/pyodide.js"&gt;&lt;/script&gt;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Cascadia Code" panose="020B0609020000020004" pitchFamily="49" charset="0"/>
              <a:ea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&lt;script type="text/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javascript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"&gt;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async function main(){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let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pyodide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= await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loadPyodide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pyodide.runPython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("print(1 + 2)");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      main();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1344869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1F50B-11D0-C346-B728-F705470B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4D807-1264-9F14-E7F3-7D664A318A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little harder, but not much, if you have some help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CDD99-B5A6-93CB-9A6A-35148FAF6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905001"/>
            <a:ext cx="7353300" cy="239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42DAEF-C6D9-6409-EAFC-02A6D3E98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814" y="3785661"/>
            <a:ext cx="7095386" cy="262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CA0589-1C9A-3A55-CA61-A9E80A47E470}"/>
              </a:ext>
            </a:extLst>
          </p:cNvPr>
          <p:cNvSpPr txBox="1"/>
          <p:nvPr/>
        </p:nvSpPr>
        <p:spPr>
          <a:xfrm>
            <a:off x="128957" y="4684821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emcc</a:t>
            </a:r>
            <a:r>
              <a:rPr lang="en-US" sz="160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hello.cpp -</a:t>
            </a:r>
            <a:r>
              <a:rPr lang="en-US" sz="1600" dirty="0" err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Os</a:t>
            </a:r>
            <a:r>
              <a:rPr lang="en-US" sz="160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-o hello.js \</a:t>
            </a:r>
          </a:p>
          <a:p>
            <a:r>
              <a:rPr lang="en-US" sz="160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-s EXPORTED_FUNCTIONS=_</a:t>
            </a:r>
            <a:r>
              <a:rPr lang="en-US" sz="1600" dirty="0" err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sayHello</a:t>
            </a:r>
            <a:r>
              <a:rPr lang="en-US" sz="160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 \</a:t>
            </a:r>
          </a:p>
          <a:p>
            <a:r>
              <a:rPr lang="en-US" sz="1600" dirty="0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-s EXPORTED_RUNTIME_METHODS=</a:t>
            </a:r>
            <a:r>
              <a:rPr lang="en-US" sz="1600" dirty="0" err="1">
                <a:solidFill>
                  <a:srgbClr val="006699"/>
                </a:solidFill>
                <a:latin typeface="+mn-lt" panose="020B0604030504040204" pitchFamily="34" charset="0"/>
                <a:ea typeface="+mn-lt" panose="020B0604030504040204" pitchFamily="34" charset="0"/>
              </a:rPr>
              <a:t>ccall,cwrap</a:t>
            </a:r>
            <a:endParaRPr lang="en-US" sz="1600" dirty="0">
              <a:solidFill>
                <a:srgbClr val="006699"/>
              </a:solidFill>
              <a:latin typeface="+mn-lt" panose="020B0604030504040204" pitchFamily="34" charset="0"/>
              <a:ea typeface="+mn-lt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3750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A Slides">
  <a:themeElements>
    <a:clrScheme name="Custom 5">
      <a:dk1>
        <a:sysClr val="windowText" lastClr="000000"/>
      </a:dk1>
      <a:lt1>
        <a:sysClr val="window" lastClr="FFFFFF"/>
      </a:lt1>
      <a:dk2>
        <a:srgbClr val="22567C"/>
      </a:dk2>
      <a:lt2>
        <a:srgbClr val="00B0F0"/>
      </a:lt2>
      <a:accent1>
        <a:srgbClr val="006699"/>
      </a:accent1>
      <a:accent2>
        <a:srgbClr val="02889E"/>
      </a:accent2>
      <a:accent3>
        <a:srgbClr val="83CDE0"/>
      </a:accent3>
      <a:accent4>
        <a:srgbClr val="FBBC0E"/>
      </a:accent4>
      <a:accent5>
        <a:srgbClr val="D14648"/>
      </a:accent5>
      <a:accent6>
        <a:srgbClr val="EF7D00"/>
      </a:accent6>
      <a:hlink>
        <a:srgbClr val="0070C0"/>
      </a:hlink>
      <a:folHlink>
        <a:srgbClr val="40AFFF"/>
      </a:folHlink>
    </a:clrScheme>
    <a:fontScheme name="Custom 3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solidFill>
              <a:srgbClr val="006699"/>
            </a:solidFill>
            <a:latin typeface="+mn-lt" panose="020B0604030504040204" pitchFamily="34" charset="0"/>
            <a:ea typeface="+mn-lt" panose="020B060403050404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NEA cover and closing slides">
  <a:themeElements>
    <a:clrScheme name="NEA Slide colours">
      <a:dk1>
        <a:sysClr val="windowText" lastClr="000000"/>
      </a:dk1>
      <a:lt1>
        <a:sysClr val="window" lastClr="FFFFFF"/>
      </a:lt1>
      <a:dk2>
        <a:srgbClr val="0C68B0"/>
      </a:dk2>
      <a:lt2>
        <a:srgbClr val="00B0F0"/>
      </a:lt2>
      <a:accent1>
        <a:srgbClr val="02889E"/>
      </a:accent1>
      <a:accent2>
        <a:srgbClr val="83CDE0"/>
      </a:accent2>
      <a:accent3>
        <a:srgbClr val="FBBC0E"/>
      </a:accent3>
      <a:accent4>
        <a:srgbClr val="EF7D00"/>
      </a:accent4>
      <a:accent5>
        <a:srgbClr val="D14648"/>
      </a:accent5>
      <a:accent6>
        <a:srgbClr val="48AF54"/>
      </a:accent6>
      <a:hlink>
        <a:srgbClr val="22567C"/>
      </a:hlink>
      <a:folHlink>
        <a:srgbClr val="599ED1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+mn-lt"/>
        <a:font script="Hebr" typeface="+mn-l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+mn-lt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+mn-lt"/>
        <a:font script="Hebr" typeface="+mn-l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+mn-lt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ffeb93a-d865-469c-a1a2-368665f2e78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FA04A8840EDD4D8EEA2E0CE9E92691" ma:contentTypeVersion="15" ma:contentTypeDescription="Create a new document." ma:contentTypeScope="" ma:versionID="fad2421f3d055ba1b50811979c5395c7">
  <xsd:schema xmlns:xsd="http://www.w3.org/2001/XMLSchema" xmlns:xs="http://www.w3.org/2001/XMLSchema" xmlns:p="http://schemas.microsoft.com/office/2006/metadata/properties" xmlns:ns3="dffeb93a-d865-469c-a1a2-368665f2e780" xmlns:ns4="196dbc68-e956-42f5-b37d-c452a17b75ba" targetNamespace="http://schemas.microsoft.com/office/2006/metadata/properties" ma:root="true" ma:fieldsID="94711bb7a8b8ff1cb5722073c21fe209" ns3:_="" ns4:_="">
    <xsd:import namespace="dffeb93a-d865-469c-a1a2-368665f2e780"/>
    <xsd:import namespace="196dbc68-e956-42f5-b37d-c452a17b75ba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eb93a-d865-469c-a1a2-368665f2e780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dbc68-e956-42f5-b37d-c452a17b75b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7F8A53-D3E2-4DA6-AB1C-D11E3099173C}">
  <ds:schemaRefs>
    <ds:schemaRef ds:uri="http://schemas.microsoft.com/office/2006/documentManagement/types"/>
    <ds:schemaRef ds:uri="dffeb93a-d865-469c-a1a2-368665f2e780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196dbc68-e956-42f5-b37d-c452a17b75ba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63E2857-0CBB-4EBC-8427-7BE3385DDF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7B5296-25CC-49BB-AF63-8226DB541E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feb93a-d865-469c-a1a2-368665f2e780"/>
    <ds:schemaRef ds:uri="196dbc68-e956-42f5-b37d-c452a17b75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1220</Words>
  <Application>Microsoft Office PowerPoint</Application>
  <PresentationFormat>Widescreen</PresentationFormat>
  <Paragraphs>192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Cascadia Code</vt:lpstr>
      <vt:lpstr>Myriad Pro</vt:lpstr>
      <vt:lpstr>Verdana</vt:lpstr>
      <vt:lpstr>NEA Slides</vt:lpstr>
      <vt:lpstr>NEA cover and closing slides</vt:lpstr>
      <vt:lpstr>The nuclear data arsenal and new approaches</vt:lpstr>
      <vt:lpstr>The landscape</vt:lpstr>
      <vt:lpstr>Nuclear Data (open) codes</vt:lpstr>
      <vt:lpstr>Problems with these tools</vt:lpstr>
      <vt:lpstr>Real life</vt:lpstr>
      <vt:lpstr>Possible approaches</vt:lpstr>
      <vt:lpstr>New approaches - Wasm</vt:lpstr>
      <vt:lpstr>Python</vt:lpstr>
      <vt:lpstr>C++</vt:lpstr>
      <vt:lpstr>Simple C++ examples</vt:lpstr>
      <vt:lpstr>Fortran</vt:lpstr>
      <vt:lpstr>An example</vt:lpstr>
      <vt:lpstr>An example</vt:lpstr>
      <vt:lpstr>JEFF processing</vt:lpstr>
      <vt:lpstr>What’s possible</vt:lpstr>
      <vt:lpstr>What doesn’t work so well</vt:lpstr>
      <vt:lpstr>Summary</vt:lpstr>
      <vt:lpstr>References &amp; credits</vt:lpstr>
      <vt:lpstr>Thank you for your attention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client07</dc:creator>
  <cp:lastModifiedBy>STAINER Thomas, NEA/SCI/DB</cp:lastModifiedBy>
  <cp:revision>1000</cp:revision>
  <cp:lastPrinted>2014-06-17T14:24:23Z</cp:lastPrinted>
  <dcterms:created xsi:type="dcterms:W3CDTF">2011-02-16T10:53:39Z</dcterms:created>
  <dcterms:modified xsi:type="dcterms:W3CDTF">2025-05-15T09:02:14Z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0x010100DBFA04A8840EDD4D8EEA2E0CE9E92691</vt:lpwstr>
  </property>
  <property fmtid="{D5CDD505-2E9C-101B-9397-08002B2CF9AE}" pid="3" name="MSIP_Label_8c2c6731-6033-4ef1-b85c-53c0c1d10558_Enabled">
    <vt:lpwstr>true</vt:lpwstr>
  </property>
  <property fmtid="{D5CDD505-2E9C-101B-9397-08002B2CF9AE}" pid="4" name="MSIP_Label_8c2c6731-6033-4ef1-b85c-53c0c1d10558_SetDate">
    <vt:lpwstr>2025-05-14T17:48:04Z</vt:lpwstr>
  </property>
  <property fmtid="{D5CDD505-2E9C-101B-9397-08002B2CF9AE}" pid="5" name="MSIP_Label_8c2c6731-6033-4ef1-b85c-53c0c1d10558_Method">
    <vt:lpwstr>Standard</vt:lpwstr>
  </property>
  <property fmtid="{D5CDD505-2E9C-101B-9397-08002B2CF9AE}" pid="6" name="MSIP_Label_8c2c6731-6033-4ef1-b85c-53c0c1d10558_Name">
    <vt:lpwstr>Restricted Use</vt:lpwstr>
  </property>
  <property fmtid="{D5CDD505-2E9C-101B-9397-08002B2CF9AE}" pid="7" name="MSIP_Label_8c2c6731-6033-4ef1-b85c-53c0c1d10558_SiteId">
    <vt:lpwstr>43fb75bb-aa83-4e03-822a-e2b52d988840</vt:lpwstr>
  </property>
  <property fmtid="{D5CDD505-2E9C-101B-9397-08002B2CF9AE}" pid="8" name="MSIP_Label_8c2c6731-6033-4ef1-b85c-53c0c1d10558_ActionId">
    <vt:lpwstr>343933e3-f0ab-4b22-ba37-5433e8deef70</vt:lpwstr>
  </property>
  <property fmtid="{D5CDD505-2E9C-101B-9397-08002B2CF9AE}" pid="9" name="MSIP_Label_8c2c6731-6033-4ef1-b85c-53c0c1d10558_ContentBits">
    <vt:lpwstr>2</vt:lpwstr>
  </property>
  <property fmtid="{D5CDD505-2E9C-101B-9397-08002B2CF9AE}" pid="10" name="MSIP_Label_8c2c6731-6033-4ef1-b85c-53c0c1d10558_Tag">
    <vt:lpwstr>10, 3, 0, 2</vt:lpwstr>
  </property>
</Properties>
</file>