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730" r:id="rId5"/>
    <p:sldMasterId id="2147483699" r:id="rId6"/>
    <p:sldMasterId id="2147483660" r:id="rId7"/>
    <p:sldMasterId id="2147483731" r:id="rId8"/>
  </p:sldMasterIdLst>
  <p:notesMasterIdLst>
    <p:notesMasterId r:id="rId28"/>
  </p:notesMasterIdLst>
  <p:handoutMasterIdLst>
    <p:handoutMasterId r:id="rId29"/>
  </p:handoutMasterIdLst>
  <p:sldIdLst>
    <p:sldId id="286" r:id="rId9"/>
    <p:sldId id="2141412189" r:id="rId10"/>
    <p:sldId id="2141412188" r:id="rId11"/>
    <p:sldId id="2141412192" r:id="rId12"/>
    <p:sldId id="2141412210" r:id="rId13"/>
    <p:sldId id="2141412197" r:id="rId14"/>
    <p:sldId id="2141412206" r:id="rId15"/>
    <p:sldId id="2141412212" r:id="rId16"/>
    <p:sldId id="2141412213" r:id="rId17"/>
    <p:sldId id="2141412214" r:id="rId18"/>
    <p:sldId id="2141412209" r:id="rId19"/>
    <p:sldId id="2141412202" r:id="rId20"/>
    <p:sldId id="2141412217" r:id="rId21"/>
    <p:sldId id="2141412216" r:id="rId22"/>
    <p:sldId id="2141412198" r:id="rId23"/>
    <p:sldId id="2141412199" r:id="rId24"/>
    <p:sldId id="2141412218" r:id="rId25"/>
    <p:sldId id="2141412211" r:id="rId26"/>
    <p:sldId id="2141412194" r:id="rId27"/>
  </p:sldIdLst>
  <p:sldSz cx="9144000" cy="5143500" type="screen16x9"/>
  <p:notesSz cx="6858000" cy="9144000"/>
  <p:embeddedFontLst>
    <p:embeddedFont>
      <p:font typeface="Gotham Rounded" pitchFamily="2" charset="0"/>
      <p:regular r:id="rId30"/>
      <p:bold r:id="rId31"/>
      <p:italic r:id="rId32"/>
    </p:embeddedFont>
    <p:embeddedFont>
      <p:font typeface="Nunito" pitchFamily="2" charset="0"/>
      <p:regular r:id="rId33"/>
      <p:bold r:id="rId34"/>
      <p:italic r:id="rId35"/>
      <p:boldItalic r:id="rId36"/>
    </p:embeddedFont>
  </p:embeddedFontLst>
  <p:defaultTextStyle>
    <a:defPPr>
      <a:defRPr lang="en-US"/>
    </a:defPPr>
    <a:lvl1pPr marL="0" algn="l" defTabSz="810433" rtl="0" eaLnBrk="1" latinLnBrk="0" hangingPunct="1">
      <a:defRPr sz="1595" kern="1200">
        <a:solidFill>
          <a:schemeClr val="tx1"/>
        </a:solidFill>
        <a:latin typeface="+mn-lt"/>
        <a:ea typeface="+mn-ea"/>
        <a:cs typeface="+mn-cs"/>
      </a:defRPr>
    </a:lvl1pPr>
    <a:lvl2pPr marL="405216" algn="l" defTabSz="810433" rtl="0" eaLnBrk="1" latinLnBrk="0" hangingPunct="1">
      <a:defRPr sz="1595" kern="1200">
        <a:solidFill>
          <a:schemeClr val="tx1"/>
        </a:solidFill>
        <a:latin typeface="+mn-lt"/>
        <a:ea typeface="+mn-ea"/>
        <a:cs typeface="+mn-cs"/>
      </a:defRPr>
    </a:lvl2pPr>
    <a:lvl3pPr marL="810433" algn="l" defTabSz="810433" rtl="0" eaLnBrk="1" latinLnBrk="0" hangingPunct="1">
      <a:defRPr sz="1595" kern="1200">
        <a:solidFill>
          <a:schemeClr val="tx1"/>
        </a:solidFill>
        <a:latin typeface="+mn-lt"/>
        <a:ea typeface="+mn-ea"/>
        <a:cs typeface="+mn-cs"/>
      </a:defRPr>
    </a:lvl3pPr>
    <a:lvl4pPr marL="1215649" algn="l" defTabSz="810433" rtl="0" eaLnBrk="1" latinLnBrk="0" hangingPunct="1">
      <a:defRPr sz="1595" kern="1200">
        <a:solidFill>
          <a:schemeClr val="tx1"/>
        </a:solidFill>
        <a:latin typeface="+mn-lt"/>
        <a:ea typeface="+mn-ea"/>
        <a:cs typeface="+mn-cs"/>
      </a:defRPr>
    </a:lvl4pPr>
    <a:lvl5pPr marL="1620865" algn="l" defTabSz="810433" rtl="0" eaLnBrk="1" latinLnBrk="0" hangingPunct="1">
      <a:defRPr sz="1595" kern="1200">
        <a:solidFill>
          <a:schemeClr val="tx1"/>
        </a:solidFill>
        <a:latin typeface="+mn-lt"/>
        <a:ea typeface="+mn-ea"/>
        <a:cs typeface="+mn-cs"/>
      </a:defRPr>
    </a:lvl5pPr>
    <a:lvl6pPr marL="2026082" algn="l" defTabSz="810433" rtl="0" eaLnBrk="1" latinLnBrk="0" hangingPunct="1">
      <a:defRPr sz="1595" kern="1200">
        <a:solidFill>
          <a:schemeClr val="tx1"/>
        </a:solidFill>
        <a:latin typeface="+mn-lt"/>
        <a:ea typeface="+mn-ea"/>
        <a:cs typeface="+mn-cs"/>
      </a:defRPr>
    </a:lvl6pPr>
    <a:lvl7pPr marL="2431298" algn="l" defTabSz="810433" rtl="0" eaLnBrk="1" latinLnBrk="0" hangingPunct="1">
      <a:defRPr sz="1595" kern="1200">
        <a:solidFill>
          <a:schemeClr val="tx1"/>
        </a:solidFill>
        <a:latin typeface="+mn-lt"/>
        <a:ea typeface="+mn-ea"/>
        <a:cs typeface="+mn-cs"/>
      </a:defRPr>
    </a:lvl7pPr>
    <a:lvl8pPr marL="2836515" algn="l" defTabSz="810433" rtl="0" eaLnBrk="1" latinLnBrk="0" hangingPunct="1">
      <a:defRPr sz="1595" kern="1200">
        <a:solidFill>
          <a:schemeClr val="tx1"/>
        </a:solidFill>
        <a:latin typeface="+mn-lt"/>
        <a:ea typeface="+mn-ea"/>
        <a:cs typeface="+mn-cs"/>
      </a:defRPr>
    </a:lvl8pPr>
    <a:lvl9pPr marL="3241731" algn="l" defTabSz="810433" rtl="0" eaLnBrk="1" latinLnBrk="0" hangingPunct="1">
      <a:defRPr sz="159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6EFC05-06E6-A6F1-9256-C383386ED625}" name="Jim Pickles" initials="JP" userId="S::Jim.Pickles@tokamakenergy.co.uk::4aabcc8c-1d94-4dc9-9587-309f0ec72d56" providerId="AD"/>
  <p188:author id="{244BED12-579D-DA10-D26D-48396EE5362A}" name="Mayank Rajput" initials="" userId="S::Mayank.Rajput@tokamakenergy.co.uk::6ca6a3ea-4215-4001-9811-f0fc276e51c9" providerId="AD"/>
  <p188:author id="{A8E0D218-C020-C1C0-C4C6-C455944D2FF6}" name="Gurdeep Kamal" initials="GK" userId="S::gurdeep.kamal@tokamakenergy.co.uk::17010bff-545d-4128-912b-44296e0fe86b" providerId="AD"/>
  <p188:author id="{85D42B30-C680-C566-05FC-6FBF5DB19578}" name="Sandeep Irukuvarghula" initials="SI" userId="S::Sandeep.Irukuvarghula@tokamakenergy.co.uk::46d4669e-91fe-48c7-a9b3-845c2e3fb634" providerId="AD"/>
  <p188:author id="{4B1E8F41-3F49-FF55-3163-EF57AAC6AF16}" name="Jonathan Naish" initials="JN" userId="S::jonathan.naish@tokamakenergy.co.uk::079e730a-33f6-43a2-a9b9-20e486fa5a12" providerId="AD"/>
  <p188:author id="{A25D2161-1EA2-0211-8A56-1B665278BEFC}" name="Chris Wilson" initials="CW" userId="S::Chris.Wilson@tokamakenergy.co.uk::cdd5aeb8-7950-41d4-b39e-9f274f23740a" providerId="AD"/>
  <p188:author id="{E4FB6180-67AD-8F88-4245-AC8391E537A0}" name="Gurdeep Kamal" initials="GK" userId="S::Gurdeep.Kamal@tokamakenergy.co.uk::17010bff-545d-4128-912b-44296e0fe86b" providerId="AD"/>
  <p188:author id="{12103F96-45BB-3C51-B5EF-D0C9C6956AA5}" name="Kamya Chandrasekhar" initials="KC" userId="S::Kamya.Chandrasekhar@tokamakenergy.co.uk::d5831d35-c99e-41eb-8c1c-a1983f5ce14e" providerId="AD"/>
  <p188:author id="{1B4571AA-2D2D-570A-43D2-D99F9CEA23AC}" name="Jonathan Naish" initials="JN" userId="S::Jonathan.Naish@tokamakenergy.co.uk::079e730a-33f6-43a2-a9b9-20e486fa5a12" providerId="AD"/>
  <p188:author id="{BF71BFB5-AF8E-B354-6C2B-7E0B3E3E1A24}" name="Mayank Rajput" initials="MR" userId="S::mayank.rajput@tokamakenergy.co.uk::6ca6a3ea-4215-4001-9811-f0fc276e51c9" providerId="AD"/>
  <p188:author id="{4D14A7DB-62F8-C6F3-EDDD-939653710425}" name="Stuart White" initials="SW" userId="S::Stuart.White@tokamakenergy.co.uk::2b5b0ec8-0e40-4d2b-8a38-a46fc8ca765d" providerId="AD"/>
  <p188:author id="{F55204E9-BBA4-DD2C-087D-C81606A8AE8F}" name="Geoff Dallimore" initials="GD" userId="S::geoff.dallimore@tokamakenergy.co.uk::faa363af-bf61-484d-9d06-36fe062e26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5429"/>
    <a:srgbClr val="4B5D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12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font" Target="fonts/font5.fntdata"/><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4.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ank Rajput" userId="6ca6a3ea-4215-4001-9811-f0fc276e51c9" providerId="ADAL" clId="{2CECAB40-B08B-430F-9525-DD8BB58B0783}"/>
    <pc:docChg chg="modSld">
      <pc:chgData name="Mayank Rajput" userId="6ca6a3ea-4215-4001-9811-f0fc276e51c9" providerId="ADAL" clId="{2CECAB40-B08B-430F-9525-DD8BB58B0783}" dt="2025-05-15T07:42:36.480" v="61" actId="20577"/>
      <pc:docMkLst>
        <pc:docMk/>
      </pc:docMkLst>
      <pc:sldChg chg="modSp mod">
        <pc:chgData name="Mayank Rajput" userId="6ca6a3ea-4215-4001-9811-f0fc276e51c9" providerId="ADAL" clId="{2CECAB40-B08B-430F-9525-DD8BB58B0783}" dt="2025-05-15T07:42:27.878" v="60" actId="20577"/>
        <pc:sldMkLst>
          <pc:docMk/>
          <pc:sldMk cId="3259160433" sldId="2141412199"/>
        </pc:sldMkLst>
        <pc:spChg chg="mod">
          <ac:chgData name="Mayank Rajput" userId="6ca6a3ea-4215-4001-9811-f0fc276e51c9" providerId="ADAL" clId="{2CECAB40-B08B-430F-9525-DD8BB58B0783}" dt="2025-05-15T07:42:27.878" v="60" actId="20577"/>
          <ac:spMkLst>
            <pc:docMk/>
            <pc:sldMk cId="3259160433" sldId="2141412199"/>
            <ac:spMk id="3" creationId="{FF88F5BE-36D2-82C5-F1AE-9A4B25C1251F}"/>
          </ac:spMkLst>
        </pc:spChg>
      </pc:sldChg>
      <pc:sldChg chg="modNotesTx">
        <pc:chgData name="Mayank Rajput" userId="6ca6a3ea-4215-4001-9811-f0fc276e51c9" providerId="ADAL" clId="{2CECAB40-B08B-430F-9525-DD8BB58B0783}" dt="2025-05-15T07:41:13.168" v="1" actId="20577"/>
        <pc:sldMkLst>
          <pc:docMk/>
          <pc:sldMk cId="545180993" sldId="2141412202"/>
        </pc:sldMkLst>
      </pc:sldChg>
      <pc:sldChg chg="modNotesTx">
        <pc:chgData name="Mayank Rajput" userId="6ca6a3ea-4215-4001-9811-f0fc276e51c9" providerId="ADAL" clId="{2CECAB40-B08B-430F-9525-DD8BB58B0783}" dt="2025-05-15T07:41:02.865" v="0" actId="20577"/>
        <pc:sldMkLst>
          <pc:docMk/>
          <pc:sldMk cId="2200236798" sldId="2141412209"/>
        </pc:sldMkLst>
      </pc:sldChg>
      <pc:sldChg chg="modNotesTx">
        <pc:chgData name="Mayank Rajput" userId="6ca6a3ea-4215-4001-9811-f0fc276e51c9" providerId="ADAL" clId="{2CECAB40-B08B-430F-9525-DD8BB58B0783}" dt="2025-05-15T07:42:36.480" v="61" actId="20577"/>
        <pc:sldMkLst>
          <pc:docMk/>
          <pc:sldMk cId="4076929774" sldId="2141412211"/>
        </pc:sldMkLst>
      </pc:sldChg>
      <pc:sldChg chg="modNotesTx">
        <pc:chgData name="Mayank Rajput" userId="6ca6a3ea-4215-4001-9811-f0fc276e51c9" providerId="ADAL" clId="{2CECAB40-B08B-430F-9525-DD8BB58B0783}" dt="2025-05-15T07:41:19.391" v="2" actId="20577"/>
        <pc:sldMkLst>
          <pc:docMk/>
          <pc:sldMk cId="3781822673" sldId="21414122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19E7B9-B955-2204-A555-33D5DA186A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1000"/>
          </a:p>
        </p:txBody>
      </p:sp>
      <p:sp>
        <p:nvSpPr>
          <p:cNvPr id="3" name="Date Placeholder 2">
            <a:extLst>
              <a:ext uri="{FF2B5EF4-FFF2-40B4-BE49-F238E27FC236}">
                <a16:creationId xmlns:a16="http://schemas.microsoft.com/office/drawing/2014/main" id="{124D8DFE-EC5D-68E7-7CBB-B4C4B0F213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69ABA-E308-40A8-85A6-DAB3EA2DAE9D}" type="datetimeFigureOut">
              <a:rPr lang="en-GB" sz="1000" smtClean="0"/>
              <a:t>15/05/2025</a:t>
            </a:fld>
            <a:endParaRPr lang="en-GB" sz="1000"/>
          </a:p>
        </p:txBody>
      </p:sp>
      <p:sp>
        <p:nvSpPr>
          <p:cNvPr id="4" name="Footer Placeholder 3">
            <a:extLst>
              <a:ext uri="{FF2B5EF4-FFF2-40B4-BE49-F238E27FC236}">
                <a16:creationId xmlns:a16="http://schemas.microsoft.com/office/drawing/2014/main" id="{C71FE348-BD08-D192-7870-9A8F3DE237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1000"/>
          </a:p>
        </p:txBody>
      </p:sp>
      <p:sp>
        <p:nvSpPr>
          <p:cNvPr id="5" name="Slide Number Placeholder 4">
            <a:extLst>
              <a:ext uri="{FF2B5EF4-FFF2-40B4-BE49-F238E27FC236}">
                <a16:creationId xmlns:a16="http://schemas.microsoft.com/office/drawing/2014/main" id="{DD9A6CCB-D70F-A872-B462-EEF23599A3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9BCC1-2A5D-45EA-8ED2-4D7545BD3950}" type="slidenum">
              <a:rPr lang="en-GB" sz="1000" smtClean="0"/>
              <a:t>‹#›</a:t>
            </a:fld>
            <a:endParaRPr lang="en-GB" sz="1000"/>
          </a:p>
        </p:txBody>
      </p:sp>
    </p:spTree>
    <p:extLst>
      <p:ext uri="{BB962C8B-B14F-4D97-AF65-F5344CB8AC3E}">
        <p14:creationId xmlns:p14="http://schemas.microsoft.com/office/powerpoint/2010/main" val="13036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579CAB04-569A-4548-9D13-A9C5403939A4}" type="datetimeFigureOut">
              <a:rPr lang="en-GB" smtClean="0"/>
              <a:pPr/>
              <a:t>15/05/2025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4BB21B24-DD52-41D2-AB9C-B8406F54A9D5}" type="slidenum">
              <a:rPr lang="en-GB" smtClean="0"/>
              <a:pPr/>
              <a:t>‹#›</a:t>
            </a:fld>
            <a:endParaRPr lang="en-GB"/>
          </a:p>
        </p:txBody>
      </p:sp>
    </p:spTree>
    <p:extLst>
      <p:ext uri="{BB962C8B-B14F-4D97-AF65-F5344CB8AC3E}">
        <p14:creationId xmlns:p14="http://schemas.microsoft.com/office/powerpoint/2010/main" val="1162664722"/>
      </p:ext>
    </p:extLst>
  </p:cSld>
  <p:clrMap bg1="lt1" tx1="dk1" bg2="lt2" tx2="dk2" accent1="accent1" accent2="accent2" accent3="accent3" accent4="accent4" accent5="accent5" accent6="accent6" hlink="hlink" folHlink="folHlink"/>
  <p:notesStyle>
    <a:lvl1pPr marL="0" algn="l" defTabSz="810433" rtl="0" eaLnBrk="1" latinLnBrk="0" hangingPunct="1">
      <a:defRPr sz="886" kern="1200">
        <a:solidFill>
          <a:schemeClr val="tx1"/>
        </a:solidFill>
        <a:latin typeface="+mn-lt"/>
        <a:ea typeface="+mn-ea"/>
        <a:cs typeface="+mn-cs"/>
      </a:defRPr>
    </a:lvl1pPr>
    <a:lvl2pPr marL="159534" indent="-159534" algn="l" defTabSz="810433" rtl="0" eaLnBrk="1" latinLnBrk="0" hangingPunct="1">
      <a:buFont typeface="Arial" panose="020B0604020202020204" pitchFamily="34" charset="0"/>
      <a:buChar char="–"/>
      <a:defRPr sz="886" kern="1200">
        <a:solidFill>
          <a:schemeClr val="tx1"/>
        </a:solidFill>
        <a:latin typeface="+mn-lt"/>
        <a:ea typeface="+mn-ea"/>
        <a:cs typeface="+mn-cs"/>
      </a:defRPr>
    </a:lvl2pPr>
    <a:lvl3pPr marL="319068" indent="-159534" algn="l" defTabSz="810433" rtl="0" eaLnBrk="1" latinLnBrk="0" hangingPunct="1">
      <a:buFont typeface="Arial" panose="020B0604020202020204" pitchFamily="34" charset="0"/>
      <a:buChar char="–"/>
      <a:defRPr sz="886" kern="1200">
        <a:solidFill>
          <a:schemeClr val="tx1"/>
        </a:solidFill>
        <a:latin typeface="+mn-lt"/>
        <a:ea typeface="+mn-ea"/>
        <a:cs typeface="+mn-cs"/>
      </a:defRPr>
    </a:lvl3pPr>
    <a:lvl4pPr marL="478602" indent="-159534" algn="l" defTabSz="810433" rtl="0" eaLnBrk="1" latinLnBrk="0" hangingPunct="1">
      <a:buFont typeface="Arial" panose="020B0604020202020204" pitchFamily="34" charset="0"/>
      <a:buChar char="–"/>
      <a:defRPr sz="886" kern="1200">
        <a:solidFill>
          <a:schemeClr val="tx1"/>
        </a:solidFill>
        <a:latin typeface="+mn-lt"/>
        <a:ea typeface="+mn-ea"/>
        <a:cs typeface="+mn-cs"/>
      </a:defRPr>
    </a:lvl4pPr>
    <a:lvl5pPr marL="638136" indent="-159534" algn="l" defTabSz="810433" rtl="0" eaLnBrk="1" latinLnBrk="0" hangingPunct="1">
      <a:buFont typeface="Arial" panose="020B0604020202020204" pitchFamily="34" charset="0"/>
      <a:buChar char="–"/>
      <a:defRPr sz="886" kern="1200">
        <a:solidFill>
          <a:schemeClr val="tx1"/>
        </a:solidFill>
        <a:latin typeface="+mn-lt"/>
        <a:ea typeface="+mn-ea"/>
        <a:cs typeface="+mn-cs"/>
      </a:defRPr>
    </a:lvl5pPr>
    <a:lvl6pPr marL="2026082" algn="l" defTabSz="810433" rtl="0" eaLnBrk="1" latinLnBrk="0" hangingPunct="1">
      <a:defRPr sz="1064" kern="1200">
        <a:solidFill>
          <a:schemeClr val="tx1"/>
        </a:solidFill>
        <a:latin typeface="+mn-lt"/>
        <a:ea typeface="+mn-ea"/>
        <a:cs typeface="+mn-cs"/>
      </a:defRPr>
    </a:lvl6pPr>
    <a:lvl7pPr marL="2431298" algn="l" defTabSz="810433" rtl="0" eaLnBrk="1" latinLnBrk="0" hangingPunct="1">
      <a:defRPr sz="1064" kern="1200">
        <a:solidFill>
          <a:schemeClr val="tx1"/>
        </a:solidFill>
        <a:latin typeface="+mn-lt"/>
        <a:ea typeface="+mn-ea"/>
        <a:cs typeface="+mn-cs"/>
      </a:defRPr>
    </a:lvl7pPr>
    <a:lvl8pPr marL="2836515" algn="l" defTabSz="810433" rtl="0" eaLnBrk="1" latinLnBrk="0" hangingPunct="1">
      <a:defRPr sz="1064" kern="1200">
        <a:solidFill>
          <a:schemeClr val="tx1"/>
        </a:solidFill>
        <a:latin typeface="+mn-lt"/>
        <a:ea typeface="+mn-ea"/>
        <a:cs typeface="+mn-cs"/>
      </a:defRPr>
    </a:lvl8pPr>
    <a:lvl9pPr marL="3241731" algn="l" defTabSz="810433" rtl="0" eaLnBrk="1" latinLnBrk="0" hangingPunct="1">
      <a:defRPr sz="10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25DE9A-7101-4F77-9C34-4E3E3D7D4553}" type="slidenum">
              <a:rPr lang="en-GB" smtClean="0"/>
              <a:t>2</a:t>
            </a:fld>
            <a:endParaRPr lang="en-GB"/>
          </a:p>
        </p:txBody>
      </p:sp>
    </p:spTree>
    <p:extLst>
      <p:ext uri="{BB962C8B-B14F-4D97-AF65-F5344CB8AC3E}">
        <p14:creationId xmlns:p14="http://schemas.microsoft.com/office/powerpoint/2010/main" val="1819394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BB21B24-DD52-41D2-AB9C-B8406F54A9D5}" type="slidenum">
              <a:rPr lang="en-GB" smtClean="0"/>
              <a:pPr/>
              <a:t>11</a:t>
            </a:fld>
            <a:endParaRPr lang="en-GB"/>
          </a:p>
        </p:txBody>
      </p:sp>
    </p:spTree>
    <p:extLst>
      <p:ext uri="{BB962C8B-B14F-4D97-AF65-F5344CB8AC3E}">
        <p14:creationId xmlns:p14="http://schemas.microsoft.com/office/powerpoint/2010/main" val="3399102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B21B24-DD52-41D2-AB9C-B8406F54A9D5}" type="slidenum">
              <a:rPr lang="en-GB" smtClean="0"/>
              <a:pPr/>
              <a:t>12</a:t>
            </a:fld>
            <a:endParaRPr lang="en-GB"/>
          </a:p>
        </p:txBody>
      </p:sp>
    </p:spTree>
    <p:extLst>
      <p:ext uri="{BB962C8B-B14F-4D97-AF65-F5344CB8AC3E}">
        <p14:creationId xmlns:p14="http://schemas.microsoft.com/office/powerpoint/2010/main" val="1297602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EF848-E698-C8D2-23CF-0967311F6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25027-DBA7-BF45-0644-B29BB1C7B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E7C77-DBFD-E5FF-E53D-D23EC11D8BE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7EFAB4-1360-5B52-C145-4EA07BE48369}"/>
              </a:ext>
            </a:extLst>
          </p:cNvPr>
          <p:cNvSpPr>
            <a:spLocks noGrp="1"/>
          </p:cNvSpPr>
          <p:nvPr>
            <p:ph type="sldNum" sz="quarter" idx="5"/>
          </p:nvPr>
        </p:nvSpPr>
        <p:spPr/>
        <p:txBody>
          <a:bodyPr/>
          <a:lstStyle/>
          <a:p>
            <a:fld id="{4BB21B24-DD52-41D2-AB9C-B8406F54A9D5}" type="slidenum">
              <a:rPr lang="en-GB" smtClean="0"/>
              <a:pPr/>
              <a:t>13</a:t>
            </a:fld>
            <a:endParaRPr lang="en-GB"/>
          </a:p>
        </p:txBody>
      </p:sp>
    </p:spTree>
    <p:extLst>
      <p:ext uri="{BB962C8B-B14F-4D97-AF65-F5344CB8AC3E}">
        <p14:creationId xmlns:p14="http://schemas.microsoft.com/office/powerpoint/2010/main" val="275823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65F7E-45B2-ADE4-8573-31822AC72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0CED0-BE35-95E8-5A12-06E6CCF98B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E3467-3CB8-6394-95F7-7D0BA79CFC7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DBE1543-E219-D5C8-3E45-9D04BEA7D0C0}"/>
              </a:ext>
            </a:extLst>
          </p:cNvPr>
          <p:cNvSpPr>
            <a:spLocks noGrp="1"/>
          </p:cNvSpPr>
          <p:nvPr>
            <p:ph type="sldNum" sz="quarter" idx="5"/>
          </p:nvPr>
        </p:nvSpPr>
        <p:spPr/>
        <p:txBody>
          <a:bodyPr/>
          <a:lstStyle/>
          <a:p>
            <a:fld id="{4BB21B24-DD52-41D2-AB9C-B8406F54A9D5}" type="slidenum">
              <a:rPr lang="en-GB" smtClean="0"/>
              <a:pPr/>
              <a:t>14</a:t>
            </a:fld>
            <a:endParaRPr lang="en-GB"/>
          </a:p>
        </p:txBody>
      </p:sp>
    </p:spTree>
    <p:extLst>
      <p:ext uri="{BB962C8B-B14F-4D97-AF65-F5344CB8AC3E}">
        <p14:creationId xmlns:p14="http://schemas.microsoft.com/office/powerpoint/2010/main" val="881848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B21B24-DD52-41D2-AB9C-B8406F54A9D5}" type="slidenum">
              <a:rPr lang="en-GB" smtClean="0"/>
              <a:pPr/>
              <a:t>15</a:t>
            </a:fld>
            <a:endParaRPr lang="en-GB"/>
          </a:p>
        </p:txBody>
      </p:sp>
    </p:spTree>
    <p:extLst>
      <p:ext uri="{BB962C8B-B14F-4D97-AF65-F5344CB8AC3E}">
        <p14:creationId xmlns:p14="http://schemas.microsoft.com/office/powerpoint/2010/main" val="4249496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B21B24-DD52-41D2-AB9C-B8406F54A9D5}" type="slidenum">
              <a:rPr lang="en-GB" smtClean="0"/>
              <a:pPr/>
              <a:t>16</a:t>
            </a:fld>
            <a:endParaRPr lang="en-GB"/>
          </a:p>
        </p:txBody>
      </p:sp>
    </p:spTree>
    <p:extLst>
      <p:ext uri="{BB962C8B-B14F-4D97-AF65-F5344CB8AC3E}">
        <p14:creationId xmlns:p14="http://schemas.microsoft.com/office/powerpoint/2010/main" val="2434181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B21B24-DD52-41D2-AB9C-B8406F54A9D5}" type="slidenum">
              <a:rPr lang="en-GB" smtClean="0"/>
              <a:pPr/>
              <a:t>18</a:t>
            </a:fld>
            <a:endParaRPr lang="en-GB"/>
          </a:p>
        </p:txBody>
      </p:sp>
    </p:spTree>
    <p:extLst>
      <p:ext uri="{BB962C8B-B14F-4D97-AF65-F5344CB8AC3E}">
        <p14:creationId xmlns:p14="http://schemas.microsoft.com/office/powerpoint/2010/main" val="417315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leading </a:t>
            </a:r>
            <a:r>
              <a:rPr lang="en-GB" i="1"/>
              <a:t>global</a:t>
            </a:r>
            <a:r>
              <a:rPr lang="en-GB"/>
              <a:t> fusion company means we are building the partnerships with industry and governments worldwide needed to </a:t>
            </a:r>
            <a:r>
              <a:rPr lang="en-GB" i="1"/>
              <a:t>deliver</a:t>
            </a:r>
            <a:r>
              <a:rPr lang="en-GB"/>
              <a:t> fusion energy – not just R&amp;D but global demonstration and deployment.</a:t>
            </a:r>
          </a:p>
        </p:txBody>
      </p:sp>
      <p:sp>
        <p:nvSpPr>
          <p:cNvPr id="4" name="Slide Number Placeholder 3"/>
          <p:cNvSpPr>
            <a:spLocks noGrp="1"/>
          </p:cNvSpPr>
          <p:nvPr>
            <p:ph type="sldNum" sz="quarter" idx="5"/>
          </p:nvPr>
        </p:nvSpPr>
        <p:spPr/>
        <p:txBody>
          <a:bodyPr/>
          <a:lstStyle/>
          <a:p>
            <a:fld id="{4625DE9A-7101-4F77-9C34-4E3E3D7D4553}" type="slidenum">
              <a:rPr lang="en-GB" smtClean="0"/>
              <a:t>3</a:t>
            </a:fld>
            <a:endParaRPr lang="en-GB"/>
          </a:p>
        </p:txBody>
      </p:sp>
    </p:spTree>
    <p:extLst>
      <p:ext uri="{BB962C8B-B14F-4D97-AF65-F5344CB8AC3E}">
        <p14:creationId xmlns:p14="http://schemas.microsoft.com/office/powerpoint/2010/main" val="290424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25DE9A-7101-4F77-9C34-4E3E3D7D4553}" type="slidenum">
              <a:rPr lang="en-GB" smtClean="0"/>
              <a:t>4</a:t>
            </a:fld>
            <a:endParaRPr lang="en-GB"/>
          </a:p>
        </p:txBody>
      </p:sp>
    </p:spTree>
    <p:extLst>
      <p:ext uri="{BB962C8B-B14F-4D97-AF65-F5344CB8AC3E}">
        <p14:creationId xmlns:p14="http://schemas.microsoft.com/office/powerpoint/2010/main" val="364322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B21B24-DD52-41D2-AB9C-B8406F54A9D5}" type="slidenum">
              <a:rPr lang="en-GB" smtClean="0"/>
              <a:pPr/>
              <a:t>5</a:t>
            </a:fld>
            <a:endParaRPr lang="en-GB"/>
          </a:p>
        </p:txBody>
      </p:sp>
    </p:spTree>
    <p:extLst>
      <p:ext uri="{BB962C8B-B14F-4D97-AF65-F5344CB8AC3E}">
        <p14:creationId xmlns:p14="http://schemas.microsoft.com/office/powerpoint/2010/main" val="232347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Check the grammar….</a:t>
            </a:r>
          </a:p>
          <a:p>
            <a:r>
              <a:rPr lang="en-GB"/>
              <a:t>Shielding in general…</a:t>
            </a:r>
          </a:p>
        </p:txBody>
      </p:sp>
      <p:sp>
        <p:nvSpPr>
          <p:cNvPr id="4" name="Slide Number Placeholder 3"/>
          <p:cNvSpPr>
            <a:spLocks noGrp="1"/>
          </p:cNvSpPr>
          <p:nvPr>
            <p:ph type="sldNum" sz="quarter" idx="5"/>
          </p:nvPr>
        </p:nvSpPr>
        <p:spPr/>
        <p:txBody>
          <a:bodyPr/>
          <a:lstStyle/>
          <a:p>
            <a:fld id="{4BB21B24-DD52-41D2-AB9C-B8406F54A9D5}" type="slidenum">
              <a:rPr lang="en-GB" smtClean="0"/>
              <a:pPr/>
              <a:t>6</a:t>
            </a:fld>
            <a:endParaRPr lang="en-GB"/>
          </a:p>
        </p:txBody>
      </p:sp>
    </p:spTree>
    <p:extLst>
      <p:ext uri="{BB962C8B-B14F-4D97-AF65-F5344CB8AC3E}">
        <p14:creationId xmlns:p14="http://schemas.microsoft.com/office/powerpoint/2010/main" val="100911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B21B24-DD52-41D2-AB9C-B8406F54A9D5}" type="slidenum">
              <a:rPr lang="en-GB" smtClean="0"/>
              <a:pPr/>
              <a:t>7</a:t>
            </a:fld>
            <a:endParaRPr lang="en-GB"/>
          </a:p>
        </p:txBody>
      </p:sp>
    </p:spTree>
    <p:extLst>
      <p:ext uri="{BB962C8B-B14F-4D97-AF65-F5344CB8AC3E}">
        <p14:creationId xmlns:p14="http://schemas.microsoft.com/office/powerpoint/2010/main" val="169473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4BB21B24-DD52-41D2-AB9C-B8406F54A9D5}" type="slidenum">
              <a:rPr lang="en-GB" smtClean="0"/>
              <a:pPr/>
              <a:t>8</a:t>
            </a:fld>
            <a:endParaRPr lang="en-GB"/>
          </a:p>
        </p:txBody>
      </p:sp>
    </p:spTree>
    <p:extLst>
      <p:ext uri="{BB962C8B-B14F-4D97-AF65-F5344CB8AC3E}">
        <p14:creationId xmlns:p14="http://schemas.microsoft.com/office/powerpoint/2010/main" val="228636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4BB21B24-DD52-41D2-AB9C-B8406F54A9D5}" type="slidenum">
              <a:rPr lang="en-GB" smtClean="0"/>
              <a:pPr/>
              <a:t>9</a:t>
            </a:fld>
            <a:endParaRPr lang="en-GB"/>
          </a:p>
        </p:txBody>
      </p:sp>
    </p:spTree>
    <p:extLst>
      <p:ext uri="{BB962C8B-B14F-4D97-AF65-F5344CB8AC3E}">
        <p14:creationId xmlns:p14="http://schemas.microsoft.com/office/powerpoint/2010/main" val="327075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4BB21B24-DD52-41D2-AB9C-B8406F54A9D5}" type="slidenum">
              <a:rPr lang="en-GB" smtClean="0"/>
              <a:pPr/>
              <a:t>10</a:t>
            </a:fld>
            <a:endParaRPr lang="en-GB"/>
          </a:p>
        </p:txBody>
      </p:sp>
    </p:spTree>
    <p:extLst>
      <p:ext uri="{BB962C8B-B14F-4D97-AF65-F5344CB8AC3E}">
        <p14:creationId xmlns:p14="http://schemas.microsoft.com/office/powerpoint/2010/main" val="3411276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BF6A1E1-2140-DD15-63B5-59D70D9282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920848" cy="3609604"/>
          </a:xfrm>
          <a:prstGeom prst="rect">
            <a:avLst/>
          </a:prstGeom>
        </p:spPr>
      </p:pic>
      <p:sp>
        <p:nvSpPr>
          <p:cNvPr id="2" name="Title 1"/>
          <p:cNvSpPr>
            <a:spLocks noGrp="1"/>
          </p:cNvSpPr>
          <p:nvPr>
            <p:ph type="ctrTitle"/>
          </p:nvPr>
        </p:nvSpPr>
        <p:spPr>
          <a:xfrm>
            <a:off x="322687" y="1347614"/>
            <a:ext cx="2953169" cy="1656184"/>
          </a:xfrm>
        </p:spPr>
        <p:txBody>
          <a:bodyPr anchor="t" anchorCtr="0"/>
          <a:lstStyle>
            <a:lvl1pPr algn="l">
              <a:defRPr sz="2000">
                <a:solidFill>
                  <a:schemeClr val="bg1"/>
                </a:solidFill>
              </a:defRPr>
            </a:lvl1pPr>
          </a:lstStyle>
          <a:p>
            <a:r>
              <a:rPr lang="en-GB" noProof="0"/>
              <a:t>Click to edit Master title style</a:t>
            </a:r>
          </a:p>
        </p:txBody>
      </p:sp>
      <p:pic>
        <p:nvPicPr>
          <p:cNvPr id="4" name="Picture 3">
            <a:extLst>
              <a:ext uri="{FF2B5EF4-FFF2-40B4-BE49-F238E27FC236}">
                <a16:creationId xmlns:a16="http://schemas.microsoft.com/office/drawing/2014/main" id="{1A8C7E79-A463-DD7C-382C-0177D5A07A4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22687" y="268011"/>
            <a:ext cx="2233089" cy="539393"/>
          </a:xfrm>
          <a:prstGeom prst="rect">
            <a:avLst/>
          </a:prstGeom>
        </p:spPr>
      </p:pic>
      <p:sp>
        <p:nvSpPr>
          <p:cNvPr id="3" name="Footer Placeholder 2">
            <a:extLst>
              <a:ext uri="{FF2B5EF4-FFF2-40B4-BE49-F238E27FC236}">
                <a16:creationId xmlns:a16="http://schemas.microsoft.com/office/drawing/2014/main" id="{82254D01-9FB5-EF01-A7F4-7F614C4C4CF9}"/>
              </a:ext>
            </a:extLst>
          </p:cNvPr>
          <p:cNvSpPr>
            <a:spLocks noGrp="1"/>
          </p:cNvSpPr>
          <p:nvPr>
            <p:ph type="ftr" sz="quarter" idx="10"/>
          </p:nvPr>
        </p:nvSpPr>
        <p:spPr/>
        <p:txBody>
          <a:bodyPr/>
          <a:lstStyle/>
          <a:p>
            <a:r>
              <a:rPr lang="en-GB" dirty="0"/>
              <a:t>© 2025 Tokamak Energy    </a:t>
            </a:r>
          </a:p>
        </p:txBody>
      </p:sp>
      <p:sp>
        <p:nvSpPr>
          <p:cNvPr id="5" name="Slide Number Placeholder 4">
            <a:extLst>
              <a:ext uri="{FF2B5EF4-FFF2-40B4-BE49-F238E27FC236}">
                <a16:creationId xmlns:a16="http://schemas.microsoft.com/office/drawing/2014/main" id="{E630ED75-7B88-5D06-BABC-2B21202F318C}"/>
              </a:ext>
            </a:extLst>
          </p:cNvPr>
          <p:cNvSpPr>
            <a:spLocks noGrp="1"/>
          </p:cNvSpPr>
          <p:nvPr>
            <p:ph type="sldNum" sz="quarter" idx="11"/>
          </p:nvPr>
        </p:nvSpPr>
        <p:spPr/>
        <p:txBody>
          <a:bodyPr/>
          <a:lstStyle/>
          <a:p>
            <a:fld id="{0B868178-02AE-42FC-958D-6B8F13B60175}" type="slidenum">
              <a:rPr lang="en-GB" smtClean="0"/>
              <a:pPr/>
              <a:t>‹#›</a:t>
            </a:fld>
            <a:endParaRPr lang="en-GB"/>
          </a:p>
        </p:txBody>
      </p:sp>
    </p:spTree>
    <p:extLst>
      <p:ext uri="{BB962C8B-B14F-4D97-AF65-F5344CB8AC3E}">
        <p14:creationId xmlns:p14="http://schemas.microsoft.com/office/powerpoint/2010/main" val="309530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BF6A1E1-2140-DD15-63B5-59D70D9282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920848" cy="3609604"/>
          </a:xfrm>
          <a:prstGeom prst="rect">
            <a:avLst/>
          </a:prstGeom>
        </p:spPr>
      </p:pic>
      <p:sp>
        <p:nvSpPr>
          <p:cNvPr id="2" name="Title 1"/>
          <p:cNvSpPr>
            <a:spLocks noGrp="1"/>
          </p:cNvSpPr>
          <p:nvPr>
            <p:ph type="ctrTitle"/>
          </p:nvPr>
        </p:nvSpPr>
        <p:spPr>
          <a:xfrm>
            <a:off x="322687" y="1347614"/>
            <a:ext cx="2953169" cy="1656184"/>
          </a:xfrm>
        </p:spPr>
        <p:txBody>
          <a:bodyPr anchor="t" anchorCtr="0"/>
          <a:lstStyle>
            <a:lvl1pPr algn="l">
              <a:defRPr sz="2000">
                <a:solidFill>
                  <a:schemeClr val="bg1"/>
                </a:solidFill>
              </a:defRPr>
            </a:lvl1pPr>
          </a:lstStyle>
          <a:p>
            <a:r>
              <a:rPr lang="en-GB" noProof="0"/>
              <a:t>Click to edit Master title style</a:t>
            </a:r>
          </a:p>
        </p:txBody>
      </p:sp>
      <p:pic>
        <p:nvPicPr>
          <p:cNvPr id="4" name="Picture 3">
            <a:extLst>
              <a:ext uri="{FF2B5EF4-FFF2-40B4-BE49-F238E27FC236}">
                <a16:creationId xmlns:a16="http://schemas.microsoft.com/office/drawing/2014/main" id="{1A8C7E79-A463-DD7C-382C-0177D5A07A4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22687" y="268011"/>
            <a:ext cx="2233089" cy="539393"/>
          </a:xfrm>
          <a:prstGeom prst="rect">
            <a:avLst/>
          </a:prstGeom>
        </p:spPr>
      </p:pic>
    </p:spTree>
    <p:extLst>
      <p:ext uri="{BB962C8B-B14F-4D97-AF65-F5344CB8AC3E}">
        <p14:creationId xmlns:p14="http://schemas.microsoft.com/office/powerpoint/2010/main" val="230585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orange grey">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BF6A1E1-2140-DD15-63B5-59D70D9282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920847" cy="3609604"/>
          </a:xfrm>
          <a:prstGeom prst="rect">
            <a:avLst/>
          </a:prstGeom>
        </p:spPr>
      </p:pic>
      <p:sp>
        <p:nvSpPr>
          <p:cNvPr id="2" name="Title 1"/>
          <p:cNvSpPr>
            <a:spLocks noGrp="1"/>
          </p:cNvSpPr>
          <p:nvPr>
            <p:ph type="ctrTitle" hasCustomPrompt="1"/>
          </p:nvPr>
        </p:nvSpPr>
        <p:spPr>
          <a:xfrm>
            <a:off x="322687" y="1347614"/>
            <a:ext cx="2953169" cy="1584176"/>
          </a:xfrm>
        </p:spPr>
        <p:txBody>
          <a:bodyPr anchor="t" anchorCtr="0"/>
          <a:lstStyle>
            <a:lvl1pPr algn="l">
              <a:defRPr sz="2000">
                <a:solidFill>
                  <a:schemeClr val="bg1"/>
                </a:solidFill>
              </a:defRPr>
            </a:lvl1pPr>
          </a:lstStyle>
          <a:p>
            <a:r>
              <a:rPr lang="en-GB" noProof="0"/>
              <a:t>Click to edit divider slide title</a:t>
            </a:r>
          </a:p>
        </p:txBody>
      </p:sp>
      <p:pic>
        <p:nvPicPr>
          <p:cNvPr id="4" name="Picture 3">
            <a:extLst>
              <a:ext uri="{FF2B5EF4-FFF2-40B4-BE49-F238E27FC236}">
                <a16:creationId xmlns:a16="http://schemas.microsoft.com/office/drawing/2014/main" id="{1A8C7E79-A463-DD7C-382C-0177D5A07A4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22687" y="267494"/>
            <a:ext cx="2233089" cy="540427"/>
          </a:xfrm>
          <a:prstGeom prst="rect">
            <a:avLst/>
          </a:prstGeom>
        </p:spPr>
      </p:pic>
      <p:sp>
        <p:nvSpPr>
          <p:cNvPr id="3" name="Text Placeholder 5">
            <a:extLst>
              <a:ext uri="{FF2B5EF4-FFF2-40B4-BE49-F238E27FC236}">
                <a16:creationId xmlns:a16="http://schemas.microsoft.com/office/drawing/2014/main" id="{F90CD819-B562-975D-6AFA-6228CEDEF750}"/>
              </a:ext>
            </a:extLst>
          </p:cNvPr>
          <p:cNvSpPr>
            <a:spLocks noGrp="1"/>
          </p:cNvSpPr>
          <p:nvPr>
            <p:ph type="body" sz="quarter" idx="10"/>
          </p:nvPr>
        </p:nvSpPr>
        <p:spPr>
          <a:xfrm>
            <a:off x="4356100" y="2643188"/>
            <a:ext cx="4787900" cy="25003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50614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rey vs1">
    <p:bg>
      <p:bgPr>
        <a:solidFill>
          <a:schemeClr val="accent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BF6A1E1-2140-DD15-63B5-59D70D9282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920846" cy="3609603"/>
          </a:xfrm>
          <a:prstGeom prst="rect">
            <a:avLst/>
          </a:prstGeom>
        </p:spPr>
      </p:pic>
      <p:sp>
        <p:nvSpPr>
          <p:cNvPr id="2" name="Title 1"/>
          <p:cNvSpPr>
            <a:spLocks noGrp="1"/>
          </p:cNvSpPr>
          <p:nvPr>
            <p:ph type="ctrTitle" hasCustomPrompt="1"/>
          </p:nvPr>
        </p:nvSpPr>
        <p:spPr>
          <a:xfrm>
            <a:off x="322687" y="1347614"/>
            <a:ext cx="2953169" cy="1584176"/>
          </a:xfrm>
        </p:spPr>
        <p:txBody>
          <a:bodyPr anchor="t" anchorCtr="0"/>
          <a:lstStyle>
            <a:lvl1pPr algn="l">
              <a:defRPr sz="2000">
                <a:solidFill>
                  <a:schemeClr val="bg1"/>
                </a:solidFill>
                <a:latin typeface="+mn-lt"/>
              </a:defRPr>
            </a:lvl1pPr>
          </a:lstStyle>
          <a:p>
            <a:r>
              <a:rPr lang="en-GB" noProof="0"/>
              <a:t>Click to edit divider slide title</a:t>
            </a:r>
          </a:p>
        </p:txBody>
      </p:sp>
      <p:pic>
        <p:nvPicPr>
          <p:cNvPr id="3" name="Picture 3">
            <a:extLst>
              <a:ext uri="{FF2B5EF4-FFF2-40B4-BE49-F238E27FC236}">
                <a16:creationId xmlns:a16="http://schemas.microsoft.com/office/drawing/2014/main" id="{7CF7BF6A-4923-A324-2FDD-37C53B24E88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22687" y="268011"/>
            <a:ext cx="2233089" cy="539393"/>
          </a:xfrm>
          <a:prstGeom prst="rect">
            <a:avLst/>
          </a:prstGeom>
        </p:spPr>
      </p:pic>
      <p:sp>
        <p:nvSpPr>
          <p:cNvPr id="6" name="Text Placeholder 5">
            <a:extLst>
              <a:ext uri="{FF2B5EF4-FFF2-40B4-BE49-F238E27FC236}">
                <a16:creationId xmlns:a16="http://schemas.microsoft.com/office/drawing/2014/main" id="{E6A07151-6C19-DD0C-9A75-5152AB10B230}"/>
              </a:ext>
            </a:extLst>
          </p:cNvPr>
          <p:cNvSpPr>
            <a:spLocks noGrp="1"/>
          </p:cNvSpPr>
          <p:nvPr>
            <p:ph type="body" sz="quarter" idx="10"/>
          </p:nvPr>
        </p:nvSpPr>
        <p:spPr>
          <a:xfrm>
            <a:off x="4356100" y="2643188"/>
            <a:ext cx="4787900" cy="25003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05657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grey vs2">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BF6A1E1-2140-DD15-63B5-59D70D9282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920847" cy="3609603"/>
          </a:xfrm>
          <a:prstGeom prst="rect">
            <a:avLst/>
          </a:prstGeom>
        </p:spPr>
      </p:pic>
      <p:sp>
        <p:nvSpPr>
          <p:cNvPr id="2" name="Title 1"/>
          <p:cNvSpPr>
            <a:spLocks noGrp="1"/>
          </p:cNvSpPr>
          <p:nvPr>
            <p:ph type="ctrTitle" hasCustomPrompt="1"/>
          </p:nvPr>
        </p:nvSpPr>
        <p:spPr>
          <a:xfrm>
            <a:off x="322687" y="1347614"/>
            <a:ext cx="2953169" cy="1584176"/>
          </a:xfrm>
        </p:spPr>
        <p:txBody>
          <a:bodyPr anchor="t" anchorCtr="0"/>
          <a:lstStyle>
            <a:lvl1pPr algn="l">
              <a:defRPr sz="2000">
                <a:solidFill>
                  <a:schemeClr val="bg1"/>
                </a:solidFill>
              </a:defRPr>
            </a:lvl1pPr>
          </a:lstStyle>
          <a:p>
            <a:r>
              <a:rPr lang="en-GB" noProof="0"/>
              <a:t>Click to edit divider slide title</a:t>
            </a:r>
          </a:p>
        </p:txBody>
      </p:sp>
      <p:pic>
        <p:nvPicPr>
          <p:cNvPr id="4" name="Picture 3">
            <a:extLst>
              <a:ext uri="{FF2B5EF4-FFF2-40B4-BE49-F238E27FC236}">
                <a16:creationId xmlns:a16="http://schemas.microsoft.com/office/drawing/2014/main" id="{1A8C7E79-A463-DD7C-382C-0177D5A07A4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22687" y="267494"/>
            <a:ext cx="2233089" cy="540427"/>
          </a:xfrm>
          <a:prstGeom prst="rect">
            <a:avLst/>
          </a:prstGeom>
        </p:spPr>
      </p:pic>
      <p:sp>
        <p:nvSpPr>
          <p:cNvPr id="3" name="Text Placeholder 5">
            <a:extLst>
              <a:ext uri="{FF2B5EF4-FFF2-40B4-BE49-F238E27FC236}">
                <a16:creationId xmlns:a16="http://schemas.microsoft.com/office/drawing/2014/main" id="{C6CAD681-0FB9-0D5C-8960-DB7EF079AB9F}"/>
              </a:ext>
            </a:extLst>
          </p:cNvPr>
          <p:cNvSpPr>
            <a:spLocks noGrp="1"/>
          </p:cNvSpPr>
          <p:nvPr>
            <p:ph type="body" sz="quarter" idx="10"/>
          </p:nvPr>
        </p:nvSpPr>
        <p:spPr>
          <a:xfrm>
            <a:off x="4356100" y="2643188"/>
            <a:ext cx="4787900" cy="25003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05768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05000" y="411510"/>
            <a:ext cx="8334000" cy="648072"/>
          </a:xfrm>
        </p:spPr>
        <p:txBody>
          <a:bodyPr anchor="t" anchorCtr="0"/>
          <a:lstStyle>
            <a:lvl1pPr>
              <a:defRPr>
                <a:latin typeface="+mn-lt"/>
              </a:defRPr>
            </a:lvl1pPr>
          </a:lstStyle>
          <a:p>
            <a:r>
              <a:rPr lang="en-GB" noProof="0"/>
              <a:t>Click to edit Master title style</a:t>
            </a:r>
          </a:p>
        </p:txBody>
      </p:sp>
      <p:sp>
        <p:nvSpPr>
          <p:cNvPr id="3" name="Content Placeholder 2"/>
          <p:cNvSpPr>
            <a:spLocks noGrp="1"/>
          </p:cNvSpPr>
          <p:nvPr>
            <p:ph idx="1"/>
          </p:nvPr>
        </p:nvSpPr>
        <p:spPr>
          <a:xfrm>
            <a:off x="405001" y="1131590"/>
            <a:ext cx="8332579" cy="3188410"/>
          </a:xfrm>
        </p:spPr>
        <p:txBody>
          <a:bodyPr anchor="t" anchorCtr="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11">
            <a:extLst>
              <a:ext uri="{FF2B5EF4-FFF2-40B4-BE49-F238E27FC236}">
                <a16:creationId xmlns:a16="http://schemas.microsoft.com/office/drawing/2014/main" id="{E7FD9A01-0E83-D9B1-EBF1-0BE870B92B67}"/>
              </a:ext>
            </a:extLst>
          </p:cNvPr>
          <p:cNvSpPr>
            <a:spLocks noGrp="1"/>
          </p:cNvSpPr>
          <p:nvPr>
            <p:ph type="ftr" sz="quarter" idx="11"/>
          </p:nvPr>
        </p:nvSpPr>
        <p:spPr>
          <a:xfrm>
            <a:off x="755576" y="4854291"/>
            <a:ext cx="5895192" cy="135000"/>
          </a:xfrm>
          <a:prstGeom prst="rect">
            <a:avLst/>
          </a:prstGeom>
        </p:spPr>
        <p:txBody>
          <a:bodyPr/>
          <a:lstStyle/>
          <a:p>
            <a:r>
              <a:rPr lang="en-GB" dirty="0"/>
              <a:t>© 2025 Tokamak Energy    </a:t>
            </a:r>
          </a:p>
        </p:txBody>
      </p:sp>
      <p:sp>
        <p:nvSpPr>
          <p:cNvPr id="5" name="Slide Number Placeholder 4">
            <a:extLst>
              <a:ext uri="{FF2B5EF4-FFF2-40B4-BE49-F238E27FC236}">
                <a16:creationId xmlns:a16="http://schemas.microsoft.com/office/drawing/2014/main" id="{CA1AA6D4-4A44-227E-E2A2-7C51AE6CE8EC}"/>
              </a:ext>
            </a:extLst>
          </p:cNvPr>
          <p:cNvSpPr>
            <a:spLocks noGrp="1"/>
          </p:cNvSpPr>
          <p:nvPr>
            <p:ph type="sldNum" sz="quarter" idx="12"/>
          </p:nvPr>
        </p:nvSpPr>
        <p:spPr>
          <a:xfrm>
            <a:off x="8197580" y="4885899"/>
            <a:ext cx="540000" cy="135000"/>
          </a:xfrm>
          <a:prstGeom prst="rect">
            <a:avLst/>
          </a:prstGeom>
        </p:spPr>
        <p:txBody>
          <a:bodyPr/>
          <a:lstStyle/>
          <a:p>
            <a:fld id="{0B868178-02AE-42FC-958D-6B8F13B60175}" type="slidenum">
              <a:rPr lang="en-GB" noProof="0" smtClean="0"/>
              <a:pPr/>
              <a:t>‹#›</a:t>
            </a:fld>
            <a:endParaRPr lang="en-GB" noProof="0"/>
          </a:p>
        </p:txBody>
      </p:sp>
    </p:spTree>
    <p:extLst>
      <p:ext uri="{BB962C8B-B14F-4D97-AF65-F5344CB8AC3E}">
        <p14:creationId xmlns:p14="http://schemas.microsoft.com/office/powerpoint/2010/main" val="3005892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ouble column">
    <p:spTree>
      <p:nvGrpSpPr>
        <p:cNvPr id="1" name=""/>
        <p:cNvGrpSpPr/>
        <p:nvPr/>
      </p:nvGrpSpPr>
      <p:grpSpPr>
        <a:xfrm>
          <a:off x="0" y="0"/>
          <a:ext cx="0" cy="0"/>
          <a:chOff x="0" y="0"/>
          <a:chExt cx="0" cy="0"/>
        </a:xfrm>
      </p:grpSpPr>
      <p:sp>
        <p:nvSpPr>
          <p:cNvPr id="2" name="Title 1"/>
          <p:cNvSpPr>
            <a:spLocks noGrp="1"/>
          </p:cNvSpPr>
          <p:nvPr>
            <p:ph type="title"/>
          </p:nvPr>
        </p:nvSpPr>
        <p:spPr>
          <a:xfrm>
            <a:off x="405000" y="411509"/>
            <a:ext cx="8334000" cy="648073"/>
          </a:xfrm>
        </p:spPr>
        <p:txBody>
          <a:bodyPr anchor="t" anchorCtr="0"/>
          <a:lstStyle/>
          <a:p>
            <a:r>
              <a:rPr lang="en-GB" noProof="0"/>
              <a:t>Click to edit Master title style</a:t>
            </a:r>
          </a:p>
        </p:txBody>
      </p:sp>
      <p:sp>
        <p:nvSpPr>
          <p:cNvPr id="3" name="Content Placeholder 2"/>
          <p:cNvSpPr>
            <a:spLocks noGrp="1"/>
          </p:cNvSpPr>
          <p:nvPr>
            <p:ph idx="1"/>
          </p:nvPr>
        </p:nvSpPr>
        <p:spPr>
          <a:xfrm>
            <a:off x="405001" y="1131590"/>
            <a:ext cx="4087229" cy="3528392"/>
          </a:xfrm>
        </p:spPr>
        <p:txBody>
          <a:bodyPr anchor="t" anchorCtr="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Content Placeholder 11">
            <a:extLst>
              <a:ext uri="{FF2B5EF4-FFF2-40B4-BE49-F238E27FC236}">
                <a16:creationId xmlns:a16="http://schemas.microsoft.com/office/drawing/2014/main" id="{DDA59058-486D-F3D4-F1D8-29C4ECE097CC}"/>
              </a:ext>
            </a:extLst>
          </p:cNvPr>
          <p:cNvSpPr>
            <a:spLocks noGrp="1"/>
          </p:cNvSpPr>
          <p:nvPr>
            <p:ph sz="quarter" idx="15" hasCustomPrompt="1"/>
          </p:nvPr>
        </p:nvSpPr>
        <p:spPr>
          <a:xfrm>
            <a:off x="4650582" y="1131590"/>
            <a:ext cx="4087416" cy="3528392"/>
          </a:xfrm>
        </p:spPr>
        <p:txBody>
          <a:bodyPr anchor="t" anchorCtr="0"/>
          <a:lstStyle>
            <a:lvl1pPr>
              <a:defRPr/>
            </a:lvl1pPr>
          </a:lstStyle>
          <a:p>
            <a:pPr lvl="0"/>
            <a:r>
              <a:rPr lang="en-US"/>
              <a:t>Click on icon to insert image/chart/graphic</a:t>
            </a:r>
            <a:endParaRPr lang="en-GB"/>
          </a:p>
        </p:txBody>
      </p:sp>
      <p:sp>
        <p:nvSpPr>
          <p:cNvPr id="4" name="Footer Placeholder 11">
            <a:extLst>
              <a:ext uri="{FF2B5EF4-FFF2-40B4-BE49-F238E27FC236}">
                <a16:creationId xmlns:a16="http://schemas.microsoft.com/office/drawing/2014/main" id="{B9F040DF-D3AF-F4C5-3D40-954747448D92}"/>
              </a:ext>
            </a:extLst>
          </p:cNvPr>
          <p:cNvSpPr>
            <a:spLocks noGrp="1"/>
          </p:cNvSpPr>
          <p:nvPr>
            <p:ph type="ftr" sz="quarter" idx="11"/>
          </p:nvPr>
        </p:nvSpPr>
        <p:spPr>
          <a:xfrm>
            <a:off x="405000" y="4854291"/>
            <a:ext cx="8631496" cy="135000"/>
          </a:xfrm>
        </p:spPr>
        <p:txBody>
          <a:bodyPr/>
          <a:lstStyle/>
          <a:p>
            <a:r>
              <a:rPr lang="en-GB" dirty="0"/>
              <a:t>© 2025 Tokamak Energy    </a:t>
            </a:r>
          </a:p>
        </p:txBody>
      </p:sp>
      <p:sp>
        <p:nvSpPr>
          <p:cNvPr id="5" name="Slide Number Placeholder 4">
            <a:extLst>
              <a:ext uri="{FF2B5EF4-FFF2-40B4-BE49-F238E27FC236}">
                <a16:creationId xmlns:a16="http://schemas.microsoft.com/office/drawing/2014/main" id="{572C17AE-F33E-BD08-0909-55AC52C0141C}"/>
              </a:ext>
            </a:extLst>
          </p:cNvPr>
          <p:cNvSpPr>
            <a:spLocks noGrp="1"/>
          </p:cNvSpPr>
          <p:nvPr>
            <p:ph type="sldNum" sz="quarter" idx="12"/>
          </p:nvPr>
        </p:nvSpPr>
        <p:spPr>
          <a:xfrm>
            <a:off x="8197580" y="4885899"/>
            <a:ext cx="540000" cy="135000"/>
          </a:xfrm>
        </p:spPr>
        <p:txBody>
          <a:bodyPr/>
          <a:lstStyle/>
          <a:p>
            <a:fld id="{0B868178-02AE-42FC-958D-6B8F13B60175}" type="slidenum">
              <a:rPr lang="en-GB" noProof="0" smtClean="0"/>
              <a:pPr/>
              <a:t>‹#›</a:t>
            </a:fld>
            <a:endParaRPr lang="en-GB" noProof="0"/>
          </a:p>
        </p:txBody>
      </p:sp>
    </p:spTree>
    <p:extLst>
      <p:ext uri="{BB962C8B-B14F-4D97-AF65-F5344CB8AC3E}">
        <p14:creationId xmlns:p14="http://schemas.microsoft.com/office/powerpoint/2010/main" val="3321267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single column + subtitle">
    <p:spTree>
      <p:nvGrpSpPr>
        <p:cNvPr id="1" name=""/>
        <p:cNvGrpSpPr/>
        <p:nvPr/>
      </p:nvGrpSpPr>
      <p:grpSpPr>
        <a:xfrm>
          <a:off x="0" y="0"/>
          <a:ext cx="0" cy="0"/>
          <a:chOff x="0" y="0"/>
          <a:chExt cx="0" cy="0"/>
        </a:xfrm>
      </p:grpSpPr>
      <p:sp>
        <p:nvSpPr>
          <p:cNvPr id="2" name="Title 1"/>
          <p:cNvSpPr>
            <a:spLocks noGrp="1"/>
          </p:cNvSpPr>
          <p:nvPr>
            <p:ph type="title"/>
          </p:nvPr>
        </p:nvSpPr>
        <p:spPr>
          <a:xfrm>
            <a:off x="405000" y="411509"/>
            <a:ext cx="8334000" cy="648073"/>
          </a:xfrm>
        </p:spPr>
        <p:txBody>
          <a:bodyPr anchor="t" anchorCtr="0"/>
          <a:lstStyle/>
          <a:p>
            <a:r>
              <a:rPr lang="en-GB" noProof="0"/>
              <a:t>Click to edit Master title style</a:t>
            </a:r>
          </a:p>
        </p:txBody>
      </p:sp>
      <p:sp>
        <p:nvSpPr>
          <p:cNvPr id="3" name="Content Placeholder 2"/>
          <p:cNvSpPr>
            <a:spLocks noGrp="1"/>
          </p:cNvSpPr>
          <p:nvPr>
            <p:ph idx="1"/>
          </p:nvPr>
        </p:nvSpPr>
        <p:spPr>
          <a:xfrm>
            <a:off x="405001" y="1491630"/>
            <a:ext cx="4087229" cy="2979346"/>
          </a:xfrm>
        </p:spPr>
        <p:txBody>
          <a:bodyPr anchor="t" anchorCtr="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405000" y="1118645"/>
            <a:ext cx="8334900" cy="216000"/>
          </a:xfrm>
        </p:spPr>
        <p:txBody>
          <a:bodyPr/>
          <a:lstStyle>
            <a:lvl1pPr>
              <a:lnSpc>
                <a:spcPct val="85000"/>
              </a:lnSpc>
              <a:spcAft>
                <a:spcPts val="0"/>
              </a:spcAft>
              <a:defRPr sz="1400">
                <a:solidFill>
                  <a:schemeClr val="tx2"/>
                </a:solidFill>
                <a:latin typeface="+mj-lt"/>
              </a:defRPr>
            </a:lvl1pPr>
          </a:lstStyle>
          <a:p>
            <a:pPr lvl="0"/>
            <a:r>
              <a:rPr lang="en-GB"/>
              <a:t>Click to edit Master text styles</a:t>
            </a:r>
          </a:p>
        </p:txBody>
      </p:sp>
      <p:sp>
        <p:nvSpPr>
          <p:cNvPr id="12" name="Content Placeholder 11">
            <a:extLst>
              <a:ext uri="{FF2B5EF4-FFF2-40B4-BE49-F238E27FC236}">
                <a16:creationId xmlns:a16="http://schemas.microsoft.com/office/drawing/2014/main" id="{DDA59058-486D-F3D4-F1D8-29C4ECE097CC}"/>
              </a:ext>
            </a:extLst>
          </p:cNvPr>
          <p:cNvSpPr>
            <a:spLocks noGrp="1"/>
          </p:cNvSpPr>
          <p:nvPr>
            <p:ph sz="quarter" idx="15" hasCustomPrompt="1"/>
          </p:nvPr>
        </p:nvSpPr>
        <p:spPr>
          <a:xfrm>
            <a:off x="4650582" y="1491630"/>
            <a:ext cx="4087416" cy="2979346"/>
          </a:xfrm>
        </p:spPr>
        <p:txBody>
          <a:bodyPr anchor="t" anchorCtr="0"/>
          <a:lstStyle>
            <a:lvl1pPr>
              <a:defRPr/>
            </a:lvl1pPr>
          </a:lstStyle>
          <a:p>
            <a:pPr lvl="0"/>
            <a:r>
              <a:rPr lang="en-US"/>
              <a:t>Click on icon to insert image/chart/graphic</a:t>
            </a:r>
            <a:endParaRPr lang="en-GB"/>
          </a:p>
        </p:txBody>
      </p:sp>
      <p:sp>
        <p:nvSpPr>
          <p:cNvPr id="4" name="Footer Placeholder 11">
            <a:extLst>
              <a:ext uri="{FF2B5EF4-FFF2-40B4-BE49-F238E27FC236}">
                <a16:creationId xmlns:a16="http://schemas.microsoft.com/office/drawing/2014/main" id="{64ED2171-35A0-D1FD-82D7-50611A1F29FD}"/>
              </a:ext>
            </a:extLst>
          </p:cNvPr>
          <p:cNvSpPr>
            <a:spLocks noGrp="1"/>
          </p:cNvSpPr>
          <p:nvPr>
            <p:ph type="ftr" sz="quarter" idx="11"/>
          </p:nvPr>
        </p:nvSpPr>
        <p:spPr>
          <a:xfrm>
            <a:off x="405000" y="4854291"/>
            <a:ext cx="8631496" cy="135000"/>
          </a:xfrm>
        </p:spPr>
        <p:txBody>
          <a:bodyPr/>
          <a:lstStyle/>
          <a:p>
            <a:r>
              <a:rPr lang="en-GB" dirty="0"/>
              <a:t>© 2025 Tokamak Energy    </a:t>
            </a:r>
          </a:p>
        </p:txBody>
      </p:sp>
      <p:sp>
        <p:nvSpPr>
          <p:cNvPr id="5" name="Slide Number Placeholder 4">
            <a:extLst>
              <a:ext uri="{FF2B5EF4-FFF2-40B4-BE49-F238E27FC236}">
                <a16:creationId xmlns:a16="http://schemas.microsoft.com/office/drawing/2014/main" id="{7A2467ED-29AB-6CD4-EE1A-813851097B53}"/>
              </a:ext>
            </a:extLst>
          </p:cNvPr>
          <p:cNvSpPr>
            <a:spLocks noGrp="1"/>
          </p:cNvSpPr>
          <p:nvPr>
            <p:ph type="sldNum" sz="quarter" idx="12"/>
          </p:nvPr>
        </p:nvSpPr>
        <p:spPr>
          <a:xfrm>
            <a:off x="8197580" y="4885899"/>
            <a:ext cx="540000" cy="135000"/>
          </a:xfrm>
        </p:spPr>
        <p:txBody>
          <a:bodyPr/>
          <a:lstStyle/>
          <a:p>
            <a:fld id="{0B868178-02AE-42FC-958D-6B8F13B60175}" type="slidenum">
              <a:rPr lang="en-GB" noProof="0" smtClean="0"/>
              <a:pPr/>
              <a:t>‹#›</a:t>
            </a:fld>
            <a:endParaRPr lang="en-GB" noProof="0"/>
          </a:p>
        </p:txBody>
      </p:sp>
    </p:spTree>
    <p:extLst>
      <p:ext uri="{BB962C8B-B14F-4D97-AF65-F5344CB8AC3E}">
        <p14:creationId xmlns:p14="http://schemas.microsoft.com/office/powerpoint/2010/main" val="253469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white background) with footer">
    <p:spTree>
      <p:nvGrpSpPr>
        <p:cNvPr id="1" name=""/>
        <p:cNvGrpSpPr/>
        <p:nvPr/>
      </p:nvGrpSpPr>
      <p:grpSpPr>
        <a:xfrm>
          <a:off x="0" y="0"/>
          <a:ext cx="0" cy="0"/>
          <a:chOff x="0" y="0"/>
          <a:chExt cx="0" cy="0"/>
        </a:xfrm>
      </p:grpSpPr>
      <p:sp>
        <p:nvSpPr>
          <p:cNvPr id="5" name="Footer Placeholder 11">
            <a:extLst>
              <a:ext uri="{FF2B5EF4-FFF2-40B4-BE49-F238E27FC236}">
                <a16:creationId xmlns:a16="http://schemas.microsoft.com/office/drawing/2014/main" id="{6EEA8EEA-453C-5BFB-494C-2D2D6C330D23}"/>
              </a:ext>
            </a:extLst>
          </p:cNvPr>
          <p:cNvSpPr>
            <a:spLocks noGrp="1"/>
          </p:cNvSpPr>
          <p:nvPr>
            <p:ph type="ftr" sz="quarter" idx="11"/>
          </p:nvPr>
        </p:nvSpPr>
        <p:spPr>
          <a:xfrm>
            <a:off x="405000" y="4854291"/>
            <a:ext cx="8631496" cy="135000"/>
          </a:xfrm>
        </p:spPr>
        <p:txBody>
          <a:bodyPr/>
          <a:lstStyle>
            <a:lvl1pPr>
              <a:defRPr>
                <a:latin typeface="+mn-lt"/>
              </a:defRPr>
            </a:lvl1pPr>
          </a:lstStyle>
          <a:p>
            <a:r>
              <a:rPr lang="en-GB" dirty="0"/>
              <a:t>© 2025 Tokamak Energy    </a:t>
            </a:r>
          </a:p>
        </p:txBody>
      </p:sp>
      <p:sp>
        <p:nvSpPr>
          <p:cNvPr id="6" name="Slide Number Placeholder 4">
            <a:extLst>
              <a:ext uri="{FF2B5EF4-FFF2-40B4-BE49-F238E27FC236}">
                <a16:creationId xmlns:a16="http://schemas.microsoft.com/office/drawing/2014/main" id="{79694C89-3B52-FA45-89AC-BC81A4D0FB27}"/>
              </a:ext>
            </a:extLst>
          </p:cNvPr>
          <p:cNvSpPr>
            <a:spLocks noGrp="1"/>
          </p:cNvSpPr>
          <p:nvPr>
            <p:ph type="sldNum" sz="quarter" idx="12"/>
          </p:nvPr>
        </p:nvSpPr>
        <p:spPr>
          <a:xfrm>
            <a:off x="8197580" y="4885899"/>
            <a:ext cx="540000" cy="135000"/>
          </a:xfrm>
        </p:spPr>
        <p:txBody>
          <a:bodyPr/>
          <a:lstStyle>
            <a:lvl1pPr>
              <a:defRPr sz="650" b="0">
                <a:latin typeface="+mn-lt"/>
              </a:defRPr>
            </a:lvl1pPr>
          </a:lstStyle>
          <a:p>
            <a:fld id="{0B868178-02AE-42FC-958D-6B8F13B60175}" type="slidenum">
              <a:rPr lang="en-GB" smtClean="0"/>
              <a:pPr/>
              <a:t>‹#›</a:t>
            </a:fld>
            <a:endParaRPr lang="en-GB"/>
          </a:p>
        </p:txBody>
      </p:sp>
    </p:spTree>
    <p:extLst>
      <p:ext uri="{BB962C8B-B14F-4D97-AF65-F5344CB8AC3E}">
        <p14:creationId xmlns:p14="http://schemas.microsoft.com/office/powerpoint/2010/main" val="555227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859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14C93F4B-723A-6616-8BA0-3DDF9FF62652}"/>
              </a:ext>
            </a:extLst>
          </p:cNvPr>
          <p:cNvSpPr>
            <a:spLocks noGrp="1"/>
          </p:cNvSpPr>
          <p:nvPr>
            <p:ph type="sldNum" sz="quarter" idx="12"/>
          </p:nvPr>
        </p:nvSpPr>
        <p:spPr>
          <a:xfrm>
            <a:off x="8197580" y="4885899"/>
            <a:ext cx="540000" cy="135000"/>
          </a:xfrm>
        </p:spPr>
        <p:txBody>
          <a:bodyPr/>
          <a:lstStyle>
            <a:lvl1pPr>
              <a:defRPr b="0">
                <a:latin typeface="+mn-lt"/>
              </a:defRPr>
            </a:lvl1pPr>
          </a:lstStyle>
          <a:p>
            <a:fld id="{0B868178-02AE-42FC-958D-6B8F13B60175}" type="slidenum">
              <a:rPr lang="en-GB" smtClean="0"/>
              <a:pPr/>
              <a:t>‹#›</a:t>
            </a:fld>
            <a:endParaRPr lang="en-GB"/>
          </a:p>
        </p:txBody>
      </p:sp>
    </p:spTree>
    <p:extLst>
      <p:ext uri="{BB962C8B-B14F-4D97-AF65-F5344CB8AC3E}">
        <p14:creationId xmlns:p14="http://schemas.microsoft.com/office/powerpoint/2010/main" val="254798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orange grey">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BF6A1E1-2140-DD15-63B5-59D70D9282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920847" cy="3609604"/>
          </a:xfrm>
          <a:prstGeom prst="rect">
            <a:avLst/>
          </a:prstGeom>
        </p:spPr>
      </p:pic>
      <p:sp>
        <p:nvSpPr>
          <p:cNvPr id="2" name="Title 1"/>
          <p:cNvSpPr>
            <a:spLocks noGrp="1"/>
          </p:cNvSpPr>
          <p:nvPr>
            <p:ph type="ctrTitle" hasCustomPrompt="1"/>
          </p:nvPr>
        </p:nvSpPr>
        <p:spPr>
          <a:xfrm>
            <a:off x="322687" y="1347614"/>
            <a:ext cx="2953169" cy="1584176"/>
          </a:xfrm>
        </p:spPr>
        <p:txBody>
          <a:bodyPr anchor="t" anchorCtr="0"/>
          <a:lstStyle>
            <a:lvl1pPr algn="l">
              <a:defRPr sz="2000">
                <a:solidFill>
                  <a:schemeClr val="bg1"/>
                </a:solidFill>
              </a:defRPr>
            </a:lvl1pPr>
          </a:lstStyle>
          <a:p>
            <a:r>
              <a:rPr lang="en-GB" noProof="0"/>
              <a:t>Click to edit divider slide title</a:t>
            </a:r>
          </a:p>
        </p:txBody>
      </p:sp>
      <p:pic>
        <p:nvPicPr>
          <p:cNvPr id="4" name="Picture 3">
            <a:extLst>
              <a:ext uri="{FF2B5EF4-FFF2-40B4-BE49-F238E27FC236}">
                <a16:creationId xmlns:a16="http://schemas.microsoft.com/office/drawing/2014/main" id="{1A8C7E79-A463-DD7C-382C-0177D5A07A4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22687" y="267494"/>
            <a:ext cx="2233089" cy="540427"/>
          </a:xfrm>
          <a:prstGeom prst="rect">
            <a:avLst/>
          </a:prstGeom>
        </p:spPr>
      </p:pic>
      <p:sp>
        <p:nvSpPr>
          <p:cNvPr id="3" name="Text Placeholder 5">
            <a:extLst>
              <a:ext uri="{FF2B5EF4-FFF2-40B4-BE49-F238E27FC236}">
                <a16:creationId xmlns:a16="http://schemas.microsoft.com/office/drawing/2014/main" id="{F90CD819-B562-975D-6AFA-6228CEDEF750}"/>
              </a:ext>
            </a:extLst>
          </p:cNvPr>
          <p:cNvSpPr>
            <a:spLocks noGrp="1"/>
          </p:cNvSpPr>
          <p:nvPr>
            <p:ph type="body" sz="quarter" idx="10"/>
          </p:nvPr>
        </p:nvSpPr>
        <p:spPr>
          <a:xfrm>
            <a:off x="4356100" y="2643188"/>
            <a:ext cx="4787900" cy="25003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93686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000" cy="243000"/>
          </a:xfrm>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F98B6C13-2867-41EB-A894-020571790519}" type="datetime1">
              <a:rPr lang="en-GB" noProof="0" smtClean="0"/>
              <a:t>15/05/2025</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dirty="0"/>
              <a:t>© 2022 Tokamak Energy    </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4860001" y="4624387"/>
            <a:ext cx="3877997" cy="114113"/>
          </a:xfrm>
        </p:spPr>
        <p:txBody>
          <a:bodyPr anchor="b" anchorCtr="0"/>
          <a:lstStyle>
            <a:lvl1pPr algn="r">
              <a:defRPr sz="450"/>
            </a:lvl1pPr>
          </a:lstStyle>
          <a:p>
            <a:pPr lvl="0"/>
            <a:r>
              <a:rPr lang="en-US"/>
              <a:t>Insert Source if required</a:t>
            </a:r>
            <a:endParaRPr lang="en-GB"/>
          </a:p>
        </p:txBody>
      </p:sp>
    </p:spTree>
    <p:extLst>
      <p:ext uri="{BB962C8B-B14F-4D97-AF65-F5344CB8AC3E}">
        <p14:creationId xmlns:p14="http://schemas.microsoft.com/office/powerpoint/2010/main" val="682715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000" cy="243000"/>
          </a:xfrm>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F98B6C13-2867-41EB-A894-020571790519}" type="datetime1">
              <a:rPr lang="en-GB" noProof="0" smtClean="0"/>
              <a:t>15/05/2025</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dirty="0"/>
              <a:t>© 2025 Tokamak Energy    </a:t>
            </a:r>
            <a:endParaRPr lang="en-GB" noProof="0" dirty="0"/>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4860001" y="4624387"/>
            <a:ext cx="3877997" cy="114113"/>
          </a:xfrm>
        </p:spPr>
        <p:txBody>
          <a:bodyPr anchor="b" anchorCtr="0"/>
          <a:lstStyle>
            <a:lvl1pPr algn="r">
              <a:defRPr sz="450"/>
            </a:lvl1pPr>
          </a:lstStyle>
          <a:p>
            <a:pPr lvl="0"/>
            <a:r>
              <a:rPr lang="en-US"/>
              <a:t>Insert Source if required</a:t>
            </a:r>
            <a:endParaRPr lang="en-GB"/>
          </a:p>
        </p:txBody>
      </p:sp>
    </p:spTree>
    <p:extLst>
      <p:ext uri="{BB962C8B-B14F-4D97-AF65-F5344CB8AC3E}">
        <p14:creationId xmlns:p14="http://schemas.microsoft.com/office/powerpoint/2010/main" val="3729396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white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743491EF-F946-46A1-B095-3FDE7B8DA460}" type="datetime1">
              <a:rPr lang="en-GB" noProof="0" smtClean="0"/>
              <a:t>15/05/2025</a:t>
            </a:fld>
            <a:endParaRPr lang="en-GB" noProof="0"/>
          </a:p>
        </p:txBody>
      </p:sp>
      <p:sp>
        <p:nvSpPr>
          <p:cNvPr id="4" name="Footer Placeholder 3"/>
          <p:cNvSpPr>
            <a:spLocks noGrp="1"/>
          </p:cNvSpPr>
          <p:nvPr>
            <p:ph type="ftr" sz="quarter" idx="11"/>
          </p:nvPr>
        </p:nvSpPr>
        <p:spPr/>
        <p:txBody>
          <a:bodyPr/>
          <a:lstStyle/>
          <a:p>
            <a:r>
              <a:rPr lang="en-GB" dirty="0"/>
              <a:t>© 20225 Tokamak Energy    </a:t>
            </a:r>
            <a:endParaRPr lang="en-GB" noProof="0" dirty="0"/>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6" name="Text Placeholder 5">
            <a:extLst>
              <a:ext uri="{FF2B5EF4-FFF2-40B4-BE49-F238E27FC236}">
                <a16:creationId xmlns:a16="http://schemas.microsoft.com/office/drawing/2014/main" id="{AB2EBFCB-A797-0C63-91D6-8AE0D99C6A44}"/>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tx2"/>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D890DC43-AD75-5AB3-589E-C0858C8B9374}"/>
              </a:ext>
            </a:extLst>
          </p:cNvPr>
          <p:cNvSpPr>
            <a:spLocks noGrp="1"/>
          </p:cNvSpPr>
          <p:nvPr>
            <p:ph type="body" sz="quarter" idx="14" hasCustomPrompt="1"/>
          </p:nvPr>
        </p:nvSpPr>
        <p:spPr>
          <a:xfrm>
            <a:off x="4860001" y="4624387"/>
            <a:ext cx="3877997" cy="114113"/>
          </a:xfrm>
        </p:spPr>
        <p:txBody>
          <a:bodyPr anchor="b" anchorCtr="0"/>
          <a:lstStyle>
            <a:lvl1pPr algn="r">
              <a:defRPr sz="450"/>
            </a:lvl1pPr>
          </a:lstStyle>
          <a:p>
            <a:pPr lvl="0"/>
            <a:r>
              <a:rPr lang="en-US"/>
              <a:t>Insert Source if required</a:t>
            </a:r>
            <a:endParaRPr lang="en-GB"/>
          </a:p>
        </p:txBody>
      </p:sp>
    </p:spTree>
    <p:extLst>
      <p:ext uri="{BB962C8B-B14F-4D97-AF65-F5344CB8AC3E}">
        <p14:creationId xmlns:p14="http://schemas.microsoft.com/office/powerpoint/2010/main" val="1297124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000" cy="243000"/>
          </a:xfrm>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F98B6C13-2867-41EB-A894-020571790519}" type="datetime1">
              <a:rPr lang="en-GB" noProof="0" smtClean="0"/>
              <a:t>15/05/2025</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dirty="0"/>
              <a:t>© 2025 Tokamak Energy    </a:t>
            </a:r>
            <a:endParaRPr lang="en-GB" noProof="0" dirty="0"/>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4860001" y="4624387"/>
            <a:ext cx="3877997" cy="114113"/>
          </a:xfrm>
        </p:spPr>
        <p:txBody>
          <a:bodyPr anchor="b" anchorCtr="0"/>
          <a:lstStyle>
            <a:lvl1pPr algn="r">
              <a:defRPr sz="450"/>
            </a:lvl1pPr>
          </a:lstStyle>
          <a:p>
            <a:pPr lvl="0"/>
            <a:r>
              <a:rPr lang="en-US"/>
              <a:t>Insert Source if required</a:t>
            </a:r>
            <a:endParaRPr lang="en-GB"/>
          </a:p>
        </p:txBody>
      </p:sp>
    </p:spTree>
    <p:extLst>
      <p:ext uri="{BB962C8B-B14F-4D97-AF65-F5344CB8AC3E}">
        <p14:creationId xmlns:p14="http://schemas.microsoft.com/office/powerpoint/2010/main" val="255172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7F4B-8DB0-4C7D-9535-9B1AD5765DB6}"/>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2A3E2F2-E201-4DF0-82BE-8E4320752E2D}"/>
              </a:ext>
            </a:extLst>
          </p:cNvPr>
          <p:cNvSpPr>
            <a:spLocks noGrp="1"/>
          </p:cNvSpPr>
          <p:nvPr>
            <p:ph type="ftr" sz="quarter" idx="11"/>
          </p:nvPr>
        </p:nvSpPr>
        <p:spPr/>
        <p:txBody>
          <a:bodyPr/>
          <a:lstStyle/>
          <a:p>
            <a:r>
              <a:rPr lang="en-GB"/>
              <a:t>© 2025 Tokamak Energy  </a:t>
            </a:r>
          </a:p>
        </p:txBody>
      </p:sp>
      <p:sp>
        <p:nvSpPr>
          <p:cNvPr id="5" name="Slide Number Placeholder 4">
            <a:extLst>
              <a:ext uri="{FF2B5EF4-FFF2-40B4-BE49-F238E27FC236}">
                <a16:creationId xmlns:a16="http://schemas.microsoft.com/office/drawing/2014/main" id="{E8437295-8B7A-43AB-BF55-8B7F049A3511}"/>
              </a:ext>
            </a:extLst>
          </p:cNvPr>
          <p:cNvSpPr>
            <a:spLocks noGrp="1"/>
          </p:cNvSpPr>
          <p:nvPr>
            <p:ph type="sldNum" sz="quarter" idx="12"/>
          </p:nvPr>
        </p:nvSpPr>
        <p:spPr/>
        <p:txBody>
          <a:bodyPr/>
          <a:lstStyle/>
          <a:p>
            <a:fld id="{799358B7-9818-4834-B54B-FEDFB401ED95}" type="slidenum">
              <a:rPr lang="en-GB" smtClean="0"/>
              <a:t>‹#›</a:t>
            </a:fld>
            <a:endParaRPr lang="en-GB"/>
          </a:p>
        </p:txBody>
      </p:sp>
    </p:spTree>
    <p:extLst>
      <p:ext uri="{BB962C8B-B14F-4D97-AF65-F5344CB8AC3E}">
        <p14:creationId xmlns:p14="http://schemas.microsoft.com/office/powerpoint/2010/main" val="2234556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DDA3CED2-D365-8B6D-4628-CF018BBF20D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6394" y="402748"/>
            <a:ext cx="2574773" cy="623345"/>
          </a:xfrm>
          <a:prstGeom prst="rect">
            <a:avLst/>
          </a:prstGeom>
        </p:spPr>
      </p:pic>
      <p:pic>
        <p:nvPicPr>
          <p:cNvPr id="11" name="Picture 10">
            <a:extLst>
              <a:ext uri="{FF2B5EF4-FFF2-40B4-BE49-F238E27FC236}">
                <a16:creationId xmlns:a16="http://schemas.microsoft.com/office/drawing/2014/main" id="{31BE2F73-5BC3-F5AF-2CE2-7E978EF9564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1"/>
            <a:ext cx="9144000" cy="5143499"/>
          </a:xfrm>
          <a:prstGeom prst="rect">
            <a:avLst/>
          </a:prstGeom>
        </p:spPr>
      </p:pic>
      <p:sp>
        <p:nvSpPr>
          <p:cNvPr id="2" name="Title 1"/>
          <p:cNvSpPr>
            <a:spLocks noGrp="1"/>
          </p:cNvSpPr>
          <p:nvPr>
            <p:ph type="ctrTitle"/>
          </p:nvPr>
        </p:nvSpPr>
        <p:spPr>
          <a:xfrm>
            <a:off x="810000" y="1984500"/>
            <a:ext cx="4860000" cy="756000"/>
          </a:xfrm>
        </p:spPr>
        <p:txBody>
          <a:bodyPr anchor="b" anchorCtr="0"/>
          <a:lstStyle>
            <a:lvl1pPr algn="l">
              <a:defRPr sz="3000"/>
            </a:lvl1pPr>
          </a:lstStyle>
          <a:p>
            <a:r>
              <a:rPr lang="en-US" noProof="0"/>
              <a:t>Click to edit Master title style</a:t>
            </a:r>
            <a:endParaRPr lang="en-GB" noProof="0"/>
          </a:p>
        </p:txBody>
      </p:sp>
      <p:sp>
        <p:nvSpPr>
          <p:cNvPr id="3" name="Subtitle 2"/>
          <p:cNvSpPr>
            <a:spLocks noGrp="1"/>
          </p:cNvSpPr>
          <p:nvPr>
            <p:ph type="subTitle" idx="1"/>
          </p:nvPr>
        </p:nvSpPr>
        <p:spPr>
          <a:xfrm>
            <a:off x="810000" y="2902500"/>
            <a:ext cx="4860000" cy="344214"/>
          </a:xfrm>
        </p:spPr>
        <p:txBody>
          <a:bodyPr/>
          <a:lstStyle>
            <a:lvl1pPr marL="0" indent="0" algn="l">
              <a:lnSpc>
                <a:spcPct val="85000"/>
              </a:lnSpc>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3438318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Picture 7" descr="Background pattern&#10;&#10;Description automatically generated">
            <a:extLst>
              <a:ext uri="{FF2B5EF4-FFF2-40B4-BE49-F238E27FC236}">
                <a16:creationId xmlns:a16="http://schemas.microsoft.com/office/drawing/2014/main" id="{F074E804-5CDC-6F53-C24D-5C6296AFE7D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
        <p:nvSpPr>
          <p:cNvPr id="2" name="Title 1"/>
          <p:cNvSpPr>
            <a:spLocks noGrp="1"/>
          </p:cNvSpPr>
          <p:nvPr>
            <p:ph type="title"/>
          </p:nvPr>
        </p:nvSpPr>
        <p:spPr>
          <a:xfrm>
            <a:off x="810000" y="2187000"/>
            <a:ext cx="2916000" cy="1350000"/>
          </a:xfrm>
        </p:spPr>
        <p:txBody>
          <a:bodyPr anchor="t" anchorCtr="0"/>
          <a:lstStyle>
            <a:lvl1pPr algn="l">
              <a:defRPr sz="3000" b="0" cap="none" baseline="0">
                <a:solidFill>
                  <a:schemeClr val="bg1"/>
                </a:solidFill>
              </a:defRPr>
            </a:lvl1p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lvl1pPr>
              <a:defRPr>
                <a:solidFill>
                  <a:schemeClr val="bg1"/>
                </a:solidFill>
              </a:defRPr>
            </a:lvl1pPr>
          </a:lstStyle>
          <a:p>
            <a:fld id="{ED78DB8B-763A-44A9-855F-55514FE5F577}" type="datetime1">
              <a:rPr lang="en-GB" smtClean="0"/>
              <a:t>15/05/2025</a:t>
            </a:fld>
            <a:endParaRPr lang="en-GB"/>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a:p>
        </p:txBody>
      </p:sp>
      <p:pic>
        <p:nvPicPr>
          <p:cNvPr id="3" name="Picture 2">
            <a:extLst>
              <a:ext uri="{FF2B5EF4-FFF2-40B4-BE49-F238E27FC236}">
                <a16:creationId xmlns:a16="http://schemas.microsoft.com/office/drawing/2014/main" id="{B7BC3B03-E8D3-9B8C-6901-083769E384C1}"/>
              </a:ext>
            </a:extLst>
          </p:cNvPr>
          <p:cNvPicPr>
            <a:picLocks noChangeAspect="1"/>
          </p:cNvPicPr>
          <p:nvPr userDrawn="1"/>
        </p:nvPicPr>
        <p:blipFill>
          <a:blip r:embed="rId4"/>
          <a:stretch>
            <a:fillRect/>
          </a:stretch>
        </p:blipFill>
        <p:spPr>
          <a:xfrm>
            <a:off x="722104" y="4738500"/>
            <a:ext cx="3561897" cy="182896"/>
          </a:xfrm>
          <a:prstGeom prst="rect">
            <a:avLst/>
          </a:prstGeom>
        </p:spPr>
      </p:pic>
    </p:spTree>
    <p:extLst>
      <p:ext uri="{BB962C8B-B14F-4D97-AF65-F5344CB8AC3E}">
        <p14:creationId xmlns:p14="http://schemas.microsoft.com/office/powerpoint/2010/main" val="1004443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810000" y="2187000"/>
            <a:ext cx="2916000" cy="1350000"/>
          </a:xfrm>
        </p:spPr>
        <p:txBody>
          <a:bodyPr anchor="t" anchorCtr="0"/>
          <a:lstStyle>
            <a:lvl1pPr algn="l">
              <a:defRPr sz="3000" b="0" cap="none" baseline="0">
                <a:solidFill>
                  <a:schemeClr val="bg1"/>
                </a:solidFill>
              </a:defRPr>
            </a:lvl1p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lvl1pPr>
              <a:defRPr>
                <a:solidFill>
                  <a:schemeClr val="bg1"/>
                </a:solidFill>
              </a:defRPr>
            </a:lvl1pPr>
          </a:lstStyle>
          <a:p>
            <a:fld id="{9BDBDE6F-8218-4FFA-9D1F-50241755A4F3}" type="datetime1">
              <a:rPr lang="en-GB" smtClean="0"/>
              <a:t>15/05/2025</a:t>
            </a:fld>
            <a:endParaRPr lang="en-GB"/>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a:p>
        </p:txBody>
      </p:sp>
      <p:pic>
        <p:nvPicPr>
          <p:cNvPr id="7" name="Picture 6" descr="Background pattern&#10;&#10;Description automatically generated">
            <a:extLst>
              <a:ext uri="{FF2B5EF4-FFF2-40B4-BE49-F238E27FC236}">
                <a16:creationId xmlns:a16="http://schemas.microsoft.com/office/drawing/2014/main" id="{12C91CA8-50D5-74EF-A7C9-74CCC398B31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pic>
        <p:nvPicPr>
          <p:cNvPr id="3" name="Picture 2">
            <a:extLst>
              <a:ext uri="{FF2B5EF4-FFF2-40B4-BE49-F238E27FC236}">
                <a16:creationId xmlns:a16="http://schemas.microsoft.com/office/drawing/2014/main" id="{DDE49CC9-241F-E3D3-4F92-C689D875E85C}"/>
              </a:ext>
            </a:extLst>
          </p:cNvPr>
          <p:cNvPicPr>
            <a:picLocks noChangeAspect="1"/>
          </p:cNvPicPr>
          <p:nvPr userDrawn="1"/>
        </p:nvPicPr>
        <p:blipFill>
          <a:blip r:embed="rId4"/>
          <a:stretch>
            <a:fillRect/>
          </a:stretch>
        </p:blipFill>
        <p:spPr>
          <a:xfrm>
            <a:off x="722104" y="4755052"/>
            <a:ext cx="3561897" cy="182896"/>
          </a:xfrm>
          <a:prstGeom prst="rect">
            <a:avLst/>
          </a:prstGeom>
        </p:spPr>
      </p:pic>
    </p:spTree>
    <p:extLst>
      <p:ext uri="{BB962C8B-B14F-4D97-AF65-F5344CB8AC3E}">
        <p14:creationId xmlns:p14="http://schemas.microsoft.com/office/powerpoint/2010/main" val="2169033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810000" y="2187000"/>
            <a:ext cx="2916000" cy="1350000"/>
          </a:xfrm>
        </p:spPr>
        <p:txBody>
          <a:bodyPr anchor="t" anchorCtr="0"/>
          <a:lstStyle>
            <a:lvl1pPr algn="l">
              <a:defRPr sz="3000" b="0" cap="none" baseline="0">
                <a:solidFill>
                  <a:schemeClr val="bg1"/>
                </a:solidFill>
              </a:defRPr>
            </a:lvl1p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lvl1pPr>
              <a:defRPr>
                <a:solidFill>
                  <a:schemeClr val="bg1"/>
                </a:solidFill>
              </a:defRPr>
            </a:lvl1pPr>
          </a:lstStyle>
          <a:p>
            <a:fld id="{6918388A-7DB3-457D-B304-275245D8FC90}" type="datetime1">
              <a:rPr lang="en-GB" smtClean="0"/>
              <a:t>15/05/2025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 2025 Tokamak Energy    </a:t>
            </a:r>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a:p>
        </p:txBody>
      </p:sp>
      <p:pic>
        <p:nvPicPr>
          <p:cNvPr id="7" name="Picture 6" descr="Background pattern&#10;&#10;Description automatically generated">
            <a:extLst>
              <a:ext uri="{FF2B5EF4-FFF2-40B4-BE49-F238E27FC236}">
                <a16:creationId xmlns:a16="http://schemas.microsoft.com/office/drawing/2014/main" id="{824BFA29-4D2B-4F00-B9D4-7D0CFC617B1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Tree>
    <p:extLst>
      <p:ext uri="{BB962C8B-B14F-4D97-AF65-F5344CB8AC3E}">
        <p14:creationId xmlns:p14="http://schemas.microsoft.com/office/powerpoint/2010/main" val="2103586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810000" y="2187000"/>
            <a:ext cx="2916000" cy="1350000"/>
          </a:xfrm>
        </p:spPr>
        <p:txBody>
          <a:bodyPr anchor="t" anchorCtr="0"/>
          <a:lstStyle>
            <a:lvl1pPr algn="l">
              <a:defRPr sz="3000" b="0" cap="none" baseline="0">
                <a:solidFill>
                  <a:schemeClr val="bg1"/>
                </a:solidFill>
              </a:defRPr>
            </a:lvl1p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lvl1pPr>
              <a:defRPr>
                <a:solidFill>
                  <a:schemeClr val="bg1"/>
                </a:solidFill>
              </a:defRPr>
            </a:lvl1pPr>
          </a:lstStyle>
          <a:p>
            <a:fld id="{F4683122-8BF0-40A4-AD19-B2FE0AE138BD}" type="datetime1">
              <a:rPr lang="en-GB" smtClean="0"/>
              <a:t>15/05/2025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 2025 Tokamak Energy    </a:t>
            </a:r>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a:p>
        </p:txBody>
      </p:sp>
      <p:pic>
        <p:nvPicPr>
          <p:cNvPr id="7" name="Picture 6" descr="Background pattern&#10;&#10;Description automatically generated">
            <a:extLst>
              <a:ext uri="{FF2B5EF4-FFF2-40B4-BE49-F238E27FC236}">
                <a16:creationId xmlns:a16="http://schemas.microsoft.com/office/drawing/2014/main" id="{2462CEC4-CCB3-1459-A1A0-B9B80096AD0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Tree>
    <p:extLst>
      <p:ext uri="{BB962C8B-B14F-4D97-AF65-F5344CB8AC3E}">
        <p14:creationId xmlns:p14="http://schemas.microsoft.com/office/powerpoint/2010/main" val="167039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grey vs1">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BF6A1E1-2140-DD15-63B5-59D70D9282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920846" cy="3609603"/>
          </a:xfrm>
          <a:prstGeom prst="rect">
            <a:avLst/>
          </a:prstGeom>
        </p:spPr>
      </p:pic>
      <p:sp>
        <p:nvSpPr>
          <p:cNvPr id="2" name="Title 1"/>
          <p:cNvSpPr>
            <a:spLocks noGrp="1"/>
          </p:cNvSpPr>
          <p:nvPr>
            <p:ph type="ctrTitle" hasCustomPrompt="1"/>
          </p:nvPr>
        </p:nvSpPr>
        <p:spPr>
          <a:xfrm>
            <a:off x="322687" y="1347614"/>
            <a:ext cx="2953169" cy="1584176"/>
          </a:xfrm>
        </p:spPr>
        <p:txBody>
          <a:bodyPr anchor="t" anchorCtr="0"/>
          <a:lstStyle>
            <a:lvl1pPr algn="l">
              <a:defRPr sz="2000">
                <a:solidFill>
                  <a:schemeClr val="bg1"/>
                </a:solidFill>
                <a:latin typeface="+mn-lt"/>
              </a:defRPr>
            </a:lvl1pPr>
          </a:lstStyle>
          <a:p>
            <a:r>
              <a:rPr lang="en-GB" noProof="0"/>
              <a:t>Click to edit divider slide title</a:t>
            </a:r>
          </a:p>
        </p:txBody>
      </p:sp>
      <p:pic>
        <p:nvPicPr>
          <p:cNvPr id="3" name="Picture 3">
            <a:extLst>
              <a:ext uri="{FF2B5EF4-FFF2-40B4-BE49-F238E27FC236}">
                <a16:creationId xmlns:a16="http://schemas.microsoft.com/office/drawing/2014/main" id="{7CF7BF6A-4923-A324-2FDD-37C53B24E88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22687" y="268011"/>
            <a:ext cx="2233089" cy="539393"/>
          </a:xfrm>
          <a:prstGeom prst="rect">
            <a:avLst/>
          </a:prstGeom>
        </p:spPr>
      </p:pic>
      <p:sp>
        <p:nvSpPr>
          <p:cNvPr id="6" name="Text Placeholder 5">
            <a:extLst>
              <a:ext uri="{FF2B5EF4-FFF2-40B4-BE49-F238E27FC236}">
                <a16:creationId xmlns:a16="http://schemas.microsoft.com/office/drawing/2014/main" id="{E6A07151-6C19-DD0C-9A75-5152AB10B230}"/>
              </a:ext>
            </a:extLst>
          </p:cNvPr>
          <p:cNvSpPr>
            <a:spLocks noGrp="1"/>
          </p:cNvSpPr>
          <p:nvPr>
            <p:ph type="body" sz="quarter" idx="10"/>
          </p:nvPr>
        </p:nvSpPr>
        <p:spPr>
          <a:xfrm>
            <a:off x="4356100" y="2643188"/>
            <a:ext cx="4787900" cy="25003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64015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677984"/>
          </a:xfrm>
          <a:prstGeom prst="rect">
            <a:avLst/>
          </a:prstGeom>
        </p:spPr>
      </p:pic>
      <p:sp>
        <p:nvSpPr>
          <p:cNvPr id="2" name="Title 1"/>
          <p:cNvSpPr>
            <a:spLocks noGrp="1"/>
          </p:cNvSpPr>
          <p:nvPr>
            <p:ph type="title"/>
          </p:nvPr>
        </p:nvSpPr>
        <p:spPr>
          <a:xfrm>
            <a:off x="810000" y="2187000"/>
            <a:ext cx="2916000" cy="1350000"/>
          </a:xfrm>
        </p:spPr>
        <p:txBody>
          <a:bodyPr anchor="t" anchorCtr="0"/>
          <a:lstStyle>
            <a:lvl1pPr algn="l">
              <a:defRPr sz="3000" b="0" cap="none" baseline="0">
                <a:solidFill>
                  <a:schemeClr val="bg2"/>
                </a:solidFill>
              </a:defRPr>
            </a:lvl1pPr>
          </a:lstStyle>
          <a:p>
            <a:r>
              <a:rPr lang="en-US" noProof="0"/>
              <a:t>Click to edit Master title style</a:t>
            </a:r>
            <a:endParaRPr lang="en-GB" noProof="0"/>
          </a:p>
        </p:txBody>
      </p:sp>
      <p:sp>
        <p:nvSpPr>
          <p:cNvPr id="6" name="Date Placeholder 5">
            <a:extLst>
              <a:ext uri="{FF2B5EF4-FFF2-40B4-BE49-F238E27FC236}">
                <a16:creationId xmlns:a16="http://schemas.microsoft.com/office/drawing/2014/main" id="{6CF2E629-A904-E63C-4F04-F90761F8C582}"/>
              </a:ext>
            </a:extLst>
          </p:cNvPr>
          <p:cNvSpPr>
            <a:spLocks noGrp="1"/>
          </p:cNvSpPr>
          <p:nvPr>
            <p:ph type="dt" sz="half" idx="10"/>
          </p:nvPr>
        </p:nvSpPr>
        <p:spPr/>
        <p:txBody>
          <a:bodyPr/>
          <a:lstStyle/>
          <a:p>
            <a:fld id="{4EFA2689-56F4-4151-A606-105725CF0A94}" type="datetime1">
              <a:rPr lang="en-GB" smtClean="0"/>
              <a:t>15/05/2025</a:t>
            </a:fld>
            <a:endParaRPr lang="en-GB"/>
          </a:p>
        </p:txBody>
      </p:sp>
      <p:sp>
        <p:nvSpPr>
          <p:cNvPr id="9" name="Footer Placeholder 8">
            <a:extLst>
              <a:ext uri="{FF2B5EF4-FFF2-40B4-BE49-F238E27FC236}">
                <a16:creationId xmlns:a16="http://schemas.microsoft.com/office/drawing/2014/main" id="{FAFAB36C-0591-7201-9F3C-248816F454F2}"/>
              </a:ext>
            </a:extLst>
          </p:cNvPr>
          <p:cNvSpPr>
            <a:spLocks noGrp="1"/>
          </p:cNvSpPr>
          <p:nvPr>
            <p:ph type="ftr" sz="quarter" idx="11"/>
          </p:nvPr>
        </p:nvSpPr>
        <p:spPr/>
        <p:txBody>
          <a:bodyPr/>
          <a:lstStyle/>
          <a:p>
            <a:r>
              <a:rPr lang="en-GB" dirty="0"/>
              <a:t>© 2025 Tokamak Energy    </a:t>
            </a:r>
          </a:p>
        </p:txBody>
      </p:sp>
      <p:sp>
        <p:nvSpPr>
          <p:cNvPr id="11" name="Slide Number Placeholder 10">
            <a:extLst>
              <a:ext uri="{FF2B5EF4-FFF2-40B4-BE49-F238E27FC236}">
                <a16:creationId xmlns:a16="http://schemas.microsoft.com/office/drawing/2014/main" id="{370BBC57-6C5B-0D84-EDDA-27E924A4FC1D}"/>
              </a:ext>
            </a:extLst>
          </p:cNvPr>
          <p:cNvSpPr>
            <a:spLocks noGrp="1"/>
          </p:cNvSpPr>
          <p:nvPr>
            <p:ph type="sldNum" sz="quarter" idx="12"/>
          </p:nvPr>
        </p:nvSpPr>
        <p:spPr/>
        <p:txBody>
          <a:bodyPr/>
          <a:lstStyle/>
          <a:p>
            <a:fld id="{0B868178-02AE-42FC-958D-6B8F13B60175}" type="slidenum">
              <a:rPr lang="en-GB" smtClean="0"/>
              <a:pPr/>
              <a:t>‹#›</a:t>
            </a:fld>
            <a:endParaRPr lang="en-GB"/>
          </a:p>
        </p:txBody>
      </p:sp>
    </p:spTree>
    <p:extLst>
      <p:ext uri="{BB962C8B-B14F-4D97-AF65-F5344CB8AC3E}">
        <p14:creationId xmlns:p14="http://schemas.microsoft.com/office/powerpoint/2010/main" val="2921891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59832" y="0"/>
            <a:ext cx="6084168" cy="5143500"/>
          </a:xfrm>
          <a:prstGeom prst="rect">
            <a:avLst/>
          </a:prstGeom>
        </p:spPr>
      </p:pic>
      <p:sp>
        <p:nvSpPr>
          <p:cNvPr id="2" name="Title 1"/>
          <p:cNvSpPr>
            <a:spLocks noGrp="1"/>
          </p:cNvSpPr>
          <p:nvPr>
            <p:ph type="title"/>
          </p:nvPr>
        </p:nvSpPr>
        <p:spPr>
          <a:xfrm>
            <a:off x="810000" y="2187000"/>
            <a:ext cx="2916000" cy="1350000"/>
          </a:xfrm>
        </p:spPr>
        <p:txBody>
          <a:bodyPr anchor="t" anchorCtr="0"/>
          <a:lstStyle>
            <a:lvl1pPr algn="l">
              <a:defRPr sz="3000" b="0" cap="none" baseline="0">
                <a:solidFill>
                  <a:schemeClr val="bg2"/>
                </a:solidFill>
              </a:defRPr>
            </a:lvl1p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p>
            <a:fld id="{E6B6061E-1E97-473B-B83B-2E4C8D741606}" type="datetime1">
              <a:rPr lang="en-GB" noProof="0" smtClean="0"/>
              <a:t>15/05/2025</a:t>
            </a:fld>
            <a:endParaRPr lang="en-GB" noProof="0"/>
          </a:p>
        </p:txBody>
      </p:sp>
      <p:sp>
        <p:nvSpPr>
          <p:cNvPr id="5" name="Footer Placeholder 4"/>
          <p:cNvSpPr>
            <a:spLocks noGrp="1"/>
          </p:cNvSpPr>
          <p:nvPr>
            <p:ph type="ftr" sz="quarter" idx="11"/>
          </p:nvPr>
        </p:nvSpPr>
        <p:spPr/>
        <p:txBody>
          <a:bodyPr/>
          <a:lstStyle/>
          <a:p>
            <a:r>
              <a:rPr lang="en-GB" dirty="0"/>
              <a:t>© 2025 Tokamak Energy    </a:t>
            </a:r>
            <a:endParaRPr lang="en-GB" noProof="0" dirty="0"/>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246214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4677984"/>
          </a:xfrm>
          <a:prstGeom prst="rect">
            <a:avLst/>
          </a:prstGeom>
        </p:spPr>
      </p:pic>
      <p:sp>
        <p:nvSpPr>
          <p:cNvPr id="2" name="Title 1"/>
          <p:cNvSpPr>
            <a:spLocks noGrp="1"/>
          </p:cNvSpPr>
          <p:nvPr>
            <p:ph type="title"/>
          </p:nvPr>
        </p:nvSpPr>
        <p:spPr>
          <a:xfrm>
            <a:off x="810000" y="2187000"/>
            <a:ext cx="2916000" cy="1350000"/>
          </a:xfrm>
        </p:spPr>
        <p:txBody>
          <a:bodyPr anchor="t" anchorCtr="0"/>
          <a:lstStyle>
            <a:lvl1pPr algn="l">
              <a:defRPr sz="3000" b="0" cap="none" baseline="0">
                <a:solidFill>
                  <a:schemeClr val="bg2"/>
                </a:solidFill>
              </a:defRPr>
            </a:lvl1pPr>
          </a:lstStyle>
          <a:p>
            <a:r>
              <a:rPr lang="en-US" noProof="0"/>
              <a:t>Click to edit Master title style</a:t>
            </a:r>
            <a:endParaRPr lang="en-GB" noProof="0"/>
          </a:p>
        </p:txBody>
      </p:sp>
      <p:sp>
        <p:nvSpPr>
          <p:cNvPr id="3" name="Date Placeholder 2">
            <a:extLst>
              <a:ext uri="{FF2B5EF4-FFF2-40B4-BE49-F238E27FC236}">
                <a16:creationId xmlns:a16="http://schemas.microsoft.com/office/drawing/2014/main" id="{2E5A9E93-0DF9-E34F-A809-D2CFA7DDB887}"/>
              </a:ext>
            </a:extLst>
          </p:cNvPr>
          <p:cNvSpPr>
            <a:spLocks noGrp="1"/>
          </p:cNvSpPr>
          <p:nvPr>
            <p:ph type="dt" sz="half" idx="10"/>
          </p:nvPr>
        </p:nvSpPr>
        <p:spPr/>
        <p:txBody>
          <a:bodyPr/>
          <a:lstStyle/>
          <a:p>
            <a:fld id="{D1726902-CD90-4D5C-B639-6474420775E9}" type="datetime1">
              <a:rPr lang="en-GB" smtClean="0"/>
              <a:t>15/05/2025</a:t>
            </a:fld>
            <a:endParaRPr lang="en-GB"/>
          </a:p>
        </p:txBody>
      </p:sp>
      <p:sp>
        <p:nvSpPr>
          <p:cNvPr id="7" name="Footer Placeholder 6">
            <a:extLst>
              <a:ext uri="{FF2B5EF4-FFF2-40B4-BE49-F238E27FC236}">
                <a16:creationId xmlns:a16="http://schemas.microsoft.com/office/drawing/2014/main" id="{E2C18D9B-E1B5-8544-2950-6F3F61C740A9}"/>
              </a:ext>
            </a:extLst>
          </p:cNvPr>
          <p:cNvSpPr>
            <a:spLocks noGrp="1"/>
          </p:cNvSpPr>
          <p:nvPr>
            <p:ph type="ftr" sz="quarter" idx="11"/>
          </p:nvPr>
        </p:nvSpPr>
        <p:spPr/>
        <p:txBody>
          <a:bodyPr/>
          <a:lstStyle/>
          <a:p>
            <a:r>
              <a:rPr lang="en-GB" dirty="0"/>
              <a:t>© 2025 Tokamak Energy    </a:t>
            </a:r>
          </a:p>
        </p:txBody>
      </p:sp>
      <p:sp>
        <p:nvSpPr>
          <p:cNvPr id="8" name="Slide Number Placeholder 7">
            <a:extLst>
              <a:ext uri="{FF2B5EF4-FFF2-40B4-BE49-F238E27FC236}">
                <a16:creationId xmlns:a16="http://schemas.microsoft.com/office/drawing/2014/main" id="{22F234CF-6119-984E-9CDC-B8D1456F28E4}"/>
              </a:ext>
            </a:extLst>
          </p:cNvPr>
          <p:cNvSpPr>
            <a:spLocks noGrp="1"/>
          </p:cNvSpPr>
          <p:nvPr>
            <p:ph type="sldNum" sz="quarter" idx="12"/>
          </p:nvPr>
        </p:nvSpPr>
        <p:spPr/>
        <p:txBody>
          <a:bodyPr/>
          <a:lstStyle/>
          <a:p>
            <a:fld id="{0B868178-02AE-42FC-958D-6B8F13B60175}" type="slidenum">
              <a:rPr lang="en-GB" smtClean="0"/>
              <a:pPr/>
              <a:t>‹#›</a:t>
            </a:fld>
            <a:endParaRPr lang="en-GB"/>
          </a:p>
        </p:txBody>
      </p:sp>
    </p:spTree>
    <p:extLst>
      <p:ext uri="{BB962C8B-B14F-4D97-AF65-F5344CB8AC3E}">
        <p14:creationId xmlns:p14="http://schemas.microsoft.com/office/powerpoint/2010/main" val="2407154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92B23528-DCB5-FF0F-B0F8-1911599DC2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810000" y="2187000"/>
            <a:ext cx="2916000" cy="1350000"/>
          </a:xfrm>
        </p:spPr>
        <p:txBody>
          <a:bodyPr anchor="t" anchorCtr="0"/>
          <a:lstStyle>
            <a:lvl1pPr algn="l">
              <a:defRPr sz="3000" b="0" cap="none" baseline="0">
                <a:solidFill>
                  <a:schemeClr val="bg1"/>
                </a:solidFill>
              </a:defRPr>
            </a:lvl1pPr>
          </a:lstStyle>
          <a:p>
            <a:r>
              <a:rPr lang="en-US" noProof="0"/>
              <a:t>Click to edit Master title style</a:t>
            </a:r>
            <a:endParaRPr lang="en-GB" noProof="0"/>
          </a:p>
        </p:txBody>
      </p:sp>
      <p:sp>
        <p:nvSpPr>
          <p:cNvPr id="3" name="Date Placeholder 2">
            <a:extLst>
              <a:ext uri="{FF2B5EF4-FFF2-40B4-BE49-F238E27FC236}">
                <a16:creationId xmlns:a16="http://schemas.microsoft.com/office/drawing/2014/main" id="{2E5A9E93-0DF9-E34F-A809-D2CFA7DDB887}"/>
              </a:ext>
            </a:extLst>
          </p:cNvPr>
          <p:cNvSpPr>
            <a:spLocks noGrp="1"/>
          </p:cNvSpPr>
          <p:nvPr>
            <p:ph type="dt" sz="half" idx="10"/>
          </p:nvPr>
        </p:nvSpPr>
        <p:spPr/>
        <p:txBody>
          <a:bodyPr/>
          <a:lstStyle/>
          <a:p>
            <a:fld id="{2460F1A8-B44D-4C7B-8712-B95AFFEF8181}" type="datetime1">
              <a:rPr lang="en-GB" smtClean="0"/>
              <a:t>15/05/2025</a:t>
            </a:fld>
            <a:endParaRPr lang="en-GB"/>
          </a:p>
        </p:txBody>
      </p:sp>
      <p:sp>
        <p:nvSpPr>
          <p:cNvPr id="7" name="Footer Placeholder 6">
            <a:extLst>
              <a:ext uri="{FF2B5EF4-FFF2-40B4-BE49-F238E27FC236}">
                <a16:creationId xmlns:a16="http://schemas.microsoft.com/office/drawing/2014/main" id="{E2C18D9B-E1B5-8544-2950-6F3F61C740A9}"/>
              </a:ext>
            </a:extLst>
          </p:cNvPr>
          <p:cNvSpPr>
            <a:spLocks noGrp="1"/>
          </p:cNvSpPr>
          <p:nvPr>
            <p:ph type="ftr" sz="quarter" idx="11"/>
          </p:nvPr>
        </p:nvSpPr>
        <p:spPr/>
        <p:txBody>
          <a:bodyPr/>
          <a:lstStyle>
            <a:lvl1pPr>
              <a:defRPr>
                <a:solidFill>
                  <a:schemeClr val="bg1"/>
                </a:solidFill>
              </a:defRPr>
            </a:lvl1pPr>
          </a:lstStyle>
          <a:p>
            <a:r>
              <a:rPr lang="en-GB" dirty="0"/>
              <a:t>© 2025 Tokamak Energy    </a:t>
            </a:r>
          </a:p>
        </p:txBody>
      </p:sp>
      <p:sp>
        <p:nvSpPr>
          <p:cNvPr id="8" name="Slide Number Placeholder 7">
            <a:extLst>
              <a:ext uri="{FF2B5EF4-FFF2-40B4-BE49-F238E27FC236}">
                <a16:creationId xmlns:a16="http://schemas.microsoft.com/office/drawing/2014/main" id="{22F234CF-6119-984E-9CDC-B8D1456F28E4}"/>
              </a:ext>
            </a:extLst>
          </p:cNvPr>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pic>
        <p:nvPicPr>
          <p:cNvPr id="4" name="Picture 3" descr="Background pattern&#10;&#10;Description automatically generated">
            <a:extLst>
              <a:ext uri="{FF2B5EF4-FFF2-40B4-BE49-F238E27FC236}">
                <a16:creationId xmlns:a16="http://schemas.microsoft.com/office/drawing/2014/main" id="{7D80805A-3799-FE47-80BD-90FA4A4339C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Tree>
    <p:extLst>
      <p:ext uri="{BB962C8B-B14F-4D97-AF65-F5344CB8AC3E}">
        <p14:creationId xmlns:p14="http://schemas.microsoft.com/office/powerpoint/2010/main" val="2660398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000" cy="243000"/>
          </a:xfrm>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48A117CC-53A8-49EB-95E6-A6A209D9DCA4}" type="datetime1">
              <a:rPr lang="en-GB" noProof="0" smtClean="0"/>
              <a:t>15/05/2025</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a:t>© 2025 Tokamak Energy  </a:t>
            </a:r>
            <a:endParaRPr lang="en-GB" noProof="0"/>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4860001" y="4624387"/>
            <a:ext cx="3877997" cy="114113"/>
          </a:xfrm>
        </p:spPr>
        <p:txBody>
          <a:bodyPr anchor="b" anchorCtr="0"/>
          <a:lstStyle>
            <a:lvl1pPr algn="r">
              <a:defRPr sz="450"/>
            </a:lvl1pPr>
          </a:lstStyle>
          <a:p>
            <a:pPr lvl="0"/>
            <a:r>
              <a:rPr lang="en-US"/>
              <a:t>Insert Source if required</a:t>
            </a:r>
            <a:endParaRPr lang="en-GB"/>
          </a:p>
        </p:txBody>
      </p:sp>
    </p:spTree>
    <p:extLst>
      <p:ext uri="{BB962C8B-B14F-4D97-AF65-F5344CB8AC3E}">
        <p14:creationId xmlns:p14="http://schemas.microsoft.com/office/powerpoint/2010/main" val="2498203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ic (white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000" cy="243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05000" y="1215000"/>
            <a:ext cx="4087229" cy="3105000"/>
          </a:xfrm>
        </p:spPr>
        <p:txBody>
          <a:bodyPr anchor="ctr" anchorCtr="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94FD936B-C64C-4D2B-95A7-29AD3AB34057}" type="datetime1">
              <a:rPr lang="en-GB" noProof="0" smtClean="0"/>
              <a:t>15/05/2025</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 2025 Tokamak Energy  </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4860001" y="4624387"/>
            <a:ext cx="3877997" cy="114113"/>
          </a:xfrm>
        </p:spPr>
        <p:txBody>
          <a:bodyPr anchor="b" anchorCtr="0"/>
          <a:lstStyle>
            <a:lvl1pPr algn="r">
              <a:defRPr sz="450"/>
            </a:lvl1pPr>
          </a:lstStyle>
          <a:p>
            <a:pPr lvl="0"/>
            <a:r>
              <a:rPr lang="en-US"/>
              <a:t>Insert Source if required</a:t>
            </a:r>
            <a:endParaRPr lang="en-GB"/>
          </a:p>
        </p:txBody>
      </p:sp>
      <p:sp>
        <p:nvSpPr>
          <p:cNvPr id="12" name="Content Placeholder 11">
            <a:extLst>
              <a:ext uri="{FF2B5EF4-FFF2-40B4-BE49-F238E27FC236}">
                <a16:creationId xmlns:a16="http://schemas.microsoft.com/office/drawing/2014/main" id="{DDA59058-486D-F3D4-F1D8-29C4ECE097CC}"/>
              </a:ext>
            </a:extLst>
          </p:cNvPr>
          <p:cNvSpPr>
            <a:spLocks noGrp="1"/>
          </p:cNvSpPr>
          <p:nvPr>
            <p:ph sz="quarter" idx="15" hasCustomPrompt="1"/>
          </p:nvPr>
        </p:nvSpPr>
        <p:spPr>
          <a:xfrm>
            <a:off x="4650581" y="1215000"/>
            <a:ext cx="4087416" cy="3105000"/>
          </a:xfrm>
        </p:spPr>
        <p:txBody>
          <a:bodyPr/>
          <a:lstStyle>
            <a:lvl1pPr>
              <a:defRPr/>
            </a:lvl1pPr>
          </a:lstStyle>
          <a:p>
            <a:pPr lvl="0"/>
            <a:r>
              <a:rPr lang="en-US"/>
              <a:t>Click on icon to insert image/chart/graphic</a:t>
            </a:r>
            <a:endParaRPr lang="en-GB"/>
          </a:p>
        </p:txBody>
      </p:sp>
    </p:spTree>
    <p:extLst>
      <p:ext uri="{BB962C8B-B14F-4D97-AF65-F5344CB8AC3E}">
        <p14:creationId xmlns:p14="http://schemas.microsoft.com/office/powerpoint/2010/main" val="4250581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xt &amp; graphic (dark backgrou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000" cy="243000"/>
          </a:xfrm>
        </p:spPr>
        <p:txBody>
          <a:bodyPr/>
          <a:lstStyle>
            <a:lvl1pPr>
              <a:defRPr>
                <a:solidFill>
                  <a:schemeClr val="bg1"/>
                </a:solidFill>
              </a:defRPr>
            </a:lvl1pPr>
          </a:lstStyle>
          <a:p>
            <a:r>
              <a:rPr lang="en-US" noProof="0"/>
              <a:t>Click to edit Master title style</a:t>
            </a:r>
            <a:endParaRPr lang="en-GB" noProof="0"/>
          </a:p>
        </p:txBody>
      </p:sp>
      <p:sp>
        <p:nvSpPr>
          <p:cNvPr id="3" name="Content Placeholder 2"/>
          <p:cNvSpPr>
            <a:spLocks noGrp="1"/>
          </p:cNvSpPr>
          <p:nvPr>
            <p:ph idx="1"/>
          </p:nvPr>
        </p:nvSpPr>
        <p:spPr>
          <a:xfrm>
            <a:off x="405000" y="1215000"/>
            <a:ext cx="4087229" cy="3105000"/>
          </a:xfr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lvl1pPr>
              <a:defRPr>
                <a:solidFill>
                  <a:schemeClr val="bg1"/>
                </a:solidFill>
              </a:defRPr>
            </a:lvl1pPr>
          </a:lstStyle>
          <a:p>
            <a:fld id="{D1337CD3-1CC5-44B7-976A-B9D68E527DE8}" type="datetime1">
              <a:rPr lang="en-GB" smtClean="0"/>
              <a:t>15/05/2025</a:t>
            </a:fld>
            <a:endParaRPr lang="en-GB"/>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lvl1pPr>
              <a:defRPr>
                <a:solidFill>
                  <a:schemeClr val="bg1"/>
                </a:solidFill>
              </a:defRPr>
            </a:lvl1pPr>
          </a:lstStyle>
          <a:p>
            <a:r>
              <a:rPr lang="en-GB"/>
              <a:t>© 2025 Tokamak Energy  </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4860001" y="4624387"/>
            <a:ext cx="3877997" cy="114113"/>
          </a:xfrm>
        </p:spPr>
        <p:txBody>
          <a:bodyPr anchor="b" anchorCtr="0"/>
          <a:lstStyle>
            <a:lvl1pPr algn="r">
              <a:defRPr sz="450">
                <a:solidFill>
                  <a:schemeClr val="bg1"/>
                </a:solidFill>
              </a:defRPr>
            </a:lvl1pPr>
          </a:lstStyle>
          <a:p>
            <a:pPr lvl="0"/>
            <a:r>
              <a:rPr lang="en-US"/>
              <a:t>Insert Source if required</a:t>
            </a:r>
            <a:endParaRPr lang="en-GB"/>
          </a:p>
        </p:txBody>
      </p:sp>
      <p:sp>
        <p:nvSpPr>
          <p:cNvPr id="12" name="Content Placeholder 11">
            <a:extLst>
              <a:ext uri="{FF2B5EF4-FFF2-40B4-BE49-F238E27FC236}">
                <a16:creationId xmlns:a16="http://schemas.microsoft.com/office/drawing/2014/main" id="{DDA59058-486D-F3D4-F1D8-29C4ECE097CC}"/>
              </a:ext>
            </a:extLst>
          </p:cNvPr>
          <p:cNvSpPr>
            <a:spLocks noGrp="1"/>
          </p:cNvSpPr>
          <p:nvPr>
            <p:ph sz="quarter" idx="15" hasCustomPrompt="1"/>
          </p:nvPr>
        </p:nvSpPr>
        <p:spPr>
          <a:xfrm>
            <a:off x="4650581" y="1215000"/>
            <a:ext cx="4087416" cy="3105000"/>
          </a:xfrm>
        </p:spPr>
        <p:txBody>
          <a:bodyPr/>
          <a:lstStyle>
            <a:lvl1pPr>
              <a:defRPr>
                <a:solidFill>
                  <a:schemeClr val="bg1"/>
                </a:solidFill>
              </a:defRPr>
            </a:lvl1pPr>
          </a:lstStyle>
          <a:p>
            <a:pPr lvl="0"/>
            <a:r>
              <a:rPr lang="en-US"/>
              <a:t>Click on icon to insert image/chart/graphic</a:t>
            </a:r>
            <a:endParaRPr lang="en-GB"/>
          </a:p>
        </p:txBody>
      </p:sp>
      <p:pic>
        <p:nvPicPr>
          <p:cNvPr id="5" name="Picture 4" descr="Background pattern&#10;&#10;Description automatically generated">
            <a:extLst>
              <a:ext uri="{FF2B5EF4-FFF2-40B4-BE49-F238E27FC236}">
                <a16:creationId xmlns:a16="http://schemas.microsoft.com/office/drawing/2014/main" id="{64D15B07-643A-6E53-A6BF-51BA02AC83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Tree>
    <p:extLst>
      <p:ext uri="{BB962C8B-B14F-4D97-AF65-F5344CB8AC3E}">
        <p14:creationId xmlns:p14="http://schemas.microsoft.com/office/powerpoint/2010/main" val="4115257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xt &amp; graphic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000" cy="243000"/>
          </a:xfrm>
        </p:spPr>
        <p:txBody>
          <a:bodyPr/>
          <a:lstStyle>
            <a:lvl1pPr>
              <a:defRPr>
                <a:solidFill>
                  <a:schemeClr val="bg1"/>
                </a:solidFill>
              </a:defRPr>
            </a:lvl1pPr>
          </a:lstStyle>
          <a:p>
            <a:r>
              <a:rPr lang="en-US" noProof="0"/>
              <a:t>Click to edit Master title style</a:t>
            </a:r>
            <a:endParaRPr lang="en-GB" noProof="0"/>
          </a:p>
        </p:txBody>
      </p:sp>
      <p:sp>
        <p:nvSpPr>
          <p:cNvPr id="3" name="Content Placeholder 2"/>
          <p:cNvSpPr>
            <a:spLocks noGrp="1"/>
          </p:cNvSpPr>
          <p:nvPr>
            <p:ph idx="1"/>
          </p:nvPr>
        </p:nvSpPr>
        <p:spPr>
          <a:xfrm>
            <a:off x="405000" y="1215000"/>
            <a:ext cx="4087229" cy="3105000"/>
          </a:xfr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lvl1pPr>
              <a:defRPr>
                <a:solidFill>
                  <a:schemeClr val="bg1"/>
                </a:solidFill>
              </a:defRPr>
            </a:lvl1pPr>
          </a:lstStyle>
          <a:p>
            <a:fld id="{7EF19056-30B3-4BE3-A1C6-B1D0AE39A183}" type="datetime1">
              <a:rPr lang="en-GB" smtClean="0"/>
              <a:t>15/05/2025</a:t>
            </a:fld>
            <a:endParaRPr lang="en-GB"/>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lvl1pPr>
              <a:defRPr>
                <a:solidFill>
                  <a:schemeClr val="bg1"/>
                </a:solidFill>
              </a:defRPr>
            </a:lvl1pPr>
          </a:lstStyle>
          <a:p>
            <a:r>
              <a:rPr lang="en-GB" dirty="0"/>
              <a:t>© 2025 Tokamak Energy    </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4860001" y="4624387"/>
            <a:ext cx="3877997" cy="114113"/>
          </a:xfrm>
        </p:spPr>
        <p:txBody>
          <a:bodyPr anchor="b" anchorCtr="0"/>
          <a:lstStyle>
            <a:lvl1pPr algn="r">
              <a:defRPr sz="450">
                <a:solidFill>
                  <a:schemeClr val="bg1"/>
                </a:solidFill>
              </a:defRPr>
            </a:lvl1pPr>
          </a:lstStyle>
          <a:p>
            <a:pPr lvl="0"/>
            <a:r>
              <a:rPr lang="en-US"/>
              <a:t>Insert Source if required</a:t>
            </a:r>
            <a:endParaRPr lang="en-GB"/>
          </a:p>
        </p:txBody>
      </p:sp>
      <p:sp>
        <p:nvSpPr>
          <p:cNvPr id="12" name="Content Placeholder 11">
            <a:extLst>
              <a:ext uri="{FF2B5EF4-FFF2-40B4-BE49-F238E27FC236}">
                <a16:creationId xmlns:a16="http://schemas.microsoft.com/office/drawing/2014/main" id="{DDA59058-486D-F3D4-F1D8-29C4ECE097CC}"/>
              </a:ext>
            </a:extLst>
          </p:cNvPr>
          <p:cNvSpPr>
            <a:spLocks noGrp="1"/>
          </p:cNvSpPr>
          <p:nvPr>
            <p:ph sz="quarter" idx="15" hasCustomPrompt="1"/>
          </p:nvPr>
        </p:nvSpPr>
        <p:spPr>
          <a:xfrm>
            <a:off x="4650581" y="1215000"/>
            <a:ext cx="4087416" cy="3105000"/>
          </a:xfrm>
        </p:spPr>
        <p:txBody>
          <a:bodyPr/>
          <a:lstStyle>
            <a:lvl1pPr>
              <a:defRPr>
                <a:solidFill>
                  <a:schemeClr val="bg1"/>
                </a:solidFill>
              </a:defRPr>
            </a:lvl1pPr>
          </a:lstStyle>
          <a:p>
            <a:pPr lvl="0"/>
            <a:r>
              <a:rPr lang="en-US"/>
              <a:t>Click on icon to insert image/chart/graphic</a:t>
            </a:r>
            <a:endParaRPr lang="en-GB"/>
          </a:p>
        </p:txBody>
      </p:sp>
      <p:pic>
        <p:nvPicPr>
          <p:cNvPr id="5" name="Picture 4" descr="Background pattern&#10;&#10;Description automatically generated">
            <a:extLst>
              <a:ext uri="{FF2B5EF4-FFF2-40B4-BE49-F238E27FC236}">
                <a16:creationId xmlns:a16="http://schemas.microsoft.com/office/drawing/2014/main" id="{4CEC8FBF-6E29-C9EE-A809-6B93427D73F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Tree>
    <p:extLst>
      <p:ext uri="{BB962C8B-B14F-4D97-AF65-F5344CB8AC3E}">
        <p14:creationId xmlns:p14="http://schemas.microsoft.com/office/powerpoint/2010/main" val="528257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900" cy="243000"/>
          </a:xfrm>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05000" y="1296000"/>
            <a:ext cx="4087800" cy="2862000"/>
          </a:xfrm>
        </p:spPr>
        <p:txBody>
          <a:bodyPr/>
          <a:lstStyle>
            <a:lvl1pPr>
              <a:defRPr sz="1350"/>
            </a:lvl1pPr>
            <a:lvl2pPr>
              <a:defRPr sz="1125"/>
            </a:lvl2pPr>
            <a:lvl3pPr>
              <a:defRPr sz="1125"/>
            </a:lvl3pPr>
            <a:lvl4pPr>
              <a:defRPr sz="1125"/>
            </a:lvl4pPr>
            <a:lvl5pPr>
              <a:defRPr sz="1125"/>
            </a:lvl5pPr>
            <a:lvl6pPr>
              <a:defRPr sz="1350"/>
            </a:lvl6pPr>
            <a:lvl7pPr>
              <a:defRPr sz="1350"/>
            </a:lvl7pPr>
            <a:lvl8pPr>
              <a:defRPr sz="1350"/>
            </a:lvl8pPr>
            <a:lvl9pPr>
              <a:defRPr sz="13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1202" y="1296000"/>
            <a:ext cx="4087800" cy="2862000"/>
          </a:xfrm>
        </p:spPr>
        <p:txBody>
          <a:bodyPr/>
          <a:lstStyle>
            <a:lvl1pPr>
              <a:defRPr sz="1350"/>
            </a:lvl1pPr>
            <a:lvl2pPr>
              <a:defRPr sz="1125"/>
            </a:lvl2pPr>
            <a:lvl3pPr>
              <a:defRPr sz="1125"/>
            </a:lvl3pPr>
            <a:lvl4pPr>
              <a:defRPr sz="1125"/>
            </a:lvl4pPr>
            <a:lvl5pPr>
              <a:defRPr sz="1125"/>
            </a:lvl5pPr>
            <a:lvl6pPr>
              <a:defRPr sz="1350"/>
            </a:lvl6pPr>
            <a:lvl7pPr>
              <a:defRPr sz="1350"/>
            </a:lvl7pPr>
            <a:lvl8pPr>
              <a:defRPr sz="1350"/>
            </a:lvl8pPr>
            <a:lvl9pPr>
              <a:defRPr sz="13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p>
            <a:fld id="{E07EAFD0-B36F-4DFF-B8B1-94A58726ED2F}" type="datetime1">
              <a:rPr lang="en-GB" noProof="0" smtClean="0"/>
              <a:t>15/05/2025</a:t>
            </a:fld>
            <a:endParaRPr lang="en-GB" noProof="0"/>
          </a:p>
        </p:txBody>
      </p:sp>
      <p:sp>
        <p:nvSpPr>
          <p:cNvPr id="6" name="Footer Placeholder 5"/>
          <p:cNvSpPr>
            <a:spLocks noGrp="1"/>
          </p:cNvSpPr>
          <p:nvPr>
            <p:ph type="ftr" sz="quarter" idx="11"/>
          </p:nvPr>
        </p:nvSpPr>
        <p:spPr/>
        <p:txBody>
          <a:bodyPr/>
          <a:lstStyle/>
          <a:p>
            <a:r>
              <a:rPr lang="en-GB" noProof="0" dirty="0"/>
              <a:t>© 2025 Tokamak Energy    </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4860001" y="4624387"/>
            <a:ext cx="3877997" cy="114113"/>
          </a:xfrm>
        </p:spPr>
        <p:txBody>
          <a:bodyPr anchor="b" anchorCtr="0"/>
          <a:lstStyle>
            <a:lvl1pPr algn="r">
              <a:defRPr sz="450"/>
            </a:lvl1pPr>
          </a:lstStyle>
          <a:p>
            <a:pPr lvl="0"/>
            <a:r>
              <a:rPr lang="en-US"/>
              <a:t>Insert Source if required</a:t>
            </a:r>
            <a:endParaRPr lang="en-GB"/>
          </a:p>
        </p:txBody>
      </p:sp>
    </p:spTree>
    <p:extLst>
      <p:ext uri="{BB962C8B-B14F-4D97-AF65-F5344CB8AC3E}">
        <p14:creationId xmlns:p14="http://schemas.microsoft.com/office/powerpoint/2010/main" val="1443453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900" cy="243000"/>
          </a:xfrm>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05000" y="1296000"/>
            <a:ext cx="4087800" cy="2862000"/>
          </a:xfrm>
        </p:spPr>
        <p:txBody>
          <a:bodyPr/>
          <a:lstStyle>
            <a:lvl1pPr>
              <a:spcAft>
                <a:spcPts val="0"/>
              </a:spcAft>
              <a:defRPr sz="1350" b="1"/>
            </a:lvl1pPr>
            <a:lvl2pPr marL="0" indent="0">
              <a:buNone/>
              <a:defRPr sz="1350"/>
            </a:lvl2pPr>
            <a:lvl3pPr marL="162000">
              <a:defRPr sz="1125"/>
            </a:lvl3pPr>
            <a:lvl4pPr marL="324000">
              <a:defRPr sz="1125"/>
            </a:lvl4pPr>
            <a:lvl5pPr marL="486000">
              <a:defRPr sz="1125"/>
            </a:lvl5pPr>
            <a:lvl6pPr marL="648000">
              <a:defRPr sz="1125"/>
            </a:lvl6pPr>
            <a:lvl7pPr marL="810000">
              <a:defRPr sz="1125"/>
            </a:lvl7pPr>
            <a:lvl8pPr>
              <a:defRPr sz="1350"/>
            </a:lvl8pPr>
            <a:lvl9pPr>
              <a:defRPr sz="13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1202" y="1296000"/>
            <a:ext cx="4087800" cy="2862000"/>
          </a:xfrm>
        </p:spPr>
        <p:txBody>
          <a:bodyPr/>
          <a:lstStyle>
            <a:lvl1pPr>
              <a:spcAft>
                <a:spcPts val="0"/>
              </a:spcAft>
              <a:defRPr sz="1350" b="1"/>
            </a:lvl1pPr>
            <a:lvl2pPr marL="0" indent="0">
              <a:buNone/>
              <a:defRPr sz="1350"/>
            </a:lvl2pPr>
            <a:lvl3pPr marL="162000">
              <a:defRPr sz="1125"/>
            </a:lvl3pPr>
            <a:lvl4pPr marL="324000">
              <a:defRPr sz="1125"/>
            </a:lvl4pPr>
            <a:lvl5pPr marL="486000">
              <a:defRPr sz="1125"/>
            </a:lvl5pPr>
            <a:lvl6pPr marL="648000">
              <a:defRPr sz="1125"/>
            </a:lvl6pPr>
            <a:lvl7pPr marL="810000">
              <a:defRPr sz="1125"/>
            </a:lvl7pPr>
            <a:lvl8pPr>
              <a:defRPr sz="1350"/>
            </a:lvl8pPr>
            <a:lvl9pPr>
              <a:defRPr sz="13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p>
            <a:fld id="{61EC1438-C373-4047-9E4F-94B6708FC548}" type="datetime1">
              <a:rPr lang="en-GB" noProof="0" smtClean="0"/>
              <a:t>15/05/2025</a:t>
            </a:fld>
            <a:endParaRPr lang="en-GB" noProof="0"/>
          </a:p>
        </p:txBody>
      </p:sp>
      <p:sp>
        <p:nvSpPr>
          <p:cNvPr id="6" name="Footer Placeholder 5"/>
          <p:cNvSpPr>
            <a:spLocks noGrp="1"/>
          </p:cNvSpPr>
          <p:nvPr>
            <p:ph type="ftr" sz="quarter" idx="11"/>
          </p:nvPr>
        </p:nvSpPr>
        <p:spPr/>
        <p:txBody>
          <a:bodyPr/>
          <a:lstStyle/>
          <a:p>
            <a:r>
              <a:rPr lang="en-GB" noProof="0" dirty="0"/>
              <a:t>© 2025 Tokamak Energy    </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4860001" y="4624387"/>
            <a:ext cx="3877997" cy="114113"/>
          </a:xfrm>
        </p:spPr>
        <p:txBody>
          <a:bodyPr anchor="b" anchorCtr="0"/>
          <a:lstStyle>
            <a:lvl1pPr algn="r">
              <a:defRPr sz="450"/>
            </a:lvl1pPr>
          </a:lstStyle>
          <a:p>
            <a:pPr lvl="0"/>
            <a:r>
              <a:rPr lang="en-US"/>
              <a:t>Insert Source if required</a:t>
            </a:r>
            <a:endParaRPr lang="en-GB"/>
          </a:p>
        </p:txBody>
      </p:sp>
    </p:spTree>
    <p:extLst>
      <p:ext uri="{BB962C8B-B14F-4D97-AF65-F5344CB8AC3E}">
        <p14:creationId xmlns:p14="http://schemas.microsoft.com/office/powerpoint/2010/main" val="358606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grey vs2">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BF6A1E1-2140-DD15-63B5-59D70D9282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4920847" cy="3609603"/>
          </a:xfrm>
          <a:prstGeom prst="rect">
            <a:avLst/>
          </a:prstGeom>
        </p:spPr>
      </p:pic>
      <p:sp>
        <p:nvSpPr>
          <p:cNvPr id="2" name="Title 1"/>
          <p:cNvSpPr>
            <a:spLocks noGrp="1"/>
          </p:cNvSpPr>
          <p:nvPr>
            <p:ph type="ctrTitle" hasCustomPrompt="1"/>
          </p:nvPr>
        </p:nvSpPr>
        <p:spPr>
          <a:xfrm>
            <a:off x="322687" y="1347614"/>
            <a:ext cx="2953169" cy="1584176"/>
          </a:xfrm>
        </p:spPr>
        <p:txBody>
          <a:bodyPr anchor="t" anchorCtr="0"/>
          <a:lstStyle>
            <a:lvl1pPr algn="l">
              <a:defRPr sz="2000">
                <a:solidFill>
                  <a:schemeClr val="bg1"/>
                </a:solidFill>
              </a:defRPr>
            </a:lvl1pPr>
          </a:lstStyle>
          <a:p>
            <a:r>
              <a:rPr lang="en-GB" noProof="0"/>
              <a:t>Click to edit divider slide title</a:t>
            </a:r>
          </a:p>
        </p:txBody>
      </p:sp>
      <p:pic>
        <p:nvPicPr>
          <p:cNvPr id="4" name="Picture 3">
            <a:extLst>
              <a:ext uri="{FF2B5EF4-FFF2-40B4-BE49-F238E27FC236}">
                <a16:creationId xmlns:a16="http://schemas.microsoft.com/office/drawing/2014/main" id="{1A8C7E79-A463-DD7C-382C-0177D5A07A4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22687" y="267494"/>
            <a:ext cx="2233089" cy="540427"/>
          </a:xfrm>
          <a:prstGeom prst="rect">
            <a:avLst/>
          </a:prstGeom>
        </p:spPr>
      </p:pic>
      <p:sp>
        <p:nvSpPr>
          <p:cNvPr id="3" name="Text Placeholder 5">
            <a:extLst>
              <a:ext uri="{FF2B5EF4-FFF2-40B4-BE49-F238E27FC236}">
                <a16:creationId xmlns:a16="http://schemas.microsoft.com/office/drawing/2014/main" id="{C6CAD681-0FB9-0D5C-8960-DB7EF079AB9F}"/>
              </a:ext>
            </a:extLst>
          </p:cNvPr>
          <p:cNvSpPr>
            <a:spLocks noGrp="1"/>
          </p:cNvSpPr>
          <p:nvPr>
            <p:ph type="body" sz="quarter" idx="10"/>
          </p:nvPr>
        </p:nvSpPr>
        <p:spPr>
          <a:xfrm>
            <a:off x="4356100" y="2643188"/>
            <a:ext cx="4787900" cy="25003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54906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wo Content (dark backgrou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900" cy="243000"/>
          </a:xfrm>
        </p:spPr>
        <p:txBody>
          <a:bodyPr/>
          <a:lstStyle>
            <a:lvl1pPr>
              <a:defRPr>
                <a:solidFill>
                  <a:schemeClr val="bg1"/>
                </a:solidFill>
              </a:defRPr>
            </a:lvl1pPr>
          </a:lstStyle>
          <a:p>
            <a:r>
              <a:rPr lang="en-US" noProof="0"/>
              <a:t>Click to edit Master title style</a:t>
            </a:r>
            <a:endParaRPr lang="en-GB" noProof="0"/>
          </a:p>
        </p:txBody>
      </p:sp>
      <p:sp>
        <p:nvSpPr>
          <p:cNvPr id="3" name="Content Placeholder 2"/>
          <p:cNvSpPr>
            <a:spLocks noGrp="1"/>
          </p:cNvSpPr>
          <p:nvPr>
            <p:ph sz="half" idx="1"/>
          </p:nvPr>
        </p:nvSpPr>
        <p:spPr>
          <a:xfrm>
            <a:off x="405000" y="1296000"/>
            <a:ext cx="4087800" cy="2862000"/>
          </a:xfrm>
        </p:spPr>
        <p:txBody>
          <a:bodyPr/>
          <a:lstStyle>
            <a:lvl1pPr>
              <a:defRPr sz="1350">
                <a:solidFill>
                  <a:schemeClr val="bg1"/>
                </a:solidFill>
              </a:defRPr>
            </a:lvl1pPr>
            <a:lvl2pPr>
              <a:defRPr sz="1125">
                <a:solidFill>
                  <a:schemeClr val="bg1"/>
                </a:solidFill>
              </a:defRPr>
            </a:lvl2pPr>
            <a:lvl3pPr>
              <a:defRPr sz="1125">
                <a:solidFill>
                  <a:schemeClr val="bg1"/>
                </a:solidFill>
              </a:defRPr>
            </a:lvl3pPr>
            <a:lvl4pPr>
              <a:defRPr sz="1125">
                <a:solidFill>
                  <a:schemeClr val="bg1"/>
                </a:solidFill>
              </a:defRPr>
            </a:lvl4pPr>
            <a:lvl5pPr>
              <a:defRPr sz="1125">
                <a:solidFill>
                  <a:schemeClr val="bg1"/>
                </a:solidFill>
              </a:defRPr>
            </a:lvl5pPr>
            <a:lvl6pPr>
              <a:defRPr sz="1350"/>
            </a:lvl6pPr>
            <a:lvl7pPr>
              <a:defRPr sz="1350"/>
            </a:lvl7pPr>
            <a:lvl8pPr>
              <a:defRPr sz="1350"/>
            </a:lvl8pPr>
            <a:lvl9pPr>
              <a:defRPr sz="13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1202" y="1296000"/>
            <a:ext cx="4087800" cy="2862000"/>
          </a:xfrm>
        </p:spPr>
        <p:txBody>
          <a:bodyPr/>
          <a:lstStyle>
            <a:lvl1pPr>
              <a:defRPr sz="1350">
                <a:solidFill>
                  <a:schemeClr val="bg1"/>
                </a:solidFill>
              </a:defRPr>
            </a:lvl1pPr>
            <a:lvl2pPr>
              <a:defRPr sz="1125">
                <a:solidFill>
                  <a:schemeClr val="bg1"/>
                </a:solidFill>
              </a:defRPr>
            </a:lvl2pPr>
            <a:lvl3pPr>
              <a:defRPr sz="1125">
                <a:solidFill>
                  <a:schemeClr val="bg1"/>
                </a:solidFill>
              </a:defRPr>
            </a:lvl3pPr>
            <a:lvl4pPr>
              <a:defRPr sz="1125">
                <a:solidFill>
                  <a:schemeClr val="bg1"/>
                </a:solidFill>
              </a:defRPr>
            </a:lvl4pPr>
            <a:lvl5pPr>
              <a:defRPr sz="1125">
                <a:solidFill>
                  <a:schemeClr val="bg1"/>
                </a:solidFill>
              </a:defRPr>
            </a:lvl5pPr>
            <a:lvl6pPr>
              <a:defRPr sz="1350"/>
            </a:lvl6pPr>
            <a:lvl7pPr>
              <a:defRPr sz="1350"/>
            </a:lvl7pPr>
            <a:lvl8pPr>
              <a:defRPr sz="1350"/>
            </a:lvl8pPr>
            <a:lvl9pPr>
              <a:defRPr sz="13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lvl1pPr>
              <a:defRPr>
                <a:solidFill>
                  <a:schemeClr val="bg1"/>
                </a:solidFill>
              </a:defRPr>
            </a:lvl1pPr>
          </a:lstStyle>
          <a:p>
            <a:fld id="{ED10F13C-2B19-4443-8C67-27D5857AA984}" type="datetime1">
              <a:rPr lang="en-GB" smtClean="0"/>
              <a:t>15/05/2025</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 2025 Tokamak Energy    </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4860001" y="4624387"/>
            <a:ext cx="3877997" cy="114113"/>
          </a:xfrm>
        </p:spPr>
        <p:txBody>
          <a:bodyPr anchor="b" anchorCtr="0"/>
          <a:lstStyle>
            <a:lvl1pPr algn="r">
              <a:defRPr sz="450">
                <a:solidFill>
                  <a:schemeClr val="bg1"/>
                </a:solidFill>
              </a:defRPr>
            </a:lvl1pPr>
          </a:lstStyle>
          <a:p>
            <a:pPr lvl="0"/>
            <a:r>
              <a:rPr lang="en-US"/>
              <a:t>Insert Source if required</a:t>
            </a:r>
            <a:endParaRPr lang="en-GB"/>
          </a:p>
        </p:txBody>
      </p:sp>
      <p:pic>
        <p:nvPicPr>
          <p:cNvPr id="9" name="Picture 8" descr="Background pattern&#10;&#10;Description automatically generated">
            <a:extLst>
              <a:ext uri="{FF2B5EF4-FFF2-40B4-BE49-F238E27FC236}">
                <a16:creationId xmlns:a16="http://schemas.microsoft.com/office/drawing/2014/main" id="{F41AF9F2-5AB4-C58D-4821-EC2ED68CF93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Tree>
    <p:extLst>
      <p:ext uri="{BB962C8B-B14F-4D97-AF65-F5344CB8AC3E}">
        <p14:creationId xmlns:p14="http://schemas.microsoft.com/office/powerpoint/2010/main" val="2605182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Content with headings (dark backgrou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900" cy="243000"/>
          </a:xfrm>
        </p:spPr>
        <p:txBody>
          <a:bodyPr/>
          <a:lstStyle>
            <a:lvl1pPr>
              <a:defRPr>
                <a:solidFill>
                  <a:schemeClr val="bg1"/>
                </a:solidFill>
              </a:defRPr>
            </a:lvl1pPr>
          </a:lstStyle>
          <a:p>
            <a:r>
              <a:rPr lang="en-US" noProof="0"/>
              <a:t>Click to edit Master title style</a:t>
            </a:r>
            <a:endParaRPr lang="en-GB" noProof="0"/>
          </a:p>
        </p:txBody>
      </p:sp>
      <p:sp>
        <p:nvSpPr>
          <p:cNvPr id="3" name="Content Placeholder 2"/>
          <p:cNvSpPr>
            <a:spLocks noGrp="1"/>
          </p:cNvSpPr>
          <p:nvPr>
            <p:ph sz="half" idx="1"/>
          </p:nvPr>
        </p:nvSpPr>
        <p:spPr>
          <a:xfrm>
            <a:off x="405000" y="1296000"/>
            <a:ext cx="4087800" cy="2862000"/>
          </a:xfrm>
        </p:spPr>
        <p:txBody>
          <a:bodyPr/>
          <a:lstStyle>
            <a:lvl1pPr>
              <a:spcAft>
                <a:spcPts val="0"/>
              </a:spcAft>
              <a:defRPr sz="1350" b="1">
                <a:solidFill>
                  <a:schemeClr val="bg1"/>
                </a:solidFill>
              </a:defRPr>
            </a:lvl1pPr>
            <a:lvl2pPr marL="0" indent="0">
              <a:buNone/>
              <a:defRPr sz="1350">
                <a:solidFill>
                  <a:schemeClr val="bg1"/>
                </a:solidFill>
              </a:defRPr>
            </a:lvl2pPr>
            <a:lvl3pPr marL="162000">
              <a:defRPr sz="1125">
                <a:solidFill>
                  <a:schemeClr val="bg1"/>
                </a:solidFill>
              </a:defRPr>
            </a:lvl3pPr>
            <a:lvl4pPr marL="324000">
              <a:defRPr sz="1125">
                <a:solidFill>
                  <a:schemeClr val="bg1"/>
                </a:solidFill>
              </a:defRPr>
            </a:lvl4pPr>
            <a:lvl5pPr marL="486000">
              <a:defRPr sz="1125">
                <a:solidFill>
                  <a:schemeClr val="bg1"/>
                </a:solidFill>
              </a:defRPr>
            </a:lvl5pPr>
            <a:lvl6pPr marL="648000">
              <a:defRPr sz="1125">
                <a:solidFill>
                  <a:schemeClr val="bg1"/>
                </a:solidFill>
              </a:defRPr>
            </a:lvl6pPr>
            <a:lvl7pPr marL="810000">
              <a:defRPr sz="1125">
                <a:solidFill>
                  <a:schemeClr val="bg1"/>
                </a:solidFill>
              </a:defRPr>
            </a:lvl7pPr>
            <a:lvl8pPr>
              <a:defRPr sz="1350"/>
            </a:lvl8pPr>
            <a:lvl9pPr>
              <a:defRPr sz="13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1202" y="1296000"/>
            <a:ext cx="4087800" cy="2862000"/>
          </a:xfrm>
        </p:spPr>
        <p:txBody>
          <a:bodyPr/>
          <a:lstStyle>
            <a:lvl1pPr>
              <a:spcAft>
                <a:spcPts val="0"/>
              </a:spcAft>
              <a:defRPr sz="1350" b="1">
                <a:solidFill>
                  <a:schemeClr val="bg1"/>
                </a:solidFill>
              </a:defRPr>
            </a:lvl1pPr>
            <a:lvl2pPr marL="0" indent="0">
              <a:buNone/>
              <a:defRPr sz="1350">
                <a:solidFill>
                  <a:schemeClr val="bg1"/>
                </a:solidFill>
              </a:defRPr>
            </a:lvl2pPr>
            <a:lvl3pPr marL="162000">
              <a:defRPr sz="1125">
                <a:solidFill>
                  <a:schemeClr val="bg1"/>
                </a:solidFill>
              </a:defRPr>
            </a:lvl3pPr>
            <a:lvl4pPr marL="324000">
              <a:defRPr sz="1125">
                <a:solidFill>
                  <a:schemeClr val="bg1"/>
                </a:solidFill>
              </a:defRPr>
            </a:lvl4pPr>
            <a:lvl5pPr marL="486000">
              <a:defRPr sz="1125">
                <a:solidFill>
                  <a:schemeClr val="bg1"/>
                </a:solidFill>
              </a:defRPr>
            </a:lvl5pPr>
            <a:lvl6pPr marL="648000">
              <a:defRPr sz="1125">
                <a:solidFill>
                  <a:schemeClr val="bg1"/>
                </a:solidFill>
              </a:defRPr>
            </a:lvl6pPr>
            <a:lvl7pPr marL="810000">
              <a:defRPr sz="1125">
                <a:solidFill>
                  <a:schemeClr val="bg1"/>
                </a:solidFill>
              </a:defRPr>
            </a:lvl7pPr>
            <a:lvl8pPr>
              <a:defRPr sz="1350"/>
            </a:lvl8pPr>
            <a:lvl9pPr>
              <a:defRPr sz="13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lvl1pPr>
              <a:defRPr>
                <a:solidFill>
                  <a:schemeClr val="bg1"/>
                </a:solidFill>
              </a:defRPr>
            </a:lvl1pPr>
          </a:lstStyle>
          <a:p>
            <a:fld id="{270A4398-33D8-46F4-B858-CA4854513F4B}" type="datetime1">
              <a:rPr lang="en-GB" smtClean="0"/>
              <a:t>15/05/2025</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 2025 Tokamak Energy    </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4860001" y="4624387"/>
            <a:ext cx="3877997" cy="114113"/>
          </a:xfrm>
        </p:spPr>
        <p:txBody>
          <a:bodyPr anchor="b" anchorCtr="0"/>
          <a:lstStyle>
            <a:lvl1pPr algn="r">
              <a:defRPr sz="450">
                <a:solidFill>
                  <a:schemeClr val="bg1"/>
                </a:solidFill>
              </a:defRPr>
            </a:lvl1pPr>
          </a:lstStyle>
          <a:p>
            <a:pPr lvl="0"/>
            <a:r>
              <a:rPr lang="en-US"/>
              <a:t>Insert Source if required</a:t>
            </a:r>
            <a:endParaRPr lang="en-GB"/>
          </a:p>
        </p:txBody>
      </p:sp>
      <p:pic>
        <p:nvPicPr>
          <p:cNvPr id="9" name="Picture 8" descr="Background pattern&#10;&#10;Description automatically generated">
            <a:extLst>
              <a:ext uri="{FF2B5EF4-FFF2-40B4-BE49-F238E27FC236}">
                <a16:creationId xmlns:a16="http://schemas.microsoft.com/office/drawing/2014/main" id="{D808FE05-3B76-BB11-1CED-EA75640DD74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Tree>
    <p:extLst>
      <p:ext uri="{BB962C8B-B14F-4D97-AF65-F5344CB8AC3E}">
        <p14:creationId xmlns:p14="http://schemas.microsoft.com/office/powerpoint/2010/main" val="2778358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wo Content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900" cy="243000"/>
          </a:xfrm>
        </p:spPr>
        <p:txBody>
          <a:bodyPr/>
          <a:lstStyle>
            <a:lvl1pPr>
              <a:defRPr>
                <a:solidFill>
                  <a:schemeClr val="bg1"/>
                </a:solidFill>
              </a:defRPr>
            </a:lvl1pPr>
          </a:lstStyle>
          <a:p>
            <a:r>
              <a:rPr lang="en-US" noProof="0"/>
              <a:t>Click to edit Master title style</a:t>
            </a:r>
            <a:endParaRPr lang="en-GB" noProof="0"/>
          </a:p>
        </p:txBody>
      </p:sp>
      <p:sp>
        <p:nvSpPr>
          <p:cNvPr id="3" name="Content Placeholder 2"/>
          <p:cNvSpPr>
            <a:spLocks noGrp="1"/>
          </p:cNvSpPr>
          <p:nvPr>
            <p:ph sz="half" idx="1"/>
          </p:nvPr>
        </p:nvSpPr>
        <p:spPr>
          <a:xfrm>
            <a:off x="405000" y="1296000"/>
            <a:ext cx="4087800" cy="2862000"/>
          </a:xfrm>
        </p:spPr>
        <p:txBody>
          <a:bodyPr/>
          <a:lstStyle>
            <a:lvl1pPr>
              <a:defRPr sz="1350">
                <a:solidFill>
                  <a:schemeClr val="bg1"/>
                </a:solidFill>
              </a:defRPr>
            </a:lvl1pPr>
            <a:lvl2pPr>
              <a:defRPr sz="1125">
                <a:solidFill>
                  <a:schemeClr val="bg1"/>
                </a:solidFill>
              </a:defRPr>
            </a:lvl2pPr>
            <a:lvl3pPr>
              <a:defRPr sz="1125">
                <a:solidFill>
                  <a:schemeClr val="bg1"/>
                </a:solidFill>
              </a:defRPr>
            </a:lvl3pPr>
            <a:lvl4pPr>
              <a:defRPr sz="1125">
                <a:solidFill>
                  <a:schemeClr val="bg1"/>
                </a:solidFill>
              </a:defRPr>
            </a:lvl4pPr>
            <a:lvl5pPr>
              <a:defRPr sz="1125">
                <a:solidFill>
                  <a:schemeClr val="bg1"/>
                </a:solidFill>
              </a:defRPr>
            </a:lvl5pPr>
            <a:lvl6pPr>
              <a:defRPr sz="1350"/>
            </a:lvl6pPr>
            <a:lvl7pPr>
              <a:defRPr sz="1350"/>
            </a:lvl7pPr>
            <a:lvl8pPr>
              <a:defRPr sz="1350"/>
            </a:lvl8pPr>
            <a:lvl9pPr>
              <a:defRPr sz="13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1202" y="1296000"/>
            <a:ext cx="4087800" cy="2862000"/>
          </a:xfrm>
        </p:spPr>
        <p:txBody>
          <a:bodyPr/>
          <a:lstStyle>
            <a:lvl1pPr>
              <a:defRPr sz="1350">
                <a:solidFill>
                  <a:schemeClr val="bg1"/>
                </a:solidFill>
              </a:defRPr>
            </a:lvl1pPr>
            <a:lvl2pPr>
              <a:defRPr sz="1125">
                <a:solidFill>
                  <a:schemeClr val="bg1"/>
                </a:solidFill>
              </a:defRPr>
            </a:lvl2pPr>
            <a:lvl3pPr>
              <a:defRPr sz="1125">
                <a:solidFill>
                  <a:schemeClr val="bg1"/>
                </a:solidFill>
              </a:defRPr>
            </a:lvl3pPr>
            <a:lvl4pPr>
              <a:defRPr sz="1125">
                <a:solidFill>
                  <a:schemeClr val="bg1"/>
                </a:solidFill>
              </a:defRPr>
            </a:lvl4pPr>
            <a:lvl5pPr>
              <a:defRPr sz="1125">
                <a:solidFill>
                  <a:schemeClr val="bg1"/>
                </a:solidFill>
              </a:defRPr>
            </a:lvl5pPr>
            <a:lvl6pPr>
              <a:defRPr sz="1350"/>
            </a:lvl6pPr>
            <a:lvl7pPr>
              <a:defRPr sz="1350"/>
            </a:lvl7pPr>
            <a:lvl8pPr>
              <a:defRPr sz="1350"/>
            </a:lvl8pPr>
            <a:lvl9pPr>
              <a:defRPr sz="13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lvl1pPr>
              <a:defRPr>
                <a:solidFill>
                  <a:schemeClr val="bg1"/>
                </a:solidFill>
              </a:defRPr>
            </a:lvl1pPr>
          </a:lstStyle>
          <a:p>
            <a:fld id="{22345D18-42D6-41CB-AF25-5BDB6A884ABC}" type="datetime1">
              <a:rPr lang="en-GB" smtClean="0"/>
              <a:t>15/05/2025</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 2025 Tokamak Energy    </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4860001" y="4624387"/>
            <a:ext cx="3877997" cy="114113"/>
          </a:xfrm>
        </p:spPr>
        <p:txBody>
          <a:bodyPr anchor="b" anchorCtr="0"/>
          <a:lstStyle>
            <a:lvl1pPr algn="r">
              <a:defRPr sz="450">
                <a:solidFill>
                  <a:schemeClr val="bg1"/>
                </a:solidFill>
              </a:defRPr>
            </a:lvl1pPr>
          </a:lstStyle>
          <a:p>
            <a:pPr lvl="0"/>
            <a:r>
              <a:rPr lang="en-US"/>
              <a:t>Insert Source if required</a:t>
            </a:r>
            <a:endParaRPr lang="en-GB"/>
          </a:p>
        </p:txBody>
      </p:sp>
      <p:pic>
        <p:nvPicPr>
          <p:cNvPr id="9" name="Picture 8" descr="Background pattern&#10;&#10;Description automatically generated">
            <a:extLst>
              <a:ext uri="{FF2B5EF4-FFF2-40B4-BE49-F238E27FC236}">
                <a16:creationId xmlns:a16="http://schemas.microsoft.com/office/drawing/2014/main" id="{D8A6123D-8C35-90CF-540E-1B09AAC25B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Tree>
    <p:extLst>
      <p:ext uri="{BB962C8B-B14F-4D97-AF65-F5344CB8AC3E}">
        <p14:creationId xmlns:p14="http://schemas.microsoft.com/office/powerpoint/2010/main" val="1211764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wo Content with headings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900" cy="243000"/>
          </a:xfrm>
        </p:spPr>
        <p:txBody>
          <a:bodyPr/>
          <a:lstStyle>
            <a:lvl1pPr>
              <a:defRPr>
                <a:solidFill>
                  <a:schemeClr val="bg1"/>
                </a:solidFill>
              </a:defRPr>
            </a:lvl1pPr>
          </a:lstStyle>
          <a:p>
            <a:r>
              <a:rPr lang="en-US" noProof="0"/>
              <a:t>Click to edit Master title style</a:t>
            </a:r>
            <a:endParaRPr lang="en-GB" noProof="0"/>
          </a:p>
        </p:txBody>
      </p:sp>
      <p:sp>
        <p:nvSpPr>
          <p:cNvPr id="3" name="Content Placeholder 2"/>
          <p:cNvSpPr>
            <a:spLocks noGrp="1"/>
          </p:cNvSpPr>
          <p:nvPr>
            <p:ph sz="half" idx="1"/>
          </p:nvPr>
        </p:nvSpPr>
        <p:spPr>
          <a:xfrm>
            <a:off x="405000" y="1296000"/>
            <a:ext cx="4087800" cy="2862000"/>
          </a:xfrm>
        </p:spPr>
        <p:txBody>
          <a:bodyPr/>
          <a:lstStyle>
            <a:lvl1pPr>
              <a:spcAft>
                <a:spcPts val="0"/>
              </a:spcAft>
              <a:defRPr sz="1350" b="1">
                <a:solidFill>
                  <a:schemeClr val="bg1"/>
                </a:solidFill>
              </a:defRPr>
            </a:lvl1pPr>
            <a:lvl2pPr marL="0" indent="0">
              <a:buNone/>
              <a:defRPr sz="1350">
                <a:solidFill>
                  <a:schemeClr val="bg1"/>
                </a:solidFill>
              </a:defRPr>
            </a:lvl2pPr>
            <a:lvl3pPr marL="162000">
              <a:defRPr sz="1125">
                <a:solidFill>
                  <a:schemeClr val="bg1"/>
                </a:solidFill>
              </a:defRPr>
            </a:lvl3pPr>
            <a:lvl4pPr marL="324000">
              <a:defRPr sz="1125">
                <a:solidFill>
                  <a:schemeClr val="bg1"/>
                </a:solidFill>
              </a:defRPr>
            </a:lvl4pPr>
            <a:lvl5pPr marL="486000">
              <a:defRPr sz="1125">
                <a:solidFill>
                  <a:schemeClr val="bg1"/>
                </a:solidFill>
              </a:defRPr>
            </a:lvl5pPr>
            <a:lvl6pPr marL="648000">
              <a:defRPr sz="1125">
                <a:solidFill>
                  <a:schemeClr val="bg1"/>
                </a:solidFill>
              </a:defRPr>
            </a:lvl6pPr>
            <a:lvl7pPr marL="810000">
              <a:defRPr sz="1125">
                <a:solidFill>
                  <a:schemeClr val="bg1"/>
                </a:solidFill>
              </a:defRPr>
            </a:lvl7pPr>
            <a:lvl8pPr>
              <a:defRPr sz="1350"/>
            </a:lvl8pPr>
            <a:lvl9pPr>
              <a:defRPr sz="13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1202" y="1296000"/>
            <a:ext cx="4087800" cy="2862000"/>
          </a:xfrm>
        </p:spPr>
        <p:txBody>
          <a:bodyPr/>
          <a:lstStyle>
            <a:lvl1pPr>
              <a:spcAft>
                <a:spcPts val="0"/>
              </a:spcAft>
              <a:defRPr sz="1350" b="1">
                <a:solidFill>
                  <a:schemeClr val="bg1"/>
                </a:solidFill>
              </a:defRPr>
            </a:lvl1pPr>
            <a:lvl2pPr marL="0" indent="0">
              <a:buNone/>
              <a:defRPr sz="1350">
                <a:solidFill>
                  <a:schemeClr val="bg1"/>
                </a:solidFill>
              </a:defRPr>
            </a:lvl2pPr>
            <a:lvl3pPr marL="162000">
              <a:defRPr sz="1125">
                <a:solidFill>
                  <a:schemeClr val="bg1"/>
                </a:solidFill>
              </a:defRPr>
            </a:lvl3pPr>
            <a:lvl4pPr marL="324000">
              <a:defRPr sz="1125">
                <a:solidFill>
                  <a:schemeClr val="bg1"/>
                </a:solidFill>
              </a:defRPr>
            </a:lvl4pPr>
            <a:lvl5pPr marL="486000">
              <a:defRPr sz="1125">
                <a:solidFill>
                  <a:schemeClr val="bg1"/>
                </a:solidFill>
              </a:defRPr>
            </a:lvl5pPr>
            <a:lvl6pPr marL="648000">
              <a:defRPr sz="1125">
                <a:solidFill>
                  <a:schemeClr val="bg1"/>
                </a:solidFill>
              </a:defRPr>
            </a:lvl6pPr>
            <a:lvl7pPr marL="810000">
              <a:defRPr sz="1125">
                <a:solidFill>
                  <a:schemeClr val="bg1"/>
                </a:solidFill>
              </a:defRPr>
            </a:lvl7pPr>
            <a:lvl8pPr>
              <a:defRPr sz="1350"/>
            </a:lvl8pPr>
            <a:lvl9pPr>
              <a:defRPr sz="135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lvl1pPr>
              <a:defRPr>
                <a:solidFill>
                  <a:schemeClr val="bg1"/>
                </a:solidFill>
              </a:defRPr>
            </a:lvl1pPr>
          </a:lstStyle>
          <a:p>
            <a:fld id="{0BA25667-F2C5-4B68-8BBC-6573FBF6EFC1}" type="datetime1">
              <a:rPr lang="en-GB" smtClean="0"/>
              <a:t>15/05/2025</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 2025 Tokamak Energy    </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4860001" y="4624387"/>
            <a:ext cx="3877997" cy="114113"/>
          </a:xfrm>
        </p:spPr>
        <p:txBody>
          <a:bodyPr anchor="b" anchorCtr="0"/>
          <a:lstStyle>
            <a:lvl1pPr algn="r">
              <a:defRPr sz="450">
                <a:solidFill>
                  <a:schemeClr val="bg1"/>
                </a:solidFill>
              </a:defRPr>
            </a:lvl1pPr>
          </a:lstStyle>
          <a:p>
            <a:pPr lvl="0"/>
            <a:r>
              <a:rPr lang="en-US"/>
              <a:t>Insert Source if required</a:t>
            </a:r>
            <a:endParaRPr lang="en-GB"/>
          </a:p>
        </p:txBody>
      </p:sp>
      <p:pic>
        <p:nvPicPr>
          <p:cNvPr id="9" name="Picture 8" descr="Background pattern&#10;&#10;Description automatically generated">
            <a:extLst>
              <a:ext uri="{FF2B5EF4-FFF2-40B4-BE49-F238E27FC236}">
                <a16:creationId xmlns:a16="http://schemas.microsoft.com/office/drawing/2014/main" id="{6701DA42-FD99-D146-0407-825BA3E5DC9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Tree>
    <p:extLst>
      <p:ext uri="{BB962C8B-B14F-4D97-AF65-F5344CB8AC3E}">
        <p14:creationId xmlns:p14="http://schemas.microsoft.com/office/powerpoint/2010/main" val="2325708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white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C169E814-9FAC-4C3A-8AA7-C1A4F1B30E27}" type="datetime1">
              <a:rPr lang="en-GB" noProof="0" smtClean="0"/>
              <a:t>15/05/2025</a:t>
            </a:fld>
            <a:endParaRPr lang="en-GB" noProof="0"/>
          </a:p>
        </p:txBody>
      </p:sp>
      <p:sp>
        <p:nvSpPr>
          <p:cNvPr id="4" name="Footer Placeholder 3"/>
          <p:cNvSpPr>
            <a:spLocks noGrp="1"/>
          </p:cNvSpPr>
          <p:nvPr>
            <p:ph type="ftr" sz="quarter" idx="11"/>
          </p:nvPr>
        </p:nvSpPr>
        <p:spPr/>
        <p:txBody>
          <a:bodyPr/>
          <a:lstStyle/>
          <a:p>
            <a:r>
              <a:rPr lang="en-GB" noProof="0" dirty="0"/>
              <a:t>© 2025 Tokamak Energy    </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6" name="Text Placeholder 5">
            <a:extLst>
              <a:ext uri="{FF2B5EF4-FFF2-40B4-BE49-F238E27FC236}">
                <a16:creationId xmlns:a16="http://schemas.microsoft.com/office/drawing/2014/main" id="{AB2EBFCB-A797-0C63-91D6-8AE0D99C6A44}"/>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tx2"/>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D890DC43-AD75-5AB3-589E-C0858C8B9374}"/>
              </a:ext>
            </a:extLst>
          </p:cNvPr>
          <p:cNvSpPr>
            <a:spLocks noGrp="1"/>
          </p:cNvSpPr>
          <p:nvPr>
            <p:ph type="body" sz="quarter" idx="14" hasCustomPrompt="1"/>
          </p:nvPr>
        </p:nvSpPr>
        <p:spPr>
          <a:xfrm>
            <a:off x="4860001" y="4624387"/>
            <a:ext cx="3877997" cy="114113"/>
          </a:xfrm>
        </p:spPr>
        <p:txBody>
          <a:bodyPr anchor="b" anchorCtr="0"/>
          <a:lstStyle>
            <a:lvl1pPr algn="r">
              <a:defRPr sz="450"/>
            </a:lvl1pPr>
          </a:lstStyle>
          <a:p>
            <a:pPr lvl="0"/>
            <a:r>
              <a:rPr lang="en-US"/>
              <a:t>Insert Source if required</a:t>
            </a:r>
            <a:endParaRPr lang="en-GB"/>
          </a:p>
        </p:txBody>
      </p:sp>
    </p:spTree>
    <p:extLst>
      <p:ext uri="{BB962C8B-B14F-4D97-AF65-F5344CB8AC3E}">
        <p14:creationId xmlns:p14="http://schemas.microsoft.com/office/powerpoint/2010/main" val="1285495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white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C21E1-54F3-452F-A191-690CB382B123}" type="datetime1">
              <a:rPr lang="en-GB" noProof="0" smtClean="0"/>
              <a:t>15/05/2025</a:t>
            </a:fld>
            <a:endParaRPr lang="en-GB" noProof="0"/>
          </a:p>
        </p:txBody>
      </p:sp>
      <p:sp>
        <p:nvSpPr>
          <p:cNvPr id="3" name="Footer Placeholder 2"/>
          <p:cNvSpPr>
            <a:spLocks noGrp="1"/>
          </p:cNvSpPr>
          <p:nvPr>
            <p:ph type="ftr" sz="quarter" idx="11"/>
          </p:nvPr>
        </p:nvSpPr>
        <p:spPr/>
        <p:txBody>
          <a:bodyPr/>
          <a:lstStyle/>
          <a:p>
            <a:r>
              <a:rPr lang="en-GB" dirty="0"/>
              <a:t>© 2025 Tokamak Energy    </a:t>
            </a:r>
            <a:endParaRPr lang="en-GB" noProof="0" dirty="0"/>
          </a:p>
        </p:txBody>
      </p:sp>
      <p:sp>
        <p:nvSpPr>
          <p:cNvPr id="4" name="Slide Number Placeholder 3"/>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3183218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Only (dark backgrou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lvl1pPr>
              <a:defRPr>
                <a:solidFill>
                  <a:schemeClr val="bg1"/>
                </a:solidFill>
              </a:defRPr>
            </a:lvl1pPr>
          </a:lstStyle>
          <a:p>
            <a:fld id="{0CBECA1F-04A6-4D1B-A784-998303968AE2}" type="datetime1">
              <a:rPr lang="en-GB" smtClean="0"/>
              <a:t>15/05/2025</a:t>
            </a:fld>
            <a:endParaRPr lang="en-GB"/>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a:t>© 2025 Tokamak Energy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6" name="Text Placeholder 5">
            <a:extLst>
              <a:ext uri="{FF2B5EF4-FFF2-40B4-BE49-F238E27FC236}">
                <a16:creationId xmlns:a16="http://schemas.microsoft.com/office/drawing/2014/main" id="{AB2EBFCB-A797-0C63-91D6-8AE0D99C6A44}"/>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bg1"/>
                </a:solidFill>
              </a:defRPr>
            </a:lvl1pPr>
          </a:lstStyle>
          <a:p>
            <a:pPr lvl="0"/>
            <a:r>
              <a:rPr lang="en-US"/>
              <a:t>Click to edit Master text styles</a:t>
            </a:r>
          </a:p>
        </p:txBody>
      </p:sp>
      <p:sp>
        <p:nvSpPr>
          <p:cNvPr id="7" name="Text Placeholder 9">
            <a:extLst>
              <a:ext uri="{FF2B5EF4-FFF2-40B4-BE49-F238E27FC236}">
                <a16:creationId xmlns:a16="http://schemas.microsoft.com/office/drawing/2014/main" id="{880F9393-033B-93F9-51E4-A966B706DD26}"/>
              </a:ext>
            </a:extLst>
          </p:cNvPr>
          <p:cNvSpPr>
            <a:spLocks noGrp="1"/>
          </p:cNvSpPr>
          <p:nvPr>
            <p:ph type="body" sz="quarter" idx="14" hasCustomPrompt="1"/>
          </p:nvPr>
        </p:nvSpPr>
        <p:spPr>
          <a:xfrm>
            <a:off x="4860001" y="4624387"/>
            <a:ext cx="3877997" cy="114113"/>
          </a:xfrm>
        </p:spPr>
        <p:txBody>
          <a:bodyPr anchor="b" anchorCtr="0"/>
          <a:lstStyle>
            <a:lvl1pPr algn="r">
              <a:defRPr sz="450">
                <a:solidFill>
                  <a:schemeClr val="bg1"/>
                </a:solidFill>
              </a:defRPr>
            </a:lvl1pPr>
          </a:lstStyle>
          <a:p>
            <a:pPr lvl="0"/>
            <a:r>
              <a:rPr lang="en-US"/>
              <a:t>Insert Source if required</a:t>
            </a:r>
            <a:endParaRPr lang="en-GB"/>
          </a:p>
        </p:txBody>
      </p:sp>
      <p:pic>
        <p:nvPicPr>
          <p:cNvPr id="9" name="Picture 8" descr="Background pattern&#10;&#10;Description automatically generated">
            <a:extLst>
              <a:ext uri="{FF2B5EF4-FFF2-40B4-BE49-F238E27FC236}">
                <a16:creationId xmlns:a16="http://schemas.microsoft.com/office/drawing/2014/main" id="{93F47B13-D2F2-D6A1-23CF-0E2DCF399C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Tree>
    <p:extLst>
      <p:ext uri="{BB962C8B-B14F-4D97-AF65-F5344CB8AC3E}">
        <p14:creationId xmlns:p14="http://schemas.microsoft.com/office/powerpoint/2010/main" val="5830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dark background)">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017C55C7-AE30-4F0E-BBC9-6E8E44DDA999}" type="datetime1">
              <a:rPr lang="en-GB" smtClean="0"/>
              <a:t>15/05/2025</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 2025 Tokamak Energy  </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pic>
        <p:nvPicPr>
          <p:cNvPr id="6" name="Picture 5" descr="Background pattern&#10;&#10;Description automatically generated">
            <a:extLst>
              <a:ext uri="{FF2B5EF4-FFF2-40B4-BE49-F238E27FC236}">
                <a16:creationId xmlns:a16="http://schemas.microsoft.com/office/drawing/2014/main" id="{E31FF8DC-48A1-163E-4B6C-49F47352266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Tree>
    <p:extLst>
      <p:ext uri="{BB962C8B-B14F-4D97-AF65-F5344CB8AC3E}">
        <p14:creationId xmlns:p14="http://schemas.microsoft.com/office/powerpoint/2010/main" val="32540798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Only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lvl1pPr>
              <a:defRPr>
                <a:solidFill>
                  <a:schemeClr val="bg1"/>
                </a:solidFill>
              </a:defRPr>
            </a:lvl1pPr>
          </a:lstStyle>
          <a:p>
            <a:fld id="{EE438916-97E4-4DFB-8B74-5CFBAE7E47EC}" type="datetime1">
              <a:rPr lang="en-GB" smtClean="0"/>
              <a:t>15/05/2025</a:t>
            </a:fld>
            <a:endParaRPr lang="en-GB"/>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a:t>© 2025 Tokamak Energy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6" name="Text Placeholder 5">
            <a:extLst>
              <a:ext uri="{FF2B5EF4-FFF2-40B4-BE49-F238E27FC236}">
                <a16:creationId xmlns:a16="http://schemas.microsoft.com/office/drawing/2014/main" id="{AB2EBFCB-A797-0C63-91D6-8AE0D99C6A44}"/>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bg1"/>
                </a:solidFill>
              </a:defRPr>
            </a:lvl1pPr>
          </a:lstStyle>
          <a:p>
            <a:pPr lvl="0"/>
            <a:r>
              <a:rPr lang="en-US"/>
              <a:t>Click to edit Master text styles</a:t>
            </a:r>
          </a:p>
        </p:txBody>
      </p:sp>
      <p:sp>
        <p:nvSpPr>
          <p:cNvPr id="7" name="Text Placeholder 9">
            <a:extLst>
              <a:ext uri="{FF2B5EF4-FFF2-40B4-BE49-F238E27FC236}">
                <a16:creationId xmlns:a16="http://schemas.microsoft.com/office/drawing/2014/main" id="{7E9E32AA-5E6C-CED9-BE03-23899331B762}"/>
              </a:ext>
            </a:extLst>
          </p:cNvPr>
          <p:cNvSpPr>
            <a:spLocks noGrp="1"/>
          </p:cNvSpPr>
          <p:nvPr>
            <p:ph type="body" sz="quarter" idx="14" hasCustomPrompt="1"/>
          </p:nvPr>
        </p:nvSpPr>
        <p:spPr>
          <a:xfrm>
            <a:off x="4860001" y="4624387"/>
            <a:ext cx="3877997" cy="114113"/>
          </a:xfrm>
        </p:spPr>
        <p:txBody>
          <a:bodyPr anchor="b" anchorCtr="0"/>
          <a:lstStyle>
            <a:lvl1pPr algn="r">
              <a:defRPr sz="450">
                <a:solidFill>
                  <a:schemeClr val="bg1"/>
                </a:solidFill>
              </a:defRPr>
            </a:lvl1pPr>
          </a:lstStyle>
          <a:p>
            <a:pPr lvl="0"/>
            <a:r>
              <a:rPr lang="en-US"/>
              <a:t>Insert Source if required</a:t>
            </a:r>
            <a:endParaRPr lang="en-GB"/>
          </a:p>
        </p:txBody>
      </p:sp>
      <p:pic>
        <p:nvPicPr>
          <p:cNvPr id="9" name="Picture 8" descr="Background pattern&#10;&#10;Description automatically generated">
            <a:extLst>
              <a:ext uri="{FF2B5EF4-FFF2-40B4-BE49-F238E27FC236}">
                <a16:creationId xmlns:a16="http://schemas.microsoft.com/office/drawing/2014/main" id="{482066C8-BB78-C513-9371-0679D363F8A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Tree>
    <p:extLst>
      <p:ext uri="{BB962C8B-B14F-4D97-AF65-F5344CB8AC3E}">
        <p14:creationId xmlns:p14="http://schemas.microsoft.com/office/powerpoint/2010/main" val="2115597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E83C7BEC-142C-420A-A8A7-9F136E2232D3}" type="datetime1">
              <a:rPr lang="en-GB" smtClean="0"/>
              <a:t>15/05/2025</a:t>
            </a:fld>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pic>
        <p:nvPicPr>
          <p:cNvPr id="6" name="Picture 5" descr="Background pattern&#10;&#10;Description automatically generated">
            <a:extLst>
              <a:ext uri="{FF2B5EF4-FFF2-40B4-BE49-F238E27FC236}">
                <a16:creationId xmlns:a16="http://schemas.microsoft.com/office/drawing/2014/main" id="{9ADBD180-CEDC-3843-FF9B-B1111134F62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5000" y="4738500"/>
            <a:ext cx="216000" cy="216000"/>
          </a:xfrm>
          <a:prstGeom prst="rect">
            <a:avLst/>
          </a:prstGeom>
        </p:spPr>
      </p:pic>
      <p:sp>
        <p:nvSpPr>
          <p:cNvPr id="5" name="Footer Placeholder 13">
            <a:extLst>
              <a:ext uri="{FF2B5EF4-FFF2-40B4-BE49-F238E27FC236}">
                <a16:creationId xmlns:a16="http://schemas.microsoft.com/office/drawing/2014/main" id="{A55387AD-D1A7-50A7-2A81-E6C5EC735FAB}"/>
              </a:ext>
            </a:extLst>
          </p:cNvPr>
          <p:cNvSpPr>
            <a:spLocks noGrp="1"/>
          </p:cNvSpPr>
          <p:nvPr userDrawn="1"/>
        </p:nvSpPr>
        <p:spPr>
          <a:xfrm>
            <a:off x="774001" y="4779000"/>
            <a:ext cx="3510000" cy="135000"/>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solidFill>
                  <a:schemeClr val="bg1"/>
                </a:solidFill>
              </a:rPr>
              <a:t>© 2025 Tokamak Energy    </a:t>
            </a:r>
          </a:p>
        </p:txBody>
      </p:sp>
    </p:spTree>
    <p:extLst>
      <p:ext uri="{BB962C8B-B14F-4D97-AF65-F5344CB8AC3E}">
        <p14:creationId xmlns:p14="http://schemas.microsoft.com/office/powerpoint/2010/main" val="414315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05000" y="411510"/>
            <a:ext cx="8334000" cy="648072"/>
          </a:xfrm>
        </p:spPr>
        <p:txBody>
          <a:bodyPr anchor="t" anchorCtr="0"/>
          <a:lstStyle>
            <a:lvl1pPr>
              <a:defRPr>
                <a:latin typeface="+mn-lt"/>
              </a:defRPr>
            </a:lvl1pPr>
          </a:lstStyle>
          <a:p>
            <a:r>
              <a:rPr lang="en-GB" noProof="0"/>
              <a:t>Click to edit Master title style</a:t>
            </a:r>
          </a:p>
        </p:txBody>
      </p:sp>
      <p:sp>
        <p:nvSpPr>
          <p:cNvPr id="3" name="Content Placeholder 2"/>
          <p:cNvSpPr>
            <a:spLocks noGrp="1"/>
          </p:cNvSpPr>
          <p:nvPr>
            <p:ph idx="1"/>
          </p:nvPr>
        </p:nvSpPr>
        <p:spPr>
          <a:xfrm>
            <a:off x="405001" y="1131590"/>
            <a:ext cx="8332579" cy="3188410"/>
          </a:xfrm>
        </p:spPr>
        <p:txBody>
          <a:bodyPr anchor="t" anchorCtr="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11">
            <a:extLst>
              <a:ext uri="{FF2B5EF4-FFF2-40B4-BE49-F238E27FC236}">
                <a16:creationId xmlns:a16="http://schemas.microsoft.com/office/drawing/2014/main" id="{E7FD9A01-0E83-D9B1-EBF1-0BE870B92B67}"/>
              </a:ext>
            </a:extLst>
          </p:cNvPr>
          <p:cNvSpPr>
            <a:spLocks noGrp="1"/>
          </p:cNvSpPr>
          <p:nvPr>
            <p:ph type="ftr" sz="quarter" idx="11"/>
          </p:nvPr>
        </p:nvSpPr>
        <p:spPr>
          <a:xfrm>
            <a:off x="611560" y="4885899"/>
            <a:ext cx="2520280" cy="135000"/>
          </a:xfrm>
          <a:prstGeom prst="rect">
            <a:avLst/>
          </a:prstGeom>
        </p:spPr>
        <p:txBody>
          <a:bodyPr/>
          <a:lstStyle/>
          <a:p>
            <a:r>
              <a:rPr lang="en-GB" dirty="0"/>
              <a:t>© 2025 Tokamak Energy    </a:t>
            </a:r>
          </a:p>
        </p:txBody>
      </p:sp>
      <p:sp>
        <p:nvSpPr>
          <p:cNvPr id="5" name="Slide Number Placeholder 4">
            <a:extLst>
              <a:ext uri="{FF2B5EF4-FFF2-40B4-BE49-F238E27FC236}">
                <a16:creationId xmlns:a16="http://schemas.microsoft.com/office/drawing/2014/main" id="{CA1AA6D4-4A44-227E-E2A2-7C51AE6CE8EC}"/>
              </a:ext>
            </a:extLst>
          </p:cNvPr>
          <p:cNvSpPr>
            <a:spLocks noGrp="1"/>
          </p:cNvSpPr>
          <p:nvPr>
            <p:ph type="sldNum" sz="quarter" idx="12"/>
          </p:nvPr>
        </p:nvSpPr>
        <p:spPr>
          <a:xfrm>
            <a:off x="8197580" y="4885899"/>
            <a:ext cx="540000" cy="135000"/>
          </a:xfrm>
          <a:prstGeom prst="rect">
            <a:avLst/>
          </a:prstGeom>
        </p:spPr>
        <p:txBody>
          <a:bodyPr/>
          <a:lstStyle/>
          <a:p>
            <a:fld id="{0B868178-02AE-42FC-958D-6B8F13B60175}" type="slidenum">
              <a:rPr lang="en-GB" noProof="0" smtClean="0"/>
              <a:pPr/>
              <a:t>‹#›</a:t>
            </a:fld>
            <a:endParaRPr lang="en-GB" noProof="0"/>
          </a:p>
        </p:txBody>
      </p:sp>
    </p:spTree>
    <p:extLst>
      <p:ext uri="{BB962C8B-B14F-4D97-AF65-F5344CB8AC3E}">
        <p14:creationId xmlns:p14="http://schemas.microsoft.com/office/powerpoint/2010/main" val="449711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BF6A1E1-2140-DD15-63B5-59D70D9282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 y="0"/>
            <a:ext cx="4920848" cy="3609604"/>
          </a:xfrm>
          <a:prstGeom prst="rect">
            <a:avLst/>
          </a:prstGeom>
        </p:spPr>
      </p:pic>
      <p:sp>
        <p:nvSpPr>
          <p:cNvPr id="2" name="Title 1"/>
          <p:cNvSpPr>
            <a:spLocks noGrp="1"/>
          </p:cNvSpPr>
          <p:nvPr>
            <p:ph type="ctrTitle"/>
          </p:nvPr>
        </p:nvSpPr>
        <p:spPr>
          <a:xfrm>
            <a:off x="322688" y="1347615"/>
            <a:ext cx="2953169" cy="1656184"/>
          </a:xfrm>
        </p:spPr>
        <p:txBody>
          <a:bodyPr anchor="t" anchorCtr="0"/>
          <a:lstStyle>
            <a:lvl1pPr algn="l">
              <a:defRPr sz="2000">
                <a:solidFill>
                  <a:schemeClr val="bg1"/>
                </a:solidFill>
              </a:defRPr>
            </a:lvl1pPr>
          </a:lstStyle>
          <a:p>
            <a:r>
              <a:rPr lang="en-GB" noProof="0"/>
              <a:t>Click to edit Master title style</a:t>
            </a:r>
          </a:p>
        </p:txBody>
      </p:sp>
      <p:pic>
        <p:nvPicPr>
          <p:cNvPr id="4" name="Picture 3">
            <a:extLst>
              <a:ext uri="{FF2B5EF4-FFF2-40B4-BE49-F238E27FC236}">
                <a16:creationId xmlns:a16="http://schemas.microsoft.com/office/drawing/2014/main" id="{1A8C7E79-A463-DD7C-382C-0177D5A07A4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22688" y="268012"/>
            <a:ext cx="2233089" cy="539393"/>
          </a:xfrm>
          <a:prstGeom prst="rect">
            <a:avLst/>
          </a:prstGeom>
        </p:spPr>
      </p:pic>
    </p:spTree>
    <p:extLst>
      <p:ext uri="{BB962C8B-B14F-4D97-AF65-F5344CB8AC3E}">
        <p14:creationId xmlns:p14="http://schemas.microsoft.com/office/powerpoint/2010/main" val="948133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Divider – orange grey">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BF6A1E1-2140-DD15-63B5-59D70D9282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0"/>
            <a:ext cx="4920847" cy="3609604"/>
          </a:xfrm>
          <a:prstGeom prst="rect">
            <a:avLst/>
          </a:prstGeom>
        </p:spPr>
      </p:pic>
      <p:sp>
        <p:nvSpPr>
          <p:cNvPr id="2" name="Title 1"/>
          <p:cNvSpPr>
            <a:spLocks noGrp="1"/>
          </p:cNvSpPr>
          <p:nvPr>
            <p:ph type="ctrTitle" hasCustomPrompt="1"/>
          </p:nvPr>
        </p:nvSpPr>
        <p:spPr>
          <a:xfrm>
            <a:off x="322688" y="1347615"/>
            <a:ext cx="2953169" cy="1584176"/>
          </a:xfrm>
        </p:spPr>
        <p:txBody>
          <a:bodyPr anchor="t" anchorCtr="0"/>
          <a:lstStyle>
            <a:lvl1pPr algn="l">
              <a:defRPr sz="2000">
                <a:solidFill>
                  <a:schemeClr val="bg1"/>
                </a:solidFill>
              </a:defRPr>
            </a:lvl1pPr>
          </a:lstStyle>
          <a:p>
            <a:r>
              <a:rPr lang="en-GB" noProof="0"/>
              <a:t>Click to edit divider slide title</a:t>
            </a:r>
          </a:p>
        </p:txBody>
      </p:sp>
      <p:pic>
        <p:nvPicPr>
          <p:cNvPr id="4" name="Picture 3">
            <a:extLst>
              <a:ext uri="{FF2B5EF4-FFF2-40B4-BE49-F238E27FC236}">
                <a16:creationId xmlns:a16="http://schemas.microsoft.com/office/drawing/2014/main" id="{1A8C7E79-A463-DD7C-382C-0177D5A07A4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22688" y="267495"/>
            <a:ext cx="2233089" cy="540427"/>
          </a:xfrm>
          <a:prstGeom prst="rect">
            <a:avLst/>
          </a:prstGeom>
        </p:spPr>
      </p:pic>
      <p:sp>
        <p:nvSpPr>
          <p:cNvPr id="3" name="Text Placeholder 5">
            <a:extLst>
              <a:ext uri="{FF2B5EF4-FFF2-40B4-BE49-F238E27FC236}">
                <a16:creationId xmlns:a16="http://schemas.microsoft.com/office/drawing/2014/main" id="{F90CD819-B562-975D-6AFA-6228CEDEF750}"/>
              </a:ext>
            </a:extLst>
          </p:cNvPr>
          <p:cNvSpPr>
            <a:spLocks noGrp="1"/>
          </p:cNvSpPr>
          <p:nvPr>
            <p:ph type="body" sz="quarter" idx="10"/>
          </p:nvPr>
        </p:nvSpPr>
        <p:spPr>
          <a:xfrm>
            <a:off x="4356100" y="2643189"/>
            <a:ext cx="4787900" cy="25003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59180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0409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dark backgroun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0554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 orange grey">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BF6A1E1-2140-DD15-63B5-59D70D9282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0"/>
            <a:ext cx="4920847" cy="3609604"/>
          </a:xfrm>
          <a:prstGeom prst="rect">
            <a:avLst/>
          </a:prstGeom>
        </p:spPr>
      </p:pic>
      <p:sp>
        <p:nvSpPr>
          <p:cNvPr id="2" name="Title 1"/>
          <p:cNvSpPr>
            <a:spLocks noGrp="1"/>
          </p:cNvSpPr>
          <p:nvPr>
            <p:ph type="ctrTitle" hasCustomPrompt="1"/>
          </p:nvPr>
        </p:nvSpPr>
        <p:spPr>
          <a:xfrm>
            <a:off x="322688" y="1347615"/>
            <a:ext cx="2953169" cy="1584176"/>
          </a:xfrm>
        </p:spPr>
        <p:txBody>
          <a:bodyPr anchor="t" anchorCtr="0"/>
          <a:lstStyle>
            <a:lvl1pPr algn="l">
              <a:defRPr sz="2000">
                <a:solidFill>
                  <a:schemeClr val="bg1"/>
                </a:solidFill>
              </a:defRPr>
            </a:lvl1pPr>
          </a:lstStyle>
          <a:p>
            <a:r>
              <a:rPr lang="en-GB" noProof="0"/>
              <a:t>Click to edit divider slide title</a:t>
            </a:r>
          </a:p>
        </p:txBody>
      </p:sp>
      <p:pic>
        <p:nvPicPr>
          <p:cNvPr id="4" name="Picture 3">
            <a:extLst>
              <a:ext uri="{FF2B5EF4-FFF2-40B4-BE49-F238E27FC236}">
                <a16:creationId xmlns:a16="http://schemas.microsoft.com/office/drawing/2014/main" id="{1A8C7E79-A463-DD7C-382C-0177D5A07A4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22688" y="267495"/>
            <a:ext cx="2233089" cy="540427"/>
          </a:xfrm>
          <a:prstGeom prst="rect">
            <a:avLst/>
          </a:prstGeom>
        </p:spPr>
      </p:pic>
      <p:sp>
        <p:nvSpPr>
          <p:cNvPr id="3" name="Text Placeholder 5">
            <a:extLst>
              <a:ext uri="{FF2B5EF4-FFF2-40B4-BE49-F238E27FC236}">
                <a16:creationId xmlns:a16="http://schemas.microsoft.com/office/drawing/2014/main" id="{F90CD819-B562-975D-6AFA-6228CEDEF750}"/>
              </a:ext>
            </a:extLst>
          </p:cNvPr>
          <p:cNvSpPr>
            <a:spLocks noGrp="1"/>
          </p:cNvSpPr>
          <p:nvPr>
            <p:ph type="body" sz="quarter" idx="10"/>
          </p:nvPr>
        </p:nvSpPr>
        <p:spPr>
          <a:xfrm>
            <a:off x="4356100" y="2643189"/>
            <a:ext cx="4787900" cy="25003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5">
            <a:extLst>
              <a:ext uri="{FF2B5EF4-FFF2-40B4-BE49-F238E27FC236}">
                <a16:creationId xmlns:a16="http://schemas.microsoft.com/office/drawing/2014/main" id="{FCCB05A7-0E0A-9841-2CD1-26B330D0C2B5}"/>
              </a:ext>
            </a:extLst>
          </p:cNvPr>
          <p:cNvSpPr>
            <a:spLocks noGrp="1"/>
          </p:cNvSpPr>
          <p:nvPr>
            <p:ph type="sldNum" sz="quarter" idx="4"/>
          </p:nvPr>
        </p:nvSpPr>
        <p:spPr>
          <a:xfrm>
            <a:off x="8197580" y="4876006"/>
            <a:ext cx="540000" cy="135000"/>
          </a:xfrm>
          <a:prstGeom prst="rect">
            <a:avLst/>
          </a:prstGeom>
        </p:spPr>
        <p:txBody>
          <a:bodyPr vert="horz" lIns="0" tIns="0" rIns="0" bIns="0" rtlCol="0" anchor="b" anchorCtr="0">
            <a:noAutofit/>
          </a:bodyPr>
          <a:lstStyle>
            <a:lvl1pPr algn="r">
              <a:defRPr sz="650" b="0">
                <a:solidFill>
                  <a:schemeClr val="accent1"/>
                </a:solidFill>
                <a:latin typeface="Nunito" pitchFamily="2" charset="0"/>
              </a:defRPr>
            </a:lvl1pPr>
          </a:lstStyle>
          <a:p>
            <a:fld id="{0B868178-02AE-42FC-958D-6B8F13B60175}" type="slidenum">
              <a:rPr lang="en-GB" smtClean="0"/>
              <a:pPr/>
              <a:t>‹#›</a:t>
            </a:fld>
            <a:endParaRPr lang="en-GB"/>
          </a:p>
        </p:txBody>
      </p:sp>
      <p:sp>
        <p:nvSpPr>
          <p:cNvPr id="6" name="Footer Placeholder 4">
            <a:extLst>
              <a:ext uri="{FF2B5EF4-FFF2-40B4-BE49-F238E27FC236}">
                <a16:creationId xmlns:a16="http://schemas.microsoft.com/office/drawing/2014/main" id="{8575A3AB-859C-71A2-DDF1-6D287AB7FD51}"/>
              </a:ext>
            </a:extLst>
          </p:cNvPr>
          <p:cNvSpPr>
            <a:spLocks noGrp="1"/>
          </p:cNvSpPr>
          <p:nvPr>
            <p:ph type="ftr" sz="quarter" idx="3"/>
          </p:nvPr>
        </p:nvSpPr>
        <p:spPr>
          <a:xfrm>
            <a:off x="611560" y="4876006"/>
            <a:ext cx="3510000" cy="135000"/>
          </a:xfrm>
          <a:prstGeom prst="rect">
            <a:avLst/>
          </a:prstGeom>
        </p:spPr>
        <p:txBody>
          <a:bodyPr vert="horz" lIns="0" tIns="0" rIns="0" bIns="0" rtlCol="0" anchor="b" anchorCtr="0">
            <a:noAutofit/>
          </a:bodyPr>
          <a:lstStyle>
            <a:lvl1pPr algn="l">
              <a:defRPr sz="650" b="0" i="0">
                <a:solidFill>
                  <a:schemeClr val="accent5"/>
                </a:solidFill>
                <a:latin typeface="Nunito" pitchFamily="2" charset="0"/>
              </a:defRPr>
            </a:lvl1pPr>
          </a:lstStyle>
          <a:p>
            <a:r>
              <a:rPr lang="en-GB" dirty="0"/>
              <a:t>© 2025 Tokamak Energy    </a:t>
            </a:r>
          </a:p>
        </p:txBody>
      </p:sp>
      <p:pic>
        <p:nvPicPr>
          <p:cNvPr id="8" name="Picture 7" descr="A group of orange circles&#10;&#10;Description automatically generated">
            <a:extLst>
              <a:ext uri="{FF2B5EF4-FFF2-40B4-BE49-F238E27FC236}">
                <a16:creationId xmlns:a16="http://schemas.microsoft.com/office/drawing/2014/main" id="{A3B109B6-AE8B-BA67-142D-80E3CF13940E}"/>
              </a:ext>
            </a:extLst>
          </p:cNvPr>
          <p:cNvPicPr>
            <a:picLocks noChangeAspect="1"/>
          </p:cNvPicPr>
          <p:nvPr userDrawn="1"/>
        </p:nvPicPr>
        <p:blipFill>
          <a:blip r:embed="rId6"/>
          <a:stretch>
            <a:fillRect/>
          </a:stretch>
        </p:blipFill>
        <p:spPr>
          <a:xfrm>
            <a:off x="291090" y="4819525"/>
            <a:ext cx="227822" cy="227553"/>
          </a:xfrm>
          <a:prstGeom prst="rect">
            <a:avLst/>
          </a:prstGeom>
        </p:spPr>
      </p:pic>
    </p:spTree>
    <p:extLst>
      <p:ext uri="{BB962C8B-B14F-4D97-AF65-F5344CB8AC3E}">
        <p14:creationId xmlns:p14="http://schemas.microsoft.com/office/powerpoint/2010/main" val="399368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double column">
    <p:spTree>
      <p:nvGrpSpPr>
        <p:cNvPr id="1" name=""/>
        <p:cNvGrpSpPr/>
        <p:nvPr/>
      </p:nvGrpSpPr>
      <p:grpSpPr>
        <a:xfrm>
          <a:off x="0" y="0"/>
          <a:ext cx="0" cy="0"/>
          <a:chOff x="0" y="0"/>
          <a:chExt cx="0" cy="0"/>
        </a:xfrm>
      </p:grpSpPr>
      <p:sp>
        <p:nvSpPr>
          <p:cNvPr id="2" name="Title 1"/>
          <p:cNvSpPr>
            <a:spLocks noGrp="1"/>
          </p:cNvSpPr>
          <p:nvPr>
            <p:ph type="title"/>
          </p:nvPr>
        </p:nvSpPr>
        <p:spPr>
          <a:xfrm>
            <a:off x="405000" y="411509"/>
            <a:ext cx="8334000" cy="648073"/>
          </a:xfrm>
        </p:spPr>
        <p:txBody>
          <a:bodyPr anchor="t" anchorCtr="0"/>
          <a:lstStyle/>
          <a:p>
            <a:r>
              <a:rPr lang="en-GB" noProof="0"/>
              <a:t>Click to edit Master title style</a:t>
            </a:r>
          </a:p>
        </p:txBody>
      </p:sp>
      <p:sp>
        <p:nvSpPr>
          <p:cNvPr id="3" name="Content Placeholder 2"/>
          <p:cNvSpPr>
            <a:spLocks noGrp="1"/>
          </p:cNvSpPr>
          <p:nvPr>
            <p:ph idx="1"/>
          </p:nvPr>
        </p:nvSpPr>
        <p:spPr>
          <a:xfrm>
            <a:off x="405001" y="1131590"/>
            <a:ext cx="4087229" cy="3528392"/>
          </a:xfrm>
        </p:spPr>
        <p:txBody>
          <a:bodyPr anchor="t" anchorCtr="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Content Placeholder 11">
            <a:extLst>
              <a:ext uri="{FF2B5EF4-FFF2-40B4-BE49-F238E27FC236}">
                <a16:creationId xmlns:a16="http://schemas.microsoft.com/office/drawing/2014/main" id="{DDA59058-486D-F3D4-F1D8-29C4ECE097CC}"/>
              </a:ext>
            </a:extLst>
          </p:cNvPr>
          <p:cNvSpPr>
            <a:spLocks noGrp="1"/>
          </p:cNvSpPr>
          <p:nvPr>
            <p:ph sz="quarter" idx="15" hasCustomPrompt="1"/>
          </p:nvPr>
        </p:nvSpPr>
        <p:spPr>
          <a:xfrm>
            <a:off x="4650582" y="1131590"/>
            <a:ext cx="4087416" cy="3528392"/>
          </a:xfrm>
        </p:spPr>
        <p:txBody>
          <a:bodyPr anchor="t" anchorCtr="0"/>
          <a:lstStyle>
            <a:lvl1pPr>
              <a:defRPr/>
            </a:lvl1pPr>
          </a:lstStyle>
          <a:p>
            <a:pPr lvl="0"/>
            <a:r>
              <a:rPr lang="en-US"/>
              <a:t>Click on icon to insert image/chart/graphic</a:t>
            </a:r>
            <a:endParaRPr lang="en-GB"/>
          </a:p>
        </p:txBody>
      </p:sp>
      <p:sp>
        <p:nvSpPr>
          <p:cNvPr id="4" name="Footer Placeholder 11">
            <a:extLst>
              <a:ext uri="{FF2B5EF4-FFF2-40B4-BE49-F238E27FC236}">
                <a16:creationId xmlns:a16="http://schemas.microsoft.com/office/drawing/2014/main" id="{B9F040DF-D3AF-F4C5-3D40-954747448D92}"/>
              </a:ext>
            </a:extLst>
          </p:cNvPr>
          <p:cNvSpPr>
            <a:spLocks noGrp="1"/>
          </p:cNvSpPr>
          <p:nvPr>
            <p:ph type="ftr" sz="quarter" idx="11"/>
          </p:nvPr>
        </p:nvSpPr>
        <p:spPr>
          <a:xfrm>
            <a:off x="611560" y="4885899"/>
            <a:ext cx="3024336" cy="135000"/>
          </a:xfrm>
        </p:spPr>
        <p:txBody>
          <a:bodyPr/>
          <a:lstStyle/>
          <a:p>
            <a:r>
              <a:rPr lang="en-GB" dirty="0"/>
              <a:t>© 2025 Tokamak Energy    </a:t>
            </a:r>
          </a:p>
        </p:txBody>
      </p:sp>
      <p:sp>
        <p:nvSpPr>
          <p:cNvPr id="5" name="Slide Number Placeholder 4">
            <a:extLst>
              <a:ext uri="{FF2B5EF4-FFF2-40B4-BE49-F238E27FC236}">
                <a16:creationId xmlns:a16="http://schemas.microsoft.com/office/drawing/2014/main" id="{572C17AE-F33E-BD08-0909-55AC52C0141C}"/>
              </a:ext>
            </a:extLst>
          </p:cNvPr>
          <p:cNvSpPr>
            <a:spLocks noGrp="1"/>
          </p:cNvSpPr>
          <p:nvPr>
            <p:ph type="sldNum" sz="quarter" idx="12"/>
          </p:nvPr>
        </p:nvSpPr>
        <p:spPr>
          <a:xfrm>
            <a:off x="8197580" y="4885899"/>
            <a:ext cx="540000" cy="135000"/>
          </a:xfrm>
        </p:spPr>
        <p:txBody>
          <a:bodyPr/>
          <a:lstStyle/>
          <a:p>
            <a:fld id="{0B868178-02AE-42FC-958D-6B8F13B60175}" type="slidenum">
              <a:rPr lang="en-GB" noProof="0" smtClean="0"/>
              <a:pPr/>
              <a:t>‹#›</a:t>
            </a:fld>
            <a:endParaRPr lang="en-GB" noProof="0"/>
          </a:p>
        </p:txBody>
      </p:sp>
    </p:spTree>
    <p:extLst>
      <p:ext uri="{BB962C8B-B14F-4D97-AF65-F5344CB8AC3E}">
        <p14:creationId xmlns:p14="http://schemas.microsoft.com/office/powerpoint/2010/main" val="166242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single column + subtitle">
    <p:spTree>
      <p:nvGrpSpPr>
        <p:cNvPr id="1" name=""/>
        <p:cNvGrpSpPr/>
        <p:nvPr/>
      </p:nvGrpSpPr>
      <p:grpSpPr>
        <a:xfrm>
          <a:off x="0" y="0"/>
          <a:ext cx="0" cy="0"/>
          <a:chOff x="0" y="0"/>
          <a:chExt cx="0" cy="0"/>
        </a:xfrm>
      </p:grpSpPr>
      <p:sp>
        <p:nvSpPr>
          <p:cNvPr id="2" name="Title 1"/>
          <p:cNvSpPr>
            <a:spLocks noGrp="1"/>
          </p:cNvSpPr>
          <p:nvPr>
            <p:ph type="title"/>
          </p:nvPr>
        </p:nvSpPr>
        <p:spPr>
          <a:xfrm>
            <a:off x="405000" y="411509"/>
            <a:ext cx="8334000" cy="648073"/>
          </a:xfrm>
        </p:spPr>
        <p:txBody>
          <a:bodyPr anchor="t" anchorCtr="0"/>
          <a:lstStyle/>
          <a:p>
            <a:r>
              <a:rPr lang="en-GB" noProof="0"/>
              <a:t>Click to edit Master title style</a:t>
            </a:r>
          </a:p>
        </p:txBody>
      </p:sp>
      <p:sp>
        <p:nvSpPr>
          <p:cNvPr id="3" name="Content Placeholder 2"/>
          <p:cNvSpPr>
            <a:spLocks noGrp="1"/>
          </p:cNvSpPr>
          <p:nvPr>
            <p:ph idx="1"/>
          </p:nvPr>
        </p:nvSpPr>
        <p:spPr>
          <a:xfrm>
            <a:off x="405001" y="1491630"/>
            <a:ext cx="4087229" cy="2979346"/>
          </a:xfrm>
        </p:spPr>
        <p:txBody>
          <a:bodyPr anchor="t" anchorCtr="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405000" y="1118645"/>
            <a:ext cx="8334900" cy="216000"/>
          </a:xfrm>
        </p:spPr>
        <p:txBody>
          <a:bodyPr/>
          <a:lstStyle>
            <a:lvl1pPr>
              <a:lnSpc>
                <a:spcPct val="85000"/>
              </a:lnSpc>
              <a:spcAft>
                <a:spcPts val="0"/>
              </a:spcAft>
              <a:defRPr sz="1400">
                <a:solidFill>
                  <a:schemeClr val="tx2"/>
                </a:solidFill>
                <a:latin typeface="+mj-lt"/>
              </a:defRPr>
            </a:lvl1pPr>
          </a:lstStyle>
          <a:p>
            <a:pPr lvl="0"/>
            <a:r>
              <a:rPr lang="en-GB"/>
              <a:t>Click to edit Master text styles</a:t>
            </a:r>
          </a:p>
        </p:txBody>
      </p:sp>
      <p:sp>
        <p:nvSpPr>
          <p:cNvPr id="12" name="Content Placeholder 11">
            <a:extLst>
              <a:ext uri="{FF2B5EF4-FFF2-40B4-BE49-F238E27FC236}">
                <a16:creationId xmlns:a16="http://schemas.microsoft.com/office/drawing/2014/main" id="{DDA59058-486D-F3D4-F1D8-29C4ECE097CC}"/>
              </a:ext>
            </a:extLst>
          </p:cNvPr>
          <p:cNvSpPr>
            <a:spLocks noGrp="1"/>
          </p:cNvSpPr>
          <p:nvPr>
            <p:ph sz="quarter" idx="15" hasCustomPrompt="1"/>
          </p:nvPr>
        </p:nvSpPr>
        <p:spPr>
          <a:xfrm>
            <a:off x="4650582" y="1491630"/>
            <a:ext cx="4087416" cy="2979346"/>
          </a:xfrm>
        </p:spPr>
        <p:txBody>
          <a:bodyPr anchor="t" anchorCtr="0"/>
          <a:lstStyle>
            <a:lvl1pPr>
              <a:defRPr/>
            </a:lvl1pPr>
          </a:lstStyle>
          <a:p>
            <a:pPr lvl="0"/>
            <a:r>
              <a:rPr lang="en-US"/>
              <a:t>Click on icon to insert image/chart/graphic</a:t>
            </a:r>
            <a:endParaRPr lang="en-GB"/>
          </a:p>
        </p:txBody>
      </p:sp>
      <p:sp>
        <p:nvSpPr>
          <p:cNvPr id="4" name="Footer Placeholder 11">
            <a:extLst>
              <a:ext uri="{FF2B5EF4-FFF2-40B4-BE49-F238E27FC236}">
                <a16:creationId xmlns:a16="http://schemas.microsoft.com/office/drawing/2014/main" id="{64ED2171-35A0-D1FD-82D7-50611A1F29FD}"/>
              </a:ext>
            </a:extLst>
          </p:cNvPr>
          <p:cNvSpPr>
            <a:spLocks noGrp="1"/>
          </p:cNvSpPr>
          <p:nvPr>
            <p:ph type="ftr" sz="quarter" idx="11"/>
          </p:nvPr>
        </p:nvSpPr>
        <p:spPr>
          <a:xfrm>
            <a:off x="611560" y="4885899"/>
            <a:ext cx="2592288" cy="135000"/>
          </a:xfrm>
        </p:spPr>
        <p:txBody>
          <a:bodyPr/>
          <a:lstStyle/>
          <a:p>
            <a:r>
              <a:rPr lang="en-GB" dirty="0"/>
              <a:t>© 2025 Tokamak Energy    </a:t>
            </a:r>
          </a:p>
        </p:txBody>
      </p:sp>
      <p:sp>
        <p:nvSpPr>
          <p:cNvPr id="5" name="Slide Number Placeholder 4">
            <a:extLst>
              <a:ext uri="{FF2B5EF4-FFF2-40B4-BE49-F238E27FC236}">
                <a16:creationId xmlns:a16="http://schemas.microsoft.com/office/drawing/2014/main" id="{7A2467ED-29AB-6CD4-EE1A-813851097B53}"/>
              </a:ext>
            </a:extLst>
          </p:cNvPr>
          <p:cNvSpPr>
            <a:spLocks noGrp="1"/>
          </p:cNvSpPr>
          <p:nvPr>
            <p:ph type="sldNum" sz="quarter" idx="12"/>
          </p:nvPr>
        </p:nvSpPr>
        <p:spPr>
          <a:xfrm>
            <a:off x="8197580" y="4885899"/>
            <a:ext cx="540000" cy="135000"/>
          </a:xfrm>
        </p:spPr>
        <p:txBody>
          <a:bodyPr/>
          <a:lstStyle/>
          <a:p>
            <a:fld id="{0B868178-02AE-42FC-958D-6B8F13B60175}" type="slidenum">
              <a:rPr lang="en-GB" noProof="0" smtClean="0"/>
              <a:pPr/>
              <a:t>‹#›</a:t>
            </a:fld>
            <a:endParaRPr lang="en-GB" noProof="0"/>
          </a:p>
        </p:txBody>
      </p:sp>
    </p:spTree>
    <p:extLst>
      <p:ext uri="{BB962C8B-B14F-4D97-AF65-F5344CB8AC3E}">
        <p14:creationId xmlns:p14="http://schemas.microsoft.com/office/powerpoint/2010/main" val="353925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14C93F4B-723A-6616-8BA0-3DDF9FF62652}"/>
              </a:ext>
            </a:extLst>
          </p:cNvPr>
          <p:cNvSpPr>
            <a:spLocks noGrp="1"/>
          </p:cNvSpPr>
          <p:nvPr>
            <p:ph type="sldNum" sz="quarter" idx="12"/>
          </p:nvPr>
        </p:nvSpPr>
        <p:spPr>
          <a:xfrm>
            <a:off x="8197580" y="4885899"/>
            <a:ext cx="540000" cy="135000"/>
          </a:xfrm>
        </p:spPr>
        <p:txBody>
          <a:bodyPr/>
          <a:lstStyle>
            <a:lvl1pPr>
              <a:defRPr b="0">
                <a:latin typeface="+mn-lt"/>
              </a:defRPr>
            </a:lvl1pPr>
          </a:lstStyle>
          <a:p>
            <a:fld id="{0B868178-02AE-42FC-958D-6B8F13B60175}" type="slidenum">
              <a:rPr lang="en-GB" smtClean="0"/>
              <a:pPr/>
              <a:t>‹#›</a:t>
            </a:fld>
            <a:endParaRPr lang="en-GB"/>
          </a:p>
        </p:txBody>
      </p:sp>
      <p:sp>
        <p:nvSpPr>
          <p:cNvPr id="2" name="Footer Placeholder 11">
            <a:extLst>
              <a:ext uri="{FF2B5EF4-FFF2-40B4-BE49-F238E27FC236}">
                <a16:creationId xmlns:a16="http://schemas.microsoft.com/office/drawing/2014/main" id="{BAD271A9-F0A9-A9EA-3AEF-628244B0B9AC}"/>
              </a:ext>
            </a:extLst>
          </p:cNvPr>
          <p:cNvSpPr>
            <a:spLocks noGrp="1"/>
          </p:cNvSpPr>
          <p:nvPr>
            <p:ph type="ftr" sz="quarter" idx="11"/>
          </p:nvPr>
        </p:nvSpPr>
        <p:spPr>
          <a:xfrm>
            <a:off x="683568" y="4854964"/>
            <a:ext cx="7056784" cy="135000"/>
          </a:xfrm>
        </p:spPr>
        <p:txBody>
          <a:bodyPr/>
          <a:lstStyle>
            <a:lvl1pPr>
              <a:defRPr>
                <a:latin typeface="+mn-lt"/>
              </a:defRPr>
            </a:lvl1pPr>
          </a:lstStyle>
          <a:p>
            <a:r>
              <a:rPr lang="en-GB" dirty="0"/>
              <a:t>© 2025 Tokamak Energy    </a:t>
            </a:r>
          </a:p>
        </p:txBody>
      </p:sp>
    </p:spTree>
    <p:extLst>
      <p:ext uri="{BB962C8B-B14F-4D97-AF65-F5344CB8AC3E}">
        <p14:creationId xmlns:p14="http://schemas.microsoft.com/office/powerpoint/2010/main" val="89838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5000" y="405000"/>
            <a:ext cx="8334000" cy="243000"/>
          </a:xfrm>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F98B6C13-2867-41EB-A894-020571790519}" type="datetime1">
              <a:rPr lang="en-GB" noProof="0" smtClean="0"/>
              <a:t>15/05/2025</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dirty="0"/>
              <a:t>© 2025 Tokamak Energy    </a:t>
            </a:r>
            <a:endParaRPr lang="en-GB" noProof="0" dirty="0"/>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405000" y="675000"/>
            <a:ext cx="8334900" cy="216000"/>
          </a:xfrm>
        </p:spPr>
        <p:txBody>
          <a:bodyPr/>
          <a:lstStyle>
            <a:lvl1pPr>
              <a:lnSpc>
                <a:spcPct val="85000"/>
              </a:lnSpc>
              <a:spcAft>
                <a:spcPts val="0"/>
              </a:spcAft>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4860001" y="4624387"/>
            <a:ext cx="3877997" cy="114113"/>
          </a:xfrm>
        </p:spPr>
        <p:txBody>
          <a:bodyPr anchor="b" anchorCtr="0"/>
          <a:lstStyle>
            <a:lvl1pPr algn="r">
              <a:defRPr sz="450"/>
            </a:lvl1pPr>
          </a:lstStyle>
          <a:p>
            <a:pPr lvl="0"/>
            <a:r>
              <a:rPr lang="en-US"/>
              <a:t>Insert Source if required</a:t>
            </a:r>
            <a:endParaRPr lang="en-GB"/>
          </a:p>
        </p:txBody>
      </p:sp>
    </p:spTree>
    <p:extLst>
      <p:ext uri="{BB962C8B-B14F-4D97-AF65-F5344CB8AC3E}">
        <p14:creationId xmlns:p14="http://schemas.microsoft.com/office/powerpoint/2010/main" val="254793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1.pn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1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theme" Target="../theme/theme5.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405000"/>
            <a:ext cx="8334000" cy="438558"/>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405000" y="1059582"/>
            <a:ext cx="8334000" cy="3543918"/>
          </a:xfrm>
          <a:prstGeom prst="rect">
            <a:avLst/>
          </a:prstGeom>
        </p:spPr>
        <p:txBody>
          <a:bodyPr vert="horz" lIns="0" tIns="0" rIns="0" bIns="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3"/>
          </p:nvPr>
        </p:nvSpPr>
        <p:spPr>
          <a:xfrm>
            <a:off x="611560" y="4876006"/>
            <a:ext cx="3510000" cy="135000"/>
          </a:xfrm>
          <a:prstGeom prst="rect">
            <a:avLst/>
          </a:prstGeom>
        </p:spPr>
        <p:txBody>
          <a:bodyPr vert="horz" lIns="0" tIns="0" rIns="0" bIns="0" rtlCol="0" anchor="b" anchorCtr="0">
            <a:noAutofit/>
          </a:bodyPr>
          <a:lstStyle>
            <a:lvl1pPr algn="l">
              <a:defRPr sz="650" b="0" i="0">
                <a:solidFill>
                  <a:schemeClr val="accent5"/>
                </a:solidFill>
                <a:latin typeface="+mn-lt"/>
              </a:defRPr>
            </a:lvl1pPr>
          </a:lstStyle>
          <a:p>
            <a:r>
              <a:rPr lang="en-GB" dirty="0"/>
              <a:t>© 2025 Tokamak Energy    </a:t>
            </a:r>
          </a:p>
        </p:txBody>
      </p:sp>
      <p:sp>
        <p:nvSpPr>
          <p:cNvPr id="6" name="Slide Number Placeholder 5"/>
          <p:cNvSpPr>
            <a:spLocks noGrp="1"/>
          </p:cNvSpPr>
          <p:nvPr>
            <p:ph type="sldNum" sz="quarter" idx="4"/>
          </p:nvPr>
        </p:nvSpPr>
        <p:spPr>
          <a:xfrm>
            <a:off x="8197580" y="4876006"/>
            <a:ext cx="540000" cy="135000"/>
          </a:xfrm>
          <a:prstGeom prst="rect">
            <a:avLst/>
          </a:prstGeom>
        </p:spPr>
        <p:txBody>
          <a:bodyPr vert="horz" lIns="0" tIns="0" rIns="0" bIns="0" rtlCol="0" anchor="b" anchorCtr="0">
            <a:noAutofit/>
          </a:bodyPr>
          <a:lstStyle>
            <a:lvl1pPr algn="r">
              <a:defRPr sz="650" b="0">
                <a:solidFill>
                  <a:schemeClr val="accent1"/>
                </a:solidFill>
                <a:latin typeface="+mn-lt"/>
              </a:defRPr>
            </a:lvl1pPr>
          </a:lstStyle>
          <a:p>
            <a:fld id="{0B868178-02AE-42FC-958D-6B8F13B60175}" type="slidenum">
              <a:rPr lang="en-GB" smtClean="0"/>
              <a:pPr/>
              <a:t>‹#›</a:t>
            </a:fld>
            <a:endParaRPr lang="en-GB"/>
          </a:p>
        </p:txBody>
      </p:sp>
      <p:pic>
        <p:nvPicPr>
          <p:cNvPr id="8" name="Picture 7" descr="A group of orange circles&#10;&#10;Description automatically generated">
            <a:extLst>
              <a:ext uri="{FF2B5EF4-FFF2-40B4-BE49-F238E27FC236}">
                <a16:creationId xmlns:a16="http://schemas.microsoft.com/office/drawing/2014/main" id="{73C6B68B-EBC0-F70D-01BB-69A0CF7AB6B6}"/>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291089" y="4819524"/>
            <a:ext cx="227822" cy="227553"/>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5" r:id="rId3"/>
    <p:sldLayoutId id="2147483674" r:id="rId4"/>
    <p:sldLayoutId id="2147483729" r:id="rId5"/>
    <p:sldLayoutId id="2147483677" r:id="rId6"/>
    <p:sldLayoutId id="2147483678" r:id="rId7"/>
    <p:sldLayoutId id="2147483650" r:id="rId8"/>
    <p:sldLayoutId id="2147483733" r:id="rId9"/>
  </p:sldLayoutIdLst>
  <p:hf hdr="0" dt="0"/>
  <p:txStyles>
    <p:titleStyle>
      <a:lvl1pPr algn="l" defTabSz="742950" rtl="0" eaLnBrk="1" latinLnBrk="0" hangingPunct="1">
        <a:lnSpc>
          <a:spcPct val="85000"/>
        </a:lnSpc>
        <a:spcBef>
          <a:spcPct val="0"/>
        </a:spcBef>
        <a:buNone/>
        <a:defRPr sz="1800" kern="1200">
          <a:solidFill>
            <a:schemeClr val="accent1"/>
          </a:solidFill>
          <a:latin typeface="+mj-lt"/>
          <a:ea typeface="+mj-ea"/>
          <a:cs typeface="+mj-cs"/>
        </a:defRPr>
      </a:lvl1pPr>
    </p:titleStyle>
    <p:bodyStyle>
      <a:lvl1pPr marL="0" indent="0" algn="l" defTabSz="742950" rtl="0" eaLnBrk="1" latinLnBrk="0" hangingPunct="1">
        <a:spcBef>
          <a:spcPts val="0"/>
        </a:spcBef>
        <a:spcAft>
          <a:spcPts val="1219"/>
        </a:spcAft>
        <a:buFontTx/>
        <a:buNone/>
        <a:defRPr sz="1400" b="0" i="0" kern="1200">
          <a:solidFill>
            <a:schemeClr val="tx2"/>
          </a:solidFill>
          <a:latin typeface="+mn-lt"/>
          <a:ea typeface="+mn-ea"/>
          <a:cs typeface="+mn-cs"/>
        </a:defRPr>
      </a:lvl1pPr>
      <a:lvl2pPr marL="175500" indent="-175500" algn="l" defTabSz="742950" rtl="0" eaLnBrk="1" latinLnBrk="0" hangingPunct="1">
        <a:spcBef>
          <a:spcPts val="0"/>
        </a:spcBef>
        <a:spcAft>
          <a:spcPts val="1219"/>
        </a:spcAft>
        <a:buFont typeface="Arial" panose="020B0604020202020204" pitchFamily="34" charset="0"/>
        <a:buChar char="•"/>
        <a:defRPr sz="1200" b="0" i="0" kern="1200">
          <a:solidFill>
            <a:schemeClr val="tx2"/>
          </a:solidFill>
          <a:latin typeface="+mn-lt"/>
          <a:ea typeface="+mn-ea"/>
          <a:cs typeface="+mn-cs"/>
        </a:defRPr>
      </a:lvl2pPr>
      <a:lvl3pPr marL="351000" indent="-175500" algn="l" defTabSz="742950" rtl="0" eaLnBrk="1" latinLnBrk="0" hangingPunct="1">
        <a:spcBef>
          <a:spcPts val="0"/>
        </a:spcBef>
        <a:spcAft>
          <a:spcPts val="1219"/>
        </a:spcAft>
        <a:buFont typeface="Arial" panose="020B0604020202020204" pitchFamily="34" charset="0"/>
        <a:buChar char="•"/>
        <a:defRPr sz="1200" b="0" i="0" kern="1200">
          <a:solidFill>
            <a:schemeClr val="tx2"/>
          </a:solidFill>
          <a:latin typeface="+mn-lt"/>
          <a:ea typeface="+mn-ea"/>
          <a:cs typeface="+mn-cs"/>
        </a:defRPr>
      </a:lvl3pPr>
      <a:lvl4pPr marL="526500" indent="-175500" algn="l" defTabSz="742950" rtl="0" eaLnBrk="1" latinLnBrk="0" hangingPunct="1">
        <a:spcBef>
          <a:spcPts val="0"/>
        </a:spcBef>
        <a:spcAft>
          <a:spcPts val="1219"/>
        </a:spcAft>
        <a:buFont typeface="Arial" panose="020B0604020202020204" pitchFamily="34" charset="0"/>
        <a:buChar char="•"/>
        <a:defRPr sz="1200" b="0" i="0" kern="1200">
          <a:solidFill>
            <a:schemeClr val="tx2"/>
          </a:solidFill>
          <a:latin typeface="+mn-lt"/>
          <a:ea typeface="+mn-ea"/>
          <a:cs typeface="+mn-cs"/>
        </a:defRPr>
      </a:lvl4pPr>
      <a:lvl5pPr marL="702000" indent="-175500" algn="l" defTabSz="742950" rtl="0" eaLnBrk="1" latinLnBrk="0" hangingPunct="1">
        <a:spcBef>
          <a:spcPts val="0"/>
        </a:spcBef>
        <a:spcAft>
          <a:spcPts val="1219"/>
        </a:spcAft>
        <a:buFont typeface="Arial" panose="020B0604020202020204" pitchFamily="34" charset="0"/>
        <a:buChar char="•"/>
        <a:defRPr sz="1200" b="0" i="0" kern="1200">
          <a:solidFill>
            <a:schemeClr val="tx2"/>
          </a:solidFill>
          <a:latin typeface="+mn-lt"/>
          <a:ea typeface="+mn-ea"/>
          <a:cs typeface="+mn-cs"/>
        </a:defRPr>
      </a:lvl5pPr>
      <a:lvl6pPr marL="877500" indent="-175500" algn="l" defTabSz="742950" rtl="0" eaLnBrk="1" latinLnBrk="0" hangingPunct="1">
        <a:spcBef>
          <a:spcPts val="0"/>
        </a:spcBef>
        <a:spcAft>
          <a:spcPts val="1219"/>
        </a:spcAft>
        <a:buFont typeface="Arial" panose="020B0604020202020204" pitchFamily="34" charset="0"/>
        <a:buChar char="•"/>
        <a:defRPr sz="1219" kern="1200">
          <a:solidFill>
            <a:schemeClr val="tx2"/>
          </a:solidFill>
          <a:latin typeface="+mn-lt"/>
          <a:ea typeface="+mn-ea"/>
          <a:cs typeface="+mn-cs"/>
        </a:defRPr>
      </a:lvl6pPr>
      <a:lvl7pPr marL="1053000" indent="-175500" algn="l" defTabSz="742950" rtl="0" eaLnBrk="1" latinLnBrk="0" hangingPunct="1">
        <a:spcBef>
          <a:spcPts val="0"/>
        </a:spcBef>
        <a:spcAft>
          <a:spcPts val="1219"/>
        </a:spcAft>
        <a:buFont typeface="Arial" panose="020B0604020202020204" pitchFamily="34" charset="0"/>
        <a:buChar char="•"/>
        <a:defRPr sz="1219" kern="1200">
          <a:solidFill>
            <a:schemeClr val="tx2"/>
          </a:solidFill>
          <a:latin typeface="+mn-lt"/>
          <a:ea typeface="+mn-ea"/>
          <a:cs typeface="+mn-cs"/>
        </a:defRPr>
      </a:lvl7pPr>
      <a:lvl8pPr marL="2786063"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4B5D6B"/>
          </p15:clr>
        </p15:guide>
        <p15:guide id="2" pos="5760" userDrawn="1">
          <p15:clr>
            <a:srgbClr val="4B5D6B"/>
          </p15:clr>
        </p15:guide>
        <p15:guide id="3" pos="255" userDrawn="1">
          <p15:clr>
            <a:srgbClr val="4B5D6B"/>
          </p15:clr>
        </p15:guide>
        <p15:guide id="4" pos="5504" userDrawn="1">
          <p15:clr>
            <a:srgbClr val="4B5D6B"/>
          </p15:clr>
        </p15:guide>
        <p15:guide id="5" orient="horz" userDrawn="1">
          <p15:clr>
            <a:srgbClr val="4B5D6B"/>
          </p15:clr>
        </p15:guide>
        <p15:guide id="6" orient="horz" pos="3240" userDrawn="1">
          <p15:clr>
            <a:srgbClr val="4B5D6B"/>
          </p15:clr>
        </p15:guide>
        <p15:guide id="7" orient="horz" pos="255" userDrawn="1">
          <p15:clr>
            <a:srgbClr val="4B5D6B"/>
          </p15:clr>
        </p15:guide>
        <p15:guide id="8" orient="horz" pos="2984" userDrawn="1">
          <p15:clr>
            <a:srgbClr val="4B5D6B"/>
          </p15:clr>
        </p15:guide>
        <p15:guide id="9" orient="horz" pos="425" userDrawn="1">
          <p15:clr>
            <a:srgbClr val="4B5D6B"/>
          </p15:clr>
        </p15:guide>
        <p15:guide id="10" orient="horz" pos="3095" userDrawn="1">
          <p15:clr>
            <a:srgbClr val="4B5D6B"/>
          </p15:clr>
        </p15:guide>
        <p15:guide id="11" pos="2830" userDrawn="1">
          <p15:clr>
            <a:srgbClr val="4B5D6B"/>
          </p15:clr>
        </p15:guide>
        <p15:guide id="12" pos="2930" userDrawn="1">
          <p15:clr>
            <a:srgbClr val="4B5D6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405000"/>
            <a:ext cx="8334000" cy="438558"/>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405000" y="1059582"/>
            <a:ext cx="8334000" cy="3543918"/>
          </a:xfrm>
          <a:prstGeom prst="rect">
            <a:avLst/>
          </a:prstGeom>
        </p:spPr>
        <p:txBody>
          <a:bodyPr vert="horz" lIns="0" tIns="0" rIns="0" bIns="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2"/>
          </p:nvPr>
        </p:nvSpPr>
        <p:spPr>
          <a:xfrm>
            <a:off x="4788024" y="4876006"/>
            <a:ext cx="1350000" cy="135000"/>
          </a:xfrm>
          <a:prstGeom prst="rect">
            <a:avLst/>
          </a:prstGeom>
        </p:spPr>
        <p:txBody>
          <a:bodyPr vert="horz" lIns="0" tIns="0" rIns="0" bIns="0" rtlCol="0" anchor="b" anchorCtr="0">
            <a:noAutofit/>
          </a:bodyPr>
          <a:lstStyle>
            <a:lvl1pPr algn="l">
              <a:defRPr sz="650" b="0" i="0">
                <a:solidFill>
                  <a:schemeClr val="accent5"/>
                </a:solidFill>
                <a:latin typeface="+mn-lt"/>
              </a:defRPr>
            </a:lvl1pPr>
          </a:lstStyle>
          <a:p>
            <a:endParaRPr lang="en-GB"/>
          </a:p>
        </p:txBody>
      </p:sp>
      <p:sp>
        <p:nvSpPr>
          <p:cNvPr id="5" name="Footer Placeholder 4"/>
          <p:cNvSpPr>
            <a:spLocks noGrp="1"/>
          </p:cNvSpPr>
          <p:nvPr>
            <p:ph type="ftr" sz="quarter" idx="3"/>
          </p:nvPr>
        </p:nvSpPr>
        <p:spPr>
          <a:xfrm>
            <a:off x="611560" y="4876006"/>
            <a:ext cx="3510000" cy="135000"/>
          </a:xfrm>
          <a:prstGeom prst="rect">
            <a:avLst/>
          </a:prstGeom>
        </p:spPr>
        <p:txBody>
          <a:bodyPr vert="horz" lIns="0" tIns="0" rIns="0" bIns="0" rtlCol="0" anchor="b" anchorCtr="0">
            <a:noAutofit/>
          </a:bodyPr>
          <a:lstStyle>
            <a:lvl1pPr algn="l">
              <a:defRPr sz="650" b="0" i="0">
                <a:solidFill>
                  <a:schemeClr val="accent5"/>
                </a:solidFill>
                <a:latin typeface="+mn-lt"/>
              </a:defRPr>
            </a:lvl1pPr>
          </a:lstStyle>
          <a:p>
            <a:r>
              <a:rPr lang="en-GB" dirty="0"/>
              <a:t>© 2025 Tokamak Energy    </a:t>
            </a:r>
          </a:p>
        </p:txBody>
      </p:sp>
      <p:sp>
        <p:nvSpPr>
          <p:cNvPr id="6" name="Slide Number Placeholder 5"/>
          <p:cNvSpPr>
            <a:spLocks noGrp="1"/>
          </p:cNvSpPr>
          <p:nvPr>
            <p:ph type="sldNum" sz="quarter" idx="4"/>
          </p:nvPr>
        </p:nvSpPr>
        <p:spPr>
          <a:xfrm>
            <a:off x="8197580" y="4876006"/>
            <a:ext cx="540000" cy="135000"/>
          </a:xfrm>
          <a:prstGeom prst="rect">
            <a:avLst/>
          </a:prstGeom>
        </p:spPr>
        <p:txBody>
          <a:bodyPr vert="horz" lIns="0" tIns="0" rIns="0" bIns="0" rtlCol="0" anchor="b" anchorCtr="0">
            <a:noAutofit/>
          </a:bodyPr>
          <a:lstStyle>
            <a:lvl1pPr algn="r">
              <a:defRPr sz="650" b="0">
                <a:solidFill>
                  <a:schemeClr val="accent1"/>
                </a:solidFill>
                <a:latin typeface="+mn-lt"/>
              </a:defRPr>
            </a:lvl1pPr>
          </a:lstStyle>
          <a:p>
            <a:fld id="{0B868178-02AE-42FC-958D-6B8F13B60175}" type="slidenum">
              <a:rPr lang="en-GB" smtClean="0"/>
              <a:pPr/>
              <a:t>‹#›</a:t>
            </a:fld>
            <a:endParaRPr lang="en-GB"/>
          </a:p>
        </p:txBody>
      </p:sp>
      <p:pic>
        <p:nvPicPr>
          <p:cNvPr id="8" name="Picture 7" descr="A group of orange circles&#10;&#10;Description automatically generated">
            <a:extLst>
              <a:ext uri="{FF2B5EF4-FFF2-40B4-BE49-F238E27FC236}">
                <a16:creationId xmlns:a16="http://schemas.microsoft.com/office/drawing/2014/main" id="{73C6B68B-EBC0-F70D-01BB-69A0CF7AB6B6}"/>
              </a:ext>
            </a:extLst>
          </p:cNvPr>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a:xfrm>
            <a:off x="291089" y="4819524"/>
            <a:ext cx="227822" cy="227553"/>
          </a:xfrm>
          <a:prstGeom prst="rect">
            <a:avLst/>
          </a:prstGeom>
        </p:spPr>
      </p:pic>
    </p:spTree>
    <p:extLst>
      <p:ext uri="{BB962C8B-B14F-4D97-AF65-F5344CB8AC3E}">
        <p14:creationId xmlns:p14="http://schemas.microsoft.com/office/powerpoint/2010/main" val="5153826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hdr="0" dt="0"/>
  <p:txStyles>
    <p:titleStyle>
      <a:lvl1pPr algn="l" defTabSz="742950" rtl="0" eaLnBrk="1" latinLnBrk="0" hangingPunct="1">
        <a:lnSpc>
          <a:spcPct val="85000"/>
        </a:lnSpc>
        <a:spcBef>
          <a:spcPct val="0"/>
        </a:spcBef>
        <a:buNone/>
        <a:defRPr sz="1800" kern="1200">
          <a:solidFill>
            <a:schemeClr val="accent1"/>
          </a:solidFill>
          <a:latin typeface="+mj-lt"/>
          <a:ea typeface="+mj-ea"/>
          <a:cs typeface="+mj-cs"/>
        </a:defRPr>
      </a:lvl1pPr>
    </p:titleStyle>
    <p:bodyStyle>
      <a:lvl1pPr marL="0" indent="0" algn="l" defTabSz="742950" rtl="0" eaLnBrk="1" latinLnBrk="0" hangingPunct="1">
        <a:spcBef>
          <a:spcPts val="0"/>
        </a:spcBef>
        <a:spcAft>
          <a:spcPts val="1219"/>
        </a:spcAft>
        <a:buFontTx/>
        <a:buNone/>
        <a:defRPr sz="1400" b="0" i="0" kern="1200">
          <a:solidFill>
            <a:schemeClr val="tx2"/>
          </a:solidFill>
          <a:latin typeface="+mn-lt"/>
          <a:ea typeface="+mn-ea"/>
          <a:cs typeface="+mn-cs"/>
        </a:defRPr>
      </a:lvl1pPr>
      <a:lvl2pPr marL="175500" indent="-175500" algn="l" defTabSz="742950" rtl="0" eaLnBrk="1" latinLnBrk="0" hangingPunct="1">
        <a:spcBef>
          <a:spcPts val="0"/>
        </a:spcBef>
        <a:spcAft>
          <a:spcPts val="1219"/>
        </a:spcAft>
        <a:buFont typeface="Arial" panose="020B0604020202020204" pitchFamily="34" charset="0"/>
        <a:buChar char="•"/>
        <a:defRPr sz="1200" b="0" i="0" kern="1200">
          <a:solidFill>
            <a:schemeClr val="tx2"/>
          </a:solidFill>
          <a:latin typeface="+mn-lt"/>
          <a:ea typeface="+mn-ea"/>
          <a:cs typeface="+mn-cs"/>
        </a:defRPr>
      </a:lvl2pPr>
      <a:lvl3pPr marL="351000" indent="-175500" algn="l" defTabSz="742950" rtl="0" eaLnBrk="1" latinLnBrk="0" hangingPunct="1">
        <a:spcBef>
          <a:spcPts val="0"/>
        </a:spcBef>
        <a:spcAft>
          <a:spcPts val="1219"/>
        </a:spcAft>
        <a:buFont typeface="Arial" panose="020B0604020202020204" pitchFamily="34" charset="0"/>
        <a:buChar char="•"/>
        <a:defRPr sz="1200" b="0" i="0" kern="1200">
          <a:solidFill>
            <a:schemeClr val="tx2"/>
          </a:solidFill>
          <a:latin typeface="+mn-lt"/>
          <a:ea typeface="+mn-ea"/>
          <a:cs typeface="+mn-cs"/>
        </a:defRPr>
      </a:lvl3pPr>
      <a:lvl4pPr marL="526500" indent="-175500" algn="l" defTabSz="742950" rtl="0" eaLnBrk="1" latinLnBrk="0" hangingPunct="1">
        <a:spcBef>
          <a:spcPts val="0"/>
        </a:spcBef>
        <a:spcAft>
          <a:spcPts val="1219"/>
        </a:spcAft>
        <a:buFont typeface="Arial" panose="020B0604020202020204" pitchFamily="34" charset="0"/>
        <a:buChar char="•"/>
        <a:defRPr sz="1200" b="0" i="0" kern="1200">
          <a:solidFill>
            <a:schemeClr val="tx2"/>
          </a:solidFill>
          <a:latin typeface="+mn-lt"/>
          <a:ea typeface="+mn-ea"/>
          <a:cs typeface="+mn-cs"/>
        </a:defRPr>
      </a:lvl4pPr>
      <a:lvl5pPr marL="702000" indent="-175500" algn="l" defTabSz="742950" rtl="0" eaLnBrk="1" latinLnBrk="0" hangingPunct="1">
        <a:spcBef>
          <a:spcPts val="0"/>
        </a:spcBef>
        <a:spcAft>
          <a:spcPts val="1219"/>
        </a:spcAft>
        <a:buFont typeface="Arial" panose="020B0604020202020204" pitchFamily="34" charset="0"/>
        <a:buChar char="•"/>
        <a:defRPr sz="1200" b="0" i="0" kern="1200">
          <a:solidFill>
            <a:schemeClr val="tx2"/>
          </a:solidFill>
          <a:latin typeface="+mn-lt"/>
          <a:ea typeface="+mn-ea"/>
          <a:cs typeface="+mn-cs"/>
        </a:defRPr>
      </a:lvl5pPr>
      <a:lvl6pPr marL="877500" indent="-175500" algn="l" defTabSz="742950" rtl="0" eaLnBrk="1" latinLnBrk="0" hangingPunct="1">
        <a:spcBef>
          <a:spcPts val="0"/>
        </a:spcBef>
        <a:spcAft>
          <a:spcPts val="1219"/>
        </a:spcAft>
        <a:buFont typeface="Arial" panose="020B0604020202020204" pitchFamily="34" charset="0"/>
        <a:buChar char="•"/>
        <a:defRPr sz="1219" kern="1200">
          <a:solidFill>
            <a:schemeClr val="tx2"/>
          </a:solidFill>
          <a:latin typeface="+mn-lt"/>
          <a:ea typeface="+mn-ea"/>
          <a:cs typeface="+mn-cs"/>
        </a:defRPr>
      </a:lvl6pPr>
      <a:lvl7pPr marL="1053000" indent="-175500" algn="l" defTabSz="742950" rtl="0" eaLnBrk="1" latinLnBrk="0" hangingPunct="1">
        <a:spcBef>
          <a:spcPts val="0"/>
        </a:spcBef>
        <a:spcAft>
          <a:spcPts val="1219"/>
        </a:spcAft>
        <a:buFont typeface="Arial" panose="020B0604020202020204" pitchFamily="34" charset="0"/>
        <a:buChar char="•"/>
        <a:defRPr sz="1219" kern="1200">
          <a:solidFill>
            <a:schemeClr val="tx2"/>
          </a:solidFill>
          <a:latin typeface="+mn-lt"/>
          <a:ea typeface="+mn-ea"/>
          <a:cs typeface="+mn-cs"/>
        </a:defRPr>
      </a:lvl7pPr>
      <a:lvl8pPr marL="2786063"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4B5D6B"/>
          </p15:clr>
        </p15:guide>
        <p15:guide id="2" pos="5760">
          <p15:clr>
            <a:srgbClr val="4B5D6B"/>
          </p15:clr>
        </p15:guide>
        <p15:guide id="3" pos="255">
          <p15:clr>
            <a:srgbClr val="4B5D6B"/>
          </p15:clr>
        </p15:guide>
        <p15:guide id="4" pos="5504">
          <p15:clr>
            <a:srgbClr val="4B5D6B"/>
          </p15:clr>
        </p15:guide>
        <p15:guide id="5" orient="horz">
          <p15:clr>
            <a:srgbClr val="4B5D6B"/>
          </p15:clr>
        </p15:guide>
        <p15:guide id="6" orient="horz" pos="3240">
          <p15:clr>
            <a:srgbClr val="4B5D6B"/>
          </p15:clr>
        </p15:guide>
        <p15:guide id="7" orient="horz" pos="255">
          <p15:clr>
            <a:srgbClr val="4B5D6B"/>
          </p15:clr>
        </p15:guide>
        <p15:guide id="8" orient="horz" pos="2984">
          <p15:clr>
            <a:srgbClr val="4B5D6B"/>
          </p15:clr>
        </p15:guide>
        <p15:guide id="9" orient="horz" pos="425">
          <p15:clr>
            <a:srgbClr val="4B5D6B"/>
          </p15:clr>
        </p15:guide>
        <p15:guide id="10" orient="horz" pos="3095">
          <p15:clr>
            <a:srgbClr val="4B5D6B"/>
          </p15:clr>
        </p15:guide>
        <p15:guide id="11" pos="2830">
          <p15:clr>
            <a:srgbClr val="4B5D6B"/>
          </p15:clr>
        </p15:guide>
        <p15:guide id="12" pos="2930">
          <p15:clr>
            <a:srgbClr val="4B5D6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6F268B8-CF8F-8472-E9BB-DF386279FECE}"/>
              </a:ext>
            </a:extLst>
          </p:cNvPr>
          <p:cNvPicPr>
            <a:picLocks noChangeAspect="1"/>
          </p:cNvPicPr>
          <p:nvPr userDrawn="1"/>
        </p:nvPicPr>
        <p:blipFill>
          <a:blip r:embed="rId29" cstate="hqprint">
            <a:extLst>
              <a:ext uri="{28A0092B-C50C-407E-A947-70E740481C1C}">
                <a14:useLocalDpi xmlns:a14="http://schemas.microsoft.com/office/drawing/2010/main"/>
              </a:ext>
            </a:extLst>
          </a:blip>
          <a:stretch>
            <a:fillRect/>
          </a:stretch>
        </p:blipFill>
        <p:spPr>
          <a:xfrm>
            <a:off x="402394" y="4738843"/>
            <a:ext cx="215570" cy="215315"/>
          </a:xfrm>
          <a:prstGeom prst="rect">
            <a:avLst/>
          </a:prstGeom>
        </p:spPr>
      </p:pic>
      <p:sp>
        <p:nvSpPr>
          <p:cNvPr id="2" name="Title Placeholder 1"/>
          <p:cNvSpPr>
            <a:spLocks noGrp="1"/>
          </p:cNvSpPr>
          <p:nvPr>
            <p:ph type="title"/>
          </p:nvPr>
        </p:nvSpPr>
        <p:spPr>
          <a:xfrm>
            <a:off x="405000" y="405000"/>
            <a:ext cx="8334000" cy="243000"/>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405000" y="1714500"/>
            <a:ext cx="8334000" cy="2889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a:xfrm>
            <a:off x="4860000" y="4779000"/>
            <a:ext cx="1350000" cy="135000"/>
          </a:xfrm>
          <a:prstGeom prst="rect">
            <a:avLst/>
          </a:prstGeom>
        </p:spPr>
        <p:txBody>
          <a:bodyPr vert="horz" lIns="0" tIns="0" rIns="0" bIns="0" rtlCol="0" anchor="b" anchorCtr="0">
            <a:noAutofit/>
          </a:bodyPr>
          <a:lstStyle>
            <a:lvl1pPr algn="l">
              <a:defRPr sz="600">
                <a:solidFill>
                  <a:schemeClr val="tx2"/>
                </a:solidFill>
              </a:defRPr>
            </a:lvl1pPr>
          </a:lstStyle>
          <a:p>
            <a:fld id="{EB09EBDF-BFBF-4F1B-A18B-EDC2C92DD3C5}" type="datetime1">
              <a:rPr lang="en-GB" smtClean="0"/>
              <a:t>15/05/2025</a:t>
            </a:fld>
            <a:endParaRPr lang="en-GB"/>
          </a:p>
        </p:txBody>
      </p:sp>
      <p:sp>
        <p:nvSpPr>
          <p:cNvPr id="5" name="Footer Placeholder 4"/>
          <p:cNvSpPr>
            <a:spLocks noGrp="1"/>
          </p:cNvSpPr>
          <p:nvPr>
            <p:ph type="ftr" sz="quarter" idx="3"/>
          </p:nvPr>
        </p:nvSpPr>
        <p:spPr>
          <a:xfrm>
            <a:off x="726300" y="4779000"/>
            <a:ext cx="3510000" cy="135000"/>
          </a:xfrm>
          <a:prstGeom prst="rect">
            <a:avLst/>
          </a:prstGeom>
        </p:spPr>
        <p:txBody>
          <a:bodyPr vert="horz" lIns="0" tIns="0" rIns="0" bIns="0" rtlCol="0" anchor="b" anchorCtr="0">
            <a:noAutofit/>
          </a:bodyPr>
          <a:lstStyle>
            <a:lvl1pPr algn="l">
              <a:defRPr sz="600">
                <a:solidFill>
                  <a:schemeClr val="tx2"/>
                </a:solidFill>
              </a:defRPr>
            </a:lvl1pPr>
          </a:lstStyle>
          <a:p>
            <a:r>
              <a:rPr lang="en-GB" dirty="0"/>
              <a:t>© 2025 Tokamak Energy   </a:t>
            </a:r>
          </a:p>
        </p:txBody>
      </p:sp>
      <p:sp>
        <p:nvSpPr>
          <p:cNvPr id="6" name="Slide Number Placeholder 5"/>
          <p:cNvSpPr>
            <a:spLocks noGrp="1"/>
          </p:cNvSpPr>
          <p:nvPr>
            <p:ph type="sldNum" sz="quarter" idx="4"/>
          </p:nvPr>
        </p:nvSpPr>
        <p:spPr>
          <a:xfrm>
            <a:off x="8197580" y="4779000"/>
            <a:ext cx="540000" cy="135000"/>
          </a:xfrm>
          <a:prstGeom prst="rect">
            <a:avLst/>
          </a:prstGeom>
        </p:spPr>
        <p:txBody>
          <a:bodyPr vert="horz" lIns="0" tIns="0" rIns="0" bIns="0" rtlCol="0" anchor="b" anchorCtr="0">
            <a:noAutofit/>
          </a:bodyPr>
          <a:lstStyle>
            <a:lvl1pPr algn="r">
              <a:defRPr sz="750" b="1">
                <a:solidFill>
                  <a:schemeClr val="accent1"/>
                </a:solidFill>
              </a:defRPr>
            </a:lvl1pPr>
          </a:lstStyle>
          <a:p>
            <a:fld id="{0B868178-02AE-42FC-958D-6B8F13B60175}" type="slidenum">
              <a:rPr lang="en-GB" smtClean="0"/>
              <a:pPr/>
              <a:t>‹#›</a:t>
            </a:fld>
            <a:endParaRPr lang="en-GB"/>
          </a:p>
        </p:txBody>
      </p:sp>
    </p:spTree>
    <p:extLst>
      <p:ext uri="{BB962C8B-B14F-4D97-AF65-F5344CB8AC3E}">
        <p14:creationId xmlns:p14="http://schemas.microsoft.com/office/powerpoint/2010/main" val="17467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6" r:id="rId26"/>
    <p:sldLayoutId id="2147483727" r:id="rId27"/>
  </p:sldLayoutIdLst>
  <p:hf hdr="0" dt="0"/>
  <p:txStyles>
    <p:titleStyle>
      <a:lvl1pPr algn="l" defTabSz="685800" rtl="0" eaLnBrk="1" latinLnBrk="0" hangingPunct="1">
        <a:lnSpc>
          <a:spcPct val="85000"/>
        </a:lnSpc>
        <a:spcBef>
          <a:spcPct val="0"/>
        </a:spcBef>
        <a:buNone/>
        <a:defRPr sz="1800" kern="1200">
          <a:solidFill>
            <a:schemeClr val="accent1"/>
          </a:solidFill>
          <a:latin typeface="+mj-lt"/>
          <a:ea typeface="+mj-ea"/>
          <a:cs typeface="+mj-cs"/>
        </a:defRPr>
      </a:lvl1pPr>
    </p:titleStyle>
    <p:bodyStyle>
      <a:lvl1pPr marL="0" indent="0" algn="l" defTabSz="685800" rtl="0" eaLnBrk="1" latinLnBrk="0" hangingPunct="1">
        <a:spcBef>
          <a:spcPts val="0"/>
        </a:spcBef>
        <a:spcAft>
          <a:spcPts val="1125"/>
        </a:spcAft>
        <a:buFontTx/>
        <a:buNone/>
        <a:defRPr sz="1350" kern="1200">
          <a:solidFill>
            <a:schemeClr val="tx2"/>
          </a:solidFill>
          <a:latin typeface="+mn-lt"/>
          <a:ea typeface="+mn-ea"/>
          <a:cs typeface="+mn-cs"/>
        </a:defRPr>
      </a:lvl1pPr>
      <a:lvl2pPr marL="162000" indent="-162000" algn="l" defTabSz="685800" rtl="0" eaLnBrk="1" latinLnBrk="0" hangingPunct="1">
        <a:spcBef>
          <a:spcPts val="0"/>
        </a:spcBef>
        <a:spcAft>
          <a:spcPts val="1125"/>
        </a:spcAft>
        <a:buFont typeface="Arial" panose="020B0604020202020204" pitchFamily="34" charset="0"/>
        <a:buChar char="•"/>
        <a:defRPr sz="1125" kern="1200">
          <a:solidFill>
            <a:schemeClr val="tx2"/>
          </a:solidFill>
          <a:latin typeface="+mn-lt"/>
          <a:ea typeface="+mn-ea"/>
          <a:cs typeface="+mn-cs"/>
        </a:defRPr>
      </a:lvl2pPr>
      <a:lvl3pPr marL="324000" indent="-162000" algn="l" defTabSz="685800" rtl="0" eaLnBrk="1" latinLnBrk="0" hangingPunct="1">
        <a:spcBef>
          <a:spcPts val="0"/>
        </a:spcBef>
        <a:spcAft>
          <a:spcPts val="1125"/>
        </a:spcAft>
        <a:buFont typeface="Arial" panose="020B0604020202020204" pitchFamily="34" charset="0"/>
        <a:buChar char="•"/>
        <a:defRPr sz="1125" kern="1200">
          <a:solidFill>
            <a:schemeClr val="tx2"/>
          </a:solidFill>
          <a:latin typeface="+mn-lt"/>
          <a:ea typeface="+mn-ea"/>
          <a:cs typeface="+mn-cs"/>
        </a:defRPr>
      </a:lvl3pPr>
      <a:lvl4pPr marL="486000" indent="-162000" algn="l" defTabSz="685800" rtl="0" eaLnBrk="1" latinLnBrk="0" hangingPunct="1">
        <a:spcBef>
          <a:spcPts val="0"/>
        </a:spcBef>
        <a:spcAft>
          <a:spcPts val="1125"/>
        </a:spcAft>
        <a:buFont typeface="Arial" panose="020B0604020202020204" pitchFamily="34" charset="0"/>
        <a:buChar char="•"/>
        <a:defRPr sz="1125" kern="1200">
          <a:solidFill>
            <a:schemeClr val="tx2"/>
          </a:solidFill>
          <a:latin typeface="+mn-lt"/>
          <a:ea typeface="+mn-ea"/>
          <a:cs typeface="+mn-cs"/>
        </a:defRPr>
      </a:lvl4pPr>
      <a:lvl5pPr marL="648000" indent="-162000" algn="l" defTabSz="685800" rtl="0" eaLnBrk="1" latinLnBrk="0" hangingPunct="1">
        <a:spcBef>
          <a:spcPts val="0"/>
        </a:spcBef>
        <a:spcAft>
          <a:spcPts val="1125"/>
        </a:spcAft>
        <a:buFont typeface="Arial" panose="020B0604020202020204" pitchFamily="34" charset="0"/>
        <a:buChar char="•"/>
        <a:defRPr sz="1125" kern="1200">
          <a:solidFill>
            <a:schemeClr val="tx2"/>
          </a:solidFill>
          <a:latin typeface="+mn-lt"/>
          <a:ea typeface="+mn-ea"/>
          <a:cs typeface="+mn-cs"/>
        </a:defRPr>
      </a:lvl5pPr>
      <a:lvl6pPr marL="810000" indent="-162000" algn="l" defTabSz="685800" rtl="0" eaLnBrk="1" latinLnBrk="0" hangingPunct="1">
        <a:spcBef>
          <a:spcPts val="0"/>
        </a:spcBef>
        <a:spcAft>
          <a:spcPts val="1125"/>
        </a:spcAft>
        <a:buFont typeface="Arial" panose="020B0604020202020204" pitchFamily="34" charset="0"/>
        <a:buChar char="•"/>
        <a:defRPr sz="1125" kern="1200">
          <a:solidFill>
            <a:schemeClr val="tx2"/>
          </a:solidFill>
          <a:latin typeface="+mn-lt"/>
          <a:ea typeface="+mn-ea"/>
          <a:cs typeface="+mn-cs"/>
        </a:defRPr>
      </a:lvl6pPr>
      <a:lvl7pPr marL="972000" indent="-162000" algn="l" defTabSz="685800" rtl="0" eaLnBrk="1" latinLnBrk="0" hangingPunct="1">
        <a:spcBef>
          <a:spcPts val="0"/>
        </a:spcBef>
        <a:spcAft>
          <a:spcPts val="1125"/>
        </a:spcAft>
        <a:buFont typeface="Arial" panose="020B0604020202020204" pitchFamily="34" charset="0"/>
        <a:buChar char="•"/>
        <a:defRPr sz="1125" kern="1200">
          <a:solidFill>
            <a:schemeClr val="tx2"/>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4B5D6B"/>
          </p15:clr>
        </p15:guide>
        <p15:guide id="2" pos="7680">
          <p15:clr>
            <a:srgbClr val="4B5D6B"/>
          </p15:clr>
        </p15:guide>
        <p15:guide id="3" pos="340">
          <p15:clr>
            <a:srgbClr val="4B5D6B"/>
          </p15:clr>
        </p15:guide>
        <p15:guide id="4" pos="7339">
          <p15:clr>
            <a:srgbClr val="4B5D6B"/>
          </p15:clr>
        </p15:guide>
        <p15:guide id="5" orient="horz">
          <p15:clr>
            <a:srgbClr val="4B5D6B"/>
          </p15:clr>
        </p15:guide>
        <p15:guide id="6" orient="horz" pos="4320">
          <p15:clr>
            <a:srgbClr val="4B5D6B"/>
          </p15:clr>
        </p15:guide>
        <p15:guide id="7" orient="horz" pos="340">
          <p15:clr>
            <a:srgbClr val="4B5D6B"/>
          </p15:clr>
        </p15:guide>
        <p15:guide id="8" orient="horz" pos="3979">
          <p15:clr>
            <a:srgbClr val="4B5D6B"/>
          </p15:clr>
        </p15:guide>
        <p15:guide id="9" orient="horz" pos="566">
          <p15:clr>
            <a:srgbClr val="4B5D6B"/>
          </p15:clr>
        </p15:guide>
        <p15:guide id="10" orient="horz" pos="4127">
          <p15:clr>
            <a:srgbClr val="4B5D6B"/>
          </p15:clr>
        </p15:guide>
        <p15:guide id="11" pos="3773">
          <p15:clr>
            <a:srgbClr val="4B5D6B"/>
          </p15:clr>
        </p15:guide>
        <p15:guide id="12" pos="3906">
          <p15:clr>
            <a:srgbClr val="4B5D6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051446"/>
      </p:ext>
    </p:extLst>
  </p:cSld>
  <p:clrMap bg1="lt1" tx1="dk1" bg2="lt2" tx2="dk2" accent1="accent1" accent2="accent2" accent3="accent3" accent4="accent4" accent5="accent5" accent6="accent6" hlink="hlink" folHlink="folHlink"/>
  <p:sldLayoutIdLst>
    <p:sldLayoutId id="2147483670" r:id="rId1"/>
    <p:sldLayoutId id="2147483683" r:id="rId2"/>
  </p:sldLayoutIdLst>
  <p:hf hdr="0" dt="0"/>
  <p:txStyles>
    <p:titleStyle>
      <a:lvl1pPr algn="l" defTabSz="914400" rtl="0" eaLnBrk="1" latinLnBrk="0" hangingPunct="1">
        <a:lnSpc>
          <a:spcPct val="85000"/>
        </a:lnSpc>
        <a:spcBef>
          <a:spcPct val="0"/>
        </a:spcBef>
        <a:buNone/>
        <a:defRPr sz="2400"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500"/>
        </a:spcAft>
        <a:buFontTx/>
        <a:buNone/>
        <a:defRPr sz="1800" kern="1200">
          <a:solidFill>
            <a:schemeClr val="tx2"/>
          </a:solidFill>
          <a:latin typeface="+mn-lt"/>
          <a:ea typeface="+mn-ea"/>
          <a:cs typeface="+mn-cs"/>
        </a:defRPr>
      </a:lvl1pPr>
      <a:lvl2pPr marL="216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2pPr>
      <a:lvl3pPr marL="432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3pPr>
      <a:lvl4pPr marL="648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4pPr>
      <a:lvl5pPr marL="864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5pPr>
      <a:lvl6pPr marL="1080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6pPr>
      <a:lvl7pPr marL="1296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4B5D6B"/>
          </p15:clr>
        </p15:guide>
        <p15:guide id="2" pos="5760" userDrawn="1">
          <p15:clr>
            <a:srgbClr val="4B5D6B"/>
          </p15:clr>
        </p15:guide>
        <p15:guide id="3" pos="255" userDrawn="1">
          <p15:clr>
            <a:srgbClr val="4B5D6B"/>
          </p15:clr>
        </p15:guide>
        <p15:guide id="4" pos="5504" userDrawn="1">
          <p15:clr>
            <a:srgbClr val="4B5D6B"/>
          </p15:clr>
        </p15:guide>
        <p15:guide id="5" orient="horz" userDrawn="1">
          <p15:clr>
            <a:srgbClr val="4B5D6B"/>
          </p15:clr>
        </p15:guide>
        <p15:guide id="6" orient="horz" pos="3240" userDrawn="1">
          <p15:clr>
            <a:srgbClr val="4B5D6B"/>
          </p15:clr>
        </p15:guide>
        <p15:guide id="7" orient="horz" pos="255" userDrawn="1">
          <p15:clr>
            <a:srgbClr val="4B5D6B"/>
          </p15:clr>
        </p15:guide>
        <p15:guide id="8" orient="horz" pos="2984" userDrawn="1">
          <p15:clr>
            <a:srgbClr val="4B5D6B"/>
          </p15:clr>
        </p15:guide>
        <p15:guide id="9" orient="horz" pos="425" userDrawn="1">
          <p15:clr>
            <a:srgbClr val="4B5D6B"/>
          </p15:clr>
        </p15:guide>
        <p15:guide id="10" orient="horz" pos="3095" userDrawn="1">
          <p15:clr>
            <a:srgbClr val="4B5D6B"/>
          </p15:clr>
        </p15:guide>
        <p15:guide id="11" pos="2830" userDrawn="1">
          <p15:clr>
            <a:srgbClr val="4B5D6B"/>
          </p15:clr>
        </p15:guide>
        <p15:guide id="12" pos="2930" userDrawn="1">
          <p15:clr>
            <a:srgbClr val="4B5D6B"/>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405000"/>
            <a:ext cx="8334000" cy="438558"/>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405000" y="1059582"/>
            <a:ext cx="8334000" cy="3543918"/>
          </a:xfrm>
          <a:prstGeom prst="rect">
            <a:avLst/>
          </a:prstGeom>
        </p:spPr>
        <p:txBody>
          <a:bodyPr vert="horz" lIns="0" tIns="0" rIns="0" bIns="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3"/>
          </p:nvPr>
        </p:nvSpPr>
        <p:spPr>
          <a:xfrm>
            <a:off x="611560" y="4876006"/>
            <a:ext cx="3510000" cy="135000"/>
          </a:xfrm>
          <a:prstGeom prst="rect">
            <a:avLst/>
          </a:prstGeom>
        </p:spPr>
        <p:txBody>
          <a:bodyPr vert="horz" lIns="0" tIns="0" rIns="0" bIns="0" rtlCol="0" anchor="b" anchorCtr="0">
            <a:noAutofit/>
          </a:bodyPr>
          <a:lstStyle>
            <a:lvl1pPr algn="l">
              <a:defRPr sz="650" b="0" i="0">
                <a:solidFill>
                  <a:schemeClr val="accent5"/>
                </a:solidFill>
                <a:latin typeface="Nunito" pitchFamily="2" charset="0"/>
              </a:defRPr>
            </a:lvl1pPr>
          </a:lstStyle>
          <a:p>
            <a:r>
              <a:rPr lang="en-GB" dirty="0"/>
              <a:t>© 2025 Tokamak Energy    </a:t>
            </a:r>
          </a:p>
        </p:txBody>
      </p:sp>
      <p:sp>
        <p:nvSpPr>
          <p:cNvPr id="6" name="Slide Number Placeholder 5"/>
          <p:cNvSpPr>
            <a:spLocks noGrp="1"/>
          </p:cNvSpPr>
          <p:nvPr>
            <p:ph type="sldNum" sz="quarter" idx="4"/>
          </p:nvPr>
        </p:nvSpPr>
        <p:spPr>
          <a:xfrm>
            <a:off x="8197580" y="4876006"/>
            <a:ext cx="540000" cy="135000"/>
          </a:xfrm>
          <a:prstGeom prst="rect">
            <a:avLst/>
          </a:prstGeom>
        </p:spPr>
        <p:txBody>
          <a:bodyPr vert="horz" lIns="0" tIns="0" rIns="0" bIns="0" rtlCol="0" anchor="b" anchorCtr="0">
            <a:noAutofit/>
          </a:bodyPr>
          <a:lstStyle>
            <a:lvl1pPr algn="r">
              <a:defRPr sz="650" b="0">
                <a:solidFill>
                  <a:schemeClr val="accent1"/>
                </a:solidFill>
                <a:latin typeface="Nunito" pitchFamily="2" charset="0"/>
              </a:defRPr>
            </a:lvl1pPr>
          </a:lstStyle>
          <a:p>
            <a:fld id="{0B868178-02AE-42FC-958D-6B8F13B60175}" type="slidenum">
              <a:rPr lang="en-GB" smtClean="0"/>
              <a:pPr/>
              <a:t>‹#›</a:t>
            </a:fld>
            <a:endParaRPr lang="en-GB"/>
          </a:p>
        </p:txBody>
      </p:sp>
      <p:pic>
        <p:nvPicPr>
          <p:cNvPr id="8" name="Picture 7" descr="A group of orange circles&#10;&#10;Description automatically generated">
            <a:extLst>
              <a:ext uri="{FF2B5EF4-FFF2-40B4-BE49-F238E27FC236}">
                <a16:creationId xmlns:a16="http://schemas.microsoft.com/office/drawing/2014/main" id="{73C6B68B-EBC0-F70D-01BB-69A0CF7AB6B6}"/>
              </a:ext>
            </a:extLst>
          </p:cNvPr>
          <p:cNvPicPr>
            <a:picLocks noChangeAspect="1"/>
          </p:cNvPicPr>
          <p:nvPr userDrawn="1"/>
        </p:nvPicPr>
        <p:blipFill>
          <a:blip r:embed="rId3"/>
          <a:stretch>
            <a:fillRect/>
          </a:stretch>
        </p:blipFill>
        <p:spPr>
          <a:xfrm>
            <a:off x="291090" y="4819525"/>
            <a:ext cx="227822" cy="227553"/>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732" r:id="rId1"/>
  </p:sldLayoutIdLst>
  <p:hf hdr="0" dt="0"/>
  <p:txStyles>
    <p:titleStyle>
      <a:lvl1pPr algn="l" defTabSz="990575" rtl="0" eaLnBrk="1" latinLnBrk="0" hangingPunct="1">
        <a:lnSpc>
          <a:spcPct val="85000"/>
        </a:lnSpc>
        <a:spcBef>
          <a:spcPct val="0"/>
        </a:spcBef>
        <a:buNone/>
        <a:defRPr sz="2400" kern="1200">
          <a:solidFill>
            <a:schemeClr val="accent1"/>
          </a:solidFill>
          <a:latin typeface="Nunito" pitchFamily="2" charset="0"/>
          <a:ea typeface="+mj-ea"/>
          <a:cs typeface="+mj-cs"/>
        </a:defRPr>
      </a:lvl1pPr>
    </p:titleStyle>
    <p:bodyStyle>
      <a:lvl1pPr marL="0" indent="0" algn="l" defTabSz="990575" rtl="0" eaLnBrk="1" latinLnBrk="0" hangingPunct="1">
        <a:spcBef>
          <a:spcPts val="0"/>
        </a:spcBef>
        <a:spcAft>
          <a:spcPts val="1625"/>
        </a:spcAft>
        <a:buFontTx/>
        <a:buNone/>
        <a:defRPr sz="1867" b="0" i="0" kern="1200">
          <a:solidFill>
            <a:schemeClr val="tx2"/>
          </a:solidFill>
          <a:latin typeface="Nunito" pitchFamily="2" charset="0"/>
          <a:ea typeface="+mn-ea"/>
          <a:cs typeface="+mn-cs"/>
        </a:defRPr>
      </a:lvl1pPr>
      <a:lvl2pPr marL="233994" indent="-233994" algn="l" defTabSz="990575" rtl="0" eaLnBrk="1" latinLnBrk="0" hangingPunct="1">
        <a:spcBef>
          <a:spcPts val="0"/>
        </a:spcBef>
        <a:spcAft>
          <a:spcPts val="1625"/>
        </a:spcAft>
        <a:buFont typeface="Arial" panose="020B0604020202020204" pitchFamily="34" charset="0"/>
        <a:buChar char="•"/>
        <a:defRPr sz="1600" b="0" i="0" kern="1200">
          <a:solidFill>
            <a:schemeClr val="tx2"/>
          </a:solidFill>
          <a:latin typeface="Nunito" pitchFamily="2" charset="0"/>
          <a:ea typeface="+mn-ea"/>
          <a:cs typeface="+mn-cs"/>
        </a:defRPr>
      </a:lvl2pPr>
      <a:lvl3pPr marL="467988" indent="-233994" algn="l" defTabSz="990575" rtl="0" eaLnBrk="1" latinLnBrk="0" hangingPunct="1">
        <a:spcBef>
          <a:spcPts val="0"/>
        </a:spcBef>
        <a:spcAft>
          <a:spcPts val="1625"/>
        </a:spcAft>
        <a:buFont typeface="Arial" panose="020B0604020202020204" pitchFamily="34" charset="0"/>
        <a:buChar char="•"/>
        <a:defRPr sz="1600" b="0" i="0" kern="1200">
          <a:solidFill>
            <a:schemeClr val="tx2"/>
          </a:solidFill>
          <a:latin typeface="Nunito" pitchFamily="2" charset="0"/>
          <a:ea typeface="+mn-ea"/>
          <a:cs typeface="+mn-cs"/>
        </a:defRPr>
      </a:lvl3pPr>
      <a:lvl4pPr marL="701982" indent="-233994" algn="l" defTabSz="990575" rtl="0" eaLnBrk="1" latinLnBrk="0" hangingPunct="1">
        <a:spcBef>
          <a:spcPts val="0"/>
        </a:spcBef>
        <a:spcAft>
          <a:spcPts val="1625"/>
        </a:spcAft>
        <a:buFont typeface="Arial" panose="020B0604020202020204" pitchFamily="34" charset="0"/>
        <a:buChar char="•"/>
        <a:defRPr sz="1600" b="0" i="0" kern="1200">
          <a:solidFill>
            <a:schemeClr val="tx2"/>
          </a:solidFill>
          <a:latin typeface="Nunito" pitchFamily="2" charset="0"/>
          <a:ea typeface="+mn-ea"/>
          <a:cs typeface="+mn-cs"/>
        </a:defRPr>
      </a:lvl4pPr>
      <a:lvl5pPr marL="935977" indent="-233994" algn="l" defTabSz="990575" rtl="0" eaLnBrk="1" latinLnBrk="0" hangingPunct="1">
        <a:spcBef>
          <a:spcPts val="0"/>
        </a:spcBef>
        <a:spcAft>
          <a:spcPts val="1625"/>
        </a:spcAft>
        <a:buFont typeface="Arial" panose="020B0604020202020204" pitchFamily="34" charset="0"/>
        <a:buChar char="•"/>
        <a:defRPr sz="1600" b="0" i="0" kern="1200">
          <a:solidFill>
            <a:schemeClr val="tx2"/>
          </a:solidFill>
          <a:latin typeface="Nunito" pitchFamily="2" charset="0"/>
          <a:ea typeface="+mn-ea"/>
          <a:cs typeface="+mn-cs"/>
        </a:defRPr>
      </a:lvl5pPr>
      <a:lvl6pPr marL="1169971" indent="-233994" algn="l" defTabSz="990575" rtl="0" eaLnBrk="1" latinLnBrk="0" hangingPunct="1">
        <a:spcBef>
          <a:spcPts val="0"/>
        </a:spcBef>
        <a:spcAft>
          <a:spcPts val="1625"/>
        </a:spcAft>
        <a:buFont typeface="Arial" panose="020B0604020202020204" pitchFamily="34" charset="0"/>
        <a:buChar char="•"/>
        <a:defRPr sz="1625" kern="1200">
          <a:solidFill>
            <a:schemeClr val="tx2"/>
          </a:solidFill>
          <a:latin typeface="+mn-lt"/>
          <a:ea typeface="+mn-ea"/>
          <a:cs typeface="+mn-cs"/>
        </a:defRPr>
      </a:lvl6pPr>
      <a:lvl7pPr marL="1403965" indent="-233994" algn="l" defTabSz="990575" rtl="0" eaLnBrk="1" latinLnBrk="0" hangingPunct="1">
        <a:spcBef>
          <a:spcPts val="0"/>
        </a:spcBef>
        <a:spcAft>
          <a:spcPts val="1625"/>
        </a:spcAft>
        <a:buFont typeface="Arial" panose="020B0604020202020204" pitchFamily="34" charset="0"/>
        <a:buChar char="•"/>
        <a:defRPr sz="1625" kern="1200">
          <a:solidFill>
            <a:schemeClr val="tx2"/>
          </a:solidFill>
          <a:latin typeface="+mn-lt"/>
          <a:ea typeface="+mn-ea"/>
          <a:cs typeface="+mn-cs"/>
        </a:defRPr>
      </a:lvl7pPr>
      <a:lvl8pPr marL="3714658" indent="-247644" algn="l" defTabSz="990575"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45" indent="-247644" algn="l" defTabSz="990575"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en-US"/>
      </a:defPPr>
      <a:lvl1pPr marL="0" algn="l" defTabSz="990575" rtl="0" eaLnBrk="1" latinLnBrk="0" hangingPunct="1">
        <a:defRPr sz="1951" kern="1200">
          <a:solidFill>
            <a:schemeClr val="tx1"/>
          </a:solidFill>
          <a:latin typeface="+mn-lt"/>
          <a:ea typeface="+mn-ea"/>
          <a:cs typeface="+mn-cs"/>
        </a:defRPr>
      </a:lvl1pPr>
      <a:lvl2pPr marL="495288" algn="l" defTabSz="990575" rtl="0" eaLnBrk="1" latinLnBrk="0" hangingPunct="1">
        <a:defRPr sz="1951" kern="1200">
          <a:solidFill>
            <a:schemeClr val="tx1"/>
          </a:solidFill>
          <a:latin typeface="+mn-lt"/>
          <a:ea typeface="+mn-ea"/>
          <a:cs typeface="+mn-cs"/>
        </a:defRPr>
      </a:lvl2pPr>
      <a:lvl3pPr marL="990575" algn="l" defTabSz="990575" rtl="0" eaLnBrk="1" latinLnBrk="0" hangingPunct="1">
        <a:defRPr sz="1951" kern="1200">
          <a:solidFill>
            <a:schemeClr val="tx1"/>
          </a:solidFill>
          <a:latin typeface="+mn-lt"/>
          <a:ea typeface="+mn-ea"/>
          <a:cs typeface="+mn-cs"/>
        </a:defRPr>
      </a:lvl3pPr>
      <a:lvl4pPr marL="1485863" algn="l" defTabSz="990575" rtl="0" eaLnBrk="1" latinLnBrk="0" hangingPunct="1">
        <a:defRPr sz="1951" kern="1200">
          <a:solidFill>
            <a:schemeClr val="tx1"/>
          </a:solidFill>
          <a:latin typeface="+mn-lt"/>
          <a:ea typeface="+mn-ea"/>
          <a:cs typeface="+mn-cs"/>
        </a:defRPr>
      </a:lvl4pPr>
      <a:lvl5pPr marL="1981150" algn="l" defTabSz="990575" rtl="0" eaLnBrk="1" latinLnBrk="0" hangingPunct="1">
        <a:defRPr sz="1951" kern="1200">
          <a:solidFill>
            <a:schemeClr val="tx1"/>
          </a:solidFill>
          <a:latin typeface="+mn-lt"/>
          <a:ea typeface="+mn-ea"/>
          <a:cs typeface="+mn-cs"/>
        </a:defRPr>
      </a:lvl5pPr>
      <a:lvl6pPr marL="2476438" algn="l" defTabSz="990575" rtl="0" eaLnBrk="1" latinLnBrk="0" hangingPunct="1">
        <a:defRPr sz="1951" kern="1200">
          <a:solidFill>
            <a:schemeClr val="tx1"/>
          </a:solidFill>
          <a:latin typeface="+mn-lt"/>
          <a:ea typeface="+mn-ea"/>
          <a:cs typeface="+mn-cs"/>
        </a:defRPr>
      </a:lvl6pPr>
      <a:lvl7pPr marL="2971726" algn="l" defTabSz="990575" rtl="0" eaLnBrk="1" latinLnBrk="0" hangingPunct="1">
        <a:defRPr sz="1951" kern="1200">
          <a:solidFill>
            <a:schemeClr val="tx1"/>
          </a:solidFill>
          <a:latin typeface="+mn-lt"/>
          <a:ea typeface="+mn-ea"/>
          <a:cs typeface="+mn-cs"/>
        </a:defRPr>
      </a:lvl7pPr>
      <a:lvl8pPr marL="3467013" algn="l" defTabSz="990575" rtl="0" eaLnBrk="1" latinLnBrk="0" hangingPunct="1">
        <a:defRPr sz="1951" kern="1200">
          <a:solidFill>
            <a:schemeClr val="tx1"/>
          </a:solidFill>
          <a:latin typeface="+mn-lt"/>
          <a:ea typeface="+mn-ea"/>
          <a:cs typeface="+mn-cs"/>
        </a:defRPr>
      </a:lvl8pPr>
      <a:lvl9pPr marL="3962301" algn="l" defTabSz="990575" rtl="0" eaLnBrk="1" latinLnBrk="0" hangingPunct="1">
        <a:defRPr sz="1951"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4B5D6B"/>
          </p15:clr>
        </p15:guide>
        <p15:guide id="2" pos="5760" userDrawn="1">
          <p15:clr>
            <a:srgbClr val="4B5D6B"/>
          </p15:clr>
        </p15:guide>
        <p15:guide id="3" pos="255" userDrawn="1">
          <p15:clr>
            <a:srgbClr val="4B5D6B"/>
          </p15:clr>
        </p15:guide>
        <p15:guide id="4" pos="5504" userDrawn="1">
          <p15:clr>
            <a:srgbClr val="4B5D6B"/>
          </p15:clr>
        </p15:guide>
        <p15:guide id="5" orient="horz" userDrawn="1">
          <p15:clr>
            <a:srgbClr val="4B5D6B"/>
          </p15:clr>
        </p15:guide>
        <p15:guide id="6" orient="horz" pos="3240" userDrawn="1">
          <p15:clr>
            <a:srgbClr val="4B5D6B"/>
          </p15:clr>
        </p15:guide>
        <p15:guide id="7" orient="horz" pos="255" userDrawn="1">
          <p15:clr>
            <a:srgbClr val="4B5D6B"/>
          </p15:clr>
        </p15:guide>
        <p15:guide id="8" orient="horz" pos="2984" userDrawn="1">
          <p15:clr>
            <a:srgbClr val="4B5D6B"/>
          </p15:clr>
        </p15:guide>
        <p15:guide id="9" orient="horz" pos="425" userDrawn="1">
          <p15:clr>
            <a:srgbClr val="4B5D6B"/>
          </p15:clr>
        </p15:guide>
        <p15:guide id="10" orient="horz" pos="3095" userDrawn="1">
          <p15:clr>
            <a:srgbClr val="4B5D6B"/>
          </p15:clr>
        </p15:guide>
        <p15:guide id="11" pos="2830" userDrawn="1">
          <p15:clr>
            <a:srgbClr val="4B5D6B"/>
          </p15:clr>
        </p15:guide>
        <p15:guide id="12" pos="2930" userDrawn="1">
          <p15:clr>
            <a:srgbClr val="4B5D6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jpeg"/><Relationship Id="rId1" Type="http://schemas.openxmlformats.org/officeDocument/2006/relationships/slideLayout" Target="../slideLayouts/slideLayout54.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5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28.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43.png"/><Relationship Id="rId1" Type="http://schemas.openxmlformats.org/officeDocument/2006/relationships/slideLayout" Target="../slideLayouts/slideLayout5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7EF8C-F29D-B8DC-84FE-4FDB97ED3AAD}"/>
              </a:ext>
            </a:extLst>
          </p:cNvPr>
          <p:cNvSpPr txBox="1">
            <a:spLocks/>
          </p:cNvSpPr>
          <p:nvPr/>
        </p:nvSpPr>
        <p:spPr>
          <a:xfrm>
            <a:off x="245612" y="2427734"/>
            <a:ext cx="3168352" cy="1584176"/>
          </a:xfrm>
          <a:prstGeom prst="rect">
            <a:avLst/>
          </a:prstGeom>
        </p:spPr>
        <p:txBody>
          <a:bodyPr vert="horz" lIns="0" tIns="0" rIns="0" bIns="0" rtlCol="0" anchor="t" anchorCtr="0">
            <a:noAutofit/>
          </a:bodyPr>
          <a:lstStyle>
            <a:lvl1pPr algn="l" defTabSz="742950" rtl="0" eaLnBrk="1" latinLnBrk="0" hangingPunct="1">
              <a:lnSpc>
                <a:spcPct val="85000"/>
              </a:lnSpc>
              <a:spcBef>
                <a:spcPct val="0"/>
              </a:spcBef>
              <a:buNone/>
              <a:defRPr sz="2000" kern="1200">
                <a:solidFill>
                  <a:schemeClr val="bg1"/>
                </a:solidFill>
                <a:latin typeface="+mj-lt"/>
                <a:ea typeface="+mj-ea"/>
                <a:cs typeface="+mj-cs"/>
              </a:defRPr>
            </a:lvl1pPr>
          </a:lstStyle>
          <a:p>
            <a:endParaRPr lang="en-GB" sz="1200" kern="100">
              <a:latin typeface="+mn-lt"/>
              <a:ea typeface="Calibri" panose="020F0502020204030204" pitchFamily="34" charset="0"/>
              <a:cs typeface="Arial" panose="020B0604020202020204" pitchFamily="34" charset="0"/>
            </a:endParaRPr>
          </a:p>
        </p:txBody>
      </p:sp>
      <p:sp>
        <p:nvSpPr>
          <p:cNvPr id="3" name="Title 1">
            <a:extLst>
              <a:ext uri="{FF2B5EF4-FFF2-40B4-BE49-F238E27FC236}">
                <a16:creationId xmlns:a16="http://schemas.microsoft.com/office/drawing/2014/main" id="{F1F5ECEF-87BE-2247-249D-941AB60664F4}"/>
              </a:ext>
            </a:extLst>
          </p:cNvPr>
          <p:cNvSpPr txBox="1">
            <a:spLocks/>
          </p:cNvSpPr>
          <p:nvPr/>
        </p:nvSpPr>
        <p:spPr>
          <a:xfrm>
            <a:off x="251520" y="999874"/>
            <a:ext cx="3676742" cy="1584176"/>
          </a:xfrm>
          <a:prstGeom prst="rect">
            <a:avLst/>
          </a:prstGeom>
        </p:spPr>
        <p:txBody>
          <a:bodyPr vert="horz" lIns="0" tIns="0" rIns="0" bIns="0" rtlCol="0" anchor="t" anchorCtr="0">
            <a:noAutofit/>
          </a:bodyPr>
          <a:lstStyle>
            <a:lvl1pPr algn="l" defTabSz="742950" rtl="0" eaLnBrk="1" latinLnBrk="0" hangingPunct="1">
              <a:lnSpc>
                <a:spcPct val="85000"/>
              </a:lnSpc>
              <a:spcBef>
                <a:spcPct val="0"/>
              </a:spcBef>
              <a:buNone/>
              <a:defRPr sz="2000" kern="1200">
                <a:solidFill>
                  <a:schemeClr val="bg1"/>
                </a:solidFill>
                <a:latin typeface="+mj-lt"/>
                <a:ea typeface="+mj-ea"/>
                <a:cs typeface="+mj-cs"/>
              </a:defRPr>
            </a:lvl1pPr>
          </a:lstStyle>
          <a:p>
            <a:r>
              <a:rPr lang="en-US">
                <a:latin typeface="+mn-lt"/>
              </a:rPr>
              <a:t>Nuclear data needs for Spherical Tokamaks</a:t>
            </a:r>
          </a:p>
          <a:p>
            <a:endParaRPr lang="en-US">
              <a:latin typeface="+mn-lt"/>
            </a:endParaRPr>
          </a:p>
          <a:p>
            <a:pPr algn="r"/>
            <a:r>
              <a:rPr lang="en-US" sz="1500" b="1">
                <a:solidFill>
                  <a:schemeClr val="tx1"/>
                </a:solidFill>
                <a:latin typeface="+mn-lt"/>
              </a:rPr>
              <a:t>M. Rajput, J. Naish, </a:t>
            </a:r>
            <a:br>
              <a:rPr lang="en-US" sz="1500" b="1">
                <a:solidFill>
                  <a:schemeClr val="tx1"/>
                </a:solidFill>
                <a:latin typeface="+mn-lt"/>
              </a:rPr>
            </a:br>
            <a:r>
              <a:rPr lang="en-US" sz="1500" b="1">
                <a:solidFill>
                  <a:schemeClr val="tx1"/>
                </a:solidFill>
                <a:latin typeface="+mn-lt"/>
              </a:rPr>
              <a:t>K. Chandrasekhar, G. Kamal</a:t>
            </a:r>
          </a:p>
        </p:txBody>
      </p:sp>
    </p:spTree>
    <p:extLst>
      <p:ext uri="{BB962C8B-B14F-4D97-AF65-F5344CB8AC3E}">
        <p14:creationId xmlns:p14="http://schemas.microsoft.com/office/powerpoint/2010/main" val="86970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B29F-01C9-AE6B-BA77-4CDF4902D0B7}"/>
              </a:ext>
            </a:extLst>
          </p:cNvPr>
          <p:cNvSpPr>
            <a:spLocks noGrp="1"/>
          </p:cNvSpPr>
          <p:nvPr>
            <p:ph type="title"/>
          </p:nvPr>
        </p:nvSpPr>
        <p:spPr>
          <a:xfrm>
            <a:off x="405000" y="411509"/>
            <a:ext cx="8334000" cy="648073"/>
          </a:xfrm>
        </p:spPr>
        <p:txBody>
          <a:bodyPr anchor="t">
            <a:normAutofit/>
          </a:bodyPr>
          <a:lstStyle/>
          <a:p>
            <a:r>
              <a:rPr lang="en-GB"/>
              <a:t>HTS </a:t>
            </a:r>
            <a:r>
              <a:rPr lang="en-GB" sz="1800"/>
              <a:t>(REBa</a:t>
            </a:r>
            <a:r>
              <a:rPr lang="en-GB" sz="1800" baseline="-25000"/>
              <a:t>2</a:t>
            </a:r>
            <a:r>
              <a:rPr lang="en-GB" sz="1800"/>
              <a:t>CuO</a:t>
            </a:r>
            <a:r>
              <a:rPr lang="en-GB" sz="1800" baseline="-25000"/>
              <a:t>7</a:t>
            </a:r>
            <a:r>
              <a:rPr lang="en-GB" sz="1800"/>
              <a:t>) </a:t>
            </a:r>
            <a:r>
              <a:rPr lang="en-GB"/>
              <a:t>magnets and magnet cage</a:t>
            </a:r>
          </a:p>
        </p:txBody>
      </p:sp>
      <p:sp>
        <p:nvSpPr>
          <p:cNvPr id="3" name="Content Placeholder 2">
            <a:extLst>
              <a:ext uri="{FF2B5EF4-FFF2-40B4-BE49-F238E27FC236}">
                <a16:creationId xmlns:a16="http://schemas.microsoft.com/office/drawing/2014/main" id="{41CF23E6-E058-29D8-1A49-49A01149CB27}"/>
              </a:ext>
            </a:extLst>
          </p:cNvPr>
          <p:cNvSpPr>
            <a:spLocks noGrp="1"/>
          </p:cNvSpPr>
          <p:nvPr>
            <p:ph idx="1"/>
          </p:nvPr>
        </p:nvSpPr>
        <p:spPr>
          <a:xfrm>
            <a:off x="405000" y="1398136"/>
            <a:ext cx="4087229" cy="2979346"/>
          </a:xfrm>
        </p:spPr>
        <p:txBody>
          <a:bodyPr anchor="t">
            <a:normAutofit lnSpcReduction="10000"/>
          </a:bodyPr>
          <a:lstStyle/>
          <a:p>
            <a:pPr marL="285750" indent="-285750">
              <a:buFont typeface="Arial" panose="020B0604020202020204" pitchFamily="34" charset="0"/>
              <a:buChar char="•"/>
            </a:pPr>
            <a:r>
              <a:rPr lang="en-GB" sz="1200" dirty="0">
                <a:solidFill>
                  <a:schemeClr val="tx1"/>
                </a:solidFill>
              </a:rPr>
              <a:t>Continuous neutron irradiation damages the high temperature superconducting (HTS) tapes and cause the heating of the HTS tape, that will further require additional cooling. </a:t>
            </a:r>
          </a:p>
          <a:p>
            <a:pPr marL="285750" indent="-285750">
              <a:buFont typeface="Arial" panose="020B0604020202020204" pitchFamily="34" charset="0"/>
              <a:buChar char="•"/>
            </a:pPr>
            <a:r>
              <a:rPr lang="en-GB" sz="1200" dirty="0">
                <a:solidFill>
                  <a:schemeClr val="tx1"/>
                </a:solidFill>
              </a:rPr>
              <a:t>The HTS tape is a composite of REBCO layer (YBa</a:t>
            </a:r>
            <a:r>
              <a:rPr lang="en-GB" sz="1200" baseline="-25000" dirty="0">
                <a:solidFill>
                  <a:schemeClr val="tx1"/>
                </a:solidFill>
              </a:rPr>
              <a:t>2</a:t>
            </a:r>
            <a:r>
              <a:rPr lang="en-GB" sz="1200" dirty="0">
                <a:solidFill>
                  <a:schemeClr val="tx1"/>
                </a:solidFill>
              </a:rPr>
              <a:t>CuO</a:t>
            </a:r>
            <a:r>
              <a:rPr lang="en-GB" sz="1200" baseline="-25000" dirty="0">
                <a:solidFill>
                  <a:schemeClr val="tx1"/>
                </a:solidFill>
              </a:rPr>
              <a:t>7</a:t>
            </a:r>
            <a:r>
              <a:rPr lang="en-GB" sz="1200" dirty="0">
                <a:solidFill>
                  <a:schemeClr val="tx1"/>
                </a:solidFill>
              </a:rPr>
              <a:t>) sandwiched within the Ag, Cu, buffer and substrate layers. </a:t>
            </a:r>
            <a:r>
              <a:rPr lang="en-GB" sz="1200" baseline="-25000" dirty="0">
                <a:solidFill>
                  <a:schemeClr val="tx1"/>
                </a:solidFill>
              </a:rPr>
              <a:t> </a:t>
            </a:r>
            <a:endParaRPr lang="en-GB" sz="1200" dirty="0">
              <a:solidFill>
                <a:schemeClr val="tx1"/>
              </a:solidFill>
            </a:endParaRPr>
          </a:p>
          <a:p>
            <a:pPr marL="285750" indent="-285750">
              <a:buFont typeface="Arial" panose="020B0604020202020204" pitchFamily="34" charset="0"/>
              <a:buChar char="•"/>
            </a:pPr>
            <a:r>
              <a:rPr lang="en-GB" sz="1200" dirty="0">
                <a:solidFill>
                  <a:schemeClr val="tx1"/>
                </a:solidFill>
              </a:rPr>
              <a:t>Important nuclear data for composite HTS materials: </a:t>
            </a:r>
          </a:p>
          <a:p>
            <a:pPr marL="636750" lvl="2" indent="-285750">
              <a:spcAft>
                <a:spcPts val="900"/>
              </a:spcAft>
            </a:pPr>
            <a:r>
              <a:rPr lang="en-GB" dirty="0">
                <a:solidFill>
                  <a:schemeClr val="tx1"/>
                </a:solidFill>
              </a:rPr>
              <a:t>Neutron and photon heating.</a:t>
            </a:r>
          </a:p>
          <a:p>
            <a:pPr marL="636750" lvl="2" indent="-285750">
              <a:spcAft>
                <a:spcPts val="900"/>
              </a:spcAft>
            </a:pPr>
            <a:r>
              <a:rPr lang="en-GB" dirty="0">
                <a:solidFill>
                  <a:schemeClr val="tx1"/>
                </a:solidFill>
              </a:rPr>
              <a:t>dpa cross section. </a:t>
            </a:r>
          </a:p>
          <a:p>
            <a:pPr marL="636750" lvl="2" indent="-285750">
              <a:spcAft>
                <a:spcPts val="900"/>
              </a:spcAft>
            </a:pPr>
            <a:r>
              <a:rPr lang="en-GB" dirty="0">
                <a:solidFill>
                  <a:schemeClr val="tx1"/>
                </a:solidFill>
              </a:rPr>
              <a:t>Gas production and transmutation.</a:t>
            </a:r>
          </a:p>
          <a:p>
            <a:endParaRPr lang="en-GB" sz="1200" dirty="0">
              <a:solidFill>
                <a:schemeClr val="tx1"/>
              </a:solidFill>
            </a:endParaRPr>
          </a:p>
        </p:txBody>
      </p:sp>
      <p:sp>
        <p:nvSpPr>
          <p:cNvPr id="4" name="Text Placeholder 3">
            <a:extLst>
              <a:ext uri="{FF2B5EF4-FFF2-40B4-BE49-F238E27FC236}">
                <a16:creationId xmlns:a16="http://schemas.microsoft.com/office/drawing/2014/main" id="{F1BF9813-C638-AAB1-AC27-0C9C6BE2841E}"/>
              </a:ext>
            </a:extLst>
          </p:cNvPr>
          <p:cNvSpPr>
            <a:spLocks noGrp="1"/>
          </p:cNvSpPr>
          <p:nvPr>
            <p:ph type="body" sz="quarter" idx="13"/>
          </p:nvPr>
        </p:nvSpPr>
        <p:spPr>
          <a:xfrm>
            <a:off x="405000" y="768095"/>
            <a:ext cx="8334900" cy="495041"/>
          </a:xfrm>
        </p:spPr>
        <p:txBody>
          <a:bodyPr anchor="t">
            <a:normAutofit/>
          </a:bodyPr>
          <a:lstStyle/>
          <a:p>
            <a:pPr>
              <a:spcAft>
                <a:spcPts val="600"/>
              </a:spcAft>
            </a:pPr>
            <a:r>
              <a:rPr lang="en-GB" sz="1200" dirty="0">
                <a:solidFill>
                  <a:schemeClr val="tx1"/>
                </a:solidFill>
              </a:rPr>
              <a:t>High temperature superconducting magnets are key to the spherical tokamaks as they provide the required high magnetic field. </a:t>
            </a:r>
          </a:p>
        </p:txBody>
      </p:sp>
      <p:sp>
        <p:nvSpPr>
          <p:cNvPr id="6" name="Footer Placeholder 5">
            <a:extLst>
              <a:ext uri="{FF2B5EF4-FFF2-40B4-BE49-F238E27FC236}">
                <a16:creationId xmlns:a16="http://schemas.microsoft.com/office/drawing/2014/main" id="{A52436F7-19ED-CF1C-6270-F1218A82A402}"/>
              </a:ext>
            </a:extLst>
          </p:cNvPr>
          <p:cNvSpPr>
            <a:spLocks noGrp="1"/>
          </p:cNvSpPr>
          <p:nvPr>
            <p:ph type="ftr" sz="quarter" idx="11"/>
          </p:nvPr>
        </p:nvSpPr>
        <p:spPr>
          <a:xfrm>
            <a:off x="611560" y="4885899"/>
            <a:ext cx="2592288" cy="135000"/>
          </a:xfrm>
        </p:spPr>
        <p:txBody>
          <a:bodyPr anchor="b">
            <a:normAutofit/>
          </a:bodyPr>
          <a:lstStyle/>
          <a:p>
            <a:pPr>
              <a:spcAft>
                <a:spcPts val="600"/>
              </a:spcAft>
            </a:pPr>
            <a:r>
              <a:rPr lang="en-GB" dirty="0"/>
              <a:t>© 2025 Tokamak Energy    </a:t>
            </a:r>
          </a:p>
        </p:txBody>
      </p:sp>
      <p:sp>
        <p:nvSpPr>
          <p:cNvPr id="7" name="Slide Number Placeholder 6">
            <a:extLst>
              <a:ext uri="{FF2B5EF4-FFF2-40B4-BE49-F238E27FC236}">
                <a16:creationId xmlns:a16="http://schemas.microsoft.com/office/drawing/2014/main" id="{015FEA2C-19AB-6A14-F164-A0B34985C55A}"/>
              </a:ext>
            </a:extLst>
          </p:cNvPr>
          <p:cNvSpPr>
            <a:spLocks noGrp="1"/>
          </p:cNvSpPr>
          <p:nvPr>
            <p:ph type="sldNum" sz="quarter" idx="12"/>
          </p:nvPr>
        </p:nvSpPr>
        <p:spPr>
          <a:xfrm>
            <a:off x="8197580" y="4885899"/>
            <a:ext cx="540000" cy="135000"/>
          </a:xfrm>
        </p:spPr>
        <p:txBody>
          <a:bodyPr anchor="b">
            <a:normAutofit/>
          </a:bodyPr>
          <a:lstStyle/>
          <a:p>
            <a:pPr>
              <a:spcAft>
                <a:spcPts val="600"/>
              </a:spcAft>
            </a:pPr>
            <a:fld id="{0B868178-02AE-42FC-958D-6B8F13B60175}" type="slidenum">
              <a:rPr lang="en-GB" noProof="0" smtClean="0"/>
              <a:pPr>
                <a:spcAft>
                  <a:spcPts val="600"/>
                </a:spcAft>
              </a:pPr>
              <a:t>10</a:t>
            </a:fld>
            <a:endParaRPr lang="en-GB" noProof="0"/>
          </a:p>
        </p:txBody>
      </p:sp>
      <p:sp>
        <p:nvSpPr>
          <p:cNvPr id="13" name="TextBox 12">
            <a:extLst>
              <a:ext uri="{FF2B5EF4-FFF2-40B4-BE49-F238E27FC236}">
                <a16:creationId xmlns:a16="http://schemas.microsoft.com/office/drawing/2014/main" id="{F483EB38-A090-3D35-0316-CD0943310976}"/>
              </a:ext>
            </a:extLst>
          </p:cNvPr>
          <p:cNvSpPr txBox="1"/>
          <p:nvPr/>
        </p:nvSpPr>
        <p:spPr>
          <a:xfrm>
            <a:off x="4408290" y="4547345"/>
            <a:ext cx="4572000" cy="338554"/>
          </a:xfrm>
          <a:prstGeom prst="rect">
            <a:avLst/>
          </a:prstGeom>
          <a:noFill/>
        </p:spPr>
        <p:txBody>
          <a:bodyPr wrap="square">
            <a:spAutoFit/>
          </a:bodyPr>
          <a:lstStyle/>
          <a:p>
            <a:pPr algn="ctr"/>
            <a:r>
              <a:rPr lang="en-GB" sz="800"/>
              <a:t>Nuclear heating at the outboard blanket in ST of 1 GW fusion power with Liquid lithium as breeding blanket</a:t>
            </a:r>
          </a:p>
        </p:txBody>
      </p:sp>
      <p:pic>
        <p:nvPicPr>
          <p:cNvPr id="8" name="Picture 7">
            <a:extLst>
              <a:ext uri="{FF2B5EF4-FFF2-40B4-BE49-F238E27FC236}">
                <a16:creationId xmlns:a16="http://schemas.microsoft.com/office/drawing/2014/main" id="{8E18EAD8-481E-EF09-EF16-0823C99BC60F}"/>
              </a:ext>
            </a:extLst>
          </p:cNvPr>
          <p:cNvPicPr>
            <a:picLocks noChangeAspect="1"/>
          </p:cNvPicPr>
          <p:nvPr/>
        </p:nvPicPr>
        <p:blipFill>
          <a:blip r:embed="rId3"/>
          <a:stretch>
            <a:fillRect/>
          </a:stretch>
        </p:blipFill>
        <p:spPr>
          <a:xfrm>
            <a:off x="5103784" y="2350382"/>
            <a:ext cx="3181012" cy="2123674"/>
          </a:xfrm>
          <a:prstGeom prst="rect">
            <a:avLst/>
          </a:prstGeom>
        </p:spPr>
      </p:pic>
      <p:pic>
        <p:nvPicPr>
          <p:cNvPr id="9" name="Picture 8">
            <a:extLst>
              <a:ext uri="{FF2B5EF4-FFF2-40B4-BE49-F238E27FC236}">
                <a16:creationId xmlns:a16="http://schemas.microsoft.com/office/drawing/2014/main" id="{22FF2E70-EBED-258E-25A2-74B51D7CCECB}"/>
              </a:ext>
            </a:extLst>
          </p:cNvPr>
          <p:cNvPicPr>
            <a:picLocks noChangeAspect="1"/>
          </p:cNvPicPr>
          <p:nvPr/>
        </p:nvPicPr>
        <p:blipFill>
          <a:blip r:embed="rId4"/>
          <a:srcRect l="7643" t="27597" r="7499"/>
          <a:stretch/>
        </p:blipFill>
        <p:spPr>
          <a:xfrm>
            <a:off x="5495081" y="945759"/>
            <a:ext cx="2702499" cy="1120485"/>
          </a:xfrm>
          <a:prstGeom prst="rect">
            <a:avLst/>
          </a:prstGeom>
        </p:spPr>
      </p:pic>
      <p:sp>
        <p:nvSpPr>
          <p:cNvPr id="10" name="TextBox 9">
            <a:extLst>
              <a:ext uri="{FF2B5EF4-FFF2-40B4-BE49-F238E27FC236}">
                <a16:creationId xmlns:a16="http://schemas.microsoft.com/office/drawing/2014/main" id="{2B58BDC0-0C51-A455-299D-09D08463BDD9}"/>
              </a:ext>
            </a:extLst>
          </p:cNvPr>
          <p:cNvSpPr txBox="1"/>
          <p:nvPr/>
        </p:nvSpPr>
        <p:spPr>
          <a:xfrm>
            <a:off x="5288890" y="2066244"/>
            <a:ext cx="2995906" cy="215444"/>
          </a:xfrm>
          <a:prstGeom prst="rect">
            <a:avLst/>
          </a:prstGeom>
          <a:noFill/>
        </p:spPr>
        <p:txBody>
          <a:bodyPr wrap="square">
            <a:spAutoFit/>
          </a:bodyPr>
          <a:lstStyle/>
          <a:p>
            <a:pPr algn="ctr"/>
            <a:r>
              <a:rPr lang="en-GB" sz="800" dirty="0"/>
              <a:t>HTS tape* (REBa</a:t>
            </a:r>
            <a:r>
              <a:rPr lang="en-GB" sz="800" baseline="-25000" dirty="0"/>
              <a:t>2</a:t>
            </a:r>
            <a:r>
              <a:rPr lang="en-GB" sz="800" dirty="0"/>
              <a:t>CuO</a:t>
            </a:r>
            <a:r>
              <a:rPr lang="en-GB" sz="800" baseline="-25000" dirty="0"/>
              <a:t>7, </a:t>
            </a:r>
            <a:r>
              <a:rPr lang="en-GB" sz="800" dirty="0"/>
              <a:t>where RE is rare earth)</a:t>
            </a:r>
          </a:p>
        </p:txBody>
      </p:sp>
      <p:sp>
        <p:nvSpPr>
          <p:cNvPr id="5" name="TextBox 4">
            <a:extLst>
              <a:ext uri="{FF2B5EF4-FFF2-40B4-BE49-F238E27FC236}">
                <a16:creationId xmlns:a16="http://schemas.microsoft.com/office/drawing/2014/main" id="{E7FF3A0B-EC01-204F-C6AF-FF8DF518E9A5}"/>
              </a:ext>
            </a:extLst>
          </p:cNvPr>
          <p:cNvSpPr txBox="1"/>
          <p:nvPr/>
        </p:nvSpPr>
        <p:spPr>
          <a:xfrm>
            <a:off x="4471987" y="4885899"/>
            <a:ext cx="4672013" cy="914400"/>
          </a:xfrm>
          <a:prstGeom prst="rect">
            <a:avLst/>
          </a:prstGeom>
          <a:noFill/>
        </p:spPr>
        <p:txBody>
          <a:bodyPr wrap="none" lIns="0" tIns="0" rIns="0" bIns="0" rtlCol="0">
            <a:noAutofit/>
          </a:bodyPr>
          <a:lstStyle/>
          <a:p>
            <a:pPr algn="l"/>
            <a:r>
              <a:rPr lang="en-GB" sz="1000" dirty="0">
                <a:latin typeface="CMSSI8"/>
              </a:rPr>
              <a:t>*</a:t>
            </a:r>
            <a:r>
              <a:rPr lang="en-GB" sz="1000" b="0" i="0" u="none" strike="noStrike" baseline="0" dirty="0">
                <a:latin typeface="CMSSI8"/>
              </a:rPr>
              <a:t>Barth et al. 2015 Supercond. Sci. and Tech., 28 045011, 2015.</a:t>
            </a:r>
            <a:endParaRPr lang="en-GB" sz="1000" dirty="0"/>
          </a:p>
        </p:txBody>
      </p:sp>
    </p:spTree>
    <p:extLst>
      <p:ext uri="{BB962C8B-B14F-4D97-AF65-F5344CB8AC3E}">
        <p14:creationId xmlns:p14="http://schemas.microsoft.com/office/powerpoint/2010/main" val="331666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0D63-9897-5C81-853F-52E2426CFDFC}"/>
              </a:ext>
            </a:extLst>
          </p:cNvPr>
          <p:cNvSpPr>
            <a:spLocks noGrp="1"/>
          </p:cNvSpPr>
          <p:nvPr>
            <p:ph type="title"/>
          </p:nvPr>
        </p:nvSpPr>
        <p:spPr>
          <a:xfrm>
            <a:off x="405000" y="405000"/>
            <a:ext cx="3101346" cy="243000"/>
          </a:xfrm>
        </p:spPr>
        <p:txBody>
          <a:bodyPr/>
          <a:lstStyle/>
          <a:p>
            <a:r>
              <a:rPr lang="en-GB"/>
              <a:t>Nuclear data comparison</a:t>
            </a:r>
          </a:p>
        </p:txBody>
      </p:sp>
      <p:sp>
        <p:nvSpPr>
          <p:cNvPr id="3" name="Content Placeholder 2">
            <a:extLst>
              <a:ext uri="{FF2B5EF4-FFF2-40B4-BE49-F238E27FC236}">
                <a16:creationId xmlns:a16="http://schemas.microsoft.com/office/drawing/2014/main" id="{8BBEBC39-7DA7-E8CF-94FD-31F7DCA7DED2}"/>
              </a:ext>
            </a:extLst>
          </p:cNvPr>
          <p:cNvSpPr>
            <a:spLocks noGrp="1"/>
          </p:cNvSpPr>
          <p:nvPr>
            <p:ph idx="1"/>
          </p:nvPr>
        </p:nvSpPr>
        <p:spPr>
          <a:xfrm>
            <a:off x="393034" y="1089965"/>
            <a:ext cx="3510000" cy="3057753"/>
          </a:xfrm>
        </p:spPr>
        <p:txBody>
          <a:bodyPr/>
          <a:lstStyle/>
          <a:p>
            <a:pPr marL="285750" indent="-285750">
              <a:buFont typeface="Arial" panose="020B0604020202020204" pitchFamily="34" charset="0"/>
              <a:buChar char="•"/>
            </a:pPr>
            <a:r>
              <a:rPr lang="en-GB" sz="1200" dirty="0">
                <a:solidFill>
                  <a:schemeClr val="tx1"/>
                </a:solidFill>
              </a:rPr>
              <a:t>A substantial amount of nuclear data from FENDL aligns well with experimental data. </a:t>
            </a:r>
          </a:p>
          <a:p>
            <a:pPr marL="285750" indent="-285750">
              <a:buFont typeface="Arial" panose="020B0604020202020204" pitchFamily="34" charset="0"/>
              <a:buChar char="•"/>
            </a:pPr>
            <a:r>
              <a:rPr lang="en-GB" sz="1200" dirty="0">
                <a:solidFill>
                  <a:schemeClr val="tx1"/>
                </a:solidFill>
              </a:rPr>
              <a:t>Reaction cross sections important for potential ST materials,</a:t>
            </a:r>
          </a:p>
          <a:p>
            <a:pPr marL="461250" lvl="1" indent="-285750">
              <a:spcAft>
                <a:spcPts val="600"/>
              </a:spcAft>
            </a:pPr>
            <a:r>
              <a:rPr lang="en-GB" dirty="0">
                <a:solidFill>
                  <a:schemeClr val="tx1"/>
                </a:solidFill>
              </a:rPr>
              <a:t>Elastic and inelastic scattering cross section.</a:t>
            </a:r>
          </a:p>
          <a:p>
            <a:pPr marL="461250" lvl="1" indent="-285750">
              <a:spcAft>
                <a:spcPts val="600"/>
              </a:spcAft>
            </a:pPr>
            <a:r>
              <a:rPr lang="en-GB" dirty="0">
                <a:solidFill>
                  <a:schemeClr val="tx1"/>
                </a:solidFill>
              </a:rPr>
              <a:t>Gas production, transmutation and (n,2n) reactions.</a:t>
            </a:r>
          </a:p>
          <a:p>
            <a:pPr marL="461250" lvl="1" indent="-285750">
              <a:spcAft>
                <a:spcPts val="600"/>
              </a:spcAft>
            </a:pPr>
            <a:r>
              <a:rPr lang="en-GB" dirty="0">
                <a:solidFill>
                  <a:schemeClr val="tx1"/>
                </a:solidFill>
              </a:rPr>
              <a:t>Capture cross section.</a:t>
            </a:r>
          </a:p>
          <a:p>
            <a:pPr marL="461250" lvl="1" indent="-285750">
              <a:spcAft>
                <a:spcPts val="600"/>
              </a:spcAft>
            </a:pPr>
            <a:r>
              <a:rPr lang="en-GB" dirty="0">
                <a:solidFill>
                  <a:schemeClr val="tx1"/>
                </a:solidFill>
              </a:rPr>
              <a:t>Heating and dpa cross section, etc.</a:t>
            </a:r>
          </a:p>
          <a:p>
            <a:pPr marL="461250" lvl="1" indent="-285750">
              <a:spcAft>
                <a:spcPts val="600"/>
              </a:spcAft>
            </a:pPr>
            <a:r>
              <a:rPr lang="en-GB" dirty="0">
                <a:solidFill>
                  <a:schemeClr val="tx1"/>
                </a:solidFill>
              </a:rPr>
              <a:t>Angular and energy distribution of outgoing particles.</a:t>
            </a:r>
          </a:p>
          <a:p>
            <a:pPr marL="171450" indent="-171450">
              <a:spcAft>
                <a:spcPts val="600"/>
              </a:spcAft>
            </a:pPr>
            <a:endParaRPr lang="en-GB" sz="1200" dirty="0">
              <a:solidFill>
                <a:schemeClr val="tx1"/>
              </a:solidFill>
            </a:endParaRPr>
          </a:p>
        </p:txBody>
      </p:sp>
      <p:sp>
        <p:nvSpPr>
          <p:cNvPr id="4" name="Footer Placeholder 3">
            <a:extLst>
              <a:ext uri="{FF2B5EF4-FFF2-40B4-BE49-F238E27FC236}">
                <a16:creationId xmlns:a16="http://schemas.microsoft.com/office/drawing/2014/main" id="{B773E92E-E967-70B1-E8D1-8B568E64D075}"/>
              </a:ext>
            </a:extLst>
          </p:cNvPr>
          <p:cNvSpPr>
            <a:spLocks noGrp="1"/>
          </p:cNvSpPr>
          <p:nvPr>
            <p:ph type="ftr" sz="quarter" idx="11"/>
          </p:nvPr>
        </p:nvSpPr>
        <p:spPr/>
        <p:txBody>
          <a:bodyPr/>
          <a:lstStyle/>
          <a:p>
            <a:r>
              <a:rPr lang="en-GB" dirty="0"/>
              <a:t>© 2025 Tokamak Energy    </a:t>
            </a:r>
            <a:endParaRPr lang="en-GB" noProof="0" dirty="0"/>
          </a:p>
        </p:txBody>
      </p:sp>
      <p:sp>
        <p:nvSpPr>
          <p:cNvPr id="5" name="Slide Number Placeholder 4">
            <a:extLst>
              <a:ext uri="{FF2B5EF4-FFF2-40B4-BE49-F238E27FC236}">
                <a16:creationId xmlns:a16="http://schemas.microsoft.com/office/drawing/2014/main" id="{1A64D189-20AC-2431-299D-9FA4493C0962}"/>
              </a:ext>
            </a:extLst>
          </p:cNvPr>
          <p:cNvSpPr>
            <a:spLocks noGrp="1"/>
          </p:cNvSpPr>
          <p:nvPr>
            <p:ph type="sldNum" sz="quarter" idx="12"/>
          </p:nvPr>
        </p:nvSpPr>
        <p:spPr/>
        <p:txBody>
          <a:bodyPr/>
          <a:lstStyle/>
          <a:p>
            <a:fld id="{0B868178-02AE-42FC-958D-6B8F13B60175}" type="slidenum">
              <a:rPr lang="en-GB" noProof="0" smtClean="0"/>
              <a:pPr/>
              <a:t>11</a:t>
            </a:fld>
            <a:endParaRPr lang="en-GB" noProof="0"/>
          </a:p>
        </p:txBody>
      </p:sp>
      <p:sp>
        <p:nvSpPr>
          <p:cNvPr id="7" name="Text Placeholder 6">
            <a:extLst>
              <a:ext uri="{FF2B5EF4-FFF2-40B4-BE49-F238E27FC236}">
                <a16:creationId xmlns:a16="http://schemas.microsoft.com/office/drawing/2014/main" id="{BFC11730-758A-291E-C627-DC12EE216437}"/>
              </a:ext>
            </a:extLst>
          </p:cNvPr>
          <p:cNvSpPr>
            <a:spLocks noGrp="1"/>
          </p:cNvSpPr>
          <p:nvPr>
            <p:ph type="body" sz="quarter" idx="14"/>
          </p:nvPr>
        </p:nvSpPr>
        <p:spPr/>
        <p:txBody>
          <a:bodyPr/>
          <a:lstStyle/>
          <a:p>
            <a:endParaRPr lang="en-GB"/>
          </a:p>
        </p:txBody>
      </p:sp>
      <p:pic>
        <p:nvPicPr>
          <p:cNvPr id="9" name="Picture 8">
            <a:extLst>
              <a:ext uri="{FF2B5EF4-FFF2-40B4-BE49-F238E27FC236}">
                <a16:creationId xmlns:a16="http://schemas.microsoft.com/office/drawing/2014/main" id="{F96CEE2C-BBD4-0857-1F65-B03C8279F116}"/>
              </a:ext>
            </a:extLst>
          </p:cNvPr>
          <p:cNvPicPr>
            <a:picLocks noChangeAspect="1"/>
          </p:cNvPicPr>
          <p:nvPr/>
        </p:nvPicPr>
        <p:blipFill>
          <a:blip r:embed="rId3"/>
          <a:stretch>
            <a:fillRect/>
          </a:stretch>
        </p:blipFill>
        <p:spPr>
          <a:xfrm>
            <a:off x="4330756" y="111590"/>
            <a:ext cx="2301033" cy="2310502"/>
          </a:xfrm>
          <a:prstGeom prst="rect">
            <a:avLst/>
          </a:prstGeom>
        </p:spPr>
      </p:pic>
      <p:pic>
        <p:nvPicPr>
          <p:cNvPr id="12" name="Picture 11">
            <a:extLst>
              <a:ext uri="{FF2B5EF4-FFF2-40B4-BE49-F238E27FC236}">
                <a16:creationId xmlns:a16="http://schemas.microsoft.com/office/drawing/2014/main" id="{E1D35EDB-B341-C2BA-7CC6-15734F01A85C}"/>
              </a:ext>
            </a:extLst>
          </p:cNvPr>
          <p:cNvPicPr>
            <a:picLocks noChangeAspect="1"/>
          </p:cNvPicPr>
          <p:nvPr/>
        </p:nvPicPr>
        <p:blipFill>
          <a:blip r:embed="rId4"/>
          <a:stretch>
            <a:fillRect/>
          </a:stretch>
        </p:blipFill>
        <p:spPr>
          <a:xfrm>
            <a:off x="6631789" y="76144"/>
            <a:ext cx="2462553" cy="2328823"/>
          </a:xfrm>
          <a:prstGeom prst="rect">
            <a:avLst/>
          </a:prstGeom>
        </p:spPr>
      </p:pic>
      <p:pic>
        <p:nvPicPr>
          <p:cNvPr id="14" name="Picture 13">
            <a:extLst>
              <a:ext uri="{FF2B5EF4-FFF2-40B4-BE49-F238E27FC236}">
                <a16:creationId xmlns:a16="http://schemas.microsoft.com/office/drawing/2014/main" id="{767E6361-D83D-FD6F-AD14-745B4777AFFC}"/>
              </a:ext>
            </a:extLst>
          </p:cNvPr>
          <p:cNvPicPr>
            <a:picLocks noChangeAspect="1"/>
          </p:cNvPicPr>
          <p:nvPr/>
        </p:nvPicPr>
        <p:blipFill>
          <a:blip r:embed="rId5"/>
          <a:stretch>
            <a:fillRect/>
          </a:stretch>
        </p:blipFill>
        <p:spPr>
          <a:xfrm>
            <a:off x="4284000" y="2468192"/>
            <a:ext cx="2525120" cy="2135307"/>
          </a:xfrm>
          <a:prstGeom prst="rect">
            <a:avLst/>
          </a:prstGeom>
        </p:spPr>
      </p:pic>
      <p:pic>
        <p:nvPicPr>
          <p:cNvPr id="18" name="Picture 17">
            <a:extLst>
              <a:ext uri="{FF2B5EF4-FFF2-40B4-BE49-F238E27FC236}">
                <a16:creationId xmlns:a16="http://schemas.microsoft.com/office/drawing/2014/main" id="{684B71F0-B127-B87B-1A6D-2BF8165B9D9C}"/>
              </a:ext>
            </a:extLst>
          </p:cNvPr>
          <p:cNvPicPr>
            <a:picLocks noChangeAspect="1"/>
          </p:cNvPicPr>
          <p:nvPr/>
        </p:nvPicPr>
        <p:blipFill>
          <a:blip r:embed="rId6"/>
          <a:stretch>
            <a:fillRect/>
          </a:stretch>
        </p:blipFill>
        <p:spPr>
          <a:xfrm>
            <a:off x="6738936" y="2497166"/>
            <a:ext cx="2248258" cy="2035021"/>
          </a:xfrm>
          <a:prstGeom prst="rect">
            <a:avLst/>
          </a:prstGeom>
        </p:spPr>
      </p:pic>
    </p:spTree>
    <p:extLst>
      <p:ext uri="{BB962C8B-B14F-4D97-AF65-F5344CB8AC3E}">
        <p14:creationId xmlns:p14="http://schemas.microsoft.com/office/powerpoint/2010/main" val="220023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83DD9-765A-3B2C-1126-8F40172D84CC}"/>
              </a:ext>
            </a:extLst>
          </p:cNvPr>
          <p:cNvSpPr>
            <a:spLocks noGrp="1"/>
          </p:cNvSpPr>
          <p:nvPr>
            <p:ph type="title"/>
          </p:nvPr>
        </p:nvSpPr>
        <p:spPr>
          <a:xfrm>
            <a:off x="404813" y="211834"/>
            <a:ext cx="4087625" cy="648073"/>
          </a:xfrm>
        </p:spPr>
        <p:txBody>
          <a:bodyPr/>
          <a:lstStyle/>
          <a:p>
            <a:r>
              <a:rPr lang="en-GB"/>
              <a:t>Critical cross section data and their  comparison with the experiments</a:t>
            </a:r>
          </a:p>
        </p:txBody>
      </p:sp>
      <p:sp>
        <p:nvSpPr>
          <p:cNvPr id="6" name="Footer Placeholder 5">
            <a:extLst>
              <a:ext uri="{FF2B5EF4-FFF2-40B4-BE49-F238E27FC236}">
                <a16:creationId xmlns:a16="http://schemas.microsoft.com/office/drawing/2014/main" id="{7B973A4F-ECD0-E9F5-0A4D-C6F1A8A6616E}"/>
              </a:ext>
            </a:extLst>
          </p:cNvPr>
          <p:cNvSpPr>
            <a:spLocks noGrp="1"/>
          </p:cNvSpPr>
          <p:nvPr>
            <p:ph type="ftr" sz="quarter" idx="11"/>
          </p:nvPr>
        </p:nvSpPr>
        <p:spPr/>
        <p:txBody>
          <a:bodyPr/>
          <a:lstStyle/>
          <a:p>
            <a:r>
              <a:rPr lang="en-GB" dirty="0"/>
              <a:t>© 2025 Tokamak Energy    </a:t>
            </a:r>
          </a:p>
        </p:txBody>
      </p:sp>
      <p:sp>
        <p:nvSpPr>
          <p:cNvPr id="7" name="Slide Number Placeholder 6">
            <a:extLst>
              <a:ext uri="{FF2B5EF4-FFF2-40B4-BE49-F238E27FC236}">
                <a16:creationId xmlns:a16="http://schemas.microsoft.com/office/drawing/2014/main" id="{C8FD4536-4097-B447-AF8A-B7948431A581}"/>
              </a:ext>
            </a:extLst>
          </p:cNvPr>
          <p:cNvSpPr>
            <a:spLocks noGrp="1"/>
          </p:cNvSpPr>
          <p:nvPr>
            <p:ph type="sldNum" sz="quarter" idx="12"/>
          </p:nvPr>
        </p:nvSpPr>
        <p:spPr/>
        <p:txBody>
          <a:bodyPr/>
          <a:lstStyle/>
          <a:p>
            <a:fld id="{0B868178-02AE-42FC-958D-6B8F13B60175}" type="slidenum">
              <a:rPr lang="en-GB" noProof="0" smtClean="0"/>
              <a:pPr/>
              <a:t>12</a:t>
            </a:fld>
            <a:endParaRPr lang="en-GB" noProof="0"/>
          </a:p>
        </p:txBody>
      </p:sp>
      <p:sp>
        <p:nvSpPr>
          <p:cNvPr id="5" name="Content Placeholder 4">
            <a:extLst>
              <a:ext uri="{FF2B5EF4-FFF2-40B4-BE49-F238E27FC236}">
                <a16:creationId xmlns:a16="http://schemas.microsoft.com/office/drawing/2014/main" id="{A2A705EA-FD33-25DC-3D6F-57C0A58B834C}"/>
              </a:ext>
            </a:extLst>
          </p:cNvPr>
          <p:cNvSpPr>
            <a:spLocks noGrp="1"/>
          </p:cNvSpPr>
          <p:nvPr>
            <p:ph idx="1"/>
          </p:nvPr>
        </p:nvSpPr>
        <p:spPr>
          <a:xfrm>
            <a:off x="405010" y="1027730"/>
            <a:ext cx="4087229" cy="3449172"/>
          </a:xfrm>
        </p:spPr>
        <p:txBody>
          <a:bodyPr/>
          <a:lstStyle/>
          <a:p>
            <a:pPr marL="285750" indent="-285750">
              <a:buFont typeface="Arial" panose="020B0604020202020204" pitchFamily="34" charset="0"/>
              <a:buChar char="•"/>
            </a:pPr>
            <a:r>
              <a:rPr lang="en-GB" sz="1200" baseline="30000" dirty="0">
                <a:solidFill>
                  <a:schemeClr val="tx1"/>
                </a:solidFill>
                <a:effectLst/>
                <a:latin typeface="+mj-lt"/>
                <a:ea typeface="Calibri" panose="020F0502020204030204" pitchFamily="34" charset="0"/>
              </a:rPr>
              <a:t>12</a:t>
            </a:r>
            <a:r>
              <a:rPr lang="en-GB" sz="1200" dirty="0">
                <a:solidFill>
                  <a:schemeClr val="tx1"/>
                </a:solidFill>
                <a:effectLst/>
                <a:latin typeface="+mj-lt"/>
                <a:ea typeface="Calibri" panose="020F0502020204030204" pitchFamily="34" charset="0"/>
              </a:rPr>
              <a:t>C(n,n’2</a:t>
            </a:r>
            <a:r>
              <a:rPr lang="en-GB" sz="1200" dirty="0">
                <a:solidFill>
                  <a:schemeClr val="tx1"/>
                </a:solidFill>
                <a:latin typeface="+mj-lt"/>
                <a:ea typeface="Calibri" panose="020F0502020204030204" pitchFamily="34" charset="0"/>
                <a:cs typeface="Times New Roman" panose="02020603050405020304" pitchFamily="18" charset="0"/>
              </a:rPr>
              <a:t>α</a:t>
            </a:r>
            <a:r>
              <a:rPr lang="en-GB" sz="1200" dirty="0">
                <a:solidFill>
                  <a:schemeClr val="tx1"/>
                </a:solidFill>
                <a:effectLst/>
                <a:latin typeface="+mj-lt"/>
                <a:ea typeface="Calibri" panose="020F0502020204030204" pitchFamily="34" charset="0"/>
                <a:cs typeface="Times New Roman" panose="02020603050405020304" pitchFamily="18" charset="0"/>
              </a:rPr>
              <a:t>)</a:t>
            </a:r>
            <a:r>
              <a:rPr lang="en-GB" sz="1200" baseline="30000" dirty="0">
                <a:solidFill>
                  <a:schemeClr val="tx1"/>
                </a:solidFill>
                <a:effectLst/>
                <a:latin typeface="+mj-lt"/>
                <a:ea typeface="Calibri" panose="020F0502020204030204" pitchFamily="34" charset="0"/>
              </a:rPr>
              <a:t>4</a:t>
            </a:r>
            <a:r>
              <a:rPr lang="en-GB" sz="1200" dirty="0">
                <a:solidFill>
                  <a:schemeClr val="tx1"/>
                </a:solidFill>
                <a:effectLst/>
                <a:latin typeface="+mj-lt"/>
                <a:ea typeface="Calibri" panose="020F0502020204030204" pitchFamily="34" charset="0"/>
              </a:rPr>
              <a:t>He reaction channel is not properly incorporated in the FENDL library, causing the </a:t>
            </a:r>
            <a:r>
              <a:rPr lang="en-GB" sz="1200" dirty="0">
                <a:solidFill>
                  <a:schemeClr val="tx1"/>
                </a:solidFill>
                <a:latin typeface="+mj-lt"/>
                <a:ea typeface="Calibri" panose="020F0502020204030204" pitchFamily="34" charset="0"/>
              </a:rPr>
              <a:t>discrepancy in t</a:t>
            </a:r>
            <a:r>
              <a:rPr lang="en-GB" sz="1200" dirty="0">
                <a:solidFill>
                  <a:schemeClr val="tx1"/>
                </a:solidFill>
                <a:effectLst/>
                <a:latin typeface="+mj-lt"/>
                <a:ea typeface="Calibri" panose="020F0502020204030204" pitchFamily="34" charset="0"/>
              </a:rPr>
              <a:t>otal helium production*. </a:t>
            </a:r>
          </a:p>
          <a:p>
            <a:pPr marL="285750" indent="-285750">
              <a:buFont typeface="Arial" panose="020B0604020202020204" pitchFamily="34" charset="0"/>
              <a:buChar char="•"/>
            </a:pPr>
            <a:r>
              <a:rPr lang="en-GB" sz="1200" dirty="0">
                <a:solidFill>
                  <a:schemeClr val="tx1"/>
                </a:solidFill>
                <a:effectLst/>
                <a:latin typeface="+mj-lt"/>
                <a:ea typeface="Calibri" panose="020F0502020204030204" pitchFamily="34" charset="0"/>
              </a:rPr>
              <a:t>EAF 2010, 2007 data library seem to be in slightly better agreement with the experimental data.</a:t>
            </a:r>
          </a:p>
          <a:p>
            <a:pPr marL="285750" indent="-285750">
              <a:buFont typeface="Arial" panose="020B0604020202020204" pitchFamily="34" charset="0"/>
              <a:buChar char="•"/>
            </a:pPr>
            <a:r>
              <a:rPr lang="en-GB" sz="1200" dirty="0">
                <a:solidFill>
                  <a:schemeClr val="tx1"/>
                </a:solidFill>
                <a:effectLst/>
                <a:latin typeface="+mj-lt"/>
                <a:ea typeface="Calibri" panose="020F0502020204030204" pitchFamily="34" charset="0"/>
              </a:rPr>
              <a:t>This also cause inaccuracies in the gas production and transmutation calculations. </a:t>
            </a:r>
          </a:p>
          <a:p>
            <a:pPr marL="285750" indent="-285750">
              <a:buFont typeface="Arial" panose="020B0604020202020204" pitchFamily="34" charset="0"/>
              <a:buChar char="•"/>
            </a:pPr>
            <a:r>
              <a:rPr lang="en-GB" sz="1200" dirty="0">
                <a:solidFill>
                  <a:schemeClr val="tx1"/>
                </a:solidFill>
                <a:latin typeface="+mj-lt"/>
                <a:ea typeface="Calibri" panose="020F0502020204030204" pitchFamily="34" charset="0"/>
              </a:rPr>
              <a:t>FENDL-3.1, ENDFVIII, and TENDL-19 do not have </a:t>
            </a:r>
            <a:r>
              <a:rPr lang="en-GB" sz="1200" baseline="30000" dirty="0">
                <a:solidFill>
                  <a:schemeClr val="tx1"/>
                </a:solidFill>
                <a:effectLst/>
                <a:latin typeface="+mj-lt"/>
                <a:ea typeface="Calibri" panose="020F0502020204030204" pitchFamily="34" charset="0"/>
              </a:rPr>
              <a:t>12</a:t>
            </a:r>
            <a:r>
              <a:rPr lang="en-GB" sz="1200" dirty="0">
                <a:solidFill>
                  <a:schemeClr val="tx1"/>
                </a:solidFill>
                <a:effectLst/>
                <a:latin typeface="+mj-lt"/>
                <a:ea typeface="Calibri" panose="020F0502020204030204" pitchFamily="34" charset="0"/>
              </a:rPr>
              <a:t>C(n,n’2</a:t>
            </a:r>
            <a:r>
              <a:rPr lang="en-GB" sz="1200" dirty="0">
                <a:solidFill>
                  <a:schemeClr val="tx1"/>
                </a:solidFill>
                <a:latin typeface="+mj-lt"/>
                <a:ea typeface="Calibri" panose="020F0502020204030204" pitchFamily="34" charset="0"/>
                <a:cs typeface="Times New Roman" panose="02020603050405020304" pitchFamily="18" charset="0"/>
              </a:rPr>
              <a:t>α</a:t>
            </a:r>
            <a:r>
              <a:rPr lang="en-GB" sz="1200" dirty="0">
                <a:solidFill>
                  <a:schemeClr val="tx1"/>
                </a:solidFill>
                <a:effectLst/>
                <a:latin typeface="+mj-lt"/>
                <a:ea typeface="Calibri" panose="020F0502020204030204" pitchFamily="34" charset="0"/>
                <a:cs typeface="Times New Roman" panose="02020603050405020304" pitchFamily="18" charset="0"/>
              </a:rPr>
              <a:t>)</a:t>
            </a:r>
            <a:r>
              <a:rPr lang="en-GB" sz="1200" baseline="30000" dirty="0">
                <a:solidFill>
                  <a:schemeClr val="tx1"/>
                </a:solidFill>
                <a:effectLst/>
                <a:latin typeface="+mj-lt"/>
                <a:ea typeface="Calibri" panose="020F0502020204030204" pitchFamily="34" charset="0"/>
              </a:rPr>
              <a:t>4</a:t>
            </a:r>
            <a:r>
              <a:rPr lang="en-GB" sz="1200" dirty="0">
                <a:solidFill>
                  <a:schemeClr val="tx1"/>
                </a:solidFill>
                <a:effectLst/>
                <a:latin typeface="+mj-lt"/>
                <a:ea typeface="Calibri" panose="020F0502020204030204" pitchFamily="34" charset="0"/>
              </a:rPr>
              <a:t>He reaction channel, thus helium </a:t>
            </a:r>
            <a:r>
              <a:rPr lang="en-GB" sz="1200" dirty="0">
                <a:solidFill>
                  <a:schemeClr val="tx1"/>
                </a:solidFill>
                <a:latin typeface="+mj-lt"/>
                <a:ea typeface="Calibri" panose="020F0502020204030204" pitchFamily="34" charset="0"/>
              </a:rPr>
              <a:t>inventory prediction comes out to be lower than expected. </a:t>
            </a:r>
          </a:p>
          <a:p>
            <a:pPr marL="285750" indent="-285750">
              <a:buFont typeface="Arial" panose="020B0604020202020204" pitchFamily="34" charset="0"/>
              <a:buChar char="•"/>
            </a:pPr>
            <a:r>
              <a:rPr lang="en-GB" sz="1200" dirty="0">
                <a:solidFill>
                  <a:schemeClr val="tx1"/>
                </a:solidFill>
                <a:latin typeface="+mj-lt"/>
                <a:ea typeface="Calibri" panose="020F0502020204030204" pitchFamily="34" charset="0"/>
              </a:rPr>
              <a:t>The accurate differential cross section from </a:t>
            </a:r>
            <a:r>
              <a:rPr lang="en-GB" sz="1200" baseline="30000" dirty="0">
                <a:solidFill>
                  <a:schemeClr val="tx1"/>
                </a:solidFill>
                <a:effectLst/>
                <a:latin typeface="+mj-lt"/>
                <a:ea typeface="Calibri" panose="020F0502020204030204" pitchFamily="34" charset="0"/>
              </a:rPr>
              <a:t>12</a:t>
            </a:r>
            <a:r>
              <a:rPr lang="en-GB" sz="1200" dirty="0">
                <a:solidFill>
                  <a:schemeClr val="tx1"/>
                </a:solidFill>
                <a:effectLst/>
                <a:latin typeface="+mj-lt"/>
                <a:ea typeface="Calibri" panose="020F0502020204030204" pitchFamily="34" charset="0"/>
              </a:rPr>
              <a:t>C(n,n’2</a:t>
            </a:r>
            <a:r>
              <a:rPr lang="en-GB" sz="1200" dirty="0">
                <a:solidFill>
                  <a:schemeClr val="tx1"/>
                </a:solidFill>
                <a:latin typeface="+mj-lt"/>
                <a:ea typeface="Calibri" panose="020F0502020204030204" pitchFamily="34" charset="0"/>
                <a:cs typeface="Times New Roman" panose="02020603050405020304" pitchFamily="18" charset="0"/>
              </a:rPr>
              <a:t>α</a:t>
            </a:r>
            <a:r>
              <a:rPr lang="en-GB" sz="1200" dirty="0">
                <a:solidFill>
                  <a:schemeClr val="tx1"/>
                </a:solidFill>
                <a:effectLst/>
                <a:latin typeface="+mj-lt"/>
                <a:ea typeface="Calibri" panose="020F0502020204030204" pitchFamily="34" charset="0"/>
                <a:cs typeface="Times New Roman" panose="02020603050405020304" pitchFamily="18" charset="0"/>
              </a:rPr>
              <a:t>)</a:t>
            </a:r>
            <a:r>
              <a:rPr lang="en-GB" sz="1200" baseline="30000" dirty="0">
                <a:solidFill>
                  <a:schemeClr val="tx1"/>
                </a:solidFill>
                <a:effectLst/>
                <a:latin typeface="+mj-lt"/>
                <a:ea typeface="Calibri" panose="020F0502020204030204" pitchFamily="34" charset="0"/>
              </a:rPr>
              <a:t>4</a:t>
            </a:r>
            <a:r>
              <a:rPr lang="en-GB" sz="1200" dirty="0">
                <a:solidFill>
                  <a:schemeClr val="tx1"/>
                </a:solidFill>
                <a:effectLst/>
                <a:latin typeface="+mj-lt"/>
                <a:ea typeface="Calibri" panose="020F0502020204030204" pitchFamily="34" charset="0"/>
              </a:rPr>
              <a:t>He reaction is also essential fo</a:t>
            </a:r>
            <a:r>
              <a:rPr lang="en-GB" sz="1200" dirty="0">
                <a:solidFill>
                  <a:schemeClr val="tx1"/>
                </a:solidFill>
                <a:latin typeface="+mj-lt"/>
                <a:ea typeface="Calibri" panose="020F0502020204030204" pitchFamily="34" charset="0"/>
              </a:rPr>
              <a:t>r simulating the diamond detectors’ response for fusion neutrons. </a:t>
            </a:r>
          </a:p>
          <a:p>
            <a:pPr marL="285750" indent="-285750">
              <a:buFont typeface="Arial" panose="020B0604020202020204" pitchFamily="34" charset="0"/>
              <a:buChar char="•"/>
            </a:pPr>
            <a:endParaRPr lang="en-GB" sz="1200" dirty="0">
              <a:solidFill>
                <a:schemeClr val="tx1"/>
              </a:solidFill>
              <a:latin typeface="+mj-lt"/>
              <a:ea typeface="Calibri" panose="020F0502020204030204" pitchFamily="34" charset="0"/>
            </a:endParaRPr>
          </a:p>
          <a:p>
            <a:endParaRPr lang="en-GB" sz="1200" dirty="0">
              <a:solidFill>
                <a:schemeClr val="tx1"/>
              </a:solidFill>
              <a:latin typeface="+mj-lt"/>
              <a:ea typeface="Calibri" panose="020F0502020204030204" pitchFamily="34" charset="0"/>
            </a:endParaRPr>
          </a:p>
          <a:p>
            <a:endParaRPr lang="en-GB" sz="1200" dirty="0">
              <a:solidFill>
                <a:schemeClr val="tx1"/>
              </a:solidFill>
              <a:effectLst/>
              <a:latin typeface="+mj-lt"/>
              <a:ea typeface="Calibri" panose="020F0502020204030204" pitchFamily="34" charset="0"/>
            </a:endParaRPr>
          </a:p>
          <a:p>
            <a:pPr marL="285750" indent="-285750">
              <a:buFont typeface="Arial" panose="020B0604020202020204" pitchFamily="34" charset="0"/>
              <a:buChar char="•"/>
            </a:pPr>
            <a:endParaRPr lang="en-GB" sz="1200" dirty="0">
              <a:solidFill>
                <a:schemeClr val="tx1"/>
              </a:solidFill>
              <a:latin typeface="+mj-lt"/>
              <a:cs typeface="Times New Roman" panose="02020603050405020304" pitchFamily="18" charset="0"/>
            </a:endParaRPr>
          </a:p>
        </p:txBody>
      </p:sp>
      <p:pic>
        <p:nvPicPr>
          <p:cNvPr id="13" name="Content Placeholder 8">
            <a:extLst>
              <a:ext uri="{FF2B5EF4-FFF2-40B4-BE49-F238E27FC236}">
                <a16:creationId xmlns:a16="http://schemas.microsoft.com/office/drawing/2014/main" id="{41D132AE-A586-1783-48FB-8604DAF483CF}"/>
              </a:ext>
            </a:extLst>
          </p:cNvPr>
          <p:cNvPicPr>
            <a:picLocks noChangeAspect="1"/>
          </p:cNvPicPr>
          <p:nvPr/>
        </p:nvPicPr>
        <p:blipFill>
          <a:blip r:embed="rId3"/>
          <a:stretch>
            <a:fillRect/>
          </a:stretch>
        </p:blipFill>
        <p:spPr>
          <a:xfrm>
            <a:off x="5076750" y="1027730"/>
            <a:ext cx="3794473" cy="2856214"/>
          </a:xfrm>
          <a:prstGeom prst="rect">
            <a:avLst/>
          </a:prstGeom>
        </p:spPr>
      </p:pic>
      <p:sp>
        <p:nvSpPr>
          <p:cNvPr id="3" name="TextBox 2">
            <a:extLst>
              <a:ext uri="{FF2B5EF4-FFF2-40B4-BE49-F238E27FC236}">
                <a16:creationId xmlns:a16="http://schemas.microsoft.com/office/drawing/2014/main" id="{DA8E4C97-489E-51D6-1AE0-EFF4ADE89B2F}"/>
              </a:ext>
            </a:extLst>
          </p:cNvPr>
          <p:cNvSpPr txBox="1"/>
          <p:nvPr/>
        </p:nvSpPr>
        <p:spPr>
          <a:xfrm>
            <a:off x="4492238" y="4754880"/>
            <a:ext cx="4498143" cy="266019"/>
          </a:xfrm>
          <a:prstGeom prst="rect">
            <a:avLst/>
          </a:prstGeom>
          <a:noFill/>
        </p:spPr>
        <p:txBody>
          <a:bodyPr wrap="none" lIns="0" tIns="0" rIns="0" bIns="0" rtlCol="0">
            <a:noAutofit/>
          </a:bodyPr>
          <a:lstStyle/>
          <a:p>
            <a:pPr algn="l"/>
            <a:r>
              <a:rPr lang="en-GB" sz="800"/>
              <a:t>*Gilbert, M.R. (2023). Nuclear data for fusion: inventory validation successes and future </a:t>
            </a:r>
          </a:p>
          <a:p>
            <a:pPr algn="l"/>
            <a:r>
              <a:rPr lang="en-GB" sz="800"/>
              <a:t>needs. JPhys Energy, 5(1), 014001. DOI: 10.1088/2515-7655/abf1c1 </a:t>
            </a:r>
          </a:p>
        </p:txBody>
      </p:sp>
    </p:spTree>
    <p:extLst>
      <p:ext uri="{BB962C8B-B14F-4D97-AF65-F5344CB8AC3E}">
        <p14:creationId xmlns:p14="http://schemas.microsoft.com/office/powerpoint/2010/main" val="54518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26EE2-B70F-7A7B-3360-B91CD53F2AB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8108F13-91CA-4D94-FC9D-CA0F56A62673}"/>
              </a:ext>
            </a:extLst>
          </p:cNvPr>
          <p:cNvPicPr>
            <a:picLocks noChangeAspect="1"/>
          </p:cNvPicPr>
          <p:nvPr/>
        </p:nvPicPr>
        <p:blipFill>
          <a:blip r:embed="rId3"/>
          <a:stretch>
            <a:fillRect/>
          </a:stretch>
        </p:blipFill>
        <p:spPr>
          <a:xfrm>
            <a:off x="5776130" y="2241319"/>
            <a:ext cx="3272772" cy="2879825"/>
          </a:xfrm>
          <a:prstGeom prst="rect">
            <a:avLst/>
          </a:prstGeom>
        </p:spPr>
      </p:pic>
      <p:sp>
        <p:nvSpPr>
          <p:cNvPr id="2" name="Title 1">
            <a:extLst>
              <a:ext uri="{FF2B5EF4-FFF2-40B4-BE49-F238E27FC236}">
                <a16:creationId xmlns:a16="http://schemas.microsoft.com/office/drawing/2014/main" id="{66349008-A57B-F956-E4B4-B09800B7E6EF}"/>
              </a:ext>
            </a:extLst>
          </p:cNvPr>
          <p:cNvSpPr>
            <a:spLocks noGrp="1"/>
          </p:cNvSpPr>
          <p:nvPr>
            <p:ph type="title"/>
          </p:nvPr>
        </p:nvSpPr>
        <p:spPr>
          <a:xfrm>
            <a:off x="405000" y="276239"/>
            <a:ext cx="5136402" cy="243000"/>
          </a:xfrm>
        </p:spPr>
        <p:txBody>
          <a:bodyPr/>
          <a:lstStyle/>
          <a:p>
            <a:r>
              <a:rPr lang="en-GB"/>
              <a:t>Critical cross section data and their  comparison with the experiments</a:t>
            </a:r>
          </a:p>
        </p:txBody>
      </p:sp>
      <p:sp>
        <p:nvSpPr>
          <p:cNvPr id="3" name="Content Placeholder 2">
            <a:extLst>
              <a:ext uri="{FF2B5EF4-FFF2-40B4-BE49-F238E27FC236}">
                <a16:creationId xmlns:a16="http://schemas.microsoft.com/office/drawing/2014/main" id="{710D3D36-F467-1185-DF06-37E56D6EA1BA}"/>
              </a:ext>
            </a:extLst>
          </p:cNvPr>
          <p:cNvSpPr>
            <a:spLocks noGrp="1"/>
          </p:cNvSpPr>
          <p:nvPr>
            <p:ph idx="1"/>
          </p:nvPr>
        </p:nvSpPr>
        <p:spPr>
          <a:xfrm>
            <a:off x="405000" y="1228955"/>
            <a:ext cx="4364510" cy="3374546"/>
          </a:xfrm>
        </p:spPr>
        <p:txBody>
          <a:bodyPr/>
          <a:lstStyle/>
          <a:p>
            <a:pPr marL="285750" indent="-285750">
              <a:buFont typeface="Arial" panose="020B0604020202020204" pitchFamily="34" charset="0"/>
              <a:buChar char="•"/>
            </a:pPr>
            <a:r>
              <a:rPr lang="en-GB" sz="1200" dirty="0">
                <a:solidFill>
                  <a:schemeClr val="tx1"/>
                </a:solidFill>
                <a:latin typeface="+mj-lt"/>
              </a:rPr>
              <a:t>Advanced radiation shielding involve the use of boron. </a:t>
            </a:r>
          </a:p>
          <a:p>
            <a:pPr marL="285750" indent="-285750">
              <a:buFont typeface="Arial" panose="020B0604020202020204" pitchFamily="34" charset="0"/>
              <a:buChar char="•"/>
            </a:pPr>
            <a:r>
              <a:rPr lang="en-GB" sz="1200" dirty="0">
                <a:solidFill>
                  <a:schemeClr val="tx1"/>
                </a:solidFill>
                <a:latin typeface="+mj-lt"/>
              </a:rPr>
              <a:t>There are some discrepancies in the </a:t>
            </a:r>
            <a:r>
              <a:rPr lang="en-GB" sz="1200" baseline="30000" dirty="0">
                <a:solidFill>
                  <a:schemeClr val="tx1"/>
                </a:solidFill>
                <a:latin typeface="+mj-lt"/>
              </a:rPr>
              <a:t>10</a:t>
            </a:r>
            <a:r>
              <a:rPr lang="en-GB" sz="1200" dirty="0">
                <a:solidFill>
                  <a:schemeClr val="tx1"/>
                </a:solidFill>
                <a:latin typeface="+mj-lt"/>
              </a:rPr>
              <a:t>B(n,</a:t>
            </a:r>
            <a:r>
              <a:rPr lang="el-GR" sz="1200" dirty="0">
                <a:solidFill>
                  <a:schemeClr val="tx1"/>
                </a:solidFill>
                <a:latin typeface="+mj-lt"/>
                <a:cs typeface="Times New Roman" panose="02020603050405020304" pitchFamily="18" charset="0"/>
              </a:rPr>
              <a:t>α</a:t>
            </a:r>
            <a:r>
              <a:rPr lang="en-GB" sz="1200" dirty="0">
                <a:solidFill>
                  <a:schemeClr val="tx1"/>
                </a:solidFill>
                <a:latin typeface="+mj-lt"/>
                <a:cs typeface="Times New Roman" panose="02020603050405020304" pitchFamily="18" charset="0"/>
              </a:rPr>
              <a:t>) in 1 to 10 MeV range. However, the experimental data also shows disagreement with each other. </a:t>
            </a:r>
          </a:p>
          <a:p>
            <a:pPr marL="285750" indent="-285750">
              <a:buFont typeface="Arial" panose="020B0604020202020204" pitchFamily="34" charset="0"/>
              <a:buChar char="•"/>
            </a:pPr>
            <a:r>
              <a:rPr lang="en-GB" sz="1200" dirty="0">
                <a:solidFill>
                  <a:schemeClr val="tx1"/>
                </a:solidFill>
                <a:latin typeface="+mj-lt"/>
                <a:cs typeface="Times New Roman" panose="02020603050405020304" pitchFamily="18" charset="0"/>
              </a:rPr>
              <a:t>The FENDL-3.1 underestimate </a:t>
            </a:r>
            <a:r>
              <a:rPr lang="en-GB" sz="1200" baseline="30000" dirty="0">
                <a:solidFill>
                  <a:schemeClr val="tx1"/>
                </a:solidFill>
                <a:latin typeface="+mj-lt"/>
                <a:cs typeface="Times New Roman" panose="02020603050405020304" pitchFamily="18" charset="0"/>
              </a:rPr>
              <a:t>11</a:t>
            </a:r>
            <a:r>
              <a:rPr lang="en-GB" sz="1200" dirty="0">
                <a:solidFill>
                  <a:schemeClr val="tx1"/>
                </a:solidFill>
                <a:latin typeface="+mj-lt"/>
                <a:cs typeface="Times New Roman" panose="02020603050405020304" pitchFamily="18" charset="0"/>
              </a:rPr>
              <a:t>B(n,</a:t>
            </a:r>
            <a:r>
              <a:rPr lang="el-GR" sz="1200" dirty="0">
                <a:solidFill>
                  <a:schemeClr val="tx1"/>
                </a:solidFill>
                <a:latin typeface="+mj-lt"/>
                <a:cs typeface="Times New Roman" panose="02020603050405020304" pitchFamily="18" charset="0"/>
              </a:rPr>
              <a:t>α</a:t>
            </a:r>
            <a:r>
              <a:rPr lang="en-GB" sz="1200" dirty="0">
                <a:solidFill>
                  <a:schemeClr val="tx1"/>
                </a:solidFill>
                <a:latin typeface="+mj-lt"/>
                <a:cs typeface="Times New Roman" panose="02020603050405020304" pitchFamily="18" charset="0"/>
              </a:rPr>
              <a:t>) reaction cross section data in 7.5 to 12 MeV energy region compared against the experimental data, which will impact the shielding performance of borides-based shields. TENDL-19 and ENDF-VIII show same discrepancy.  </a:t>
            </a:r>
          </a:p>
          <a:p>
            <a:endParaRPr lang="en-GB" dirty="0">
              <a:solidFill>
                <a:schemeClr val="tx1"/>
              </a:solidFill>
              <a:latin typeface="+mj-lt"/>
              <a:cs typeface="Times New Roman" panose="02020603050405020304" pitchFamily="18" charset="0"/>
            </a:endParaRPr>
          </a:p>
          <a:p>
            <a:endParaRPr lang="en-GB" dirty="0">
              <a:solidFill>
                <a:schemeClr val="tx1"/>
              </a:solidFill>
              <a:latin typeface="+mj-lt"/>
            </a:endParaRPr>
          </a:p>
        </p:txBody>
      </p:sp>
      <p:sp>
        <p:nvSpPr>
          <p:cNvPr id="4" name="Footer Placeholder 3">
            <a:extLst>
              <a:ext uri="{FF2B5EF4-FFF2-40B4-BE49-F238E27FC236}">
                <a16:creationId xmlns:a16="http://schemas.microsoft.com/office/drawing/2014/main" id="{D435C0C7-8856-DBFC-3E5E-5E8C5ED29D42}"/>
              </a:ext>
            </a:extLst>
          </p:cNvPr>
          <p:cNvSpPr>
            <a:spLocks noGrp="1"/>
          </p:cNvSpPr>
          <p:nvPr>
            <p:ph type="ftr" sz="quarter" idx="11"/>
          </p:nvPr>
        </p:nvSpPr>
        <p:spPr/>
        <p:txBody>
          <a:bodyPr/>
          <a:lstStyle/>
          <a:p>
            <a:r>
              <a:rPr lang="en-GB" dirty="0"/>
              <a:t>© 2025 Tokamak Energy    </a:t>
            </a:r>
            <a:endParaRPr lang="en-GB" noProof="0" dirty="0"/>
          </a:p>
        </p:txBody>
      </p:sp>
      <p:sp>
        <p:nvSpPr>
          <p:cNvPr id="5" name="Slide Number Placeholder 4">
            <a:extLst>
              <a:ext uri="{FF2B5EF4-FFF2-40B4-BE49-F238E27FC236}">
                <a16:creationId xmlns:a16="http://schemas.microsoft.com/office/drawing/2014/main" id="{0A64031A-59C9-1852-832E-B7AC6487416F}"/>
              </a:ext>
            </a:extLst>
          </p:cNvPr>
          <p:cNvSpPr>
            <a:spLocks noGrp="1"/>
          </p:cNvSpPr>
          <p:nvPr>
            <p:ph type="sldNum" sz="quarter" idx="12"/>
          </p:nvPr>
        </p:nvSpPr>
        <p:spPr/>
        <p:txBody>
          <a:bodyPr/>
          <a:lstStyle/>
          <a:p>
            <a:fld id="{0B868178-02AE-42FC-958D-6B8F13B60175}" type="slidenum">
              <a:rPr lang="en-GB" noProof="0" smtClean="0"/>
              <a:pPr/>
              <a:t>13</a:t>
            </a:fld>
            <a:endParaRPr lang="en-GB" noProof="0"/>
          </a:p>
        </p:txBody>
      </p:sp>
      <p:pic>
        <p:nvPicPr>
          <p:cNvPr id="8" name="Picture 7">
            <a:extLst>
              <a:ext uri="{FF2B5EF4-FFF2-40B4-BE49-F238E27FC236}">
                <a16:creationId xmlns:a16="http://schemas.microsoft.com/office/drawing/2014/main" id="{F2A90DB5-40BB-4B7F-EC4B-8F11C7D19535}"/>
              </a:ext>
            </a:extLst>
          </p:cNvPr>
          <p:cNvPicPr>
            <a:picLocks noChangeAspect="1"/>
          </p:cNvPicPr>
          <p:nvPr/>
        </p:nvPicPr>
        <p:blipFill>
          <a:blip r:embed="rId4"/>
          <a:srcRect t="-1" b="3944"/>
          <a:stretch/>
        </p:blipFill>
        <p:spPr>
          <a:xfrm>
            <a:off x="5705856" y="0"/>
            <a:ext cx="3343046" cy="2306143"/>
          </a:xfrm>
          <a:prstGeom prst="rect">
            <a:avLst/>
          </a:prstGeom>
        </p:spPr>
      </p:pic>
    </p:spTree>
    <p:extLst>
      <p:ext uri="{BB962C8B-B14F-4D97-AF65-F5344CB8AC3E}">
        <p14:creationId xmlns:p14="http://schemas.microsoft.com/office/powerpoint/2010/main" val="384567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B28E3-BA5C-5844-8B47-E6406F1F3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8D501-2CA2-6122-EBC7-AEB2F13754EE}"/>
              </a:ext>
            </a:extLst>
          </p:cNvPr>
          <p:cNvSpPr>
            <a:spLocks noGrp="1"/>
          </p:cNvSpPr>
          <p:nvPr>
            <p:ph type="title"/>
          </p:nvPr>
        </p:nvSpPr>
        <p:spPr>
          <a:xfrm>
            <a:off x="404813" y="211834"/>
            <a:ext cx="4087625" cy="648073"/>
          </a:xfrm>
        </p:spPr>
        <p:txBody>
          <a:bodyPr/>
          <a:lstStyle/>
          <a:p>
            <a:r>
              <a:rPr lang="en-GB"/>
              <a:t>Critical cross section data and their  comparison with the experiments</a:t>
            </a:r>
          </a:p>
        </p:txBody>
      </p:sp>
      <p:sp>
        <p:nvSpPr>
          <p:cNvPr id="4" name="Text Placeholder 3">
            <a:extLst>
              <a:ext uri="{FF2B5EF4-FFF2-40B4-BE49-F238E27FC236}">
                <a16:creationId xmlns:a16="http://schemas.microsoft.com/office/drawing/2014/main" id="{FD66C7B7-9E0A-4DD9-4B2A-D33C33C55108}"/>
              </a:ext>
            </a:extLst>
          </p:cNvPr>
          <p:cNvSpPr>
            <a:spLocks noGrp="1"/>
          </p:cNvSpPr>
          <p:nvPr>
            <p:ph type="body" sz="quarter" idx="13"/>
          </p:nvPr>
        </p:nvSpPr>
        <p:spPr>
          <a:xfrm>
            <a:off x="405000" y="859907"/>
            <a:ext cx="4868269" cy="625134"/>
          </a:xfrm>
        </p:spPr>
        <p:txBody>
          <a:bodyPr/>
          <a:lstStyle/>
          <a:p>
            <a:r>
              <a:rPr lang="en-GB" dirty="0">
                <a:solidFill>
                  <a:schemeClr val="tx1"/>
                </a:solidFill>
              </a:rPr>
              <a:t>Hafnium based materials are being considered as advanced shield candidates and tungsten is critical to plasma facing components</a:t>
            </a:r>
          </a:p>
        </p:txBody>
      </p:sp>
      <p:sp>
        <p:nvSpPr>
          <p:cNvPr id="6" name="Footer Placeholder 5">
            <a:extLst>
              <a:ext uri="{FF2B5EF4-FFF2-40B4-BE49-F238E27FC236}">
                <a16:creationId xmlns:a16="http://schemas.microsoft.com/office/drawing/2014/main" id="{405F925C-AA42-A7CB-BCFC-CDD3AA728184}"/>
              </a:ext>
            </a:extLst>
          </p:cNvPr>
          <p:cNvSpPr>
            <a:spLocks noGrp="1"/>
          </p:cNvSpPr>
          <p:nvPr>
            <p:ph type="ftr" sz="quarter" idx="11"/>
          </p:nvPr>
        </p:nvSpPr>
        <p:spPr/>
        <p:txBody>
          <a:bodyPr/>
          <a:lstStyle/>
          <a:p>
            <a:r>
              <a:rPr lang="en-GB" dirty="0"/>
              <a:t>© 2025 Tokamak Energy    </a:t>
            </a:r>
          </a:p>
        </p:txBody>
      </p:sp>
      <p:sp>
        <p:nvSpPr>
          <p:cNvPr id="7" name="Slide Number Placeholder 6">
            <a:extLst>
              <a:ext uri="{FF2B5EF4-FFF2-40B4-BE49-F238E27FC236}">
                <a16:creationId xmlns:a16="http://schemas.microsoft.com/office/drawing/2014/main" id="{D1D5C22E-6BE0-AEA4-B6F1-8E6809365F3E}"/>
              </a:ext>
            </a:extLst>
          </p:cNvPr>
          <p:cNvSpPr>
            <a:spLocks noGrp="1"/>
          </p:cNvSpPr>
          <p:nvPr>
            <p:ph type="sldNum" sz="quarter" idx="12"/>
          </p:nvPr>
        </p:nvSpPr>
        <p:spPr/>
        <p:txBody>
          <a:bodyPr/>
          <a:lstStyle/>
          <a:p>
            <a:fld id="{0B868178-02AE-42FC-958D-6B8F13B60175}" type="slidenum">
              <a:rPr lang="en-GB" noProof="0" smtClean="0"/>
              <a:pPr/>
              <a:t>14</a:t>
            </a:fld>
            <a:endParaRPr lang="en-GB" noProof="0"/>
          </a:p>
        </p:txBody>
      </p:sp>
      <p:sp>
        <p:nvSpPr>
          <p:cNvPr id="5" name="Content Placeholder 4">
            <a:extLst>
              <a:ext uri="{FF2B5EF4-FFF2-40B4-BE49-F238E27FC236}">
                <a16:creationId xmlns:a16="http://schemas.microsoft.com/office/drawing/2014/main" id="{3D286450-F615-D4EE-C3C7-5942BDDE4ADC}"/>
              </a:ext>
            </a:extLst>
          </p:cNvPr>
          <p:cNvSpPr>
            <a:spLocks noGrp="1"/>
          </p:cNvSpPr>
          <p:nvPr>
            <p:ph idx="1"/>
          </p:nvPr>
        </p:nvSpPr>
        <p:spPr>
          <a:xfrm>
            <a:off x="405001" y="1768790"/>
            <a:ext cx="4087229" cy="2702186"/>
          </a:xfrm>
        </p:spPr>
        <p:txBody>
          <a:bodyPr/>
          <a:lstStyle/>
          <a:p>
            <a:pPr marL="285750" indent="-285750">
              <a:buFont typeface="Arial" panose="020B0604020202020204" pitchFamily="34" charset="0"/>
              <a:buChar char="•"/>
            </a:pPr>
            <a:r>
              <a:rPr lang="en-GB" sz="1200" dirty="0">
                <a:solidFill>
                  <a:schemeClr val="tx1"/>
                </a:solidFill>
                <a:latin typeface="+mj-lt"/>
              </a:rPr>
              <a:t>The resonance peaks in the 186W</a:t>
            </a:r>
            <a:r>
              <a:rPr lang="en-GB" sz="1200" dirty="0">
                <a:solidFill>
                  <a:schemeClr val="tx1"/>
                </a:solidFill>
                <a:latin typeface="+mj-lt"/>
                <a:cs typeface="Times New Roman" panose="02020603050405020304" pitchFamily="18" charset="0"/>
              </a:rPr>
              <a:t>(n,</a:t>
            </a:r>
            <a:r>
              <a:rPr lang="el-GR" sz="1200" dirty="0">
                <a:solidFill>
                  <a:schemeClr val="tx1"/>
                </a:solidFill>
                <a:latin typeface="+mj-lt"/>
                <a:cs typeface="Times New Roman" panose="02020603050405020304" pitchFamily="18" charset="0"/>
              </a:rPr>
              <a:t>ϒ</a:t>
            </a:r>
            <a:r>
              <a:rPr lang="en-GB" sz="1200" dirty="0">
                <a:solidFill>
                  <a:schemeClr val="tx1"/>
                </a:solidFill>
                <a:latin typeface="+mj-lt"/>
                <a:cs typeface="Times New Roman" panose="02020603050405020304" pitchFamily="18" charset="0"/>
              </a:rPr>
              <a:t>) reactions seems to be overpredicting the FENDL-3 XS compared against the experiments. </a:t>
            </a:r>
          </a:p>
          <a:p>
            <a:pPr marL="285750" indent="-285750">
              <a:buFont typeface="Arial" panose="020B0604020202020204" pitchFamily="34" charset="0"/>
              <a:buChar char="•"/>
            </a:pPr>
            <a:r>
              <a:rPr lang="en-GB" sz="1200" dirty="0">
                <a:solidFill>
                  <a:schemeClr val="tx1"/>
                </a:solidFill>
                <a:latin typeface="+mj-lt"/>
                <a:cs typeface="Times New Roman" panose="02020603050405020304" pitchFamily="18" charset="0"/>
              </a:rPr>
              <a:t>The discrepancies have also been observed in the </a:t>
            </a:r>
            <a:r>
              <a:rPr lang="en-GB" sz="1200" baseline="30000" dirty="0">
                <a:solidFill>
                  <a:schemeClr val="tx1"/>
                </a:solidFill>
                <a:latin typeface="+mj-lt"/>
                <a:cs typeface="Times New Roman" panose="02020603050405020304" pitchFamily="18" charset="0"/>
              </a:rPr>
              <a:t>180</a:t>
            </a:r>
            <a:r>
              <a:rPr lang="en-GB" sz="1200" dirty="0">
                <a:solidFill>
                  <a:schemeClr val="tx1"/>
                </a:solidFill>
                <a:latin typeface="+mj-lt"/>
                <a:cs typeface="Times New Roman" panose="02020603050405020304" pitchFamily="18" charset="0"/>
              </a:rPr>
              <a:t>Hf(n,</a:t>
            </a:r>
            <a:r>
              <a:rPr lang="el-GR" sz="1200" dirty="0">
                <a:solidFill>
                  <a:schemeClr val="tx1"/>
                </a:solidFill>
                <a:latin typeface="+mj-lt"/>
                <a:cs typeface="Times New Roman" panose="02020603050405020304" pitchFamily="18" charset="0"/>
              </a:rPr>
              <a:t>ϒ</a:t>
            </a:r>
            <a:r>
              <a:rPr lang="en-GB" sz="1200" dirty="0">
                <a:solidFill>
                  <a:schemeClr val="tx1"/>
                </a:solidFill>
                <a:latin typeface="+mj-lt"/>
                <a:cs typeface="Times New Roman" panose="02020603050405020304" pitchFamily="18" charset="0"/>
              </a:rPr>
              <a:t>) reaction in 0.1 to 1 MeV range. However, the experimental data also shows disagreement with each other. </a:t>
            </a:r>
          </a:p>
          <a:p>
            <a:pPr marL="285750" indent="-285750">
              <a:buFont typeface="Arial" panose="020B0604020202020204" pitchFamily="34" charset="0"/>
              <a:buChar char="•"/>
            </a:pPr>
            <a:endParaRPr lang="en-GB" sz="1200" dirty="0">
              <a:solidFill>
                <a:schemeClr val="tx1"/>
              </a:solidFill>
              <a:latin typeface="+mj-lt"/>
              <a:cs typeface="Times New Roman" panose="02020603050405020304" pitchFamily="18" charset="0"/>
            </a:endParaRPr>
          </a:p>
        </p:txBody>
      </p:sp>
      <p:pic>
        <p:nvPicPr>
          <p:cNvPr id="12" name="Content Placeholder 10">
            <a:extLst>
              <a:ext uri="{FF2B5EF4-FFF2-40B4-BE49-F238E27FC236}">
                <a16:creationId xmlns:a16="http://schemas.microsoft.com/office/drawing/2014/main" id="{5166AB84-1135-3F56-9ED9-C0CDA1429470}"/>
              </a:ext>
            </a:extLst>
          </p:cNvPr>
          <p:cNvPicPr>
            <a:picLocks noChangeAspect="1"/>
          </p:cNvPicPr>
          <p:nvPr/>
        </p:nvPicPr>
        <p:blipFill>
          <a:blip r:embed="rId3"/>
          <a:stretch>
            <a:fillRect/>
          </a:stretch>
        </p:blipFill>
        <p:spPr>
          <a:xfrm>
            <a:off x="5508346" y="122601"/>
            <a:ext cx="3514893" cy="2376650"/>
          </a:xfrm>
          <a:prstGeom prst="rect">
            <a:avLst/>
          </a:prstGeom>
        </p:spPr>
      </p:pic>
      <p:pic>
        <p:nvPicPr>
          <p:cNvPr id="10" name="Picture 9">
            <a:extLst>
              <a:ext uri="{FF2B5EF4-FFF2-40B4-BE49-F238E27FC236}">
                <a16:creationId xmlns:a16="http://schemas.microsoft.com/office/drawing/2014/main" id="{DAFE4732-5AD4-2688-C3EF-C2EB9A6C8055}"/>
              </a:ext>
            </a:extLst>
          </p:cNvPr>
          <p:cNvPicPr>
            <a:picLocks noChangeAspect="1"/>
          </p:cNvPicPr>
          <p:nvPr/>
        </p:nvPicPr>
        <p:blipFill>
          <a:blip r:embed="rId4"/>
          <a:stretch>
            <a:fillRect/>
          </a:stretch>
        </p:blipFill>
        <p:spPr>
          <a:xfrm>
            <a:off x="5423628" y="2615199"/>
            <a:ext cx="3720372" cy="2528300"/>
          </a:xfrm>
          <a:prstGeom prst="rect">
            <a:avLst/>
          </a:prstGeom>
        </p:spPr>
      </p:pic>
    </p:spTree>
    <p:extLst>
      <p:ext uri="{BB962C8B-B14F-4D97-AF65-F5344CB8AC3E}">
        <p14:creationId xmlns:p14="http://schemas.microsoft.com/office/powerpoint/2010/main" val="3781822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56D5-F42D-3A1E-D2C5-6CB7CC8EA7C3}"/>
              </a:ext>
            </a:extLst>
          </p:cNvPr>
          <p:cNvSpPr>
            <a:spLocks noGrp="1"/>
          </p:cNvSpPr>
          <p:nvPr>
            <p:ph type="title"/>
          </p:nvPr>
        </p:nvSpPr>
        <p:spPr/>
        <p:txBody>
          <a:bodyPr/>
          <a:lstStyle/>
          <a:p>
            <a:r>
              <a:rPr lang="en-GB" dirty="0"/>
              <a:t>Impact of nuclear cross section uncertainty/sensitivity on the Nuclear response calculated with FISPACT-II V5*</a:t>
            </a:r>
          </a:p>
        </p:txBody>
      </p:sp>
      <p:sp>
        <p:nvSpPr>
          <p:cNvPr id="3" name="Content Placeholder 2">
            <a:extLst>
              <a:ext uri="{FF2B5EF4-FFF2-40B4-BE49-F238E27FC236}">
                <a16:creationId xmlns:a16="http://schemas.microsoft.com/office/drawing/2014/main" id="{37F8D505-B4FB-36F5-7BF0-9820616A4505}"/>
              </a:ext>
            </a:extLst>
          </p:cNvPr>
          <p:cNvSpPr>
            <a:spLocks noGrp="1"/>
          </p:cNvSpPr>
          <p:nvPr>
            <p:ph idx="1"/>
          </p:nvPr>
        </p:nvSpPr>
        <p:spPr>
          <a:xfrm>
            <a:off x="405001" y="1685925"/>
            <a:ext cx="4087229" cy="2952399"/>
          </a:xfrm>
        </p:spPr>
        <p:txBody>
          <a:bodyPr/>
          <a:lstStyle/>
          <a:p>
            <a:pPr marL="285750" indent="-285750">
              <a:buFont typeface="Arial" panose="020B0604020202020204" pitchFamily="34" charset="0"/>
              <a:buChar char="•"/>
            </a:pPr>
            <a:r>
              <a:rPr lang="en-GB" sz="1200" dirty="0">
                <a:solidFill>
                  <a:schemeClr val="tx1"/>
                </a:solidFill>
              </a:rPr>
              <a:t>Gas production with the MCNP have been calculated with the MT203 and MT207 for hydrogen and helium production. </a:t>
            </a:r>
          </a:p>
          <a:p>
            <a:pPr marL="285750" indent="-285750">
              <a:buFont typeface="Arial" panose="020B0604020202020204" pitchFamily="34" charset="0"/>
              <a:buChar char="•"/>
            </a:pPr>
            <a:r>
              <a:rPr lang="en-GB" sz="1200" dirty="0">
                <a:solidFill>
                  <a:schemeClr val="tx1"/>
                </a:solidFill>
              </a:rPr>
              <a:t>As discussed before, </a:t>
            </a:r>
            <a:r>
              <a:rPr lang="en-GB" sz="1200" baseline="30000" dirty="0">
                <a:solidFill>
                  <a:schemeClr val="tx1"/>
                </a:solidFill>
                <a:effectLst/>
                <a:latin typeface="+mj-lt"/>
                <a:ea typeface="Calibri" panose="020F0502020204030204" pitchFamily="34" charset="0"/>
              </a:rPr>
              <a:t>12</a:t>
            </a:r>
            <a:r>
              <a:rPr lang="en-GB" sz="1200" dirty="0">
                <a:solidFill>
                  <a:schemeClr val="tx1"/>
                </a:solidFill>
                <a:effectLst/>
                <a:latin typeface="+mj-lt"/>
                <a:ea typeface="Calibri" panose="020F0502020204030204" pitchFamily="34" charset="0"/>
              </a:rPr>
              <a:t>C(n,n’2</a:t>
            </a:r>
            <a:r>
              <a:rPr lang="en-GB" sz="1200" dirty="0">
                <a:solidFill>
                  <a:schemeClr val="tx1"/>
                </a:solidFill>
                <a:latin typeface="+mj-lt"/>
                <a:ea typeface="Calibri" panose="020F0502020204030204" pitchFamily="34" charset="0"/>
                <a:cs typeface="Times New Roman" panose="02020603050405020304" pitchFamily="18" charset="0"/>
              </a:rPr>
              <a:t>α</a:t>
            </a:r>
            <a:r>
              <a:rPr lang="en-GB" sz="1200" dirty="0">
                <a:solidFill>
                  <a:schemeClr val="tx1"/>
                </a:solidFill>
                <a:effectLst/>
                <a:latin typeface="+mj-lt"/>
                <a:ea typeface="Calibri" panose="020F0502020204030204" pitchFamily="34" charset="0"/>
                <a:cs typeface="Times New Roman" panose="02020603050405020304" pitchFamily="18" charset="0"/>
              </a:rPr>
              <a:t>)</a:t>
            </a:r>
            <a:r>
              <a:rPr lang="en-GB" sz="1200" baseline="30000" dirty="0">
                <a:solidFill>
                  <a:schemeClr val="tx1"/>
                </a:solidFill>
                <a:effectLst/>
                <a:latin typeface="+mj-lt"/>
                <a:ea typeface="Calibri" panose="020F0502020204030204" pitchFamily="34" charset="0"/>
              </a:rPr>
              <a:t>4</a:t>
            </a:r>
            <a:r>
              <a:rPr lang="en-GB" sz="1200" dirty="0">
                <a:solidFill>
                  <a:schemeClr val="tx1"/>
                </a:solidFill>
                <a:effectLst/>
                <a:latin typeface="+mj-lt"/>
                <a:ea typeface="Calibri" panose="020F0502020204030204" pitchFamily="34" charset="0"/>
              </a:rPr>
              <a:t>He reaction channel causes the discrepancy in the helium production in the WC. </a:t>
            </a:r>
          </a:p>
          <a:p>
            <a:pPr marL="461250" lvl="1" indent="-285750"/>
            <a:r>
              <a:rPr lang="en-GB" dirty="0">
                <a:solidFill>
                  <a:schemeClr val="tx1"/>
                </a:solidFill>
                <a:latin typeface="+mj-lt"/>
              </a:rPr>
              <a:t>MCNP with FENDL-3.1 predicts higher helium production. </a:t>
            </a:r>
          </a:p>
          <a:p>
            <a:pPr marL="461250" lvl="1" indent="-285750"/>
            <a:r>
              <a:rPr lang="en-GB" dirty="0">
                <a:solidFill>
                  <a:schemeClr val="tx1"/>
                </a:solidFill>
              </a:rPr>
              <a:t>EAF library has the </a:t>
            </a:r>
            <a:r>
              <a:rPr lang="en-GB" sz="1200" baseline="30000" dirty="0">
                <a:solidFill>
                  <a:schemeClr val="tx1"/>
                </a:solidFill>
                <a:effectLst/>
                <a:latin typeface="+mj-lt"/>
                <a:ea typeface="Calibri" panose="020F0502020204030204" pitchFamily="34" charset="0"/>
              </a:rPr>
              <a:t>12</a:t>
            </a:r>
            <a:r>
              <a:rPr lang="en-GB" sz="1200" dirty="0">
                <a:solidFill>
                  <a:schemeClr val="tx1"/>
                </a:solidFill>
                <a:effectLst/>
                <a:latin typeface="+mj-lt"/>
                <a:ea typeface="Calibri" panose="020F0502020204030204" pitchFamily="34" charset="0"/>
              </a:rPr>
              <a:t>C(n,n’2</a:t>
            </a:r>
            <a:r>
              <a:rPr lang="en-GB" sz="1200" dirty="0">
                <a:solidFill>
                  <a:schemeClr val="tx1"/>
                </a:solidFill>
                <a:latin typeface="+mj-lt"/>
                <a:ea typeface="Calibri" panose="020F0502020204030204" pitchFamily="34" charset="0"/>
                <a:cs typeface="Times New Roman" panose="02020603050405020304" pitchFamily="18" charset="0"/>
              </a:rPr>
              <a:t>α</a:t>
            </a:r>
            <a:r>
              <a:rPr lang="en-GB" sz="1200" dirty="0">
                <a:solidFill>
                  <a:schemeClr val="tx1"/>
                </a:solidFill>
                <a:effectLst/>
                <a:latin typeface="+mj-lt"/>
                <a:ea typeface="Calibri" panose="020F0502020204030204" pitchFamily="34" charset="0"/>
                <a:cs typeface="Times New Roman" panose="02020603050405020304" pitchFamily="18" charset="0"/>
              </a:rPr>
              <a:t>)</a:t>
            </a:r>
            <a:r>
              <a:rPr lang="en-GB" sz="1200" baseline="30000" dirty="0">
                <a:solidFill>
                  <a:schemeClr val="tx1"/>
                </a:solidFill>
                <a:effectLst/>
                <a:latin typeface="+mj-lt"/>
                <a:ea typeface="Calibri" panose="020F0502020204030204" pitchFamily="34" charset="0"/>
              </a:rPr>
              <a:t>4</a:t>
            </a:r>
            <a:r>
              <a:rPr lang="en-GB" sz="1200" dirty="0">
                <a:solidFill>
                  <a:schemeClr val="tx1"/>
                </a:solidFill>
                <a:effectLst/>
                <a:latin typeface="+mj-lt"/>
                <a:ea typeface="Calibri" panose="020F0502020204030204" pitchFamily="34" charset="0"/>
              </a:rPr>
              <a:t>He reaction channels but does not have the dpa cross section. </a:t>
            </a:r>
          </a:p>
        </p:txBody>
      </p:sp>
      <p:sp>
        <p:nvSpPr>
          <p:cNvPr id="4" name="Text Placeholder 3">
            <a:extLst>
              <a:ext uri="{FF2B5EF4-FFF2-40B4-BE49-F238E27FC236}">
                <a16:creationId xmlns:a16="http://schemas.microsoft.com/office/drawing/2014/main" id="{7158C515-70FC-69EE-16AD-12FD94985209}"/>
              </a:ext>
            </a:extLst>
          </p:cNvPr>
          <p:cNvSpPr>
            <a:spLocks noGrp="1"/>
          </p:cNvSpPr>
          <p:nvPr>
            <p:ph type="body" sz="quarter" idx="13"/>
          </p:nvPr>
        </p:nvSpPr>
        <p:spPr>
          <a:xfrm>
            <a:off x="405000" y="1118644"/>
            <a:ext cx="8334900" cy="421123"/>
          </a:xfrm>
        </p:spPr>
        <p:txBody>
          <a:bodyPr/>
          <a:lstStyle/>
          <a:p>
            <a:r>
              <a:rPr lang="en-GB" sz="1400" dirty="0">
                <a:solidFill>
                  <a:schemeClr val="tx1"/>
                </a:solidFill>
              </a:rPr>
              <a:t>As no FENDL library is available for FISPACT, FISPACT calculations have been carried out with the EAF-2010, ENDF-VIII, and TENDL-19. </a:t>
            </a:r>
          </a:p>
        </p:txBody>
      </p:sp>
      <p:sp>
        <p:nvSpPr>
          <p:cNvPr id="6" name="Footer Placeholder 5">
            <a:extLst>
              <a:ext uri="{FF2B5EF4-FFF2-40B4-BE49-F238E27FC236}">
                <a16:creationId xmlns:a16="http://schemas.microsoft.com/office/drawing/2014/main" id="{84AF176F-CFEA-183E-C3C5-1F55748CD57A}"/>
              </a:ext>
            </a:extLst>
          </p:cNvPr>
          <p:cNvSpPr>
            <a:spLocks noGrp="1"/>
          </p:cNvSpPr>
          <p:nvPr>
            <p:ph type="ftr" sz="quarter" idx="11"/>
          </p:nvPr>
        </p:nvSpPr>
        <p:spPr/>
        <p:txBody>
          <a:bodyPr/>
          <a:lstStyle/>
          <a:p>
            <a:r>
              <a:rPr lang="en-GB" dirty="0"/>
              <a:t>© 2025 Tokamak Energy    </a:t>
            </a:r>
          </a:p>
        </p:txBody>
      </p:sp>
      <p:sp>
        <p:nvSpPr>
          <p:cNvPr id="7" name="Slide Number Placeholder 6">
            <a:extLst>
              <a:ext uri="{FF2B5EF4-FFF2-40B4-BE49-F238E27FC236}">
                <a16:creationId xmlns:a16="http://schemas.microsoft.com/office/drawing/2014/main" id="{330D20F7-1613-5CEE-D5A2-F76977819597}"/>
              </a:ext>
            </a:extLst>
          </p:cNvPr>
          <p:cNvSpPr>
            <a:spLocks noGrp="1"/>
          </p:cNvSpPr>
          <p:nvPr>
            <p:ph type="sldNum" sz="quarter" idx="12"/>
          </p:nvPr>
        </p:nvSpPr>
        <p:spPr/>
        <p:txBody>
          <a:bodyPr/>
          <a:lstStyle/>
          <a:p>
            <a:fld id="{0B868178-02AE-42FC-958D-6B8F13B60175}" type="slidenum">
              <a:rPr lang="en-GB" noProof="0" smtClean="0"/>
              <a:pPr/>
              <a:t>15</a:t>
            </a:fld>
            <a:endParaRPr lang="en-GB" noProof="0"/>
          </a:p>
        </p:txBody>
      </p:sp>
      <p:sp>
        <p:nvSpPr>
          <p:cNvPr id="5" name="TextBox 4">
            <a:extLst>
              <a:ext uri="{FF2B5EF4-FFF2-40B4-BE49-F238E27FC236}">
                <a16:creationId xmlns:a16="http://schemas.microsoft.com/office/drawing/2014/main" id="{927B08C1-B916-AE0D-2CC4-4B82631CA0D1}"/>
              </a:ext>
            </a:extLst>
          </p:cNvPr>
          <p:cNvSpPr txBox="1"/>
          <p:nvPr/>
        </p:nvSpPr>
        <p:spPr>
          <a:xfrm>
            <a:off x="4408487" y="4422881"/>
            <a:ext cx="4572000" cy="215444"/>
          </a:xfrm>
          <a:prstGeom prst="rect">
            <a:avLst/>
          </a:prstGeom>
          <a:noFill/>
        </p:spPr>
        <p:txBody>
          <a:bodyPr wrap="square">
            <a:spAutoFit/>
          </a:bodyPr>
          <a:lstStyle/>
          <a:p>
            <a:pPr algn="ctr"/>
            <a:r>
              <a:rPr lang="en-GB" sz="800"/>
              <a:t>Helium, Hydrogen and dpa in shielding closer to the plasma</a:t>
            </a:r>
          </a:p>
        </p:txBody>
      </p:sp>
      <p:pic>
        <p:nvPicPr>
          <p:cNvPr id="10" name="Content Placeholder 9">
            <a:extLst>
              <a:ext uri="{FF2B5EF4-FFF2-40B4-BE49-F238E27FC236}">
                <a16:creationId xmlns:a16="http://schemas.microsoft.com/office/drawing/2014/main" id="{CE295B6D-F838-28C6-F972-D7EE9E525366}"/>
              </a:ext>
            </a:extLst>
          </p:cNvPr>
          <p:cNvPicPr>
            <a:picLocks noGrp="1" noChangeAspect="1"/>
          </p:cNvPicPr>
          <p:nvPr>
            <p:ph sz="quarter" idx="15"/>
          </p:nvPr>
        </p:nvPicPr>
        <p:blipFill>
          <a:blip r:embed="rId3"/>
          <a:stretch>
            <a:fillRect/>
          </a:stretch>
        </p:blipFill>
        <p:spPr>
          <a:xfrm>
            <a:off x="4651375" y="1625104"/>
            <a:ext cx="4086225" cy="2712441"/>
          </a:xfrm>
          <a:prstGeom prst="rect">
            <a:avLst/>
          </a:prstGeom>
          <a:ln>
            <a:solidFill>
              <a:schemeClr val="tx1"/>
            </a:solidFill>
          </a:ln>
        </p:spPr>
      </p:pic>
      <p:sp>
        <p:nvSpPr>
          <p:cNvPr id="8" name="TextBox 7">
            <a:extLst>
              <a:ext uri="{FF2B5EF4-FFF2-40B4-BE49-F238E27FC236}">
                <a16:creationId xmlns:a16="http://schemas.microsoft.com/office/drawing/2014/main" id="{F0302689-A304-F5FF-F601-6C89EABF1892}"/>
              </a:ext>
            </a:extLst>
          </p:cNvPr>
          <p:cNvSpPr txBox="1"/>
          <p:nvPr/>
        </p:nvSpPr>
        <p:spPr>
          <a:xfrm>
            <a:off x="1684233" y="4686300"/>
            <a:ext cx="914400" cy="914400"/>
          </a:xfrm>
          <a:prstGeom prst="rect">
            <a:avLst/>
          </a:prstGeom>
          <a:noFill/>
        </p:spPr>
        <p:txBody>
          <a:bodyPr wrap="none" lIns="0" tIns="0" rIns="0" bIns="0" rtlCol="0">
            <a:noAutofit/>
          </a:bodyPr>
          <a:lstStyle/>
          <a:p>
            <a:pPr algn="l"/>
            <a:r>
              <a:rPr lang="en-GB" sz="800" dirty="0">
                <a:solidFill>
                  <a:srgbClr val="424242"/>
                </a:solidFill>
                <a:latin typeface="Segoe Sans"/>
              </a:rPr>
              <a:t>*</a:t>
            </a:r>
            <a:r>
              <a:rPr lang="en-GB" sz="800" b="0" i="0" dirty="0">
                <a:solidFill>
                  <a:srgbClr val="424242"/>
                </a:solidFill>
                <a:effectLst/>
                <a:latin typeface="Segoe Sans"/>
              </a:rPr>
              <a:t>FISPACT-II: An Advanced Simulation System for Activation, Transmutation and Material Modelling," published in Nuclear Data Sheets 139 (2017), pages 77-137</a:t>
            </a:r>
            <a:endParaRPr lang="en-GB" sz="800" dirty="0"/>
          </a:p>
        </p:txBody>
      </p:sp>
    </p:spTree>
    <p:extLst>
      <p:ext uri="{BB962C8B-B14F-4D97-AF65-F5344CB8AC3E}">
        <p14:creationId xmlns:p14="http://schemas.microsoft.com/office/powerpoint/2010/main" val="4076588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8AD7-DC6D-94E0-4FD2-88FD59B39FEA}"/>
              </a:ext>
            </a:extLst>
          </p:cNvPr>
          <p:cNvSpPr>
            <a:spLocks noGrp="1"/>
          </p:cNvSpPr>
          <p:nvPr>
            <p:ph type="title"/>
          </p:nvPr>
        </p:nvSpPr>
        <p:spPr>
          <a:xfrm>
            <a:off x="405000" y="411510"/>
            <a:ext cx="8334000" cy="358512"/>
          </a:xfrm>
        </p:spPr>
        <p:txBody>
          <a:bodyPr/>
          <a:lstStyle/>
          <a:p>
            <a:r>
              <a:rPr lang="en-US" sz="1800"/>
              <a:t>Impact of different libraries on activation </a:t>
            </a:r>
            <a:br>
              <a:rPr lang="en-US" sz="1800"/>
            </a:br>
            <a:endParaRPr lang="en-GB"/>
          </a:p>
        </p:txBody>
      </p:sp>
      <p:sp>
        <p:nvSpPr>
          <p:cNvPr id="3" name="Content Placeholder 2">
            <a:extLst>
              <a:ext uri="{FF2B5EF4-FFF2-40B4-BE49-F238E27FC236}">
                <a16:creationId xmlns:a16="http://schemas.microsoft.com/office/drawing/2014/main" id="{FF88F5BE-36D2-82C5-F1AE-9A4B25C1251F}"/>
              </a:ext>
            </a:extLst>
          </p:cNvPr>
          <p:cNvSpPr>
            <a:spLocks noGrp="1"/>
          </p:cNvSpPr>
          <p:nvPr>
            <p:ph idx="1"/>
          </p:nvPr>
        </p:nvSpPr>
        <p:spPr/>
        <p:txBody>
          <a:bodyPr/>
          <a:lstStyle/>
          <a:p>
            <a:pPr marL="285750" indent="-285750">
              <a:buFont typeface="Arial" panose="020B0604020202020204" pitchFamily="34" charset="0"/>
              <a:buChar char="•"/>
            </a:pPr>
            <a:r>
              <a:rPr lang="en-GB" dirty="0">
                <a:solidFill>
                  <a:schemeClr val="tx1"/>
                </a:solidFill>
              </a:rPr>
              <a:t>Different libraries predict different activity post shutdown, end up resulting different time to low level waste. </a:t>
            </a:r>
          </a:p>
          <a:p>
            <a:pPr marL="285750" indent="-285750">
              <a:buFont typeface="Arial" panose="020B0604020202020204" pitchFamily="34" charset="0"/>
              <a:buChar char="•"/>
            </a:pPr>
            <a:r>
              <a:rPr lang="en-GB" dirty="0">
                <a:solidFill>
                  <a:schemeClr val="tx1"/>
                </a:solidFill>
              </a:rPr>
              <a:t>Similar discrepancies were also observed in dose rate post shutdown. </a:t>
            </a:r>
          </a:p>
          <a:p>
            <a:pPr marL="285750" indent="-285750">
              <a:buFont typeface="Arial" panose="020B0604020202020204" pitchFamily="34" charset="0"/>
              <a:buChar char="•"/>
            </a:pPr>
            <a:r>
              <a:rPr lang="en-GB" dirty="0">
                <a:solidFill>
                  <a:schemeClr val="tx1"/>
                </a:solidFill>
                <a:latin typeface="+mj-lt"/>
              </a:rPr>
              <a:t>Selection of library for the FISPACT:</a:t>
            </a:r>
          </a:p>
          <a:p>
            <a:pPr marL="461250" lvl="1" indent="-285750"/>
            <a:r>
              <a:rPr lang="en-GB" dirty="0">
                <a:solidFill>
                  <a:schemeClr val="tx1"/>
                </a:solidFill>
                <a:latin typeface="+mj-lt"/>
              </a:rPr>
              <a:t>Should there be a FENDL based library?</a:t>
            </a:r>
          </a:p>
          <a:p>
            <a:pPr marL="461250" lvl="1" indent="-285750"/>
            <a:r>
              <a:rPr lang="en-GB" dirty="0">
                <a:solidFill>
                  <a:schemeClr val="tx1"/>
                </a:solidFill>
              </a:rPr>
              <a:t>ENDF or TENDL? </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4" name="Text Placeholder 3">
            <a:extLst>
              <a:ext uri="{FF2B5EF4-FFF2-40B4-BE49-F238E27FC236}">
                <a16:creationId xmlns:a16="http://schemas.microsoft.com/office/drawing/2014/main" id="{AE04D98D-B62B-083C-F254-2630A3C03268}"/>
              </a:ext>
            </a:extLst>
          </p:cNvPr>
          <p:cNvSpPr>
            <a:spLocks noGrp="1"/>
          </p:cNvSpPr>
          <p:nvPr>
            <p:ph type="body" sz="quarter" idx="13"/>
          </p:nvPr>
        </p:nvSpPr>
        <p:spPr>
          <a:xfrm>
            <a:off x="405000" y="905022"/>
            <a:ext cx="8334900" cy="429623"/>
          </a:xfrm>
        </p:spPr>
        <p:txBody>
          <a:bodyPr/>
          <a:lstStyle/>
          <a:p>
            <a:r>
              <a:rPr lang="en-GB">
                <a:solidFill>
                  <a:schemeClr val="tx1"/>
                </a:solidFill>
              </a:rPr>
              <a:t>The activity and dose rate post shut-down play significant role in devising the waste management and maintenance strategies for the reactor components.</a:t>
            </a:r>
          </a:p>
        </p:txBody>
      </p:sp>
      <p:pic>
        <p:nvPicPr>
          <p:cNvPr id="9" name="Content Placeholder 8">
            <a:extLst>
              <a:ext uri="{FF2B5EF4-FFF2-40B4-BE49-F238E27FC236}">
                <a16:creationId xmlns:a16="http://schemas.microsoft.com/office/drawing/2014/main" id="{60EB6384-6F84-1D1E-AF4F-C3A0B163E986}"/>
              </a:ext>
            </a:extLst>
          </p:cNvPr>
          <p:cNvPicPr>
            <a:picLocks noGrp="1" noChangeAspect="1"/>
          </p:cNvPicPr>
          <p:nvPr>
            <p:ph sz="quarter" idx="15"/>
          </p:nvPr>
        </p:nvPicPr>
        <p:blipFill>
          <a:blip r:embed="rId3"/>
          <a:stretch>
            <a:fillRect/>
          </a:stretch>
        </p:blipFill>
        <p:spPr>
          <a:xfrm>
            <a:off x="4693005" y="1571024"/>
            <a:ext cx="4249080" cy="2585739"/>
          </a:xfrm>
          <a:prstGeom prst="rect">
            <a:avLst/>
          </a:prstGeom>
          <a:ln>
            <a:solidFill>
              <a:schemeClr val="tx1"/>
            </a:solidFill>
          </a:ln>
        </p:spPr>
      </p:pic>
      <p:sp>
        <p:nvSpPr>
          <p:cNvPr id="6" name="Footer Placeholder 5">
            <a:extLst>
              <a:ext uri="{FF2B5EF4-FFF2-40B4-BE49-F238E27FC236}">
                <a16:creationId xmlns:a16="http://schemas.microsoft.com/office/drawing/2014/main" id="{B99290D9-F344-E3E4-BF6B-2DA628BB01F7}"/>
              </a:ext>
            </a:extLst>
          </p:cNvPr>
          <p:cNvSpPr>
            <a:spLocks noGrp="1"/>
          </p:cNvSpPr>
          <p:nvPr>
            <p:ph type="ftr" sz="quarter" idx="11"/>
          </p:nvPr>
        </p:nvSpPr>
        <p:spPr/>
        <p:txBody>
          <a:bodyPr/>
          <a:lstStyle/>
          <a:p>
            <a:r>
              <a:rPr lang="en-GB" dirty="0"/>
              <a:t>© 2025 Tokamak Energy    </a:t>
            </a:r>
          </a:p>
        </p:txBody>
      </p:sp>
      <p:sp>
        <p:nvSpPr>
          <p:cNvPr id="7" name="Slide Number Placeholder 6">
            <a:extLst>
              <a:ext uri="{FF2B5EF4-FFF2-40B4-BE49-F238E27FC236}">
                <a16:creationId xmlns:a16="http://schemas.microsoft.com/office/drawing/2014/main" id="{B7DDA4C2-DC53-6930-3A61-318BB61F585D}"/>
              </a:ext>
            </a:extLst>
          </p:cNvPr>
          <p:cNvSpPr>
            <a:spLocks noGrp="1"/>
          </p:cNvSpPr>
          <p:nvPr>
            <p:ph type="sldNum" sz="quarter" idx="12"/>
          </p:nvPr>
        </p:nvSpPr>
        <p:spPr/>
        <p:txBody>
          <a:bodyPr/>
          <a:lstStyle/>
          <a:p>
            <a:fld id="{0B868178-02AE-42FC-958D-6B8F13B60175}" type="slidenum">
              <a:rPr lang="en-GB" noProof="0" smtClean="0"/>
              <a:pPr/>
              <a:t>16</a:t>
            </a:fld>
            <a:endParaRPr lang="en-GB" noProof="0"/>
          </a:p>
        </p:txBody>
      </p:sp>
      <p:sp>
        <p:nvSpPr>
          <p:cNvPr id="8" name="TextBox 7">
            <a:extLst>
              <a:ext uri="{FF2B5EF4-FFF2-40B4-BE49-F238E27FC236}">
                <a16:creationId xmlns:a16="http://schemas.microsoft.com/office/drawing/2014/main" id="{2F204A42-DC80-D328-C077-44468C1253FC}"/>
              </a:ext>
            </a:extLst>
          </p:cNvPr>
          <p:cNvSpPr txBox="1"/>
          <p:nvPr/>
        </p:nvSpPr>
        <p:spPr>
          <a:xfrm>
            <a:off x="4531545" y="4321276"/>
            <a:ext cx="4572000" cy="246221"/>
          </a:xfrm>
          <a:prstGeom prst="rect">
            <a:avLst/>
          </a:prstGeom>
          <a:noFill/>
        </p:spPr>
        <p:txBody>
          <a:bodyPr wrap="square">
            <a:spAutoFit/>
          </a:bodyPr>
          <a:lstStyle/>
          <a:p>
            <a:pPr algn="ctr"/>
            <a:r>
              <a:rPr lang="en-GB" sz="1000"/>
              <a:t>Activity post-shutdown in WC</a:t>
            </a:r>
          </a:p>
        </p:txBody>
      </p:sp>
    </p:spTree>
    <p:extLst>
      <p:ext uri="{BB962C8B-B14F-4D97-AF65-F5344CB8AC3E}">
        <p14:creationId xmlns:p14="http://schemas.microsoft.com/office/powerpoint/2010/main" val="3259160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9EC3-D593-5A7C-3D22-B483619BF922}"/>
              </a:ext>
            </a:extLst>
          </p:cNvPr>
          <p:cNvSpPr>
            <a:spLocks noGrp="1"/>
          </p:cNvSpPr>
          <p:nvPr>
            <p:ph type="title"/>
          </p:nvPr>
        </p:nvSpPr>
        <p:spPr>
          <a:xfrm>
            <a:off x="405000" y="411510"/>
            <a:ext cx="8334000" cy="385848"/>
          </a:xfrm>
        </p:spPr>
        <p:txBody>
          <a:bodyPr/>
          <a:lstStyle/>
          <a:p>
            <a:r>
              <a:rPr lang="en-GB"/>
              <a:t>dpa cross section in FENDL-3.1</a:t>
            </a:r>
          </a:p>
        </p:txBody>
      </p:sp>
      <p:sp>
        <p:nvSpPr>
          <p:cNvPr id="3" name="Content Placeholder 2">
            <a:extLst>
              <a:ext uri="{FF2B5EF4-FFF2-40B4-BE49-F238E27FC236}">
                <a16:creationId xmlns:a16="http://schemas.microsoft.com/office/drawing/2014/main" id="{F295F1A1-4188-B62D-61AD-478EDE218F35}"/>
              </a:ext>
            </a:extLst>
          </p:cNvPr>
          <p:cNvSpPr>
            <a:spLocks noGrp="1"/>
          </p:cNvSpPr>
          <p:nvPr>
            <p:ph idx="1"/>
          </p:nvPr>
        </p:nvSpPr>
        <p:spPr>
          <a:xfrm>
            <a:off x="405001" y="1491630"/>
            <a:ext cx="4803421" cy="2979346"/>
          </a:xfrm>
        </p:spPr>
        <p:txBody>
          <a:bodyPr/>
          <a:lstStyle/>
          <a:p>
            <a:pPr marL="285750" indent="-285750">
              <a:buFont typeface="Arial" panose="020B0604020202020204" pitchFamily="34" charset="0"/>
              <a:buChar char="•"/>
            </a:pPr>
            <a:r>
              <a:rPr lang="en-GB" sz="1200" dirty="0">
                <a:solidFill>
                  <a:schemeClr val="tx1"/>
                </a:solidFill>
              </a:rPr>
              <a:t>MCNP uses the MT reaction channel 444 from FENDL to predict dpa.</a:t>
            </a:r>
          </a:p>
          <a:p>
            <a:pPr marL="285750" indent="-285750">
              <a:buFont typeface="Arial" panose="020B0604020202020204" pitchFamily="34" charset="0"/>
              <a:buChar char="•"/>
            </a:pPr>
            <a:r>
              <a:rPr lang="en-GB" sz="1200" dirty="0">
                <a:solidFill>
                  <a:schemeClr val="tx1"/>
                </a:solidFill>
              </a:rPr>
              <a:t>dpa cross sections have been compared with None Inelastic Energy Loss (NIEL) values predicted using Geant4, with the same threshold damage energy.</a:t>
            </a:r>
          </a:p>
          <a:p>
            <a:pPr marL="285750" indent="-285750">
              <a:buFont typeface="Arial" panose="020B0604020202020204" pitchFamily="34" charset="0"/>
              <a:buChar char="•"/>
            </a:pPr>
            <a:r>
              <a:rPr lang="en-GB" sz="1200" dirty="0">
                <a:solidFill>
                  <a:schemeClr val="tx1"/>
                </a:solidFill>
              </a:rPr>
              <a:t>dpa from MCNP, using FENDL, is larger at higher atomic numbers compared to NIEL to NRT dpa from Geant4.</a:t>
            </a:r>
          </a:p>
          <a:p>
            <a:pPr marL="285750" indent="-285750">
              <a:buFont typeface="Arial" panose="020B0604020202020204" pitchFamily="34" charset="0"/>
              <a:buChar char="•"/>
            </a:pPr>
            <a:r>
              <a:rPr lang="en-GB" sz="1200" dirty="0">
                <a:solidFill>
                  <a:schemeClr val="tx1"/>
                </a:solidFill>
              </a:rPr>
              <a:t>Both Geant4 and MCNP simulations show a dip in dpa at tungsten. </a:t>
            </a:r>
          </a:p>
          <a:p>
            <a:pPr marL="285750" indent="-285750">
              <a:buFont typeface="Arial" panose="020B0604020202020204" pitchFamily="34" charset="0"/>
              <a:buChar char="•"/>
            </a:pPr>
            <a:r>
              <a:rPr lang="en-GB" sz="1200" dirty="0">
                <a:solidFill>
                  <a:schemeClr val="tx1"/>
                </a:solidFill>
              </a:rPr>
              <a:t>The low Z region is being investigated to understand the discrepancies in dpa values between MCNP and Geant4.</a:t>
            </a:r>
            <a:endParaRPr lang="en-GB" dirty="0">
              <a:solidFill>
                <a:schemeClr val="tx1"/>
              </a:solidFill>
            </a:endParaRPr>
          </a:p>
        </p:txBody>
      </p:sp>
      <p:sp>
        <p:nvSpPr>
          <p:cNvPr id="4" name="Text Placeholder 3">
            <a:extLst>
              <a:ext uri="{FF2B5EF4-FFF2-40B4-BE49-F238E27FC236}">
                <a16:creationId xmlns:a16="http://schemas.microsoft.com/office/drawing/2014/main" id="{1A3A63A3-FB6B-0719-C08F-88CEEA615F49}"/>
              </a:ext>
            </a:extLst>
          </p:cNvPr>
          <p:cNvSpPr>
            <a:spLocks noGrp="1"/>
          </p:cNvSpPr>
          <p:nvPr>
            <p:ph type="body" sz="quarter" idx="13"/>
          </p:nvPr>
        </p:nvSpPr>
        <p:spPr>
          <a:xfrm>
            <a:off x="405000" y="788818"/>
            <a:ext cx="5300856" cy="586439"/>
          </a:xfrm>
        </p:spPr>
        <p:txBody>
          <a:bodyPr/>
          <a:lstStyle/>
          <a:p>
            <a:r>
              <a:rPr lang="en-GB" dirty="0">
                <a:solidFill>
                  <a:schemeClr val="tx1"/>
                </a:solidFill>
              </a:rPr>
              <a:t>FENDL implements dpa cross sections based on the damage energy and recoil spectra of all possible reaction channels. </a:t>
            </a:r>
          </a:p>
        </p:txBody>
      </p:sp>
      <p:sp>
        <p:nvSpPr>
          <p:cNvPr id="6" name="Footer Placeholder 5">
            <a:extLst>
              <a:ext uri="{FF2B5EF4-FFF2-40B4-BE49-F238E27FC236}">
                <a16:creationId xmlns:a16="http://schemas.microsoft.com/office/drawing/2014/main" id="{A79A27E9-18C5-63C0-A064-F56AE4ACA5BA}"/>
              </a:ext>
            </a:extLst>
          </p:cNvPr>
          <p:cNvSpPr>
            <a:spLocks noGrp="1"/>
          </p:cNvSpPr>
          <p:nvPr>
            <p:ph type="ftr" sz="quarter" idx="11"/>
          </p:nvPr>
        </p:nvSpPr>
        <p:spPr/>
        <p:txBody>
          <a:bodyPr/>
          <a:lstStyle/>
          <a:p>
            <a:r>
              <a:rPr lang="en-GB" dirty="0"/>
              <a:t>© 2025 Tokamak Energy    </a:t>
            </a:r>
          </a:p>
        </p:txBody>
      </p:sp>
      <p:sp>
        <p:nvSpPr>
          <p:cNvPr id="7" name="Slide Number Placeholder 6">
            <a:extLst>
              <a:ext uri="{FF2B5EF4-FFF2-40B4-BE49-F238E27FC236}">
                <a16:creationId xmlns:a16="http://schemas.microsoft.com/office/drawing/2014/main" id="{B35DC19C-6661-4B09-18C8-9E285AB24771}"/>
              </a:ext>
            </a:extLst>
          </p:cNvPr>
          <p:cNvSpPr>
            <a:spLocks noGrp="1"/>
          </p:cNvSpPr>
          <p:nvPr>
            <p:ph type="sldNum" sz="quarter" idx="12"/>
          </p:nvPr>
        </p:nvSpPr>
        <p:spPr/>
        <p:txBody>
          <a:bodyPr/>
          <a:lstStyle/>
          <a:p>
            <a:fld id="{0B868178-02AE-42FC-958D-6B8F13B60175}" type="slidenum">
              <a:rPr lang="en-GB" noProof="0" smtClean="0"/>
              <a:pPr/>
              <a:t>17</a:t>
            </a:fld>
            <a:endParaRPr lang="en-GB" noProof="0"/>
          </a:p>
        </p:txBody>
      </p:sp>
      <p:pic>
        <p:nvPicPr>
          <p:cNvPr id="11" name="Picture 10">
            <a:extLst>
              <a:ext uri="{FF2B5EF4-FFF2-40B4-BE49-F238E27FC236}">
                <a16:creationId xmlns:a16="http://schemas.microsoft.com/office/drawing/2014/main" id="{43E7226D-1168-041A-1505-3F7ADBF5205E}"/>
              </a:ext>
            </a:extLst>
          </p:cNvPr>
          <p:cNvPicPr>
            <a:picLocks noChangeAspect="1"/>
          </p:cNvPicPr>
          <p:nvPr/>
        </p:nvPicPr>
        <p:blipFill>
          <a:blip r:embed="rId2"/>
          <a:stretch>
            <a:fillRect/>
          </a:stretch>
        </p:blipFill>
        <p:spPr>
          <a:xfrm>
            <a:off x="5829482" y="445684"/>
            <a:ext cx="3255007" cy="2126066"/>
          </a:xfrm>
          <a:prstGeom prst="rect">
            <a:avLst/>
          </a:prstGeom>
          <a:ln>
            <a:solidFill>
              <a:schemeClr val="tx1"/>
            </a:solidFill>
          </a:ln>
        </p:spPr>
      </p:pic>
      <p:pic>
        <p:nvPicPr>
          <p:cNvPr id="12" name="Picture 11">
            <a:extLst>
              <a:ext uri="{FF2B5EF4-FFF2-40B4-BE49-F238E27FC236}">
                <a16:creationId xmlns:a16="http://schemas.microsoft.com/office/drawing/2014/main" id="{1E8AD1D0-1D8D-3572-7249-E5E0DB8E3EFF}"/>
              </a:ext>
            </a:extLst>
          </p:cNvPr>
          <p:cNvPicPr>
            <a:picLocks noChangeAspect="1"/>
          </p:cNvPicPr>
          <p:nvPr/>
        </p:nvPicPr>
        <p:blipFill>
          <a:blip r:embed="rId3"/>
          <a:stretch>
            <a:fillRect/>
          </a:stretch>
        </p:blipFill>
        <p:spPr>
          <a:xfrm>
            <a:off x="5829481" y="2759833"/>
            <a:ext cx="3255007" cy="2126066"/>
          </a:xfrm>
          <a:prstGeom prst="rect">
            <a:avLst/>
          </a:prstGeom>
          <a:ln>
            <a:solidFill>
              <a:schemeClr val="tx1"/>
            </a:solidFill>
          </a:ln>
        </p:spPr>
      </p:pic>
    </p:spTree>
    <p:extLst>
      <p:ext uri="{BB962C8B-B14F-4D97-AF65-F5344CB8AC3E}">
        <p14:creationId xmlns:p14="http://schemas.microsoft.com/office/powerpoint/2010/main" val="2119091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D1EDD-F39D-0CFB-AB6F-0B8DACF7DC7A}"/>
              </a:ext>
            </a:extLst>
          </p:cNvPr>
          <p:cNvSpPr>
            <a:spLocks noGrp="1"/>
          </p:cNvSpPr>
          <p:nvPr>
            <p:ph type="title"/>
          </p:nvPr>
        </p:nvSpPr>
        <p:spPr>
          <a:xfrm>
            <a:off x="405000" y="411509"/>
            <a:ext cx="8334000" cy="331011"/>
          </a:xfrm>
        </p:spPr>
        <p:txBody>
          <a:bodyPr/>
          <a:lstStyle/>
          <a:p>
            <a:r>
              <a:rPr lang="en-GB"/>
              <a:t>Summary and discussion </a:t>
            </a:r>
          </a:p>
        </p:txBody>
      </p:sp>
      <p:sp>
        <p:nvSpPr>
          <p:cNvPr id="3" name="Content Placeholder 2">
            <a:extLst>
              <a:ext uri="{FF2B5EF4-FFF2-40B4-BE49-F238E27FC236}">
                <a16:creationId xmlns:a16="http://schemas.microsoft.com/office/drawing/2014/main" id="{CE6A8DF7-E437-7B48-6005-CBC87DCAD202}"/>
              </a:ext>
            </a:extLst>
          </p:cNvPr>
          <p:cNvSpPr>
            <a:spLocks noGrp="1"/>
          </p:cNvSpPr>
          <p:nvPr>
            <p:ph idx="1"/>
          </p:nvPr>
        </p:nvSpPr>
        <p:spPr>
          <a:xfrm>
            <a:off x="405001" y="811272"/>
            <a:ext cx="8463991" cy="3659704"/>
          </a:xfrm>
        </p:spPr>
        <p:txBody>
          <a:bodyPr/>
          <a:lstStyle/>
          <a:p>
            <a:pPr marL="285750" indent="-285750">
              <a:buFont typeface="Arial" panose="020B0604020202020204" pitchFamily="34" charset="0"/>
              <a:buChar char="•"/>
            </a:pPr>
            <a:r>
              <a:rPr lang="en-GB" sz="1200">
                <a:solidFill>
                  <a:schemeClr val="tx1"/>
                </a:solidFill>
              </a:rPr>
              <a:t>Important materials for spherical tokamak;</a:t>
            </a:r>
          </a:p>
          <a:p>
            <a:pPr marL="461250" lvl="1" indent="-285750">
              <a:spcAft>
                <a:spcPts val="0"/>
              </a:spcAft>
            </a:pPr>
            <a:r>
              <a:rPr lang="en-GB" sz="1000">
                <a:solidFill>
                  <a:schemeClr val="tx1"/>
                </a:solidFill>
              </a:rPr>
              <a:t>Tungsten, Boron, Carbon, Hafnium, Vanadium, Iron, Chromium, etc. </a:t>
            </a:r>
          </a:p>
          <a:p>
            <a:pPr marL="461250" lvl="1" indent="-285750"/>
            <a:endParaRPr lang="en-GB" sz="1000">
              <a:solidFill>
                <a:schemeClr val="tx1"/>
              </a:solidFill>
            </a:endParaRPr>
          </a:p>
          <a:p>
            <a:pPr marL="285750" indent="-285750">
              <a:buFont typeface="Arial" panose="020B0604020202020204" pitchFamily="34" charset="0"/>
              <a:buChar char="•"/>
            </a:pPr>
            <a:r>
              <a:rPr lang="en-GB" sz="1200">
                <a:solidFill>
                  <a:schemeClr val="tx1"/>
                </a:solidFill>
              </a:rPr>
              <a:t>Important parameters for spherical tokamak;</a:t>
            </a:r>
          </a:p>
          <a:p>
            <a:pPr marL="461250" lvl="1" indent="-285750">
              <a:spcAft>
                <a:spcPts val="0"/>
              </a:spcAft>
            </a:pPr>
            <a:r>
              <a:rPr lang="en-GB" sz="1000">
                <a:solidFill>
                  <a:schemeClr val="tx1"/>
                </a:solidFill>
              </a:rPr>
              <a:t>Magnet lifetime, TBR, Neutron shield</a:t>
            </a:r>
          </a:p>
          <a:p>
            <a:pPr marL="461250" lvl="1" indent="-285750">
              <a:spcAft>
                <a:spcPts val="0"/>
              </a:spcAft>
            </a:pPr>
            <a:r>
              <a:rPr lang="en-GB" sz="1000">
                <a:solidFill>
                  <a:schemeClr val="tx1"/>
                </a:solidFill>
              </a:rPr>
              <a:t>Post shutdown assessment; activity, dose rate, and radioactive waste categorisation</a:t>
            </a:r>
          </a:p>
          <a:p>
            <a:pPr marL="461250" lvl="1" indent="-285750"/>
            <a:endParaRPr lang="en-GB" sz="1000">
              <a:solidFill>
                <a:schemeClr val="tx1"/>
              </a:solidFill>
            </a:endParaRPr>
          </a:p>
          <a:p>
            <a:pPr marL="285750" indent="-285750">
              <a:buFont typeface="Arial" panose="020B0604020202020204" pitchFamily="34" charset="0"/>
              <a:buChar char="•"/>
            </a:pPr>
            <a:r>
              <a:rPr lang="en-GB" sz="1200">
                <a:solidFill>
                  <a:schemeClr val="tx1"/>
                </a:solidFill>
              </a:rPr>
              <a:t>Helium producing reaction channels are not precisely included in the carbon cross section database. </a:t>
            </a:r>
          </a:p>
          <a:p>
            <a:pPr marL="285750" indent="-285750">
              <a:buFont typeface="Arial" panose="020B0604020202020204" pitchFamily="34" charset="0"/>
              <a:buChar char="•"/>
            </a:pPr>
            <a:r>
              <a:rPr lang="en-GB" sz="1200">
                <a:solidFill>
                  <a:schemeClr val="tx1"/>
                </a:solidFill>
              </a:rPr>
              <a:t>Different data libraries predicts different activity post shutdown in case of WC. FENDL doesn’t come with the FISPACT compatible format. </a:t>
            </a:r>
          </a:p>
          <a:p>
            <a:pPr marL="285750" indent="-285750">
              <a:buFont typeface="Arial" panose="020B0604020202020204" pitchFamily="34" charset="0"/>
              <a:buChar char="•"/>
            </a:pPr>
            <a:r>
              <a:rPr lang="en-GB" sz="1200">
                <a:solidFill>
                  <a:schemeClr val="tx1"/>
                </a:solidFill>
              </a:rPr>
              <a:t>Some important points for consideration: </a:t>
            </a:r>
          </a:p>
          <a:p>
            <a:pPr marL="461250" lvl="1" indent="-285750">
              <a:spcAft>
                <a:spcPts val="0"/>
              </a:spcAft>
            </a:pPr>
            <a:r>
              <a:rPr lang="en-GB" sz="1000">
                <a:solidFill>
                  <a:schemeClr val="tx1"/>
                </a:solidFill>
              </a:rPr>
              <a:t>Impact of NJOY processing on the cross-section data and its impact on the design prediction</a:t>
            </a:r>
          </a:p>
          <a:p>
            <a:pPr marL="461250" lvl="1" indent="-285750">
              <a:spcAft>
                <a:spcPts val="0"/>
              </a:spcAft>
            </a:pPr>
            <a:r>
              <a:rPr lang="en-GB" sz="1000">
                <a:solidFill>
                  <a:schemeClr val="tx1"/>
                </a:solidFill>
              </a:rPr>
              <a:t>dpa cross section data</a:t>
            </a:r>
          </a:p>
          <a:p>
            <a:pPr marL="461250" lvl="1" indent="-285750">
              <a:spcAft>
                <a:spcPts val="0"/>
              </a:spcAft>
            </a:pPr>
            <a:r>
              <a:rPr lang="en-GB" sz="1000">
                <a:solidFill>
                  <a:schemeClr val="tx1"/>
                </a:solidFill>
              </a:rPr>
              <a:t>Possibility of including high energy electron cross section to FENDL to simulate the impact of runaway election in ST domain.</a:t>
            </a:r>
          </a:p>
          <a:p>
            <a:pPr marL="461250" lvl="1" indent="-285750"/>
            <a:endParaRPr lang="en-GB" sz="1000">
              <a:solidFill>
                <a:schemeClr val="tx1"/>
              </a:solidFill>
            </a:endParaRPr>
          </a:p>
          <a:p>
            <a:pPr marL="285750" indent="-285750">
              <a:buFont typeface="Arial" panose="020B0604020202020204" pitchFamily="34" charset="0"/>
              <a:buChar char="•"/>
            </a:pPr>
            <a:endParaRPr lang="en-GB" sz="1200">
              <a:solidFill>
                <a:schemeClr val="tx1"/>
              </a:solidFill>
            </a:endParaRPr>
          </a:p>
          <a:p>
            <a:pPr marL="285750" indent="-285750">
              <a:buFont typeface="Arial" panose="020B0604020202020204" pitchFamily="34" charset="0"/>
              <a:buChar char="•"/>
            </a:pPr>
            <a:endParaRPr lang="en-GB" sz="1200">
              <a:solidFill>
                <a:schemeClr val="tx1"/>
              </a:solidFill>
            </a:endParaRPr>
          </a:p>
          <a:p>
            <a:pPr marL="285750" indent="-285750">
              <a:buFont typeface="Arial" panose="020B0604020202020204" pitchFamily="34" charset="0"/>
              <a:buChar char="•"/>
            </a:pPr>
            <a:endParaRPr lang="en-GB" sz="1200">
              <a:solidFill>
                <a:schemeClr val="tx1"/>
              </a:solidFill>
            </a:endParaRPr>
          </a:p>
          <a:p>
            <a:pPr marL="285750" indent="-285750">
              <a:buFont typeface="Arial" panose="020B0604020202020204" pitchFamily="34" charset="0"/>
              <a:buChar char="•"/>
            </a:pPr>
            <a:endParaRPr lang="en-GB" sz="1200">
              <a:solidFill>
                <a:schemeClr val="tx1"/>
              </a:solidFill>
            </a:endParaRPr>
          </a:p>
          <a:p>
            <a:pPr marL="461250" lvl="1" indent="-285750"/>
            <a:endParaRPr lang="en-GB">
              <a:solidFill>
                <a:schemeClr val="tx1"/>
              </a:solidFill>
            </a:endParaRPr>
          </a:p>
        </p:txBody>
      </p:sp>
      <p:sp>
        <p:nvSpPr>
          <p:cNvPr id="6" name="Footer Placeholder 5">
            <a:extLst>
              <a:ext uri="{FF2B5EF4-FFF2-40B4-BE49-F238E27FC236}">
                <a16:creationId xmlns:a16="http://schemas.microsoft.com/office/drawing/2014/main" id="{0B377771-7EEC-9EC9-01ED-8F8C4442883C}"/>
              </a:ext>
            </a:extLst>
          </p:cNvPr>
          <p:cNvSpPr>
            <a:spLocks noGrp="1"/>
          </p:cNvSpPr>
          <p:nvPr>
            <p:ph type="ftr" sz="quarter" idx="11"/>
          </p:nvPr>
        </p:nvSpPr>
        <p:spPr/>
        <p:txBody>
          <a:bodyPr/>
          <a:lstStyle/>
          <a:p>
            <a:r>
              <a:rPr lang="en-GB" dirty="0"/>
              <a:t>© 2025 Tokamak Energy    </a:t>
            </a:r>
          </a:p>
        </p:txBody>
      </p:sp>
      <p:sp>
        <p:nvSpPr>
          <p:cNvPr id="7" name="Slide Number Placeholder 6">
            <a:extLst>
              <a:ext uri="{FF2B5EF4-FFF2-40B4-BE49-F238E27FC236}">
                <a16:creationId xmlns:a16="http://schemas.microsoft.com/office/drawing/2014/main" id="{0D9C24FA-CB22-9BA7-0657-26F6C74139AE}"/>
              </a:ext>
            </a:extLst>
          </p:cNvPr>
          <p:cNvSpPr>
            <a:spLocks noGrp="1"/>
          </p:cNvSpPr>
          <p:nvPr>
            <p:ph type="sldNum" sz="quarter" idx="12"/>
          </p:nvPr>
        </p:nvSpPr>
        <p:spPr/>
        <p:txBody>
          <a:bodyPr/>
          <a:lstStyle/>
          <a:p>
            <a:fld id="{0B868178-02AE-42FC-958D-6B8F13B60175}" type="slidenum">
              <a:rPr lang="en-GB" noProof="0" smtClean="0"/>
              <a:pPr/>
              <a:t>18</a:t>
            </a:fld>
            <a:endParaRPr lang="en-GB" noProof="0"/>
          </a:p>
        </p:txBody>
      </p:sp>
    </p:spTree>
    <p:extLst>
      <p:ext uri="{BB962C8B-B14F-4D97-AF65-F5344CB8AC3E}">
        <p14:creationId xmlns:p14="http://schemas.microsoft.com/office/powerpoint/2010/main" val="40769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34C57-AAC1-8BD2-A357-0C5143B7935D}"/>
              </a:ext>
            </a:extLst>
          </p:cNvPr>
          <p:cNvSpPr>
            <a:spLocks noGrp="1"/>
          </p:cNvSpPr>
          <p:nvPr>
            <p:ph type="ctrTitle"/>
          </p:nvPr>
        </p:nvSpPr>
        <p:spPr/>
        <p:txBody>
          <a:bodyPr/>
          <a:lstStyle>
            <a:defPPr>
              <a:defRPr lang="en-US"/>
            </a:defPPr>
            <a:lvl1pPr marL="0" algn="l" defTabSz="810413" rtl="0" eaLnBrk="1" latinLnBrk="0" hangingPunct="1">
              <a:defRPr sz="1595" kern="1200">
                <a:solidFill>
                  <a:schemeClr val="tx1"/>
                </a:solidFill>
                <a:latin typeface="+mn-lt"/>
                <a:ea typeface="+mn-ea"/>
                <a:cs typeface="+mn-cs"/>
              </a:defRPr>
            </a:lvl1pPr>
            <a:lvl2pPr marL="405206" algn="l" defTabSz="810413" rtl="0" eaLnBrk="1" latinLnBrk="0" hangingPunct="1">
              <a:defRPr sz="1595" kern="1200">
                <a:solidFill>
                  <a:schemeClr val="tx1"/>
                </a:solidFill>
                <a:latin typeface="+mn-lt"/>
                <a:ea typeface="+mn-ea"/>
                <a:cs typeface="+mn-cs"/>
              </a:defRPr>
            </a:lvl2pPr>
            <a:lvl3pPr marL="810413" algn="l" defTabSz="810413" rtl="0" eaLnBrk="1" latinLnBrk="0" hangingPunct="1">
              <a:defRPr sz="1595" kern="1200">
                <a:solidFill>
                  <a:schemeClr val="tx1"/>
                </a:solidFill>
                <a:latin typeface="+mn-lt"/>
                <a:ea typeface="+mn-ea"/>
                <a:cs typeface="+mn-cs"/>
              </a:defRPr>
            </a:lvl3pPr>
            <a:lvl4pPr marL="1215619" algn="l" defTabSz="810413" rtl="0" eaLnBrk="1" latinLnBrk="0" hangingPunct="1">
              <a:defRPr sz="1595" kern="1200">
                <a:solidFill>
                  <a:schemeClr val="tx1"/>
                </a:solidFill>
                <a:latin typeface="+mn-lt"/>
                <a:ea typeface="+mn-ea"/>
                <a:cs typeface="+mn-cs"/>
              </a:defRPr>
            </a:lvl4pPr>
            <a:lvl5pPr marL="1620824" algn="l" defTabSz="810413" rtl="0" eaLnBrk="1" latinLnBrk="0" hangingPunct="1">
              <a:defRPr sz="1595" kern="1200">
                <a:solidFill>
                  <a:schemeClr val="tx1"/>
                </a:solidFill>
                <a:latin typeface="+mn-lt"/>
                <a:ea typeface="+mn-ea"/>
                <a:cs typeface="+mn-cs"/>
              </a:defRPr>
            </a:lvl5pPr>
            <a:lvl6pPr marL="2026031" algn="l" defTabSz="810413" rtl="0" eaLnBrk="1" latinLnBrk="0" hangingPunct="1">
              <a:defRPr sz="1595" kern="1200">
                <a:solidFill>
                  <a:schemeClr val="tx1"/>
                </a:solidFill>
                <a:latin typeface="+mn-lt"/>
                <a:ea typeface="+mn-ea"/>
                <a:cs typeface="+mn-cs"/>
              </a:defRPr>
            </a:lvl6pPr>
            <a:lvl7pPr marL="2431238" algn="l" defTabSz="810413" rtl="0" eaLnBrk="1" latinLnBrk="0" hangingPunct="1">
              <a:defRPr sz="1595" kern="1200">
                <a:solidFill>
                  <a:schemeClr val="tx1"/>
                </a:solidFill>
                <a:latin typeface="+mn-lt"/>
                <a:ea typeface="+mn-ea"/>
                <a:cs typeface="+mn-cs"/>
              </a:defRPr>
            </a:lvl7pPr>
            <a:lvl8pPr marL="2836444" algn="l" defTabSz="810413" rtl="0" eaLnBrk="1" latinLnBrk="0" hangingPunct="1">
              <a:defRPr sz="1595" kern="1200">
                <a:solidFill>
                  <a:schemeClr val="tx1"/>
                </a:solidFill>
                <a:latin typeface="+mn-lt"/>
                <a:ea typeface="+mn-ea"/>
                <a:cs typeface="+mn-cs"/>
              </a:defRPr>
            </a:lvl8pPr>
            <a:lvl9pPr marL="3241650" algn="l" defTabSz="810413" rtl="0" eaLnBrk="1" latinLnBrk="0" hangingPunct="1">
              <a:defRPr sz="1595" kern="1200">
                <a:solidFill>
                  <a:schemeClr val="tx1"/>
                </a:solidFill>
                <a:latin typeface="+mn-lt"/>
                <a:ea typeface="+mn-ea"/>
                <a:cs typeface="+mn-cs"/>
              </a:defRPr>
            </a:lvl9pPr>
          </a:lstStyle>
          <a:p>
            <a:r>
              <a:rPr lang="en-US"/>
              <a:t>Thank you</a:t>
            </a:r>
          </a:p>
        </p:txBody>
      </p:sp>
      <p:sp>
        <p:nvSpPr>
          <p:cNvPr id="2" name="TextBox 1">
            <a:extLst>
              <a:ext uri="{FF2B5EF4-FFF2-40B4-BE49-F238E27FC236}">
                <a16:creationId xmlns:a16="http://schemas.microsoft.com/office/drawing/2014/main" id="{C63F5F10-2219-695D-4E9A-32F1BE3DAD1E}"/>
              </a:ext>
            </a:extLst>
          </p:cNvPr>
          <p:cNvSpPr txBox="1"/>
          <p:nvPr/>
        </p:nvSpPr>
        <p:spPr>
          <a:xfrm>
            <a:off x="4663415" y="1387231"/>
            <a:ext cx="2808312" cy="415498"/>
          </a:xfrm>
          <a:prstGeom prst="rect">
            <a:avLst/>
          </a:prstGeom>
          <a:noFill/>
        </p:spPr>
        <p:txBody>
          <a:bodyPr wrap="square">
            <a:spAutoFit/>
          </a:bodyPr>
          <a:lstStyle>
            <a:defPPr>
              <a:defRPr lang="en-US"/>
            </a:defPPr>
            <a:lvl1pPr marL="0" algn="l" defTabSz="810413" rtl="0" eaLnBrk="1" latinLnBrk="0" hangingPunct="1">
              <a:defRPr sz="1595" kern="1200">
                <a:solidFill>
                  <a:schemeClr val="tx1"/>
                </a:solidFill>
                <a:latin typeface="+mn-lt"/>
                <a:ea typeface="+mn-ea"/>
                <a:cs typeface="+mn-cs"/>
              </a:defRPr>
            </a:lvl1pPr>
            <a:lvl2pPr marL="405206" algn="l" defTabSz="810413" rtl="0" eaLnBrk="1" latinLnBrk="0" hangingPunct="1">
              <a:defRPr sz="1595" kern="1200">
                <a:solidFill>
                  <a:schemeClr val="tx1"/>
                </a:solidFill>
                <a:latin typeface="+mn-lt"/>
                <a:ea typeface="+mn-ea"/>
                <a:cs typeface="+mn-cs"/>
              </a:defRPr>
            </a:lvl2pPr>
            <a:lvl3pPr marL="810413" algn="l" defTabSz="810413" rtl="0" eaLnBrk="1" latinLnBrk="0" hangingPunct="1">
              <a:defRPr sz="1595" kern="1200">
                <a:solidFill>
                  <a:schemeClr val="tx1"/>
                </a:solidFill>
                <a:latin typeface="+mn-lt"/>
                <a:ea typeface="+mn-ea"/>
                <a:cs typeface="+mn-cs"/>
              </a:defRPr>
            </a:lvl3pPr>
            <a:lvl4pPr marL="1215619" algn="l" defTabSz="810413" rtl="0" eaLnBrk="1" latinLnBrk="0" hangingPunct="1">
              <a:defRPr sz="1595" kern="1200">
                <a:solidFill>
                  <a:schemeClr val="tx1"/>
                </a:solidFill>
                <a:latin typeface="+mn-lt"/>
                <a:ea typeface="+mn-ea"/>
                <a:cs typeface="+mn-cs"/>
              </a:defRPr>
            </a:lvl4pPr>
            <a:lvl5pPr marL="1620824" algn="l" defTabSz="810413" rtl="0" eaLnBrk="1" latinLnBrk="0" hangingPunct="1">
              <a:defRPr sz="1595" kern="1200">
                <a:solidFill>
                  <a:schemeClr val="tx1"/>
                </a:solidFill>
                <a:latin typeface="+mn-lt"/>
                <a:ea typeface="+mn-ea"/>
                <a:cs typeface="+mn-cs"/>
              </a:defRPr>
            </a:lvl5pPr>
            <a:lvl6pPr marL="2026031" algn="l" defTabSz="810413" rtl="0" eaLnBrk="1" latinLnBrk="0" hangingPunct="1">
              <a:defRPr sz="1595" kern="1200">
                <a:solidFill>
                  <a:schemeClr val="tx1"/>
                </a:solidFill>
                <a:latin typeface="+mn-lt"/>
                <a:ea typeface="+mn-ea"/>
                <a:cs typeface="+mn-cs"/>
              </a:defRPr>
            </a:lvl6pPr>
            <a:lvl7pPr marL="2431238" algn="l" defTabSz="810413" rtl="0" eaLnBrk="1" latinLnBrk="0" hangingPunct="1">
              <a:defRPr sz="1595" kern="1200">
                <a:solidFill>
                  <a:schemeClr val="tx1"/>
                </a:solidFill>
                <a:latin typeface="+mn-lt"/>
                <a:ea typeface="+mn-ea"/>
                <a:cs typeface="+mn-cs"/>
              </a:defRPr>
            </a:lvl7pPr>
            <a:lvl8pPr marL="2836444" algn="l" defTabSz="810413" rtl="0" eaLnBrk="1" latinLnBrk="0" hangingPunct="1">
              <a:defRPr sz="1595" kern="1200">
                <a:solidFill>
                  <a:schemeClr val="tx1"/>
                </a:solidFill>
                <a:latin typeface="+mn-lt"/>
                <a:ea typeface="+mn-ea"/>
                <a:cs typeface="+mn-cs"/>
              </a:defRPr>
            </a:lvl8pPr>
            <a:lvl9pPr marL="3241650" algn="l" defTabSz="810413" rtl="0" eaLnBrk="1" latinLnBrk="0" hangingPunct="1">
              <a:defRPr sz="1595" kern="1200">
                <a:solidFill>
                  <a:schemeClr val="tx1"/>
                </a:solidFill>
                <a:latin typeface="+mn-lt"/>
                <a:ea typeface="+mn-ea"/>
                <a:cs typeface="+mn-cs"/>
              </a:defRPr>
            </a:lvl9pPr>
          </a:lstStyle>
          <a:p>
            <a:pPr defTabSz="685783">
              <a:defRPr/>
            </a:pPr>
            <a:r>
              <a:rPr lang="en-GB" sz="1200" b="1" kern="0" cap="all">
                <a:solidFill>
                  <a:schemeClr val="bg1"/>
                </a:solidFill>
                <a:effectLst>
                  <a:outerShdw blurRad="38100" dist="38100" dir="2700000" algn="tl">
                    <a:srgbClr val="000000">
                      <a:alpha val="43137"/>
                    </a:srgbClr>
                  </a:outerShdw>
                </a:effectLst>
              </a:rPr>
              <a:t>Contact us</a:t>
            </a:r>
            <a:r>
              <a:rPr lang="en-GB" sz="750" b="1" kern="0">
                <a:solidFill>
                  <a:schemeClr val="bg1"/>
                </a:solidFill>
                <a:effectLst>
                  <a:outerShdw blurRad="38100" dist="38100" dir="2700000" algn="tl">
                    <a:srgbClr val="000000">
                      <a:alpha val="43137"/>
                    </a:srgbClr>
                  </a:outerShdw>
                </a:effectLst>
              </a:rPr>
              <a:t>:</a:t>
            </a:r>
          </a:p>
          <a:p>
            <a:pPr defTabSz="685783">
              <a:defRPr/>
            </a:pPr>
            <a:endParaRPr lang="en-GB" sz="900" kern="0">
              <a:solidFill>
                <a:schemeClr val="bg1"/>
              </a:solidFill>
              <a:effectLst>
                <a:outerShdw blurRad="38100" dist="38100" dir="2700000" algn="tl">
                  <a:srgbClr val="000000">
                    <a:alpha val="43137"/>
                  </a:srgbClr>
                </a:outerShdw>
              </a:effectLst>
            </a:endParaRPr>
          </a:p>
        </p:txBody>
      </p:sp>
      <p:pic>
        <p:nvPicPr>
          <p:cNvPr id="5" name="Graphic 4" descr="Email outline">
            <a:extLst>
              <a:ext uri="{FF2B5EF4-FFF2-40B4-BE49-F238E27FC236}">
                <a16:creationId xmlns:a16="http://schemas.microsoft.com/office/drawing/2014/main" id="{4A85BEEC-C0DF-61A7-DC1F-2979D49C97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7673" y="2050875"/>
            <a:ext cx="450912" cy="450912"/>
          </a:xfrm>
          <a:prstGeom prst="rect">
            <a:avLst/>
          </a:prstGeom>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1BE30419-F88C-263E-35D0-658DF37498A5}"/>
              </a:ext>
            </a:extLst>
          </p:cNvPr>
          <p:cNvSpPr txBox="1"/>
          <p:nvPr/>
        </p:nvSpPr>
        <p:spPr>
          <a:xfrm>
            <a:off x="5198610" y="1961763"/>
            <a:ext cx="3835387" cy="646331"/>
          </a:xfrm>
          <a:prstGeom prst="rect">
            <a:avLst/>
          </a:prstGeom>
          <a:noFill/>
        </p:spPr>
        <p:txBody>
          <a:bodyPr wrap="square">
            <a:spAutoFit/>
          </a:bodyPr>
          <a:lstStyle>
            <a:defPPr>
              <a:defRPr lang="en-US"/>
            </a:defPPr>
            <a:lvl1pPr marL="0" algn="l" defTabSz="810413" rtl="0" eaLnBrk="1" latinLnBrk="0" hangingPunct="1">
              <a:defRPr sz="1595" kern="1200">
                <a:solidFill>
                  <a:schemeClr val="tx1"/>
                </a:solidFill>
                <a:latin typeface="+mn-lt"/>
                <a:ea typeface="+mn-ea"/>
                <a:cs typeface="+mn-cs"/>
              </a:defRPr>
            </a:lvl1pPr>
            <a:lvl2pPr marL="405206" algn="l" defTabSz="810413" rtl="0" eaLnBrk="1" latinLnBrk="0" hangingPunct="1">
              <a:defRPr sz="1595" kern="1200">
                <a:solidFill>
                  <a:schemeClr val="tx1"/>
                </a:solidFill>
                <a:latin typeface="+mn-lt"/>
                <a:ea typeface="+mn-ea"/>
                <a:cs typeface="+mn-cs"/>
              </a:defRPr>
            </a:lvl2pPr>
            <a:lvl3pPr marL="810413" algn="l" defTabSz="810413" rtl="0" eaLnBrk="1" latinLnBrk="0" hangingPunct="1">
              <a:defRPr sz="1595" kern="1200">
                <a:solidFill>
                  <a:schemeClr val="tx1"/>
                </a:solidFill>
                <a:latin typeface="+mn-lt"/>
                <a:ea typeface="+mn-ea"/>
                <a:cs typeface="+mn-cs"/>
              </a:defRPr>
            </a:lvl3pPr>
            <a:lvl4pPr marL="1215619" algn="l" defTabSz="810413" rtl="0" eaLnBrk="1" latinLnBrk="0" hangingPunct="1">
              <a:defRPr sz="1595" kern="1200">
                <a:solidFill>
                  <a:schemeClr val="tx1"/>
                </a:solidFill>
                <a:latin typeface="+mn-lt"/>
                <a:ea typeface="+mn-ea"/>
                <a:cs typeface="+mn-cs"/>
              </a:defRPr>
            </a:lvl4pPr>
            <a:lvl5pPr marL="1620824" algn="l" defTabSz="810413" rtl="0" eaLnBrk="1" latinLnBrk="0" hangingPunct="1">
              <a:defRPr sz="1595" kern="1200">
                <a:solidFill>
                  <a:schemeClr val="tx1"/>
                </a:solidFill>
                <a:latin typeface="+mn-lt"/>
                <a:ea typeface="+mn-ea"/>
                <a:cs typeface="+mn-cs"/>
              </a:defRPr>
            </a:lvl5pPr>
            <a:lvl6pPr marL="2026031" algn="l" defTabSz="810413" rtl="0" eaLnBrk="1" latinLnBrk="0" hangingPunct="1">
              <a:defRPr sz="1595" kern="1200">
                <a:solidFill>
                  <a:schemeClr val="tx1"/>
                </a:solidFill>
                <a:latin typeface="+mn-lt"/>
                <a:ea typeface="+mn-ea"/>
                <a:cs typeface="+mn-cs"/>
              </a:defRPr>
            </a:lvl6pPr>
            <a:lvl7pPr marL="2431238" algn="l" defTabSz="810413" rtl="0" eaLnBrk="1" latinLnBrk="0" hangingPunct="1">
              <a:defRPr sz="1595" kern="1200">
                <a:solidFill>
                  <a:schemeClr val="tx1"/>
                </a:solidFill>
                <a:latin typeface="+mn-lt"/>
                <a:ea typeface="+mn-ea"/>
                <a:cs typeface="+mn-cs"/>
              </a:defRPr>
            </a:lvl7pPr>
            <a:lvl8pPr marL="2836444" algn="l" defTabSz="810413" rtl="0" eaLnBrk="1" latinLnBrk="0" hangingPunct="1">
              <a:defRPr sz="1595" kern="1200">
                <a:solidFill>
                  <a:schemeClr val="tx1"/>
                </a:solidFill>
                <a:latin typeface="+mn-lt"/>
                <a:ea typeface="+mn-ea"/>
                <a:cs typeface="+mn-cs"/>
              </a:defRPr>
            </a:lvl8pPr>
            <a:lvl9pPr marL="3241650" algn="l" defTabSz="810413" rtl="0" eaLnBrk="1" latinLnBrk="0" hangingPunct="1">
              <a:defRPr sz="1595" kern="1200">
                <a:solidFill>
                  <a:schemeClr val="tx1"/>
                </a:solidFill>
                <a:latin typeface="+mn-lt"/>
                <a:ea typeface="+mn-ea"/>
                <a:cs typeface="+mn-cs"/>
              </a:defRPr>
            </a:lvl9pPr>
          </a:lstStyle>
          <a:p>
            <a:pPr defTabSz="685783">
              <a:defRPr/>
            </a:pPr>
            <a:r>
              <a:rPr lang="en-GB" sz="1200" b="1" kern="0" cap="all">
                <a:solidFill>
                  <a:schemeClr val="bg1"/>
                </a:solidFill>
                <a:effectLst>
                  <a:outerShdw blurRad="38100" dist="38100" dir="2700000" algn="tl">
                    <a:srgbClr val="000000">
                      <a:alpha val="43137"/>
                    </a:srgbClr>
                  </a:outerShdw>
                </a:effectLst>
              </a:rPr>
              <a:t>Mayank rajput</a:t>
            </a:r>
          </a:p>
          <a:p>
            <a:pPr defTabSz="685783">
              <a:defRPr/>
            </a:pPr>
            <a:endParaRPr lang="en-GB" sz="1200" b="1" kern="0">
              <a:solidFill>
                <a:schemeClr val="bg1"/>
              </a:solidFill>
              <a:effectLst>
                <a:outerShdw blurRad="38100" dist="38100" dir="2700000" algn="tl">
                  <a:srgbClr val="000000">
                    <a:alpha val="43137"/>
                  </a:srgbClr>
                </a:outerShdw>
              </a:effectLst>
            </a:endParaRPr>
          </a:p>
          <a:p>
            <a:pPr defTabSz="685783">
              <a:defRPr/>
            </a:pPr>
            <a:r>
              <a:rPr lang="en-GB" sz="1200" b="1" kern="0">
                <a:solidFill>
                  <a:schemeClr val="bg1"/>
                </a:solidFill>
                <a:effectLst>
                  <a:outerShdw blurRad="38100" dist="38100" dir="2700000" algn="tl">
                    <a:srgbClr val="000000">
                      <a:alpha val="43137"/>
                    </a:srgbClr>
                  </a:outerShdw>
                </a:effectLst>
              </a:rPr>
              <a:t>Mayank.rajput@tokamakenergy.com</a:t>
            </a:r>
          </a:p>
        </p:txBody>
      </p:sp>
      <p:pic>
        <p:nvPicPr>
          <p:cNvPr id="7" name="Graphic 6" descr="Internet outline">
            <a:extLst>
              <a:ext uri="{FF2B5EF4-FFF2-40B4-BE49-F238E27FC236}">
                <a16:creationId xmlns:a16="http://schemas.microsoft.com/office/drawing/2014/main" id="{7AD674AF-5A2A-6E95-0572-2E833C58115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667675" y="2992238"/>
            <a:ext cx="530935" cy="530935"/>
          </a:xfrm>
          <a:prstGeom prst="rect">
            <a:avLst/>
          </a:prstGeom>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D2CDA2F2-B4B8-780A-5E86-4E7F0E216A48}"/>
              </a:ext>
            </a:extLst>
          </p:cNvPr>
          <p:cNvSpPr txBox="1"/>
          <p:nvPr/>
        </p:nvSpPr>
        <p:spPr>
          <a:xfrm>
            <a:off x="5357735" y="3084579"/>
            <a:ext cx="2220800" cy="276999"/>
          </a:xfrm>
          <a:prstGeom prst="rect">
            <a:avLst/>
          </a:prstGeom>
          <a:noFill/>
        </p:spPr>
        <p:txBody>
          <a:bodyPr wrap="square">
            <a:spAutoFit/>
          </a:bodyPr>
          <a:lstStyle>
            <a:defPPr>
              <a:defRPr lang="en-US"/>
            </a:defPPr>
            <a:lvl1pPr marL="0" algn="l" defTabSz="810413" rtl="0" eaLnBrk="1" latinLnBrk="0" hangingPunct="1">
              <a:defRPr sz="1595" kern="1200">
                <a:solidFill>
                  <a:schemeClr val="tx1"/>
                </a:solidFill>
                <a:latin typeface="+mn-lt"/>
                <a:ea typeface="+mn-ea"/>
                <a:cs typeface="+mn-cs"/>
              </a:defRPr>
            </a:lvl1pPr>
            <a:lvl2pPr marL="405206" algn="l" defTabSz="810413" rtl="0" eaLnBrk="1" latinLnBrk="0" hangingPunct="1">
              <a:defRPr sz="1595" kern="1200">
                <a:solidFill>
                  <a:schemeClr val="tx1"/>
                </a:solidFill>
                <a:latin typeface="+mn-lt"/>
                <a:ea typeface="+mn-ea"/>
                <a:cs typeface="+mn-cs"/>
              </a:defRPr>
            </a:lvl2pPr>
            <a:lvl3pPr marL="810413" algn="l" defTabSz="810413" rtl="0" eaLnBrk="1" latinLnBrk="0" hangingPunct="1">
              <a:defRPr sz="1595" kern="1200">
                <a:solidFill>
                  <a:schemeClr val="tx1"/>
                </a:solidFill>
                <a:latin typeface="+mn-lt"/>
                <a:ea typeface="+mn-ea"/>
                <a:cs typeface="+mn-cs"/>
              </a:defRPr>
            </a:lvl3pPr>
            <a:lvl4pPr marL="1215619" algn="l" defTabSz="810413" rtl="0" eaLnBrk="1" latinLnBrk="0" hangingPunct="1">
              <a:defRPr sz="1595" kern="1200">
                <a:solidFill>
                  <a:schemeClr val="tx1"/>
                </a:solidFill>
                <a:latin typeface="+mn-lt"/>
                <a:ea typeface="+mn-ea"/>
                <a:cs typeface="+mn-cs"/>
              </a:defRPr>
            </a:lvl4pPr>
            <a:lvl5pPr marL="1620824" algn="l" defTabSz="810413" rtl="0" eaLnBrk="1" latinLnBrk="0" hangingPunct="1">
              <a:defRPr sz="1595" kern="1200">
                <a:solidFill>
                  <a:schemeClr val="tx1"/>
                </a:solidFill>
                <a:latin typeface="+mn-lt"/>
                <a:ea typeface="+mn-ea"/>
                <a:cs typeface="+mn-cs"/>
              </a:defRPr>
            </a:lvl5pPr>
            <a:lvl6pPr marL="2026031" algn="l" defTabSz="810413" rtl="0" eaLnBrk="1" latinLnBrk="0" hangingPunct="1">
              <a:defRPr sz="1595" kern="1200">
                <a:solidFill>
                  <a:schemeClr val="tx1"/>
                </a:solidFill>
                <a:latin typeface="+mn-lt"/>
                <a:ea typeface="+mn-ea"/>
                <a:cs typeface="+mn-cs"/>
              </a:defRPr>
            </a:lvl6pPr>
            <a:lvl7pPr marL="2431238" algn="l" defTabSz="810413" rtl="0" eaLnBrk="1" latinLnBrk="0" hangingPunct="1">
              <a:defRPr sz="1595" kern="1200">
                <a:solidFill>
                  <a:schemeClr val="tx1"/>
                </a:solidFill>
                <a:latin typeface="+mn-lt"/>
                <a:ea typeface="+mn-ea"/>
                <a:cs typeface="+mn-cs"/>
              </a:defRPr>
            </a:lvl7pPr>
            <a:lvl8pPr marL="2836444" algn="l" defTabSz="810413" rtl="0" eaLnBrk="1" latinLnBrk="0" hangingPunct="1">
              <a:defRPr sz="1595" kern="1200">
                <a:solidFill>
                  <a:schemeClr val="tx1"/>
                </a:solidFill>
                <a:latin typeface="+mn-lt"/>
                <a:ea typeface="+mn-ea"/>
                <a:cs typeface="+mn-cs"/>
              </a:defRPr>
            </a:lvl8pPr>
            <a:lvl9pPr marL="3241650" algn="l" defTabSz="810413" rtl="0" eaLnBrk="1" latinLnBrk="0" hangingPunct="1">
              <a:defRPr sz="1595" kern="1200">
                <a:solidFill>
                  <a:schemeClr val="tx1"/>
                </a:solidFill>
                <a:latin typeface="+mn-lt"/>
                <a:ea typeface="+mn-ea"/>
                <a:cs typeface="+mn-cs"/>
              </a:defRPr>
            </a:lvl9pPr>
          </a:lstStyle>
          <a:p>
            <a:pPr defTabSz="685783">
              <a:defRPr/>
            </a:pPr>
            <a:r>
              <a:rPr lang="en-GB" sz="1200" b="1" kern="0">
                <a:solidFill>
                  <a:schemeClr val="bg1"/>
                </a:solidFill>
                <a:effectLst>
                  <a:outerShdw blurRad="38100" dist="38100" dir="2700000" algn="tl">
                    <a:srgbClr val="000000">
                      <a:alpha val="43137"/>
                    </a:srgbClr>
                  </a:outerShdw>
                </a:effectLst>
              </a:rPr>
              <a:t>www.tokamakenergy.com </a:t>
            </a:r>
          </a:p>
        </p:txBody>
      </p:sp>
      <p:pic>
        <p:nvPicPr>
          <p:cNvPr id="9" name="Graphic 8" descr="Marker outline">
            <a:extLst>
              <a:ext uri="{FF2B5EF4-FFF2-40B4-BE49-F238E27FC236}">
                <a16:creationId xmlns:a16="http://schemas.microsoft.com/office/drawing/2014/main" id="{38C9507E-D726-4794-18F6-488D618C09C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667675" y="4013623"/>
            <a:ext cx="530935" cy="530935"/>
          </a:xfrm>
          <a:prstGeom prst="rect">
            <a:avLst/>
          </a:prstGeom>
          <a:effectLst>
            <a:outerShdw blurRad="50800" dist="38100" dir="5400000" algn="t" rotWithShape="0">
              <a:prstClr val="black">
                <a:alpha val="40000"/>
              </a:prstClr>
            </a:outerShdw>
          </a:effectLst>
        </p:spPr>
      </p:pic>
      <p:sp>
        <p:nvSpPr>
          <p:cNvPr id="10" name="TextBox 9">
            <a:extLst>
              <a:ext uri="{FF2B5EF4-FFF2-40B4-BE49-F238E27FC236}">
                <a16:creationId xmlns:a16="http://schemas.microsoft.com/office/drawing/2014/main" id="{0F8AFC98-F87C-57E0-E524-65DCFB6F7961}"/>
              </a:ext>
            </a:extLst>
          </p:cNvPr>
          <p:cNvSpPr txBox="1"/>
          <p:nvPr/>
        </p:nvSpPr>
        <p:spPr>
          <a:xfrm>
            <a:off x="5357735" y="3782800"/>
            <a:ext cx="2113992" cy="1015663"/>
          </a:xfrm>
          <a:prstGeom prst="rect">
            <a:avLst/>
          </a:prstGeom>
          <a:noFill/>
        </p:spPr>
        <p:txBody>
          <a:bodyPr wrap="square">
            <a:spAutoFit/>
          </a:bodyPr>
          <a:lstStyle>
            <a:defPPr>
              <a:defRPr lang="en-US"/>
            </a:defPPr>
            <a:lvl1pPr marL="0" algn="l" defTabSz="810413" rtl="0" eaLnBrk="1" latinLnBrk="0" hangingPunct="1">
              <a:defRPr sz="1595" kern="1200">
                <a:solidFill>
                  <a:schemeClr val="tx1"/>
                </a:solidFill>
                <a:latin typeface="+mn-lt"/>
                <a:ea typeface="+mn-ea"/>
                <a:cs typeface="+mn-cs"/>
              </a:defRPr>
            </a:lvl1pPr>
            <a:lvl2pPr marL="405206" algn="l" defTabSz="810413" rtl="0" eaLnBrk="1" latinLnBrk="0" hangingPunct="1">
              <a:defRPr sz="1595" kern="1200">
                <a:solidFill>
                  <a:schemeClr val="tx1"/>
                </a:solidFill>
                <a:latin typeface="+mn-lt"/>
                <a:ea typeface="+mn-ea"/>
                <a:cs typeface="+mn-cs"/>
              </a:defRPr>
            </a:lvl2pPr>
            <a:lvl3pPr marL="810413" algn="l" defTabSz="810413" rtl="0" eaLnBrk="1" latinLnBrk="0" hangingPunct="1">
              <a:defRPr sz="1595" kern="1200">
                <a:solidFill>
                  <a:schemeClr val="tx1"/>
                </a:solidFill>
                <a:latin typeface="+mn-lt"/>
                <a:ea typeface="+mn-ea"/>
                <a:cs typeface="+mn-cs"/>
              </a:defRPr>
            </a:lvl3pPr>
            <a:lvl4pPr marL="1215619" algn="l" defTabSz="810413" rtl="0" eaLnBrk="1" latinLnBrk="0" hangingPunct="1">
              <a:defRPr sz="1595" kern="1200">
                <a:solidFill>
                  <a:schemeClr val="tx1"/>
                </a:solidFill>
                <a:latin typeface="+mn-lt"/>
                <a:ea typeface="+mn-ea"/>
                <a:cs typeface="+mn-cs"/>
              </a:defRPr>
            </a:lvl4pPr>
            <a:lvl5pPr marL="1620824" algn="l" defTabSz="810413" rtl="0" eaLnBrk="1" latinLnBrk="0" hangingPunct="1">
              <a:defRPr sz="1595" kern="1200">
                <a:solidFill>
                  <a:schemeClr val="tx1"/>
                </a:solidFill>
                <a:latin typeface="+mn-lt"/>
                <a:ea typeface="+mn-ea"/>
                <a:cs typeface="+mn-cs"/>
              </a:defRPr>
            </a:lvl5pPr>
            <a:lvl6pPr marL="2026031" algn="l" defTabSz="810413" rtl="0" eaLnBrk="1" latinLnBrk="0" hangingPunct="1">
              <a:defRPr sz="1595" kern="1200">
                <a:solidFill>
                  <a:schemeClr val="tx1"/>
                </a:solidFill>
                <a:latin typeface="+mn-lt"/>
                <a:ea typeface="+mn-ea"/>
                <a:cs typeface="+mn-cs"/>
              </a:defRPr>
            </a:lvl6pPr>
            <a:lvl7pPr marL="2431238" algn="l" defTabSz="810413" rtl="0" eaLnBrk="1" latinLnBrk="0" hangingPunct="1">
              <a:defRPr sz="1595" kern="1200">
                <a:solidFill>
                  <a:schemeClr val="tx1"/>
                </a:solidFill>
                <a:latin typeface="+mn-lt"/>
                <a:ea typeface="+mn-ea"/>
                <a:cs typeface="+mn-cs"/>
              </a:defRPr>
            </a:lvl7pPr>
            <a:lvl8pPr marL="2836444" algn="l" defTabSz="810413" rtl="0" eaLnBrk="1" latinLnBrk="0" hangingPunct="1">
              <a:defRPr sz="1595" kern="1200">
                <a:solidFill>
                  <a:schemeClr val="tx1"/>
                </a:solidFill>
                <a:latin typeface="+mn-lt"/>
                <a:ea typeface="+mn-ea"/>
                <a:cs typeface="+mn-cs"/>
              </a:defRPr>
            </a:lvl8pPr>
            <a:lvl9pPr marL="3241650" algn="l" defTabSz="810413" rtl="0" eaLnBrk="1" latinLnBrk="0" hangingPunct="1">
              <a:defRPr sz="1595" kern="1200">
                <a:solidFill>
                  <a:schemeClr val="tx1"/>
                </a:solidFill>
                <a:latin typeface="+mn-lt"/>
                <a:ea typeface="+mn-ea"/>
                <a:cs typeface="+mn-cs"/>
              </a:defRPr>
            </a:lvl9pPr>
          </a:lstStyle>
          <a:p>
            <a:pPr defTabSz="685783">
              <a:defRPr/>
            </a:pPr>
            <a:r>
              <a:rPr lang="en-GB" sz="1200" b="1">
                <a:solidFill>
                  <a:schemeClr val="bg1"/>
                </a:solidFill>
                <a:effectLst>
                  <a:outerShdw blurRad="38100" dist="38100" dir="2700000" algn="tl">
                    <a:srgbClr val="000000">
                      <a:alpha val="43137"/>
                    </a:srgbClr>
                  </a:outerShdw>
                </a:effectLst>
                <a:latin typeface="Gotham Rounded"/>
              </a:rPr>
              <a:t>Tokamak Energy Ltd</a:t>
            </a:r>
            <a:br>
              <a:rPr lang="en-GB" sz="1200" b="1">
                <a:solidFill>
                  <a:schemeClr val="bg1"/>
                </a:solidFill>
                <a:effectLst>
                  <a:outerShdw blurRad="38100" dist="38100" dir="2700000" algn="tl">
                    <a:srgbClr val="000000">
                      <a:alpha val="43137"/>
                    </a:srgbClr>
                  </a:outerShdw>
                </a:effectLst>
                <a:latin typeface="Gotham Rounded"/>
              </a:rPr>
            </a:br>
            <a:r>
              <a:rPr lang="en-GB" sz="1200" b="1">
                <a:solidFill>
                  <a:schemeClr val="bg1"/>
                </a:solidFill>
                <a:effectLst>
                  <a:outerShdw blurRad="38100" dist="38100" dir="2700000" algn="tl">
                    <a:srgbClr val="000000">
                      <a:alpha val="43137"/>
                    </a:srgbClr>
                  </a:outerShdw>
                </a:effectLst>
                <a:latin typeface="Gotham Rounded"/>
              </a:rPr>
              <a:t>173 Brook Drive</a:t>
            </a:r>
            <a:br>
              <a:rPr lang="en-GB" sz="1200" b="1">
                <a:solidFill>
                  <a:schemeClr val="bg1"/>
                </a:solidFill>
                <a:effectLst>
                  <a:outerShdw blurRad="38100" dist="38100" dir="2700000" algn="tl">
                    <a:srgbClr val="000000">
                      <a:alpha val="43137"/>
                    </a:srgbClr>
                  </a:outerShdw>
                </a:effectLst>
                <a:latin typeface="Gotham Rounded"/>
              </a:rPr>
            </a:br>
            <a:r>
              <a:rPr lang="en-GB" sz="1200" b="1">
                <a:solidFill>
                  <a:schemeClr val="bg1"/>
                </a:solidFill>
                <a:effectLst>
                  <a:outerShdw blurRad="38100" dist="38100" dir="2700000" algn="tl">
                    <a:srgbClr val="000000">
                      <a:alpha val="43137"/>
                    </a:srgbClr>
                  </a:outerShdw>
                </a:effectLst>
                <a:latin typeface="Gotham Rounded"/>
              </a:rPr>
              <a:t>Milton Park</a:t>
            </a:r>
            <a:br>
              <a:rPr lang="en-GB" sz="1200" b="1">
                <a:solidFill>
                  <a:schemeClr val="bg1"/>
                </a:solidFill>
                <a:effectLst>
                  <a:outerShdw blurRad="38100" dist="38100" dir="2700000" algn="tl">
                    <a:srgbClr val="000000">
                      <a:alpha val="43137"/>
                    </a:srgbClr>
                  </a:outerShdw>
                </a:effectLst>
                <a:latin typeface="Gotham Rounded"/>
              </a:rPr>
            </a:br>
            <a:r>
              <a:rPr lang="en-GB" sz="1200" b="1">
                <a:solidFill>
                  <a:schemeClr val="bg1"/>
                </a:solidFill>
                <a:effectLst>
                  <a:outerShdw blurRad="38100" dist="38100" dir="2700000" algn="tl">
                    <a:srgbClr val="000000">
                      <a:alpha val="43137"/>
                    </a:srgbClr>
                  </a:outerShdw>
                </a:effectLst>
                <a:latin typeface="Gotham Rounded"/>
              </a:rPr>
              <a:t>Oxfordshire OX14 4SD</a:t>
            </a:r>
          </a:p>
          <a:p>
            <a:pPr defTabSz="685783">
              <a:defRPr/>
            </a:pPr>
            <a:r>
              <a:rPr lang="en-GB" sz="1200" b="1">
                <a:solidFill>
                  <a:schemeClr val="bg1"/>
                </a:solidFill>
                <a:effectLst>
                  <a:outerShdw blurRad="38100" dist="38100" dir="2700000" algn="tl">
                    <a:srgbClr val="000000">
                      <a:alpha val="43137"/>
                    </a:srgbClr>
                  </a:outerShdw>
                </a:effectLst>
                <a:latin typeface="Gotham Rounded"/>
              </a:rPr>
              <a:t>United Kingdom</a:t>
            </a:r>
          </a:p>
        </p:txBody>
      </p:sp>
      <p:sp>
        <p:nvSpPr>
          <p:cNvPr id="4" name="Slide Number Placeholder 4">
            <a:extLst>
              <a:ext uri="{FF2B5EF4-FFF2-40B4-BE49-F238E27FC236}">
                <a16:creationId xmlns:a16="http://schemas.microsoft.com/office/drawing/2014/main" id="{155707A6-8185-8533-C74F-EE03163D379A}"/>
              </a:ext>
            </a:extLst>
          </p:cNvPr>
          <p:cNvSpPr txBox="1">
            <a:spLocks/>
          </p:cNvSpPr>
          <p:nvPr/>
        </p:nvSpPr>
        <p:spPr>
          <a:xfrm>
            <a:off x="8161577" y="4894008"/>
            <a:ext cx="540000" cy="135000"/>
          </a:xfrm>
          <a:prstGeom prst="rect">
            <a:avLst/>
          </a:prstGeom>
        </p:spPr>
        <p:txBody>
          <a:bodyPr/>
          <a:lstStyle>
            <a:defPPr>
              <a:defRPr lang="en-US"/>
            </a:defPPr>
            <a:lvl1pPr marL="0" algn="l" defTabSz="810413" rtl="0" eaLnBrk="1" latinLnBrk="0" hangingPunct="1">
              <a:defRPr sz="1595" kern="1200">
                <a:solidFill>
                  <a:schemeClr val="tx1"/>
                </a:solidFill>
                <a:latin typeface="+mn-lt"/>
                <a:ea typeface="+mn-ea"/>
                <a:cs typeface="+mn-cs"/>
              </a:defRPr>
            </a:lvl1pPr>
            <a:lvl2pPr marL="405206" algn="l" defTabSz="810413" rtl="0" eaLnBrk="1" latinLnBrk="0" hangingPunct="1">
              <a:defRPr sz="1595" kern="1200">
                <a:solidFill>
                  <a:schemeClr val="tx1"/>
                </a:solidFill>
                <a:latin typeface="+mn-lt"/>
                <a:ea typeface="+mn-ea"/>
                <a:cs typeface="+mn-cs"/>
              </a:defRPr>
            </a:lvl2pPr>
            <a:lvl3pPr marL="810413" algn="l" defTabSz="810413" rtl="0" eaLnBrk="1" latinLnBrk="0" hangingPunct="1">
              <a:defRPr sz="1595" kern="1200">
                <a:solidFill>
                  <a:schemeClr val="tx1"/>
                </a:solidFill>
                <a:latin typeface="+mn-lt"/>
                <a:ea typeface="+mn-ea"/>
                <a:cs typeface="+mn-cs"/>
              </a:defRPr>
            </a:lvl3pPr>
            <a:lvl4pPr marL="1215619" algn="l" defTabSz="810413" rtl="0" eaLnBrk="1" latinLnBrk="0" hangingPunct="1">
              <a:defRPr sz="1595" kern="1200">
                <a:solidFill>
                  <a:schemeClr val="tx1"/>
                </a:solidFill>
                <a:latin typeface="+mn-lt"/>
                <a:ea typeface="+mn-ea"/>
                <a:cs typeface="+mn-cs"/>
              </a:defRPr>
            </a:lvl4pPr>
            <a:lvl5pPr marL="1620824" algn="l" defTabSz="810413" rtl="0" eaLnBrk="1" latinLnBrk="0" hangingPunct="1">
              <a:defRPr sz="1595" kern="1200">
                <a:solidFill>
                  <a:schemeClr val="tx1"/>
                </a:solidFill>
                <a:latin typeface="+mn-lt"/>
                <a:ea typeface="+mn-ea"/>
                <a:cs typeface="+mn-cs"/>
              </a:defRPr>
            </a:lvl5pPr>
            <a:lvl6pPr marL="2026031" algn="l" defTabSz="810413" rtl="0" eaLnBrk="1" latinLnBrk="0" hangingPunct="1">
              <a:defRPr sz="1595" kern="1200">
                <a:solidFill>
                  <a:schemeClr val="tx1"/>
                </a:solidFill>
                <a:latin typeface="+mn-lt"/>
                <a:ea typeface="+mn-ea"/>
                <a:cs typeface="+mn-cs"/>
              </a:defRPr>
            </a:lvl6pPr>
            <a:lvl7pPr marL="2431238" algn="l" defTabSz="810413" rtl="0" eaLnBrk="1" latinLnBrk="0" hangingPunct="1">
              <a:defRPr sz="1595" kern="1200">
                <a:solidFill>
                  <a:schemeClr val="tx1"/>
                </a:solidFill>
                <a:latin typeface="+mn-lt"/>
                <a:ea typeface="+mn-ea"/>
                <a:cs typeface="+mn-cs"/>
              </a:defRPr>
            </a:lvl7pPr>
            <a:lvl8pPr marL="2836444" algn="l" defTabSz="810413" rtl="0" eaLnBrk="1" latinLnBrk="0" hangingPunct="1">
              <a:defRPr sz="1595" kern="1200">
                <a:solidFill>
                  <a:schemeClr val="tx1"/>
                </a:solidFill>
                <a:latin typeface="+mn-lt"/>
                <a:ea typeface="+mn-ea"/>
                <a:cs typeface="+mn-cs"/>
              </a:defRPr>
            </a:lvl8pPr>
            <a:lvl9pPr marL="3241650" algn="l" defTabSz="810413" rtl="0" eaLnBrk="1" latinLnBrk="0" hangingPunct="1">
              <a:defRPr sz="1595" kern="1200">
                <a:solidFill>
                  <a:schemeClr val="tx1"/>
                </a:solidFill>
                <a:latin typeface="+mn-lt"/>
                <a:ea typeface="+mn-ea"/>
                <a:cs typeface="+mn-cs"/>
              </a:defRPr>
            </a:lvl9pPr>
          </a:lstStyle>
          <a:p>
            <a:pPr algn="r"/>
            <a:fld id="{0B868178-02AE-42FC-958D-6B8F13B60175}" type="slidenum">
              <a:rPr lang="en-GB" sz="653" smtClean="0">
                <a:solidFill>
                  <a:schemeClr val="accent1"/>
                </a:solidFill>
              </a:rPr>
              <a:pPr algn="r"/>
              <a:t>19</a:t>
            </a:fld>
            <a:endParaRPr lang="en-GB" sz="653">
              <a:solidFill>
                <a:schemeClr val="accent1"/>
              </a:solidFill>
            </a:endParaRPr>
          </a:p>
        </p:txBody>
      </p:sp>
      <p:sp>
        <p:nvSpPr>
          <p:cNvPr id="11" name="Footer Placeholder 11">
            <a:extLst>
              <a:ext uri="{FF2B5EF4-FFF2-40B4-BE49-F238E27FC236}">
                <a16:creationId xmlns:a16="http://schemas.microsoft.com/office/drawing/2014/main" id="{E99907C7-413B-76A7-900C-DF1E16C7C53B}"/>
              </a:ext>
            </a:extLst>
          </p:cNvPr>
          <p:cNvSpPr txBox="1">
            <a:spLocks/>
          </p:cNvSpPr>
          <p:nvPr/>
        </p:nvSpPr>
        <p:spPr>
          <a:xfrm>
            <a:off x="575556" y="4894008"/>
            <a:ext cx="2592288" cy="135000"/>
          </a:xfrm>
          <a:prstGeom prst="rect">
            <a:avLst/>
          </a:prstGeom>
        </p:spPr>
        <p:txBody>
          <a:bodyPr/>
          <a:lstStyle>
            <a:defPPr>
              <a:defRPr lang="en-US"/>
            </a:defPPr>
            <a:lvl1pPr marL="0" algn="l" defTabSz="810413" rtl="0" eaLnBrk="1" latinLnBrk="0" hangingPunct="1">
              <a:defRPr sz="1595" kern="1200">
                <a:solidFill>
                  <a:schemeClr val="tx1"/>
                </a:solidFill>
                <a:latin typeface="+mn-lt"/>
                <a:ea typeface="+mn-ea"/>
                <a:cs typeface="+mn-cs"/>
              </a:defRPr>
            </a:lvl1pPr>
            <a:lvl2pPr marL="405206" algn="l" defTabSz="810413" rtl="0" eaLnBrk="1" latinLnBrk="0" hangingPunct="1">
              <a:defRPr sz="1595" kern="1200">
                <a:solidFill>
                  <a:schemeClr val="tx1"/>
                </a:solidFill>
                <a:latin typeface="+mn-lt"/>
                <a:ea typeface="+mn-ea"/>
                <a:cs typeface="+mn-cs"/>
              </a:defRPr>
            </a:lvl2pPr>
            <a:lvl3pPr marL="810413" algn="l" defTabSz="810413" rtl="0" eaLnBrk="1" latinLnBrk="0" hangingPunct="1">
              <a:defRPr sz="1595" kern="1200">
                <a:solidFill>
                  <a:schemeClr val="tx1"/>
                </a:solidFill>
                <a:latin typeface="+mn-lt"/>
                <a:ea typeface="+mn-ea"/>
                <a:cs typeface="+mn-cs"/>
              </a:defRPr>
            </a:lvl3pPr>
            <a:lvl4pPr marL="1215619" algn="l" defTabSz="810413" rtl="0" eaLnBrk="1" latinLnBrk="0" hangingPunct="1">
              <a:defRPr sz="1595" kern="1200">
                <a:solidFill>
                  <a:schemeClr val="tx1"/>
                </a:solidFill>
                <a:latin typeface="+mn-lt"/>
                <a:ea typeface="+mn-ea"/>
                <a:cs typeface="+mn-cs"/>
              </a:defRPr>
            </a:lvl4pPr>
            <a:lvl5pPr marL="1620824" algn="l" defTabSz="810413" rtl="0" eaLnBrk="1" latinLnBrk="0" hangingPunct="1">
              <a:defRPr sz="1595" kern="1200">
                <a:solidFill>
                  <a:schemeClr val="tx1"/>
                </a:solidFill>
                <a:latin typeface="+mn-lt"/>
                <a:ea typeface="+mn-ea"/>
                <a:cs typeface="+mn-cs"/>
              </a:defRPr>
            </a:lvl5pPr>
            <a:lvl6pPr marL="2026031" algn="l" defTabSz="810413" rtl="0" eaLnBrk="1" latinLnBrk="0" hangingPunct="1">
              <a:defRPr sz="1595" kern="1200">
                <a:solidFill>
                  <a:schemeClr val="tx1"/>
                </a:solidFill>
                <a:latin typeface="+mn-lt"/>
                <a:ea typeface="+mn-ea"/>
                <a:cs typeface="+mn-cs"/>
              </a:defRPr>
            </a:lvl6pPr>
            <a:lvl7pPr marL="2431238" algn="l" defTabSz="810413" rtl="0" eaLnBrk="1" latinLnBrk="0" hangingPunct="1">
              <a:defRPr sz="1595" kern="1200">
                <a:solidFill>
                  <a:schemeClr val="tx1"/>
                </a:solidFill>
                <a:latin typeface="+mn-lt"/>
                <a:ea typeface="+mn-ea"/>
                <a:cs typeface="+mn-cs"/>
              </a:defRPr>
            </a:lvl7pPr>
            <a:lvl8pPr marL="2836444" algn="l" defTabSz="810413" rtl="0" eaLnBrk="1" latinLnBrk="0" hangingPunct="1">
              <a:defRPr sz="1595" kern="1200">
                <a:solidFill>
                  <a:schemeClr val="tx1"/>
                </a:solidFill>
                <a:latin typeface="+mn-lt"/>
                <a:ea typeface="+mn-ea"/>
                <a:cs typeface="+mn-cs"/>
              </a:defRPr>
            </a:lvl8pPr>
            <a:lvl9pPr marL="3241650" algn="l" defTabSz="810413" rtl="0" eaLnBrk="1" latinLnBrk="0" hangingPunct="1">
              <a:defRPr sz="1595" kern="1200">
                <a:solidFill>
                  <a:schemeClr val="tx1"/>
                </a:solidFill>
                <a:latin typeface="+mn-lt"/>
                <a:ea typeface="+mn-ea"/>
                <a:cs typeface="+mn-cs"/>
              </a:defRPr>
            </a:lvl9pPr>
          </a:lstStyle>
          <a:p>
            <a:r>
              <a:rPr lang="en-GB" sz="653" dirty="0">
                <a:solidFill>
                  <a:schemeClr val="accent5"/>
                </a:solidFill>
              </a:rPr>
              <a:t>© 2025 Tokamak Energy    </a:t>
            </a:r>
          </a:p>
        </p:txBody>
      </p:sp>
    </p:spTree>
    <p:extLst>
      <p:ext uri="{BB962C8B-B14F-4D97-AF65-F5344CB8AC3E}">
        <p14:creationId xmlns:p14="http://schemas.microsoft.com/office/powerpoint/2010/main" val="27882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D4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C6705-D5B5-0D06-152C-5EE48B488525}"/>
              </a:ext>
            </a:extLst>
          </p:cNvPr>
          <p:cNvPicPr>
            <a:picLocks noChangeAspect="1"/>
          </p:cNvPicPr>
          <p:nvPr/>
        </p:nvPicPr>
        <p:blipFill>
          <a:blip r:embed="rId3" cstate="print">
            <a:extLst>
              <a:ext uri="{28A0092B-C50C-407E-A947-70E740481C1C}">
                <a14:useLocalDpi xmlns:a14="http://schemas.microsoft.com/office/drawing/2010/main"/>
              </a:ext>
            </a:extLst>
          </a:blip>
          <a:srcRect t="3725" b="12906"/>
          <a:stretch/>
        </p:blipFill>
        <p:spPr>
          <a:xfrm>
            <a:off x="3434" y="296809"/>
            <a:ext cx="9144000" cy="4289371"/>
          </a:xfrm>
          <a:prstGeom prst="rect">
            <a:avLst/>
          </a:prstGeom>
        </p:spPr>
      </p:pic>
      <p:sp>
        <p:nvSpPr>
          <p:cNvPr id="3" name="Slide Number Placeholder 2" hidden="1">
            <a:extLst>
              <a:ext uri="{FF2B5EF4-FFF2-40B4-BE49-F238E27FC236}">
                <a16:creationId xmlns:a16="http://schemas.microsoft.com/office/drawing/2014/main" id="{76C751E1-5B08-D4A5-F78F-A329DA8DCB8B}"/>
              </a:ext>
            </a:extLst>
          </p:cNvPr>
          <p:cNvSpPr>
            <a:spLocks noGrp="1"/>
          </p:cNvSpPr>
          <p:nvPr>
            <p:ph type="sldNum" sz="quarter" idx="4294967295"/>
          </p:nvPr>
        </p:nvSpPr>
        <p:spPr>
          <a:xfrm>
            <a:off x="8197580" y="4779000"/>
            <a:ext cx="540000" cy="135000"/>
          </a:xfrm>
          <a:prstGeom prst="rect">
            <a:avLst/>
          </a:prstGeo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a:spcAft>
                <a:spcPts val="450"/>
              </a:spcAft>
            </a:pPr>
            <a:fld id="{0B868178-02AE-42FC-958D-6B8F13B60175}" type="slidenum">
              <a:rPr lang="en-GB" smtClean="0"/>
              <a:pPr>
                <a:spcAft>
                  <a:spcPts val="450"/>
                </a:spcAft>
              </a:pPr>
              <a:t>2</a:t>
            </a:fld>
            <a:endParaRPr lang="en-GB"/>
          </a:p>
        </p:txBody>
      </p:sp>
      <p:sp>
        <p:nvSpPr>
          <p:cNvPr id="5" name="Title 1">
            <a:extLst>
              <a:ext uri="{FF2B5EF4-FFF2-40B4-BE49-F238E27FC236}">
                <a16:creationId xmlns:a16="http://schemas.microsoft.com/office/drawing/2014/main" id="{3391352F-5BCB-73B5-48A7-B8820510A2A8}"/>
              </a:ext>
            </a:extLst>
          </p:cNvPr>
          <p:cNvSpPr txBox="1">
            <a:spLocks/>
          </p:cNvSpPr>
          <p:nvPr/>
        </p:nvSpPr>
        <p:spPr>
          <a:xfrm>
            <a:off x="545093" y="916059"/>
            <a:ext cx="7623810" cy="3670123"/>
          </a:xfrm>
          <a:prstGeom prst="rect">
            <a:avLst/>
          </a:prstGeom>
        </p:spPr>
        <p:txBody>
          <a:bodyPr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2700" cap="all">
                <a:solidFill>
                  <a:srgbClr val="F08323"/>
                </a:solidFill>
              </a:rPr>
              <a:t>delivering </a:t>
            </a:r>
            <a:r>
              <a:rPr lang="en-GB" sz="2700" cap="all">
                <a:solidFill>
                  <a:schemeClr val="bg1"/>
                </a:solidFill>
              </a:rPr>
              <a:t>fusion power </a:t>
            </a:r>
            <a:r>
              <a:rPr lang="en-GB" sz="2700" cap="all">
                <a:solidFill>
                  <a:srgbClr val="F08323"/>
                </a:solidFill>
              </a:rPr>
              <a:t>and transformative superconducting  magnet technology</a:t>
            </a:r>
          </a:p>
        </p:txBody>
      </p:sp>
      <p:sp>
        <p:nvSpPr>
          <p:cNvPr id="7" name="Rectangle 6">
            <a:extLst>
              <a:ext uri="{FF2B5EF4-FFF2-40B4-BE49-F238E27FC236}">
                <a16:creationId xmlns:a16="http://schemas.microsoft.com/office/drawing/2014/main" id="{EA48E9C1-D68A-49A5-6A2B-BF7DA7D93B9E}"/>
              </a:ext>
            </a:extLst>
          </p:cNvPr>
          <p:cNvSpPr>
            <a:spLocks/>
          </p:cNvSpPr>
          <p:nvPr/>
        </p:nvSpPr>
        <p:spPr>
          <a:xfrm flipV="1">
            <a:off x="304800" y="4843396"/>
            <a:ext cx="7290000" cy="13500"/>
          </a:xfrm>
          <a:prstGeom prst="rect">
            <a:avLst/>
          </a:prstGeom>
          <a:gradFill flip="none" rotWithShape="1">
            <a:gsLst>
              <a:gs pos="0">
                <a:schemeClr val="accent2"/>
              </a:gs>
              <a:gs pos="10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pic>
        <p:nvPicPr>
          <p:cNvPr id="9" name="Picture 8" descr="A black background with white text&#10;&#10;Description automatically generated">
            <a:extLst>
              <a:ext uri="{FF2B5EF4-FFF2-40B4-BE49-F238E27FC236}">
                <a16:creationId xmlns:a16="http://schemas.microsoft.com/office/drawing/2014/main" id="{8D6A9D74-74B0-9651-BE7F-6E0EC769DD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28537" y="4648111"/>
            <a:ext cx="1081726" cy="261778"/>
          </a:xfrm>
          <a:prstGeom prst="rect">
            <a:avLst/>
          </a:prstGeom>
        </p:spPr>
      </p:pic>
      <p:pic>
        <p:nvPicPr>
          <p:cNvPr id="13" name="Picture 12" descr="A black background with white text&#10;&#10;Description automatically generated">
            <a:extLst>
              <a:ext uri="{FF2B5EF4-FFF2-40B4-BE49-F238E27FC236}">
                <a16:creationId xmlns:a16="http://schemas.microsoft.com/office/drawing/2014/main" id="{310D39F8-8DA9-1500-5583-0D3A0E85AB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18969" y="179939"/>
            <a:ext cx="2306063" cy="558068"/>
          </a:xfrm>
          <a:prstGeom prst="rect">
            <a:avLst/>
          </a:prstGeom>
        </p:spPr>
      </p:pic>
      <p:sp>
        <p:nvSpPr>
          <p:cNvPr id="14" name="Rectangle 13">
            <a:extLst>
              <a:ext uri="{FF2B5EF4-FFF2-40B4-BE49-F238E27FC236}">
                <a16:creationId xmlns:a16="http://schemas.microsoft.com/office/drawing/2014/main" id="{D564A9A0-1D3E-9BD1-5740-8C6522375B86}"/>
              </a:ext>
            </a:extLst>
          </p:cNvPr>
          <p:cNvSpPr/>
          <p:nvPr/>
        </p:nvSpPr>
        <p:spPr>
          <a:xfrm>
            <a:off x="4145573" y="4742472"/>
            <a:ext cx="852854" cy="201848"/>
          </a:xfrm>
          <a:prstGeom prst="rect">
            <a:avLst/>
          </a:prstGeom>
          <a:solidFill>
            <a:srgbClr val="001E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200"/>
              <a:t>2025</a:t>
            </a:r>
          </a:p>
        </p:txBody>
      </p:sp>
    </p:spTree>
    <p:extLst>
      <p:ext uri="{BB962C8B-B14F-4D97-AF65-F5344CB8AC3E}">
        <p14:creationId xmlns:p14="http://schemas.microsoft.com/office/powerpoint/2010/main" val="27765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12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A700DA-E0A2-F15E-2161-3DB4F64C5AE1}"/>
              </a:ext>
            </a:extLst>
          </p:cNvPr>
          <p:cNvPicPr>
            <a:picLocks noGrp="1" noRot="1" noChangeAspect="1" noMove="1" noResize="1" noEditPoints="1" noAdjustHandles="1" noChangeArrowheads="1" noChangeShapeType="1" noCrop="1"/>
          </p:cNvPicPr>
          <p:nvPr/>
        </p:nvPicPr>
        <p:blipFill>
          <a:blip r:embed="rId3">
            <a:alphaModFix amt="39000"/>
            <a:extLst>
              <a:ext uri="{28A0092B-C50C-407E-A947-70E740481C1C}">
                <a14:useLocalDpi xmlns:a14="http://schemas.microsoft.com/office/drawing/2010/main"/>
              </a:ext>
            </a:extLst>
          </a:blip>
          <a:srcRect t="2499" b="15834"/>
          <a:stretch/>
        </p:blipFill>
        <p:spPr>
          <a:xfrm>
            <a:off x="7620" y="93778"/>
            <a:ext cx="9148927" cy="5050973"/>
          </a:xfrm>
          <a:prstGeom prst="rect">
            <a:avLst/>
          </a:prstGeom>
        </p:spPr>
      </p:pic>
      <p:sp>
        <p:nvSpPr>
          <p:cNvPr id="16" name="Title 6">
            <a:extLst>
              <a:ext uri="{FF2B5EF4-FFF2-40B4-BE49-F238E27FC236}">
                <a16:creationId xmlns:a16="http://schemas.microsoft.com/office/drawing/2014/main" id="{3A465DD2-D278-26A1-3966-DC9F5326E32B}"/>
              </a:ext>
            </a:extLst>
          </p:cNvPr>
          <p:cNvSpPr txBox="1">
            <a:spLocks/>
          </p:cNvSpPr>
          <p:nvPr/>
        </p:nvSpPr>
        <p:spPr>
          <a:xfrm>
            <a:off x="457557" y="185547"/>
            <a:ext cx="8162926" cy="457589"/>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700" cap="all">
                <a:solidFill>
                  <a:srgbClr val="F08323"/>
                </a:solidFill>
                <a:latin typeface="+mn-lt"/>
              </a:rPr>
              <a:t>We are Tokamak Energy</a:t>
            </a:r>
            <a:endParaRPr lang="en-GB" sz="2700" cap="all">
              <a:solidFill>
                <a:schemeClr val="bg1"/>
              </a:solidFill>
              <a:latin typeface="+mn-lt"/>
            </a:endParaRPr>
          </a:p>
          <a:p>
            <a:endParaRPr lang="en-GB" sz="450" cap="all">
              <a:solidFill>
                <a:schemeClr val="bg1"/>
              </a:solidFill>
              <a:latin typeface="+mn-lt"/>
            </a:endParaRPr>
          </a:p>
          <a:p>
            <a:pPr>
              <a:lnSpc>
                <a:spcPct val="100000"/>
              </a:lnSpc>
            </a:pPr>
            <a:endParaRPr lang="en-GB" sz="1500" cap="all">
              <a:solidFill>
                <a:schemeClr val="bg1"/>
              </a:solidFill>
              <a:latin typeface="+mn-lt"/>
            </a:endParaRPr>
          </a:p>
          <a:p>
            <a:pPr>
              <a:lnSpc>
                <a:spcPct val="100000"/>
              </a:lnSpc>
            </a:pPr>
            <a:endParaRPr lang="en-GB" sz="1500" cap="all">
              <a:solidFill>
                <a:schemeClr val="bg1"/>
              </a:solidFill>
              <a:latin typeface="+mn-lt"/>
            </a:endParaRPr>
          </a:p>
        </p:txBody>
      </p:sp>
      <p:sp>
        <p:nvSpPr>
          <p:cNvPr id="21" name="Title 6">
            <a:extLst>
              <a:ext uri="{FF2B5EF4-FFF2-40B4-BE49-F238E27FC236}">
                <a16:creationId xmlns:a16="http://schemas.microsoft.com/office/drawing/2014/main" id="{19BB9D4B-1979-F5F2-400F-97A1CFF9D232}"/>
              </a:ext>
            </a:extLst>
          </p:cNvPr>
          <p:cNvSpPr txBox="1">
            <a:spLocks/>
          </p:cNvSpPr>
          <p:nvPr/>
        </p:nvSpPr>
        <p:spPr>
          <a:xfrm>
            <a:off x="1006532" y="1572019"/>
            <a:ext cx="2857500" cy="5034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13" cap="all">
                <a:solidFill>
                  <a:srgbClr val="F08323"/>
                </a:solidFill>
              </a:rPr>
              <a:t>Princeton, NJ</a:t>
            </a:r>
            <a:r>
              <a:rPr lang="en-GB" sz="1050" cap="all">
                <a:solidFill>
                  <a:schemeClr val="bg1"/>
                </a:solidFill>
              </a:rPr>
              <a:t> </a:t>
            </a:r>
          </a:p>
          <a:p>
            <a:endParaRPr lang="en-GB" sz="375" cap="all">
              <a:solidFill>
                <a:schemeClr val="bg1"/>
              </a:solidFill>
            </a:endParaRPr>
          </a:p>
          <a:p>
            <a:r>
              <a:rPr lang="en-GB" sz="825" b="1" cap="all" err="1">
                <a:solidFill>
                  <a:schemeClr val="bg1"/>
                </a:solidFill>
              </a:rPr>
              <a:t>U.s.</a:t>
            </a:r>
            <a:r>
              <a:rPr lang="en-GB" sz="825" b="1" cap="all">
                <a:solidFill>
                  <a:schemeClr val="bg1"/>
                </a:solidFill>
              </a:rPr>
              <a:t> subsidiary</a:t>
            </a:r>
          </a:p>
        </p:txBody>
      </p:sp>
      <p:sp>
        <p:nvSpPr>
          <p:cNvPr id="22" name="Title 6">
            <a:extLst>
              <a:ext uri="{FF2B5EF4-FFF2-40B4-BE49-F238E27FC236}">
                <a16:creationId xmlns:a16="http://schemas.microsoft.com/office/drawing/2014/main" id="{8DA51317-8C60-FB8A-F805-58D166C65D8C}"/>
              </a:ext>
            </a:extLst>
          </p:cNvPr>
          <p:cNvSpPr txBox="1">
            <a:spLocks/>
          </p:cNvSpPr>
          <p:nvPr/>
        </p:nvSpPr>
        <p:spPr>
          <a:xfrm>
            <a:off x="3846234" y="1548928"/>
            <a:ext cx="1689899" cy="530156"/>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13" cap="all">
                <a:solidFill>
                  <a:srgbClr val="F08323"/>
                </a:solidFill>
              </a:rPr>
              <a:t>Oxford, UK</a:t>
            </a:r>
            <a:r>
              <a:rPr lang="en-GB" sz="1050" cap="all">
                <a:solidFill>
                  <a:schemeClr val="bg1"/>
                </a:solidFill>
              </a:rPr>
              <a:t> </a:t>
            </a:r>
          </a:p>
          <a:p>
            <a:endParaRPr lang="en-GB" sz="375" cap="all">
              <a:solidFill>
                <a:schemeClr val="bg1"/>
              </a:solidFill>
            </a:endParaRPr>
          </a:p>
          <a:p>
            <a:r>
              <a:rPr lang="en-GB" sz="825" b="1" cap="all">
                <a:solidFill>
                  <a:schemeClr val="bg1"/>
                </a:solidFill>
              </a:rPr>
              <a:t>Global headquarters</a:t>
            </a:r>
          </a:p>
        </p:txBody>
      </p:sp>
      <p:pic>
        <p:nvPicPr>
          <p:cNvPr id="4098" name="Picture 2" descr="Index of /communications/images/new">
            <a:extLst>
              <a:ext uri="{FF2B5EF4-FFF2-40B4-BE49-F238E27FC236}">
                <a16:creationId xmlns:a16="http://schemas.microsoft.com/office/drawing/2014/main" id="{314C2524-0F10-71A4-296D-45194D49FF3A}"/>
              </a:ext>
            </a:extLst>
          </p:cNvPr>
          <p:cNvPicPr>
            <a:picLocks noChangeAspect="1" noChangeArrowheads="1"/>
          </p:cNvPicPr>
          <p:nvPr/>
        </p:nvPicPr>
        <p:blipFill rotWithShape="1">
          <a:blip r:embed="rId4" cstate="print">
            <a:clrChange>
              <a:clrFrom>
                <a:srgbClr val="F47E24"/>
              </a:clrFrom>
              <a:clrTo>
                <a:srgbClr val="F47E24">
                  <a:alpha val="0"/>
                </a:srgbClr>
              </a:clrTo>
            </a:clrChange>
            <a:extLst>
              <a:ext uri="{28A0092B-C50C-407E-A947-70E740481C1C}">
                <a14:useLocalDpi xmlns:a14="http://schemas.microsoft.com/office/drawing/2010/main"/>
              </a:ext>
            </a:extLst>
          </a:blip>
          <a:srcRect r="8179"/>
          <a:stretch/>
        </p:blipFill>
        <p:spPr bwMode="auto">
          <a:xfrm>
            <a:off x="7434469" y="3256883"/>
            <a:ext cx="934931" cy="4535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ak Ridge National Laboratory: Solving the Big Problems | ORNL">
            <a:extLst>
              <a:ext uri="{FF2B5EF4-FFF2-40B4-BE49-F238E27FC236}">
                <a16:creationId xmlns:a16="http://schemas.microsoft.com/office/drawing/2014/main" id="{516E381A-D47B-A087-DF1E-6DEA686A445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680365" y="3283887"/>
            <a:ext cx="1032863" cy="3995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FA616F75-7B75-C1BD-5164-904E2526873A}"/>
              </a:ext>
            </a:extLst>
          </p:cNvPr>
          <p:cNvPicPr>
            <a:picLocks noChangeAspect="1"/>
          </p:cNvPicPr>
          <p:nvPr/>
        </p:nvPicPr>
        <p:blipFill>
          <a:blip r:embed="rId6" cstate="print">
            <a:biLevel thresh="50000"/>
            <a:extLst>
              <a:ext uri="{28A0092B-C50C-407E-A947-70E740481C1C}">
                <a14:useLocalDpi xmlns:a14="http://schemas.microsoft.com/office/drawing/2010/main"/>
              </a:ext>
            </a:extLst>
          </a:blip>
          <a:stretch>
            <a:fillRect/>
          </a:stretch>
        </p:blipFill>
        <p:spPr>
          <a:xfrm>
            <a:off x="2944282" y="3356598"/>
            <a:ext cx="995280" cy="258469"/>
          </a:xfrm>
          <a:prstGeom prst="rect">
            <a:avLst/>
          </a:prstGeom>
        </p:spPr>
      </p:pic>
      <p:pic>
        <p:nvPicPr>
          <p:cNvPr id="4104" name="Picture 8" descr="Allegheny Technologies logo in transparent PNG and vectorized SVG formats">
            <a:extLst>
              <a:ext uri="{FF2B5EF4-FFF2-40B4-BE49-F238E27FC236}">
                <a16:creationId xmlns:a16="http://schemas.microsoft.com/office/drawing/2014/main" id="{BCDBB174-97A5-906B-46E7-3F66A560024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253928" y="3331286"/>
            <a:ext cx="725685" cy="3224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34C77B3E-E1B7-CE90-E78D-BD7E30AA494B}"/>
              </a:ext>
            </a:extLst>
          </p:cNvPr>
          <p:cNvPicPr>
            <a:picLocks noChangeAspect="1"/>
          </p:cNvPicPr>
          <p:nvPr/>
        </p:nvPicPr>
        <p:blipFill>
          <a:blip r:embed="rId8" cstate="print">
            <a:biLevel thresh="75000"/>
            <a:extLst>
              <a:ext uri="{28A0092B-C50C-407E-A947-70E740481C1C}">
                <a14:useLocalDpi xmlns:a14="http://schemas.microsoft.com/office/drawing/2010/main"/>
              </a:ext>
            </a:extLst>
          </a:blip>
          <a:stretch>
            <a:fillRect/>
          </a:stretch>
        </p:blipFill>
        <p:spPr>
          <a:xfrm>
            <a:off x="5348248" y="3305684"/>
            <a:ext cx="2204768" cy="336227"/>
          </a:xfrm>
          <a:prstGeom prst="rect">
            <a:avLst/>
          </a:prstGeom>
        </p:spPr>
      </p:pic>
      <p:pic>
        <p:nvPicPr>
          <p:cNvPr id="21506" name="Picture 2" descr="Flag of the United States of America | History, Meaning, Facts, &amp; Design |  Britannica">
            <a:extLst>
              <a:ext uri="{FF2B5EF4-FFF2-40B4-BE49-F238E27FC236}">
                <a16:creationId xmlns:a16="http://schemas.microsoft.com/office/drawing/2014/main" id="{E0ED5DB6-5345-AFC9-682F-BED659AD0A00}"/>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01910" y="1612337"/>
            <a:ext cx="296213" cy="1777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90E9C85-65D6-D04B-B64B-A65C8F43C64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495817" y="1615795"/>
            <a:ext cx="296212" cy="177728"/>
          </a:xfrm>
          <a:prstGeom prst="rect">
            <a:avLst/>
          </a:prstGeom>
        </p:spPr>
      </p:pic>
      <p:sp>
        <p:nvSpPr>
          <p:cNvPr id="2" name="Title 6">
            <a:extLst>
              <a:ext uri="{FF2B5EF4-FFF2-40B4-BE49-F238E27FC236}">
                <a16:creationId xmlns:a16="http://schemas.microsoft.com/office/drawing/2014/main" id="{FF498909-0D35-50D1-B562-895C34DC330D}"/>
              </a:ext>
            </a:extLst>
          </p:cNvPr>
          <p:cNvSpPr txBox="1">
            <a:spLocks/>
          </p:cNvSpPr>
          <p:nvPr/>
        </p:nvSpPr>
        <p:spPr>
          <a:xfrm>
            <a:off x="6756307" y="1553887"/>
            <a:ext cx="1964859" cy="491090"/>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13" cap="all">
                <a:solidFill>
                  <a:srgbClr val="F08323"/>
                </a:solidFill>
              </a:rPr>
              <a:t>Tokyo, JP</a:t>
            </a:r>
            <a:r>
              <a:rPr lang="en-GB" sz="1050" cap="all">
                <a:solidFill>
                  <a:schemeClr val="bg1"/>
                </a:solidFill>
              </a:rPr>
              <a:t> </a:t>
            </a:r>
          </a:p>
          <a:p>
            <a:endParaRPr lang="en-GB" sz="375" cap="all">
              <a:solidFill>
                <a:schemeClr val="bg1"/>
              </a:solidFill>
            </a:endParaRPr>
          </a:p>
          <a:p>
            <a:r>
              <a:rPr lang="en-GB" sz="825" b="1" cap="all">
                <a:solidFill>
                  <a:schemeClr val="bg1"/>
                </a:solidFill>
              </a:rPr>
              <a:t>Japanese subsidiary</a:t>
            </a:r>
          </a:p>
        </p:txBody>
      </p:sp>
      <p:pic>
        <p:nvPicPr>
          <p:cNvPr id="3" name="Picture 2">
            <a:extLst>
              <a:ext uri="{FF2B5EF4-FFF2-40B4-BE49-F238E27FC236}">
                <a16:creationId xmlns:a16="http://schemas.microsoft.com/office/drawing/2014/main" id="{B4BCB1BB-AEAB-CA1D-0B8E-3981675A7EB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438621" y="1602201"/>
            <a:ext cx="297000" cy="198000"/>
          </a:xfrm>
          <a:prstGeom prst="rect">
            <a:avLst/>
          </a:prstGeom>
        </p:spPr>
      </p:pic>
      <p:pic>
        <p:nvPicPr>
          <p:cNvPr id="13" name="Picture 12">
            <a:extLst>
              <a:ext uri="{FF2B5EF4-FFF2-40B4-BE49-F238E27FC236}">
                <a16:creationId xmlns:a16="http://schemas.microsoft.com/office/drawing/2014/main" id="{843261F0-DA38-3047-D960-1B33735EF9EE}"/>
              </a:ext>
            </a:extLst>
          </p:cNvPr>
          <p:cNvPicPr>
            <a:picLocks noChangeAspect="1"/>
          </p:cNvPicPr>
          <p:nvPr/>
        </p:nvPicPr>
        <p:blipFill>
          <a:blip r:embed="rId12" cstate="print">
            <a:clrChange>
              <a:clrFrom>
                <a:srgbClr val="383838"/>
              </a:clrFrom>
              <a:clrTo>
                <a:srgbClr val="383838">
                  <a:alpha val="0"/>
                </a:srgbClr>
              </a:clrTo>
            </a:clrChange>
            <a:extLst>
              <a:ext uri="{28A0092B-C50C-407E-A947-70E740481C1C}">
                <a14:useLocalDpi xmlns:a14="http://schemas.microsoft.com/office/drawing/2010/main"/>
              </a:ext>
            </a:extLst>
          </a:blip>
          <a:stretch>
            <a:fillRect/>
          </a:stretch>
        </p:blipFill>
        <p:spPr>
          <a:xfrm>
            <a:off x="6638642" y="3988153"/>
            <a:ext cx="1730757" cy="545534"/>
          </a:xfrm>
          <a:prstGeom prst="rect">
            <a:avLst/>
          </a:prstGeom>
        </p:spPr>
      </p:pic>
      <p:pic>
        <p:nvPicPr>
          <p:cNvPr id="18" name="Picture 17">
            <a:extLst>
              <a:ext uri="{FF2B5EF4-FFF2-40B4-BE49-F238E27FC236}">
                <a16:creationId xmlns:a16="http://schemas.microsoft.com/office/drawing/2014/main" id="{B8969CE8-0BF1-B694-FD66-1D5A6C0AA0A7}"/>
              </a:ext>
            </a:extLst>
          </p:cNvPr>
          <p:cNvPicPr>
            <a:picLocks noChangeAspect="1"/>
          </p:cNvPicPr>
          <p:nvPr/>
        </p:nvPicPr>
        <p:blipFill>
          <a:blip r:embed="rId13" cstate="print">
            <a:biLevel thresh="50000"/>
            <a:extLst>
              <a:ext uri="{28A0092B-C50C-407E-A947-70E740481C1C}">
                <a14:useLocalDpi xmlns:a14="http://schemas.microsoft.com/office/drawing/2010/main"/>
              </a:ext>
            </a:extLst>
          </a:blip>
          <a:stretch>
            <a:fillRect/>
          </a:stretch>
        </p:blipFill>
        <p:spPr>
          <a:xfrm>
            <a:off x="1898174" y="4184307"/>
            <a:ext cx="1880837" cy="165400"/>
          </a:xfrm>
          <a:prstGeom prst="rect">
            <a:avLst/>
          </a:prstGeom>
        </p:spPr>
      </p:pic>
      <p:pic>
        <p:nvPicPr>
          <p:cNvPr id="23" name="Picture 22">
            <a:extLst>
              <a:ext uri="{FF2B5EF4-FFF2-40B4-BE49-F238E27FC236}">
                <a16:creationId xmlns:a16="http://schemas.microsoft.com/office/drawing/2014/main" id="{4DDF1C8B-CA00-A4C4-9876-6DC04AA1E17E}"/>
              </a:ext>
            </a:extLst>
          </p:cNvPr>
          <p:cNvPicPr>
            <a:picLocks noChangeAspect="1"/>
          </p:cNvPicPr>
          <p:nvPr/>
        </p:nvPicPr>
        <p:blipFill>
          <a:blip r:embed="rId14" cstate="print">
            <a:biLevel thresh="25000"/>
            <a:extLst>
              <a:ext uri="{28A0092B-C50C-407E-A947-70E740481C1C}">
                <a14:useLocalDpi xmlns:a14="http://schemas.microsoft.com/office/drawing/2010/main"/>
              </a:ext>
            </a:extLst>
          </a:blip>
          <a:srcRect t="26610" b="19493"/>
          <a:stretch/>
        </p:blipFill>
        <p:spPr>
          <a:xfrm>
            <a:off x="3776029" y="4066352"/>
            <a:ext cx="1525982" cy="432060"/>
          </a:xfrm>
          <a:prstGeom prst="rect">
            <a:avLst/>
          </a:prstGeom>
        </p:spPr>
      </p:pic>
      <p:pic>
        <p:nvPicPr>
          <p:cNvPr id="6" name="Picture 5">
            <a:extLst>
              <a:ext uri="{FF2B5EF4-FFF2-40B4-BE49-F238E27FC236}">
                <a16:creationId xmlns:a16="http://schemas.microsoft.com/office/drawing/2014/main" id="{0465352B-3C3C-7108-8122-3A560B87DF77}"/>
              </a:ext>
            </a:extLst>
          </p:cNvPr>
          <p:cNvPicPr>
            <a:picLocks noChangeAspect="1"/>
          </p:cNvPicPr>
          <p:nvPr/>
        </p:nvPicPr>
        <p:blipFill>
          <a:blip r:embed="rId15" cstate="print">
            <a:biLevel thresh="75000"/>
            <a:extLst>
              <a:ext uri="{28A0092B-C50C-407E-A947-70E740481C1C}">
                <a14:useLocalDpi xmlns:a14="http://schemas.microsoft.com/office/drawing/2010/main"/>
              </a:ext>
            </a:extLst>
          </a:blip>
          <a:srcRect t="30311" b="25724"/>
          <a:stretch/>
        </p:blipFill>
        <p:spPr>
          <a:xfrm>
            <a:off x="5216386" y="4063086"/>
            <a:ext cx="1525982" cy="447139"/>
          </a:xfrm>
          <a:prstGeom prst="rect">
            <a:avLst/>
          </a:prstGeom>
        </p:spPr>
      </p:pic>
      <p:sp>
        <p:nvSpPr>
          <p:cNvPr id="26" name="TextBox 25">
            <a:extLst>
              <a:ext uri="{FF2B5EF4-FFF2-40B4-BE49-F238E27FC236}">
                <a16:creationId xmlns:a16="http://schemas.microsoft.com/office/drawing/2014/main" id="{AEFA36B9-3074-6565-6ADD-696DC92DFDF7}"/>
              </a:ext>
            </a:extLst>
          </p:cNvPr>
          <p:cNvSpPr txBox="1"/>
          <p:nvPr/>
        </p:nvSpPr>
        <p:spPr>
          <a:xfrm>
            <a:off x="4624514" y="2239189"/>
            <a:ext cx="2204768" cy="323165"/>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white"/>
                </a:solidFill>
                <a:effectLst/>
                <a:uLnTx/>
                <a:uFillTx/>
                <a:latin typeface="+mj-lt"/>
              </a:rPr>
              <a:t>$335 million raised</a:t>
            </a:r>
            <a:endParaRPr kumimoji="0" lang="en-GB" sz="1500" b="0" i="0" u="none" strike="noStrike" kern="1200" cap="none" spc="0" normalizeH="0" baseline="0" noProof="0">
              <a:ln>
                <a:noFill/>
              </a:ln>
              <a:solidFill>
                <a:prstClr val="black"/>
              </a:solidFill>
              <a:effectLst/>
              <a:uLnTx/>
              <a:uFillTx/>
              <a:latin typeface="+mj-lt"/>
            </a:endParaRPr>
          </a:p>
        </p:txBody>
      </p:sp>
      <p:sp>
        <p:nvSpPr>
          <p:cNvPr id="27" name="TextBox 26">
            <a:extLst>
              <a:ext uri="{FF2B5EF4-FFF2-40B4-BE49-F238E27FC236}">
                <a16:creationId xmlns:a16="http://schemas.microsoft.com/office/drawing/2014/main" id="{AFF36038-0DD7-3349-F985-D2EBD619CD45}"/>
              </a:ext>
            </a:extLst>
          </p:cNvPr>
          <p:cNvSpPr txBox="1"/>
          <p:nvPr/>
        </p:nvSpPr>
        <p:spPr>
          <a:xfrm>
            <a:off x="2162111" y="2229563"/>
            <a:ext cx="2543175" cy="323165"/>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white"/>
                </a:solidFill>
                <a:effectLst/>
                <a:uLnTx/>
                <a:uFillTx/>
                <a:latin typeface="+mj-lt"/>
              </a:rPr>
              <a:t>280 people worldwide</a:t>
            </a:r>
            <a:endParaRPr kumimoji="0" lang="en-GB" sz="1500" b="0" i="0" u="none" strike="noStrike" kern="1200" cap="none" spc="0" normalizeH="0" baseline="0" noProof="0">
              <a:ln>
                <a:noFill/>
              </a:ln>
              <a:solidFill>
                <a:prstClr val="black"/>
              </a:solidFill>
              <a:effectLst/>
              <a:uLnTx/>
              <a:uFillTx/>
              <a:latin typeface="+mj-lt"/>
            </a:endParaRPr>
          </a:p>
        </p:txBody>
      </p:sp>
      <p:sp>
        <p:nvSpPr>
          <p:cNvPr id="28" name="Rectangle 27">
            <a:extLst>
              <a:ext uri="{FF2B5EF4-FFF2-40B4-BE49-F238E27FC236}">
                <a16:creationId xmlns:a16="http://schemas.microsoft.com/office/drawing/2014/main" id="{CFDA845C-4F2F-D261-121E-4E67856889D6}"/>
              </a:ext>
            </a:extLst>
          </p:cNvPr>
          <p:cNvSpPr>
            <a:spLocks/>
          </p:cNvSpPr>
          <p:nvPr/>
        </p:nvSpPr>
        <p:spPr>
          <a:xfrm flipV="1">
            <a:off x="2604300" y="2616755"/>
            <a:ext cx="1350000" cy="13500"/>
          </a:xfrm>
          <a:prstGeom prst="rect">
            <a:avLst/>
          </a:prstGeom>
          <a:solidFill>
            <a:srgbClr val="F083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latin typeface="+mj-lt"/>
            </a:endParaRPr>
          </a:p>
        </p:txBody>
      </p:sp>
      <p:sp>
        <p:nvSpPr>
          <p:cNvPr id="29" name="Rectangle 28">
            <a:extLst>
              <a:ext uri="{FF2B5EF4-FFF2-40B4-BE49-F238E27FC236}">
                <a16:creationId xmlns:a16="http://schemas.microsoft.com/office/drawing/2014/main" id="{00B08BB5-0194-8A7A-CD1F-5F97C4C72AEC}"/>
              </a:ext>
            </a:extLst>
          </p:cNvPr>
          <p:cNvSpPr>
            <a:spLocks/>
          </p:cNvSpPr>
          <p:nvPr/>
        </p:nvSpPr>
        <p:spPr>
          <a:xfrm flipV="1">
            <a:off x="4909463" y="2623505"/>
            <a:ext cx="1350000" cy="13500"/>
          </a:xfrm>
          <a:prstGeom prst="rect">
            <a:avLst/>
          </a:prstGeom>
          <a:solidFill>
            <a:srgbClr val="F083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latin typeface="+mj-lt"/>
            </a:endParaRPr>
          </a:p>
        </p:txBody>
      </p:sp>
      <p:sp>
        <p:nvSpPr>
          <p:cNvPr id="10" name="Title 6">
            <a:extLst>
              <a:ext uri="{FF2B5EF4-FFF2-40B4-BE49-F238E27FC236}">
                <a16:creationId xmlns:a16="http://schemas.microsoft.com/office/drawing/2014/main" id="{DADB0F89-B14C-5A4F-C643-E9BDD07E4C92}"/>
              </a:ext>
            </a:extLst>
          </p:cNvPr>
          <p:cNvSpPr txBox="1">
            <a:spLocks/>
          </p:cNvSpPr>
          <p:nvPr/>
        </p:nvSpPr>
        <p:spPr>
          <a:xfrm>
            <a:off x="490537" y="624929"/>
            <a:ext cx="8162926" cy="66730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sz="450" cap="all">
              <a:solidFill>
                <a:schemeClr val="bg1"/>
              </a:solidFill>
              <a:latin typeface="+mn-lt"/>
            </a:endParaRPr>
          </a:p>
          <a:p>
            <a:pPr marL="257175" indent="-257175">
              <a:lnSpc>
                <a:spcPct val="100000"/>
              </a:lnSpc>
              <a:buFont typeface="Arial" panose="020B0604020202020204" pitchFamily="34" charset="0"/>
              <a:buChar char="•"/>
            </a:pPr>
            <a:r>
              <a:rPr lang="en-GB" sz="1500" cap="all">
                <a:solidFill>
                  <a:schemeClr val="bg1"/>
                </a:solidFill>
                <a:latin typeface="+mn-lt"/>
              </a:rPr>
              <a:t>The leading </a:t>
            </a:r>
            <a:r>
              <a:rPr lang="en-GB" sz="1500" u="sng" cap="all">
                <a:solidFill>
                  <a:schemeClr val="bg1"/>
                </a:solidFill>
                <a:uFill>
                  <a:solidFill>
                    <a:srgbClr val="ED860E"/>
                  </a:solidFill>
                </a:uFill>
                <a:latin typeface="+mn-lt"/>
              </a:rPr>
              <a:t>global</a:t>
            </a:r>
            <a:r>
              <a:rPr lang="en-GB" sz="1500" cap="all">
                <a:solidFill>
                  <a:schemeClr val="bg1"/>
                </a:solidFill>
                <a:latin typeface="+mn-lt"/>
              </a:rPr>
              <a:t> fusion ENERGY company</a:t>
            </a:r>
          </a:p>
          <a:p>
            <a:pPr>
              <a:lnSpc>
                <a:spcPct val="100000"/>
              </a:lnSpc>
            </a:pPr>
            <a:endParaRPr lang="en-GB" sz="750" cap="all">
              <a:solidFill>
                <a:schemeClr val="bg1"/>
              </a:solidFill>
              <a:latin typeface="+mn-lt"/>
            </a:endParaRPr>
          </a:p>
          <a:p>
            <a:pPr marL="257175" indent="-257175">
              <a:lnSpc>
                <a:spcPct val="100000"/>
              </a:lnSpc>
              <a:buFont typeface="Arial" panose="020B0604020202020204" pitchFamily="34" charset="0"/>
              <a:buChar char="•"/>
            </a:pPr>
            <a:r>
              <a:rPr lang="en-GB" sz="1500" cap="all">
                <a:solidFill>
                  <a:schemeClr val="bg1"/>
                </a:solidFill>
                <a:latin typeface="+mn-lt"/>
              </a:rPr>
              <a:t>The leading High temperature superconducting Magnets Company</a:t>
            </a:r>
          </a:p>
          <a:p>
            <a:pPr>
              <a:lnSpc>
                <a:spcPct val="100000"/>
              </a:lnSpc>
            </a:pPr>
            <a:endParaRPr lang="en-GB" sz="1500" cap="all">
              <a:solidFill>
                <a:schemeClr val="bg1"/>
              </a:solidFill>
              <a:latin typeface="+mn-lt"/>
            </a:endParaRPr>
          </a:p>
        </p:txBody>
      </p:sp>
      <p:pic>
        <p:nvPicPr>
          <p:cNvPr id="15" name="Picture 14">
            <a:extLst>
              <a:ext uri="{FF2B5EF4-FFF2-40B4-BE49-F238E27FC236}">
                <a16:creationId xmlns:a16="http://schemas.microsoft.com/office/drawing/2014/main" id="{05A10C7E-88C6-E557-490E-C2AFF12EEA3E}"/>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051302" y="3980357"/>
            <a:ext cx="605221" cy="604050"/>
          </a:xfrm>
          <a:prstGeom prst="rect">
            <a:avLst/>
          </a:prstGeom>
        </p:spPr>
      </p:pic>
      <p:sp>
        <p:nvSpPr>
          <p:cNvPr id="20" name="TextBox 19">
            <a:extLst>
              <a:ext uri="{FF2B5EF4-FFF2-40B4-BE49-F238E27FC236}">
                <a16:creationId xmlns:a16="http://schemas.microsoft.com/office/drawing/2014/main" id="{68915B9E-2680-93F3-4FFA-920592440997}"/>
              </a:ext>
            </a:extLst>
          </p:cNvPr>
          <p:cNvSpPr txBox="1"/>
          <p:nvPr/>
        </p:nvSpPr>
        <p:spPr>
          <a:xfrm>
            <a:off x="3352927" y="2890090"/>
            <a:ext cx="2543175" cy="323165"/>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i="0" u="none" strike="noStrike" kern="1200" cap="none" spc="0" normalizeH="0" baseline="0" noProof="0">
                <a:ln>
                  <a:noFill/>
                </a:ln>
                <a:solidFill>
                  <a:schemeClr val="accent2"/>
                </a:solidFill>
                <a:effectLst/>
                <a:uLnTx/>
                <a:uFillTx/>
                <a:latin typeface="+mj-lt"/>
              </a:rPr>
              <a:t>Partnering </a:t>
            </a:r>
            <a:r>
              <a:rPr lang="en-GB" sz="1500">
                <a:solidFill>
                  <a:schemeClr val="accent2"/>
                </a:solidFill>
                <a:latin typeface="+mj-lt"/>
              </a:rPr>
              <a:t>with:</a:t>
            </a:r>
            <a:endParaRPr kumimoji="0" lang="en-GB" sz="1500" i="0" u="none" strike="noStrike" kern="1200" cap="none" spc="0" normalizeH="0" baseline="0" noProof="0">
              <a:ln>
                <a:noFill/>
              </a:ln>
              <a:solidFill>
                <a:schemeClr val="accent2"/>
              </a:solidFill>
              <a:effectLst/>
              <a:uLnTx/>
              <a:uFillTx/>
              <a:latin typeface="+mj-lt"/>
            </a:endParaRPr>
          </a:p>
        </p:txBody>
      </p:sp>
      <p:pic>
        <p:nvPicPr>
          <p:cNvPr id="14" name="Picture 13">
            <a:extLst>
              <a:ext uri="{FF2B5EF4-FFF2-40B4-BE49-F238E27FC236}">
                <a16:creationId xmlns:a16="http://schemas.microsoft.com/office/drawing/2014/main" id="{EE5F3E37-972F-1443-78CA-909F993A3CD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20811" y="3170924"/>
            <a:ext cx="604050" cy="604050"/>
          </a:xfrm>
          <a:prstGeom prst="rect">
            <a:avLst/>
          </a:prstGeom>
        </p:spPr>
      </p:pic>
      <p:sp>
        <p:nvSpPr>
          <p:cNvPr id="7" name="Rectangle 6">
            <a:extLst>
              <a:ext uri="{FF2B5EF4-FFF2-40B4-BE49-F238E27FC236}">
                <a16:creationId xmlns:a16="http://schemas.microsoft.com/office/drawing/2014/main" id="{0925BC62-F339-B37B-AD0C-7A1329881BF1}"/>
              </a:ext>
            </a:extLst>
          </p:cNvPr>
          <p:cNvSpPr>
            <a:spLocks/>
          </p:cNvSpPr>
          <p:nvPr/>
        </p:nvSpPr>
        <p:spPr>
          <a:xfrm flipV="1">
            <a:off x="304800" y="4843396"/>
            <a:ext cx="7290000" cy="13500"/>
          </a:xfrm>
          <a:prstGeom prst="rect">
            <a:avLst/>
          </a:prstGeom>
          <a:gradFill flip="none" rotWithShape="1">
            <a:gsLst>
              <a:gs pos="0">
                <a:schemeClr val="accent2"/>
              </a:gs>
              <a:gs pos="10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pic>
        <p:nvPicPr>
          <p:cNvPr id="11" name="Picture 10" descr="A black background with white text&#10;&#10;Description automatically generated">
            <a:extLst>
              <a:ext uri="{FF2B5EF4-FFF2-40B4-BE49-F238E27FC236}">
                <a16:creationId xmlns:a16="http://schemas.microsoft.com/office/drawing/2014/main" id="{A3A43636-7743-5336-76DA-20557D718C23}"/>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828537" y="4648111"/>
            <a:ext cx="1081726" cy="261778"/>
          </a:xfrm>
          <a:prstGeom prst="rect">
            <a:avLst/>
          </a:prstGeom>
        </p:spPr>
      </p:pic>
    </p:spTree>
    <p:extLst>
      <p:ext uri="{BB962C8B-B14F-4D97-AF65-F5344CB8AC3E}">
        <p14:creationId xmlns:p14="http://schemas.microsoft.com/office/powerpoint/2010/main" val="339950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D3E53F5B-B8E4-5AC7-3ABC-11379C8279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29548" y="4648596"/>
            <a:ext cx="1081292" cy="261778"/>
          </a:xfrm>
          <a:prstGeom prst="rect">
            <a:avLst/>
          </a:prstGeom>
        </p:spPr>
      </p:pic>
      <p:sp>
        <p:nvSpPr>
          <p:cNvPr id="8" name="TextBox 7">
            <a:extLst>
              <a:ext uri="{FF2B5EF4-FFF2-40B4-BE49-F238E27FC236}">
                <a16:creationId xmlns:a16="http://schemas.microsoft.com/office/drawing/2014/main" id="{C6F787D7-BBCA-7AEB-EDE1-A841586BD813}"/>
              </a:ext>
            </a:extLst>
          </p:cNvPr>
          <p:cNvSpPr txBox="1"/>
          <p:nvPr/>
        </p:nvSpPr>
        <p:spPr>
          <a:xfrm>
            <a:off x="2314575" y="3859209"/>
            <a:ext cx="1935956" cy="380873"/>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75" b="0" i="0" u="none" strike="noStrike" kern="1200" cap="none" spc="0" normalizeH="0" baseline="0" noProof="0">
                <a:ln>
                  <a:noFill/>
                </a:ln>
                <a:solidFill>
                  <a:prstClr val="white"/>
                </a:solidFill>
                <a:effectLst/>
                <a:uLnTx/>
                <a:uFillTx/>
                <a:latin typeface="Aptos" panose="020B0004020202020204" pitchFamily="34" charset="0"/>
              </a:rPr>
              <a:t>250 people</a:t>
            </a:r>
            <a:endParaRPr kumimoji="0" lang="en-GB" sz="1875" b="0" i="0" u="none" strike="noStrike" kern="1200" cap="none" spc="0" normalizeH="0" baseline="0" noProof="0">
              <a:ln>
                <a:noFill/>
              </a:ln>
              <a:solidFill>
                <a:prstClr val="black"/>
              </a:solidFill>
              <a:effectLst/>
              <a:uLnTx/>
              <a:uFillTx/>
              <a:latin typeface="Aptos" panose="020B0004020202020204" pitchFamily="34" charset="0"/>
            </a:endParaRPr>
          </a:p>
        </p:txBody>
      </p:sp>
      <p:sp>
        <p:nvSpPr>
          <p:cNvPr id="11" name="Rectangle 10">
            <a:extLst>
              <a:ext uri="{FF2B5EF4-FFF2-40B4-BE49-F238E27FC236}">
                <a16:creationId xmlns:a16="http://schemas.microsoft.com/office/drawing/2014/main" id="{B07D2582-0FA0-F6EA-8C2F-0C150576D768}"/>
              </a:ext>
            </a:extLst>
          </p:cNvPr>
          <p:cNvSpPr>
            <a:spLocks noGrp="1" noRot="1" noMove="1" noResize="1" noEditPoints="1" noAdjustHandles="1" noChangeArrowheads="1" noChangeShapeType="1"/>
          </p:cNvSpPr>
          <p:nvPr/>
        </p:nvSpPr>
        <p:spPr>
          <a:xfrm>
            <a:off x="323850" y="4641368"/>
            <a:ext cx="358381" cy="409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pic>
        <p:nvPicPr>
          <p:cNvPr id="32" name="Picture 31" descr="A machine with a pink light inside&#10;&#10;Description automatically generated">
            <a:extLst>
              <a:ext uri="{FF2B5EF4-FFF2-40B4-BE49-F238E27FC236}">
                <a16:creationId xmlns:a16="http://schemas.microsoft.com/office/drawing/2014/main" id="{E9140E8E-CB81-1ACE-1435-16CD4D691F03}"/>
              </a:ext>
            </a:extLst>
          </p:cNvPr>
          <p:cNvPicPr>
            <a:picLocks noChangeAspect="1"/>
          </p:cNvPicPr>
          <p:nvPr/>
        </p:nvPicPr>
        <p:blipFill rotWithShape="1">
          <a:blip r:embed="rId4">
            <a:extLst>
              <a:ext uri="{28A0092B-C50C-407E-A947-70E740481C1C}">
                <a14:useLocalDpi xmlns:a14="http://schemas.microsoft.com/office/drawing/2010/main"/>
              </a:ext>
            </a:extLst>
          </a:blip>
          <a:srcRect l="44828" r="18062" b="4981"/>
          <a:stretch/>
        </p:blipFill>
        <p:spPr>
          <a:xfrm>
            <a:off x="0" y="0"/>
            <a:ext cx="3209159" cy="5135657"/>
          </a:xfrm>
          <a:prstGeom prst="flowChartDelay">
            <a:avLst/>
          </a:prstGeom>
          <a:effectLst>
            <a:outerShdw blurRad="50800" dist="38100" dir="2700000" algn="tl" rotWithShape="0">
              <a:prstClr val="black">
                <a:alpha val="40000"/>
              </a:prstClr>
            </a:outerShdw>
          </a:effectLst>
        </p:spPr>
      </p:pic>
      <p:sp>
        <p:nvSpPr>
          <p:cNvPr id="17" name="Title 1">
            <a:extLst>
              <a:ext uri="{FF2B5EF4-FFF2-40B4-BE49-F238E27FC236}">
                <a16:creationId xmlns:a16="http://schemas.microsoft.com/office/drawing/2014/main" id="{6E19CE3F-F054-91F7-3E72-DC32E896A3F0}"/>
              </a:ext>
            </a:extLst>
          </p:cNvPr>
          <p:cNvSpPr txBox="1">
            <a:spLocks/>
          </p:cNvSpPr>
          <p:nvPr/>
        </p:nvSpPr>
        <p:spPr>
          <a:xfrm>
            <a:off x="3151486" y="371508"/>
            <a:ext cx="5687714" cy="409606"/>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2700" cap="all">
                <a:solidFill>
                  <a:srgbClr val="F08323"/>
                </a:solidFill>
              </a:rPr>
              <a:t>our fusion technology</a:t>
            </a:r>
          </a:p>
        </p:txBody>
      </p:sp>
      <p:sp>
        <p:nvSpPr>
          <p:cNvPr id="21" name="TextBox 20">
            <a:extLst>
              <a:ext uri="{FF2B5EF4-FFF2-40B4-BE49-F238E27FC236}">
                <a16:creationId xmlns:a16="http://schemas.microsoft.com/office/drawing/2014/main" id="{2433C208-9B02-416D-9CFB-C26DA9635808}"/>
              </a:ext>
            </a:extLst>
          </p:cNvPr>
          <p:cNvSpPr txBox="1"/>
          <p:nvPr/>
        </p:nvSpPr>
        <p:spPr>
          <a:xfrm>
            <a:off x="2794380" y="763806"/>
            <a:ext cx="6044821" cy="265457"/>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125" i="0" u="none" strike="noStrike" kern="1200" cap="none" spc="0" normalizeH="0" baseline="0" noProof="0">
                <a:ln>
                  <a:noFill/>
                </a:ln>
                <a:solidFill>
                  <a:srgbClr val="3C5568"/>
                </a:solidFill>
                <a:effectLst/>
                <a:uLnTx/>
                <a:uFillTx/>
                <a:latin typeface="+mj-lt"/>
              </a:rPr>
              <a:t>Spherical tokamak with High Temperature Superconducting (HTS) magnets</a:t>
            </a:r>
          </a:p>
        </p:txBody>
      </p:sp>
      <p:sp>
        <p:nvSpPr>
          <p:cNvPr id="22" name="TextBox 21">
            <a:extLst>
              <a:ext uri="{FF2B5EF4-FFF2-40B4-BE49-F238E27FC236}">
                <a16:creationId xmlns:a16="http://schemas.microsoft.com/office/drawing/2014/main" id="{40AC1167-826C-A1A0-30A1-D3B3C8984BBD}"/>
              </a:ext>
            </a:extLst>
          </p:cNvPr>
          <p:cNvSpPr txBox="1"/>
          <p:nvPr/>
        </p:nvSpPr>
        <p:spPr>
          <a:xfrm>
            <a:off x="4900838" y="1408958"/>
            <a:ext cx="3797754" cy="1370055"/>
          </a:xfrm>
          <a:prstGeom prst="rect">
            <a:avLst/>
          </a:prstGeom>
          <a:noFill/>
        </p:spPr>
        <p:txBody>
          <a:bodyPr wrap="square"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0"/>
              </a:spcAft>
              <a:buClrTx/>
              <a:buSzTx/>
              <a:buFontTx/>
              <a:buNone/>
              <a:tabLst/>
              <a:defRPr/>
            </a:pPr>
            <a:r>
              <a:rPr lang="en-GB" sz="1500" b="1">
                <a:solidFill>
                  <a:srgbClr val="3C5568"/>
                </a:solidFill>
                <a:latin typeface="+mj-lt"/>
              </a:rPr>
              <a:t>Spherical tokamak</a:t>
            </a:r>
          </a:p>
          <a:p>
            <a:pPr marL="257175" marR="0" lvl="0" indent="-257175" defTabSz="685800" rtl="0" eaLnBrk="1" fontAlgn="auto" latinLnBrk="0" hangingPunct="1">
              <a:lnSpc>
                <a:spcPts val="2100"/>
              </a:lnSpc>
              <a:spcBef>
                <a:spcPts val="0"/>
              </a:spcBef>
              <a:spcAft>
                <a:spcPts val="0"/>
              </a:spcAft>
              <a:buClr>
                <a:srgbClr val="F08323"/>
              </a:buClr>
              <a:buSzTx/>
              <a:buFont typeface="Wingdings" panose="05000000000000000000" pitchFamily="2" charset="2"/>
              <a:buChar char="§"/>
              <a:tabLst/>
              <a:defRPr/>
            </a:pPr>
            <a:r>
              <a:rPr lang="en-GB" sz="1200">
                <a:solidFill>
                  <a:schemeClr val="bg2"/>
                </a:solidFill>
              </a:rPr>
              <a:t>High efficiency (high bootstrap current) </a:t>
            </a:r>
          </a:p>
          <a:p>
            <a:pPr marL="257175" marR="0" lvl="0" indent="-257175" defTabSz="685800" rtl="0" eaLnBrk="1" fontAlgn="auto" latinLnBrk="0" hangingPunct="1">
              <a:lnSpc>
                <a:spcPts val="2100"/>
              </a:lnSpc>
              <a:spcBef>
                <a:spcPts val="0"/>
              </a:spcBef>
              <a:spcAft>
                <a:spcPts val="0"/>
              </a:spcAft>
              <a:buClr>
                <a:srgbClr val="F08323"/>
              </a:buClr>
              <a:buSzTx/>
              <a:buFont typeface="Wingdings" panose="05000000000000000000" pitchFamily="2" charset="2"/>
              <a:buChar char="§"/>
              <a:tabLst/>
              <a:defRPr/>
            </a:pPr>
            <a:r>
              <a:rPr lang="en-GB" sz="1200">
                <a:solidFill>
                  <a:schemeClr val="bg2"/>
                </a:solidFill>
              </a:rPr>
              <a:t>Stable plasma</a:t>
            </a:r>
          </a:p>
          <a:p>
            <a:pPr marL="257175" marR="0" lvl="0" indent="-257175" defTabSz="685800" rtl="0" eaLnBrk="1" fontAlgn="auto" latinLnBrk="0" hangingPunct="1">
              <a:lnSpc>
                <a:spcPts val="2100"/>
              </a:lnSpc>
              <a:spcBef>
                <a:spcPts val="0"/>
              </a:spcBef>
              <a:spcAft>
                <a:spcPts val="0"/>
              </a:spcAft>
              <a:buClr>
                <a:srgbClr val="F08323"/>
              </a:buClr>
              <a:buSzTx/>
              <a:buFont typeface="Wingdings" panose="05000000000000000000" pitchFamily="2" charset="2"/>
              <a:buChar char="§"/>
              <a:tabLst/>
              <a:defRPr/>
            </a:pPr>
            <a:r>
              <a:rPr lang="en-GB" sz="1200">
                <a:solidFill>
                  <a:schemeClr val="bg2"/>
                </a:solidFill>
              </a:rPr>
              <a:t>Steady state running</a:t>
            </a:r>
          </a:p>
          <a:p>
            <a:pPr marL="257175" marR="0" lvl="0" indent="-257175" defTabSz="685800" rtl="0" eaLnBrk="1" fontAlgn="auto" latinLnBrk="0" hangingPunct="1">
              <a:lnSpc>
                <a:spcPts val="2100"/>
              </a:lnSpc>
              <a:spcBef>
                <a:spcPts val="0"/>
              </a:spcBef>
              <a:spcAft>
                <a:spcPts val="0"/>
              </a:spcAft>
              <a:buClr>
                <a:srgbClr val="F08323"/>
              </a:buClr>
              <a:buSzTx/>
              <a:buFont typeface="Wingdings" panose="05000000000000000000" pitchFamily="2" charset="2"/>
              <a:buChar char="§"/>
              <a:tabLst/>
              <a:defRPr/>
            </a:pPr>
            <a:r>
              <a:rPr lang="en-GB" sz="1200">
                <a:solidFill>
                  <a:schemeClr val="bg2"/>
                </a:solidFill>
              </a:rPr>
              <a:t>Requires 50% less magnet material*</a:t>
            </a:r>
          </a:p>
        </p:txBody>
      </p:sp>
      <p:pic>
        <p:nvPicPr>
          <p:cNvPr id="26" name="Picture 25">
            <a:extLst>
              <a:ext uri="{FF2B5EF4-FFF2-40B4-BE49-F238E27FC236}">
                <a16:creationId xmlns:a16="http://schemas.microsoft.com/office/drawing/2014/main" id="{EC24E096-2407-5BEE-F8A2-BE98D2059F9C}"/>
              </a:ext>
            </a:extLst>
          </p:cNvPr>
          <p:cNvPicPr>
            <a:picLocks noChangeAspect="1"/>
          </p:cNvPicPr>
          <p:nvPr/>
        </p:nvPicPr>
        <p:blipFill>
          <a:blip r:embed="rId5"/>
          <a:stretch>
            <a:fillRect/>
          </a:stretch>
        </p:blipFill>
        <p:spPr>
          <a:xfrm>
            <a:off x="3198997" y="1509764"/>
            <a:ext cx="1402696" cy="1130364"/>
          </a:xfrm>
          <a:prstGeom prst="rect">
            <a:avLst/>
          </a:prstGeom>
        </p:spPr>
      </p:pic>
      <p:pic>
        <p:nvPicPr>
          <p:cNvPr id="27" name="Picture 4">
            <a:extLst>
              <a:ext uri="{FF2B5EF4-FFF2-40B4-BE49-F238E27FC236}">
                <a16:creationId xmlns:a16="http://schemas.microsoft.com/office/drawing/2014/main" id="{81D07824-D9CC-0ACD-7F7B-922D73E73E6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06095" y="3080661"/>
            <a:ext cx="1041372" cy="104137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2FABC0C7-6395-9349-6B6B-72B8C7ECE0D0}"/>
              </a:ext>
            </a:extLst>
          </p:cNvPr>
          <p:cNvSpPr txBox="1"/>
          <p:nvPr/>
        </p:nvSpPr>
        <p:spPr>
          <a:xfrm>
            <a:off x="4900839" y="3089512"/>
            <a:ext cx="4183087" cy="1100751"/>
          </a:xfrm>
          <a:prstGeom prst="rect">
            <a:avLst/>
          </a:prstGeom>
          <a:noFill/>
        </p:spPr>
        <p:txBody>
          <a:bodyPr wrap="square"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defTabSz="685800" rtl="0" eaLnBrk="1" fontAlgn="auto" latinLnBrk="0" hangingPunct="1">
              <a:lnSpc>
                <a:spcPct val="100000"/>
              </a:lnSpc>
              <a:spcBef>
                <a:spcPts val="0"/>
              </a:spcBef>
              <a:spcAft>
                <a:spcPts val="0"/>
              </a:spcAft>
              <a:buClrTx/>
              <a:buSzTx/>
              <a:buFontTx/>
              <a:buNone/>
              <a:tabLst/>
              <a:defRPr/>
            </a:pPr>
            <a:r>
              <a:rPr lang="en-GB" sz="1500" b="1">
                <a:solidFill>
                  <a:srgbClr val="3C5568"/>
                </a:solidFill>
                <a:latin typeface="+mj-lt"/>
              </a:rPr>
              <a:t>HTS magnets</a:t>
            </a:r>
          </a:p>
          <a:p>
            <a:pPr marL="257175" marR="0" lvl="0" indent="-257175" defTabSz="685800" rtl="0" eaLnBrk="1" fontAlgn="auto" latinLnBrk="0" hangingPunct="1">
              <a:lnSpc>
                <a:spcPts val="2100"/>
              </a:lnSpc>
              <a:spcBef>
                <a:spcPts val="0"/>
              </a:spcBef>
              <a:spcAft>
                <a:spcPts val="0"/>
              </a:spcAft>
              <a:buClr>
                <a:srgbClr val="F08323"/>
              </a:buClr>
              <a:buSzTx/>
              <a:buFont typeface="Wingdings" panose="05000000000000000000" pitchFamily="2" charset="2"/>
              <a:buChar char="§"/>
              <a:tabLst/>
              <a:defRPr/>
            </a:pPr>
            <a:r>
              <a:rPr lang="en-GB" sz="1200">
                <a:solidFill>
                  <a:srgbClr val="3C5568"/>
                </a:solidFill>
                <a:latin typeface="+mj-lt"/>
              </a:rPr>
              <a:t>Quench-safe, robust magnets</a:t>
            </a:r>
          </a:p>
          <a:p>
            <a:pPr marL="257175" indent="-257175">
              <a:lnSpc>
                <a:spcPts val="2100"/>
              </a:lnSpc>
              <a:buClr>
                <a:srgbClr val="F08323"/>
              </a:buClr>
              <a:buFont typeface="Wingdings" panose="05000000000000000000" pitchFamily="2" charset="2"/>
              <a:buChar char="§"/>
              <a:defRPr/>
            </a:pPr>
            <a:r>
              <a:rPr lang="en-GB" sz="1200">
                <a:solidFill>
                  <a:srgbClr val="3C5568"/>
                </a:solidFill>
                <a:latin typeface="+mj-lt"/>
              </a:rPr>
              <a:t>Ultra-high magnetic field (20 Tesla +)</a:t>
            </a:r>
            <a:endParaRPr lang="en-GB" sz="1013">
              <a:solidFill>
                <a:srgbClr val="3C5568"/>
              </a:solidFill>
              <a:latin typeface="+mj-lt"/>
            </a:endParaRPr>
          </a:p>
          <a:p>
            <a:pPr marL="257175" marR="0" lvl="0" indent="-257175" defTabSz="685800" rtl="0" eaLnBrk="1" fontAlgn="auto" latinLnBrk="0" hangingPunct="1">
              <a:lnSpc>
                <a:spcPts val="2100"/>
              </a:lnSpc>
              <a:spcBef>
                <a:spcPts val="0"/>
              </a:spcBef>
              <a:spcAft>
                <a:spcPts val="0"/>
              </a:spcAft>
              <a:buClr>
                <a:srgbClr val="F08323"/>
              </a:buClr>
              <a:buSzTx/>
              <a:buFont typeface="Wingdings" panose="05000000000000000000" pitchFamily="2" charset="2"/>
              <a:buChar char="§"/>
              <a:tabLst/>
              <a:defRPr/>
            </a:pPr>
            <a:r>
              <a:rPr lang="en-GB" sz="1200">
                <a:solidFill>
                  <a:srgbClr val="3C5568"/>
                </a:solidFill>
                <a:latin typeface="+mj-lt"/>
              </a:rPr>
              <a:t>Operate at 20K (no liquid cryogens)</a:t>
            </a:r>
          </a:p>
        </p:txBody>
      </p:sp>
      <p:sp>
        <p:nvSpPr>
          <p:cNvPr id="36" name="TextBox 35">
            <a:extLst>
              <a:ext uri="{FF2B5EF4-FFF2-40B4-BE49-F238E27FC236}">
                <a16:creationId xmlns:a16="http://schemas.microsoft.com/office/drawing/2014/main" id="{161AB019-6B55-2352-1ADB-2D1AECA2BB58}"/>
              </a:ext>
            </a:extLst>
          </p:cNvPr>
          <p:cNvSpPr txBox="1"/>
          <p:nvPr/>
        </p:nvSpPr>
        <p:spPr>
          <a:xfrm>
            <a:off x="1959088" y="4922875"/>
            <a:ext cx="4582886" cy="213585"/>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788">
                <a:solidFill>
                  <a:srgbClr val="3C5568"/>
                </a:solidFill>
                <a:latin typeface="Aptos" panose="020B0004020202020204" pitchFamily="34" charset="0"/>
              </a:rPr>
              <a:t>* </a:t>
            </a:r>
            <a:r>
              <a:rPr lang="en-GB" sz="788">
                <a:solidFill>
                  <a:srgbClr val="3C5568"/>
                </a:solidFill>
                <a:latin typeface="+mj-lt"/>
              </a:rPr>
              <a:t>Compared to a conventional tokamak (CT)</a:t>
            </a:r>
            <a:endParaRPr lang="en-GB" sz="788">
              <a:latin typeface="+mj-lt"/>
            </a:endParaRPr>
          </a:p>
        </p:txBody>
      </p:sp>
      <p:sp>
        <p:nvSpPr>
          <p:cNvPr id="4" name="Rectangle 3">
            <a:extLst>
              <a:ext uri="{FF2B5EF4-FFF2-40B4-BE49-F238E27FC236}">
                <a16:creationId xmlns:a16="http://schemas.microsoft.com/office/drawing/2014/main" id="{A928595C-8BC1-15C2-9D7F-1E8EF1C9558F}"/>
              </a:ext>
            </a:extLst>
          </p:cNvPr>
          <p:cNvSpPr>
            <a:spLocks/>
          </p:cNvSpPr>
          <p:nvPr/>
        </p:nvSpPr>
        <p:spPr>
          <a:xfrm flipV="1">
            <a:off x="304800" y="4843396"/>
            <a:ext cx="7290000" cy="13500"/>
          </a:xfrm>
          <a:prstGeom prst="rect">
            <a:avLst/>
          </a:prstGeom>
          <a:gradFill>
            <a:gsLst>
              <a:gs pos="0">
                <a:schemeClr val="accent2"/>
              </a:gs>
              <a:gs pos="66000">
                <a:schemeClr val="accent1"/>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Tree>
    <p:extLst>
      <p:ext uri="{BB962C8B-B14F-4D97-AF65-F5344CB8AC3E}">
        <p14:creationId xmlns:p14="http://schemas.microsoft.com/office/powerpoint/2010/main" val="175615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80A7-2E33-4159-ABD3-801DBE88F6C6}"/>
              </a:ext>
            </a:extLst>
          </p:cNvPr>
          <p:cNvSpPr>
            <a:spLocks noGrp="1"/>
          </p:cNvSpPr>
          <p:nvPr>
            <p:ph type="title"/>
          </p:nvPr>
        </p:nvSpPr>
        <p:spPr/>
        <p:txBody>
          <a:bodyPr/>
          <a:lstStyle/>
          <a:p>
            <a:r>
              <a:rPr lang="en-GB"/>
              <a:t>Nuclear cross section data for spherical tokamaks (ST)</a:t>
            </a:r>
          </a:p>
        </p:txBody>
      </p:sp>
      <p:sp>
        <p:nvSpPr>
          <p:cNvPr id="3" name="Content Placeholder 2">
            <a:extLst>
              <a:ext uri="{FF2B5EF4-FFF2-40B4-BE49-F238E27FC236}">
                <a16:creationId xmlns:a16="http://schemas.microsoft.com/office/drawing/2014/main" id="{01EFA41D-F41D-0C85-1D05-98B39A282ED2}"/>
              </a:ext>
            </a:extLst>
          </p:cNvPr>
          <p:cNvSpPr>
            <a:spLocks noGrp="1"/>
          </p:cNvSpPr>
          <p:nvPr>
            <p:ph idx="1"/>
          </p:nvPr>
        </p:nvSpPr>
        <p:spPr>
          <a:xfrm>
            <a:off x="405000" y="797357"/>
            <a:ext cx="4332005" cy="3941143"/>
          </a:xfrm>
        </p:spPr>
        <p:txBody>
          <a:bodyPr/>
          <a:lstStyle/>
          <a:p>
            <a:pPr marL="285750" indent="-285750">
              <a:spcAft>
                <a:spcPts val="800"/>
              </a:spcAft>
              <a:buFont typeface="Arial" panose="020B0604020202020204" pitchFamily="34" charset="0"/>
              <a:buChar char="•"/>
            </a:pPr>
            <a:r>
              <a:rPr lang="en-GB" sz="1200" b="1" dirty="0">
                <a:solidFill>
                  <a:schemeClr val="tx1"/>
                </a:solidFill>
              </a:rPr>
              <a:t>Impact on Components:</a:t>
            </a:r>
          </a:p>
          <a:p>
            <a:pPr marL="346950" lvl="1" indent="-171450">
              <a:spcAft>
                <a:spcPts val="800"/>
              </a:spcAft>
            </a:pPr>
            <a:r>
              <a:rPr lang="en-GB" dirty="0">
                <a:solidFill>
                  <a:schemeClr val="tx1"/>
                </a:solidFill>
              </a:rPr>
              <a:t>Components in Spherical Tokamaks (STs) are exposed to neutrons with energies up to 14.1 MeV and cause:</a:t>
            </a:r>
          </a:p>
          <a:p>
            <a:pPr marL="522450" lvl="2" indent="-171450">
              <a:spcAft>
                <a:spcPts val="600"/>
              </a:spcAft>
            </a:pPr>
            <a:r>
              <a:rPr lang="en-GB" dirty="0">
                <a:solidFill>
                  <a:schemeClr val="tx1"/>
                </a:solidFill>
              </a:rPr>
              <a:t>Scattering and absorption reactions</a:t>
            </a:r>
          </a:p>
          <a:p>
            <a:pPr marL="522450" lvl="2" indent="-171450">
              <a:spcAft>
                <a:spcPts val="600"/>
              </a:spcAft>
            </a:pPr>
            <a:r>
              <a:rPr lang="en-GB" dirty="0">
                <a:solidFill>
                  <a:schemeClr val="tx1"/>
                </a:solidFill>
              </a:rPr>
              <a:t>Neutron induced dpa, transmutation and activation</a:t>
            </a:r>
          </a:p>
          <a:p>
            <a:pPr marL="285750" indent="-285750">
              <a:spcAft>
                <a:spcPts val="800"/>
              </a:spcAft>
              <a:buFont typeface="Arial" panose="020B0604020202020204" pitchFamily="34" charset="0"/>
              <a:buChar char="•"/>
            </a:pPr>
            <a:r>
              <a:rPr lang="en-GB" sz="1200" b="1" dirty="0">
                <a:solidFill>
                  <a:schemeClr val="tx1"/>
                </a:solidFill>
              </a:rPr>
              <a:t>Importance of Nuclear Cross Section Data:</a:t>
            </a:r>
          </a:p>
          <a:p>
            <a:pPr marL="461250" lvl="1" indent="-285750">
              <a:spcAft>
                <a:spcPts val="600"/>
              </a:spcAft>
            </a:pPr>
            <a:r>
              <a:rPr lang="en-GB" dirty="0">
                <a:solidFill>
                  <a:schemeClr val="tx1"/>
                </a:solidFill>
              </a:rPr>
              <a:t>Essential for understanding and simulating interactions across the full energy spectrum of neutrons.</a:t>
            </a:r>
          </a:p>
          <a:p>
            <a:pPr marL="461250" lvl="1" indent="-285750">
              <a:spcAft>
                <a:spcPts val="600"/>
              </a:spcAft>
            </a:pPr>
            <a:r>
              <a:rPr lang="en-GB" dirty="0">
                <a:solidFill>
                  <a:schemeClr val="tx1"/>
                </a:solidFill>
              </a:rPr>
              <a:t>Critical for accurate modelling and simulation of neutron behaviour in STs.</a:t>
            </a:r>
          </a:p>
          <a:p>
            <a:pPr marL="285750" indent="-285750">
              <a:spcAft>
                <a:spcPts val="800"/>
              </a:spcAft>
              <a:buFont typeface="Arial" panose="020B0604020202020204" pitchFamily="34" charset="0"/>
              <a:buChar char="•"/>
            </a:pPr>
            <a:r>
              <a:rPr lang="en-GB" sz="1200" b="1" dirty="0">
                <a:solidFill>
                  <a:schemeClr val="tx1"/>
                </a:solidFill>
              </a:rPr>
              <a:t>Challenges in Validation:</a:t>
            </a:r>
          </a:p>
          <a:p>
            <a:pPr marL="461250" lvl="1" indent="-285750">
              <a:spcAft>
                <a:spcPts val="600"/>
              </a:spcAft>
            </a:pPr>
            <a:r>
              <a:rPr lang="en-GB" dirty="0">
                <a:solidFill>
                  <a:schemeClr val="tx1"/>
                </a:solidFill>
              </a:rPr>
              <a:t>Limited availability of neutron sources with the required energy range.</a:t>
            </a:r>
          </a:p>
          <a:p>
            <a:pPr marL="461250" lvl="1" indent="-285750">
              <a:spcAft>
                <a:spcPts val="600"/>
              </a:spcAft>
            </a:pPr>
            <a:r>
              <a:rPr lang="en-GB" dirty="0">
                <a:solidFill>
                  <a:schemeClr val="tx1"/>
                </a:solidFill>
              </a:rPr>
              <a:t>Difficulty in validating nuclear cross section databases due to energy constraints.</a:t>
            </a:r>
          </a:p>
        </p:txBody>
      </p:sp>
      <p:sp>
        <p:nvSpPr>
          <p:cNvPr id="4" name="Footer Placeholder 3">
            <a:extLst>
              <a:ext uri="{FF2B5EF4-FFF2-40B4-BE49-F238E27FC236}">
                <a16:creationId xmlns:a16="http://schemas.microsoft.com/office/drawing/2014/main" id="{EF855B35-C049-6A35-3F3F-0BDA4FDBA542}"/>
              </a:ext>
            </a:extLst>
          </p:cNvPr>
          <p:cNvSpPr>
            <a:spLocks noGrp="1"/>
          </p:cNvSpPr>
          <p:nvPr>
            <p:ph type="ftr" sz="quarter" idx="11"/>
          </p:nvPr>
        </p:nvSpPr>
        <p:spPr/>
        <p:txBody>
          <a:bodyPr/>
          <a:lstStyle/>
          <a:p>
            <a:r>
              <a:rPr lang="en-GB" dirty="0"/>
              <a:t>© 2025 Tokamak Energy    </a:t>
            </a:r>
            <a:endParaRPr lang="en-GB" noProof="0" dirty="0"/>
          </a:p>
        </p:txBody>
      </p:sp>
      <p:sp>
        <p:nvSpPr>
          <p:cNvPr id="5" name="Slide Number Placeholder 4">
            <a:extLst>
              <a:ext uri="{FF2B5EF4-FFF2-40B4-BE49-F238E27FC236}">
                <a16:creationId xmlns:a16="http://schemas.microsoft.com/office/drawing/2014/main" id="{9FE52B9E-72AA-5705-7881-7F651D204BB4}"/>
              </a:ext>
            </a:extLst>
          </p:cNvPr>
          <p:cNvSpPr>
            <a:spLocks noGrp="1"/>
          </p:cNvSpPr>
          <p:nvPr>
            <p:ph type="sldNum" sz="quarter" idx="12"/>
          </p:nvPr>
        </p:nvSpPr>
        <p:spPr/>
        <p:txBody>
          <a:bodyPr/>
          <a:lstStyle/>
          <a:p>
            <a:fld id="{0B868178-02AE-42FC-958D-6B8F13B60175}" type="slidenum">
              <a:rPr lang="en-GB" noProof="0" smtClean="0"/>
              <a:pPr/>
              <a:t>5</a:t>
            </a:fld>
            <a:endParaRPr lang="en-GB" noProof="0"/>
          </a:p>
        </p:txBody>
      </p:sp>
      <p:sp>
        <p:nvSpPr>
          <p:cNvPr id="7" name="Text Placeholder 6">
            <a:extLst>
              <a:ext uri="{FF2B5EF4-FFF2-40B4-BE49-F238E27FC236}">
                <a16:creationId xmlns:a16="http://schemas.microsoft.com/office/drawing/2014/main" id="{3612ED9C-A375-B05A-E539-4C32A105F599}"/>
              </a:ext>
            </a:extLst>
          </p:cNvPr>
          <p:cNvSpPr>
            <a:spLocks noGrp="1"/>
          </p:cNvSpPr>
          <p:nvPr>
            <p:ph type="body" sz="quarter" idx="14"/>
          </p:nvPr>
        </p:nvSpPr>
        <p:spPr/>
        <p:txBody>
          <a:bodyPr/>
          <a:lstStyle/>
          <a:p>
            <a:endParaRPr lang="en-GB"/>
          </a:p>
        </p:txBody>
      </p:sp>
      <p:sp>
        <p:nvSpPr>
          <p:cNvPr id="9" name="TextBox 8">
            <a:extLst>
              <a:ext uri="{FF2B5EF4-FFF2-40B4-BE49-F238E27FC236}">
                <a16:creationId xmlns:a16="http://schemas.microsoft.com/office/drawing/2014/main" id="{86B3938D-81A4-5E4E-7636-FEBFA9F9C4E9}"/>
              </a:ext>
            </a:extLst>
          </p:cNvPr>
          <p:cNvSpPr txBox="1"/>
          <p:nvPr/>
        </p:nvSpPr>
        <p:spPr>
          <a:xfrm>
            <a:off x="4642811" y="4264946"/>
            <a:ext cx="4572000" cy="338554"/>
          </a:xfrm>
          <a:prstGeom prst="rect">
            <a:avLst/>
          </a:prstGeom>
          <a:noFill/>
        </p:spPr>
        <p:txBody>
          <a:bodyPr wrap="square">
            <a:spAutoFit/>
          </a:bodyPr>
          <a:lstStyle/>
          <a:p>
            <a:pPr algn="ctr"/>
            <a:r>
              <a:rPr lang="en-GB" sz="800"/>
              <a:t>Fig. Neutron flux in the inboard shielding in ST of 1 GW fusion power with WC as the shield</a:t>
            </a:r>
          </a:p>
        </p:txBody>
      </p:sp>
      <p:pic>
        <p:nvPicPr>
          <p:cNvPr id="6" name="Picture 5">
            <a:extLst>
              <a:ext uri="{FF2B5EF4-FFF2-40B4-BE49-F238E27FC236}">
                <a16:creationId xmlns:a16="http://schemas.microsoft.com/office/drawing/2014/main" id="{00DDD032-296F-48E6-7D95-0149831771A3}"/>
              </a:ext>
            </a:extLst>
          </p:cNvPr>
          <p:cNvPicPr>
            <a:picLocks noChangeAspect="1"/>
          </p:cNvPicPr>
          <p:nvPr/>
        </p:nvPicPr>
        <p:blipFill>
          <a:blip r:embed="rId3"/>
          <a:stretch>
            <a:fillRect/>
          </a:stretch>
        </p:blipFill>
        <p:spPr>
          <a:xfrm>
            <a:off x="4737005" y="993723"/>
            <a:ext cx="4254478" cy="3074857"/>
          </a:xfrm>
          <a:prstGeom prst="rect">
            <a:avLst/>
          </a:prstGeom>
          <a:ln>
            <a:solidFill>
              <a:schemeClr val="tx1"/>
            </a:solidFill>
          </a:ln>
        </p:spPr>
      </p:pic>
    </p:spTree>
    <p:extLst>
      <p:ext uri="{BB962C8B-B14F-4D97-AF65-F5344CB8AC3E}">
        <p14:creationId xmlns:p14="http://schemas.microsoft.com/office/powerpoint/2010/main" val="281621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8D229-B7E6-65F1-49AB-3FFA8D79C6D4}"/>
              </a:ext>
            </a:extLst>
          </p:cNvPr>
          <p:cNvSpPr>
            <a:spLocks noGrp="1"/>
          </p:cNvSpPr>
          <p:nvPr>
            <p:ph idx="1"/>
          </p:nvPr>
        </p:nvSpPr>
        <p:spPr>
          <a:xfrm>
            <a:off x="406190" y="1248229"/>
            <a:ext cx="8116304" cy="3222747"/>
          </a:xfrm>
        </p:spPr>
        <p:txBody>
          <a:bodyPr/>
          <a:lstStyle/>
          <a:p>
            <a:pPr marL="285750" indent="-285750">
              <a:buFont typeface="Arial" panose="020B0604020202020204" pitchFamily="34" charset="0"/>
              <a:buChar char="•"/>
            </a:pPr>
            <a:r>
              <a:rPr lang="en-GB" dirty="0">
                <a:solidFill>
                  <a:schemeClr val="tx1"/>
                </a:solidFill>
              </a:rPr>
              <a:t>Neutron transport simulations and activation analysis are necessary for designing and optimising spherical tokamaks. It directly supports the following aspects:</a:t>
            </a:r>
          </a:p>
          <a:p>
            <a:pPr marL="461250" lvl="1" indent="-285750">
              <a:spcAft>
                <a:spcPts val="0"/>
              </a:spcAft>
            </a:pPr>
            <a:r>
              <a:rPr lang="en-GB" dirty="0">
                <a:solidFill>
                  <a:schemeClr val="tx1"/>
                </a:solidFill>
              </a:rPr>
              <a:t>Performance of shielding</a:t>
            </a:r>
          </a:p>
          <a:p>
            <a:pPr marL="461250" lvl="1" indent="-285750">
              <a:spcAft>
                <a:spcPts val="0"/>
              </a:spcAft>
            </a:pPr>
            <a:r>
              <a:rPr lang="en-GB" dirty="0">
                <a:solidFill>
                  <a:schemeClr val="tx1"/>
                </a:solidFill>
              </a:rPr>
              <a:t>Tritium breeding in breeder blankets</a:t>
            </a:r>
          </a:p>
          <a:p>
            <a:pPr marL="461250" lvl="1" indent="-285750">
              <a:spcAft>
                <a:spcPts val="0"/>
              </a:spcAft>
            </a:pPr>
            <a:r>
              <a:rPr lang="en-GB" dirty="0">
                <a:solidFill>
                  <a:schemeClr val="tx1"/>
                </a:solidFill>
              </a:rPr>
              <a:t>Nuclear and photon heating</a:t>
            </a:r>
          </a:p>
          <a:p>
            <a:pPr marL="461250" lvl="1" indent="-285750">
              <a:spcAft>
                <a:spcPts val="0"/>
              </a:spcAft>
            </a:pPr>
            <a:r>
              <a:rPr lang="en-GB" dirty="0">
                <a:solidFill>
                  <a:schemeClr val="tx1"/>
                </a:solidFill>
              </a:rPr>
              <a:t>Nuclear responses </a:t>
            </a:r>
          </a:p>
          <a:p>
            <a:pPr lvl="1" indent="0">
              <a:spcAft>
                <a:spcPts val="0"/>
              </a:spcAft>
              <a:buNone/>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Potentials of errors in neutronics simulations:</a:t>
            </a:r>
          </a:p>
          <a:p>
            <a:pPr marL="461250" lvl="1" indent="-285750">
              <a:spcAft>
                <a:spcPts val="0"/>
              </a:spcAft>
            </a:pPr>
            <a:r>
              <a:rPr lang="en-GB" dirty="0">
                <a:solidFill>
                  <a:schemeClr val="tx1"/>
                </a:solidFill>
              </a:rPr>
              <a:t>Mathematical model and simplifications</a:t>
            </a:r>
          </a:p>
          <a:p>
            <a:pPr marL="461250" lvl="1" indent="-285750">
              <a:spcAft>
                <a:spcPts val="0"/>
              </a:spcAft>
            </a:pPr>
            <a:r>
              <a:rPr lang="en-GB" b="1" dirty="0">
                <a:solidFill>
                  <a:schemeClr val="tx1"/>
                </a:solidFill>
              </a:rPr>
              <a:t>Nuclear data uncertainties</a:t>
            </a:r>
          </a:p>
          <a:p>
            <a:pPr marL="461250" lvl="1" indent="-285750">
              <a:spcAft>
                <a:spcPts val="0"/>
              </a:spcAft>
            </a:pPr>
            <a:r>
              <a:rPr lang="en-GB" dirty="0">
                <a:solidFill>
                  <a:schemeClr val="tx1"/>
                </a:solidFill>
              </a:rPr>
              <a:t>Source description uncertainty</a:t>
            </a:r>
          </a:p>
          <a:p>
            <a:pPr marL="461250" lvl="1" indent="-285750">
              <a:spcAft>
                <a:spcPts val="0"/>
              </a:spcAft>
            </a:pPr>
            <a:r>
              <a:rPr lang="en-GB" dirty="0">
                <a:solidFill>
                  <a:schemeClr val="tx1"/>
                </a:solidFill>
              </a:rPr>
              <a:t>Geometry modelling and simplifications</a:t>
            </a:r>
          </a:p>
          <a:p>
            <a:pPr marL="461250" lvl="1" indent="-285750">
              <a:spcAft>
                <a:spcPts val="0"/>
              </a:spcAft>
            </a:pPr>
            <a:r>
              <a:rPr lang="en-GB" dirty="0">
                <a:solidFill>
                  <a:schemeClr val="tx1"/>
                </a:solidFill>
              </a:rPr>
              <a:t>Human factor</a:t>
            </a:r>
          </a:p>
        </p:txBody>
      </p:sp>
      <p:sp>
        <p:nvSpPr>
          <p:cNvPr id="6" name="Footer Placeholder 5">
            <a:extLst>
              <a:ext uri="{FF2B5EF4-FFF2-40B4-BE49-F238E27FC236}">
                <a16:creationId xmlns:a16="http://schemas.microsoft.com/office/drawing/2014/main" id="{4EDA209C-BEFB-42CE-22EA-38501C1882CB}"/>
              </a:ext>
            </a:extLst>
          </p:cNvPr>
          <p:cNvSpPr>
            <a:spLocks noGrp="1"/>
          </p:cNvSpPr>
          <p:nvPr>
            <p:ph type="ftr" sz="quarter" idx="11"/>
          </p:nvPr>
        </p:nvSpPr>
        <p:spPr/>
        <p:txBody>
          <a:bodyPr/>
          <a:lstStyle/>
          <a:p>
            <a:r>
              <a:rPr lang="en-GB" dirty="0"/>
              <a:t>© 2025 Tokamak Energy    </a:t>
            </a:r>
          </a:p>
        </p:txBody>
      </p:sp>
      <p:sp>
        <p:nvSpPr>
          <p:cNvPr id="7" name="Slide Number Placeholder 6">
            <a:extLst>
              <a:ext uri="{FF2B5EF4-FFF2-40B4-BE49-F238E27FC236}">
                <a16:creationId xmlns:a16="http://schemas.microsoft.com/office/drawing/2014/main" id="{53894F32-E83B-0BD8-CF23-AF58B96F0C63}"/>
              </a:ext>
            </a:extLst>
          </p:cNvPr>
          <p:cNvSpPr>
            <a:spLocks noGrp="1"/>
          </p:cNvSpPr>
          <p:nvPr>
            <p:ph type="sldNum" sz="quarter" idx="12"/>
          </p:nvPr>
        </p:nvSpPr>
        <p:spPr/>
        <p:txBody>
          <a:bodyPr/>
          <a:lstStyle/>
          <a:p>
            <a:fld id="{0B868178-02AE-42FC-958D-6B8F13B60175}" type="slidenum">
              <a:rPr lang="en-GB" noProof="0" smtClean="0"/>
              <a:pPr/>
              <a:t>6</a:t>
            </a:fld>
            <a:endParaRPr lang="en-GB" noProof="0"/>
          </a:p>
        </p:txBody>
      </p:sp>
      <p:sp>
        <p:nvSpPr>
          <p:cNvPr id="13" name="Title 12">
            <a:extLst>
              <a:ext uri="{FF2B5EF4-FFF2-40B4-BE49-F238E27FC236}">
                <a16:creationId xmlns:a16="http://schemas.microsoft.com/office/drawing/2014/main" id="{9FF04360-ABA4-4252-04CB-DE4061B70899}"/>
              </a:ext>
            </a:extLst>
          </p:cNvPr>
          <p:cNvSpPr>
            <a:spLocks noGrp="1"/>
          </p:cNvSpPr>
          <p:nvPr>
            <p:ph type="title"/>
          </p:nvPr>
        </p:nvSpPr>
        <p:spPr/>
        <p:txBody>
          <a:bodyPr/>
          <a:lstStyle/>
          <a:p>
            <a:r>
              <a:rPr lang="en-GB"/>
              <a:t>Workflow for neutron transport simulations in Spherical Tokamaks (ST) Optimisation</a:t>
            </a:r>
          </a:p>
        </p:txBody>
      </p:sp>
    </p:spTree>
    <p:extLst>
      <p:ext uri="{BB962C8B-B14F-4D97-AF65-F5344CB8AC3E}">
        <p14:creationId xmlns:p14="http://schemas.microsoft.com/office/powerpoint/2010/main" val="291040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2B53-7DC9-683E-1B81-2DC070800A66}"/>
              </a:ext>
            </a:extLst>
          </p:cNvPr>
          <p:cNvSpPr>
            <a:spLocks noGrp="1"/>
          </p:cNvSpPr>
          <p:nvPr>
            <p:ph type="title"/>
          </p:nvPr>
        </p:nvSpPr>
        <p:spPr/>
        <p:txBody>
          <a:bodyPr/>
          <a:lstStyle/>
          <a:p>
            <a:r>
              <a:rPr lang="en-GB"/>
              <a:t>Key parameters for Spherical Tokamaks</a:t>
            </a:r>
          </a:p>
        </p:txBody>
      </p:sp>
      <p:sp>
        <p:nvSpPr>
          <p:cNvPr id="4" name="Footer Placeholder 3">
            <a:extLst>
              <a:ext uri="{FF2B5EF4-FFF2-40B4-BE49-F238E27FC236}">
                <a16:creationId xmlns:a16="http://schemas.microsoft.com/office/drawing/2014/main" id="{3DE6C53F-7EB8-C937-A02C-6308E36AF641}"/>
              </a:ext>
            </a:extLst>
          </p:cNvPr>
          <p:cNvSpPr>
            <a:spLocks noGrp="1"/>
          </p:cNvSpPr>
          <p:nvPr>
            <p:ph type="ftr" sz="quarter" idx="11"/>
          </p:nvPr>
        </p:nvSpPr>
        <p:spPr/>
        <p:txBody>
          <a:bodyPr/>
          <a:lstStyle/>
          <a:p>
            <a:r>
              <a:rPr lang="en-GB" dirty="0"/>
              <a:t>© 2025 Tokamak Energy    </a:t>
            </a:r>
            <a:endParaRPr lang="en-GB" noProof="0" dirty="0"/>
          </a:p>
        </p:txBody>
      </p:sp>
      <p:sp>
        <p:nvSpPr>
          <p:cNvPr id="5" name="Slide Number Placeholder 4">
            <a:extLst>
              <a:ext uri="{FF2B5EF4-FFF2-40B4-BE49-F238E27FC236}">
                <a16:creationId xmlns:a16="http://schemas.microsoft.com/office/drawing/2014/main" id="{8DA12934-607C-BC0E-F953-424E86BA95F7}"/>
              </a:ext>
            </a:extLst>
          </p:cNvPr>
          <p:cNvSpPr>
            <a:spLocks noGrp="1"/>
          </p:cNvSpPr>
          <p:nvPr>
            <p:ph type="sldNum" sz="quarter" idx="12"/>
          </p:nvPr>
        </p:nvSpPr>
        <p:spPr/>
        <p:txBody>
          <a:bodyPr/>
          <a:lstStyle/>
          <a:p>
            <a:fld id="{0B868178-02AE-42FC-958D-6B8F13B60175}" type="slidenum">
              <a:rPr lang="en-GB" noProof="0" smtClean="0"/>
              <a:pPr/>
              <a:t>7</a:t>
            </a:fld>
            <a:endParaRPr lang="en-GB" noProof="0"/>
          </a:p>
        </p:txBody>
      </p:sp>
      <p:sp>
        <p:nvSpPr>
          <p:cNvPr id="6" name="Text Placeholder 5">
            <a:extLst>
              <a:ext uri="{FF2B5EF4-FFF2-40B4-BE49-F238E27FC236}">
                <a16:creationId xmlns:a16="http://schemas.microsoft.com/office/drawing/2014/main" id="{55C3D5BC-5C0B-406F-3C0A-90D98D77CC6E}"/>
              </a:ext>
            </a:extLst>
          </p:cNvPr>
          <p:cNvSpPr>
            <a:spLocks noGrp="1"/>
          </p:cNvSpPr>
          <p:nvPr>
            <p:ph type="body" sz="quarter" idx="13"/>
          </p:nvPr>
        </p:nvSpPr>
        <p:spPr>
          <a:xfrm>
            <a:off x="405000" y="823346"/>
            <a:ext cx="4228877" cy="867908"/>
          </a:xfrm>
        </p:spPr>
        <p:txBody>
          <a:bodyPr/>
          <a:lstStyle/>
          <a:p>
            <a:pPr marL="346950" lvl="1" indent="-171450">
              <a:spcAft>
                <a:spcPts val="0"/>
              </a:spcAft>
            </a:pPr>
            <a:endParaRPr lang="en-GB"/>
          </a:p>
          <a:p>
            <a:pPr marL="346950" lvl="1" indent="-171450"/>
            <a:endParaRPr lang="en-GB"/>
          </a:p>
          <a:p>
            <a:endParaRPr lang="en-GB"/>
          </a:p>
        </p:txBody>
      </p:sp>
      <p:sp>
        <p:nvSpPr>
          <p:cNvPr id="8" name="Text Placeholder 5">
            <a:extLst>
              <a:ext uri="{FF2B5EF4-FFF2-40B4-BE49-F238E27FC236}">
                <a16:creationId xmlns:a16="http://schemas.microsoft.com/office/drawing/2014/main" id="{6F4AEC17-7410-32F2-BD02-8C90BF74482A}"/>
              </a:ext>
            </a:extLst>
          </p:cNvPr>
          <p:cNvSpPr txBox="1">
            <a:spLocks/>
          </p:cNvSpPr>
          <p:nvPr/>
        </p:nvSpPr>
        <p:spPr>
          <a:xfrm>
            <a:off x="384388" y="778159"/>
            <a:ext cx="4531426" cy="3621079"/>
          </a:xfrm>
          <a:prstGeom prst="rect">
            <a:avLst/>
          </a:prstGeom>
        </p:spPr>
        <p:txBody>
          <a:bodyPr vert="horz" lIns="0" tIns="0" rIns="0" bIns="0" rtlCol="0" anchor="t" anchorCtr="0">
            <a:noAutofit/>
          </a:bodyPr>
          <a:lstStyle>
            <a:lvl1pPr marL="0" indent="0" algn="l" defTabSz="742950" rtl="0" eaLnBrk="1" latinLnBrk="0" hangingPunct="1">
              <a:lnSpc>
                <a:spcPct val="85000"/>
              </a:lnSpc>
              <a:spcBef>
                <a:spcPts val="0"/>
              </a:spcBef>
              <a:spcAft>
                <a:spcPts val="0"/>
              </a:spcAft>
              <a:buFontTx/>
              <a:buNone/>
              <a:defRPr sz="1200" b="0" i="0" kern="1200">
                <a:solidFill>
                  <a:schemeClr val="tx2"/>
                </a:solidFill>
                <a:latin typeface="+mn-lt"/>
                <a:ea typeface="+mn-ea"/>
                <a:cs typeface="+mn-cs"/>
              </a:defRPr>
            </a:lvl1pPr>
            <a:lvl2pPr marL="175500" indent="-175500" algn="l" defTabSz="742950" rtl="0" eaLnBrk="1" latinLnBrk="0" hangingPunct="1">
              <a:spcBef>
                <a:spcPts val="0"/>
              </a:spcBef>
              <a:spcAft>
                <a:spcPts val="1219"/>
              </a:spcAft>
              <a:buFont typeface="Arial" panose="020B0604020202020204" pitchFamily="34" charset="0"/>
              <a:buChar char="•"/>
              <a:defRPr sz="1200" b="0" i="0" kern="1200">
                <a:solidFill>
                  <a:schemeClr val="tx2"/>
                </a:solidFill>
                <a:latin typeface="+mn-lt"/>
                <a:ea typeface="+mn-ea"/>
                <a:cs typeface="+mn-cs"/>
              </a:defRPr>
            </a:lvl2pPr>
            <a:lvl3pPr marL="351000" indent="-175500" algn="l" defTabSz="742950" rtl="0" eaLnBrk="1" latinLnBrk="0" hangingPunct="1">
              <a:spcBef>
                <a:spcPts val="0"/>
              </a:spcBef>
              <a:spcAft>
                <a:spcPts val="1219"/>
              </a:spcAft>
              <a:buFont typeface="Arial" panose="020B0604020202020204" pitchFamily="34" charset="0"/>
              <a:buChar char="•"/>
              <a:defRPr sz="1200" b="0" i="0" kern="1200">
                <a:solidFill>
                  <a:schemeClr val="tx2"/>
                </a:solidFill>
                <a:latin typeface="+mn-lt"/>
                <a:ea typeface="+mn-ea"/>
                <a:cs typeface="+mn-cs"/>
              </a:defRPr>
            </a:lvl3pPr>
            <a:lvl4pPr marL="526500" indent="-175500" algn="l" defTabSz="742950" rtl="0" eaLnBrk="1" latinLnBrk="0" hangingPunct="1">
              <a:spcBef>
                <a:spcPts val="0"/>
              </a:spcBef>
              <a:spcAft>
                <a:spcPts val="1219"/>
              </a:spcAft>
              <a:buFont typeface="Arial" panose="020B0604020202020204" pitchFamily="34" charset="0"/>
              <a:buChar char="•"/>
              <a:defRPr sz="1200" b="0" i="0" kern="1200">
                <a:solidFill>
                  <a:schemeClr val="tx2"/>
                </a:solidFill>
                <a:latin typeface="+mn-lt"/>
                <a:ea typeface="+mn-ea"/>
                <a:cs typeface="+mn-cs"/>
              </a:defRPr>
            </a:lvl4pPr>
            <a:lvl5pPr marL="702000" indent="-175500" algn="l" defTabSz="742950" rtl="0" eaLnBrk="1" latinLnBrk="0" hangingPunct="1">
              <a:spcBef>
                <a:spcPts val="0"/>
              </a:spcBef>
              <a:spcAft>
                <a:spcPts val="1219"/>
              </a:spcAft>
              <a:buFont typeface="Arial" panose="020B0604020202020204" pitchFamily="34" charset="0"/>
              <a:buChar char="•"/>
              <a:defRPr sz="1200" b="0" i="0" kern="1200">
                <a:solidFill>
                  <a:schemeClr val="tx2"/>
                </a:solidFill>
                <a:latin typeface="+mn-lt"/>
                <a:ea typeface="+mn-ea"/>
                <a:cs typeface="+mn-cs"/>
              </a:defRPr>
            </a:lvl5pPr>
            <a:lvl6pPr marL="877500" indent="-175500" algn="l" defTabSz="742950" rtl="0" eaLnBrk="1" latinLnBrk="0" hangingPunct="1">
              <a:spcBef>
                <a:spcPts val="0"/>
              </a:spcBef>
              <a:spcAft>
                <a:spcPts val="1219"/>
              </a:spcAft>
              <a:buFont typeface="Arial" panose="020B0604020202020204" pitchFamily="34" charset="0"/>
              <a:buChar char="•"/>
              <a:defRPr sz="1219" kern="1200">
                <a:solidFill>
                  <a:schemeClr val="tx2"/>
                </a:solidFill>
                <a:latin typeface="+mn-lt"/>
                <a:ea typeface="+mn-ea"/>
                <a:cs typeface="+mn-cs"/>
              </a:defRPr>
            </a:lvl6pPr>
            <a:lvl7pPr marL="1053000" indent="-175500" algn="l" defTabSz="742950" rtl="0" eaLnBrk="1" latinLnBrk="0" hangingPunct="1">
              <a:spcBef>
                <a:spcPts val="0"/>
              </a:spcBef>
              <a:spcAft>
                <a:spcPts val="1219"/>
              </a:spcAft>
              <a:buFont typeface="Arial" panose="020B0604020202020204" pitchFamily="34" charset="0"/>
              <a:buChar char="•"/>
              <a:defRPr sz="1219" kern="1200">
                <a:solidFill>
                  <a:schemeClr val="tx2"/>
                </a:solidFill>
                <a:latin typeface="+mn-lt"/>
                <a:ea typeface="+mn-ea"/>
                <a:cs typeface="+mn-cs"/>
              </a:defRPr>
            </a:lvl7pPr>
            <a:lvl8pPr marL="2786063"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9pPr>
          </a:lstStyle>
          <a:p>
            <a:endParaRPr lang="en-GB" b="1" dirty="0">
              <a:solidFill>
                <a:schemeClr val="tx1"/>
              </a:solidFill>
            </a:endParaRPr>
          </a:p>
          <a:p>
            <a:pPr marL="171450" indent="-171450">
              <a:buFont typeface="Arial" panose="020B0604020202020204" pitchFamily="34" charset="0"/>
              <a:buChar char="•"/>
            </a:pPr>
            <a:r>
              <a:rPr lang="en-GB" sz="1200" dirty="0">
                <a:solidFill>
                  <a:schemeClr val="tx1"/>
                </a:solidFill>
              </a:rPr>
              <a:t>The key calculations in the design and optimisation process:</a:t>
            </a:r>
            <a:endParaRPr lang="en-GB" sz="1200" b="1" dirty="0">
              <a:solidFill>
                <a:schemeClr val="tx1"/>
              </a:solidFill>
            </a:endParaRPr>
          </a:p>
          <a:p>
            <a:pPr marL="171450" indent="-171450">
              <a:buFont typeface="Arial" panose="020B0604020202020204" pitchFamily="34" charset="0"/>
              <a:buChar char="•"/>
            </a:pPr>
            <a:endParaRPr lang="en-GB" dirty="0">
              <a:solidFill>
                <a:schemeClr val="tx1"/>
              </a:solidFill>
            </a:endParaRPr>
          </a:p>
          <a:p>
            <a:pPr marL="346950" lvl="1" indent="-171450"/>
            <a:r>
              <a:rPr lang="en-GB" dirty="0">
                <a:solidFill>
                  <a:schemeClr val="tx1"/>
                </a:solidFill>
              </a:rPr>
              <a:t>Neutron Flux throughout the ST.</a:t>
            </a:r>
          </a:p>
          <a:p>
            <a:pPr marL="346950" lvl="1" indent="-171450"/>
            <a:r>
              <a:rPr lang="en-GB" dirty="0">
                <a:solidFill>
                  <a:schemeClr val="tx1"/>
                </a:solidFill>
              </a:rPr>
              <a:t>Reaction rates,</a:t>
            </a:r>
          </a:p>
          <a:p>
            <a:pPr marL="522450" lvl="2" indent="-171450"/>
            <a:r>
              <a:rPr lang="en-GB" dirty="0">
                <a:solidFill>
                  <a:schemeClr val="tx1"/>
                </a:solidFill>
              </a:rPr>
              <a:t>Tritium production reactions (Tritium breeding ratio).</a:t>
            </a:r>
          </a:p>
          <a:p>
            <a:pPr marL="522450" lvl="2" indent="-171450"/>
            <a:r>
              <a:rPr lang="en-GB" dirty="0">
                <a:solidFill>
                  <a:schemeClr val="tx1"/>
                </a:solidFill>
              </a:rPr>
              <a:t>Hydrogen and helium production reactions.</a:t>
            </a:r>
          </a:p>
          <a:p>
            <a:pPr marL="522450" lvl="2" indent="-171450"/>
            <a:r>
              <a:rPr lang="en-GB" dirty="0">
                <a:solidFill>
                  <a:schemeClr val="tx1"/>
                </a:solidFill>
              </a:rPr>
              <a:t>Transmutation reaction channels. </a:t>
            </a:r>
            <a:endParaRPr lang="en-GB" b="1" dirty="0">
              <a:solidFill>
                <a:schemeClr val="tx1"/>
              </a:solidFill>
            </a:endParaRPr>
          </a:p>
          <a:p>
            <a:pPr marL="522450" lvl="2" indent="-171450"/>
            <a:r>
              <a:rPr lang="en-GB" dirty="0">
                <a:solidFill>
                  <a:schemeClr val="tx1"/>
                </a:solidFill>
              </a:rPr>
              <a:t>Radiation damage and KERMA.</a:t>
            </a:r>
          </a:p>
          <a:p>
            <a:pPr marL="346950" lvl="1" indent="-171450"/>
            <a:r>
              <a:rPr lang="en-GB" dirty="0">
                <a:solidFill>
                  <a:schemeClr val="tx1"/>
                </a:solidFill>
              </a:rPr>
              <a:t>Activation and radioactive waste classifications.</a:t>
            </a:r>
          </a:p>
          <a:p>
            <a:pPr marL="171450" indent="-171450">
              <a:buFont typeface="Arial" panose="020B0604020202020204" pitchFamily="34" charset="0"/>
              <a:buChar char="•"/>
            </a:pPr>
            <a:r>
              <a:rPr lang="en-GB" sz="1200" dirty="0">
                <a:solidFill>
                  <a:schemeClr val="tx1"/>
                </a:solidFill>
              </a:rPr>
              <a:t>The neutrons will traverse a large number of mean free paths and any discrepancy in cross section data will impact plant and component analysis</a:t>
            </a:r>
            <a:endParaRPr lang="en-GB" dirty="0">
              <a:solidFill>
                <a:schemeClr val="tx1"/>
              </a:solidFill>
            </a:endParaRPr>
          </a:p>
        </p:txBody>
      </p:sp>
      <p:pic>
        <p:nvPicPr>
          <p:cNvPr id="11" name="Picture 10">
            <a:extLst>
              <a:ext uri="{FF2B5EF4-FFF2-40B4-BE49-F238E27FC236}">
                <a16:creationId xmlns:a16="http://schemas.microsoft.com/office/drawing/2014/main" id="{BE0C3A01-A5D0-CCB1-737B-8162A25042C3}"/>
              </a:ext>
            </a:extLst>
          </p:cNvPr>
          <p:cNvPicPr>
            <a:picLocks noChangeAspect="1"/>
          </p:cNvPicPr>
          <p:nvPr/>
        </p:nvPicPr>
        <p:blipFill>
          <a:blip r:embed="rId3"/>
          <a:srcRect b="16920"/>
          <a:stretch/>
        </p:blipFill>
        <p:spPr>
          <a:xfrm>
            <a:off x="5297319" y="778159"/>
            <a:ext cx="3649999" cy="3211493"/>
          </a:xfrm>
          <a:prstGeom prst="rect">
            <a:avLst/>
          </a:prstGeom>
        </p:spPr>
      </p:pic>
      <p:sp>
        <p:nvSpPr>
          <p:cNvPr id="7" name="TextBox 6">
            <a:extLst>
              <a:ext uri="{FF2B5EF4-FFF2-40B4-BE49-F238E27FC236}">
                <a16:creationId xmlns:a16="http://schemas.microsoft.com/office/drawing/2014/main" id="{BA3F9A23-A4A1-39E1-998E-8D8C23B7F97D}"/>
              </a:ext>
            </a:extLst>
          </p:cNvPr>
          <p:cNvSpPr txBox="1"/>
          <p:nvPr/>
        </p:nvSpPr>
        <p:spPr>
          <a:xfrm>
            <a:off x="5250657" y="4096606"/>
            <a:ext cx="3743325" cy="914400"/>
          </a:xfrm>
          <a:prstGeom prst="rect">
            <a:avLst/>
          </a:prstGeom>
          <a:noFill/>
        </p:spPr>
        <p:txBody>
          <a:bodyPr wrap="none" lIns="0" tIns="0" rIns="0" bIns="0" rtlCol="0">
            <a:noAutofit/>
          </a:bodyPr>
          <a:lstStyle/>
          <a:p>
            <a:pPr algn="ctr"/>
            <a:r>
              <a:rPr lang="en-GB" sz="1000" dirty="0"/>
              <a:t>Neutron flux (neutron/cm</a:t>
            </a:r>
            <a:r>
              <a:rPr lang="en-GB" sz="1000" baseline="30000" dirty="0"/>
              <a:t>2</a:t>
            </a:r>
            <a:r>
              <a:rPr lang="en-GB" sz="1000" dirty="0"/>
              <a:t>) map on a generic spherical </a:t>
            </a:r>
          </a:p>
          <a:p>
            <a:pPr algn="ctr"/>
            <a:r>
              <a:rPr lang="en-GB" sz="1000" dirty="0"/>
              <a:t>tokamak of 1 GW fusion power</a:t>
            </a:r>
          </a:p>
        </p:txBody>
      </p:sp>
    </p:spTree>
    <p:extLst>
      <p:ext uri="{BB962C8B-B14F-4D97-AF65-F5344CB8AC3E}">
        <p14:creationId xmlns:p14="http://schemas.microsoft.com/office/powerpoint/2010/main" val="2052436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DB6A-28F0-1ED8-BDD6-A9CC5B68CC65}"/>
              </a:ext>
            </a:extLst>
          </p:cNvPr>
          <p:cNvSpPr>
            <a:spLocks noGrp="1"/>
          </p:cNvSpPr>
          <p:nvPr>
            <p:ph type="title"/>
          </p:nvPr>
        </p:nvSpPr>
        <p:spPr/>
        <p:txBody>
          <a:bodyPr/>
          <a:lstStyle/>
          <a:p>
            <a:r>
              <a:rPr lang="en-GB" dirty="0"/>
              <a:t>Shielding in spherical tokamaks (ST) </a:t>
            </a:r>
          </a:p>
        </p:txBody>
      </p:sp>
      <p:sp>
        <p:nvSpPr>
          <p:cNvPr id="3" name="Content Placeholder 2">
            <a:extLst>
              <a:ext uri="{FF2B5EF4-FFF2-40B4-BE49-F238E27FC236}">
                <a16:creationId xmlns:a16="http://schemas.microsoft.com/office/drawing/2014/main" id="{5D29E457-BE78-F533-784C-1620AB7A5BB0}"/>
              </a:ext>
            </a:extLst>
          </p:cNvPr>
          <p:cNvSpPr>
            <a:spLocks noGrp="1"/>
          </p:cNvSpPr>
          <p:nvPr>
            <p:ph idx="1"/>
          </p:nvPr>
        </p:nvSpPr>
        <p:spPr>
          <a:xfrm>
            <a:off x="406190" y="1214324"/>
            <a:ext cx="4087229" cy="3599078"/>
          </a:xfrm>
        </p:spPr>
        <p:txBody>
          <a:bodyPr/>
          <a:lstStyle/>
          <a:p>
            <a:pPr lvl="1">
              <a:spcAft>
                <a:spcPts val="900"/>
              </a:spcAft>
            </a:pPr>
            <a:r>
              <a:rPr lang="en-GB" dirty="0">
                <a:solidFill>
                  <a:schemeClr val="tx1"/>
                </a:solidFill>
              </a:rPr>
              <a:t>Efficient shielding is necessary in order to appropriately protect the fusion plant by:</a:t>
            </a:r>
          </a:p>
          <a:p>
            <a:pPr lvl="2">
              <a:spcAft>
                <a:spcPts val="900"/>
              </a:spcAft>
            </a:pPr>
            <a:r>
              <a:rPr lang="sv-SE" sz="1000" b="1" dirty="0">
                <a:solidFill>
                  <a:schemeClr val="tx1"/>
                </a:solidFill>
              </a:rPr>
              <a:t>Reducing the radiation damage to the magnets</a:t>
            </a:r>
          </a:p>
          <a:p>
            <a:pPr lvl="2">
              <a:spcAft>
                <a:spcPts val="900"/>
              </a:spcAft>
            </a:pPr>
            <a:r>
              <a:rPr lang="sv-SE" sz="1000" b="1" dirty="0">
                <a:solidFill>
                  <a:schemeClr val="tx1"/>
                </a:solidFill>
              </a:rPr>
              <a:t>Reducing the instantaneous heat and steady-state heat</a:t>
            </a:r>
            <a:r>
              <a:rPr lang="sv-SE" sz="1000" dirty="0">
                <a:solidFill>
                  <a:schemeClr val="tx1"/>
                </a:solidFill>
              </a:rPr>
              <a:t>.</a:t>
            </a:r>
          </a:p>
          <a:p>
            <a:pPr lvl="1">
              <a:spcAft>
                <a:spcPts val="900"/>
              </a:spcAft>
            </a:pPr>
            <a:r>
              <a:rPr lang="en-GB" sz="1200" dirty="0">
                <a:solidFill>
                  <a:schemeClr val="tx1"/>
                </a:solidFill>
              </a:rPr>
              <a:t>Tungsten carbides, tungsten borides, boron carbide, and hafnium hydride show good neutron attenuation for both, fast and slow neutrons, thus are being considered as a potential shielding candidate for spherical tokamaks. </a:t>
            </a:r>
            <a:endParaRPr lang="sv-SE" dirty="0">
              <a:solidFill>
                <a:schemeClr val="tx1"/>
              </a:solidFill>
            </a:endParaRPr>
          </a:p>
          <a:p>
            <a:pPr lvl="1">
              <a:spcAft>
                <a:spcPts val="900"/>
              </a:spcAft>
            </a:pPr>
            <a:r>
              <a:rPr lang="en-GB" dirty="0">
                <a:solidFill>
                  <a:schemeClr val="tx1"/>
                </a:solidFill>
              </a:rPr>
              <a:t>Tokamak design parameters are highly sensitive to shielding performance.</a:t>
            </a:r>
          </a:p>
          <a:p>
            <a:pPr lvl="1">
              <a:spcAft>
                <a:spcPts val="900"/>
              </a:spcAft>
            </a:pPr>
            <a:r>
              <a:rPr lang="en-GB" dirty="0">
                <a:solidFill>
                  <a:schemeClr val="tx1"/>
                </a:solidFill>
              </a:rPr>
              <a:t>Any uncertainty and high variance in nuclear data can significantly impact the predictions of neutron flux on HTS magnets, potentially altering the design and HTS </a:t>
            </a:r>
            <a:r>
              <a:rPr lang="en-GB">
                <a:solidFill>
                  <a:schemeClr val="tx1"/>
                </a:solidFill>
              </a:rPr>
              <a:t>magnet lifetime. </a:t>
            </a:r>
            <a:endParaRPr lang="en-GB" sz="1200" dirty="0">
              <a:solidFill>
                <a:schemeClr val="tx1"/>
              </a:solidFill>
            </a:endParaRPr>
          </a:p>
          <a:p>
            <a:pPr marL="0" lvl="1" indent="0">
              <a:buNone/>
            </a:pPr>
            <a:endParaRPr lang="sv-SE" dirty="0">
              <a:solidFill>
                <a:schemeClr val="tx1"/>
              </a:solidFill>
            </a:endParaRPr>
          </a:p>
          <a:p>
            <a:endParaRPr lang="en-GB" dirty="0">
              <a:solidFill>
                <a:schemeClr val="tx1"/>
              </a:solidFill>
            </a:endParaRPr>
          </a:p>
        </p:txBody>
      </p:sp>
      <p:sp>
        <p:nvSpPr>
          <p:cNvPr id="6" name="Footer Placeholder 5">
            <a:extLst>
              <a:ext uri="{FF2B5EF4-FFF2-40B4-BE49-F238E27FC236}">
                <a16:creationId xmlns:a16="http://schemas.microsoft.com/office/drawing/2014/main" id="{B484659B-B913-092F-7E5F-757810E62B92}"/>
              </a:ext>
            </a:extLst>
          </p:cNvPr>
          <p:cNvSpPr>
            <a:spLocks noGrp="1"/>
          </p:cNvSpPr>
          <p:nvPr>
            <p:ph type="ftr" sz="quarter" idx="11"/>
          </p:nvPr>
        </p:nvSpPr>
        <p:spPr/>
        <p:txBody>
          <a:bodyPr/>
          <a:lstStyle/>
          <a:p>
            <a:r>
              <a:rPr lang="en-GB" dirty="0"/>
              <a:t>© 2025 Tokamak Energy    </a:t>
            </a:r>
          </a:p>
        </p:txBody>
      </p:sp>
      <p:sp>
        <p:nvSpPr>
          <p:cNvPr id="7" name="Slide Number Placeholder 6">
            <a:extLst>
              <a:ext uri="{FF2B5EF4-FFF2-40B4-BE49-F238E27FC236}">
                <a16:creationId xmlns:a16="http://schemas.microsoft.com/office/drawing/2014/main" id="{C4B84F2B-7C49-BBEF-671F-B3B4FFA22AA5}"/>
              </a:ext>
            </a:extLst>
          </p:cNvPr>
          <p:cNvSpPr>
            <a:spLocks noGrp="1"/>
          </p:cNvSpPr>
          <p:nvPr>
            <p:ph type="sldNum" sz="quarter" idx="12"/>
          </p:nvPr>
        </p:nvSpPr>
        <p:spPr/>
        <p:txBody>
          <a:bodyPr/>
          <a:lstStyle/>
          <a:p>
            <a:fld id="{0B868178-02AE-42FC-958D-6B8F13B60175}" type="slidenum">
              <a:rPr lang="en-GB" noProof="0" smtClean="0"/>
              <a:pPr/>
              <a:t>8</a:t>
            </a:fld>
            <a:endParaRPr lang="en-GB" noProof="0"/>
          </a:p>
        </p:txBody>
      </p:sp>
      <p:sp>
        <p:nvSpPr>
          <p:cNvPr id="8" name="Text Placeholder 3">
            <a:extLst>
              <a:ext uri="{FF2B5EF4-FFF2-40B4-BE49-F238E27FC236}">
                <a16:creationId xmlns:a16="http://schemas.microsoft.com/office/drawing/2014/main" id="{90DD5FAF-D68B-85D9-5835-ECCDC1F6937A}"/>
              </a:ext>
            </a:extLst>
          </p:cNvPr>
          <p:cNvSpPr>
            <a:spLocks noGrp="1"/>
          </p:cNvSpPr>
          <p:nvPr>
            <p:ph type="body" sz="quarter" idx="13"/>
          </p:nvPr>
        </p:nvSpPr>
        <p:spPr>
          <a:xfrm>
            <a:off x="404813" y="827088"/>
            <a:ext cx="8334375" cy="337383"/>
          </a:xfrm>
        </p:spPr>
        <p:txBody>
          <a:bodyPr/>
          <a:lstStyle/>
          <a:p>
            <a:r>
              <a:rPr lang="en-GB" sz="1200">
                <a:solidFill>
                  <a:schemeClr val="tx1"/>
                </a:solidFill>
              </a:rPr>
              <a:t>STs have</a:t>
            </a:r>
            <a:r>
              <a:rPr lang="en-GB" sz="1200" dirty="0">
                <a:solidFill>
                  <a:schemeClr val="tx1"/>
                </a:solidFill>
              </a:rPr>
              <a:t> limited spaces between the plasma and HTS magnets, thus heavily impacts the design points of STs.</a:t>
            </a:r>
          </a:p>
        </p:txBody>
      </p:sp>
      <p:sp>
        <p:nvSpPr>
          <p:cNvPr id="15" name="TextBox 14">
            <a:extLst>
              <a:ext uri="{FF2B5EF4-FFF2-40B4-BE49-F238E27FC236}">
                <a16:creationId xmlns:a16="http://schemas.microsoft.com/office/drawing/2014/main" id="{A8746766-AF5E-2BE5-D369-3637485D0EB5}"/>
              </a:ext>
            </a:extLst>
          </p:cNvPr>
          <p:cNvSpPr txBox="1"/>
          <p:nvPr/>
        </p:nvSpPr>
        <p:spPr>
          <a:xfrm>
            <a:off x="4493419" y="3929176"/>
            <a:ext cx="4637837" cy="437569"/>
          </a:xfrm>
          <a:prstGeom prst="rect">
            <a:avLst/>
          </a:prstGeom>
          <a:noFill/>
        </p:spPr>
        <p:txBody>
          <a:bodyPr wrap="none" lIns="0" tIns="0" rIns="0" bIns="0" rtlCol="0">
            <a:noAutofit/>
          </a:bodyPr>
          <a:lstStyle/>
          <a:p>
            <a:pPr algn="ctr"/>
            <a:r>
              <a:rPr lang="en-GB" sz="900" dirty="0"/>
              <a:t>Neutron flux and nuclear heating at the inboard shield in ST of 1 GW </a:t>
            </a:r>
          </a:p>
          <a:p>
            <a:pPr algn="ctr"/>
            <a:r>
              <a:rPr lang="en-GB" sz="900" dirty="0"/>
              <a:t>fusion power with WC as the shield material</a:t>
            </a:r>
          </a:p>
        </p:txBody>
      </p:sp>
      <p:pic>
        <p:nvPicPr>
          <p:cNvPr id="17" name="Picture 16">
            <a:extLst>
              <a:ext uri="{FF2B5EF4-FFF2-40B4-BE49-F238E27FC236}">
                <a16:creationId xmlns:a16="http://schemas.microsoft.com/office/drawing/2014/main" id="{B26078C0-CF84-0D00-0FB8-D29524B4BAEB}"/>
              </a:ext>
            </a:extLst>
          </p:cNvPr>
          <p:cNvPicPr>
            <a:picLocks noChangeAspect="1"/>
          </p:cNvPicPr>
          <p:nvPr/>
        </p:nvPicPr>
        <p:blipFill>
          <a:blip r:embed="rId3"/>
          <a:stretch>
            <a:fillRect/>
          </a:stretch>
        </p:blipFill>
        <p:spPr>
          <a:xfrm>
            <a:off x="4754320" y="1580049"/>
            <a:ext cx="2105732" cy="2299273"/>
          </a:xfrm>
          <a:prstGeom prst="rect">
            <a:avLst/>
          </a:prstGeom>
        </p:spPr>
      </p:pic>
      <p:pic>
        <p:nvPicPr>
          <p:cNvPr id="5" name="Picture 4">
            <a:extLst>
              <a:ext uri="{FF2B5EF4-FFF2-40B4-BE49-F238E27FC236}">
                <a16:creationId xmlns:a16="http://schemas.microsoft.com/office/drawing/2014/main" id="{9F8D7797-F0D4-4A9E-6185-092482881878}"/>
              </a:ext>
            </a:extLst>
          </p:cNvPr>
          <p:cNvPicPr>
            <a:picLocks noChangeAspect="1"/>
          </p:cNvPicPr>
          <p:nvPr/>
        </p:nvPicPr>
        <p:blipFill>
          <a:blip r:embed="rId4"/>
          <a:stretch>
            <a:fillRect/>
          </a:stretch>
        </p:blipFill>
        <p:spPr>
          <a:xfrm>
            <a:off x="6860052" y="1525152"/>
            <a:ext cx="2265116" cy="2354171"/>
          </a:xfrm>
          <a:prstGeom prst="rect">
            <a:avLst/>
          </a:prstGeom>
        </p:spPr>
      </p:pic>
    </p:spTree>
    <p:extLst>
      <p:ext uri="{BB962C8B-B14F-4D97-AF65-F5344CB8AC3E}">
        <p14:creationId xmlns:p14="http://schemas.microsoft.com/office/powerpoint/2010/main" val="229569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0F87-4D05-254F-E905-E2DD4BC12870}"/>
              </a:ext>
            </a:extLst>
          </p:cNvPr>
          <p:cNvSpPr>
            <a:spLocks noGrp="1"/>
          </p:cNvSpPr>
          <p:nvPr>
            <p:ph type="title"/>
          </p:nvPr>
        </p:nvSpPr>
        <p:spPr>
          <a:xfrm>
            <a:off x="405001" y="427195"/>
            <a:ext cx="4385761" cy="428684"/>
          </a:xfrm>
        </p:spPr>
        <p:txBody>
          <a:bodyPr/>
          <a:lstStyle/>
          <a:p>
            <a:r>
              <a:rPr lang="en-GB" dirty="0"/>
              <a:t>Materials in STs</a:t>
            </a:r>
          </a:p>
        </p:txBody>
      </p:sp>
      <p:sp>
        <p:nvSpPr>
          <p:cNvPr id="3" name="Content Placeholder 2">
            <a:extLst>
              <a:ext uri="{FF2B5EF4-FFF2-40B4-BE49-F238E27FC236}">
                <a16:creationId xmlns:a16="http://schemas.microsoft.com/office/drawing/2014/main" id="{6E07FB1E-F838-D07C-2B3A-6234176202C2}"/>
              </a:ext>
            </a:extLst>
          </p:cNvPr>
          <p:cNvSpPr>
            <a:spLocks noGrp="1"/>
          </p:cNvSpPr>
          <p:nvPr>
            <p:ph idx="1"/>
          </p:nvPr>
        </p:nvSpPr>
        <p:spPr>
          <a:xfrm>
            <a:off x="343876" y="1616658"/>
            <a:ext cx="4087229" cy="3526841"/>
          </a:xfrm>
        </p:spPr>
        <p:txBody>
          <a:bodyPr/>
          <a:lstStyle/>
          <a:p>
            <a:pPr marL="285750" indent="-285750">
              <a:buFont typeface="Arial" panose="020B0604020202020204" pitchFamily="34" charset="0"/>
              <a:buChar char="•"/>
            </a:pPr>
            <a:r>
              <a:rPr lang="en-GB" sz="1200" dirty="0">
                <a:solidFill>
                  <a:schemeClr val="tx1"/>
                </a:solidFill>
              </a:rPr>
              <a:t>Potential breeding solution for the STs: Lithium based materials</a:t>
            </a:r>
          </a:p>
          <a:p>
            <a:pPr marL="285750" indent="-285750">
              <a:buFont typeface="Arial" panose="020B0604020202020204" pitchFamily="34" charset="0"/>
              <a:buChar char="•"/>
            </a:pPr>
            <a:r>
              <a:rPr lang="en-GB" sz="1200" dirty="0">
                <a:solidFill>
                  <a:schemeClr val="tx1"/>
                </a:solidFill>
              </a:rPr>
              <a:t>Efficient breeding requires the neutron transparent materials such as Vanadium based alloys. </a:t>
            </a:r>
          </a:p>
          <a:p>
            <a:pPr marL="285750" indent="-285750">
              <a:buFont typeface="Arial" panose="020B0604020202020204" pitchFamily="34" charset="0"/>
              <a:buChar char="•"/>
            </a:pPr>
            <a:r>
              <a:rPr lang="en-GB" sz="1200" dirty="0">
                <a:solidFill>
                  <a:schemeClr val="tx1"/>
                </a:solidFill>
              </a:rPr>
              <a:t>Shields and blankets require structural materials for thermo-physical stability. Fe, Cr, V etc based alloys are potential alloying materials for structural materials.</a:t>
            </a:r>
          </a:p>
          <a:p>
            <a:pPr marL="285750" indent="-285750">
              <a:buFont typeface="Arial" panose="020B0604020202020204" pitchFamily="34" charset="0"/>
              <a:buChar char="•"/>
            </a:pPr>
            <a:r>
              <a:rPr lang="en-GB" sz="1200" dirty="0">
                <a:solidFill>
                  <a:schemeClr val="tx1"/>
                </a:solidFill>
              </a:rPr>
              <a:t>Due to the large size of the blanket, uncertainty and high variance in the cross sections of structural materials and the tritium production reaction channel (MT205) will impact the Tritium Breeding Ratio and adversely affect the prediction of heat production within the blanket.</a:t>
            </a:r>
            <a:endParaRPr lang="en-GB" sz="1400"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sp>
        <p:nvSpPr>
          <p:cNvPr id="6" name="Footer Placeholder 5">
            <a:extLst>
              <a:ext uri="{FF2B5EF4-FFF2-40B4-BE49-F238E27FC236}">
                <a16:creationId xmlns:a16="http://schemas.microsoft.com/office/drawing/2014/main" id="{DE23893F-983A-F275-8B6B-0593E0889FF2}"/>
              </a:ext>
            </a:extLst>
          </p:cNvPr>
          <p:cNvSpPr>
            <a:spLocks noGrp="1"/>
          </p:cNvSpPr>
          <p:nvPr>
            <p:ph type="ftr" sz="quarter" idx="11"/>
          </p:nvPr>
        </p:nvSpPr>
        <p:spPr/>
        <p:txBody>
          <a:bodyPr/>
          <a:lstStyle/>
          <a:p>
            <a:r>
              <a:rPr lang="en-GB" dirty="0"/>
              <a:t>© 2025 Tokamak Energy    </a:t>
            </a:r>
          </a:p>
        </p:txBody>
      </p:sp>
      <p:sp>
        <p:nvSpPr>
          <p:cNvPr id="7" name="Slide Number Placeholder 6">
            <a:extLst>
              <a:ext uri="{FF2B5EF4-FFF2-40B4-BE49-F238E27FC236}">
                <a16:creationId xmlns:a16="http://schemas.microsoft.com/office/drawing/2014/main" id="{51C0F2A6-D903-5A03-05C9-079596577E15}"/>
              </a:ext>
            </a:extLst>
          </p:cNvPr>
          <p:cNvSpPr>
            <a:spLocks noGrp="1"/>
          </p:cNvSpPr>
          <p:nvPr>
            <p:ph type="sldNum" sz="quarter" idx="12"/>
          </p:nvPr>
        </p:nvSpPr>
        <p:spPr/>
        <p:txBody>
          <a:bodyPr/>
          <a:lstStyle/>
          <a:p>
            <a:fld id="{0B868178-02AE-42FC-958D-6B8F13B60175}" type="slidenum">
              <a:rPr lang="en-GB" noProof="0" smtClean="0"/>
              <a:pPr/>
              <a:t>9</a:t>
            </a:fld>
            <a:endParaRPr lang="en-GB" noProof="0"/>
          </a:p>
        </p:txBody>
      </p:sp>
      <p:sp>
        <p:nvSpPr>
          <p:cNvPr id="13" name="TextBox 12">
            <a:extLst>
              <a:ext uri="{FF2B5EF4-FFF2-40B4-BE49-F238E27FC236}">
                <a16:creationId xmlns:a16="http://schemas.microsoft.com/office/drawing/2014/main" id="{11E2EAD1-F2CF-43E0-E2EE-385967E67B0C}"/>
              </a:ext>
            </a:extLst>
          </p:cNvPr>
          <p:cNvSpPr txBox="1"/>
          <p:nvPr/>
        </p:nvSpPr>
        <p:spPr>
          <a:xfrm>
            <a:off x="5683425" y="2203474"/>
            <a:ext cx="3136528" cy="338554"/>
          </a:xfrm>
          <a:prstGeom prst="rect">
            <a:avLst/>
          </a:prstGeom>
          <a:noFill/>
        </p:spPr>
        <p:txBody>
          <a:bodyPr wrap="square">
            <a:spAutoFit/>
          </a:bodyPr>
          <a:lstStyle/>
          <a:p>
            <a:pPr algn="ctr"/>
            <a:r>
              <a:rPr lang="en-GB" sz="800"/>
              <a:t>Fig. Neutron flux at the outboard blanket in ST of 1 GW fusion power with Liquid Lithium as breeding blanket</a:t>
            </a:r>
          </a:p>
        </p:txBody>
      </p:sp>
      <p:pic>
        <p:nvPicPr>
          <p:cNvPr id="9" name="Picture 8">
            <a:extLst>
              <a:ext uri="{FF2B5EF4-FFF2-40B4-BE49-F238E27FC236}">
                <a16:creationId xmlns:a16="http://schemas.microsoft.com/office/drawing/2014/main" id="{C96FCE58-EBFB-C433-919A-80E2B200FF89}"/>
              </a:ext>
            </a:extLst>
          </p:cNvPr>
          <p:cNvPicPr>
            <a:picLocks noChangeAspect="1"/>
          </p:cNvPicPr>
          <p:nvPr/>
        </p:nvPicPr>
        <p:blipFill>
          <a:blip r:embed="rId3"/>
          <a:stretch>
            <a:fillRect/>
          </a:stretch>
        </p:blipFill>
        <p:spPr>
          <a:xfrm>
            <a:off x="4549359" y="2810165"/>
            <a:ext cx="2134527" cy="1860290"/>
          </a:xfrm>
          <a:prstGeom prst="rect">
            <a:avLst/>
          </a:prstGeom>
        </p:spPr>
      </p:pic>
      <p:sp>
        <p:nvSpPr>
          <p:cNvPr id="11" name="TextBox 10">
            <a:extLst>
              <a:ext uri="{FF2B5EF4-FFF2-40B4-BE49-F238E27FC236}">
                <a16:creationId xmlns:a16="http://schemas.microsoft.com/office/drawing/2014/main" id="{63860944-327E-FCCE-BA96-878EBFBE678D}"/>
              </a:ext>
            </a:extLst>
          </p:cNvPr>
          <p:cNvSpPr txBox="1"/>
          <p:nvPr/>
        </p:nvSpPr>
        <p:spPr>
          <a:xfrm>
            <a:off x="5420832" y="4714134"/>
            <a:ext cx="3136528" cy="215444"/>
          </a:xfrm>
          <a:prstGeom prst="rect">
            <a:avLst/>
          </a:prstGeom>
          <a:noFill/>
        </p:spPr>
        <p:txBody>
          <a:bodyPr wrap="square">
            <a:spAutoFit/>
          </a:bodyPr>
          <a:lstStyle/>
          <a:p>
            <a:pPr algn="ctr"/>
            <a:r>
              <a:rPr lang="en-GB" sz="800"/>
              <a:t>Fig. </a:t>
            </a:r>
            <a:r>
              <a:rPr lang="en-GB" sz="800" baseline="30000"/>
              <a:t>6</a:t>
            </a:r>
            <a:r>
              <a:rPr lang="en-GB" sz="800"/>
              <a:t>Li(n,t) and </a:t>
            </a:r>
            <a:r>
              <a:rPr lang="en-GB" sz="800" baseline="30000"/>
              <a:t>6</a:t>
            </a:r>
            <a:r>
              <a:rPr lang="en-GB" sz="800"/>
              <a:t>Li(n,t) reaction cross section data</a:t>
            </a:r>
          </a:p>
        </p:txBody>
      </p:sp>
      <p:pic>
        <p:nvPicPr>
          <p:cNvPr id="16" name="Picture 15">
            <a:extLst>
              <a:ext uri="{FF2B5EF4-FFF2-40B4-BE49-F238E27FC236}">
                <a16:creationId xmlns:a16="http://schemas.microsoft.com/office/drawing/2014/main" id="{EE689E25-7E48-D59F-6668-38B379D23D1A}"/>
              </a:ext>
            </a:extLst>
          </p:cNvPr>
          <p:cNvPicPr>
            <a:picLocks noChangeAspect="1"/>
          </p:cNvPicPr>
          <p:nvPr/>
        </p:nvPicPr>
        <p:blipFill>
          <a:blip r:embed="rId4"/>
          <a:stretch>
            <a:fillRect/>
          </a:stretch>
        </p:blipFill>
        <p:spPr>
          <a:xfrm>
            <a:off x="6804805" y="2713939"/>
            <a:ext cx="2239773" cy="1910128"/>
          </a:xfrm>
          <a:prstGeom prst="rect">
            <a:avLst/>
          </a:prstGeom>
        </p:spPr>
      </p:pic>
      <p:sp>
        <p:nvSpPr>
          <p:cNvPr id="4" name="Text Placeholder 3">
            <a:extLst>
              <a:ext uri="{FF2B5EF4-FFF2-40B4-BE49-F238E27FC236}">
                <a16:creationId xmlns:a16="http://schemas.microsoft.com/office/drawing/2014/main" id="{704D1BC5-D2D6-0072-14DB-178CC4BBC8B5}"/>
              </a:ext>
            </a:extLst>
          </p:cNvPr>
          <p:cNvSpPr>
            <a:spLocks noGrp="1"/>
          </p:cNvSpPr>
          <p:nvPr>
            <p:ph type="body" sz="quarter" idx="13"/>
          </p:nvPr>
        </p:nvSpPr>
        <p:spPr>
          <a:xfrm>
            <a:off x="405001" y="899558"/>
            <a:ext cx="4488868" cy="495041"/>
          </a:xfrm>
        </p:spPr>
        <p:txBody>
          <a:bodyPr anchor="t">
            <a:normAutofit/>
          </a:bodyPr>
          <a:lstStyle/>
          <a:p>
            <a:pPr>
              <a:spcAft>
                <a:spcPts val="600"/>
              </a:spcAft>
            </a:pPr>
            <a:r>
              <a:rPr lang="en-GB" sz="1200" dirty="0">
                <a:solidFill>
                  <a:schemeClr val="tx1"/>
                </a:solidFill>
              </a:rPr>
              <a:t>ST requires maximising the tritium breeding ratio in the outboard region.</a:t>
            </a:r>
          </a:p>
        </p:txBody>
      </p:sp>
      <p:pic>
        <p:nvPicPr>
          <p:cNvPr id="14" name="Picture 13">
            <a:extLst>
              <a:ext uri="{FF2B5EF4-FFF2-40B4-BE49-F238E27FC236}">
                <a16:creationId xmlns:a16="http://schemas.microsoft.com/office/drawing/2014/main" id="{5315E991-D0A9-0CC4-8EF8-C763D18895A8}"/>
              </a:ext>
            </a:extLst>
          </p:cNvPr>
          <p:cNvPicPr>
            <a:picLocks noChangeAspect="1"/>
          </p:cNvPicPr>
          <p:nvPr/>
        </p:nvPicPr>
        <p:blipFill>
          <a:blip r:embed="rId5"/>
          <a:stretch>
            <a:fillRect/>
          </a:stretch>
        </p:blipFill>
        <p:spPr>
          <a:xfrm>
            <a:off x="4712897" y="179278"/>
            <a:ext cx="4284083" cy="2448706"/>
          </a:xfrm>
          <a:prstGeom prst="rect">
            <a:avLst/>
          </a:prstGeom>
        </p:spPr>
      </p:pic>
    </p:spTree>
    <p:extLst>
      <p:ext uri="{BB962C8B-B14F-4D97-AF65-F5344CB8AC3E}">
        <p14:creationId xmlns:p14="http://schemas.microsoft.com/office/powerpoint/2010/main" val="3508346585"/>
      </p:ext>
    </p:extLst>
  </p:cSld>
  <p:clrMapOvr>
    <a:masterClrMapping/>
  </p:clrMapOvr>
</p:sld>
</file>

<file path=ppt/theme/theme1.xml><?xml version="1.0" encoding="utf-8"?>
<a:theme xmlns:a="http://schemas.openxmlformats.org/drawingml/2006/main" name="Office Theme">
  <a:themeElements>
    <a:clrScheme name="Custom 108">
      <a:dk1>
        <a:srgbClr val="323332"/>
      </a:dk1>
      <a:lt1>
        <a:srgbClr val="FFFFFF"/>
      </a:lt1>
      <a:dk2>
        <a:srgbClr val="4B5D6B"/>
      </a:dk2>
      <a:lt2>
        <a:srgbClr val="EEECEC"/>
      </a:lt2>
      <a:accent1>
        <a:srgbClr val="EF8222"/>
      </a:accent1>
      <a:accent2>
        <a:srgbClr val="DC5429"/>
      </a:accent2>
      <a:accent3>
        <a:srgbClr val="D3CBC8"/>
      </a:accent3>
      <a:accent4>
        <a:srgbClr val="4B5D6B"/>
      </a:accent4>
      <a:accent5>
        <a:srgbClr val="8E9499"/>
      </a:accent5>
      <a:accent6>
        <a:srgbClr val="323332"/>
      </a:accent6>
      <a:hlink>
        <a:srgbClr val="DD5429"/>
      </a:hlink>
      <a:folHlink>
        <a:srgbClr val="D02F1E"/>
      </a:folHlink>
    </a:clrScheme>
    <a:fontScheme name="Bright Space - Tokamak Energy">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Tokamak Energy master PPT template_v2" id="{1EDC68AC-925A-402B-AEE1-027CCFD2F13D}" vid="{941D983C-D935-4E7C-8675-57900A327F83}"/>
    </a:ext>
  </a:extLst>
</a:theme>
</file>

<file path=ppt/theme/theme2.xml><?xml version="1.0" encoding="utf-8"?>
<a:theme xmlns:a="http://schemas.openxmlformats.org/drawingml/2006/main" name="1_Office Theme">
  <a:themeElements>
    <a:clrScheme name="Custom 108">
      <a:dk1>
        <a:srgbClr val="323332"/>
      </a:dk1>
      <a:lt1>
        <a:srgbClr val="FFFFFF"/>
      </a:lt1>
      <a:dk2>
        <a:srgbClr val="4B5D6B"/>
      </a:dk2>
      <a:lt2>
        <a:srgbClr val="EEECEC"/>
      </a:lt2>
      <a:accent1>
        <a:srgbClr val="EF8222"/>
      </a:accent1>
      <a:accent2>
        <a:srgbClr val="DC5429"/>
      </a:accent2>
      <a:accent3>
        <a:srgbClr val="D3CBC8"/>
      </a:accent3>
      <a:accent4>
        <a:srgbClr val="4B5D6B"/>
      </a:accent4>
      <a:accent5>
        <a:srgbClr val="8E9499"/>
      </a:accent5>
      <a:accent6>
        <a:srgbClr val="323332"/>
      </a:accent6>
      <a:hlink>
        <a:srgbClr val="DD5429"/>
      </a:hlink>
      <a:folHlink>
        <a:srgbClr val="D02F1E"/>
      </a:folHlink>
    </a:clrScheme>
    <a:fontScheme name="Bright Space - Tokamak Energy">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Tokamak Energy master PPT template_v2" id="{1EDC68AC-925A-402B-AEE1-027CCFD2F13D}" vid="{941D983C-D935-4E7C-8675-57900A327F83}"/>
    </a:ext>
  </a:extLst>
</a:theme>
</file>

<file path=ppt/theme/theme3.xml><?xml version="1.0" encoding="utf-8"?>
<a:theme xmlns:a="http://schemas.openxmlformats.org/drawingml/2006/main" name="2_Office Theme">
  <a:themeElements>
    <a:clrScheme name="Bright Space - Tokamak Energy">
      <a:dk1>
        <a:sysClr val="windowText" lastClr="000000"/>
      </a:dk1>
      <a:lt1>
        <a:sysClr val="window" lastClr="FFFFFF"/>
      </a:lt1>
      <a:dk2>
        <a:srgbClr val="2A373F"/>
      </a:dk2>
      <a:lt2>
        <a:srgbClr val="4B5D6B"/>
      </a:lt2>
      <a:accent1>
        <a:srgbClr val="E74B1C"/>
      </a:accent1>
      <a:accent2>
        <a:srgbClr val="F08323"/>
      </a:accent2>
      <a:accent3>
        <a:srgbClr val="FBBF14"/>
      </a:accent3>
      <a:accent4>
        <a:srgbClr val="AE3570"/>
      </a:accent4>
      <a:accent5>
        <a:srgbClr val="3789C5"/>
      </a:accent5>
      <a:accent6>
        <a:srgbClr val="ACE3E5"/>
      </a:accent6>
      <a:hlink>
        <a:srgbClr val="0563C1"/>
      </a:hlink>
      <a:folHlink>
        <a:srgbClr val="954F72"/>
      </a:folHlink>
    </a:clrScheme>
    <a:fontScheme name="Bright Space - Tokamak Energy">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Tokamak Energy master PPT template_sd02" id="{CEF0EC25-03D9-DF45-8B24-B0DE57BF3F45}" vid="{7ACE7645-7537-984E-9649-C4E605C5BD5F}"/>
    </a:ext>
  </a:extLst>
</a:theme>
</file>

<file path=ppt/theme/theme4.xml><?xml version="1.0" encoding="utf-8"?>
<a:theme xmlns:a="http://schemas.openxmlformats.org/drawingml/2006/main" name="1_Office Theme">
  <a:themeElements>
    <a:clrScheme name="Bright Space - Tokamak Energy">
      <a:dk1>
        <a:sysClr val="windowText" lastClr="000000"/>
      </a:dk1>
      <a:lt1>
        <a:sysClr val="window" lastClr="FFFFFF"/>
      </a:lt1>
      <a:dk2>
        <a:srgbClr val="2A373F"/>
      </a:dk2>
      <a:lt2>
        <a:srgbClr val="4B5D6B"/>
      </a:lt2>
      <a:accent1>
        <a:srgbClr val="E74B1C"/>
      </a:accent1>
      <a:accent2>
        <a:srgbClr val="F08323"/>
      </a:accent2>
      <a:accent3>
        <a:srgbClr val="FBBF14"/>
      </a:accent3>
      <a:accent4>
        <a:srgbClr val="AE3570"/>
      </a:accent4>
      <a:accent5>
        <a:srgbClr val="3789C5"/>
      </a:accent5>
      <a:accent6>
        <a:srgbClr val="ACE3E5"/>
      </a:accent6>
      <a:hlink>
        <a:srgbClr val="0563C1"/>
      </a:hlink>
      <a:folHlink>
        <a:srgbClr val="954F72"/>
      </a:folHlink>
    </a:clrScheme>
    <a:fontScheme name="Bright Space - Tokamak Energy">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Tokamak Energy master PPT template_sd02" id="{CEF0EC25-03D9-DF45-8B24-B0DE57BF3F45}" vid="{7ACE7645-7537-984E-9649-C4E605C5BD5F}"/>
    </a:ext>
  </a:extLst>
</a:theme>
</file>

<file path=ppt/theme/theme5.xml><?xml version="1.0" encoding="utf-8"?>
<a:theme xmlns:a="http://schemas.openxmlformats.org/drawingml/2006/main" name="Office Theme">
  <a:themeElements>
    <a:clrScheme name="Custom 108">
      <a:dk1>
        <a:srgbClr val="323332"/>
      </a:dk1>
      <a:lt1>
        <a:srgbClr val="FFFFFF"/>
      </a:lt1>
      <a:dk2>
        <a:srgbClr val="4B5D6B"/>
      </a:dk2>
      <a:lt2>
        <a:srgbClr val="EEECEC"/>
      </a:lt2>
      <a:accent1>
        <a:srgbClr val="EF8222"/>
      </a:accent1>
      <a:accent2>
        <a:srgbClr val="DC5429"/>
      </a:accent2>
      <a:accent3>
        <a:srgbClr val="D3CBC8"/>
      </a:accent3>
      <a:accent4>
        <a:srgbClr val="4B5D6B"/>
      </a:accent4>
      <a:accent5>
        <a:srgbClr val="8E9499"/>
      </a:accent5>
      <a:accent6>
        <a:srgbClr val="323332"/>
      </a:accent6>
      <a:hlink>
        <a:srgbClr val="DD5429"/>
      </a:hlink>
      <a:folHlink>
        <a:srgbClr val="D02F1E"/>
      </a:folHlink>
    </a:clrScheme>
    <a:fontScheme name="Bright Space - Tokamak Energy">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Tokamak Energy master PPT template_v2" id="{1EDC68AC-925A-402B-AEE1-027CCFD2F13D}" vid="{941D983C-D935-4E7C-8675-57900A327F83}"/>
    </a:ext>
  </a:extLst>
</a:theme>
</file>

<file path=ppt/theme/theme6.xml><?xml version="1.0" encoding="utf-8"?>
<a:theme xmlns:a="http://schemas.openxmlformats.org/drawingml/2006/main" name="Office Theme">
  <a:themeElements>
    <a:clrScheme name="Bright Space - Tokamak Energy">
      <a:dk1>
        <a:sysClr val="windowText" lastClr="000000"/>
      </a:dk1>
      <a:lt1>
        <a:sysClr val="window" lastClr="FFFFFF"/>
      </a:lt1>
      <a:dk2>
        <a:srgbClr val="2A373F"/>
      </a:dk2>
      <a:lt2>
        <a:srgbClr val="4B5D6B"/>
      </a:lt2>
      <a:accent1>
        <a:srgbClr val="E74B1C"/>
      </a:accent1>
      <a:accent2>
        <a:srgbClr val="F08323"/>
      </a:accent2>
      <a:accent3>
        <a:srgbClr val="FBBF14"/>
      </a:accent3>
      <a:accent4>
        <a:srgbClr val="AE3570"/>
      </a:accent4>
      <a:accent5>
        <a:srgbClr val="3789C5"/>
      </a:accent5>
      <a:accent6>
        <a:srgbClr val="ACE3E5"/>
      </a:accent6>
      <a:hlink>
        <a:srgbClr val="0563C1"/>
      </a:hlink>
      <a:folHlink>
        <a:srgbClr val="954F72"/>
      </a:folHlink>
    </a:clrScheme>
    <a:fontScheme name="Bright Space - Tokamak Energy">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Bright Space - Tokamak Energy">
      <a:dk1>
        <a:sysClr val="windowText" lastClr="000000"/>
      </a:dk1>
      <a:lt1>
        <a:sysClr val="window" lastClr="FFFFFF"/>
      </a:lt1>
      <a:dk2>
        <a:srgbClr val="2A373F"/>
      </a:dk2>
      <a:lt2>
        <a:srgbClr val="4B5D6B"/>
      </a:lt2>
      <a:accent1>
        <a:srgbClr val="E74B1C"/>
      </a:accent1>
      <a:accent2>
        <a:srgbClr val="F08323"/>
      </a:accent2>
      <a:accent3>
        <a:srgbClr val="FBBF14"/>
      </a:accent3>
      <a:accent4>
        <a:srgbClr val="AE3570"/>
      </a:accent4>
      <a:accent5>
        <a:srgbClr val="3789C5"/>
      </a:accent5>
      <a:accent6>
        <a:srgbClr val="ACE3E5"/>
      </a:accent6>
      <a:hlink>
        <a:srgbClr val="0563C1"/>
      </a:hlink>
      <a:folHlink>
        <a:srgbClr val="954F72"/>
      </a:folHlink>
    </a:clrScheme>
    <a:fontScheme name="Bright Space - Tokamak Energy">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AB95D0D56C5445B7CB5D53B30E1A41" ma:contentTypeVersion="11" ma:contentTypeDescription="Create a new document." ma:contentTypeScope="" ma:versionID="498c6f80c2647ab6f2a763284d93be56">
  <xsd:schema xmlns:xsd="http://www.w3.org/2001/XMLSchema" xmlns:xs="http://www.w3.org/2001/XMLSchema" xmlns:p="http://schemas.microsoft.com/office/2006/metadata/properties" xmlns:ns2="9c36539e-faf8-4b18-a317-ff6afa42eb13" xmlns:ns3="f114b29e-7466-4a50-8e9c-77924f109d70" targetNamespace="http://schemas.microsoft.com/office/2006/metadata/properties" ma:root="true" ma:fieldsID="5676280ab49a964dc99c308afd7339db" ns2:_="" ns3:_="">
    <xsd:import namespace="9c36539e-faf8-4b18-a317-ff6afa42eb13"/>
    <xsd:import namespace="f114b29e-7466-4a50-8e9c-77924f109d7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539e-faf8-4b18-a317-ff6afa42eb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ac0ea88-6325-41bf-940c-7248ea5e8e9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14b29e-7466-4a50-8e9c-77924f109d7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2f656f3-e925-4b89-b192-9b276f95c466}" ma:internalName="TaxCatchAll" ma:showField="CatchAllData" ma:web="f114b29e-7466-4a50-8e9c-77924f109d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36539e-faf8-4b18-a317-ff6afa42eb13">
      <Terms xmlns="http://schemas.microsoft.com/office/infopath/2007/PartnerControls"/>
    </lcf76f155ced4ddcb4097134ff3c332f>
    <TaxCatchAll xmlns="f114b29e-7466-4a50-8e9c-77924f109d70" xsi:nil="true"/>
  </documentManagement>
</p:properties>
</file>

<file path=customXml/itemProps1.xml><?xml version="1.0" encoding="utf-8"?>
<ds:datastoreItem xmlns:ds="http://schemas.openxmlformats.org/officeDocument/2006/customXml" ds:itemID="{0A8F9F83-0A45-4579-8E95-DB23C8180F70}">
  <ds:schemaRefs>
    <ds:schemaRef ds:uri="http://schemas.microsoft.com/sharepoint/v3/contenttype/forms"/>
  </ds:schemaRefs>
</ds:datastoreItem>
</file>

<file path=customXml/itemProps2.xml><?xml version="1.0" encoding="utf-8"?>
<ds:datastoreItem xmlns:ds="http://schemas.openxmlformats.org/officeDocument/2006/customXml" ds:itemID="{A8868D0C-9764-4D4C-BC93-055940147C98}">
  <ds:schemaRefs>
    <ds:schemaRef ds:uri="9c36539e-faf8-4b18-a317-ff6afa42eb13"/>
    <ds:schemaRef ds:uri="f114b29e-7466-4a50-8e9c-77924f109d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CE41B46-9CC6-4D07-A066-A06C5B8D2B0C}">
  <ds:schemaRefs>
    <ds:schemaRef ds:uri="f114b29e-7466-4a50-8e9c-77924f109d70"/>
    <ds:schemaRef ds:uri="http://schemas.microsoft.com/office/2006/documentManagement/types"/>
    <ds:schemaRef ds:uri="9c36539e-faf8-4b18-a317-ff6afa42eb13"/>
    <ds:schemaRef ds:uri="http://purl.org/dc/term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229</TotalTime>
  <Words>1943</Words>
  <Application>Microsoft Office PowerPoint</Application>
  <PresentationFormat>On-screen Show (16:9)</PresentationFormat>
  <Paragraphs>231</Paragraphs>
  <Slides>19</Slides>
  <Notes>16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19</vt:i4>
      </vt:variant>
    </vt:vector>
  </HeadingPairs>
  <TitlesOfParts>
    <vt:vector size="31" baseType="lpstr">
      <vt:lpstr>Aptos</vt:lpstr>
      <vt:lpstr>Gotham Rounded</vt:lpstr>
      <vt:lpstr>Nunito</vt:lpstr>
      <vt:lpstr>Arial</vt:lpstr>
      <vt:lpstr>Segoe Sans</vt:lpstr>
      <vt:lpstr>CMSSI8</vt:lpstr>
      <vt:lpstr>Wingdings</vt:lpstr>
      <vt:lpstr>Office Theme</vt:lpstr>
      <vt:lpstr>1_Office Theme</vt:lpstr>
      <vt:lpstr>2_Office Theme</vt:lpstr>
      <vt:lpstr>1_Office Theme</vt:lpstr>
      <vt:lpstr>Office Theme</vt:lpstr>
      <vt:lpstr>PowerPoint Presentation</vt:lpstr>
      <vt:lpstr>PowerPoint Presentation</vt:lpstr>
      <vt:lpstr>PowerPoint Presentation</vt:lpstr>
      <vt:lpstr>PowerPoint Presentation</vt:lpstr>
      <vt:lpstr>Nuclear cross section data for spherical tokamaks (ST)</vt:lpstr>
      <vt:lpstr>Workflow for neutron transport simulations in Spherical Tokamaks (ST) Optimisation</vt:lpstr>
      <vt:lpstr>Key parameters for Spherical Tokamaks</vt:lpstr>
      <vt:lpstr>Shielding in spherical tokamaks (ST) </vt:lpstr>
      <vt:lpstr>Materials in STs</vt:lpstr>
      <vt:lpstr>HTS (REBa2CuO7) magnets and magnet cage</vt:lpstr>
      <vt:lpstr>Nuclear data comparison</vt:lpstr>
      <vt:lpstr>Critical cross section data and their  comparison with the experiments</vt:lpstr>
      <vt:lpstr>Critical cross section data and their  comparison with the experiments</vt:lpstr>
      <vt:lpstr>Critical cross section data and their  comparison with the experiments</vt:lpstr>
      <vt:lpstr>Impact of nuclear cross section uncertainty/sensitivity on the Nuclear response calculated with FISPACT-II V5*</vt:lpstr>
      <vt:lpstr>Impact of different libraries on activation  </vt:lpstr>
      <vt:lpstr>dpa cross section in FENDL-3.1</vt:lpstr>
      <vt:lpstr>Summary and discussion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Philpot</dc:creator>
  <cp:lastModifiedBy>Mayank Rajput</cp:lastModifiedBy>
  <cp:revision>2</cp:revision>
  <dcterms:created xsi:type="dcterms:W3CDTF">2022-09-07T12:32:22Z</dcterms:created>
  <dcterms:modified xsi:type="dcterms:W3CDTF">2025-05-15T07:42:56Z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0x01010075AB95D0D56C5445B7CB5D53B30E1A41</vt:lpwstr>
  </property>
  <property fmtid="{D5CDD505-2E9C-101B-9397-08002B2CF9AE}" pid="3" name="MediaServiceImageTags">
    <vt:lpwstr/>
  </property>
</Properties>
</file>