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45" r:id="rId2"/>
    <p:sldId id="344" r:id="rId3"/>
    <p:sldId id="393" r:id="rId4"/>
    <p:sldId id="346" r:id="rId5"/>
    <p:sldId id="347" r:id="rId6"/>
    <p:sldId id="396" r:id="rId7"/>
    <p:sldId id="397" r:id="rId8"/>
    <p:sldId id="400" r:id="rId9"/>
    <p:sldId id="399" r:id="rId10"/>
    <p:sldId id="402" r:id="rId11"/>
    <p:sldId id="398" r:id="rId12"/>
    <p:sldId id="404" r:id="rId13"/>
    <p:sldId id="405" r:id="rId14"/>
    <p:sldId id="364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1B5A2-CF96-448B-97C4-F34BA68699CF}" v="12" dt="2025-05-20T10:08:24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8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Milocco" userId="3e25edf804115a0f" providerId="LiveId" clId="{6EE1B5A2-CF96-448B-97C4-F34BA68699CF}"/>
    <pc:docChg chg="undo custSel modSld">
      <pc:chgData name="Alberto Milocco" userId="3e25edf804115a0f" providerId="LiveId" clId="{6EE1B5A2-CF96-448B-97C4-F34BA68699CF}" dt="2025-05-20T10:08:35.742" v="271" actId="1076"/>
      <pc:docMkLst>
        <pc:docMk/>
      </pc:docMkLst>
      <pc:sldChg chg="modSp mod">
        <pc:chgData name="Alberto Milocco" userId="3e25edf804115a0f" providerId="LiveId" clId="{6EE1B5A2-CF96-448B-97C4-F34BA68699CF}" dt="2025-05-20T10:05:42.163" v="264" actId="20577"/>
        <pc:sldMkLst>
          <pc:docMk/>
          <pc:sldMk cId="795572206" sldId="344"/>
        </pc:sldMkLst>
        <pc:spChg chg="mod">
          <ac:chgData name="Alberto Milocco" userId="3e25edf804115a0f" providerId="LiveId" clId="{6EE1B5A2-CF96-448B-97C4-F34BA68699CF}" dt="2025-05-20T10:05:42.163" v="264" actId="20577"/>
          <ac:spMkLst>
            <pc:docMk/>
            <pc:sldMk cId="795572206" sldId="344"/>
            <ac:spMk id="11" creationId="{29BDF502-8068-30F2-3DF6-9369191A0161}"/>
          </ac:spMkLst>
        </pc:spChg>
      </pc:sldChg>
      <pc:sldChg chg="modSp mod">
        <pc:chgData name="Alberto Milocco" userId="3e25edf804115a0f" providerId="LiveId" clId="{6EE1B5A2-CF96-448B-97C4-F34BA68699CF}" dt="2025-05-20T10:05:04.621" v="250" actId="1076"/>
        <pc:sldMkLst>
          <pc:docMk/>
          <pc:sldMk cId="3431611678" sldId="364"/>
        </pc:sldMkLst>
        <pc:spChg chg="mod">
          <ac:chgData name="Alberto Milocco" userId="3e25edf804115a0f" providerId="LiveId" clId="{6EE1B5A2-CF96-448B-97C4-F34BA68699CF}" dt="2025-05-20T10:05:04.621" v="250" actId="1076"/>
          <ac:spMkLst>
            <pc:docMk/>
            <pc:sldMk cId="3431611678" sldId="364"/>
            <ac:spMk id="7" creationId="{095533DB-E2D5-B37D-1E56-E75196EAEC83}"/>
          </ac:spMkLst>
        </pc:spChg>
      </pc:sldChg>
      <pc:sldChg chg="addSp delSp modSp mod">
        <pc:chgData name="Alberto Milocco" userId="3e25edf804115a0f" providerId="LiveId" clId="{6EE1B5A2-CF96-448B-97C4-F34BA68699CF}" dt="2025-05-20T10:08:35.742" v="271" actId="1076"/>
        <pc:sldMkLst>
          <pc:docMk/>
          <pc:sldMk cId="3837384797" sldId="393"/>
        </pc:sldMkLst>
        <pc:spChg chg="del mod">
          <ac:chgData name="Alberto Milocco" userId="3e25edf804115a0f" providerId="LiveId" clId="{6EE1B5A2-CF96-448B-97C4-F34BA68699CF}" dt="2025-05-20T10:08:01.759" v="269" actId="478"/>
          <ac:spMkLst>
            <pc:docMk/>
            <pc:sldMk cId="3837384797" sldId="393"/>
            <ac:spMk id="2" creationId="{2374A72C-827F-DB81-C1FE-5BCC4F8F25D6}"/>
          </ac:spMkLst>
        </pc:spChg>
        <pc:spChg chg="mod">
          <ac:chgData name="Alberto Milocco" userId="3e25edf804115a0f" providerId="LiveId" clId="{6EE1B5A2-CF96-448B-97C4-F34BA68699CF}" dt="2025-05-20T10:07:13.828" v="267" actId="1076"/>
          <ac:spMkLst>
            <pc:docMk/>
            <pc:sldMk cId="3837384797" sldId="393"/>
            <ac:spMk id="18" creationId="{55CF90E2-47C5-4EB8-794A-A842050CD59C}"/>
          </ac:spMkLst>
        </pc:spChg>
        <pc:picChg chg="add mod">
          <ac:chgData name="Alberto Milocco" userId="3e25edf804115a0f" providerId="LiveId" clId="{6EE1B5A2-CF96-448B-97C4-F34BA68699CF}" dt="2025-05-20T10:08:35.742" v="271" actId="1076"/>
          <ac:picMkLst>
            <pc:docMk/>
            <pc:sldMk cId="3837384797" sldId="393"/>
            <ac:picMk id="5" creationId="{5FF62014-8145-AB18-37A6-E2C1E0D0B5A6}"/>
          </ac:picMkLst>
        </pc:picChg>
      </pc:sldChg>
      <pc:sldChg chg="addSp delSp modSp mod">
        <pc:chgData name="Alberto Milocco" userId="3e25edf804115a0f" providerId="LiveId" clId="{6EE1B5A2-CF96-448B-97C4-F34BA68699CF}" dt="2025-05-20T09:45:04.117" v="54" actId="20577"/>
        <pc:sldMkLst>
          <pc:docMk/>
          <pc:sldMk cId="3718654425" sldId="396"/>
        </pc:sldMkLst>
        <pc:spChg chg="mod">
          <ac:chgData name="Alberto Milocco" userId="3e25edf804115a0f" providerId="LiveId" clId="{6EE1B5A2-CF96-448B-97C4-F34BA68699CF}" dt="2025-05-20T09:45:04.117" v="54" actId="20577"/>
          <ac:spMkLst>
            <pc:docMk/>
            <pc:sldMk cId="3718654425" sldId="396"/>
            <ac:spMk id="7" creationId="{ABE962C2-5D54-E6AA-7896-FFB2B91D72CA}"/>
          </ac:spMkLst>
        </pc:spChg>
        <pc:picChg chg="add mod">
          <ac:chgData name="Alberto Milocco" userId="3e25edf804115a0f" providerId="LiveId" clId="{6EE1B5A2-CF96-448B-97C4-F34BA68699CF}" dt="2025-05-20T09:44:43.562" v="10" actId="1076"/>
          <ac:picMkLst>
            <pc:docMk/>
            <pc:sldMk cId="3718654425" sldId="396"/>
            <ac:picMk id="3" creationId="{AA0C7CD0-BF0C-25AA-85CC-110542657187}"/>
          </ac:picMkLst>
        </pc:picChg>
        <pc:picChg chg="del">
          <ac:chgData name="Alberto Milocco" userId="3e25edf804115a0f" providerId="LiveId" clId="{6EE1B5A2-CF96-448B-97C4-F34BA68699CF}" dt="2025-05-20T09:44:11.043" v="0" actId="478"/>
          <ac:picMkLst>
            <pc:docMk/>
            <pc:sldMk cId="3718654425" sldId="396"/>
            <ac:picMk id="4" creationId="{ECEBDF2A-6002-9573-4998-1C1E8442B318}"/>
          </ac:picMkLst>
        </pc:picChg>
      </pc:sldChg>
      <pc:sldChg chg="addSp delSp modSp mod">
        <pc:chgData name="Alberto Milocco" userId="3e25edf804115a0f" providerId="LiveId" clId="{6EE1B5A2-CF96-448B-97C4-F34BA68699CF}" dt="2025-05-20T10:00:12.856" v="115" actId="1076"/>
        <pc:sldMkLst>
          <pc:docMk/>
          <pc:sldMk cId="3890868678" sldId="402"/>
        </pc:sldMkLst>
        <pc:spChg chg="del mod">
          <ac:chgData name="Alberto Milocco" userId="3e25edf804115a0f" providerId="LiveId" clId="{6EE1B5A2-CF96-448B-97C4-F34BA68699CF}" dt="2025-05-20T09:57:16.551" v="63" actId="478"/>
          <ac:spMkLst>
            <pc:docMk/>
            <pc:sldMk cId="3890868678" sldId="402"/>
            <ac:spMk id="4" creationId="{7ED3FBA6-6D08-0238-3772-BE59732849FB}"/>
          </ac:spMkLst>
        </pc:spChg>
        <pc:picChg chg="mod">
          <ac:chgData name="Alberto Milocco" userId="3e25edf804115a0f" providerId="LiveId" clId="{6EE1B5A2-CF96-448B-97C4-F34BA68699CF}" dt="2025-05-20T09:59:22.342" v="100" actId="1076"/>
          <ac:picMkLst>
            <pc:docMk/>
            <pc:sldMk cId="3890868678" sldId="402"/>
            <ac:picMk id="3" creationId="{794FAF48-9671-0A2D-FE18-3B4120A9A0D4}"/>
          </ac:picMkLst>
        </pc:picChg>
        <pc:picChg chg="add mod">
          <ac:chgData name="Alberto Milocco" userId="3e25edf804115a0f" providerId="LiveId" clId="{6EE1B5A2-CF96-448B-97C4-F34BA68699CF}" dt="2025-05-20T10:00:12.856" v="115" actId="1076"/>
          <ac:picMkLst>
            <pc:docMk/>
            <pc:sldMk cId="3890868678" sldId="402"/>
            <ac:picMk id="5" creationId="{84430023-815D-B9E3-C50E-0C76D83AF677}"/>
          </ac:picMkLst>
        </pc:picChg>
        <pc:picChg chg="mod">
          <ac:chgData name="Alberto Milocco" userId="3e25edf804115a0f" providerId="LiveId" clId="{6EE1B5A2-CF96-448B-97C4-F34BA68699CF}" dt="2025-05-20T09:59:27.303" v="101" actId="1076"/>
          <ac:picMkLst>
            <pc:docMk/>
            <pc:sldMk cId="3890868678" sldId="402"/>
            <ac:picMk id="6" creationId="{2DC6CCF6-B25F-8DAC-5490-AA862B4AAFB3}"/>
          </ac:picMkLst>
        </pc:picChg>
        <pc:picChg chg="mod">
          <ac:chgData name="Alberto Milocco" userId="3e25edf804115a0f" providerId="LiveId" clId="{6EE1B5A2-CF96-448B-97C4-F34BA68699CF}" dt="2025-05-20T09:59:15.705" v="99" actId="1076"/>
          <ac:picMkLst>
            <pc:docMk/>
            <pc:sldMk cId="3890868678" sldId="402"/>
            <ac:picMk id="8" creationId="{0781BEB4-D95C-3C3C-8AD5-18D54D10BAE2}"/>
          </ac:picMkLst>
        </pc:picChg>
        <pc:picChg chg="del">
          <ac:chgData name="Alberto Milocco" userId="3e25edf804115a0f" providerId="LiveId" clId="{6EE1B5A2-CF96-448B-97C4-F34BA68699CF}" dt="2025-05-20T09:57:11.070" v="62" actId="478"/>
          <ac:picMkLst>
            <pc:docMk/>
            <pc:sldMk cId="3890868678" sldId="402"/>
            <ac:picMk id="9" creationId="{58A61575-8E21-B840-96CB-92C82AB5B17B}"/>
          </ac:picMkLst>
        </pc:picChg>
      </pc:sldChg>
      <pc:sldChg chg="modSp mod">
        <pc:chgData name="Alberto Milocco" userId="3e25edf804115a0f" providerId="LiveId" clId="{6EE1B5A2-CF96-448B-97C4-F34BA68699CF}" dt="2025-05-20T10:05:23.406" v="252" actId="14100"/>
        <pc:sldMkLst>
          <pc:docMk/>
          <pc:sldMk cId="617086214" sldId="404"/>
        </pc:sldMkLst>
        <pc:spChg chg="mod">
          <ac:chgData name="Alberto Milocco" userId="3e25edf804115a0f" providerId="LiveId" clId="{6EE1B5A2-CF96-448B-97C4-F34BA68699CF}" dt="2025-05-20T10:05:23.406" v="252" actId="14100"/>
          <ac:spMkLst>
            <pc:docMk/>
            <pc:sldMk cId="617086214" sldId="404"/>
            <ac:spMk id="5" creationId="{C08ADACF-848B-295B-5438-98F14A44EE87}"/>
          </ac:spMkLst>
        </pc:spChg>
      </pc:sldChg>
      <pc:sldChg chg="modSp mod">
        <pc:chgData name="Alberto Milocco" userId="3e25edf804115a0f" providerId="LiveId" clId="{6EE1B5A2-CF96-448B-97C4-F34BA68699CF}" dt="2025-05-20T10:04:07.852" v="239" actId="20577"/>
        <pc:sldMkLst>
          <pc:docMk/>
          <pc:sldMk cId="2421910781" sldId="405"/>
        </pc:sldMkLst>
        <pc:spChg chg="mod">
          <ac:chgData name="Alberto Milocco" userId="3e25edf804115a0f" providerId="LiveId" clId="{6EE1B5A2-CF96-448B-97C4-F34BA68699CF}" dt="2025-05-20T10:04:07.852" v="239" actId="20577"/>
          <ac:spMkLst>
            <pc:docMk/>
            <pc:sldMk cId="2421910781" sldId="405"/>
            <ac:spMk id="5" creationId="{F3F4D9F8-4C98-9BFA-A3A2-3B9FC72580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B208-1F29-49CB-93EC-F1BB20988217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490F0-4A7E-44F1-AFCE-4A737B445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71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90F0-4A7E-44F1-AFCE-4A737B44578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92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A01A2-78FD-8D56-7CD9-6C3626FC5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9D8029-A24C-FC6C-B0A4-EA0CFD848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63CF068-1B2A-F149-6FF6-0BC119976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B5DE8A-B82E-100F-EACB-C604B63FE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90F0-4A7E-44F1-AFCE-4A737B44578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39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0BDA-81B5-CCD0-063B-F7FDFE558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78E785-8D49-7ACE-A62B-561190BE9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CFC062C-4C2F-EFF3-FC45-66CB4767D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D15E1F-9F4D-BA60-5142-299E6A7B3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90F0-4A7E-44F1-AFCE-4A737B44578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10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0" y="2233337"/>
            <a:ext cx="5043739" cy="1631216"/>
          </a:xfrm>
          <a:custGeom>
            <a:avLst/>
            <a:gdLst>
              <a:gd name="connsiteX0" fmla="*/ 0 w 4248472"/>
              <a:gd name="connsiteY0" fmla="*/ 0 h 1569660"/>
              <a:gd name="connsiteX1" fmla="*/ 4248472 w 4248472"/>
              <a:gd name="connsiteY1" fmla="*/ 0 h 1569660"/>
              <a:gd name="connsiteX2" fmla="*/ 4248472 w 4248472"/>
              <a:gd name="connsiteY2" fmla="*/ 1569660 h 1569660"/>
              <a:gd name="connsiteX3" fmla="*/ 0 w 4248472"/>
              <a:gd name="connsiteY3" fmla="*/ 1569660 h 1569660"/>
              <a:gd name="connsiteX4" fmla="*/ 0 w 4248472"/>
              <a:gd name="connsiteY4" fmla="*/ 0 h 1569660"/>
              <a:gd name="connsiteX0" fmla="*/ 0 w 4248472"/>
              <a:gd name="connsiteY0" fmla="*/ 0 h 1569660"/>
              <a:gd name="connsiteX1" fmla="*/ 4248472 w 4248472"/>
              <a:gd name="connsiteY1" fmla="*/ 0 h 1569660"/>
              <a:gd name="connsiteX2" fmla="*/ 3859005 w 4248472"/>
              <a:gd name="connsiteY2" fmla="*/ 1535793 h 1569660"/>
              <a:gd name="connsiteX3" fmla="*/ 0 w 4248472"/>
              <a:gd name="connsiteY3" fmla="*/ 1569660 h 1569660"/>
              <a:gd name="connsiteX4" fmla="*/ 0 w 4248472"/>
              <a:gd name="connsiteY4" fmla="*/ 0 h 1569660"/>
              <a:gd name="connsiteX0" fmla="*/ 0 w 4333138"/>
              <a:gd name="connsiteY0" fmla="*/ 0 h 1569660"/>
              <a:gd name="connsiteX1" fmla="*/ 4333138 w 4333138"/>
              <a:gd name="connsiteY1" fmla="*/ 25400 h 1569660"/>
              <a:gd name="connsiteX2" fmla="*/ 3859005 w 4333138"/>
              <a:gd name="connsiteY2" fmla="*/ 1535793 h 1569660"/>
              <a:gd name="connsiteX3" fmla="*/ 0 w 4333138"/>
              <a:gd name="connsiteY3" fmla="*/ 1569660 h 1569660"/>
              <a:gd name="connsiteX4" fmla="*/ 0 w 4333138"/>
              <a:gd name="connsiteY4" fmla="*/ 0 h 1569660"/>
              <a:gd name="connsiteX0" fmla="*/ 0 w 4333138"/>
              <a:gd name="connsiteY0" fmla="*/ 0 h 2255459"/>
              <a:gd name="connsiteX1" fmla="*/ 4333138 w 4333138"/>
              <a:gd name="connsiteY1" fmla="*/ 25400 h 2255459"/>
              <a:gd name="connsiteX2" fmla="*/ 3562671 w 4333138"/>
              <a:gd name="connsiteY2" fmla="*/ 2255459 h 2255459"/>
              <a:gd name="connsiteX3" fmla="*/ 0 w 4333138"/>
              <a:gd name="connsiteY3" fmla="*/ 1569660 h 2255459"/>
              <a:gd name="connsiteX4" fmla="*/ 0 w 4333138"/>
              <a:gd name="connsiteY4" fmla="*/ 0 h 2255459"/>
              <a:gd name="connsiteX0" fmla="*/ 0 w 4333138"/>
              <a:gd name="connsiteY0" fmla="*/ 0 h 2255459"/>
              <a:gd name="connsiteX1" fmla="*/ 4333138 w 4333138"/>
              <a:gd name="connsiteY1" fmla="*/ 25400 h 2255459"/>
              <a:gd name="connsiteX2" fmla="*/ 3562671 w 4333138"/>
              <a:gd name="connsiteY2" fmla="*/ 2255459 h 2255459"/>
              <a:gd name="connsiteX3" fmla="*/ 8467 w 4333138"/>
              <a:gd name="connsiteY3" fmla="*/ 2246993 h 2255459"/>
              <a:gd name="connsiteX4" fmla="*/ 0 w 4333138"/>
              <a:gd name="connsiteY4" fmla="*/ 0 h 2255459"/>
              <a:gd name="connsiteX0" fmla="*/ 0 w 4265404"/>
              <a:gd name="connsiteY0" fmla="*/ 0 h 2255459"/>
              <a:gd name="connsiteX1" fmla="*/ 4265404 w 4265404"/>
              <a:gd name="connsiteY1" fmla="*/ 25400 h 2255459"/>
              <a:gd name="connsiteX2" fmla="*/ 3562671 w 4265404"/>
              <a:gd name="connsiteY2" fmla="*/ 2255459 h 2255459"/>
              <a:gd name="connsiteX3" fmla="*/ 8467 w 4265404"/>
              <a:gd name="connsiteY3" fmla="*/ 2246993 h 2255459"/>
              <a:gd name="connsiteX4" fmla="*/ 0 w 4265404"/>
              <a:gd name="connsiteY4" fmla="*/ 0 h 2255459"/>
              <a:gd name="connsiteX0" fmla="*/ 0 w 4265404"/>
              <a:gd name="connsiteY0" fmla="*/ 0 h 2263926"/>
              <a:gd name="connsiteX1" fmla="*/ 4265404 w 4265404"/>
              <a:gd name="connsiteY1" fmla="*/ 25400 h 2263926"/>
              <a:gd name="connsiteX2" fmla="*/ 3494937 w 4265404"/>
              <a:gd name="connsiteY2" fmla="*/ 2263926 h 2263926"/>
              <a:gd name="connsiteX3" fmla="*/ 8467 w 4265404"/>
              <a:gd name="connsiteY3" fmla="*/ 2246993 h 2263926"/>
              <a:gd name="connsiteX4" fmla="*/ 0 w 4265404"/>
              <a:gd name="connsiteY4" fmla="*/ 0 h 2263926"/>
              <a:gd name="connsiteX0" fmla="*/ 0 w 3757404"/>
              <a:gd name="connsiteY0" fmla="*/ 16934 h 2280860"/>
              <a:gd name="connsiteX1" fmla="*/ 3757404 w 3757404"/>
              <a:gd name="connsiteY1" fmla="*/ 0 h 2280860"/>
              <a:gd name="connsiteX2" fmla="*/ 3494937 w 3757404"/>
              <a:gd name="connsiteY2" fmla="*/ 2280860 h 2280860"/>
              <a:gd name="connsiteX3" fmla="*/ 8467 w 3757404"/>
              <a:gd name="connsiteY3" fmla="*/ 2263927 h 2280860"/>
              <a:gd name="connsiteX4" fmla="*/ 0 w 3757404"/>
              <a:gd name="connsiteY4" fmla="*/ 16934 h 2280860"/>
              <a:gd name="connsiteX0" fmla="*/ 0 w 4206138"/>
              <a:gd name="connsiteY0" fmla="*/ 8467 h 2272393"/>
              <a:gd name="connsiteX1" fmla="*/ 4206138 w 4206138"/>
              <a:gd name="connsiteY1" fmla="*/ 0 h 2272393"/>
              <a:gd name="connsiteX2" fmla="*/ 3494937 w 4206138"/>
              <a:gd name="connsiteY2" fmla="*/ 2272393 h 2272393"/>
              <a:gd name="connsiteX3" fmla="*/ 8467 w 4206138"/>
              <a:gd name="connsiteY3" fmla="*/ 2255460 h 2272393"/>
              <a:gd name="connsiteX4" fmla="*/ 0 w 4206138"/>
              <a:gd name="connsiteY4" fmla="*/ 8467 h 2272393"/>
              <a:gd name="connsiteX0" fmla="*/ 0 w 4256938"/>
              <a:gd name="connsiteY0" fmla="*/ 8467 h 2272393"/>
              <a:gd name="connsiteX1" fmla="*/ 4256938 w 4256938"/>
              <a:gd name="connsiteY1" fmla="*/ 0 h 2272393"/>
              <a:gd name="connsiteX2" fmla="*/ 3494937 w 4256938"/>
              <a:gd name="connsiteY2" fmla="*/ 2272393 h 2272393"/>
              <a:gd name="connsiteX3" fmla="*/ 8467 w 4256938"/>
              <a:gd name="connsiteY3" fmla="*/ 2255460 h 2272393"/>
              <a:gd name="connsiteX4" fmla="*/ 0 w 4256938"/>
              <a:gd name="connsiteY4" fmla="*/ 8467 h 2272393"/>
              <a:gd name="connsiteX0" fmla="*/ 0 w 3494937"/>
              <a:gd name="connsiteY0" fmla="*/ 0 h 2263926"/>
              <a:gd name="connsiteX1" fmla="*/ 3274804 w 3494937"/>
              <a:gd name="connsiteY1" fmla="*/ 27425 h 2263926"/>
              <a:gd name="connsiteX2" fmla="*/ 3494937 w 3494937"/>
              <a:gd name="connsiteY2" fmla="*/ 2263926 h 2263926"/>
              <a:gd name="connsiteX3" fmla="*/ 8467 w 3494937"/>
              <a:gd name="connsiteY3" fmla="*/ 2246993 h 2263926"/>
              <a:gd name="connsiteX4" fmla="*/ 0 w 3494937"/>
              <a:gd name="connsiteY4" fmla="*/ 0 h 2263926"/>
              <a:gd name="connsiteX0" fmla="*/ 0 w 3994470"/>
              <a:gd name="connsiteY0" fmla="*/ 0 h 2246993"/>
              <a:gd name="connsiteX1" fmla="*/ 3274804 w 3994470"/>
              <a:gd name="connsiteY1" fmla="*/ 27425 h 2246993"/>
              <a:gd name="connsiteX2" fmla="*/ 3994470 w 3994470"/>
              <a:gd name="connsiteY2" fmla="*/ 2228034 h 2246993"/>
              <a:gd name="connsiteX3" fmla="*/ 8467 w 3994470"/>
              <a:gd name="connsiteY3" fmla="*/ 2246993 h 2246993"/>
              <a:gd name="connsiteX4" fmla="*/ 0 w 3994470"/>
              <a:gd name="connsiteY4" fmla="*/ 0 h 2246993"/>
              <a:gd name="connsiteX0" fmla="*/ 0 w 3994470"/>
              <a:gd name="connsiteY0" fmla="*/ 0 h 2246993"/>
              <a:gd name="connsiteX1" fmla="*/ 3190137 w 3994470"/>
              <a:gd name="connsiteY1" fmla="*/ 9480 h 2246993"/>
              <a:gd name="connsiteX2" fmla="*/ 3994470 w 3994470"/>
              <a:gd name="connsiteY2" fmla="*/ 2228034 h 2246993"/>
              <a:gd name="connsiteX3" fmla="*/ 8467 w 3994470"/>
              <a:gd name="connsiteY3" fmla="*/ 2246993 h 2246993"/>
              <a:gd name="connsiteX4" fmla="*/ 0 w 3994470"/>
              <a:gd name="connsiteY4" fmla="*/ 0 h 2246993"/>
              <a:gd name="connsiteX0" fmla="*/ 0 w 3850537"/>
              <a:gd name="connsiteY0" fmla="*/ 0 h 2246993"/>
              <a:gd name="connsiteX1" fmla="*/ 3190137 w 3850537"/>
              <a:gd name="connsiteY1" fmla="*/ 9480 h 2246993"/>
              <a:gd name="connsiteX2" fmla="*/ 3850537 w 3850537"/>
              <a:gd name="connsiteY2" fmla="*/ 2228034 h 2246993"/>
              <a:gd name="connsiteX3" fmla="*/ 8467 w 3850537"/>
              <a:gd name="connsiteY3" fmla="*/ 2246993 h 2246993"/>
              <a:gd name="connsiteX4" fmla="*/ 0 w 3850537"/>
              <a:gd name="connsiteY4" fmla="*/ 0 h 2246993"/>
              <a:gd name="connsiteX0" fmla="*/ 0 w 3850537"/>
              <a:gd name="connsiteY0" fmla="*/ 0 h 2246993"/>
              <a:gd name="connsiteX1" fmla="*/ 3130871 w 3850537"/>
              <a:gd name="connsiteY1" fmla="*/ 18353 h 2246993"/>
              <a:gd name="connsiteX2" fmla="*/ 3850537 w 3850537"/>
              <a:gd name="connsiteY2" fmla="*/ 2228034 h 2246993"/>
              <a:gd name="connsiteX3" fmla="*/ 8467 w 3850537"/>
              <a:gd name="connsiteY3" fmla="*/ 2246993 h 2246993"/>
              <a:gd name="connsiteX4" fmla="*/ 0 w 3850537"/>
              <a:gd name="connsiteY4" fmla="*/ 0 h 2246993"/>
              <a:gd name="connsiteX0" fmla="*/ 0 w 3850537"/>
              <a:gd name="connsiteY0" fmla="*/ 0 h 2246993"/>
              <a:gd name="connsiteX1" fmla="*/ 3037738 w 3850537"/>
              <a:gd name="connsiteY1" fmla="*/ 18353 h 2246993"/>
              <a:gd name="connsiteX2" fmla="*/ 3850537 w 3850537"/>
              <a:gd name="connsiteY2" fmla="*/ 2228034 h 2246993"/>
              <a:gd name="connsiteX3" fmla="*/ 8467 w 3850537"/>
              <a:gd name="connsiteY3" fmla="*/ 2246993 h 2246993"/>
              <a:gd name="connsiteX4" fmla="*/ 0 w 3850537"/>
              <a:gd name="connsiteY4" fmla="*/ 0 h 2246993"/>
              <a:gd name="connsiteX0" fmla="*/ 0 w 3782804"/>
              <a:gd name="connsiteY0" fmla="*/ 0 h 2246993"/>
              <a:gd name="connsiteX1" fmla="*/ 3037738 w 3782804"/>
              <a:gd name="connsiteY1" fmla="*/ 18353 h 2246993"/>
              <a:gd name="connsiteX2" fmla="*/ 3782804 w 3782804"/>
              <a:gd name="connsiteY2" fmla="*/ 2245781 h 2246993"/>
              <a:gd name="connsiteX3" fmla="*/ 8467 w 3782804"/>
              <a:gd name="connsiteY3" fmla="*/ 2246993 h 2246993"/>
              <a:gd name="connsiteX4" fmla="*/ 0 w 3782804"/>
              <a:gd name="connsiteY4" fmla="*/ 0 h 224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804" h="2246993">
                <a:moveTo>
                  <a:pt x="0" y="0"/>
                </a:moveTo>
                <a:lnTo>
                  <a:pt x="3037738" y="18353"/>
                </a:lnTo>
                <a:lnTo>
                  <a:pt x="3782804" y="2245781"/>
                </a:lnTo>
                <a:lnTo>
                  <a:pt x="8467" y="2246993"/>
                </a:lnTo>
                <a:cubicBezTo>
                  <a:pt x="5645" y="1497995"/>
                  <a:pt x="2822" y="748998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600" b="1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style on two lines</a:t>
            </a:r>
          </a:p>
          <a:p>
            <a:r>
              <a:rPr lang="en-US"/>
              <a:t>Or more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4693787"/>
            <a:ext cx="4416061" cy="461665"/>
          </a:xfr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>
                <a:ea typeface="+mn-ea"/>
              </a:rPr>
              <a:t>Subtitle or author’s name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403" y="5661249"/>
            <a:ext cx="3551767" cy="504825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849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A. Milocco, IAEA Consultancy Meeting on the Preparation of a Major FENDL Release, 13-16 May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916832"/>
            <a:ext cx="11233151" cy="4249018"/>
          </a:xfrm>
        </p:spPr>
        <p:txBody>
          <a:bodyPr>
            <a:normAutofit/>
          </a:bodyPr>
          <a:lstStyle>
            <a:lvl1pPr indent="-180000">
              <a:buFont typeface="Arial" pitchFamily="34" charset="0"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1801" y="1268289"/>
            <a:ext cx="11233151" cy="446276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31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08720"/>
            <a:ext cx="12192000" cy="5616624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rgbClr val="E8E8E8"/>
              </a:gs>
              <a:gs pos="10000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A. Milocco, IAEA Consultancy Meeting on the Preparation of a Major FENDL Release, 13-16 May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12285" y="3356794"/>
            <a:ext cx="10272183" cy="57626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2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</a:t>
            </a:r>
            <a:r>
              <a:rPr kumimoji="0" lang="en-US" sz="35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 edit Master</a:t>
            </a:r>
            <a:r>
              <a:rPr kumimoji="0" lang="en-US" sz="35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0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title</a:t>
            </a:r>
            <a:r>
              <a:rPr kumimoji="0" lang="en-US" sz="35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03172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Milocco, IAEA Consultancy Meeting on the Preparation of a Major FENDL Release, 13-16 May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371" y="250969"/>
            <a:ext cx="8448939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371" y="1268289"/>
            <a:ext cx="11233580" cy="446276"/>
          </a:xfrm>
        </p:spPr>
        <p:txBody>
          <a:bodyPr>
            <a:spAutoFit/>
          </a:bodyPr>
          <a:lstStyle>
            <a:lvl1pPr>
              <a:defRPr sz="2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31635" y="1916113"/>
            <a:ext cx="5376333" cy="1528624"/>
          </a:xfrm>
        </p:spPr>
        <p:txBody>
          <a:bodyPr>
            <a:spAutoFit/>
          </a:bodyPr>
          <a:lstStyle>
            <a:lvl1pPr marL="0" indent="-201600">
              <a:buFont typeface="Arial" pitchFamily="34" charset="0"/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/>
          </p:nvPr>
        </p:nvSpPr>
        <p:spPr>
          <a:xfrm>
            <a:off x="6288022" y="1916832"/>
            <a:ext cx="5376333" cy="1528624"/>
          </a:xfrm>
        </p:spPr>
        <p:txBody>
          <a:bodyPr>
            <a:sp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72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Milocco, IAEA Consultancy Meeting on the Preparation of a Major FENDL Release, 13-16 May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371" y="250969"/>
            <a:ext cx="8448939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68289"/>
            <a:ext cx="11233151" cy="446276"/>
          </a:xfrm>
        </p:spPr>
        <p:txBody>
          <a:bodyPr>
            <a:spAutoFit/>
          </a:bodyPr>
          <a:lstStyle>
            <a:lvl1pPr>
              <a:defRPr sz="2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8617" y="5792634"/>
            <a:ext cx="5376000" cy="307777"/>
          </a:xfrm>
        </p:spPr>
        <p:txBody>
          <a:bodyPr wrap="square" anchor="t">
            <a:spAutoFit/>
          </a:bodyPr>
          <a:lstStyle>
            <a:lvl1pPr>
              <a:defRPr sz="1400" i="1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buNone/>
              <a:defRPr sz="1800" baseline="0"/>
            </a:lvl2pPr>
          </a:lstStyle>
          <a:p>
            <a:pPr lvl="0"/>
            <a:r>
              <a:rPr lang="en-GB"/>
              <a:t>Caption text</a:t>
            </a:r>
            <a:endParaRPr lang="en-US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431635" y="1916113"/>
            <a:ext cx="5376333" cy="1528624"/>
          </a:xfrm>
        </p:spPr>
        <p:txBody>
          <a:bodyPr>
            <a:spAutoFit/>
          </a:bodyPr>
          <a:lstStyle>
            <a:lvl1pPr indent="-180000"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7"/>
          </p:nvPr>
        </p:nvSpPr>
        <p:spPr>
          <a:xfrm>
            <a:off x="6288022" y="1916833"/>
            <a:ext cx="5376333" cy="1528624"/>
          </a:xfrm>
        </p:spPr>
        <p:txBody>
          <a:bodyPr>
            <a:spAutoFit/>
          </a:bodyPr>
          <a:lstStyle>
            <a:lvl1pPr indent="-180000"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31371" y="5805265"/>
            <a:ext cx="5376000" cy="307777"/>
          </a:xfrm>
        </p:spPr>
        <p:txBody>
          <a:bodyPr wrap="square" anchor="t">
            <a:spAutoFit/>
          </a:bodyPr>
          <a:lstStyle>
            <a:lvl1pPr>
              <a:defRPr sz="1400" i="1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buNone/>
              <a:defRPr sz="1800" baseline="0"/>
            </a:lvl2pPr>
          </a:lstStyle>
          <a:p>
            <a:pPr lvl="0"/>
            <a:r>
              <a:rPr lang="en-GB"/>
              <a:t>Caption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525344"/>
          </a:xfrm>
        </p:spPr>
        <p:txBody>
          <a:bodyPr/>
          <a:lstStyle>
            <a:lvl1pPr indent="-1800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6052"/>
            <a:ext cx="12192000" cy="369332"/>
          </a:xfrm>
          <a:solidFill>
            <a:schemeClr val="tx2"/>
          </a:solidFill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</a:lstStyle>
          <a:p>
            <a:pPr lvl="1"/>
            <a:r>
              <a:rPr lang="en-GB"/>
              <a:t>Caption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8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A. Milocco, IAEA Consultancy Meeting on the Preparation of a Major FENDL Release, 13-16 May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31371" y="250969"/>
            <a:ext cx="8448939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98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g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A. Milocco, IAEA Consultancy Meeting on the Preparation of a Major FENDL Release, 13-16 May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916832"/>
            <a:ext cx="11233151" cy="4249018"/>
          </a:xfrm>
        </p:spPr>
        <p:txBody>
          <a:bodyPr>
            <a:normAutofit/>
          </a:bodyPr>
          <a:lstStyle>
            <a:lvl1pPr indent="-180000">
              <a:buFont typeface="Arial" pitchFamily="34" charset="0"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1801" y="1268289"/>
            <a:ext cx="11233151" cy="446276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257514"/>
            <a:ext cx="10081120" cy="451406"/>
          </a:xfrm>
        </p:spPr>
        <p:txBody>
          <a:bodyPr/>
          <a:lstStyle>
            <a:lvl1pPr algn="ctr">
              <a:defRPr sz="3200" b="1" cap="none" spc="0">
                <a:ln w="1905"/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52000"/>
                    </a:srgbClr>
                  </a:inn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007534" y="3964686"/>
            <a:ext cx="10081684" cy="369332"/>
          </a:xfrm>
        </p:spPr>
        <p:txBody>
          <a:bodyPr anchor="ctr">
            <a:spAutoFit/>
          </a:bodyPr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54000"/>
                    </a:schemeClr>
                  </a:inn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23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250969"/>
            <a:ext cx="8448939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196754"/>
            <a:ext cx="111840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371" y="6525344"/>
            <a:ext cx="10177131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A. Milocco, IAEA Consultancy Meeting on the Preparation of a Major FENDL Release, 13-16 May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20261"/>
            <a:ext cx="924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B55C215-7F9A-4AB7-8398-183B47447B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5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dt="0"/>
  <p:txStyles>
    <p:titleStyle>
      <a:lvl1pPr indent="0"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spc="0">
          <a:solidFill>
            <a:schemeClr val="bg2"/>
          </a:solidFill>
          <a:effectLst>
            <a:outerShdw blurRad="63500" algn="ctr" rotWithShape="0">
              <a:prstClr val="black">
                <a:alpha val="5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00025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8525" indent="-179388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8888" indent="-180975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17663" indent="-179388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0C9013E-2EFB-4849-81A4-638B4B559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622" y="1496694"/>
            <a:ext cx="5043739" cy="3648243"/>
          </a:xfrm>
        </p:spPr>
        <p:txBody>
          <a:bodyPr/>
          <a:lstStyle/>
          <a:p>
            <a:r>
              <a:rPr lang="en-US" sz="3200" noProof="0" dirty="0"/>
              <a:t>Ranking </a:t>
            </a:r>
          </a:p>
          <a:p>
            <a:r>
              <a:rPr lang="en-US" sz="3200" noProof="0" dirty="0"/>
              <a:t>of iron nuclear data performance </a:t>
            </a:r>
          </a:p>
          <a:p>
            <a:r>
              <a:rPr lang="en-US" sz="3200" noProof="0" dirty="0"/>
              <a:t>for fusion application </a:t>
            </a:r>
            <a:br>
              <a:rPr lang="en-US" sz="3200" noProof="0" dirty="0"/>
            </a:br>
            <a:r>
              <a:rPr lang="en-US" sz="3200" noProof="0" dirty="0"/>
              <a:t>using a suite</a:t>
            </a:r>
          </a:p>
          <a:p>
            <a:r>
              <a:rPr lang="en-US" sz="3200" noProof="0" dirty="0"/>
              <a:t>of benchmark experiments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40986-B465-99F6-FBD8-F3F4DE532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622" y="5322749"/>
            <a:ext cx="5750408" cy="769441"/>
          </a:xfrm>
        </p:spPr>
        <p:txBody>
          <a:bodyPr/>
          <a:lstStyle/>
          <a:p>
            <a:r>
              <a:rPr lang="en-US" sz="2000" noProof="0" dirty="0"/>
              <a:t>Alberto </a:t>
            </a:r>
            <a:r>
              <a:rPr lang="en-US" sz="2000" dirty="0"/>
              <a:t>Milocco (F4E external expert)</a:t>
            </a:r>
            <a:r>
              <a:rPr lang="en-US" sz="2000" noProof="0" dirty="0"/>
              <a:t>, </a:t>
            </a:r>
          </a:p>
          <a:p>
            <a:r>
              <a:rPr lang="en-US" sz="2000" noProof="0" dirty="0"/>
              <a:t>Marco Fabbri, Davide Laghi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BF8F0-F602-1F48-7F86-219F037CB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898" y="6280030"/>
            <a:ext cx="5595132" cy="577970"/>
          </a:xfrm>
        </p:spPr>
        <p:txBody>
          <a:bodyPr>
            <a:normAutofit/>
          </a:bodyPr>
          <a:lstStyle/>
          <a:p>
            <a:r>
              <a:rPr lang="en-US" sz="1200" dirty="0"/>
              <a:t>IAEA Consultancy Meeting  on the Preparation of a Major FENDL Release, </a:t>
            </a:r>
          </a:p>
          <a:p>
            <a:r>
              <a:rPr lang="en-US" sz="1200" dirty="0"/>
              <a:t>Wien, 13-16 May </a:t>
            </a:r>
            <a:r>
              <a:rPr lang="en-US" sz="1200" noProof="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1194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D5B5C-C61E-4E39-A90D-EAB1BF73E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B0A19F5-58A5-FF34-7150-165F2FFE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371" y="6525344"/>
            <a:ext cx="10177131" cy="3326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Milocco, IAEA Consultancy Meeting on the Preparation of a Major FENDL Release, 13-16 May 2025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E272322-6319-66DF-4C4A-F37978D4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0"/>
            <a:ext cx="8448939" cy="9144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Plots</a:t>
            </a:r>
            <a:endParaRPr lang="en-US" sz="3200" noProof="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DC6CCF6-B25F-8DAC-5490-AA862B4AAFB3}"/>
              </a:ext>
            </a:extLst>
          </p:cNvPr>
          <p:cNvPicPr preferRelativeResize="0">
            <a:picLocks noGrp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" y="950158"/>
            <a:ext cx="5760000" cy="288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781BEB4-D95C-3C3C-8AD5-18D54D10BAE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78982" y="3978000"/>
            <a:ext cx="5760000" cy="288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94FAF48-9671-0A2D-FE18-3B4120A9A0D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32000" y="941744"/>
            <a:ext cx="5760000" cy="288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430023-815D-B9E3-C50E-0C76D83AF677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8000"/>
            <a:ext cx="60959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6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86654-357E-B5C9-C5BC-DF9F9F71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15E1E28-0876-E134-D4D7-31BEB4AA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Milocco, IAEA Consultancy Meeting on the Preparation of a Major FENDL Release, 13-16 May 2025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5595A97-166B-24A9-A006-41BBE066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it-IT" sz="3200" dirty="0" err="1"/>
              <a:t>KPIs</a:t>
            </a:r>
            <a:endParaRPr lang="en-US" sz="3200" noProof="0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1A373E45-4D80-2EFC-03B6-29480E1A6C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70" y="1020108"/>
            <a:ext cx="5969429" cy="27751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General comparison between cross sections from different 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Pinpoint issues by energy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Spot out problems related to specific 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Questionable metrics consistency (yet)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99E6AB1-24B9-0CCD-7740-A84111582E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1369" y="3735137"/>
            <a:ext cx="5760000" cy="252564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D536EBD-0307-24CE-15EE-15C908BAF99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56" y="3735139"/>
            <a:ext cx="5760000" cy="2520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56D0F2B-AD47-498A-A924-FB519BD2D69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32000" y="996344"/>
            <a:ext cx="57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F691C-6FA9-CB5D-3D20-E6EC46193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F21B13F-036B-B19C-530F-E2487C1F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Milocco, IAEA Consultancy Meeting on the Preparation of a Major FENDL Release, 13-16 May 2025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869381A-D00F-AC22-C56A-111C6462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250969"/>
            <a:ext cx="8448939" cy="603796"/>
          </a:xfrm>
        </p:spPr>
        <p:txBody>
          <a:bodyPr/>
          <a:lstStyle/>
          <a:p>
            <a:r>
              <a:rPr lang="it-IT" sz="3200" dirty="0" err="1"/>
              <a:t>Comments</a:t>
            </a:r>
            <a:endParaRPr lang="it-IT" sz="32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08ADACF-848B-295B-5438-98F14A44E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405" y="1062933"/>
            <a:ext cx="11233151" cy="523512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it-IT" sz="2400" dirty="0"/>
              <a:t>Chi-</a:t>
            </a:r>
            <a:r>
              <a:rPr lang="it-IT" sz="2400" dirty="0" err="1"/>
              <a:t>squared</a:t>
            </a:r>
            <a:r>
              <a:rPr lang="it-IT" sz="2400" dirty="0"/>
              <a:t> </a:t>
            </a:r>
            <a:r>
              <a:rPr lang="it-IT" sz="2400" dirty="0" err="1"/>
              <a:t>approach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 be </a:t>
            </a:r>
            <a:r>
              <a:rPr lang="it-IT" sz="2400" dirty="0" err="1"/>
              <a:t>affected</a:t>
            </a:r>
            <a:r>
              <a:rPr lang="it-IT" sz="2400" dirty="0"/>
              <a:t> by </a:t>
            </a:r>
            <a:r>
              <a:rPr lang="it-IT" sz="2400" dirty="0" err="1"/>
              <a:t>unrealistic</a:t>
            </a:r>
            <a:r>
              <a:rPr lang="it-IT" sz="2400" dirty="0"/>
              <a:t> </a:t>
            </a:r>
            <a:r>
              <a:rPr lang="it-IT" sz="2400" dirty="0" err="1"/>
              <a:t>experimental</a:t>
            </a:r>
            <a:r>
              <a:rPr lang="it-IT" sz="2400" dirty="0"/>
              <a:t> </a:t>
            </a:r>
            <a:r>
              <a:rPr lang="it-IT" sz="2400" dirty="0" err="1"/>
              <a:t>uncertainties</a:t>
            </a:r>
            <a:endParaRPr lang="it-IT" sz="2400" dirty="0"/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it-IT" sz="2400" dirty="0"/>
              <a:t>Chi-</a:t>
            </a:r>
            <a:r>
              <a:rPr lang="it-IT" sz="2400" dirty="0" err="1"/>
              <a:t>squares</a:t>
            </a:r>
            <a:r>
              <a:rPr lang="it-IT" sz="2400" dirty="0"/>
              <a:t> </a:t>
            </a:r>
            <a:r>
              <a:rPr lang="it-IT" sz="2400" dirty="0" err="1"/>
              <a:t>figures</a:t>
            </a:r>
            <a:r>
              <a:rPr lang="it-IT" sz="2400" dirty="0"/>
              <a:t> for </a:t>
            </a:r>
            <a:r>
              <a:rPr lang="it-IT" sz="2400" dirty="0" err="1"/>
              <a:t>shielding</a:t>
            </a:r>
            <a:r>
              <a:rPr lang="it-IT" sz="2400" dirty="0"/>
              <a:t> </a:t>
            </a:r>
            <a:r>
              <a:rPr lang="it-IT" sz="2400" dirty="0" err="1"/>
              <a:t>experiments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 be </a:t>
            </a:r>
            <a:r>
              <a:rPr lang="it-IT" sz="2400" dirty="0" err="1"/>
              <a:t>different</a:t>
            </a:r>
            <a:r>
              <a:rPr lang="it-IT" sz="2400" dirty="0"/>
              <a:t> from </a:t>
            </a:r>
            <a:r>
              <a:rPr lang="it-IT" sz="2400" dirty="0" err="1"/>
              <a:t>those</a:t>
            </a:r>
            <a:r>
              <a:rPr lang="it-IT" sz="2400" dirty="0"/>
              <a:t> for </a:t>
            </a:r>
            <a:r>
              <a:rPr lang="it-IT" sz="2400" dirty="0" err="1"/>
              <a:t>criticality</a:t>
            </a:r>
            <a:r>
              <a:rPr lang="it-IT" sz="2400" dirty="0"/>
              <a:t> </a:t>
            </a:r>
            <a:r>
              <a:rPr lang="it-IT" sz="2400" dirty="0" err="1"/>
              <a:t>benchmarks</a:t>
            </a:r>
            <a:endParaRPr lang="it-IT" sz="2400" dirty="0"/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it-IT" sz="2400" dirty="0"/>
              <a:t>Weights in </a:t>
            </a:r>
            <a:r>
              <a:rPr lang="it-IT" sz="2400" dirty="0" err="1"/>
              <a:t>KPIs</a:t>
            </a:r>
            <a:r>
              <a:rPr lang="it-IT" sz="2400" dirty="0"/>
              <a:t> are </a:t>
            </a:r>
            <a:r>
              <a:rPr lang="it-IT" sz="2400" dirty="0" err="1"/>
              <a:t>tweaked</a:t>
            </a:r>
            <a:r>
              <a:rPr lang="it-IT" sz="2400" dirty="0"/>
              <a:t> by </a:t>
            </a:r>
            <a:r>
              <a:rPr lang="it-IT" sz="2400" dirty="0" err="1"/>
              <a:t>expert</a:t>
            </a:r>
            <a:r>
              <a:rPr lang="it-IT" sz="2400" dirty="0"/>
              <a:t> </a:t>
            </a:r>
            <a:r>
              <a:rPr lang="it-IT" sz="2400" dirty="0" err="1"/>
              <a:t>judgment</a:t>
            </a:r>
            <a:r>
              <a:rPr lang="it-IT" sz="2400" dirty="0"/>
              <a:t> and take </a:t>
            </a:r>
            <a:r>
              <a:rPr lang="it-IT" sz="2400" dirty="0" err="1"/>
              <a:t>into</a:t>
            </a:r>
            <a:r>
              <a:rPr lang="it-IT" sz="2400" dirty="0"/>
              <a:t> account </a:t>
            </a:r>
            <a:r>
              <a:rPr lang="it-IT" sz="2400" dirty="0" err="1"/>
              <a:t>quality</a:t>
            </a:r>
            <a:r>
              <a:rPr lang="it-IT" sz="2400" dirty="0"/>
              <a:t> </a:t>
            </a:r>
            <a:r>
              <a:rPr lang="it-IT" sz="2400" dirty="0" err="1"/>
              <a:t>assessment</a:t>
            </a:r>
            <a:r>
              <a:rPr lang="it-IT" sz="2400" dirty="0"/>
              <a:t> of the </a:t>
            </a:r>
            <a:r>
              <a:rPr lang="it-IT" sz="2400" dirty="0" err="1"/>
              <a:t>experiment</a:t>
            </a:r>
            <a:r>
              <a:rPr lang="it-IT" sz="2400" dirty="0"/>
              <a:t> in the overall, </a:t>
            </a:r>
            <a:r>
              <a:rPr lang="it-IT" sz="2400" dirty="0" err="1"/>
              <a:t>modelling</a:t>
            </a:r>
            <a:r>
              <a:rPr lang="it-IT" sz="2400" dirty="0"/>
              <a:t> </a:t>
            </a:r>
            <a:r>
              <a:rPr lang="it-IT" sz="2400" dirty="0" err="1"/>
              <a:t>uncertainties</a:t>
            </a:r>
            <a:r>
              <a:rPr lang="it-IT" sz="2400" dirty="0"/>
              <a:t> and </a:t>
            </a:r>
            <a:r>
              <a:rPr lang="it-IT" sz="2400" dirty="0" err="1"/>
              <a:t>application</a:t>
            </a:r>
            <a:r>
              <a:rPr lang="it-IT" sz="2400" dirty="0"/>
              <a:t> of the library</a:t>
            </a:r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it-IT" sz="2400" dirty="0"/>
              <a:t> </a:t>
            </a:r>
            <a:r>
              <a:rPr lang="en-US" sz="2400" dirty="0"/>
              <a:t>Weighting individual signals may better disclose computational  uncertainties associated with cross sections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r>
              <a:rPr lang="it-IT" sz="2400" dirty="0"/>
              <a:t>Better performance </a:t>
            </a:r>
            <a:r>
              <a:rPr lang="it-IT" sz="2400" dirty="0" err="1"/>
              <a:t>may</a:t>
            </a:r>
            <a:r>
              <a:rPr lang="it-IT" sz="2400" dirty="0"/>
              <a:t> be due to the use of an </a:t>
            </a:r>
            <a:r>
              <a:rPr lang="it-IT" sz="2400" dirty="0" err="1"/>
              <a:t>experiment</a:t>
            </a:r>
            <a:r>
              <a:rPr lang="it-IT" sz="2400" dirty="0"/>
              <a:t> in cross </a:t>
            </a:r>
            <a:r>
              <a:rPr lang="it-IT" sz="2400" dirty="0" err="1"/>
              <a:t>sections</a:t>
            </a:r>
            <a:r>
              <a:rPr lang="it-IT" sz="2400" dirty="0"/>
              <a:t>  </a:t>
            </a:r>
            <a:r>
              <a:rPr lang="it-IT" sz="2400" dirty="0" err="1"/>
              <a:t>evaluation</a:t>
            </a:r>
            <a:r>
              <a:rPr lang="it-IT" sz="2400" dirty="0"/>
              <a:t>/</a:t>
            </a:r>
            <a:r>
              <a:rPr lang="it-IT" sz="2400" dirty="0" err="1"/>
              <a:t>adjustment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there’s</a:t>
            </a:r>
            <a:r>
              <a:rPr lang="it-IT" sz="2400" dirty="0"/>
              <a:t> the chance to weight </a:t>
            </a:r>
            <a:r>
              <a:rPr lang="it-IT" sz="2400" dirty="0" err="1"/>
              <a:t>it</a:t>
            </a:r>
            <a:endParaRPr lang="it-IT" sz="2400" dirty="0"/>
          </a:p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endParaRPr lang="it-IT" sz="2000" dirty="0"/>
          </a:p>
          <a:p>
            <a:pPr>
              <a:spcAft>
                <a:spcPts val="600"/>
              </a:spcAft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1708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1BA2A-FFE1-6ECC-D2AA-6164CDACD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BFF603F-51DE-2AA1-1FAD-62B6D191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Milocco, IAEA Consultancy Meeting on the Preparation of a Major FENDL Release, 13-16 May 2025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D3005EC-2B3E-EB1E-3F55-4CBEEC89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250968"/>
            <a:ext cx="8448939" cy="689945"/>
          </a:xfrm>
        </p:spPr>
        <p:txBody>
          <a:bodyPr/>
          <a:lstStyle/>
          <a:p>
            <a:r>
              <a:rPr lang="it-IT" sz="3200" dirty="0" err="1"/>
              <a:t>Perspective</a:t>
            </a:r>
            <a:r>
              <a:rPr lang="it-IT" sz="3200" dirty="0"/>
              <a:t> activities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3F4D9F8-4C98-9BFA-A3A2-3B9FC72580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71" y="1113606"/>
            <a:ext cx="11233151" cy="4991110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romanUcPeriod"/>
            </a:pPr>
            <a:endParaRPr lang="it-IT" sz="20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 err="1"/>
              <a:t>Sensitivity</a:t>
            </a:r>
            <a:r>
              <a:rPr lang="it-IT" sz="2400" dirty="0"/>
              <a:t> &amp; </a:t>
            </a:r>
            <a:r>
              <a:rPr lang="it-IT" sz="2400" dirty="0" err="1"/>
              <a:t>uncertainty</a:t>
            </a:r>
            <a:r>
              <a:rPr lang="it-IT" sz="2400" dirty="0"/>
              <a:t> </a:t>
            </a:r>
            <a:r>
              <a:rPr lang="it-IT" sz="2400" dirty="0" err="1"/>
              <a:t>analyses</a:t>
            </a:r>
            <a:r>
              <a:rPr lang="it-IT" sz="2400" dirty="0"/>
              <a:t> </a:t>
            </a:r>
            <a:r>
              <a:rPr lang="it-IT" sz="2400" dirty="0" err="1"/>
              <a:t>would</a:t>
            </a:r>
            <a:r>
              <a:rPr lang="it-IT" sz="2400" dirty="0"/>
              <a:t> be the </a:t>
            </a:r>
            <a:r>
              <a:rPr lang="it-IT" sz="2400" dirty="0" err="1"/>
              <a:t>proper</a:t>
            </a:r>
            <a:r>
              <a:rPr lang="it-IT" sz="2400" dirty="0"/>
              <a:t> drive to </a:t>
            </a:r>
            <a:r>
              <a:rPr lang="it-IT" sz="2400" dirty="0" err="1"/>
              <a:t>establish</a:t>
            </a:r>
            <a:r>
              <a:rPr lang="it-IT" sz="2400" dirty="0"/>
              <a:t> the </a:t>
            </a:r>
            <a:r>
              <a:rPr lang="it-IT" sz="2400" dirty="0" err="1"/>
              <a:t>measurements</a:t>
            </a:r>
            <a:r>
              <a:rPr lang="it-IT" sz="2400" dirty="0"/>
              <a:t> weights in the </a:t>
            </a:r>
            <a:r>
              <a:rPr lang="it-IT" sz="2400" dirty="0" err="1"/>
              <a:t>KPIs</a:t>
            </a:r>
            <a:r>
              <a:rPr lang="it-IT" sz="2400" dirty="0"/>
              <a:t> or </a:t>
            </a:r>
            <a:r>
              <a:rPr lang="it-IT" sz="2400" dirty="0" err="1"/>
              <a:t>associated</a:t>
            </a:r>
            <a:r>
              <a:rPr lang="it-IT" sz="2400" dirty="0"/>
              <a:t> </a:t>
            </a:r>
            <a:r>
              <a:rPr lang="it-IT" sz="2400" dirty="0" err="1"/>
              <a:t>errors</a:t>
            </a:r>
            <a:endParaRPr lang="it-IT" sz="24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 err="1"/>
              <a:t>Correlation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experiments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yet</a:t>
            </a:r>
            <a:r>
              <a:rPr lang="it-IT" sz="2400" dirty="0"/>
              <a:t> </a:t>
            </a:r>
            <a:r>
              <a:rPr lang="it-IT" sz="2400" dirty="0" err="1"/>
              <a:t>addressed</a:t>
            </a:r>
            <a:r>
              <a:rPr lang="it-IT" sz="2400" dirty="0"/>
              <a:t>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 err="1"/>
              <a:t>Normalization</a:t>
            </a:r>
            <a:r>
              <a:rPr lang="it-IT" sz="2400" dirty="0"/>
              <a:t> and  </a:t>
            </a:r>
            <a:r>
              <a:rPr lang="it-IT" sz="2400" dirty="0" err="1"/>
              <a:t>uncertainties</a:t>
            </a:r>
            <a:r>
              <a:rPr lang="it-IT" sz="2400" dirty="0"/>
              <a:t> </a:t>
            </a:r>
            <a:r>
              <a:rPr lang="it-IT" sz="2400" dirty="0" err="1"/>
              <a:t>associated</a:t>
            </a:r>
            <a:r>
              <a:rPr lang="it-IT" sz="2400" dirty="0"/>
              <a:t> to </a:t>
            </a:r>
            <a:r>
              <a:rPr lang="it-IT" sz="2400" dirty="0" err="1"/>
              <a:t>KPIs</a:t>
            </a:r>
            <a:r>
              <a:rPr lang="it-IT" sz="2400" dirty="0"/>
              <a:t> </a:t>
            </a:r>
            <a:r>
              <a:rPr lang="it-IT" sz="2400" dirty="0" err="1"/>
              <a:t>yet</a:t>
            </a:r>
            <a:r>
              <a:rPr lang="it-IT" sz="2400" dirty="0"/>
              <a:t> to be </a:t>
            </a:r>
            <a:r>
              <a:rPr lang="it-IT" sz="2400" dirty="0" err="1"/>
              <a:t>assessed</a:t>
            </a:r>
            <a:endParaRPr lang="it-IT" sz="24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/>
              <a:t>More </a:t>
            </a:r>
            <a:r>
              <a:rPr lang="it-IT" sz="2400" dirty="0" err="1"/>
              <a:t>metrics</a:t>
            </a:r>
            <a:r>
              <a:rPr lang="it-IT" sz="2400" dirty="0"/>
              <a:t> and </a:t>
            </a:r>
            <a:r>
              <a:rPr lang="it-IT" sz="2400" dirty="0" err="1"/>
              <a:t>norm</a:t>
            </a:r>
            <a:r>
              <a:rPr lang="it-IT" sz="2400" dirty="0"/>
              <a:t> </a:t>
            </a:r>
            <a:r>
              <a:rPr lang="it-IT" sz="2400" dirty="0" err="1"/>
              <a:t>definitions</a:t>
            </a:r>
            <a:r>
              <a:rPr lang="it-IT" sz="2400" dirty="0"/>
              <a:t> to be </a:t>
            </a:r>
            <a:r>
              <a:rPr lang="it-IT" sz="2400" dirty="0" err="1"/>
              <a:t>tested</a:t>
            </a:r>
            <a:endParaRPr lang="it-IT" sz="24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400" dirty="0" err="1"/>
              <a:t>KPIs</a:t>
            </a:r>
            <a:r>
              <a:rPr lang="it-IT" sz="2400" dirty="0"/>
              <a:t> can be </a:t>
            </a:r>
            <a:r>
              <a:rPr lang="it-IT" sz="2400" dirty="0" err="1"/>
              <a:t>authomatic</a:t>
            </a:r>
            <a:r>
              <a:rPr lang="it-IT" sz="2400" dirty="0"/>
              <a:t> for </a:t>
            </a:r>
            <a:r>
              <a:rPr lang="it-IT" sz="2400" dirty="0" err="1"/>
              <a:t>rapid</a:t>
            </a:r>
            <a:r>
              <a:rPr lang="it-IT" sz="2400" dirty="0"/>
              <a:t> </a:t>
            </a:r>
            <a:r>
              <a:rPr lang="it-IT" sz="2400" dirty="0" err="1"/>
              <a:t>assessment</a:t>
            </a:r>
            <a:r>
              <a:rPr lang="it-IT" sz="2400" dirty="0"/>
              <a:t> of the performances of </a:t>
            </a:r>
            <a:r>
              <a:rPr lang="it-IT" sz="2400" dirty="0" err="1"/>
              <a:t>nuclear</a:t>
            </a:r>
            <a:r>
              <a:rPr lang="it-IT" sz="2400" dirty="0"/>
              <a:t> data libraries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Broadening the scope (e.g. to other materials, energies, signals) may not be straightforward</a:t>
            </a:r>
            <a:endParaRPr lang="it-IT" sz="20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191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A8FEF1B-9383-B470-87E3-5A516EEC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250969"/>
            <a:ext cx="3345499" cy="633614"/>
          </a:xfrm>
        </p:spPr>
        <p:txBody>
          <a:bodyPr/>
          <a:lstStyle/>
          <a:p>
            <a:r>
              <a:rPr lang="en-GB" sz="3200" dirty="0"/>
              <a:t>Conclusions</a:t>
            </a:r>
            <a:endParaRPr lang="it-IT" sz="3200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95533DB-E2D5-B37D-1E56-E75196EAE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71" y="1812820"/>
            <a:ext cx="11233151" cy="383694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Simulations of benchmark experiments can be contradictory, hence the need of a general criterium for classification 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 The number of figures to take in account can be high (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n-GB" dirty="0"/>
              <a:t>500 in Fe case study), thus further development shall come along with  improvements in computational tools (e.g. the JADE)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This activity represents an early attempt to establish a framework for a general assessment of nuclear data performances along with integral benchmarking models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62F3BB0-278D-C48D-66D8-1427B2E3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Milocco, IAEA Consultancy Meeting on the Preparation of a Major FENDL Release, 13-16 May 2025</a:t>
            </a:r>
          </a:p>
        </p:txBody>
      </p:sp>
    </p:spTree>
    <p:extLst>
      <p:ext uri="{BB962C8B-B14F-4D97-AF65-F5344CB8AC3E}">
        <p14:creationId xmlns:p14="http://schemas.microsoft.com/office/powerpoint/2010/main" val="343161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0C9013E-2EFB-4849-81A4-638B4B55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dirty="0"/>
              <a:t>Overview</a:t>
            </a:r>
            <a:endParaRPr lang="en-US" sz="3200" noProof="0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B77896B-14B5-5531-90A8-2EDE18ED36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71" y="1105494"/>
            <a:ext cx="11233151" cy="5298886"/>
          </a:xfrm>
        </p:spPr>
        <p:txBody>
          <a:bodyPr/>
          <a:lstStyle/>
          <a:p>
            <a:pPr marL="84150" indent="-285750">
              <a:buFont typeface="Arial" panose="020B0604020202020204" pitchFamily="34" charset="0"/>
              <a:buChar char="•"/>
            </a:pPr>
            <a:r>
              <a:rPr lang="en-US" sz="2400" dirty="0"/>
              <a:t>Background</a:t>
            </a:r>
          </a:p>
          <a:p>
            <a:pPr marL="1184275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F4E commitment to nuclear data V&amp;V for ITER structural materials </a:t>
            </a:r>
          </a:p>
          <a:p>
            <a:pPr marL="1184275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SANDA report</a:t>
            </a:r>
          </a:p>
          <a:p>
            <a:pPr marL="1184275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Integral benchmarks databases (</a:t>
            </a:r>
            <a:r>
              <a:rPr lang="en-US" sz="2000" dirty="0" err="1"/>
              <a:t>CoNDERC</a:t>
            </a:r>
            <a:r>
              <a:rPr lang="en-US" sz="2000" dirty="0"/>
              <a:t>, SINBAD, ICSBEP)</a:t>
            </a:r>
            <a:endParaRPr lang="en-US" sz="2400" dirty="0"/>
          </a:p>
          <a:p>
            <a:pPr marL="84150" indent="-285750">
              <a:buFont typeface="Arial" panose="020B0604020202020204" pitchFamily="34" charset="0"/>
              <a:buChar char="•"/>
            </a:pPr>
            <a:r>
              <a:rPr lang="en-US" sz="2400" dirty="0"/>
              <a:t>Scope</a:t>
            </a:r>
          </a:p>
          <a:p>
            <a:pPr marL="1184275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Nuclear data libraries: </a:t>
            </a:r>
            <a:r>
              <a:rPr lang="en-US" sz="2000" b="1" dirty="0"/>
              <a:t>FENDL 3.1d </a:t>
            </a:r>
            <a:r>
              <a:rPr lang="en-US" sz="2000" dirty="0"/>
              <a:t>&amp; </a:t>
            </a:r>
            <a:r>
              <a:rPr lang="en-US" sz="2000" b="1" dirty="0"/>
              <a:t>FENDL 3.2c</a:t>
            </a:r>
          </a:p>
          <a:p>
            <a:pPr marL="1184275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Material: </a:t>
            </a:r>
            <a:r>
              <a:rPr lang="en-US" sz="2000" b="1" dirty="0"/>
              <a:t>Iron </a:t>
            </a:r>
          </a:p>
          <a:p>
            <a:pPr marL="1184275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Experiments: </a:t>
            </a:r>
            <a:r>
              <a:rPr lang="en-US" sz="2000" b="1" dirty="0"/>
              <a:t>integral</a:t>
            </a:r>
          </a:p>
          <a:p>
            <a:pPr marL="1184275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Metrics</a:t>
            </a:r>
            <a:r>
              <a:rPr lang="en-US" sz="2000" b="1" dirty="0"/>
              <a:t>: relative % error </a:t>
            </a:r>
            <a:r>
              <a:rPr lang="en-US" sz="2000" dirty="0"/>
              <a:t>&amp; </a:t>
            </a:r>
            <a:r>
              <a:rPr lang="en-US" sz="2000" b="1" dirty="0"/>
              <a:t>chi-squared</a:t>
            </a:r>
            <a:r>
              <a:rPr lang="en-US" sz="2000" dirty="0"/>
              <a:t> </a:t>
            </a:r>
          </a:p>
          <a:p>
            <a:pPr marL="1184275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Energy: </a:t>
            </a:r>
            <a:r>
              <a:rPr lang="en-US" sz="2000" b="1" dirty="0"/>
              <a:t>above 100 KeV</a:t>
            </a:r>
            <a:endParaRPr lang="en-US" sz="2400" dirty="0"/>
          </a:p>
          <a:p>
            <a:pPr marL="84150" indent="-285750">
              <a:buFont typeface="Arial" panose="020B0604020202020204" pitchFamily="34" charset="0"/>
              <a:buChar char="•"/>
            </a:pPr>
            <a:r>
              <a:rPr lang="en-US" sz="2400" dirty="0"/>
              <a:t>Objective</a:t>
            </a:r>
          </a:p>
          <a:p>
            <a:pPr marL="1184275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Development of a general method for ranking performance of nuclear data libraries </a:t>
            </a:r>
          </a:p>
          <a:p>
            <a:pPr marL="1184275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Contribute further V&amp;V of FENDL 3.2c </a:t>
            </a:r>
          </a:p>
          <a:p>
            <a:endParaRPr lang="it-IT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29BDF502-8068-30F2-3DF6-9369191A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Milocco, IAEA Consultancy Meeting on the Preparation of a Major FENDL Release, 13-16 May 2025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5E8FD0-3458-A940-30A2-F51368A5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116" y="1028312"/>
            <a:ext cx="3569624" cy="24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7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B56408-4DA0-762C-675F-F9537030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250969"/>
            <a:ext cx="10094862" cy="451406"/>
          </a:xfrm>
        </p:spPr>
        <p:txBody>
          <a:bodyPr/>
          <a:lstStyle/>
          <a:p>
            <a:r>
              <a:rPr lang="en-US" dirty="0"/>
              <a:t>Very preliminary Idea for Validation for FENDL (4/4)</a:t>
            </a:r>
            <a:endParaRPr lang="en-IE" dirty="0"/>
          </a:p>
        </p:txBody>
      </p:sp>
      <p:sp>
        <p:nvSpPr>
          <p:cNvPr id="10" name="Rectangle: Rounded Corners 9" descr="ffddf&#10;">
            <a:extLst>
              <a:ext uri="{FF2B5EF4-FFF2-40B4-BE49-F238E27FC236}">
                <a16:creationId xmlns:a16="http://schemas.microsoft.com/office/drawing/2014/main" id="{D4EFD95B-19E3-82EA-CC2F-F4C5B6E984E8}"/>
              </a:ext>
            </a:extLst>
          </p:cNvPr>
          <p:cNvSpPr/>
          <p:nvPr/>
        </p:nvSpPr>
        <p:spPr>
          <a:xfrm>
            <a:off x="4257616" y="1565928"/>
            <a:ext cx="2702103" cy="150002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Flux: 1.0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Foils: 0.8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Heating: 0.6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95B23-84E8-A5BC-85D0-E1A1EC7299B9}"/>
              </a:ext>
            </a:extLst>
          </p:cNvPr>
          <p:cNvSpPr txBox="1"/>
          <p:nvPr/>
        </p:nvSpPr>
        <p:spPr>
          <a:xfrm>
            <a:off x="4257616" y="115457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 descr="ffddf&#10;">
            <a:extLst>
              <a:ext uri="{FF2B5EF4-FFF2-40B4-BE49-F238E27FC236}">
                <a16:creationId xmlns:a16="http://schemas.microsoft.com/office/drawing/2014/main" id="{C6F8E6B5-3978-6EB8-49DC-C19E306CE22D}"/>
              </a:ext>
            </a:extLst>
          </p:cNvPr>
          <p:cNvSpPr/>
          <p:nvPr/>
        </p:nvSpPr>
        <p:spPr>
          <a:xfrm>
            <a:off x="7503067" y="1565928"/>
            <a:ext cx="2702103" cy="150002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low: 1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Low: 0.8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Middle: 0.6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8E9FE9-A0B7-BCBF-BA6A-B0A8FA56B96F}"/>
              </a:ext>
            </a:extLst>
          </p:cNvPr>
          <p:cNvSpPr txBox="1"/>
          <p:nvPr/>
        </p:nvSpPr>
        <p:spPr>
          <a:xfrm>
            <a:off x="7503066" y="1154574"/>
            <a:ext cx="402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Energy: C/E relative importance,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 descr="ffddf&#10;">
            <a:extLst>
              <a:ext uri="{FF2B5EF4-FFF2-40B4-BE49-F238E27FC236}">
                <a16:creationId xmlns:a16="http://schemas.microsoft.com/office/drawing/2014/main" id="{EDA6C5E7-EF69-0B40-6A57-4D299DC94C6F}"/>
              </a:ext>
            </a:extLst>
          </p:cNvPr>
          <p:cNvSpPr/>
          <p:nvPr/>
        </p:nvSpPr>
        <p:spPr>
          <a:xfrm>
            <a:off x="661661" y="1565928"/>
            <a:ext cx="3093704" cy="1500027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TIARA 40 Mev: 1.0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TIARA 60 Mev: 0.6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ASPIS88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85431-1520-ADAC-E3F8-CFF3FC0B971A}"/>
              </a:ext>
            </a:extLst>
          </p:cNvPr>
          <p:cNvSpPr txBox="1"/>
          <p:nvPr/>
        </p:nvSpPr>
        <p:spPr>
          <a:xfrm>
            <a:off x="733580" y="115457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544E97-EE76-B0B2-5570-0FE1A05253DA}"/>
                  </a:ext>
                </a:extLst>
              </p:cNvPr>
              <p:cNvSpPr txBox="1"/>
              <p:nvPr/>
            </p:nvSpPr>
            <p:spPr>
              <a:xfrm>
                <a:off x="4510790" y="3622281"/>
                <a:ext cx="6097712" cy="1003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E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𝑺𝒄𝒐𝒓</m:t>
                      </m:r>
                      <m:sSub>
                        <m:sSubPr>
                          <m:ctrlPr>
                            <a:rPr kumimoji="0" lang="en-IE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E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𝑳𝑰𝑩𝑹𝑨𝑹</m:t>
                          </m:r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𝒀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kumimoji="0" lang="en-IE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en-IE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IE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sup>
                        <m:e>
                          <m:sSub>
                            <m:sSubPr>
                              <m:ctrlPr>
                                <a:rPr kumimoji="0" lang="en-IE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E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en-IE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8"/>
                                </m:r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IE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en-IE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E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kumimoji="0" lang="en-US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nary>
                        <m:naryPr>
                          <m:chr m:val="∑"/>
                          <m:limLoc m:val="undOvr"/>
                          <m:ctrlPr>
                            <a:rPr kumimoji="0" lang="en-IE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sup>
                        <m:e>
                          <m:sSub>
                            <m:sSubPr>
                              <m:ctrlPr>
                                <a:rPr kumimoji="0" lang="en-IE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E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IE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kumimoji="0" lang="el-GR" sz="20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+mn-ea"/>
                                  <a:cs typeface="+mn-cs"/>
                                </a:rPr>
                                <m:t>χ</m:t>
                              </m:r>
                            </m:e>
                            <m:sub>
                              <m:r>
                                <a:rPr kumimoji="0" lang="en-IE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I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544E97-EE76-B0B2-5570-0FE1A0525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790" y="3622281"/>
                <a:ext cx="6097712" cy="1003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CF90E2-47C5-4EB8-794A-A842050CD59C}"/>
                  </a:ext>
                </a:extLst>
              </p:cNvPr>
              <p:cNvSpPr txBox="1"/>
              <p:nvPr/>
            </p:nvSpPr>
            <p:spPr>
              <a:xfrm>
                <a:off x="3275151" y="4695822"/>
                <a:ext cx="10276461" cy="540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E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0" lang="en-I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𝑺𝒄𝒐𝒓</m:t>
                              </m:r>
                              <m:sSub>
                                <m:sSubPr>
                                  <m:ctrlPr>
                                    <a:rPr kumimoji="0" lang="en-IE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E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𝑳𝑰𝑩𝑹𝑨𝑹</m:t>
                                  </m:r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𝒎𝒊𝒏</m:t>
                          </m:r>
                        </m:sub>
                      </m:sSub>
                      <m:r>
                        <a:rPr kumimoji="0" lang="en-IE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r>
                        <a:rPr kumimoji="0" lang="en-IE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𝑭𝑬𝑵𝑫𝑳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𝐞𝐯𝐚𝐥𝐮𝐚𝐭𝐢𝐨𝐧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𝐟𝐨𝐫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𝐭𝐡𝐞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𝐬𝐢𝐧𝐠𝐥𝐞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𝐜𝐡𝐚𝐧𝐧𝐞𝐥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𝐦𝐚𝐭𝐞𝐫𝐢𝐚𝐥</m:t>
                      </m:r>
                    </m:oMath>
                  </m:oMathPara>
                </a14:m>
                <a:endParaRPr kumimoji="0" lang="en-I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CF90E2-47C5-4EB8-794A-A842050CD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51" y="4695822"/>
                <a:ext cx="10276461" cy="540917"/>
              </a:xfrm>
              <a:prstGeom prst="rect">
                <a:avLst/>
              </a:prstGeom>
              <a:blipFill>
                <a:blip r:embed="rId3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C2A78E6-D78B-4594-2A19-0A24E5032B2B}"/>
              </a:ext>
            </a:extLst>
          </p:cNvPr>
          <p:cNvSpPr txBox="1"/>
          <p:nvPr/>
        </p:nvSpPr>
        <p:spPr>
          <a:xfrm>
            <a:off x="5802329" y="5182317"/>
            <a:ext cx="6775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Expert JUDGEMENT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D3F41-83E2-0CB9-BE3C-A0024097F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71" t="17519" r="30220" b="45435"/>
          <a:stretch/>
        </p:blipFill>
        <p:spPr>
          <a:xfrm>
            <a:off x="964156" y="4084101"/>
            <a:ext cx="2310995" cy="882179"/>
          </a:xfrm>
          <a:prstGeom prst="rect">
            <a:avLst/>
          </a:prstGeom>
          <a:ln w="28575">
            <a:solidFill>
              <a:srgbClr val="043589"/>
            </a:solidFill>
          </a:ln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3B2BA641-CD53-F5BC-C2D3-389AB72E7AD3}"/>
              </a:ext>
            </a:extLst>
          </p:cNvPr>
          <p:cNvCxnSpPr>
            <a:cxnSpLocks/>
          </p:cNvCxnSpPr>
          <p:nvPr/>
        </p:nvCxnSpPr>
        <p:spPr>
          <a:xfrm>
            <a:off x="6016505" y="3377667"/>
            <a:ext cx="1224000" cy="2962676"/>
          </a:xfrm>
          <a:prstGeom prst="straightConnector1">
            <a:avLst/>
          </a:prstGeom>
          <a:ln w="85725">
            <a:solidFill>
              <a:schemeClr val="bg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673E7749-6D06-533A-9AB1-B58017A3A5D0}"/>
              </a:ext>
            </a:extLst>
          </p:cNvPr>
          <p:cNvSpPr/>
          <p:nvPr/>
        </p:nvSpPr>
        <p:spPr>
          <a:xfrm rot="20349802">
            <a:off x="2868466" y="2482822"/>
            <a:ext cx="53813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STARTER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F62014-8145-AB18-37A6-E2C1E0D0B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5" y="6455401"/>
            <a:ext cx="11095682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C088F-23F6-10BE-86E7-8B444023E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133309B-8A12-DABF-B949-FA094A2B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Milocco, IAEA Consultancy Meeting on the Preparation of a Major FENDL Release, 13-16 May 2025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E1D4DE-CB57-E92E-AA82-ADD2808C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42" y="290725"/>
            <a:ext cx="8448939" cy="45140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Experiments</a:t>
            </a:r>
            <a:endParaRPr lang="en-US" sz="3200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2A12596-3EA7-1F80-6BAA-4DE2A23048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963" y="1199023"/>
            <a:ext cx="11233151" cy="5463034"/>
          </a:xfrm>
        </p:spPr>
        <p:txBody>
          <a:bodyPr/>
          <a:lstStyle/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IPPE-DT: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 spheres, DT source, SINBAD </a:t>
            </a:r>
            <a:r>
              <a:rPr lang="en-US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endParaRPr lang="en-US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IPPE-CF: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 spheres, Cf-252 source, ICSBEP </a:t>
            </a:r>
            <a:r>
              <a:rPr lang="en-US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endParaRPr lang="en-US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RCR-SS: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stainless steel block, Cf-252 source, ICSBEP </a:t>
            </a:r>
            <a:r>
              <a:rPr lang="en-US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endParaRPr lang="en-US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RCR-FE: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 sphere, Cf-252 source, ICSBEP </a:t>
            </a:r>
            <a:r>
              <a:rPr lang="en-US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ISIS-800MEV: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Fe/concrete shield, 800 MeV proton spallation source, SINBAD </a:t>
            </a:r>
            <a:r>
              <a:rPr lang="en-US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endParaRPr lang="en-US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ASPIS-88: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mild steel shield, U235 fast fission source, </a:t>
            </a:r>
            <a:r>
              <a:rPr lang="en-US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CoNDERC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/SINBAD </a:t>
            </a:r>
            <a:r>
              <a:rPr lang="en-US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endParaRPr lang="en-US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OKTAVIAN-FE: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 sphere, DT source, </a:t>
            </a:r>
            <a:r>
              <a:rPr lang="en-US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CoNDERC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/SINBAD </a:t>
            </a:r>
            <a:r>
              <a:rPr lang="en-US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endParaRPr lang="en-US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Perspective experiments: TIARA, ASPIS-PCA Replica, JANUS-1, ASPIS N/G Water/Steel, …</a:t>
            </a:r>
          </a:p>
          <a:p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A0FF088-CF06-A57B-DAF7-45266EF87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61786"/>
              </p:ext>
            </p:extLst>
          </p:nvPr>
        </p:nvGraphicFramePr>
        <p:xfrm>
          <a:off x="670886" y="4580547"/>
          <a:ext cx="10757373" cy="879648"/>
        </p:xfrm>
        <a:graphic>
          <a:graphicData uri="http://schemas.openxmlformats.org/drawingml/2006/table">
            <a:tbl>
              <a:tblPr firstRow="1" firstCol="1" bandRow="1"/>
              <a:tblGrid>
                <a:gridCol w="785112">
                  <a:extLst>
                    <a:ext uri="{9D8B030D-6E8A-4147-A177-3AD203B41FA5}">
                      <a16:colId xmlns:a16="http://schemas.microsoft.com/office/drawing/2014/main" val="2189395994"/>
                    </a:ext>
                  </a:extLst>
                </a:gridCol>
                <a:gridCol w="1271346">
                  <a:extLst>
                    <a:ext uri="{9D8B030D-6E8A-4147-A177-3AD203B41FA5}">
                      <a16:colId xmlns:a16="http://schemas.microsoft.com/office/drawing/2014/main" val="3726561688"/>
                    </a:ext>
                  </a:extLst>
                </a:gridCol>
                <a:gridCol w="1271346">
                  <a:extLst>
                    <a:ext uri="{9D8B030D-6E8A-4147-A177-3AD203B41FA5}">
                      <a16:colId xmlns:a16="http://schemas.microsoft.com/office/drawing/2014/main" val="2183764015"/>
                    </a:ext>
                  </a:extLst>
                </a:gridCol>
                <a:gridCol w="1271346">
                  <a:extLst>
                    <a:ext uri="{9D8B030D-6E8A-4147-A177-3AD203B41FA5}">
                      <a16:colId xmlns:a16="http://schemas.microsoft.com/office/drawing/2014/main" val="688528"/>
                    </a:ext>
                  </a:extLst>
                </a:gridCol>
                <a:gridCol w="1376771">
                  <a:extLst>
                    <a:ext uri="{9D8B030D-6E8A-4147-A177-3AD203B41FA5}">
                      <a16:colId xmlns:a16="http://schemas.microsoft.com/office/drawing/2014/main" val="3083993908"/>
                    </a:ext>
                  </a:extLst>
                </a:gridCol>
                <a:gridCol w="1296386">
                  <a:extLst>
                    <a:ext uri="{9D8B030D-6E8A-4147-A177-3AD203B41FA5}">
                      <a16:colId xmlns:a16="http://schemas.microsoft.com/office/drawing/2014/main" val="2447476336"/>
                    </a:ext>
                  </a:extLst>
                </a:gridCol>
                <a:gridCol w="1747241">
                  <a:extLst>
                    <a:ext uri="{9D8B030D-6E8A-4147-A177-3AD203B41FA5}">
                      <a16:colId xmlns:a16="http://schemas.microsoft.com/office/drawing/2014/main" val="3848988670"/>
                    </a:ext>
                  </a:extLst>
                </a:gridCol>
                <a:gridCol w="1737825">
                  <a:extLst>
                    <a:ext uri="{9D8B030D-6E8A-4147-A177-3AD203B41FA5}">
                      <a16:colId xmlns:a16="http://schemas.microsoft.com/office/drawing/2014/main" val="63616180"/>
                    </a:ext>
                  </a:extLst>
                </a:gridCol>
              </a:tblGrid>
              <a:tr h="293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IPPE-DT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IPPE-CF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RCR-SS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RCR-FE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ISIS-800MEV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ASPIS-88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OKT-FE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283931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QA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🙂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🙂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🙂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🙂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😟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🙂/</a:t>
                      </a: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😐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🙂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91587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it-IT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1/3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064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12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E38E-4869-9360-E4E4-CC568356C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731859C-6240-AFE5-7F97-36796124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Milocco, IAEA Consultancy Meeting on the Preparation of a Major FENDL Release, 13-16 May 2025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E17720B-BC56-02CD-E837-045F0FF2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Measurements/1</a:t>
            </a:r>
            <a:endParaRPr lang="en-US" sz="3200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07B483C-CBEB-5FFD-28E1-4B74BC71A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615" y="1261320"/>
            <a:ext cx="11233151" cy="3821559"/>
          </a:xfrm>
        </p:spPr>
        <p:txBody>
          <a:bodyPr/>
          <a:lstStyle/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IPPE-DT: # 5 TOF neutron spectra</a:t>
            </a: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IPPE-CF: # 6 PHS neutron &amp; gamma spectra </a:t>
            </a: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RCR-SS: #1 n PHS spectrum, #2 activation foil sets,</a:t>
            </a: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RCR-FE: #1 PHS neutron spectrum, # 2 activation foils sets, #1 Bonner spheres neutron spectrum  </a:t>
            </a: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ISIS-800MEV: #1 Bonner spheres neutron spectrum, #2 activation foil sets </a:t>
            </a: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ASPIS-88: # 5 sets of activation foils</a:t>
            </a:r>
          </a:p>
          <a:p>
            <a:pPr marL="1413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OKTAVIAN-FE: TOF neutron leakage spectrum from #1 Fe sphere </a:t>
            </a:r>
          </a:p>
          <a:p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D4EC045-7717-2F13-61A4-C12A87631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16051"/>
              </p:ext>
            </p:extLst>
          </p:nvPr>
        </p:nvGraphicFramePr>
        <p:xfrm>
          <a:off x="275615" y="4941927"/>
          <a:ext cx="11502210" cy="699897"/>
        </p:xfrm>
        <a:graphic>
          <a:graphicData uri="http://schemas.openxmlformats.org/drawingml/2006/table">
            <a:tbl>
              <a:tblPr firstRow="1" firstCol="1" bandRow="1"/>
              <a:tblGrid>
                <a:gridCol w="1222513">
                  <a:extLst>
                    <a:ext uri="{9D8B030D-6E8A-4147-A177-3AD203B41FA5}">
                      <a16:colId xmlns:a16="http://schemas.microsoft.com/office/drawing/2014/main" val="2615499453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306454914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207891016"/>
                    </a:ext>
                  </a:extLst>
                </a:gridCol>
                <a:gridCol w="1182756">
                  <a:extLst>
                    <a:ext uri="{9D8B030D-6E8A-4147-A177-3AD203B41FA5}">
                      <a16:colId xmlns:a16="http://schemas.microsoft.com/office/drawing/2014/main" val="1951365965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2102718325"/>
                    </a:ext>
                  </a:extLst>
                </a:gridCol>
                <a:gridCol w="1302026">
                  <a:extLst>
                    <a:ext uri="{9D8B030D-6E8A-4147-A177-3AD203B41FA5}">
                      <a16:colId xmlns:a16="http://schemas.microsoft.com/office/drawing/2014/main" val="1485955259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2134710134"/>
                    </a:ext>
                  </a:extLst>
                </a:gridCol>
                <a:gridCol w="1123122">
                  <a:extLst>
                    <a:ext uri="{9D8B030D-6E8A-4147-A177-3AD203B41FA5}">
                      <a16:colId xmlns:a16="http://schemas.microsoft.com/office/drawing/2014/main" val="540165069"/>
                    </a:ext>
                  </a:extLst>
                </a:gridCol>
                <a:gridCol w="1191425">
                  <a:extLst>
                    <a:ext uri="{9D8B030D-6E8A-4147-A177-3AD203B41FA5}">
                      <a16:colId xmlns:a16="http://schemas.microsoft.com/office/drawing/2014/main" val="2988041861"/>
                    </a:ext>
                  </a:extLst>
                </a:gridCol>
                <a:gridCol w="1226419">
                  <a:extLst>
                    <a:ext uri="{9D8B030D-6E8A-4147-A177-3AD203B41FA5}">
                      <a16:colId xmlns:a16="http://schemas.microsoft.com/office/drawing/2014/main" val="1595467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Label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R1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R2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R3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R4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R5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R6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R7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R8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R9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035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RR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27Al(n,a)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197Au(n,g)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115In(n,n’)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113In(n,g)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103Rh(n,n’)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32S(n,p)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58Ni(n,p)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12C(n,n’)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207Bi(n,nx)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622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Th. [MeV]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~4.2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~0.5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4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400" b="1" kern="100" baseline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~10</a:t>
                      </a:r>
                      <a:endParaRPr lang="it-IT" sz="14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39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15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CB563-8D0B-0B73-69DD-673DF5FB8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2C93D87-43EB-8AFA-8C82-689775D1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Milocco, IAEA Consultancy Meeting on the Preparation of a Major FENDL Release, 13-16 May 2025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0A91886-5E0C-33D9-56FE-F55713FF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Measurements/2</a:t>
            </a:r>
            <a:endParaRPr lang="en-US" sz="3200" noProof="0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BE962C2-5D54-E6AA-7896-FFB2B91D72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71" y="973536"/>
            <a:ext cx="11233151" cy="6047809"/>
          </a:xfrm>
        </p:spPr>
        <p:txBody>
          <a:bodyPr/>
          <a:lstStyle/>
          <a:p>
            <a:pPr marL="162900" indent="-342900">
              <a:buFont typeface="Wingdings" panose="05000000000000000000" pitchFamily="2" charset="2"/>
              <a:buChar char="q"/>
            </a:pPr>
            <a:r>
              <a:rPr lang="it-IT" sz="2000" dirty="0"/>
              <a:t>TOF </a:t>
            </a:r>
            <a:r>
              <a:rPr lang="it-IT" sz="2000" dirty="0" err="1"/>
              <a:t>spectra</a:t>
            </a:r>
            <a:r>
              <a:rPr lang="it-IT" sz="2000" dirty="0"/>
              <a:t> </a:t>
            </a:r>
          </a:p>
          <a:p>
            <a:r>
              <a:rPr lang="it-IT" sz="1600" dirty="0">
                <a:solidFill>
                  <a:schemeClr val="tx1"/>
                </a:solidFill>
              </a:rPr>
              <a:t>WS=1, </a:t>
            </a:r>
            <a:r>
              <a:rPr lang="it-IT" sz="1600" dirty="0" err="1">
                <a:solidFill>
                  <a:schemeClr val="tx1"/>
                </a:solidFill>
              </a:rPr>
              <a:t>but</a:t>
            </a:r>
            <a:r>
              <a:rPr lang="it-IT" sz="1600" dirty="0">
                <a:solidFill>
                  <a:schemeClr val="tx1"/>
                </a:solidFill>
              </a:rPr>
              <a:t> sources of </a:t>
            </a:r>
            <a:r>
              <a:rPr lang="it-IT" sz="1600" dirty="0" err="1">
                <a:solidFill>
                  <a:schemeClr val="tx1"/>
                </a:solidFill>
              </a:rPr>
              <a:t>experimental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uncertainty</a:t>
            </a:r>
            <a:r>
              <a:rPr lang="it-IT" sz="1600" dirty="0">
                <a:solidFill>
                  <a:schemeClr val="tx1"/>
                </a:solidFill>
              </a:rPr>
              <a:t> are:</a:t>
            </a:r>
          </a:p>
          <a:p>
            <a:pPr marL="882650" lvl="1" indent="-342900">
              <a:buFont typeface="Courier New" panose="02070309020205020404" pitchFamily="49" charset="0"/>
              <a:buChar char="o"/>
            </a:pPr>
            <a:r>
              <a:rPr lang="it-IT" sz="1600" dirty="0"/>
              <a:t>source </a:t>
            </a:r>
            <a:r>
              <a:rPr lang="it-IT" sz="1600" dirty="0" err="1"/>
              <a:t>term</a:t>
            </a:r>
            <a:r>
              <a:rPr lang="it-IT" sz="1600" dirty="0"/>
              <a:t> time </a:t>
            </a:r>
            <a:r>
              <a:rPr lang="it-IT" sz="1600" dirty="0" err="1"/>
              <a:t>distribution</a:t>
            </a:r>
            <a:endParaRPr lang="it-IT" sz="1600" dirty="0"/>
          </a:p>
          <a:p>
            <a:pPr marL="882650" lvl="1" indent="-342900">
              <a:buFont typeface="Courier New" panose="02070309020205020404" pitchFamily="49" charset="0"/>
              <a:buChar char="o"/>
            </a:pPr>
            <a:r>
              <a:rPr lang="it-IT" sz="1600" dirty="0"/>
              <a:t>room </a:t>
            </a:r>
            <a:r>
              <a:rPr lang="it-IT" sz="1600" dirty="0" err="1"/>
              <a:t>return</a:t>
            </a:r>
            <a:r>
              <a:rPr lang="it-IT" sz="1600" dirty="0"/>
              <a:t> </a:t>
            </a:r>
            <a:r>
              <a:rPr lang="it-IT" sz="1600" dirty="0" err="1"/>
              <a:t>effects</a:t>
            </a:r>
            <a:endParaRPr lang="it-IT" sz="1600" dirty="0"/>
          </a:p>
          <a:p>
            <a:pPr marL="882650" lvl="1" indent="-342900">
              <a:buFont typeface="Courier New" panose="02070309020205020404" pitchFamily="49" charset="0"/>
              <a:buChar char="o"/>
            </a:pPr>
            <a:r>
              <a:rPr lang="it-IT" sz="1600" dirty="0"/>
              <a:t>multiple scattering </a:t>
            </a:r>
            <a:r>
              <a:rPr lang="it-IT" sz="1600" dirty="0" err="1"/>
              <a:t>effects</a:t>
            </a:r>
            <a:r>
              <a:rPr lang="it-IT" sz="1600" dirty="0"/>
              <a:t> on </a:t>
            </a:r>
            <a:r>
              <a:rPr lang="it-IT" sz="1600" dirty="0" err="1"/>
              <a:t>flight</a:t>
            </a:r>
            <a:r>
              <a:rPr lang="it-IT" sz="1600" dirty="0"/>
              <a:t> </a:t>
            </a:r>
            <a:r>
              <a:rPr lang="it-IT" sz="1600" dirty="0" err="1"/>
              <a:t>path</a:t>
            </a:r>
            <a:endParaRPr lang="it-IT" sz="1600" dirty="0"/>
          </a:p>
          <a:p>
            <a:pPr marL="162900" indent="-342900">
              <a:buFont typeface="Wingdings" panose="05000000000000000000" pitchFamily="2" charset="2"/>
              <a:buChar char="q"/>
            </a:pPr>
            <a:r>
              <a:rPr lang="it-IT" sz="2000" dirty="0"/>
              <a:t> </a:t>
            </a:r>
            <a:r>
              <a:rPr lang="it-IT" sz="2000" dirty="0" err="1"/>
              <a:t>Pulse</a:t>
            </a:r>
            <a:r>
              <a:rPr lang="it-IT" sz="2000" dirty="0"/>
              <a:t> High/</a:t>
            </a:r>
            <a:r>
              <a:rPr lang="it-IT" sz="2000" dirty="0" err="1"/>
              <a:t>proton</a:t>
            </a:r>
            <a:r>
              <a:rPr lang="it-IT" sz="2000" dirty="0"/>
              <a:t> </a:t>
            </a:r>
            <a:r>
              <a:rPr lang="it-IT" sz="2000" dirty="0" err="1"/>
              <a:t>recoil</a:t>
            </a:r>
            <a:r>
              <a:rPr lang="it-IT" sz="2000" dirty="0"/>
              <a:t> </a:t>
            </a:r>
            <a:r>
              <a:rPr lang="it-IT" sz="2000" dirty="0" err="1"/>
              <a:t>spectra</a:t>
            </a:r>
            <a:endParaRPr lang="it-IT" sz="2000" dirty="0"/>
          </a:p>
          <a:p>
            <a:r>
              <a:rPr lang="it-IT" dirty="0"/>
              <a:t> </a:t>
            </a:r>
            <a:r>
              <a:rPr lang="it-IT" sz="1600" dirty="0">
                <a:solidFill>
                  <a:schemeClr val="tx1"/>
                </a:solidFill>
              </a:rPr>
              <a:t>WS=1 (</a:t>
            </a:r>
            <a:r>
              <a:rPr lang="it-IT" sz="1600" dirty="0" err="1">
                <a:solidFill>
                  <a:schemeClr val="tx1"/>
                </a:solidFill>
              </a:rPr>
              <a:t>provisional</a:t>
            </a:r>
            <a:r>
              <a:rPr lang="it-IT" sz="1600" dirty="0">
                <a:solidFill>
                  <a:schemeClr val="tx1"/>
                </a:solidFill>
              </a:rPr>
              <a:t>), </a:t>
            </a:r>
            <a:r>
              <a:rPr lang="it-IT" sz="1600" dirty="0" err="1">
                <a:solidFill>
                  <a:schemeClr val="tx1"/>
                </a:solidFill>
              </a:rPr>
              <a:t>but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experimental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errors</a:t>
            </a:r>
            <a:r>
              <a:rPr lang="it-IT" sz="1600" dirty="0">
                <a:solidFill>
                  <a:schemeClr val="tx1"/>
                </a:solidFill>
              </a:rPr>
              <a:t> due to:</a:t>
            </a:r>
          </a:p>
          <a:p>
            <a:pPr marL="882650" lvl="1" indent="-342900">
              <a:buFont typeface="Courier New" panose="02070309020205020404" pitchFamily="49" charset="0"/>
              <a:buChar char="o"/>
            </a:pPr>
            <a:r>
              <a:rPr lang="it-IT" sz="1600" dirty="0" err="1">
                <a:solidFill>
                  <a:schemeClr val="tx1"/>
                </a:solidFill>
              </a:rPr>
              <a:t>unfolding</a:t>
            </a:r>
            <a:endParaRPr lang="it-IT" sz="1600" dirty="0">
              <a:solidFill>
                <a:schemeClr val="tx1"/>
              </a:solidFill>
            </a:endParaRPr>
          </a:p>
          <a:p>
            <a:pPr marL="882650" lvl="1" indent="-342900">
              <a:buFont typeface="Courier New" panose="02070309020205020404" pitchFamily="49" charset="0"/>
              <a:buChar char="o"/>
            </a:pPr>
            <a:r>
              <a:rPr lang="it-IT" sz="1600" dirty="0" err="1">
                <a:solidFill>
                  <a:schemeClr val="tx1"/>
                </a:solidFill>
              </a:rPr>
              <a:t>neutron</a:t>
            </a:r>
            <a:r>
              <a:rPr lang="it-IT" sz="1600" dirty="0">
                <a:solidFill>
                  <a:schemeClr val="tx1"/>
                </a:solidFill>
              </a:rPr>
              <a:t>/gamma </a:t>
            </a:r>
            <a:r>
              <a:rPr lang="it-IT" sz="1600" dirty="0" err="1">
                <a:solidFill>
                  <a:schemeClr val="tx1"/>
                </a:solidFill>
              </a:rPr>
              <a:t>separation</a:t>
            </a:r>
            <a:endParaRPr lang="it-IT" sz="1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/>
              <a:t>Bonner </a:t>
            </a:r>
            <a:r>
              <a:rPr lang="it-IT" sz="2000" dirty="0" err="1"/>
              <a:t>spheres</a:t>
            </a:r>
            <a:r>
              <a:rPr lang="it-IT" sz="2000" dirty="0"/>
              <a:t> </a:t>
            </a:r>
            <a:r>
              <a:rPr lang="it-IT" sz="2000" dirty="0" err="1"/>
              <a:t>spectra</a:t>
            </a:r>
            <a:endParaRPr lang="it-IT" sz="2000" dirty="0"/>
          </a:p>
          <a:p>
            <a:r>
              <a:rPr lang="it-IT" sz="1600" dirty="0">
                <a:solidFill>
                  <a:schemeClr val="tx1"/>
                </a:solidFill>
              </a:rPr>
              <a:t>WS=1/3 wide energy range, </a:t>
            </a:r>
            <a:r>
              <a:rPr lang="it-IT" sz="1600" dirty="0" err="1">
                <a:solidFill>
                  <a:schemeClr val="tx1"/>
                </a:solidFill>
              </a:rPr>
              <a:t>but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not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much</a:t>
            </a:r>
            <a:r>
              <a:rPr lang="it-IT" sz="1600" dirty="0">
                <a:solidFill>
                  <a:schemeClr val="tx1"/>
                </a:solidFill>
              </a:rPr>
              <a:t> accurate due to high </a:t>
            </a:r>
            <a:r>
              <a:rPr lang="it-IT" sz="1600" dirty="0" err="1">
                <a:solidFill>
                  <a:schemeClr val="tx1"/>
                </a:solidFill>
              </a:rPr>
              <a:t>unfolding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uncertainy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/>
              <a:t>Reaction rates: </a:t>
            </a:r>
          </a:p>
          <a:p>
            <a:r>
              <a:rPr lang="it-IT" sz="1600" dirty="0">
                <a:solidFill>
                  <a:schemeClr val="tx1"/>
                </a:solidFill>
              </a:rPr>
              <a:t>WS=1 (in general), </a:t>
            </a:r>
            <a:r>
              <a:rPr lang="it-IT" sz="1600" dirty="0" err="1">
                <a:solidFill>
                  <a:schemeClr val="tx1"/>
                </a:solidFill>
              </a:rPr>
              <a:t>contributions</a:t>
            </a:r>
            <a:r>
              <a:rPr lang="it-IT" sz="1600" dirty="0">
                <a:solidFill>
                  <a:schemeClr val="tx1"/>
                </a:solidFill>
              </a:rPr>
              <a:t> are </a:t>
            </a:r>
            <a:r>
              <a:rPr lang="it-IT" sz="1600" dirty="0" err="1">
                <a:solidFill>
                  <a:schemeClr val="tx1"/>
                </a:solidFill>
              </a:rPr>
              <a:t>distibuted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uniformly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above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threshold</a:t>
            </a:r>
            <a:r>
              <a:rPr lang="it-IT" sz="1600" dirty="0">
                <a:solidFill>
                  <a:schemeClr val="tx1"/>
                </a:solidFill>
              </a:rPr>
              <a:t> for the time </a:t>
            </a:r>
            <a:r>
              <a:rPr lang="it-IT" sz="1600" dirty="0" err="1">
                <a:solidFill>
                  <a:schemeClr val="tx1"/>
                </a:solidFill>
              </a:rPr>
              <a:t>being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0" i="1" dirty="0">
                <a:solidFill>
                  <a:schemeClr val="tx1"/>
                </a:solidFill>
              </a:rPr>
              <a:t>* </a:t>
            </a:r>
            <a:r>
              <a:rPr lang="it-IT" sz="1600" b="0" i="1" dirty="0" err="1">
                <a:solidFill>
                  <a:schemeClr val="tx1"/>
                </a:solidFill>
              </a:rPr>
              <a:t>Signals</a:t>
            </a:r>
            <a:r>
              <a:rPr lang="it-IT" sz="1600" b="0" i="1" dirty="0">
                <a:solidFill>
                  <a:schemeClr val="tx1"/>
                </a:solidFill>
              </a:rPr>
              <a:t> in red font are </a:t>
            </a:r>
            <a:r>
              <a:rPr lang="it-IT" sz="1600" b="0" i="1" dirty="0" err="1">
                <a:solidFill>
                  <a:schemeClr val="tx1"/>
                </a:solidFill>
              </a:rPr>
              <a:t>actually</a:t>
            </a:r>
            <a:r>
              <a:rPr lang="it-IT" sz="1600" b="0" i="1" dirty="0">
                <a:solidFill>
                  <a:schemeClr val="tx1"/>
                </a:solidFill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</a:rPr>
              <a:t>yet</a:t>
            </a:r>
            <a:r>
              <a:rPr lang="it-IT" sz="1600" b="0" i="1" dirty="0">
                <a:solidFill>
                  <a:schemeClr val="tx1"/>
                </a:solidFill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</a:rPr>
              <a:t>mothballed</a:t>
            </a:r>
            <a:r>
              <a:rPr lang="it-IT" sz="1600" b="0" i="1" dirty="0">
                <a:solidFill>
                  <a:schemeClr val="tx1"/>
                </a:solidFill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</a:rPr>
              <a:t>along</a:t>
            </a:r>
            <a:r>
              <a:rPr lang="it-IT" sz="1600" b="0" i="1" dirty="0">
                <a:solidFill>
                  <a:schemeClr val="tx1"/>
                </a:solidFill>
              </a:rPr>
              <a:t> with </a:t>
            </a:r>
            <a:r>
              <a:rPr lang="it-IT" sz="1600" b="0" i="1" dirty="0" err="1">
                <a:solidFill>
                  <a:schemeClr val="tx1"/>
                </a:solidFill>
              </a:rPr>
              <a:t>metrics</a:t>
            </a:r>
            <a:r>
              <a:rPr lang="it-IT" sz="1600" b="0" i="1" dirty="0">
                <a:solidFill>
                  <a:schemeClr val="tx1"/>
                </a:solidFill>
              </a:rPr>
              <a:t> </a:t>
            </a:r>
            <a:r>
              <a:rPr lang="it-IT" sz="1600" b="0" i="1" dirty="0" err="1">
                <a:solidFill>
                  <a:schemeClr val="tx1"/>
                </a:solidFill>
              </a:rPr>
              <a:t>evaluations</a:t>
            </a:r>
            <a:endParaRPr lang="it-IT" sz="1600" b="0" i="1" dirty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A0C7CD0-BF0C-25AA-85CC-110542657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78" y="5332288"/>
            <a:ext cx="11233151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5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02054-5EEE-D9FC-F2DC-3EA55DC88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7EAF442-855F-8063-78EF-14DEFEB3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Milocco, IAEA Consultancy Meeting on the Preparation of a Major FENDL Release, 13-16 May 2025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4FDA5ED-CBC2-8773-6E7C-CE9A7963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noProof="0" dirty="0"/>
              <a:t>Energy Groups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243CA96-101D-19C6-87C2-893FA7D977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1" y="1268289"/>
            <a:ext cx="11233151" cy="1661993"/>
          </a:xfrm>
        </p:spPr>
        <p:txBody>
          <a:bodyPr/>
          <a:lstStyle/>
          <a:p>
            <a:pPr marL="84150" indent="-285750">
              <a:buFont typeface="Arial" panose="020B0604020202020204" pitchFamily="34" charset="0"/>
              <a:buChar char="•"/>
            </a:pPr>
            <a:r>
              <a:rPr lang="en-US" dirty="0"/>
              <a:t>Fusion application library</a:t>
            </a:r>
          </a:p>
          <a:p>
            <a:pPr marL="84150" indent="-285750">
              <a:buFont typeface="Arial" panose="020B0604020202020204" pitchFamily="34" charset="0"/>
              <a:buChar char="•"/>
            </a:pPr>
            <a:r>
              <a:rPr lang="en-US" dirty="0"/>
              <a:t>Binning in 100 Kev – 1 MeV resonance region </a:t>
            </a:r>
          </a:p>
          <a:p>
            <a:pPr marL="84150" indent="-285750">
              <a:buFont typeface="Arial" panose="020B0604020202020204" pitchFamily="34" charset="0"/>
              <a:buChar char="•"/>
            </a:pPr>
            <a:r>
              <a:rPr lang="en-US" dirty="0" err="1"/>
              <a:t>Simakov</a:t>
            </a:r>
            <a:r>
              <a:rPr lang="en-US" dirty="0"/>
              <a:t> reference </a:t>
            </a:r>
          </a:p>
          <a:p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0139621-ECF2-EA86-EB49-A51CEA5A2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10441"/>
              </p:ext>
            </p:extLst>
          </p:nvPr>
        </p:nvGraphicFramePr>
        <p:xfrm>
          <a:off x="8591207" y="1155550"/>
          <a:ext cx="3375507" cy="5073330"/>
        </p:xfrm>
        <a:graphic>
          <a:graphicData uri="http://schemas.openxmlformats.org/drawingml/2006/table">
            <a:tbl>
              <a:tblPr firstRow="1" firstCol="1" bandRow="1"/>
              <a:tblGrid>
                <a:gridCol w="882792">
                  <a:extLst>
                    <a:ext uri="{9D8B030D-6E8A-4147-A177-3AD203B41FA5}">
                      <a16:colId xmlns:a16="http://schemas.microsoft.com/office/drawing/2014/main" val="106640476"/>
                    </a:ext>
                  </a:extLst>
                </a:gridCol>
                <a:gridCol w="882792">
                  <a:extLst>
                    <a:ext uri="{9D8B030D-6E8A-4147-A177-3AD203B41FA5}">
                      <a16:colId xmlns:a16="http://schemas.microsoft.com/office/drawing/2014/main" val="32484790"/>
                    </a:ext>
                  </a:extLst>
                </a:gridCol>
                <a:gridCol w="882792">
                  <a:extLst>
                    <a:ext uri="{9D8B030D-6E8A-4147-A177-3AD203B41FA5}">
                      <a16:colId xmlns:a16="http://schemas.microsoft.com/office/drawing/2014/main" val="1101063488"/>
                    </a:ext>
                  </a:extLst>
                </a:gridCol>
                <a:gridCol w="727131">
                  <a:extLst>
                    <a:ext uri="{9D8B030D-6E8A-4147-A177-3AD203B41FA5}">
                      <a16:colId xmlns:a16="http://schemas.microsoft.com/office/drawing/2014/main" val="1772251987"/>
                    </a:ext>
                  </a:extLst>
                </a:gridCol>
              </a:tblGrid>
              <a:tr h="399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BIN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E_min [MeV]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E_max [MeV]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it-IT" sz="1100" b="1" kern="100" baseline="-250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794277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78971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1/3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36141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E2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21854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E3 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86099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E4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712215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E5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251971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E6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27257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E7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21284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E8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09462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E9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43071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it-I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71596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925288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E12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32932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076313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E14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156145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E15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37706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E16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744165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E17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2194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E18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411307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E19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21421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E20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31522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E22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1/3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925416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E23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2.5E-8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1/3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53324"/>
                  </a:ext>
                </a:extLst>
              </a:tr>
              <a:tr h="19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E24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2.5E-8</a:t>
                      </a:r>
                      <a:endParaRPr lang="it-IT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65" marR="4866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29987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205DD132-90C4-4ED9-948E-3D40A311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65" y="3496196"/>
            <a:ext cx="7596849" cy="27326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9C102B9-28A7-9BFC-239C-7C0A77564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64" y="2131660"/>
            <a:ext cx="4366050" cy="13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0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68F5-054F-A43B-F9A8-38EF102F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EB23C14-CB9C-63E0-44F1-AC98BC84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Milocco, IAEA Consultancy Meeting on the Preparation of a Major FENDL Release, 13-16 May 2025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AA3AB42-B250-03E3-B0BA-9B4CFBB1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noProof="0" dirty="0"/>
              <a:t>Key Performance Index (KPI)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2DB1F-D1F8-8D1F-47D3-356D8AD7A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130157"/>
            <a:ext cx="11233151" cy="5035693"/>
          </a:xfrm>
        </p:spPr>
        <p:txBody>
          <a:bodyPr>
            <a:normAutofit/>
          </a:bodyPr>
          <a:lstStyle/>
          <a:p>
            <a:pPr marL="841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0"/>
            <a:endParaRPr lang="en-US" sz="20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B46A2CB0-1504-6F8B-C6B5-0087BF79DBD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0" y="1003897"/>
                <a:ext cx="12192000" cy="5854103"/>
              </a:xfrm>
            </p:spPr>
            <p:txBody>
              <a:bodyPr/>
              <a:lstStyle/>
              <a:p>
                <a:pPr marL="841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KPI1: Mean Weighted Percentage Relative Absolute Deviation (MWP-RAD)</a:t>
                </a:r>
              </a:p>
              <a:p>
                <a:pPr lvl="0" algn="ctr">
                  <a:defRPr/>
                </a:pPr>
                <a:r>
                  <a:rPr lang="en-US" sz="2000" dirty="0"/>
                  <a:t>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  <m:r>
                      <a:rPr lang="en-GB" sz="2000" b="1" i="1" smtClean="0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𝑴𝑾𝑷</m:t>
                    </m:r>
                    <m:r>
                      <a:rPr lang="en-GB" sz="2000" b="1" i="1" smtClean="0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𝑹𝑨𝑫</m:t>
                    </m:r>
                  </m:oMath>
                </a14:m>
                <a:r>
                  <a:rPr lang="en-US" sz="2000" dirty="0">
                    <a:solidFill>
                      <a:srgbClr val="1C3F94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</a:rPr>
                          <m:t>𝑵𝑮</m:t>
                        </m:r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𝑵𝑬</m:t>
                        </m:r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𝑵𝑺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</a:rPr>
                          <m:t>𝑵𝑮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1C3F9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rgbClr val="1C3F94"/>
                                </a:solidFill>
                                <a:latin typeface="Cambria Math" panose="02040503050406030204" pitchFamily="18" charset="0"/>
                              </a:rPr>
                              <m:t>𝑾𝑮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rgbClr val="1C3F94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d>
                      <m:dPr>
                        <m:ctrlPr>
                          <a:rPr lang="en-US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rgbClr val="1C3F9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000" i="1">
                                <a:solidFill>
                                  <a:srgbClr val="1C3F94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sz="2000" i="1">
                                <a:solidFill>
                                  <a:srgbClr val="1C3F94"/>
                                </a:solidFill>
                                <a:latin typeface="Cambria Math" panose="02040503050406030204" pitchFamily="18" charset="0"/>
                              </a:rPr>
                              <m:t>𝑵𝑬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</a:rPr>
                                  <m:t>𝑾𝑬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  <m:r>
                              <a:rPr lang="it-IT" sz="2000" i="1">
                                <a:solidFill>
                                  <a:srgbClr val="1C3F9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it-IT" sz="2000" i="1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it-IT" sz="2000" i="1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sz="2000" i="1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2000" i="1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𝑵𝑺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sz="2000" i="1">
                                            <a:solidFill>
                                              <a:srgbClr val="1C3F9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solidFill>
                                              <a:srgbClr val="1C3F9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𝑾𝑺</m:t>
                                        </m:r>
                                      </m:e>
                                      <m:sub>
                                        <m:r>
                                          <a:rPr lang="it-IT" sz="2000" i="1">
                                            <a:solidFill>
                                              <a:srgbClr val="1C3F9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𝒍𝒎</m:t>
                                        </m:r>
                                      </m:sub>
                                    </m:sSub>
                                    <m:r>
                                      <a:rPr lang="it-IT" sz="2000" i="1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nary>
                                <m:sSub>
                                  <m:sSubPr>
                                    <m:ctrlPr>
                                      <a:rPr lang="it-IT" sz="2000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𝟏𝟎𝟎</m:t>
                                    </m:r>
                                    <m:r>
                                      <a:rPr lang="en-GB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GB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𝑹𝑨𝑫</m:t>
                                    </m:r>
                                  </m:e>
                                  <m:sub>
                                    <m:r>
                                      <a:rPr lang="en-GB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𝒌𝒍𝒎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GB" sz="2000" b="1" i="0" smtClean="0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; 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en-GB" sz="2000" b="1" i="1" smtClean="0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𝒌𝒍𝒎</m:t>
                        </m:r>
                      </m:sub>
                    </m:sSub>
                    <m:r>
                      <a:rPr lang="en-US" sz="2000" i="1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1C3F9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𝒌𝒍𝒎</m:t>
                        </m:r>
                      </m:sub>
                    </m:sSub>
                    <m:r>
                      <a:rPr lang="it-IT" sz="2000" i="1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𝒌𝒍𝒎</m:t>
                        </m:r>
                      </m:sub>
                    </m:sSub>
                    <m:r>
                      <a:rPr lang="it-IT" sz="2000" i="1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sz="2000" i="1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GB" sz="2000" i="1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841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KPI2: Mean Weighted Chi-Squared (X2)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	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𝞦</m:t>
                        </m:r>
                      </m:e>
                      <m:sup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𝑵𝑮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𝑵𝑬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𝑵𝑺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𝑵𝑮</m:t>
                        </m:r>
                      </m:sup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1" smtClean="0">
                                <a:latin typeface="Cambria Math" panose="02040503050406030204" pitchFamily="18" charset="0"/>
                              </a:rPr>
                              <m:t>𝑾𝑮</m:t>
                            </m:r>
                          </m:e>
                          <m:sub>
                            <m:r>
                              <a:rPr lang="it-IT" sz="2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0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𝑵𝑬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𝑾𝑬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it-IT" sz="2000" i="1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sz="2000" i="1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2000" i="1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𝑵𝑺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sz="2000" i="1">
                                            <a:solidFill>
                                              <a:srgbClr val="1C3F9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solidFill>
                                              <a:srgbClr val="1C3F9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𝑾𝑺</m:t>
                                        </m:r>
                                      </m:e>
                                      <m:sub>
                                        <m:r>
                                          <a:rPr lang="it-IT" sz="2000" i="1">
                                            <a:solidFill>
                                              <a:srgbClr val="1C3F94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𝒍𝒎</m:t>
                                        </m:r>
                                      </m:sub>
                                    </m:sSub>
                                    <m:r>
                                      <a:rPr lang="it-IT" sz="2000" i="1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nary>
                                <m:sSubSup>
                                  <m:sSubSupPr>
                                    <m:ctrlPr>
                                      <a:rPr lang="it-IT" sz="2000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000" i="1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𝟀</m:t>
                                    </m:r>
                                  </m:e>
                                  <m:sub>
                                    <m:r>
                                      <a:rPr lang="it-IT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𝒌𝒍𝒎</m:t>
                                    </m:r>
                                  </m:sub>
                                  <m:sup>
                                    <m:r>
                                      <a:rPr lang="it-IT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d>
                    <m:r>
                      <a:rPr lang="en-GB" sz="2000" b="1" i="0" smtClean="0">
                        <a:solidFill>
                          <a:srgbClr val="1C3F9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solidFill>
                              <a:srgbClr val="1C3F9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𝟀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𝒌𝒍𝒎</m:t>
                        </m:r>
                      </m:sub>
                      <m:sup>
                        <m: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it-IT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𝒌𝒍𝒎</m:t>
                                    </m:r>
                                  </m:sub>
                                </m:sSub>
                                <m:r>
                                  <a:rPr lang="it-IT" sz="2000" b="1" i="1" smtClean="0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2000" b="1" i="1" smtClean="0">
                                        <a:solidFill>
                                          <a:srgbClr val="1C3F94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𝒌𝒍𝒎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000" i="1">
                                    <a:solidFill>
                                      <a:srgbClr val="1C3F9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it-IT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𝒍𝒌𝒎</m:t>
                            </m:r>
                          </m:sub>
                          <m:sup>
                            <m:r>
                              <a:rPr lang="it-IT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/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1600" i="1" dirty="0">
                    <a:solidFill>
                      <a:schemeClr val="tx1"/>
                    </a:solidFill>
                  </a:rPr>
                  <a:t>WG</a:t>
                </a:r>
                <a:r>
                  <a:rPr lang="en-US" sz="1600" dirty="0">
                    <a:solidFill>
                      <a:schemeClr val="tx1"/>
                    </a:solidFill>
                  </a:rPr>
                  <a:t>: Weight of energy Group</a:t>
                </a:r>
              </a:p>
              <a:p>
                <a:r>
                  <a:rPr lang="en-US" sz="1600" i="1" dirty="0">
                    <a:solidFill>
                      <a:schemeClr val="tx1"/>
                    </a:solidFill>
                  </a:rPr>
                  <a:t>WE</a:t>
                </a:r>
                <a:r>
                  <a:rPr lang="en-US" sz="1600" dirty="0">
                    <a:solidFill>
                      <a:schemeClr val="tx1"/>
                    </a:solidFill>
                  </a:rPr>
                  <a:t>: Weight of Experiment</a:t>
                </a:r>
              </a:p>
              <a:p>
                <a:r>
                  <a:rPr lang="en-US" sz="1600" i="1" dirty="0">
                    <a:solidFill>
                      <a:schemeClr val="tx1"/>
                    </a:solidFill>
                  </a:rPr>
                  <a:t>WS</a:t>
                </a:r>
                <a:r>
                  <a:rPr lang="en-US" sz="1600" dirty="0">
                    <a:solidFill>
                      <a:schemeClr val="tx1"/>
                    </a:solidFill>
                  </a:rPr>
                  <a:t>: Weight of Signal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𝟀</m:t>
                        </m:r>
                      </m:e>
                      <m:sub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𝒌𝒍𝒎</m:t>
                        </m:r>
                      </m:sub>
                      <m:sup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: Chi-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square</a:t>
                </a:r>
                <a:r>
                  <a:rPr lang="it-IT" sz="1600" dirty="0">
                    <a:solidFill>
                      <a:schemeClr val="tx1"/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value</a:t>
                </a:r>
                <a:r>
                  <a:rPr lang="it-IT" sz="1600" dirty="0">
                    <a:solidFill>
                      <a:schemeClr val="tx1"/>
                    </a:solidFill>
                  </a:rPr>
                  <a:t> for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signal</a:t>
                </a:r>
                <a:r>
                  <a:rPr lang="it-IT" sz="1600" dirty="0">
                    <a:solidFill>
                      <a:schemeClr val="tx1"/>
                    </a:solidFill>
                  </a:rPr>
                  <a:t>,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experiment</a:t>
                </a:r>
                <a:r>
                  <a:rPr lang="it-IT" sz="1600" dirty="0">
                    <a:solidFill>
                      <a:schemeClr val="tx1"/>
                    </a:solidFill>
                  </a:rPr>
                  <a:t> and energy bin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𝒌𝒍𝒎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: Calculated value for signal, experiment and energy group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GB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𝒌𝒍𝒎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</a:t>
                </a: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Experimental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value for signal, experiment and energy group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l-GR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kumimoji="0" lang="it-IT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𝒌𝒍𝒎</m:t>
                        </m:r>
                      </m:sub>
                    </m:sSub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: Experimental error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B46A2CB0-1504-6F8B-C6B5-0087BF79D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0" y="1003897"/>
                <a:ext cx="12192000" cy="5854103"/>
              </a:xfrm>
              <a:blipFill>
                <a:blip r:embed="rId2"/>
                <a:stretch>
                  <a:fillRect l="-650" t="-7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15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F510B-8077-AFCD-D891-D8BDF0F91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0DEF967-5179-3426-A668-4680C64E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Milocco, IAEA Consultancy Meeting on the Preparation of a Major FENDL Release, 13-16 May 2025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62E8024-89F5-0D65-3E2C-23FD8AF8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JADE</a:t>
            </a:r>
            <a:endParaRPr lang="en-US" sz="32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52BA4-EA2D-0829-0A37-90EC9CA8D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841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84150" indent="-285750">
              <a:buFont typeface="Arial" panose="020B0604020202020204" pitchFamily="34" charset="0"/>
              <a:buChar char="•"/>
            </a:pPr>
            <a:r>
              <a:rPr lang="en-US" noProof="0" dirty="0"/>
              <a:t>Pre-processing of MCNP6.3 inputs (only Fe isotopes change, the rest is always </a:t>
            </a:r>
            <a:r>
              <a:rPr lang="en-US" noProof="0" dirty="0" err="1"/>
              <a:t>Fendl</a:t>
            </a:r>
            <a:r>
              <a:rPr lang="en-US" noProof="0" dirty="0"/>
              <a:t> 3.2c and IRDFF)</a:t>
            </a:r>
          </a:p>
          <a:p>
            <a:pPr indent="0"/>
            <a:endParaRPr lang="en-US" noProof="0" dirty="0"/>
          </a:p>
          <a:p>
            <a:pPr marL="84150" indent="-285750">
              <a:buFont typeface="Arial" panose="020B0604020202020204" pitchFamily="34" charset="0"/>
              <a:buChar char="•"/>
            </a:pPr>
            <a:r>
              <a:rPr lang="en-US" noProof="0" dirty="0"/>
              <a:t>Suite of new Fe benchmarks soon included for MCNP6.3 simulation</a:t>
            </a:r>
          </a:p>
          <a:p>
            <a:pPr indent="0"/>
            <a:endParaRPr lang="en-US" noProof="0" dirty="0"/>
          </a:p>
          <a:p>
            <a:pPr marL="84150" indent="-285750">
              <a:buFont typeface="Arial" panose="020B0604020202020204" pitchFamily="34" charset="0"/>
              <a:buChar char="•"/>
            </a:pPr>
            <a:r>
              <a:rPr lang="en-US" dirty="0"/>
              <a:t>Post-processing (TOF, CHI_SQUARED)</a:t>
            </a:r>
          </a:p>
          <a:p>
            <a:pPr marL="84150" indent="-2857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54F103-E7A1-FA5E-5E84-91F3249EF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JADE </a:t>
            </a:r>
            <a:r>
              <a:rPr lang="it-IT" dirty="0" err="1"/>
              <a:t>developments</a:t>
            </a:r>
            <a:r>
              <a:rPr lang="it-IT" dirty="0"/>
              <a:t> in </a:t>
            </a:r>
            <a:r>
              <a:rPr lang="it-IT" dirty="0" err="1"/>
              <a:t>current</a:t>
            </a:r>
            <a:r>
              <a:rPr lang="it-IT" dirty="0"/>
              <a:t> framework:</a:t>
            </a:r>
          </a:p>
        </p:txBody>
      </p:sp>
      <p:pic>
        <p:nvPicPr>
          <p:cNvPr id="3" name="Immagine 47">
            <a:extLst>
              <a:ext uri="{FF2B5EF4-FFF2-40B4-BE49-F238E27FC236}">
                <a16:creationId xmlns:a16="http://schemas.microsoft.com/office/drawing/2014/main" id="{68C5FBE6-8483-F0F3-A629-182928EF2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9" t="23777" r="34092" b="22717"/>
          <a:stretch/>
        </p:blipFill>
        <p:spPr>
          <a:xfrm>
            <a:off x="7484165" y="2544417"/>
            <a:ext cx="3796747" cy="350841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67806"/>
      </p:ext>
    </p:extLst>
  </p:cSld>
  <p:clrMapOvr>
    <a:masterClrMapping/>
  </p:clrMapOvr>
</p:sld>
</file>

<file path=ppt/theme/theme1.xml><?xml version="1.0" encoding="utf-8"?>
<a:theme xmlns:a="http://schemas.openxmlformats.org/drawingml/2006/main" name="F4E_ppt_template_2012">
  <a:themeElements>
    <a:clrScheme name="F4E_colors">
      <a:dk1>
        <a:srgbClr val="000000"/>
      </a:dk1>
      <a:lt1>
        <a:srgbClr val="FFFFFF"/>
      </a:lt1>
      <a:dk2>
        <a:srgbClr val="1C3F94"/>
      </a:dk2>
      <a:lt2>
        <a:srgbClr val="FFC61E"/>
      </a:lt2>
      <a:accent1>
        <a:srgbClr val="ADE8FE"/>
      </a:accent1>
      <a:accent2>
        <a:srgbClr val="81D9FD"/>
      </a:accent2>
      <a:accent3>
        <a:srgbClr val="2CB1EC"/>
      </a:accent3>
      <a:accent4>
        <a:srgbClr val="007DC5"/>
      </a:accent4>
      <a:accent5>
        <a:srgbClr val="1C3F94"/>
      </a:accent5>
      <a:accent6>
        <a:srgbClr val="001E60"/>
      </a:accent6>
      <a:hlink>
        <a:srgbClr val="FFC61E"/>
      </a:hlink>
      <a:folHlink>
        <a:srgbClr val="FFC61E"/>
      </a:folHlink>
    </a:clrScheme>
    <a:fontScheme name="F4E_font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1386</Words>
  <Application>Microsoft Office PowerPoint</Application>
  <PresentationFormat>Widescreen</PresentationFormat>
  <Paragraphs>306</Paragraphs>
  <Slides>14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Cambria Math</vt:lpstr>
      <vt:lpstr>Courier New</vt:lpstr>
      <vt:lpstr>Segoe UI Emoji</vt:lpstr>
      <vt:lpstr>Wingdings</vt:lpstr>
      <vt:lpstr>F4E_ppt_template_2012</vt:lpstr>
      <vt:lpstr>Presentazione standard di PowerPoint</vt:lpstr>
      <vt:lpstr>Overview</vt:lpstr>
      <vt:lpstr>Very preliminary Idea for Validation for FENDL (4/4)</vt:lpstr>
      <vt:lpstr>Experiments</vt:lpstr>
      <vt:lpstr>Measurements/1</vt:lpstr>
      <vt:lpstr>Measurements/2</vt:lpstr>
      <vt:lpstr>Energy Groups</vt:lpstr>
      <vt:lpstr>Key Performance Index (KPI)</vt:lpstr>
      <vt:lpstr>JADE</vt:lpstr>
      <vt:lpstr>Plots</vt:lpstr>
      <vt:lpstr>KPIs</vt:lpstr>
      <vt:lpstr>Comments</vt:lpstr>
      <vt:lpstr>Perspective activities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Milocco</dc:creator>
  <cp:lastModifiedBy>Alberto Milocco</cp:lastModifiedBy>
  <cp:revision>68</cp:revision>
  <dcterms:created xsi:type="dcterms:W3CDTF">2025-05-09T20:11:10Z</dcterms:created>
  <dcterms:modified xsi:type="dcterms:W3CDTF">2025-05-20T10:08:38Z</dcterms:modified>
</cp:coreProperties>
</file>