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4" r:id="rId2"/>
    <p:sldId id="267" r:id="rId3"/>
    <p:sldId id="268" r:id="rId4"/>
    <p:sldId id="292" r:id="rId5"/>
    <p:sldId id="269" r:id="rId6"/>
    <p:sldId id="270" r:id="rId7"/>
    <p:sldId id="271" r:id="rId8"/>
    <p:sldId id="272" r:id="rId9"/>
    <p:sldId id="284" r:id="rId10"/>
    <p:sldId id="283" r:id="rId11"/>
    <p:sldId id="286" r:id="rId12"/>
    <p:sldId id="285" r:id="rId13"/>
    <p:sldId id="273" r:id="rId14"/>
    <p:sldId id="287" r:id="rId15"/>
    <p:sldId id="288" r:id="rId16"/>
    <p:sldId id="289" r:id="rId17"/>
    <p:sldId id="274" r:id="rId18"/>
    <p:sldId id="290" r:id="rId19"/>
    <p:sldId id="291" r:id="rId20"/>
    <p:sldId id="293" r:id="rId21"/>
    <p:sldId id="294" r:id="rId22"/>
    <p:sldId id="295" r:id="rId23"/>
    <p:sldId id="296" r:id="rId24"/>
    <p:sldId id="275" r:id="rId25"/>
    <p:sldId id="276" r:id="rId26"/>
    <p:sldId id="257" r:id="rId27"/>
    <p:sldId id="277" r:id="rId28"/>
    <p:sldId id="279" r:id="rId29"/>
    <p:sldId id="278" r:id="rId30"/>
    <p:sldId id="280" r:id="rId31"/>
    <p:sldId id="281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9DFD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6B484-4A56-41C8-9477-05EC6E3CFDD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A46E2-CDA2-4475-B19A-BA4DC428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A46E2-CDA2-4475-B19A-BA4DC428DF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9F8D-6244-DD68-01DC-23809A7C9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7E4B5-52E8-1CDA-A016-2EFEF03EE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CBA8F-DD91-3D25-C66D-A23CA7E8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6069-A9A7-4D71-8F33-8814CA9681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6AB98-D7DD-17F7-42FA-3290B1C0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1F520-0936-8090-F078-7AE3BFEE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26C-86CE-4E99-B65E-FCF362AB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3978-74A5-3E67-FFBB-E6BF28A6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2860D-1013-4036-B767-B00168D0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C62E4-3DB6-61AA-94A1-0938E330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6069-A9A7-4D71-8F33-8814CA9681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3F9DA-467C-318A-21E6-4124452D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E69AA-19A9-FBA3-6BDE-F03CA1C4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26C-86CE-4E99-B65E-FCF362AB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B5EC4-E5B8-8C44-7998-E2D9304D3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47E02-55ED-EE79-FA8A-EE83A2DB2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E1C2F-E50D-CCF7-E7E3-1FA472B4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6069-A9A7-4D71-8F33-8814CA9681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C104C-916E-2963-9897-D4CD1D5A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3A22E-700C-9E67-7004-62AB5697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26C-86CE-4E99-B65E-FCF362AB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3418-66FE-1701-2441-A8C26168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E0794-3DDC-0683-6CD9-F9A1A2D4B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42306-3A68-FF86-1813-031682DF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6069-A9A7-4D71-8F33-8814CA9681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6D7B-FBBA-CD26-2784-8DD13CC0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24FB1-502D-864C-074C-47EEDC58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26C-86CE-4E99-B65E-FCF362AB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7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E0E6-2B48-BB11-A260-850EE42F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7E96D-D83B-EA74-1764-A6E3946AE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25F3-4CB0-09C1-1B82-58C7729F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6069-A9A7-4D71-8F33-8814CA9681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5ADFF-1F88-81D4-07F9-7DCD87C5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5ACD0-AAD4-6BA5-5A1E-6CF5F4F2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26C-86CE-4E99-B65E-FCF362AB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5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9847-EEE5-621C-82E0-EAAC5978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E02B2-C0B2-49D5-33FF-F13B4D0CD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08A91-DFA5-8D5E-50BE-00CD3D5B9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A3BA0-574F-B5DC-8435-AD6C7271D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6069-A9A7-4D71-8F33-8814CA9681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3270D-EDCF-27F8-BF6B-88C20363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6BB78-342B-5090-6D7E-83BA965A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26C-86CE-4E99-B65E-FCF362AB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8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EC91-FC95-7DCE-7218-325B6497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339A0-DEFD-F7C8-DB4F-8EE0B17DE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39D21-236E-BE22-E3BD-4067A4C2E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FDA5B-1DC6-F2C9-9E5E-D33FD6A2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E86A17-6620-4B9E-84D5-710A4A8B5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98C3A-178F-9FA5-FE35-62E387312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6069-A9A7-4D71-8F33-8814CA9681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BCEB1-4D86-8EC9-D134-3D18C80E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FDD50-EBFE-1BA1-BBA3-841200AA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26C-86CE-4E99-B65E-FCF362AB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9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538F-5775-31C5-82BF-D82D51D7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D5748-3F5E-42A4-DD6C-2053C28F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6069-A9A7-4D71-8F33-8814CA9681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6EFBD-F852-53F5-4AE7-EE3A2080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C707D-5F73-41F3-70FA-7ACBC40D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26C-86CE-4E99-B65E-FCF362AB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0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81AA3-657C-F15A-31A4-B1C1A176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6069-A9A7-4D71-8F33-8814CA9681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AF74F-D1F9-FE78-EC25-DFFEDD75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5ADB4-CD36-660E-CB4B-971F0BCD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26C-86CE-4E99-B65E-FCF362AB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2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7A0B-95D0-6E9B-52DC-F3D1EE42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9DF9D-3F90-0401-3C35-796A259F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6D823-A9E1-8F06-3012-E69EB6466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A61FB-1D43-58E7-501E-412E00F1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6069-A9A7-4D71-8F33-8814CA9681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BDAFA-071B-6274-657C-8BA0E6A8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340F4-DF45-8C47-AA8F-198F89E6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26C-86CE-4E99-B65E-FCF362AB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4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706F-58D5-A5F5-CC61-CB5B1406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BF2C7-A131-EA55-2148-76976D57E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89216-EF8D-723E-0F0D-F654C1FA2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E41CF-9839-3585-2201-167BF4F3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6069-A9A7-4D71-8F33-8814CA9681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84DD-6DAF-8C0D-0E5F-A0A09E17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B8F3F-A112-D40F-D5C0-45F5E985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26C-86CE-4E99-B65E-FCF362AB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2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F89AE-3B5E-31D1-462C-C1DCA9A6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BA084-2BB9-83ED-1B87-CD1BEBD4E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C10A2-36F4-E2B2-6FAF-44B5F4595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76069-A9A7-4D71-8F33-8814CA9681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AA619-E42D-0768-45CE-2F37DE15F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4BA1C-4067-D03C-CF10-16EEA0F87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F9726C-86CE-4E99-B65E-FCF362AB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8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lopezaldama@gmail.com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1/epjconf/20171460201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1/epjconf/20171460201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hyperlink" Target="https://doi.org/10.1051/epjconf/20171460201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aea-nds/fendl-processed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hyperlink" Target="https://github.com/IAEA-NDS/endf-parserp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pdf/2312.08249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4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510.png"/><Relationship Id="rId7" Type="http://schemas.openxmlformats.org/officeDocument/2006/relationships/image" Target="../media/image420.png"/><Relationship Id="rId12" Type="http://schemas.openxmlformats.org/officeDocument/2006/relationships/image" Target="../media/image46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450.png"/><Relationship Id="rId4" Type="http://schemas.openxmlformats.org/officeDocument/2006/relationships/image" Target="../media/image52.png"/><Relationship Id="rId9" Type="http://schemas.openxmlformats.org/officeDocument/2006/relationships/image" Target="../media/image4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mailto:dlopezaldama@gmail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IAEA-NDS/FENDL-ENDF" TargetMode="External"/><Relationship Id="rId4" Type="http://schemas.openxmlformats.org/officeDocument/2006/relationships/hyperlink" Target="https://www-nds.iaea.org/fend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AEA-NDS/NJOY2016/tree/nds-iaea-njoy2016-dev" TargetMode="External"/><Relationship Id="rId2" Type="http://schemas.openxmlformats.org/officeDocument/2006/relationships/hyperlink" Target="https://github.com/IAEA-NDS/NJOY2016/tree/nds-iaea-njoy20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61092/iaea.gd60-3d8h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F243-F39B-1BDA-AFE3-8BAB31B8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5" y="463448"/>
            <a:ext cx="12083845" cy="603567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Overview of FENDL: </a:t>
            </a:r>
            <a:br>
              <a:rPr lang="en-US" sz="4800" dirty="0"/>
            </a:br>
            <a:r>
              <a:rPr lang="en-US" sz="4800" dirty="0"/>
              <a:t>Library, processing methods and tools</a:t>
            </a:r>
            <a:br>
              <a:rPr lang="en-US" sz="4900" dirty="0"/>
            </a:br>
            <a:br>
              <a:rPr lang="en-US" sz="4900" dirty="0"/>
            </a:br>
            <a:r>
              <a:rPr lang="en-US" sz="2400" dirty="0"/>
              <a:t>Presented by: Daniel López Aldama</a:t>
            </a:r>
            <a:br>
              <a:rPr lang="en-US" sz="2400" dirty="0"/>
            </a:br>
            <a:r>
              <a:rPr lang="en-US" sz="2000" dirty="0"/>
              <a:t>email:  </a:t>
            </a:r>
            <a:r>
              <a:rPr lang="en-US" sz="2000" dirty="0">
                <a:hlinkClick r:id="rId2"/>
              </a:rPr>
              <a:t>dlopezaldama@gmail.com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Contributing authors:</a:t>
            </a:r>
            <a:br>
              <a:rPr lang="en-US" sz="2000" dirty="0"/>
            </a:br>
            <a:r>
              <a:rPr lang="en-US" sz="2000" b="0" i="0" u="none" strike="noStrike" baseline="0" dirty="0">
                <a:latin typeface="CMR12"/>
              </a:rPr>
              <a:t>Tim Bohm, Daniel L. Aldama, Georg Schnabel, Marco Fabbri, Saerom Kwon, </a:t>
            </a:r>
            <a:br>
              <a:rPr lang="en-US" sz="2000" b="0" i="0" u="none" strike="noStrike" baseline="0" dirty="0">
                <a:latin typeface="CMR12"/>
              </a:rPr>
            </a:br>
            <a:r>
              <a:rPr lang="en-US" sz="2000" b="0" i="0" u="none" strike="noStrike" baseline="0" dirty="0">
                <a:latin typeface="CMR12"/>
              </a:rPr>
              <a:t>Davide Laghi, Andrej Trkov, Alex Valentine, Víctor López, Patrick </a:t>
            </a:r>
            <a:r>
              <a:rPr lang="en-US" sz="2000" b="0" i="0" u="none" strike="noStrike" baseline="0" dirty="0" err="1">
                <a:latin typeface="CMR12"/>
              </a:rPr>
              <a:t>Sauvan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1600" dirty="0"/>
            </a:br>
            <a:r>
              <a:rPr lang="en-US" sz="2000" dirty="0"/>
              <a:t>Consultancy Meeting on the Preparation of a Major FENDL Release</a:t>
            </a:r>
            <a:br>
              <a:rPr lang="en-US" sz="2000" dirty="0"/>
            </a:br>
            <a:r>
              <a:rPr lang="en-US" sz="2000" dirty="0">
                <a:solidFill>
                  <a:srgbClr val="212529"/>
                </a:solidFill>
                <a:latin typeface="system-ui"/>
              </a:rPr>
              <a:t>Vienna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en-US" sz="2000" dirty="0">
                <a:solidFill>
                  <a:srgbClr val="212529"/>
                </a:solidFill>
                <a:latin typeface="system-ui"/>
              </a:rPr>
              <a:t>13</a:t>
            </a:r>
            <a:r>
              <a:rPr lang="en-US" sz="2000" b="0" i="0" baseline="30000" dirty="0">
                <a:solidFill>
                  <a:srgbClr val="212529"/>
                </a:solidFill>
                <a:effectLst/>
                <a:latin typeface="system-ui"/>
              </a:rPr>
              <a:t>th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system-ui"/>
              </a:rPr>
              <a:t> – 16</a:t>
            </a:r>
            <a:r>
              <a:rPr lang="en-US" sz="2000" b="0" i="0" baseline="30000" dirty="0">
                <a:solidFill>
                  <a:srgbClr val="212529"/>
                </a:solidFill>
                <a:effectLst/>
                <a:latin typeface="system-ui"/>
              </a:rPr>
              <a:t>th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system-ui"/>
              </a:rPr>
              <a:t> May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8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E9E2D-22D8-1EFE-70E8-EBE054E87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D78-DA7B-9427-04A3-917C9AE2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79990"/>
            <a:ext cx="11554050" cy="480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Cd-106: PURR/URR </a:t>
            </a:r>
            <a:r>
              <a:rPr lang="en-US" dirty="0" err="1"/>
              <a:t>Ptables</a:t>
            </a:r>
            <a:endParaRPr lang="en-US" dirty="0"/>
          </a:p>
        </p:txBody>
      </p:sp>
      <p:pic>
        <p:nvPicPr>
          <p:cNvPr id="10" name="Picture 9" descr="A graph showing the average neutron flux&#10;&#10;AI-generated content may be incorrect.">
            <a:extLst>
              <a:ext uri="{FF2B5EF4-FFF2-40B4-BE49-F238E27FC236}">
                <a16:creationId xmlns:a16="http://schemas.microsoft.com/office/drawing/2014/main" id="{C239CB57-DF8F-2EF6-4D45-6FAB47F05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33" y="805006"/>
            <a:ext cx="9728041" cy="55017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07E9AC-1E4B-997C-91B1-0EA946A413CE}"/>
              </a:ext>
            </a:extLst>
          </p:cNvPr>
          <p:cNvSpPr txBox="1"/>
          <p:nvPr/>
        </p:nvSpPr>
        <p:spPr>
          <a:xfrm>
            <a:off x="7763879" y="2537466"/>
            <a:ext cx="1016000" cy="2769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FENDL-3.2b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8BC1BE-1467-5E6D-1869-C66179FF9550}"/>
              </a:ext>
            </a:extLst>
          </p:cNvPr>
          <p:cNvSpPr txBox="1"/>
          <p:nvPr/>
        </p:nvSpPr>
        <p:spPr>
          <a:xfrm>
            <a:off x="6634889" y="1107161"/>
            <a:ext cx="98212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FENDL-3.2c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E68C9B-B166-1305-585A-C752A8744E1B}"/>
              </a:ext>
            </a:extLst>
          </p:cNvPr>
          <p:cNvCxnSpPr/>
          <p:nvPr/>
        </p:nvCxnSpPr>
        <p:spPr>
          <a:xfrm>
            <a:off x="7481480" y="2675966"/>
            <a:ext cx="2823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49AAE7-65BD-7D37-4D78-2D2595053A2B}"/>
              </a:ext>
            </a:extLst>
          </p:cNvPr>
          <p:cNvCxnSpPr/>
          <p:nvPr/>
        </p:nvCxnSpPr>
        <p:spPr>
          <a:xfrm flipV="1">
            <a:off x="7481480" y="1384160"/>
            <a:ext cx="0" cy="22230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EB5EF2-E13B-08CA-0E3F-BDA2AFE75129}"/>
              </a:ext>
            </a:extLst>
          </p:cNvPr>
          <p:cNvSpPr txBox="1"/>
          <p:nvPr/>
        </p:nvSpPr>
        <p:spPr>
          <a:xfrm>
            <a:off x="10378203" y="6385391"/>
            <a:ext cx="1430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Marco, Davide, et 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80C1D-652C-09CC-F399-2855AABD3D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10903974" y="5772066"/>
            <a:ext cx="637634" cy="6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B94C-D114-B83C-129A-05DD0EEA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0"/>
            <a:ext cx="10515600" cy="6770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Fe-58: PURR/URR </a:t>
            </a:r>
            <a:r>
              <a:rPr lang="en-US" dirty="0" err="1"/>
              <a:t>Ptables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7CA5A-C130-21D3-8D2D-8D401BD76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5728"/>
            <a:ext cx="9711813" cy="5590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145DED-D75A-0945-A32B-6FD5E50009DE}"/>
              </a:ext>
            </a:extLst>
          </p:cNvPr>
          <p:cNvSpPr txBox="1"/>
          <p:nvPr/>
        </p:nvSpPr>
        <p:spPr>
          <a:xfrm>
            <a:off x="10378203" y="6385391"/>
            <a:ext cx="1430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Marco, Davide, et 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8ADF9-22E3-7FC6-68A9-6A82CEB815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10903974" y="5772066"/>
            <a:ext cx="637634" cy="6133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A8C6369-F19C-1E30-18FE-2E143CD41525}"/>
              </a:ext>
            </a:extLst>
          </p:cNvPr>
          <p:cNvSpPr txBox="1"/>
          <p:nvPr/>
        </p:nvSpPr>
        <p:spPr>
          <a:xfrm>
            <a:off x="8832702" y="1880196"/>
            <a:ext cx="98212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FENDL-3.2c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7C3E914-FCA8-87FB-2267-58B3C3DB196D}"/>
              </a:ext>
            </a:extLst>
          </p:cNvPr>
          <p:cNvCxnSpPr>
            <a:stCxn id="33" idx="1"/>
          </p:cNvCxnSpPr>
          <p:nvPr/>
        </p:nvCxnSpPr>
        <p:spPr>
          <a:xfrm flipH="1" flipV="1">
            <a:off x="8577662" y="1931886"/>
            <a:ext cx="255040" cy="8681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2AC62A2-1598-B352-6478-0CA0C2CDD759}"/>
              </a:ext>
            </a:extLst>
          </p:cNvPr>
          <p:cNvSpPr txBox="1"/>
          <p:nvPr/>
        </p:nvSpPr>
        <p:spPr>
          <a:xfrm>
            <a:off x="7911747" y="3041663"/>
            <a:ext cx="1016000" cy="2769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FENDL-3.2b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E61749-B3A7-71FA-22BE-F31491972F58}"/>
              </a:ext>
            </a:extLst>
          </p:cNvPr>
          <p:cNvCxnSpPr>
            <a:cxnSpLocks/>
          </p:cNvCxnSpPr>
          <p:nvPr/>
        </p:nvCxnSpPr>
        <p:spPr>
          <a:xfrm flipV="1">
            <a:off x="8690848" y="2454081"/>
            <a:ext cx="0" cy="587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6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12852-9444-6B56-2C42-515608C86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EEE8-30C5-E7AE-BC0A-D2E62DEE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79990"/>
            <a:ext cx="11554050" cy="480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Hf-176: PURR/URR </a:t>
            </a:r>
            <a:r>
              <a:rPr lang="en-US" dirty="0" err="1"/>
              <a:t>Ptables</a:t>
            </a:r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DC131D-7DD6-BB3D-13B7-486763847E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1084838" y="5866269"/>
            <a:ext cx="637634" cy="613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1ABAE-3EBC-E6CC-332D-6EADD996602E}"/>
              </a:ext>
            </a:extLst>
          </p:cNvPr>
          <p:cNvSpPr txBox="1"/>
          <p:nvPr/>
        </p:nvSpPr>
        <p:spPr>
          <a:xfrm>
            <a:off x="10227199" y="6494260"/>
            <a:ext cx="1715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Marco, Davide et. 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589A3-F08C-52D7-C99E-83EE2246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47" y="639116"/>
            <a:ext cx="10182691" cy="59190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27B49A-8780-3D29-370F-91D47E7BE5CE}"/>
              </a:ext>
            </a:extLst>
          </p:cNvPr>
          <p:cNvSpPr txBox="1"/>
          <p:nvPr/>
        </p:nvSpPr>
        <p:spPr>
          <a:xfrm>
            <a:off x="5838548" y="1060993"/>
            <a:ext cx="98212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FENDL-3.2c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23CE49-6D45-F5A1-963F-775CD7C13E0D}"/>
              </a:ext>
            </a:extLst>
          </p:cNvPr>
          <p:cNvCxnSpPr>
            <a:cxnSpLocks/>
          </p:cNvCxnSpPr>
          <p:nvPr/>
        </p:nvCxnSpPr>
        <p:spPr>
          <a:xfrm>
            <a:off x="6820676" y="1199492"/>
            <a:ext cx="417259" cy="1385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7905D6-54B3-C18D-214E-50742534988D}"/>
              </a:ext>
            </a:extLst>
          </p:cNvPr>
          <p:cNvSpPr txBox="1"/>
          <p:nvPr/>
        </p:nvSpPr>
        <p:spPr>
          <a:xfrm>
            <a:off x="6221935" y="2082600"/>
            <a:ext cx="1016000" cy="2769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FENDL-3.2b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C32755-D801-E45A-B8AF-2118880CC3A9}"/>
              </a:ext>
            </a:extLst>
          </p:cNvPr>
          <p:cNvCxnSpPr>
            <a:cxnSpLocks/>
          </p:cNvCxnSpPr>
          <p:nvPr/>
        </p:nvCxnSpPr>
        <p:spPr>
          <a:xfrm flipV="1">
            <a:off x="6616242" y="1741673"/>
            <a:ext cx="0" cy="322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49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E089-6855-2942-2AD1-43CE9251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0" y="75016"/>
            <a:ext cx="11282680" cy="6376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FENDL-3.2c vs FENDL-3.2b for incident neutrons</a:t>
            </a:r>
          </a:p>
        </p:txBody>
      </p:sp>
      <p:pic>
        <p:nvPicPr>
          <p:cNvPr id="4" name="Picture 3" descr="A graph with red and blue lines&#10;&#10;AI-generated content may be incorrect.">
            <a:extLst>
              <a:ext uri="{FF2B5EF4-FFF2-40B4-BE49-F238E27FC236}">
                <a16:creationId xmlns:a16="http://schemas.microsoft.com/office/drawing/2014/main" id="{70903C0A-8BAE-0547-CE5D-CA21A1D5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5" y="729310"/>
            <a:ext cx="5915088" cy="3775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620F94EC-0B00-014E-3285-DB7CA5D7F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11" y="729310"/>
            <a:ext cx="5887359" cy="3775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765D2B-CDAC-BE9C-C8EE-0B4F3D7BA734}"/>
              </a:ext>
            </a:extLst>
          </p:cNvPr>
          <p:cNvSpPr txBox="1"/>
          <p:nvPr/>
        </p:nvSpPr>
        <p:spPr>
          <a:xfrm>
            <a:off x="9115202" y="3239730"/>
            <a:ext cx="915635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/>
              <a:t>FENDL-3.2c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112443-8BC1-089D-1406-4642560B3182}"/>
              </a:ext>
            </a:extLst>
          </p:cNvPr>
          <p:cNvCxnSpPr/>
          <p:nvPr/>
        </p:nvCxnSpPr>
        <p:spPr>
          <a:xfrm flipH="1">
            <a:off x="1288026" y="1552960"/>
            <a:ext cx="280448" cy="464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AC5FE3-5ED6-1ABD-F4EE-01120C2D24E1}"/>
              </a:ext>
            </a:extLst>
          </p:cNvPr>
          <p:cNvSpPr txBox="1"/>
          <p:nvPr/>
        </p:nvSpPr>
        <p:spPr>
          <a:xfrm>
            <a:off x="7274312" y="3278531"/>
            <a:ext cx="92044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/>
              <a:t>FENDL-3.2b</a:t>
            </a:r>
            <a:endParaRPr lang="en-US" sz="1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BBD04C-2BD8-4CBC-563B-D8E74B358F88}"/>
              </a:ext>
            </a:extLst>
          </p:cNvPr>
          <p:cNvCxnSpPr>
            <a:cxnSpLocks/>
          </p:cNvCxnSpPr>
          <p:nvPr/>
        </p:nvCxnSpPr>
        <p:spPr>
          <a:xfrm flipV="1">
            <a:off x="1106930" y="2161179"/>
            <a:ext cx="114175" cy="439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CC38C6-84E5-7541-0944-A11F0A4F543F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8815090" y="3239730"/>
            <a:ext cx="300112" cy="1308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6C06C4-B4B5-3C1B-0D48-0D584D7D659E}"/>
              </a:ext>
            </a:extLst>
          </p:cNvPr>
          <p:cNvCxnSpPr>
            <a:stCxn id="10" idx="3"/>
          </p:cNvCxnSpPr>
          <p:nvPr/>
        </p:nvCxnSpPr>
        <p:spPr>
          <a:xfrm flipV="1">
            <a:off x="8194757" y="3321969"/>
            <a:ext cx="369140" cy="87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5769D8C-F673-12A5-9310-CB915EF27AB2}"/>
              </a:ext>
            </a:extLst>
          </p:cNvPr>
          <p:cNvSpPr txBox="1"/>
          <p:nvPr/>
        </p:nvSpPr>
        <p:spPr>
          <a:xfrm>
            <a:off x="4568983" y="4258755"/>
            <a:ext cx="14127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latin typeface="CMR12"/>
              </a:rPr>
              <a:t>Tim </a:t>
            </a:r>
            <a:r>
              <a:rPr lang="en-US" sz="1400" b="0" i="0" u="none" strike="noStrike" baseline="0" dirty="0">
                <a:latin typeface="CMR12"/>
              </a:rPr>
              <a:t>Bohm</a:t>
            </a:r>
            <a:r>
              <a:rPr lang="en-US" sz="1200" b="0" i="0" u="none" strike="noStrike" baseline="0" dirty="0">
                <a:latin typeface="CMR12"/>
              </a:rPr>
              <a:t> et. al.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DD941D-EB4D-83CB-BFFF-C7F767D76AFF}"/>
              </a:ext>
            </a:extLst>
          </p:cNvPr>
          <p:cNvSpPr txBox="1"/>
          <p:nvPr/>
        </p:nvSpPr>
        <p:spPr>
          <a:xfrm>
            <a:off x="10560253" y="4244576"/>
            <a:ext cx="14127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latin typeface="CMR12"/>
              </a:rPr>
              <a:t>Tim </a:t>
            </a:r>
            <a:r>
              <a:rPr lang="en-US" sz="1400" b="0" i="0" u="none" strike="noStrike" baseline="0" dirty="0">
                <a:latin typeface="CMR12"/>
              </a:rPr>
              <a:t>Bohm</a:t>
            </a:r>
            <a:r>
              <a:rPr lang="en-US" sz="1200" b="0" i="0" u="none" strike="noStrike" baseline="0" dirty="0">
                <a:latin typeface="CMR12"/>
              </a:rPr>
              <a:t> et. al.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B8084A-82CB-AA86-4306-FCA6813B3628}"/>
              </a:ext>
            </a:extLst>
          </p:cNvPr>
          <p:cNvSpPr txBox="1"/>
          <p:nvPr/>
        </p:nvSpPr>
        <p:spPr>
          <a:xfrm>
            <a:off x="1567980" y="1291350"/>
            <a:ext cx="888893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FENDL-3.2c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BB1BE4-96CA-9B4E-A509-B9E2B0A36CB0}"/>
              </a:ext>
            </a:extLst>
          </p:cNvPr>
          <p:cNvSpPr txBox="1"/>
          <p:nvPr/>
        </p:nvSpPr>
        <p:spPr>
          <a:xfrm>
            <a:off x="699906" y="2588927"/>
            <a:ext cx="888893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FENDL-3.2b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B8C480-41D1-6DD1-E872-A14073D5DE21}"/>
              </a:ext>
            </a:extLst>
          </p:cNvPr>
          <p:cNvSpPr txBox="1"/>
          <p:nvPr/>
        </p:nvSpPr>
        <p:spPr>
          <a:xfrm>
            <a:off x="45476" y="5105994"/>
            <a:ext cx="1219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MBX10"/>
              </a:rPr>
              <a:t>Computational benchmarks</a:t>
            </a:r>
            <a:r>
              <a:rPr lang="en-US" sz="1800" b="0" i="0" u="none" strike="noStrike" baseline="0" dirty="0">
                <a:latin typeface="CMR10"/>
              </a:rPr>
              <a:t>: Sphere Leakage, FNSF 1-D , ITER-1D,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MBX10"/>
              </a:rPr>
              <a:t>Experimental benchmarks</a:t>
            </a:r>
            <a:r>
              <a:rPr lang="en-US" sz="1800" b="0" i="0" u="none" strike="noStrike" baseline="0" dirty="0">
                <a:latin typeface="CMR10"/>
              </a:rPr>
              <a:t>: Oktavian, TIARA, FNG Bulk Blanket, TUD Fe Slab, ASPIS Iron 88, FNS W—BLKT –TOF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CMR10"/>
            </a:endParaRPr>
          </a:p>
          <a:p>
            <a:pPr algn="l"/>
            <a:r>
              <a:rPr lang="en-US" sz="2200" b="1" dirty="0"/>
              <a:t>No significant differences were observed between the results of FENDL-3.2b and FENDL-3.2c. </a:t>
            </a:r>
          </a:p>
          <a:p>
            <a:pPr algn="l"/>
            <a:r>
              <a:rPr lang="en-US" sz="2200" b="1" dirty="0"/>
              <a:t>The observed differences are consistent with the updates introduced in FENDL-3.2c.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7757BC-D76B-C864-4A5D-7525C43D496B}"/>
              </a:ext>
            </a:extLst>
          </p:cNvPr>
          <p:cNvSpPr txBox="1"/>
          <p:nvPr/>
        </p:nvSpPr>
        <p:spPr>
          <a:xfrm>
            <a:off x="1374993" y="780678"/>
            <a:ext cx="404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FNSF 1-D: Flux ratio vs FENDL-2.1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17DA00-2E8E-B90B-A0B0-065ABCB7CE6B}"/>
              </a:ext>
            </a:extLst>
          </p:cNvPr>
          <p:cNvSpPr txBox="1"/>
          <p:nvPr/>
        </p:nvSpPr>
        <p:spPr>
          <a:xfrm>
            <a:off x="6971087" y="791531"/>
            <a:ext cx="4471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FNSF 1-D: Heating ratio vs FENDL-2.1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621F2F-DD6B-2217-FE07-0BD44403BFDA}"/>
              </a:ext>
            </a:extLst>
          </p:cNvPr>
          <p:cNvSpPr txBox="1"/>
          <p:nvPr/>
        </p:nvSpPr>
        <p:spPr>
          <a:xfrm>
            <a:off x="45476" y="4687942"/>
            <a:ext cx="4822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Summary of V &amp; V for incident neutrons:</a:t>
            </a:r>
          </a:p>
        </p:txBody>
      </p:sp>
    </p:spTree>
    <p:extLst>
      <p:ext uri="{BB962C8B-B14F-4D97-AF65-F5344CB8AC3E}">
        <p14:creationId xmlns:p14="http://schemas.microsoft.com/office/powerpoint/2010/main" val="370784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F4375-2EFC-FAFC-F334-9A8EFD001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049CF-AA62-5FAE-1F32-B0FB7EDC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0"/>
            <a:ext cx="12044516" cy="883572"/>
          </a:xfrm>
        </p:spPr>
        <p:txBody>
          <a:bodyPr>
            <a:normAutofit/>
          </a:bodyPr>
          <a:lstStyle/>
          <a:p>
            <a:r>
              <a:rPr lang="en-US" sz="4000" dirty="0"/>
              <a:t>   Charged particles: p + Li-7 : RECONR+ACER updates</a:t>
            </a:r>
          </a:p>
        </p:txBody>
      </p:sp>
      <p:pic>
        <p:nvPicPr>
          <p:cNvPr id="4" name="Picture 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3C3697F-050F-D686-A925-BAAA2A1B6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52" y="757084"/>
            <a:ext cx="9381229" cy="58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51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1F5BC-CE40-3187-5DAA-1A56934C2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03ED-5218-56E0-BF9C-FCB7F3A6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0"/>
            <a:ext cx="12044516" cy="883572"/>
          </a:xfrm>
        </p:spPr>
        <p:txBody>
          <a:bodyPr>
            <a:normAutofit/>
          </a:bodyPr>
          <a:lstStyle/>
          <a:p>
            <a:r>
              <a:rPr lang="en-US" sz="4000" dirty="0"/>
              <a:t>   Charged particles: d+Be-9 : RECONR+ACER updates</a:t>
            </a:r>
          </a:p>
        </p:txBody>
      </p:sp>
      <p:pic>
        <p:nvPicPr>
          <p:cNvPr id="3" name="Picture 2" descr="A graph with a line&#10;&#10;AI-generated content may be incorrect.">
            <a:extLst>
              <a:ext uri="{FF2B5EF4-FFF2-40B4-BE49-F238E27FC236}">
                <a16:creationId xmlns:a16="http://schemas.microsoft.com/office/drawing/2014/main" id="{5AECEA1F-C870-6DB9-4816-160F01A75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58" y="912362"/>
            <a:ext cx="8412335" cy="533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FCD48C-AB34-CDCA-08E6-3F4A081E7365}"/>
              </a:ext>
            </a:extLst>
          </p:cNvPr>
          <p:cNvSpPr txBox="1"/>
          <p:nvPr/>
        </p:nvSpPr>
        <p:spPr>
          <a:xfrm>
            <a:off x="3543689" y="1033013"/>
            <a:ext cx="75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Ratio=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E86ED3-26C3-2933-C469-9680658F681E}"/>
              </a:ext>
            </a:extLst>
          </p:cNvPr>
          <p:cNvSpPr txBox="1"/>
          <p:nvPr/>
        </p:nvSpPr>
        <p:spPr>
          <a:xfrm>
            <a:off x="3809161" y="5205279"/>
            <a:ext cx="339605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dirty="0"/>
              <a:t>Elastic scattering ratio max. diff. &lt; 2 % at 20 MeV </a:t>
            </a:r>
          </a:p>
        </p:txBody>
      </p:sp>
    </p:spTree>
    <p:extLst>
      <p:ext uri="{BB962C8B-B14F-4D97-AF65-F5344CB8AC3E}">
        <p14:creationId xmlns:p14="http://schemas.microsoft.com/office/powerpoint/2010/main" val="1370016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5BAD7-A187-27F9-C711-94F9C55BF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05DC-BE62-5112-7C4E-9DED7B55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0"/>
            <a:ext cx="12044516" cy="8835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   Charged particles: </a:t>
            </a:r>
            <a:r>
              <a:rPr lang="en-US" sz="4000" dirty="0" err="1"/>
              <a:t>d+d</a:t>
            </a:r>
            <a:r>
              <a:rPr lang="en-US" sz="4000" dirty="0"/>
              <a:t> from ENDF/B-VIII.1 (ACER update)</a:t>
            </a:r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47D7C427-02B0-BD17-BB4D-15D37AE43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0136"/>
            <a:ext cx="5780022" cy="4337728"/>
          </a:xfrm>
          <a:prstGeom prst="rect">
            <a:avLst/>
          </a:prstGeom>
        </p:spPr>
      </p:pic>
      <p:pic>
        <p:nvPicPr>
          <p:cNvPr id="7" name="Picture 6" descr="A graph of energy distribution&#10;&#10;AI-generated content may be incorrect.">
            <a:extLst>
              <a:ext uri="{FF2B5EF4-FFF2-40B4-BE49-F238E27FC236}">
                <a16:creationId xmlns:a16="http://schemas.microsoft.com/office/drawing/2014/main" id="{5916091C-5A58-1688-2330-F82A9F5E8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2" y="1260136"/>
            <a:ext cx="5772806" cy="4337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CCC804-9739-41EF-2102-ACCF473DE512}"/>
              </a:ext>
            </a:extLst>
          </p:cNvPr>
          <p:cNvSpPr txBox="1"/>
          <p:nvPr/>
        </p:nvSpPr>
        <p:spPr>
          <a:xfrm>
            <a:off x="953685" y="5818338"/>
            <a:ext cx="956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Identical charged-particles using </a:t>
            </a:r>
            <a:r>
              <a:rPr lang="en-US" dirty="0" err="1"/>
              <a:t>nuclear+interference</a:t>
            </a:r>
            <a:r>
              <a:rPr lang="en-US" dirty="0"/>
              <a:t> formalism for the elastic cross-sections</a:t>
            </a:r>
          </a:p>
        </p:txBody>
      </p:sp>
    </p:spTree>
    <p:extLst>
      <p:ext uri="{BB962C8B-B14F-4D97-AF65-F5344CB8AC3E}">
        <p14:creationId xmlns:p14="http://schemas.microsoft.com/office/powerpoint/2010/main" val="373218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93F4-742A-F973-C173-3D23B564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0"/>
            <a:ext cx="12044516" cy="883572"/>
          </a:xfrm>
        </p:spPr>
        <p:txBody>
          <a:bodyPr>
            <a:normAutofit/>
          </a:bodyPr>
          <a:lstStyle/>
          <a:p>
            <a:r>
              <a:rPr lang="en-US" sz="4000" dirty="0"/>
              <a:t>p+Li-7 spherical shell (MCNP-6.2/6.3 issue MT=601,51)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9FC5BC-8647-20B5-9609-575F8D31D0E1}"/>
              </a:ext>
            </a:extLst>
          </p:cNvPr>
          <p:cNvSpPr txBox="1"/>
          <p:nvPr/>
        </p:nvSpPr>
        <p:spPr>
          <a:xfrm>
            <a:off x="10550555" y="6500885"/>
            <a:ext cx="14723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50" dirty="0">
                <a:latin typeface="CMR12"/>
              </a:rPr>
              <a:t>D.L. Aldama</a:t>
            </a:r>
            <a:r>
              <a:rPr lang="en-US" sz="1050" b="0" i="0" u="none" strike="noStrike" baseline="0" dirty="0">
                <a:latin typeface="CMR12"/>
              </a:rPr>
              <a:t> &amp; A. </a:t>
            </a:r>
            <a:r>
              <a:rPr lang="en-US" sz="1050" dirty="0">
                <a:latin typeface="CMR12"/>
              </a:rPr>
              <a:t>Trkov</a:t>
            </a:r>
            <a:endParaRPr lang="en-US" sz="1050" dirty="0"/>
          </a:p>
        </p:txBody>
      </p:sp>
      <p:pic>
        <p:nvPicPr>
          <p:cNvPr id="4" name="Picture 3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AE2A5FAC-E2D6-E0C8-B757-E7DEBBBA0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7" y="992126"/>
            <a:ext cx="5582466" cy="54002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4BEC87-5740-8879-E193-377308414521}"/>
              </a:ext>
            </a:extLst>
          </p:cNvPr>
          <p:cNvSpPr txBox="1"/>
          <p:nvPr/>
        </p:nvSpPr>
        <p:spPr>
          <a:xfrm>
            <a:off x="1242005" y="3321509"/>
            <a:ext cx="19204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Proton Flux/source</a:t>
            </a:r>
          </a:p>
          <a:p>
            <a:r>
              <a:rPr lang="en-US" sz="1400" dirty="0"/>
              <a:t>Shell sphere:</a:t>
            </a:r>
          </a:p>
          <a:p>
            <a:r>
              <a:rPr lang="en-US" sz="1400" dirty="0"/>
              <a:t>Ri=10cm</a:t>
            </a:r>
          </a:p>
          <a:p>
            <a:r>
              <a:rPr lang="en-US" sz="1400" dirty="0"/>
              <a:t>Thickness=2.5mm</a:t>
            </a:r>
          </a:p>
          <a:p>
            <a:r>
              <a:rPr lang="en-US" sz="1400" dirty="0"/>
              <a:t>Proton source: 10 MeV</a:t>
            </a:r>
            <a:endParaRPr lang="en-US" dirty="0"/>
          </a:p>
        </p:txBody>
      </p:sp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B24CAE2A-A4B7-84F1-F1E9-8E46ACDF6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39" y="992126"/>
            <a:ext cx="5841046" cy="5400205"/>
          </a:xfrm>
          <a:prstGeom prst="rect">
            <a:avLst/>
          </a:prstGeom>
        </p:spPr>
      </p:pic>
      <p:pic>
        <p:nvPicPr>
          <p:cNvPr id="8" name="Picture 7" descr="A blue circle with a white background&#10;&#10;AI-generated content may be incorrect.">
            <a:extLst>
              <a:ext uri="{FF2B5EF4-FFF2-40B4-BE49-F238E27FC236}">
                <a16:creationId xmlns:a16="http://schemas.microsoft.com/office/drawing/2014/main" id="{3E6A81E0-F18B-C022-AD81-A4F69FF2A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98" y="3464498"/>
            <a:ext cx="964477" cy="88357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AF24D2-4C2F-666E-F73C-8B3919B2211C}"/>
              </a:ext>
            </a:extLst>
          </p:cNvPr>
          <p:cNvCxnSpPr/>
          <p:nvPr/>
        </p:nvCxnSpPr>
        <p:spPr>
          <a:xfrm flipV="1">
            <a:off x="4454013" y="4876800"/>
            <a:ext cx="0" cy="206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2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C103D-A8E3-626B-664E-C2990F0C2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7AD5-AC4A-425C-B803-D9B8C1A0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0"/>
            <a:ext cx="12044516" cy="883572"/>
          </a:xfrm>
        </p:spPr>
        <p:txBody>
          <a:bodyPr>
            <a:normAutofit/>
          </a:bodyPr>
          <a:lstStyle/>
          <a:p>
            <a:r>
              <a:rPr lang="en-US" sz="4000" dirty="0"/>
              <a:t> p + C: NJOY2016 updates (LAW61 vs LAW67 MCNP-6.x)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5ECC47-575C-22EF-C725-4215C7E8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62" y="787183"/>
            <a:ext cx="9655276" cy="58331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4919A0F-2E1F-0092-D3D2-865AAD2F7AAD}"/>
              </a:ext>
            </a:extLst>
          </p:cNvPr>
          <p:cNvSpPr txBox="1"/>
          <p:nvPr/>
        </p:nvSpPr>
        <p:spPr>
          <a:xfrm>
            <a:off x="8927691" y="6235144"/>
            <a:ext cx="1885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CMR12"/>
              </a:rPr>
              <a:t>Saerom </a:t>
            </a:r>
            <a:r>
              <a:rPr lang="en-US" sz="1400" b="0" i="0" u="none" strike="noStrike" baseline="0" dirty="0">
                <a:latin typeface="CMR12"/>
              </a:rPr>
              <a:t>Kwon</a:t>
            </a:r>
            <a:r>
              <a:rPr lang="en-US" sz="1200" b="0" i="0" u="none" strike="noStrike" baseline="0" dirty="0">
                <a:latin typeface="CMR12"/>
              </a:rPr>
              <a:t> &amp; C. Konno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6258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14CA2-587A-395D-31FD-C26D4D245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2104-5CD7-AC4F-1E89-65A8EE8A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7" y="393290"/>
            <a:ext cx="6803922" cy="88357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5 MeV deuteron integral test : d + Cu</a:t>
            </a:r>
          </a:p>
        </p:txBody>
      </p:sp>
      <p:pic>
        <p:nvPicPr>
          <p:cNvPr id="10" name="Picture 9" descr="A diagram of a circle with text and numbers&#10;&#10;AI-generated content may be incorrect.">
            <a:extLst>
              <a:ext uri="{FF2B5EF4-FFF2-40B4-BE49-F238E27FC236}">
                <a16:creationId xmlns:a16="http://schemas.microsoft.com/office/drawing/2014/main" id="{B3645D4F-4212-F277-4DD5-EB46E12C0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82" y="0"/>
            <a:ext cx="1521196" cy="13851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AAF999-F6DB-A799-D95B-FDD58F454362}"/>
              </a:ext>
            </a:extLst>
          </p:cNvPr>
          <p:cNvSpPr txBox="1"/>
          <p:nvPr/>
        </p:nvSpPr>
        <p:spPr>
          <a:xfrm>
            <a:off x="8025926" y="6395460"/>
            <a:ext cx="391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Victor López &amp; Patrick </a:t>
            </a:r>
            <a:r>
              <a:rPr lang="en-US" dirty="0" err="1"/>
              <a:t>Sauvan</a:t>
            </a:r>
            <a:r>
              <a:rPr lang="en-US" dirty="0"/>
              <a:t> (UNED)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EFEE4-BC38-E7FB-B6EF-3B7D74235B05}"/>
              </a:ext>
            </a:extLst>
          </p:cNvPr>
          <p:cNvSpPr txBox="1"/>
          <p:nvPr/>
        </p:nvSpPr>
        <p:spPr>
          <a:xfrm>
            <a:off x="335740" y="6164628"/>
            <a:ext cx="7444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TENDL-UNED: P. </a:t>
            </a:r>
            <a:r>
              <a:rPr lang="en-US" sz="1100" dirty="0" err="1"/>
              <a:t>Sauvan</a:t>
            </a:r>
            <a:r>
              <a:rPr lang="en-US" sz="1100" dirty="0"/>
              <a:t> et. al. “Implementation of a new energy-angular distribution of particles emitted </a:t>
            </a:r>
          </a:p>
          <a:p>
            <a:r>
              <a:rPr lang="en-US" sz="1100" dirty="0"/>
              <a:t>by deuteron induced nuclear reaction in transport simulations”, EPJ Web of Conferences 146, 02010 (2017), </a:t>
            </a:r>
          </a:p>
          <a:p>
            <a:r>
              <a:rPr lang="en-US" sz="1100" dirty="0"/>
              <a:t>ND2016, </a:t>
            </a:r>
            <a:r>
              <a:rPr lang="en-US" sz="1100" b="0" i="0" u="none" strike="noStrike" dirty="0">
                <a:solidFill>
                  <a:srgbClr val="0070BB"/>
                </a:solidFill>
                <a:effectLst/>
                <a:latin typeface="Open Sans" panose="020B0606030504020204" pitchFamily="34" charset="0"/>
                <a:hlinkClick r:id="rId3"/>
              </a:rPr>
              <a:t>https://doi.org/10.1051/epjconf/201714602010</a:t>
            </a:r>
            <a:endParaRPr lang="en-US" sz="1100" dirty="0"/>
          </a:p>
        </p:txBody>
      </p:sp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FF776531-4063-4B23-D206-A14A651C9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610"/>
            <a:ext cx="12192000" cy="47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2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2636-D232-0EAC-403A-DB8F40BB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687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A994D-70F2-3504-BCA8-6D6357F28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6" y="1452000"/>
            <a:ext cx="116857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Overview of FENDL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Nuclear data management tools developed at the NDS/IAEA within the framework of the FENDL project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Future work towards a major release of FENDL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1D6A5-082B-95F5-E64D-C4B22373857E}"/>
              </a:ext>
            </a:extLst>
          </p:cNvPr>
          <p:cNvSpPr txBox="1"/>
          <p:nvPr/>
        </p:nvSpPr>
        <p:spPr>
          <a:xfrm>
            <a:off x="2261419" y="5846544"/>
            <a:ext cx="7475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Consultancy Meeting on the Preparation of a Major FENDL Release</a:t>
            </a:r>
            <a:br>
              <a:rPr lang="en-US" sz="1800" dirty="0"/>
            </a:br>
            <a:r>
              <a:rPr lang="en-US" sz="1800" dirty="0">
                <a:solidFill>
                  <a:srgbClr val="212529"/>
                </a:solidFill>
                <a:latin typeface="system-ui"/>
              </a:rPr>
              <a:t>Vienna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en-US" sz="1800" dirty="0">
                <a:solidFill>
                  <a:srgbClr val="212529"/>
                </a:solidFill>
                <a:latin typeface="system-ui"/>
              </a:rPr>
              <a:t>13</a:t>
            </a:r>
            <a:r>
              <a:rPr lang="en-US" sz="1800" b="0" i="0" baseline="30000" dirty="0">
                <a:solidFill>
                  <a:srgbClr val="212529"/>
                </a:solidFill>
                <a:effectLst/>
                <a:latin typeface="system-ui"/>
              </a:rPr>
              <a:t>th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system-ui"/>
              </a:rPr>
              <a:t> – 16</a:t>
            </a:r>
            <a:r>
              <a:rPr lang="en-US" sz="1800" b="0" i="0" baseline="30000" dirty="0">
                <a:solidFill>
                  <a:srgbClr val="212529"/>
                </a:solidFill>
                <a:effectLst/>
                <a:latin typeface="system-ui"/>
              </a:rPr>
              <a:t>th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system-ui"/>
              </a:rPr>
              <a:t> May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DC09B-D9C2-82A2-FA53-D3A97FE59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B1DA1-7ED7-A562-6979-29737006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7" y="393290"/>
            <a:ext cx="6803922" cy="88357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5 MeV deuteron integral test: d + C</a:t>
            </a:r>
          </a:p>
        </p:txBody>
      </p:sp>
      <p:pic>
        <p:nvPicPr>
          <p:cNvPr id="10" name="Picture 9" descr="A diagram of a circle with text and numbers&#10;&#10;AI-generated content may be incorrect.">
            <a:extLst>
              <a:ext uri="{FF2B5EF4-FFF2-40B4-BE49-F238E27FC236}">
                <a16:creationId xmlns:a16="http://schemas.microsoft.com/office/drawing/2014/main" id="{A7ED082C-DA14-DF20-8C2C-7A303E93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81" y="0"/>
            <a:ext cx="1472035" cy="13403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0C1625-8BBC-3ED4-0DFA-AA6AB735D832}"/>
              </a:ext>
            </a:extLst>
          </p:cNvPr>
          <p:cNvSpPr txBox="1"/>
          <p:nvPr/>
        </p:nvSpPr>
        <p:spPr>
          <a:xfrm>
            <a:off x="8134081" y="6384470"/>
            <a:ext cx="391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Victor López &amp; Patrick </a:t>
            </a:r>
            <a:r>
              <a:rPr lang="en-US" dirty="0" err="1"/>
              <a:t>Sauvan</a:t>
            </a:r>
            <a:r>
              <a:rPr lang="en-US" dirty="0"/>
              <a:t> (UNED)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49AA1-6A92-7975-7833-F9A21F66A4A5}"/>
              </a:ext>
            </a:extLst>
          </p:cNvPr>
          <p:cNvSpPr txBox="1"/>
          <p:nvPr/>
        </p:nvSpPr>
        <p:spPr>
          <a:xfrm>
            <a:off x="146143" y="6257836"/>
            <a:ext cx="7444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TENDL-UNED: P. </a:t>
            </a:r>
            <a:r>
              <a:rPr lang="en-US" sz="1100" dirty="0" err="1"/>
              <a:t>Sauvan</a:t>
            </a:r>
            <a:r>
              <a:rPr lang="en-US" sz="1100" dirty="0"/>
              <a:t> et. al. “Implementation of a new energy-angular distribution of particles emitted </a:t>
            </a:r>
          </a:p>
          <a:p>
            <a:r>
              <a:rPr lang="en-US" sz="1100" dirty="0"/>
              <a:t>by deuteron induced nuclear reaction in transport simulations”, EPJ Web of Conferences 146, 02010 (2017), </a:t>
            </a:r>
          </a:p>
          <a:p>
            <a:r>
              <a:rPr lang="en-US" sz="1100" dirty="0"/>
              <a:t>ND2016, </a:t>
            </a:r>
            <a:r>
              <a:rPr lang="en-US" sz="1100" b="0" i="0" u="none" strike="noStrike" dirty="0">
                <a:solidFill>
                  <a:srgbClr val="0070BB"/>
                </a:solidFill>
                <a:effectLst/>
                <a:latin typeface="Open Sans" panose="020B0606030504020204" pitchFamily="34" charset="0"/>
                <a:hlinkClick r:id="rId3"/>
              </a:rPr>
              <a:t>https://doi.org/10.1051/epjconf/201714602010</a:t>
            </a:r>
            <a:endParaRPr lang="en-US" sz="1100" dirty="0"/>
          </a:p>
        </p:txBody>
      </p:sp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E7C1D4AA-DAEC-C225-A4C4-5BF903769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352"/>
            <a:ext cx="12192000" cy="46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29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4E436-A099-780E-B618-10EF2B5A8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A910-266B-6F90-BCBB-24FF1D03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7" y="393290"/>
            <a:ext cx="6803922" cy="88357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32 MeV deuteron integral test: d + Li</a:t>
            </a:r>
          </a:p>
        </p:txBody>
      </p:sp>
      <p:pic>
        <p:nvPicPr>
          <p:cNvPr id="10" name="Picture 9" descr="A diagram of a circle with text and numbers&#10;&#10;AI-generated content may be incorrect.">
            <a:extLst>
              <a:ext uri="{FF2B5EF4-FFF2-40B4-BE49-F238E27FC236}">
                <a16:creationId xmlns:a16="http://schemas.microsoft.com/office/drawing/2014/main" id="{221D7857-0415-0678-B6A2-82CB042D7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82" y="0"/>
            <a:ext cx="1570358" cy="14298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45D0C3-D57F-732A-7948-56CA5EBAD24E}"/>
              </a:ext>
            </a:extLst>
          </p:cNvPr>
          <p:cNvSpPr txBox="1"/>
          <p:nvPr/>
        </p:nvSpPr>
        <p:spPr>
          <a:xfrm>
            <a:off x="8134081" y="6384470"/>
            <a:ext cx="391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Victor López &amp; Patrick </a:t>
            </a:r>
            <a:r>
              <a:rPr lang="en-US" dirty="0" err="1"/>
              <a:t>Sauvan</a:t>
            </a:r>
            <a:r>
              <a:rPr lang="en-US" dirty="0"/>
              <a:t> (UNED)</a:t>
            </a:r>
          </a:p>
        </p:txBody>
      </p:sp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A603B055-2789-372A-C5F3-9EA024B1F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879"/>
            <a:ext cx="12192000" cy="47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1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0D520-B8C5-5988-B38F-93F7CDD98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BAD7-6EF0-F1C6-A57A-5BDF2CCC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7" y="393290"/>
            <a:ext cx="6803922" cy="88357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40 MeV deuteron integral test: d + Li</a:t>
            </a:r>
          </a:p>
        </p:txBody>
      </p:sp>
      <p:pic>
        <p:nvPicPr>
          <p:cNvPr id="10" name="Picture 9" descr="A diagram of a circle with text and numbers&#10;&#10;AI-generated content may be incorrect.">
            <a:extLst>
              <a:ext uri="{FF2B5EF4-FFF2-40B4-BE49-F238E27FC236}">
                <a16:creationId xmlns:a16="http://schemas.microsoft.com/office/drawing/2014/main" id="{0328DD6A-B643-4CCE-DD3B-A161199BE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81" y="0"/>
            <a:ext cx="1550693" cy="141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304B78-C4E7-44AD-A9C0-F71F5122C566}"/>
              </a:ext>
            </a:extLst>
          </p:cNvPr>
          <p:cNvSpPr txBox="1"/>
          <p:nvPr/>
        </p:nvSpPr>
        <p:spPr>
          <a:xfrm>
            <a:off x="8134081" y="6384470"/>
            <a:ext cx="391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Victor López &amp; Patrick </a:t>
            </a:r>
            <a:r>
              <a:rPr lang="en-US" dirty="0" err="1"/>
              <a:t>Sauvan</a:t>
            </a:r>
            <a:r>
              <a:rPr lang="en-US" dirty="0"/>
              <a:t> (UNED)</a:t>
            </a:r>
          </a:p>
        </p:txBody>
      </p:sp>
      <p:pic>
        <p:nvPicPr>
          <p:cNvPr id="9" name="Picture 8" descr="A screenshot of a graph&#10;&#10;AI-generated content may be incorrect.">
            <a:extLst>
              <a:ext uri="{FF2B5EF4-FFF2-40B4-BE49-F238E27FC236}">
                <a16:creationId xmlns:a16="http://schemas.microsoft.com/office/drawing/2014/main" id="{86E8BD72-9CC8-BAE3-BF58-4EF13154E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559"/>
            <a:ext cx="12192000" cy="471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1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157F8-2E99-637D-8B79-475D0838F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695E-2681-08B6-2C04-A223664B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13" y="214960"/>
            <a:ext cx="8180439" cy="88357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9 &amp; 53.8 MeV deuteron integral test: d + Nb</a:t>
            </a:r>
          </a:p>
        </p:txBody>
      </p:sp>
      <p:pic>
        <p:nvPicPr>
          <p:cNvPr id="10" name="Picture 9" descr="A diagram of a circle with text and numbers&#10;&#10;AI-generated content may be incorrect.">
            <a:extLst>
              <a:ext uri="{FF2B5EF4-FFF2-40B4-BE49-F238E27FC236}">
                <a16:creationId xmlns:a16="http://schemas.microsoft.com/office/drawing/2014/main" id="{11994F0A-AD99-D339-8690-23AD86235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14" y="0"/>
            <a:ext cx="1442538" cy="13134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831849-466D-D6F4-D5B4-97E79CCBCC29}"/>
              </a:ext>
            </a:extLst>
          </p:cNvPr>
          <p:cNvSpPr txBox="1"/>
          <p:nvPr/>
        </p:nvSpPr>
        <p:spPr>
          <a:xfrm>
            <a:off x="7973981" y="6174195"/>
            <a:ext cx="391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Victor López &amp; Patrick </a:t>
            </a:r>
            <a:r>
              <a:rPr lang="en-US" dirty="0" err="1"/>
              <a:t>Sauvan</a:t>
            </a:r>
            <a:r>
              <a:rPr lang="en-US" dirty="0"/>
              <a:t> (UNED)</a:t>
            </a:r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AED15B94-D5F0-E031-3FCE-5B8A782D3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08" y="1313493"/>
            <a:ext cx="5876085" cy="4645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DA2F8C-CB55-E49E-90B7-6EA6C077B318}"/>
              </a:ext>
            </a:extLst>
          </p:cNvPr>
          <p:cNvSpPr txBox="1"/>
          <p:nvPr/>
        </p:nvSpPr>
        <p:spPr>
          <a:xfrm>
            <a:off x="306243" y="6058779"/>
            <a:ext cx="7444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TENDL-UNED: P. </a:t>
            </a:r>
            <a:r>
              <a:rPr lang="en-US" sz="1100" dirty="0" err="1"/>
              <a:t>Sauvan</a:t>
            </a:r>
            <a:r>
              <a:rPr lang="en-US" sz="1100" dirty="0"/>
              <a:t> et. al. “Implementation of a new energy-angular distribution of particles emitted </a:t>
            </a:r>
          </a:p>
          <a:p>
            <a:r>
              <a:rPr lang="en-US" sz="1100" dirty="0"/>
              <a:t>by deuteron induced nuclear reaction in transport simulations”, EPJ Web of Conferences 146, 02010 (2017), </a:t>
            </a:r>
          </a:p>
          <a:p>
            <a:r>
              <a:rPr lang="en-US" sz="1100" dirty="0"/>
              <a:t>ND2016, </a:t>
            </a:r>
            <a:r>
              <a:rPr lang="en-US" sz="1100" b="0" i="0" u="none" strike="noStrike" dirty="0">
                <a:solidFill>
                  <a:srgbClr val="0070BB"/>
                </a:solidFill>
                <a:effectLst/>
                <a:latin typeface="Open Sans" panose="020B0606030504020204" pitchFamily="34" charset="0"/>
                <a:hlinkClick r:id="rId4"/>
              </a:rPr>
              <a:t>https://doi.org/10.1051/epjconf/201714602010</a:t>
            </a:r>
            <a:endParaRPr lang="en-US" sz="1100" dirty="0"/>
          </a:p>
        </p:txBody>
      </p:sp>
      <p:pic>
        <p:nvPicPr>
          <p:cNvPr id="11" name="Picture 10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79484D95-7B8C-FD81-ED22-D345B1881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" y="1319296"/>
            <a:ext cx="6339620" cy="46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3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5142-9721-AA07-0FD1-4EEFC61A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" y="79989"/>
            <a:ext cx="11946194" cy="765585"/>
          </a:xfrm>
        </p:spPr>
        <p:txBody>
          <a:bodyPr/>
          <a:lstStyle/>
          <a:p>
            <a:r>
              <a:rPr lang="en-US" dirty="0"/>
              <a:t>Tools developed at NDS/IAEA in the frame of FENDL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F84ED-6F5D-8F47-FD5E-788E66A6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63" y="701479"/>
            <a:ext cx="5133080" cy="3142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28B8E-1FA7-A06F-B237-4F644C88DA5C}"/>
              </a:ext>
            </a:extLst>
          </p:cNvPr>
          <p:cNvSpPr txBox="1"/>
          <p:nvPr/>
        </p:nvSpPr>
        <p:spPr>
          <a:xfrm>
            <a:off x="6650294" y="660908"/>
            <a:ext cx="4466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2981BA"/>
                </a:solidFill>
                <a:latin typeface="LiberationSans"/>
                <a:hlinkClick r:id="rId3"/>
              </a:rPr>
              <a:t>https://github.com/iaea-nds/fendl-processed</a:t>
            </a:r>
            <a:endParaRPr lang="en-US" sz="1800" b="0" i="0" u="none" strike="noStrike" baseline="0" dirty="0">
              <a:solidFill>
                <a:srgbClr val="2981BA"/>
              </a:solidFill>
              <a:latin typeface="Liberation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4112E7-F399-780C-B9A0-9AC6895D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956" y="1090929"/>
            <a:ext cx="4748980" cy="4627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CC0320-3660-F863-53C1-F30B7F232DDA}"/>
              </a:ext>
            </a:extLst>
          </p:cNvPr>
          <p:cNvSpPr txBox="1"/>
          <p:nvPr/>
        </p:nvSpPr>
        <p:spPr>
          <a:xfrm>
            <a:off x="6508956" y="5842337"/>
            <a:ext cx="509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github</a:t>
            </a:r>
            <a:r>
              <a:rPr lang="en-US" sz="2000" dirty="0"/>
              <a:t> + git-annex + </a:t>
            </a:r>
            <a:r>
              <a:rPr lang="en-US" sz="2000" dirty="0" err="1"/>
              <a:t>Apptainer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Managed by G. Schnabel, NDS/IAEA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F7AA53-5482-E179-EF6A-8398932A9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44" y="4060505"/>
            <a:ext cx="5130939" cy="27336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2491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8F3416-F37F-B43C-617A-FC60E613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32" y="49304"/>
            <a:ext cx="10918723" cy="765585"/>
          </a:xfrm>
        </p:spPr>
        <p:txBody>
          <a:bodyPr>
            <a:noAutofit/>
          </a:bodyPr>
          <a:lstStyle/>
          <a:p>
            <a:r>
              <a:rPr lang="en-US" sz="3200" dirty="0"/>
              <a:t>endf-parserpy: Read, write, compare, check, convert ENDF-6 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4D4C8-0E3F-A479-788D-47C13ABB5795}"/>
              </a:ext>
            </a:extLst>
          </p:cNvPr>
          <p:cNvSpPr txBox="1"/>
          <p:nvPr/>
        </p:nvSpPr>
        <p:spPr>
          <a:xfrm>
            <a:off x="7395863" y="1016287"/>
            <a:ext cx="453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https://github.com/IAEA-NDS/endf-parserpy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3B03CE-FB54-1660-1B0A-E2A88958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17" y="1467338"/>
            <a:ext cx="4596580" cy="53106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252D43-B609-6E4A-E798-5F32DDFB5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03" y="898667"/>
            <a:ext cx="5860449" cy="3866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91FAE-158B-B96D-FB8B-7CDA3EF48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910" y="3685691"/>
            <a:ext cx="3521953" cy="3130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106327D-A061-8796-80F1-72BCDFA2BD49}"/>
              </a:ext>
            </a:extLst>
          </p:cNvPr>
          <p:cNvSpPr/>
          <p:nvPr/>
        </p:nvSpPr>
        <p:spPr>
          <a:xfrm>
            <a:off x="563880" y="1467338"/>
            <a:ext cx="1235423" cy="529176"/>
          </a:xfrm>
          <a:prstGeom prst="ellipse">
            <a:avLst/>
          </a:prstGeom>
          <a:solidFill>
            <a:srgbClr val="FFFF99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PENDF</a:t>
            </a:r>
            <a:endParaRPr lang="en-US" sz="1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0ADCCA-429C-A51D-E33B-8CE590C464B8}"/>
              </a:ext>
            </a:extLst>
          </p:cNvPr>
          <p:cNvCxnSpPr/>
          <p:nvPr/>
        </p:nvCxnSpPr>
        <p:spPr>
          <a:xfrm flipV="1">
            <a:off x="1799303" y="1282672"/>
            <a:ext cx="766916" cy="36933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29C023F-CF80-D2E8-D9AC-308440639FFE}"/>
              </a:ext>
            </a:extLst>
          </p:cNvPr>
          <p:cNvSpPr txBox="1"/>
          <p:nvPr/>
        </p:nvSpPr>
        <p:spPr>
          <a:xfrm>
            <a:off x="2627472" y="401098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632B8-BA3E-6ED8-6592-FFB1715286BF}"/>
              </a:ext>
            </a:extLst>
          </p:cNvPr>
          <p:cNvSpPr txBox="1"/>
          <p:nvPr/>
        </p:nvSpPr>
        <p:spPr>
          <a:xfrm>
            <a:off x="4070556" y="6431213"/>
            <a:ext cx="340196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https://arxiv.org/pdf/2312.08249</a:t>
            </a:r>
            <a:endParaRPr lang="en-US" dirty="0"/>
          </a:p>
          <a:p>
            <a:endParaRPr lang="en-US" sz="1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BDCB66F-F7E9-F1BD-BDBB-7151D44F6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432" y="5149818"/>
            <a:ext cx="2981741" cy="11717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1597387-B404-F3F3-852F-2277E66AA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22" y="6453926"/>
            <a:ext cx="2981741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28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4D118-D972-D4A6-7AE7-599D89093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79" y="861654"/>
            <a:ext cx="6542326" cy="5134692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8289B1D-B081-0017-447C-3CAF87156A37}"/>
              </a:ext>
            </a:extLst>
          </p:cNvPr>
          <p:cNvSpPr/>
          <p:nvPr/>
        </p:nvSpPr>
        <p:spPr>
          <a:xfrm>
            <a:off x="2697480" y="1719072"/>
            <a:ext cx="1316736" cy="573024"/>
          </a:xfrm>
          <a:prstGeom prst="ellipse">
            <a:avLst/>
          </a:prstGeom>
          <a:solidFill>
            <a:srgbClr val="FFFF99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NJOY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PENDF</a:t>
            </a:r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0DA09B-8DCA-C252-A509-EBEB9ACAED61}"/>
              </a:ext>
            </a:extLst>
          </p:cNvPr>
          <p:cNvSpPr/>
          <p:nvPr/>
        </p:nvSpPr>
        <p:spPr>
          <a:xfrm>
            <a:off x="2697480" y="2512482"/>
            <a:ext cx="1444752" cy="573024"/>
          </a:xfrm>
          <a:prstGeom prst="ellipse">
            <a:avLst/>
          </a:prstGeom>
          <a:solidFill>
            <a:srgbClr val="FFFF99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PREPRO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PENDF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AD223-7B98-5EF6-9527-743417086416}"/>
              </a:ext>
            </a:extLst>
          </p:cNvPr>
          <p:cNvSpPr txBox="1"/>
          <p:nvPr/>
        </p:nvSpPr>
        <p:spPr>
          <a:xfrm>
            <a:off x="1550172" y="1820918"/>
            <a:ext cx="7132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NJOY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181B8-1E18-D4AF-9BD9-CD00F89183D7}"/>
              </a:ext>
            </a:extLst>
          </p:cNvPr>
          <p:cNvSpPr txBox="1"/>
          <p:nvPr/>
        </p:nvSpPr>
        <p:spPr>
          <a:xfrm>
            <a:off x="1240022" y="2614328"/>
            <a:ext cx="102342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PREPRO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7CB030-D52C-967E-C04A-076F8A157D10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441857" y="2005584"/>
            <a:ext cx="1083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0DC24F-A666-62BA-DA84-9A7A0130BEBE}"/>
              </a:ext>
            </a:extLst>
          </p:cNvPr>
          <p:cNvCxnSpPr>
            <a:cxnSpLocks/>
          </p:cNvCxnSpPr>
          <p:nvPr/>
        </p:nvCxnSpPr>
        <p:spPr>
          <a:xfrm>
            <a:off x="886691" y="1253525"/>
            <a:ext cx="173643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6BFBE1-F937-BDF9-C4C5-531FF1C68AC0}"/>
              </a:ext>
            </a:extLst>
          </p:cNvPr>
          <p:cNvCxnSpPr/>
          <p:nvPr/>
        </p:nvCxnSpPr>
        <p:spPr>
          <a:xfrm>
            <a:off x="895927" y="1246909"/>
            <a:ext cx="0" cy="155208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7E1FBC-87FF-0444-F791-EB2EC7EA5DB8}"/>
              </a:ext>
            </a:extLst>
          </p:cNvPr>
          <p:cNvCxnSpPr>
            <a:endCxn id="8" idx="1"/>
          </p:cNvCxnSpPr>
          <p:nvPr/>
        </p:nvCxnSpPr>
        <p:spPr>
          <a:xfrm>
            <a:off x="886691" y="2798994"/>
            <a:ext cx="353331" cy="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CD25DA-9329-3F84-12E7-300AA42B7935}"/>
              </a:ext>
            </a:extLst>
          </p:cNvPr>
          <p:cNvCxnSpPr/>
          <p:nvPr/>
        </p:nvCxnSpPr>
        <p:spPr>
          <a:xfrm>
            <a:off x="895927" y="2005584"/>
            <a:ext cx="54593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C8C9BF-D69B-A678-D9A8-E9FB818295C4}"/>
              </a:ext>
            </a:extLst>
          </p:cNvPr>
          <p:cNvCxnSpPr>
            <a:stCxn id="7" idx="3"/>
          </p:cNvCxnSpPr>
          <p:nvPr/>
        </p:nvCxnSpPr>
        <p:spPr>
          <a:xfrm>
            <a:off x="2263444" y="2005584"/>
            <a:ext cx="434036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B788191-2215-B581-7DE3-0F916AB53BD2}"/>
              </a:ext>
            </a:extLst>
          </p:cNvPr>
          <p:cNvCxnSpPr/>
          <p:nvPr/>
        </p:nvCxnSpPr>
        <p:spPr>
          <a:xfrm>
            <a:off x="2263444" y="2798994"/>
            <a:ext cx="434036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E3478FF-E405-4A7E-D9CB-03384BB90EE1}"/>
              </a:ext>
            </a:extLst>
          </p:cNvPr>
          <p:cNvCxnSpPr>
            <a:cxnSpLocks/>
          </p:cNvCxnSpPr>
          <p:nvPr/>
        </p:nvCxnSpPr>
        <p:spPr>
          <a:xfrm flipV="1">
            <a:off x="4559788" y="1253525"/>
            <a:ext cx="0" cy="154546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2A5027C-4967-3554-8E30-2FD5BAF84D0B}"/>
              </a:ext>
            </a:extLst>
          </p:cNvPr>
          <p:cNvCxnSpPr>
            <a:cxnSpLocks/>
          </p:cNvCxnSpPr>
          <p:nvPr/>
        </p:nvCxnSpPr>
        <p:spPr>
          <a:xfrm>
            <a:off x="4035338" y="2005584"/>
            <a:ext cx="52445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9F82C58-37B4-0F38-492E-855F464C54BF}"/>
              </a:ext>
            </a:extLst>
          </p:cNvPr>
          <p:cNvCxnSpPr>
            <a:cxnSpLocks/>
          </p:cNvCxnSpPr>
          <p:nvPr/>
        </p:nvCxnSpPr>
        <p:spPr>
          <a:xfrm>
            <a:off x="4142232" y="2798994"/>
            <a:ext cx="41755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AC2D939-FC9F-C0B6-D18C-AE69258EDEA8}"/>
              </a:ext>
            </a:extLst>
          </p:cNvPr>
          <p:cNvSpPr txBox="1"/>
          <p:nvPr/>
        </p:nvSpPr>
        <p:spPr>
          <a:xfrm>
            <a:off x="7281796" y="4154482"/>
            <a:ext cx="2195409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COMPARISON &amp;</a:t>
            </a:r>
          </a:p>
          <a:p>
            <a:r>
              <a:rPr lang="en-US" dirty="0"/>
              <a:t>EVALUATION TOOLS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E049B3-DCCF-7B31-03C9-32331A9A7FB0}"/>
              </a:ext>
            </a:extLst>
          </p:cNvPr>
          <p:cNvSpPr/>
          <p:nvPr/>
        </p:nvSpPr>
        <p:spPr>
          <a:xfrm>
            <a:off x="6784095" y="5235187"/>
            <a:ext cx="1898662" cy="9144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0906D-9E19-E32F-1418-CDA594B5C488}"/>
              </a:ext>
            </a:extLst>
          </p:cNvPr>
          <p:cNvSpPr txBox="1"/>
          <p:nvPr/>
        </p:nvSpPr>
        <p:spPr>
          <a:xfrm>
            <a:off x="7296420" y="5350015"/>
            <a:ext cx="874011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EXFOR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8E74CB-CC2C-70B5-A2F8-51A7094623F2}"/>
              </a:ext>
            </a:extLst>
          </p:cNvPr>
          <p:cNvSpPr/>
          <p:nvPr/>
        </p:nvSpPr>
        <p:spPr>
          <a:xfrm>
            <a:off x="8994489" y="5215980"/>
            <a:ext cx="1958645" cy="9144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3FBBE-2E41-CB58-84BA-2E5A6E40CFA1}"/>
              </a:ext>
            </a:extLst>
          </p:cNvPr>
          <p:cNvSpPr txBox="1"/>
          <p:nvPr/>
        </p:nvSpPr>
        <p:spPr>
          <a:xfrm>
            <a:off x="9477205" y="5303848"/>
            <a:ext cx="1083729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MODEL CODE</a:t>
            </a:r>
          </a:p>
          <a:p>
            <a:pPr algn="ctr"/>
            <a:r>
              <a:rPr lang="en-US" sz="1400" dirty="0"/>
              <a:t>DATA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5BD392-35B2-D0B9-C196-E47F15179C84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7733426" y="4800813"/>
            <a:ext cx="437005" cy="434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F149E6-6357-C3E4-4AC4-0994963B4914}"/>
              </a:ext>
            </a:extLst>
          </p:cNvPr>
          <p:cNvCxnSpPr>
            <a:cxnSpLocks/>
          </p:cNvCxnSpPr>
          <p:nvPr/>
        </p:nvCxnSpPr>
        <p:spPr>
          <a:xfrm flipH="1" flipV="1">
            <a:off x="9015203" y="4800813"/>
            <a:ext cx="634118" cy="434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BBDECA-D318-2889-B44A-B67704A7B297}"/>
              </a:ext>
            </a:extLst>
          </p:cNvPr>
          <p:cNvCxnSpPr>
            <a:cxnSpLocks/>
          </p:cNvCxnSpPr>
          <p:nvPr/>
        </p:nvCxnSpPr>
        <p:spPr>
          <a:xfrm>
            <a:off x="8170431" y="3746090"/>
            <a:ext cx="0" cy="40839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BDB210A-1312-FED1-ADC7-212C30E42BCA}"/>
              </a:ext>
            </a:extLst>
          </p:cNvPr>
          <p:cNvSpPr txBox="1"/>
          <p:nvPr/>
        </p:nvSpPr>
        <p:spPr>
          <a:xfrm>
            <a:off x="6695249" y="3903373"/>
            <a:ext cx="4365508" cy="262521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7751DE-47CE-9C69-A7FE-A51DD91093CE}"/>
              </a:ext>
            </a:extLst>
          </p:cNvPr>
          <p:cNvCxnSpPr/>
          <p:nvPr/>
        </p:nvCxnSpPr>
        <p:spPr>
          <a:xfrm flipH="1">
            <a:off x="6204155" y="3371133"/>
            <a:ext cx="9821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1C1CCAE-B061-1294-1C43-82D055001CB6}"/>
              </a:ext>
            </a:extLst>
          </p:cNvPr>
          <p:cNvCxnSpPr/>
          <p:nvPr/>
        </p:nvCxnSpPr>
        <p:spPr>
          <a:xfrm flipV="1">
            <a:off x="5673213" y="2512482"/>
            <a:ext cx="0" cy="47117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F197240-D950-77C9-DA9D-E8A0C2FB9A1B}"/>
              </a:ext>
            </a:extLst>
          </p:cNvPr>
          <p:cNvCxnSpPr/>
          <p:nvPr/>
        </p:nvCxnSpPr>
        <p:spPr>
          <a:xfrm flipV="1">
            <a:off x="5698244" y="1543665"/>
            <a:ext cx="0" cy="5135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DBBCC74-CB5B-B770-CFE2-218BA6C1063E}"/>
              </a:ext>
            </a:extLst>
          </p:cNvPr>
          <p:cNvCxnSpPr>
            <a:cxnSpLocks/>
          </p:cNvCxnSpPr>
          <p:nvPr/>
        </p:nvCxnSpPr>
        <p:spPr>
          <a:xfrm>
            <a:off x="6259854" y="1246909"/>
            <a:ext cx="5242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66230434-4AB3-19EF-FFC0-786DA6DA0E59}"/>
              </a:ext>
            </a:extLst>
          </p:cNvPr>
          <p:cNvSpPr/>
          <p:nvPr/>
        </p:nvSpPr>
        <p:spPr>
          <a:xfrm>
            <a:off x="6791095" y="996764"/>
            <a:ext cx="1166758" cy="513522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221D7A-845F-87B2-E82F-6FA1275400CD}"/>
              </a:ext>
            </a:extLst>
          </p:cNvPr>
          <p:cNvSpPr/>
          <p:nvPr/>
        </p:nvSpPr>
        <p:spPr>
          <a:xfrm>
            <a:off x="6959022" y="1095180"/>
            <a:ext cx="877287" cy="30345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ENDF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JSON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1F67039-6CE2-FF23-923F-B97414DEA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801" y="1024969"/>
            <a:ext cx="1651684" cy="1594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8D96C1F-E2BA-E541-3B4A-15988DAF7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577" y="2300134"/>
            <a:ext cx="1843668" cy="15481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B0A0361-4991-0A66-9E61-B0BF6D894155}"/>
              </a:ext>
            </a:extLst>
          </p:cNvPr>
          <p:cNvCxnSpPr/>
          <p:nvPr/>
        </p:nvCxnSpPr>
        <p:spPr>
          <a:xfrm flipV="1">
            <a:off x="8851658" y="2619036"/>
            <a:ext cx="285662" cy="386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2C30F4B-0763-4D37-4CFF-2C06F050D081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8853968" y="3012693"/>
            <a:ext cx="776609" cy="61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D0CAA8-B7A4-C94E-228D-071286B06B32}"/>
              </a:ext>
            </a:extLst>
          </p:cNvPr>
          <p:cNvCxnSpPr>
            <a:cxnSpLocks/>
          </p:cNvCxnSpPr>
          <p:nvPr/>
        </p:nvCxnSpPr>
        <p:spPr>
          <a:xfrm>
            <a:off x="4478274" y="6571851"/>
            <a:ext cx="2292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B8E3701C-6C82-0DB1-3EC2-8875FE451D3D}"/>
              </a:ext>
            </a:extLst>
          </p:cNvPr>
          <p:cNvSpPr txBox="1"/>
          <p:nvPr/>
        </p:nvSpPr>
        <p:spPr>
          <a:xfrm>
            <a:off x="4707478" y="6441046"/>
            <a:ext cx="13885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Under development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0C201F-E2E9-622D-B189-E8EF5AB1E9FE}"/>
              </a:ext>
            </a:extLst>
          </p:cNvPr>
          <p:cNvSpPr txBox="1"/>
          <p:nvPr/>
        </p:nvSpPr>
        <p:spPr>
          <a:xfrm>
            <a:off x="600772" y="3490558"/>
            <a:ext cx="17860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 support:</a:t>
            </a:r>
          </a:p>
          <a:p>
            <a:pPr marL="342900" indent="-342900">
              <a:buAutoNum type="arabicPeriod"/>
            </a:pPr>
            <a:r>
              <a:rPr lang="en-US" dirty="0"/>
              <a:t>MF1</a:t>
            </a: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MF2</a:t>
            </a:r>
            <a:r>
              <a:rPr lang="en-US" dirty="0"/>
              <a:t>+MF3</a:t>
            </a:r>
          </a:p>
          <a:p>
            <a:pPr marL="342900" indent="-342900">
              <a:buAutoNum type="arabicPeriod"/>
            </a:pPr>
            <a:r>
              <a:rPr lang="en-US" dirty="0"/>
              <a:t>MF4</a:t>
            </a:r>
          </a:p>
          <a:p>
            <a:pPr marL="342900" indent="-342900">
              <a:buAutoNum type="arabicPeriod"/>
            </a:pPr>
            <a:r>
              <a:rPr lang="en-US" dirty="0"/>
              <a:t>MF5</a:t>
            </a:r>
          </a:p>
          <a:p>
            <a:pPr marL="342900" indent="-342900">
              <a:buAutoNum type="arabicPeriod"/>
            </a:pPr>
            <a:r>
              <a:rPr lang="en-US" dirty="0"/>
              <a:t>MF6</a:t>
            </a:r>
          </a:p>
          <a:p>
            <a:pPr marL="342900" indent="-342900">
              <a:buAutoNum type="arabicPeriod"/>
            </a:pPr>
            <a:r>
              <a:rPr lang="en-US" dirty="0"/>
              <a:t>MF12</a:t>
            </a:r>
          </a:p>
          <a:p>
            <a:pPr marL="342900" indent="-342900">
              <a:buAutoNum type="arabicPeriod"/>
            </a:pPr>
            <a:r>
              <a:rPr lang="en-US" dirty="0"/>
              <a:t>MF13</a:t>
            </a:r>
          </a:p>
          <a:p>
            <a:pPr marL="342900" indent="-342900">
              <a:buAutoNum type="arabicPeriod"/>
            </a:pPr>
            <a:r>
              <a:rPr lang="en-US" dirty="0"/>
              <a:t>MF14</a:t>
            </a:r>
          </a:p>
          <a:p>
            <a:pPr marL="342900" indent="-342900">
              <a:buAutoNum type="arabicPeriod"/>
            </a:pPr>
            <a:r>
              <a:rPr lang="en-US" dirty="0"/>
              <a:t>MF15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638BE918-51EB-0B00-CAEC-0186307B7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108" y="468062"/>
            <a:ext cx="1933882" cy="1389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E4C6D8-CFC3-A47B-7095-EE0232C5A0B6}"/>
              </a:ext>
            </a:extLst>
          </p:cNvPr>
          <p:cNvSpPr txBox="1"/>
          <p:nvPr/>
        </p:nvSpPr>
        <p:spPr>
          <a:xfrm>
            <a:off x="10440868" y="1886868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Be-9(n,2n)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A7424A0-85BB-9FAF-FC78-B853CBF9A440}"/>
              </a:ext>
            </a:extLst>
          </p:cNvPr>
          <p:cNvSpPr txBox="1">
            <a:spLocks/>
          </p:cNvSpPr>
          <p:nvPr/>
        </p:nvSpPr>
        <p:spPr>
          <a:xfrm>
            <a:off x="308432" y="49304"/>
            <a:ext cx="10918723" cy="7655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endf-userpy: Interpretation and processing data</a:t>
            </a:r>
          </a:p>
        </p:txBody>
      </p:sp>
    </p:spTree>
    <p:extLst>
      <p:ext uri="{BB962C8B-B14F-4D97-AF65-F5344CB8AC3E}">
        <p14:creationId xmlns:p14="http://schemas.microsoft.com/office/powerpoint/2010/main" val="1918821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FB5C-9BA9-4402-A7EF-BAF56CFC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9" y="168480"/>
            <a:ext cx="10515600" cy="795081"/>
          </a:xfrm>
        </p:spPr>
        <p:txBody>
          <a:bodyPr/>
          <a:lstStyle/>
          <a:p>
            <a:pPr algn="ctr"/>
            <a:r>
              <a:rPr lang="en-US" dirty="0"/>
              <a:t>User-oriented multi-layered approach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0F96D4-0257-1718-D2B6-92762C799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" y="1091381"/>
            <a:ext cx="8496674" cy="57666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0EEEDD-9C03-A5C8-DA53-DB724F13C36A}"/>
              </a:ext>
            </a:extLst>
          </p:cNvPr>
          <p:cNvSpPr txBox="1"/>
          <p:nvPr/>
        </p:nvSpPr>
        <p:spPr>
          <a:xfrm>
            <a:off x="2685618" y="6410632"/>
            <a:ext cx="87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Phyton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A66F2D-BF2A-2314-563D-AD5A4D96887B}"/>
              </a:ext>
            </a:extLst>
          </p:cNvPr>
          <p:cNvSpPr txBox="1"/>
          <p:nvPr/>
        </p:nvSpPr>
        <p:spPr>
          <a:xfrm>
            <a:off x="7307012" y="6455498"/>
            <a:ext cx="115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FORTRAN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E5C698-1E01-DF68-5FFA-6CBC2D859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407" y="2068358"/>
            <a:ext cx="3418612" cy="46211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983E690-8307-6846-5482-87B3A8F72133}"/>
              </a:ext>
            </a:extLst>
          </p:cNvPr>
          <p:cNvSpPr/>
          <p:nvPr/>
        </p:nvSpPr>
        <p:spPr>
          <a:xfrm>
            <a:off x="265471" y="6558116"/>
            <a:ext cx="216310" cy="22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81C3C1-E525-A3C0-9F9C-9E40096AB862}"/>
              </a:ext>
            </a:extLst>
          </p:cNvPr>
          <p:cNvSpPr txBox="1"/>
          <p:nvPr/>
        </p:nvSpPr>
        <p:spPr>
          <a:xfrm>
            <a:off x="8464637" y="1054294"/>
            <a:ext cx="3550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Higher layer is user-oriented </a:t>
            </a: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Data can be obtained at any  point of the phase space { E, E’, </a:t>
            </a:r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Ω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(</a:t>
            </a:r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μ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) }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52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A96B04-B663-FA58-7C9F-3F6C60AB9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089E955-FF08-E4AE-4035-89A4F739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675A1-2801-9682-C44F-DC785D70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56" y="-4759"/>
            <a:ext cx="9795637" cy="6882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/>
              <a:t>Endf-userpy: W-184(n,2n)</a:t>
            </a:r>
            <a:endParaRPr lang="en-US" sz="6000" dirty="0"/>
          </a:p>
        </p:txBody>
      </p:sp>
      <p:pic>
        <p:nvPicPr>
          <p:cNvPr id="6" name="Picture 5" descr="A graph of a graph showing a number of electrons&#10;&#10;AI-generated content may be incorrect.">
            <a:extLst>
              <a:ext uri="{FF2B5EF4-FFF2-40B4-BE49-F238E27FC236}">
                <a16:creationId xmlns:a16="http://schemas.microsoft.com/office/drawing/2014/main" id="{D7E42100-80E4-C864-3935-49E730CD5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7" y="934369"/>
            <a:ext cx="5073999" cy="4110242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CAA609-C64A-E81A-43E9-C25FD8BD8631}"/>
                  </a:ext>
                </a:extLst>
              </p:cNvPr>
              <p:cNvSpPr txBox="1"/>
              <p:nvPr/>
            </p:nvSpPr>
            <p:spPr>
              <a:xfrm>
                <a:off x="643635" y="5312601"/>
                <a:ext cx="5139356" cy="876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CAA609-C64A-E81A-43E9-C25FD8BD8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35" y="5312601"/>
                <a:ext cx="5139356" cy="8762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C2A71E4-5F10-31B2-7815-DEC533EE8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284" y="951489"/>
            <a:ext cx="6374476" cy="4138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C35551-2A5B-636C-C4DA-11B6838A1F47}"/>
              </a:ext>
            </a:extLst>
          </p:cNvPr>
          <p:cNvSpPr txBox="1"/>
          <p:nvPr/>
        </p:nvSpPr>
        <p:spPr>
          <a:xfrm>
            <a:off x="71030" y="6411637"/>
            <a:ext cx="1204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ndf-userpy: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ddxs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=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compute_dist2d_values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endf_dict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mt=16, zap=1, energies=14.1,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energies_out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angle_cosines_out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6024DF-874F-0929-BE2B-BA78FFB33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65" y="6056687"/>
            <a:ext cx="352474" cy="400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66913A-E7DD-7609-803C-3A76889189B0}"/>
                  </a:ext>
                </a:extLst>
              </p:cNvPr>
              <p:cNvSpPr txBox="1"/>
              <p:nvPr/>
            </p:nvSpPr>
            <p:spPr>
              <a:xfrm>
                <a:off x="6803615" y="5434150"/>
                <a:ext cx="3759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66913A-E7DD-7609-803C-3A7688918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615" y="5434150"/>
                <a:ext cx="3759747" cy="276999"/>
              </a:xfrm>
              <a:prstGeom prst="rect">
                <a:avLst/>
              </a:prstGeom>
              <a:blipFill>
                <a:blip r:embed="rId7"/>
                <a:stretch>
                  <a:fillRect l="-1783" t="-2174" r="-113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D4B51FF-253E-8EA6-7041-EBA72DE3B113}"/>
              </a:ext>
            </a:extLst>
          </p:cNvPr>
          <p:cNvSpPr txBox="1"/>
          <p:nvPr/>
        </p:nvSpPr>
        <p:spPr>
          <a:xfrm>
            <a:off x="3621984" y="4772371"/>
            <a:ext cx="1911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G. Schnabel, D. L. Aldama</a:t>
            </a:r>
          </a:p>
        </p:txBody>
      </p:sp>
    </p:spTree>
    <p:extLst>
      <p:ext uri="{BB962C8B-B14F-4D97-AF65-F5344CB8AC3E}">
        <p14:creationId xmlns:p14="http://schemas.microsoft.com/office/powerpoint/2010/main" val="1874354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3DB2B-6A08-4FF4-FA20-7EF43AFF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56" y="-4759"/>
            <a:ext cx="9795637" cy="6882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/>
              <a:t>endf-userpy: Fe-56(</a:t>
            </a:r>
            <a:r>
              <a:rPr lang="en-US" sz="2400" dirty="0" err="1"/>
              <a:t>n,p</a:t>
            </a:r>
            <a:r>
              <a:rPr lang="en-US" sz="2400" dirty="0"/>
              <a:t>)</a:t>
            </a:r>
            <a:endParaRPr lang="en-US" sz="5200" dirty="0"/>
          </a:p>
        </p:txBody>
      </p:sp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160B661F-39BE-8ACC-9D89-590DCB0BD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7" y="779573"/>
            <a:ext cx="5368730" cy="4138068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44E01E-8911-AC01-C414-2EB5B1E28C8B}"/>
                  </a:ext>
                </a:extLst>
              </p:cNvPr>
              <p:cNvSpPr txBox="1"/>
              <p:nvPr/>
            </p:nvSpPr>
            <p:spPr>
              <a:xfrm>
                <a:off x="777383" y="5303055"/>
                <a:ext cx="9737409" cy="922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=600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609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𝑚𝑓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𝑚𝑓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6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nary>
                                  <m:r>
                                    <m:rPr>
                                      <m:nor/>
                                    </m:rPr>
                                    <a:rPr lang="en-US"/>
                                    <m:t> 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=649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44E01E-8911-AC01-C414-2EB5B1E28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3" y="5303055"/>
                <a:ext cx="9737409" cy="9221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C53351-9F19-D59D-E0B7-09B7052BBAF5}"/>
                  </a:ext>
                </a:extLst>
              </p:cNvPr>
              <p:cNvSpPr txBox="1"/>
              <p:nvPr/>
            </p:nvSpPr>
            <p:spPr>
              <a:xfrm>
                <a:off x="5948693" y="456312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C53351-9F19-D59D-E0B7-09B7052BB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693" y="4563121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1C849D6-185F-4B9B-E4A8-E1AEBC644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265" y="835267"/>
            <a:ext cx="6446530" cy="3559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3A2F55-31C1-CB17-7B95-62177988D50B}"/>
              </a:ext>
            </a:extLst>
          </p:cNvPr>
          <p:cNvSpPr txBox="1"/>
          <p:nvPr/>
        </p:nvSpPr>
        <p:spPr>
          <a:xfrm>
            <a:off x="158767" y="4702256"/>
            <a:ext cx="1911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G. Schnabel, D. L. Aldama</a:t>
            </a:r>
          </a:p>
        </p:txBody>
      </p:sp>
    </p:spTree>
    <p:extLst>
      <p:ext uri="{BB962C8B-B14F-4D97-AF65-F5344CB8AC3E}">
        <p14:creationId xmlns:p14="http://schemas.microsoft.com/office/powerpoint/2010/main" val="193185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969A7-512B-F052-7E72-F7F12DD3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858" y="26869"/>
            <a:ext cx="9795638" cy="7400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dirty="0"/>
              <a:t>Current status of FENDL</a:t>
            </a:r>
          </a:p>
        </p:txBody>
      </p:sp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71D584A0-F52B-5553-5634-328357DD9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" y="2249664"/>
            <a:ext cx="5828261" cy="44202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EA3981-36BD-A3DD-32E4-9928C007F591}"/>
              </a:ext>
            </a:extLst>
          </p:cNvPr>
          <p:cNvSpPr txBox="1"/>
          <p:nvPr/>
        </p:nvSpPr>
        <p:spPr>
          <a:xfrm>
            <a:off x="1618641" y="1588311"/>
            <a:ext cx="4284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LiberationSans"/>
              </a:rPr>
              <a:t>Nuclear Data Sheets 193 (2024) 1-78 </a:t>
            </a:r>
          </a:p>
          <a:p>
            <a:r>
              <a:rPr lang="en-US" sz="1800" b="0" i="0" u="none" strike="noStrike" baseline="0" dirty="0">
                <a:latin typeface="LiberationSans"/>
              </a:rPr>
              <a:t>(Big paper based on </a:t>
            </a:r>
            <a:r>
              <a:rPr lang="en-US" sz="1800" b="1" i="0" u="none" strike="noStrike" baseline="0" dirty="0">
                <a:latin typeface="LiberationSans"/>
              </a:rPr>
              <a:t>FENDL-3.2b</a:t>
            </a:r>
            <a:r>
              <a:rPr lang="en-US" sz="1800" b="0" i="0" u="none" strike="noStrike" baseline="0" dirty="0">
                <a:latin typeface="LiberationSans"/>
              </a:rPr>
              <a:t>)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405B4E-0662-1604-8894-2A6F517E7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916" y="2249663"/>
            <a:ext cx="5734850" cy="44202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9ECE36-A971-FD3D-CBF5-4370E84D257B}"/>
              </a:ext>
            </a:extLst>
          </p:cNvPr>
          <p:cNvSpPr txBox="1"/>
          <p:nvPr/>
        </p:nvSpPr>
        <p:spPr>
          <a:xfrm>
            <a:off x="240182" y="684647"/>
            <a:ext cx="1170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Producing, processing, verifying, validating and documenting FENDL:  Team effort</a:t>
            </a:r>
          </a:p>
          <a:p>
            <a:r>
              <a:rPr lang="en-US" sz="2400" dirty="0"/>
              <a:t>Coordinated by NDS/IAEA during decades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BA59DA-3D3E-1618-571A-C9A44E383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894" y="1515644"/>
            <a:ext cx="1024081" cy="8309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2900F7-7DBB-025C-4B85-763080577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5" y="1646047"/>
            <a:ext cx="1543265" cy="8309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325708-891B-B303-D772-EE3899D1AA7B}"/>
              </a:ext>
            </a:extLst>
          </p:cNvPr>
          <p:cNvSpPr txBox="1"/>
          <p:nvPr/>
        </p:nvSpPr>
        <p:spPr>
          <a:xfrm>
            <a:off x="7282175" y="1326333"/>
            <a:ext cx="48755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LiberationSans"/>
              </a:rPr>
              <a:t>Fusion Science and Technology (ANS)</a:t>
            </a:r>
          </a:p>
          <a:p>
            <a:r>
              <a:rPr lang="en-US" sz="1600" dirty="0">
                <a:latin typeface="LiberationSans"/>
              </a:rPr>
              <a:t>(Special issue on Nuclear Data for Fusion Applications) </a:t>
            </a:r>
            <a:r>
              <a:rPr lang="en-US" sz="1600" b="0" i="0" u="none" strike="noStrike" baseline="0" dirty="0">
                <a:latin typeface="LiberationSans"/>
              </a:rPr>
              <a:t> </a:t>
            </a:r>
          </a:p>
          <a:p>
            <a:r>
              <a:rPr lang="en-US" sz="2000" b="1" dirty="0"/>
              <a:t>Submitted, under review</a:t>
            </a:r>
            <a:r>
              <a:rPr lang="en-US" sz="2000" dirty="0"/>
              <a:t> </a:t>
            </a:r>
            <a:r>
              <a:rPr lang="en-US" sz="2000" b="1" dirty="0"/>
              <a:t>(FENDL-3.2c)</a:t>
            </a:r>
          </a:p>
        </p:txBody>
      </p:sp>
    </p:spTree>
    <p:extLst>
      <p:ext uri="{BB962C8B-B14F-4D97-AF65-F5344CB8AC3E}">
        <p14:creationId xmlns:p14="http://schemas.microsoft.com/office/powerpoint/2010/main" val="208458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23F1D-250D-260C-5285-4F77B1C3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B86BAA-CB4B-0EB9-255E-F759260D6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88620-535A-F011-9C5A-799E1F73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56" y="80045"/>
            <a:ext cx="9795637" cy="64334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endf-userpy: U-235(</a:t>
            </a:r>
            <a:r>
              <a:rPr lang="en-US" dirty="0" err="1"/>
              <a:t>n,nx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EEC781-019A-F3E5-BFEE-828A98372A42}"/>
                  </a:ext>
                </a:extLst>
              </p:cNvPr>
              <p:cNvSpPr txBox="1"/>
              <p:nvPr/>
            </p:nvSpPr>
            <p:spPr>
              <a:xfrm>
                <a:off x="6473651" y="3051911"/>
                <a:ext cx="4911473" cy="1035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eqAr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𝑚𝑓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6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nary>
                                  <m:r>
                                    <m:rPr>
                                      <m:nor/>
                                    </m:rPr>
                                    <a:rPr lang="en-US"/>
                                    <m:t> 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EEC781-019A-F3E5-BFEE-828A98372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651" y="3051911"/>
                <a:ext cx="4911473" cy="10351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BBEA44-327D-F8D8-E56F-4AF28AD3386D}"/>
                  </a:ext>
                </a:extLst>
              </p:cNvPr>
              <p:cNvSpPr txBox="1"/>
              <p:nvPr/>
            </p:nvSpPr>
            <p:spPr>
              <a:xfrm>
                <a:off x="6386346" y="1964453"/>
                <a:ext cx="4559157" cy="1076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𝑚𝑓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BBEA44-327D-F8D8-E56F-4AF28AD33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346" y="1964453"/>
                <a:ext cx="4559157" cy="10764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graph of a graph&#10;&#10;AI-generated content may be incorrect.">
            <a:extLst>
              <a:ext uri="{FF2B5EF4-FFF2-40B4-BE49-F238E27FC236}">
                <a16:creationId xmlns:a16="http://schemas.microsoft.com/office/drawing/2014/main" id="{EB47A782-BD29-1A91-83BF-049705283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8" y="1579592"/>
            <a:ext cx="6254815" cy="4736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8A8A5E-ADF0-9893-5278-41883A228216}"/>
                  </a:ext>
                </a:extLst>
              </p:cNvPr>
              <p:cNvSpPr txBox="1"/>
              <p:nvPr/>
            </p:nvSpPr>
            <p:spPr>
              <a:xfrm>
                <a:off x="4731568" y="826673"/>
                <a:ext cx="7294652" cy="1072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𝑚𝑓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8A8A5E-ADF0-9893-5278-41883A228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568" y="826673"/>
                <a:ext cx="7294652" cy="10724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20993C-1AE6-FD9A-0366-648747B3D8EC}"/>
                  </a:ext>
                </a:extLst>
              </p:cNvPr>
              <p:cNvSpPr txBox="1"/>
              <p:nvPr/>
            </p:nvSpPr>
            <p:spPr>
              <a:xfrm>
                <a:off x="2487001" y="2308763"/>
                <a:ext cx="1694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=14.1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20993C-1AE6-FD9A-0366-648747B3D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001" y="2308763"/>
                <a:ext cx="1694566" cy="276999"/>
              </a:xfrm>
              <a:prstGeom prst="rect">
                <a:avLst/>
              </a:prstGeom>
              <a:blipFill>
                <a:blip r:embed="rId6"/>
                <a:stretch>
                  <a:fillRect l="-3237" r="-287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735347-A938-D2A6-350B-A812CFA61101}"/>
                  </a:ext>
                </a:extLst>
              </p:cNvPr>
              <p:cNvSpPr txBox="1"/>
              <p:nvPr/>
            </p:nvSpPr>
            <p:spPr>
              <a:xfrm>
                <a:off x="6272312" y="5651738"/>
                <a:ext cx="5579091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𝑓𝑖𝑠𝑠𝑖𝑜𝑛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735347-A938-D2A6-350B-A812CFA61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312" y="5651738"/>
                <a:ext cx="5579091" cy="298415"/>
              </a:xfrm>
              <a:prstGeom prst="rect">
                <a:avLst/>
              </a:prstGeom>
              <a:blipFill>
                <a:blip r:embed="rId7"/>
                <a:stretch>
                  <a:fillRect l="-1530" r="-98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0E0850-E67B-6BAC-BE66-065BCF700099}"/>
                  </a:ext>
                </a:extLst>
              </p:cNvPr>
              <p:cNvSpPr txBox="1"/>
              <p:nvPr/>
            </p:nvSpPr>
            <p:spPr>
              <a:xfrm>
                <a:off x="5956725" y="5996951"/>
                <a:ext cx="60670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𝑑𝑒𝑙𝑎𝑦𝑒𝑑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𝑛𝑒𝑢𝑡𝑟𝑜𝑛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0E0850-E67B-6BAC-BE66-065BCF70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725" y="5996951"/>
                <a:ext cx="6067045" cy="276999"/>
              </a:xfrm>
              <a:prstGeom prst="rect">
                <a:avLst/>
              </a:prstGeom>
              <a:blipFill>
                <a:blip r:embed="rId8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DFBC99-D790-6F96-D4EF-B4A7C790BB83}"/>
                  </a:ext>
                </a:extLst>
              </p:cNvPr>
              <p:cNvSpPr txBox="1"/>
              <p:nvPr/>
            </p:nvSpPr>
            <p:spPr>
              <a:xfrm>
                <a:off x="6217793" y="4958609"/>
                <a:ext cx="3958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DFBC99-D790-6F96-D4EF-B4A7C790B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793" y="4958609"/>
                <a:ext cx="3958079" cy="369332"/>
              </a:xfrm>
              <a:prstGeom prst="rect">
                <a:avLst/>
              </a:prstGeom>
              <a:blipFill>
                <a:blip r:embed="rId9"/>
                <a:stretch>
                  <a:fillRect l="-46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B927BE-4AAF-7D2A-8A00-FFF2F3DB38FA}"/>
                  </a:ext>
                </a:extLst>
              </p:cNvPr>
              <p:cNvSpPr txBox="1"/>
              <p:nvPr/>
            </p:nvSpPr>
            <p:spPr>
              <a:xfrm>
                <a:off x="6217793" y="5271474"/>
                <a:ext cx="39580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=17=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B927BE-4AAF-7D2A-8A00-FFF2F3DB3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793" y="5271474"/>
                <a:ext cx="3958079" cy="369332"/>
              </a:xfrm>
              <a:prstGeom prst="rect">
                <a:avLst/>
              </a:prstGeom>
              <a:blipFill>
                <a:blip r:embed="rId10"/>
                <a:stretch>
                  <a:fillRect l="-46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5BBCD5-FD73-FCAF-0397-4691A3474059}"/>
                  </a:ext>
                </a:extLst>
              </p:cNvPr>
              <p:cNvSpPr txBox="1"/>
              <p:nvPr/>
            </p:nvSpPr>
            <p:spPr>
              <a:xfrm>
                <a:off x="6219886" y="4366405"/>
                <a:ext cx="56839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 51−91=(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𝑠𝑐𝑎𝑡𝑡𝑒𝑟𝑖𝑛𝑔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5BBCD5-FD73-FCAF-0397-4691A3474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86" y="4366405"/>
                <a:ext cx="5683944" cy="369332"/>
              </a:xfrm>
              <a:prstGeom prst="rect">
                <a:avLst/>
              </a:prstGeom>
              <a:blipFill>
                <a:blip r:embed="rId11"/>
                <a:stretch>
                  <a:fillRect l="-32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FEDFDE-5763-2E30-1A33-9C031392C806}"/>
                  </a:ext>
                </a:extLst>
              </p:cNvPr>
              <p:cNvSpPr txBox="1"/>
              <p:nvPr/>
            </p:nvSpPr>
            <p:spPr>
              <a:xfrm>
                <a:off x="6217793" y="4645744"/>
                <a:ext cx="53324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FEDFDE-5763-2E30-1A33-9C031392C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793" y="4645744"/>
                <a:ext cx="5332451" cy="369332"/>
              </a:xfrm>
              <a:prstGeom prst="rect">
                <a:avLst/>
              </a:prstGeom>
              <a:blipFill>
                <a:blip r:embed="rId12"/>
                <a:stretch>
                  <a:fillRect l="-343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B1F1CBB0-9F27-C35B-4DCF-C65E7269351E}"/>
              </a:ext>
            </a:extLst>
          </p:cNvPr>
          <p:cNvSpPr txBox="1"/>
          <p:nvPr/>
        </p:nvSpPr>
        <p:spPr>
          <a:xfrm>
            <a:off x="1017261" y="1185833"/>
            <a:ext cx="279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Neutron production </a:t>
            </a:r>
            <a:r>
              <a:rPr lang="en-US" b="1" i="1" dirty="0" err="1"/>
              <a:t>ddxs</a:t>
            </a:r>
            <a:endParaRPr lang="en-US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3196F-2F5C-8500-BE74-D45E803BFE03}"/>
              </a:ext>
            </a:extLst>
          </p:cNvPr>
          <p:cNvSpPr txBox="1"/>
          <p:nvPr/>
        </p:nvSpPr>
        <p:spPr>
          <a:xfrm>
            <a:off x="2328239" y="2590939"/>
            <a:ext cx="223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delayed neutrons not included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6A8F0-72C1-251D-0AD9-DCF03268EBDA}"/>
              </a:ext>
            </a:extLst>
          </p:cNvPr>
          <p:cNvSpPr txBox="1"/>
          <p:nvPr/>
        </p:nvSpPr>
        <p:spPr>
          <a:xfrm>
            <a:off x="4360570" y="6246900"/>
            <a:ext cx="1911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G. Schnabel, D. L. Aldama</a:t>
            </a:r>
          </a:p>
        </p:txBody>
      </p:sp>
    </p:spTree>
    <p:extLst>
      <p:ext uri="{BB962C8B-B14F-4D97-AF65-F5344CB8AC3E}">
        <p14:creationId xmlns:p14="http://schemas.microsoft.com/office/powerpoint/2010/main" val="1325359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1981-C72A-9400-E6C9-D6A4CD67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49827"/>
            <a:ext cx="10515600" cy="500114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work towards a major release of FENDL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723C7-C85F-A8EA-5C30-11FD81A6D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4" y="500113"/>
            <a:ext cx="11985523" cy="6308060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Assessment of new evaluations 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 of evaluations in recently released and upcoming nuclear data libraries, including:</a:t>
            </a:r>
            <a:endParaRPr kumimoji="0" lang="en-US" alt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INDEN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ENDF/B-VIII.1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JENDL-5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TENDL-20xx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JEFF-4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Coverage includes all incident particles (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n,p,d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and applications in both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Monte Carlo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deterministic codes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 Activation Data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     Review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data rel</a:t>
            </a:r>
            <a:r>
              <a:rPr lang="en-US" altLang="en-US" sz="1800" dirty="0">
                <a:latin typeface="Arial" panose="020B0604020202020204" pitchFamily="34" charset="0"/>
              </a:rPr>
              <a:t>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vant to activation applications and codes such as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FISPACT-II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ACAB-2008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others.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Uncertainty Quantification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Generation and assessment of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covariance data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support uncertainty quantification.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en-US" altLang="en-US" sz="1800" dirty="0">
                <a:latin typeface="Arial" panose="020B0604020202020204" pitchFamily="34" charset="0"/>
              </a:rPr>
              <a:t>Verification/Correction of NJOY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processing </a:t>
            </a:r>
            <a:r>
              <a:rPr lang="en-US" altLang="en-US" sz="1800" dirty="0">
                <a:latin typeface="Arial" panose="020B0604020202020204" pitchFamily="34" charset="0"/>
              </a:rPr>
              <a:t>covariance files (e.g. MF40)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4. Thermal scattering laws inclusion (TSL) for moderator materials</a:t>
            </a:r>
            <a:endParaRPr lang="en-US" sz="1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Verification &amp; Validation (V&amp;V)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Enhancing and automating the V&amp;V process (JADE, …).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Incorporation of new sets of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numerical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experimental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benchmarks.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6. Tools for Nuclear Data Management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Development and enhancement of software tools for comparison, manipulation, correction, processing,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visualization, and distribution of nuclear data (e.g., endf-parserpy, endf-userpy, etc.).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61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7F532-76D7-9469-8C0C-CE96588C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137652"/>
            <a:ext cx="4171994" cy="28710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8AA74-9795-3E34-A040-7B7E0B661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54" y="3529781"/>
            <a:ext cx="5193583" cy="294831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600" dirty="0"/>
              <a:t>Overview of FENDL: </a:t>
            </a:r>
            <a:br>
              <a:rPr lang="en-US" sz="1600" dirty="0"/>
            </a:br>
            <a:r>
              <a:rPr lang="en-US" sz="1600" dirty="0"/>
              <a:t>Library, processing methods and tools</a:t>
            </a:r>
          </a:p>
          <a:p>
            <a:pPr algn="ctr"/>
            <a:b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100" dirty="0"/>
              <a:t>Presented by: Daniel López Aldama</a:t>
            </a:r>
            <a:br>
              <a:rPr lang="en-US" sz="1100" dirty="0"/>
            </a:br>
            <a:r>
              <a:rPr lang="en-US" sz="1050" dirty="0"/>
              <a:t>email:  </a:t>
            </a:r>
            <a:r>
              <a:rPr lang="en-US" sz="1050" dirty="0">
                <a:hlinkClick r:id="rId2"/>
              </a:rPr>
              <a:t>dlopezaldama@gmail.com</a:t>
            </a:r>
            <a:br>
              <a:rPr lang="en-US" sz="1050" dirty="0"/>
            </a:br>
            <a:endParaRPr lang="en-US" sz="1050" dirty="0"/>
          </a:p>
          <a:p>
            <a:pPr algn="ctr"/>
            <a:br>
              <a:rPr lang="en-US" sz="1050" dirty="0"/>
            </a:br>
            <a:r>
              <a:rPr lang="en-US" sz="1050" dirty="0"/>
              <a:t>Contributing authors:</a:t>
            </a:r>
            <a:br>
              <a:rPr lang="en-US" sz="1050" dirty="0"/>
            </a:br>
            <a:r>
              <a:rPr lang="en-US" sz="1050" b="0" i="0" u="none" strike="noStrike" baseline="0" dirty="0">
                <a:latin typeface="CMR12"/>
              </a:rPr>
              <a:t>Tim Bohm, Daniel L. Aldama, Georg Schnabel, Marco Fabbri, Saerom Kwon, </a:t>
            </a:r>
            <a:br>
              <a:rPr lang="en-US" sz="1050" b="0" i="0" u="none" strike="noStrike" baseline="0" dirty="0">
                <a:latin typeface="CMR12"/>
              </a:rPr>
            </a:br>
            <a:r>
              <a:rPr lang="en-US" sz="1050" b="0" i="0" u="none" strike="noStrike" baseline="0" dirty="0">
                <a:latin typeface="CMR12"/>
              </a:rPr>
              <a:t>Davide Laghi, Andrej Trkov, Alex Valentine, Víctor López, Patrick </a:t>
            </a:r>
            <a:r>
              <a:rPr lang="en-US" sz="1050" b="0" i="0" u="none" strike="noStrike" baseline="0" dirty="0" err="1">
                <a:latin typeface="CMR12"/>
              </a:rPr>
              <a:t>Sauvan</a:t>
            </a:r>
            <a:endParaRPr lang="en-US" sz="1100" dirty="0"/>
          </a:p>
          <a:p>
            <a:pPr algn="ctr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b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dirty="0"/>
              <a:t>Consultancy Meeting on the Preparation of a Major FENDL Release</a:t>
            </a:r>
            <a:br>
              <a:rPr lang="en-US" sz="1300" dirty="0"/>
            </a:br>
            <a:r>
              <a:rPr lang="en-US" sz="1200" dirty="0">
                <a:solidFill>
                  <a:srgbClr val="212529"/>
                </a:solidFill>
                <a:latin typeface="system-ui"/>
              </a:rPr>
              <a:t>Vienna</a:t>
            </a:r>
            <a:r>
              <a:rPr lang="en-US" sz="1200" b="0" i="0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en-US" sz="1200" dirty="0">
                <a:solidFill>
                  <a:srgbClr val="212529"/>
                </a:solidFill>
                <a:latin typeface="system-ui"/>
              </a:rPr>
              <a:t>13</a:t>
            </a:r>
            <a:r>
              <a:rPr lang="en-US" sz="1200" b="0" i="0" baseline="30000" dirty="0">
                <a:solidFill>
                  <a:srgbClr val="212529"/>
                </a:solidFill>
                <a:effectLst/>
                <a:latin typeface="system-ui"/>
              </a:rPr>
              <a:t>th</a:t>
            </a:r>
            <a:r>
              <a:rPr lang="en-US" sz="1200" b="0" i="0" dirty="0">
                <a:solidFill>
                  <a:srgbClr val="212529"/>
                </a:solidFill>
                <a:effectLst/>
                <a:latin typeface="system-ui"/>
              </a:rPr>
              <a:t> – 16</a:t>
            </a:r>
            <a:r>
              <a:rPr lang="en-US" sz="1200" b="0" i="0" baseline="30000" dirty="0">
                <a:solidFill>
                  <a:srgbClr val="212529"/>
                </a:solidFill>
                <a:effectLst/>
                <a:latin typeface="system-ui"/>
              </a:rPr>
              <a:t>th</a:t>
            </a:r>
            <a:r>
              <a:rPr lang="en-US" sz="1200" b="0" i="0" dirty="0">
                <a:solidFill>
                  <a:srgbClr val="212529"/>
                </a:solidFill>
                <a:effectLst/>
                <a:latin typeface="system-ui"/>
              </a:rPr>
              <a:t> May 2025</a:t>
            </a:r>
            <a:endParaRPr lang="en-US" sz="900" dirty="0"/>
          </a:p>
          <a:p>
            <a:pPr algn="ctr"/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of a graph showing a graph of a number of electrons&#10;&#10;AI-generated content may be incorrect.">
            <a:extLst>
              <a:ext uri="{FF2B5EF4-FFF2-40B4-BE49-F238E27FC236}">
                <a16:creationId xmlns:a16="http://schemas.microsoft.com/office/drawing/2014/main" id="{BB81870A-3CE9-249F-AD37-335308E5C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87" y="1448343"/>
            <a:ext cx="5608830" cy="42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5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7312-FC0D-2E62-F1B2-7D7F33C0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78" y="-19665"/>
            <a:ext cx="10675374" cy="751623"/>
          </a:xfrm>
        </p:spPr>
        <p:txBody>
          <a:bodyPr/>
          <a:lstStyle/>
          <a:p>
            <a:pPr algn="ctr"/>
            <a:r>
              <a:rPr lang="en-US" dirty="0"/>
              <a:t>FENDL Project: From evaluators to final user</a:t>
            </a:r>
          </a:p>
        </p:txBody>
      </p:sp>
      <p:pic>
        <p:nvPicPr>
          <p:cNvPr id="6" name="Picture 5" descr="A diagram of a nuclear data pipeline&#10;&#10;AI-generated content may be incorrect.">
            <a:extLst>
              <a:ext uri="{FF2B5EF4-FFF2-40B4-BE49-F238E27FC236}">
                <a16:creationId xmlns:a16="http://schemas.microsoft.com/office/drawing/2014/main" id="{9BD962D1-1C63-A8C7-D419-F4061E621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8" y="731958"/>
            <a:ext cx="9723146" cy="6039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04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772D-8C27-908A-1A79-9DBB9CFF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158"/>
            <a:ext cx="12192000" cy="72625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Main updates in evaluations from FENDL-3.2b to FENDL-3.2c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3C64-C1A3-71F9-F453-8ACCD407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92" y="938698"/>
            <a:ext cx="8432660" cy="5801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Incident neutrons</a:t>
            </a:r>
          </a:p>
          <a:p>
            <a:pPr lvl="1"/>
            <a:r>
              <a:rPr lang="en-US" dirty="0"/>
              <a:t>Tungsten (W) isotopes were taken from ENDF/B-VIII.0 (with extended RRR)</a:t>
            </a:r>
          </a:p>
          <a:p>
            <a:pPr lvl="1"/>
            <a:r>
              <a:rPr lang="en-US" dirty="0"/>
              <a:t>Correction of the reference frame in MF=6 from LAB (LCT=3) to center-of-mass (LCT=2) for the energy-angle distribution of the recoil nucleus of Mn-55, Th-232, and all tungsten (W) isotopes.</a:t>
            </a:r>
          </a:p>
          <a:p>
            <a:pPr marL="0" indent="0">
              <a:buNone/>
            </a:pPr>
            <a:r>
              <a:rPr lang="en-US" dirty="0"/>
              <a:t>   Incident protons</a:t>
            </a:r>
          </a:p>
          <a:p>
            <a:pPr lvl="1"/>
            <a:r>
              <a:rPr lang="en-US" dirty="0"/>
              <a:t>Li-7 data have been replaced with the revised JENDL-5 evaluation from August 2023. (MT=51,601 =&gt; MT=5)</a:t>
            </a:r>
          </a:p>
          <a:p>
            <a:pPr marL="0" indent="0">
              <a:buNone/>
            </a:pPr>
            <a:r>
              <a:rPr lang="en-US" dirty="0"/>
              <a:t>   Incident deuterons</a:t>
            </a:r>
          </a:p>
          <a:p>
            <a:pPr lvl="1"/>
            <a:r>
              <a:rPr lang="en-US" dirty="0"/>
              <a:t>Invalid values (NaN) were removed from sections MF3/MT2 and MF6/MT2 for Ti-50, Ba-132, Gd-157, Er-170, W-182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02BD3-C543-65CE-53F9-6D0971B9A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052" y="3999067"/>
            <a:ext cx="3280556" cy="2259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16A0B6-EFA6-FDCA-B60B-3340FE77E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052" y="1282827"/>
            <a:ext cx="3217797" cy="25563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486721-C1EB-7F39-6A70-0A31AC313157}"/>
              </a:ext>
            </a:extLst>
          </p:cNvPr>
          <p:cNvSpPr txBox="1"/>
          <p:nvPr/>
        </p:nvSpPr>
        <p:spPr>
          <a:xfrm>
            <a:off x="8056880" y="672722"/>
            <a:ext cx="4003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dirty="0"/>
              <a:t>Web page: </a:t>
            </a:r>
          </a:p>
          <a:p>
            <a:pPr marL="457200" lvl="1" indent="0" algn="ctr">
              <a:buNone/>
            </a:pPr>
            <a:r>
              <a:rPr lang="en-US" dirty="0">
                <a:hlinkClick r:id="rId4"/>
              </a:rPr>
              <a:t>https://www-nds.iaea.org/fendl/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07A26-320B-62EB-5819-0B5BF08509BB}"/>
              </a:ext>
            </a:extLst>
          </p:cNvPr>
          <p:cNvSpPr txBox="1"/>
          <p:nvPr/>
        </p:nvSpPr>
        <p:spPr>
          <a:xfrm>
            <a:off x="7302254" y="6226680"/>
            <a:ext cx="4955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dirty="0"/>
              <a:t>GitHub repository: </a:t>
            </a:r>
          </a:p>
          <a:p>
            <a:pPr marL="457200" lvl="1" indent="0" algn="ctr">
              <a:buNone/>
            </a:pPr>
            <a:r>
              <a:rPr lang="en-US" dirty="0">
                <a:hlinkClick r:id="rId5"/>
              </a:rPr>
              <a:t>https://github.com/IAEA-NDS/FENDL-ENDF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0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F9C29-5B53-315D-D5DA-AF5211E95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F50A-1933-1B9A-58C3-D440677E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74" y="70158"/>
            <a:ext cx="10515600" cy="6475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Main updates in processing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DCD6-AC9A-9163-DF5F-E0470874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65" y="717754"/>
            <a:ext cx="12044035" cy="6070087"/>
          </a:xfrm>
        </p:spPr>
        <p:txBody>
          <a:bodyPr>
            <a:normAutofit/>
          </a:bodyPr>
          <a:lstStyle/>
          <a:p>
            <a:r>
              <a:rPr lang="en-US" dirty="0"/>
              <a:t>Processing codes: </a:t>
            </a:r>
          </a:p>
          <a:p>
            <a:pPr lvl="1"/>
            <a:r>
              <a:rPr lang="en-US" dirty="0"/>
              <a:t>FENDL-3.2b: incident neutrons -   NJOY2016.60+IAEA patches</a:t>
            </a:r>
          </a:p>
          <a:p>
            <a:pPr marL="457200" lvl="1" indent="0">
              <a:buNone/>
            </a:pPr>
            <a:r>
              <a:rPr lang="en-US" dirty="0"/>
              <a:t>                                incident protons -      NJOY2016.49+JAEA patches for Japanese files,</a:t>
            </a:r>
          </a:p>
          <a:p>
            <a:pPr marL="457200" lvl="1" indent="0">
              <a:buNone/>
            </a:pPr>
            <a:r>
              <a:rPr lang="en-US" dirty="0"/>
              <a:t>                                                                            NJOY2016.60+IAEA patches for the rest of files</a:t>
            </a:r>
          </a:p>
          <a:p>
            <a:pPr marL="457200" lvl="1" indent="0">
              <a:buNone/>
            </a:pPr>
            <a:r>
              <a:rPr lang="en-US" dirty="0"/>
              <a:t>                                incident deuterons - NJOY99.364+JAEA patches for Japanese files</a:t>
            </a:r>
          </a:p>
          <a:p>
            <a:pPr marL="457200" lvl="1" indent="0">
              <a:buNone/>
            </a:pPr>
            <a:r>
              <a:rPr lang="en-US" dirty="0"/>
              <a:t>                                                                            NJOY2016.60+IAEA patches for the rest of files</a:t>
            </a:r>
          </a:p>
          <a:p>
            <a:pPr lvl="1"/>
            <a:r>
              <a:rPr lang="en-US" sz="2800" b="1" dirty="0"/>
              <a:t>FENDL-3.2c:</a:t>
            </a:r>
            <a:r>
              <a:rPr lang="en-US" sz="2800" dirty="0"/>
              <a:t> </a:t>
            </a:r>
            <a:r>
              <a:rPr lang="en-US" sz="2800" b="1" dirty="0"/>
              <a:t>NJOY2016.74+NDS/IAEA </a:t>
            </a:r>
            <a:r>
              <a:rPr lang="en-US" dirty="0"/>
              <a:t>patches for all incident particles (</a:t>
            </a:r>
            <a:r>
              <a:rPr lang="en-US" sz="2000" dirty="0"/>
              <a:t>n, p, d)</a:t>
            </a:r>
            <a:r>
              <a:rPr lang="en-US" dirty="0"/>
              <a:t>                         </a:t>
            </a:r>
          </a:p>
          <a:p>
            <a:pPr marL="457200" lvl="1" indent="0">
              <a:buNone/>
            </a:pPr>
            <a:r>
              <a:rPr lang="en-US" dirty="0"/>
              <a:t>                                     </a:t>
            </a:r>
            <a:r>
              <a:rPr lang="en-US" dirty="0">
                <a:hlinkClick r:id="rId2"/>
              </a:rPr>
              <a:t>https://github.com/IAEA-NDS/NJOY2016/tree/nds-iaea-njoy2016</a:t>
            </a:r>
            <a:endParaRPr lang="en-US" dirty="0"/>
          </a:p>
          <a:p>
            <a:pPr marL="457200" lvl="1" indent="0">
              <a:buNone/>
            </a:pPr>
            <a:endParaRPr lang="en-US" dirty="0">
              <a:hlinkClick r:id="rId3"/>
            </a:endParaRP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https://github.com/IAEA-NDS/NJOY2016/tree/nds-iaea-njoy2016-dev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1CFC9-4151-FA14-FB70-7BA3702AD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802" y="4751590"/>
            <a:ext cx="4927233" cy="20362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095413-281D-A8CC-E0CA-7270CC92CC24}"/>
              </a:ext>
            </a:extLst>
          </p:cNvPr>
          <p:cNvSpPr txBox="1"/>
          <p:nvPr/>
        </p:nvSpPr>
        <p:spPr>
          <a:xfrm>
            <a:off x="1300316" y="4987348"/>
            <a:ext cx="4977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Last commit contains: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NJOY2016.78+all NDS/IAEA patches</a:t>
            </a:r>
          </a:p>
        </p:txBody>
      </p:sp>
    </p:spTree>
    <p:extLst>
      <p:ext uri="{BB962C8B-B14F-4D97-AF65-F5344CB8AC3E}">
        <p14:creationId xmlns:p14="http://schemas.microsoft.com/office/powerpoint/2010/main" val="51434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6C3C6-7711-4CA4-E11F-2350DFF9A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AC17-606D-2CDA-3EE5-623CC703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74" y="70158"/>
            <a:ext cx="10515600" cy="7262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Main processing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4D6B-15AD-5C4C-C7CB-350AB613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4"/>
            <a:ext cx="8760542" cy="60615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chemeClr val="accent1"/>
                </a:solidFill>
              </a:rPr>
              <a:t>Heating and damage calculation (HEATR)</a:t>
            </a:r>
          </a:p>
          <a:p>
            <a:pPr lvl="1"/>
            <a:r>
              <a:rPr lang="en-US" dirty="0"/>
              <a:t>Adopted upper kinematic limit for total and partial heating numbers [</a:t>
            </a:r>
            <a:r>
              <a:rPr lang="en-US" dirty="0" err="1"/>
              <a:t>Kasuaki</a:t>
            </a:r>
            <a:r>
              <a:rPr lang="en-US" dirty="0"/>
              <a:t> &amp; Konno]</a:t>
            </a:r>
          </a:p>
          <a:p>
            <a:pPr lvl="1"/>
            <a:r>
              <a:rPr lang="en-US" dirty="0"/>
              <a:t>Corrected heating calculation for  MT=102=(n,</a:t>
            </a:r>
            <a:r>
              <a:rPr lang="el-GR" dirty="0"/>
              <a:t>γ</a:t>
            </a:r>
            <a:r>
              <a:rPr lang="en-US" dirty="0"/>
              <a:t>) [yield issue, reported by Wen Yin et. al., 2021)</a:t>
            </a:r>
          </a:p>
          <a:p>
            <a:pPr lvl="1"/>
            <a:r>
              <a:rPr lang="en-US" dirty="0"/>
              <a:t>Use of the available energy (</a:t>
            </a:r>
            <a:r>
              <a:rPr lang="en-US" dirty="0" err="1"/>
              <a:t>Ea</a:t>
            </a:r>
            <a:r>
              <a:rPr lang="en-US" dirty="0"/>
              <a:t>) for the damage calculation involving charged-particle emitting reactions [suggested by Chen and Bernand, 2022]</a:t>
            </a:r>
          </a:p>
          <a:p>
            <a:pPr marL="0" indent="0" algn="l">
              <a:buNone/>
            </a:pPr>
            <a:r>
              <a:rPr lang="en-US" dirty="0"/>
              <a:t>2. </a:t>
            </a:r>
            <a:r>
              <a:rPr lang="en-US" dirty="0">
                <a:solidFill>
                  <a:schemeClr val="accent1"/>
                </a:solidFill>
              </a:rPr>
              <a:t>Probability tables in the Unresolved Resonance Range (PURR)</a:t>
            </a:r>
          </a:p>
          <a:p>
            <a:pPr lvl="1"/>
            <a:r>
              <a:rPr lang="en-US" dirty="0"/>
              <a:t>Implemented  a simple procedure to handle extremely small samples of the total cross section to avoid negative probability tables. Important for processing La-139, Cd-106, Re-185 and Re-187.</a:t>
            </a:r>
          </a:p>
          <a:p>
            <a:pPr marL="0" indent="0" algn="l">
              <a:buNone/>
            </a:pPr>
            <a:r>
              <a:rPr lang="en-US" dirty="0"/>
              <a:t>3. </a:t>
            </a:r>
            <a:r>
              <a:rPr lang="en-US" dirty="0">
                <a:solidFill>
                  <a:schemeClr val="accent1"/>
                </a:solidFill>
              </a:rPr>
              <a:t>Correction of energy-angle distribution smoothing  for MF6/LAW=1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accent1"/>
                </a:solidFill>
              </a:rPr>
              <a:t>     (ACER and GROUPR)</a:t>
            </a:r>
          </a:p>
          <a:p>
            <a:pPr marL="0" indent="0" algn="l">
              <a:buNone/>
            </a:pPr>
            <a:r>
              <a:rPr lang="en-US" dirty="0"/>
              <a:t>4. </a:t>
            </a:r>
            <a:r>
              <a:rPr lang="en-US" dirty="0">
                <a:solidFill>
                  <a:schemeClr val="accent1"/>
                </a:solidFill>
              </a:rPr>
              <a:t>Major updates for incident protons and deuterons </a:t>
            </a:r>
            <a:r>
              <a:rPr lang="en-US" sz="2600" dirty="0">
                <a:solidFill>
                  <a:schemeClr val="accent1"/>
                </a:solidFill>
              </a:rPr>
              <a:t>(ACER, RECONR)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Conversion of MF6/LAW=7(laboratory angle-energy distribution) to ACE/LAW=67 to avoid issues with Monte Carlo codes such as MCNP and PHITS.</a:t>
            </a:r>
          </a:p>
          <a:p>
            <a:pPr lvl="1"/>
            <a:r>
              <a:rPr lang="en-US" dirty="0"/>
              <a:t>Correction of the reconstruction of the scattering cross section and the corresponding angular distribution for the </a:t>
            </a:r>
            <a:r>
              <a:rPr lang="en-US" dirty="0" err="1"/>
              <a:t>nuclear+interference</a:t>
            </a:r>
            <a:r>
              <a:rPr lang="en-US" dirty="0"/>
              <a:t> formalism</a:t>
            </a:r>
          </a:p>
          <a:p>
            <a:pPr lvl="1"/>
            <a:r>
              <a:rPr lang="en-US" dirty="0"/>
              <a:t>Other  “minor corrections”,  such as using the correct values of AWI and AWP for charged particles</a:t>
            </a:r>
          </a:p>
          <a:p>
            <a:pPr lvl="1"/>
            <a:r>
              <a:rPr lang="en-US" dirty="0"/>
              <a:t>Correction of double counting of redundant cross sections when using RECONR and ACER.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C1F926-FD52-CAD0-5EFE-C2DDF4CC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542" y="1266181"/>
            <a:ext cx="3343040" cy="54683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4ABF8D-2A17-D0AE-9EC2-689A72029FF4}"/>
              </a:ext>
            </a:extLst>
          </p:cNvPr>
          <p:cNvSpPr txBox="1"/>
          <p:nvPr/>
        </p:nvSpPr>
        <p:spPr>
          <a:xfrm>
            <a:off x="8423787" y="922428"/>
            <a:ext cx="3768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https://doi.org/10.61092/iaea.gd60-3d8h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63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1B32-A5EE-473B-4EFC-CA97ACF6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79990"/>
            <a:ext cx="11554050" cy="480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W-184 heating: HEATR + MF6/(LCT=2)</a:t>
            </a:r>
          </a:p>
        </p:txBody>
      </p:sp>
      <p:pic>
        <p:nvPicPr>
          <p:cNvPr id="11" name="Picture 10" descr="A graph of a heat wave&#10;&#10;AI-generated content may be incorrect.">
            <a:extLst>
              <a:ext uri="{FF2B5EF4-FFF2-40B4-BE49-F238E27FC236}">
                <a16:creationId xmlns:a16="http://schemas.microsoft.com/office/drawing/2014/main" id="{3E4081AA-0CC3-38E6-670A-BD22098D0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33" y="682249"/>
            <a:ext cx="8113010" cy="573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4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D085-B573-6A42-E8B5-32A7FDB7A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B42B-B4B7-C2DE-206D-22E9D7EC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79990"/>
            <a:ext cx="11554050" cy="480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W-184 damage: HEATR + MF6/LCT=2 </a:t>
            </a:r>
          </a:p>
        </p:txBody>
      </p:sp>
      <p:pic>
        <p:nvPicPr>
          <p:cNvPr id="6" name="Picture 5" descr="A graph of a graph showing the fall of a stock market&#10;&#10;AI-generated content may be incorrect.">
            <a:extLst>
              <a:ext uri="{FF2B5EF4-FFF2-40B4-BE49-F238E27FC236}">
                <a16:creationId xmlns:a16="http://schemas.microsoft.com/office/drawing/2014/main" id="{1F6761D5-4A46-36A9-D64C-988A43374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83" y="540741"/>
            <a:ext cx="8666434" cy="63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73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5334</TotalTime>
  <Words>1908</Words>
  <Application>Microsoft Office PowerPoint</Application>
  <PresentationFormat>Widescreen</PresentationFormat>
  <Paragraphs>221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Aptos</vt:lpstr>
      <vt:lpstr>Aptos Display</vt:lpstr>
      <vt:lpstr>Arial</vt:lpstr>
      <vt:lpstr>Cambria Math</vt:lpstr>
      <vt:lpstr>CMBX10</vt:lpstr>
      <vt:lpstr>CMR10</vt:lpstr>
      <vt:lpstr>CMR12</vt:lpstr>
      <vt:lpstr>LiberationSans</vt:lpstr>
      <vt:lpstr>Open Sans</vt:lpstr>
      <vt:lpstr>system-ui</vt:lpstr>
      <vt:lpstr>Office Theme</vt:lpstr>
      <vt:lpstr>Overview of FENDL:  Library, processing methods and tools  Presented by: Daniel López Aldama email:  dlopezaldama@gmail.com  Contributing authors: Tim Bohm, Daniel L. Aldama, Georg Schnabel, Marco Fabbri, Saerom Kwon,  Davide Laghi, Andrej Trkov, Alex Valentine, Víctor López, Patrick Sauvan    Consultancy Meeting on the Preparation of a Major FENDL Release Vienna 13th – 16th May 2025</vt:lpstr>
      <vt:lpstr>Outline</vt:lpstr>
      <vt:lpstr>Current status of FENDL</vt:lpstr>
      <vt:lpstr>FENDL Project: From evaluators to final user</vt:lpstr>
      <vt:lpstr>Main updates in evaluations from FENDL-3.2b to FENDL-3.2c</vt:lpstr>
      <vt:lpstr>Main updates in processing methods</vt:lpstr>
      <vt:lpstr>Main processing updates</vt:lpstr>
      <vt:lpstr>W-184 heating: HEATR + MF6/(LCT=2)</vt:lpstr>
      <vt:lpstr>W-184 damage: HEATR + MF6/LCT=2 </vt:lpstr>
      <vt:lpstr>Cd-106: PURR/URR Ptables</vt:lpstr>
      <vt:lpstr>Fe-58: PURR/URR Ptables</vt:lpstr>
      <vt:lpstr>Hf-176: PURR/URR Ptables</vt:lpstr>
      <vt:lpstr>FENDL-3.2c vs FENDL-3.2b for incident neutrons</vt:lpstr>
      <vt:lpstr>   Charged particles: p + Li-7 : RECONR+ACER updates</vt:lpstr>
      <vt:lpstr>   Charged particles: d+Be-9 : RECONR+ACER updates</vt:lpstr>
      <vt:lpstr>   Charged particles: d+d from ENDF/B-VIII.1 (ACER update)</vt:lpstr>
      <vt:lpstr>p+Li-7 spherical shell (MCNP-6.2/6.3 issue MT=601,51)</vt:lpstr>
      <vt:lpstr> p + C: NJOY2016 updates (LAW61 vs LAW67 MCNP-6.x)</vt:lpstr>
      <vt:lpstr>5 MeV deuteron integral test : d + Cu</vt:lpstr>
      <vt:lpstr>5 MeV deuteron integral test: d + C</vt:lpstr>
      <vt:lpstr>32 MeV deuteron integral test: d + Li</vt:lpstr>
      <vt:lpstr>40 MeV deuteron integral test: d + Li</vt:lpstr>
      <vt:lpstr>9 &amp; 53.8 MeV deuteron integral test: d + Nb</vt:lpstr>
      <vt:lpstr>Tools developed at NDS/IAEA in the frame of FENDL</vt:lpstr>
      <vt:lpstr>endf-parserpy: Read, write, compare, check, convert ENDF-6 files</vt:lpstr>
      <vt:lpstr>PowerPoint Presentation</vt:lpstr>
      <vt:lpstr>User-oriented multi-layered approach</vt:lpstr>
      <vt:lpstr>Endf-userpy: W-184(n,2n)</vt:lpstr>
      <vt:lpstr>endf-userpy: Fe-56(n,p)</vt:lpstr>
      <vt:lpstr>endf-userpy: U-235(n,nx)</vt:lpstr>
      <vt:lpstr>Future work towards a major release of FENDL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Lopez Aldama</dc:creator>
  <cp:lastModifiedBy>Daniel Lopez Aldama</cp:lastModifiedBy>
  <cp:revision>142</cp:revision>
  <dcterms:created xsi:type="dcterms:W3CDTF">2024-11-25T09:15:28Z</dcterms:created>
  <dcterms:modified xsi:type="dcterms:W3CDTF">2025-05-13T07:07:01Z</dcterms:modified>
</cp:coreProperties>
</file>