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1333" r:id="rId2"/>
    <p:sldId id="1269" r:id="rId3"/>
    <p:sldId id="1455" r:id="rId4"/>
    <p:sldId id="1324" r:id="rId5"/>
    <p:sldId id="1325" r:id="rId6"/>
    <p:sldId id="1144" r:id="rId7"/>
    <p:sldId id="1331" r:id="rId8"/>
    <p:sldId id="1307" r:id="rId9"/>
    <p:sldId id="1462" r:id="rId10"/>
    <p:sldId id="1463" r:id="rId11"/>
    <p:sldId id="1458" r:id="rId12"/>
    <p:sldId id="1459" r:id="rId13"/>
    <p:sldId id="1319" r:id="rId14"/>
    <p:sldId id="1273" r:id="rId15"/>
    <p:sldId id="1452" r:id="rId16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23" autoAdjust="0"/>
    <p:restoredTop sz="93539" autoAdjust="0"/>
  </p:normalViewPr>
  <p:slideViewPr>
    <p:cSldViewPr>
      <p:cViewPr varScale="1">
        <p:scale>
          <a:sx n="86" d="100"/>
          <a:sy n="86" d="100"/>
        </p:scale>
        <p:origin x="109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40" d="100"/>
          <a:sy n="140" d="100"/>
        </p:scale>
        <p:origin x="3096" y="-2069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XSUN2023\FNG\w23\dort\W_exp_ENEA_foil_post_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30000"/>
              <a:t>197</a:t>
            </a:r>
            <a:r>
              <a:rPr lang="en-GB"/>
              <a:t>Au(n,</a:t>
            </a:r>
            <a:r>
              <a:rPr lang="en-GB">
                <a:latin typeface="Symbol" panose="05050102010706020507" pitchFamily="18" charset="2"/>
              </a:rPr>
              <a:t>g</a:t>
            </a:r>
            <a:r>
              <a:rPr lang="en-GB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13156924093097636"/>
          <c:y val="0.15846933606983338"/>
          <c:w val="0.79483574827119208"/>
          <c:h val="0.62790638012353717"/>
        </c:manualLayout>
      </c:layout>
      <c:scatterChart>
        <c:scatterStyle val="lineMarker"/>
        <c:varyColors val="0"/>
        <c:ser>
          <c:idx val="0"/>
          <c:order val="0"/>
          <c:tx>
            <c:v>MCNP-ENEA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Au!$I$4:$I$11</c:f>
                <c:numCache>
                  <c:formatCode>General</c:formatCode>
                  <c:ptCount val="8"/>
                  <c:pt idx="0">
                    <c:v>5.4044796234235172E-2</c:v>
                  </c:pt>
                  <c:pt idx="1">
                    <c:v>5.4003333230459034E-2</c:v>
                  </c:pt>
                  <c:pt idx="2">
                    <c:v>5.416308706120803E-2</c:v>
                  </c:pt>
                  <c:pt idx="3">
                    <c:v>5.4020829316107327E-2</c:v>
                  </c:pt>
                  <c:pt idx="4">
                    <c:v>5.4126610830533259E-2</c:v>
                  </c:pt>
                  <c:pt idx="5">
                    <c:v>5.4882055355097631E-2</c:v>
                  </c:pt>
                  <c:pt idx="6">
                    <c:v>5.4300000000000008E-2</c:v>
                  </c:pt>
                  <c:pt idx="7">
                    <c:v>5.4230987451824995E-2</c:v>
                  </c:pt>
                </c:numCache>
              </c:numRef>
            </c:plus>
            <c:minus>
              <c:numRef>
                <c:f>Au!$I$4:$I$11</c:f>
                <c:numCache>
                  <c:formatCode>General</c:formatCode>
                  <c:ptCount val="8"/>
                  <c:pt idx="0">
                    <c:v>5.4044796234235172E-2</c:v>
                  </c:pt>
                  <c:pt idx="1">
                    <c:v>5.4003333230459034E-2</c:v>
                  </c:pt>
                  <c:pt idx="2">
                    <c:v>5.416308706120803E-2</c:v>
                  </c:pt>
                  <c:pt idx="3">
                    <c:v>5.4020829316107327E-2</c:v>
                  </c:pt>
                  <c:pt idx="4">
                    <c:v>5.4126610830533259E-2</c:v>
                  </c:pt>
                  <c:pt idx="5">
                    <c:v>5.4882055355097631E-2</c:v>
                  </c:pt>
                  <c:pt idx="6">
                    <c:v>5.4300000000000008E-2</c:v>
                  </c:pt>
                  <c:pt idx="7">
                    <c:v>5.4230987451824995E-2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Au!$C$4:$C$11</c:f>
              <c:numCache>
                <c:formatCode>General</c:formatCode>
                <c:ptCount val="8"/>
                <c:pt idx="0">
                  <c:v>8.3024999999999984</c:v>
                </c:pt>
                <c:pt idx="1">
                  <c:v>12.6525</c:v>
                </c:pt>
                <c:pt idx="2">
                  <c:v>18.052499999999998</c:v>
                </c:pt>
                <c:pt idx="3">
                  <c:v>20.852499999999999</c:v>
                </c:pt>
                <c:pt idx="4">
                  <c:v>25.452499999999997</c:v>
                </c:pt>
                <c:pt idx="5">
                  <c:v>29.6525</c:v>
                </c:pt>
                <c:pt idx="6">
                  <c:v>32.752499999999998</c:v>
                </c:pt>
                <c:pt idx="7">
                  <c:v>36.352500000000006</c:v>
                </c:pt>
              </c:numCache>
            </c:numRef>
          </c:xVal>
          <c:yVal>
            <c:numRef>
              <c:f>Au!$H$4:$H$11</c:f>
              <c:numCache>
                <c:formatCode>0.00</c:formatCode>
                <c:ptCount val="8"/>
                <c:pt idx="0">
                  <c:v>0.89512215134779438</c:v>
                </c:pt>
                <c:pt idx="1">
                  <c:v>1.0516596716964499</c:v>
                </c:pt>
                <c:pt idx="2">
                  <c:v>0.9106755347879153</c:v>
                </c:pt>
                <c:pt idx="3">
                  <c:v>0.87422794348408805</c:v>
                </c:pt>
                <c:pt idx="4">
                  <c:v>0.91875551943077516</c:v>
                </c:pt>
                <c:pt idx="5">
                  <c:v>0.92591921465922689</c:v>
                </c:pt>
                <c:pt idx="6">
                  <c:v>0.87513943476585943</c:v>
                </c:pt>
                <c:pt idx="7">
                  <c:v>0.91417691236748533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51-456F-9B26-CC5AC8A465EF}"/>
            </c:ext>
          </c:extLst>
        </c:ser>
        <c:ser>
          <c:idx val="1"/>
          <c:order val="1"/>
          <c:tx>
            <c:v>MCNP-corrected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[2]Au!$M$4:$M$11</c:f>
                <c:numCache>
                  <c:formatCode>General</c:formatCode>
                  <c:ptCount val="8"/>
                  <c:pt idx="0">
                    <c:v>5.5129030464901162E-2</c:v>
                  </c:pt>
                  <c:pt idx="1">
                    <c:v>5.4761391508981953E-2</c:v>
                  </c:pt>
                  <c:pt idx="2">
                    <c:v>5.8423368612225711E-2</c:v>
                  </c:pt>
                  <c:pt idx="3">
                    <c:v>5.7278355423318508E-2</c:v>
                  </c:pt>
                  <c:pt idx="4">
                    <c:v>5.8347322132211013E-2</c:v>
                  </c:pt>
                  <c:pt idx="5">
                    <c:v>8.6208120267176683E-2</c:v>
                  </c:pt>
                  <c:pt idx="6">
                    <c:v>7.4620707581743023E-2</c:v>
                  </c:pt>
                  <c:pt idx="7">
                    <c:v>9.0801982357215094E-2</c:v>
                  </c:pt>
                </c:numCache>
              </c:numRef>
            </c:plus>
            <c:minus>
              <c:numRef>
                <c:f>[2]Au!$M$4:$M$11</c:f>
                <c:numCache>
                  <c:formatCode>General</c:formatCode>
                  <c:ptCount val="8"/>
                  <c:pt idx="0">
                    <c:v>5.5129030464901162E-2</c:v>
                  </c:pt>
                  <c:pt idx="1">
                    <c:v>5.4761391508981953E-2</c:v>
                  </c:pt>
                  <c:pt idx="2">
                    <c:v>5.8423368612225711E-2</c:v>
                  </c:pt>
                  <c:pt idx="3">
                    <c:v>5.7278355423318508E-2</c:v>
                  </c:pt>
                  <c:pt idx="4">
                    <c:v>5.8347322132211013E-2</c:v>
                  </c:pt>
                  <c:pt idx="5">
                    <c:v>8.6208120267176683E-2</c:v>
                  </c:pt>
                  <c:pt idx="6">
                    <c:v>7.4620707581743023E-2</c:v>
                  </c:pt>
                  <c:pt idx="7">
                    <c:v>9.0801982357215094E-2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Au!$P$4:$P$11</c:f>
                <c:numCache>
                  <c:formatCode>General</c:formatCode>
                  <c:ptCount val="8"/>
                  <c:pt idx="0">
                    <c:v>5.5129030464901162E-2</c:v>
                  </c:pt>
                  <c:pt idx="1">
                    <c:v>5.4761391508981953E-2</c:v>
                  </c:pt>
                  <c:pt idx="2">
                    <c:v>5.8423368612225711E-2</c:v>
                  </c:pt>
                  <c:pt idx="3">
                    <c:v>5.7278355423318508E-2</c:v>
                  </c:pt>
                  <c:pt idx="4">
                    <c:v>5.8347322132211013E-2</c:v>
                  </c:pt>
                  <c:pt idx="5">
                    <c:v>8.6208120267176683E-2</c:v>
                  </c:pt>
                  <c:pt idx="6">
                    <c:v>7.4620707581743023E-2</c:v>
                  </c:pt>
                  <c:pt idx="7">
                    <c:v>9.0801982357215094E-2</c:v>
                  </c:pt>
                </c:numCache>
              </c:numRef>
            </c:plus>
            <c:minus>
              <c:numRef>
                <c:f>Au!$P$4:$P$11</c:f>
                <c:numCache>
                  <c:formatCode>General</c:formatCode>
                  <c:ptCount val="8"/>
                  <c:pt idx="0">
                    <c:v>5.5129030464901162E-2</c:v>
                  </c:pt>
                  <c:pt idx="1">
                    <c:v>5.4761391508981953E-2</c:v>
                  </c:pt>
                  <c:pt idx="2">
                    <c:v>5.8423368612225711E-2</c:v>
                  </c:pt>
                  <c:pt idx="3">
                    <c:v>5.7278355423318508E-2</c:v>
                  </c:pt>
                  <c:pt idx="4">
                    <c:v>5.8347322132211013E-2</c:v>
                  </c:pt>
                  <c:pt idx="5">
                    <c:v>8.6208120267176683E-2</c:v>
                  </c:pt>
                  <c:pt idx="6">
                    <c:v>7.4620707581743023E-2</c:v>
                  </c:pt>
                  <c:pt idx="7">
                    <c:v>9.0801982357215094E-2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Au!$C$4:$C$11</c:f>
              <c:numCache>
                <c:formatCode>General</c:formatCode>
                <c:ptCount val="8"/>
                <c:pt idx="0">
                  <c:v>8.3024999999999984</c:v>
                </c:pt>
                <c:pt idx="1">
                  <c:v>12.6525</c:v>
                </c:pt>
                <c:pt idx="2">
                  <c:v>18.052499999999998</c:v>
                </c:pt>
                <c:pt idx="3">
                  <c:v>20.852499999999999</c:v>
                </c:pt>
                <c:pt idx="4">
                  <c:v>25.452499999999997</c:v>
                </c:pt>
                <c:pt idx="5">
                  <c:v>29.6525</c:v>
                </c:pt>
                <c:pt idx="6">
                  <c:v>32.752499999999998</c:v>
                </c:pt>
                <c:pt idx="7">
                  <c:v>36.352500000000006</c:v>
                </c:pt>
              </c:numCache>
            </c:numRef>
          </c:xVal>
          <c:yVal>
            <c:numRef>
              <c:f>Au!$O$4:$O$11</c:f>
              <c:numCache>
                <c:formatCode>0.00</c:formatCode>
                <c:ptCount val="8"/>
                <c:pt idx="0">
                  <c:v>0.84799631125074737</c:v>
                </c:pt>
                <c:pt idx="1">
                  <c:v>0.97697191217106216</c:v>
                </c:pt>
                <c:pt idx="2">
                  <c:v>0.79129320816956283</c:v>
                </c:pt>
                <c:pt idx="3">
                  <c:v>0.86619850401002896</c:v>
                </c:pt>
                <c:pt idx="4">
                  <c:v>0.91952756090013121</c:v>
                </c:pt>
                <c:pt idx="5">
                  <c:v>0.81341261812446197</c:v>
                </c:pt>
                <c:pt idx="6">
                  <c:v>0.87097313732330262</c:v>
                </c:pt>
                <c:pt idx="7">
                  <c:v>0.90638081843612239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51-456F-9B26-CC5AC8A46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6530176"/>
        <c:axId val="835256816"/>
      </c:scatterChart>
      <c:valAx>
        <c:axId val="193653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Depth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835256816"/>
        <c:crosses val="autoZero"/>
        <c:crossBetween val="midCat"/>
      </c:valAx>
      <c:valAx>
        <c:axId val="835256816"/>
        <c:scaling>
          <c:orientation val="minMax"/>
          <c:max val="1.2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C/E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936530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85665775796288"/>
          <c:y val="0.18480518882508107"/>
          <c:w val="0.24340516225426165"/>
          <c:h val="0.14097843032778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A76DB4B-6077-D242-9E82-843A021F85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46C952A-F79A-E241-8251-758F69E021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C583373F-484E-784E-B417-C853C3FEE9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1453114-8A0B-DA4A-AB28-EB7628B48A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40ADCE-8E48-6D48-91C2-525D119F838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3403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6D8E9C3-10AF-FC40-B63E-1FA94E095F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25943A0-CD0D-2F40-9010-6E6CC4578B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384F4A8-BEFF-0644-8C02-3A70841DDE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D1BE420-F6E1-BB4D-A33C-71F8F56C25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F6CFB3D2-827D-564F-8441-561049F80E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529B3F5E-F903-8140-82D2-AE8DC4FA3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327604-BF2F-CD4C-BDA6-415A36756B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2493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72A7E-4879-4DCF-BF2D-5CDF308579D9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305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3425" indent="-282575" defTabSz="89693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0300" indent="-225425" defTabSz="89693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82738" indent="-225425" defTabSz="89693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35175" indent="-225425" defTabSz="89693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92375" indent="-225425" defTabSz="896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49575" indent="-225425" defTabSz="896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06775" indent="-225425" defTabSz="896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63975" indent="-225425" defTabSz="896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38657B-F34F-4E4D-B15F-A795F1E38B63}" type="slidenum">
              <a:rPr lang="en-GB" altLang="sl-SI" sz="1200" smtClean="0">
                <a:latin typeface="Times New Roman" panose="02020603050405020304" pitchFamily="18" charset="0"/>
              </a:rPr>
              <a:pPr/>
              <a:t>13</a:t>
            </a:fld>
            <a:endParaRPr lang="en-GB" altLang="sl-SI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6200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72A7E-4879-4DCF-BF2D-5CDF308579D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02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008E5-FA77-4EEA-B48F-5C7699239B01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673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72A7E-4879-4DCF-BF2D-5CDF308579D9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3EA70E13-BBCA-4744-A8C1-B7D4547BF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1363"/>
            <a:ext cx="4967288" cy="3725862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CEA0617-45E2-F440-8C7D-9872EF56A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5" tIns="46193" rIns="92385" bIns="46193"/>
          <a:lstStyle/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891CA97-AE26-D248-BAF4-080E9F723031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5" tIns="46193" rIns="92385" bIns="4619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386F1E1-D9CD-DC4D-BA96-9A0361ABF26E}" type="slidenum">
              <a:rPr lang="fr-FR" altLang="sl-SI" sz="1200"/>
              <a:pPr algn="r" eaLnBrk="1" hangingPunct="1"/>
              <a:t>8</a:t>
            </a:fld>
            <a:endParaRPr lang="fr-FR" altLang="sl-SI" sz="1200"/>
          </a:p>
        </p:txBody>
      </p:sp>
    </p:spTree>
    <p:extLst>
      <p:ext uri="{BB962C8B-B14F-4D97-AF65-F5344CB8AC3E}">
        <p14:creationId xmlns:p14="http://schemas.microsoft.com/office/powerpoint/2010/main" val="363098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72A7E-4879-4DCF-BF2D-5CDF308579D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67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72A7E-4879-4DCF-BF2D-5CDF308579D9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57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72A7E-4879-4DCF-BF2D-5CDF308579D9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30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72A7E-4879-4DCF-BF2D-5CDF308579D9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54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91ECB-5A16-1E40-B781-FC948880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168F-77D4-8344-90E9-04875B65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3DAA5-24D4-464C-885B-282C6317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17F79-D7F5-0C49-AAE5-0A2F27F72F07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33397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23EB-B94E-B244-B008-F156C35E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686F-BE1E-5943-A791-C8D77B98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8E2D-B411-E844-A004-85639D19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6590-4E50-4D4C-9211-EBCB7BC1FA7A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19048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3E71-6179-014A-9C78-01A2822A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EB860-5A2D-5447-98D8-77273BBE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95D9B-321D-D842-BD17-A635510B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3C5AC-FA99-2B47-8CD8-FC2FB15EB596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9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55666-9723-1348-8D74-D7342B503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26" y="-12652"/>
            <a:ext cx="9152726" cy="5274608"/>
          </a:xfrm>
          <a:prstGeom prst="rect">
            <a:avLst/>
          </a:prstGeom>
        </p:spPr>
      </p:pic>
      <p:sp>
        <p:nvSpPr>
          <p:cNvPr id="22" name="Freeform 21"/>
          <p:cNvSpPr/>
          <p:nvPr userDrawn="1"/>
        </p:nvSpPr>
        <p:spPr>
          <a:xfrm>
            <a:off x="-14197" y="2886833"/>
            <a:ext cx="9162118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rgbClr val="F89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Triangle 6"/>
          <p:cNvSpPr/>
          <p:nvPr userDrawn="1"/>
        </p:nvSpPr>
        <p:spPr>
          <a:xfrm rot="10800000">
            <a:off x="7654344" y="-12651"/>
            <a:ext cx="1493837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rgbClr val="13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90096"/>
            <a:ext cx="518883" cy="69050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3785082"/>
            <a:ext cx="339549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Fusion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4594103"/>
            <a:ext cx="6551054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5" y="6050503"/>
            <a:ext cx="5647979" cy="588486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132B4E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549" y="6121696"/>
            <a:ext cx="1152240" cy="64164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6120339" y="6474492"/>
            <a:ext cx="146763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4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work was funded by the RCUK Energy </a:t>
            </a:r>
            <a:r>
              <a:rPr lang="en-US" sz="45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Programme</a:t>
            </a:r>
            <a:endParaRPr lang="en-US" sz="45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4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[Grant number EP/T012250/1]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840B92-C837-4C53-A714-7AD750EE77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881" y="6142305"/>
            <a:ext cx="470094" cy="3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943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063B5E-D477-FBAE-2343-ACB12602F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774F6A-DE0C-1981-DA6D-B74DC92A5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9C8F1A-069D-0256-ED71-FC394B812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58866-1CEB-49AB-8B8B-724304C7E04A}" type="slidenum">
              <a:rPr lang="it-IT" altLang="sl-SI"/>
              <a:pPr/>
              <a:t>‹#›</a:t>
            </a:fld>
            <a:endParaRPr lang="it-IT" altLang="sl-SI"/>
          </a:p>
        </p:txBody>
      </p:sp>
    </p:spTree>
    <p:extLst>
      <p:ext uri="{BB962C8B-B14F-4D97-AF65-F5344CB8AC3E}">
        <p14:creationId xmlns:p14="http://schemas.microsoft.com/office/powerpoint/2010/main" val="303265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E00C8-9263-5048-96FD-D55532DC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8B656-8F77-4645-BB28-7DA32547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8FDD5-0B53-BA4A-B6D2-24313775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66958-C9BE-2C41-B0AE-2014D9EF5B8A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399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40ED-127A-2948-8173-88E7FD6A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1FF34-684B-E44C-ABCE-E2F5577A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C0B6C-EE67-1A40-AA9C-988BB809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354A-1C8A-6B47-BF74-3C39D61E6446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387917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2DB1D1-913F-E14D-BD3C-E4AEC121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70C677-41C0-9A48-88B0-659226CB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02288-CC42-6B4D-A689-822BC31F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16A38-9FC2-124C-8B23-81B23E4C3E96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41731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0DCB6E-500B-F647-9C9E-5F6A6838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35BB4D-A410-1045-95D6-BFF71302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677ED6-BA05-D64F-B852-46D26142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4435C-8827-D549-B9E1-1CF667B85891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44090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EFDE21-FB80-6841-ADEB-DB898039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0413A1-0624-0240-83F3-3CFBB7F2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D78D41-732B-A941-86E8-0A5F382C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CB445-7BF1-6241-928D-AE600B9D278D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99597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94D36-4258-684B-9D81-4E2832AF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AD82FF-09F2-A948-BB1B-8ED3FA22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81637D-4146-0D41-A815-DB78C145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BE137-E513-6246-93E9-0B1C86EE0F1B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497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EE4EC1-FDDB-BD48-B4D5-673E3C66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C662A7-B526-6B4C-8AD8-57865A12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CDD244-95FE-2C4E-AD54-19BC05C9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F0975-AF0C-AD43-8C77-E015919B3C0D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309087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F869E8-AA42-4642-84CD-A0CB37A5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0D5814-FF64-7D49-914B-3C30B140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3F205D-ABEF-D040-BD69-7149696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1F4A0-3495-3B4C-A03F-6CC597144F1C}" type="slidenum">
              <a:rPr lang="it-IT" altLang="fr-FR"/>
              <a:pPr/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95325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3E8F2B-FC83-AB4D-A0A1-C8F8D109A7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3E7964-42BF-E343-B913-AA9124F01D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43BAD-A1A0-4143-AD67-C1D9B692A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0F37-712B-FF4F-8CB1-853F3E911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DE273-9D63-CC4C-8FD1-9CDE0B2E5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399E892-3E11-2340-B032-94E90E0E98BA}" type="slidenum">
              <a:rPr lang="it-IT" altLang="fr-FR"/>
              <a:pPr/>
              <a:t>‹#›</a:t>
            </a:fld>
            <a:endParaRPr lang="it-IT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7" r:id="rId12"/>
    <p:sldLayoutId id="2147484188" r:id="rId13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3D7E5B-C150-DD4A-B085-5622A8C2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4437112"/>
            <a:ext cx="6551054" cy="128712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 Black"/>
              </a:rPr>
              <a:t>FNG Tungsten </a:t>
            </a:r>
            <a:r>
              <a:rPr lang="en-GB" dirty="0">
                <a:latin typeface="Arial Black"/>
              </a:rPr>
              <a:t>Benchmark Analysis using Pointwise and Multigroup FENDL-3.2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62F2D-7C55-5049-8FDB-8FAD62936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>
                <a:latin typeface="Arial Black"/>
              </a:rPr>
              <a:t>I. </a:t>
            </a:r>
            <a:r>
              <a:rPr lang="en-GB" dirty="0" err="1">
                <a:latin typeface="Arial Black"/>
              </a:rPr>
              <a:t>Kodeli</a:t>
            </a:r>
            <a:endParaRPr lang="en-US" dirty="0"/>
          </a:p>
          <a:p>
            <a:r>
              <a:rPr lang="en-GB" dirty="0"/>
              <a:t>FENDL Meeting, IAEA, 13-16 May 2025</a:t>
            </a:r>
          </a:p>
        </p:txBody>
      </p:sp>
    </p:spTree>
    <p:extLst>
      <p:ext uri="{BB962C8B-B14F-4D97-AF65-F5344CB8AC3E}">
        <p14:creationId xmlns:p14="http://schemas.microsoft.com/office/powerpoint/2010/main" val="109004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BBEB4-2AF8-4D99-83D4-9D79D2FE10DE}" type="slidenum">
              <a:rPr lang="en-GB" altLang="en-US"/>
              <a:pPr/>
              <a:t>10</a:t>
            </a:fld>
            <a:endParaRPr lang="en-GB" altLang="en-US" i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0" y="286952"/>
            <a:ext cx="889234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MCNP vs. DORT</a:t>
            </a:r>
            <a:r>
              <a:rPr lang="sl-SI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 </a:t>
            </a:r>
            <a:r>
              <a:rPr lang="sl-SI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sl-SI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l-SI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</a:t>
            </a:r>
            <a:r>
              <a:rPr lang="sl-SI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sl-SI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W/Au </a:t>
            </a:r>
            <a:r>
              <a:rPr lang="sl-SI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self-shielding</a:t>
            </a:r>
            <a:endParaRPr lang="en-GB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031C151-6218-41D8-AFAF-F1DD530C9C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1864" y="4005064"/>
          <a:ext cx="4572000" cy="276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B97189C-E646-4E2C-A9C1-86ACE756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1484"/>
            <a:ext cx="4288093" cy="2686516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343966FB-85C3-44DA-8411-1F5FCE728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4" y="3653468"/>
            <a:ext cx="84507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Foil density variations (W, Au)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5618B7-FC5D-4B8C-965B-15E6A4ECF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44305"/>
            <a:ext cx="4827875" cy="26027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D53B85-6D65-4210-86CD-5B14E36D7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80" y="870637"/>
            <a:ext cx="4762900" cy="2567737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79F84A02-C27A-4D88-9351-FD18970C10C2}"/>
              </a:ext>
            </a:extLst>
          </p:cNvPr>
          <p:cNvSpPr/>
          <p:nvPr/>
        </p:nvSpPr>
        <p:spPr>
          <a:xfrm>
            <a:off x="107504" y="3370924"/>
            <a:ext cx="914904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Symbol" panose="05050102010706020507" pitchFamily="18" charset="2"/>
              </a:rPr>
              <a:t></a:t>
            </a:r>
            <a:r>
              <a:rPr lang="en-US" sz="17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1700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r>
              <a:rPr lang="sl-SI" sz="17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 for Au and 1.3.10</a:t>
            </a:r>
            <a:r>
              <a:rPr lang="en-US" sz="17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 for W instead of position dependent </a:t>
            </a:r>
            <a:r>
              <a:rPr lang="sl-SI" sz="1700" dirty="0">
                <a:solidFill>
                  <a:srgbClr val="000000"/>
                </a:solidFill>
                <a:latin typeface="Calibri" panose="020F0502020204030204" pitchFamily="34" charset="0"/>
              </a:rPr>
              <a:t>~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1.59.10</a:t>
            </a:r>
            <a:r>
              <a:rPr lang="en-US" sz="17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 and 2.6.10</a:t>
            </a:r>
            <a:r>
              <a:rPr lang="en-US" sz="17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318399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BBEB4-2AF8-4D99-83D4-9D79D2FE10DE}" type="slidenum">
              <a:rPr lang="en-GB" altLang="en-US"/>
              <a:pPr/>
              <a:t>11</a:t>
            </a:fld>
            <a:endParaRPr lang="en-GB" altLang="en-US" i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96136" y="476672"/>
            <a:ext cx="3600400" cy="6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MCNP vs. DORT</a:t>
            </a:r>
          </a:p>
          <a:p>
            <a:endParaRPr lang="en-GB" alt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JEFF3.3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ENDF/B-VIII.1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JENDL-5.0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FENDL3.2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CENDL-3.2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JEFF4T4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67B77-3423-4947-9C57-C5AE01B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8"/>
            <a:ext cx="5796136" cy="2947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BDD85B-E4A4-492E-937C-965CD43A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308062"/>
            <a:ext cx="6349077" cy="34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BBEB4-2AF8-4D99-83D4-9D79D2FE10DE}" type="slidenum">
              <a:rPr lang="en-GB" altLang="en-US"/>
              <a:pPr/>
              <a:t>12</a:t>
            </a:fld>
            <a:endParaRPr lang="en-GB" altLang="en-US" i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84033" y="692813"/>
            <a:ext cx="3600400" cy="6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MCNP vs. DORT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D25FB59-DBB9-47E2-868F-717F5C02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795315"/>
            <a:ext cx="2889574" cy="23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JEFF3.3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ENDF/B-VIII.1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JENDL-5.0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FENDL3.2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CENDL-3.2</a:t>
            </a:r>
          </a:p>
          <a:p>
            <a:pPr marL="457200" indent="-457200">
              <a:buFontTx/>
              <a:buChar char="-"/>
            </a:pP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JEFF4T4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4A35E51-48D0-4D5D-B9B6-5BD3F5EB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280615"/>
            <a:ext cx="5767316" cy="310922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0791BF7-A944-4CDC-BA83-2DE880835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" y="58082"/>
            <a:ext cx="5767316" cy="31092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449B6D2-821C-44FC-87A2-71E226FDB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387269"/>
            <a:ext cx="3086100" cy="16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9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39552" y="260648"/>
            <a:ext cx="7561263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sl-SI" sz="3600" b="1" dirty="0">
                <a:solidFill>
                  <a:srgbClr val="800000"/>
                </a:solidFill>
                <a:latin typeface="Comic Sans MS" panose="030F0702030302020204" pitchFamily="66" charset="0"/>
              </a:rPr>
              <a:t>Conclusion</a:t>
            </a:r>
            <a:endParaRPr lang="en-GB" altLang="sl-SI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0" y="1268760"/>
            <a:ext cx="903649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sl-SI" altLang="sl-SI" sz="2400" b="1" dirty="0">
                <a:latin typeface="Comic Sans MS" panose="030F0702030302020204" pitchFamily="66" charset="0"/>
              </a:rPr>
              <a:t>FNG W</a:t>
            </a:r>
            <a:r>
              <a:rPr lang="en-US" altLang="sl-SI" sz="2400" b="1" dirty="0">
                <a:latin typeface="Comic Sans MS" panose="030F0702030302020204" pitchFamily="66" charset="0"/>
              </a:rPr>
              <a:t>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benchmark</a:t>
            </a:r>
            <a:r>
              <a:rPr lang="en-US" altLang="sl-SI" sz="2400" b="1" dirty="0">
                <a:latin typeface="Comic Sans MS" panose="030F0702030302020204" pitchFamily="66" charset="0"/>
              </a:rPr>
              <a:t> stud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ied</a:t>
            </a:r>
            <a:r>
              <a:rPr lang="en-US" altLang="sl-SI" sz="2400" b="1" dirty="0">
                <a:latin typeface="Comic Sans MS" panose="030F0702030302020204" pitchFamily="66" charset="0"/>
              </a:rPr>
              <a:t> neutron transport in a shielding composed of layers of tungsten, SS and water;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sl-SI" sz="2400" b="1" dirty="0">
                <a:latin typeface="Comic Sans MS" panose="030F0702030302020204" pitchFamily="66" charset="0"/>
              </a:rPr>
              <a:t>Activation foils are sensitive to many cross sections: W(n,2n), (</a:t>
            </a:r>
            <a:r>
              <a:rPr lang="en-US" altLang="sl-SI" sz="2400" b="1" dirty="0" err="1">
                <a:latin typeface="Comic Sans MS" panose="030F0702030302020204" pitchFamily="66" charset="0"/>
              </a:rPr>
              <a:t>n,</a:t>
            </a:r>
            <a:r>
              <a:rPr lang="en-US" altLang="sl-SI" sz="2400" b="1" dirty="0" err="1">
                <a:latin typeface="Symbol" panose="05050102010706020507" pitchFamily="18" charset="2"/>
              </a:rPr>
              <a:t>g</a:t>
            </a:r>
            <a:r>
              <a:rPr lang="en-US" altLang="sl-SI" sz="2400" b="1" dirty="0">
                <a:latin typeface="Comic Sans MS" panose="030F0702030302020204" pitchFamily="66" charset="0"/>
              </a:rPr>
              <a:t>), (</a:t>
            </a:r>
            <a:r>
              <a:rPr lang="en-US" altLang="sl-SI" sz="2400" b="1" dirty="0" err="1">
                <a:latin typeface="Comic Sans MS" panose="030F0702030302020204" pitchFamily="66" charset="0"/>
              </a:rPr>
              <a:t>n,n</a:t>
            </a:r>
            <a:r>
              <a:rPr lang="en-US" altLang="sl-SI" sz="2400" b="1" baseline="30000" dirty="0">
                <a:latin typeface="Comic Sans MS" panose="030F0702030302020204" pitchFamily="66" charset="0"/>
              </a:rPr>
              <a:t>(</a:t>
            </a:r>
            <a:r>
              <a:rPr lang="en-US" altLang="sl-SI" sz="2400" b="1" dirty="0">
                <a:latin typeface="Comic Sans MS" panose="030F0702030302020204" pitchFamily="66" charset="0"/>
              </a:rPr>
              <a:t>‘</a:t>
            </a:r>
            <a:r>
              <a:rPr lang="en-US" altLang="sl-SI" sz="2400" b="1" baseline="30000" dirty="0">
                <a:latin typeface="Comic Sans MS" panose="030F0702030302020204" pitchFamily="66" charset="0"/>
              </a:rPr>
              <a:t>)</a:t>
            </a:r>
            <a:r>
              <a:rPr lang="en-US" altLang="sl-SI" sz="2400" b="1" dirty="0">
                <a:latin typeface="Comic Sans MS" panose="030F0702030302020204" pitchFamily="66" charset="0"/>
              </a:rPr>
              <a:t>), </a:t>
            </a:r>
            <a:r>
              <a:rPr lang="en-US" altLang="sl-SI" sz="2400" b="1" baseline="30000" dirty="0">
                <a:latin typeface="Comic Sans MS" panose="030F0702030302020204" pitchFamily="66" charset="0"/>
              </a:rPr>
              <a:t>56</a:t>
            </a:r>
            <a:r>
              <a:rPr lang="en-US" altLang="sl-SI" sz="2400" b="1" dirty="0">
                <a:latin typeface="Comic Sans MS" panose="030F0702030302020204" pitchFamily="66" charset="0"/>
              </a:rPr>
              <a:t>Fe(</a:t>
            </a:r>
            <a:r>
              <a:rPr lang="en-US" altLang="sl-SI" sz="2400" b="1" dirty="0" err="1">
                <a:latin typeface="Comic Sans MS" panose="030F0702030302020204" pitchFamily="66" charset="0"/>
              </a:rPr>
              <a:t>n,n</a:t>
            </a:r>
            <a:r>
              <a:rPr lang="en-US" altLang="sl-SI" sz="2400" b="1" dirty="0">
                <a:latin typeface="Comic Sans MS" panose="030F0702030302020204" pitchFamily="66" charset="0"/>
              </a:rPr>
              <a:t>’), (</a:t>
            </a:r>
            <a:r>
              <a:rPr lang="en-US" altLang="sl-SI" sz="2400" b="1" dirty="0" err="1">
                <a:latin typeface="Comic Sans MS" panose="030F0702030302020204" pitchFamily="66" charset="0"/>
              </a:rPr>
              <a:t>n,</a:t>
            </a:r>
            <a:r>
              <a:rPr lang="en-US" altLang="sl-SI" sz="2400" b="1" dirty="0" err="1">
                <a:latin typeface="Symbol" panose="05050102010706020507" pitchFamily="18" charset="2"/>
              </a:rPr>
              <a:t>g</a:t>
            </a:r>
            <a:r>
              <a:rPr lang="en-US" altLang="sl-SI" sz="2400" b="1" dirty="0">
                <a:latin typeface="Comic Sans MS" panose="030F0702030302020204" pitchFamily="66" charset="0"/>
              </a:rPr>
              <a:t>), C(</a:t>
            </a:r>
            <a:r>
              <a:rPr lang="en-US" altLang="sl-SI" sz="2400" b="1" dirty="0" err="1">
                <a:latin typeface="Comic Sans MS" panose="030F0702030302020204" pitchFamily="66" charset="0"/>
              </a:rPr>
              <a:t>n,n</a:t>
            </a:r>
            <a:r>
              <a:rPr lang="en-US" altLang="sl-SI" sz="2400" b="1" dirty="0">
                <a:latin typeface="Comic Sans MS" panose="030F0702030302020204" pitchFamily="66" charset="0"/>
              </a:rPr>
              <a:t>’). Due to complex and multiple cross section dependency the benchmark is likely to validate the overall ND performance rather than resolving specific ND problems;</a:t>
            </a:r>
            <a:endParaRPr lang="sl-SI" altLang="sl-SI" sz="24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 altLang="sl-SI" sz="2400" b="1" dirty="0" err="1">
                <a:latin typeface="Comic Sans MS" panose="030F0702030302020204" pitchFamily="66" charset="0"/>
              </a:rPr>
              <a:t>Good</a:t>
            </a:r>
            <a:r>
              <a:rPr lang="sl-SI" altLang="sl-SI" sz="2400" b="1" dirty="0">
                <a:latin typeface="Comic Sans MS" panose="030F0702030302020204" pitchFamily="66" charset="0"/>
              </a:rPr>
              <a:t> C/E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agreement</a:t>
            </a:r>
            <a:r>
              <a:rPr lang="sl-SI" altLang="sl-SI" sz="2400" b="1" dirty="0">
                <a:latin typeface="Comic Sans MS" panose="030F0702030302020204" pitchFamily="66" charset="0"/>
              </a:rPr>
              <a:t>.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Excellent</a:t>
            </a:r>
            <a:r>
              <a:rPr lang="sl-SI" altLang="sl-SI" sz="2400" b="1" dirty="0">
                <a:latin typeface="Comic Sans MS" panose="030F0702030302020204" pitchFamily="66" charset="0"/>
              </a:rPr>
              <a:t>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agreement</a:t>
            </a:r>
            <a:r>
              <a:rPr lang="sl-SI" altLang="sl-SI" sz="2400" b="1" dirty="0">
                <a:latin typeface="Comic Sans MS" panose="030F0702030302020204" pitchFamily="66" charset="0"/>
              </a:rPr>
              <a:t>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between</a:t>
            </a:r>
            <a:r>
              <a:rPr lang="sl-SI" altLang="sl-SI" sz="2400" b="1" dirty="0">
                <a:latin typeface="Comic Sans MS" panose="030F0702030302020204" pitchFamily="66" charset="0"/>
              </a:rPr>
              <a:t> MCNP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and</a:t>
            </a:r>
            <a:r>
              <a:rPr lang="sl-SI" altLang="sl-SI" sz="2400" b="1" dirty="0">
                <a:latin typeface="Comic Sans MS" panose="030F0702030302020204" pitchFamily="66" charset="0"/>
              </a:rPr>
              <a:t> DORT. DORT/TORT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codes</a:t>
            </a:r>
            <a:r>
              <a:rPr lang="sl-SI" altLang="sl-SI" sz="2400" b="1" dirty="0">
                <a:latin typeface="Comic Sans MS" panose="030F0702030302020204" pitchFamily="66" charset="0"/>
              </a:rPr>
              <a:t> &amp;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multigroup</a:t>
            </a:r>
            <a:r>
              <a:rPr lang="sl-SI" altLang="sl-SI" sz="2400" b="1" dirty="0">
                <a:latin typeface="Comic Sans MS" panose="030F0702030302020204" pitchFamily="66" charset="0"/>
              </a:rPr>
              <a:t> XS are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still</a:t>
            </a:r>
            <a:r>
              <a:rPr lang="sl-SI" altLang="sl-SI" sz="2400" b="1" dirty="0">
                <a:latin typeface="Comic Sans MS" panose="030F0702030302020204" pitchFamily="66" charset="0"/>
              </a:rPr>
              <a:t>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useful</a:t>
            </a:r>
            <a:r>
              <a:rPr lang="sl-SI" altLang="sl-SI" sz="2400" b="1" dirty="0">
                <a:latin typeface="Comic Sans MS" panose="030F0702030302020204" pitchFamily="66" charset="0"/>
              </a:rPr>
              <a:t>: S/U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analyses</a:t>
            </a:r>
            <a:r>
              <a:rPr lang="sl-SI" altLang="sl-SI" sz="2400" b="1" dirty="0">
                <a:latin typeface="Comic Sans MS" panose="030F0702030302020204" pitchFamily="66" charset="0"/>
              </a:rPr>
              <a:t>, trend </a:t>
            </a:r>
            <a:r>
              <a:rPr lang="sl-SI" altLang="sl-SI" sz="2400" b="1" dirty="0" err="1">
                <a:latin typeface="Comic Sans MS" panose="030F0702030302020204" pitchFamily="66" charset="0"/>
              </a:rPr>
              <a:t>analysis</a:t>
            </a:r>
            <a:r>
              <a:rPr lang="sl-SI" altLang="sl-SI" sz="2400" b="1" dirty="0">
                <a:latin typeface="Comic Sans MS" panose="030F0702030302020204" pitchFamily="66" charset="0"/>
              </a:rPr>
              <a:t>, V&amp;V.</a:t>
            </a:r>
            <a:endParaRPr lang="en-US" altLang="sl-SI" sz="2400" b="1" dirty="0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 altLang="sl-SI" sz="2400" b="1" dirty="0">
                <a:latin typeface="Comic Sans MS" panose="030F0702030302020204" pitchFamily="66" charset="0"/>
              </a:rPr>
              <a:t>V</a:t>
            </a:r>
            <a:r>
              <a:rPr lang="en-GB" altLang="sl-SI" sz="2400" b="1" dirty="0" err="1">
                <a:latin typeface="Comic Sans MS" panose="030F0702030302020204" pitchFamily="66" charset="0"/>
              </a:rPr>
              <a:t>ariations</a:t>
            </a:r>
            <a:r>
              <a:rPr lang="en-GB" altLang="sl-SI" sz="2400" b="1" dirty="0">
                <a:latin typeface="Comic Sans MS" panose="030F0702030302020204" pitchFamily="66" charset="0"/>
              </a:rPr>
              <a:t> in Au and W foil masses observed, which could be due to variations in radii, thickness or/and density;</a:t>
            </a:r>
            <a:r>
              <a:rPr lang="sl-SI" altLang="sl-SI" sz="2400" b="1" dirty="0">
                <a:latin typeface="Comic Sans MS" panose="030F0702030302020204" pitchFamily="66" charset="0"/>
              </a:rPr>
              <a:t> a</a:t>
            </a:r>
            <a:r>
              <a:rPr lang="en-GB" altLang="sl-SI" sz="2400" b="1" dirty="0" err="1">
                <a:latin typeface="Comic Sans MS" panose="030F0702030302020204" pitchFamily="66" charset="0"/>
              </a:rPr>
              <a:t>ssuming</a:t>
            </a:r>
            <a:r>
              <a:rPr lang="en-GB" altLang="sl-SI" sz="2400" b="1" dirty="0">
                <a:latin typeface="Comic Sans MS" panose="030F0702030302020204" pitchFamily="66" charset="0"/>
              </a:rPr>
              <a:t> the radii are as certified the variations of density have 2 to ~5% impact on RR.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sl-SI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6958-C9BE-2C41-B0AE-2014D9EF5B8A}" type="slidenum">
              <a:rPr lang="it-IT" altLang="fr-FR" smtClean="0"/>
              <a:pPr/>
              <a:t>13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0422387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D505BAE-4312-4B9D-9807-C5B20A97836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30406469"/>
              </p:ext>
            </p:extLst>
          </p:nvPr>
        </p:nvGraphicFramePr>
        <p:xfrm>
          <a:off x="4099732" y="2746718"/>
          <a:ext cx="4414946" cy="27432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249">
                  <a:extLst>
                    <a:ext uri="{9D8B030D-6E8A-4147-A177-3AD203B41FA5}">
                      <a16:colId xmlns:a16="http://schemas.microsoft.com/office/drawing/2014/main" val="1394009774"/>
                    </a:ext>
                  </a:extLst>
                </a:gridCol>
                <a:gridCol w="806401">
                  <a:extLst>
                    <a:ext uri="{9D8B030D-6E8A-4147-A177-3AD203B41FA5}">
                      <a16:colId xmlns:a16="http://schemas.microsoft.com/office/drawing/2014/main" val="3494297157"/>
                    </a:ext>
                  </a:extLst>
                </a:gridCol>
              </a:tblGrid>
              <a:tr h="466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Position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Measured foils masses (g)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Foil density (g/cm</a:t>
                      </a:r>
                      <a:r>
                        <a:rPr lang="en-GB" sz="1600" baseline="30000" dirty="0">
                          <a:effectLst/>
                        </a:rPr>
                        <a:t>3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Au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0.2914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0.7285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22.90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19.09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0.3080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0.6325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24.21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16.57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0.7269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24.63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19.04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0.2929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0.6231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23.02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16.32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0.3065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0.6298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24.09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16.50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0.3115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0.6136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24.48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16.08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0.3050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0.6491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23.97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17.01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0.2885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0.6070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22.67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15.90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81" name="Rectangle 1">
            <a:extLst>
              <a:ext uri="{FF2B5EF4-FFF2-40B4-BE49-F238E27FC236}">
                <a16:creationId xmlns:a16="http://schemas.microsoft.com/office/drawing/2014/main" id="{2A249DC1-DA0D-B94B-AE89-2F893957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0763" y="-896938"/>
            <a:ext cx="11760201" cy="631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Table 6</a:t>
            </a:r>
            <a:r>
              <a:rPr lang="en-GB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: Foils masses (in grams), error on the last digit.</a:t>
            </a:r>
            <a:endParaRPr lang="en-US" altLang="en-US" sz="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" name="Table Placeholder 3">
            <a:extLst>
              <a:ext uri="{FF2B5EF4-FFF2-40B4-BE49-F238E27FC236}">
                <a16:creationId xmlns:a16="http://schemas.microsoft.com/office/drawing/2014/main" id="{51B63C7D-7943-42B6-9E67-6A7A8DDE2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791159"/>
              </p:ext>
            </p:extLst>
          </p:nvPr>
        </p:nvGraphicFramePr>
        <p:xfrm>
          <a:off x="5187108" y="903678"/>
          <a:ext cx="3572399" cy="143261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287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67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Foil dimensions (GOODFELLOW)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Foil dimensions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 (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 (mm)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(g/cm</a:t>
                      </a:r>
                      <a:r>
                        <a:rPr lang="en-GB" sz="1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565" name="TextBox 1">
            <a:extLst>
              <a:ext uri="{FF2B5EF4-FFF2-40B4-BE49-F238E27FC236}">
                <a16:creationId xmlns:a16="http://schemas.microsoft.com/office/drawing/2014/main" id="{6A16BB4F-CACA-D3AC-55F5-3F04F8298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894" y="5939453"/>
            <a:ext cx="5077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~20 higher density for Au than GOODFELLOW values;</a:t>
            </a:r>
            <a:r>
              <a:rPr lang="sl-SI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+-10% for </a:t>
            </a:r>
            <a:r>
              <a:rPr lang="sl-SI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sl-SI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2C3F9-FD40-15C3-5CA4-2E26BF13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2" y="103788"/>
            <a:ext cx="86858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FNG-W 2023: 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Foil masses</a:t>
            </a:r>
            <a:r>
              <a:rPr lang="sl-SI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sizes</a:t>
            </a:r>
            <a:endParaRPr lang="en-GB" alt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A3A72A-9A5D-F0E0-7E4E-92971665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6" y="2420888"/>
            <a:ext cx="2782630" cy="3436901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6502ACE3-F54F-A29F-699C-0C5732DF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925" y="1239123"/>
            <a:ext cx="195264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 dirty="0"/>
              <a:t>Discrepant RR: </a:t>
            </a:r>
            <a:r>
              <a:rPr lang="en-US" sz="1600" baseline="30000" dirty="0">
                <a:solidFill>
                  <a:srgbClr val="FF0000"/>
                </a:solidFill>
              </a:rPr>
              <a:t>115</a:t>
            </a:r>
            <a:r>
              <a:rPr lang="en-US" sz="1600" b="1" dirty="0">
                <a:solidFill>
                  <a:srgbClr val="FF0000"/>
                </a:solidFill>
              </a:rPr>
              <a:t>In(</a:t>
            </a:r>
            <a:r>
              <a:rPr lang="en-US" sz="1600" b="1" dirty="0" err="1">
                <a:solidFill>
                  <a:srgbClr val="FF0000"/>
                </a:solidFill>
              </a:rPr>
              <a:t>n,n</a:t>
            </a:r>
            <a:r>
              <a:rPr lang="en-US" sz="1600" b="1" dirty="0">
                <a:solidFill>
                  <a:srgbClr val="FF0000"/>
                </a:solidFill>
              </a:rPr>
              <a:t>’) </a:t>
            </a:r>
            <a:r>
              <a:rPr lang="en-US" sz="1600" dirty="0">
                <a:solidFill>
                  <a:srgbClr val="FF0000"/>
                </a:solidFill>
              </a:rPr>
              <a:t>(-30%)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</a:rPr>
              <a:t>58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Ni(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n,p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(+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%)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baseline="30000" dirty="0"/>
              <a:t>60</a:t>
            </a:r>
            <a:r>
              <a:rPr lang="en-US" sz="1600" b="1" dirty="0"/>
              <a:t>Ni(</a:t>
            </a:r>
            <a:r>
              <a:rPr lang="en-US" sz="1600" b="1" dirty="0" err="1"/>
              <a:t>n,p</a:t>
            </a:r>
            <a:r>
              <a:rPr lang="en-US" sz="1600" b="1" dirty="0"/>
              <a:t>) </a:t>
            </a:r>
            <a:r>
              <a:rPr lang="en-US" sz="1600" dirty="0"/>
              <a:t>(0/-50%)</a:t>
            </a:r>
            <a:endParaRPr lang="en-US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496A27-851E-B503-C6E5-0333271AE448}"/>
              </a:ext>
            </a:extLst>
          </p:cNvPr>
          <p:cNvSpPr/>
          <p:nvPr/>
        </p:nvSpPr>
        <p:spPr>
          <a:xfrm>
            <a:off x="73632" y="903678"/>
            <a:ext cx="38832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W/SS/H</a:t>
            </a:r>
            <a:r>
              <a:rPr lang="en-US" sz="1600" b="1" baseline="-25000" dirty="0"/>
              <a:t>2</a:t>
            </a:r>
            <a:r>
              <a:rPr lang="en-US" sz="1600" b="1" dirty="0"/>
              <a:t>O layers: </a:t>
            </a:r>
            <a:r>
              <a:rPr lang="en-US" sz="1500" b="1" dirty="0">
                <a:cs typeface="Arial" panose="020B0604020202020204" pitchFamily="34" charset="0"/>
              </a:rPr>
              <a:t>48 x 42 x 39.4cm</a:t>
            </a:r>
            <a:r>
              <a:rPr lang="en-US" sz="1500" b="1" baseline="30000" dirty="0">
                <a:cs typeface="Arial" panose="020B0604020202020204" pitchFamily="34" charset="0"/>
              </a:rPr>
              <a:t>3</a:t>
            </a:r>
            <a:r>
              <a:rPr lang="en-US" sz="1500" b="1" dirty="0">
                <a:cs typeface="Arial" panose="020B0604020202020204" pitchFamily="34" charset="0"/>
              </a:rPr>
              <a:t> </a:t>
            </a:r>
          </a:p>
          <a:p>
            <a:r>
              <a:rPr lang="en-US" sz="1600" dirty="0"/>
              <a:t>DENSIMET-180: 7/3/3 cm</a:t>
            </a:r>
          </a:p>
          <a:p>
            <a:r>
              <a:rPr lang="en-US" sz="1600" dirty="0"/>
              <a:t>Perspex: 6 x 2 cm</a:t>
            </a:r>
          </a:p>
          <a:p>
            <a:r>
              <a:rPr lang="en-US" sz="1600" dirty="0"/>
              <a:t>SS-316: 6 x 2.4 cm</a:t>
            </a:r>
            <a:endParaRPr lang="en-US" sz="1600" b="1" dirty="0">
              <a:cs typeface="Arial" panose="020B0604020202020204" pitchFamily="34" charset="0"/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338E88B9-6B0E-4322-8120-C419711B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816228"/>
            <a:ext cx="1463163" cy="8760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4D505BAE-4312-4B9D-9807-C5B20A97836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76744661"/>
              </p:ext>
            </p:extLst>
          </p:nvPr>
        </p:nvGraphicFramePr>
        <p:xfrm>
          <a:off x="4639434" y="1794577"/>
          <a:ext cx="4414946" cy="286571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249">
                  <a:extLst>
                    <a:ext uri="{9D8B030D-6E8A-4147-A177-3AD203B41FA5}">
                      <a16:colId xmlns:a16="http://schemas.microsoft.com/office/drawing/2014/main" val="1394009774"/>
                    </a:ext>
                  </a:extLst>
                </a:gridCol>
                <a:gridCol w="806401">
                  <a:extLst>
                    <a:ext uri="{9D8B030D-6E8A-4147-A177-3AD203B41FA5}">
                      <a16:colId xmlns:a16="http://schemas.microsoft.com/office/drawing/2014/main" val="3494297157"/>
                    </a:ext>
                  </a:extLst>
                </a:gridCol>
              </a:tblGrid>
              <a:tr h="5949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Position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30000" dirty="0">
                          <a:solidFill>
                            <a:schemeClr val="tx1"/>
                          </a:solidFill>
                          <a:effectLst/>
                        </a:rPr>
                        <a:t>197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Au(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n,g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aseline="30000" dirty="0">
                          <a:effectLst/>
                        </a:rPr>
                        <a:t>186</a:t>
                      </a:r>
                      <a:r>
                        <a:rPr lang="en-GB" sz="1600" dirty="0">
                          <a:effectLst/>
                        </a:rPr>
                        <a:t>W(</a:t>
                      </a:r>
                      <a:r>
                        <a:rPr lang="en-GB" sz="1600" dirty="0" err="1">
                          <a:effectLst/>
                        </a:rPr>
                        <a:t>n,g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2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/C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Symbol" pitchFamily="2" charset="2"/>
                        </a:rPr>
                        <a:t>D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GB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/C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/C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Symbol" pitchFamily="2" charset="2"/>
                        </a:rPr>
                        <a:t>D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GB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/C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481" name="Rectangle 1">
            <a:extLst>
              <a:ext uri="{FF2B5EF4-FFF2-40B4-BE49-F238E27FC236}">
                <a16:creationId xmlns:a16="http://schemas.microsoft.com/office/drawing/2014/main" id="{2A249DC1-DA0D-B94B-AE89-2F893957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0763" y="-896938"/>
            <a:ext cx="11760201" cy="631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Table 6</a:t>
            </a:r>
            <a:r>
              <a:rPr lang="en-GB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: Foils masses (in grams), error on the last digit.</a:t>
            </a:r>
            <a:endParaRPr lang="en-US" altLang="en-US" sz="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565" name="TextBox 1">
            <a:extLst>
              <a:ext uri="{FF2B5EF4-FFF2-40B4-BE49-F238E27FC236}">
                <a16:creationId xmlns:a16="http://schemas.microsoft.com/office/drawing/2014/main" id="{6A16BB4F-CACA-D3AC-55F5-3F04F8298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20" y="4970563"/>
            <a:ext cx="44766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~20 higher density for Au than GOODFELLOW values;</a:t>
            </a:r>
            <a:r>
              <a:rPr lang="sl-SI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+-10% </a:t>
            </a:r>
            <a:r>
              <a:rPr lang="sl-SI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l-SI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sl-SI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Impact on RR due to self-shielding difference: </a:t>
            </a:r>
            <a:r>
              <a:rPr lang="sl-SI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+-2 to 3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for W, </a:t>
            </a:r>
            <a:r>
              <a:rPr lang="sl-SI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around -5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for Au.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2C3F9-FD40-15C3-5CA4-2E26BF13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2" y="103788"/>
            <a:ext cx="86858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FNG-W 2023: 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Foil masses</a:t>
            </a:r>
            <a:r>
              <a:rPr lang="sl-SI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sizes</a:t>
            </a:r>
          </a:p>
          <a:p>
            <a:endParaRPr lang="en-GB" alt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MCNP-6.3 calculation using FENDL-3.2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7254C-CBFD-2095-71CD-D8321F08B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0" y="4342493"/>
            <a:ext cx="4236772" cy="2333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7BF9A0-0AF4-84A7-F6D6-6ED13C0B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6" y="1794577"/>
            <a:ext cx="4236774" cy="2333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EFCB1-206D-5A99-73E7-3FEFE9C28934}"/>
              </a:ext>
            </a:extLst>
          </p:cNvPr>
          <p:cNvSpPr txBox="1"/>
          <p:nvPr/>
        </p:nvSpPr>
        <p:spPr>
          <a:xfrm>
            <a:off x="89620" y="1510288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ENEA results </a:t>
            </a:r>
            <a:r>
              <a:rPr lang="en-US" dirty="0"/>
              <a:t>(MCNP)</a:t>
            </a:r>
          </a:p>
        </p:txBody>
      </p:sp>
    </p:spTree>
    <p:extLst>
      <p:ext uri="{BB962C8B-B14F-4D97-AF65-F5344CB8AC3E}">
        <p14:creationId xmlns:p14="http://schemas.microsoft.com/office/powerpoint/2010/main" val="32849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9">
            <a:extLst>
              <a:ext uri="{FF2B5EF4-FFF2-40B4-BE49-F238E27FC236}">
                <a16:creationId xmlns:a16="http://schemas.microsoft.com/office/drawing/2014/main" id="{EC590608-A8BB-4EB3-821D-78D6F0FD08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092531"/>
            <a:ext cx="5622925" cy="3497263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20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 Fusion benchmarks (14 MeV DT source)</a:t>
            </a:r>
            <a:br>
              <a:rPr lang="sl-SI" altLang="sl-SI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FNG-SS Shield (1989)</a:t>
            </a:r>
            <a:b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FNG-ITER Blanket Bulk Shield (1995)</a:t>
            </a:r>
            <a:b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FNG-ITER Neutron Streaming (1997-1998)</a:t>
            </a:r>
            <a:b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FNG-ITER Dose Rate Experiment (2000-2001)</a:t>
            </a:r>
            <a:b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 Silicon Carbide (2001)</a:t>
            </a:r>
            <a:b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 Tungsten (2002)</a:t>
            </a:r>
            <a:b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 HCPB Tritium Breeder Module (2005)</a:t>
            </a:r>
            <a:br>
              <a:rPr lang="sl-SI" altLang="sl-SI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 HC</a:t>
            </a:r>
            <a:r>
              <a:rPr lang="sl-SI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GB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Tritium Breeder </a:t>
            </a:r>
            <a:r>
              <a:rPr lang="en-GB" altLang="sl-SI" sz="1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sl-SI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  <a:br>
              <a:rPr lang="fr-FR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 Cu </a:t>
            </a:r>
            <a:r>
              <a:rPr lang="sl-SI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2013-2015</a:t>
            </a:r>
            <a:r>
              <a:rPr lang="sl-SI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sl-SI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sl-SI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FNG WCLL (2020)</a:t>
            </a:r>
            <a:br>
              <a:rPr lang="en-US" altLang="sl-SI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sl-SI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FNG W (2023)</a:t>
            </a:r>
            <a:br>
              <a:rPr lang="en-US" altLang="sl-SI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sl-SI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FNG Concrete (late 2025)</a:t>
            </a:r>
            <a:endParaRPr lang="fr-FR" altLang="sl-SI" sz="1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1031">
            <a:extLst>
              <a:ext uri="{FF2B5EF4-FFF2-40B4-BE49-F238E27FC236}">
                <a16:creationId xmlns:a16="http://schemas.microsoft.com/office/drawing/2014/main" id="{EB33EBF5-1021-48D7-BC08-AB1DC1780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579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sl-SI" sz="1600">
              <a:latin typeface="Times New Roman" panose="02020603050405020304" pitchFamily="18" charset="0"/>
            </a:endParaRPr>
          </a:p>
        </p:txBody>
      </p:sp>
      <p:sp>
        <p:nvSpPr>
          <p:cNvPr id="8196" name="Rectangle 1032">
            <a:extLst>
              <a:ext uri="{FF2B5EF4-FFF2-40B4-BE49-F238E27FC236}">
                <a16:creationId xmlns:a16="http://schemas.microsoft.com/office/drawing/2014/main" id="{0C95EE62-B801-40A1-AC87-BCDFA834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00035"/>
            <a:ext cx="862676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ZW" altLang="sl-SI" sz="1800" b="1" dirty="0">
                <a:solidFill>
                  <a:srgbClr val="000099"/>
                </a:solidFill>
                <a:latin typeface="Arial" panose="020B0604020202020204" pitchFamily="34" charset="0"/>
              </a:rPr>
              <a:t>Objectives: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ZW" altLang="sl-SI" sz="1800" b="1" dirty="0">
                <a:solidFill>
                  <a:srgbClr val="FF0000"/>
                </a:solidFill>
                <a:latin typeface="Arial" panose="020B0604020202020204" pitchFamily="34" charset="0"/>
              </a:rPr>
              <a:t>Validation of JEFF basic nuclear data </a:t>
            </a:r>
            <a:r>
              <a:rPr lang="en-ZW" altLang="sl-SI" sz="1800" b="1" dirty="0">
                <a:solidFill>
                  <a:srgbClr val="000099"/>
                </a:solidFill>
                <a:latin typeface="Arial" panose="020B0604020202020204" pitchFamily="34" charset="0"/>
              </a:rPr>
              <a:t>of relevance for fusion and/or of fusion reactor components for ITER/DEMO. Pre- &amp; post-analysis using </a:t>
            </a:r>
            <a:r>
              <a:rPr lang="en-ZW" altLang="sl-SI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S/U</a:t>
            </a:r>
            <a:r>
              <a:rPr lang="en-ZW" altLang="sl-SI" sz="1800" b="1" dirty="0">
                <a:solidFill>
                  <a:srgbClr val="000099"/>
                </a:solidFill>
                <a:latin typeface="Arial" panose="020B0604020202020204" pitchFamily="34" charset="0"/>
              </a:rPr>
              <a:t>, stored in </a:t>
            </a:r>
            <a:r>
              <a:rPr lang="en-ZW" altLang="sl-SI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SINBAD</a:t>
            </a:r>
            <a:r>
              <a:rPr lang="en-ZW" altLang="sl-SI" sz="1800" b="1" dirty="0">
                <a:solidFill>
                  <a:srgbClr val="000099"/>
                </a:solidFill>
                <a:latin typeface="Arial" panose="020B0604020202020204" pitchFamily="34" charset="0"/>
              </a:rPr>
              <a:t> for future use</a:t>
            </a:r>
          </a:p>
        </p:txBody>
      </p:sp>
      <p:pic>
        <p:nvPicPr>
          <p:cNvPr id="17413" name="Picture 7" descr="fng">
            <a:extLst>
              <a:ext uri="{FF2B5EF4-FFF2-40B4-BE49-F238E27FC236}">
                <a16:creationId xmlns:a16="http://schemas.microsoft.com/office/drawing/2014/main" id="{6E9804B7-7349-4B73-B0A0-FB84B669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35" y="4229100"/>
            <a:ext cx="35131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8F43456-825F-4209-B0C1-A17D2DEB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0650"/>
            <a:ext cx="9131300" cy="930274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sl-SI" sz="2700" kern="0" dirty="0" err="1">
                <a:solidFill>
                  <a:srgbClr val="3333FF"/>
                </a:solidFill>
                <a:latin typeface="+mn-lt"/>
              </a:rPr>
              <a:t>EUROfusion</a:t>
            </a:r>
            <a:r>
              <a:rPr lang="en-US" altLang="sl-SI" sz="2700" kern="0" dirty="0">
                <a:solidFill>
                  <a:srgbClr val="3333FF"/>
                </a:solidFill>
                <a:latin typeface="+mn-lt"/>
              </a:rPr>
              <a:t> experimental </a:t>
            </a:r>
            <a:r>
              <a:rPr lang="en-US" altLang="sl-SI" sz="2700" kern="0" dirty="0" err="1">
                <a:solidFill>
                  <a:srgbClr val="3333FF"/>
                </a:solidFill>
                <a:latin typeface="+mn-lt"/>
              </a:rPr>
              <a:t>programme</a:t>
            </a:r>
            <a:r>
              <a:rPr lang="en-US" altLang="sl-SI" sz="2700" kern="0" dirty="0">
                <a:solidFill>
                  <a:srgbClr val="3333FF"/>
                </a:solidFill>
                <a:latin typeface="+mn-lt"/>
              </a:rPr>
              <a:t>  - </a:t>
            </a:r>
            <a:r>
              <a:rPr lang="en-ZW" altLang="sl-SI" sz="2700" dirty="0">
                <a:solidFill>
                  <a:srgbClr val="FF0000"/>
                </a:solidFill>
                <a:latin typeface="+mn-lt"/>
              </a:rPr>
              <a:t>Frascati Neutron Generator (FNG)</a:t>
            </a:r>
          </a:p>
        </p:txBody>
      </p:sp>
      <p:pic>
        <p:nvPicPr>
          <p:cNvPr id="17415" name="Picture 2">
            <a:extLst>
              <a:ext uri="{FF2B5EF4-FFF2-40B4-BE49-F238E27FC236}">
                <a16:creationId xmlns:a16="http://schemas.microsoft.com/office/drawing/2014/main" id="{AADA9585-11C4-431B-AD0E-46CA962BB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493166"/>
            <a:ext cx="1679104" cy="13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Slide Number Placeholder 1">
            <a:extLst>
              <a:ext uri="{FF2B5EF4-FFF2-40B4-BE49-F238E27FC236}">
                <a16:creationId xmlns:a16="http://schemas.microsoft.com/office/drawing/2014/main" id="{9EF68A49-69C3-44BB-BFF4-4CEF485AC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96A122-2B9A-4F83-B78F-BB9D2FAB328F}" type="slidenum">
              <a:rPr lang="sl-SI" altLang="sl-SI" sz="1400" smtClean="0">
                <a:latin typeface="Tahoma" panose="020B0604030504040204" pitchFamily="34" charset="0"/>
              </a:rPr>
              <a:pPr/>
              <a:t>2</a:t>
            </a:fld>
            <a:endParaRPr lang="sl-SI" altLang="sl-SI" sz="1400">
              <a:latin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34CD1-AF6A-41E9-9D61-10409A9F884F}"/>
              </a:ext>
            </a:extLst>
          </p:cNvPr>
          <p:cNvSpPr txBox="1"/>
          <p:nvPr/>
        </p:nvSpPr>
        <p:spPr>
          <a:xfrm>
            <a:off x="5451735" y="2606964"/>
            <a:ext cx="35113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SINBAD Tungsten </a:t>
            </a:r>
          </a:p>
          <a:p>
            <a:r>
              <a:rPr lang="en-US" dirty="0"/>
              <a:t>- OKTAVIAN Tungsten Sphere</a:t>
            </a:r>
          </a:p>
          <a:p>
            <a:r>
              <a:rPr lang="en-US" dirty="0"/>
              <a:t>- FNS Tungsten</a:t>
            </a:r>
          </a:p>
          <a:p>
            <a:r>
              <a:rPr lang="en-US" dirty="0"/>
              <a:t>- FNG Tungsten (2002)</a:t>
            </a:r>
          </a:p>
          <a:p>
            <a:r>
              <a:rPr lang="en-US" dirty="0"/>
              <a:t>- FNG/TUD Tungsten (spectra)</a:t>
            </a:r>
            <a:endParaRPr lang="en-SI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71" y="444869"/>
            <a:ext cx="845072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FNG-W 2002</a:t>
            </a:r>
            <a:r>
              <a:rPr lang="en-GB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GB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FNG-W 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37379"/>
            <a:ext cx="3168352" cy="3913317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071" y="1135197"/>
            <a:ext cx="341987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Densimet180/176: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42-47 x 46.85 x 49 cm</a:t>
            </a:r>
            <a:r>
              <a:rPr kumimoji="0" lang="en-US" altLang="en-US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4466" y="904365"/>
            <a:ext cx="37113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W, SS and H</a:t>
            </a:r>
            <a:r>
              <a:rPr lang="en-US" b="1" baseline="-25000" dirty="0"/>
              <a:t>2</a:t>
            </a:r>
            <a:r>
              <a:rPr lang="en-US" b="1" dirty="0"/>
              <a:t>O: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b="1" dirty="0">
                <a:cs typeface="Arial" panose="020B0604020202020204" pitchFamily="34" charset="0"/>
              </a:rPr>
              <a:t>48 x 42 x 39.4 cm</a:t>
            </a:r>
            <a:r>
              <a:rPr lang="en-US" b="1" baseline="30000" dirty="0">
                <a:cs typeface="Arial" panose="020B0604020202020204" pitchFamily="34" charset="0"/>
              </a:rPr>
              <a:t>3</a:t>
            </a:r>
            <a:r>
              <a:rPr lang="en-US" b="1" dirty="0">
                <a:cs typeface="Arial" panose="020B0604020202020204" pitchFamily="34" charset="0"/>
              </a:rPr>
              <a:t> </a:t>
            </a:r>
          </a:p>
          <a:p>
            <a:r>
              <a:rPr lang="en-US" dirty="0"/>
              <a:t>DENSIMET-180: 7 cm, 3 cm, 3 cm</a:t>
            </a:r>
          </a:p>
          <a:p>
            <a:r>
              <a:rPr lang="en-US" dirty="0"/>
              <a:t>Perspex: 6 x 2 cm</a:t>
            </a:r>
          </a:p>
          <a:p>
            <a:r>
              <a:rPr lang="en-US" dirty="0"/>
              <a:t>SS-316: 6 x 2.4 cm</a:t>
            </a:r>
          </a:p>
          <a:p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1" y="2060848"/>
            <a:ext cx="3732795" cy="4718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71" y="1844824"/>
            <a:ext cx="793791" cy="660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1713142"/>
            <a:ext cx="1710581" cy="10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BBEB4-2AF8-4D99-83D4-9D79D2FE10DE}" type="slidenum">
              <a:rPr lang="en-GB" altLang="en-US"/>
              <a:pPr/>
              <a:t>4</a:t>
            </a:fld>
            <a:endParaRPr lang="en-GB" altLang="en-US" i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1253"/>
            <a:ext cx="3741738" cy="430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altLang="en-US" sz="1800" b="1" u="sng" dirty="0"/>
              <a:t>Measured reaction rates</a:t>
            </a:r>
            <a:endParaRPr lang="en-GB" alt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Ni-58(n,2n)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Zr90(n,2n)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Nb-93(n,2n)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Al-27(</a:t>
            </a:r>
            <a:r>
              <a:rPr lang="en-GB" altLang="en-US" sz="1800" dirty="0" err="1"/>
              <a:t>n,</a:t>
            </a:r>
            <a:r>
              <a:rPr lang="en-GB" altLang="en-US" sz="1800" dirty="0" err="1">
                <a:latin typeface="Symbol" panose="05050102010706020507" pitchFamily="18" charset="2"/>
              </a:rPr>
              <a:t>a</a:t>
            </a:r>
            <a:r>
              <a:rPr lang="en-GB" altLang="en-US" sz="1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Fe56(</a:t>
            </a:r>
            <a:r>
              <a:rPr lang="en-GB" altLang="en-US" sz="1800" dirty="0" err="1"/>
              <a:t>n,p</a:t>
            </a:r>
            <a:r>
              <a:rPr lang="en-GB" altLang="en-US" sz="1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Ni-58(</a:t>
            </a:r>
            <a:r>
              <a:rPr lang="en-GB" altLang="en-US" sz="1800" dirty="0" err="1"/>
              <a:t>n,p</a:t>
            </a:r>
            <a:r>
              <a:rPr lang="en-GB" altLang="en-US" sz="1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In115(</a:t>
            </a:r>
            <a:r>
              <a:rPr lang="en-GB" altLang="en-US" sz="1800" dirty="0" err="1"/>
              <a:t>n,n</a:t>
            </a:r>
            <a:r>
              <a:rPr lang="en-GB" altLang="en-US" sz="1800" dirty="0"/>
              <a:t>’)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Au-197(</a:t>
            </a:r>
            <a:r>
              <a:rPr lang="en-GB" altLang="en-US" sz="1800" dirty="0" err="1"/>
              <a:t>n,</a:t>
            </a:r>
            <a:r>
              <a:rPr lang="en-GB" altLang="en-US" sz="1800" dirty="0" err="1">
                <a:latin typeface="Symbol" panose="05050102010706020507" pitchFamily="18" charset="2"/>
              </a:rPr>
              <a:t>g</a:t>
            </a:r>
            <a:r>
              <a:rPr lang="en-GB" altLang="en-US" sz="1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800" dirty="0"/>
              <a:t>Mn55(</a:t>
            </a:r>
            <a:r>
              <a:rPr lang="en-GB" altLang="en-US" sz="1800" dirty="0" err="1"/>
              <a:t>n,</a:t>
            </a:r>
            <a:r>
              <a:rPr lang="en-GB" altLang="en-US" sz="1800" dirty="0" err="1">
                <a:latin typeface="Symbol" panose="05050102010706020507" pitchFamily="18" charset="2"/>
              </a:rPr>
              <a:t>g</a:t>
            </a:r>
            <a:r>
              <a:rPr lang="en-GB" altLang="en-US" sz="1800" dirty="0"/>
              <a:t>)</a:t>
            </a:r>
            <a:endParaRPr lang="en-GB" altLang="en-US" sz="1800" i="1" dirty="0">
              <a:solidFill>
                <a:schemeClr val="accent1"/>
              </a:solidFill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323850" y="4410868"/>
            <a:ext cx="228780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u="sng" dirty="0"/>
              <a:t>Detector positions:</a:t>
            </a:r>
            <a:endParaRPr lang="en-US" altLang="en-US" sz="1800" dirty="0"/>
          </a:p>
          <a:p>
            <a:r>
              <a:rPr lang="en-US" altLang="en-US" sz="1800" dirty="0"/>
              <a:t>D1 - 5 cm</a:t>
            </a:r>
          </a:p>
          <a:p>
            <a:r>
              <a:rPr lang="en-US" altLang="en-US" sz="1800" dirty="0"/>
              <a:t>D2 - 15 cm</a:t>
            </a:r>
          </a:p>
          <a:p>
            <a:r>
              <a:rPr lang="en-US" altLang="en-US" sz="1800" dirty="0"/>
              <a:t>D3 - 25 cm</a:t>
            </a:r>
          </a:p>
          <a:p>
            <a:r>
              <a:rPr lang="en-US" altLang="en-US" sz="1800" dirty="0"/>
              <a:t>D4 - 35 cm</a:t>
            </a:r>
            <a:endParaRPr lang="sl-SI" altLang="en-US" sz="1800" dirty="0"/>
          </a:p>
          <a:p>
            <a:endParaRPr lang="sl-SI" altLang="en-US" dirty="0"/>
          </a:p>
          <a:p>
            <a:endParaRPr lang="sl-SI" altLang="en-US" sz="1800" dirty="0"/>
          </a:p>
          <a:p>
            <a:pPr algn="r"/>
            <a:r>
              <a:rPr lang="sl-SI" altLang="en-US" dirty="0">
                <a:latin typeface="Symbol" panose="05050102010706020507" pitchFamily="18" charset="2"/>
              </a:rPr>
              <a:t>D</a:t>
            </a:r>
            <a:r>
              <a:rPr lang="sl-SI" altLang="en-US" dirty="0"/>
              <a:t> ≈ ± 5 - 6%</a:t>
            </a:r>
            <a:endParaRPr lang="en-GB" alt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4096482" y="116994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altLang="en-US" b="1" u="sng" dirty="0"/>
              <a:t>Measured reaction rates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Ni-58(n,2n)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Nb-93(n,2n)</a:t>
            </a:r>
            <a:r>
              <a:rPr lang="sl-SI" altLang="en-US" dirty="0"/>
              <a:t>	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Al-27(</a:t>
            </a:r>
            <a:r>
              <a:rPr lang="en-GB" altLang="en-US" dirty="0" err="1"/>
              <a:t>n,</a:t>
            </a:r>
            <a:r>
              <a:rPr lang="en-GB" altLang="en-US" dirty="0" err="1">
                <a:latin typeface="Symbol" panose="05050102010706020507" pitchFamily="18" charset="2"/>
              </a:rPr>
              <a:t>a</a:t>
            </a:r>
            <a:r>
              <a:rPr lang="en-GB" alt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Ni-58(</a:t>
            </a:r>
            <a:r>
              <a:rPr lang="en-GB" altLang="en-US" dirty="0" err="1"/>
              <a:t>n,p</a:t>
            </a:r>
            <a:r>
              <a:rPr lang="en-GB" alt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In115(</a:t>
            </a:r>
            <a:r>
              <a:rPr lang="en-GB" altLang="en-US" dirty="0" err="1"/>
              <a:t>n,n</a:t>
            </a:r>
            <a:r>
              <a:rPr lang="en-GB" altLang="en-US" dirty="0"/>
              <a:t>’)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Au-197(</a:t>
            </a:r>
            <a:r>
              <a:rPr lang="en-GB" altLang="en-US" dirty="0" err="1"/>
              <a:t>n,</a:t>
            </a:r>
            <a:r>
              <a:rPr lang="en-GB" altLang="en-US" dirty="0" err="1">
                <a:latin typeface="Symbol" panose="05050102010706020507" pitchFamily="18" charset="2"/>
              </a:rPr>
              <a:t>g</a:t>
            </a:r>
            <a:r>
              <a:rPr lang="en-GB" alt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dirty="0"/>
              <a:t>W.186(</a:t>
            </a:r>
            <a:r>
              <a:rPr lang="en-GB" altLang="en-US" dirty="0" err="1"/>
              <a:t>n,</a:t>
            </a:r>
            <a:r>
              <a:rPr lang="en-GB" altLang="en-US" dirty="0" err="1">
                <a:latin typeface="Symbol" panose="05050102010706020507" pitchFamily="18" charset="2"/>
              </a:rPr>
              <a:t>g</a:t>
            </a:r>
            <a:r>
              <a:rPr lang="en-GB" altLang="en-US" dirty="0"/>
              <a:t>)</a:t>
            </a:r>
            <a:endParaRPr lang="en-GB" altLang="en-US" i="1" dirty="0">
              <a:solidFill>
                <a:schemeClr val="accent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56444" y="3712338"/>
            <a:ext cx="503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u="sng" dirty="0"/>
              <a:t>Detector positions </a:t>
            </a:r>
            <a:r>
              <a:rPr lang="en-US" altLang="en-US" sz="1800" dirty="0"/>
              <a:t>(inside</a:t>
            </a:r>
            <a:r>
              <a:rPr lang="en-US" dirty="0"/>
              <a:t> SS-316 &amp; W slabs):</a:t>
            </a:r>
            <a:endParaRPr lang="en-US" altLang="en-US" sz="1800" dirty="0"/>
          </a:p>
          <a:p>
            <a:r>
              <a:rPr lang="en-US" altLang="en-US" sz="1800" dirty="0"/>
              <a:t>D1 – 13.5 cm</a:t>
            </a:r>
          </a:p>
          <a:p>
            <a:r>
              <a:rPr lang="en-US" altLang="en-US" sz="1800" dirty="0"/>
              <a:t>D2 - </a:t>
            </a:r>
            <a:r>
              <a:rPr lang="de-DE" altLang="en-US" dirty="0"/>
              <a:t>17.9</a:t>
            </a:r>
            <a:r>
              <a:rPr lang="en-US" altLang="en-US" sz="1800" dirty="0"/>
              <a:t> cm</a:t>
            </a:r>
          </a:p>
          <a:p>
            <a:r>
              <a:rPr lang="de-DE" altLang="en-US" dirty="0"/>
              <a:t>D3 - 22.6 </a:t>
            </a:r>
            <a:r>
              <a:rPr lang="en-US" altLang="en-US" sz="1800" dirty="0"/>
              <a:t>cm</a:t>
            </a:r>
          </a:p>
          <a:p>
            <a:r>
              <a:rPr lang="en-US" altLang="en-US" dirty="0"/>
              <a:t>D4 – 25.5 cm</a:t>
            </a:r>
          </a:p>
          <a:p>
            <a:r>
              <a:rPr lang="en-US" altLang="en-US" sz="1800" dirty="0"/>
              <a:t>D5 – 29.7 cm</a:t>
            </a:r>
          </a:p>
          <a:p>
            <a:r>
              <a:rPr lang="de-DE" altLang="en-US" dirty="0"/>
              <a:t>D6 - 34.4 cm</a:t>
            </a:r>
          </a:p>
          <a:p>
            <a:r>
              <a:rPr lang="de-DE" altLang="en-US" dirty="0"/>
              <a:t>D7 - 37.05cm</a:t>
            </a:r>
          </a:p>
          <a:p>
            <a:r>
              <a:rPr lang="de-DE" altLang="en-US" dirty="0"/>
              <a:t>D8 - 41.5cm</a:t>
            </a:r>
          </a:p>
          <a:p>
            <a:r>
              <a:rPr lang="de-DE" altLang="en-US" sz="1800" dirty="0"/>
              <a:t>D9 – 44.8 cm</a:t>
            </a:r>
            <a:endParaRPr lang="en-GB" altLang="en-US" sz="1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0" y="286952"/>
            <a:ext cx="84507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FNG-W 2002			FNG-W 2023</a:t>
            </a:r>
          </a:p>
        </p:txBody>
      </p:sp>
    </p:spTree>
    <p:extLst>
      <p:ext uri="{BB962C8B-B14F-4D97-AF65-F5344CB8AC3E}">
        <p14:creationId xmlns:p14="http://schemas.microsoft.com/office/powerpoint/2010/main" val="47270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648201" y="-81452"/>
          <a:ext cx="530299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 Image" r:id="rId4" imgW="10698068" imgH="7552381" progId="Paint.Picture">
                  <p:embed/>
                </p:oleObj>
              </mc:Choice>
              <mc:Fallback>
                <p:oleObj name="Bitmap Image" r:id="rId4" imgW="10698068" imgH="7552381" progId="Paint.Picture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-81452"/>
                        <a:ext cx="5302993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82BC2-3FF1-4EA5-8ED0-194AD109C7DE}" type="slidenum">
              <a:rPr lang="en-GB" altLang="en-US"/>
              <a:pPr/>
              <a:t>5</a:t>
            </a:fld>
            <a:endParaRPr lang="en-GB" altLang="en-US" i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09743"/>
            <a:ext cx="47244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Calculational</a:t>
            </a:r>
            <a:r>
              <a:rPr lang="en-GB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</a:t>
            </a:r>
            <a:endParaRPr lang="en-GB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17" y="1099446"/>
            <a:ext cx="5354744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altLang="en-US" sz="2800" dirty="0"/>
              <a:t>	</a:t>
            </a:r>
            <a:r>
              <a:rPr lang="en-GB" altLang="en-US" sz="2600" dirty="0">
                <a:solidFill>
                  <a:srgbClr val="008080"/>
                </a:solidFill>
              </a:rPr>
              <a:t>Computer Codes </a:t>
            </a:r>
            <a:r>
              <a:rPr lang="en-GB" altLang="en-US" sz="2400" dirty="0">
                <a:solidFill>
                  <a:srgbClr val="008080"/>
                </a:solidFill>
              </a:rPr>
              <a:t>(Discrete ordinates)</a:t>
            </a:r>
            <a:endParaRPr lang="en-GB" altLang="en-US" sz="3200" dirty="0"/>
          </a:p>
          <a:p>
            <a:pPr lvl="1">
              <a:lnSpc>
                <a:spcPct val="110000"/>
              </a:lnSpc>
            </a:pPr>
            <a:r>
              <a:rPr lang="en-GB" altLang="en-US" sz="2000" dirty="0"/>
              <a:t>MCNP using ENEA Frascati inputs</a:t>
            </a:r>
          </a:p>
          <a:p>
            <a:pPr lvl="1">
              <a:lnSpc>
                <a:spcPct val="110000"/>
              </a:lnSpc>
            </a:pPr>
            <a:r>
              <a:rPr lang="en-GB" altLang="en-US" sz="2000" dirty="0"/>
              <a:t>DORT (DOORS package) &amp; TWODANT</a:t>
            </a:r>
          </a:p>
          <a:p>
            <a:pPr lvl="2"/>
            <a:r>
              <a:rPr lang="en-US" altLang="sl-SI" sz="1700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sl-SI" sz="1700" baseline="-25000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sl-SI" sz="1700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en-US" altLang="sl-SI" sz="1700" baseline="-25000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sl-SI" sz="1700" dirty="0">
                <a:solidFill>
                  <a:srgbClr val="3333C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700" dirty="0"/>
              <a:t>approximations, R-Z geometry</a:t>
            </a:r>
          </a:p>
          <a:p>
            <a:pPr lvl="2"/>
            <a:r>
              <a:rPr lang="en-GB" altLang="en-US" sz="1700" dirty="0"/>
              <a:t>First collision source: GRTUNCL (DORT) and built-in analytic option (TWODANT)</a:t>
            </a:r>
          </a:p>
          <a:p>
            <a:pPr lvl="2"/>
            <a:r>
              <a:rPr lang="en-GB" altLang="en-US" sz="1700" dirty="0"/>
              <a:t>XSUN-2023/SUSD3D sensitivity &amp; uncertainty package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GB" altLang="en-US" sz="2600" dirty="0">
                <a:solidFill>
                  <a:srgbClr val="008080"/>
                </a:solidFill>
              </a:rPr>
              <a:t>Nuclear Data</a:t>
            </a:r>
            <a:endParaRPr lang="en-GB" altLang="en-US" sz="2000" i="1" dirty="0"/>
          </a:p>
          <a:p>
            <a:pPr lvl="1">
              <a:lnSpc>
                <a:spcPct val="110000"/>
              </a:lnSpc>
            </a:pPr>
            <a:r>
              <a:rPr lang="en-GB" altLang="en-US" sz="2000" dirty="0"/>
              <a:t>W-2002: EFF-3.2, FENDL-2 &amp; -2.1, JENDL-3.3, cross-section data (175 energy groups)</a:t>
            </a:r>
          </a:p>
          <a:p>
            <a:pPr lvl="1">
              <a:lnSpc>
                <a:spcPct val="110000"/>
              </a:lnSpc>
            </a:pPr>
            <a:r>
              <a:rPr lang="en-GB" altLang="en-US" sz="2000" dirty="0"/>
              <a:t>W-2023: JEFF-3.3, ENDF/B-VIII.0, FENDL-3.2 (175 energy groups)</a:t>
            </a:r>
          </a:p>
          <a:p>
            <a:pPr lvl="1">
              <a:lnSpc>
                <a:spcPct val="110000"/>
              </a:lnSpc>
            </a:pPr>
            <a:r>
              <a:rPr lang="en-GB" altLang="en-US" sz="2000" dirty="0"/>
              <a:t>Response functions from IRDF-90.2 (200</a:t>
            </a:r>
            <a:r>
              <a:rPr lang="sl-SI" altLang="en-US" sz="2000" dirty="0"/>
              <a:t>2</a:t>
            </a:r>
            <a:r>
              <a:rPr lang="en-GB" altLang="en-US" sz="2000" dirty="0"/>
              <a:t>) &amp; IRDFF (2023)</a:t>
            </a:r>
            <a:endParaRPr lang="en-GB" altLang="en-US" sz="2000" i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3686192"/>
            <a:ext cx="2890725" cy="30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EBF3FDC-2AA3-40B9-922B-F3C51149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" y="303635"/>
            <a:ext cx="7592144" cy="3540125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XSUN2023 </a:t>
            </a: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Data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(NEA-1882)</a:t>
            </a:r>
          </a:p>
          <a:p>
            <a:pPr marL="0" indent="0">
              <a:buNone/>
              <a:defRPr/>
            </a:pPr>
            <a:r>
              <a:rPr lang="en-US" sz="2400" b="1" u="sng" dirty="0">
                <a:solidFill>
                  <a:srgbClr val="002060"/>
                </a:solidFill>
              </a:rPr>
              <a:t>- up to 440 nuclides</a:t>
            </a:r>
          </a:p>
          <a:p>
            <a:pPr>
              <a:defRPr/>
            </a:pPr>
            <a:r>
              <a:rPr lang="en-US" sz="2400" b="1" u="sng" dirty="0">
                <a:solidFill>
                  <a:srgbClr val="002060"/>
                </a:solidFill>
              </a:rPr>
              <a:t>Transport cross sections </a:t>
            </a:r>
            <a:r>
              <a:rPr lang="en-US" sz="2400" dirty="0">
                <a:solidFill>
                  <a:srgbClr val="002060"/>
                </a:solidFill>
              </a:rPr>
              <a:t>in Vitamin-J 175- and </a:t>
            </a:r>
            <a:r>
              <a:rPr lang="sl-SI" sz="2400" dirty="0">
                <a:solidFill>
                  <a:srgbClr val="002060"/>
                </a:solidFill>
              </a:rPr>
              <a:t>ECCO 33-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sl-SI" sz="2400" dirty="0">
                <a:solidFill>
                  <a:srgbClr val="002060"/>
                </a:solidFill>
              </a:rPr>
              <a:t>energy group</a:t>
            </a: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sl-SI" sz="2400" dirty="0">
                <a:solidFill>
                  <a:srgbClr val="002060"/>
                </a:solidFill>
              </a:rPr>
              <a:t> from </a:t>
            </a:r>
            <a:r>
              <a:rPr lang="en-US" sz="2400" b="1" dirty="0">
                <a:solidFill>
                  <a:srgbClr val="002060"/>
                </a:solidFill>
              </a:rPr>
              <a:t>JEFF-3.3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sl-SI" sz="2400" b="1" dirty="0">
                <a:solidFill>
                  <a:srgbClr val="002060"/>
                </a:solidFill>
              </a:rPr>
              <a:t>ENDF/B-VI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sl-SI" sz="2400" b="1" dirty="0">
                <a:solidFill>
                  <a:srgbClr val="002060"/>
                </a:solidFill>
              </a:rPr>
              <a:t>I.</a:t>
            </a:r>
            <a:r>
              <a:rPr lang="en-US" sz="2400" b="1" dirty="0">
                <a:solidFill>
                  <a:srgbClr val="002060"/>
                </a:solidFill>
              </a:rPr>
              <a:t>0, </a:t>
            </a:r>
            <a:r>
              <a:rPr lang="en-US" sz="2400" b="1" dirty="0">
                <a:solidFill>
                  <a:srgbClr val="FF0000"/>
                </a:solidFill>
              </a:rPr>
              <a:t>FENDL-3.2 (211n/42g)</a:t>
            </a:r>
          </a:p>
          <a:p>
            <a:pPr>
              <a:defRPr/>
            </a:pPr>
            <a:r>
              <a:rPr lang="en-US" sz="2400" b="1" u="sng" dirty="0">
                <a:solidFill>
                  <a:srgbClr val="002060"/>
                </a:solidFill>
              </a:rPr>
              <a:t>C</a:t>
            </a:r>
            <a:r>
              <a:rPr lang="sl-SI" sz="2400" b="1" u="sng" dirty="0">
                <a:solidFill>
                  <a:srgbClr val="002060"/>
                </a:solidFill>
              </a:rPr>
              <a:t>ovariance matrices </a:t>
            </a:r>
            <a:r>
              <a:rPr lang="en-US" sz="2400" dirty="0">
                <a:solidFill>
                  <a:srgbClr val="002060"/>
                </a:solidFill>
              </a:rPr>
              <a:t>processed by NJOY or ANGELO </a:t>
            </a:r>
            <a:r>
              <a:rPr lang="sl-SI" sz="2400" dirty="0">
                <a:solidFill>
                  <a:srgbClr val="002060"/>
                </a:solidFill>
              </a:rPr>
              <a:t>from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</a:p>
          <a:p>
            <a:pPr lvl="1">
              <a:defRPr/>
            </a:pPr>
            <a:r>
              <a:rPr lang="sl-SI" sz="2400" b="1" dirty="0">
                <a:solidFill>
                  <a:srgbClr val="002060"/>
                </a:solidFill>
              </a:rPr>
              <a:t>JEFF-3.3 </a:t>
            </a:r>
            <a:r>
              <a:rPr lang="en-US" sz="2400" dirty="0">
                <a:solidFill>
                  <a:srgbClr val="002060"/>
                </a:solidFill>
              </a:rPr>
              <a:t>in ECCO 33n &amp; VITAMIN-J 175n structures</a:t>
            </a:r>
          </a:p>
          <a:p>
            <a:pPr lvl="1">
              <a:defRPr/>
            </a:pPr>
            <a:r>
              <a:rPr lang="sl-SI" sz="2400" b="1" dirty="0">
                <a:solidFill>
                  <a:srgbClr val="002060"/>
                </a:solidFill>
              </a:rPr>
              <a:t>ENDF/B-VI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sl-SI" sz="2400" b="1" dirty="0">
                <a:solidFill>
                  <a:srgbClr val="002060"/>
                </a:solidFill>
              </a:rPr>
              <a:t>I.</a:t>
            </a:r>
            <a:r>
              <a:rPr lang="en-US" sz="2400" b="1" dirty="0">
                <a:solidFill>
                  <a:srgbClr val="002060"/>
                </a:solidFill>
              </a:rPr>
              <a:t>0 </a:t>
            </a:r>
            <a:r>
              <a:rPr lang="en-US" sz="2400" dirty="0">
                <a:solidFill>
                  <a:srgbClr val="002060"/>
                </a:solidFill>
              </a:rPr>
              <a:t>(ECCO 33 &amp; VITAMIN-J 175n)</a:t>
            </a:r>
          </a:p>
          <a:p>
            <a:pPr lvl="1">
              <a:defRPr/>
            </a:pPr>
            <a:r>
              <a:rPr lang="en-US" sz="2400" b="1" dirty="0">
                <a:solidFill>
                  <a:srgbClr val="FF0000"/>
                </a:solidFill>
              </a:rPr>
              <a:t>FENDL-3.2</a:t>
            </a:r>
            <a:r>
              <a:rPr lang="en-US" sz="2400" dirty="0">
                <a:solidFill>
                  <a:srgbClr val="FF0000"/>
                </a:solidFill>
              </a:rPr>
              <a:t> (211n/42g)</a:t>
            </a:r>
          </a:p>
          <a:p>
            <a:pPr lvl="1">
              <a:defRPr/>
            </a:pPr>
            <a:r>
              <a:rPr lang="en-US" sz="2400" dirty="0">
                <a:solidFill>
                  <a:srgbClr val="002060"/>
                </a:solidFill>
              </a:rPr>
              <a:t>Older nuclear data from ENDF/B-VII.1, JENDL-4.0u, COMMARA-2, SCALE-6.0 and IRDFF for limited number of isotopes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sl-SI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C0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xtension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other transport codes (DENOVO, THOR)</a:t>
            </a:r>
          </a:p>
          <a:p>
            <a:pPr lvl="1">
              <a:defRPr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data (JENDL-5</a:t>
            </a:r>
            <a: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ENDF/B-VIII.1, CENDL-3.2, JEFF</a:t>
            </a:r>
            <a: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4T)</a:t>
            </a:r>
            <a:endParaRPr lang="en-US" sz="2400" dirty="0">
              <a:solidFill>
                <a:srgbClr val="7030A0"/>
              </a:solidFill>
            </a:endParaRPr>
          </a:p>
          <a:p>
            <a:pPr lvl="1">
              <a:defRPr/>
            </a:pPr>
            <a:endParaRPr lang="fr-FR" altLang="sl-SI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B9F77FC9-6655-4C4C-980F-BE3FB545A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66675"/>
          <a:ext cx="1241425" cy="648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Organization Chart" r:id="rId3" imgW="761760" imgH="4038480" progId="OrgPlusWOPX.4">
                  <p:embed followColorScheme="full"/>
                </p:oleObj>
              </mc:Choice>
              <mc:Fallback>
                <p:oleObj name="Organization Chart" r:id="rId3" imgW="761760" imgH="4038480" progId="OrgPlusWOPX.4">
                  <p:embed followColorScheme="full"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B9F77FC9-6655-4C4C-980F-BE3FB545A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6675"/>
                        <a:ext cx="1241425" cy="648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A995CC6-ECB6-4E75-A5B9-EED3A7F07879}"/>
              </a:ext>
            </a:extLst>
          </p:cNvPr>
          <p:cNvSpPr/>
          <p:nvPr/>
        </p:nvSpPr>
        <p:spPr>
          <a:xfrm>
            <a:off x="4361200" y="116181"/>
            <a:ext cx="3274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cs typeface="Arial" panose="020B0604020202020204" pitchFamily="34" charset="0"/>
              </a:rPr>
              <a:t>NJOY </a:t>
            </a:r>
            <a:r>
              <a:rPr lang="sl-SI" sz="2000" b="1" dirty="0">
                <a:cs typeface="Arial" panose="020B0604020202020204" pitchFamily="34" charset="0"/>
              </a:rPr>
              <a:t>Processing </a:t>
            </a:r>
            <a:r>
              <a:rPr lang="en-GB" sz="2000" b="1" dirty="0">
                <a:cs typeface="Arial" panose="020B0604020202020204" pitchFamily="34" charset="0"/>
              </a:rPr>
              <a:t>Flowchart </a:t>
            </a:r>
            <a:r>
              <a:rPr lang="sl-SI" sz="2000" b="1" dirty="0">
                <a:cs typeface="Arial" panose="020B0604020202020204" pitchFamily="34" charset="0"/>
              </a:rPr>
              <a:t>f</a:t>
            </a:r>
            <a:r>
              <a:rPr lang="en-GB" sz="2000" b="1" dirty="0">
                <a:cs typeface="Arial" panose="020B0604020202020204" pitchFamily="34" charset="0"/>
              </a:rPr>
              <a:t>o</a:t>
            </a:r>
            <a:r>
              <a:rPr lang="sl-SI" sz="2000" b="1" dirty="0">
                <a:cs typeface="Arial" panose="020B0604020202020204" pitchFamily="34" charset="0"/>
              </a:rPr>
              <a:t>r</a:t>
            </a:r>
            <a:r>
              <a:rPr lang="en-GB" sz="2000" b="1" dirty="0">
                <a:cs typeface="Arial" panose="020B0604020202020204" pitchFamily="34" charset="0"/>
              </a:rPr>
              <a:t> </a:t>
            </a:r>
            <a:r>
              <a:rPr lang="en-GB" sz="2000" b="1" dirty="0" err="1">
                <a:cs typeface="Arial" panose="020B0604020202020204" pitchFamily="34" charset="0"/>
              </a:rPr>
              <a:t>Multigroup</a:t>
            </a:r>
            <a:r>
              <a:rPr lang="en-GB" sz="2000" b="1" dirty="0">
                <a:cs typeface="Arial" panose="020B0604020202020204" pitchFamily="34" charset="0"/>
              </a:rPr>
              <a:t> XS Processing</a:t>
            </a:r>
          </a:p>
        </p:txBody>
      </p:sp>
      <p:sp>
        <p:nvSpPr>
          <p:cNvPr id="23557" name="Slide Number Placeholder 1">
            <a:extLst>
              <a:ext uri="{FF2B5EF4-FFF2-40B4-BE49-F238E27FC236}">
                <a16:creationId xmlns:a16="http://schemas.microsoft.com/office/drawing/2014/main" id="{878C980B-AE5D-4D30-8739-CA6BB3D78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E02759-557F-4058-A0A4-BAE574478B4B}" type="slidenum">
              <a:rPr lang="sl-SI" altLang="sl-SI" sz="1400" smtClean="0">
                <a:latin typeface="Tahoma" panose="020B0604030504040204" pitchFamily="34" charset="0"/>
              </a:rPr>
              <a:pPr/>
              <a:t>6</a:t>
            </a:fld>
            <a:endParaRPr lang="sl-SI" altLang="sl-SI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BBEB4-2AF8-4D99-83D4-9D79D2FE10DE}" type="slidenum">
              <a:rPr lang="en-GB" altLang="en-US"/>
              <a:pPr/>
              <a:t>7</a:t>
            </a:fld>
            <a:endParaRPr lang="en-GB" altLang="en-US" i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0" y="286952"/>
            <a:ext cx="84507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FNG-W 2002 vs. FNG-W 2023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" y="1052736"/>
            <a:ext cx="4451753" cy="43513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24" y="1080000"/>
            <a:ext cx="4452959" cy="4352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97" y="1585912"/>
            <a:ext cx="50673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>
            <a:extLst>
              <a:ext uri="{FF2B5EF4-FFF2-40B4-BE49-F238E27FC236}">
                <a16:creationId xmlns:a16="http://schemas.microsoft.com/office/drawing/2014/main" id="{7710FEEA-AA74-9045-87F0-1F039C8A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56"/>
            <a:ext cx="9030392" cy="76944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274638" indent="-274638"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007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>
              <a:defRPr/>
            </a:pPr>
            <a:r>
              <a:rPr lang="en-US" altLang="sl-SI" sz="2400" b="1" dirty="0">
                <a:solidFill>
                  <a:srgbClr val="000099"/>
                </a:solidFill>
                <a:latin typeface="Arial" panose="020B0604020202020204" pitchFamily="34" charset="0"/>
              </a:rPr>
              <a:t>ND sensitivities &amp; uncertainties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for: 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W, 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Au, 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Mn, 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Nb, 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Al, 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reaction rates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 deep position (D8) in the block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5C317B-B0F1-4D5D-ADF8-BAD856B13011}"/>
              </a:ext>
            </a:extLst>
          </p:cNvPr>
          <p:cNvGraphicFramePr>
            <a:graphicFrameLocks noGrp="1"/>
          </p:cNvGraphicFramePr>
          <p:nvPr/>
        </p:nvGraphicFramePr>
        <p:xfrm>
          <a:off x="166705" y="1083310"/>
          <a:ext cx="8871679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2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354">
                <a:tc>
                  <a:txBody>
                    <a:bodyPr/>
                    <a:lstStyle/>
                    <a:p>
                      <a:r>
                        <a:rPr lang="en-US" sz="1800" b="1" dirty="0"/>
                        <a:t>Dosimetry reaction</a:t>
                      </a:r>
                      <a:r>
                        <a:rPr lang="en-US" sz="1600" b="1" dirty="0"/>
                        <a:t>(D8)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Uncertainty JEFF-3.3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Top sensitivities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Top uncertainty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Nb(n,2n)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7.71 %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Nb(n,2n),C(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Al(n,2n),C(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098">
                <a:tc>
                  <a:txBody>
                    <a:bodyPr/>
                    <a:lstStyle/>
                    <a:p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098">
                <a:tc>
                  <a:txBody>
                    <a:bodyPr/>
                    <a:lstStyle/>
                    <a:p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184,182,186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Fe(n,2n)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),C(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098">
                <a:tc>
                  <a:txBody>
                    <a:bodyPr/>
                    <a:lstStyle/>
                    <a:p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184,182,186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’),C(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908">
                <a:tc>
                  <a:txBody>
                    <a:bodyPr/>
                    <a:lstStyle/>
                    <a:p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’),C(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’),C(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186,182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Mn(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’),C(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W(n,2n)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54,57,56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184,186,182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’),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1FA-BE0F-E94B-9F9D-D172EDB01100}" type="slidenum">
              <a:rPr lang="it-IT" altLang="fr-FR" smtClean="0"/>
              <a:pPr/>
              <a:t>8</a:t>
            </a:fld>
            <a:endParaRPr lang="it-IT" altLang="fr-FR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BBEB4-2AF8-4D99-83D4-9D79D2FE10DE}" type="slidenum">
              <a:rPr lang="en-GB" altLang="en-US"/>
              <a:pPr/>
              <a:t>9</a:t>
            </a:fld>
            <a:endParaRPr lang="en-GB" altLang="en-US" i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0" y="286952"/>
            <a:ext cx="84507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MCNP vs. DORT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CAD19E5-6EAA-4F13-9022-74C0B2CF4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934110"/>
            <a:ext cx="4811127" cy="25985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1B684A2-99B2-47A7-BCC3-1D24CE395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10" y="1035031"/>
            <a:ext cx="4741917" cy="255141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E723647-D733-4B56-91F8-87185C199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5031"/>
            <a:ext cx="4732621" cy="255141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E7A6E43-002F-4378-9BA7-F4699DFF3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959143"/>
            <a:ext cx="4732621" cy="2551413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07CEC06-E3C6-47E2-BF80-6559E5F719D4}"/>
              </a:ext>
            </a:extLst>
          </p:cNvPr>
          <p:cNvSpPr txBox="1"/>
          <p:nvPr/>
        </p:nvSpPr>
        <p:spPr>
          <a:xfrm>
            <a:off x="4738540" y="6488668"/>
            <a:ext cx="384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MCNP </a:t>
            </a:r>
            <a:r>
              <a:rPr lang="sl-SI" dirty="0" err="1"/>
              <a:t>input</a:t>
            </a:r>
            <a:r>
              <a:rPr lang="sl-SI" dirty="0"/>
              <a:t> </a:t>
            </a:r>
            <a:r>
              <a:rPr lang="sl-SI" dirty="0" err="1"/>
              <a:t>error</a:t>
            </a:r>
            <a:r>
              <a:rPr lang="sl-SI" dirty="0"/>
              <a:t> – </a:t>
            </a:r>
            <a:r>
              <a:rPr lang="sl-SI" dirty="0" err="1"/>
              <a:t>Nb</a:t>
            </a:r>
            <a:r>
              <a:rPr lang="sl-SI" dirty="0"/>
              <a:t> </a:t>
            </a:r>
            <a:r>
              <a:rPr lang="sl-SI" dirty="0" err="1"/>
              <a:t>instead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288245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25016</TotalTime>
  <Words>1893</Words>
  <Application>Microsoft Office PowerPoint</Application>
  <PresentationFormat>Diaprojekcija na zaslonu (4:3)</PresentationFormat>
  <Paragraphs>290</Paragraphs>
  <Slides>15</Slides>
  <Notes>10</Notes>
  <HiddenSlides>0</HiddenSlides>
  <MMClips>0</MMClips>
  <ScaleCrop>false</ScaleCrop>
  <HeadingPairs>
    <vt:vector size="8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Comic Sans MS</vt:lpstr>
      <vt:lpstr>Symbol</vt:lpstr>
      <vt:lpstr>Tahoma</vt:lpstr>
      <vt:lpstr>Times New Roman</vt:lpstr>
      <vt:lpstr>Wingdings</vt:lpstr>
      <vt:lpstr>Office Theme</vt:lpstr>
      <vt:lpstr>Bitmap Image</vt:lpstr>
      <vt:lpstr>Organization Chart</vt:lpstr>
      <vt:lpstr>PowerPointova predstavitev</vt:lpstr>
      <vt:lpstr>FNG Fusion benchmarks (14 MeV DT source) - FNG-SS Shield (1989) - FNG-ITER Blanket Bulk Shield (1995) - FNG-ITER Neutron Streaming (1997-1998) - FNG-ITER Dose Rate Experiment (2000-2001) - FNG Silicon Carbide (2001) - FNG Tungsten (2002) - FNG HCPB Tritium Breeder Module (2005) - FNG HCLL Tritium Breeder Module (2009) - FNG Cu (2013-2015) - FNG WCLL (2020) - FNG W (2023) - FNG Concrete (late 2025)</vt:lpstr>
      <vt:lpstr>FNG-W 2002    FNG-W 2023</vt:lpstr>
      <vt:lpstr>PowerPointova predstavitev</vt:lpstr>
      <vt:lpstr>Calculational tools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Ivo Kodeli</dc:creator>
  <cp:lastModifiedBy>ivo</cp:lastModifiedBy>
  <cp:revision>851</cp:revision>
  <cp:lastPrinted>2025-05-12T10:15:19Z</cp:lastPrinted>
  <dcterms:created xsi:type="dcterms:W3CDTF">2007-08-31T09:51:07Z</dcterms:created>
  <dcterms:modified xsi:type="dcterms:W3CDTF">2025-05-13T22:14:21Z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2021-09-28T16:18:15Z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295e140a-7e9c-4d55-bfd9-64e862ef7280</vt:lpwstr>
  </property>
  <property fmtid="{D5CDD505-2E9C-101B-9397-08002B2CF9AE}" pid="8" name="MSIP_Label_22759de7-3255-46b5-8dfe-736652f9c6c1_ContentBits">
    <vt:lpwstr>0</vt:lpwstr>
  </property>
</Properties>
</file>