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5" r:id="rId5"/>
  </p:sldIdLst>
  <p:sldSz cx="12192000" cy="6858000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Bold" panose="02000000000000000000" pitchFamily="2" charset="0"/>
      <p:bold r:id="rId12"/>
      <p:italic r:id="rId13"/>
      <p:boldItalic r:id="rId14"/>
    </p:embeddedFont>
    <p:embeddedFont>
      <p:font typeface="Roboto Light" panose="02000000000000000000" pitchFamily="2" charset="0"/>
      <p:regular r:id="rId15"/>
      <p:italic r:id="rId16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52" userDrawn="1">
          <p15:clr>
            <a:srgbClr val="A4A3A4"/>
          </p15:clr>
        </p15:guide>
        <p15:guide id="3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993"/>
    <a:srgbClr val="8BB1B1"/>
    <a:srgbClr val="8CB5B4"/>
    <a:srgbClr val="88B1B0"/>
    <a:srgbClr val="8FBCBA"/>
    <a:srgbClr val="0069B4"/>
    <a:srgbClr val="154882"/>
    <a:srgbClr val="50BEED"/>
    <a:srgbClr val="EEF1F7"/>
    <a:srgbClr val="333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A3225-055A-86C2-80AD-CE27082EC97A}" v="71" dt="2025-12-19T20:02:03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3" autoAdjust="0"/>
    <p:restoredTop sz="91277" autoAdjust="0"/>
  </p:normalViewPr>
  <p:slideViewPr>
    <p:cSldViewPr snapToGrid="0">
      <p:cViewPr varScale="1">
        <p:scale>
          <a:sx n="121" d="100"/>
          <a:sy n="121" d="100"/>
        </p:scale>
        <p:origin x="114" y="198"/>
      </p:cViewPr>
      <p:guideLst>
        <p:guide orient="horz" pos="912"/>
        <p:guide pos="55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0"/>
      </p:cViewPr>
      <p:guideLst/>
    </p:cSldViewPr>
  </p:notes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70B534-2FF8-4672-1B1C-51A48ED34A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88AFC-9850-FB06-67A0-B140F1D96B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1D30C-EF2E-1A42-877F-103720B84717}" type="datetimeFigureOut">
              <a:rPr lang="en-GB" smtClean="0">
                <a:latin typeface="Roboto" panose="02000000000000000000" pitchFamily="2" charset="0"/>
              </a:rPr>
              <a:t>21/12/2025</a:t>
            </a:fld>
            <a:endParaRPr lang="en-GB">
              <a:latin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C802D-EE6B-33A2-5ED5-9F8D8A5096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F5DF5-6EC4-31B8-4985-8E1FCD4A44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779FE-353A-7A4F-B772-DC23E73778CA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67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62FD6F27-D7D2-DA46-8DC4-D58D6C2844CB}" type="datetimeFigureOut">
              <a:rPr lang="en-GB" noProof="0" smtClean="0"/>
              <a:pPr/>
              <a:t>21/12/2025</a:t>
            </a:fld>
            <a:endParaRPr lang="en-GB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GB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B722F73-D059-D843-9C15-869AB0056DD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526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22F73-D059-D843-9C15-869AB0056DDE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885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 - Extra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5">
            <a:extLst>
              <a:ext uri="{FF2B5EF4-FFF2-40B4-BE49-F238E27FC236}">
                <a16:creationId xmlns:a16="http://schemas.microsoft.com/office/drawing/2014/main" id="{17EC72A2-7239-16B0-47DB-6E75DAC174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cxnSp>
        <p:nvCxnSpPr>
          <p:cNvPr id="2" name="Connettore 1 4">
            <a:extLst>
              <a:ext uri="{FF2B5EF4-FFF2-40B4-BE49-F238E27FC236}">
                <a16:creationId xmlns:a16="http://schemas.microsoft.com/office/drawing/2014/main" id="{C3949E2B-28C9-2F8E-0C0B-30E5ECE27F99}"/>
              </a:ext>
            </a:extLst>
          </p:cNvPr>
          <p:cNvCxnSpPr>
            <a:cxnSpLocks/>
          </p:cNvCxnSpPr>
          <p:nvPr userDrawn="1"/>
        </p:nvCxnSpPr>
        <p:spPr>
          <a:xfrm>
            <a:off x="772395" y="4195363"/>
            <a:ext cx="450496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60289FE-54AC-60E2-CDB7-190BE09976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2395" y="4372887"/>
            <a:ext cx="5864392" cy="710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CBF29B6-847C-486E-CA0D-5E7CBE67C9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2395" y="5322404"/>
            <a:ext cx="5864393" cy="57249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Other optional information, such as</a:t>
            </a:r>
            <a:br>
              <a:rPr lang="en-GB" noProof="0" dirty="0"/>
            </a:br>
            <a:r>
              <a:rPr lang="en-GB" noProof="0" dirty="0"/>
              <a:t>event name, location and date.</a:t>
            </a:r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94AD0E4F-9FDE-33A6-3882-FA8D80FE5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395" y="1818503"/>
            <a:ext cx="5864392" cy="97122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A9BFAA4-B3D9-CD04-1B2B-014480D24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1658" y="3020533"/>
            <a:ext cx="5882640" cy="9712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 (optional)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4797C3-D973-A932-31A3-35CE59039FC1}"/>
              </a:ext>
            </a:extLst>
          </p:cNvPr>
          <p:cNvCxnSpPr>
            <a:cxnSpLocks/>
          </p:cNvCxnSpPr>
          <p:nvPr userDrawn="1"/>
        </p:nvCxnSpPr>
        <p:spPr>
          <a:xfrm>
            <a:off x="2882682" y="390256"/>
            <a:ext cx="0" cy="70645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9">
            <a:extLst>
              <a:ext uri="{FF2B5EF4-FFF2-40B4-BE49-F238E27FC236}">
                <a16:creationId xmlns:a16="http://schemas.microsoft.com/office/drawing/2014/main" id="{32B3E05E-4415-0F2A-10EE-FB44E47C7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9119A3F-83F1-EAC9-7C72-72FB5DAAC3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8177DD-0DB1-2A38-0380-7D483B4DE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29518" y="2220685"/>
            <a:ext cx="10548395" cy="3191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50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9">
            <a:extLst>
              <a:ext uri="{FF2B5EF4-FFF2-40B4-BE49-F238E27FC236}">
                <a16:creationId xmlns:a16="http://schemas.microsoft.com/office/drawing/2014/main" id="{32B3E05E-4415-0F2A-10EE-FB44E47C7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9119A3F-83F1-EAC9-7C72-72FB5DAAC3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8177DD-0DB1-2A38-0380-7D483B4DE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25" hasCustomPrompt="1"/>
          </p:nvPr>
        </p:nvSpPr>
        <p:spPr>
          <a:xfrm>
            <a:off x="829518" y="2220685"/>
            <a:ext cx="10548395" cy="3191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  <p:pic>
        <p:nvPicPr>
          <p:cNvPr id="7" name="Picture 6" descr="A blue and green planet&#10;&#10;AI-generated content may be incorrect.">
            <a:extLst>
              <a:ext uri="{FF2B5EF4-FFF2-40B4-BE49-F238E27FC236}">
                <a16:creationId xmlns:a16="http://schemas.microsoft.com/office/drawing/2014/main" id="{3EB0157E-6BE2-F454-D903-16F2E6F6D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79"/>
          <a:stretch/>
        </p:blipFill>
        <p:spPr>
          <a:xfrm>
            <a:off x="8693737" y="-93801"/>
            <a:ext cx="3498263" cy="66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7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AC11DFD-6674-56CB-62D1-8323751A3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pic" sz="quarter" idx="10"/>
          </p:nvPr>
        </p:nvSpPr>
        <p:spPr>
          <a:xfrm>
            <a:off x="7516678" y="0"/>
            <a:ext cx="4675322" cy="614948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br>
              <a:rPr lang="en-GB" noProof="0" dirty="0"/>
            </a:br>
            <a:r>
              <a:rPr lang="en-GB" noProof="0" dirty="0"/>
              <a:t>Drag and drop</a:t>
            </a:r>
          </a:p>
          <a:p>
            <a:r>
              <a:rPr lang="en-GB" noProof="0" dirty="0"/>
              <a:t>your image here</a:t>
            </a:r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E92DAA08-F2A7-B617-B5A1-D5F567DFD0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7849F3EB-A419-DD1D-4D54-5487A47B85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9" hasCustomPrompt="1"/>
          </p:nvPr>
        </p:nvSpPr>
        <p:spPr>
          <a:xfrm>
            <a:off x="840190" y="1588273"/>
            <a:ext cx="5767344" cy="38487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80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IAEA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5">
            <a:extLst>
              <a:ext uri="{FF2B5EF4-FFF2-40B4-BE49-F238E27FC236}">
                <a16:creationId xmlns:a16="http://schemas.microsoft.com/office/drawing/2014/main" id="{440ECDD2-FD18-B4C6-48F4-07512A5E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" name="Connettore 1 4">
            <a:extLst>
              <a:ext uri="{FF2B5EF4-FFF2-40B4-BE49-F238E27FC236}">
                <a16:creationId xmlns:a16="http://schemas.microsoft.com/office/drawing/2014/main" id="{030FFAD5-0F62-34A4-8B8A-C36146788BC5}"/>
              </a:ext>
            </a:extLst>
          </p:cNvPr>
          <p:cNvCxnSpPr>
            <a:cxnSpLocks/>
          </p:cNvCxnSpPr>
          <p:nvPr userDrawn="1"/>
        </p:nvCxnSpPr>
        <p:spPr>
          <a:xfrm>
            <a:off x="1406245" y="3359894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0551CB0-A4B2-CF13-2E8A-24B4430ADD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06245" y="3537418"/>
            <a:ext cx="3954448" cy="103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Contact information</a:t>
            </a:r>
          </a:p>
        </p:txBody>
      </p:sp>
      <p:sp>
        <p:nvSpPr>
          <p:cNvPr id="23" name="Title 29">
            <a:extLst>
              <a:ext uri="{FF2B5EF4-FFF2-40B4-BE49-F238E27FC236}">
                <a16:creationId xmlns:a16="http://schemas.microsoft.com/office/drawing/2014/main" id="{3B40B8FD-62D6-4D32-B8A5-EE323DC77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246" y="2695921"/>
            <a:ext cx="3960042" cy="4985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8712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70A8-5C04-2B73-621D-2267764B8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2926" y="6436561"/>
            <a:ext cx="409074" cy="42143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fld id="{D8F36684-AE81-4B75-9F58-785809A80C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386C8-54BA-49D2-81F1-553CCBECCCC9}"/>
              </a:ext>
            </a:extLst>
          </p:cNvPr>
          <p:cNvSpPr txBox="1"/>
          <p:nvPr userDrawn="1"/>
        </p:nvSpPr>
        <p:spPr>
          <a:xfrm>
            <a:off x="509047" y="644793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4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1" r:id="rId2"/>
    <p:sldLayoutId id="2147483719" r:id="rId3"/>
    <p:sldLayoutId id="2147483679" r:id="rId4"/>
    <p:sldLayoutId id="2147483718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ransportConference2026@iaea.or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629A6A0-4EA1-F08D-ABCC-7751E19257B0}"/>
              </a:ext>
            </a:extLst>
          </p:cNvPr>
          <p:cNvSpPr txBox="1">
            <a:spLocks/>
          </p:cNvSpPr>
          <p:nvPr/>
        </p:nvSpPr>
        <p:spPr>
          <a:xfrm>
            <a:off x="3951026" y="95077"/>
            <a:ext cx="3828080" cy="125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Title of Your Paper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Name of Author (s)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Department Name and/or Institution Name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your-email@email.com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6C6D2893-9F2D-DBC5-A226-9E1B272E9121}"/>
              </a:ext>
            </a:extLst>
          </p:cNvPr>
          <p:cNvSpPr txBox="1">
            <a:spLocks/>
          </p:cNvSpPr>
          <p:nvPr/>
        </p:nvSpPr>
        <p:spPr>
          <a:xfrm>
            <a:off x="303764" y="454007"/>
            <a:ext cx="3742441" cy="1634812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The poster should be a visual presentation of your paper. Please read the </a:t>
            </a:r>
            <a:r>
              <a:rPr lang="en-GB" sz="1200" i="1" dirty="0">
                <a:solidFill>
                  <a:prstClr val="black"/>
                </a:solidFill>
                <a:latin typeface="Calibri" panose="020F0502020204030204"/>
              </a:rPr>
              <a:t>IAEA guidelines on the </a:t>
            </a:r>
            <a:r>
              <a:rPr lang="en-GB" sz="1200" i="1">
                <a:solidFill>
                  <a:prstClr val="black"/>
                </a:solidFill>
                <a:latin typeface="Calibri" panose="020F0502020204030204"/>
              </a:rPr>
              <a:t>preparation and submission of e-posters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first. </a:t>
            </a:r>
            <a:endParaRPr lang="en-US">
              <a:solidFill>
                <a:prstClr val="black"/>
              </a:solidFill>
            </a:endParaRP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Write a summary of your paper in bullet points. The summary should only address key points of your paper. </a:t>
            </a:r>
            <a:endParaRPr lang="en-GB" sz="12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07950" indent="-107950" algn="just">
              <a:lnSpc>
                <a:spcPct val="110000"/>
              </a:lnSpc>
              <a:spcBef>
                <a:spcPts val="600"/>
              </a:spcBef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</a:rPr>
              <a:t> Submit this e-poster as a </a:t>
            </a:r>
            <a:r>
              <a:rPr lang="en-GB" sz="1200" b="1" dirty="0">
                <a:solidFill>
                  <a:srgbClr val="C00000"/>
                </a:solidFill>
                <a:latin typeface="Calibri" panose="020F0502020204030204"/>
              </a:rPr>
              <a:t>single slide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, presentation</a:t>
            </a:r>
            <a:endParaRPr lang="en-GB" sz="12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5D720E12-ECAE-4600-E064-3684E2591BB1}"/>
              </a:ext>
            </a:extLst>
          </p:cNvPr>
          <p:cNvSpPr txBox="1">
            <a:spLocks/>
          </p:cNvSpPr>
          <p:nvPr/>
        </p:nvSpPr>
        <p:spPr>
          <a:xfrm>
            <a:off x="140767" y="142680"/>
            <a:ext cx="3742441" cy="241121"/>
          </a:xfrm>
          <a:prstGeom prst="rect">
            <a:avLst/>
          </a:prstGeom>
          <a:solidFill>
            <a:srgbClr val="489993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>
                <a:solidFill>
                  <a:prstClr val="white"/>
                </a:solidFill>
                <a:latin typeface="Calibri" panose="020F0502020204030204"/>
              </a:rPr>
              <a:t>ABSTRACT</a:t>
            </a:r>
            <a:endParaRPr lang="en-GB" sz="1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A8E789D5-32AF-24CC-6B3B-479E550D4658}"/>
              </a:ext>
            </a:extLst>
          </p:cNvPr>
          <p:cNvSpPr txBox="1">
            <a:spLocks/>
          </p:cNvSpPr>
          <p:nvPr/>
        </p:nvSpPr>
        <p:spPr>
          <a:xfrm>
            <a:off x="142037" y="2149949"/>
            <a:ext cx="3742441" cy="241121"/>
          </a:xfrm>
          <a:prstGeom prst="rect">
            <a:avLst/>
          </a:prstGeom>
          <a:solidFill>
            <a:srgbClr val="489993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BACKGROUND / INTRODUCTION</a:t>
            </a:r>
            <a:endParaRPr lang="en-GB" dirty="0"/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6320F14C-5784-5876-2E34-CF212AF3B1AF}"/>
              </a:ext>
            </a:extLst>
          </p:cNvPr>
          <p:cNvSpPr txBox="1">
            <a:spLocks/>
          </p:cNvSpPr>
          <p:nvPr/>
        </p:nvSpPr>
        <p:spPr>
          <a:xfrm>
            <a:off x="188610" y="2452200"/>
            <a:ext cx="3742441" cy="229078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This section should be used to explain the background of or introduce your paper. Make sure to identify objectives of your topic. </a:t>
            </a:r>
            <a:endParaRPr lang="en-US">
              <a:solidFill>
                <a:prstClr val="black"/>
              </a:solidFill>
            </a:endParaRPr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</a:rPr>
              <a:t>You may adjust size of these text boxes as needed.</a:t>
            </a:r>
            <a:endParaRPr lang="en-GB" sz="120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GB" sz="10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0" name="Picture 55">
            <a:extLst>
              <a:ext uri="{FF2B5EF4-FFF2-40B4-BE49-F238E27FC236}">
                <a16:creationId xmlns:a16="http://schemas.microsoft.com/office/drawing/2014/main" id="{5714BC7B-BF7F-E548-A85A-86FE06A04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1" y="4496378"/>
            <a:ext cx="1201616" cy="91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CC323A51-A021-D6A0-FC3B-5E59A592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29" y="4502101"/>
            <a:ext cx="1202939" cy="9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a22687">
            <a:extLst>
              <a:ext uri="{FF2B5EF4-FFF2-40B4-BE49-F238E27FC236}">
                <a16:creationId xmlns:a16="http://schemas.microsoft.com/office/drawing/2014/main" id="{4F19261D-DCC1-5F91-3379-378413FA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/>
          <a:stretch>
            <a:fillRect/>
          </a:stretch>
        </p:blipFill>
        <p:spPr bwMode="auto">
          <a:xfrm>
            <a:off x="2700048" y="4496378"/>
            <a:ext cx="1201616" cy="9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1DF40D30-D619-C52D-ED45-9F61FAB1C105}"/>
              </a:ext>
            </a:extLst>
          </p:cNvPr>
          <p:cNvSpPr txBox="1">
            <a:spLocks/>
          </p:cNvSpPr>
          <p:nvPr/>
        </p:nvSpPr>
        <p:spPr>
          <a:xfrm>
            <a:off x="4016453" y="1561552"/>
            <a:ext cx="4147794" cy="236513"/>
          </a:xfrm>
          <a:prstGeom prst="rect">
            <a:avLst/>
          </a:prstGeom>
          <a:solidFill>
            <a:srgbClr val="489993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CHALLENGES / METHODS / IMPLEMENTATION</a:t>
            </a:r>
            <a:endParaRPr lang="en-GB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6D1C863C-D193-EB65-B9DE-047B3A5495E5}"/>
              </a:ext>
            </a:extLst>
          </p:cNvPr>
          <p:cNvSpPr txBox="1">
            <a:spLocks/>
          </p:cNvSpPr>
          <p:nvPr/>
        </p:nvSpPr>
        <p:spPr>
          <a:xfrm>
            <a:off x="4016453" y="1843193"/>
            <a:ext cx="4147794" cy="2838658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-107950" algn="just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This section can be adjusted to address “challenges”, “methods”, “implementation” or others depending on the content of your paper, should demonstrate clear view/vision of your topic. </a:t>
            </a:r>
            <a:endParaRPr lang="en-US">
              <a:solidFill>
                <a:prstClr val="black"/>
              </a:solidFill>
            </a:endParaRPr>
          </a:p>
          <a:p>
            <a:pPr marL="107950" indent="-107950" algn="just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Using graphs/figures are recommended to provide information visually. Author(s) is responsible for ensuring that nothing in his/her paper infringes any existing copyright. Make sure to label the graph/figures clearly and indicate source, as necessary.</a:t>
            </a:r>
            <a:endParaRPr lang="en-GB" sz="12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07950" indent="-107950" algn="just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The message that your poster contains should be clear and understandable without the requirement of oral explanation. If relevant, methods should be presented simply and concisely.</a:t>
            </a:r>
            <a:endParaRPr lang="en-GB" sz="12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graphicFrame>
        <p:nvGraphicFramePr>
          <p:cNvPr id="15" name="Table 38">
            <a:extLst>
              <a:ext uri="{FF2B5EF4-FFF2-40B4-BE49-F238E27FC236}">
                <a16:creationId xmlns:a16="http://schemas.microsoft.com/office/drawing/2014/main" id="{260663DD-55A1-8D8F-A66E-8C269A130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33070"/>
              </p:ext>
            </p:extLst>
          </p:nvPr>
        </p:nvGraphicFramePr>
        <p:xfrm>
          <a:off x="4072468" y="5007201"/>
          <a:ext cx="4091779" cy="853440"/>
        </p:xfrm>
        <a:graphic>
          <a:graphicData uri="http://schemas.openxmlformats.org/drawingml/2006/table">
            <a:tbl>
              <a:tblPr firstRow="1" bandRow="1"/>
              <a:tblGrid>
                <a:gridCol w="1019794">
                  <a:extLst>
                    <a:ext uri="{9D8B030D-6E8A-4147-A177-3AD203B41FA5}">
                      <a16:colId xmlns:a16="http://schemas.microsoft.com/office/drawing/2014/main" val="3345727463"/>
                    </a:ext>
                  </a:extLst>
                </a:gridCol>
                <a:gridCol w="1032641">
                  <a:extLst>
                    <a:ext uri="{9D8B030D-6E8A-4147-A177-3AD203B41FA5}">
                      <a16:colId xmlns:a16="http://schemas.microsoft.com/office/drawing/2014/main" val="1353970898"/>
                    </a:ext>
                  </a:extLst>
                </a:gridCol>
                <a:gridCol w="1008994">
                  <a:extLst>
                    <a:ext uri="{9D8B030D-6E8A-4147-A177-3AD203B41FA5}">
                      <a16:colId xmlns:a16="http://schemas.microsoft.com/office/drawing/2014/main" val="1332177920"/>
                    </a:ext>
                  </a:extLst>
                </a:gridCol>
                <a:gridCol w="1030350">
                  <a:extLst>
                    <a:ext uri="{9D8B030D-6E8A-4147-A177-3AD203B41FA5}">
                      <a16:colId xmlns:a16="http://schemas.microsoft.com/office/drawing/2014/main" val="1692215753"/>
                    </a:ext>
                  </a:extLst>
                </a:gridCol>
              </a:tblGrid>
              <a:tr h="159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800" baseline="0" dirty="0">
                          <a:solidFill>
                            <a:srgbClr val="489993"/>
                          </a:solidFill>
                        </a:rPr>
                        <a:t>Column 1</a:t>
                      </a:r>
                      <a:endParaRPr lang="en-GB" sz="800" baseline="0" dirty="0">
                        <a:solidFill>
                          <a:srgbClr val="48999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800" baseline="0" dirty="0">
                          <a:solidFill>
                            <a:srgbClr val="489993"/>
                          </a:solidFill>
                        </a:rPr>
                        <a:t>Column 2</a:t>
                      </a:r>
                      <a:endParaRPr lang="en-GB" sz="800" baseline="0" dirty="0">
                        <a:solidFill>
                          <a:srgbClr val="48999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800" baseline="0" dirty="0">
                          <a:solidFill>
                            <a:srgbClr val="489993"/>
                          </a:solidFill>
                        </a:rPr>
                        <a:t>Column 3</a:t>
                      </a:r>
                      <a:endParaRPr lang="en-GB" sz="800" baseline="0" dirty="0">
                        <a:solidFill>
                          <a:srgbClr val="48999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800" baseline="0" dirty="0">
                          <a:solidFill>
                            <a:srgbClr val="489993"/>
                          </a:solidFill>
                        </a:rPr>
                        <a:t>Column 4</a:t>
                      </a:r>
                      <a:endParaRPr lang="en-GB" sz="800" baseline="0" dirty="0">
                        <a:solidFill>
                          <a:srgbClr val="489993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166944"/>
                  </a:ext>
                </a:extLst>
              </a:tr>
              <a:tr h="159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032889"/>
                  </a:ext>
                </a:extLst>
              </a:tr>
              <a:tr h="159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778668"/>
                  </a:ext>
                </a:extLst>
              </a:tr>
              <a:tr h="159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044469"/>
                  </a:ext>
                </a:extLst>
              </a:tr>
            </a:tbl>
          </a:graphicData>
        </a:graphic>
      </p:graphicFrame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861740DA-C437-1FEE-3E4B-542468614C13}"/>
              </a:ext>
            </a:extLst>
          </p:cNvPr>
          <p:cNvSpPr txBox="1">
            <a:spLocks/>
          </p:cNvSpPr>
          <p:nvPr/>
        </p:nvSpPr>
        <p:spPr>
          <a:xfrm>
            <a:off x="8308790" y="142680"/>
            <a:ext cx="3742441" cy="241121"/>
          </a:xfrm>
          <a:prstGeom prst="rect">
            <a:avLst/>
          </a:prstGeom>
          <a:solidFill>
            <a:srgbClr val="489993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OUTCOME / RESULTS</a:t>
            </a:r>
            <a:endParaRPr lang="en-GB" dirty="0"/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88F528D0-4430-A189-A648-F97538E8D9B5}"/>
              </a:ext>
            </a:extLst>
          </p:cNvPr>
          <p:cNvSpPr txBox="1">
            <a:spLocks/>
          </p:cNvSpPr>
          <p:nvPr/>
        </p:nvSpPr>
        <p:spPr>
          <a:xfrm>
            <a:off x="8308790" y="390682"/>
            <a:ext cx="3742440" cy="240373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US" altLang="ja-JP" sz="12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Be sure that your results are clear and self-explanatory. </a:t>
            </a:r>
            <a:endParaRPr lang="en-US"/>
          </a:p>
          <a:p>
            <a:pPr marL="107950" indent="-107950" algn="just">
              <a:lnSpc>
                <a:spcPct val="100000"/>
              </a:lnSpc>
              <a:spcBef>
                <a:spcPts val="600"/>
              </a:spcBef>
            </a:pPr>
            <a:r>
              <a:rPr lang="en-GB" altLang="ja-JP" sz="12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Please ensure any logos, graphics or images inserted are of a high resolution to avoid them pixelating. </a:t>
            </a:r>
            <a:endParaRPr lang="en-GB" altLang="ja-JP" sz="1200" dirty="0">
              <a:solidFill>
                <a:prstClr val="black"/>
              </a:solidFill>
              <a:latin typeface="Calibri" panose="020F0502020204030204"/>
              <a:ea typeface="ＭＳ Ｐゴシック" charset="-128"/>
              <a:cs typeface="Calibri" panose="020F0502020204030204"/>
            </a:endParaRPr>
          </a:p>
          <a:p>
            <a:pPr marL="107950" indent="-107950">
              <a:lnSpc>
                <a:spcPct val="100000"/>
              </a:lnSpc>
              <a:spcBef>
                <a:spcPts val="600"/>
              </a:spcBef>
            </a:pPr>
            <a:r>
              <a:rPr lang="en-GB" altLang="ja-JP" sz="1200" dirty="0">
                <a:solidFill>
                  <a:prstClr val="black"/>
                </a:solidFill>
                <a:latin typeface="Calibri" panose="020F0502020204030204"/>
                <a:ea typeface="ＭＳ Ｐゴシック"/>
              </a:rPr>
              <a:t>Your poster will be made available on the IAEA Conferences and Meetings App. There will be a commenting box placed under each poster for authors to interact with participants, answer any questions they have and initiate further discussions. </a:t>
            </a:r>
            <a:endParaRPr lang="en-US" altLang="ja-JP" sz="1200" dirty="0">
              <a:solidFill>
                <a:prstClr val="black"/>
              </a:solidFill>
              <a:latin typeface="Calibri" panose="020F0502020204030204"/>
              <a:ea typeface="ＭＳ Ｐゴシック"/>
              <a:cs typeface="Calibri" panose="020F0502020204030204"/>
            </a:endParaRP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AB6BD0EC-60FC-3204-8638-39DBE4D2451E}"/>
              </a:ext>
            </a:extLst>
          </p:cNvPr>
          <p:cNvSpPr txBox="1">
            <a:spLocks/>
          </p:cNvSpPr>
          <p:nvPr/>
        </p:nvSpPr>
        <p:spPr>
          <a:xfrm>
            <a:off x="8296222" y="2157108"/>
            <a:ext cx="3742439" cy="236513"/>
          </a:xfrm>
          <a:prstGeom prst="rect">
            <a:avLst/>
          </a:prstGeom>
          <a:solidFill>
            <a:srgbClr val="489993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5092C56-8DE0-80A4-B61A-6A64724E1D13}"/>
              </a:ext>
            </a:extLst>
          </p:cNvPr>
          <p:cNvSpPr txBox="1">
            <a:spLocks/>
          </p:cNvSpPr>
          <p:nvPr/>
        </p:nvSpPr>
        <p:spPr>
          <a:xfrm>
            <a:off x="8308790" y="2391070"/>
            <a:ext cx="3729872" cy="18428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marR="0" lvl="0" indent="-10795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 conclusions of your paper. You may also raise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further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questions or discussion topic for the session.</a:t>
            </a:r>
            <a:endParaRPr lang="en-US">
              <a:ea typeface="Roboto"/>
              <a:cs typeface="Roboto"/>
            </a:endParaRPr>
          </a:p>
          <a:p>
            <a:pPr marL="107950" indent="-107950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save your file with the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 ID number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your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name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e-poster must be submitted by </a:t>
            </a:r>
            <a:r>
              <a:rPr lang="en-GB" sz="1200" b="1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</a:rPr>
              <a:t>27 February 2026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 INDICO. 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07950" marR="0" lvl="0" indent="-107950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questions, please contact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hlinkClick r:id="rId6"/>
              </a:rPr>
              <a:t>TransportConference2026</a:t>
            </a:r>
            <a:r>
              <a:rPr lang="en-GB" sz="1200" dirty="0">
                <a:solidFill>
                  <a:srgbClr val="FF0000"/>
                </a:solidFill>
                <a:latin typeface="Calibri" panose="020F0502020204030204"/>
                <a:hlinkClick r:id="rId6"/>
              </a:rPr>
              <a:t>@iaea.org</a:t>
            </a:r>
            <a:r>
              <a:rPr lang="en-GB" sz="1200" dirty="0">
                <a:solidFill>
                  <a:srgbClr val="FF0000"/>
                </a:solidFill>
                <a:latin typeface="Calibri" panose="020F0502020204030204"/>
              </a:rPr>
              <a:t>  </a:t>
            </a:r>
            <a:endParaRPr lang="en-GB" sz="12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30785558-500B-D572-50BD-F6209BA960B5}"/>
              </a:ext>
            </a:extLst>
          </p:cNvPr>
          <p:cNvSpPr txBox="1">
            <a:spLocks/>
          </p:cNvSpPr>
          <p:nvPr/>
        </p:nvSpPr>
        <p:spPr>
          <a:xfrm>
            <a:off x="8308788" y="4460100"/>
            <a:ext cx="3742442" cy="241121"/>
          </a:xfrm>
          <a:prstGeom prst="rect">
            <a:avLst/>
          </a:prstGeom>
          <a:solidFill>
            <a:srgbClr val="489993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ACKNOWLEDGEMENTS / REFERENCES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D97220-6B83-B691-0DDA-9B8BCDE95D5D}"/>
              </a:ext>
            </a:extLst>
          </p:cNvPr>
          <p:cNvSpPr txBox="1">
            <a:spLocks/>
          </p:cNvSpPr>
          <p:nvPr/>
        </p:nvSpPr>
        <p:spPr>
          <a:xfrm>
            <a:off x="11295301" y="142773"/>
            <a:ext cx="755932" cy="239598"/>
          </a:xfrm>
          <a:prstGeom prst="rect">
            <a:avLst/>
          </a:prstGeom>
          <a:solidFill>
            <a:srgbClr val="489993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ID: XXX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32F32-108E-43EF-A54F-B448F68115FC}"/>
              </a:ext>
            </a:extLst>
          </p:cNvPr>
          <p:cNvSpPr txBox="1"/>
          <p:nvPr/>
        </p:nvSpPr>
        <p:spPr>
          <a:xfrm>
            <a:off x="509047" y="644793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40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IAEA">
      <a:dk1>
        <a:srgbClr val="0069B4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 PPT template" id="{F375058E-0EC4-744F-A57D-8D861F2311F9}" vid="{1C9E6154-247E-9D4D-BBEC-358B3467DAA8}"/>
    </a:ext>
  </a:extLst>
</a:theme>
</file>

<file path=ppt/theme/theme2.xml><?xml version="1.0" encoding="utf-8"?>
<a:theme xmlns:a="http://schemas.openxmlformats.org/drawingml/2006/main" name="Tema di Office">
  <a:themeElements>
    <a:clrScheme name="IAEA">
      <a:dk1>
        <a:srgbClr val="0069B4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AEA">
      <a:dk1>
        <a:srgbClr val="0069B4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0956f9-053e-42db-ad11-4fa545e77d65">
      <Terms xmlns="http://schemas.microsoft.com/office/infopath/2007/PartnerControls"/>
    </lcf76f155ced4ddcb4097134ff3c332f>
    <TaxCatchAll xmlns="dbd2808e-a10e-43a5-89a1-31ae1784faad" xsi:nil="true"/>
    <_Flow_SignoffStatus xmlns="2f0956f9-053e-42db-ad11-4fa545e77d65" xsi:nil="true"/>
    <Comments xmlns="2f0956f9-053e-42db-ad11-4fa545e77d65" xsi:nil="true"/>
    <Number xmlns="2f0956f9-053e-42db-ad11-4fa545e77d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399C716D3084587D3D6F1F378B2F5" ma:contentTypeVersion="22" ma:contentTypeDescription="Create a new document." ma:contentTypeScope="" ma:versionID="cb6c0f346b63c4f0cdc40488e289d611">
  <xsd:schema xmlns:xsd="http://www.w3.org/2001/XMLSchema" xmlns:xs="http://www.w3.org/2001/XMLSchema" xmlns:p="http://schemas.microsoft.com/office/2006/metadata/properties" xmlns:ns2="2f0956f9-053e-42db-ad11-4fa545e77d65" xmlns:ns3="dbd2808e-a10e-43a5-89a1-31ae1784faad" targetNamespace="http://schemas.microsoft.com/office/2006/metadata/properties" ma:root="true" ma:fieldsID="271ef02368b474aa11892f86e6a4c7b2" ns2:_="" ns3:_="">
    <xsd:import namespace="2f0956f9-053e-42db-ad11-4fa545e77d65"/>
    <xsd:import namespace="dbd2808e-a10e-43a5-89a1-31ae1784fa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Comments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956f9-053e-42db-ad11-4fa545e77d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Comments" ma:index="27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Number" ma:index="28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2808e-a10e-43a5-89a1-31ae1784f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1e7b9d1-d011-4a6e-b042-26067570612a}" ma:internalName="TaxCatchAll" ma:showField="CatchAllData" ma:web="dbd2808e-a10e-43a5-89a1-31ae1784f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208786-5C86-49D7-8DC1-3E521A0B2908}">
  <ds:schemaRefs>
    <ds:schemaRef ds:uri="http://purl.org/dc/elements/1.1/"/>
    <ds:schemaRef ds:uri="http://schemas.microsoft.com/office/2006/documentManagement/types"/>
    <ds:schemaRef ds:uri="00b8741f-108b-4728-ae5f-f84c76982758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41bacbc-3b4e-4bab-88a5-7c4fe9edee83"/>
    <ds:schemaRef ds:uri="http://schemas.microsoft.com/office/2006/metadata/properties"/>
    <ds:schemaRef ds:uri="http://www.w3.org/XML/1998/namespace"/>
    <ds:schemaRef ds:uri="2f0956f9-053e-42db-ad11-4fa545e77d65"/>
    <ds:schemaRef ds:uri="dbd2808e-a10e-43a5-89a1-31ae1784faad"/>
  </ds:schemaRefs>
</ds:datastoreItem>
</file>

<file path=customXml/itemProps2.xml><?xml version="1.0" encoding="utf-8"?>
<ds:datastoreItem xmlns:ds="http://schemas.openxmlformats.org/officeDocument/2006/customXml" ds:itemID="{EF0162CD-12D7-459D-AB1A-4F8BA7A146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E57CB1-EF01-4F96-A256-604F0857E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956f9-053e-42db-ad11-4fa545e77d65"/>
    <ds:schemaRef ds:uri="dbd2808e-a10e-43a5-89a1-31ae1784fa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392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di Office</vt:lpstr>
      <vt:lpstr>PowerPoint Presentation</vt:lpstr>
    </vt:vector>
  </TitlesOfParts>
  <Manager/>
  <Company>IAEA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IAEA Power Point Presentation Template - 2025</dc:title>
  <dc:subject/>
  <dc:creator>OPIC</dc:creator>
  <cp:keywords>Power Point Presentation Template IAEA OPIC Visual Identity IAEA Blue</cp:keywords>
  <dc:description>This template is designed to uphold our commitment to clarity and professionalism. It features a clean layout and incorporates the official IAEA blue, ensuring consistency and impact in your presentations. Use this template to convey your messages effectively and showcase information with precision.</dc:description>
  <cp:lastModifiedBy>TANTIDEERAVIT, Soratos</cp:lastModifiedBy>
  <cp:revision>256</cp:revision>
  <dcterms:created xsi:type="dcterms:W3CDTF">2023-12-11T14:26:18Z</dcterms:created>
  <dcterms:modified xsi:type="dcterms:W3CDTF">2025-12-22T07:53:55Z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0x01010028D399C716D3084587D3D6F1F378B2F5</vt:lpwstr>
  </property>
  <property fmtid="{D5CDD505-2E9C-101B-9397-08002B2CF9AE}" pid="3" name="MediaServiceImageTags">
    <vt:lpwstr/>
  </property>
  <property fmtid="{D5CDD505-2E9C-101B-9397-08002B2CF9AE}" pid="4" name="SearchTaxonomy">
    <vt:lpwstr/>
  </property>
</Properties>
</file>