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1340" r:id="rId4"/>
    <p:sldId id="1338" r:id="rId5"/>
    <p:sldId id="3193" r:id="rId6"/>
    <p:sldId id="3195" r:id="rId7"/>
    <p:sldId id="3196" r:id="rId8"/>
    <p:sldId id="3216" r:id="rId9"/>
    <p:sldId id="3215" r:id="rId11"/>
    <p:sldId id="3197" r:id="rId12"/>
    <p:sldId id="3213" r:id="rId13"/>
    <p:sldId id="3209" r:id="rId14"/>
    <p:sldId id="3207" r:id="rId15"/>
    <p:sldId id="3214" r:id="rId16"/>
    <p:sldId id="3206" r:id="rId17"/>
    <p:sldId id="3210" r:id="rId18"/>
    <p:sldId id="2176" r:id="rId19"/>
    <p:sldId id="2172" r:id="rId20"/>
    <p:sldId id="3211" r:id="rId21"/>
    <p:sldId id="2330" r:id="rId22"/>
    <p:sldId id="2334" r:id="rId23"/>
    <p:sldId id="3217" r:id="rId24"/>
    <p:sldId id="3212" r:id="rId25"/>
    <p:sldId id="258" r:id="rId26"/>
    <p:sldId id="3219" r:id="rId27"/>
    <p:sldId id="3203" r:id="rId28"/>
    <p:sldId id="3204" r:id="rId29"/>
    <p:sldId id="3205" r:id="rId30"/>
    <p:sldId id="322" r:id="rId31"/>
    <p:sldId id="3220" r:id="rId32"/>
  </p:sldIdLst>
  <p:sldSz cx="12192000" cy="6858000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38B1855-1B75-4FBE-930C-398BA8C253C6}" styleName="主题样式 2 - 强调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46" autoAdjust="0"/>
    <p:restoredTop sz="94632"/>
  </p:normalViewPr>
  <p:slideViewPr>
    <p:cSldViewPr snapToGrid="0">
      <p:cViewPr varScale="1">
        <p:scale>
          <a:sx n="137" d="100"/>
          <a:sy n="137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ED5E35-35AA-406E-A36E-6F5F7CE9E29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D2371D2-5A5F-431A-8634-40742DDF365E}">
      <dgm:prSet phldrT="[文本]" custT="1"/>
      <dgm:spPr/>
      <dgm:t>
        <a:bodyPr/>
        <a:lstStyle/>
        <a:p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Introduction</a:t>
          </a:r>
          <a:endParaRPr lang="zh-CN" altLang="en-US" sz="20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3CF3DD-7BD8-41AA-8E47-B8176CBE76BD}" cxnId="{EB6CAA1D-6235-4295-B2A4-93753FEBD59F}" type="parTrans">
      <dgm:prSet/>
      <dgm:spPr/>
      <dgm:t>
        <a:bodyPr/>
        <a:lstStyle/>
        <a:p>
          <a:endParaRPr lang="zh-CN" altLang="en-US" sz="20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7A7AB00-8A72-439A-A815-385BC575AC25}" cxnId="{EB6CAA1D-6235-4295-B2A4-93753FEBD59F}" type="sibTrans">
      <dgm:prSet/>
      <dgm:spPr/>
      <dgm:t>
        <a:bodyPr/>
        <a:lstStyle/>
        <a:p>
          <a:endParaRPr lang="zh-CN" altLang="en-US" sz="20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9A402B4-9708-4F18-92C4-F1AE13DF910D}">
      <dgm:prSet phldrT="[文本]" custT="1"/>
      <dgm:spPr/>
      <dgm:t>
        <a:bodyPr/>
        <a:lstStyle/>
        <a:p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Microscopic level density in UNF30</a:t>
          </a:r>
          <a:endParaRPr lang="zh-CN" altLang="en-US" sz="20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CB55926-2952-429D-91E5-09B323683BA8}" cxnId="{1B7379B0-6B4A-4FBC-9FA6-3E477AECAAD3}" type="parTrans">
      <dgm:prSet/>
      <dgm:spPr/>
      <dgm:t>
        <a:bodyPr/>
        <a:lstStyle/>
        <a:p>
          <a:endParaRPr lang="zh-CN" altLang="en-US" sz="20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B54F4EA-12E7-4A60-AB2B-8D3A20DCDD5C}" cxnId="{1B7379B0-6B4A-4FBC-9FA6-3E477AECAAD3}" type="sibTrans">
      <dgm:prSet/>
      <dgm:spPr/>
      <dgm:t>
        <a:bodyPr/>
        <a:lstStyle/>
        <a:p>
          <a:endParaRPr lang="zh-CN" altLang="en-US" sz="20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6F2F175-AE64-4381-90A2-F4D1FF80F790}">
      <dgm:prSet phldrT="[文本]" custT="1"/>
      <dgm:spPr/>
      <dgm:t>
        <a:bodyPr/>
        <a:lstStyle/>
        <a:p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Other</a:t>
          </a:r>
          <a:r>
            <a: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method</a:t>
          </a:r>
          <a:r>
            <a: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for Level density</a:t>
          </a:r>
          <a:endParaRPr lang="zh-CN" altLang="en-US" sz="20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B42D0E-6627-42CF-AA8F-B29B455082C6}" cxnId="{94DF3970-F1FD-4E31-8744-5E966FEB5BF7}" type="parTrans">
      <dgm:prSet/>
      <dgm:spPr/>
      <dgm:t>
        <a:bodyPr/>
        <a:lstStyle/>
        <a:p>
          <a:endParaRPr lang="zh-CN" altLang="en-US" sz="20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3DA3B36-EA6A-4118-9559-1C033D2134DD}" cxnId="{94DF3970-F1FD-4E31-8744-5E966FEB5BF7}" type="sibTrans">
      <dgm:prSet/>
      <dgm:spPr/>
      <dgm:t>
        <a:bodyPr/>
        <a:lstStyle/>
        <a:p>
          <a:endParaRPr lang="zh-CN" altLang="en-US" sz="20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653C86E-AE99-4577-852F-CD345E100CA3}">
      <dgm:prSet phldrT="[文本]" custT="1"/>
      <dgm:spPr/>
      <dgm:t>
        <a:bodyPr/>
        <a:lstStyle/>
        <a:p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Outlook</a:t>
          </a:r>
          <a:endParaRPr lang="zh-CN" altLang="en-US" sz="20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EED6102-03C8-48F0-82E1-958375FDFBA5}" cxnId="{FC7C2F95-E17E-423B-B5B1-1D4350DC75C2}" type="parTrans">
      <dgm:prSet/>
      <dgm:spPr/>
      <dgm:t>
        <a:bodyPr/>
        <a:lstStyle/>
        <a:p>
          <a:endParaRPr lang="zh-CN" altLang="en-US" sz="20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481D32-DCD1-4260-B4D6-9F542AC426FE}" cxnId="{FC7C2F95-E17E-423B-B5B1-1D4350DC75C2}" type="sibTrans">
      <dgm:prSet/>
      <dgm:spPr/>
      <dgm:t>
        <a:bodyPr/>
        <a:lstStyle/>
        <a:p>
          <a:endParaRPr lang="zh-CN" altLang="en-US" sz="20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3BC4AF2-64CD-4857-88F6-1B94BE523D22}" type="pres">
      <dgm:prSet presAssocID="{C4ED5E35-35AA-406E-A36E-6F5F7CE9E29D}" presName="linear" presStyleCnt="0">
        <dgm:presLayoutVars>
          <dgm:dir/>
          <dgm:animLvl val="lvl"/>
          <dgm:resizeHandles val="exact"/>
        </dgm:presLayoutVars>
      </dgm:prSet>
      <dgm:spPr/>
    </dgm:pt>
    <dgm:pt modelId="{D41515A6-B319-4556-845C-ECCD920D00B9}" type="pres">
      <dgm:prSet presAssocID="{1D2371D2-5A5F-431A-8634-40742DDF365E}" presName="parentLin" presStyleCnt="0"/>
      <dgm:spPr/>
    </dgm:pt>
    <dgm:pt modelId="{B0F53619-D4CA-49D9-A203-1A5BD68CA3B0}" type="pres">
      <dgm:prSet presAssocID="{1D2371D2-5A5F-431A-8634-40742DDF365E}" presName="parentLeftMargin" presStyleLbl="node1" presStyleIdx="0" presStyleCnt="4"/>
      <dgm:spPr/>
    </dgm:pt>
    <dgm:pt modelId="{0D16AD66-D67A-4948-834F-6BF8E1580C13}" type="pres">
      <dgm:prSet presAssocID="{1D2371D2-5A5F-431A-8634-40742DDF365E}" presName="parentText" presStyleLbl="node1" presStyleIdx="0" presStyleCnt="4" custScaleX="118846">
        <dgm:presLayoutVars>
          <dgm:chMax val="0"/>
          <dgm:bulletEnabled val="1"/>
        </dgm:presLayoutVars>
      </dgm:prSet>
      <dgm:spPr/>
    </dgm:pt>
    <dgm:pt modelId="{9BCE5139-F986-4F76-945F-25195A14C536}" type="pres">
      <dgm:prSet presAssocID="{1D2371D2-5A5F-431A-8634-40742DDF365E}" presName="negativeSpace" presStyleCnt="0"/>
      <dgm:spPr/>
    </dgm:pt>
    <dgm:pt modelId="{7C41FC44-9BD1-4461-8789-E37691AC1295}" type="pres">
      <dgm:prSet presAssocID="{1D2371D2-5A5F-431A-8634-40742DDF365E}" presName="childText" presStyleLbl="conFgAcc1" presStyleIdx="0" presStyleCnt="4">
        <dgm:presLayoutVars>
          <dgm:bulletEnabled val="1"/>
        </dgm:presLayoutVars>
      </dgm:prSet>
      <dgm:spPr/>
    </dgm:pt>
    <dgm:pt modelId="{354A5E43-C56F-402F-8AA7-A1703E55F65A}" type="pres">
      <dgm:prSet presAssocID="{E7A7AB00-8A72-439A-A815-385BC575AC25}" presName="spaceBetweenRectangles" presStyleCnt="0"/>
      <dgm:spPr/>
    </dgm:pt>
    <dgm:pt modelId="{8033B80D-62E5-4A4A-A329-C761360B3C33}" type="pres">
      <dgm:prSet presAssocID="{59A402B4-9708-4F18-92C4-F1AE13DF910D}" presName="parentLin" presStyleCnt="0"/>
      <dgm:spPr/>
    </dgm:pt>
    <dgm:pt modelId="{5277980F-FD3B-4F1E-AEC2-F8082EE7B8B9}" type="pres">
      <dgm:prSet presAssocID="{59A402B4-9708-4F18-92C4-F1AE13DF910D}" presName="parentLeftMargin" presStyleLbl="node1" presStyleIdx="0" presStyleCnt="4"/>
      <dgm:spPr/>
    </dgm:pt>
    <dgm:pt modelId="{65A83C54-B1F6-447F-9420-576D79DA1F33}" type="pres">
      <dgm:prSet presAssocID="{59A402B4-9708-4F18-92C4-F1AE13DF910D}" presName="parentText" presStyleLbl="node1" presStyleIdx="1" presStyleCnt="4" custScaleX="118846">
        <dgm:presLayoutVars>
          <dgm:chMax val="0"/>
          <dgm:bulletEnabled val="1"/>
        </dgm:presLayoutVars>
      </dgm:prSet>
      <dgm:spPr/>
    </dgm:pt>
    <dgm:pt modelId="{0AFFEFC1-8338-4D19-809D-388EA4D63504}" type="pres">
      <dgm:prSet presAssocID="{59A402B4-9708-4F18-92C4-F1AE13DF910D}" presName="negativeSpace" presStyleCnt="0"/>
      <dgm:spPr/>
    </dgm:pt>
    <dgm:pt modelId="{4DB05257-4696-4F6B-A7A8-44EE7F240D2F}" type="pres">
      <dgm:prSet presAssocID="{59A402B4-9708-4F18-92C4-F1AE13DF910D}" presName="childText" presStyleLbl="conFgAcc1" presStyleIdx="1" presStyleCnt="4">
        <dgm:presLayoutVars>
          <dgm:bulletEnabled val="1"/>
        </dgm:presLayoutVars>
      </dgm:prSet>
      <dgm:spPr/>
    </dgm:pt>
    <dgm:pt modelId="{019AE7EB-361C-4BA1-B97E-7A614EDB839B}" type="pres">
      <dgm:prSet presAssocID="{EB54F4EA-12E7-4A60-AB2B-8D3A20DCDD5C}" presName="spaceBetweenRectangles" presStyleCnt="0"/>
      <dgm:spPr/>
    </dgm:pt>
    <dgm:pt modelId="{55E15102-3121-4862-97BF-96660815DCF5}" type="pres">
      <dgm:prSet presAssocID="{D6F2F175-AE64-4381-90A2-F4D1FF80F790}" presName="parentLin" presStyleCnt="0"/>
      <dgm:spPr/>
    </dgm:pt>
    <dgm:pt modelId="{B675135A-8B57-4653-B741-FAD6C3BFD0EC}" type="pres">
      <dgm:prSet presAssocID="{D6F2F175-AE64-4381-90A2-F4D1FF80F790}" presName="parentLeftMargin" presStyleLbl="node1" presStyleIdx="1" presStyleCnt="4"/>
      <dgm:spPr/>
    </dgm:pt>
    <dgm:pt modelId="{C1B35D43-E4B0-44DF-9EA0-54E9F0113950}" type="pres">
      <dgm:prSet presAssocID="{D6F2F175-AE64-4381-90A2-F4D1FF80F790}" presName="parentText" presStyleLbl="node1" presStyleIdx="2" presStyleCnt="4" custScaleX="118846">
        <dgm:presLayoutVars>
          <dgm:chMax val="0"/>
          <dgm:bulletEnabled val="1"/>
        </dgm:presLayoutVars>
      </dgm:prSet>
      <dgm:spPr/>
    </dgm:pt>
    <dgm:pt modelId="{DDE46BA1-5C9B-41F9-99FE-EE540760FBB6}" type="pres">
      <dgm:prSet presAssocID="{D6F2F175-AE64-4381-90A2-F4D1FF80F790}" presName="negativeSpace" presStyleCnt="0"/>
      <dgm:spPr/>
    </dgm:pt>
    <dgm:pt modelId="{7BEE847A-5BA2-4C3B-88D3-212773CAF0A7}" type="pres">
      <dgm:prSet presAssocID="{D6F2F175-AE64-4381-90A2-F4D1FF80F790}" presName="childText" presStyleLbl="conFgAcc1" presStyleIdx="2" presStyleCnt="4">
        <dgm:presLayoutVars>
          <dgm:bulletEnabled val="1"/>
        </dgm:presLayoutVars>
      </dgm:prSet>
      <dgm:spPr/>
    </dgm:pt>
    <dgm:pt modelId="{DB911BA2-CD2A-419A-98A1-AB10DD53A319}" type="pres">
      <dgm:prSet presAssocID="{F3DA3B36-EA6A-4118-9559-1C033D2134DD}" presName="spaceBetweenRectangles" presStyleCnt="0"/>
      <dgm:spPr/>
    </dgm:pt>
    <dgm:pt modelId="{0365A1BB-954E-4C7E-A0E9-B45C733C87A1}" type="pres">
      <dgm:prSet presAssocID="{4653C86E-AE99-4577-852F-CD345E100CA3}" presName="parentLin" presStyleCnt="0"/>
      <dgm:spPr/>
    </dgm:pt>
    <dgm:pt modelId="{1ECB6F48-3012-41F7-AF15-6C5CBB297EF9}" type="pres">
      <dgm:prSet presAssocID="{4653C86E-AE99-4577-852F-CD345E100CA3}" presName="parentLeftMargin" presStyleLbl="node1" presStyleIdx="2" presStyleCnt="4"/>
      <dgm:spPr/>
    </dgm:pt>
    <dgm:pt modelId="{B6C2E3C4-8319-4AE2-A841-42938EB8FFE5}" type="pres">
      <dgm:prSet presAssocID="{4653C86E-AE99-4577-852F-CD345E100CA3}" presName="parentText" presStyleLbl="node1" presStyleIdx="3" presStyleCnt="4" custScaleX="118846">
        <dgm:presLayoutVars>
          <dgm:chMax val="0"/>
          <dgm:bulletEnabled val="1"/>
        </dgm:presLayoutVars>
      </dgm:prSet>
      <dgm:spPr/>
    </dgm:pt>
    <dgm:pt modelId="{C6E8D204-5DE0-4EBE-8978-C490FC65D20E}" type="pres">
      <dgm:prSet presAssocID="{4653C86E-AE99-4577-852F-CD345E100CA3}" presName="negativeSpace" presStyleCnt="0"/>
      <dgm:spPr/>
    </dgm:pt>
    <dgm:pt modelId="{9B8A3B5A-E964-47BE-9151-8600AC57DEC3}" type="pres">
      <dgm:prSet presAssocID="{4653C86E-AE99-4577-852F-CD345E100CA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73BA711-7E35-4F3F-88DF-4F1248F784E7}" type="presOf" srcId="{4653C86E-AE99-4577-852F-CD345E100CA3}" destId="{1ECB6F48-3012-41F7-AF15-6C5CBB297EF9}" srcOrd="0" destOrd="0" presId="urn:microsoft.com/office/officeart/2005/8/layout/list1"/>
    <dgm:cxn modelId="{E888511B-E397-44EF-AE42-6881AA01EF64}" type="presOf" srcId="{59A402B4-9708-4F18-92C4-F1AE13DF910D}" destId="{65A83C54-B1F6-447F-9420-576D79DA1F33}" srcOrd="1" destOrd="0" presId="urn:microsoft.com/office/officeart/2005/8/layout/list1"/>
    <dgm:cxn modelId="{EB6CAA1D-6235-4295-B2A4-93753FEBD59F}" srcId="{C4ED5E35-35AA-406E-A36E-6F5F7CE9E29D}" destId="{1D2371D2-5A5F-431A-8634-40742DDF365E}" srcOrd="0" destOrd="0" parTransId="{6A3CF3DD-7BD8-41AA-8E47-B8176CBE76BD}" sibTransId="{E7A7AB00-8A72-439A-A815-385BC575AC25}"/>
    <dgm:cxn modelId="{62E31443-E9BB-4A4F-A414-195DBAF609E5}" type="presOf" srcId="{1D2371D2-5A5F-431A-8634-40742DDF365E}" destId="{B0F53619-D4CA-49D9-A203-1A5BD68CA3B0}" srcOrd="0" destOrd="0" presId="urn:microsoft.com/office/officeart/2005/8/layout/list1"/>
    <dgm:cxn modelId="{549F134F-A08F-4FCC-8E2B-6CDE123FA342}" type="presOf" srcId="{D6F2F175-AE64-4381-90A2-F4D1FF80F790}" destId="{C1B35D43-E4B0-44DF-9EA0-54E9F0113950}" srcOrd="1" destOrd="0" presId="urn:microsoft.com/office/officeart/2005/8/layout/list1"/>
    <dgm:cxn modelId="{0373AA6F-A108-4CB3-88B7-4872827D4621}" type="presOf" srcId="{D6F2F175-AE64-4381-90A2-F4D1FF80F790}" destId="{B675135A-8B57-4653-B741-FAD6C3BFD0EC}" srcOrd="0" destOrd="0" presId="urn:microsoft.com/office/officeart/2005/8/layout/list1"/>
    <dgm:cxn modelId="{94DF3970-F1FD-4E31-8744-5E966FEB5BF7}" srcId="{C4ED5E35-35AA-406E-A36E-6F5F7CE9E29D}" destId="{D6F2F175-AE64-4381-90A2-F4D1FF80F790}" srcOrd="2" destOrd="0" parTransId="{C1B42D0E-6627-42CF-AA8F-B29B455082C6}" sibTransId="{F3DA3B36-EA6A-4118-9559-1C033D2134DD}"/>
    <dgm:cxn modelId="{FC7C2F95-E17E-423B-B5B1-1D4350DC75C2}" srcId="{C4ED5E35-35AA-406E-A36E-6F5F7CE9E29D}" destId="{4653C86E-AE99-4577-852F-CD345E100CA3}" srcOrd="3" destOrd="0" parTransId="{CEED6102-03C8-48F0-82E1-958375FDFBA5}" sibTransId="{B8481D32-DCD1-4260-B4D6-9F542AC426FE}"/>
    <dgm:cxn modelId="{1B7379B0-6B4A-4FBC-9FA6-3E477AECAAD3}" srcId="{C4ED5E35-35AA-406E-A36E-6F5F7CE9E29D}" destId="{59A402B4-9708-4F18-92C4-F1AE13DF910D}" srcOrd="1" destOrd="0" parTransId="{BCB55926-2952-429D-91E5-09B323683BA8}" sibTransId="{EB54F4EA-12E7-4A60-AB2B-8D3A20DCDD5C}"/>
    <dgm:cxn modelId="{50F0BDC0-223C-4D9D-87F0-18F3F527B57E}" type="presOf" srcId="{1D2371D2-5A5F-431A-8634-40742DDF365E}" destId="{0D16AD66-D67A-4948-834F-6BF8E1580C13}" srcOrd="1" destOrd="0" presId="urn:microsoft.com/office/officeart/2005/8/layout/list1"/>
    <dgm:cxn modelId="{E6B9DEC4-88A8-4084-B3C7-C01DC9A19E75}" type="presOf" srcId="{4653C86E-AE99-4577-852F-CD345E100CA3}" destId="{B6C2E3C4-8319-4AE2-A841-42938EB8FFE5}" srcOrd="1" destOrd="0" presId="urn:microsoft.com/office/officeart/2005/8/layout/list1"/>
    <dgm:cxn modelId="{C6633CCF-48E7-49FE-8F26-08742BBFE487}" type="presOf" srcId="{59A402B4-9708-4F18-92C4-F1AE13DF910D}" destId="{5277980F-FD3B-4F1E-AEC2-F8082EE7B8B9}" srcOrd="0" destOrd="0" presId="urn:microsoft.com/office/officeart/2005/8/layout/list1"/>
    <dgm:cxn modelId="{CE170AEC-074C-4D89-907B-2F95B368185B}" type="presOf" srcId="{C4ED5E35-35AA-406E-A36E-6F5F7CE9E29D}" destId="{33BC4AF2-64CD-4857-88F6-1B94BE523D22}" srcOrd="0" destOrd="0" presId="urn:microsoft.com/office/officeart/2005/8/layout/list1"/>
    <dgm:cxn modelId="{663122EA-45E2-410F-90B0-C345BEC10A1F}" type="presParOf" srcId="{33BC4AF2-64CD-4857-88F6-1B94BE523D22}" destId="{D41515A6-B319-4556-845C-ECCD920D00B9}" srcOrd="0" destOrd="0" presId="urn:microsoft.com/office/officeart/2005/8/layout/list1"/>
    <dgm:cxn modelId="{C3A38732-EBA3-411D-8DBC-5345BFE89A8D}" type="presParOf" srcId="{D41515A6-B319-4556-845C-ECCD920D00B9}" destId="{B0F53619-D4CA-49D9-A203-1A5BD68CA3B0}" srcOrd="0" destOrd="0" presId="urn:microsoft.com/office/officeart/2005/8/layout/list1"/>
    <dgm:cxn modelId="{1BFD092D-A192-49EF-9DFF-92DE1920E0C6}" type="presParOf" srcId="{D41515A6-B319-4556-845C-ECCD920D00B9}" destId="{0D16AD66-D67A-4948-834F-6BF8E1580C13}" srcOrd="1" destOrd="0" presId="urn:microsoft.com/office/officeart/2005/8/layout/list1"/>
    <dgm:cxn modelId="{84F0DE2F-8516-4D01-8F42-6F70688E11FB}" type="presParOf" srcId="{33BC4AF2-64CD-4857-88F6-1B94BE523D22}" destId="{9BCE5139-F986-4F76-945F-25195A14C536}" srcOrd="1" destOrd="0" presId="urn:microsoft.com/office/officeart/2005/8/layout/list1"/>
    <dgm:cxn modelId="{C263C62A-0957-464C-804C-C13564C1532F}" type="presParOf" srcId="{33BC4AF2-64CD-4857-88F6-1B94BE523D22}" destId="{7C41FC44-9BD1-4461-8789-E37691AC1295}" srcOrd="2" destOrd="0" presId="urn:microsoft.com/office/officeart/2005/8/layout/list1"/>
    <dgm:cxn modelId="{15AC3330-F004-4866-881C-E9478D5E4459}" type="presParOf" srcId="{33BC4AF2-64CD-4857-88F6-1B94BE523D22}" destId="{354A5E43-C56F-402F-8AA7-A1703E55F65A}" srcOrd="3" destOrd="0" presId="urn:microsoft.com/office/officeart/2005/8/layout/list1"/>
    <dgm:cxn modelId="{36AF503C-0BC2-4501-A0F6-3866D027D906}" type="presParOf" srcId="{33BC4AF2-64CD-4857-88F6-1B94BE523D22}" destId="{8033B80D-62E5-4A4A-A329-C761360B3C33}" srcOrd="4" destOrd="0" presId="urn:microsoft.com/office/officeart/2005/8/layout/list1"/>
    <dgm:cxn modelId="{D8085F33-259F-4116-B304-D68634C48113}" type="presParOf" srcId="{8033B80D-62E5-4A4A-A329-C761360B3C33}" destId="{5277980F-FD3B-4F1E-AEC2-F8082EE7B8B9}" srcOrd="0" destOrd="0" presId="urn:microsoft.com/office/officeart/2005/8/layout/list1"/>
    <dgm:cxn modelId="{B5F21F0F-8AE9-4A7C-8394-85989815DDA2}" type="presParOf" srcId="{8033B80D-62E5-4A4A-A329-C761360B3C33}" destId="{65A83C54-B1F6-447F-9420-576D79DA1F33}" srcOrd="1" destOrd="0" presId="urn:microsoft.com/office/officeart/2005/8/layout/list1"/>
    <dgm:cxn modelId="{6906450A-57A7-4FE5-836D-1FAF4AA7E9A1}" type="presParOf" srcId="{33BC4AF2-64CD-4857-88F6-1B94BE523D22}" destId="{0AFFEFC1-8338-4D19-809D-388EA4D63504}" srcOrd="5" destOrd="0" presId="urn:microsoft.com/office/officeart/2005/8/layout/list1"/>
    <dgm:cxn modelId="{BEA55585-4519-4C4F-8759-08F10CA88793}" type="presParOf" srcId="{33BC4AF2-64CD-4857-88F6-1B94BE523D22}" destId="{4DB05257-4696-4F6B-A7A8-44EE7F240D2F}" srcOrd="6" destOrd="0" presId="urn:microsoft.com/office/officeart/2005/8/layout/list1"/>
    <dgm:cxn modelId="{8224926D-2D9A-4ED2-A929-0A3CE41AD05D}" type="presParOf" srcId="{33BC4AF2-64CD-4857-88F6-1B94BE523D22}" destId="{019AE7EB-361C-4BA1-B97E-7A614EDB839B}" srcOrd="7" destOrd="0" presId="urn:microsoft.com/office/officeart/2005/8/layout/list1"/>
    <dgm:cxn modelId="{549A5551-3D45-4E60-BBEB-FC0F363F513F}" type="presParOf" srcId="{33BC4AF2-64CD-4857-88F6-1B94BE523D22}" destId="{55E15102-3121-4862-97BF-96660815DCF5}" srcOrd="8" destOrd="0" presId="urn:microsoft.com/office/officeart/2005/8/layout/list1"/>
    <dgm:cxn modelId="{F0BEA4CA-619E-4E3F-90D0-442382889C58}" type="presParOf" srcId="{55E15102-3121-4862-97BF-96660815DCF5}" destId="{B675135A-8B57-4653-B741-FAD6C3BFD0EC}" srcOrd="0" destOrd="0" presId="urn:microsoft.com/office/officeart/2005/8/layout/list1"/>
    <dgm:cxn modelId="{D1979908-71FB-4B31-B6B8-87054E996A77}" type="presParOf" srcId="{55E15102-3121-4862-97BF-96660815DCF5}" destId="{C1B35D43-E4B0-44DF-9EA0-54E9F0113950}" srcOrd="1" destOrd="0" presId="urn:microsoft.com/office/officeart/2005/8/layout/list1"/>
    <dgm:cxn modelId="{1DF961D9-9180-4B65-B713-7BD9C7D6719F}" type="presParOf" srcId="{33BC4AF2-64CD-4857-88F6-1B94BE523D22}" destId="{DDE46BA1-5C9B-41F9-99FE-EE540760FBB6}" srcOrd="9" destOrd="0" presId="urn:microsoft.com/office/officeart/2005/8/layout/list1"/>
    <dgm:cxn modelId="{B338C6A9-2ED4-4C9D-887D-B535EC9AC41B}" type="presParOf" srcId="{33BC4AF2-64CD-4857-88F6-1B94BE523D22}" destId="{7BEE847A-5BA2-4C3B-88D3-212773CAF0A7}" srcOrd="10" destOrd="0" presId="urn:microsoft.com/office/officeart/2005/8/layout/list1"/>
    <dgm:cxn modelId="{C7943E8C-6837-496A-A6E6-810907F5B5E9}" type="presParOf" srcId="{33BC4AF2-64CD-4857-88F6-1B94BE523D22}" destId="{DB911BA2-CD2A-419A-98A1-AB10DD53A319}" srcOrd="11" destOrd="0" presId="urn:microsoft.com/office/officeart/2005/8/layout/list1"/>
    <dgm:cxn modelId="{7DD977F9-A4BA-4110-A64D-C0969F8628EA}" type="presParOf" srcId="{33BC4AF2-64CD-4857-88F6-1B94BE523D22}" destId="{0365A1BB-954E-4C7E-A0E9-B45C733C87A1}" srcOrd="12" destOrd="0" presId="urn:microsoft.com/office/officeart/2005/8/layout/list1"/>
    <dgm:cxn modelId="{7F27993A-FA08-4895-8376-DA03CFF81658}" type="presParOf" srcId="{0365A1BB-954E-4C7E-A0E9-B45C733C87A1}" destId="{1ECB6F48-3012-41F7-AF15-6C5CBB297EF9}" srcOrd="0" destOrd="0" presId="urn:microsoft.com/office/officeart/2005/8/layout/list1"/>
    <dgm:cxn modelId="{CFC6AE15-3BBA-44A2-95B0-CD3EAF9093F8}" type="presParOf" srcId="{0365A1BB-954E-4C7E-A0E9-B45C733C87A1}" destId="{B6C2E3C4-8319-4AE2-A841-42938EB8FFE5}" srcOrd="1" destOrd="0" presId="urn:microsoft.com/office/officeart/2005/8/layout/list1"/>
    <dgm:cxn modelId="{1C095658-74AB-4D3C-90A0-733E4807DA77}" type="presParOf" srcId="{33BC4AF2-64CD-4857-88F6-1B94BE523D22}" destId="{C6E8D204-5DE0-4EBE-8978-C490FC65D20E}" srcOrd="13" destOrd="0" presId="urn:microsoft.com/office/officeart/2005/8/layout/list1"/>
    <dgm:cxn modelId="{DDFFCDFF-D67D-435C-8A44-4C8F28E88A82}" type="presParOf" srcId="{33BC4AF2-64CD-4857-88F6-1B94BE523D22}" destId="{9B8A3B5A-E964-47BE-9151-8600AC57DEC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058266" cy="5418667"/>
        <a:chOff x="0" y="0"/>
        <a:chExt cx="6058266" cy="5418667"/>
      </a:xfrm>
    </dsp:grpSpPr>
    <dsp:sp modelId="{7C41FC44-9BD1-4461-8789-E37691AC1295}">
      <dsp:nvSpPr>
        <dsp:cNvPr id="5" name="矩形 4"/>
        <dsp:cNvSpPr/>
      </dsp:nvSpPr>
      <dsp:spPr bwMode="white">
        <a:xfrm>
          <a:off x="0" y="511533"/>
          <a:ext cx="6058266" cy="7560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70188" tIns="624840" rIns="470188" bIns="21336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511533"/>
        <a:ext cx="6058266" cy="756000"/>
      </dsp:txXfrm>
    </dsp:sp>
    <dsp:sp modelId="{0D16AD66-D67A-4948-834F-6BF8E1580C13}">
      <dsp:nvSpPr>
        <dsp:cNvPr id="4" name="圆角矩形 3"/>
        <dsp:cNvSpPr/>
      </dsp:nvSpPr>
      <dsp:spPr bwMode="white">
        <a:xfrm>
          <a:off x="302913" y="68733"/>
          <a:ext cx="5040005" cy="8856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60291" tIns="0" rIns="160291" bIns="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Introduction</a:t>
          </a:r>
          <a:endParaRPr lang="zh-CN" altLang="en-US" sz="20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02913" y="68733"/>
        <a:ext cx="5040005" cy="885600"/>
      </dsp:txXfrm>
    </dsp:sp>
    <dsp:sp modelId="{4DB05257-4696-4F6B-A7A8-44EE7F240D2F}">
      <dsp:nvSpPr>
        <dsp:cNvPr id="8" name="矩形 7"/>
        <dsp:cNvSpPr/>
      </dsp:nvSpPr>
      <dsp:spPr bwMode="white">
        <a:xfrm>
          <a:off x="0" y="1872333"/>
          <a:ext cx="6058266" cy="7560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70188" tIns="624840" rIns="470188" bIns="21336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1872333"/>
        <a:ext cx="6058266" cy="756000"/>
      </dsp:txXfrm>
    </dsp:sp>
    <dsp:sp modelId="{65A83C54-B1F6-447F-9420-576D79DA1F33}">
      <dsp:nvSpPr>
        <dsp:cNvPr id="7" name="圆角矩形 6"/>
        <dsp:cNvSpPr/>
      </dsp:nvSpPr>
      <dsp:spPr bwMode="white">
        <a:xfrm>
          <a:off x="302913" y="1429533"/>
          <a:ext cx="5040005" cy="8856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60291" tIns="0" rIns="160291" bIns="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Microscopic level density in UNF30</a:t>
          </a:r>
          <a:endParaRPr lang="zh-CN" altLang="en-US" sz="20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02913" y="1429533"/>
        <a:ext cx="5040005" cy="885600"/>
      </dsp:txXfrm>
    </dsp:sp>
    <dsp:sp modelId="{7BEE847A-5BA2-4C3B-88D3-212773CAF0A7}">
      <dsp:nvSpPr>
        <dsp:cNvPr id="11" name="矩形 10"/>
        <dsp:cNvSpPr/>
      </dsp:nvSpPr>
      <dsp:spPr bwMode="white">
        <a:xfrm>
          <a:off x="0" y="3233134"/>
          <a:ext cx="6058266" cy="7560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70188" tIns="624840" rIns="470188" bIns="21336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3233134"/>
        <a:ext cx="6058266" cy="756000"/>
      </dsp:txXfrm>
    </dsp:sp>
    <dsp:sp modelId="{C1B35D43-E4B0-44DF-9EA0-54E9F0113950}">
      <dsp:nvSpPr>
        <dsp:cNvPr id="10" name="圆角矩形 9"/>
        <dsp:cNvSpPr/>
      </dsp:nvSpPr>
      <dsp:spPr bwMode="white">
        <a:xfrm>
          <a:off x="302913" y="2790333"/>
          <a:ext cx="5040005" cy="8856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60291" tIns="0" rIns="160291" bIns="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Other</a:t>
          </a:r>
          <a:r>
            <a: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method</a:t>
          </a:r>
          <a:r>
            <a: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for Level density</a:t>
          </a:r>
          <a:endParaRPr lang="zh-CN" altLang="en-US" sz="20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02913" y="2790333"/>
        <a:ext cx="5040005" cy="885600"/>
      </dsp:txXfrm>
    </dsp:sp>
    <dsp:sp modelId="{9B8A3B5A-E964-47BE-9151-8600AC57DEC3}">
      <dsp:nvSpPr>
        <dsp:cNvPr id="14" name="矩形 13"/>
        <dsp:cNvSpPr/>
      </dsp:nvSpPr>
      <dsp:spPr bwMode="white">
        <a:xfrm>
          <a:off x="0" y="4593934"/>
          <a:ext cx="6058266" cy="7560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70188" tIns="624840" rIns="470188" bIns="21336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4593934"/>
        <a:ext cx="6058266" cy="756000"/>
      </dsp:txXfrm>
    </dsp:sp>
    <dsp:sp modelId="{B6C2E3C4-8319-4AE2-A841-42938EB8FFE5}">
      <dsp:nvSpPr>
        <dsp:cNvPr id="13" name="圆角矩形 12"/>
        <dsp:cNvSpPr/>
      </dsp:nvSpPr>
      <dsp:spPr bwMode="white">
        <a:xfrm>
          <a:off x="302913" y="4151134"/>
          <a:ext cx="5040005" cy="8856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60291" tIns="0" rIns="160291" bIns="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Outlook</a:t>
          </a:r>
          <a:endParaRPr lang="zh-CN" altLang="en-US" sz="20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02913" y="4151134"/>
        <a:ext cx="5040005" cy="885600"/>
      </dsp:txXfrm>
    </dsp:sp>
    <dsp:sp modelId="{B0F53619-D4CA-49D9-A203-1A5BD68CA3B0}">
      <dsp:nvSpPr>
        <dsp:cNvPr id="3" name="矩形 2" hidden="1"/>
        <dsp:cNvSpPr/>
      </dsp:nvSpPr>
      <dsp:spPr>
        <a:xfrm>
          <a:off x="0" y="68733"/>
          <a:ext cx="302913" cy="885600"/>
        </a:xfrm>
        <a:prstGeom prst="rect">
          <a:avLst/>
        </a:prstGeom>
      </dsp:spPr>
      <dsp:txXfrm>
        <a:off x="0" y="68733"/>
        <a:ext cx="302913" cy="885600"/>
      </dsp:txXfrm>
    </dsp:sp>
    <dsp:sp modelId="{5277980F-FD3B-4F1E-AEC2-F8082EE7B8B9}">
      <dsp:nvSpPr>
        <dsp:cNvPr id="6" name="矩形 5" hidden="1"/>
        <dsp:cNvSpPr/>
      </dsp:nvSpPr>
      <dsp:spPr>
        <a:xfrm>
          <a:off x="0" y="1429533"/>
          <a:ext cx="302913" cy="885600"/>
        </a:xfrm>
        <a:prstGeom prst="rect">
          <a:avLst/>
        </a:prstGeom>
      </dsp:spPr>
      <dsp:txXfrm>
        <a:off x="0" y="1429533"/>
        <a:ext cx="302913" cy="885600"/>
      </dsp:txXfrm>
    </dsp:sp>
    <dsp:sp modelId="{B675135A-8B57-4653-B741-FAD6C3BFD0EC}">
      <dsp:nvSpPr>
        <dsp:cNvPr id="9" name="矩形 8" hidden="1"/>
        <dsp:cNvSpPr/>
      </dsp:nvSpPr>
      <dsp:spPr>
        <a:xfrm>
          <a:off x="0" y="2790333"/>
          <a:ext cx="302913" cy="885600"/>
        </a:xfrm>
        <a:prstGeom prst="rect">
          <a:avLst/>
        </a:prstGeom>
      </dsp:spPr>
      <dsp:txXfrm>
        <a:off x="0" y="2790333"/>
        <a:ext cx="302913" cy="885600"/>
      </dsp:txXfrm>
    </dsp:sp>
    <dsp:sp modelId="{1ECB6F48-3012-41F7-AF15-6C5CBB297EF9}">
      <dsp:nvSpPr>
        <dsp:cNvPr id="12" name="矩形 11" hidden="1"/>
        <dsp:cNvSpPr/>
      </dsp:nvSpPr>
      <dsp:spPr>
        <a:xfrm>
          <a:off x="0" y="4151134"/>
          <a:ext cx="302913" cy="885600"/>
        </a:xfrm>
        <a:prstGeom prst="rect">
          <a:avLst/>
        </a:prstGeom>
      </dsp:spPr>
      <dsp:txXfrm>
        <a:off x="0" y="4151134"/>
        <a:ext cx="302913" cy="885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CDCE7-E29B-44E5-AF4D-BC0DBA3A8A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487C3-2D29-4E41-B852-9323000B8C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487C3-2D29-4E41-B852-9323000B8C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658FD-C19D-5044-96AE-F0AF45F84F2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4580B-125A-164C-9316-72A62D51C2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pic>
        <p:nvPicPr>
          <p:cNvPr id="4" name="图片 24" descr="图片1.jpg"/>
          <p:cNvPicPr>
            <a:picLocks noChangeAspect="1"/>
          </p:cNvPicPr>
          <p:nvPr/>
        </p:nvPicPr>
        <p:blipFill>
          <a:blip r:embed="rId2" cstate="print"/>
          <a:srcRect l="8844" t="27509" r="7133" b="22975"/>
          <a:stretch>
            <a:fillRect/>
          </a:stretch>
        </p:blipFill>
        <p:spPr bwMode="auto">
          <a:xfrm>
            <a:off x="143339" y="147255"/>
            <a:ext cx="3048021" cy="5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18569-5F16-485E-86D1-2EEE2829E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6D95C-1908-4D78-96BC-E785010A29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8569-5F16-485E-86D1-2EEE2829E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D95C-1908-4D78-96BC-E785010A29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71549"/>
            <a:ext cx="10972800" cy="5054617"/>
          </a:xfrm>
        </p:spPr>
        <p:txBody>
          <a:bodyPr/>
          <a:lstStyle>
            <a:lvl1pPr>
              <a:defRPr sz="2200" b="1" baseline="0">
                <a:latin typeface="+mn-lt"/>
              </a:defRPr>
            </a:lvl1pPr>
            <a:lvl2pPr>
              <a:defRPr sz="2200" b="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1" y="500044"/>
            <a:ext cx="11049039" cy="4806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„From nucleon structure to nuclear structure …“ KITCP/ITP-CAS  June 5 – August, 2012</a:t>
            </a:r>
            <a:r>
              <a:rPr lang="en-US"/>
              <a:t> 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55865-B4C4-F24C-8969-6BBB4D6E9007}" type="datetime10">
              <a:rPr lang="en-GB"/>
            </a:fld>
            <a:endParaRPr lang="de-DE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9E58A-8865-5947-BBBE-E4C07620173D}" type="slidenum">
              <a:rPr lang="de-DE" altLang="zh-CN"/>
            </a:fld>
            <a:r>
              <a:rPr lang="de-DE" altLang="zh-CN"/>
              <a:t>/50</a:t>
            </a:r>
            <a:endParaRPr lang="de-DE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71547"/>
            <a:ext cx="10972800" cy="5054617"/>
          </a:xfrm>
        </p:spPr>
        <p:txBody>
          <a:bodyPr/>
          <a:lstStyle>
            <a:lvl1pPr>
              <a:defRPr sz="2200" b="1" baseline="0">
                <a:latin typeface="+mn-lt"/>
              </a:defRPr>
            </a:lvl1pPr>
            <a:lvl2pPr>
              <a:defRPr sz="2200" b="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03767" y="6392863"/>
            <a:ext cx="431800" cy="107950"/>
          </a:xfrm>
          <a:solidFill>
            <a:schemeClr val="accent1"/>
          </a:solidFill>
        </p:spPr>
        <p:txBody>
          <a:bodyPr lIns="0" tIns="0" rIns="0" bIns="0" anchor="ctr" anchorCtr="1"/>
          <a:lstStyle>
            <a:lvl1pPr algn="l">
              <a:defRPr sz="900" b="1" smtClean="0">
                <a:solidFill>
                  <a:srgbClr val="002060"/>
                </a:solidFill>
              </a:defRPr>
            </a:lvl1pPr>
          </a:lstStyle>
          <a:p>
            <a:fld id="{1EE6D95C-1908-4D78-96BC-E785010A29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jpeg"/><Relationship Id="rId17" Type="http://schemas.openxmlformats.org/officeDocument/2006/relationships/image" Target="../media/image3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499" y="500042"/>
            <a:ext cx="11049039" cy="642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4423"/>
            <a:ext cx="10972800" cy="49117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>
                <a:latin typeface="Arial" panose="020B0604020202020204" pitchFamily="34" charset="0"/>
              </a:defRPr>
            </a:lvl1pPr>
          </a:lstStyle>
          <a:p>
            <a:fld id="{7FC18569-5F16-485E-86D1-2EEE2829E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1EE6D95C-1908-4D78-96BC-E785010A2994}" type="slidenum">
              <a:rPr lang="zh-CN" altLang="en-US" smtClean="0"/>
            </a:fld>
            <a:endParaRPr lang="zh-CN" altLang="en-US"/>
          </a:p>
        </p:txBody>
      </p:sp>
      <p:pic>
        <p:nvPicPr>
          <p:cNvPr id="1031" name="Picture 8" descr="C:\Documents and Settings\Administrator\桌面\LOGO\CNDC-Logo(En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957984" y="6215064"/>
            <a:ext cx="853016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9" descr="深色横线"/>
          <p:cNvSpPr>
            <a:spLocks noChangeArrowheads="1"/>
          </p:cNvSpPr>
          <p:nvPr/>
        </p:nvSpPr>
        <p:spPr bwMode="auto">
          <a:xfrm>
            <a:off x="476251" y="6357938"/>
            <a:ext cx="10477500" cy="188912"/>
          </a:xfrm>
          <a:prstGeom prst="rect">
            <a:avLst/>
          </a:prstGeom>
          <a:pattFill prst="dkHorz">
            <a:fgClr>
              <a:srgbClr val="00008E"/>
            </a:fgClr>
            <a:bgClr>
              <a:schemeClr val="bg1"/>
            </a:bgClr>
          </a:patt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800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354941" y="134111"/>
            <a:ext cx="10407649" cy="2359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r">
              <a:lnSpc>
                <a:spcPts val="1100"/>
              </a:lnSpc>
              <a:defRPr/>
            </a:pPr>
            <a:r>
              <a:rPr lang="en-US" altLang="zh-CN" sz="1200" b="1" dirty="0">
                <a:latin typeface="黑体" panose="02010609060101010101" pitchFamily="49" charset="-122"/>
                <a:ea typeface="黑体" panose="02010609060101010101" pitchFamily="49" charset="-122"/>
              </a:rPr>
              <a:t>First Research Coordination Meeting on Updating Nuclear Level Densities for Basic Science and Applications</a:t>
            </a:r>
            <a:endParaRPr lang="en-US" altLang="zh-CN" sz="12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" name="直接连接符 11"/>
          <p:cNvCxnSpPr>
            <a:cxnSpLocks noChangeShapeType="1"/>
          </p:cNvCxnSpPr>
          <p:nvPr/>
        </p:nvCxnSpPr>
        <p:spPr bwMode="auto">
          <a:xfrm>
            <a:off x="476251" y="427039"/>
            <a:ext cx="11239500" cy="1587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</a:ln>
        </p:spPr>
      </p:cxn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476251" y="6357938"/>
            <a:ext cx="431800" cy="182562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 anchor="ctr" anchorCtr="1"/>
          <a:lstStyle>
            <a:lvl1pPr algn="l">
              <a:defRPr sz="900" b="1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D429F408-A1FA-46A8-BAB3-A1778DFB2B41}" type="slidenum">
              <a:rPr lang="en-US" altLang="zh-CN" sz="900" smtClean="0">
                <a:solidFill>
                  <a:schemeClr val="bg1"/>
                </a:solidFill>
              </a:rPr>
            </a:fld>
            <a:endParaRPr lang="en-US" altLang="zh-CN" sz="900" dirty="0">
              <a:solidFill>
                <a:schemeClr val="bg1"/>
              </a:solidFill>
            </a:endParaRPr>
          </a:p>
        </p:txBody>
      </p:sp>
      <p:pic>
        <p:nvPicPr>
          <p:cNvPr id="3" name="图片 24" descr="图片1.jpg"/>
          <p:cNvPicPr>
            <a:picLocks noChangeAspect="1"/>
          </p:cNvPicPr>
          <p:nvPr userDrawn="1"/>
        </p:nvPicPr>
        <p:blipFill>
          <a:blip r:embed="rId18" cstate="print"/>
          <a:srcRect l="8844" t="27509" r="7133" b="22975"/>
          <a:stretch>
            <a:fillRect/>
          </a:stretch>
        </p:blipFill>
        <p:spPr bwMode="auto">
          <a:xfrm>
            <a:off x="342947" y="40437"/>
            <a:ext cx="2602843" cy="5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56.png"/><Relationship Id="rId3" Type="http://schemas.openxmlformats.org/officeDocument/2006/relationships/image" Target="../media/image55.emf"/><Relationship Id="rId2" Type="http://schemas.openxmlformats.org/officeDocument/2006/relationships/image" Target="../media/image54.wmf"/><Relationship Id="rId1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59.emf"/><Relationship Id="rId3" Type="http://schemas.openxmlformats.org/officeDocument/2006/relationships/image" Target="../media/image58.png"/><Relationship Id="rId2" Type="http://schemas.openxmlformats.org/officeDocument/2006/relationships/image" Target="../media/image57.wmf"/><Relationship Id="rId1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wmf"/><Relationship Id="rId3" Type="http://schemas.openxmlformats.org/officeDocument/2006/relationships/image" Target="../media/image65.wmf"/><Relationship Id="rId2" Type="http://schemas.openxmlformats.org/officeDocument/2006/relationships/image" Target="../media/image64.png"/><Relationship Id="rId11" Type="http://schemas.openxmlformats.org/officeDocument/2006/relationships/slideLayout" Target="../slideLayouts/slideLayout16.xml"/><Relationship Id="rId10" Type="http://schemas.openxmlformats.org/officeDocument/2006/relationships/image" Target="../media/image72.png"/><Relationship Id="rId1" Type="http://schemas.openxmlformats.org/officeDocument/2006/relationships/image" Target="../media/image63.wmf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wmf"/><Relationship Id="rId8" Type="http://schemas.openxmlformats.org/officeDocument/2006/relationships/oleObject" Target="../embeddings/oleObject4.bin"/><Relationship Id="rId7" Type="http://schemas.openxmlformats.org/officeDocument/2006/relationships/image" Target="../media/image77.wmf"/><Relationship Id="rId6" Type="http://schemas.openxmlformats.org/officeDocument/2006/relationships/oleObject" Target="../embeddings/oleObject3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1" Type="http://schemas.openxmlformats.org/officeDocument/2006/relationships/vmlDrawing" Target="../drawings/vmlDrawing2.v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3.emf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83.png"/><Relationship Id="rId4" Type="http://schemas.openxmlformats.org/officeDocument/2006/relationships/image" Target="../media/image82.emf"/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.png"/><Relationship Id="rId7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09991" y="1041400"/>
            <a:ext cx="9358009" cy="2387600"/>
          </a:xfrm>
        </p:spPr>
        <p:txBody>
          <a:bodyPr/>
          <a:lstStyle/>
          <a:p>
            <a:r>
              <a:rPr lang="en-US" altLang="zh-CN" sz="4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Level Density study in the future Chinese Nuclear Reaction Model-UNF</a:t>
            </a:r>
            <a:endParaRPr lang="zh-CN" altLang="en-US" sz="13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r>
              <a:rPr lang="en-GB" altLang="zh-CN" dirty="0">
                <a:solidFill>
                  <a:srgbClr val="08388A"/>
                </a:solidFill>
                <a:effectLst/>
                <a:latin typeface="Helvetica" pitchFamily="2" charset="0"/>
              </a:rPr>
              <a:t>XU </a:t>
            </a:r>
            <a:r>
              <a:rPr lang="en-GB" altLang="zh-CN" dirty="0" err="1">
                <a:solidFill>
                  <a:srgbClr val="08388A"/>
                </a:solidFill>
                <a:effectLst/>
                <a:latin typeface="Helvetica" pitchFamily="2" charset="0"/>
              </a:rPr>
              <a:t>Ruirui</a:t>
            </a:r>
            <a:r>
              <a:rPr lang="en-US" altLang="en-GB" dirty="0" err="1">
                <a:solidFill>
                  <a:srgbClr val="08388A"/>
                </a:solidFill>
                <a:effectLst/>
                <a:latin typeface="Helvetica" pitchFamily="2" charset="0"/>
              </a:rPr>
              <a:t>, Tian Yuan</a:t>
            </a:r>
            <a:endParaRPr lang="en-GB" altLang="zh-CN" dirty="0">
              <a:solidFill>
                <a:srgbClr val="08388A"/>
              </a:solidFill>
              <a:effectLst/>
              <a:latin typeface="Helvetica" pitchFamily="2" charset="0"/>
            </a:endParaRPr>
          </a:p>
          <a:p>
            <a:endParaRPr lang="zh-CN" altLang="en-US" dirty="0"/>
          </a:p>
        </p:txBody>
      </p:sp>
      <p:pic>
        <p:nvPicPr>
          <p:cNvPr id="6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4054315" y="5062773"/>
            <a:ext cx="2589234" cy="6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NDC-Logo(En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821" y="4993305"/>
            <a:ext cx="1184059" cy="695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081" y="648301"/>
            <a:ext cx="6036205" cy="54343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678" y="602027"/>
            <a:ext cx="6112954" cy="2466444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5377133" y="3365453"/>
          <a:ext cx="6630786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10262"/>
                <a:gridCol w="1815400"/>
                <a:gridCol w="2605124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UNF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UNF30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Energy range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 MeV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 MeV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Optical potential model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BG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BG, KD, TPM, CTOM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Direct reaction model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DWUCK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DWUCK, ECIS, (OPTMAN)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Level Density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CTM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GCCI, BSFG, GFL, RHB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Giant dipole resonance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SLO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SLO,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MLO, SMLO, RQRPA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Fission reaction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Single humped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Multi-humped, RHB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024277" y="875093"/>
            <a:ext cx="60786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5060" r="1224" b="10643"/>
          <a:stretch>
            <a:fillRect/>
          </a:stretch>
        </p:blipFill>
        <p:spPr>
          <a:xfrm>
            <a:off x="183864" y="596899"/>
            <a:ext cx="11785886" cy="565785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8500" y="4718050"/>
            <a:ext cx="366741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Optical potential model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GDR parameters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Mutil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-humped fission barriers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Level density</a:t>
            </a:r>
            <a:endParaRPr lang="zh-CN" altLang="en-US" b="1" dirty="0">
              <a:highlight>
                <a:srgbClr val="FF00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5346700" y="2978150"/>
            <a:ext cx="1358900" cy="65405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highlight>
                <a:srgbClr val="FF0000"/>
              </a:highligh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76939" y="3797985"/>
            <a:ext cx="148002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Nuclear Reaction 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Model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CNDC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28049" y="3752334"/>
            <a:ext cx="126603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Optimization Method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7216" y="772208"/>
            <a:ext cx="2997937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UNF+MINUIT+MPI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075" y="921657"/>
            <a:ext cx="7502427" cy="50146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116" y="448574"/>
            <a:ext cx="3748382" cy="58063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996" y="673505"/>
            <a:ext cx="4145967" cy="2610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4"/>
              <p:cNvGraphicFramePr>
                <a:graphicFrameLocks noGrp="1"/>
              </p:cNvGraphicFramePr>
              <p:nvPr/>
            </p:nvGraphicFramePr>
            <p:xfrm>
              <a:off x="4518220" y="2087184"/>
              <a:ext cx="7560000" cy="1097280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260000"/>
                    <a:gridCol w="1260000"/>
                    <a:gridCol w="1260000"/>
                    <a:gridCol w="1260000"/>
                    <a:gridCol w="1260000"/>
                    <a:gridCol w="1260000"/>
                  </a:tblGrid>
                  <a:tr h="273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Triple hump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h=1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w=2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h=2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w=3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h=3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273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Energy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𝐰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𝐰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273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Width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𝜞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𝜞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𝐰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𝜞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𝜞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𝐰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𝜞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273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Level </a:t>
                          </a:r>
                          <a:r>
                            <a:rPr lang="en-US" altLang="zh-CN" sz="1200" b="1" dirty="0" err="1"/>
                            <a:t>densiy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𝒍𝒗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𝒍𝒗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𝒍𝒗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4"/>
              <p:cNvGraphicFramePr>
                <a:graphicFrameLocks noGrp="1"/>
              </p:cNvGraphicFramePr>
              <p:nvPr/>
            </p:nvGraphicFramePr>
            <p:xfrm>
              <a:off x="4518220" y="2087184"/>
              <a:ext cx="7560000" cy="1097280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260000"/>
                    <a:gridCol w="1260000"/>
                    <a:gridCol w="1260000"/>
                    <a:gridCol w="1260000"/>
                    <a:gridCol w="1260000"/>
                    <a:gridCol w="1260000"/>
                  </a:tblGrid>
                  <a:tr h="273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Triple hump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h=1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w=2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h=2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w=3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h=3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Energy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Width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Level </a:t>
                          </a:r>
                          <a:r>
                            <a:rPr lang="en-US" altLang="zh-CN" sz="1200" b="1" dirty="0" err="1"/>
                            <a:t>densiy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4"/>
              <p:cNvGraphicFramePr>
                <a:graphicFrameLocks noGrp="1"/>
              </p:cNvGraphicFramePr>
              <p:nvPr/>
            </p:nvGraphicFramePr>
            <p:xfrm>
              <a:off x="4518220" y="674150"/>
              <a:ext cx="2520000" cy="1097280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260000"/>
                    <a:gridCol w="1260000"/>
                  </a:tblGrid>
                  <a:tr h="273600">
                    <a:tc>
                      <a:txBody>
                        <a:bodyPr/>
                        <a:lstStyle/>
                        <a:p>
                          <a:r>
                            <a:rPr lang="en-US" altLang="zh-CN" sz="1200" b="1" dirty="0"/>
                            <a:t>Single hump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h=1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273600">
                    <a:tc>
                      <a:txBody>
                        <a:bodyPr/>
                        <a:lstStyle/>
                        <a:p>
                          <a:r>
                            <a:rPr lang="en-US" altLang="zh-CN" sz="1200" b="1" dirty="0"/>
                            <a:t>Energy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273600">
                    <a:tc>
                      <a:txBody>
                        <a:bodyPr/>
                        <a:lstStyle/>
                        <a:p>
                          <a:r>
                            <a:rPr lang="en-US" altLang="zh-CN" sz="1200" b="1" dirty="0"/>
                            <a:t>Width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𝜞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273600">
                    <a:tc>
                      <a:txBody>
                        <a:bodyPr/>
                        <a:lstStyle/>
                        <a:p>
                          <a:r>
                            <a:rPr lang="en-US" altLang="zh-CN" sz="1200" b="1" dirty="0"/>
                            <a:t>Level </a:t>
                          </a:r>
                          <a:r>
                            <a:rPr lang="en-US" altLang="zh-CN" sz="1200" b="1" dirty="0" err="1"/>
                            <a:t>densiy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𝒍𝒗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4"/>
              <p:cNvGraphicFramePr>
                <a:graphicFrameLocks noGrp="1"/>
              </p:cNvGraphicFramePr>
              <p:nvPr/>
            </p:nvGraphicFramePr>
            <p:xfrm>
              <a:off x="4518220" y="674150"/>
              <a:ext cx="2520000" cy="1097280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1260000"/>
                    <a:gridCol w="1260000"/>
                  </a:tblGrid>
                  <a:tr h="273600">
                    <a:tc>
                      <a:txBody>
                        <a:bodyPr/>
                        <a:lstStyle/>
                        <a:p>
                          <a:r>
                            <a:rPr lang="en-US" altLang="zh-CN" sz="1200" b="1" dirty="0"/>
                            <a:t>Single hump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h=1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altLang="zh-CN" sz="1200" b="1" dirty="0"/>
                            <a:t>Energy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altLang="zh-CN" sz="1200" b="1" dirty="0"/>
                            <a:t>Width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altLang="zh-CN" sz="1200" b="1" dirty="0"/>
                            <a:t>Level </a:t>
                          </a:r>
                          <a:r>
                            <a:rPr lang="en-US" altLang="zh-CN" sz="1200" b="1" dirty="0" err="1"/>
                            <a:t>densiy</a:t>
                          </a:r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4"/>
              <p:cNvGraphicFramePr>
                <a:graphicFrameLocks noGrp="1"/>
              </p:cNvGraphicFramePr>
              <p:nvPr/>
            </p:nvGraphicFramePr>
            <p:xfrm>
              <a:off x="7038220" y="673505"/>
              <a:ext cx="5040000" cy="1097280"/>
            </p:xfrm>
            <a:graphic>
              <a:graphicData uri="http://schemas.openxmlformats.org/drawingml/2006/table">
                <a:tbl>
                  <a:tblPr firstRow="1" bandRow="1">
                    <a:tableStyleId>{638B1855-1B75-4FBE-930C-398BA8C253C6}</a:tableStyleId>
                  </a:tblPr>
                  <a:tblGrid>
                    <a:gridCol w="1260000"/>
                    <a:gridCol w="1260000"/>
                    <a:gridCol w="1260000"/>
                    <a:gridCol w="1260000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Double hump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h=1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w=2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h=2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Energy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ℎ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ℎ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Width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ℎ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ℎ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Level </a:t>
                          </a:r>
                          <a:r>
                            <a:rPr lang="en-US" altLang="zh-CN" sz="1200" dirty="0" err="1"/>
                            <a:t>densiy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𝑙𝑣</m:t>
                                    </m:r>
                                  </m:e>
                                  <m:sub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ℎ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𝑙𝑣</m:t>
                                    </m:r>
                                  </m:e>
                                  <m:sub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ℎ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sz="12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4"/>
              <p:cNvGraphicFramePr>
                <a:graphicFrameLocks noGrp="1"/>
              </p:cNvGraphicFramePr>
              <p:nvPr/>
            </p:nvGraphicFramePr>
            <p:xfrm>
              <a:off x="7038220" y="673505"/>
              <a:ext cx="5040000" cy="1097280"/>
            </p:xfrm>
            <a:graphic>
              <a:graphicData uri="http://schemas.openxmlformats.org/drawingml/2006/table">
                <a:tbl>
                  <a:tblPr firstRow="1" bandRow="1">
                    <a:tableStyleId>{638B1855-1B75-4FBE-930C-398BA8C253C6}</a:tableStyleId>
                  </a:tblPr>
                  <a:tblGrid>
                    <a:gridCol w="1260000"/>
                    <a:gridCol w="1260000"/>
                    <a:gridCol w="1260000"/>
                    <a:gridCol w="1260000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Double hump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h=1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w=2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h=2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Energy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Width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Level </a:t>
                          </a:r>
                          <a:r>
                            <a:rPr lang="en-US" altLang="zh-CN" sz="1200" dirty="0" err="1"/>
                            <a:t>densiy</a:t>
                          </a:r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dirty="0">
                            <a:latin typeface="Hannotate SC" panose="03000500000000000000" pitchFamily="66" charset="-122"/>
                            <a:ea typeface="Hannotate SC" panose="03000500000000000000" pitchFamily="66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96" y="3500218"/>
            <a:ext cx="4256655" cy="25444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791" y="3645086"/>
            <a:ext cx="4346314" cy="25444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文本框 13"/>
          <p:cNvSpPr txBox="1"/>
          <p:nvPr/>
        </p:nvSpPr>
        <p:spPr>
          <a:xfrm>
            <a:off x="9375245" y="3901663"/>
            <a:ext cx="2682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We need to adjust more than 10 parameters for the fission reaction.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>
                <a:highlight>
                  <a:srgbClr val="FF0000"/>
                </a:highlight>
              </a:rPr>
              <a:t>There is no experiment data of the level density at the saddle points. </a:t>
            </a:r>
            <a:endParaRPr lang="zh-CN" altLang="en-US" dirty="0"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r="48"/>
          <a:stretch>
            <a:fillRect/>
          </a:stretch>
        </p:blipFill>
        <p:spPr>
          <a:xfrm>
            <a:off x="0" y="704974"/>
            <a:ext cx="5548696" cy="436234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8"/>
          <a:stretch>
            <a:fillRect/>
          </a:stretch>
        </p:blipFill>
        <p:spPr>
          <a:xfrm>
            <a:off x="5551823" y="708351"/>
            <a:ext cx="1980785" cy="1080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>
            <a:fillRect/>
          </a:stretch>
        </p:blipFill>
        <p:spPr>
          <a:xfrm>
            <a:off x="438337" y="4949752"/>
            <a:ext cx="1811303" cy="1080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" b="355"/>
          <a:stretch>
            <a:fillRect/>
          </a:stretch>
        </p:blipFill>
        <p:spPr>
          <a:xfrm>
            <a:off x="5548696" y="2115445"/>
            <a:ext cx="2390142" cy="1080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r="86"/>
          <a:stretch>
            <a:fillRect/>
          </a:stretch>
        </p:blipFill>
        <p:spPr>
          <a:xfrm>
            <a:off x="5548696" y="3522539"/>
            <a:ext cx="2061040" cy="1080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r="78"/>
          <a:stretch>
            <a:fillRect/>
          </a:stretch>
        </p:blipFill>
        <p:spPr>
          <a:xfrm>
            <a:off x="5562818" y="4929633"/>
            <a:ext cx="2032796" cy="108000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463750" y="5028087"/>
            <a:ext cx="280365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Elastic Reaction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Optical potential model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(CTOM or RHB)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357387" y="747538"/>
            <a:ext cx="3539174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Radiative Capture Reaction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Photon Strength Function(RQRPA)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chemeClr val="tx1"/>
                </a:solidFill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Level Density(RHB)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272620" y="2239946"/>
            <a:ext cx="370870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Fission Reaction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Multi-humped Fission Barrier(RHB)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Level Density at saddle points(RHB)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320189" y="3533735"/>
            <a:ext cx="3491605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 Particle emission Reaction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unified Hauser-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Feshbach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exciton model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Level Density(RHB)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383996" y="5010448"/>
            <a:ext cx="331642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Multi Particle emission Reaction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Hauser-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Feshbach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Level Density(RHB)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7280" y="643582"/>
            <a:ext cx="2931268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800" b="1" dirty="0">
                <a:latin typeface="Segoe UI Light" panose="020B0502040204020203" pitchFamily="34" charset="0"/>
                <a:ea typeface="微软雅黑 Light" panose="020B0502040204020203" pitchFamily="34" charset="-122"/>
              </a:rPr>
              <a:t>Microscopic Level Density 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14042" y="1403887"/>
            <a:ext cx="3239819" cy="3787694"/>
            <a:chOff x="379389" y="2714727"/>
            <a:chExt cx="3239819" cy="3787694"/>
          </a:xfrm>
        </p:grpSpPr>
        <p:grpSp>
          <p:nvGrpSpPr>
            <p:cNvPr id="3" name="组合 2"/>
            <p:cNvGrpSpPr/>
            <p:nvPr/>
          </p:nvGrpSpPr>
          <p:grpSpPr>
            <a:xfrm>
              <a:off x="379389" y="2714727"/>
              <a:ext cx="2827348" cy="2024821"/>
              <a:chOff x="452757" y="2708562"/>
              <a:chExt cx="2827348" cy="202482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508025" y="2708562"/>
                <a:ext cx="2772080" cy="43123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Single particle level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1400" b="1" dirty="0">
                    <a:solidFill>
                      <a:srgbClr val="92D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CDFT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</a:t>
                </a:r>
                <a:endPara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452757" y="4308105"/>
                <a:ext cx="2772080" cy="42527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Particle-hole state density</a:t>
                </a: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箭头: 下 72"/>
            <p:cNvSpPr/>
            <p:nvPr/>
          </p:nvSpPr>
          <p:spPr>
            <a:xfrm>
              <a:off x="1488588" y="3223832"/>
              <a:ext cx="435213" cy="1012563"/>
            </a:xfrm>
            <a:prstGeom prst="downArrow">
              <a:avLst/>
            </a:prstGeom>
            <a:noFill/>
            <a:ln w="349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13174" y="6071191"/>
              <a:ext cx="2772080" cy="43123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Nuclear level density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921827" y="3386135"/>
              <a:ext cx="1697381" cy="60735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combinatorial method</a:t>
              </a:r>
              <a:endPara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921827" y="4960152"/>
              <a:ext cx="1658029" cy="8120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rotational and vibrational effects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箭头: 下 53"/>
            <p:cNvSpPr/>
            <p:nvPr/>
          </p:nvSpPr>
          <p:spPr>
            <a:xfrm>
              <a:off x="1486614" y="4817423"/>
              <a:ext cx="435213" cy="1150675"/>
            </a:xfrm>
            <a:prstGeom prst="downArrow">
              <a:avLst/>
            </a:prstGeom>
            <a:noFill/>
            <a:ln w="349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83479" y="669312"/>
            <a:ext cx="4994316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800" b="1">
                <a:latin typeface="Segoe UI Light" panose="020B0502040204020203" pitchFamily="34" charset="0"/>
                <a:ea typeface="微软雅黑 Light" panose="020B0502040204020203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The </a:t>
            </a:r>
            <a:r>
              <a:rPr lang="en-US" altLang="zh-CN" dirty="0" err="1"/>
              <a:t>Micosopic</a:t>
            </a:r>
            <a:r>
              <a:rPr lang="en-US" altLang="zh-CN" dirty="0"/>
              <a:t> Level Density Based on the CDFT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4951" y="1370635"/>
            <a:ext cx="3789383" cy="2900334"/>
          </a:xfrm>
          <a:prstGeom prst="rect">
            <a:avLst/>
          </a:prstGeom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025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334" y="1152396"/>
            <a:ext cx="4307026" cy="316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13573" y="4505685"/>
                <a:ext cx="7543228" cy="324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𝑠𝑝ℎ</m:t>
                        </m:r>
                      </m:sub>
                    </m:sSub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573" y="4505685"/>
                <a:ext cx="7543228" cy="324384"/>
              </a:xfrm>
              <a:prstGeom prst="rect">
                <a:avLst/>
              </a:prstGeom>
              <a:blipFill rotWithShape="1">
                <a:blip r:embed="rId3"/>
                <a:stretch>
                  <a:fillRect l="-1" t="-111" r="2" b="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/>
              <p:cNvSpPr txBox="1"/>
              <p:nvPr/>
            </p:nvSpPr>
            <p:spPr>
              <a:xfrm>
                <a:off x="3666237" y="4868890"/>
                <a:ext cx="8037900" cy="8099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i="1">
                            <a:latin typeface="Cambria Math" panose="02040503050406030204" pitchFamily="18" charset="0"/>
                          </a:rPr>
                          <m:t>def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[</m:t>
                    </m:r>
                    <m:nary>
                      <m:naryPr>
                        <m:chr m:val="∑"/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1400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  <m:e>
                        <m:sSub>
                          <m:sSub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40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altLang="zh-CN" sz="1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𝑟𝑜𝑡</m:t>
                                </m:r>
                              </m:sub>
                              <m:sup>
                                <m:r>
                                  <a:rPr lang="en-US" altLang="zh-CN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altLang="zh-CN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p>
                            </m:sSubSup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nary>
                    <m:r>
                      <a:rPr lang="en-US" altLang="zh-CN" sz="1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4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𝑒𝑣𝑒𝑛</m:t>
                            </m:r>
                          </m:sub>
                        </m:s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CN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=+)</m:t>
                        </m:r>
                      </m:sub>
                    </m:sSub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𝑟𝑜𝑡</m:t>
                            </m:r>
                          </m:sub>
                          <m:sup>
                            <m:r>
                              <a:rPr lang="en-US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altLang="zh-CN" sz="14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𝑜𝑑𝑑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=−)</m:t>
                          </m:r>
                        </m:sub>
                      </m:sSub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  <m:sup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237" y="4868890"/>
                <a:ext cx="8037900" cy="809965"/>
              </a:xfrm>
              <a:prstGeom prst="rect">
                <a:avLst/>
              </a:prstGeom>
              <a:blipFill rotWithShape="1">
                <a:blip r:embed="rId4"/>
                <a:stretch>
                  <a:fillRect l="-5" t="-43" r="6" b="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/>
          <p:cNvSpPr txBox="1"/>
          <p:nvPr/>
        </p:nvSpPr>
        <p:spPr>
          <a:xfrm>
            <a:off x="7949239" y="5873587"/>
            <a:ext cx="3655040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Hannotate SC" panose="03000500000000000000" pitchFamily="66" charset="-122"/>
                <a:ea typeface="Hannotate SC" panose="03000500000000000000" pitchFamily="66" charset="-122"/>
              </a:rPr>
              <a:t>Collaborate with Jilin University</a:t>
            </a:r>
            <a:endParaRPr kumimoji="1" lang="zh-CN" altLang="en-US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9275" y="2633149"/>
            <a:ext cx="5778369" cy="28483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88" y="2216779"/>
            <a:ext cx="4613653" cy="368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24088" y="659331"/>
            <a:ext cx="3755836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lt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rPr>
              <a:t>Covariant density functional theory:</a:t>
            </a:r>
            <a:endParaRPr lang="en-US" altLang="zh-CN" b="1" dirty="0">
              <a:solidFill>
                <a:schemeClr val="lt1"/>
              </a:solidFill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14" y="1121071"/>
            <a:ext cx="2844800" cy="10033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780667" y="799764"/>
            <a:ext cx="5361030" cy="1549548"/>
            <a:chOff x="1763713" y="2852738"/>
            <a:chExt cx="6711950" cy="200501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2852738"/>
              <a:ext cx="6711950" cy="2005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17"/>
            <p:cNvSpPr>
              <a:spLocks noChangeArrowheads="1"/>
            </p:cNvSpPr>
            <p:nvPr/>
          </p:nvSpPr>
          <p:spPr bwMode="auto">
            <a:xfrm>
              <a:off x="2212975" y="3605213"/>
              <a:ext cx="431800" cy="431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marL="457200" indent="-4572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r>
                <a:rPr lang="de-DE" altLang="zh-CN" sz="1600" dirty="0" err="1">
                  <a:solidFill>
                    <a:schemeClr val="bg1"/>
                  </a:solidFill>
                  <a:latin typeface="Segoe UI Light" panose="020B0502040204020203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g</a:t>
              </a:r>
              <a:r>
                <a:rPr lang="el-GR" altLang="zh-CN" sz="1600" baseline="-25000" dirty="0">
                  <a:solidFill>
                    <a:schemeClr val="bg1"/>
                  </a:solidFill>
                  <a:latin typeface="Segoe UI Light" panose="020B0502040204020203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σ</a:t>
              </a:r>
              <a:endParaRPr lang="el-GR" altLang="zh-CN" sz="1600" baseline="-25000" dirty="0">
                <a:solidFill>
                  <a:schemeClr val="bg1"/>
                </a:solidFill>
                <a:latin typeface="Segoe UI Light" panose="020B0502040204020203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Oval 19"/>
            <p:cNvSpPr>
              <a:spLocks noChangeArrowheads="1"/>
            </p:cNvSpPr>
            <p:nvPr/>
          </p:nvSpPr>
          <p:spPr bwMode="auto">
            <a:xfrm>
              <a:off x="2755900" y="3916363"/>
              <a:ext cx="504825" cy="431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marL="457200" indent="-4572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r>
                <a:rPr lang="de-DE" altLang="zh-CN" sz="1600">
                  <a:solidFill>
                    <a:schemeClr val="bg1"/>
                  </a:solidFill>
                  <a:latin typeface="Segoe UI Light" panose="020B0502040204020203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m</a:t>
              </a:r>
              <a:r>
                <a:rPr lang="el-GR" altLang="zh-CN" sz="1600" baseline="-25000">
                  <a:solidFill>
                    <a:schemeClr val="bg1"/>
                  </a:solidFill>
                  <a:latin typeface="Segoe UI Light" panose="020B0502040204020203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σ</a:t>
              </a:r>
              <a:endParaRPr lang="el-GR" altLang="zh-CN" sz="1600" baseline="-25000">
                <a:solidFill>
                  <a:schemeClr val="bg1"/>
                </a:solidFill>
                <a:latin typeface="Segoe UI Light" panose="020B0502040204020203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Oval 20"/>
            <p:cNvSpPr>
              <a:spLocks noChangeArrowheads="1"/>
            </p:cNvSpPr>
            <p:nvPr/>
          </p:nvSpPr>
          <p:spPr bwMode="auto">
            <a:xfrm>
              <a:off x="6516688" y="3644900"/>
              <a:ext cx="431800" cy="431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marL="457200" indent="-4572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r>
                <a:rPr lang="de-DE" altLang="zh-CN" sz="1600">
                  <a:solidFill>
                    <a:schemeClr val="bg1"/>
                  </a:solidFill>
                  <a:latin typeface="Segoe UI Light" panose="020B0502040204020203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g</a:t>
              </a:r>
              <a:r>
                <a:rPr lang="el-GR" altLang="zh-CN" sz="1600" baseline="-25000">
                  <a:solidFill>
                    <a:schemeClr val="bg1"/>
                  </a:solidFill>
                  <a:latin typeface="Segoe UI Light" panose="020B0502040204020203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ρ</a:t>
              </a:r>
              <a:endParaRPr lang="el-GR" altLang="zh-CN" sz="1600" baseline="-25000">
                <a:solidFill>
                  <a:schemeClr val="bg1"/>
                </a:solidFill>
                <a:latin typeface="Segoe UI Light" panose="020B0502040204020203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Oval 21"/>
            <p:cNvSpPr>
              <a:spLocks noChangeArrowheads="1"/>
            </p:cNvSpPr>
            <p:nvPr/>
          </p:nvSpPr>
          <p:spPr bwMode="auto">
            <a:xfrm>
              <a:off x="4437063" y="3644900"/>
              <a:ext cx="422275" cy="431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marL="457200" indent="-4572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3300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r>
                <a:rPr lang="de-DE" altLang="zh-CN" sz="1600">
                  <a:solidFill>
                    <a:schemeClr val="bg1"/>
                  </a:solidFill>
                  <a:latin typeface="Segoe UI Light" panose="020B0502040204020203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g</a:t>
              </a:r>
              <a:r>
                <a:rPr lang="el-GR" altLang="zh-CN" sz="1600" baseline="-25000">
                  <a:solidFill>
                    <a:schemeClr val="bg1"/>
                  </a:solidFill>
                  <a:latin typeface="Segoe UI Light" panose="020B0502040204020203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ω</a:t>
              </a:r>
              <a:endParaRPr lang="el-GR" altLang="zh-CN" sz="1600" baseline="-25000">
                <a:solidFill>
                  <a:schemeClr val="bg1"/>
                </a:solidFill>
                <a:latin typeface="Segoe UI Light" panose="020B0502040204020203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830243" y="5873570"/>
            <a:ext cx="361740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Taken from Prof. Peter Ring’s talk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58081" y="901362"/>
            <a:ext cx="2762392" cy="40011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non-linear potential:  </a:t>
            </a:r>
            <a:endParaRPr lang="hr-HR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48353" y="1392355"/>
            <a:ext cx="39024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Boguta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</a:t>
            </a:r>
            <a:r>
              <a:rPr lang="en-US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Bodmer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NPA 431</a:t>
            </a:r>
            <a:r>
              <a:rPr lang="hr-HR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3408 (1977) </a:t>
            </a:r>
            <a:endParaRPr lang="hr-HR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583768" y="893951"/>
            <a:ext cx="1441420" cy="40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zh-CN" sz="2000" b="1" dirty="0">
                <a:solidFill>
                  <a:srgbClr val="33CC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NL1,NL3..</a:t>
            </a:r>
            <a:endParaRPr lang="en-GB" altLang="zh-CN" sz="2000" b="1" dirty="0">
              <a:solidFill>
                <a:srgbClr val="33CC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6103183" y="836267"/>
          <a:ext cx="4899914" cy="622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1" imgW="74066400" imgH="9448800" progId="Equation.3">
                  <p:embed/>
                </p:oleObj>
              </mc:Choice>
              <mc:Fallback>
                <p:oleObj name="Equation" r:id="rId1" imgW="74066400" imgH="9448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3183" y="836267"/>
                        <a:ext cx="4899914" cy="6226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4553" y="2225409"/>
            <a:ext cx="5206740" cy="40011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ensity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ependent coupling constants:</a:t>
            </a:r>
            <a:endParaRPr lang="hr-HR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8860" y="2799918"/>
            <a:ext cx="5757894" cy="739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Typel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Wolter, NPA 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656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331 (1999)              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Niksic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Vretenar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Finelli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P.R., </a:t>
            </a:r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PRC </a:t>
            </a:r>
            <a:r>
              <a:rPr lang="de-DE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66</a:t>
            </a:r>
            <a:r>
              <a:rPr lang="hr-HR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024306 (2002):  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de-DE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DD-ME1</a:t>
            </a:r>
            <a:endParaRPr lang="de-DE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de-DE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Lalazissis</a:t>
            </a:r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de-DE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Niksic</a:t>
            </a:r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de-DE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Vretenar</a:t>
            </a:r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P.R., PRC 78, 034318 (2008):</a:t>
            </a:r>
            <a:r>
              <a:rPr lang="de-DE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DD-ME2</a:t>
            </a:r>
            <a:endParaRPr lang="hr-HR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3" r="-563"/>
          <a:stretch>
            <a:fillRect/>
          </a:stretch>
        </p:blipFill>
        <p:spPr bwMode="auto">
          <a:xfrm>
            <a:off x="6257027" y="1573427"/>
            <a:ext cx="5346098" cy="245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48353" y="4385773"/>
            <a:ext cx="4707165" cy="70788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Point-coupling models with density dependent coupling constants:</a:t>
            </a:r>
            <a:endParaRPr lang="hr-HR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693" y="4208446"/>
            <a:ext cx="3520590" cy="20375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Text Box 39"/>
          <p:cNvSpPr txBox="1">
            <a:spLocks noChangeArrowheads="1"/>
          </p:cNvSpPr>
          <p:nvPr/>
        </p:nvSpPr>
        <p:spPr bwMode="auto">
          <a:xfrm>
            <a:off x="458080" y="5169348"/>
            <a:ext cx="6518123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3300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Manakos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</a:t>
            </a:r>
            <a:r>
              <a:rPr lang="en-US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Mannel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de-DE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Z.Phys</a:t>
            </a:r>
            <a:r>
              <a:rPr lang="hr-HR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de-DE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330</a:t>
            </a:r>
            <a:r>
              <a:rPr lang="hr-HR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223 (1988)</a:t>
            </a:r>
            <a:endParaRPr lang="de-DE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Bürvenich, </a:t>
            </a:r>
            <a:r>
              <a:rPr lang="de-DE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Madland</a:t>
            </a:r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Maruhn, Reinhard, PRC </a:t>
            </a:r>
            <a:r>
              <a:rPr lang="de-DE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</a:t>
            </a:r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044308 (2002):    </a:t>
            </a:r>
            <a:r>
              <a:rPr lang="de-DE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PC-F1</a:t>
            </a:r>
            <a:endParaRPr lang="de-DE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Niksic, Vretenar, P.R., PRC 78, 034318 (2008):                                   </a:t>
            </a:r>
            <a:r>
              <a:rPr lang="de-DE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DD-PC1  </a:t>
            </a:r>
            <a:endParaRPr lang="de-DE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de-DE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Zhao, Li, Yao, Meng, J. Meng, archiv 1002.1789</a:t>
            </a:r>
            <a:r>
              <a:rPr lang="de-DE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PC-PK1</a:t>
            </a:r>
            <a:endParaRPr lang="hr-HR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745" y="617435"/>
            <a:ext cx="3998741" cy="2549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73" y="3142943"/>
            <a:ext cx="4513316" cy="30976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45650" y="5902457"/>
            <a:ext cx="5012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Nuclear Science and Techniques (2023) 34:141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458" y="617435"/>
            <a:ext cx="6937807" cy="516335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1" y="2146312"/>
            <a:ext cx="1838384" cy="46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/>
          <p:nvPr/>
        </p:nvSpPr>
        <p:spPr bwMode="auto">
          <a:xfrm>
            <a:off x="358813" y="675675"/>
            <a:ext cx="4041733" cy="408623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b="1" dirty="0">
                <a:latin typeface="Segoe UI Light" panose="020B0502040204020203" pitchFamily="34" charset="0"/>
                <a:ea typeface="微软雅黑 Light" panose="020B0502040204020203" pitchFamily="34" charset="-122"/>
              </a:rPr>
              <a:t>Separable pairing </a:t>
            </a:r>
            <a:r>
              <a:rPr lang="en-US" altLang="zh-CN" b="1">
                <a:latin typeface="Segoe UI Light" panose="020B0502040204020203" pitchFamily="34" charset="0"/>
                <a:ea typeface="微软雅黑 Light" panose="020B0502040204020203" pitchFamily="34" charset="-122"/>
              </a:rPr>
              <a:t>interaction</a:t>
            </a:r>
            <a:r>
              <a:rPr lang="zh-CN" altLang="en-US" b="1">
                <a:latin typeface="Segoe UI Light" panose="020B0502040204020203" pitchFamily="34" charset="0"/>
                <a:ea typeface="微软雅黑 Light" panose="020B0502040204020203" pitchFamily="34" charset="-122"/>
              </a:rPr>
              <a:t>（</a:t>
            </a:r>
            <a:r>
              <a:rPr lang="en-US" altLang="zh-CN" b="1">
                <a:latin typeface="Segoe UI Light" panose="020B0502040204020203" pitchFamily="34" charset="0"/>
                <a:ea typeface="微软雅黑 Light" panose="020B0502040204020203" pitchFamily="34" charset="-122"/>
              </a:rPr>
              <a:t>TMR</a:t>
            </a:r>
            <a:r>
              <a:rPr lang="zh-CN" altLang="en-US" b="1">
                <a:latin typeface="Segoe UI Light" panose="020B0502040204020203" pitchFamily="34" charset="0"/>
                <a:ea typeface="微软雅黑 Light" panose="020B0502040204020203" pitchFamily="34" charset="-122"/>
              </a:rPr>
              <a:t>）</a:t>
            </a:r>
            <a:endParaRPr lang="en-US" altLang="zh-CN" b="1" dirty="0"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3482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13"/>
          <a:stretch>
            <a:fillRect/>
          </a:stretch>
        </p:blipFill>
        <p:spPr bwMode="auto">
          <a:xfrm>
            <a:off x="7559292" y="499726"/>
            <a:ext cx="3380781" cy="236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6" y="2631203"/>
            <a:ext cx="3208791" cy="206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2" y="1245778"/>
            <a:ext cx="3955317" cy="8690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8690" y="2808375"/>
            <a:ext cx="2539870" cy="19351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12558" y="2695912"/>
            <a:ext cx="3380781" cy="216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42317" y="2065196"/>
            <a:ext cx="2753727" cy="60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478" y="4838194"/>
            <a:ext cx="3452418" cy="139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3751" y="4838194"/>
            <a:ext cx="3908807" cy="11398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9414" y="4838194"/>
            <a:ext cx="3568252" cy="11398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" t="326" r="33960" b="-326"/>
          <a:stretch>
            <a:fillRect/>
          </a:stretch>
        </p:blipFill>
        <p:spPr>
          <a:xfrm>
            <a:off x="471577" y="610710"/>
            <a:ext cx="4952994" cy="5590272"/>
          </a:xfrm>
          <a:prstGeom prst="rect">
            <a:avLst/>
          </a:prstGeom>
        </p:spPr>
      </p:pic>
      <p:graphicFrame>
        <p:nvGraphicFramePr>
          <p:cNvPr id="4" name="图示 3"/>
          <p:cNvGraphicFramePr/>
          <p:nvPr/>
        </p:nvGraphicFramePr>
        <p:xfrm>
          <a:off x="5846632" y="610710"/>
          <a:ext cx="60582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/>
          <p:nvPr/>
        </p:nvSpPr>
        <p:spPr bwMode="auto">
          <a:xfrm>
            <a:off x="345981" y="648323"/>
            <a:ext cx="5423343" cy="408623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Pairing effect on the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Microscopic Level Density 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309" y="3296420"/>
            <a:ext cx="5607347" cy="27025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656" y="973166"/>
            <a:ext cx="5782989" cy="35077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86" y="500334"/>
            <a:ext cx="3129646" cy="4354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6" name="组合 5"/>
          <p:cNvGrpSpPr/>
          <p:nvPr/>
        </p:nvGrpSpPr>
        <p:grpSpPr>
          <a:xfrm>
            <a:off x="488852" y="1334773"/>
            <a:ext cx="5921279" cy="1734998"/>
            <a:chOff x="4699083" y="839580"/>
            <a:chExt cx="5205572" cy="1578042"/>
          </a:xfrm>
        </p:grpSpPr>
        <p:graphicFrame>
          <p:nvGraphicFramePr>
            <p:cNvPr id="7" name="Object 4"/>
            <p:cNvGraphicFramePr>
              <a:graphicFrameLocks noChangeAspect="1"/>
            </p:cNvGraphicFramePr>
            <p:nvPr/>
          </p:nvGraphicFramePr>
          <p:xfrm>
            <a:off x="5723028" y="839580"/>
            <a:ext cx="3203577" cy="755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" name="Equation" r:id="rId4" imgW="51816000" imgH="12192000" progId="Equation.DSMT4">
                    <p:embed/>
                  </p:oleObj>
                </mc:Choice>
                <mc:Fallback>
                  <p:oleObj name="Equation" r:id="rId4" imgW="51816000" imgH="121920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3028" y="839580"/>
                          <a:ext cx="3203577" cy="7551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6"/>
            <p:cNvGraphicFramePr>
              <a:graphicFrameLocks noChangeAspect="1"/>
            </p:cNvGraphicFramePr>
            <p:nvPr/>
          </p:nvGraphicFramePr>
          <p:xfrm>
            <a:off x="4699083" y="1794141"/>
            <a:ext cx="2625732" cy="623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" name="Equation" r:id="rId6" imgW="42672000" imgH="10058400" progId="Equation.DSMT4">
                    <p:embed/>
                  </p:oleObj>
                </mc:Choice>
                <mc:Fallback>
                  <p:oleObj name="Equation" r:id="rId6" imgW="42672000" imgH="10058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9083" y="1794141"/>
                          <a:ext cx="2625732" cy="62348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6"/>
            <p:cNvGraphicFramePr>
              <a:graphicFrameLocks noChangeAspect="1"/>
            </p:cNvGraphicFramePr>
            <p:nvPr/>
          </p:nvGraphicFramePr>
          <p:xfrm>
            <a:off x="7802821" y="1778866"/>
            <a:ext cx="2101834" cy="6235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" name="Equation" r:id="rId8" imgW="34137600" imgH="10058400" progId="Equation.DSMT4">
                    <p:embed/>
                  </p:oleObj>
                </mc:Choice>
                <mc:Fallback>
                  <p:oleObj name="Equation" r:id="rId8" imgW="34137600" imgH="10058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2821" y="1778866"/>
                          <a:ext cx="2101834" cy="62354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文本框 12"/>
            <p:cNvSpPr txBox="1"/>
            <p:nvPr/>
          </p:nvSpPr>
          <p:spPr>
            <a:xfrm>
              <a:off x="4825200" y="995915"/>
              <a:ext cx="615418" cy="31298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RHB</a:t>
              </a:r>
              <a:endPara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709988" y="4464805"/>
            <a:ext cx="4998225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Pairing correlations are certainly important in the predictions of nuclear properties, which would certainly in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flu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ence the predictions of nuclear level densities. It is found that the calculation with pairing correlations reproduces the experimental data for nuclear level densities quite well.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280" y="735722"/>
            <a:ext cx="5940011" cy="180525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87258"/>
            <a:ext cx="2814834" cy="21353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535" y="792347"/>
            <a:ext cx="3086620" cy="21252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567" y="2917561"/>
            <a:ext cx="4738981" cy="3234725"/>
          </a:xfrm>
          <a:prstGeom prst="rect">
            <a:avLst/>
          </a:prstGeom>
        </p:spPr>
      </p:pic>
      <p:sp>
        <p:nvSpPr>
          <p:cNvPr id="10" name="标题 1"/>
          <p:cNvSpPr/>
          <p:nvPr/>
        </p:nvSpPr>
        <p:spPr bwMode="auto">
          <a:xfrm>
            <a:off x="292747" y="735722"/>
            <a:ext cx="1930430" cy="408623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b="1" dirty="0">
                <a:latin typeface="Segoe UI Light" panose="020B0502040204020203" pitchFamily="34" charset="0"/>
                <a:ea typeface="微软雅黑 Light" panose="020B0502040204020203" pitchFamily="34" charset="-122"/>
              </a:rPr>
              <a:t>Fission Reaction</a:t>
            </a:r>
            <a:endParaRPr lang="en-US" altLang="zh-CN" b="1" dirty="0"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8122" y="2540979"/>
            <a:ext cx="4962326" cy="38447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072" y="2129042"/>
            <a:ext cx="12192000" cy="2668110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336" y="2268939"/>
            <a:ext cx="11953328" cy="2384197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95" y="2967335"/>
            <a:ext cx="11116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rPr>
              <a:t>Other method for Level Density</a:t>
            </a:r>
            <a:endParaRPr lang="en-US" altLang="zh-CN" sz="5400" b="1" dirty="0">
              <a:solidFill>
                <a:schemeClr val="bg1"/>
              </a:solidFill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>
                <a:latin typeface="Segoe UI Light" panose="020B0502040204020203" pitchFamily="34" charset="0"/>
                <a:ea typeface="微软雅黑 Light" panose="020B0502040204020203" pitchFamily="34" charset="-122"/>
              </a:rPr>
            </a:fld>
            <a:endParaRPr lang="zh-CN" altLang="en-US" dirty="0"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9" y="1421806"/>
            <a:ext cx="5734012" cy="32733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413" y="795663"/>
            <a:ext cx="5548601" cy="2827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301" y="3803352"/>
            <a:ext cx="6070600" cy="2362200"/>
          </a:xfrm>
          <a:prstGeom prst="rect">
            <a:avLst/>
          </a:prstGeom>
        </p:spPr>
      </p:pic>
      <p:cxnSp>
        <p:nvCxnSpPr>
          <p:cNvPr id="5" name="曲线连接符 4"/>
          <p:cNvCxnSpPr/>
          <p:nvPr/>
        </p:nvCxnSpPr>
        <p:spPr bwMode="auto">
          <a:xfrm>
            <a:off x="8224969" y="3058474"/>
            <a:ext cx="2465797" cy="1736333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文本框 6"/>
          <p:cNvSpPr txBox="1"/>
          <p:nvPr/>
        </p:nvSpPr>
        <p:spPr>
          <a:xfrm>
            <a:off x="146574" y="5104831"/>
            <a:ext cx="5518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Applied Radiation and Isotopes 169 (2021) 109583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46574" y="5550277"/>
            <a:ext cx="464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PHYSICAL REVIEW C 109, 044325 (2024)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48006" y="692604"/>
            <a:ext cx="5315962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latin typeface="Segoe UI Light" panose="020B0502040204020203" pitchFamily="34" charset="0"/>
                <a:ea typeface="微软雅黑 Light" panose="020B0502040204020203" pitchFamily="34" charset="-122"/>
              </a:defRPr>
            </a:lvl1pPr>
          </a:lstStyle>
          <a:p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GB" altLang="zh-CN" dirty="0"/>
              <a:t>neural network</a:t>
            </a:r>
            <a:r>
              <a:rPr lang="en-US" altLang="zh-CN" dirty="0"/>
              <a:t> to investigate the level </a:t>
            </a:r>
            <a:r>
              <a:rPr lang="en-US" altLang="zh-CN" dirty="0" err="1"/>
              <a:t>densiy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96" y="2541210"/>
            <a:ext cx="5021278" cy="34862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76" y="961675"/>
            <a:ext cx="5169493" cy="198173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71148" y="3076065"/>
            <a:ext cx="24131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Z, A, E</a:t>
            </a:r>
            <a:endParaRPr lang="en-US" altLang="zh-CN" sz="2000" dirty="0"/>
          </a:p>
          <a:p>
            <a:pPr algn="ctr"/>
            <a:r>
              <a:rPr lang="en-US" altLang="zh-CN" sz="2000" dirty="0"/>
              <a:t>Z, A, β</a:t>
            </a:r>
            <a:r>
              <a:rPr lang="en-US" altLang="zh-CN" sz="2000" baseline="-25000" dirty="0"/>
              <a:t>2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E</a:t>
            </a:r>
            <a:endParaRPr lang="en-US" altLang="zh-CN" sz="2000" dirty="0"/>
          </a:p>
          <a:p>
            <a:pPr algn="ctr"/>
            <a:r>
              <a:rPr lang="en-US" altLang="zh-CN" sz="2000" dirty="0"/>
              <a:t>Z, A, I, P, E</a:t>
            </a:r>
            <a:endParaRPr lang="en-US" altLang="zh-CN" sz="2000" dirty="0"/>
          </a:p>
          <a:p>
            <a:pPr algn="ctr"/>
            <a:r>
              <a:rPr lang="en-US" altLang="zh-CN" sz="2000" dirty="0"/>
              <a:t>Z, A, Sn, </a:t>
            </a:r>
            <a:r>
              <a:rPr lang="en-US" altLang="zh-CN" sz="2000" dirty="0" err="1"/>
              <a:t>Sp</a:t>
            </a:r>
            <a:r>
              <a:rPr lang="en-US" altLang="zh-CN" sz="2000" dirty="0"/>
              <a:t>, E</a:t>
            </a:r>
            <a:endParaRPr lang="en-US" altLang="zh-CN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9821526" y="3337002"/>
            <a:ext cx="203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log ρ/ </a:t>
            </a:r>
            <a:r>
              <a:rPr lang="en-US" altLang="zh-CN" sz="2000" dirty="0" err="1"/>
              <a:t>ρ</a:t>
            </a:r>
            <a:r>
              <a:rPr lang="en-US" altLang="zh-CN" sz="2000" baseline="-25000" dirty="0" err="1"/>
              <a:t>c</a:t>
            </a:r>
            <a:endParaRPr lang="en-US" altLang="zh-CN" sz="2000" baseline="-25000" dirty="0"/>
          </a:p>
          <a:p>
            <a:pPr algn="ctr"/>
            <a:r>
              <a:rPr lang="en-US" altLang="zh-CN" sz="2000" dirty="0"/>
              <a:t>(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altLang="zh-CN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altLang="zh-CN" sz="2000" kern="1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MeV</a:t>
            </a:r>
            <a:r>
              <a:rPr lang="en-US" altLang="zh-CN" sz="2000" kern="100" baseline="30000" dirty="0"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-1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80704" y="3490890"/>
            <a:ext cx="1044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64,32</a:t>
            </a:r>
            <a:endParaRPr lang="zh-CN" altLang="en-US" sz="2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5" y="745635"/>
            <a:ext cx="5981514" cy="167604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04539" y="4532160"/>
            <a:ext cx="5560662" cy="156966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zh-CN" altLang="en-US" sz="1600" dirty="0"/>
              <a:t>The training set used in the BNN contains 282 nuclides, including six theoretical NLD models (BSFGM, GCM, GSM, HF-BCS, Gogny-HFB, and Skyrme-HFB), with 11 ≤ Z ≤ 98 , 24 ≤ A ≤ 251 taken from the TALYS 1.95 code, and the experimental 53-nuclide database measured using the Oslo method. Approximately 70000 data points are used for training set.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319" y="731274"/>
            <a:ext cx="4133990" cy="47711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772" y="641556"/>
            <a:ext cx="4020083" cy="53094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319" y="641556"/>
            <a:ext cx="2936362" cy="50291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36144" y="5847112"/>
            <a:ext cx="1611339" cy="33855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Training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nuclei</a:t>
            </a:r>
            <a:endParaRPr kumimoji="1"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60300" y="5847112"/>
            <a:ext cx="1210203" cy="33855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Test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nuclei</a:t>
            </a:r>
            <a:endParaRPr kumimoji="1"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04084" y="5847112"/>
            <a:ext cx="1510670" cy="33855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nuclei</a:t>
            </a:r>
            <a:endParaRPr kumimoji="1"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072" y="2129042"/>
            <a:ext cx="12192000" cy="2668110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336" y="2268939"/>
            <a:ext cx="11953328" cy="2384197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95" y="2921168"/>
            <a:ext cx="11116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rPr>
              <a:t>OUTLOOK</a:t>
            </a:r>
            <a:endParaRPr lang="zh-CN" altLang="en-US" sz="6000" b="1" dirty="0">
              <a:solidFill>
                <a:schemeClr val="bg1"/>
              </a:solidFill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>
                <a:latin typeface="Segoe UI Light" panose="020B0502040204020203" pitchFamily="34" charset="0"/>
                <a:ea typeface="微软雅黑 Light" panose="020B0502040204020203" pitchFamily="34" charset="-122"/>
              </a:rPr>
            </a:fld>
            <a:endParaRPr lang="zh-CN" altLang="en-US" dirty="0"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6903" y="641309"/>
            <a:ext cx="111122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buNone/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Note that the following contents contain the all researches in our future plan in 2024-2028</a:t>
            </a:r>
            <a:endParaRPr lang="zh-CN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hangingPunct="0">
              <a:buNone/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buNone/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Firstly,  CNDC would like to provide the </a:t>
            </a:r>
            <a:r>
              <a:rPr lang="en-US" altLang="zh-CN" sz="14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globale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phenomenological level density models such as: Constant Temperature + Fermi Gas model and Enhanced </a:t>
            </a:r>
            <a:r>
              <a:rPr lang="en-US" altLang="zh-CN" sz="14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Generalised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Superfluid model in the real nuclear reaction calculations with Chinese UNF code. Secondly, we are also glad to provide the </a:t>
            </a:r>
            <a:r>
              <a:rPr lang="en-US" altLang="zh-CN" sz="14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globale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microscopic level density model based on the Relativistic Hartree-</a:t>
            </a:r>
            <a:r>
              <a:rPr lang="en-US" altLang="zh-CN" sz="14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Bogoliubov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+ combinatorial model. The </a:t>
            </a:r>
            <a:r>
              <a:rPr lang="en-US" altLang="zh-CN" sz="14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nulcear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reaction systems are preliminarily planned as Nb, Sn, U etc. We also would like to incorporate with IAEA, incorporate the recommended energy level density parameters into the UNF </a:t>
            </a:r>
            <a:r>
              <a:rPr lang="en-US" altLang="zh-CN" sz="14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programme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and systematically compare the calculations.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6903" y="2612410"/>
            <a:ext cx="5321029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/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Yearly Goal: Complete technical upgrades to the UNF program, adding phenomenological NLD models.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 eaLnBrk="0" hangingPunct="0">
              <a:buAutoNum type="arabicPeriod"/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Preparation and Preliminary Research: Study existing phenomenological NLD models and design the technical upgrade plan. Design new program architecture to support model integration.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 eaLnBrk="0" hangingPunct="0">
              <a:buAutoNum type="arabicPeriod"/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Program Development and Initial Integration:  Code and integrate the Constant Temperature + Fermi Gas model. Perform initial testing and begin coding the Enhanced </a:t>
            </a:r>
            <a:r>
              <a:rPr lang="en-US" altLang="zh-CN" sz="14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Generalised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Superfluid model.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 eaLnBrk="0" hangingPunct="0">
              <a:buAutoNum type="arabicPeriod"/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Testing and Validation: Conduct comprehensive numerical simulations to verify model performance. Optimize and adjust model codes based on test results.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 eaLnBrk="0" hangingPunct="0">
              <a:buAutoNum type="arabicPeriod"/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Finalization and Documentation: Complete final code optimizations. Write technical documentation and user manuals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75898" y="2687652"/>
            <a:ext cx="5123234" cy="310854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 hangingPunct="0">
              <a:buFont typeface="+mj-lt"/>
              <a:buAutoNum type="arabicPeriod"/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Technical Upgrades to UNF Program: Integration of Constant Temperature + Fermi Gas and Enhanced </a:t>
            </a:r>
            <a:r>
              <a:rPr lang="en-US" altLang="zh-CN" sz="14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Generalised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Superfluid models with detailed technical documentation.</a:t>
            </a:r>
            <a:endParaRPr lang="zh-CN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 hangingPunct="0">
              <a:buFont typeface="+mj-lt"/>
              <a:buAutoNum type="arabicPeriod"/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Optimized Phenomenological NLD Models: Fully integrated and tested models within the UNF program, providing initial global NLD parameters.</a:t>
            </a:r>
            <a:endParaRPr lang="zh-CN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 hangingPunct="0">
              <a:buFont typeface="+mj-lt"/>
              <a:buAutoNum type="arabicPeriod"/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Global NLD Parameters for Nd, Sn, U: Comprehensive lists of global NLD parameters for Nd, Sn, and U isotopic chains, supporting nuclear reaction calculations and related research.</a:t>
            </a:r>
            <a:endParaRPr lang="zh-CN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Incorporate the recommended energy level density parameters into the UNF </a:t>
            </a:r>
            <a:r>
              <a:rPr lang="en-US" altLang="zh-CN" sz="14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programme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and systematically compare the calculations.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6273448" y="5381440"/>
            <a:ext cx="4046984" cy="8679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zh-CN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华文彩云" panose="02010800040101010101" pitchFamily="2" charset="-122"/>
              </a:rPr>
              <a:t>Thank you for your attention !</a:t>
            </a:r>
            <a:endParaRPr lang="en-US" altLang="zh-CN" sz="24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华文彩云" panose="02010800040101010101" pitchFamily="2" charset="-122"/>
            </a:endParaRPr>
          </a:p>
        </p:txBody>
      </p:sp>
      <p:pic>
        <p:nvPicPr>
          <p:cNvPr id="59395" name="Picture 6" descr="实验室外景DSC00023_副本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881188" y="642941"/>
            <a:ext cx="84058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ytian\Pictures\2657327584_ddc62f08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415" y="4494998"/>
            <a:ext cx="3863239" cy="1720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735661" y="646364"/>
            <a:ext cx="7113376" cy="5565272"/>
            <a:chOff x="2735661" y="646364"/>
            <a:chExt cx="7113376" cy="55652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35661" y="646364"/>
              <a:ext cx="7113376" cy="556527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531303" y="646364"/>
              <a:ext cx="1522092" cy="10772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1" i="0" u="none" strike="noStrike" dirty="0">
                  <a:solidFill>
                    <a:srgbClr val="000000"/>
                  </a:solidFill>
                  <a:effectLst/>
                </a:rPr>
                <a:t>Nuclear Physics Collaboration Network</a:t>
              </a:r>
              <a:endParaRPr kumimoji="1" lang="zh-CN" altLang="en-US" sz="1600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359522" y="1128816"/>
              <a:ext cx="1280625" cy="2616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050" i="0" u="none" strike="noStrike" dirty="0">
                  <a:solidFill>
                    <a:srgbClr val="000000"/>
                  </a:solidFill>
                  <a:effectLst/>
                </a:rPr>
                <a:t>Model Calculation</a:t>
              </a:r>
              <a:endParaRPr lang="zh-CN" altLang="en-US" sz="1050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724501" y="2171313"/>
              <a:ext cx="1079710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400" b="1" i="0" u="none" strike="noStrike" dirty="0">
                  <a:solidFill>
                    <a:srgbClr val="000000"/>
                  </a:solidFill>
                  <a:effectLst/>
                </a:rPr>
                <a:t>Nuclear Data</a:t>
              </a:r>
              <a:endParaRPr lang="zh-CN" altLang="en-US" sz="1400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29581" y="2859613"/>
              <a:ext cx="1723814" cy="7386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400" b="1" i="0" u="none" strike="noStrike" dirty="0">
                  <a:solidFill>
                    <a:srgbClr val="000000"/>
                  </a:solidFill>
                  <a:effectLst/>
                </a:rPr>
                <a:t>General + Specialized Nuclear Databases</a:t>
              </a:r>
              <a:endParaRPr lang="zh-CN" altLang="en-US" sz="1400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072" y="2129042"/>
            <a:ext cx="12192000" cy="2668110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336" y="2268939"/>
            <a:ext cx="11953328" cy="2384197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35747" y="2921168"/>
            <a:ext cx="9118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rPr>
              <a:t>INTRODUCTION</a:t>
            </a:r>
            <a:endParaRPr lang="zh-CN" altLang="en-US" sz="5400" b="1" dirty="0">
              <a:solidFill>
                <a:schemeClr val="bg1"/>
              </a:solidFill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>
                <a:latin typeface="Segoe UI Light" panose="020B0502040204020203" pitchFamily="34" charset="0"/>
                <a:ea typeface="微软雅黑 Light" panose="020B0502040204020203" pitchFamily="34" charset="-122"/>
              </a:rPr>
            </a:fld>
            <a:endParaRPr lang="zh-CN" altLang="en-US" dirty="0"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ET_zoom"/>
          <p:cNvPicPr>
            <a:picLocks noChangeAspect="1" noChangeArrowheads="1"/>
          </p:cNvPicPr>
          <p:nvPr/>
        </p:nvPicPr>
        <p:blipFill>
          <a:blip r:embed="rId1" cstate="print">
            <a:lum contrast="32000"/>
          </a:blip>
          <a:srcRect r="56978" b="70164"/>
          <a:stretch>
            <a:fillRect/>
          </a:stretch>
        </p:blipFill>
        <p:spPr bwMode="auto">
          <a:xfrm>
            <a:off x="7770963" y="1052736"/>
            <a:ext cx="1647719" cy="1450652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838" y="2675164"/>
            <a:ext cx="2855250" cy="145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8" b="6772"/>
          <a:stretch>
            <a:fillRect/>
          </a:stretch>
        </p:blipFill>
        <p:spPr bwMode="auto">
          <a:xfrm>
            <a:off x="9613654" y="1052736"/>
            <a:ext cx="1997089" cy="127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7635" y="2495585"/>
            <a:ext cx="2087499" cy="2018718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/>
          <a:srcRect r="2264"/>
          <a:stretch>
            <a:fillRect/>
          </a:stretch>
        </p:blipFill>
        <p:spPr bwMode="auto">
          <a:xfrm>
            <a:off x="5591944" y="4367890"/>
            <a:ext cx="3763428" cy="183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2" descr="Rb94_GePreamp_al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682" y="4657377"/>
            <a:ext cx="2233842" cy="1696155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0567" y="595705"/>
            <a:ext cx="7201615" cy="91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rPr>
              <a:t>Advancing nuclear technology drives increasing nuclear data demands</a:t>
            </a:r>
            <a:endParaRPr lang="zh-CN" altLang="en-US" sz="2800" b="1" dirty="0">
              <a:solidFill>
                <a:srgbClr val="FF0000"/>
              </a:solidFill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78126" y="1751840"/>
            <a:ext cx="5717874" cy="4252207"/>
            <a:chOff x="2735661" y="646364"/>
            <a:chExt cx="7113376" cy="556527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35661" y="646364"/>
              <a:ext cx="7113376" cy="556527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5522056" y="784072"/>
              <a:ext cx="1522092" cy="84591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200" b="1" i="0" u="none" strike="noStrike" dirty="0">
                  <a:solidFill>
                    <a:srgbClr val="000000"/>
                  </a:solidFill>
                  <a:effectLst/>
                </a:rPr>
                <a:t>Nuclear Physics Collaboration Network</a:t>
              </a:r>
              <a:endParaRPr kumimoji="1" lang="zh-CN" altLang="en-US" sz="1200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359522" y="1128816"/>
              <a:ext cx="1348078" cy="30211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900" i="0" u="none" strike="noStrike" dirty="0">
                  <a:solidFill>
                    <a:srgbClr val="000000"/>
                  </a:solidFill>
                  <a:effectLst/>
                </a:rPr>
                <a:t>Model Calculation</a:t>
              </a:r>
              <a:endParaRPr lang="zh-CN" altLang="en-US" sz="900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24500" y="2171313"/>
              <a:ext cx="1079711" cy="56394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100" b="1" i="0" u="none" strike="noStrike" dirty="0">
                  <a:solidFill>
                    <a:srgbClr val="000000"/>
                  </a:solidFill>
                  <a:effectLst/>
                </a:rPr>
                <a:t>Nuclear Data</a:t>
              </a:r>
              <a:endParaRPr lang="zh-CN" altLang="en-US" sz="1100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320334" y="2883836"/>
              <a:ext cx="1723814" cy="78549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100" b="1" i="0" u="none" strike="noStrike" dirty="0">
                  <a:solidFill>
                    <a:srgbClr val="000000"/>
                  </a:solidFill>
                  <a:effectLst/>
                </a:rPr>
                <a:t>General + Specialized Nuclear Databases</a:t>
              </a:r>
              <a:endParaRPr lang="zh-CN" altLang="en-US" sz="1100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148" y="713277"/>
            <a:ext cx="11727703" cy="543144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5375" y="827705"/>
            <a:ext cx="609755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dirty="0"/>
              <a:t>Platform of Chinese Experimental Facilities（partly）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91162" y="-37905"/>
            <a:ext cx="3515579" cy="5539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zh-CN"/>
            </a:defPPr>
            <a:lvl1pPr lvl="0">
              <a:defRPr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sz="30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Nuclear Reactions</a:t>
            </a:r>
            <a:endParaRPr lang="zh-CN" altLang="en-US" sz="3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80728"/>
            <a:ext cx="7848872" cy="524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72643" y="391465"/>
            <a:ext cx="739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2. Platform of Chinese Theoretical Model for nuclear reaction</a:t>
            </a:r>
            <a:endParaRPr lang="en-US" altLang="zh-CN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r"/>
            <a:r>
              <a:rPr lang="en-US" altLang="zh-CN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For Nuclear Data — Neutron and Photon beams</a:t>
            </a:r>
            <a:endParaRPr lang="zh-CN" altLang="en-US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7968208" y="1484784"/>
            <a:ext cx="394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UNF: </a:t>
            </a:r>
            <a:r>
              <a:rPr lang="en-US" altLang="zh-CN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US" altLang="zh-CN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function</a:t>
            </a:r>
            <a:endParaRPr lang="zh-CN" alt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7968208" y="3820105"/>
            <a:ext cx="4237057" cy="416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MEND: </a:t>
            </a:r>
            <a:r>
              <a:rPr lang="en-US" altLang="zh-CN" b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edium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b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nergy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b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uclear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b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ata</a:t>
            </a:r>
            <a:endParaRPr lang="zh-CN" alt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68208" y="885364"/>
            <a:ext cx="4004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Chinese Nuclear Reaction Codes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7981482" y="1856437"/>
            <a:ext cx="4235198" cy="1172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Incident: Neutron, proton, photon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Target: light, medium heavy, actinides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Energy: ~ 20MeV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8015462" y="4272537"/>
            <a:ext cx="398519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Incident: neutron, proton, deuteron, triton, alpha, photon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Target: medium heavy, actinides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Energy: ~ 200MeV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8731685" y="3096213"/>
            <a:ext cx="3340979" cy="62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J.S. Zhang, </a:t>
            </a:r>
            <a:r>
              <a:rPr lang="en-US" altLang="zh-CN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Sci. Eng. 142, 207, 2002</a:t>
            </a:r>
            <a:endParaRPr lang="en-US" altLang="zh-CN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J.S. Zhang, </a:t>
            </a:r>
            <a:r>
              <a:rPr lang="en-US" altLang="zh-CN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Sci. Eng. 114, 55, 1993</a:t>
            </a:r>
            <a:endParaRPr lang="zh-CN" alt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8688288" y="5800850"/>
            <a:ext cx="3531736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C.H. </a:t>
            </a:r>
            <a:r>
              <a:rPr lang="en-US" altLang="zh-CN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Sci. Eng. 153, 93, 2006</a:t>
            </a:r>
            <a:endParaRPr lang="en-US" altLang="zh-CN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C.H. </a:t>
            </a:r>
            <a:r>
              <a:rPr lang="en-US" altLang="zh-CN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Chin. J. Comp. Phys. 20, 279, 2003</a:t>
            </a:r>
            <a:endParaRPr lang="zh-CN" alt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374" y="3390088"/>
            <a:ext cx="3366216" cy="27686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rcRect b="40237"/>
          <a:stretch>
            <a:fillRect/>
          </a:stretch>
        </p:blipFill>
        <p:spPr>
          <a:xfrm>
            <a:off x="4368022" y="3741813"/>
            <a:ext cx="3455955" cy="234635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260" y="3323278"/>
            <a:ext cx="3717057" cy="285349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82" y="634156"/>
            <a:ext cx="3600000" cy="27559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371" y="639543"/>
            <a:ext cx="3600000" cy="26837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6260" y="665379"/>
            <a:ext cx="3600000" cy="23047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8" name="文本框 27"/>
          <p:cNvSpPr txBox="1"/>
          <p:nvPr/>
        </p:nvSpPr>
        <p:spPr>
          <a:xfrm>
            <a:off x="3145560" y="969995"/>
            <a:ext cx="60786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1989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242527" y="769829"/>
            <a:ext cx="60786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1993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197485" y="805793"/>
            <a:ext cx="60786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2002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590" y="632807"/>
            <a:ext cx="3553987" cy="20124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64189" y="1994675"/>
            <a:ext cx="60786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47" y="2645306"/>
            <a:ext cx="3278475" cy="1377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98" y="4022521"/>
            <a:ext cx="3321734" cy="215441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577" y="878716"/>
            <a:ext cx="3471650" cy="51005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872" y="487710"/>
            <a:ext cx="2160000" cy="18930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316" y="429856"/>
            <a:ext cx="2340000" cy="195088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8872" y="2419839"/>
            <a:ext cx="2160000" cy="187357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8872" y="2323470"/>
            <a:ext cx="2160000" cy="206631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8872" y="4332511"/>
            <a:ext cx="2160000" cy="21544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1761" y="4419203"/>
            <a:ext cx="2160000" cy="18641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072" y="2129042"/>
            <a:ext cx="12192000" cy="2668110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336" y="2268939"/>
            <a:ext cx="11953328" cy="2384197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95" y="2885074"/>
            <a:ext cx="11116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rPr>
              <a:t>Microscopic Level Density in UNF30</a:t>
            </a:r>
            <a:endParaRPr lang="en-US" altLang="zh-CN" sz="5400" b="1" dirty="0">
              <a:solidFill>
                <a:schemeClr val="bg1"/>
              </a:solidFill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>
                <a:latin typeface="Segoe UI Light" panose="020B0502040204020203" pitchFamily="34" charset="0"/>
                <a:ea typeface="微软雅黑 Light" panose="020B0502040204020203" pitchFamily="34" charset="-122"/>
              </a:rPr>
            </a:fld>
            <a:endParaRPr lang="zh-CN" altLang="en-US" dirty="0">
              <a:latin typeface="Segoe UI Light" panose="020B0502040204020203" pitchFamily="34" charset="0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CNDC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nt">
      <a:majorFont>
        <a:latin typeface="Segoe UI Light"/>
        <a:ea typeface="微软雅黑 Light"/>
        <a:cs typeface=""/>
      </a:majorFont>
      <a:minorFont>
        <a:latin typeface="Segoe U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CNDC</Template>
  <TotalTime>0</TotalTime>
  <Words>6714</Words>
  <Application>WPS 演示</Application>
  <PresentationFormat>宽屏</PresentationFormat>
  <Paragraphs>349</Paragraphs>
  <Slides>29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29</vt:i4>
      </vt:variant>
    </vt:vector>
  </HeadingPairs>
  <TitlesOfParts>
    <vt:vector size="51" baseType="lpstr">
      <vt:lpstr>Arial</vt:lpstr>
      <vt:lpstr>宋体</vt:lpstr>
      <vt:lpstr>Wingdings</vt:lpstr>
      <vt:lpstr>黑体</vt:lpstr>
      <vt:lpstr>微软雅黑</vt:lpstr>
      <vt:lpstr>Times New Roman</vt:lpstr>
      <vt:lpstr>Helvetica</vt:lpstr>
      <vt:lpstr>Calibri</vt:lpstr>
      <vt:lpstr>Segoe UI Light</vt:lpstr>
      <vt:lpstr>微软雅黑 Light</vt:lpstr>
      <vt:lpstr>Arial Unicode MS</vt:lpstr>
      <vt:lpstr>等线</vt:lpstr>
      <vt:lpstr>Cambria Math</vt:lpstr>
      <vt:lpstr>Hannotate SC</vt:lpstr>
      <vt:lpstr>Comic Sans MS</vt:lpstr>
      <vt:lpstr>Cooper Black</vt:lpstr>
      <vt:lpstr>华文彩云</vt:lpstr>
      <vt:lpstr>CNDC</vt:lpstr>
      <vt:lpstr>Equation.3</vt:lpstr>
      <vt:lpstr>Equation.DSMT4</vt:lpstr>
      <vt:lpstr>Equation.DSMT4</vt:lpstr>
      <vt:lpstr>Equation.DSMT4</vt:lpstr>
      <vt:lpstr>The Level Density study in the future Chinese Nuclear Reaction Model-UNF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yuan tian</dc:creator>
  <cp:lastModifiedBy>xrr</cp:lastModifiedBy>
  <cp:revision>59</cp:revision>
  <dcterms:created xsi:type="dcterms:W3CDTF">2025-03-14T02:30:00Z</dcterms:created>
  <dcterms:modified xsi:type="dcterms:W3CDTF">2025-03-24T03:14:40Z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8FE0DB2DB7484199821E142D53D892FA_13</vt:lpwstr>
  </property>
  <property fmtid="{D5CDD505-2E9C-101B-9397-08002B2CF9AE}" pid="3" name="KSOProductBuildVer">
    <vt:lpwstr>2052-12.1.0.20305</vt:lpwstr>
  </property>
</Properties>
</file>