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DDEC"/>
          </a:solidFill>
        </a:fill>
      </a:tcStyle>
    </a:wholeTbl>
    <a:band2H>
      <a:tcTxStyle b="def" i="def"/>
      <a:tcStyle>
        <a:tcBdr/>
        <a:fill>
          <a:solidFill>
            <a:srgbClr val="EAEFF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ECCA"/>
          </a:solidFill>
        </a:fill>
      </a:tcStyle>
    </a:wholeTbl>
    <a:band2H>
      <a:tcTxStyle b="def" i="def"/>
      <a:tcStyle>
        <a:tcBdr/>
        <a:fill>
          <a:solidFill>
            <a:srgbClr val="EFF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ECFF"/>
          </a:solidFill>
        </a:fill>
      </a:tcStyle>
    </a:wholeTbl>
    <a:band2H>
      <a:tcTxStyle b="def" i="def"/>
      <a:tcStyle>
        <a:tcBdr/>
        <a:fill>
          <a:solidFill>
            <a:srgbClr val="EFF6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65" name="Shape 46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34" name="Shape 63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 you!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84" name="Shape 68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 you!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2.png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6"/>
          <p:cNvSpPr/>
          <p:nvPr/>
        </p:nvSpPr>
        <p:spPr>
          <a:xfrm flipH="1" flipV="1">
            <a:off x="-3" y="5301207"/>
            <a:ext cx="6372205" cy="1556797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3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288" y="135562"/>
            <a:ext cx="1758653" cy="5649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Text"/>
          <p:cNvSpPr txBox="1"/>
          <p:nvPr>
            <p:ph type="title"/>
          </p:nvPr>
        </p:nvSpPr>
        <p:spPr>
          <a:xfrm>
            <a:off x="323527" y="1772816"/>
            <a:ext cx="8568953" cy="108012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100000"/>
              </a:lnSpc>
              <a:defRPr b="1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" name="Body Level One…"/>
          <p:cNvSpPr txBox="1"/>
          <p:nvPr>
            <p:ph type="body" sz="half" idx="1"/>
          </p:nvPr>
        </p:nvSpPr>
        <p:spPr>
          <a:xfrm>
            <a:off x="323527" y="3573016"/>
            <a:ext cx="8568953" cy="1608584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7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527" y="174777"/>
            <a:ext cx="2508800" cy="805953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lide Number"/>
          <p:cNvSpPr txBox="1"/>
          <p:nvPr>
            <p:ph type="sldNum" sz="quarter" idx="2"/>
          </p:nvPr>
        </p:nvSpPr>
        <p:spPr>
          <a:xfrm>
            <a:off x="6307802" y="6356350"/>
            <a:ext cx="245400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sz="1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6"/>
          <p:cNvSpPr/>
          <p:nvPr/>
        </p:nvSpPr>
        <p:spPr>
          <a:xfrm flipH="1" flipV="1">
            <a:off x="-3" y="5301207"/>
            <a:ext cx="6372205" cy="1556797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3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24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288" y="135562"/>
            <a:ext cx="1758653" cy="564968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Title Text"/>
          <p:cNvSpPr txBox="1"/>
          <p:nvPr>
            <p:ph type="title"/>
          </p:nvPr>
        </p:nvSpPr>
        <p:spPr>
          <a:xfrm>
            <a:off x="1792288" y="4800600"/>
            <a:ext cx="5486404" cy="566738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lnSpc>
                <a:spcPct val="100000"/>
              </a:lnSpc>
              <a:defRPr b="1" sz="2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6" name="Picture Placeholder 2"/>
          <p:cNvSpPr/>
          <p:nvPr>
            <p:ph type="pic" sz="half" idx="21"/>
          </p:nvPr>
        </p:nvSpPr>
        <p:spPr>
          <a:xfrm>
            <a:off x="1792288" y="1124742"/>
            <a:ext cx="5486404" cy="360283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4" cy="804867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8736677" y="6482724"/>
            <a:ext cx="245400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sz="1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ndaard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6"/>
          <p:cNvSpPr/>
          <p:nvPr/>
        </p:nvSpPr>
        <p:spPr>
          <a:xfrm flipH="1" flipV="1">
            <a:off x="-3" y="5301207"/>
            <a:ext cx="6372205" cy="1556797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6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37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288" y="135562"/>
            <a:ext cx="1758653" cy="564968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itle Text"/>
          <p:cNvSpPr txBox="1"/>
          <p:nvPr>
            <p:ph type="title"/>
          </p:nvPr>
        </p:nvSpPr>
        <p:spPr>
          <a:xfrm>
            <a:off x="1115616" y="274638"/>
            <a:ext cx="7200801" cy="114300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100000"/>
              </a:lnSpc>
              <a:defRPr b="1" sz="3600">
                <a:solidFill>
                  <a:srgbClr val="009E4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9" name="Body Level One…"/>
          <p:cNvSpPr txBox="1"/>
          <p:nvPr>
            <p:ph type="body" idx="1"/>
          </p:nvPr>
        </p:nvSpPr>
        <p:spPr>
          <a:xfrm>
            <a:off x="1115616" y="1556791"/>
            <a:ext cx="7200801" cy="4320481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lnSpc>
                <a:spcPct val="100000"/>
              </a:lnSpc>
              <a:spcBef>
                <a:spcPts val="500"/>
              </a:spcBef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marL="800100" indent="-342900">
              <a:lnSpc>
                <a:spcPct val="100000"/>
              </a:lnSpc>
              <a:spcBef>
                <a:spcPts val="500"/>
              </a:spcBef>
              <a:buChar char="–"/>
              <a:defRPr b="1" sz="2400">
                <a:latin typeface="Arial"/>
                <a:ea typeface="Arial"/>
                <a:cs typeface="Arial"/>
                <a:sym typeface="Arial"/>
              </a:defRPr>
            </a:lvl2pPr>
            <a:lvl3pPr marL="1219200" indent="-304800">
              <a:lnSpc>
                <a:spcPct val="100000"/>
              </a:lnSpc>
              <a:spcBef>
                <a:spcPts val="500"/>
              </a:spcBef>
              <a:defRPr b="1" sz="2400">
                <a:latin typeface="Arial"/>
                <a:ea typeface="Arial"/>
                <a:cs typeface="Arial"/>
                <a:sym typeface="Arial"/>
              </a:defRPr>
            </a:lvl3pPr>
            <a:lvl4pPr marL="1714500" indent="-342900">
              <a:lnSpc>
                <a:spcPct val="100000"/>
              </a:lnSpc>
              <a:spcBef>
                <a:spcPts val="500"/>
              </a:spcBef>
              <a:buChar char="–"/>
              <a:defRPr b="1" sz="2400">
                <a:latin typeface="Arial"/>
                <a:ea typeface="Arial"/>
                <a:cs typeface="Arial"/>
                <a:sym typeface="Arial"/>
              </a:defRPr>
            </a:lvl4pPr>
            <a:lvl5pPr marL="2171700" indent="-342900">
              <a:lnSpc>
                <a:spcPct val="100000"/>
              </a:lnSpc>
              <a:spcBef>
                <a:spcPts val="500"/>
              </a:spcBef>
              <a:buChar char="»"/>
              <a:defRPr b="1" sz="2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xfrm>
            <a:off x="8116386" y="6447856"/>
            <a:ext cx="245399" cy="226983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defRPr sz="10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foli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rou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47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8" name="Picture 4" descr="Picture 4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71449" y="190496"/>
              <a:ext cx="8799515" cy="6329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50" name="Picture 13" descr="Picture 1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48600" y="457200"/>
            <a:ext cx="850900" cy="676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Picture 14" descr="Picture 1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48600" y="457200"/>
            <a:ext cx="850900" cy="676275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Title Text"/>
          <p:cNvSpPr txBox="1"/>
          <p:nvPr>
            <p:ph type="title"/>
          </p:nvPr>
        </p:nvSpPr>
        <p:spPr>
          <a:xfrm>
            <a:off x="3203575" y="1268412"/>
            <a:ext cx="5495925" cy="936626"/>
          </a:xfrm>
          <a:prstGeom prst="rect">
            <a:avLst/>
          </a:prstGeom>
        </p:spPr>
        <p:txBody>
          <a:bodyPr lIns="18000" tIns="18000" rIns="18000" bIns="18000" anchor="t"/>
          <a:lstStyle>
            <a:lvl1pPr>
              <a:lnSpc>
                <a:spcPct val="100000"/>
              </a:lnSpc>
              <a:defRPr b="1" sz="2800">
                <a:solidFill>
                  <a:srgbClr val="00993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3" name="Body Level One…"/>
          <p:cNvSpPr txBox="1"/>
          <p:nvPr>
            <p:ph type="body" sz="half" idx="1"/>
          </p:nvPr>
        </p:nvSpPr>
        <p:spPr>
          <a:xfrm>
            <a:off x="4572000" y="2349500"/>
            <a:ext cx="4103688" cy="4032250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ctr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ctr">
              <a:lnSpc>
                <a:spcPct val="100000"/>
              </a:lnSpc>
              <a:spcBef>
                <a:spcPts val="400"/>
              </a:spcBef>
              <a:buFontTx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ctr">
              <a:lnSpc>
                <a:spcPct val="100000"/>
              </a:lnSpc>
              <a:spcBef>
                <a:spcPts val="400"/>
              </a:spcBef>
              <a:buFontTx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ctr">
              <a:lnSpc>
                <a:spcPct val="100000"/>
              </a:lnSpc>
              <a:spcBef>
                <a:spcPts val="400"/>
              </a:spcBef>
              <a:buFontTx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ctr">
              <a:lnSpc>
                <a:spcPct val="100000"/>
              </a:lnSpc>
              <a:spcBef>
                <a:spcPts val="400"/>
              </a:spcBef>
              <a:buFontTx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" name="Slide Number"/>
          <p:cNvSpPr txBox="1"/>
          <p:nvPr>
            <p:ph type="sldNum" sz="quarter" idx="2"/>
          </p:nvPr>
        </p:nvSpPr>
        <p:spPr>
          <a:xfrm>
            <a:off x="6307802" y="6356350"/>
            <a:ext cx="245400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sz="1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und Inh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450" y="190500"/>
            <a:ext cx="8799515" cy="6329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48600" y="457200"/>
            <a:ext cx="850900" cy="676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48600" y="457200"/>
            <a:ext cx="850900" cy="676275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Title Text"/>
          <p:cNvSpPr txBox="1"/>
          <p:nvPr>
            <p:ph type="title"/>
          </p:nvPr>
        </p:nvSpPr>
        <p:spPr>
          <a:xfrm>
            <a:off x="762000" y="457200"/>
            <a:ext cx="6477000" cy="68580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100000"/>
              </a:lnSpc>
              <a:defRPr b="1" sz="2800">
                <a:solidFill>
                  <a:srgbClr val="00993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5" name="Body Level One…"/>
          <p:cNvSpPr txBox="1"/>
          <p:nvPr>
            <p:ph type="body" idx="1"/>
          </p:nvPr>
        </p:nvSpPr>
        <p:spPr>
          <a:xfrm>
            <a:off x="762000" y="1371600"/>
            <a:ext cx="6477000" cy="4191000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742950" indent="-285750">
              <a:lnSpc>
                <a:spcPct val="100000"/>
              </a:lnSpc>
              <a:spcBef>
                <a:spcPts val="400"/>
              </a:spcBef>
              <a:buFontTx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lnSpc>
                <a:spcPct val="100000"/>
              </a:lnSpc>
              <a:spcBef>
                <a:spcPts val="400"/>
              </a:spcBef>
              <a:buFontTx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00000"/>
              </a:lnSpc>
              <a:spcBef>
                <a:spcPts val="400"/>
              </a:spcBef>
              <a:buFontTx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00000"/>
              </a:lnSpc>
              <a:spcBef>
                <a:spcPts val="400"/>
              </a:spcBef>
              <a:buFontTx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6" name="Slide Number"/>
          <p:cNvSpPr txBox="1"/>
          <p:nvPr>
            <p:ph type="sldNum" sz="quarter" idx="2"/>
          </p:nvPr>
        </p:nvSpPr>
        <p:spPr>
          <a:xfrm>
            <a:off x="8633491" y="6553200"/>
            <a:ext cx="245399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b="1" sz="1000">
                <a:solidFill>
                  <a:srgbClr val="66646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bschnitts-&#10;überschrif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450" y="190500"/>
            <a:ext cx="8799515" cy="6329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48600" y="457200"/>
            <a:ext cx="850900" cy="676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48600" y="457200"/>
            <a:ext cx="850900" cy="676275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lnSpc>
                <a:spcPct val="100000"/>
              </a:lnSpc>
              <a:defRPr b="1" cap="all" sz="4000">
                <a:solidFill>
                  <a:srgbClr val="00993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7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92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8" name="Slide Number"/>
          <p:cNvSpPr txBox="1"/>
          <p:nvPr>
            <p:ph type="sldNum" sz="quarter" idx="2"/>
          </p:nvPr>
        </p:nvSpPr>
        <p:spPr>
          <a:xfrm>
            <a:off x="8633491" y="6553200"/>
            <a:ext cx="245399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b="1" sz="1000">
                <a:solidFill>
                  <a:srgbClr val="66646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wei Inhal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450" y="190500"/>
            <a:ext cx="8799515" cy="6329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48600" y="457200"/>
            <a:ext cx="850900" cy="676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48600" y="457200"/>
            <a:ext cx="850900" cy="676275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Title Text"/>
          <p:cNvSpPr txBox="1"/>
          <p:nvPr>
            <p:ph type="title"/>
          </p:nvPr>
        </p:nvSpPr>
        <p:spPr>
          <a:xfrm>
            <a:off x="762000" y="457200"/>
            <a:ext cx="6477000" cy="68580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100000"/>
              </a:lnSpc>
              <a:defRPr b="1" sz="2800">
                <a:solidFill>
                  <a:srgbClr val="00993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9" name="Body Level One…"/>
          <p:cNvSpPr txBox="1"/>
          <p:nvPr>
            <p:ph type="body" sz="half" idx="1"/>
          </p:nvPr>
        </p:nvSpPr>
        <p:spPr>
          <a:xfrm>
            <a:off x="762000" y="1371600"/>
            <a:ext cx="3162300" cy="4191000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lnSpc>
                <a:spcPct val="100000"/>
              </a:lnSpc>
              <a:spcBef>
                <a:spcPts val="600"/>
              </a:spcBef>
              <a:buFontTx/>
              <a:buChar char="-"/>
              <a:defRPr>
                <a:latin typeface="Arial"/>
                <a:ea typeface="Arial"/>
                <a:cs typeface="Arial"/>
                <a:sym typeface="Arial"/>
              </a:defRPr>
            </a:lvl2pPr>
            <a:lvl3pPr marL="1234438" indent="-320038">
              <a:lnSpc>
                <a:spcPct val="100000"/>
              </a:lnSpc>
              <a:spcBef>
                <a:spcPts val="600"/>
              </a:spcBef>
              <a:buFontTx/>
              <a:buChar char="-"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lnSpc>
                <a:spcPct val="100000"/>
              </a:lnSpc>
              <a:spcBef>
                <a:spcPts val="600"/>
              </a:spcBef>
              <a:buFontTx/>
              <a:buChar char="-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lnSpc>
                <a:spcPct val="100000"/>
              </a:lnSpc>
              <a:spcBef>
                <a:spcPts val="600"/>
              </a:spcBef>
              <a:buFontTx/>
              <a:buChar char="-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" name="Slide Number"/>
          <p:cNvSpPr txBox="1"/>
          <p:nvPr>
            <p:ph type="sldNum" sz="quarter" idx="2"/>
          </p:nvPr>
        </p:nvSpPr>
        <p:spPr>
          <a:xfrm>
            <a:off x="8633491" y="6553200"/>
            <a:ext cx="245399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b="1" sz="1000">
                <a:solidFill>
                  <a:srgbClr val="66646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gleich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450" y="190500"/>
            <a:ext cx="8799515" cy="6329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48600" y="457200"/>
            <a:ext cx="850900" cy="676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48600" y="457200"/>
            <a:ext cx="850900" cy="676275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100000"/>
              </a:lnSpc>
              <a:defRPr b="1" sz="2800">
                <a:solidFill>
                  <a:srgbClr val="00993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1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" name="Textplatzhalter 4"/>
          <p:cNvSpPr/>
          <p:nvPr>
            <p:ph type="body" sz="quarter" idx="21"/>
          </p:nvPr>
        </p:nvSpPr>
        <p:spPr>
          <a:xfrm>
            <a:off x="4645025" y="1535112"/>
            <a:ext cx="4041775" cy="639767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pPr marL="177800" indent="-1778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defRPr sz="1800"/>
            </a:pPr>
          </a:p>
        </p:txBody>
      </p:sp>
      <p:sp>
        <p:nvSpPr>
          <p:cNvPr id="203" name="Slide Number"/>
          <p:cNvSpPr txBox="1"/>
          <p:nvPr>
            <p:ph type="sldNum" sz="quarter" idx="2"/>
          </p:nvPr>
        </p:nvSpPr>
        <p:spPr>
          <a:xfrm>
            <a:off x="8633491" y="6553200"/>
            <a:ext cx="245399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b="1" sz="1000">
                <a:solidFill>
                  <a:srgbClr val="66646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ur Tite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450" y="190500"/>
            <a:ext cx="8799515" cy="6329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48600" y="457200"/>
            <a:ext cx="850900" cy="676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48600" y="457200"/>
            <a:ext cx="850900" cy="676275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Title Text"/>
          <p:cNvSpPr txBox="1"/>
          <p:nvPr>
            <p:ph type="title"/>
          </p:nvPr>
        </p:nvSpPr>
        <p:spPr>
          <a:xfrm>
            <a:off x="762000" y="457200"/>
            <a:ext cx="6477000" cy="68580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100000"/>
              </a:lnSpc>
              <a:defRPr b="1" sz="2800">
                <a:solidFill>
                  <a:srgbClr val="00993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4" name="Slide Number"/>
          <p:cNvSpPr txBox="1"/>
          <p:nvPr>
            <p:ph type="sldNum" sz="quarter" idx="2"/>
          </p:nvPr>
        </p:nvSpPr>
        <p:spPr>
          <a:xfrm>
            <a:off x="8633491" y="6553200"/>
            <a:ext cx="245399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b="1" sz="1000">
                <a:solidFill>
                  <a:srgbClr val="66646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450" y="190500"/>
            <a:ext cx="8799515" cy="6329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48600" y="457200"/>
            <a:ext cx="850900" cy="676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48600" y="457200"/>
            <a:ext cx="850900" cy="676275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Slide Number"/>
          <p:cNvSpPr txBox="1"/>
          <p:nvPr>
            <p:ph type="sldNum" sz="quarter" idx="2"/>
          </p:nvPr>
        </p:nvSpPr>
        <p:spPr>
          <a:xfrm>
            <a:off x="8633491" y="6553200"/>
            <a:ext cx="245399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b="1" sz="1000">
                <a:solidFill>
                  <a:srgbClr val="66646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halt mit Überschrif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450" y="190500"/>
            <a:ext cx="8799515" cy="6329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48600" y="457200"/>
            <a:ext cx="850900" cy="676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48600" y="457200"/>
            <a:ext cx="850900" cy="676275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Title Text"/>
          <p:cNvSpPr txBox="1"/>
          <p:nvPr>
            <p:ph type="title"/>
          </p:nvPr>
        </p:nvSpPr>
        <p:spPr>
          <a:xfrm>
            <a:off x="457200" y="273050"/>
            <a:ext cx="3008316" cy="1162050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lnSpc>
                <a:spcPct val="100000"/>
              </a:lnSpc>
              <a:defRPr b="1" sz="2000">
                <a:solidFill>
                  <a:srgbClr val="00993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5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FontTx/>
              <a:buChar char="-"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219200" indent="-304800">
              <a:lnSpc>
                <a:spcPct val="100000"/>
              </a:lnSpc>
              <a:spcBef>
                <a:spcPts val="700"/>
              </a:spcBef>
              <a:buFontTx/>
              <a:buChar char="-"/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FontTx/>
              <a:buChar char="-"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FontTx/>
              <a:buChar char="-"/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6" name="Textplatzhalter 3"/>
          <p:cNvSpPr/>
          <p:nvPr>
            <p:ph type="body" sz="half" idx="21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177800" indent="-1778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defRPr sz="1800"/>
            </a:pPr>
          </a:p>
        </p:txBody>
      </p:sp>
      <p:sp>
        <p:nvSpPr>
          <p:cNvPr id="237" name="Slide Number"/>
          <p:cNvSpPr txBox="1"/>
          <p:nvPr>
            <p:ph type="sldNum" sz="quarter" idx="2"/>
          </p:nvPr>
        </p:nvSpPr>
        <p:spPr>
          <a:xfrm>
            <a:off x="8633491" y="6553200"/>
            <a:ext cx="245399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b="1" sz="1000">
                <a:solidFill>
                  <a:srgbClr val="66646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6"/>
          <p:cNvSpPr/>
          <p:nvPr/>
        </p:nvSpPr>
        <p:spPr>
          <a:xfrm flipH="1" flipV="1">
            <a:off x="-3" y="5301207"/>
            <a:ext cx="6372205" cy="1556797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6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7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288" y="135562"/>
            <a:ext cx="1758653" cy="564968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Title Text"/>
          <p:cNvSpPr txBox="1"/>
          <p:nvPr>
            <p:ph type="title"/>
          </p:nvPr>
        </p:nvSpPr>
        <p:spPr>
          <a:xfrm>
            <a:off x="251518" y="116632"/>
            <a:ext cx="6120683" cy="864097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100000"/>
              </a:lnSpc>
              <a:defRPr b="1" sz="36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9" name="Body Level One…"/>
          <p:cNvSpPr txBox="1"/>
          <p:nvPr>
            <p:ph type="body" idx="1"/>
          </p:nvPr>
        </p:nvSpPr>
        <p:spPr>
          <a:xfrm>
            <a:off x="251518" y="1268758"/>
            <a:ext cx="8712973" cy="4857409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lnSpc>
                <a:spcPct val="100000"/>
              </a:lnSpc>
              <a:spcBef>
                <a:spcPts val="7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219200" indent="-304800">
              <a:lnSpc>
                <a:spcPct val="100000"/>
              </a:lnSpc>
              <a:spcBef>
                <a:spcPts val="7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har char="»"/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/>
          <p:nvPr>
            <p:ph type="sldNum" sz="quarter" idx="2"/>
          </p:nvPr>
        </p:nvSpPr>
        <p:spPr>
          <a:xfrm>
            <a:off x="8736677" y="6482724"/>
            <a:ext cx="245400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sz="1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ld mit Überschrif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450" y="190500"/>
            <a:ext cx="8799515" cy="6329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48600" y="457200"/>
            <a:ext cx="850900" cy="676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48600" y="457200"/>
            <a:ext cx="850900" cy="676275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Title Text"/>
          <p:cNvSpPr txBox="1"/>
          <p:nvPr>
            <p:ph type="title"/>
          </p:nvPr>
        </p:nvSpPr>
        <p:spPr>
          <a:xfrm>
            <a:off x="1792288" y="4800600"/>
            <a:ext cx="5486404" cy="566738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lnSpc>
                <a:spcPct val="100000"/>
              </a:lnSpc>
              <a:defRPr b="1" sz="2000">
                <a:solidFill>
                  <a:srgbClr val="00993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48" name="Bildplatzhalter 2"/>
          <p:cNvSpPr/>
          <p:nvPr>
            <p:ph type="pic" sz="half" idx="21"/>
          </p:nvPr>
        </p:nvSpPr>
        <p:spPr>
          <a:xfrm>
            <a:off x="1792288" y="612775"/>
            <a:ext cx="5486404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49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4" cy="804867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0" name="Slide Number"/>
          <p:cNvSpPr txBox="1"/>
          <p:nvPr>
            <p:ph type="sldNum" sz="quarter" idx="2"/>
          </p:nvPr>
        </p:nvSpPr>
        <p:spPr>
          <a:xfrm>
            <a:off x="8633491" y="6553200"/>
            <a:ext cx="245399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b="1" sz="1000">
                <a:solidFill>
                  <a:srgbClr val="66646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echteck 12"/>
          <p:cNvSpPr/>
          <p:nvPr/>
        </p:nvSpPr>
        <p:spPr>
          <a:xfrm>
            <a:off x="0" y="1412874"/>
            <a:ext cx="720725" cy="727907"/>
          </a:xfrm>
          <a:prstGeom prst="rect">
            <a:avLst/>
          </a:prstGeom>
          <a:solidFill>
            <a:srgbClr val="B9B9B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pic>
        <p:nvPicPr>
          <p:cNvPr id="258" name="Bild 14" descr="Bild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2800" y="285750"/>
            <a:ext cx="1016000" cy="361950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Straight Connector 6"/>
          <p:cNvSpPr/>
          <p:nvPr/>
        </p:nvSpPr>
        <p:spPr>
          <a:xfrm>
            <a:off x="-2" y="6722391"/>
            <a:ext cx="9144004" cy="1"/>
          </a:xfrm>
          <a:prstGeom prst="line">
            <a:avLst/>
          </a:prstGeom>
          <a:solidFill>
            <a:srgbClr val="FDCA00"/>
          </a:solidFill>
          <a:ln>
            <a:solidFill>
              <a:srgbClr val="969696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260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586783"/>
            <a:ext cx="548666" cy="271221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Text Box 18"/>
          <p:cNvSpPr txBox="1"/>
          <p:nvPr/>
        </p:nvSpPr>
        <p:spPr>
          <a:xfrm>
            <a:off x="590916" y="6614669"/>
            <a:ext cx="1130158" cy="1960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400"/>
              </a:spcBef>
              <a:defRPr b="1" sz="8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http://www.psi.ch/stars</a:t>
            </a:r>
          </a:p>
        </p:txBody>
      </p:sp>
      <p:sp>
        <p:nvSpPr>
          <p:cNvPr id="262" name="Body Level One…"/>
          <p:cNvSpPr txBox="1"/>
          <p:nvPr>
            <p:ph type="body" idx="1"/>
          </p:nvPr>
        </p:nvSpPr>
        <p:spPr>
          <a:xfrm>
            <a:off x="1042987" y="1341437"/>
            <a:ext cx="7742240" cy="4679954"/>
          </a:xfrm>
          <a:prstGeom prst="rect">
            <a:avLst/>
          </a:prstGeom>
        </p:spPr>
        <p:txBody>
          <a:bodyPr lIns="0" tIns="0" rIns="0" bIns="0"/>
          <a:lstStyle>
            <a:lvl1pPr marL="177800" indent="-1778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defRPr sz="1800"/>
            </a:lvl1pPr>
            <a:lvl2pPr marL="355600" indent="-1778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Char char="−"/>
              <a:defRPr sz="1800"/>
            </a:lvl2pPr>
            <a:lvl3pPr marL="539750" indent="-18415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Char char="−"/>
              <a:defRPr sz="1800"/>
            </a:lvl3pPr>
            <a:lvl4pPr marL="717550" indent="-1778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Char char="−"/>
              <a:defRPr sz="1800"/>
            </a:lvl4pPr>
            <a:lvl5pPr marL="895350" indent="-1778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Char char="−"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3" name="Title Text"/>
          <p:cNvSpPr txBox="1"/>
          <p:nvPr>
            <p:ph type="title"/>
          </p:nvPr>
        </p:nvSpPr>
        <p:spPr>
          <a:xfrm>
            <a:off x="2077198" y="291600"/>
            <a:ext cx="6708028" cy="508501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2500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4" name="Slide Number"/>
          <p:cNvSpPr txBox="1"/>
          <p:nvPr>
            <p:ph type="sldNum" sz="quarter" idx="2"/>
          </p:nvPr>
        </p:nvSpPr>
        <p:spPr>
          <a:xfrm>
            <a:off x="7279416" y="6614669"/>
            <a:ext cx="1800205" cy="257953"/>
          </a:xfrm>
          <a:prstGeom prst="rect">
            <a:avLst/>
          </a:prstGeom>
          <a:solidFill>
            <a:srgbClr val="FFFFFF"/>
          </a:solidFill>
        </p:spPr>
        <p:txBody>
          <a:bodyPr wrap="square" lIns="18000" tIns="18000" rIns="18000" bIns="18000" anchor="t"/>
          <a:lstStyle>
            <a:lvl1pPr algn="l" defTabSz="914400">
              <a:spcBef>
                <a:spcPts val="900"/>
              </a:spcBef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Rectangle 16"/>
          <p:cNvSpPr/>
          <p:nvPr/>
        </p:nvSpPr>
        <p:spPr>
          <a:xfrm flipH="1" flipV="1">
            <a:off x="-4" y="5301207"/>
            <a:ext cx="6372206" cy="1556798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72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73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288" y="135562"/>
            <a:ext cx="1758654" cy="564968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Title Text"/>
          <p:cNvSpPr txBox="1"/>
          <p:nvPr>
            <p:ph type="title"/>
          </p:nvPr>
        </p:nvSpPr>
        <p:spPr>
          <a:xfrm>
            <a:off x="251518" y="116632"/>
            <a:ext cx="6120683" cy="864097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100000"/>
              </a:lnSpc>
              <a:defRPr b="1" sz="36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75" name="Body Level One…"/>
          <p:cNvSpPr txBox="1"/>
          <p:nvPr>
            <p:ph type="body" idx="1"/>
          </p:nvPr>
        </p:nvSpPr>
        <p:spPr>
          <a:xfrm>
            <a:off x="251518" y="1268758"/>
            <a:ext cx="8712973" cy="4857409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lnSpc>
                <a:spcPct val="100000"/>
              </a:lnSpc>
              <a:spcBef>
                <a:spcPts val="7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219200" indent="-304800">
              <a:lnSpc>
                <a:spcPct val="100000"/>
              </a:lnSpc>
              <a:spcBef>
                <a:spcPts val="7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har char="»"/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6" name="Slide Number"/>
          <p:cNvSpPr txBox="1"/>
          <p:nvPr>
            <p:ph type="sldNum" sz="quarter" idx="2"/>
          </p:nvPr>
        </p:nvSpPr>
        <p:spPr>
          <a:xfrm>
            <a:off x="8736679" y="6482724"/>
            <a:ext cx="245400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sz="1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hteck 12"/>
          <p:cNvSpPr/>
          <p:nvPr/>
        </p:nvSpPr>
        <p:spPr>
          <a:xfrm>
            <a:off x="0" y="1412874"/>
            <a:ext cx="720725" cy="727907"/>
          </a:xfrm>
          <a:prstGeom prst="rect">
            <a:avLst/>
          </a:prstGeom>
          <a:solidFill>
            <a:srgbClr val="B9B9B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pic>
        <p:nvPicPr>
          <p:cNvPr id="284" name="Bild 14" descr="Bild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2800" y="285750"/>
            <a:ext cx="1016000" cy="361950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Straight Connector 6"/>
          <p:cNvSpPr/>
          <p:nvPr/>
        </p:nvSpPr>
        <p:spPr>
          <a:xfrm>
            <a:off x="-2" y="6722391"/>
            <a:ext cx="9144004" cy="1"/>
          </a:xfrm>
          <a:prstGeom prst="line">
            <a:avLst/>
          </a:prstGeom>
          <a:solidFill>
            <a:srgbClr val="FDCA00"/>
          </a:solidFill>
          <a:ln>
            <a:solidFill>
              <a:srgbClr val="969696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286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586783"/>
            <a:ext cx="548666" cy="271221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Text Box 18"/>
          <p:cNvSpPr txBox="1"/>
          <p:nvPr/>
        </p:nvSpPr>
        <p:spPr>
          <a:xfrm>
            <a:off x="590916" y="6614669"/>
            <a:ext cx="1130158" cy="1960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400"/>
              </a:spcBef>
              <a:defRPr b="1" sz="8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http://www.psi.ch/stars</a:t>
            </a:r>
          </a:p>
        </p:txBody>
      </p:sp>
      <p:sp>
        <p:nvSpPr>
          <p:cNvPr id="288" name="Body Level One…"/>
          <p:cNvSpPr txBox="1"/>
          <p:nvPr>
            <p:ph type="body" idx="1"/>
          </p:nvPr>
        </p:nvSpPr>
        <p:spPr>
          <a:xfrm>
            <a:off x="1042987" y="1341437"/>
            <a:ext cx="7742240" cy="4679954"/>
          </a:xfrm>
          <a:prstGeom prst="rect">
            <a:avLst/>
          </a:prstGeom>
        </p:spPr>
        <p:txBody>
          <a:bodyPr lIns="0" tIns="0" rIns="0" bIns="0"/>
          <a:lstStyle>
            <a:lvl1pPr marL="177800" indent="-1778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defRPr sz="1800"/>
            </a:lvl1pPr>
            <a:lvl2pPr marL="355600" indent="-1778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Char char="−"/>
              <a:defRPr sz="1800"/>
            </a:lvl2pPr>
            <a:lvl3pPr marL="539750" indent="-18415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Char char="−"/>
              <a:defRPr sz="1800"/>
            </a:lvl3pPr>
            <a:lvl4pPr marL="717550" indent="-1778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Char char="−"/>
              <a:defRPr sz="1800"/>
            </a:lvl4pPr>
            <a:lvl5pPr marL="895350" indent="-1778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Char char="−"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9" name="Title Text"/>
          <p:cNvSpPr txBox="1"/>
          <p:nvPr>
            <p:ph type="title"/>
          </p:nvPr>
        </p:nvSpPr>
        <p:spPr>
          <a:xfrm>
            <a:off x="2077198" y="291600"/>
            <a:ext cx="6708028" cy="508501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2500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90" name="Slide Number"/>
          <p:cNvSpPr txBox="1"/>
          <p:nvPr>
            <p:ph type="sldNum" sz="quarter" idx="2"/>
          </p:nvPr>
        </p:nvSpPr>
        <p:spPr>
          <a:xfrm>
            <a:off x="7279416" y="6614669"/>
            <a:ext cx="1800205" cy="257953"/>
          </a:xfrm>
          <a:prstGeom prst="rect">
            <a:avLst/>
          </a:prstGeom>
          <a:solidFill>
            <a:srgbClr val="FFFFFF"/>
          </a:solidFill>
        </p:spPr>
        <p:txBody>
          <a:bodyPr wrap="square" lIns="18000" tIns="18000" rIns="18000" bIns="18000" anchor="t"/>
          <a:lstStyle>
            <a:lvl1pPr algn="l" defTabSz="914400">
              <a:spcBef>
                <a:spcPts val="900"/>
              </a:spcBef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Rectangle 16"/>
          <p:cNvSpPr/>
          <p:nvPr/>
        </p:nvSpPr>
        <p:spPr>
          <a:xfrm flipH="1" flipV="1">
            <a:off x="-1" y="5301207"/>
            <a:ext cx="6372201" cy="1556793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98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99" name="Title Text"/>
          <p:cNvSpPr txBox="1"/>
          <p:nvPr>
            <p:ph type="title"/>
          </p:nvPr>
        </p:nvSpPr>
        <p:spPr>
          <a:xfrm>
            <a:off x="251519" y="116632"/>
            <a:ext cx="6120681" cy="86409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 sz="36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0" name="Body Level One…"/>
          <p:cNvSpPr txBox="1"/>
          <p:nvPr>
            <p:ph type="body" idx="1"/>
          </p:nvPr>
        </p:nvSpPr>
        <p:spPr>
          <a:xfrm>
            <a:off x="251519" y="1268759"/>
            <a:ext cx="8712970" cy="485740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7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219200" indent="-304800">
              <a:lnSpc>
                <a:spcPct val="100000"/>
              </a:lnSpc>
              <a:spcBef>
                <a:spcPts val="7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har char="»"/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1" name="Slide Number"/>
          <p:cNvSpPr txBox="1"/>
          <p:nvPr>
            <p:ph type="sldNum" sz="quarter" idx="2"/>
          </p:nvPr>
        </p:nvSpPr>
        <p:spPr>
          <a:xfrm>
            <a:off x="8736672" y="6482724"/>
            <a:ext cx="245404" cy="226987"/>
          </a:xfrm>
          <a:prstGeom prst="rect">
            <a:avLst/>
          </a:prstGeom>
        </p:spPr>
        <p:txBody>
          <a:bodyPr anchor="t"/>
          <a:lstStyle>
            <a:lvl1pPr defTabSz="914400">
              <a:defRPr sz="1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Rectangle 16"/>
          <p:cNvSpPr/>
          <p:nvPr/>
        </p:nvSpPr>
        <p:spPr>
          <a:xfrm flipH="1" flipV="1">
            <a:off x="-2" y="5301207"/>
            <a:ext cx="6372202" cy="1556794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18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319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288" y="135562"/>
            <a:ext cx="1758650" cy="564968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Title Text"/>
          <p:cNvSpPr txBox="1"/>
          <p:nvPr>
            <p:ph type="title"/>
          </p:nvPr>
        </p:nvSpPr>
        <p:spPr>
          <a:xfrm>
            <a:off x="251518" y="116632"/>
            <a:ext cx="6120683" cy="864097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100000"/>
              </a:lnSpc>
              <a:defRPr b="1" sz="36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21" name="Slide Number"/>
          <p:cNvSpPr txBox="1"/>
          <p:nvPr>
            <p:ph type="sldNum" sz="quarter" idx="2"/>
          </p:nvPr>
        </p:nvSpPr>
        <p:spPr>
          <a:xfrm>
            <a:off x="8736675" y="6482724"/>
            <a:ext cx="245401" cy="226984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sz="1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Rectangle 16"/>
          <p:cNvSpPr/>
          <p:nvPr/>
        </p:nvSpPr>
        <p:spPr>
          <a:xfrm flipH="1" flipV="1">
            <a:off x="-2" y="5301207"/>
            <a:ext cx="6372202" cy="1556794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29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330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288" y="135562"/>
            <a:ext cx="1758650" cy="564968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Title Text"/>
          <p:cNvSpPr txBox="1"/>
          <p:nvPr>
            <p:ph type="title"/>
          </p:nvPr>
        </p:nvSpPr>
        <p:spPr>
          <a:xfrm>
            <a:off x="251518" y="116632"/>
            <a:ext cx="6120683" cy="864097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100000"/>
              </a:lnSpc>
              <a:defRPr b="1" sz="36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32" name="Body Level One…"/>
          <p:cNvSpPr txBox="1"/>
          <p:nvPr>
            <p:ph type="body" idx="1"/>
          </p:nvPr>
        </p:nvSpPr>
        <p:spPr>
          <a:xfrm>
            <a:off x="251518" y="1268758"/>
            <a:ext cx="8712971" cy="4857407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lnSpc>
                <a:spcPct val="100000"/>
              </a:lnSpc>
              <a:spcBef>
                <a:spcPts val="7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219200" indent="-304800">
              <a:lnSpc>
                <a:spcPct val="100000"/>
              </a:lnSpc>
              <a:spcBef>
                <a:spcPts val="7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har char="»"/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3" name="Slide Number"/>
          <p:cNvSpPr txBox="1"/>
          <p:nvPr>
            <p:ph type="sldNum" sz="quarter" idx="2"/>
          </p:nvPr>
        </p:nvSpPr>
        <p:spPr>
          <a:xfrm>
            <a:off x="8736675" y="6482724"/>
            <a:ext cx="245401" cy="226984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sz="1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Rectangle 16"/>
          <p:cNvSpPr/>
          <p:nvPr/>
        </p:nvSpPr>
        <p:spPr>
          <a:xfrm flipH="1" flipV="1">
            <a:off x="-3" y="5301207"/>
            <a:ext cx="6372204" cy="1556796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41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342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288" y="135562"/>
            <a:ext cx="1758652" cy="5649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Title Text"/>
          <p:cNvSpPr txBox="1"/>
          <p:nvPr>
            <p:ph type="title"/>
          </p:nvPr>
        </p:nvSpPr>
        <p:spPr>
          <a:xfrm>
            <a:off x="323527" y="1772816"/>
            <a:ext cx="8568953" cy="108012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100000"/>
              </a:lnSpc>
              <a:defRPr b="1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45" name="Body Level One…"/>
          <p:cNvSpPr txBox="1"/>
          <p:nvPr>
            <p:ph type="body" sz="half" idx="1"/>
          </p:nvPr>
        </p:nvSpPr>
        <p:spPr>
          <a:xfrm>
            <a:off x="323527" y="3573016"/>
            <a:ext cx="8568953" cy="1608584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46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527" y="174777"/>
            <a:ext cx="2508800" cy="805953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Slide Number"/>
          <p:cNvSpPr txBox="1"/>
          <p:nvPr>
            <p:ph type="sldNum" sz="quarter" idx="2"/>
          </p:nvPr>
        </p:nvSpPr>
        <p:spPr>
          <a:xfrm>
            <a:off x="6307802" y="6356350"/>
            <a:ext cx="245399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sz="1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lide Number"/>
          <p:cNvSpPr txBox="1"/>
          <p:nvPr>
            <p:ph type="sldNum" sz="quarter" idx="2"/>
          </p:nvPr>
        </p:nvSpPr>
        <p:spPr>
          <a:xfrm>
            <a:off x="4487767" y="5740844"/>
            <a:ext cx="163780" cy="162256"/>
          </a:xfrm>
          <a:prstGeom prst="rect">
            <a:avLst/>
          </a:prstGeom>
        </p:spPr>
        <p:txBody>
          <a:bodyPr lIns="19050" tIns="19050" rIns="19050" bIns="19050" anchor="b"/>
          <a:lstStyle>
            <a:lvl1pPr algn="ctr" defTabSz="292100">
              <a:defRPr sz="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6"/>
          <p:cNvSpPr/>
          <p:nvPr/>
        </p:nvSpPr>
        <p:spPr>
          <a:xfrm flipH="1" flipV="1">
            <a:off x="-3" y="5301207"/>
            <a:ext cx="6372205" cy="1556797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8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39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288" y="135562"/>
            <a:ext cx="1758653" cy="56496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Picture 14" descr="Picture 1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Title Text"/>
          <p:cNvSpPr txBox="1"/>
          <p:nvPr>
            <p:ph type="title"/>
          </p:nvPr>
        </p:nvSpPr>
        <p:spPr>
          <a:xfrm>
            <a:off x="323527" y="1772816"/>
            <a:ext cx="8568953" cy="108012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100000"/>
              </a:lnSpc>
              <a:defRPr b="1" sz="36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half" idx="1"/>
          </p:nvPr>
        </p:nvSpPr>
        <p:spPr>
          <a:xfrm>
            <a:off x="323527" y="3573016"/>
            <a:ext cx="8568953" cy="1608584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3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7696" y="174777"/>
            <a:ext cx="2500460" cy="805953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lide Number"/>
          <p:cNvSpPr txBox="1"/>
          <p:nvPr>
            <p:ph type="sldNum" sz="quarter" idx="2"/>
          </p:nvPr>
        </p:nvSpPr>
        <p:spPr>
          <a:xfrm>
            <a:off x="6307802" y="6356350"/>
            <a:ext cx="245400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sz="1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Rectangle 3"/>
          <p:cNvSpPr/>
          <p:nvPr/>
        </p:nvSpPr>
        <p:spPr>
          <a:xfrm>
            <a:off x="92494" y="5564514"/>
            <a:ext cx="1151043" cy="368475"/>
          </a:xfrm>
          <a:prstGeom prst="rect">
            <a:avLst/>
          </a:prstGeom>
          <a:solidFill>
            <a:srgbClr val="384C81"/>
          </a:solidFill>
          <a:ln w="3175">
            <a:solidFill>
              <a:srgbClr val="364A7E"/>
            </a:solidFill>
            <a:miter/>
          </a:ln>
        </p:spPr>
        <p:txBody>
          <a:bodyPr lIns="34289" tIns="34289" rIns="34289" bIns="34289" anchor="ctr"/>
          <a:lstStyle/>
          <a:p>
            <a:pPr algn="ctr">
              <a:defRPr sz="12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36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494" y="5601329"/>
            <a:ext cx="1135352" cy="340606"/>
          </a:xfrm>
          <a:prstGeom prst="rect">
            <a:avLst/>
          </a:prstGeom>
          <a:ln w="12700">
            <a:miter lim="400000"/>
          </a:ln>
        </p:spPr>
      </p:pic>
      <p:sp>
        <p:nvSpPr>
          <p:cNvPr id="363" name="Title Text"/>
          <p:cNvSpPr txBox="1"/>
          <p:nvPr>
            <p:ph type="title"/>
          </p:nvPr>
        </p:nvSpPr>
        <p:spPr>
          <a:xfrm>
            <a:off x="373742" y="959643"/>
            <a:ext cx="8411029" cy="600341"/>
          </a:xfrm>
          <a:prstGeom prst="rect">
            <a:avLst/>
          </a:prstGeom>
        </p:spPr>
        <p:txBody>
          <a:bodyPr lIns="34289" tIns="34289" rIns="34289" bIns="34289"/>
          <a:lstStyle>
            <a:lvl1pPr>
              <a:lnSpc>
                <a:spcPct val="95000"/>
              </a:lnSpc>
              <a:defRPr b="1" sz="3600">
                <a:solidFill>
                  <a:srgbClr val="4A66A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64" name="Body Level One…"/>
          <p:cNvSpPr txBox="1"/>
          <p:nvPr>
            <p:ph type="body" idx="1"/>
          </p:nvPr>
        </p:nvSpPr>
        <p:spPr>
          <a:xfrm>
            <a:off x="373742" y="1703917"/>
            <a:ext cx="8411029" cy="3786057"/>
          </a:xfrm>
          <a:prstGeom prst="rect">
            <a:avLst/>
          </a:prstGeom>
        </p:spPr>
        <p:txBody>
          <a:bodyPr lIns="34289" tIns="34289" rIns="34289" bIns="34289"/>
          <a:lstStyle>
            <a:lvl1pPr>
              <a:lnSpc>
                <a:spcPct val="95000"/>
              </a:lnSpc>
              <a:spcBef>
                <a:spcPts val="1800"/>
              </a:spcBef>
              <a:buClr>
                <a:srgbClr val="000000"/>
              </a:buClr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lnSpc>
                <a:spcPct val="95000"/>
              </a:lnSpc>
              <a:spcBef>
                <a:spcPts val="1800"/>
              </a:spcBef>
              <a:buClr>
                <a:srgbClr val="000000"/>
              </a:buClr>
              <a:buChar char="-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lnSpc>
                <a:spcPct val="95000"/>
              </a:lnSpc>
              <a:spcBef>
                <a:spcPts val="1800"/>
              </a:spcBef>
              <a:buClr>
                <a:srgbClr val="000000"/>
              </a:buClr>
              <a:buChar char="▪"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lnSpc>
                <a:spcPct val="95000"/>
              </a:lnSpc>
              <a:spcBef>
                <a:spcPts val="1800"/>
              </a:spcBef>
              <a:buClr>
                <a:srgbClr val="000000"/>
              </a:buClr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lnSpc>
                <a:spcPct val="95000"/>
              </a:lnSpc>
              <a:spcBef>
                <a:spcPts val="1800"/>
              </a:spcBef>
              <a:buClr>
                <a:srgbClr val="000000"/>
              </a:buClr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5" name="Slide Number"/>
          <p:cNvSpPr txBox="1"/>
          <p:nvPr>
            <p:ph type="sldNum" sz="quarter" idx="2"/>
          </p:nvPr>
        </p:nvSpPr>
        <p:spPr>
          <a:xfrm>
            <a:off x="5859603" y="5624512"/>
            <a:ext cx="335554" cy="327802"/>
          </a:xfrm>
          <a:prstGeom prst="rect">
            <a:avLst/>
          </a:prstGeom>
        </p:spPr>
        <p:txBody>
          <a:bodyPr lIns="34289" tIns="34289" rIns="34289" bIns="34289" anchor="t"/>
          <a:lstStyle>
            <a:lvl1pPr algn="l" defTabSz="914400">
              <a:lnSpc>
                <a:spcPct val="95000"/>
              </a:lnSpc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Rectangle 16"/>
          <p:cNvSpPr/>
          <p:nvPr/>
        </p:nvSpPr>
        <p:spPr>
          <a:xfrm flipH="1" flipV="1">
            <a:off x="-1" y="5301207"/>
            <a:ext cx="6372201" cy="1556793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73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74" name="Title Text"/>
          <p:cNvSpPr txBox="1"/>
          <p:nvPr>
            <p:ph type="title"/>
          </p:nvPr>
        </p:nvSpPr>
        <p:spPr>
          <a:xfrm>
            <a:off x="251519" y="116632"/>
            <a:ext cx="6120681" cy="86409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 sz="36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75" name="Slide Number"/>
          <p:cNvSpPr txBox="1"/>
          <p:nvPr>
            <p:ph type="sldNum" sz="quarter" idx="2"/>
          </p:nvPr>
        </p:nvSpPr>
        <p:spPr>
          <a:xfrm>
            <a:off x="8736672" y="6482724"/>
            <a:ext cx="245404" cy="226987"/>
          </a:xfrm>
          <a:prstGeom prst="rect">
            <a:avLst/>
          </a:prstGeom>
        </p:spPr>
        <p:txBody>
          <a:bodyPr anchor="t"/>
          <a:lstStyle>
            <a:lvl1pPr defTabSz="914400">
              <a:defRPr sz="1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12030" y="180054"/>
            <a:ext cx="592929" cy="728666"/>
          </a:xfrm>
          <a:prstGeom prst="rect">
            <a:avLst/>
          </a:prstGeom>
          <a:ln w="12700">
            <a:miter lim="400000"/>
          </a:ln>
        </p:spPr>
      </p:pic>
      <p:sp>
        <p:nvSpPr>
          <p:cNvPr id="383" name="Title Text"/>
          <p:cNvSpPr txBox="1"/>
          <p:nvPr>
            <p:ph type="title"/>
          </p:nvPr>
        </p:nvSpPr>
        <p:spPr>
          <a:xfrm>
            <a:off x="0" y="18256"/>
            <a:ext cx="7886700" cy="520008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84" name="Body Level One…"/>
          <p:cNvSpPr txBox="1"/>
          <p:nvPr>
            <p:ph type="body" idx="1"/>
          </p:nvPr>
        </p:nvSpPr>
        <p:spPr>
          <a:xfrm>
            <a:off x="223665" y="687423"/>
            <a:ext cx="8801923" cy="5877906"/>
          </a:xfrm>
          <a:prstGeom prst="rect">
            <a:avLst/>
          </a:prstGeom>
        </p:spPr>
        <p:txBody>
          <a:bodyPr/>
          <a:lstStyle>
            <a:lvl1pPr indent="-300599">
              <a:defRPr sz="2400"/>
            </a:lvl1pPr>
            <a:lvl2pPr marL="745919" indent="-360719">
              <a:defRPr sz="2400"/>
            </a:lvl2pPr>
            <a:lvl3pPr marL="1243199" indent="-400799">
              <a:defRPr sz="2400"/>
            </a:lvl3pPr>
            <a:lvl4pPr marL="1750499" indent="-450899">
              <a:defRPr sz="2400"/>
            </a:lvl4pPr>
            <a:lvl5pPr marL="2207700" indent="-450900"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5" name="Slide Number"/>
          <p:cNvSpPr txBox="1"/>
          <p:nvPr>
            <p:ph type="sldNum" sz="quarter" idx="2"/>
          </p:nvPr>
        </p:nvSpPr>
        <p:spPr>
          <a:xfrm>
            <a:off x="8926880" y="6663040"/>
            <a:ext cx="217121" cy="215596"/>
          </a:xfrm>
          <a:prstGeom prst="rect">
            <a:avLst/>
          </a:prstGeom>
        </p:spPr>
        <p:txBody>
          <a:bodyPr/>
          <a:lstStyle>
            <a:lvl1pPr defTabSz="457200">
              <a:defRPr sz="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86" name="Straight Connector 6"/>
          <p:cNvSpPr/>
          <p:nvPr/>
        </p:nvSpPr>
        <p:spPr>
          <a:xfrm>
            <a:off x="0" y="587998"/>
            <a:ext cx="7886700" cy="1"/>
          </a:xfrm>
          <a:prstGeom prst="line">
            <a:avLst/>
          </a:prstGeom>
          <a:ln>
            <a:solidFill>
              <a:srgbClr val="A6A6A6"/>
            </a:solidFill>
            <a:miter/>
          </a:ln>
        </p:spPr>
        <p:txBody>
          <a:bodyPr lIns="45719" rIns="45719"/>
          <a:lstStyle/>
          <a:p>
            <a:pPr defTabSz="4572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387" name="Straight Connector 10"/>
          <p:cNvSpPr/>
          <p:nvPr/>
        </p:nvSpPr>
        <p:spPr>
          <a:xfrm>
            <a:off x="0" y="6680385"/>
            <a:ext cx="9144001" cy="4380"/>
          </a:xfrm>
          <a:prstGeom prst="line">
            <a:avLst/>
          </a:prstGeom>
          <a:ln>
            <a:solidFill>
              <a:srgbClr val="A6A6A6"/>
            </a:solidFill>
            <a:miter/>
          </a:ln>
        </p:spPr>
        <p:txBody>
          <a:bodyPr lIns="45719" rIns="45719"/>
          <a:lstStyle/>
          <a:p>
            <a:pPr defTabSz="4572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Rectangle 16"/>
          <p:cNvSpPr/>
          <p:nvPr/>
        </p:nvSpPr>
        <p:spPr>
          <a:xfrm flipH="1" flipV="1">
            <a:off x="-1" y="5301207"/>
            <a:ext cx="6372201" cy="1556793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95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396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288" y="135562"/>
            <a:ext cx="1758649" cy="564967"/>
          </a:xfrm>
          <a:prstGeom prst="rect">
            <a:avLst/>
          </a:prstGeom>
          <a:ln w="12700">
            <a:miter lim="400000"/>
          </a:ln>
        </p:spPr>
      </p:pic>
      <p:sp>
        <p:nvSpPr>
          <p:cNvPr id="397" name="Title Text"/>
          <p:cNvSpPr txBox="1"/>
          <p:nvPr>
            <p:ph type="title"/>
          </p:nvPr>
        </p:nvSpPr>
        <p:spPr>
          <a:xfrm>
            <a:off x="251519" y="116632"/>
            <a:ext cx="6120681" cy="86409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 sz="36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98" name="Body Level One…"/>
          <p:cNvSpPr txBox="1"/>
          <p:nvPr>
            <p:ph type="body" idx="1"/>
          </p:nvPr>
        </p:nvSpPr>
        <p:spPr>
          <a:xfrm>
            <a:off x="251519" y="1268759"/>
            <a:ext cx="8712970" cy="485740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7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219200" indent="-304800">
              <a:lnSpc>
                <a:spcPct val="100000"/>
              </a:lnSpc>
              <a:spcBef>
                <a:spcPts val="7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har char="»"/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9" name="Slide Number"/>
          <p:cNvSpPr txBox="1"/>
          <p:nvPr>
            <p:ph type="sldNum" sz="quarter" idx="2"/>
          </p:nvPr>
        </p:nvSpPr>
        <p:spPr>
          <a:xfrm>
            <a:off x="8736672" y="6482724"/>
            <a:ext cx="245404" cy="226987"/>
          </a:xfrm>
          <a:prstGeom prst="rect">
            <a:avLst/>
          </a:prstGeom>
        </p:spPr>
        <p:txBody>
          <a:bodyPr anchor="t"/>
          <a:lstStyle>
            <a:lvl1pPr defTabSz="914400">
              <a:defRPr sz="1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ndaard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16"/>
          <p:cNvSpPr/>
          <p:nvPr/>
        </p:nvSpPr>
        <p:spPr>
          <a:xfrm flipH="1" flipV="1">
            <a:off x="-1" y="5301207"/>
            <a:ext cx="6372201" cy="1556793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07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408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288" y="135562"/>
            <a:ext cx="1758649" cy="564967"/>
          </a:xfrm>
          <a:prstGeom prst="rect">
            <a:avLst/>
          </a:prstGeom>
          <a:ln w="12700">
            <a:miter lim="400000"/>
          </a:ln>
        </p:spPr>
      </p:pic>
      <p:sp>
        <p:nvSpPr>
          <p:cNvPr id="409" name="Voeg een titel in"/>
          <p:cNvSpPr txBox="1"/>
          <p:nvPr>
            <p:ph type="title" hasCustomPrompt="1"/>
          </p:nvPr>
        </p:nvSpPr>
        <p:spPr>
          <a:xfrm>
            <a:off x="1115616" y="274638"/>
            <a:ext cx="7200801" cy="11430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 sz="3600">
                <a:solidFill>
                  <a:srgbClr val="009E4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Voeg een titel in</a:t>
            </a:r>
          </a:p>
        </p:txBody>
      </p:sp>
      <p:sp>
        <p:nvSpPr>
          <p:cNvPr id="410" name="Body Level One…"/>
          <p:cNvSpPr txBox="1"/>
          <p:nvPr>
            <p:ph type="body" idx="1"/>
          </p:nvPr>
        </p:nvSpPr>
        <p:spPr>
          <a:xfrm>
            <a:off x="1115616" y="1556791"/>
            <a:ext cx="7200801" cy="432048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500"/>
              </a:spcBef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marL="800100" indent="-342900">
              <a:lnSpc>
                <a:spcPct val="100000"/>
              </a:lnSpc>
              <a:spcBef>
                <a:spcPts val="500"/>
              </a:spcBef>
              <a:buChar char="–"/>
              <a:defRPr b="1" sz="2400">
                <a:latin typeface="Arial"/>
                <a:ea typeface="Arial"/>
                <a:cs typeface="Arial"/>
                <a:sym typeface="Arial"/>
              </a:defRPr>
            </a:lvl2pPr>
            <a:lvl3pPr marL="1219200" indent="-304800">
              <a:lnSpc>
                <a:spcPct val="100000"/>
              </a:lnSpc>
              <a:spcBef>
                <a:spcPts val="500"/>
              </a:spcBef>
              <a:defRPr b="1" sz="2400">
                <a:latin typeface="Arial"/>
                <a:ea typeface="Arial"/>
                <a:cs typeface="Arial"/>
                <a:sym typeface="Arial"/>
              </a:defRPr>
            </a:lvl3pPr>
            <a:lvl4pPr marL="1714500" indent="-342900">
              <a:lnSpc>
                <a:spcPct val="100000"/>
              </a:lnSpc>
              <a:spcBef>
                <a:spcPts val="500"/>
              </a:spcBef>
              <a:buChar char="–"/>
              <a:defRPr b="1" sz="2400">
                <a:latin typeface="Arial"/>
                <a:ea typeface="Arial"/>
                <a:cs typeface="Arial"/>
                <a:sym typeface="Arial"/>
              </a:defRPr>
            </a:lvl4pPr>
            <a:lvl5pPr marL="2171700" indent="-342900">
              <a:lnSpc>
                <a:spcPct val="100000"/>
              </a:lnSpc>
              <a:spcBef>
                <a:spcPts val="500"/>
              </a:spcBef>
              <a:buChar char="»"/>
              <a:defRPr b="1" sz="2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1" name="Slide Number"/>
          <p:cNvSpPr txBox="1"/>
          <p:nvPr>
            <p:ph type="sldNum" sz="quarter" idx="2"/>
          </p:nvPr>
        </p:nvSpPr>
        <p:spPr>
          <a:xfrm>
            <a:off x="8116381" y="6447855"/>
            <a:ext cx="245404" cy="226986"/>
          </a:xfrm>
          <a:prstGeom prst="rect">
            <a:avLst/>
          </a:prstGeom>
        </p:spPr>
        <p:txBody>
          <a:bodyPr/>
          <a:lstStyle>
            <a:lvl1pPr defTabSz="914400">
              <a:defRPr sz="10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tangle 16"/>
          <p:cNvSpPr/>
          <p:nvPr/>
        </p:nvSpPr>
        <p:spPr>
          <a:xfrm flipH="1" flipV="1">
            <a:off x="-1" y="5301207"/>
            <a:ext cx="6372201" cy="1556793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19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420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288" y="135562"/>
            <a:ext cx="1758649" cy="564967"/>
          </a:xfrm>
          <a:prstGeom prst="rect">
            <a:avLst/>
          </a:prstGeom>
          <a:ln w="12700">
            <a:miter lim="400000"/>
          </a:ln>
        </p:spPr>
      </p:pic>
      <p:sp>
        <p:nvSpPr>
          <p:cNvPr id="421" name="Title Text"/>
          <p:cNvSpPr txBox="1"/>
          <p:nvPr>
            <p:ph type="title"/>
          </p:nvPr>
        </p:nvSpPr>
        <p:spPr>
          <a:xfrm>
            <a:off x="685887" y="609600"/>
            <a:ext cx="7772402" cy="1143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 sz="3600">
                <a:solidFill>
                  <a:srgbClr val="3366CC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22" name="Body Level One…"/>
          <p:cNvSpPr txBox="1"/>
          <p:nvPr>
            <p:ph type="body" idx="1"/>
          </p:nvPr>
        </p:nvSpPr>
        <p:spPr>
          <a:xfrm>
            <a:off x="685887" y="1981200"/>
            <a:ext cx="7772402" cy="41148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700"/>
              </a:spcBef>
              <a:defRPr sz="3200">
                <a:latin typeface="Times Roman"/>
                <a:ea typeface="Times Roman"/>
                <a:cs typeface="Times Roman"/>
                <a:sym typeface="Times Roman"/>
              </a:defRPr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har char="–"/>
              <a:defRPr sz="3200">
                <a:latin typeface="Times Roman"/>
                <a:ea typeface="Times Roman"/>
                <a:cs typeface="Times Roman"/>
                <a:sym typeface="Times Roman"/>
              </a:defRPr>
            </a:lvl2pPr>
            <a:lvl3pPr marL="1219200" indent="-304800">
              <a:lnSpc>
                <a:spcPct val="100000"/>
              </a:lnSpc>
              <a:spcBef>
                <a:spcPts val="700"/>
              </a:spcBef>
              <a:defRPr sz="3200">
                <a:latin typeface="Times Roman"/>
                <a:ea typeface="Times Roman"/>
                <a:cs typeface="Times Roman"/>
                <a:sym typeface="Times Roman"/>
              </a:defRPr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har char="–"/>
              <a:defRPr sz="3200">
                <a:latin typeface="Times Roman"/>
                <a:ea typeface="Times Roman"/>
                <a:cs typeface="Times Roman"/>
                <a:sym typeface="Times Roman"/>
              </a:defRPr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har char="»"/>
              <a:defRPr sz="3200"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3" name="Slide Number"/>
          <p:cNvSpPr txBox="1"/>
          <p:nvPr>
            <p:ph type="sldNum" sz="quarter" idx="2"/>
          </p:nvPr>
        </p:nvSpPr>
        <p:spPr>
          <a:xfrm>
            <a:off x="8227060" y="6248400"/>
            <a:ext cx="231141" cy="256540"/>
          </a:xfrm>
          <a:prstGeom prst="rect">
            <a:avLst/>
          </a:prstGeom>
        </p:spPr>
        <p:txBody>
          <a:bodyPr anchor="t"/>
          <a:lstStyle>
            <a:lvl1pPr defTabSz="914400">
              <a:defRPr sz="1000">
                <a:solidFill>
                  <a:srgbClr val="3366CC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Rectangle 16"/>
          <p:cNvSpPr/>
          <p:nvPr/>
        </p:nvSpPr>
        <p:spPr>
          <a:xfrm flipH="1" flipV="1">
            <a:off x="-1" y="5301207"/>
            <a:ext cx="6372201" cy="1556793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31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432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288" y="135562"/>
            <a:ext cx="1758649" cy="564967"/>
          </a:xfrm>
          <a:prstGeom prst="rect">
            <a:avLst/>
          </a:prstGeom>
          <a:ln w="12700">
            <a:miter lim="400000"/>
          </a:ln>
        </p:spPr>
      </p:pic>
      <p:sp>
        <p:nvSpPr>
          <p:cNvPr id="433" name="Body Level One…"/>
          <p:cNvSpPr txBox="1"/>
          <p:nvPr>
            <p:ph type="body" idx="1"/>
          </p:nvPr>
        </p:nvSpPr>
        <p:spPr>
          <a:xfrm>
            <a:off x="685887" y="228600"/>
            <a:ext cx="7772402" cy="5105400"/>
          </a:xfrm>
          <a:prstGeom prst="rect">
            <a:avLst/>
          </a:prstGeom>
        </p:spPr>
        <p:txBody>
          <a:bodyPr/>
          <a:lstStyle>
            <a:lvl1pPr marL="316632" indent="-316632">
              <a:lnSpc>
                <a:spcPct val="100000"/>
              </a:lnSpc>
              <a:spcBef>
                <a:spcPts val="600"/>
              </a:spcBef>
              <a:defRPr sz="2900">
                <a:latin typeface="Times Roman"/>
                <a:ea typeface="Times Roman"/>
                <a:cs typeface="Times Roman"/>
                <a:sym typeface="Times Roman"/>
              </a:defRPr>
            </a:lvl1pPr>
            <a:lvl2pPr marL="728257" indent="-306078">
              <a:lnSpc>
                <a:spcPct val="100000"/>
              </a:lnSpc>
              <a:spcBef>
                <a:spcPts val="600"/>
              </a:spcBef>
              <a:buChar char="–"/>
              <a:defRPr sz="2900">
                <a:latin typeface="Times Roman"/>
                <a:ea typeface="Times Roman"/>
                <a:cs typeface="Times Roman"/>
                <a:sym typeface="Times Roman"/>
              </a:defRPr>
            </a:lvl2pPr>
            <a:lvl3pPr marL="1122609" indent="-278252">
              <a:lnSpc>
                <a:spcPct val="100000"/>
              </a:lnSpc>
              <a:spcBef>
                <a:spcPts val="600"/>
              </a:spcBef>
              <a:defRPr sz="2900">
                <a:latin typeface="Times Roman"/>
                <a:ea typeface="Times Roman"/>
                <a:cs typeface="Times Roman"/>
                <a:sym typeface="Times Roman"/>
              </a:defRPr>
            </a:lvl3pPr>
            <a:lvl4pPr marL="1606622" indent="-340086">
              <a:lnSpc>
                <a:spcPct val="100000"/>
              </a:lnSpc>
              <a:spcBef>
                <a:spcPts val="600"/>
              </a:spcBef>
              <a:buChar char="–"/>
              <a:defRPr sz="2900">
                <a:latin typeface="Times Roman"/>
                <a:ea typeface="Times Roman"/>
                <a:cs typeface="Times Roman"/>
                <a:sym typeface="Times Roman"/>
              </a:defRPr>
            </a:lvl4pPr>
            <a:lvl5pPr marL="2028800" indent="-340086">
              <a:lnSpc>
                <a:spcPct val="100000"/>
              </a:lnSpc>
              <a:spcBef>
                <a:spcPts val="600"/>
              </a:spcBef>
              <a:buChar char="»"/>
              <a:defRPr sz="2900"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4" name="Slide Number"/>
          <p:cNvSpPr txBox="1"/>
          <p:nvPr>
            <p:ph type="sldNum" sz="quarter" idx="2"/>
          </p:nvPr>
        </p:nvSpPr>
        <p:spPr>
          <a:xfrm>
            <a:off x="8201660" y="6248400"/>
            <a:ext cx="256541" cy="269240"/>
          </a:xfrm>
          <a:prstGeom prst="rect">
            <a:avLst/>
          </a:prstGeom>
        </p:spPr>
        <p:txBody>
          <a:bodyPr anchor="t"/>
          <a:lstStyle>
            <a:lvl1pPr defTabSz="914400">
              <a:defRPr>
                <a:solidFill>
                  <a:srgbClr val="3366CC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Rectangle 16"/>
          <p:cNvSpPr/>
          <p:nvPr/>
        </p:nvSpPr>
        <p:spPr>
          <a:xfrm flipH="1" flipV="1">
            <a:off x="-1" y="5301207"/>
            <a:ext cx="6372201" cy="1556793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42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443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288" y="135562"/>
            <a:ext cx="1758649" cy="564967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Title Text"/>
          <p:cNvSpPr txBox="1"/>
          <p:nvPr>
            <p:ph type="title"/>
          </p:nvPr>
        </p:nvSpPr>
        <p:spPr>
          <a:xfrm>
            <a:off x="251519" y="116632"/>
            <a:ext cx="6120681" cy="86409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 sz="36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5" name="Body Level One…"/>
          <p:cNvSpPr txBox="1"/>
          <p:nvPr>
            <p:ph type="body" idx="1"/>
          </p:nvPr>
        </p:nvSpPr>
        <p:spPr>
          <a:xfrm>
            <a:off x="251519" y="1268759"/>
            <a:ext cx="8712970" cy="485740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7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219200" indent="-304800">
              <a:lnSpc>
                <a:spcPct val="100000"/>
              </a:lnSpc>
              <a:spcBef>
                <a:spcPts val="7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har char="»"/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6" name="Slide Number"/>
          <p:cNvSpPr txBox="1"/>
          <p:nvPr>
            <p:ph type="sldNum" sz="quarter" idx="2"/>
          </p:nvPr>
        </p:nvSpPr>
        <p:spPr>
          <a:xfrm>
            <a:off x="8736672" y="6482724"/>
            <a:ext cx="245404" cy="226987"/>
          </a:xfrm>
          <a:prstGeom prst="rect">
            <a:avLst/>
          </a:prstGeom>
        </p:spPr>
        <p:txBody>
          <a:bodyPr anchor="t"/>
          <a:lstStyle>
            <a:lvl1pPr defTabSz="914400">
              <a:defRPr sz="1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Logo CEA" descr="Logo CEA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422" y="5614987"/>
            <a:ext cx="274495" cy="274494"/>
          </a:xfrm>
          <a:prstGeom prst="rect">
            <a:avLst/>
          </a:prstGeom>
          <a:ln w="12700">
            <a:miter lim="400000"/>
          </a:ln>
        </p:spPr>
      </p:pic>
      <p:sp>
        <p:nvSpPr>
          <p:cNvPr id="454" name="Body Level One…"/>
          <p:cNvSpPr txBox="1"/>
          <p:nvPr>
            <p:ph type="body" idx="1"/>
          </p:nvPr>
        </p:nvSpPr>
        <p:spPr>
          <a:xfrm>
            <a:off x="548878" y="1893093"/>
            <a:ext cx="8046245" cy="33992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200"/>
              </a:spcBef>
              <a:buSzTx/>
              <a:buFontTx/>
              <a:buNone/>
              <a:defRPr sz="1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66700">
              <a:lnSpc>
                <a:spcPct val="100000"/>
              </a:lnSpc>
              <a:spcBef>
                <a:spcPts val="1200"/>
              </a:spcBef>
              <a:buSzPct val="90000"/>
              <a:buFontTx/>
              <a:buChar char="■"/>
              <a:defRPr sz="1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41337" indent="-274638">
              <a:lnSpc>
                <a:spcPct val="100000"/>
              </a:lnSpc>
              <a:spcBef>
                <a:spcPts val="1200"/>
              </a:spcBef>
              <a:buSzPct val="90000"/>
              <a:buFontTx/>
              <a:buChar char="■"/>
              <a:defRPr sz="1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08037" indent="-266700">
              <a:lnSpc>
                <a:spcPct val="100000"/>
              </a:lnSpc>
              <a:spcBef>
                <a:spcPts val="1200"/>
              </a:spcBef>
              <a:buSzPct val="90000"/>
              <a:buFontTx/>
              <a:buChar char="■"/>
              <a:defRPr sz="1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074737" indent="-266700">
              <a:lnSpc>
                <a:spcPct val="100000"/>
              </a:lnSpc>
              <a:spcBef>
                <a:spcPts val="1200"/>
              </a:spcBef>
              <a:buSzPct val="90000"/>
              <a:buFontTx/>
              <a:buChar char="■"/>
              <a:defRPr sz="1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5" name="Slide Number"/>
          <p:cNvSpPr txBox="1"/>
          <p:nvPr>
            <p:ph type="sldNum" sz="quarter" idx="2"/>
          </p:nvPr>
        </p:nvSpPr>
        <p:spPr>
          <a:xfrm>
            <a:off x="8519008" y="5631212"/>
            <a:ext cx="250797" cy="241395"/>
          </a:xfrm>
          <a:prstGeom prst="rect">
            <a:avLst/>
          </a:prstGeom>
        </p:spPr>
        <p:txBody>
          <a:bodyPr lIns="34289" tIns="34289" rIns="34289" bIns="34289"/>
          <a:lstStyle>
            <a:lvl1pPr defTabSz="914400">
              <a:defRPr b="1">
                <a:solidFill>
                  <a:srgbClr val="E5001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56" name="ZoneTexte 6"/>
          <p:cNvSpPr txBox="1"/>
          <p:nvPr/>
        </p:nvSpPr>
        <p:spPr>
          <a:xfrm>
            <a:off x="-41911" y="649500"/>
            <a:ext cx="9075421" cy="241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>
              <a:defRPr sz="12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Disposition : Titre et contenu</a:t>
            </a:r>
          </a:p>
        </p:txBody>
      </p:sp>
      <p:pic>
        <p:nvPicPr>
          <p:cNvPr id="457" name="PATTERN CARRE DECAL" descr="PATTERN CARRE DECAL"/>
          <p:cNvPicPr>
            <a:picLocks noChangeAspect="1"/>
          </p:cNvPicPr>
          <p:nvPr/>
        </p:nvPicPr>
        <p:blipFill>
          <a:blip r:embed="rId3">
            <a:extLst/>
          </a:blip>
          <a:srcRect l="17494" t="76060" r="18770" b="0"/>
          <a:stretch>
            <a:fillRect/>
          </a:stretch>
        </p:blipFill>
        <p:spPr>
          <a:xfrm>
            <a:off x="7219949" y="857249"/>
            <a:ext cx="1924051" cy="475606"/>
          </a:xfrm>
          <a:prstGeom prst="rect">
            <a:avLst/>
          </a:prstGeom>
          <a:ln w="12700">
            <a:miter lim="400000"/>
          </a:ln>
        </p:spPr>
      </p:pic>
      <p:sp>
        <p:nvSpPr>
          <p:cNvPr id="458" name="Title Text"/>
          <p:cNvSpPr txBox="1"/>
          <p:nvPr>
            <p:ph type="title"/>
          </p:nvPr>
        </p:nvSpPr>
        <p:spPr>
          <a:xfrm>
            <a:off x="548878" y="1092776"/>
            <a:ext cx="8046245" cy="653872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3200">
                <a:solidFill>
                  <a:srgbClr val="E5001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16"/>
          <p:cNvSpPr/>
          <p:nvPr/>
        </p:nvSpPr>
        <p:spPr>
          <a:xfrm flipH="1" flipV="1">
            <a:off x="-3" y="5301207"/>
            <a:ext cx="6372205" cy="1556797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2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53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288" y="135562"/>
            <a:ext cx="1758653" cy="564968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lnSpc>
                <a:spcPct val="100000"/>
              </a:lnSpc>
              <a:defRPr b="1" cap="all" sz="4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5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92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xfrm>
            <a:off x="8736677" y="6482724"/>
            <a:ext cx="245400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sz="1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16"/>
          <p:cNvSpPr/>
          <p:nvPr/>
        </p:nvSpPr>
        <p:spPr>
          <a:xfrm flipH="1" flipV="1">
            <a:off x="-3" y="5301207"/>
            <a:ext cx="6372205" cy="1556797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4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65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288" y="135562"/>
            <a:ext cx="1758653" cy="564968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Title Text"/>
          <p:cNvSpPr txBox="1"/>
          <p:nvPr>
            <p:ph type="title"/>
          </p:nvPr>
        </p:nvSpPr>
        <p:spPr>
          <a:xfrm>
            <a:off x="251518" y="116632"/>
            <a:ext cx="6120683" cy="864097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100000"/>
              </a:lnSpc>
              <a:defRPr b="1" sz="36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lnSpc>
                <a:spcPct val="100000"/>
              </a:lnSpc>
              <a:spcBef>
                <a:spcPts val="600"/>
              </a:spcBef>
              <a:defRPr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lnSpc>
                <a:spcPct val="100000"/>
              </a:lnSpc>
              <a:spcBef>
                <a:spcPts val="600"/>
              </a:spcBef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234438" indent="-320038">
              <a:lnSpc>
                <a:spcPct val="100000"/>
              </a:lnSpc>
              <a:spcBef>
                <a:spcPts val="600"/>
              </a:spcBef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lnSpc>
                <a:spcPct val="100000"/>
              </a:lnSpc>
              <a:spcBef>
                <a:spcPts val="600"/>
              </a:spcBef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lnSpc>
                <a:spcPct val="100000"/>
              </a:lnSpc>
              <a:spcBef>
                <a:spcPts val="600"/>
              </a:spcBef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8736677" y="6482724"/>
            <a:ext cx="245400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sz="1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16"/>
          <p:cNvSpPr/>
          <p:nvPr/>
        </p:nvSpPr>
        <p:spPr>
          <a:xfrm flipH="1" flipV="1">
            <a:off x="-3" y="5301207"/>
            <a:ext cx="6372205" cy="1556797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6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77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288" y="135562"/>
            <a:ext cx="1758653" cy="564968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Title Text"/>
          <p:cNvSpPr txBox="1"/>
          <p:nvPr>
            <p:ph type="title"/>
          </p:nvPr>
        </p:nvSpPr>
        <p:spPr>
          <a:xfrm>
            <a:off x="251518" y="116632"/>
            <a:ext cx="6120683" cy="864097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100000"/>
              </a:lnSpc>
              <a:defRPr b="1" sz="36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9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Text Placeholder 4"/>
          <p:cNvSpPr/>
          <p:nvPr>
            <p:ph type="body" sz="quarter" idx="21"/>
          </p:nvPr>
        </p:nvSpPr>
        <p:spPr>
          <a:xfrm>
            <a:off x="4645025" y="1535112"/>
            <a:ext cx="4041775" cy="639767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pPr marL="177800" indent="-1778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defRPr sz="1800"/>
            </a:pP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xfrm>
            <a:off x="8736677" y="6482724"/>
            <a:ext cx="245400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sz="1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16"/>
          <p:cNvSpPr/>
          <p:nvPr/>
        </p:nvSpPr>
        <p:spPr>
          <a:xfrm flipH="1" flipV="1">
            <a:off x="-3" y="5301207"/>
            <a:ext cx="6372205" cy="1556797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9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90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288" y="135562"/>
            <a:ext cx="1758653" cy="564968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Title Text"/>
          <p:cNvSpPr txBox="1"/>
          <p:nvPr>
            <p:ph type="title"/>
          </p:nvPr>
        </p:nvSpPr>
        <p:spPr>
          <a:xfrm>
            <a:off x="251518" y="116632"/>
            <a:ext cx="6120683" cy="864097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100000"/>
              </a:lnSpc>
              <a:defRPr b="1" sz="36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8736677" y="6482724"/>
            <a:ext cx="245400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sz="1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16"/>
          <p:cNvSpPr/>
          <p:nvPr/>
        </p:nvSpPr>
        <p:spPr>
          <a:xfrm flipH="1" flipV="1">
            <a:off x="-3" y="5301207"/>
            <a:ext cx="6372205" cy="1556797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0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01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288" y="135562"/>
            <a:ext cx="1758653" cy="564968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lide Number"/>
          <p:cNvSpPr txBox="1"/>
          <p:nvPr>
            <p:ph type="sldNum" sz="quarter" idx="2"/>
          </p:nvPr>
        </p:nvSpPr>
        <p:spPr>
          <a:xfrm>
            <a:off x="8736677" y="6482724"/>
            <a:ext cx="245400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sz="1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16"/>
          <p:cNvSpPr/>
          <p:nvPr/>
        </p:nvSpPr>
        <p:spPr>
          <a:xfrm flipH="1" flipV="1">
            <a:off x="-3" y="5301207"/>
            <a:ext cx="6372205" cy="1556797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0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11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288" y="135562"/>
            <a:ext cx="1758653" cy="564968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Title Text"/>
          <p:cNvSpPr txBox="1"/>
          <p:nvPr>
            <p:ph type="title"/>
          </p:nvPr>
        </p:nvSpPr>
        <p:spPr>
          <a:xfrm>
            <a:off x="457200" y="273050"/>
            <a:ext cx="3008316" cy="1162050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lnSpc>
                <a:spcPct val="100000"/>
              </a:lnSpc>
              <a:defRPr b="1" sz="2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3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lnSpc>
                <a:spcPct val="100000"/>
              </a:lnSpc>
              <a:spcBef>
                <a:spcPts val="7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219200" indent="-304800">
              <a:lnSpc>
                <a:spcPct val="100000"/>
              </a:lnSpc>
              <a:spcBef>
                <a:spcPts val="7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har char="»"/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" name="Text Placeholder 3"/>
          <p:cNvSpPr/>
          <p:nvPr>
            <p:ph type="body" sz="half" idx="21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177800" indent="-1778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defRPr sz="1800"/>
            </a:pPr>
          </a:p>
        </p:txBody>
      </p:sp>
      <p:sp>
        <p:nvSpPr>
          <p:cNvPr id="115" name="Slide Number"/>
          <p:cNvSpPr txBox="1"/>
          <p:nvPr>
            <p:ph type="sldNum" sz="quarter" idx="2"/>
          </p:nvPr>
        </p:nvSpPr>
        <p:spPr>
          <a:xfrm>
            <a:off x="8736677" y="6482724"/>
            <a:ext cx="245400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sz="1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3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256726" y="6414761"/>
            <a:ext cx="258624" cy="24830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defTabSz="685800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</p:sldLayoutIdLst>
  <p:transition xmlns:p14="http://schemas.microsoft.com/office/powerpoint/2010/main" spd="med" advClick="1"/>
  <p:txStyles>
    <p:titleStyle>
      <a:lvl1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685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42900" algn="r" defTabSz="685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685800" algn="r" defTabSz="685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028700" algn="r" defTabSz="685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371600" algn="r" defTabSz="685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714500" algn="r" defTabSz="685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057400" algn="r" defTabSz="685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400300" algn="r" defTabSz="685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2743200" algn="r" defTabSz="685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6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github.com/IAEA-NDS/exforparser" TargetMode="Externa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pn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Rectangle 2"/>
          <p:cNvSpPr txBox="1"/>
          <p:nvPr>
            <p:ph type="title"/>
          </p:nvPr>
        </p:nvSpPr>
        <p:spPr>
          <a:xfrm>
            <a:off x="105009" y="1887545"/>
            <a:ext cx="9144002" cy="1684218"/>
          </a:xfrm>
          <a:prstGeom prst="rect">
            <a:avLst/>
          </a:prstGeom>
        </p:spPr>
        <p:txBody>
          <a:bodyPr/>
          <a:lstStyle/>
          <a:p>
            <a:pPr lvl="8">
              <a:lnSpc>
                <a:spcPct val="100000"/>
              </a:lnSpc>
              <a:defRPr b="1" sz="3200">
                <a:solidFill>
                  <a:srgbClr val="FFD6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Level density validation for and with TALYS                   </a:t>
            </a:r>
            <a:br>
              <a:rPr sz="3600">
                <a:solidFill>
                  <a:srgbClr val="FFFFFF"/>
                </a:solidFill>
              </a:rPr>
            </a:br>
          </a:p>
        </p:txBody>
      </p:sp>
      <p:sp>
        <p:nvSpPr>
          <p:cNvPr id="468" name="Rectangle 3"/>
          <p:cNvSpPr txBox="1"/>
          <p:nvPr>
            <p:ph type="body" sz="half" idx="1"/>
          </p:nvPr>
        </p:nvSpPr>
        <p:spPr>
          <a:xfrm>
            <a:off x="233597" y="3933054"/>
            <a:ext cx="8886826" cy="261501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>
                <a:solidFill>
                  <a:srgbClr val="FF0000"/>
                </a:solidFill>
              </a:defRPr>
            </a:pPr>
            <a:r>
              <a:rPr>
                <a:solidFill>
                  <a:srgbClr val="FFEBCC"/>
                </a:solidFill>
              </a:rPr>
              <a:t>Arjan Koning, IAEA</a:t>
            </a:r>
            <a:endParaRPr>
              <a:solidFill>
                <a:srgbClr val="FFEBCC"/>
              </a:solidFill>
            </a:endParaRPr>
          </a:p>
          <a:p>
            <a:pPr>
              <a:lnSpc>
                <a:spcPct val="90000"/>
              </a:lnSpc>
              <a:defRPr>
                <a:solidFill>
                  <a:srgbClr val="FF0000"/>
                </a:solidFill>
              </a:defRPr>
            </a:pPr>
            <a:r>
              <a:rPr>
                <a:solidFill>
                  <a:srgbClr val="FFEBCC"/>
                </a:solidFill>
              </a:rPr>
              <a:t>Stephane Goriely, Univ. Brussels</a:t>
            </a:r>
            <a:endParaRPr>
              <a:solidFill>
                <a:srgbClr val="FFEBCC"/>
              </a:solidFill>
            </a:endParaRPr>
          </a:p>
          <a:p>
            <a:pPr>
              <a:lnSpc>
                <a:spcPct val="90000"/>
              </a:lnSpc>
              <a:defRPr>
                <a:solidFill>
                  <a:srgbClr val="FF0000"/>
                </a:solidFill>
              </a:defRPr>
            </a:pPr>
          </a:p>
          <a:p>
            <a:pPr>
              <a:lnSpc>
                <a:spcPct val="90000"/>
              </a:lnSpc>
              <a:defRPr>
                <a:solidFill>
                  <a:srgbClr val="FFEBCC"/>
                </a:solidFill>
              </a:defRPr>
            </a:pPr>
            <a:r>
              <a:t>                           		</a:t>
            </a:r>
            <a:endParaRPr sz="20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Adjusted level densities- D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05255">
              <a:defRPr sz="3564"/>
            </a:lvl1pPr>
          </a:lstStyle>
          <a:p>
            <a:pPr/>
            <a:r>
              <a:t>Adjusted level densities- D0</a:t>
            </a:r>
          </a:p>
        </p:txBody>
      </p:sp>
      <p:pic>
        <p:nvPicPr>
          <p:cNvPr id="516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41883" y="749258"/>
            <a:ext cx="5046886" cy="334107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7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6444" y="3248298"/>
            <a:ext cx="5479772" cy="3615952"/>
          </a:xfrm>
          <a:prstGeom prst="rect">
            <a:avLst/>
          </a:prstGeom>
          <a:ln w="12700">
            <a:miter lim="400000"/>
          </a:ln>
        </p:spPr>
      </p:pic>
      <p:sp>
        <p:nvSpPr>
          <p:cNvPr id="518" name="No perfect fit because of simultaneous…"/>
          <p:cNvSpPr txBox="1"/>
          <p:nvPr/>
        </p:nvSpPr>
        <p:spPr>
          <a:xfrm>
            <a:off x="189999" y="1602068"/>
            <a:ext cx="3992457" cy="65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090909"/>
                </a:solidFill>
              </a:defRPr>
            </a:pPr>
            <a:r>
              <a:t>No perfect fit because of simultaneous</a:t>
            </a:r>
          </a:p>
          <a:p>
            <a:pPr>
              <a:defRPr>
                <a:solidFill>
                  <a:srgbClr val="090909"/>
                </a:solidFill>
              </a:defRPr>
            </a:pPr>
            <a:r>
              <a:t>adjustment to discrete levels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Adjusted level densities…"/>
          <p:cNvSpPr txBox="1"/>
          <p:nvPr>
            <p:ph type="title"/>
          </p:nvPr>
        </p:nvSpPr>
        <p:spPr>
          <a:xfrm>
            <a:off x="352247" y="-14003"/>
            <a:ext cx="3079300" cy="864098"/>
          </a:xfrm>
          <a:prstGeom prst="rect">
            <a:avLst/>
          </a:prstGeom>
        </p:spPr>
        <p:txBody>
          <a:bodyPr/>
          <a:lstStyle/>
          <a:p>
            <a:pPr defTabSz="521208">
              <a:defRPr sz="2052"/>
            </a:pPr>
            <a:r>
              <a:t>Adjusted level densities </a:t>
            </a:r>
          </a:p>
          <a:p>
            <a:pPr defTabSz="521208">
              <a:defRPr sz="2052"/>
            </a:pPr>
            <a:r>
              <a:t>- Discrete levels</a:t>
            </a:r>
          </a:p>
        </p:txBody>
      </p:sp>
      <p:pic>
        <p:nvPicPr>
          <p:cNvPr id="521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05811" y="-44576"/>
            <a:ext cx="5650065" cy="3771527"/>
          </a:xfrm>
          <a:prstGeom prst="rect">
            <a:avLst/>
          </a:prstGeom>
          <a:ln w="12700">
            <a:miter lim="400000"/>
          </a:ln>
        </p:spPr>
      </p:pic>
      <p:pic>
        <p:nvPicPr>
          <p:cNvPr id="522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294" y="3287919"/>
            <a:ext cx="5397992" cy="3559645"/>
          </a:xfrm>
          <a:prstGeom prst="rect">
            <a:avLst/>
          </a:prstGeom>
          <a:ln w="12700">
            <a:miter lim="400000"/>
          </a:ln>
        </p:spPr>
      </p:pic>
      <p:sp>
        <p:nvSpPr>
          <p:cNvPr id="523" name="Still to do:…"/>
          <p:cNvSpPr txBox="1"/>
          <p:nvPr/>
        </p:nvSpPr>
        <p:spPr>
          <a:xfrm>
            <a:off x="5522162" y="4295610"/>
            <a:ext cx="3280427" cy="1209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131313"/>
                </a:solidFill>
              </a:defRPr>
            </a:pPr>
            <a:r>
              <a:t>Still to do:</a:t>
            </a:r>
          </a:p>
          <a:p>
            <a:pPr>
              <a:defRPr>
                <a:solidFill>
                  <a:srgbClr val="131313"/>
                </a:solidFill>
              </a:defRPr>
            </a:pPr>
            <a:r>
              <a:t>Compare global BSKG3 with</a:t>
            </a:r>
          </a:p>
          <a:p>
            <a:pPr>
              <a:defRPr>
                <a:solidFill>
                  <a:srgbClr val="131313"/>
                </a:solidFill>
              </a:defRPr>
            </a:pPr>
            <a:r>
              <a:t>global CTM (i.e. global formula </a:t>
            </a:r>
          </a:p>
          <a:p>
            <a:pPr>
              <a:defRPr>
                <a:solidFill>
                  <a:srgbClr val="131313"/>
                </a:solidFill>
              </a:defRPr>
            </a:pPr>
            <a:r>
              <a:t>for T and E0)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BSKG3 level density parameters adjusted to D0 and discrete levels"/>
          <p:cNvSpPr txBox="1"/>
          <p:nvPr>
            <p:ph type="title"/>
          </p:nvPr>
        </p:nvSpPr>
        <p:spPr>
          <a:xfrm>
            <a:off x="251518" y="116632"/>
            <a:ext cx="8518208" cy="564968"/>
          </a:xfrm>
          <a:prstGeom prst="rect">
            <a:avLst/>
          </a:prstGeom>
        </p:spPr>
        <p:txBody>
          <a:bodyPr/>
          <a:lstStyle>
            <a:lvl1pPr defTabSz="521208">
              <a:defRPr sz="2052"/>
            </a:lvl1pPr>
          </a:lstStyle>
          <a:p>
            <a:pPr/>
            <a:r>
              <a:t>BSKG3 level density parameters adjusted to D0 and discrete levels</a:t>
            </a:r>
          </a:p>
        </p:txBody>
      </p:sp>
      <p:pic>
        <p:nvPicPr>
          <p:cNvPr id="526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8246" y="3390586"/>
            <a:ext cx="5207191" cy="3475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527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29140" y="679923"/>
            <a:ext cx="5296818" cy="3537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528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670" y="1295949"/>
            <a:ext cx="3788673" cy="368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470" y="0"/>
            <a:ext cx="887506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31" name="Text"/>
          <p:cNvSpPr txBox="1"/>
          <p:nvPr/>
        </p:nvSpPr>
        <p:spPr>
          <a:xfrm>
            <a:off x="4437307" y="3370581"/>
            <a:ext cx="523386" cy="3708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/>
          </a:p>
        </p:txBody>
      </p:sp>
      <p:sp>
        <p:nvSpPr>
          <p:cNvPr id="532" name="Level densities optimised to discrete levels and D0…"/>
          <p:cNvSpPr txBox="1"/>
          <p:nvPr/>
        </p:nvSpPr>
        <p:spPr>
          <a:xfrm>
            <a:off x="266515" y="5847936"/>
            <a:ext cx="5224978" cy="929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151515"/>
                </a:solidFill>
              </a:defRPr>
            </a:pPr>
            <a:r>
              <a:t>Level densities optimised to discrete levels and D0</a:t>
            </a:r>
          </a:p>
          <a:p>
            <a:pPr>
              <a:defRPr>
                <a:solidFill>
                  <a:srgbClr val="151515"/>
                </a:solidFill>
              </a:defRPr>
            </a:pPr>
            <a:r>
              <a:t>Photon strength functions: global model</a:t>
            </a:r>
          </a:p>
          <a:p>
            <a:pPr>
              <a:defRPr>
                <a:solidFill>
                  <a:srgbClr val="151515"/>
                </a:solidFill>
              </a:defRPr>
            </a:pPr>
            <a:r>
              <a:t>Nuclides with experimental &lt;Gg&gt; data: 228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656" y="141553"/>
            <a:ext cx="8691874" cy="6716447"/>
          </a:xfrm>
          <a:prstGeom prst="rect">
            <a:avLst/>
          </a:prstGeom>
          <a:ln w="12700">
            <a:miter lim="400000"/>
          </a:ln>
        </p:spPr>
      </p:pic>
      <p:sp>
        <p:nvSpPr>
          <p:cNvPr id="535" name="Level densities optimised to discrete levels and D0…"/>
          <p:cNvSpPr txBox="1"/>
          <p:nvPr/>
        </p:nvSpPr>
        <p:spPr>
          <a:xfrm>
            <a:off x="311284" y="5836744"/>
            <a:ext cx="5224978" cy="929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151515"/>
                </a:solidFill>
              </a:defRPr>
            </a:pPr>
            <a:r>
              <a:t>Level densities optimised to discrete levels and D0</a:t>
            </a:r>
          </a:p>
          <a:p>
            <a:pPr>
              <a:defRPr>
                <a:solidFill>
                  <a:srgbClr val="151515"/>
                </a:solidFill>
              </a:defRPr>
            </a:pPr>
            <a:r>
              <a:t>Photon strength functions: global model</a:t>
            </a:r>
          </a:p>
          <a:p>
            <a:pPr>
              <a:defRPr>
                <a:solidFill>
                  <a:srgbClr val="151515"/>
                </a:solidFill>
              </a:defRPr>
            </a:pPr>
            <a:r>
              <a:t>Nuclides with experimental MACS data: 277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Normalisation of inelastic scattering to high-lying discrete lev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800">
              <a:defRPr sz="2700"/>
            </a:lvl1pPr>
          </a:lstStyle>
          <a:p>
            <a:pPr/>
            <a:r>
              <a:t>Normalisation of inelastic scattering to high-lying discrete levels</a:t>
            </a:r>
          </a:p>
        </p:txBody>
      </p:sp>
      <p:sp>
        <p:nvSpPr>
          <p:cNvPr id="538" name="Suppos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6042" indent="-336042" defTabSz="896111">
              <a:spcBef>
                <a:spcPts val="600"/>
              </a:spcBef>
              <a:defRPr sz="3136"/>
            </a:pPr>
            <a:r>
              <a:t>Suppose:</a:t>
            </a:r>
          </a:p>
          <a:p>
            <a:pPr lvl="1" marL="784098" indent="-336042" defTabSz="896111">
              <a:spcBef>
                <a:spcPts val="600"/>
              </a:spcBef>
              <a:buChar char="•"/>
              <a:defRPr sz="3136"/>
            </a:pPr>
            <a:r>
              <a:t>Nlow = 4</a:t>
            </a:r>
          </a:p>
          <a:p>
            <a:pPr lvl="1" marL="784098" indent="-336042" defTabSz="896111">
              <a:spcBef>
                <a:spcPts val="600"/>
              </a:spcBef>
              <a:buChar char="•"/>
              <a:defRPr sz="3136"/>
            </a:pPr>
            <a:r>
              <a:t>Ntop = 20</a:t>
            </a:r>
          </a:p>
          <a:p>
            <a:pPr lvl="1" marL="784098" indent="-336042" defTabSz="896111">
              <a:spcBef>
                <a:spcPts val="600"/>
              </a:spcBef>
              <a:buChar char="•"/>
              <a:defRPr sz="3136"/>
            </a:pPr>
            <a:r>
              <a:t>Ncum starts to exceed exp. discrete levels above Ntop</a:t>
            </a:r>
          </a:p>
          <a:p>
            <a:pPr lvl="1" marL="784098" indent="-336042" defTabSz="896111">
              <a:spcBef>
                <a:spcPts val="600"/>
              </a:spcBef>
              <a:buChar char="•"/>
              <a:defRPr sz="3136"/>
            </a:pPr>
            <a:r>
              <a:t>For inelastic scattering to the first 40 levels:</a:t>
            </a:r>
          </a:p>
          <a:p>
            <a:pPr lvl="2" marL="1232154" indent="-336042" defTabSz="896111">
              <a:spcBef>
                <a:spcPts val="600"/>
              </a:spcBef>
              <a:defRPr sz="3136"/>
            </a:pPr>
            <a:r>
              <a:t>Weight in HF for level 1 to Ntop : 1</a:t>
            </a:r>
          </a:p>
          <a:p>
            <a:pPr lvl="2" marL="1232154" indent="-336042" defTabSz="896111">
              <a:spcBef>
                <a:spcPts val="600"/>
              </a:spcBef>
              <a:defRPr sz="3136"/>
            </a:pPr>
            <a:r>
              <a:t>Weight in HF for levels (Ntop + 1) to  40: (Ncum(Eexp (level 40)) - Ntop)/(40 -Ntop)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dness-of-fit: Frms with experimental uncertainty"/>
          <p:cNvSpPr txBox="1"/>
          <p:nvPr>
            <p:ph type="title"/>
          </p:nvPr>
        </p:nvSpPr>
        <p:spPr>
          <a:xfrm>
            <a:off x="251518" y="116632"/>
            <a:ext cx="8775398" cy="864097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pPr/>
            <a:r>
              <a:t>Goodness-of-fit: Frms with experimental uncertainty</a:t>
            </a:r>
          </a:p>
        </p:txBody>
      </p:sp>
      <p:pic>
        <p:nvPicPr>
          <p:cNvPr id="541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75" y="886660"/>
            <a:ext cx="3149601" cy="927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2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725" y="1832867"/>
            <a:ext cx="2628901" cy="965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3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59300" y="3422650"/>
            <a:ext cx="25400" cy="12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4" name="pasted-movie.png" descr="pasted-movi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0941" y="4316899"/>
            <a:ext cx="4495801" cy="1663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5" name="pasted-movie.png" descr="pasted-movi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0882" y="3170133"/>
            <a:ext cx="1231901" cy="774701"/>
          </a:xfrm>
          <a:prstGeom prst="rect">
            <a:avLst/>
          </a:prstGeom>
          <a:ln w="12700">
            <a:miter lim="400000"/>
          </a:ln>
        </p:spPr>
      </p:pic>
      <p:sp>
        <p:nvSpPr>
          <p:cNvPr id="546" name="Frms = 1.40 means “~40% off”"/>
          <p:cNvSpPr txBox="1"/>
          <p:nvPr/>
        </p:nvSpPr>
        <p:spPr>
          <a:xfrm>
            <a:off x="4145207" y="1185956"/>
            <a:ext cx="3200171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294BFF"/>
                </a:solidFill>
              </a:defRPr>
            </a:lvl1pPr>
          </a:lstStyle>
          <a:p>
            <a:pPr/>
            <a:r>
              <a:t>Frms = 1.40 means “~40% off”</a:t>
            </a:r>
          </a:p>
        </p:txBody>
      </p:sp>
      <p:sp>
        <p:nvSpPr>
          <p:cNvPr id="547" name="Erms = 1. means “no model bias”"/>
          <p:cNvSpPr txBox="1"/>
          <p:nvPr/>
        </p:nvSpPr>
        <p:spPr>
          <a:xfrm>
            <a:off x="4157907" y="2042219"/>
            <a:ext cx="3477326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294BFF"/>
                </a:solidFill>
              </a:defRPr>
            </a:lvl1pPr>
          </a:lstStyle>
          <a:p>
            <a:pPr/>
            <a:r>
              <a:t>Erms = 1. means “no model bias”</a:t>
            </a:r>
          </a:p>
        </p:txBody>
      </p:sp>
      <p:sp>
        <p:nvSpPr>
          <p:cNvPr id="548" name="Usual C/E value"/>
          <p:cNvSpPr txBox="1"/>
          <p:nvPr/>
        </p:nvSpPr>
        <p:spPr>
          <a:xfrm>
            <a:off x="4259507" y="3372065"/>
            <a:ext cx="1743181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294BFF"/>
                </a:solidFill>
              </a:defRPr>
            </a:lvl1pPr>
          </a:lstStyle>
          <a:p>
            <a:pPr/>
            <a:r>
              <a:t>Usual C/E value</a:t>
            </a:r>
          </a:p>
        </p:txBody>
      </p:sp>
      <p:sp>
        <p:nvSpPr>
          <p:cNvPr id="549" name="C/E value including uncertainties"/>
          <p:cNvSpPr txBox="1"/>
          <p:nvPr/>
        </p:nvSpPr>
        <p:spPr>
          <a:xfrm>
            <a:off x="5351707" y="4854311"/>
            <a:ext cx="3420735" cy="65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294BFF"/>
                </a:solidFill>
              </a:defRPr>
            </a:lvl1pPr>
          </a:lstStyle>
          <a:p>
            <a:pPr/>
            <a:r>
              <a:t>C/E value including uncertainties</a:t>
            </a:r>
          </a:p>
        </p:txBody>
      </p:sp>
      <p:sp>
        <p:nvSpPr>
          <p:cNvPr id="550" name="Instead of"/>
          <p:cNvSpPr txBox="1"/>
          <p:nvPr/>
        </p:nvSpPr>
        <p:spPr>
          <a:xfrm>
            <a:off x="282748" y="2879912"/>
            <a:ext cx="1108168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010101"/>
                </a:solidFill>
              </a:defRPr>
            </a:lvl1pPr>
          </a:lstStyle>
          <a:p>
            <a:pPr/>
            <a:r>
              <a:t>Instead of</a:t>
            </a:r>
          </a:p>
        </p:txBody>
      </p:sp>
      <p:sp>
        <p:nvSpPr>
          <p:cNvPr id="551" name="we use"/>
          <p:cNvSpPr txBox="1"/>
          <p:nvPr/>
        </p:nvSpPr>
        <p:spPr>
          <a:xfrm>
            <a:off x="282748" y="3997803"/>
            <a:ext cx="828446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010101"/>
                </a:solidFill>
              </a:defRPr>
            </a:lvl1pPr>
          </a:lstStyle>
          <a:p>
            <a:pPr/>
            <a:r>
              <a:t>we use</a:t>
            </a:r>
          </a:p>
        </p:txBody>
      </p:sp>
      <p:pic>
        <p:nvPicPr>
          <p:cNvPr id="552" name="pasted-movie.png" descr="pasted-movi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091171" y="5762206"/>
            <a:ext cx="1618571" cy="774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Parameter optimisation up to 20 MeV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800">
              <a:defRPr sz="2700"/>
            </a:lvl1pPr>
          </a:lstStyle>
          <a:p>
            <a:pPr/>
            <a:r>
              <a:t>Parameter optimisation up to 20 MeV</a:t>
            </a:r>
          </a:p>
        </p:txBody>
      </p:sp>
      <p:sp>
        <p:nvSpPr>
          <p:cNvPr id="555" name="Use TASMAN: Nelder-Mead optimis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40029" indent="-240029" defTabSz="640079">
              <a:spcBef>
                <a:spcPts val="400"/>
              </a:spcBef>
              <a:defRPr sz="2240"/>
            </a:pPr>
            <a:r>
              <a:t>Use TASMAN: Nelder-Mead optimisation</a:t>
            </a:r>
          </a:p>
          <a:p>
            <a:pPr lvl="1" marL="560069" indent="-240029" defTabSz="640079">
              <a:spcBef>
                <a:spcPts val="400"/>
              </a:spcBef>
              <a:buChar char="•"/>
              <a:defRPr sz="2240"/>
            </a:pPr>
            <a:r>
              <a:t>Multi-dimensional parameter landscape not too wild</a:t>
            </a:r>
          </a:p>
          <a:p>
            <a:pPr lvl="1" marL="560069" indent="-240029" defTabSz="640079">
              <a:spcBef>
                <a:spcPts val="400"/>
              </a:spcBef>
              <a:buChar char="•"/>
              <a:defRPr sz="2240"/>
            </a:pPr>
            <a:r>
              <a:t>20 TALYS runs per parameter usually enough</a:t>
            </a:r>
          </a:p>
          <a:p>
            <a:pPr marL="240029" indent="-240029" defTabSz="640079">
              <a:spcBef>
                <a:spcPts val="400"/>
              </a:spcBef>
              <a:defRPr sz="2240"/>
            </a:pPr>
            <a:r>
              <a:t>(n,gamma):</a:t>
            </a:r>
          </a:p>
          <a:p>
            <a:pPr lvl="1" marL="560069" indent="-240029" defTabSz="640079">
              <a:spcBef>
                <a:spcPts val="400"/>
              </a:spcBef>
              <a:buChar char="•"/>
              <a:defRPr sz="2240"/>
            </a:pPr>
            <a:r>
              <a:t>PSF: wtable of compound nucleus</a:t>
            </a:r>
          </a:p>
          <a:p>
            <a:pPr marL="240029" indent="-240029" defTabSz="640079">
              <a:spcBef>
                <a:spcPts val="400"/>
              </a:spcBef>
              <a:defRPr sz="2240"/>
            </a:pPr>
            <a:r>
              <a:t>(n,n’), (n,2n), (n,p) and (n,np)</a:t>
            </a:r>
          </a:p>
          <a:p>
            <a:pPr lvl="1" marL="560069" indent="-240029" defTabSz="640079">
              <a:spcBef>
                <a:spcPts val="400"/>
              </a:spcBef>
              <a:buChar char="•"/>
              <a:defRPr sz="2240"/>
            </a:pPr>
            <a:r>
              <a:t>rvadjust p, gadjust(0,0), gadjust(0,1), gadjust(1,0)</a:t>
            </a:r>
          </a:p>
          <a:p>
            <a:pPr marL="240029" indent="-240029" defTabSz="640079">
              <a:spcBef>
                <a:spcPts val="400"/>
              </a:spcBef>
              <a:defRPr sz="2240"/>
            </a:pPr>
            <a:r>
              <a:t>(n,alpha)</a:t>
            </a:r>
          </a:p>
          <a:p>
            <a:pPr lvl="1" marL="560069" indent="-240029" defTabSz="640079">
              <a:spcBef>
                <a:spcPts val="400"/>
              </a:spcBef>
              <a:buChar char="•"/>
              <a:defRPr sz="2240"/>
            </a:pPr>
            <a:r>
              <a:t>rvadjust a, cstrip a</a:t>
            </a:r>
          </a:p>
          <a:p>
            <a:pPr marL="240029" indent="-240029" defTabSz="640079">
              <a:spcBef>
                <a:spcPts val="400"/>
              </a:spcBef>
              <a:defRPr sz="2240"/>
            </a:pPr>
            <a:r>
              <a:t>Isomer versus ground state:</a:t>
            </a:r>
          </a:p>
          <a:p>
            <a:pPr lvl="1" marL="560069" indent="-240029" defTabSz="640079">
              <a:spcBef>
                <a:spcPts val="400"/>
              </a:spcBef>
              <a:buChar char="•"/>
              <a:defRPr sz="2240"/>
            </a:pPr>
            <a:r>
              <a:t>Risomer of the final nuclide</a:t>
            </a:r>
          </a:p>
          <a:p>
            <a:pPr lvl="1" marL="560069" indent="-240029" defTabSz="640079">
              <a:spcBef>
                <a:spcPts val="400"/>
              </a:spcBef>
              <a:buChar char="•"/>
              <a:defRPr sz="2240"/>
            </a:pPr>
            <a:r>
              <a:t>S2adjust of final nuclide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Experimental d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Experimental data</a:t>
            </a:r>
          </a:p>
        </p:txBody>
      </p:sp>
      <p:sp>
        <p:nvSpPr>
          <p:cNvPr id="558" name="TALYS/TENDL methodology requires all EXFOR to be available instantaneousl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 marL="664082" indent="-284606" defTabSz="758951">
              <a:spcBef>
                <a:spcPts val="500"/>
              </a:spcBef>
              <a:buChar char="•"/>
              <a:defRPr sz="2656"/>
            </a:pPr>
            <a:r>
              <a:t>TALYS/TENDL methodology requires </a:t>
            </a:r>
            <a:r>
              <a:rPr b="1">
                <a:solidFill>
                  <a:srgbClr val="B41309"/>
                </a:solidFill>
              </a:rPr>
              <a:t>all</a:t>
            </a:r>
            <a:r>
              <a:t> EXFOR to be available instantaneously</a:t>
            </a:r>
          </a:p>
          <a:p>
            <a:pPr lvl="1" marL="664082" indent="-284606" defTabSz="758951">
              <a:spcBef>
                <a:spcPts val="500"/>
              </a:spcBef>
              <a:buChar char="•"/>
              <a:defRPr sz="2656"/>
            </a:pPr>
            <a:r>
              <a:t>Best current option (for AK): EXFORtables - directory structured database</a:t>
            </a:r>
          </a:p>
          <a:p>
            <a:pPr lvl="1" marL="664082" indent="-284606" defTabSz="758951">
              <a:spcBef>
                <a:spcPts val="500"/>
              </a:spcBef>
              <a:buChar char="•"/>
              <a:defRPr sz="2656"/>
            </a:pPr>
            <a:r>
              <a:t>All data normalised to latest standards/monitors</a:t>
            </a:r>
          </a:p>
          <a:p>
            <a:pPr lvl="1" marL="664082" indent="-284606" defTabSz="758951">
              <a:spcBef>
                <a:spcPts val="500"/>
              </a:spcBef>
              <a:buChar char="•"/>
              <a:defRPr sz="2656"/>
            </a:pPr>
            <a:r>
              <a:t>Outlier assignment:</a:t>
            </a:r>
          </a:p>
          <a:p>
            <a:pPr lvl="2" marL="1043558" indent="-284606" defTabSz="758951">
              <a:spcBef>
                <a:spcPts val="500"/>
              </a:spcBef>
              <a:defRPr sz="2656"/>
            </a:pPr>
            <a:r>
              <a:t>23444 cross section data sets</a:t>
            </a:r>
          </a:p>
          <a:p>
            <a:pPr lvl="2" marL="1043558" indent="-284606" defTabSz="758951">
              <a:spcBef>
                <a:spcPts val="500"/>
              </a:spcBef>
              <a:defRPr sz="2656"/>
            </a:pPr>
            <a:r>
              <a:t>10969 declared inlier</a:t>
            </a:r>
          </a:p>
          <a:p>
            <a:pPr lvl="2" marL="1043558" indent="-284606" defTabSz="758951">
              <a:spcBef>
                <a:spcPts val="500"/>
              </a:spcBef>
              <a:defRPr sz="2656"/>
            </a:pPr>
            <a:r>
              <a:t>1975 declared outlier</a:t>
            </a:r>
          </a:p>
          <a:p>
            <a:pPr lvl="2" marL="1043558" indent="-284606" defTabSz="758951">
              <a:spcBef>
                <a:spcPts val="500"/>
              </a:spcBef>
              <a:defRPr sz="2656"/>
            </a:pPr>
            <a:r>
              <a:t>Still need to put 23444 JSON files on IAEA-github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61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562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2148" y="0"/>
            <a:ext cx="7020513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Cont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Contents</a:t>
            </a:r>
          </a:p>
        </p:txBody>
      </p:sp>
      <p:sp>
        <p:nvSpPr>
          <p:cNvPr id="471" name="Some basic level density valid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Some basic level density validation</a:t>
            </a:r>
          </a:p>
          <a:p>
            <a:pPr/>
            <a:r>
              <a:t>Optimisation to discrete levels and D0</a:t>
            </a:r>
          </a:p>
          <a:p>
            <a:pPr/>
            <a:r>
              <a:t>Indirect level density validation</a:t>
            </a:r>
          </a:p>
          <a:p>
            <a:pPr/>
            <a:r>
              <a:t>Impact on TALYS cross section calculations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Adjusting (n,γ ) cross sections with PSF width parameter"/>
          <p:cNvSpPr txBox="1"/>
          <p:nvPr>
            <p:ph type="title"/>
          </p:nvPr>
        </p:nvSpPr>
        <p:spPr>
          <a:xfrm>
            <a:off x="201972" y="143447"/>
            <a:ext cx="8644238" cy="605012"/>
          </a:xfrm>
          <a:prstGeom prst="rect">
            <a:avLst/>
          </a:prstGeom>
        </p:spPr>
        <p:txBody>
          <a:bodyPr/>
          <a:lstStyle>
            <a:lvl1pPr defTabSz="630936">
              <a:defRPr sz="2484"/>
            </a:lvl1pPr>
          </a:lstStyle>
          <a:p>
            <a:pPr/>
            <a:r>
              <a:t>Adjusting (n,γ ) cross sections with PSF width parameter</a:t>
            </a:r>
          </a:p>
        </p:txBody>
      </p:sp>
      <p:pic>
        <p:nvPicPr>
          <p:cNvPr id="565" name="fig_120Sn_E1_wtab.pdf" descr="fig_120Sn_E1_wtab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5000"/>
            <a:ext cx="7394410" cy="5225266"/>
          </a:xfrm>
          <a:prstGeom prst="rect">
            <a:avLst/>
          </a:prstGeom>
          <a:ln w="12700">
            <a:miter lim="400000"/>
          </a:ln>
        </p:spPr>
      </p:pic>
      <p:sp>
        <p:nvSpPr>
          <p:cNvPr id="566" name="Line"/>
          <p:cNvSpPr/>
          <p:nvPr/>
        </p:nvSpPr>
        <p:spPr>
          <a:xfrm>
            <a:off x="1550442" y="5257278"/>
            <a:ext cx="1424513" cy="1"/>
          </a:xfrm>
          <a:prstGeom prst="line">
            <a:avLst/>
          </a:prstGeom>
          <a:ln w="25400">
            <a:solidFill>
              <a:schemeClr val="accent2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67" name="Sn + Ein: range…"/>
          <p:cNvSpPr txBox="1"/>
          <p:nvPr/>
        </p:nvSpPr>
        <p:spPr>
          <a:xfrm>
            <a:off x="1438603" y="5294948"/>
            <a:ext cx="1648191" cy="929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2443CF"/>
                </a:solidFill>
              </a:defRPr>
            </a:pPr>
            <a:r>
              <a:t>S</a:t>
            </a:r>
            <a:r>
              <a:rPr baseline="-5999"/>
              <a:t>n</a:t>
            </a:r>
            <a:r>
              <a:t> + E</a:t>
            </a:r>
            <a:r>
              <a:rPr baseline="-5999"/>
              <a:t>in</a:t>
            </a:r>
            <a:r>
              <a:t>: range </a:t>
            </a:r>
          </a:p>
          <a:p>
            <a:pPr>
              <a:defRPr>
                <a:solidFill>
                  <a:srgbClr val="2443CF"/>
                </a:solidFill>
              </a:defRPr>
            </a:pPr>
            <a:r>
              <a:t>important for </a:t>
            </a:r>
          </a:p>
          <a:p>
            <a:pPr>
              <a:defRPr>
                <a:solidFill>
                  <a:srgbClr val="2443CF"/>
                </a:solidFill>
              </a:defRPr>
            </a:pPr>
            <a:r>
              <a:t>(n,γ )</a:t>
            </a:r>
          </a:p>
        </p:txBody>
      </p:sp>
      <p:pic>
        <p:nvPicPr>
          <p:cNvPr id="568" name="Image 1" descr="Imag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0094" y="6063245"/>
            <a:ext cx="7145476" cy="7825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571" name="n-Gd160-MT102-high.pdf" descr="n-Gd160-MT102-high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52978" y="44110"/>
            <a:ext cx="887506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572" name="Wtable = 1.08"/>
          <p:cNvSpPr txBox="1"/>
          <p:nvPr/>
        </p:nvSpPr>
        <p:spPr>
          <a:xfrm>
            <a:off x="3717122" y="1564757"/>
            <a:ext cx="1521055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373737"/>
                </a:solidFill>
              </a:defRPr>
            </a:lvl1pPr>
          </a:lstStyle>
          <a:p>
            <a:pPr/>
            <a:r>
              <a:t>Wtable = 1.08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7780" y="1211569"/>
            <a:ext cx="8291220" cy="5481225"/>
          </a:xfrm>
          <a:prstGeom prst="rect">
            <a:avLst/>
          </a:prstGeom>
          <a:ln w="12700">
            <a:miter lim="400000"/>
          </a:ln>
        </p:spPr>
      </p:pic>
      <p:sp>
        <p:nvSpPr>
          <p:cNvPr id="575" name="Current optimal combination of level density and photon strength function"/>
          <p:cNvSpPr txBox="1"/>
          <p:nvPr/>
        </p:nvSpPr>
        <p:spPr>
          <a:xfrm>
            <a:off x="569017" y="129332"/>
            <a:ext cx="8301961" cy="86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defTabSz="685800">
              <a:defRPr b="1" sz="27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Current optimal combination of level density and photon strength function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Unify all (n,γ) d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Unify all (n,γ) data</a:t>
            </a:r>
          </a:p>
        </p:txBody>
      </p:sp>
      <p:sp>
        <p:nvSpPr>
          <p:cNvPr id="578" name="EXFOR for cross sections, excluding outlier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16027" indent="-216027" defTabSz="576072">
              <a:spcBef>
                <a:spcPts val="400"/>
              </a:spcBef>
              <a:defRPr sz="2016"/>
            </a:pPr>
            <a:r>
              <a:t>EXFOR for cross sections, excluding outliers</a:t>
            </a:r>
          </a:p>
          <a:p>
            <a:pPr marL="216027" indent="-216027" defTabSz="576072">
              <a:spcBef>
                <a:spcPts val="400"/>
              </a:spcBef>
              <a:defRPr sz="2016"/>
            </a:pPr>
            <a:r>
              <a:t>Pseudo-data created from perfect TALYS fit to average radiative width Γγ (one point)</a:t>
            </a:r>
          </a:p>
          <a:p>
            <a:pPr lvl="1" marL="504062" indent="-216027" defTabSz="576072">
              <a:spcBef>
                <a:spcPts val="400"/>
              </a:spcBef>
              <a:buChar char="•"/>
              <a:defRPr sz="2016"/>
            </a:pPr>
            <a:r>
              <a:t>Gives a value for wtable, one for each LD model</a:t>
            </a:r>
          </a:p>
          <a:p>
            <a:pPr lvl="1" marL="504062" indent="-216027" defTabSz="576072">
              <a:spcBef>
                <a:spcPts val="400"/>
              </a:spcBef>
              <a:buChar char="•"/>
              <a:defRPr sz="2016"/>
            </a:pPr>
            <a:r>
              <a:t>Use the LD spread of calculated cross sections as uncertainty</a:t>
            </a:r>
          </a:p>
          <a:p>
            <a:pPr lvl="1" marL="504062" indent="-216027" defTabSz="576072">
              <a:spcBef>
                <a:spcPts val="400"/>
              </a:spcBef>
              <a:buChar char="•"/>
              <a:defRPr sz="2016"/>
            </a:pPr>
            <a:r>
              <a:t>Use this to create pseudo-exp. cross sections at 5 and 10 keV</a:t>
            </a:r>
          </a:p>
          <a:p>
            <a:pPr marL="216027" indent="-216027" defTabSz="576072">
              <a:spcBef>
                <a:spcPts val="400"/>
              </a:spcBef>
              <a:defRPr sz="2016"/>
            </a:pPr>
            <a:r>
              <a:t>Pseudo-data created from perfect TALYS fit to Maxwellian Averaged Cross Section from Astral/Kadonis database (one point)</a:t>
            </a:r>
          </a:p>
          <a:p>
            <a:pPr lvl="1" marL="504062" indent="-216027" defTabSz="576072">
              <a:spcBef>
                <a:spcPts val="400"/>
              </a:spcBef>
              <a:buChar char="•"/>
              <a:defRPr sz="2016"/>
            </a:pPr>
            <a:r>
              <a:t>Gives a value for wtable, one for each LD model</a:t>
            </a:r>
          </a:p>
          <a:p>
            <a:pPr lvl="1" marL="504062" indent="-216027" defTabSz="576072">
              <a:spcBef>
                <a:spcPts val="400"/>
              </a:spcBef>
              <a:buChar char="•"/>
              <a:defRPr sz="2016"/>
            </a:pPr>
            <a:r>
              <a:t>Use the LD spread of calculated cross sections as uncertainty</a:t>
            </a:r>
          </a:p>
          <a:p>
            <a:pPr lvl="1" marL="504062" indent="-216027" defTabSz="576072">
              <a:spcBef>
                <a:spcPts val="400"/>
              </a:spcBef>
              <a:buChar char="•"/>
              <a:defRPr sz="2016"/>
            </a:pPr>
            <a:r>
              <a:t>Use this to create pseudo-exp. cross sections between 5 and 100 keV</a:t>
            </a:r>
          </a:p>
          <a:p>
            <a:pPr marL="216027" indent="-216027" defTabSz="576072">
              <a:spcBef>
                <a:spcPts val="400"/>
              </a:spcBef>
              <a:defRPr sz="2016"/>
            </a:pPr>
            <a:r>
              <a:t>Use pseudo-exp. data in the same fit as normal exp. cross sections</a:t>
            </a:r>
          </a:p>
          <a:p>
            <a:pPr marL="216027" indent="-216027" defTabSz="576072">
              <a:spcBef>
                <a:spcPts val="400"/>
              </a:spcBef>
              <a:defRPr sz="2016"/>
            </a:pPr>
            <a:r>
              <a:t>Outlier detection for average radiative width and MACS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Typical ca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Typical case</a:t>
            </a:r>
          </a:p>
        </p:txBody>
      </p:sp>
      <p:pic>
        <p:nvPicPr>
          <p:cNvPr id="581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214" y="1036896"/>
            <a:ext cx="8509286" cy="56638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Example: MACS considered an outlier"/>
          <p:cNvSpPr txBox="1"/>
          <p:nvPr>
            <p:ph type="title"/>
          </p:nvPr>
        </p:nvSpPr>
        <p:spPr>
          <a:xfrm>
            <a:off x="251518" y="116632"/>
            <a:ext cx="7606206" cy="864097"/>
          </a:xfrm>
          <a:prstGeom prst="rect">
            <a:avLst/>
          </a:prstGeom>
        </p:spPr>
        <p:txBody>
          <a:bodyPr/>
          <a:lstStyle>
            <a:lvl1pPr defTabSz="832104">
              <a:defRPr sz="3276"/>
            </a:lvl1pPr>
          </a:lstStyle>
          <a:p>
            <a:pPr/>
            <a:r>
              <a:t>Example: MACS considered an outlier</a:t>
            </a:r>
          </a:p>
        </p:txBody>
      </p:sp>
      <p:sp>
        <p:nvSpPr>
          <p:cNvPr id="584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585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004" y="871534"/>
            <a:ext cx="9144001" cy="59820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Example: Average radiative width Γγ considered an outlier"/>
          <p:cNvSpPr txBox="1"/>
          <p:nvPr>
            <p:ph type="title"/>
          </p:nvPr>
        </p:nvSpPr>
        <p:spPr>
          <a:xfrm>
            <a:off x="378518" y="-14003"/>
            <a:ext cx="8073532" cy="864098"/>
          </a:xfrm>
          <a:prstGeom prst="rect">
            <a:avLst/>
          </a:prstGeom>
        </p:spPr>
        <p:txBody>
          <a:bodyPr/>
          <a:lstStyle>
            <a:lvl1pPr defTabSz="685800">
              <a:defRPr sz="2700"/>
            </a:lvl1pPr>
          </a:lstStyle>
          <a:p>
            <a:pPr/>
            <a:r>
              <a:t>Example: Average radiative width Γγ considered an outlier</a:t>
            </a:r>
          </a:p>
        </p:txBody>
      </p:sp>
      <p:pic>
        <p:nvPicPr>
          <p:cNvPr id="588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24219"/>
            <a:ext cx="9144000" cy="60223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…but usually: (n,γ) cross sections, MACS and Γγ  are consistent"/>
          <p:cNvSpPr txBox="1"/>
          <p:nvPr>
            <p:ph type="title"/>
          </p:nvPr>
        </p:nvSpPr>
        <p:spPr>
          <a:xfrm>
            <a:off x="759517" y="-14003"/>
            <a:ext cx="7399358" cy="864098"/>
          </a:xfrm>
          <a:prstGeom prst="rect">
            <a:avLst/>
          </a:prstGeom>
        </p:spPr>
        <p:txBody>
          <a:bodyPr/>
          <a:lstStyle>
            <a:lvl1pPr defTabSz="685800">
              <a:defRPr sz="2700"/>
            </a:lvl1pPr>
          </a:lstStyle>
          <a:p>
            <a:pPr/>
            <a:r>
              <a:t>…but usually: (n,γ) cross sections, MACS and Γγ  are consistent</a:t>
            </a:r>
          </a:p>
        </p:txBody>
      </p:sp>
      <p:pic>
        <p:nvPicPr>
          <p:cNvPr id="591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35211"/>
            <a:ext cx="9144000" cy="60511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8 isotopes with MACS from Astral/Kadonis considered as outlier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FontTx/>
              <a:buNone/>
              <a:defRPr sz="1800">
                <a:solidFill>
                  <a:srgbClr val="080808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8 isotopes with MACS from Astral/Kadonis considered as outlier:</a:t>
            </a:r>
          </a:p>
          <a:p>
            <a:pPr marL="0" indent="0">
              <a:spcBef>
                <a:spcPts val="0"/>
              </a:spcBef>
              <a:buSzTx/>
              <a:buFontTx/>
              <a:buNone/>
              <a:defRPr sz="1800">
                <a:solidFill>
                  <a:srgbClr val="080808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Cr-50, Cu-63,65, Br-81, Cd-106,108, Sm-148,154</a:t>
            </a:r>
          </a:p>
          <a:p>
            <a:pPr marL="0" indent="0">
              <a:spcBef>
                <a:spcPts val="0"/>
              </a:spcBef>
              <a:buSzTx/>
              <a:buFontTx/>
              <a:buNone/>
              <a:defRPr sz="1800">
                <a:solidFill>
                  <a:srgbClr val="080808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0" indent="0">
              <a:spcBef>
                <a:spcPts val="0"/>
              </a:spcBef>
              <a:buSzTx/>
              <a:buFontTx/>
              <a:buNone/>
              <a:defRPr sz="1800">
                <a:solidFill>
                  <a:srgbClr val="080808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36 isotopes with Γγ considered as outlier:</a:t>
            </a:r>
          </a:p>
          <a:p>
            <a:pPr marL="0" indent="0">
              <a:spcBef>
                <a:spcPts val="0"/>
              </a:spcBef>
              <a:buSzTx/>
              <a:buFontTx/>
              <a:buNone/>
              <a:defRPr sz="1800">
                <a:solidFill>
                  <a:srgbClr val="080808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Ca-40,42,44,……Hg-198</a:t>
            </a:r>
          </a:p>
        </p:txBody>
      </p:sp>
      <p:sp>
        <p:nvSpPr>
          <p:cNvPr id="594" name="Outliers for TENDL (n,γ) evaluation"/>
          <p:cNvSpPr txBox="1"/>
          <p:nvPr/>
        </p:nvSpPr>
        <p:spPr>
          <a:xfrm>
            <a:off x="643343" y="281841"/>
            <a:ext cx="7691246" cy="609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36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Outliers for TENDL (n,γ) evaluation</a:t>
            </a:r>
          </a:p>
        </p:txBody>
      </p:sp>
      <p:pic>
        <p:nvPicPr>
          <p:cNvPr id="595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004" y="3296932"/>
            <a:ext cx="9144001" cy="3577544"/>
          </a:xfrm>
          <a:prstGeom prst="rect">
            <a:avLst/>
          </a:prstGeom>
          <a:ln w="12700">
            <a:miter lim="400000"/>
          </a:ln>
        </p:spPr>
      </p:pic>
      <p:sp>
        <p:nvSpPr>
          <p:cNvPr id="596" name="My notebook of remaining cases to solve"/>
          <p:cNvSpPr txBox="1"/>
          <p:nvPr/>
        </p:nvSpPr>
        <p:spPr>
          <a:xfrm>
            <a:off x="2080612" y="2911045"/>
            <a:ext cx="4246508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1B32FF"/>
                </a:solidFill>
              </a:defRPr>
            </a:lvl1pPr>
          </a:lstStyle>
          <a:p>
            <a:pPr/>
            <a:r>
              <a:t>My notebook of remaining cases to solve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RIPL discrete level scheme important"/>
          <p:cNvSpPr txBox="1"/>
          <p:nvPr>
            <p:ph type="title"/>
          </p:nvPr>
        </p:nvSpPr>
        <p:spPr>
          <a:xfrm>
            <a:off x="251518" y="-14003"/>
            <a:ext cx="7931156" cy="564969"/>
          </a:xfrm>
          <a:prstGeom prst="rect">
            <a:avLst/>
          </a:prstGeom>
        </p:spPr>
        <p:txBody>
          <a:bodyPr/>
          <a:lstStyle>
            <a:lvl1pPr defTabSz="850391">
              <a:defRPr sz="3348"/>
            </a:lvl1pPr>
          </a:lstStyle>
          <a:p>
            <a:pPr/>
            <a:r>
              <a:t>RIPL discrete level scheme important</a:t>
            </a:r>
          </a:p>
        </p:txBody>
      </p:sp>
      <p:pic>
        <p:nvPicPr>
          <p:cNvPr id="599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2018" y="533032"/>
            <a:ext cx="6210156" cy="3912479"/>
          </a:xfrm>
          <a:prstGeom prst="rect">
            <a:avLst/>
          </a:prstGeom>
          <a:ln w="12700">
            <a:miter lim="400000"/>
          </a:ln>
        </p:spPr>
      </p:pic>
      <p:pic>
        <p:nvPicPr>
          <p:cNvPr id="600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4586" y="4585014"/>
            <a:ext cx="2406132" cy="2243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601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32062" y="4445709"/>
            <a:ext cx="2211580" cy="2521614"/>
          </a:xfrm>
          <a:prstGeom prst="rect">
            <a:avLst/>
          </a:prstGeom>
          <a:ln w="12700">
            <a:miter lim="400000"/>
          </a:ln>
        </p:spPr>
      </p:pic>
      <p:sp>
        <p:nvSpPr>
          <p:cNvPr id="602" name="JENDL-5"/>
          <p:cNvSpPr txBox="1"/>
          <p:nvPr/>
        </p:nvSpPr>
        <p:spPr>
          <a:xfrm>
            <a:off x="109923" y="4110685"/>
            <a:ext cx="1031485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2F24"/>
                </a:solidFill>
              </a:defRPr>
            </a:lvl1pPr>
          </a:lstStyle>
          <a:p>
            <a:pPr/>
            <a:r>
              <a:t>JENDL-5</a:t>
            </a:r>
          </a:p>
        </p:txBody>
      </p:sp>
      <p:sp>
        <p:nvSpPr>
          <p:cNvPr id="603" name="RIPL-3"/>
          <p:cNvSpPr txBox="1"/>
          <p:nvPr/>
        </p:nvSpPr>
        <p:spPr>
          <a:xfrm>
            <a:off x="7612932" y="3866069"/>
            <a:ext cx="815610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2F24"/>
                </a:solidFill>
              </a:defRPr>
            </a:lvl1pPr>
          </a:lstStyle>
          <a:p>
            <a:pPr/>
            <a:r>
              <a:t>RIPL-3</a:t>
            </a:r>
          </a:p>
        </p:txBody>
      </p:sp>
      <p:sp>
        <p:nvSpPr>
          <p:cNvPr id="604" name="Line"/>
          <p:cNvSpPr/>
          <p:nvPr/>
        </p:nvSpPr>
        <p:spPr>
          <a:xfrm>
            <a:off x="5465835" y="4786226"/>
            <a:ext cx="665795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05" name="Line"/>
          <p:cNvSpPr/>
          <p:nvPr/>
        </p:nvSpPr>
        <p:spPr>
          <a:xfrm>
            <a:off x="5465835" y="5362166"/>
            <a:ext cx="665795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06" name="Removing levels has large effect"/>
          <p:cNvSpPr txBox="1"/>
          <p:nvPr/>
        </p:nvSpPr>
        <p:spPr>
          <a:xfrm>
            <a:off x="3557042" y="4707522"/>
            <a:ext cx="1851260" cy="65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3571FF"/>
                </a:solidFill>
              </a:defRPr>
            </a:lvl1pPr>
          </a:lstStyle>
          <a:p>
            <a:pPr/>
            <a:r>
              <a:t>Removing levels has large effect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TALYS level density models"/>
          <p:cNvSpPr txBox="1"/>
          <p:nvPr>
            <p:ph type="title"/>
          </p:nvPr>
        </p:nvSpPr>
        <p:spPr>
          <a:xfrm>
            <a:off x="1135699" y="116632"/>
            <a:ext cx="6120684" cy="864097"/>
          </a:xfrm>
          <a:prstGeom prst="rect">
            <a:avLst/>
          </a:prstGeom>
        </p:spPr>
        <p:txBody>
          <a:bodyPr/>
          <a:lstStyle/>
          <a:p>
            <a:pPr/>
            <a:r>
              <a:t>TALYS level density models</a:t>
            </a:r>
          </a:p>
        </p:txBody>
      </p:sp>
      <p:pic>
        <p:nvPicPr>
          <p:cNvPr id="474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109" y="1804237"/>
            <a:ext cx="8883782" cy="3249526"/>
          </a:xfrm>
          <a:prstGeom prst="rect">
            <a:avLst/>
          </a:prstGeom>
          <a:ln w="12700">
            <a:miter lim="400000"/>
          </a:ln>
        </p:spPr>
      </p:pic>
      <p:sp>
        <p:nvSpPr>
          <p:cNvPr id="475" name="Best level density models (averaged over all TALYS applications):…"/>
          <p:cNvSpPr txBox="1"/>
          <p:nvPr/>
        </p:nvSpPr>
        <p:spPr>
          <a:xfrm>
            <a:off x="934159" y="5653783"/>
            <a:ext cx="6737220" cy="65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343DFF"/>
                </a:solidFill>
              </a:defRPr>
            </a:pPr>
            <a:r>
              <a:t>Best level density models (averaged over all TALYS applications):</a:t>
            </a:r>
          </a:p>
          <a:p>
            <a:pPr>
              <a:defRPr>
                <a:solidFill>
                  <a:srgbClr val="343DFF"/>
                </a:solidFill>
              </a:defRPr>
            </a:pPr>
            <a:r>
              <a:t>1, 2, 7  and sometimes 5. The big promise is 8!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TALYS: YANDF structure for level density tables"/>
          <p:cNvSpPr txBox="1"/>
          <p:nvPr>
            <p:ph type="title"/>
          </p:nvPr>
        </p:nvSpPr>
        <p:spPr>
          <a:xfrm>
            <a:off x="251518" y="116632"/>
            <a:ext cx="8397227" cy="864097"/>
          </a:xfrm>
          <a:prstGeom prst="rect">
            <a:avLst/>
          </a:prstGeom>
        </p:spPr>
        <p:txBody>
          <a:bodyPr/>
          <a:lstStyle>
            <a:lvl1pPr defTabSz="722376">
              <a:defRPr sz="2844"/>
            </a:lvl1pPr>
          </a:lstStyle>
          <a:p>
            <a:pPr/>
            <a:r>
              <a:t>TALYS: YANDF structure for level density tables</a:t>
            </a:r>
          </a:p>
        </p:txBody>
      </p:sp>
      <p:pic>
        <p:nvPicPr>
          <p:cNvPr id="609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714" y="848377"/>
            <a:ext cx="5257731" cy="59545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TALYS: YANDF structure for level density tables (continued"/>
          <p:cNvSpPr txBox="1"/>
          <p:nvPr>
            <p:ph type="title"/>
          </p:nvPr>
        </p:nvSpPr>
        <p:spPr>
          <a:xfrm>
            <a:off x="251518" y="116632"/>
            <a:ext cx="8397227" cy="864097"/>
          </a:xfrm>
          <a:prstGeom prst="rect">
            <a:avLst/>
          </a:prstGeom>
        </p:spPr>
        <p:txBody>
          <a:bodyPr/>
          <a:lstStyle>
            <a:lvl1pPr defTabSz="685800">
              <a:defRPr sz="2700"/>
            </a:lvl1pPr>
          </a:lstStyle>
          <a:p>
            <a:pPr/>
            <a:r>
              <a:t>TALYS: YANDF structure for level density tables (continued</a:t>
            </a:r>
          </a:p>
        </p:txBody>
      </p:sp>
      <p:pic>
        <p:nvPicPr>
          <p:cNvPr id="612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577672"/>
            <a:ext cx="9144001" cy="44518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TALYS: YANDF structure for level density tables (continued"/>
          <p:cNvSpPr txBox="1"/>
          <p:nvPr>
            <p:ph type="title"/>
          </p:nvPr>
        </p:nvSpPr>
        <p:spPr>
          <a:xfrm>
            <a:off x="251518" y="116632"/>
            <a:ext cx="8397227" cy="864097"/>
          </a:xfrm>
          <a:prstGeom prst="rect">
            <a:avLst/>
          </a:prstGeom>
        </p:spPr>
        <p:txBody>
          <a:bodyPr/>
          <a:lstStyle>
            <a:lvl1pPr defTabSz="685800">
              <a:defRPr sz="2700"/>
            </a:lvl1pPr>
          </a:lstStyle>
          <a:p>
            <a:pPr/>
            <a:r>
              <a:t>TALYS: YANDF structure for level density tables (continued</a:t>
            </a:r>
          </a:p>
        </p:txBody>
      </p:sp>
      <p:pic>
        <p:nvPicPr>
          <p:cNvPr id="615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0131" y="1454150"/>
            <a:ext cx="5643713" cy="43879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TALYS ‘best’ fi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TALYS ‘best’ fits</a:t>
            </a:r>
          </a:p>
        </p:txBody>
      </p:sp>
      <p:sp>
        <p:nvSpPr>
          <p:cNvPr id="618" name="337 nuclides with ‘best parameter’ fil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337 nuclides with ‘best parameter’ files</a:t>
            </a:r>
          </a:p>
          <a:p>
            <a:pPr lvl="1" marL="800100" indent="-342900">
              <a:buChar char="•"/>
            </a:pPr>
            <a:r>
              <a:t>ldmodel 7 (BSKG3): 239 nuclides</a:t>
            </a:r>
          </a:p>
          <a:p>
            <a:pPr lvl="1" marL="800100" indent="-342900">
              <a:buChar char="•"/>
            </a:pPr>
            <a:r>
              <a:t>ldmodel 2 (BSFG): 33 nuclides</a:t>
            </a:r>
          </a:p>
          <a:p>
            <a:pPr lvl="1" marL="800100" indent="-342900">
              <a:buChar char="•"/>
            </a:pPr>
            <a:r>
              <a:t>ldmodel 1 (Gilbert-Cameron): 65 nuclides</a:t>
            </a:r>
          </a:p>
          <a:p>
            <a:pPr/>
            <a:r>
              <a:t>Examples:</a:t>
            </a:r>
          </a:p>
        </p:txBody>
      </p:sp>
      <p:pic>
        <p:nvPicPr>
          <p:cNvPr id="619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4095" y="4214534"/>
            <a:ext cx="3975101" cy="147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20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62219" y="3382684"/>
            <a:ext cx="3975101" cy="3136901"/>
          </a:xfrm>
          <a:prstGeom prst="rect">
            <a:avLst/>
          </a:prstGeom>
          <a:ln w="12700">
            <a:miter lim="400000"/>
          </a:ln>
        </p:spPr>
      </p:pic>
      <p:sp>
        <p:nvSpPr>
          <p:cNvPr id="621" name="(n,γ), (n,n’), (n,p), (n,2n), (n,3n)"/>
          <p:cNvSpPr txBox="1"/>
          <p:nvPr/>
        </p:nvSpPr>
        <p:spPr>
          <a:xfrm>
            <a:off x="212032" y="5689326"/>
            <a:ext cx="3267479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0D0D0D"/>
                </a:solidFill>
              </a:defRPr>
            </a:lvl1pPr>
          </a:lstStyle>
          <a:p>
            <a:pPr/>
            <a:r>
              <a:t>(n,γ), (n,n’), (n,p), (n,2n), (n,3n)</a:t>
            </a:r>
          </a:p>
        </p:txBody>
      </p:sp>
      <p:sp>
        <p:nvSpPr>
          <p:cNvPr id="622" name="(n,γ), (n,n’), (n,p), (n,2n), (n,3n), (n,α) + isomers"/>
          <p:cNvSpPr txBox="1"/>
          <p:nvPr/>
        </p:nvSpPr>
        <p:spPr>
          <a:xfrm>
            <a:off x="3820362" y="6499372"/>
            <a:ext cx="4937777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0D0D0D"/>
                </a:solidFill>
              </a:defRPr>
            </a:lvl1pPr>
          </a:lstStyle>
          <a:p>
            <a:pPr/>
            <a:r>
              <a:t>(n,γ), (n,n’), (n,p), (n,2n), (n,3n), (n,α) + isomers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imilar performance of…"/>
          <p:cNvSpPr txBox="1"/>
          <p:nvPr>
            <p:ph type="title"/>
          </p:nvPr>
        </p:nvSpPr>
        <p:spPr>
          <a:xfrm>
            <a:off x="69350" y="70219"/>
            <a:ext cx="5424487" cy="695654"/>
          </a:xfrm>
          <a:prstGeom prst="rect">
            <a:avLst/>
          </a:prstGeom>
        </p:spPr>
        <p:txBody>
          <a:bodyPr/>
          <a:lstStyle/>
          <a:p>
            <a:pPr defTabSz="530351">
              <a:defRPr sz="2088"/>
            </a:pPr>
            <a:r>
              <a:t>Similar performance of </a:t>
            </a:r>
          </a:p>
          <a:p>
            <a:pPr defTabSz="530351">
              <a:defRPr sz="2088"/>
            </a:pPr>
            <a:r>
              <a:t>ld1 (CTM) and ld7 (BSKG3)</a:t>
            </a:r>
          </a:p>
        </p:txBody>
      </p:sp>
      <p:pic>
        <p:nvPicPr>
          <p:cNvPr id="625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37" y="3399301"/>
            <a:ext cx="5424488" cy="3443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626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27604" y="-91791"/>
            <a:ext cx="5582613" cy="3570276"/>
          </a:xfrm>
          <a:prstGeom prst="rect">
            <a:avLst/>
          </a:prstGeom>
          <a:ln w="12700">
            <a:miter lim="400000"/>
          </a:ln>
        </p:spPr>
      </p:pic>
      <p:sp>
        <p:nvSpPr>
          <p:cNvPr id="627" name="To be done: numerical GOF…"/>
          <p:cNvSpPr txBox="1"/>
          <p:nvPr/>
        </p:nvSpPr>
        <p:spPr>
          <a:xfrm>
            <a:off x="5819292" y="4065640"/>
            <a:ext cx="3216580" cy="148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0B0B0B"/>
                </a:solidFill>
              </a:defRPr>
            </a:pPr>
            <a:r>
              <a:t>To be done: numerical GOF</a:t>
            </a:r>
          </a:p>
          <a:p>
            <a:pPr>
              <a:defRPr>
                <a:solidFill>
                  <a:srgbClr val="0B0B0B"/>
                </a:solidFill>
              </a:defRPr>
            </a:pPr>
            <a:r>
              <a:t>comparison for all nuclides </a:t>
            </a:r>
          </a:p>
          <a:p>
            <a:pPr>
              <a:defRPr>
                <a:solidFill>
                  <a:srgbClr val="0B0B0B"/>
                </a:solidFill>
              </a:defRPr>
            </a:pPr>
            <a:r>
              <a:t>and reaction channels until</a:t>
            </a:r>
          </a:p>
          <a:p>
            <a:pPr>
              <a:defRPr>
                <a:solidFill>
                  <a:srgbClr val="0B0B0B"/>
                </a:solidFill>
              </a:defRPr>
            </a:pPr>
            <a:r>
              <a:t>minimal GOF satisfies the eye </a:t>
            </a:r>
          </a:p>
          <a:p>
            <a:pPr>
              <a:defRPr>
                <a:solidFill>
                  <a:srgbClr val="0B0B0B"/>
                </a:solidFill>
              </a:defRPr>
            </a:pPr>
            <a:r>
              <a:t>or vice versa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umma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Summary</a:t>
            </a:r>
          </a:p>
        </p:txBody>
      </p:sp>
      <p:sp>
        <p:nvSpPr>
          <p:cNvPr id="630" name="CTM, BSFG and BSKG3 seem to be of similar quality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92023" indent="-192023" defTabSz="512063">
              <a:spcBef>
                <a:spcPts val="300"/>
              </a:spcBef>
              <a:defRPr sz="1792"/>
            </a:pPr>
            <a:r>
              <a:t>CTM, BSFG and BSKG3 seem to be of similar quality:</a:t>
            </a:r>
          </a:p>
          <a:p>
            <a:pPr lvl="1" marL="448055" indent="-192023" defTabSz="512063">
              <a:spcBef>
                <a:spcPts val="300"/>
              </a:spcBef>
              <a:buChar char="•"/>
              <a:defRPr sz="1792"/>
            </a:pPr>
            <a:r>
              <a:t>D0 validation</a:t>
            </a:r>
          </a:p>
          <a:p>
            <a:pPr lvl="1" marL="448055" indent="-192023" defTabSz="512063">
              <a:spcBef>
                <a:spcPts val="300"/>
              </a:spcBef>
              <a:buChar char="•"/>
              <a:defRPr sz="1792"/>
            </a:pPr>
            <a:r>
              <a:t>Γγ validation</a:t>
            </a:r>
          </a:p>
          <a:p>
            <a:pPr lvl="1" marL="448055" indent="-192023" defTabSz="512063">
              <a:spcBef>
                <a:spcPts val="300"/>
              </a:spcBef>
              <a:buChar char="•"/>
              <a:defRPr sz="1792"/>
            </a:pPr>
            <a:r>
              <a:t>(n,γ) and MACS validation</a:t>
            </a:r>
          </a:p>
          <a:p>
            <a:pPr lvl="1" marL="448055" indent="-192023" defTabSz="512063">
              <a:spcBef>
                <a:spcPts val="300"/>
              </a:spcBef>
              <a:buChar char="•"/>
              <a:defRPr sz="1792"/>
            </a:pPr>
            <a:r>
              <a:t>All other open channels up to 20 MeV (more compensation from OMP, pre-equilibrium etc models of course)</a:t>
            </a:r>
          </a:p>
          <a:p>
            <a:pPr marL="192023" indent="-192023" defTabSz="512063">
              <a:spcBef>
                <a:spcPts val="300"/>
              </a:spcBef>
              <a:defRPr sz="1792"/>
            </a:pPr>
            <a:r>
              <a:t>Validation to D1 still needs to be done</a:t>
            </a:r>
          </a:p>
          <a:p>
            <a:pPr marL="192023" indent="-192023" defTabSz="512063">
              <a:spcBef>
                <a:spcPts val="300"/>
              </a:spcBef>
              <a:defRPr sz="1792"/>
            </a:pPr>
            <a:r>
              <a:t>Oslo method not yet included in this scheme.</a:t>
            </a:r>
          </a:p>
          <a:p>
            <a:pPr marL="192023" indent="-192023" defTabSz="512063">
              <a:spcBef>
                <a:spcPts val="300"/>
              </a:spcBef>
              <a:defRPr sz="1792"/>
            </a:pPr>
            <a:r>
              <a:t>Currently, no level density parameter adjustment is used in cross section fitting, only the LD </a:t>
            </a:r>
            <a:r>
              <a:rPr>
                <a:solidFill>
                  <a:srgbClr val="AB2834"/>
                </a:solidFill>
              </a:rPr>
              <a:t>model</a:t>
            </a:r>
            <a:r>
              <a:t> is a parameter. This is too strict.</a:t>
            </a:r>
          </a:p>
          <a:p>
            <a:pPr marL="192023" indent="-192023" defTabSz="512063">
              <a:spcBef>
                <a:spcPts val="300"/>
              </a:spcBef>
              <a:defRPr sz="1792"/>
            </a:pPr>
            <a:r>
              <a:t>All LD models give similar fits to discrete levels and D0, after parameter adjustment. It is the spin distribution which makes the big difference in Hauser-Feshbach calculations, leading to different shapes in the excitation functions (good for BSKG3!).</a:t>
            </a:r>
          </a:p>
          <a:p>
            <a:pPr marL="192023" indent="-192023" defTabSz="512063">
              <a:spcBef>
                <a:spcPts val="300"/>
              </a:spcBef>
              <a:defRPr sz="1792"/>
            </a:pPr>
            <a:r>
              <a:t>More precise evaluations, i.e. declaring more EXFOR outliers, will give more meaningful results for the quality of level density models.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Title 1"/>
          <p:cNvSpPr txBox="1"/>
          <p:nvPr>
            <p:ph type="ctrTitle"/>
          </p:nvPr>
        </p:nvSpPr>
        <p:spPr>
          <a:xfrm>
            <a:off x="323527" y="4365104"/>
            <a:ext cx="8568953" cy="1080125"/>
          </a:xfrm>
          <a:prstGeom prst="rect">
            <a:avLst/>
          </a:prstGeom>
        </p:spPr>
        <p:txBody>
          <a:bodyPr/>
          <a:lstStyle>
            <a:lvl1pPr>
              <a:defRPr b="0" i="1" sz="44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Thank you!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Rectangle 2"/>
          <p:cNvSpPr txBox="1"/>
          <p:nvPr>
            <p:ph type="title"/>
          </p:nvPr>
        </p:nvSpPr>
        <p:spPr>
          <a:xfrm>
            <a:off x="105009" y="1887545"/>
            <a:ext cx="9144002" cy="1684218"/>
          </a:xfrm>
          <a:prstGeom prst="rect">
            <a:avLst/>
          </a:prstGeom>
        </p:spPr>
        <p:txBody>
          <a:bodyPr/>
          <a:lstStyle/>
          <a:p>
            <a:pPr lvl="8" defTabSz="886968">
              <a:lnSpc>
                <a:spcPct val="100000"/>
              </a:lnSpc>
              <a:defRPr b="1" sz="3104">
                <a:solidFill>
                  <a:srgbClr val="FFD6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(Towards an evaluation of) compilation of D0, D1, Γγ and MACS  evaluations and compilations                  </a:t>
            </a:r>
            <a:br>
              <a:rPr sz="3492">
                <a:solidFill>
                  <a:srgbClr val="FFFFFF"/>
                </a:solidFill>
              </a:rPr>
            </a:br>
          </a:p>
        </p:txBody>
      </p:sp>
      <p:sp>
        <p:nvSpPr>
          <p:cNvPr id="637" name="Rectangle 3"/>
          <p:cNvSpPr txBox="1"/>
          <p:nvPr>
            <p:ph type="body" sz="half" idx="1"/>
          </p:nvPr>
        </p:nvSpPr>
        <p:spPr>
          <a:xfrm>
            <a:off x="233597" y="3933054"/>
            <a:ext cx="8886826" cy="261501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>
                <a:solidFill>
                  <a:srgbClr val="FF0000"/>
                </a:solidFill>
              </a:defRPr>
            </a:pPr>
            <a:r>
              <a:rPr>
                <a:solidFill>
                  <a:srgbClr val="FFEBCC"/>
                </a:solidFill>
              </a:rPr>
              <a:t>Arjan Koning, IAEA</a:t>
            </a:r>
            <a:endParaRPr>
              <a:solidFill>
                <a:srgbClr val="FFEBCC"/>
              </a:solidFill>
            </a:endParaRPr>
          </a:p>
          <a:p>
            <a:pPr lvl="2">
              <a:lnSpc>
                <a:spcPct val="90000"/>
              </a:lnSpc>
              <a:defRPr>
                <a:solidFill>
                  <a:srgbClr val="FF0000"/>
                </a:solidFill>
              </a:defRPr>
            </a:pPr>
            <a:r>
              <a:rPr>
                <a:solidFill>
                  <a:srgbClr val="FFEBCC"/>
                </a:solidFill>
              </a:rPr>
              <a:t>Dimitri Rochman, PSI</a:t>
            </a:r>
            <a:endParaRPr>
              <a:solidFill>
                <a:srgbClr val="FFEBCC"/>
              </a:solidFill>
            </a:endParaRPr>
          </a:p>
          <a:p>
            <a:pPr lvl="2">
              <a:lnSpc>
                <a:spcPct val="90000"/>
              </a:lnSpc>
              <a:defRPr>
                <a:solidFill>
                  <a:srgbClr val="FF0000"/>
                </a:solidFill>
              </a:defRPr>
            </a:pPr>
            <a:r>
              <a:rPr>
                <a:solidFill>
                  <a:srgbClr val="FFEBCC"/>
                </a:solidFill>
              </a:rPr>
              <a:t>Shin Okumura, IAEA</a:t>
            </a:r>
          </a:p>
          <a:p>
            <a:pPr>
              <a:lnSpc>
                <a:spcPct val="90000"/>
              </a:lnSpc>
              <a:defRPr>
                <a:solidFill>
                  <a:srgbClr val="FFEBCC"/>
                </a:solidFill>
              </a:defRPr>
            </a:pPr>
            <a:r>
              <a:t>                           		</a:t>
            </a:r>
            <a:endParaRPr sz="20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36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Objectiv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Objective</a:t>
            </a:r>
          </a:p>
        </p:txBody>
      </p:sp>
      <p:sp>
        <p:nvSpPr>
          <p:cNvPr id="640" name="To do the dirty ground work for experts who are qualified to produce the evaluated valu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9743" indent="-229743" defTabSz="612648">
              <a:spcBef>
                <a:spcPts val="400"/>
              </a:spcBef>
              <a:defRPr sz="2144"/>
            </a:pPr>
            <a:r>
              <a:t>To do the dirty ground work for experts who are qualified to produce </a:t>
            </a:r>
            <a:r>
              <a:rPr b="1">
                <a:solidFill>
                  <a:srgbClr val="AC1B29"/>
                </a:solidFill>
              </a:rPr>
              <a:t>the</a:t>
            </a:r>
            <a:r>
              <a:t> evaluated value:</a:t>
            </a:r>
          </a:p>
          <a:p>
            <a:pPr lvl="1" marL="536067" indent="-229743" defTabSz="612648">
              <a:spcBef>
                <a:spcPts val="400"/>
              </a:spcBef>
              <a:buChar char="•"/>
              <a:defRPr sz="2144"/>
            </a:pPr>
            <a:r>
              <a:t>Find and/or digitise all available evaluations/compilations </a:t>
            </a:r>
          </a:p>
          <a:p>
            <a:pPr lvl="1" marL="536067" indent="-229743" defTabSz="612648">
              <a:spcBef>
                <a:spcPts val="400"/>
              </a:spcBef>
              <a:buChar char="•"/>
              <a:defRPr sz="2144"/>
            </a:pPr>
            <a:r>
              <a:t>Try to mine all relevant data from EXFOR</a:t>
            </a:r>
          </a:p>
          <a:p>
            <a:pPr lvl="1" marL="536067" indent="-229743" defTabSz="612648">
              <a:spcBef>
                <a:spcPts val="400"/>
              </a:spcBef>
              <a:buChar char="•"/>
              <a:defRPr sz="2144"/>
            </a:pPr>
            <a:r>
              <a:t>Reproduce the value from the major nuclear data libraries for reference</a:t>
            </a:r>
          </a:p>
          <a:p>
            <a:pPr marL="229743" indent="-229743" defTabSz="612648">
              <a:spcBef>
                <a:spcPts val="400"/>
              </a:spcBef>
              <a:defRPr sz="2144"/>
            </a:pPr>
            <a:r>
              <a:t>Produce unified formatted databases with clear metadata and data</a:t>
            </a:r>
          </a:p>
          <a:p>
            <a:pPr marL="229743" indent="-229743" defTabSz="612648">
              <a:spcBef>
                <a:spcPts val="400"/>
              </a:spcBef>
              <a:defRPr sz="2144"/>
            </a:pPr>
            <a:r>
              <a:t>Do this for all </a:t>
            </a:r>
          </a:p>
          <a:p>
            <a:pPr lvl="1" marL="536067" indent="-229743" defTabSz="612648">
              <a:spcBef>
                <a:spcPts val="400"/>
              </a:spcBef>
              <a:buChar char="•"/>
              <a:defRPr sz="2144"/>
            </a:pPr>
            <a:r>
              <a:t>thermal cross sections:(n,tot), (n,el), (n,γ), (n,f), (n,p), (n,α), </a:t>
            </a:r>
          </a:p>
          <a:p>
            <a:pPr lvl="1" marL="536067" indent="-229743" defTabSz="612648">
              <a:spcBef>
                <a:spcPts val="400"/>
              </a:spcBef>
              <a:buChar char="•"/>
              <a:defRPr sz="2144"/>
            </a:pPr>
            <a:r>
              <a:t>resonance integrals: Ig and If, </a:t>
            </a:r>
          </a:p>
          <a:p>
            <a:pPr lvl="1" marL="536067" indent="-229743" defTabSz="612648">
              <a:spcBef>
                <a:spcPts val="400"/>
              </a:spcBef>
              <a:buChar char="•"/>
              <a:defRPr sz="2144"/>
            </a:pPr>
            <a:r>
              <a:t>strength functions: S0, S1, R,  </a:t>
            </a:r>
          </a:p>
          <a:p>
            <a:pPr lvl="1" marL="536067" indent="-229743" defTabSz="612648">
              <a:spcBef>
                <a:spcPts val="400"/>
              </a:spcBef>
              <a:buChar char="•"/>
              <a:defRPr sz="2144"/>
            </a:pPr>
            <a:r>
              <a:rPr b="1">
                <a:solidFill>
                  <a:srgbClr val="B62D20"/>
                </a:solidFill>
              </a:rPr>
              <a:t>Average resonance parameters:</a:t>
            </a:r>
            <a:r>
              <a:t> </a:t>
            </a:r>
            <a:r>
              <a:rPr b="1">
                <a:solidFill>
                  <a:srgbClr val="A71C1E"/>
                </a:solidFill>
              </a:rPr>
              <a:t>D0, D1, Γγ, </a:t>
            </a:r>
            <a:endParaRPr b="1">
              <a:solidFill>
                <a:srgbClr val="A71C1E"/>
              </a:solidFill>
            </a:endParaRPr>
          </a:p>
          <a:p>
            <a:pPr lvl="1" marL="536067" indent="-229743" defTabSz="612648">
              <a:spcBef>
                <a:spcPts val="400"/>
              </a:spcBef>
              <a:buChar char="•"/>
              <a:defRPr sz="2144"/>
            </a:pPr>
            <a:r>
              <a:rPr b="1">
                <a:solidFill>
                  <a:srgbClr val="A71C1E"/>
                </a:solidFill>
              </a:rPr>
              <a:t>Maxwellian averaged cross sections: MACS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Example:  D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Example:  D0</a:t>
            </a:r>
          </a:p>
        </p:txBody>
      </p:sp>
      <p:sp>
        <p:nvSpPr>
          <p:cNvPr id="643" name="Source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77749" indent="-277749" defTabSz="740663">
              <a:spcBef>
                <a:spcPts val="500"/>
              </a:spcBef>
              <a:defRPr sz="2592"/>
            </a:pPr>
            <a:r>
              <a:t>Sources:</a:t>
            </a:r>
          </a:p>
          <a:p>
            <a:pPr lvl="1" marL="648080" indent="-277749" defTabSz="740663">
              <a:spcBef>
                <a:spcPts val="500"/>
              </a:spcBef>
              <a:buChar char="•"/>
              <a:defRPr sz="2592"/>
            </a:pPr>
            <a:r>
              <a:t>RIPL-2</a:t>
            </a:r>
          </a:p>
          <a:p>
            <a:pPr lvl="1" marL="648080" indent="-277749" defTabSz="740663">
              <a:spcBef>
                <a:spcPts val="500"/>
              </a:spcBef>
              <a:buChar char="•"/>
              <a:defRPr sz="2592"/>
            </a:pPr>
            <a:r>
              <a:t>RIPL-3</a:t>
            </a:r>
          </a:p>
          <a:p>
            <a:pPr lvl="1" marL="648080" indent="-277749" defTabSz="740663">
              <a:spcBef>
                <a:spcPts val="500"/>
              </a:spcBef>
              <a:buChar char="•"/>
              <a:defRPr sz="2592"/>
            </a:pPr>
            <a:r>
              <a:t>Atlas 2016 (Mughabghab)</a:t>
            </a:r>
          </a:p>
          <a:p>
            <a:pPr lvl="1" marL="648080" indent="-277749" defTabSz="740663">
              <a:spcBef>
                <a:spcPts val="500"/>
              </a:spcBef>
              <a:buChar char="•"/>
              <a:defRPr sz="2592"/>
            </a:pPr>
            <a:r>
              <a:t>EXFOR</a:t>
            </a:r>
          </a:p>
          <a:p>
            <a:pPr lvl="1" marL="648080" indent="-277749" defTabSz="740663">
              <a:spcBef>
                <a:spcPts val="500"/>
              </a:spcBef>
              <a:buChar char="•"/>
              <a:defRPr sz="2592"/>
            </a:pPr>
            <a:r>
              <a:t>TARES (Rochman): </a:t>
            </a:r>
          </a:p>
          <a:p>
            <a:pPr lvl="2" marL="1018413" indent="-277749" defTabSz="740663">
              <a:spcBef>
                <a:spcPts val="500"/>
              </a:spcBef>
              <a:defRPr sz="2592"/>
            </a:pPr>
            <a:r>
              <a:t>D0, D1, Γγ estimated from individual resonances</a:t>
            </a:r>
          </a:p>
          <a:p>
            <a:pPr lvl="2" marL="1018413" indent="-277749" defTabSz="740663">
              <a:spcBef>
                <a:spcPts val="500"/>
              </a:spcBef>
              <a:defRPr sz="2592"/>
            </a:pPr>
            <a:r>
              <a:t>All individual resonance parameters from major NDL’s and Mughabghab and Sukhoruchkin Atlas</a:t>
            </a:r>
          </a:p>
          <a:p>
            <a:pPr marL="277749" indent="-277749" defTabSz="740663">
              <a:spcBef>
                <a:spcPts val="500"/>
              </a:spcBef>
              <a:defRPr sz="2592"/>
            </a:pPr>
            <a:r>
              <a:t>Current rule for D0 (until someone knows better): RIPL-3 &gt; RIPL-2 &gt; Atlas &gt; EXFOR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470" y="0"/>
            <a:ext cx="887506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78" name="Global level densities…"/>
          <p:cNvSpPr txBox="1"/>
          <p:nvPr/>
        </p:nvSpPr>
        <p:spPr>
          <a:xfrm>
            <a:off x="311284" y="6004627"/>
            <a:ext cx="5122956" cy="65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151515"/>
                </a:solidFill>
              </a:defRPr>
            </a:pPr>
            <a:r>
              <a:t>Global level densities</a:t>
            </a:r>
          </a:p>
          <a:p>
            <a:pPr>
              <a:defRPr>
                <a:solidFill>
                  <a:srgbClr val="151515"/>
                </a:solidFill>
              </a:defRPr>
            </a:pPr>
            <a:r>
              <a:t>Nuclides with experimental D0 data: 300 (RIPL-3)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Computational access to EXFO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68095">
              <a:defRPr sz="3024"/>
            </a:lvl1pPr>
          </a:lstStyle>
          <a:p>
            <a:pPr/>
            <a:r>
              <a:t>Computational access to EXFOR</a:t>
            </a:r>
          </a:p>
        </p:txBody>
      </p:sp>
      <p:sp>
        <p:nvSpPr>
          <p:cNvPr id="646" name="EXFOR"/>
          <p:cNvSpPr/>
          <p:nvPr/>
        </p:nvSpPr>
        <p:spPr>
          <a:xfrm>
            <a:off x="3595477" y="1064351"/>
            <a:ext cx="1462084" cy="83869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>
              <a:defRPr>
                <a:solidFill>
                  <a:srgbClr val="191919"/>
                </a:solidFill>
              </a:defRPr>
            </a:lvl1pPr>
          </a:lstStyle>
          <a:p>
            <a:pPr/>
            <a:r>
              <a:t>   EXFOR</a:t>
            </a:r>
          </a:p>
        </p:txBody>
      </p:sp>
      <p:sp>
        <p:nvSpPr>
          <p:cNvPr id="647" name="XC5"/>
          <p:cNvSpPr/>
          <p:nvPr/>
        </p:nvSpPr>
        <p:spPr>
          <a:xfrm>
            <a:off x="1199614" y="2721619"/>
            <a:ext cx="1462084" cy="83869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>
              <a:defRPr>
                <a:solidFill>
                  <a:srgbClr val="191919"/>
                </a:solidFill>
              </a:defRPr>
            </a:lvl1pPr>
          </a:lstStyle>
          <a:p>
            <a:pPr/>
            <a:r>
              <a:t>   XC5</a:t>
            </a:r>
          </a:p>
        </p:txBody>
      </p:sp>
      <p:sp>
        <p:nvSpPr>
          <p:cNvPr id="648" name="EXFOR_json"/>
          <p:cNvSpPr/>
          <p:nvPr/>
        </p:nvSpPr>
        <p:spPr>
          <a:xfrm>
            <a:off x="5876580" y="2721619"/>
            <a:ext cx="1462084" cy="83869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>
              <a:defRPr>
                <a:solidFill>
                  <a:srgbClr val="191919"/>
                </a:solidFill>
              </a:defRPr>
            </a:lvl1pPr>
          </a:lstStyle>
          <a:p>
            <a:pPr/>
            <a:r>
              <a:t>   EXFOR_json</a:t>
            </a:r>
          </a:p>
        </p:txBody>
      </p:sp>
      <p:sp>
        <p:nvSpPr>
          <p:cNvPr id="649" name="EXFORtables"/>
          <p:cNvSpPr/>
          <p:nvPr/>
        </p:nvSpPr>
        <p:spPr>
          <a:xfrm>
            <a:off x="3514893" y="4236744"/>
            <a:ext cx="1623251" cy="93942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>
              <a:defRPr>
                <a:solidFill>
                  <a:srgbClr val="191919"/>
                </a:solidFill>
              </a:defRPr>
            </a:lvl1pPr>
          </a:lstStyle>
          <a:p>
            <a:pPr/>
            <a:r>
              <a:t>   EXFORtables</a:t>
            </a:r>
          </a:p>
        </p:txBody>
      </p:sp>
      <p:sp>
        <p:nvSpPr>
          <p:cNvPr id="650" name="Line"/>
          <p:cNvSpPr/>
          <p:nvPr/>
        </p:nvSpPr>
        <p:spPr>
          <a:xfrm flipH="1">
            <a:off x="2664281" y="1998005"/>
            <a:ext cx="1481753" cy="710327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51" name="Line"/>
          <p:cNvSpPr/>
          <p:nvPr/>
        </p:nvSpPr>
        <p:spPr>
          <a:xfrm>
            <a:off x="4445214" y="1997754"/>
            <a:ext cx="1379037" cy="763406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52" name="https://github.com/IAEA-NDS/exforparser…"/>
          <p:cNvSpPr txBox="1"/>
          <p:nvPr/>
        </p:nvSpPr>
        <p:spPr>
          <a:xfrm>
            <a:off x="4993353" y="1877490"/>
            <a:ext cx="3808370" cy="574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600">
                <a:solidFill>
                  <a:srgbClr val="000000"/>
                </a:solidFill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https://github.com/IAEA-NDS/exforparser</a:t>
            </a:r>
          </a:p>
          <a:p>
            <a:pPr>
              <a:defRPr sz="1600">
                <a:solidFill>
                  <a:srgbClr val="000000"/>
                </a:solidFill>
              </a:defRPr>
            </a:pPr>
            <a:r>
              <a:t>(S. Okumura)</a:t>
            </a:r>
          </a:p>
        </p:txBody>
      </p:sp>
      <p:sp>
        <p:nvSpPr>
          <p:cNvPr id="653" name="X4toC5…"/>
          <p:cNvSpPr txBox="1"/>
          <p:nvPr/>
        </p:nvSpPr>
        <p:spPr>
          <a:xfrm>
            <a:off x="1712052" y="1795169"/>
            <a:ext cx="1033816" cy="574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600">
                <a:solidFill>
                  <a:srgbClr val="000000"/>
                </a:solidFill>
              </a:defRPr>
            </a:pPr>
            <a:r>
              <a:t>X4toC5</a:t>
            </a:r>
          </a:p>
          <a:p>
            <a:pPr>
              <a:defRPr sz="1600">
                <a:solidFill>
                  <a:srgbClr val="000000"/>
                </a:solidFill>
              </a:defRPr>
            </a:pPr>
            <a:r>
              <a:t>(V. Zerkin)</a:t>
            </a:r>
          </a:p>
        </p:txBody>
      </p:sp>
      <p:sp>
        <p:nvSpPr>
          <p:cNvPr id="654" name="Line"/>
          <p:cNvSpPr/>
          <p:nvPr/>
        </p:nvSpPr>
        <p:spPr>
          <a:xfrm>
            <a:off x="2008512" y="3709291"/>
            <a:ext cx="1245575" cy="954868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55" name="Line"/>
          <p:cNvSpPr/>
          <p:nvPr/>
        </p:nvSpPr>
        <p:spPr>
          <a:xfrm flipH="1">
            <a:off x="5217978" y="3709053"/>
            <a:ext cx="1185155" cy="955083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56" name="(Average) resonance parameters…"/>
          <p:cNvSpPr txBox="1"/>
          <p:nvPr/>
        </p:nvSpPr>
        <p:spPr>
          <a:xfrm>
            <a:off x="5973854" y="4049927"/>
            <a:ext cx="3082287" cy="574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600">
                <a:solidFill>
                  <a:srgbClr val="020202"/>
                </a:solidFill>
              </a:defRPr>
            </a:pPr>
            <a:r>
              <a:t>(Average) resonance parameters</a:t>
            </a:r>
          </a:p>
          <a:p>
            <a:pPr>
              <a:defRPr sz="1600">
                <a:solidFill>
                  <a:srgbClr val="020202"/>
                </a:solidFill>
              </a:defRPr>
            </a:pPr>
            <a:r>
              <a:t>MACS</a:t>
            </a:r>
          </a:p>
        </p:txBody>
      </p:sp>
      <p:sp>
        <p:nvSpPr>
          <p:cNvPr id="657" name="Cross sections"/>
          <p:cNvSpPr txBox="1"/>
          <p:nvPr/>
        </p:nvSpPr>
        <p:spPr>
          <a:xfrm>
            <a:off x="845808" y="4149078"/>
            <a:ext cx="1436645" cy="574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solidFill>
                  <a:srgbClr val="020202"/>
                </a:solidFill>
              </a:defRPr>
            </a:lvl1pPr>
          </a:lstStyle>
          <a:p>
            <a:pPr/>
            <a:r>
              <a:t>Cross sections</a:t>
            </a:r>
          </a:p>
        </p:txBody>
      </p:sp>
      <p:sp>
        <p:nvSpPr>
          <p:cNvPr id="658" name="All data in directory structured organisation"/>
          <p:cNvSpPr txBox="1"/>
          <p:nvPr/>
        </p:nvSpPr>
        <p:spPr>
          <a:xfrm>
            <a:off x="2734895" y="5391871"/>
            <a:ext cx="4437045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0D0D0D"/>
                </a:solidFill>
              </a:defRPr>
            </a:lvl1pPr>
          </a:lstStyle>
          <a:p>
            <a:pPr/>
            <a:r>
              <a:t>All data in directory structured organisation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D0: one file per nuclide with all available information"/>
          <p:cNvSpPr txBox="1"/>
          <p:nvPr>
            <p:ph type="title"/>
          </p:nvPr>
        </p:nvSpPr>
        <p:spPr>
          <a:xfrm>
            <a:off x="251518" y="116632"/>
            <a:ext cx="8839035" cy="446669"/>
          </a:xfrm>
          <a:prstGeom prst="rect">
            <a:avLst/>
          </a:prstGeom>
        </p:spPr>
        <p:txBody>
          <a:bodyPr/>
          <a:lstStyle>
            <a:lvl1pPr defTabSz="658368">
              <a:defRPr sz="2592"/>
            </a:lvl1pPr>
          </a:lstStyle>
          <a:p>
            <a:pPr/>
            <a:r>
              <a:t>D0: one file per nuclide with all available information</a:t>
            </a:r>
          </a:p>
        </p:txBody>
      </p:sp>
      <p:pic>
        <p:nvPicPr>
          <p:cNvPr id="661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2668" y="500215"/>
            <a:ext cx="6955651" cy="6324735"/>
          </a:xfrm>
          <a:prstGeom prst="rect">
            <a:avLst/>
          </a:prstGeom>
          <a:ln w="12700">
            <a:miter lim="400000"/>
          </a:ln>
        </p:spPr>
      </p:pic>
      <p:sp>
        <p:nvSpPr>
          <p:cNvPr id="662" name="YANDF format"/>
          <p:cNvSpPr txBox="1"/>
          <p:nvPr/>
        </p:nvSpPr>
        <p:spPr>
          <a:xfrm>
            <a:off x="5081488" y="1128343"/>
            <a:ext cx="1573405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2E18"/>
                </a:solidFill>
              </a:defRPr>
            </a:lvl1pPr>
          </a:lstStyle>
          <a:p>
            <a:pPr/>
            <a:r>
              <a:t>YANDF format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D1: one file per nuclide with all available information"/>
          <p:cNvSpPr txBox="1"/>
          <p:nvPr>
            <p:ph type="title"/>
          </p:nvPr>
        </p:nvSpPr>
        <p:spPr>
          <a:xfrm>
            <a:off x="251518" y="116632"/>
            <a:ext cx="8839035" cy="446669"/>
          </a:xfrm>
          <a:prstGeom prst="rect">
            <a:avLst/>
          </a:prstGeom>
        </p:spPr>
        <p:txBody>
          <a:bodyPr/>
          <a:lstStyle>
            <a:lvl1pPr defTabSz="658368">
              <a:defRPr sz="2592"/>
            </a:lvl1pPr>
          </a:lstStyle>
          <a:p>
            <a:pPr/>
            <a:r>
              <a:t>D1: one file per nuclide with all available information</a:t>
            </a:r>
          </a:p>
        </p:txBody>
      </p:sp>
      <p:pic>
        <p:nvPicPr>
          <p:cNvPr id="665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3595" y="574572"/>
            <a:ext cx="7841234" cy="62944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Γγ: one file per nuclide with all available information"/>
          <p:cNvSpPr txBox="1"/>
          <p:nvPr>
            <p:ph type="title"/>
          </p:nvPr>
        </p:nvSpPr>
        <p:spPr>
          <a:xfrm>
            <a:off x="251518" y="116632"/>
            <a:ext cx="8839035" cy="446669"/>
          </a:xfrm>
          <a:prstGeom prst="rect">
            <a:avLst/>
          </a:prstGeom>
        </p:spPr>
        <p:txBody>
          <a:bodyPr/>
          <a:lstStyle>
            <a:lvl1pPr defTabSz="658368">
              <a:defRPr sz="2592"/>
            </a:lvl1pPr>
          </a:lstStyle>
          <a:p>
            <a:pPr/>
            <a:r>
              <a:t>Γγ: one file per nuclide with all available information</a:t>
            </a:r>
          </a:p>
        </p:txBody>
      </p:sp>
      <p:pic>
        <p:nvPicPr>
          <p:cNvPr id="668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5603" y="583315"/>
            <a:ext cx="7386022" cy="62306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MACS: one file per nuclide with all available information"/>
          <p:cNvSpPr txBox="1"/>
          <p:nvPr>
            <p:ph type="title"/>
          </p:nvPr>
        </p:nvSpPr>
        <p:spPr>
          <a:xfrm>
            <a:off x="251518" y="116632"/>
            <a:ext cx="8839035" cy="446669"/>
          </a:xfrm>
          <a:prstGeom prst="rect">
            <a:avLst/>
          </a:prstGeom>
        </p:spPr>
        <p:txBody>
          <a:bodyPr/>
          <a:lstStyle>
            <a:lvl1pPr defTabSz="649223">
              <a:defRPr sz="2556"/>
            </a:lvl1pPr>
          </a:lstStyle>
          <a:p>
            <a:pPr/>
            <a:r>
              <a:t>MACS: one file per nuclide with all available information</a:t>
            </a:r>
          </a:p>
        </p:txBody>
      </p:sp>
      <p:pic>
        <p:nvPicPr>
          <p:cNvPr id="671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779" y="624491"/>
            <a:ext cx="7351760" cy="62445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Accumulated results:D0"/>
          <p:cNvSpPr txBox="1"/>
          <p:nvPr>
            <p:ph type="title"/>
          </p:nvPr>
        </p:nvSpPr>
        <p:spPr>
          <a:xfrm>
            <a:off x="956597" y="116632"/>
            <a:ext cx="5869163" cy="602828"/>
          </a:xfrm>
          <a:prstGeom prst="rect">
            <a:avLst/>
          </a:prstGeom>
        </p:spPr>
        <p:txBody>
          <a:bodyPr/>
          <a:lstStyle>
            <a:lvl1pPr defTabSz="905255">
              <a:defRPr sz="3564"/>
            </a:lvl1pPr>
          </a:lstStyle>
          <a:p>
            <a:pPr/>
            <a:r>
              <a:t>Accumulated results:D0</a:t>
            </a:r>
          </a:p>
        </p:txBody>
      </p:sp>
      <p:pic>
        <p:nvPicPr>
          <p:cNvPr id="674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03073"/>
            <a:ext cx="9144000" cy="54518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Accumulated results: MACS"/>
          <p:cNvSpPr txBox="1"/>
          <p:nvPr>
            <p:ph type="title"/>
          </p:nvPr>
        </p:nvSpPr>
        <p:spPr>
          <a:xfrm>
            <a:off x="956597" y="116632"/>
            <a:ext cx="5869163" cy="602828"/>
          </a:xfrm>
          <a:prstGeom prst="rect">
            <a:avLst/>
          </a:prstGeom>
        </p:spPr>
        <p:txBody>
          <a:bodyPr/>
          <a:lstStyle>
            <a:lvl1pPr defTabSz="859536">
              <a:defRPr sz="3384"/>
            </a:lvl1pPr>
          </a:lstStyle>
          <a:p>
            <a:pPr/>
            <a:r>
              <a:t>Accumulated results: MACS</a:t>
            </a:r>
          </a:p>
        </p:txBody>
      </p:sp>
      <p:pic>
        <p:nvPicPr>
          <p:cNvPr id="677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38461"/>
            <a:ext cx="9144000" cy="53810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umma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Summary</a:t>
            </a:r>
          </a:p>
        </p:txBody>
      </p:sp>
      <p:sp>
        <p:nvSpPr>
          <p:cNvPr id="680" name="Effort to compile all evaluations and compilations into the same structure. IAEA-NDS ha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88035" indent="-288035" defTabSz="768095">
              <a:spcBef>
                <a:spcPts val="500"/>
              </a:spcBef>
              <a:defRPr sz="2688"/>
            </a:pPr>
            <a:r>
              <a:t>Effort to compile all evaluations and compilations into the same structure. IAEA-NDS has:</a:t>
            </a:r>
          </a:p>
          <a:p>
            <a:pPr lvl="1" marL="672083" indent="-288035" defTabSz="768095">
              <a:spcBef>
                <a:spcPts val="500"/>
              </a:spcBef>
              <a:buChar char="•"/>
              <a:defRPr sz="2688"/>
            </a:pPr>
            <a:r>
              <a:t>All known compilations (we think/hope)</a:t>
            </a:r>
          </a:p>
          <a:p>
            <a:pPr lvl="1" marL="672083" indent="-288035" defTabSz="768095">
              <a:spcBef>
                <a:spcPts val="500"/>
              </a:spcBef>
              <a:buChar char="•"/>
              <a:defRPr sz="2688"/>
            </a:pPr>
            <a:r>
              <a:t>The capability to mine data from EXFOR</a:t>
            </a:r>
          </a:p>
          <a:p>
            <a:pPr lvl="1" marL="672083" indent="-288035" defTabSz="768095">
              <a:spcBef>
                <a:spcPts val="500"/>
              </a:spcBef>
              <a:buChar char="•"/>
              <a:defRPr sz="2688"/>
            </a:pPr>
            <a:r>
              <a:t>The capacity to extract data from nuclear data libraries (for reference)</a:t>
            </a:r>
          </a:p>
          <a:p>
            <a:pPr lvl="1" marL="672083" indent="-288035" defTabSz="768095">
              <a:spcBef>
                <a:spcPts val="500"/>
              </a:spcBef>
              <a:buChar char="•"/>
              <a:defRPr sz="2688"/>
            </a:pPr>
            <a:r>
              <a:t>All individual resonance parameters from NDL’s and Atlases.</a:t>
            </a:r>
          </a:p>
          <a:p>
            <a:pPr marL="288035" indent="-288035" defTabSz="768095">
              <a:spcBef>
                <a:spcPts val="500"/>
              </a:spcBef>
              <a:defRPr sz="2688"/>
            </a:pPr>
            <a:r>
              <a:t>Provide the most complete starting point for evaluation.</a:t>
            </a:r>
          </a:p>
          <a:p>
            <a:pPr marL="288035" indent="-288035" defTabSz="768095">
              <a:spcBef>
                <a:spcPts val="500"/>
              </a:spcBef>
              <a:defRPr sz="2688"/>
            </a:pPr>
            <a:r>
              <a:t>For </a:t>
            </a:r>
            <a:r>
              <a:rPr>
                <a:solidFill>
                  <a:srgbClr val="C43038"/>
                </a:solidFill>
              </a:rPr>
              <a:t>recommended</a:t>
            </a:r>
            <a:r>
              <a:t> values we rely on experts.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Title 1"/>
          <p:cNvSpPr txBox="1"/>
          <p:nvPr>
            <p:ph type="ctrTitle"/>
          </p:nvPr>
        </p:nvSpPr>
        <p:spPr>
          <a:xfrm>
            <a:off x="323527" y="4365104"/>
            <a:ext cx="8568953" cy="1080125"/>
          </a:xfrm>
          <a:prstGeom prst="rect">
            <a:avLst/>
          </a:prstGeom>
        </p:spPr>
        <p:txBody>
          <a:bodyPr/>
          <a:lstStyle>
            <a:lvl1pPr>
              <a:defRPr b="0" i="1" sz="44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Thank you!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lobal level density validation with D0"/>
          <p:cNvSpPr txBox="1"/>
          <p:nvPr>
            <p:ph type="title"/>
          </p:nvPr>
        </p:nvSpPr>
        <p:spPr>
          <a:xfrm>
            <a:off x="2401641" y="20324"/>
            <a:ext cx="4538791" cy="361980"/>
          </a:xfrm>
          <a:prstGeom prst="rect">
            <a:avLst/>
          </a:prstGeom>
        </p:spPr>
        <p:txBody>
          <a:bodyPr/>
          <a:lstStyle>
            <a:lvl1pPr defTabSz="484631">
              <a:defRPr sz="1907"/>
            </a:lvl1pPr>
          </a:lstStyle>
          <a:p>
            <a:pPr/>
            <a:r>
              <a:t>Global level density validation with D0</a:t>
            </a:r>
          </a:p>
        </p:txBody>
      </p:sp>
      <p:pic>
        <p:nvPicPr>
          <p:cNvPr id="481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947" y="339687"/>
            <a:ext cx="4538791" cy="30361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82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119" y="3397181"/>
            <a:ext cx="4560446" cy="30361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83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79078" y="327081"/>
            <a:ext cx="4880647" cy="3222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484" name="pasted-movie.png" descr="pasted-movi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08771" y="3303792"/>
            <a:ext cx="4821262" cy="3222944"/>
          </a:xfrm>
          <a:prstGeom prst="rect">
            <a:avLst/>
          </a:prstGeom>
          <a:ln w="12700">
            <a:miter lim="400000"/>
          </a:ln>
        </p:spPr>
      </p:pic>
      <p:sp>
        <p:nvSpPr>
          <p:cNvPr id="485" name="Frms=1.73"/>
          <p:cNvSpPr txBox="1"/>
          <p:nvPr/>
        </p:nvSpPr>
        <p:spPr>
          <a:xfrm>
            <a:off x="639276" y="993956"/>
            <a:ext cx="1203047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080808"/>
                </a:solidFill>
              </a:defRPr>
            </a:lvl1pPr>
          </a:lstStyle>
          <a:p>
            <a:pPr/>
            <a:r>
              <a:t>Frms=1.73</a:t>
            </a:r>
          </a:p>
        </p:txBody>
      </p:sp>
      <p:sp>
        <p:nvSpPr>
          <p:cNvPr id="486" name="Frms=2.26"/>
          <p:cNvSpPr txBox="1"/>
          <p:nvPr/>
        </p:nvSpPr>
        <p:spPr>
          <a:xfrm>
            <a:off x="4806649" y="881009"/>
            <a:ext cx="1203046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080808"/>
                </a:solidFill>
              </a:defRPr>
            </a:lvl1pPr>
          </a:lstStyle>
          <a:p>
            <a:pPr/>
            <a:r>
              <a:t>Frms=2.26</a:t>
            </a:r>
          </a:p>
        </p:txBody>
      </p:sp>
      <p:sp>
        <p:nvSpPr>
          <p:cNvPr id="487" name="Frms=1.67"/>
          <p:cNvSpPr txBox="1"/>
          <p:nvPr/>
        </p:nvSpPr>
        <p:spPr>
          <a:xfrm>
            <a:off x="486472" y="4109265"/>
            <a:ext cx="1203047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080808"/>
                </a:solidFill>
              </a:defRPr>
            </a:lvl1pPr>
          </a:lstStyle>
          <a:p>
            <a:pPr/>
            <a:r>
              <a:t>Frms=1.67</a:t>
            </a:r>
          </a:p>
        </p:txBody>
      </p:sp>
      <p:sp>
        <p:nvSpPr>
          <p:cNvPr id="488" name="Frms=2.00"/>
          <p:cNvSpPr txBox="1"/>
          <p:nvPr/>
        </p:nvSpPr>
        <p:spPr>
          <a:xfrm>
            <a:off x="4806649" y="4023613"/>
            <a:ext cx="1203046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080808"/>
                </a:solidFill>
              </a:defRPr>
            </a:lvl1pPr>
          </a:lstStyle>
          <a:p>
            <a:pPr/>
            <a:r>
              <a:t>Frms=2.00</a:t>
            </a:r>
          </a:p>
        </p:txBody>
      </p:sp>
      <p:sp>
        <p:nvSpPr>
          <p:cNvPr id="489" name="Suspicious for all LD models: e.g. K42, Zr97"/>
          <p:cNvSpPr txBox="1"/>
          <p:nvPr/>
        </p:nvSpPr>
        <p:spPr>
          <a:xfrm>
            <a:off x="1908630" y="6454674"/>
            <a:ext cx="4563958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0F0F0F"/>
                </a:solidFill>
              </a:defRPr>
            </a:lvl1pPr>
          </a:lstStyle>
          <a:p>
            <a:pPr/>
            <a:r>
              <a:t>Suspicious for all LD models: e.g. K42, Zr97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arameter adjust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Parameter adjustment</a:t>
            </a:r>
          </a:p>
        </p:txBody>
      </p:sp>
      <p:pic>
        <p:nvPicPr>
          <p:cNvPr id="49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784" y="1022128"/>
            <a:ext cx="5952630" cy="4598191"/>
          </a:xfrm>
          <a:prstGeom prst="rect">
            <a:avLst/>
          </a:prstGeom>
          <a:ln w="12700">
            <a:miter lim="400000"/>
          </a:ln>
        </p:spPr>
      </p:pic>
      <p:sp>
        <p:nvSpPr>
          <p:cNvPr id="493" name="Eq. (230) appropriate for…"/>
          <p:cNvSpPr txBox="1"/>
          <p:nvPr/>
        </p:nvSpPr>
        <p:spPr>
          <a:xfrm>
            <a:off x="6453789" y="1074447"/>
            <a:ext cx="2632578" cy="5120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1F53FF"/>
                </a:solidFill>
              </a:defRPr>
            </a:pPr>
            <a:r>
              <a:t>Eq. (230) appropriate for</a:t>
            </a:r>
          </a:p>
          <a:p>
            <a:pPr>
              <a:defRPr>
                <a:solidFill>
                  <a:srgbClr val="1F53FF"/>
                </a:solidFill>
              </a:defRPr>
            </a:pPr>
            <a:r>
              <a:t>Fermi gas range but not </a:t>
            </a:r>
          </a:p>
          <a:p>
            <a:pPr>
              <a:defRPr>
                <a:solidFill>
                  <a:srgbClr val="1F53FF"/>
                </a:solidFill>
              </a:defRPr>
            </a:pPr>
            <a:r>
              <a:t>for constant T range</a:t>
            </a:r>
          </a:p>
          <a:p>
            <a:pPr>
              <a:defRPr>
                <a:solidFill>
                  <a:srgbClr val="1F53FF"/>
                </a:solidFill>
              </a:defRPr>
            </a:pPr>
          </a:p>
          <a:p>
            <a:pPr>
              <a:defRPr>
                <a:solidFill>
                  <a:srgbClr val="1F53FF"/>
                </a:solidFill>
              </a:defRPr>
            </a:pPr>
            <a:r>
              <a:t>Should be extended by</a:t>
            </a:r>
          </a:p>
          <a:p>
            <a:pPr>
              <a:defRPr>
                <a:solidFill>
                  <a:srgbClr val="1F53FF"/>
                </a:solidFill>
              </a:defRPr>
            </a:pPr>
            <a:r>
              <a:t>adjustment of the spin </a:t>
            </a:r>
          </a:p>
          <a:p>
            <a:pPr>
              <a:defRPr>
                <a:solidFill>
                  <a:srgbClr val="1F53FF"/>
                </a:solidFill>
              </a:defRPr>
            </a:pPr>
            <a:r>
              <a:t>distribution (is already in </a:t>
            </a:r>
          </a:p>
          <a:p>
            <a:pPr>
              <a:defRPr>
                <a:solidFill>
                  <a:srgbClr val="1F53FF"/>
                </a:solidFill>
              </a:defRPr>
            </a:pPr>
            <a:r>
              <a:t>latest version of TALYS)</a:t>
            </a:r>
          </a:p>
          <a:p>
            <a:pPr>
              <a:defRPr>
                <a:solidFill>
                  <a:srgbClr val="1F53FF"/>
                </a:solidFill>
              </a:defRPr>
            </a:pPr>
          </a:p>
          <a:p>
            <a:pPr>
              <a:defRPr>
                <a:solidFill>
                  <a:srgbClr val="1F53FF"/>
                </a:solidFill>
              </a:defRPr>
            </a:pPr>
            <a:r>
              <a:t>Is applicable to both </a:t>
            </a:r>
          </a:p>
          <a:p>
            <a:pPr>
              <a:defRPr>
                <a:solidFill>
                  <a:srgbClr val="1F53FF"/>
                </a:solidFill>
              </a:defRPr>
            </a:pPr>
            <a:r>
              <a:t>microscopic and analytic</a:t>
            </a:r>
          </a:p>
          <a:p>
            <a:pPr>
              <a:defRPr>
                <a:solidFill>
                  <a:srgbClr val="1F53FF"/>
                </a:solidFill>
              </a:defRPr>
            </a:pPr>
            <a:r>
              <a:t>LD’s</a:t>
            </a:r>
          </a:p>
          <a:p>
            <a:pPr>
              <a:defRPr>
                <a:solidFill>
                  <a:srgbClr val="1F53FF"/>
                </a:solidFill>
              </a:defRPr>
            </a:pPr>
          </a:p>
          <a:p>
            <a:pPr>
              <a:defRPr>
                <a:solidFill>
                  <a:srgbClr val="1F53FF"/>
                </a:solidFill>
              </a:defRPr>
            </a:pPr>
            <a:r>
              <a:t>TALYS keywords:</a:t>
            </a:r>
          </a:p>
          <a:p>
            <a:pPr>
              <a:defRPr>
                <a:solidFill>
                  <a:srgbClr val="1F53FF"/>
                </a:solidFill>
              </a:defRPr>
            </a:pPr>
            <a:r>
              <a:t>C: ctable(Z,A)</a:t>
            </a:r>
          </a:p>
          <a:p>
            <a:pPr>
              <a:defRPr>
                <a:solidFill>
                  <a:srgbClr val="1F53FF"/>
                </a:solidFill>
              </a:defRPr>
            </a:pPr>
            <a:r>
              <a:t>δ: ptable(Z,A)</a:t>
            </a:r>
          </a:p>
          <a:p>
            <a:pPr>
              <a:defRPr>
                <a:solidFill>
                  <a:srgbClr val="1F53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Te-123: Gilbert-Cameron versus BSKG3 - experimental D0"/>
          <p:cNvSpPr txBox="1"/>
          <p:nvPr>
            <p:ph type="title"/>
          </p:nvPr>
        </p:nvSpPr>
        <p:spPr>
          <a:xfrm>
            <a:off x="251518" y="116632"/>
            <a:ext cx="8109763" cy="602828"/>
          </a:xfrm>
          <a:prstGeom prst="rect">
            <a:avLst/>
          </a:prstGeom>
        </p:spPr>
        <p:txBody>
          <a:bodyPr/>
          <a:lstStyle>
            <a:lvl1pPr defTabSz="576072">
              <a:defRPr sz="2268"/>
            </a:lvl1pPr>
          </a:lstStyle>
          <a:p>
            <a:pPr/>
            <a:r>
              <a:t>Te-123: Gilbert-Cameron versus BSKG3 - experimental D0</a:t>
            </a:r>
          </a:p>
        </p:txBody>
      </p:sp>
      <p:pic>
        <p:nvPicPr>
          <p:cNvPr id="496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12151" y="614229"/>
            <a:ext cx="5867934" cy="3943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497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626" y="3151501"/>
            <a:ext cx="5405061" cy="3728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98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51712" y="2484839"/>
            <a:ext cx="2705101" cy="698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9" name="pasted-movie.png" descr="pasted-movi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33274" y="1694333"/>
            <a:ext cx="2848538" cy="729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00" name="pasted-movie.png" descr="pasted-movi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72094" y="1023453"/>
            <a:ext cx="2425701" cy="609601"/>
          </a:xfrm>
          <a:prstGeom prst="rect">
            <a:avLst/>
          </a:prstGeom>
          <a:ln w="12700">
            <a:miter lim="400000"/>
          </a:ln>
        </p:spPr>
      </p:pic>
      <p:sp>
        <p:nvSpPr>
          <p:cNvPr id="501" name="Minimize:"/>
          <p:cNvSpPr txBox="1"/>
          <p:nvPr/>
        </p:nvSpPr>
        <p:spPr>
          <a:xfrm>
            <a:off x="564572" y="676651"/>
            <a:ext cx="1069436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1B1B1B"/>
                </a:solidFill>
              </a:defRPr>
            </a:lvl1pPr>
          </a:lstStyle>
          <a:p>
            <a:pPr/>
            <a:r>
              <a:t>Minimize:</a:t>
            </a:r>
          </a:p>
        </p:txBody>
      </p:sp>
      <p:sp>
        <p:nvSpPr>
          <p:cNvPr id="502" name="Optimize ctable, ptable,…"/>
          <p:cNvSpPr txBox="1"/>
          <p:nvPr/>
        </p:nvSpPr>
        <p:spPr>
          <a:xfrm>
            <a:off x="5962837" y="4951196"/>
            <a:ext cx="2657470" cy="929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2241FF"/>
                </a:solidFill>
              </a:defRPr>
            </a:pPr>
            <a:r>
              <a:t>Optimize ctable, ptable, </a:t>
            </a:r>
          </a:p>
          <a:p>
            <a:pPr>
              <a:defRPr>
                <a:solidFill>
                  <a:srgbClr val="2241FF"/>
                </a:solidFill>
              </a:defRPr>
            </a:pPr>
            <a:r>
              <a:t>Nlow (NL) and Ntop (NU)</a:t>
            </a:r>
          </a:p>
          <a:p>
            <a:pPr>
              <a:defRPr>
                <a:solidFill>
                  <a:srgbClr val="2241FF"/>
                </a:solidFill>
              </a:defRPr>
            </a:pPr>
            <a:r>
              <a:t>at the same time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r-86: Gilbert-Cameron versus BSKG3 - no experimental D0"/>
          <p:cNvSpPr txBox="1"/>
          <p:nvPr>
            <p:ph type="title"/>
          </p:nvPr>
        </p:nvSpPr>
        <p:spPr>
          <a:xfrm>
            <a:off x="251518" y="116632"/>
            <a:ext cx="8640965" cy="602828"/>
          </a:xfrm>
          <a:prstGeom prst="rect">
            <a:avLst/>
          </a:prstGeom>
        </p:spPr>
        <p:txBody>
          <a:bodyPr/>
          <a:lstStyle>
            <a:lvl1pPr defTabSz="594359">
              <a:defRPr sz="2340"/>
            </a:lvl1pPr>
          </a:lstStyle>
          <a:p>
            <a:pPr/>
            <a:r>
              <a:t>Sr-86: Gilbert-Cameron versus BSKG3 - no experimental D0</a:t>
            </a:r>
          </a:p>
        </p:txBody>
      </p:sp>
      <p:pic>
        <p:nvPicPr>
          <p:cNvPr id="505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60567" y="937305"/>
            <a:ext cx="5344371" cy="3579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506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4928" y="3327007"/>
            <a:ext cx="5344370" cy="3543707"/>
          </a:xfrm>
          <a:prstGeom prst="rect">
            <a:avLst/>
          </a:prstGeom>
          <a:ln w="12700">
            <a:miter lim="400000"/>
          </a:ln>
        </p:spPr>
      </p:pic>
      <p:sp>
        <p:nvSpPr>
          <p:cNvPr id="507" name="Use D0 estimate from global…"/>
          <p:cNvSpPr txBox="1"/>
          <p:nvPr/>
        </p:nvSpPr>
        <p:spPr>
          <a:xfrm>
            <a:off x="366269" y="1381731"/>
            <a:ext cx="3039436" cy="929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090909"/>
                </a:solidFill>
              </a:defRPr>
            </a:pPr>
            <a:r>
              <a:t>Use D0 estimate from global</a:t>
            </a:r>
          </a:p>
          <a:p>
            <a:pPr>
              <a:defRPr>
                <a:solidFill>
                  <a:srgbClr val="090909"/>
                </a:solidFill>
              </a:defRPr>
            </a:pPr>
            <a:r>
              <a:t>level density with unc. 100% </a:t>
            </a:r>
          </a:p>
          <a:p>
            <a:pPr>
              <a:defRPr>
                <a:solidFill>
                  <a:srgbClr val="090909"/>
                </a:solidFill>
              </a:defRPr>
            </a:pPr>
            <a:r>
              <a:t>to constrain discrete level fit</a:t>
            </a:r>
          </a:p>
        </p:txBody>
      </p:sp>
      <p:sp>
        <p:nvSpPr>
          <p:cNvPr id="508" name="Note: Many technological important…"/>
          <p:cNvSpPr txBox="1"/>
          <p:nvPr/>
        </p:nvSpPr>
        <p:spPr>
          <a:xfrm>
            <a:off x="5312842" y="4913442"/>
            <a:ext cx="3788972" cy="148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262626"/>
                </a:solidFill>
              </a:defRPr>
            </a:pPr>
            <a:r>
              <a:t>Note: Many technological important </a:t>
            </a:r>
          </a:p>
          <a:p>
            <a:pPr>
              <a:defRPr>
                <a:solidFill>
                  <a:srgbClr val="262626"/>
                </a:solidFill>
              </a:defRPr>
            </a:pPr>
            <a:r>
              <a:t>nuclides have no exp. D0.</a:t>
            </a:r>
          </a:p>
          <a:p>
            <a:pPr>
              <a:defRPr>
                <a:solidFill>
                  <a:srgbClr val="262626"/>
                </a:solidFill>
              </a:defRPr>
            </a:pPr>
            <a:r>
              <a:t>For example, Cu64,66 have while </a:t>
            </a:r>
          </a:p>
          <a:p>
            <a:pPr>
              <a:defRPr>
                <a:solidFill>
                  <a:srgbClr val="262626"/>
                </a:solidFill>
              </a:defRPr>
            </a:pPr>
            <a:r>
              <a:t>Cu63,65 have not. In those cases,</a:t>
            </a:r>
          </a:p>
          <a:p>
            <a:pPr>
              <a:defRPr>
                <a:solidFill>
                  <a:srgbClr val="262626"/>
                </a:solidFill>
              </a:defRPr>
            </a:pPr>
            <a:r>
              <a:t>(n,γ) is better constrained than (n,n’)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Use clean discrete level database"/>
          <p:cNvSpPr txBox="1"/>
          <p:nvPr>
            <p:ph type="title"/>
          </p:nvPr>
        </p:nvSpPr>
        <p:spPr>
          <a:xfrm>
            <a:off x="251518" y="116632"/>
            <a:ext cx="6120683" cy="487746"/>
          </a:xfrm>
          <a:prstGeom prst="rect">
            <a:avLst/>
          </a:prstGeom>
        </p:spPr>
        <p:txBody>
          <a:bodyPr/>
          <a:lstStyle>
            <a:lvl1pPr defTabSz="713231">
              <a:defRPr sz="2807"/>
            </a:lvl1pPr>
          </a:lstStyle>
          <a:p>
            <a:pPr/>
            <a:r>
              <a:t>Use clean discrete level database</a:t>
            </a:r>
          </a:p>
        </p:txBody>
      </p:sp>
      <p:pic>
        <p:nvPicPr>
          <p:cNvPr id="511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0650" y="536508"/>
            <a:ext cx="5358581" cy="3583809"/>
          </a:xfrm>
          <a:prstGeom prst="rect">
            <a:avLst/>
          </a:prstGeom>
          <a:ln w="12700">
            <a:miter lim="400000"/>
          </a:ln>
        </p:spPr>
      </p:pic>
      <p:pic>
        <p:nvPicPr>
          <p:cNvPr id="512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101" y="3390705"/>
            <a:ext cx="5209803" cy="3517961"/>
          </a:xfrm>
          <a:prstGeom prst="rect">
            <a:avLst/>
          </a:prstGeom>
          <a:ln w="12700">
            <a:miter lim="400000"/>
          </a:ln>
        </p:spPr>
      </p:pic>
      <p:sp>
        <p:nvSpPr>
          <p:cNvPr id="513" name="RIPL discrete level file:…"/>
          <p:cNvSpPr txBox="1"/>
          <p:nvPr/>
        </p:nvSpPr>
        <p:spPr>
          <a:xfrm>
            <a:off x="278538" y="555668"/>
            <a:ext cx="3420511" cy="288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060606"/>
                </a:solidFill>
              </a:defRPr>
            </a:pPr>
            <a:r>
              <a:t>RIPL discrete level file:</a:t>
            </a:r>
          </a:p>
          <a:p>
            <a:pPr>
              <a:defRPr>
                <a:solidFill>
                  <a:srgbClr val="060606"/>
                </a:solidFill>
              </a:defRPr>
            </a:pPr>
          </a:p>
          <a:p>
            <a:pPr>
              <a:defRPr>
                <a:solidFill>
                  <a:srgbClr val="060606"/>
                </a:solidFill>
              </a:defRPr>
            </a:pPr>
            <a:r>
              <a:t>1496 nuclides with &gt; 15 levels</a:t>
            </a:r>
          </a:p>
          <a:p>
            <a:pPr>
              <a:defRPr>
                <a:solidFill>
                  <a:srgbClr val="060606"/>
                </a:solidFill>
              </a:defRPr>
            </a:pPr>
          </a:p>
          <a:p>
            <a:pPr>
              <a:defRPr>
                <a:solidFill>
                  <a:srgbClr val="060606"/>
                </a:solidFill>
              </a:defRPr>
            </a:pPr>
            <a:r>
              <a:t>~200 rejected because of huge </a:t>
            </a:r>
          </a:p>
          <a:p>
            <a:pPr>
              <a:defRPr>
                <a:solidFill>
                  <a:srgbClr val="060606"/>
                </a:solidFill>
              </a:defRPr>
            </a:pPr>
            <a:r>
              <a:t>deviation from any level density </a:t>
            </a:r>
          </a:p>
          <a:p>
            <a:pPr>
              <a:defRPr>
                <a:solidFill>
                  <a:srgbClr val="060606"/>
                </a:solidFill>
              </a:defRPr>
            </a:pPr>
            <a:r>
              <a:t>model (Frms, ctable, ptable)</a:t>
            </a:r>
          </a:p>
          <a:p>
            <a:pPr>
              <a:defRPr>
                <a:solidFill>
                  <a:srgbClr val="060606"/>
                </a:solidFill>
              </a:defRPr>
            </a:pPr>
          </a:p>
          <a:p>
            <a:pPr>
              <a:defRPr>
                <a:solidFill>
                  <a:srgbClr val="060606"/>
                </a:solidFill>
              </a:defRPr>
            </a:pPr>
            <a:r>
              <a:t>~1300 nuclides with usable </a:t>
            </a:r>
          </a:p>
          <a:p>
            <a:pPr>
              <a:defRPr>
                <a:solidFill>
                  <a:srgbClr val="060606"/>
                </a:solidFill>
              </a:defRPr>
            </a:pPr>
            <a:r>
              <a:t>discrete level scheme up to Ntop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6699CC"/>
      </a:accent1>
      <a:accent2>
        <a:srgbClr val="FF9900"/>
      </a:accent2>
      <a:accent3>
        <a:srgbClr val="99CC00"/>
      </a:accent3>
      <a:accent4>
        <a:srgbClr val="8681B8"/>
      </a:accent4>
      <a:accent5>
        <a:srgbClr val="32A14C"/>
      </a:accent5>
      <a:accent6>
        <a:srgbClr val="99CCFF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699CC"/>
      </a:accent1>
      <a:accent2>
        <a:srgbClr val="FF9900"/>
      </a:accent2>
      <a:accent3>
        <a:srgbClr val="99CC00"/>
      </a:accent3>
      <a:accent4>
        <a:srgbClr val="8681B8"/>
      </a:accent4>
      <a:accent5>
        <a:srgbClr val="32A14C"/>
      </a:accent5>
      <a:accent6>
        <a:srgbClr val="99CCFF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