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317" r:id="rId4"/>
    <p:sldId id="319" r:id="rId5"/>
    <p:sldId id="263" r:id="rId6"/>
    <p:sldId id="264" r:id="rId7"/>
    <p:sldId id="349" r:id="rId8"/>
    <p:sldId id="320" r:id="rId9"/>
    <p:sldId id="321" r:id="rId10"/>
    <p:sldId id="322" r:id="rId11"/>
    <p:sldId id="338" r:id="rId12"/>
    <p:sldId id="324" r:id="rId13"/>
    <p:sldId id="316" r:id="rId14"/>
    <p:sldId id="325" r:id="rId15"/>
    <p:sldId id="313" r:id="rId16"/>
    <p:sldId id="315" r:id="rId17"/>
    <p:sldId id="314" r:id="rId18"/>
    <p:sldId id="342" r:id="rId19"/>
    <p:sldId id="348" r:id="rId20"/>
    <p:sldId id="343" r:id="rId21"/>
    <p:sldId id="346" r:id="rId22"/>
    <p:sldId id="347" r:id="rId23"/>
    <p:sldId id="335" r:id="rId24"/>
    <p:sldId id="337" r:id="rId25"/>
    <p:sldId id="326" r:id="rId26"/>
    <p:sldId id="339" r:id="rId27"/>
    <p:sldId id="352" r:id="rId28"/>
    <p:sldId id="330" r:id="rId29"/>
    <p:sldId id="344" r:id="rId30"/>
    <p:sldId id="350" r:id="rId31"/>
    <p:sldId id="333" r:id="rId32"/>
    <p:sldId id="258" r:id="rId33"/>
    <p:sldId id="341" r:id="rId34"/>
    <p:sldId id="354" r:id="rId35"/>
    <p:sldId id="345" r:id="rId36"/>
    <p:sldId id="340" r:id="rId37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CFF"/>
    <a:srgbClr val="4B88C1"/>
    <a:srgbClr val="C9DBE0"/>
    <a:srgbClr val="D3D3D3"/>
    <a:srgbClr val="CED6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88"/>
    <p:restoredTop sz="96281"/>
  </p:normalViewPr>
  <p:slideViewPr>
    <p:cSldViewPr snapToGrid="0">
      <p:cViewPr>
        <p:scale>
          <a:sx n="83" d="100"/>
          <a:sy n="83" d="100"/>
        </p:scale>
        <p:origin x="1000" y="1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5" d="100"/>
          <a:sy n="95" d="100"/>
        </p:scale>
        <p:origin x="280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6F3072-8507-E54A-94C7-6A601A7ABF05}" type="datetimeFigureOut">
              <a:rPr lang="nb-NO" smtClean="0"/>
              <a:t>21.03.2025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27DDE-F485-FB4E-8E1B-FD7F8C55369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67539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68CDE2A0-2609-94D2-D30A-FFA87FFC40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3" b="11364"/>
          <a:stretch/>
        </p:blipFill>
        <p:spPr bwMode="auto">
          <a:xfrm>
            <a:off x="0" y="0"/>
            <a:ext cx="12205970" cy="384295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ittel 11">
            <a:extLst>
              <a:ext uri="{FF2B5EF4-FFF2-40B4-BE49-F238E27FC236}">
                <a16:creationId xmlns:a16="http://schemas.microsoft.com/office/drawing/2014/main" id="{3CC8E402-38F6-AB5C-0319-8C4EFD901D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842952"/>
            <a:ext cx="12205969" cy="1025611"/>
          </a:xfrm>
          <a:solidFill>
            <a:srgbClr val="E6ECFF"/>
          </a:solidFill>
        </p:spPr>
        <p:txBody>
          <a:bodyPr/>
          <a:lstStyle>
            <a:lvl1pPr algn="ctr">
              <a:defRPr>
                <a:solidFill>
                  <a:srgbClr val="4B88C1"/>
                </a:solidFill>
              </a:defRPr>
            </a:lvl1pPr>
          </a:lstStyle>
          <a:p>
            <a:r>
              <a:rPr lang="nb-NO" dirty="0"/>
              <a:t>Tittel</a:t>
            </a:r>
          </a:p>
        </p:txBody>
      </p:sp>
      <p:pic>
        <p:nvPicPr>
          <p:cNvPr id="17" name="Grafikk 16">
            <a:extLst>
              <a:ext uri="{FF2B5EF4-FFF2-40B4-BE49-F238E27FC236}">
                <a16:creationId xmlns:a16="http://schemas.microsoft.com/office/drawing/2014/main" id="{F0FDA9EA-3777-CC74-A86A-59C4F43E71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333" t="23837" r="10335" b="25563"/>
          <a:stretch/>
        </p:blipFill>
        <p:spPr>
          <a:xfrm>
            <a:off x="4038413" y="5734233"/>
            <a:ext cx="4216238" cy="1123767"/>
          </a:xfrm>
          <a:prstGeom prst="rect">
            <a:avLst/>
          </a:prstGeom>
        </p:spPr>
      </p:pic>
      <p:grpSp>
        <p:nvGrpSpPr>
          <p:cNvPr id="37" name="Gruppe 36">
            <a:extLst>
              <a:ext uri="{FF2B5EF4-FFF2-40B4-BE49-F238E27FC236}">
                <a16:creationId xmlns:a16="http://schemas.microsoft.com/office/drawing/2014/main" id="{17220D3C-284F-F380-BDBE-9FF23E1D5263}"/>
              </a:ext>
            </a:extLst>
          </p:cNvPr>
          <p:cNvGrpSpPr/>
          <p:nvPr userDrawn="1"/>
        </p:nvGrpSpPr>
        <p:grpSpPr>
          <a:xfrm>
            <a:off x="0" y="5548013"/>
            <a:ext cx="4085913" cy="1310287"/>
            <a:chOff x="0" y="5548013"/>
            <a:chExt cx="4085913" cy="1310287"/>
          </a:xfrm>
        </p:grpSpPr>
        <p:sp>
          <p:nvSpPr>
            <p:cNvPr id="36" name="Rektangel 35">
              <a:extLst>
                <a:ext uri="{FF2B5EF4-FFF2-40B4-BE49-F238E27FC236}">
                  <a16:creationId xmlns:a16="http://schemas.microsoft.com/office/drawing/2014/main" id="{746A3D17-2CDA-5ACA-CED2-D1E6735C6D00}"/>
                </a:ext>
              </a:extLst>
            </p:cNvPr>
            <p:cNvSpPr/>
            <p:nvPr userDrawn="1"/>
          </p:nvSpPr>
          <p:spPr>
            <a:xfrm>
              <a:off x="0" y="5548013"/>
              <a:ext cx="4085913" cy="13102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27" name="Grafikk 26">
              <a:extLst>
                <a:ext uri="{FF2B5EF4-FFF2-40B4-BE49-F238E27FC236}">
                  <a16:creationId xmlns:a16="http://schemas.microsoft.com/office/drawing/2014/main" id="{E8CD5D3E-C68D-4DD6-04F4-18AE2E85785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19012" t="32582" r="18508" b="32918"/>
            <a:stretch/>
          </p:blipFill>
          <p:spPr>
            <a:xfrm>
              <a:off x="0" y="5548013"/>
              <a:ext cx="4085913" cy="1309987"/>
            </a:xfrm>
            <a:prstGeom prst="rect">
              <a:avLst/>
            </a:prstGeom>
          </p:spPr>
        </p:pic>
      </p:grpSp>
      <p:sp>
        <p:nvSpPr>
          <p:cNvPr id="32" name="Plassholder for innhold 31">
            <a:extLst>
              <a:ext uri="{FF2B5EF4-FFF2-40B4-BE49-F238E27FC236}">
                <a16:creationId xmlns:a16="http://schemas.microsoft.com/office/drawing/2014/main" id="{8E1DCA29-E738-A766-DD22-610109C0092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4868863"/>
            <a:ext cx="12206288" cy="679450"/>
          </a:xfrm>
          <a:solidFill>
            <a:srgbClr val="E6ECFF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4B88C1"/>
                </a:solidFill>
              </a:defRPr>
            </a:lvl1pPr>
          </a:lstStyle>
          <a:p>
            <a:pPr lvl="0"/>
            <a:r>
              <a:rPr lang="nb-NO" dirty="0"/>
              <a:t>Undertittel</a:t>
            </a:r>
          </a:p>
        </p:txBody>
      </p:sp>
      <p:sp>
        <p:nvSpPr>
          <p:cNvPr id="38" name="Rektangel 37">
            <a:extLst>
              <a:ext uri="{FF2B5EF4-FFF2-40B4-BE49-F238E27FC236}">
                <a16:creationId xmlns:a16="http://schemas.microsoft.com/office/drawing/2014/main" id="{C62E555C-C5DE-020F-A811-09C93F56FC40}"/>
              </a:ext>
            </a:extLst>
          </p:cNvPr>
          <p:cNvSpPr/>
          <p:nvPr userDrawn="1"/>
        </p:nvSpPr>
        <p:spPr>
          <a:xfrm>
            <a:off x="11530940" y="6151418"/>
            <a:ext cx="675029" cy="706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Plassholder for innhold 28">
            <a:extLst>
              <a:ext uri="{FF2B5EF4-FFF2-40B4-BE49-F238E27FC236}">
                <a16:creationId xmlns:a16="http://schemas.microsoft.com/office/drawing/2014/main" id="{B429D65B-1337-65A6-FFEF-CA91B48922F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288336" y="6352497"/>
            <a:ext cx="3903663" cy="345861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9" name="Plassholder for innhold 28">
            <a:extLst>
              <a:ext uri="{FF2B5EF4-FFF2-40B4-BE49-F238E27FC236}">
                <a16:creationId xmlns:a16="http://schemas.microsoft.com/office/drawing/2014/main" id="{73FE1A68-E7C2-5B4F-139B-4132B203BD2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288337" y="5950255"/>
            <a:ext cx="3903663" cy="345861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nb-NO" sz="2000" dirty="0"/>
              <a:t>Author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8789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1F614983-73D1-26FB-7CBD-0278A12781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252A4A5-67C5-74DC-EE10-17804B8A79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8752D43-B47E-099F-2294-B92F9ECD4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1CBCB-82E1-004F-B1C4-78E44FEDEEF6}" type="datetime1">
              <a:rPr lang="nb-NO" smtClean="0"/>
              <a:t>24.03.2025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A2EC9FC-FD7F-0EDF-3700-8CA0B4336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6CAD086-AA5E-97BC-4B58-F5FC70DA3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662C-89AB-B247-8841-901877E9AA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200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91E5EB7-A479-0E0E-BF95-61CB1FC0F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F04CD2A-4879-DA76-4AD7-128E9E5AF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E9F51AF-86C6-EBC2-6B07-074F2E820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735D5-8D31-3440-8856-56D6F96D2134}" type="datetime1">
              <a:rPr lang="nb-NO" smtClean="0"/>
              <a:t>24.03.2025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459CC70-8A4D-5D23-FE55-44A1C7732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0A5B152-BBDB-51A9-FE43-E68850962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662C-89AB-B247-8841-901877E9AA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53724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C261FA3-04E1-24AA-70CC-A5FEFC30B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54FC45B-BB7C-3D08-BB17-D4F9981142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612132C-D9A5-3B0B-D8C9-58C309C2A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2082E34-4E69-ED11-AB98-FD2722E1E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4027-4A08-0944-9F27-F3C2B9EE9F58}" type="datetime1">
              <a:rPr lang="nb-NO" smtClean="0"/>
              <a:t>24.03.2025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B6E209B-4B5D-99CA-7E10-B123669F7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77D3A6B-ECD5-3FB0-6542-0C257DA99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662C-89AB-B247-8841-901877E9AA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58862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4FABFAB-CAFB-AC1D-EDC9-EA1A9642C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2BB418B-9C03-18EB-BDCC-9A15E1C55D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9DBE8C4-9EB1-8A0E-EFA0-9F29054EF2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68715A2-8E6D-EDAD-F46A-DFBBAE0073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62D8DCE6-598E-92C5-B30C-F10D188004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EB3D638C-0E59-4B15-EE32-2EB281BE9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2F210-FF2B-EA4D-B187-34E7C7E5EED1}" type="datetime1">
              <a:rPr lang="nb-NO" smtClean="0"/>
              <a:t>24.03.2025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448ADB04-D0F2-2F2E-AB02-DFE8EBB3F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E47F4D13-BC4B-F91B-BA67-EE30FD6E1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662C-89AB-B247-8841-901877E9AA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43185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356C78F-4AFC-A1DC-0471-0B3F2136B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52713AF-0F61-158A-B0D6-038D73604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87969-7348-3A48-B41F-528A6FB90556}" type="datetime1">
              <a:rPr lang="nb-NO" smtClean="0"/>
              <a:t>24.03.2025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4F1654E-2336-E2D5-FAD4-4936BE197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C03ECFB-C948-1D0D-44B3-0AE7F8D23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662C-89AB-B247-8841-901877E9AA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2793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1BA949E8-23FE-1769-D87F-6252F5E17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9A2F0-BF57-3644-A459-C502711E03C4}" type="datetime1">
              <a:rPr lang="nb-NO" smtClean="0"/>
              <a:t>24.03.2025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1CA0CDC2-0F22-665F-96E8-D225D83BD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E7812C6-10E2-6920-60BB-06CA674E0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662C-89AB-B247-8841-901877E9AA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6288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2201071-751E-6596-115F-13272A950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5835821-0D8D-EAE4-F259-163C5D3C6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197A191-CEAF-F849-7F9D-48E8C37AEE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6CAC772-8011-57EE-BC3B-FD0CFF383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4BC00-E114-8D4D-AFD4-7899B83EF202}" type="datetime1">
              <a:rPr lang="nb-NO" smtClean="0"/>
              <a:t>24.03.2025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408AAA7-6947-EDE4-F9F3-F89730853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A7990E9-71FF-3A51-9623-D70264198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662C-89AB-B247-8841-901877E9AA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98206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9515C82-9E97-9B7B-9DE5-E6D0A5703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74580CB1-F4E7-ECB6-0D92-B47B047FB9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24DFBD7-D3D0-75AD-7013-3ECB4F927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9C9DD50-4565-4828-C595-2A6F1524B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4EA10-D854-9542-B760-4BD810442C61}" type="datetime1">
              <a:rPr lang="nb-NO" smtClean="0"/>
              <a:t>24.03.2025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A7F9E0E-E362-D665-37A0-8ACDC5B8E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BEC97EF-F45D-5E40-2303-53C2DFBC5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662C-89AB-B247-8841-901877E9AA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5491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C2F5CDF-DB1A-525D-21CD-794ECEDF9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FB1C26C7-8998-75E4-08E5-FDA8A4FACF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38A50BA-EC71-6AA0-E011-E95908E99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0A03-AF41-2746-82C8-B07EBFD8442E}" type="datetime1">
              <a:rPr lang="nb-NO" smtClean="0"/>
              <a:t>24.03.2025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61FC675-4A2F-3A47-B3AB-57EE1E005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1A9182C-10A9-416F-8FE7-4DC7CEDDA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662C-89AB-B247-8841-901877E9AA8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48537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070A4E4D-CDE4-AC50-7B79-D54607B78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933635F-949C-E41E-7132-D1F86D20B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45C0282-E946-3EF5-7474-E5D8A990F5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080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815D5-38D4-9D4C-8A8C-ED46F680E61A}" type="datetime1">
              <a:rPr lang="nb-NO" smtClean="0"/>
              <a:t>24.03.2025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91924E3-A11C-0BE7-C6EB-3CCA35D51F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4901" y="63553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B677FE6-ED9D-A382-C638-5566EBA31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7662C-89AB-B247-8841-901877E9AA8E}" type="slidenum">
              <a:rPr lang="nb-NO" smtClean="0"/>
              <a:t>‹#›</a:t>
            </a:fld>
            <a:endParaRPr lang="nb-NO"/>
          </a:p>
        </p:txBody>
      </p:sp>
      <p:pic>
        <p:nvPicPr>
          <p:cNvPr id="9" name="Graphic 4" descr="Logo university of oslo">
            <a:extLst>
              <a:ext uri="{FF2B5EF4-FFF2-40B4-BE49-F238E27FC236}">
                <a16:creationId xmlns:a16="http://schemas.microsoft.com/office/drawing/2014/main" id="{2B1E06B3-3531-4233-466A-E7811E617E7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60213" y="6492875"/>
            <a:ext cx="767518" cy="202980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816C6EEA-AEE5-44B4-5A20-C25435223EA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604272" y="6227902"/>
            <a:ext cx="546265" cy="59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97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73D658-C4EA-B674-022C-B1CEFE501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level density from the Oslo method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EBB7DEC-97A6-DC6E-1195-CCC43749BC1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RCM on Updating and Improving Nuclear Level Densities for Applications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F5A13DF-0D41-C203-8F40-8D29D096605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24.03.2025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13589FC7-6640-7A9F-3A0C-39F6CD1700A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Vetle W. Ingeberg</a:t>
            </a:r>
          </a:p>
        </p:txBody>
      </p:sp>
    </p:spTree>
    <p:extLst>
      <p:ext uri="{BB962C8B-B14F-4D97-AF65-F5344CB8AC3E}">
        <p14:creationId xmlns:p14="http://schemas.microsoft.com/office/powerpoint/2010/main" val="663641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280AB20-70C2-0EEC-62F8-A1D531449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β-Oslo method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F611C2E-C429-F0B3-63B6-89B935F6F9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1421" y="1825625"/>
            <a:ext cx="5389543" cy="415861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Implant radioactive nucleus in a total absorption spectrometer</a:t>
            </a:r>
          </a:p>
          <a:p>
            <a:r>
              <a:rPr lang="en-US" dirty="0"/>
              <a:t>Initial excitation energy determined by sum-𝛾</a:t>
            </a:r>
          </a:p>
          <a:p>
            <a:r>
              <a:rPr lang="en-US" dirty="0"/>
              <a:t>Can work with low beam current (down to ≈ 1 particle/s)</a:t>
            </a:r>
          </a:p>
          <a:p>
            <a:r>
              <a:rPr lang="en-US" dirty="0"/>
              <a:t>Requires sufficient efficiency</a:t>
            </a:r>
          </a:p>
          <a:p>
            <a:r>
              <a:rPr lang="en-US" dirty="0"/>
              <a:t>Needs careful treatment of NLDs due to narrow spin window populated in β-decay</a:t>
            </a:r>
          </a:p>
          <a:p>
            <a:endParaRPr lang="en-US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954530B-CDD3-545B-4B1A-5D7C9832C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73619-DAD4-7447-A6B6-BEDE7BD2F6E6}" type="datetime1">
              <a:rPr lang="nb-NO" smtClean="0"/>
              <a:t>24.03.2025</a:t>
            </a:fld>
            <a:endParaRPr lang="en-US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7C79851-DF15-8161-5117-FCA6EEF52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662C-89AB-B247-8841-901877E9AA8E}" type="slidenum">
              <a:rPr lang="en-US" smtClean="0"/>
              <a:t>10</a:t>
            </a:fld>
            <a:endParaRPr lang="en-US" dirty="0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EDC53D69-D1C4-CD32-07C7-3F8A6B4B90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077200" y="-70485"/>
            <a:ext cx="4114800" cy="2942863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470BC01B-6668-5448-1680-3F7D42E8B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499" y="2570480"/>
            <a:ext cx="2743200" cy="3413760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D6A42CFF-D2E5-071D-DFA4-96F48C91AA01}"/>
              </a:ext>
            </a:extLst>
          </p:cNvPr>
          <p:cNvSpPr txBox="1"/>
          <p:nvPr/>
        </p:nvSpPr>
        <p:spPr>
          <a:xfrm>
            <a:off x="7003752" y="6394492"/>
            <a:ext cx="401744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A. C. Larsen et al., Prog. in Part. and </a:t>
            </a:r>
            <a:r>
              <a:rPr lang="en-US" sz="1050" dirty="0" err="1"/>
              <a:t>Nucl</a:t>
            </a:r>
            <a:r>
              <a:rPr lang="en-US" sz="1050" dirty="0"/>
              <a:t>. Phys. </a:t>
            </a:r>
            <a:r>
              <a:rPr lang="en-US" sz="1050" b="1" dirty="0"/>
              <a:t>107</a:t>
            </a:r>
            <a:r>
              <a:rPr lang="en-US" sz="1050" dirty="0"/>
              <a:t>, 69 (2019)</a:t>
            </a:r>
          </a:p>
        </p:txBody>
      </p:sp>
      <p:pic>
        <p:nvPicPr>
          <p:cNvPr id="10" name="Plassholder for innhold 6">
            <a:extLst>
              <a:ext uri="{FF2B5EF4-FFF2-40B4-BE49-F238E27FC236}">
                <a16:creationId xmlns:a16="http://schemas.microsoft.com/office/drawing/2014/main" id="{6CAAD218-C843-EBB9-ADCB-85D1D3F0F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3364" y="2631599"/>
            <a:ext cx="3251135" cy="329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556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C6F11CF-A838-6C4D-6D79-FE6734333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experiments: (p, 2p) reaction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E4D21CA-631A-0691-BE87-9564A8B4CFA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Proposal accepted at SAMURAI setup with STRASSE+CATANA</a:t>
            </a:r>
          </a:p>
          <a:p>
            <a:r>
              <a:rPr lang="en-US" dirty="0"/>
              <a:t>Reaction: </a:t>
            </a:r>
            <a:r>
              <a:rPr lang="en-US" baseline="30000" dirty="0"/>
              <a:t>113</a:t>
            </a:r>
            <a:r>
              <a:rPr lang="en-US" dirty="0"/>
              <a:t>In(p,2p)</a:t>
            </a:r>
            <a:r>
              <a:rPr lang="en-US" baseline="30000" dirty="0"/>
              <a:t>112</a:t>
            </a:r>
            <a:r>
              <a:rPr lang="en-US" dirty="0"/>
              <a:t>Cd</a:t>
            </a:r>
          </a:p>
          <a:p>
            <a:r>
              <a:rPr lang="en-US" dirty="0"/>
              <a:t>Will be proof-of-principle experiment</a:t>
            </a:r>
          </a:p>
          <a:p>
            <a:r>
              <a:rPr lang="en-US" dirty="0"/>
              <a:t>Experiment lead by Takashi Nakamura &amp; Yasuhiro </a:t>
            </a:r>
            <a:r>
              <a:rPr lang="en-US" dirty="0" err="1"/>
              <a:t>Togano</a:t>
            </a:r>
            <a:endParaRPr lang="en-US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E44277F-A51F-6E0E-B57C-09783CB5A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AB9DA-1035-4648-AA85-5A7861AA9824}" type="datetime1">
              <a:rPr lang="nb-NO" smtClean="0"/>
              <a:t>24.03.2025</a:t>
            </a:fld>
            <a:endParaRPr lang="en-US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34EC7BD-F046-3FC6-1ABB-7C09A8AF5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662C-89AB-B247-8841-901877E9AA8E}" type="slidenum">
              <a:rPr lang="en-US" smtClean="0"/>
              <a:t>11</a:t>
            </a:fld>
            <a:endParaRPr lang="en-US" dirty="0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CDEF7F60-C7A4-D53B-FF20-189F094D09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74094"/>
            <a:ext cx="51816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28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0601A3-38BB-AEF1-7A4B-0D410310C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Oslo Method in 4 (simple) steps!</a:t>
            </a:r>
          </a:p>
        </p:txBody>
      </p:sp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01E742E1-8C1A-97D8-DC4E-15D6BFE8F4F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12141" y="1690688"/>
            <a:ext cx="7934960" cy="3967480"/>
          </a:xfrm>
        </p:spPr>
      </p:pic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A3CE469-4624-1DB7-4959-A28863A45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4A537-176D-C843-B652-5C0732544F16}" type="datetime1">
              <a:rPr lang="nb-NO" smtClean="0"/>
              <a:t>24.03.2025</a:t>
            </a:fld>
            <a:endParaRPr lang="en-US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69075F9-A7F9-8F40-2C67-008422959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662C-89AB-B247-8841-901877E9AA8E}" type="slidenum">
              <a:rPr lang="en-US" smtClean="0"/>
              <a:t>12</a:t>
            </a:fld>
            <a:endParaRPr lang="en-US"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82B1BA5A-7BFF-E71A-7FB6-6C2CB407FE6A}"/>
              </a:ext>
            </a:extLst>
          </p:cNvPr>
          <p:cNvSpPr txBox="1"/>
          <p:nvPr/>
        </p:nvSpPr>
        <p:spPr>
          <a:xfrm>
            <a:off x="457200" y="1690688"/>
            <a:ext cx="354824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b="1" dirty="0"/>
              <a:t>Obtain excitation energy tagged gamma spectra</a:t>
            </a:r>
          </a:p>
          <a:p>
            <a:pPr lvl="1"/>
            <a:r>
              <a:rPr lang="en-US" dirty="0"/>
              <a:t>E.g. light ion scattering, inverse kinematics, etc.</a:t>
            </a:r>
          </a:p>
          <a:p>
            <a:pPr marL="342900" indent="-342900">
              <a:buAutoNum type="arabicPeriod"/>
            </a:pPr>
            <a:r>
              <a:rPr lang="en-US" b="1" dirty="0"/>
              <a:t>Unfolding method</a:t>
            </a:r>
          </a:p>
          <a:p>
            <a:pPr lvl="1"/>
            <a:r>
              <a:rPr lang="en-US" dirty="0"/>
              <a:t>Correct for detector response for 𝛾-rays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b="1" dirty="0"/>
              <a:t>First generation method</a:t>
            </a:r>
          </a:p>
          <a:p>
            <a:pPr lvl="1"/>
            <a:r>
              <a:rPr lang="en-US" dirty="0"/>
              <a:t>Obtain distribution of the first emitted 𝛾 in each cascade</a:t>
            </a:r>
          </a:p>
          <a:p>
            <a:pPr marL="342900" indent="-342900">
              <a:buAutoNum type="arabicPeriod"/>
            </a:pPr>
            <a:r>
              <a:rPr lang="en-US" b="1" dirty="0"/>
              <a:t>Extract NLD and 𝛾SF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27DAC121-054B-636D-E22D-2E37F44B532A}"/>
              </a:ext>
            </a:extLst>
          </p:cNvPr>
          <p:cNvSpPr txBox="1"/>
          <p:nvPr/>
        </p:nvSpPr>
        <p:spPr>
          <a:xfrm>
            <a:off x="7356377" y="6575107"/>
            <a:ext cx="34868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V. W. Ingeberg </a:t>
            </a:r>
            <a:r>
              <a:rPr lang="en-US" sz="1050" i="1" dirty="0"/>
              <a:t>et al.</a:t>
            </a:r>
            <a:r>
              <a:rPr lang="en-US" sz="1050" dirty="0"/>
              <a:t>, Phys. Rev. C </a:t>
            </a:r>
            <a:r>
              <a:rPr lang="en-US" sz="1050" b="1" dirty="0"/>
              <a:t>106</a:t>
            </a:r>
            <a:r>
              <a:rPr lang="en-US" sz="1050" dirty="0"/>
              <a:t>, 054315 (2022)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kstSylinder 12">
                <a:extLst>
                  <a:ext uri="{FF2B5EF4-FFF2-40B4-BE49-F238E27FC236}">
                    <a16:creationId xmlns:a16="http://schemas.microsoft.com/office/drawing/2014/main" id="{3624A2E2-2A05-5C76-5034-0729A980BBF2}"/>
                  </a:ext>
                </a:extLst>
              </p:cNvPr>
              <p:cNvSpPr txBox="1"/>
              <p:nvPr/>
            </p:nvSpPr>
            <p:spPr>
              <a:xfrm>
                <a:off x="204387" y="5755811"/>
                <a:ext cx="4053867" cy="318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∝2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𝜋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3" name="TekstSylinder 12">
                <a:extLst>
                  <a:ext uri="{FF2B5EF4-FFF2-40B4-BE49-F238E27FC236}">
                    <a16:creationId xmlns:a16="http://schemas.microsoft.com/office/drawing/2014/main" id="{3624A2E2-2A05-5C76-5034-0729A980BB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387" y="5755811"/>
                <a:ext cx="4053867" cy="318998"/>
              </a:xfrm>
              <a:prstGeom prst="rect">
                <a:avLst/>
              </a:prstGeom>
              <a:blipFill>
                <a:blip r:embed="rId3"/>
                <a:stretch>
                  <a:fillRect l="-625" b="-2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6060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A28E33F-6D62-08F5-CCD1-7ECB74D8A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Extraction of NLD and GSF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49300C6-F206-E13A-FA83-FAD2F6C14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FBE39-403A-AB4A-A74A-8CFFC2BF083D}" type="datetime1">
              <a:rPr lang="nb-NO" smtClean="0"/>
              <a:t>24.03.2025</a:t>
            </a:fld>
            <a:endParaRPr lang="en-US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0EB318D-4705-545D-0F5F-F8B6B9100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662C-89AB-B247-8841-901877E9AA8E}" type="slidenum">
              <a:rPr lang="en-US" smtClean="0"/>
              <a:t>13</a:t>
            </a:fld>
            <a:endParaRPr lang="en-US" dirty="0"/>
          </a:p>
        </p:txBody>
      </p:sp>
      <p:pic>
        <p:nvPicPr>
          <p:cNvPr id="7" name="Picture 15" descr="Screen Shot 2013-10-23 at 1.58.22 PM.png">
            <a:extLst>
              <a:ext uri="{FF2B5EF4-FFF2-40B4-BE49-F238E27FC236}">
                <a16:creationId xmlns:a16="http://schemas.microsoft.com/office/drawing/2014/main" id="{667253FA-03CC-42DE-369D-A0CB5A0F42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48" y="2125045"/>
            <a:ext cx="5542472" cy="4149444"/>
          </a:xfrm>
          <a:prstGeom prst="rect">
            <a:avLst/>
          </a:prstGeom>
        </p:spPr>
      </p:pic>
      <p:graphicFrame>
        <p:nvGraphicFramePr>
          <p:cNvPr id="8" name="Object 16">
            <a:extLst>
              <a:ext uri="{FF2B5EF4-FFF2-40B4-BE49-F238E27FC236}">
                <a16:creationId xmlns:a16="http://schemas.microsoft.com/office/drawing/2014/main" id="{6A3690E1-7164-0767-3B67-983DF27D98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4319124"/>
              </p:ext>
            </p:extLst>
          </p:nvPr>
        </p:nvGraphicFramePr>
        <p:xfrm>
          <a:off x="5885921" y="2348019"/>
          <a:ext cx="6144871" cy="1240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768600" imgH="558800" progId="Equation.3">
                  <p:embed/>
                </p:oleObj>
              </mc:Choice>
              <mc:Fallback>
                <p:oleObj name="Equation" r:id="rId3" imgW="2768600" imgH="558800" progId="Equation.3">
                  <p:embed/>
                  <p:pic>
                    <p:nvPicPr>
                      <p:cNvPr id="8" name="Object 16">
                        <a:extLst>
                          <a:ext uri="{FF2B5EF4-FFF2-40B4-BE49-F238E27FC236}">
                            <a16:creationId xmlns:a16="http://schemas.microsoft.com/office/drawing/2014/main" id="{6A3690E1-7164-0767-3B67-983DF27D98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85921" y="2348019"/>
                        <a:ext cx="6144871" cy="12403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17">
            <a:extLst>
              <a:ext uri="{FF2B5EF4-FFF2-40B4-BE49-F238E27FC236}">
                <a16:creationId xmlns:a16="http://schemas.microsoft.com/office/drawing/2014/main" id="{C4657795-9685-77F2-5FBF-BD9C2BA5327A}"/>
              </a:ext>
            </a:extLst>
          </p:cNvPr>
          <p:cNvSpPr txBox="1"/>
          <p:nvPr/>
        </p:nvSpPr>
        <p:spPr>
          <a:xfrm>
            <a:off x="5219008" y="3679866"/>
            <a:ext cx="5802190" cy="2793440"/>
          </a:xfrm>
          <a:prstGeom prst="rect">
            <a:avLst/>
          </a:prstGeom>
          <a:solidFill>
            <a:srgbClr val="DBEEF4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Each vector element in </a:t>
            </a:r>
            <a:r>
              <a:rPr lang="en-US" sz="2000" dirty="0">
                <a:latin typeface="Symbol" charset="2"/>
                <a:cs typeface="Symbol" charset="2"/>
              </a:rPr>
              <a:t>r</a:t>
            </a:r>
            <a:r>
              <a:rPr lang="en-US" sz="2000" dirty="0">
                <a:latin typeface="Arial"/>
                <a:cs typeface="Arial"/>
              </a:rPr>
              <a:t> and f is treated as a free parameter</a:t>
            </a:r>
          </a:p>
          <a:p>
            <a:endParaRPr lang="en-US" sz="2000" baseline="30000" dirty="0">
              <a:latin typeface="Arial"/>
              <a:cs typeface="Arial"/>
            </a:endParaRPr>
          </a:p>
          <a:p>
            <a:r>
              <a:rPr lang="en-US" sz="2000" u="sng" baseline="30000" dirty="0">
                <a:latin typeface="Arial"/>
                <a:cs typeface="Arial"/>
              </a:rPr>
              <a:t>56</a:t>
            </a:r>
            <a:r>
              <a:rPr lang="en-US" sz="2000" u="sng" dirty="0">
                <a:latin typeface="Arial"/>
                <a:cs typeface="Arial"/>
              </a:rPr>
              <a:t>Fe(</a:t>
            </a:r>
            <a:r>
              <a:rPr lang="en-US" sz="2000" u="sng" dirty="0" err="1">
                <a:latin typeface="Arial"/>
                <a:cs typeface="Arial"/>
              </a:rPr>
              <a:t>p,p</a:t>
            </a:r>
            <a:r>
              <a:rPr lang="en-US" sz="2000" u="sng" dirty="0">
                <a:latin typeface="Arial"/>
                <a:cs typeface="Arial"/>
              </a:rPr>
              <a:t>’) example</a:t>
            </a:r>
            <a:r>
              <a:rPr lang="en-US" sz="2000" dirty="0">
                <a:latin typeface="Arial"/>
                <a:cs typeface="Arial"/>
              </a:rPr>
              <a:t>:</a:t>
            </a:r>
            <a:endParaRPr lang="en-US" sz="2000" baseline="30000" dirty="0">
              <a:latin typeface="Arial"/>
              <a:cs typeface="Arial"/>
            </a:endParaRPr>
          </a:p>
          <a:p>
            <a:r>
              <a:rPr lang="en-US" sz="2000" dirty="0">
                <a:latin typeface="Arial"/>
                <a:cs typeface="Arial"/>
              </a:rPr>
              <a:t>Data points (“pixels”): 2052</a:t>
            </a:r>
          </a:p>
          <a:p>
            <a:r>
              <a:rPr lang="en-US" sz="2000" dirty="0">
                <a:latin typeface="Arial"/>
                <a:cs typeface="Arial"/>
              </a:rPr>
              <a:t>Free parameters: 184</a:t>
            </a:r>
          </a:p>
          <a:p>
            <a:pPr algn="ctr"/>
            <a:r>
              <a:rPr lang="en-US" sz="2000" b="1" dirty="0" err="1">
                <a:latin typeface="Arial"/>
                <a:cs typeface="Arial"/>
              </a:rPr>
              <a:t>N</a:t>
            </a:r>
            <a:r>
              <a:rPr lang="en-US" sz="2000" b="1" baseline="-25000" dirty="0" err="1">
                <a:latin typeface="Arial"/>
                <a:cs typeface="Arial"/>
              </a:rPr>
              <a:t>free</a:t>
            </a:r>
            <a:r>
              <a:rPr lang="en-US" sz="2000" b="1" dirty="0">
                <a:latin typeface="Arial"/>
                <a:cs typeface="Arial"/>
              </a:rPr>
              <a:t> &lt;&lt; </a:t>
            </a:r>
            <a:r>
              <a:rPr lang="en-US" sz="2000" b="1" dirty="0" err="1">
                <a:latin typeface="Arial"/>
                <a:cs typeface="Arial"/>
              </a:rPr>
              <a:t>N</a:t>
            </a:r>
            <a:r>
              <a:rPr lang="en-US" sz="2000" b="1" baseline="-25000" dirty="0" err="1">
                <a:latin typeface="Arial"/>
                <a:cs typeface="Arial"/>
              </a:rPr>
              <a:t>data</a:t>
            </a:r>
            <a:endParaRPr lang="en-US" sz="2000" dirty="0">
              <a:latin typeface="Arial"/>
              <a:cs typeface="Arial"/>
            </a:endParaRPr>
          </a:p>
          <a:p>
            <a:r>
              <a:rPr lang="en-US" sz="2000" dirty="0">
                <a:latin typeface="Arial"/>
                <a:cs typeface="Arial"/>
              </a:rPr>
              <a:t>Runs 50 iterations, but converges often at 10-20 iterations (depending on the case)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668389C6-D3CF-5B79-060F-99D7F40DB1D6}"/>
              </a:ext>
            </a:extLst>
          </p:cNvPr>
          <p:cNvSpPr txBox="1"/>
          <p:nvPr/>
        </p:nvSpPr>
        <p:spPr>
          <a:xfrm>
            <a:off x="477520" y="1666240"/>
            <a:ext cx="5849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Higher order estimates through a least </a:t>
            </a:r>
            <a:r>
              <a:rPr lang="en-US" sz="1800" dirty="0">
                <a:latin typeface="Symbol" charset="2"/>
                <a:cs typeface="Symbol" charset="2"/>
              </a:rPr>
              <a:t>c</a:t>
            </a:r>
            <a:r>
              <a:rPr lang="en-US" sz="1800" baseline="30000" dirty="0">
                <a:latin typeface="Symbol" charset="2"/>
                <a:cs typeface="Symbol" charset="2"/>
              </a:rPr>
              <a:t>2</a:t>
            </a:r>
            <a:r>
              <a:rPr lang="en-US" sz="1800" dirty="0">
                <a:latin typeface="Symbol" charset="2"/>
                <a:cs typeface="Symbol" charset="2"/>
              </a:rPr>
              <a:t>-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minimization: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1C4D21BD-C3AF-01BE-D36A-AE13170E9F7A}"/>
              </a:ext>
            </a:extLst>
          </p:cNvPr>
          <p:cNvSpPr txBox="1"/>
          <p:nvPr/>
        </p:nvSpPr>
        <p:spPr>
          <a:xfrm>
            <a:off x="2720958" y="6532088"/>
            <a:ext cx="4750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See: A. Schiller </a:t>
            </a:r>
            <a:r>
              <a:rPr lang="en-US" i="1" dirty="0"/>
              <a:t>et al.</a:t>
            </a:r>
            <a:r>
              <a:rPr lang="en-US" dirty="0"/>
              <a:t>, NIM A </a:t>
            </a:r>
            <a:r>
              <a:rPr lang="en-US" b="1" dirty="0"/>
              <a:t>447</a:t>
            </a:r>
            <a:r>
              <a:rPr lang="en-US" dirty="0"/>
              <a:t>, 498 (2000)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kstSylinder 2">
                <a:extLst>
                  <a:ext uri="{FF2B5EF4-FFF2-40B4-BE49-F238E27FC236}">
                    <a16:creationId xmlns:a16="http://schemas.microsoft.com/office/drawing/2014/main" id="{7AA0C6C7-800C-E8F5-B3F2-E401AC094CF6}"/>
                  </a:ext>
                </a:extLst>
              </p:cNvPr>
              <p:cNvSpPr txBox="1"/>
              <p:nvPr/>
            </p:nvSpPr>
            <p:spPr>
              <a:xfrm>
                <a:off x="7238122" y="1455764"/>
                <a:ext cx="4115678" cy="7180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𝑡h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sub>
                              </m:sSub>
                            </m:sub>
                            <m:sup/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bSup>
                                <m:sSub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sub>
                                <m:sup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b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sub>
                              </m:s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TekstSylinder 2">
                <a:extLst>
                  <a:ext uri="{FF2B5EF4-FFF2-40B4-BE49-F238E27FC236}">
                    <a16:creationId xmlns:a16="http://schemas.microsoft.com/office/drawing/2014/main" id="{7AA0C6C7-800C-E8F5-B3F2-E401AC094C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8122" y="1455764"/>
                <a:ext cx="4115678" cy="718017"/>
              </a:xfrm>
              <a:prstGeom prst="rect">
                <a:avLst/>
              </a:prstGeom>
              <a:blipFill>
                <a:blip r:embed="rId5"/>
                <a:stretch>
                  <a:fillRect l="-613" t="-12069" r="-1227" b="-82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754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9EC05FF-D97C-D47B-8459-02ED99B4B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Oslo Method: Normalization</a:t>
            </a:r>
          </a:p>
        </p:txBody>
      </p:sp>
      <p:pic>
        <p:nvPicPr>
          <p:cNvPr id="22" name="Plassholder for innhold 21">
            <a:extLst>
              <a:ext uri="{FF2B5EF4-FFF2-40B4-BE49-F238E27FC236}">
                <a16:creationId xmlns:a16="http://schemas.microsoft.com/office/drawing/2014/main" id="{86C08C21-2C1E-4598-2894-0800037AD1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77350" y="1976479"/>
            <a:ext cx="5220638" cy="4094079"/>
          </a:xfrm>
        </p:spPr>
      </p:pic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3E3E690-FD4D-59E0-FD5A-153CF8774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507A9-7969-9E4D-B7A3-DD9F21D21B64}" type="datetime1">
              <a:rPr lang="nb-NO" smtClean="0"/>
              <a:t>24.03.2025</a:t>
            </a:fld>
            <a:endParaRPr lang="en-US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571F137-92DF-6E55-050E-331A2A9CD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662C-89AB-B247-8841-901877E9AA8E}" type="slidenum">
              <a:rPr lang="en-US" smtClean="0"/>
              <a:t>14</a:t>
            </a:fld>
            <a:endParaRPr lang="en-US" dirty="0"/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7E5170D7-0B37-D94B-A63D-C285772AD62F}"/>
              </a:ext>
            </a:extLst>
          </p:cNvPr>
          <p:cNvSpPr txBox="1"/>
          <p:nvPr/>
        </p:nvSpPr>
        <p:spPr>
          <a:xfrm>
            <a:off x="1244242" y="6154508"/>
            <a:ext cx="34868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V. W. Ingeberg </a:t>
            </a:r>
            <a:r>
              <a:rPr lang="en-US" sz="1050" i="1" dirty="0"/>
              <a:t>et al.</a:t>
            </a:r>
            <a:r>
              <a:rPr lang="en-US" sz="1050" dirty="0"/>
              <a:t>, Phys. Rev. C </a:t>
            </a:r>
            <a:r>
              <a:rPr lang="en-US" sz="1050" b="1" dirty="0"/>
              <a:t>106</a:t>
            </a:r>
            <a:r>
              <a:rPr lang="en-US" sz="1050" dirty="0"/>
              <a:t>, 054315 (2022)</a:t>
            </a: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A7EA867D-C8C4-AF44-799B-C65BDD61FA4C}"/>
              </a:ext>
            </a:extLst>
          </p:cNvPr>
          <p:cNvSpPr txBox="1"/>
          <p:nvPr/>
        </p:nvSpPr>
        <p:spPr>
          <a:xfrm>
            <a:off x="1507936" y="1522623"/>
            <a:ext cx="2959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First generation matrix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kstSylinder 24">
                <a:extLst>
                  <a:ext uri="{FF2B5EF4-FFF2-40B4-BE49-F238E27FC236}">
                    <a16:creationId xmlns:a16="http://schemas.microsoft.com/office/drawing/2014/main" id="{9E691CC7-8B3E-0D78-6715-DF3833A64F9C}"/>
                  </a:ext>
                </a:extLst>
              </p:cNvPr>
              <p:cNvSpPr txBox="1"/>
              <p:nvPr/>
            </p:nvSpPr>
            <p:spPr>
              <a:xfrm>
                <a:off x="6876815" y="2041336"/>
                <a:ext cx="4053867" cy="318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∝2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𝜋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5" name="TekstSylinder 24">
                <a:extLst>
                  <a:ext uri="{FF2B5EF4-FFF2-40B4-BE49-F238E27FC236}">
                    <a16:creationId xmlns:a16="http://schemas.microsoft.com/office/drawing/2014/main" id="{9E691CC7-8B3E-0D78-6715-DF3833A64F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6815" y="2041336"/>
                <a:ext cx="4053867" cy="318998"/>
              </a:xfrm>
              <a:prstGeom prst="rect">
                <a:avLst/>
              </a:prstGeom>
              <a:blipFill>
                <a:blip r:embed="rId3"/>
                <a:stretch>
                  <a:fillRect l="-625" b="-2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kstSylinder 25">
                <a:extLst>
                  <a:ext uri="{FF2B5EF4-FFF2-40B4-BE49-F238E27FC236}">
                    <a16:creationId xmlns:a16="http://schemas.microsoft.com/office/drawing/2014/main" id="{90E4E6E3-9327-DCCC-4B40-C57E1C8B3622}"/>
                  </a:ext>
                </a:extLst>
              </p:cNvPr>
              <p:cNvSpPr txBox="1"/>
              <p:nvPr/>
            </p:nvSpPr>
            <p:spPr>
              <a:xfrm>
                <a:off x="6815004" y="2710983"/>
                <a:ext cx="4115678" cy="7180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𝑡h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sub>
                              </m:sSub>
                            </m:sub>
                            <m:sup/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bSup>
                                <m:sSub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sub>
                                <m:sup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b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sub>
                              </m:s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6" name="TekstSylinder 25">
                <a:extLst>
                  <a:ext uri="{FF2B5EF4-FFF2-40B4-BE49-F238E27FC236}">
                    <a16:creationId xmlns:a16="http://schemas.microsoft.com/office/drawing/2014/main" id="{90E4E6E3-9327-DCCC-4B40-C57E1C8B3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5004" y="2710983"/>
                <a:ext cx="4115678" cy="718017"/>
              </a:xfrm>
              <a:prstGeom prst="rect">
                <a:avLst/>
              </a:prstGeom>
              <a:blipFill>
                <a:blip r:embed="rId4"/>
                <a:stretch>
                  <a:fillRect l="-615" t="-12069" r="-1231" b="-82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kstSylinder 26">
                <a:extLst>
                  <a:ext uri="{FF2B5EF4-FFF2-40B4-BE49-F238E27FC236}">
                    <a16:creationId xmlns:a16="http://schemas.microsoft.com/office/drawing/2014/main" id="{EC706872-AA40-6849-6736-F822F705C792}"/>
                  </a:ext>
                </a:extLst>
              </p:cNvPr>
              <p:cNvSpPr txBox="1"/>
              <p:nvPr/>
            </p:nvSpPr>
            <p:spPr>
              <a:xfrm>
                <a:off x="7053306" y="4273770"/>
                <a:ext cx="3639073" cy="680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7" name="TekstSylinder 26">
                <a:extLst>
                  <a:ext uri="{FF2B5EF4-FFF2-40B4-BE49-F238E27FC236}">
                    <a16:creationId xmlns:a16="http://schemas.microsoft.com/office/drawing/2014/main" id="{EC706872-AA40-6849-6736-F822F705C7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3306" y="4273770"/>
                <a:ext cx="3639073" cy="680443"/>
              </a:xfrm>
              <a:prstGeom prst="rect">
                <a:avLst/>
              </a:prstGeom>
              <a:blipFill>
                <a:blip r:embed="rId5"/>
                <a:stretch>
                  <a:fillRect l="-1045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kstSylinder 27">
                <a:extLst>
                  <a:ext uri="{FF2B5EF4-FFF2-40B4-BE49-F238E27FC236}">
                    <a16:creationId xmlns:a16="http://schemas.microsoft.com/office/drawing/2014/main" id="{D44DF3A9-373D-FA08-8894-41D004C7B272}"/>
                  </a:ext>
                </a:extLst>
              </p:cNvPr>
              <p:cNvSpPr txBox="1"/>
              <p:nvPr/>
            </p:nvSpPr>
            <p:spPr>
              <a:xfrm>
                <a:off x="6916442" y="3904438"/>
                <a:ext cx="40142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𝑡h</m:t>
                        </m:r>
                      </m:sub>
                    </m:sSub>
                  </m:oMath>
                </a14:m>
                <a:r>
                  <a:rPr lang="en-US" dirty="0"/>
                  <a:t> symmetric under transformation:</a:t>
                </a:r>
              </a:p>
            </p:txBody>
          </p:sp>
        </mc:Choice>
        <mc:Fallback>
          <p:sp>
            <p:nvSpPr>
              <p:cNvPr id="28" name="TekstSylinder 27">
                <a:extLst>
                  <a:ext uri="{FF2B5EF4-FFF2-40B4-BE49-F238E27FC236}">
                    <a16:creationId xmlns:a16="http://schemas.microsoft.com/office/drawing/2014/main" id="{D44DF3A9-373D-FA08-8894-41D004C7B2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6442" y="3904438"/>
                <a:ext cx="4014240" cy="369332"/>
              </a:xfrm>
              <a:prstGeom prst="rect">
                <a:avLst/>
              </a:prstGeom>
              <a:blipFill>
                <a:blip r:embed="rId6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kstSylinder 28">
            <a:extLst>
              <a:ext uri="{FF2B5EF4-FFF2-40B4-BE49-F238E27FC236}">
                <a16:creationId xmlns:a16="http://schemas.microsoft.com/office/drawing/2014/main" id="{07487832-15B5-F869-7220-1690B7FAFA7A}"/>
              </a:ext>
            </a:extLst>
          </p:cNvPr>
          <p:cNvSpPr txBox="1"/>
          <p:nvPr/>
        </p:nvSpPr>
        <p:spPr>
          <a:xfrm>
            <a:off x="6594013" y="5326914"/>
            <a:ext cx="49751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Only relative shape of NLD &amp; GSF!</a:t>
            </a:r>
          </a:p>
          <a:p>
            <a:r>
              <a:rPr lang="en-US" dirty="0"/>
              <a:t>Need to normalize to auxiliary nuclear data to find physical solution!</a:t>
            </a:r>
          </a:p>
        </p:txBody>
      </p:sp>
    </p:spTree>
    <p:extLst>
      <p:ext uri="{BB962C8B-B14F-4D97-AF65-F5344CB8AC3E}">
        <p14:creationId xmlns:p14="http://schemas.microsoft.com/office/powerpoint/2010/main" val="3774949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278D7CC-261D-EBC4-3AE6-81E9E809D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Normalization of NLD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94F19B1B-8D25-FEEC-A7AC-E06EFCE80251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116542" y="1432616"/>
                <a:ext cx="5903258" cy="466725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Comparison to NLD from tabulated discrete levels</a:t>
                </a:r>
              </a:p>
              <a:p>
                <a:r>
                  <a:rPr lang="en-US" dirty="0"/>
                  <a:t>Comparison to NLD at neutron separation energy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1600" b="0" i="1" smtClean="0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nb-NO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nb-NO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sz="16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nb-NO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nb-NO" sz="1600" b="0" i="1" smtClean="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nb-NO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nb-NO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b-NO" sz="16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nb-NO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nb-NO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sz="16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nb-NO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nb-NO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b-NO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nb-NO" sz="1600" b="0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  <m:sSub>
                            <m:sSubPr>
                              <m:ctrlPr>
                                <a:rPr lang="nb-NO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sz="16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nb-NO" sz="1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b>
                          </m:sSub>
                        </m:num>
                        <m:den>
                          <m:r>
                            <a:rPr lang="nb-NO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nb-NO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b-NO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ctrlPr>
                                <a:rPr lang="nb-NO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nb-NO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sz="16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nb-NO" sz="16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nb-NO" sz="16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func>
                            <m:funcPr>
                              <m:ctrlPr>
                                <a:rPr lang="nb-NO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nb-NO" sz="1600" b="0" i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nb-NO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nb-NO" sz="16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nb-NO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nb-NO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nb-NO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nb-NO" sz="16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nb-NO" sz="16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𝐼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nb-NO" sz="16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𝑡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nb-NO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+1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nb-NO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nb-NO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p>
                                        <m:sSupPr>
                                          <m:ctrlPr>
                                            <a:rPr lang="nb-NO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nb-NO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p>
                                          <m:r>
                                            <a:rPr lang="nb-NO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nb-NO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nb-NO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sz="16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nb-NO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func>
                            <m:funcPr>
                              <m:ctrlPr>
                                <a:rPr lang="nb-NO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nb-NO" sz="1600" b="0" i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nb-NO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nb-NO" sz="1600" b="0" i="1" smtClean="0">
                                      <a:latin typeface="Cambria Math" panose="02040503050406030204" pitchFamily="18" charset="0"/>
                                    </a:rPr>
                                    <m:t> −</m:t>
                                  </m:r>
                                  <m:f>
                                    <m:fPr>
                                      <m:ctrlPr>
                                        <a:rPr lang="nb-NO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lang="nb-NO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nb-NO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lang="nb-NO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  <m:sup>
                                          <m:r>
                                            <a:rPr lang="nb-NO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r>
                                        <a:rPr lang="nb-NO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p>
                                        <m:sSupPr>
                                          <m:ctrlPr>
                                            <a:rPr lang="nb-NO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nb-NO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p>
                                          <m:r>
                                            <a:rPr lang="nb-NO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</m:func>
                        </m:den>
                      </m:f>
                    </m:oMath>
                  </m:oMathPara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: Average s-wave resonance spacing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en-US" dirty="0"/>
                  <a:t>: Parity asymmetry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: Spin-cutoff parameter</a:t>
                </a:r>
              </a:p>
              <a:p>
                <a:r>
                  <a:rPr lang="en-US" dirty="0"/>
                  <a:t>Between S</a:t>
                </a:r>
                <a:r>
                  <a:rPr lang="en-US" baseline="-25000" dirty="0"/>
                  <a:t>n</a:t>
                </a:r>
                <a:r>
                  <a:rPr lang="en-US" dirty="0"/>
                  <a:t> and data: Interpolation with some model (usually CT)</a:t>
                </a:r>
              </a:p>
              <a:p>
                <a:r>
                  <a:rPr lang="en-US" dirty="0"/>
                  <a:t>Gives the absolute value of the NLD, A, and the slope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94F19B1B-8D25-FEEC-A7AC-E06EFCE802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16542" y="1432616"/>
                <a:ext cx="5903258" cy="4667250"/>
              </a:xfrm>
              <a:blipFill>
                <a:blip r:embed="rId2"/>
                <a:stretch>
                  <a:fillRect l="-1717" t="-2710" r="-1502" b="-29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09E469F-7725-BF6D-3580-A390CACD1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1C1C6-69B9-D646-8CA3-C6FA682D6F98}" type="datetime1">
              <a:rPr lang="nb-NO" smtClean="0"/>
              <a:t>24.03.2025</a:t>
            </a:fld>
            <a:endParaRPr lang="en-US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1175250-AD10-04A9-6E1B-A7F4C3704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662C-89AB-B247-8841-901877E9AA8E}" type="slidenum">
              <a:rPr lang="en-US" smtClean="0"/>
              <a:t>15</a:t>
            </a:fld>
            <a:endParaRPr lang="en-US" dirty="0"/>
          </a:p>
        </p:txBody>
      </p:sp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9AAFA4F9-A98A-C2CE-68AE-F20510A7B4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670" y="729281"/>
            <a:ext cx="5446058" cy="5063879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1066A0AF-68F9-A303-6D94-FA8294494615}"/>
              </a:ext>
            </a:extLst>
          </p:cNvPr>
          <p:cNvSpPr txBox="1"/>
          <p:nvPr/>
        </p:nvSpPr>
        <p:spPr>
          <a:xfrm>
            <a:off x="5387790" y="6406572"/>
            <a:ext cx="51165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V. W. </a:t>
            </a:r>
            <a:r>
              <a:rPr lang="en-US" sz="1600" dirty="0" err="1"/>
              <a:t>Ingeberg</a:t>
            </a:r>
            <a:r>
              <a:rPr lang="en-US" sz="1600" dirty="0"/>
              <a:t> </a:t>
            </a:r>
            <a:r>
              <a:rPr lang="en-US" sz="1600" i="1" dirty="0"/>
              <a:t>et al.</a:t>
            </a:r>
            <a:r>
              <a:rPr lang="en-US" sz="1600" dirty="0"/>
              <a:t>, Phys Rev. C </a:t>
            </a:r>
            <a:r>
              <a:rPr lang="en-US" sz="1600" b="1" dirty="0"/>
              <a:t>106</a:t>
            </a:r>
            <a:r>
              <a:rPr lang="en-US" sz="1600" dirty="0"/>
              <a:t>, 054315 (2022)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A46282D0-EBFC-80D8-5C29-375ECB787F23}"/>
              </a:ext>
            </a:extLst>
          </p:cNvPr>
          <p:cNvSpPr txBox="1"/>
          <p:nvPr/>
        </p:nvSpPr>
        <p:spPr>
          <a:xfrm>
            <a:off x="7465325" y="1443396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63</a:t>
            </a:r>
            <a:r>
              <a:rPr lang="en-US" dirty="0"/>
              <a:t>Ni</a:t>
            </a:r>
          </a:p>
        </p:txBody>
      </p:sp>
    </p:spTree>
    <p:extLst>
      <p:ext uri="{BB962C8B-B14F-4D97-AF65-F5344CB8AC3E}">
        <p14:creationId xmlns:p14="http://schemas.microsoft.com/office/powerpoint/2010/main" val="17565174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038885E-066B-D257-E2B0-E09DD361E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Normalization of NLD - discrete levels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935FA2C-9254-A96B-3431-7C0DCF0C48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020" y="1690688"/>
            <a:ext cx="5064642" cy="4665662"/>
          </a:xfrm>
        </p:spPr>
        <p:txBody>
          <a:bodyPr>
            <a:normAutofit fontScale="92500"/>
          </a:bodyPr>
          <a:lstStyle/>
          <a:p>
            <a:r>
              <a:rPr lang="en-US" dirty="0"/>
              <a:t>Known tabulated discrete levels</a:t>
            </a:r>
          </a:p>
          <a:p>
            <a:r>
              <a:rPr lang="en-US" dirty="0"/>
              <a:t>NNDC, RIPL-3, ENSDF, XNSDF, etc.</a:t>
            </a:r>
          </a:p>
          <a:p>
            <a:r>
              <a:rPr lang="en-US" dirty="0"/>
              <a:t>RIPL-3: Evaluated highest excitation energy with complete level scheme</a:t>
            </a:r>
          </a:p>
          <a:p>
            <a:r>
              <a:rPr lang="en-US" dirty="0"/>
              <a:t>Possible error sources:</a:t>
            </a:r>
          </a:p>
          <a:p>
            <a:pPr lvl="1"/>
            <a:r>
              <a:rPr lang="en-US" dirty="0"/>
              <a:t>Low energy </a:t>
            </a:r>
            <a:r>
              <a:rPr lang="en-US" dirty="0" err="1"/>
              <a:t>Yrast</a:t>
            </a:r>
            <a:r>
              <a:rPr lang="en-US" dirty="0"/>
              <a:t> states not populated due to high spin</a:t>
            </a:r>
          </a:p>
          <a:p>
            <a:pPr lvl="1"/>
            <a:r>
              <a:rPr lang="en-US" dirty="0"/>
              <a:t>Difference in underlying structure</a:t>
            </a:r>
          </a:p>
          <a:p>
            <a:pPr lvl="1"/>
            <a:r>
              <a:rPr lang="en-US" dirty="0"/>
              <a:t>Incomplete level scheme</a:t>
            </a:r>
          </a:p>
          <a:p>
            <a:pPr lvl="1"/>
            <a:endParaRPr lang="en-US" dirty="0"/>
          </a:p>
        </p:txBody>
      </p:sp>
      <p:pic>
        <p:nvPicPr>
          <p:cNvPr id="8" name="Plassholder for innhold 7" descr="Et bilde som inneholder tekst, skjermbilde, Font, kvittering&#10;&#10;Automatisk generert beskrivelse">
            <a:extLst>
              <a:ext uri="{FF2B5EF4-FFF2-40B4-BE49-F238E27FC236}">
                <a16:creationId xmlns:a16="http://schemas.microsoft.com/office/drawing/2014/main" id="{ED459CAE-C7C7-CEAC-1FC5-97F66F5C36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25670" y="1815461"/>
            <a:ext cx="6875876" cy="3227077"/>
          </a:xfrm>
        </p:spPr>
      </p:pic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1914BF6-019E-EF5E-FB3D-AB627CF7C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4E46B-517C-CE4F-8503-1AA12E16BC77}" type="datetime1">
              <a:rPr lang="nb-NO" smtClean="0"/>
              <a:t>24.03.2025</a:t>
            </a:fld>
            <a:endParaRPr lang="en-US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A069DF-5CFD-7CEB-8174-30696A0F7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662C-89AB-B247-8841-901877E9AA8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394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98D545F-3361-D167-B483-76DCB49AF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Normalization of NLD – NLD at particle threshold</a:t>
            </a:r>
            <a:endParaRPr lang="en-US" baseline="-25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Plassholder for innhold 6">
                <a:extLst>
                  <a:ext uri="{FF2B5EF4-FFF2-40B4-BE49-F238E27FC236}">
                    <a16:creationId xmlns:a16="http://schemas.microsoft.com/office/drawing/2014/main" id="{89FA8554-69AA-0F51-3D77-4AFA666ACB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Use resonance spacing at particle threshold to determine NLD: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Where: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i="1" baseline="-25000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: s-wave resonance spacing, most often neutron resonances, sources such as RIPL-3 and </a:t>
                </a:r>
                <a:r>
                  <a:rPr lang="en-US" dirty="0" err="1"/>
                  <a:t>Mughabghab</a:t>
                </a:r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 baseline="-25000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: Ground state spin of the A-1 nucleus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en-US" dirty="0"/>
                  <a:t>: Parity asymmetry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: Spin-cutoff parameter</a:t>
                </a:r>
              </a:p>
            </p:txBody>
          </p:sp>
        </mc:Choice>
        <mc:Fallback>
          <p:sp>
            <p:nvSpPr>
              <p:cNvPr id="7" name="Plassholder for innhold 6">
                <a:extLst>
                  <a:ext uri="{FF2B5EF4-FFF2-40B4-BE49-F238E27FC236}">
                    <a16:creationId xmlns:a16="http://schemas.microsoft.com/office/drawing/2014/main" id="{89FA8554-69AA-0F51-3D77-4AFA666ACB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3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4CB2CDA-F464-BD83-6E28-2EF1EB7B6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10466-BFBF-7141-96E0-DC2D275E863F}" type="datetime1">
              <a:rPr lang="nb-NO" smtClean="0"/>
              <a:t>24.03.2025</a:t>
            </a:fld>
            <a:endParaRPr lang="en-US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30ACF26-C000-25D9-49D6-ED3FB4934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662C-89AB-B247-8841-901877E9AA8E}" type="slidenum">
              <a:rPr lang="en-US" smtClean="0"/>
              <a:t>17</a:t>
            </a:fld>
            <a:endParaRPr lang="en-US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823A90A-8A01-92F8-E065-FDBFFC95F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793" y="3049038"/>
            <a:ext cx="7565589" cy="635823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5AC326DC-B157-AF0A-1231-50234DBE29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991" y="2278376"/>
            <a:ext cx="5174015" cy="63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694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1C035ED-741F-6116-9A8F-979663B7A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NLD at particle threshold – neutron resonance parameter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C08DE80-799C-2CB2-7007-5D03D7169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156" y="1847850"/>
            <a:ext cx="5059017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Typically taken from </a:t>
            </a:r>
            <a:r>
              <a:rPr lang="en-US" dirty="0" err="1"/>
              <a:t>Mughabghab</a:t>
            </a:r>
            <a:r>
              <a:rPr lang="en-US" dirty="0"/>
              <a:t> or RIPL-1/2/3</a:t>
            </a:r>
          </a:p>
          <a:p>
            <a:r>
              <a:rPr lang="en-US" dirty="0"/>
              <a:t>Can be large discrepancies between RIPL and </a:t>
            </a:r>
            <a:r>
              <a:rPr lang="en-US" dirty="0" err="1"/>
              <a:t>Mughabghab</a:t>
            </a:r>
            <a:endParaRPr lang="en-US" dirty="0"/>
          </a:p>
          <a:p>
            <a:r>
              <a:rPr lang="en-US" dirty="0"/>
              <a:t>References are typically hard to track down</a:t>
            </a:r>
          </a:p>
          <a:p>
            <a:pPr lvl="1"/>
            <a:r>
              <a:rPr lang="en-US" dirty="0"/>
              <a:t>Example </a:t>
            </a:r>
            <a:r>
              <a:rPr lang="en-US" baseline="30000" dirty="0"/>
              <a:t>132</a:t>
            </a:r>
            <a:r>
              <a:rPr lang="en-US" dirty="0"/>
              <a:t>Xe(</a:t>
            </a:r>
            <a:r>
              <a:rPr lang="en-US" dirty="0" err="1"/>
              <a:t>n,ɣ</a:t>
            </a:r>
            <a:r>
              <a:rPr lang="en-US" dirty="0"/>
              <a:t>):</a:t>
            </a:r>
          </a:p>
          <a:p>
            <a:pPr lvl="2"/>
            <a:r>
              <a:rPr lang="en-US" dirty="0"/>
              <a:t>RIPL-1/2/3: Ignatyuk, A.V. Contribution to the Second CRP Meeting on RIPL (Vienna, November 1996)</a:t>
            </a:r>
          </a:p>
          <a:p>
            <a:pPr lvl="2"/>
            <a:r>
              <a:rPr lang="en-US" dirty="0" err="1"/>
              <a:t>Mughabghab</a:t>
            </a:r>
            <a:r>
              <a:rPr lang="en-US" dirty="0"/>
              <a:t>: Unknown, probably Private Comm.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0CA234C-441F-E15A-10BC-E01872728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195C6-3592-5642-8A39-2A12E14CA79D}" type="datetime1">
              <a:rPr lang="nb-NO" smtClean="0"/>
              <a:t>24.03.2025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09626D3-386C-E354-EE36-75271C448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662C-89AB-B247-8841-901877E9AA8E}" type="slidenum">
              <a:rPr lang="nb-NO" smtClean="0"/>
              <a:t>18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B475ABEA-B802-BD37-E779-5F30A05FC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217" y="1646238"/>
            <a:ext cx="5969866" cy="445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5085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A35BAEB-AA8A-559A-0EE5-1339C1AD8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D</a:t>
            </a:r>
            <a:r>
              <a:rPr lang="en-US" baseline="-25000" dirty="0"/>
              <a:t>0</a:t>
            </a:r>
            <a:r>
              <a:rPr lang="en-US" dirty="0"/>
              <a:t> doesn’t exist?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B4E482E-F2EA-C170-3B6D-9971284AAC5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Estimation from neighboring nuclei</a:t>
            </a:r>
          </a:p>
          <a:p>
            <a:r>
              <a:rPr lang="en-US" dirty="0"/>
              <a:t>Model estimation</a:t>
            </a:r>
          </a:p>
          <a:p>
            <a:r>
              <a:rPr lang="en-US" dirty="0"/>
              <a:t>Uncertainties are estimated from best fit</a:t>
            </a:r>
          </a:p>
          <a:p>
            <a:r>
              <a:rPr lang="en-US" dirty="0"/>
              <a:t>Currently considering more appropriate uncertainty estimation</a:t>
            </a:r>
          </a:p>
          <a:p>
            <a:r>
              <a:rPr lang="en-US" dirty="0"/>
              <a:t>Bayesian approach</a:t>
            </a:r>
          </a:p>
          <a:p>
            <a:r>
              <a:rPr lang="en-US" dirty="0"/>
              <a:t>Frequentist: Predictive interval</a:t>
            </a:r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19926A9A-EAFE-DBC4-EC04-D16ACF014B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475576" y="136525"/>
            <a:ext cx="2520826" cy="2428319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5D5D3DD-2EE1-1861-04FB-3B7CE15B6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34816-4B3E-8D45-87C7-9DA371363410}" type="datetime1">
              <a:rPr lang="nb-NO" smtClean="0"/>
              <a:t>24.03.2025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71A3C59-C0C6-9462-422F-A1D9F7DE6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662C-89AB-B247-8841-901877E9AA8E}" type="slidenum">
              <a:rPr lang="nb-NO" smtClean="0"/>
              <a:t>19</a:t>
            </a:fld>
            <a:endParaRPr lang="nb-NO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C230DEE2-0F03-1115-4CA5-A102E8CE20D0}"/>
              </a:ext>
            </a:extLst>
          </p:cNvPr>
          <p:cNvSpPr txBox="1"/>
          <p:nvPr/>
        </p:nvSpPr>
        <p:spPr>
          <a:xfrm rot="5400000">
            <a:off x="10492144" y="1563730"/>
            <a:ext cx="32624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A. C. Larsen </a:t>
            </a:r>
            <a:r>
              <a:rPr lang="en-US" sz="1050" i="1" dirty="0"/>
              <a:t>et al.</a:t>
            </a:r>
            <a:r>
              <a:rPr lang="en-US" sz="1050" dirty="0"/>
              <a:t>, Phys. Rev. C </a:t>
            </a:r>
            <a:r>
              <a:rPr lang="en-US" sz="1050" b="1" dirty="0"/>
              <a:t>87</a:t>
            </a:r>
            <a:r>
              <a:rPr lang="en-US" sz="1050" dirty="0"/>
              <a:t>, 014319 (2013)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6E61D21C-C229-5C9D-D0EB-06C75CEBA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6352" y="1645847"/>
            <a:ext cx="3601278" cy="4531116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870626AF-E218-6C7C-637C-4A8C716DD635}"/>
              </a:ext>
            </a:extLst>
          </p:cNvPr>
          <p:cNvSpPr txBox="1"/>
          <p:nvPr/>
        </p:nvSpPr>
        <p:spPr>
          <a:xfrm>
            <a:off x="6096000" y="6284996"/>
            <a:ext cx="32928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M. Markova </a:t>
            </a:r>
            <a:r>
              <a:rPr lang="en-US" sz="1050" i="1" dirty="0"/>
              <a:t>et al.</a:t>
            </a:r>
            <a:r>
              <a:rPr lang="en-US" sz="1050" dirty="0"/>
              <a:t>, Phys. Rev. C </a:t>
            </a:r>
            <a:r>
              <a:rPr lang="en-US" sz="1050" b="1" dirty="0"/>
              <a:t>106</a:t>
            </a:r>
            <a:r>
              <a:rPr lang="en-US" sz="1050" dirty="0"/>
              <a:t>, 034322 (2022)</a:t>
            </a:r>
          </a:p>
        </p:txBody>
      </p:sp>
    </p:spTree>
    <p:extLst>
      <p:ext uri="{BB962C8B-B14F-4D97-AF65-F5344CB8AC3E}">
        <p14:creationId xmlns:p14="http://schemas.microsoft.com/office/powerpoint/2010/main" val="2199176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201A7BF-182E-1720-3D51-35C950324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156094A-C917-7B02-BC65-2221102C52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Oslo Method</a:t>
            </a:r>
          </a:p>
          <a:p>
            <a:r>
              <a:rPr lang="en-US" dirty="0"/>
              <a:t>Normalization of NLDs</a:t>
            </a:r>
          </a:p>
          <a:p>
            <a:pPr lvl="1"/>
            <a:r>
              <a:rPr lang="en-US" dirty="0"/>
              <a:t>Auxiliary normalization data</a:t>
            </a:r>
          </a:p>
          <a:p>
            <a:pPr lvl="1"/>
            <a:r>
              <a:rPr lang="en-US" dirty="0"/>
              <a:t>Interpolation of NLD to S</a:t>
            </a:r>
            <a:r>
              <a:rPr lang="en-US" baseline="-25000" dirty="0"/>
              <a:t>n</a:t>
            </a:r>
          </a:p>
          <a:p>
            <a:pPr lvl="1"/>
            <a:r>
              <a:rPr lang="en-US" dirty="0"/>
              <a:t>Systematics of normalization data</a:t>
            </a:r>
          </a:p>
          <a:p>
            <a:r>
              <a:rPr lang="en-US" dirty="0"/>
              <a:t>Data available from the Oslo group</a:t>
            </a:r>
          </a:p>
          <a:p>
            <a:r>
              <a:rPr lang="en-US" dirty="0"/>
              <a:t>Ongoing projects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1848843-A247-EC6F-0355-F97E771A5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C4115-19A4-9943-9900-C5ED253D894A}" type="datetime1">
              <a:rPr lang="nb-NO" smtClean="0"/>
              <a:t>24.03.2025</a:t>
            </a:fld>
            <a:endParaRPr lang="en-US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C707CBF-DA36-9998-99A4-0F83F399A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662C-89AB-B247-8841-901877E9AA8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491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21C57E3-8667-0D68-73B7-D2F48EEE6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NLD at particle threshold – spin distribution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Plassholder for innhold 5">
                <a:extLst>
                  <a:ext uri="{FF2B5EF4-FFF2-40B4-BE49-F238E27FC236}">
                    <a16:creationId xmlns:a16="http://schemas.microsoft.com/office/drawing/2014/main" id="{2FBA346C-2BBC-F952-B7E6-87392697972F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200" y="1690688"/>
                <a:ext cx="5181600" cy="4802187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dirty="0"/>
                  <a:t>Only model dependent parameter in OM</a:t>
                </a:r>
              </a:p>
              <a:p>
                <a:r>
                  <a:rPr lang="en-US" dirty="0"/>
                  <a:t>Typically models used</a:t>
                </a:r>
              </a:p>
              <a:p>
                <a:pPr lvl="1"/>
                <a:r>
                  <a:rPr lang="en-US" dirty="0"/>
                  <a:t>Rigid moment of inertia (E&amp;B06)</a:t>
                </a:r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=0.146</m:t>
                      </m:r>
                      <m:sSup>
                        <m:sSup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5/3</m:t>
                          </m:r>
                        </m:sup>
                      </m:sSup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/>
              </a:p>
              <a:p>
                <a:pPr lvl="1"/>
                <a:r>
                  <a:rPr lang="en-US" dirty="0"/>
                  <a:t>Gilbert &amp; Cameron</a:t>
                </a:r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=0.0888</m:t>
                      </m:r>
                      <m:sSup>
                        <m:sSup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2/3</m:t>
                          </m:r>
                        </m:sup>
                      </m:sSup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𝑎𝑇</m:t>
                      </m:r>
                    </m:oMath>
                  </m:oMathPara>
                </a14:m>
                <a:endParaRPr lang="en-US" dirty="0"/>
              </a:p>
              <a:p>
                <a:pPr lvl="1"/>
                <a:r>
                  <a:rPr lang="en-US" dirty="0"/>
                  <a:t>Constant temperature (E&amp;B09)</a:t>
                </a:r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0.98</m:t>
                              </m:r>
                              <m:sSup>
                                <m:sSupPr>
                                  <m:ctrlP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0.29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 lvl="1"/>
                <a:r>
                  <a:rPr lang="en-US" dirty="0"/>
                  <a:t>Fermi-gas (E&amp;B09)</a:t>
                </a:r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=0.391</m:t>
                      </m:r>
                      <m:sSup>
                        <m:sSup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0.675</m:t>
                          </m:r>
                        </m:sup>
                      </m:sSup>
                      <m:sSup>
                        <m:sSup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  <m:sup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0.312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nb-NO" sz="2200" b="0" dirty="0"/>
                  <a:t>	</a:t>
                </a:r>
                <a14:m>
                  <m:oMath xmlns:m="http://schemas.openxmlformats.org/officeDocument/2006/math">
                    <m:r>
                      <a:rPr lang="nb-NO" sz="22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nb-NO" sz="22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nb-NO" sz="22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nb-NO" sz="2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b-NO" sz="2200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num>
                          <m:den>
                            <m:r>
                              <a:rPr lang="nb-NO" sz="22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den>
                        </m:f>
                      </m:e>
                    </m:rad>
                    <m:r>
                      <a:rPr lang="nb-NO" sz="22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nb-NO" sz="22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nb-NO" sz="2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b-NO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b-NO" sz="22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rad>
                          <m:radPr>
                            <m:degHide m:val="on"/>
                            <m:ctrlPr>
                              <a:rPr lang="nb-NO" sz="22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nb-NO" sz="2200" b="0" i="1" smtClean="0">
                                <a:latin typeface="Cambria Math" panose="02040503050406030204" pitchFamily="18" charset="0"/>
                              </a:rPr>
                              <m:t>1+4</m:t>
                            </m:r>
                            <m:r>
                              <a:rPr lang="nb-NO" sz="2200" b="0" i="1" smtClean="0">
                                <a:latin typeface="Cambria Math" panose="02040503050406030204" pitchFamily="18" charset="0"/>
                              </a:rPr>
                              <m:t>𝑎𝑈</m:t>
                            </m:r>
                          </m:e>
                        </m:rad>
                      </m:num>
                      <m:den>
                        <m:r>
                          <a:rPr lang="nb-NO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nb-NO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endParaRPr lang="en-US" sz="2200" dirty="0"/>
              </a:p>
              <a:p>
                <a:pPr lvl="1"/>
                <a:r>
                  <a:rPr lang="en-US" sz="1800" dirty="0"/>
                  <a:t>Tabulated microscopic NLDs</a:t>
                </a:r>
              </a:p>
              <a:p>
                <a:r>
                  <a:rPr lang="en-US" sz="2200" dirty="0"/>
                  <a:t>Typical shape (‘Alex’):</a:t>
                </a:r>
              </a:p>
              <a:p>
                <a:pPr marL="0" indent="0">
                  <a:buNone/>
                </a:pPr>
                <a:r>
                  <a:rPr lang="en-US" sz="2200" dirty="0"/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b-NO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b-NO" sz="22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nb-NO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nb-NO" sz="22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nb-NO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nb-NO" sz="2200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Sup>
                              <m:sSubSupPr>
                                <m:ctrlPr>
                                  <a:rPr lang="nb-NO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nb-NO" sz="2200" b="0" i="1" smtClean="0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nb-NO" sz="22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  <m:sup>
                                <m:r>
                                  <a:rPr lang="nb-NO" sz="2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nb-NO" sz="2200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nb-NO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nb-NO" sz="22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nb-NO" sz="2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nb-NO" sz="2200" b="0" i="1" smtClean="0">
                                <a:latin typeface="Cambria Math" panose="02040503050406030204" pitchFamily="18" charset="0"/>
                              </a:rPr>
                              <m:t>&lt;</m:t>
                            </m:r>
                            <m:sSub>
                              <m:sSubPr>
                                <m:ctrlPr>
                                  <a:rPr lang="nb-NO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nb-NO" sz="22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nb-NO" sz="22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</m:e>
                          <m:e>
                            <m:sSubSup>
                              <m:sSubSupPr>
                                <m:ctrlPr>
                                  <a:rPr lang="nb-NO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nb-NO" sz="2200" b="0" i="1" smtClean="0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nb-NO" sz="22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  <m:sup>
                                <m:r>
                                  <a:rPr lang="nb-NO" sz="2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nb-NO" sz="22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nb-NO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nb-NO" sz="22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nb-NO" sz="2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nb-NO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nb-NO" sz="2200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nb-NO" sz="22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nb-NO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nb-NO" sz="2200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nb-NO" sz="22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nb-NO" sz="2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nb-NO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nb-NO" sz="2200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nb-NO" sz="22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den>
                            </m:f>
                            <m:d>
                              <m:dPr>
                                <m:ctrlPr>
                                  <a:rPr lang="nb-NO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nb-NO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nb-NO" sz="2200" b="0" i="1" smtClean="0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p>
                                    <m:r>
                                      <a:rPr lang="nb-NO" sz="2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nb-NO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nb-NO" sz="2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nb-NO" sz="2200" b="0" i="1" smtClean="0"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nb-NO" sz="22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nb-NO" sz="2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nb-NO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nb-NO" sz="2200" b="0" i="1" smtClean="0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nb-NO" sz="22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  <m:sup>
                                    <m:r>
                                      <a:rPr lang="nb-NO" sz="2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d>
                            <m:r>
                              <a:rPr lang="nb-NO" sz="2200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nb-NO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nb-NO" sz="22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nb-NO" sz="2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nb-NO" sz="2200" b="0" i="1" smtClean="0">
                                <a:latin typeface="Cambria Math" panose="02040503050406030204" pitchFamily="18" charset="0"/>
                              </a:rPr>
                              <m:t>≥</m:t>
                            </m:r>
                            <m:sSub>
                              <m:sSubPr>
                                <m:ctrlPr>
                                  <a:rPr lang="nb-NO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nb-NO" sz="22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nb-NO" sz="22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</m:e>
                        </m:eqArr>
                      </m:e>
                    </m:d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6" name="Plassholder for innhold 5">
                <a:extLst>
                  <a:ext uri="{FF2B5EF4-FFF2-40B4-BE49-F238E27FC236}">
                    <a16:creationId xmlns:a16="http://schemas.microsoft.com/office/drawing/2014/main" id="{2FBA346C-2BBC-F952-B7E6-87392697972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200" y="1690688"/>
                <a:ext cx="5181600" cy="4802187"/>
              </a:xfrm>
              <a:blipFill>
                <a:blip r:embed="rId2"/>
                <a:stretch>
                  <a:fillRect l="-1467" t="-2632" b="-54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F97E1AE-9479-2E29-47B1-B57C11387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B492-F8AF-C049-918B-AD8141464083}" type="datetime1">
              <a:rPr lang="nb-NO" smtClean="0"/>
              <a:t>24.03.2025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195EBAE-3715-1F95-4463-55D266927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662C-89AB-B247-8841-901877E9AA8E}" type="slidenum">
              <a:rPr lang="nb-NO" smtClean="0"/>
              <a:t>20</a:t>
            </a:fld>
            <a:endParaRPr lang="nb-NO"/>
          </a:p>
        </p:txBody>
      </p:sp>
      <p:pic>
        <p:nvPicPr>
          <p:cNvPr id="13" name="Plassholder for innhold 12">
            <a:extLst>
              <a:ext uri="{FF2B5EF4-FFF2-40B4-BE49-F238E27FC236}">
                <a16:creationId xmlns:a16="http://schemas.microsoft.com/office/drawing/2014/main" id="{EEF3979F-C623-4A86-CAB5-F6E4CD0AD4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3612" r="8899"/>
          <a:stretch/>
        </p:blipFill>
        <p:spPr>
          <a:xfrm>
            <a:off x="6019800" y="1027906"/>
            <a:ext cx="6026426" cy="5169907"/>
          </a:xfrm>
        </p:spPr>
      </p:pic>
    </p:spTree>
    <p:extLst>
      <p:ext uri="{BB962C8B-B14F-4D97-AF65-F5344CB8AC3E}">
        <p14:creationId xmlns:p14="http://schemas.microsoft.com/office/powerpoint/2010/main" val="32412018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077C2B3-8752-9377-74CE-53A5F25EE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Parity asymmetry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74CC5D8-4D0A-5070-89BB-D9532A54DA3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Equiparity</a:t>
            </a:r>
            <a:r>
              <a:rPr lang="en-US" dirty="0"/>
              <a:t> often assumed</a:t>
            </a:r>
          </a:p>
          <a:p>
            <a:r>
              <a:rPr lang="en-US" dirty="0"/>
              <a:t>Seems to be fulfilled in heavier nuclei where more orbitals are accessible</a:t>
            </a:r>
          </a:p>
          <a:p>
            <a:r>
              <a:rPr lang="en-US" dirty="0"/>
              <a:t>Could have a larger influence on NLDs</a:t>
            </a:r>
          </a:p>
          <a:p>
            <a:r>
              <a:rPr lang="en-US" dirty="0"/>
              <a:t>GSF often more sensitive</a:t>
            </a:r>
          </a:p>
          <a:p>
            <a:r>
              <a:rPr lang="en-US" dirty="0"/>
              <a:t>Not much exp. data beyond discrete levels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EBB75E3-4C9F-4944-33FC-BDC4ED23A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6E305-D48C-4B43-A0E3-BA771940F29E}" type="datetime1">
              <a:rPr lang="nb-NO" smtClean="0"/>
              <a:t>24.03.2025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06DBCE5-9F99-4DD2-CC80-088782A6C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662C-89AB-B247-8841-901877E9AA8E}" type="slidenum">
              <a:rPr lang="nb-NO" smtClean="0"/>
              <a:t>21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FBF5D14-EB63-D134-BADE-B43ABA129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541" y="1571416"/>
            <a:ext cx="4439438" cy="4181792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27C7A1B2-A355-118E-E772-EA3996EFA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1426" y="365125"/>
            <a:ext cx="2286000" cy="990600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AE49C3D9-73DA-7504-2A4F-E8592693FD1E}"/>
              </a:ext>
            </a:extLst>
          </p:cNvPr>
          <p:cNvSpPr txBox="1"/>
          <p:nvPr/>
        </p:nvSpPr>
        <p:spPr>
          <a:xfrm>
            <a:off x="7566991" y="5841941"/>
            <a:ext cx="32624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A. C. Larsen </a:t>
            </a:r>
            <a:r>
              <a:rPr lang="en-US" sz="1050" i="1" dirty="0"/>
              <a:t>et al.</a:t>
            </a:r>
            <a:r>
              <a:rPr lang="en-US" sz="1050" dirty="0"/>
              <a:t>, Phys. Rev. C </a:t>
            </a:r>
            <a:r>
              <a:rPr lang="en-US" sz="1050" b="1" dirty="0"/>
              <a:t>83</a:t>
            </a:r>
            <a:r>
              <a:rPr lang="en-US" sz="1050" dirty="0"/>
              <a:t>, 034315 (2011)</a:t>
            </a:r>
          </a:p>
        </p:txBody>
      </p:sp>
    </p:spTree>
    <p:extLst>
      <p:ext uri="{BB962C8B-B14F-4D97-AF65-F5344CB8AC3E}">
        <p14:creationId xmlns:p14="http://schemas.microsoft.com/office/powerpoint/2010/main" val="1194216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FA7DF6D-0EDC-0FCD-5CA0-16E03E464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Interpolation function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B1B0AC4C-3008-5177-772A-A63584DA6627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US" dirty="0"/>
                  <a:t>Constant temperature model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𝐶𝑇</m:t>
                          </m:r>
                        </m:sub>
                      </m:sSub>
                      <m:d>
                        <m:d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nb-NO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b-NO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func>
                        <m:func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nb-NO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b-NO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Backshift fermi-gas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𝐵𝑆𝐹𝐺</m:t>
                        </m:r>
                      </m:sub>
                    </m:sSub>
                    <m:d>
                      <m:dPr>
                        <m:ctrlPr>
                          <a:rPr lang="nb-NO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nb-NO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nb-NO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e>
                    </m:d>
                    <m:r>
                      <a:rPr lang="nb-NO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</m:rad>
                      </m:num>
                      <m:den>
                        <m:r>
                          <a:rPr lang="nb-NO" i="1">
                            <a:latin typeface="Cambria Math" panose="02040503050406030204" pitchFamily="18" charset="0"/>
                          </a:rPr>
                          <m:t>12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𝜎</m:t>
                        </m:r>
                        <m:d>
                          <m:dPr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nb-NO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e>
                        </m:d>
                      </m:den>
                    </m:f>
                    <m:func>
                      <m:func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nb-NO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nb-NO"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ad>
                              <m:radPr>
                                <m:degHide m:val="on"/>
                                <m:ctrlPr>
                                  <a:rPr lang="nb-NO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nb-NO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d>
                                  <m:dPr>
                                    <m:ctrlPr>
                                      <a:rPr lang="nb-NO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nb-NO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nb-NO" i="1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nb-NO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r>
                                      <a:rPr lang="nb-NO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nb-NO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nb-NO" i="1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nb-NO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rad>
                          </m:e>
                        </m:d>
                      </m:e>
                    </m:func>
                  </m:oMath>
                </a14:m>
                <a:r>
                  <a:rPr lang="en-US" dirty="0"/>
                  <a:t>/</a:t>
                </a:r>
              </a:p>
              <a:p>
                <a:r>
                  <a:rPr lang="en-US" dirty="0"/>
                  <a:t>Microscopical NLD models</a:t>
                </a:r>
              </a:p>
              <a:p>
                <a:pPr lvl="1"/>
                <a:r>
                  <a:rPr lang="en-US" dirty="0" err="1"/>
                  <a:t>HFB+Comb</a:t>
                </a:r>
                <a:r>
                  <a:rPr lang="en-US" dirty="0"/>
                  <a:t>.</a:t>
                </a:r>
              </a:p>
              <a:p>
                <a:r>
                  <a:rPr lang="en-US" dirty="0"/>
                  <a:t>Models can often be excluded from raw data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Plassholder for innhold 2">
                <a:extLst>
                  <a:ext uri="{FF2B5EF4-FFF2-40B4-BE49-F238E27FC236}">
                    <a16:creationId xmlns:a16="http://schemas.microsoft.com/office/drawing/2014/main" id="{B1B0AC4C-3008-5177-772A-A63584DA66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2200" t="-2326" r="-1467" b="-37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6C26944C-A517-0E97-6DD7-08401B1777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82678" y="365125"/>
            <a:ext cx="3553526" cy="5840018"/>
          </a:xfrm>
          <a:prstGeom prst="rect">
            <a:avLst/>
          </a:prstGeom>
        </p:spPr>
      </p:pic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D390BC2-C181-72A1-6D6D-FB1B0328A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24E7B-7A28-B745-BE67-551C9B5FB9A8}" type="datetime1">
              <a:rPr lang="nb-NO" smtClean="0"/>
              <a:t>24.03.2025</a:t>
            </a:fld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56E42D7-8E3C-82D9-C0D4-E11660B4A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662C-89AB-B247-8841-901877E9AA8E}" type="slidenum">
              <a:rPr lang="nb-NO" smtClean="0"/>
              <a:t>22</a:t>
            </a:fld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BFFE5027-54C7-2A1F-B42A-D8DB6FB697D0}"/>
              </a:ext>
            </a:extLst>
          </p:cNvPr>
          <p:cNvSpPr txBox="1"/>
          <p:nvPr/>
        </p:nvSpPr>
        <p:spPr>
          <a:xfrm>
            <a:off x="7475375" y="6321095"/>
            <a:ext cx="326082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T. Renstrøm </a:t>
            </a:r>
            <a:r>
              <a:rPr lang="en-US" sz="1050" i="1" dirty="0"/>
              <a:t>et al.</a:t>
            </a:r>
            <a:r>
              <a:rPr lang="en-US" sz="1050" dirty="0"/>
              <a:t>, Phys. Rev. C </a:t>
            </a:r>
            <a:r>
              <a:rPr lang="en-US" sz="1050" b="1" dirty="0"/>
              <a:t>93</a:t>
            </a:r>
            <a:r>
              <a:rPr lang="en-US" sz="1050" dirty="0"/>
              <a:t>, 064302 (2016)</a:t>
            </a:r>
          </a:p>
        </p:txBody>
      </p:sp>
    </p:spTree>
    <p:extLst>
      <p:ext uri="{BB962C8B-B14F-4D97-AF65-F5344CB8AC3E}">
        <p14:creationId xmlns:p14="http://schemas.microsoft.com/office/powerpoint/2010/main" val="15311255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1128617-A563-A8D7-5AFD-0DC893D1C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76" y="76424"/>
            <a:ext cx="10515600" cy="1325563"/>
          </a:xfrm>
        </p:spPr>
        <p:txBody>
          <a:bodyPr/>
          <a:lstStyle/>
          <a:p>
            <a:r>
              <a:rPr lang="en-US" dirty="0"/>
              <a:t>Shape method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CAEBECC-935A-DC25-5AC5-84DD573A52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0909" y="1178868"/>
            <a:ext cx="5181600" cy="1507483"/>
          </a:xfrm>
        </p:spPr>
        <p:txBody>
          <a:bodyPr>
            <a:normAutofit/>
          </a:bodyPr>
          <a:lstStyle/>
          <a:p>
            <a:r>
              <a:rPr lang="en-US" sz="2000" dirty="0"/>
              <a:t>Decay to discrete levels</a:t>
            </a:r>
          </a:p>
          <a:p>
            <a:r>
              <a:rPr lang="en-US" sz="2000" dirty="0"/>
              <a:t>Can obtain the shape of the 𝛾SF</a:t>
            </a:r>
          </a:p>
          <a:p>
            <a:r>
              <a:rPr lang="en-US" sz="2000" dirty="0"/>
              <a:t>Constrains the slope of OM data</a:t>
            </a:r>
          </a:p>
          <a:p>
            <a:endParaRPr lang="en-US" sz="2000" dirty="0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8810385A-A5CB-9B90-47D6-1DA1D97160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093444" y="3263666"/>
            <a:ext cx="4343729" cy="3603966"/>
          </a:xfrm>
          <a:prstGeom prst="rect">
            <a:avLst/>
          </a:prstGeom>
        </p:spPr>
      </p:pic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D358873-734A-9971-6CE5-3D3BE7588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EFFB0-5B88-0046-8E5E-044CED4D9757}" type="datetime1">
              <a:rPr lang="nb-NO" smtClean="0"/>
              <a:t>24.03.2025</a:t>
            </a:fld>
            <a:endParaRPr lang="en-US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70F6919-DFA1-493C-BCEC-5C3B2A20B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662C-89AB-B247-8841-901877E9AA8E}" type="slidenum">
              <a:rPr lang="en-US" smtClean="0"/>
              <a:t>23</a:t>
            </a:fld>
            <a:endParaRPr lang="en-US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AA1B4240-3139-FA6F-F1D9-5DE302FB4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2672" y="136525"/>
            <a:ext cx="4665052" cy="4058594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14CFE719-4131-A81F-AE8C-8984DF7CAE4F}"/>
              </a:ext>
            </a:extLst>
          </p:cNvPr>
          <p:cNvSpPr txBox="1"/>
          <p:nvPr/>
        </p:nvSpPr>
        <p:spPr>
          <a:xfrm>
            <a:off x="7595776" y="6499968"/>
            <a:ext cx="32303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M. </a:t>
            </a:r>
            <a:r>
              <a:rPr lang="en-US" sz="1000" dirty="0" err="1"/>
              <a:t>Wiedeking</a:t>
            </a:r>
            <a:r>
              <a:rPr lang="en-US" sz="1000" dirty="0"/>
              <a:t> </a:t>
            </a:r>
            <a:r>
              <a:rPr lang="en-US" sz="1000" i="1" dirty="0"/>
              <a:t>et al.</a:t>
            </a:r>
            <a:r>
              <a:rPr lang="en-US" sz="1000" dirty="0"/>
              <a:t>, Phys. Rev. C </a:t>
            </a:r>
            <a:r>
              <a:rPr lang="en-US" sz="1000" b="1" dirty="0"/>
              <a:t>104</a:t>
            </a:r>
            <a:r>
              <a:rPr lang="en-US" sz="1000" dirty="0"/>
              <a:t>, 014311 (2021)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3F0EF31-DD08-04C4-5D33-C53FA85402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20" y="2302776"/>
            <a:ext cx="3397373" cy="767149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D5628C7B-5669-817A-D711-91EBD82F32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76498"/>
            <a:ext cx="3354860" cy="1353065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B9A926FD-300A-866A-8375-FE62A19758C0}"/>
              </a:ext>
            </a:extLst>
          </p:cNvPr>
          <p:cNvSpPr txBox="1"/>
          <p:nvPr/>
        </p:nvSpPr>
        <p:spPr>
          <a:xfrm rot="2124891">
            <a:off x="3503653" y="2606946"/>
            <a:ext cx="6938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For more details see Mathis’ talk!</a:t>
            </a:r>
          </a:p>
        </p:txBody>
      </p:sp>
    </p:spTree>
    <p:extLst>
      <p:ext uri="{BB962C8B-B14F-4D97-AF65-F5344CB8AC3E}">
        <p14:creationId xmlns:p14="http://schemas.microsoft.com/office/powerpoint/2010/main" val="18339965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92A1A8-5701-F256-1052-85C094E36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076" y="136525"/>
            <a:ext cx="10515600" cy="1325563"/>
          </a:xfrm>
        </p:spPr>
        <p:txBody>
          <a:bodyPr/>
          <a:lstStyle/>
          <a:p>
            <a:r>
              <a:rPr lang="en-US" dirty="0"/>
              <a:t>Shape method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6626D43-5D4F-BA68-5E6A-1E06BA3C99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0129" y="1825625"/>
            <a:ext cx="6227805" cy="4351338"/>
          </a:xfrm>
        </p:spPr>
        <p:txBody>
          <a:bodyPr/>
          <a:lstStyle/>
          <a:p>
            <a:r>
              <a:rPr lang="en-US" dirty="0"/>
              <a:t>Possibility of model independent normalization of NLD</a:t>
            </a:r>
          </a:p>
          <a:p>
            <a:r>
              <a:rPr lang="en-US" dirty="0"/>
              <a:t>Requires reasonably good resolution in E</a:t>
            </a:r>
            <a:r>
              <a:rPr lang="en-US" baseline="-25000" dirty="0"/>
              <a:t>x</a:t>
            </a:r>
            <a:r>
              <a:rPr lang="en-US" dirty="0"/>
              <a:t> and E</a:t>
            </a:r>
            <a:r>
              <a:rPr lang="en-US" baseline="-25000" dirty="0"/>
              <a:t>𝛾 </a:t>
            </a:r>
            <a:r>
              <a:rPr lang="en-US" dirty="0"/>
              <a:t> (100-300 keV)</a:t>
            </a:r>
            <a:endParaRPr lang="en-US" baseline="-25000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33F887-FB34-50E6-628B-49B3FA9DD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6B8FE-F38A-1443-AD92-8DD9D2D4A193}" type="datetime1">
              <a:rPr lang="nb-NO" smtClean="0"/>
              <a:t>24.03.2025</a:t>
            </a:fld>
            <a:endParaRPr lang="en-US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D53EFC0-3690-E689-EA54-1615A7495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662C-89AB-B247-8841-901877E9AA8E}" type="slidenum">
              <a:rPr lang="en-US" smtClean="0"/>
              <a:t>24</a:t>
            </a:fld>
            <a:endParaRPr lang="en-US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82D26110-34B8-7DF4-76BB-586703BB9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3981" y="0"/>
            <a:ext cx="4656438" cy="363843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979F5D6C-ECF8-A02F-9317-200FA18A5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2613" y="3597551"/>
            <a:ext cx="4039801" cy="315660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kstSylinder 8">
                <a:extLst>
                  <a:ext uri="{FF2B5EF4-FFF2-40B4-BE49-F238E27FC236}">
                    <a16:creationId xmlns:a16="http://schemas.microsoft.com/office/drawing/2014/main" id="{DA16FBF0-712D-BAE3-D645-9B1BA79EC161}"/>
                  </a:ext>
                </a:extLst>
              </p:cNvPr>
              <p:cNvSpPr txBox="1"/>
              <p:nvPr/>
            </p:nvSpPr>
            <p:spPr>
              <a:xfrm>
                <a:off x="1170802" y="4388609"/>
                <a:ext cx="3639073" cy="680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" name="TekstSylinder 8">
                <a:extLst>
                  <a:ext uri="{FF2B5EF4-FFF2-40B4-BE49-F238E27FC236}">
                    <a16:creationId xmlns:a16="http://schemas.microsoft.com/office/drawing/2014/main" id="{DA16FBF0-712D-BAE3-D645-9B1BA79EC1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0802" y="4388609"/>
                <a:ext cx="3639073" cy="680443"/>
              </a:xfrm>
              <a:prstGeom prst="rect">
                <a:avLst/>
              </a:prstGeom>
              <a:blipFill>
                <a:blip r:embed="rId4"/>
                <a:stretch>
                  <a:fillRect l="-1045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kstSylinder 9">
            <a:extLst>
              <a:ext uri="{FF2B5EF4-FFF2-40B4-BE49-F238E27FC236}">
                <a16:creationId xmlns:a16="http://schemas.microsoft.com/office/drawing/2014/main" id="{2928B2A9-498D-F739-C5EF-5AFBC5029665}"/>
              </a:ext>
            </a:extLst>
          </p:cNvPr>
          <p:cNvSpPr txBox="1"/>
          <p:nvPr/>
        </p:nvSpPr>
        <p:spPr>
          <a:xfrm>
            <a:off x="5806036" y="6627199"/>
            <a:ext cx="328647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D. </a:t>
            </a:r>
            <a:r>
              <a:rPr lang="en-US" sz="1050" dirty="0" err="1"/>
              <a:t>Mücher</a:t>
            </a:r>
            <a:r>
              <a:rPr lang="en-US" sz="1050" dirty="0"/>
              <a:t> </a:t>
            </a:r>
            <a:r>
              <a:rPr lang="en-US" sz="1050" i="1" dirty="0"/>
              <a:t>et al.</a:t>
            </a:r>
            <a:r>
              <a:rPr lang="en-US" sz="1050" dirty="0"/>
              <a:t>, Phys. Rev. C </a:t>
            </a:r>
            <a:r>
              <a:rPr lang="en-US" sz="1050" b="1" dirty="0"/>
              <a:t>107</a:t>
            </a:r>
            <a:r>
              <a:rPr lang="en-US" sz="1050" dirty="0"/>
              <a:t>, L011602 (2023)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56FE176D-F495-8773-169C-8529C3B87AEB}"/>
              </a:ext>
            </a:extLst>
          </p:cNvPr>
          <p:cNvSpPr txBox="1"/>
          <p:nvPr/>
        </p:nvSpPr>
        <p:spPr>
          <a:xfrm rot="19437840">
            <a:off x="2210589" y="4382997"/>
            <a:ext cx="6938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For more details see Mathis’ talk!</a:t>
            </a:r>
          </a:p>
        </p:txBody>
      </p:sp>
    </p:spTree>
    <p:extLst>
      <p:ext uri="{BB962C8B-B14F-4D97-AF65-F5344CB8AC3E}">
        <p14:creationId xmlns:p14="http://schemas.microsoft.com/office/powerpoint/2010/main" val="24716234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8CD24B7-CFC4-C112-FFCC-EE3AD7854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Reaction dependent systematic errors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FD806BD-CA87-899C-35AE-3E6301AFE8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3045" y="1833197"/>
            <a:ext cx="3786111" cy="355434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(d, p) reaction</a:t>
            </a:r>
          </a:p>
          <a:p>
            <a:pPr lvl="1"/>
            <a:r>
              <a:rPr lang="en-US" dirty="0"/>
              <a:t>Close to Coulomb barrier – reaction resembles a deuteron breakup + neutron absorption</a:t>
            </a:r>
          </a:p>
          <a:p>
            <a:pPr lvl="1"/>
            <a:r>
              <a:rPr lang="en-US" dirty="0"/>
              <a:t>Limited spin window populated</a:t>
            </a:r>
          </a:p>
          <a:p>
            <a:r>
              <a:rPr lang="en-US" dirty="0"/>
              <a:t>Test with RAINIER (DICEBOX)</a:t>
            </a:r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8EB9054E-6D36-422A-E009-A6D6980865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773318" y="2196553"/>
            <a:ext cx="4242873" cy="3356811"/>
          </a:xfrm>
          <a:prstGeom prst="rect">
            <a:avLst/>
          </a:prstGeom>
        </p:spPr>
      </p:pic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BD26DED-4209-2499-00CA-E9CB258EE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F1489-2460-9444-B44A-1DE77FAA31E3}" type="datetime1">
              <a:rPr lang="nb-NO" smtClean="0"/>
              <a:t>24.03.2025</a:t>
            </a:fld>
            <a:endParaRPr lang="en-US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5FADC6C-A922-93FD-B7C0-B2EACCFA9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662C-89AB-B247-8841-901877E9AA8E}" type="slidenum">
              <a:rPr lang="en-US" smtClean="0"/>
              <a:t>25</a:t>
            </a:fld>
            <a:endParaRPr lang="en-US" dirty="0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080182ED-4613-5820-A073-761DD461D7A3}"/>
              </a:ext>
            </a:extLst>
          </p:cNvPr>
          <p:cNvSpPr txBox="1"/>
          <p:nvPr/>
        </p:nvSpPr>
        <p:spPr>
          <a:xfrm>
            <a:off x="7942939" y="1550222"/>
            <a:ext cx="3903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Theoretical spin-parity population</a:t>
            </a:r>
          </a:p>
          <a:p>
            <a:r>
              <a:rPr lang="en-US" dirty="0"/>
              <a:t>Green’s function transfer formalism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8B6DA5C-20DC-FA7D-5C24-50A319282EED}"/>
              </a:ext>
            </a:extLst>
          </p:cNvPr>
          <p:cNvSpPr txBox="1"/>
          <p:nvPr/>
        </p:nvSpPr>
        <p:spPr>
          <a:xfrm>
            <a:off x="6999716" y="6213461"/>
            <a:ext cx="31197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F. Zeiser </a:t>
            </a:r>
            <a:r>
              <a:rPr lang="en-US" sz="1050" i="1" dirty="0"/>
              <a:t>et al.</a:t>
            </a:r>
            <a:r>
              <a:rPr lang="en-US" sz="1050" dirty="0"/>
              <a:t>, Phys. Rev. C </a:t>
            </a:r>
            <a:r>
              <a:rPr lang="en-US" sz="1050" b="1" dirty="0"/>
              <a:t>100</a:t>
            </a:r>
            <a:r>
              <a:rPr lang="en-US" sz="1050" dirty="0"/>
              <a:t>, 024305 (2019)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574044F0-712D-2D74-664D-B28A80129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062" y="1799854"/>
            <a:ext cx="3299809" cy="401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2060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60504DF-2B0B-8FED-891A-F1A18FB99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Reaction dependent systematic errors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36E61C6-34D0-89B4-03AE-1DC3434BD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C2F4A-724D-C94A-B6D3-808485B7723C}" type="datetime1">
              <a:rPr lang="nb-NO" smtClean="0"/>
              <a:t>24.03.2025</a:t>
            </a:fld>
            <a:endParaRPr lang="en-US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9A71E01-4D15-25CC-A084-1D0A184BE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662C-89AB-B247-8841-901877E9AA8E}" type="slidenum">
              <a:rPr lang="en-US" smtClean="0"/>
              <a:t>26</a:t>
            </a:fld>
            <a:endParaRPr lang="en-US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2EFA3C51-7DFD-78B1-7650-7B3E8F157348}"/>
              </a:ext>
            </a:extLst>
          </p:cNvPr>
          <p:cNvSpPr txBox="1"/>
          <p:nvPr/>
        </p:nvSpPr>
        <p:spPr>
          <a:xfrm>
            <a:off x="259491" y="1568107"/>
            <a:ext cx="365451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Nd chain: (</a:t>
            </a:r>
            <a:r>
              <a:rPr lang="en-US" b="1" dirty="0" err="1"/>
              <a:t>p,p</a:t>
            </a:r>
            <a:r>
              <a:rPr lang="en-US" b="1" dirty="0"/>
              <a:t>) and (</a:t>
            </a:r>
            <a:r>
              <a:rPr lang="en-US" b="1" dirty="0" err="1"/>
              <a:t>d,p</a:t>
            </a:r>
            <a:r>
              <a:rPr lang="en-US" b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Limited spin population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Shape method indicates that OM overestimates the slope significantly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(</a:t>
            </a:r>
            <a:r>
              <a:rPr lang="en-US" dirty="0" err="1"/>
              <a:t>d,p</a:t>
            </a:r>
            <a:r>
              <a:rPr lang="en-US" dirty="0"/>
              <a:t>): 11% of full NLD observed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(</a:t>
            </a:r>
            <a:r>
              <a:rPr lang="en-US" dirty="0" err="1"/>
              <a:t>p,p</a:t>
            </a:r>
            <a:r>
              <a:rPr lang="en-US" dirty="0"/>
              <a:t>): 22% of full NLD observed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Independently confirmed by measurements of ground state band feeding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M. Guttormsen et al., Phys. Rev. C </a:t>
            </a:r>
            <a:r>
              <a:rPr lang="en-US" b="1" dirty="0"/>
              <a:t>106</a:t>
            </a:r>
            <a:r>
              <a:rPr lang="en-US" dirty="0"/>
              <a:t>, 034314 (2022)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6904F19C-E91F-8833-5989-02BAE726A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644" y="1316935"/>
            <a:ext cx="6400800" cy="28194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B85D78E4-5F5F-7045-2ABA-B7B8543CA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544" y="4024498"/>
            <a:ext cx="6311900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805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71F0F6A-7B0E-83EE-01E8-8B96D0FD3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Reaction</a:t>
            </a:r>
            <a:r>
              <a:rPr lang="nb-NO" dirty="0"/>
              <a:t> </a:t>
            </a:r>
            <a:r>
              <a:rPr lang="nb-NO" dirty="0" err="1"/>
              <a:t>Spesific</a:t>
            </a:r>
            <a:r>
              <a:rPr lang="nb-NO" dirty="0"/>
              <a:t> </a:t>
            </a:r>
            <a:r>
              <a:rPr lang="nb-NO" dirty="0" err="1"/>
              <a:t>Errors</a:t>
            </a:r>
            <a:endParaRPr lang="nb-NO" dirty="0"/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257E9D9B-5E30-4CF6-3482-E9A44C0BE1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b-NO" dirty="0"/>
              <a:t>Initial </a:t>
            </a:r>
            <a:r>
              <a:rPr lang="nb-NO" dirty="0" err="1"/>
              <a:t>population</a:t>
            </a:r>
            <a:r>
              <a:rPr lang="nb-NO" dirty="0"/>
              <a:t> </a:t>
            </a:r>
            <a:r>
              <a:rPr lang="nb-NO" dirty="0" err="1"/>
              <a:t>determined</a:t>
            </a:r>
            <a:r>
              <a:rPr lang="nb-NO" dirty="0"/>
              <a:t> by side-</a:t>
            </a:r>
            <a:r>
              <a:rPr lang="nb-NO" dirty="0" err="1"/>
              <a:t>feeding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519D25E-1EA8-2578-89FF-0AA970EE7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A15D0-87DD-E14A-AE0C-1A123218DA9A}" type="datetime1">
              <a:rPr lang="nb-NO" smtClean="0"/>
              <a:t>24.03.2025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5F29947-E605-E4C3-F691-7A372D44C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662C-89AB-B247-8841-901877E9AA8E}" type="slidenum">
              <a:rPr lang="nb-NO" smtClean="0"/>
              <a:t>27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AAD96AD-3048-39C5-942E-65EFC335B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3600" y="146277"/>
            <a:ext cx="4020457" cy="6030686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5F3E6374-324C-CA0B-DDC4-0B2D901FC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845" y="2780790"/>
            <a:ext cx="4020456" cy="3940685"/>
          </a:xfrm>
          <a:prstGeom prst="rect">
            <a:avLst/>
          </a:prstGeom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E3E48ACB-9E36-28AA-76CA-770AA501D98D}"/>
              </a:ext>
            </a:extLst>
          </p:cNvPr>
          <p:cNvSpPr txBox="1"/>
          <p:nvPr/>
        </p:nvSpPr>
        <p:spPr>
          <a:xfrm>
            <a:off x="4871946" y="6488668"/>
            <a:ext cx="5745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M. Guttormsen </a:t>
            </a:r>
            <a:r>
              <a:rPr lang="nb-NO" i="1" dirty="0"/>
              <a:t>et al.</a:t>
            </a:r>
            <a:r>
              <a:rPr lang="nb-NO" dirty="0"/>
              <a:t>, </a:t>
            </a:r>
            <a:r>
              <a:rPr lang="nb-NO" dirty="0" err="1"/>
              <a:t>Phys</a:t>
            </a:r>
            <a:r>
              <a:rPr lang="nb-NO" dirty="0"/>
              <a:t> Rev. C </a:t>
            </a:r>
            <a:r>
              <a:rPr lang="nb-NO" b="1" dirty="0"/>
              <a:t>106</a:t>
            </a:r>
            <a:r>
              <a:rPr lang="nb-NO" dirty="0"/>
              <a:t>, 034314 (2022)</a:t>
            </a:r>
          </a:p>
        </p:txBody>
      </p:sp>
    </p:spTree>
    <p:extLst>
      <p:ext uri="{BB962C8B-B14F-4D97-AF65-F5344CB8AC3E}">
        <p14:creationId xmlns:p14="http://schemas.microsoft.com/office/powerpoint/2010/main" val="32242928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9B03C9D-12D0-551E-363E-FF42D1565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Sources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errors</a:t>
            </a:r>
            <a:r>
              <a:rPr lang="nb-NO" dirty="0"/>
              <a:t> – </a:t>
            </a:r>
            <a:r>
              <a:rPr lang="nb-NO" dirty="0" err="1"/>
              <a:t>unfolding</a:t>
            </a:r>
            <a:r>
              <a:rPr lang="nb-NO" dirty="0"/>
              <a:t> </a:t>
            </a:r>
            <a:r>
              <a:rPr lang="nb-NO" dirty="0" err="1"/>
              <a:t>method</a:t>
            </a:r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0FAE1399-C455-EDE1-A195-2F47A1465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76E17-880A-094A-B590-B4BF4C3EB32E}" type="datetime1">
              <a:rPr lang="nb-NO" smtClean="0"/>
              <a:t>24.03.2025</a:t>
            </a:fld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81D434F-C0A3-E9E8-E3C2-48CE61128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662C-89AB-B247-8841-901877E9AA8E}" type="slidenum">
              <a:rPr lang="nb-NO" smtClean="0"/>
              <a:t>28</a:t>
            </a:fld>
            <a:endParaRPr lang="nb-NO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E9D2D678-B404-BAE9-2829-CEE5DB08D62C}"/>
              </a:ext>
            </a:extLst>
          </p:cNvPr>
          <p:cNvSpPr txBox="1"/>
          <p:nvPr/>
        </p:nvSpPr>
        <p:spPr>
          <a:xfrm>
            <a:off x="343402" y="1506022"/>
            <a:ext cx="4397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/>
              <a:t>Assuming</a:t>
            </a:r>
            <a:r>
              <a:rPr lang="nb-NO" dirty="0"/>
              <a:t> a </a:t>
            </a:r>
            <a:r>
              <a:rPr lang="nb-NO" dirty="0" err="1"/>
              <a:t>efficiency</a:t>
            </a:r>
            <a:r>
              <a:rPr lang="nb-NO" dirty="0"/>
              <a:t> </a:t>
            </a:r>
            <a:r>
              <a:rPr lang="nb-NO" dirty="0" err="1"/>
              <a:t>reduction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≈ 20%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1852B1C-48BF-F51E-4792-56CA1B3D3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57827"/>
            <a:ext cx="4397999" cy="4255471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5FF8F66C-59CB-B962-E487-1CB8D569A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2078" y="1957827"/>
            <a:ext cx="4545842" cy="4398523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356ED84F-AF96-8813-3BF0-0F7ECC529CF3}"/>
              </a:ext>
            </a:extLst>
          </p:cNvPr>
          <p:cNvSpPr txBox="1"/>
          <p:nvPr/>
        </p:nvSpPr>
        <p:spPr>
          <a:xfrm>
            <a:off x="3581401" y="6480437"/>
            <a:ext cx="5356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A.C. Larsen et al., </a:t>
            </a:r>
            <a:r>
              <a:rPr lang="nb-NO" dirty="0" err="1"/>
              <a:t>Phys</a:t>
            </a:r>
            <a:r>
              <a:rPr lang="nb-NO" dirty="0"/>
              <a:t>. Rev. C </a:t>
            </a:r>
            <a:r>
              <a:rPr lang="nb-NO" b="1" dirty="0"/>
              <a:t>83</a:t>
            </a:r>
            <a:r>
              <a:rPr lang="nb-NO" dirty="0"/>
              <a:t>, 034315 (2011)</a:t>
            </a:r>
          </a:p>
        </p:txBody>
      </p:sp>
    </p:spTree>
    <p:extLst>
      <p:ext uri="{BB962C8B-B14F-4D97-AF65-F5344CB8AC3E}">
        <p14:creationId xmlns:p14="http://schemas.microsoft.com/office/powerpoint/2010/main" val="42168816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E001482-3C20-B311-88E9-4C79CF80E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Resolution in inverse kinematics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2E8684E-F983-756B-5612-FD9416987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B4150-D988-2A4D-A2F0-A9055C00A40D}" type="datetime1">
              <a:rPr lang="nb-NO" smtClean="0"/>
              <a:t>24.03.2025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8836827-B222-16FC-17EA-1D639A2D6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662C-89AB-B247-8841-901877E9AA8E}" type="slidenum">
              <a:rPr lang="nb-NO" smtClean="0"/>
              <a:t>29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F1E04732-C4F3-BF51-8B7C-50269B99D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23" y="1583608"/>
            <a:ext cx="3746354" cy="3708702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D7FD3C12-1E8B-A58E-24FC-609D966F8DEE}"/>
              </a:ext>
            </a:extLst>
          </p:cNvPr>
          <p:cNvSpPr txBox="1"/>
          <p:nvPr/>
        </p:nvSpPr>
        <p:spPr>
          <a:xfrm>
            <a:off x="386565" y="5405378"/>
            <a:ext cx="31758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V. W. Ingeberg </a:t>
            </a:r>
            <a:r>
              <a:rPr lang="en-US" sz="1050" i="1" dirty="0"/>
              <a:t>et al.</a:t>
            </a:r>
            <a:r>
              <a:rPr lang="en-US" sz="1050" dirty="0"/>
              <a:t>, Eur. Phys. J A </a:t>
            </a:r>
            <a:r>
              <a:rPr lang="en-US" sz="1050" b="1" dirty="0"/>
              <a:t>56</a:t>
            </a:r>
            <a:r>
              <a:rPr lang="en-US" sz="1050" dirty="0"/>
              <a:t>, 68 (2020)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EC9B44FD-86E2-145D-3243-2F9325641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9063" y="1795472"/>
            <a:ext cx="4122937" cy="3392053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684C3D52-B35B-B3E6-9706-80618B5E8104}"/>
              </a:ext>
            </a:extLst>
          </p:cNvPr>
          <p:cNvSpPr txBox="1"/>
          <p:nvPr/>
        </p:nvSpPr>
        <p:spPr>
          <a:xfrm>
            <a:off x="8405539" y="5405378"/>
            <a:ext cx="344998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V. W. Ingeberg </a:t>
            </a:r>
            <a:r>
              <a:rPr lang="en-US" sz="1050" i="1" dirty="0"/>
              <a:t>et al.</a:t>
            </a:r>
            <a:r>
              <a:rPr lang="en-US" sz="1050" dirty="0"/>
              <a:t>, Phys. Rev C </a:t>
            </a:r>
            <a:r>
              <a:rPr lang="en-US" sz="1050" b="1" dirty="0"/>
              <a:t>106</a:t>
            </a:r>
            <a:r>
              <a:rPr lang="en-US" sz="1050" dirty="0"/>
              <a:t>, 054315 (2022)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CD3D8723-F987-AE84-530E-69552FB8DCFA}"/>
              </a:ext>
            </a:extLst>
          </p:cNvPr>
          <p:cNvSpPr txBox="1"/>
          <p:nvPr/>
        </p:nvSpPr>
        <p:spPr>
          <a:xfrm>
            <a:off x="8685183" y="1436331"/>
            <a:ext cx="3320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Direct kinematics, </a:t>
            </a:r>
            <a:r>
              <a:rPr lang="en-US" baseline="30000" dirty="0"/>
              <a:t>64</a:t>
            </a:r>
            <a:r>
              <a:rPr lang="en-US" dirty="0"/>
              <a:t>Ni(</a:t>
            </a:r>
            <a:r>
              <a:rPr lang="en-US" dirty="0" err="1"/>
              <a:t>p,d</a:t>
            </a:r>
            <a:r>
              <a:rPr lang="en-US" dirty="0"/>
              <a:t>)</a:t>
            </a:r>
            <a:r>
              <a:rPr lang="en-US" baseline="30000" dirty="0"/>
              <a:t>63</a:t>
            </a:r>
            <a:r>
              <a:rPr lang="en-US" dirty="0"/>
              <a:t>Ni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B7FFE4AB-7B58-5DCF-6BA9-ED5432E50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6587" y="1795472"/>
            <a:ext cx="4153904" cy="3392053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50471A00-AA89-2940-7BA6-519BC3239C43}"/>
              </a:ext>
            </a:extLst>
          </p:cNvPr>
          <p:cNvSpPr txBox="1"/>
          <p:nvPr/>
        </p:nvSpPr>
        <p:spPr>
          <a:xfrm>
            <a:off x="4352574" y="5405378"/>
            <a:ext cx="34868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V. W. Ingeberg </a:t>
            </a:r>
            <a:r>
              <a:rPr lang="en-US" sz="1050" i="1" dirty="0"/>
              <a:t>et al.</a:t>
            </a:r>
            <a:r>
              <a:rPr lang="en-US" sz="1050" dirty="0"/>
              <a:t>, Phys. Rev. C </a:t>
            </a:r>
            <a:r>
              <a:rPr lang="en-US" sz="1050" b="1" dirty="0"/>
              <a:t>111</a:t>
            </a:r>
            <a:r>
              <a:rPr lang="en-US" sz="1050" dirty="0"/>
              <a:t>, 015803 (2025)</a:t>
            </a:r>
          </a:p>
        </p:txBody>
      </p:sp>
    </p:spTree>
    <p:extLst>
      <p:ext uri="{BB962C8B-B14F-4D97-AF65-F5344CB8AC3E}">
        <p14:creationId xmlns:p14="http://schemas.microsoft.com/office/powerpoint/2010/main" val="1171324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163B19B-7E24-8FFC-1B7A-0D0098353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The Oslo method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E57DA42-4D2D-38F7-F735-1C6ACF7259B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noProof="0" dirty="0"/>
              <a:t>Light ion scattering experiments</a:t>
            </a:r>
          </a:p>
          <a:p>
            <a:pPr lvl="1"/>
            <a:r>
              <a:rPr lang="en-US" dirty="0"/>
              <a:t>p, d, </a:t>
            </a:r>
            <a:r>
              <a:rPr lang="en-US" baseline="30000" dirty="0"/>
              <a:t>3</a:t>
            </a:r>
            <a:r>
              <a:rPr lang="en-US" dirty="0"/>
              <a:t>He, ⍺ beam</a:t>
            </a:r>
          </a:p>
          <a:p>
            <a:pPr lvl="1"/>
            <a:r>
              <a:rPr lang="en-US" noProof="0" dirty="0"/>
              <a:t>Typical energy 12-30 MeV</a:t>
            </a:r>
          </a:p>
          <a:p>
            <a:r>
              <a:rPr lang="en-US" dirty="0"/>
              <a:t>Measure particle-𝛾 coincidences</a:t>
            </a:r>
          </a:p>
          <a:p>
            <a:r>
              <a:rPr lang="en-US" noProof="0" dirty="0"/>
              <a:t>Gamma-ray energies</a:t>
            </a:r>
            <a:r>
              <a:rPr lang="en-US" dirty="0"/>
              <a:t> up to neutron separation energy</a:t>
            </a:r>
          </a:p>
          <a:p>
            <a:endParaRPr lang="en-US" noProof="0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FE182E3-678D-1CDB-E28C-2F2B2D33C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949A4-DAF9-D240-8CE5-0B163DF00CDD}" type="datetime1">
              <a:rPr lang="nb-NO" noProof="0" smtClean="0"/>
              <a:t>24.03.2025</a:t>
            </a:fld>
            <a:endParaRPr lang="en-US" noProof="0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6861E35-605B-D687-A0EB-20581DD0C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662C-89AB-B247-8841-901877E9AA8E}" type="slidenum">
              <a:rPr lang="en-US" noProof="0" smtClean="0"/>
              <a:t>3</a:t>
            </a:fld>
            <a:endParaRPr lang="en-US" noProof="0" dirty="0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3B309068-FBA6-0147-72EE-7E59C5130E24}"/>
              </a:ext>
            </a:extLst>
          </p:cNvPr>
          <p:cNvGrpSpPr/>
          <p:nvPr/>
        </p:nvGrpSpPr>
        <p:grpSpPr>
          <a:xfrm>
            <a:off x="6019800" y="1690688"/>
            <a:ext cx="5891713" cy="4151227"/>
            <a:chOff x="6658457" y="-168569"/>
            <a:chExt cx="5891713" cy="4151227"/>
          </a:xfrm>
        </p:grpSpPr>
        <p:sp>
          <p:nvSpPr>
            <p:cNvPr id="8" name="Oval 20">
              <a:extLst>
                <a:ext uri="{FF2B5EF4-FFF2-40B4-BE49-F238E27FC236}">
                  <a16:creationId xmlns:a16="http://schemas.microsoft.com/office/drawing/2014/main" id="{6D48679B-760B-F3E6-DFEC-4B1CFC5AFC3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691728" y="1652997"/>
              <a:ext cx="121880" cy="1298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9" name="Line 21">
              <a:extLst>
                <a:ext uri="{FF2B5EF4-FFF2-40B4-BE49-F238E27FC236}">
                  <a16:creationId xmlns:a16="http://schemas.microsoft.com/office/drawing/2014/main" id="{0072C510-B9CD-9B41-C613-1BAB161C80B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7873610" y="1718920"/>
              <a:ext cx="9112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10" name="Gruppe 9">
              <a:extLst>
                <a:ext uri="{FF2B5EF4-FFF2-40B4-BE49-F238E27FC236}">
                  <a16:creationId xmlns:a16="http://schemas.microsoft.com/office/drawing/2014/main" id="{52F5E879-1C3E-C700-8D41-A805D8D86A16}"/>
                </a:ext>
              </a:extLst>
            </p:cNvPr>
            <p:cNvGrpSpPr/>
            <p:nvPr/>
          </p:nvGrpSpPr>
          <p:grpSpPr>
            <a:xfrm>
              <a:off x="9026786" y="1525146"/>
              <a:ext cx="485646" cy="451471"/>
              <a:chOff x="8282712" y="2634980"/>
              <a:chExt cx="485646" cy="451471"/>
            </a:xfrm>
          </p:grpSpPr>
          <p:sp>
            <p:nvSpPr>
              <p:cNvPr id="37" name="Oval 14">
                <a:extLst>
                  <a:ext uri="{FF2B5EF4-FFF2-40B4-BE49-F238E27FC236}">
                    <a16:creationId xmlns:a16="http://schemas.microsoft.com/office/drawing/2014/main" id="{CB753AC7-AA6F-8953-BE13-93B7E47372D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282712" y="2828754"/>
                <a:ext cx="121880" cy="12785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38" name="Oval 15">
                <a:extLst>
                  <a:ext uri="{FF2B5EF4-FFF2-40B4-BE49-F238E27FC236}">
                    <a16:creationId xmlns:a16="http://schemas.microsoft.com/office/drawing/2014/main" id="{D3CC3008-699E-D234-87D1-9DADB320C46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646478" y="2828754"/>
                <a:ext cx="121880" cy="127850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39" name="Oval 16">
                <a:extLst>
                  <a:ext uri="{FF2B5EF4-FFF2-40B4-BE49-F238E27FC236}">
                    <a16:creationId xmlns:a16="http://schemas.microsoft.com/office/drawing/2014/main" id="{3EDEC423-DF85-2FCC-DB66-7FD30E8E799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404592" y="2956604"/>
                <a:ext cx="121881" cy="1298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40" name="Oval 17">
                <a:extLst>
                  <a:ext uri="{FF2B5EF4-FFF2-40B4-BE49-F238E27FC236}">
                    <a16:creationId xmlns:a16="http://schemas.microsoft.com/office/drawing/2014/main" id="{A8E1AC4D-B98F-58E0-A9CF-0F4D826A5F8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586475" y="2762831"/>
                <a:ext cx="121880" cy="1298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41" name="Oval 22">
                <a:extLst>
                  <a:ext uri="{FF2B5EF4-FFF2-40B4-BE49-F238E27FC236}">
                    <a16:creationId xmlns:a16="http://schemas.microsoft.com/office/drawing/2014/main" id="{54B755CC-A81B-4587-4BCC-2C11FBDBA60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404592" y="2634980"/>
                <a:ext cx="121881" cy="127850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42" name="Oval 23">
                <a:extLst>
                  <a:ext uri="{FF2B5EF4-FFF2-40B4-BE49-F238E27FC236}">
                    <a16:creationId xmlns:a16="http://schemas.microsoft.com/office/drawing/2014/main" id="{07F0C664-DC3D-002A-8D68-0493F3E2445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344589" y="2762831"/>
                <a:ext cx="120005" cy="1298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43" name="Oval 24">
                <a:extLst>
                  <a:ext uri="{FF2B5EF4-FFF2-40B4-BE49-F238E27FC236}">
                    <a16:creationId xmlns:a16="http://schemas.microsoft.com/office/drawing/2014/main" id="{6B22AB17-9AB4-E196-8060-1200FB59C62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586475" y="2698905"/>
                <a:ext cx="121880" cy="1298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44" name="Oval 25">
                <a:extLst>
                  <a:ext uri="{FF2B5EF4-FFF2-40B4-BE49-F238E27FC236}">
                    <a16:creationId xmlns:a16="http://schemas.microsoft.com/office/drawing/2014/main" id="{2AEABDC4-99C4-F3D9-A826-1161DB1D178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464594" y="2762831"/>
                <a:ext cx="121881" cy="1298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45" name="Oval 26">
                <a:extLst>
                  <a:ext uri="{FF2B5EF4-FFF2-40B4-BE49-F238E27FC236}">
                    <a16:creationId xmlns:a16="http://schemas.microsoft.com/office/drawing/2014/main" id="{90B13951-D3E3-B903-59E1-F5FE2C7298A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464594" y="2698905"/>
                <a:ext cx="121881" cy="1298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46" name="Oval 27">
                <a:extLst>
                  <a:ext uri="{FF2B5EF4-FFF2-40B4-BE49-F238E27FC236}">
                    <a16:creationId xmlns:a16="http://schemas.microsoft.com/office/drawing/2014/main" id="{1FFC9C9C-F1B9-FE84-6107-CD1FEF5E6B9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464594" y="2892679"/>
                <a:ext cx="121881" cy="12984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47" name="Oval 28">
                <a:extLst>
                  <a:ext uri="{FF2B5EF4-FFF2-40B4-BE49-F238E27FC236}">
                    <a16:creationId xmlns:a16="http://schemas.microsoft.com/office/drawing/2014/main" id="{8FA1ED02-D18F-435E-CCE0-7E5AF1763D2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526473" y="2828754"/>
                <a:ext cx="120005" cy="127850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48" name="Oval 29">
                <a:extLst>
                  <a:ext uri="{FF2B5EF4-FFF2-40B4-BE49-F238E27FC236}">
                    <a16:creationId xmlns:a16="http://schemas.microsoft.com/office/drawing/2014/main" id="{99134D84-6F40-B089-23F7-67115385DB7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344589" y="2892679"/>
                <a:ext cx="120005" cy="12984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49" name="Oval 30">
                <a:extLst>
                  <a:ext uri="{FF2B5EF4-FFF2-40B4-BE49-F238E27FC236}">
                    <a16:creationId xmlns:a16="http://schemas.microsoft.com/office/drawing/2014/main" id="{63AF0BA7-AEEA-FD0F-544D-095DB6EBBF5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344589" y="2698905"/>
                <a:ext cx="120005" cy="1298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50" name="Oval 31">
                <a:extLst>
                  <a:ext uri="{FF2B5EF4-FFF2-40B4-BE49-F238E27FC236}">
                    <a16:creationId xmlns:a16="http://schemas.microsoft.com/office/drawing/2014/main" id="{85A34AA0-0D14-FF27-ADB9-621D4ED66AE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586475" y="2892679"/>
                <a:ext cx="121880" cy="1298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51" name="Oval 32">
                <a:extLst>
                  <a:ext uri="{FF2B5EF4-FFF2-40B4-BE49-F238E27FC236}">
                    <a16:creationId xmlns:a16="http://schemas.microsoft.com/office/drawing/2014/main" id="{3602472D-63DF-D18A-837B-7ED79FF1332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526473" y="2634980"/>
                <a:ext cx="120005" cy="12785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52" name="Oval 33">
                <a:extLst>
                  <a:ext uri="{FF2B5EF4-FFF2-40B4-BE49-F238E27FC236}">
                    <a16:creationId xmlns:a16="http://schemas.microsoft.com/office/drawing/2014/main" id="{02D7E770-B8CC-1B31-423D-E878B64C6FD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404592" y="2828754"/>
                <a:ext cx="121881" cy="12785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53" name="Oval 34">
                <a:extLst>
                  <a:ext uri="{FF2B5EF4-FFF2-40B4-BE49-F238E27FC236}">
                    <a16:creationId xmlns:a16="http://schemas.microsoft.com/office/drawing/2014/main" id="{9C32C3D0-0346-56B6-A419-15183FC5E65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526473" y="2956604"/>
                <a:ext cx="120005" cy="12984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11" name="Line 39">
              <a:extLst>
                <a:ext uri="{FF2B5EF4-FFF2-40B4-BE49-F238E27FC236}">
                  <a16:creationId xmlns:a16="http://schemas.microsoft.com/office/drawing/2014/main" id="{87F85877-0688-3251-49FC-218D50953FD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 flipV="1">
              <a:off x="8049040" y="788188"/>
              <a:ext cx="319511" cy="2485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Line 40">
              <a:extLst>
                <a:ext uri="{FF2B5EF4-FFF2-40B4-BE49-F238E27FC236}">
                  <a16:creationId xmlns:a16="http://schemas.microsoft.com/office/drawing/2014/main" id="{EDD8D1C7-E473-E68B-C47E-98FD78F17A1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8844903" y="1718920"/>
              <a:ext cx="3275769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Line 41">
              <a:extLst>
                <a:ext uri="{FF2B5EF4-FFF2-40B4-BE49-F238E27FC236}">
                  <a16:creationId xmlns:a16="http://schemas.microsoft.com/office/drawing/2014/main" id="{799F2AAD-7EAA-79DD-CCFC-FC94C0FE6AE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 flipV="1">
              <a:off x="8484694" y="1141134"/>
              <a:ext cx="648000" cy="50400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Arc 42">
              <a:extLst>
                <a:ext uri="{FF2B5EF4-FFF2-40B4-BE49-F238E27FC236}">
                  <a16:creationId xmlns:a16="http://schemas.microsoft.com/office/drawing/2014/main" id="{72EF6864-F875-D4B8-AEB9-7694F5080035}"/>
                </a:ext>
              </a:extLst>
            </p:cNvPr>
            <p:cNvSpPr>
              <a:spLocks/>
            </p:cNvSpPr>
            <p:nvPr/>
          </p:nvSpPr>
          <p:spPr bwMode="auto">
            <a:xfrm rot="19399247">
              <a:off x="8305673" y="984889"/>
              <a:ext cx="1592663" cy="1337541"/>
            </a:xfrm>
            <a:custGeom>
              <a:avLst/>
              <a:gdLst>
                <a:gd name="T0" fmla="*/ 278 w 21600"/>
                <a:gd name="T1" fmla="*/ 0 h 21337"/>
                <a:gd name="T2" fmla="*/ 692 w 21600"/>
                <a:gd name="T3" fmla="*/ 1905 h 21337"/>
                <a:gd name="T4" fmla="*/ 0 w 21600"/>
                <a:gd name="T5" fmla="*/ 1762 h 2133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337"/>
                <a:gd name="T11" fmla="*/ 21600 w 21600"/>
                <a:gd name="T12" fmla="*/ 21337 h 213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337" fill="none" extrusionOk="0">
                  <a:moveTo>
                    <a:pt x="8674" y="-1"/>
                  </a:moveTo>
                  <a:cubicBezTo>
                    <a:pt x="16527" y="3442"/>
                    <a:pt x="21600" y="11205"/>
                    <a:pt x="21600" y="19781"/>
                  </a:cubicBezTo>
                  <a:cubicBezTo>
                    <a:pt x="21600" y="20300"/>
                    <a:pt x="21581" y="20819"/>
                    <a:pt x="21543" y="21337"/>
                  </a:cubicBezTo>
                </a:path>
                <a:path w="21600" h="21337" stroke="0" extrusionOk="0">
                  <a:moveTo>
                    <a:pt x="8674" y="-1"/>
                  </a:moveTo>
                  <a:cubicBezTo>
                    <a:pt x="16527" y="3442"/>
                    <a:pt x="21600" y="11205"/>
                    <a:pt x="21600" y="19781"/>
                  </a:cubicBezTo>
                  <a:cubicBezTo>
                    <a:pt x="21600" y="20300"/>
                    <a:pt x="21581" y="20819"/>
                    <a:pt x="21543" y="21337"/>
                  </a:cubicBezTo>
                  <a:lnTo>
                    <a:pt x="0" y="1978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5" name="Text Box 43">
              <a:extLst>
                <a:ext uri="{FF2B5EF4-FFF2-40B4-BE49-F238E27FC236}">
                  <a16:creationId xmlns:a16="http://schemas.microsoft.com/office/drawing/2014/main" id="{26CF2E35-2228-1917-B745-10808C01FCED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9512432" y="849733"/>
              <a:ext cx="74571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600" dirty="0"/>
                <a:t>≈ 135</a:t>
              </a:r>
              <a:r>
                <a:rPr lang="en-US" sz="1600" baseline="30000" dirty="0"/>
                <a:t>º</a:t>
              </a:r>
            </a:p>
          </p:txBody>
        </p:sp>
        <p:grpSp>
          <p:nvGrpSpPr>
            <p:cNvPr id="16" name="Group 44">
              <a:extLst>
                <a:ext uri="{FF2B5EF4-FFF2-40B4-BE49-F238E27FC236}">
                  <a16:creationId xmlns:a16="http://schemas.microsoft.com/office/drawing/2014/main" id="{406647E4-E4E9-779F-D0E7-9CAEFE89C5A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8720828">
              <a:off x="9850574" y="1765456"/>
              <a:ext cx="365578" cy="900899"/>
              <a:chOff x="2166" y="2931"/>
              <a:chExt cx="290" cy="669"/>
            </a:xfrm>
          </p:grpSpPr>
          <p:sp>
            <p:nvSpPr>
              <p:cNvPr id="35" name="Freeform 45">
                <a:extLst>
                  <a:ext uri="{FF2B5EF4-FFF2-40B4-BE49-F238E27FC236}">
                    <a16:creationId xmlns:a16="http://schemas.microsoft.com/office/drawing/2014/main" id="{723BE485-2CF6-D86F-6809-68FDBEBC13A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208" y="3120"/>
                <a:ext cx="248" cy="480"/>
              </a:xfrm>
              <a:custGeom>
                <a:avLst/>
                <a:gdLst>
                  <a:gd name="T0" fmla="*/ 248 w 248"/>
                  <a:gd name="T1" fmla="*/ 480 h 480"/>
                  <a:gd name="T2" fmla="*/ 104 w 248"/>
                  <a:gd name="T3" fmla="*/ 432 h 480"/>
                  <a:gd name="T4" fmla="*/ 200 w 248"/>
                  <a:gd name="T5" fmla="*/ 336 h 480"/>
                  <a:gd name="T6" fmla="*/ 104 w 248"/>
                  <a:gd name="T7" fmla="*/ 288 h 480"/>
                  <a:gd name="T8" fmla="*/ 152 w 248"/>
                  <a:gd name="T9" fmla="*/ 192 h 480"/>
                  <a:gd name="T10" fmla="*/ 8 w 248"/>
                  <a:gd name="T11" fmla="*/ 144 h 480"/>
                  <a:gd name="T12" fmla="*/ 104 w 248"/>
                  <a:gd name="T13" fmla="*/ 48 h 480"/>
                  <a:gd name="T14" fmla="*/ 8 w 248"/>
                  <a:gd name="T15" fmla="*/ 0 h 48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8"/>
                  <a:gd name="T25" fmla="*/ 0 h 480"/>
                  <a:gd name="T26" fmla="*/ 248 w 248"/>
                  <a:gd name="T27" fmla="*/ 480 h 48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8" h="480">
                    <a:moveTo>
                      <a:pt x="248" y="480"/>
                    </a:moveTo>
                    <a:cubicBezTo>
                      <a:pt x="180" y="468"/>
                      <a:pt x="112" y="456"/>
                      <a:pt x="104" y="432"/>
                    </a:cubicBezTo>
                    <a:cubicBezTo>
                      <a:pt x="96" y="408"/>
                      <a:pt x="200" y="360"/>
                      <a:pt x="200" y="336"/>
                    </a:cubicBezTo>
                    <a:cubicBezTo>
                      <a:pt x="200" y="312"/>
                      <a:pt x="112" y="312"/>
                      <a:pt x="104" y="288"/>
                    </a:cubicBezTo>
                    <a:cubicBezTo>
                      <a:pt x="96" y="264"/>
                      <a:pt x="168" y="216"/>
                      <a:pt x="152" y="192"/>
                    </a:cubicBezTo>
                    <a:cubicBezTo>
                      <a:pt x="136" y="168"/>
                      <a:pt x="16" y="168"/>
                      <a:pt x="8" y="144"/>
                    </a:cubicBezTo>
                    <a:cubicBezTo>
                      <a:pt x="0" y="120"/>
                      <a:pt x="104" y="72"/>
                      <a:pt x="104" y="48"/>
                    </a:cubicBezTo>
                    <a:cubicBezTo>
                      <a:pt x="104" y="24"/>
                      <a:pt x="24" y="8"/>
                      <a:pt x="8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36" name="Line 46">
                <a:extLst>
                  <a:ext uri="{FF2B5EF4-FFF2-40B4-BE49-F238E27FC236}">
                    <a16:creationId xmlns:a16="http://schemas.microsoft.com/office/drawing/2014/main" id="{B133B8DA-06BD-5440-5135-09A86E3A4D8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2166" y="2931"/>
                <a:ext cx="48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lg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7" name="Gruppe 16">
              <a:extLst>
                <a:ext uri="{FF2B5EF4-FFF2-40B4-BE49-F238E27FC236}">
                  <a16:creationId xmlns:a16="http://schemas.microsoft.com/office/drawing/2014/main" id="{925945CF-04A5-B4DA-F0AD-B687951F463B}"/>
                </a:ext>
              </a:extLst>
            </p:cNvPr>
            <p:cNvGrpSpPr/>
            <p:nvPr/>
          </p:nvGrpSpPr>
          <p:grpSpPr>
            <a:xfrm rot="15570696">
              <a:off x="7168353" y="-4068"/>
              <a:ext cx="1205665" cy="876663"/>
              <a:chOff x="10410956" y="851980"/>
              <a:chExt cx="1205665" cy="876663"/>
            </a:xfrm>
          </p:grpSpPr>
          <p:sp>
            <p:nvSpPr>
              <p:cNvPr id="30" name="Line 48">
                <a:extLst>
                  <a:ext uri="{FF2B5EF4-FFF2-40B4-BE49-F238E27FC236}">
                    <a16:creationId xmlns:a16="http://schemas.microsoft.com/office/drawing/2014/main" id="{508AF7DD-4A24-4432-1F5E-C9817F634A5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9500000">
                <a:off x="10691207" y="1418079"/>
                <a:ext cx="92541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" name="Line 49">
                <a:extLst>
                  <a:ext uri="{FF2B5EF4-FFF2-40B4-BE49-F238E27FC236}">
                    <a16:creationId xmlns:a16="http://schemas.microsoft.com/office/drawing/2014/main" id="{1196CDF1-FA21-B322-927A-7F2425B81E0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9500000">
                <a:off x="10410956" y="996412"/>
                <a:ext cx="928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" name="Line 50">
                <a:extLst>
                  <a:ext uri="{FF2B5EF4-FFF2-40B4-BE49-F238E27FC236}">
                    <a16:creationId xmlns:a16="http://schemas.microsoft.com/office/drawing/2014/main" id="{203C9643-9134-70CD-12DC-484DF784663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9500000">
                <a:off x="10640172" y="1213247"/>
                <a:ext cx="0" cy="515396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" name="Rectangle 53">
                <a:extLst>
                  <a:ext uri="{FF2B5EF4-FFF2-40B4-BE49-F238E27FC236}">
                    <a16:creationId xmlns:a16="http://schemas.microsoft.com/office/drawing/2014/main" id="{05400489-902A-42F1-6E5B-199519AC434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9500000">
                <a:off x="10742393" y="1130139"/>
                <a:ext cx="60694" cy="51539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34" name="Rectangle 54">
                <a:extLst>
                  <a:ext uri="{FF2B5EF4-FFF2-40B4-BE49-F238E27FC236}">
                    <a16:creationId xmlns:a16="http://schemas.microsoft.com/office/drawing/2014/main" id="{6C9A30B5-F1E8-4629-9229-13C3C4A1815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9500000">
                <a:off x="10842150" y="851980"/>
                <a:ext cx="606934" cy="51539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18" name="Rectangle 61">
              <a:extLst>
                <a:ext uri="{FF2B5EF4-FFF2-40B4-BE49-F238E27FC236}">
                  <a16:creationId xmlns:a16="http://schemas.microsoft.com/office/drawing/2014/main" id="{17626D04-B8CA-82A9-0F18-7AC710EFB08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168478" y="1962890"/>
              <a:ext cx="2381692" cy="463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600" dirty="0" err="1"/>
                <a:t>NaI</a:t>
              </a:r>
              <a:r>
                <a:rPr lang="en-US" sz="1600" dirty="0"/>
                <a:t>(Tl) or LaBr</a:t>
              </a:r>
              <a:r>
                <a:rPr lang="en-US" sz="1600" baseline="-25000" dirty="0"/>
                <a:t>3</a:t>
              </a:r>
              <a:r>
                <a:rPr lang="en-US" sz="1600" dirty="0"/>
                <a:t>(Ce)</a:t>
              </a:r>
              <a:endParaRPr lang="en-US" sz="1600" baseline="-25000" dirty="0"/>
            </a:p>
          </p:txBody>
        </p:sp>
        <p:sp>
          <p:nvSpPr>
            <p:cNvPr id="19" name="Rectangle 62">
              <a:extLst>
                <a:ext uri="{FF2B5EF4-FFF2-40B4-BE49-F238E27FC236}">
                  <a16:creationId xmlns:a16="http://schemas.microsoft.com/office/drawing/2014/main" id="{20FD4C48-D75A-4556-A4F9-D96B5FEF08A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658457" y="645169"/>
              <a:ext cx="1277883" cy="846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600" dirty="0"/>
                <a:t>Si </a:t>
              </a:r>
              <a:r>
                <a:rPr lang="en-US" sz="1600" dirty="0">
                  <a:sym typeface="Symbol" pitchFamily="84" charset="2"/>
                </a:rPr>
                <a:t></a:t>
              </a:r>
              <a:r>
                <a:rPr lang="en-US" sz="1600" dirty="0"/>
                <a:t>E-E </a:t>
              </a:r>
            </a:p>
            <a:p>
              <a:pPr eaLnBrk="0" hangingPunct="0"/>
              <a:r>
                <a:rPr lang="en-US" sz="1600" dirty="0"/>
                <a:t>telescope</a:t>
              </a:r>
            </a:p>
          </p:txBody>
        </p:sp>
        <p:sp>
          <p:nvSpPr>
            <p:cNvPr id="20" name="Rectangle 63">
              <a:extLst>
                <a:ext uri="{FF2B5EF4-FFF2-40B4-BE49-F238E27FC236}">
                  <a16:creationId xmlns:a16="http://schemas.microsoft.com/office/drawing/2014/main" id="{209858F2-782D-9508-1D75-DF2C796838C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656159" y="1283946"/>
              <a:ext cx="389468" cy="463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600" dirty="0"/>
                <a:t>p</a:t>
              </a:r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615C46CD-C7D7-77CF-8721-92528F4398E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173475" y="2171276"/>
              <a:ext cx="151804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600" dirty="0"/>
                <a:t>Target nucleus</a:t>
              </a:r>
            </a:p>
          </p:txBody>
        </p:sp>
        <p:sp>
          <p:nvSpPr>
            <p:cNvPr id="22" name="Rectangle 65">
              <a:extLst>
                <a:ext uri="{FF2B5EF4-FFF2-40B4-BE49-F238E27FC236}">
                  <a16:creationId xmlns:a16="http://schemas.microsoft.com/office/drawing/2014/main" id="{B74A6602-0D27-E2D3-D7AB-7CD90A57108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420883" y="734034"/>
              <a:ext cx="449320" cy="463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600" dirty="0"/>
                <a:t>p'</a:t>
              </a:r>
            </a:p>
          </p:txBody>
        </p:sp>
        <p:sp>
          <p:nvSpPr>
            <p:cNvPr id="23" name="Oval 38">
              <a:extLst>
                <a:ext uri="{FF2B5EF4-FFF2-40B4-BE49-F238E27FC236}">
                  <a16:creationId xmlns:a16="http://schemas.microsoft.com/office/drawing/2014/main" id="{6EFDE247-5C00-DC97-5937-F224D3B9264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361133" y="1019010"/>
              <a:ext cx="120005" cy="1298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EF341C85-AA1B-CC2D-347A-5FC7D6B57D33}"/>
                </a:ext>
              </a:extLst>
            </p:cNvPr>
            <p:cNvGrpSpPr/>
            <p:nvPr/>
          </p:nvGrpSpPr>
          <p:grpSpPr>
            <a:xfrm rot="8667724">
              <a:off x="10760817" y="2159674"/>
              <a:ext cx="827836" cy="1822984"/>
              <a:chOff x="7394347" y="-116506"/>
              <a:chExt cx="827836" cy="1822984"/>
            </a:xfrm>
          </p:grpSpPr>
          <p:sp>
            <p:nvSpPr>
              <p:cNvPr id="25" name="AutoShape 58">
                <a:extLst>
                  <a:ext uri="{FF2B5EF4-FFF2-40B4-BE49-F238E27FC236}">
                    <a16:creationId xmlns:a16="http://schemas.microsoft.com/office/drawing/2014/main" id="{0145369E-A691-28F5-3315-AE8DE1096AE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9600000" flipH="1">
                <a:off x="7450176" y="441552"/>
                <a:ext cx="485646" cy="453469"/>
              </a:xfrm>
              <a:custGeom>
                <a:avLst/>
                <a:gdLst>
                  <a:gd name="T0" fmla="*/ 6396 w 21600"/>
                  <a:gd name="T1" fmla="*/ 2803 h 21600"/>
                  <a:gd name="T2" fmla="*/ 3655 w 21600"/>
                  <a:gd name="T3" fmla="*/ 5606 h 21600"/>
                  <a:gd name="T4" fmla="*/ 914 w 21600"/>
                  <a:gd name="T5" fmla="*/ 2803 h 21600"/>
                  <a:gd name="T6" fmla="*/ 3655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ot="10800000"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26" name="Rectangle 59">
                <a:extLst>
                  <a:ext uri="{FF2B5EF4-FFF2-40B4-BE49-F238E27FC236}">
                    <a16:creationId xmlns:a16="http://schemas.microsoft.com/office/drawing/2014/main" id="{4EDE0F02-4F06-43F4-3D4B-12FA3965776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5000000">
                <a:off x="7224631" y="53210"/>
                <a:ext cx="581318" cy="24188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vert="eaVert"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27" name="Rectangle 60">
                <a:extLst>
                  <a:ext uri="{FF2B5EF4-FFF2-40B4-BE49-F238E27FC236}">
                    <a16:creationId xmlns:a16="http://schemas.microsoft.com/office/drawing/2014/main" id="{85C36510-F178-D9B9-1D97-3330E778732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5000000">
                <a:off x="7589935" y="882926"/>
                <a:ext cx="517393" cy="485647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vert="eaVert"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28" name="Parallelogram 13">
                <a:extLst>
                  <a:ext uri="{FF2B5EF4-FFF2-40B4-BE49-F238E27FC236}">
                    <a16:creationId xmlns:a16="http://schemas.microsoft.com/office/drawing/2014/main" id="{B242E870-B911-7194-E67D-789A3331B664}"/>
                  </a:ext>
                </a:extLst>
              </p:cNvPr>
              <p:cNvSpPr/>
              <p:nvPr/>
            </p:nvSpPr>
            <p:spPr>
              <a:xfrm rot="20525855" flipH="1">
                <a:off x="7743596" y="1420173"/>
                <a:ext cx="185900" cy="286305"/>
              </a:xfrm>
              <a:prstGeom prst="parallelogram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Parallelogram 14">
                <a:extLst>
                  <a:ext uri="{FF2B5EF4-FFF2-40B4-BE49-F238E27FC236}">
                    <a16:creationId xmlns:a16="http://schemas.microsoft.com/office/drawing/2014/main" id="{EE11D8FC-7167-EEC8-163A-9ABBE03E0F26}"/>
                  </a:ext>
                </a:extLst>
              </p:cNvPr>
              <p:cNvSpPr/>
              <p:nvPr/>
            </p:nvSpPr>
            <p:spPr>
              <a:xfrm rot="20188806">
                <a:off x="8048101" y="1295766"/>
                <a:ext cx="174082" cy="287178"/>
              </a:xfrm>
              <a:prstGeom prst="parallelogram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071164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13774FE-1760-C18D-0D85-512F91004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Normalization without D</a:t>
            </a:r>
            <a:r>
              <a:rPr lang="en-US" baseline="-25000" dirty="0"/>
              <a:t>0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CBBA5CB-E93A-BFB0-9B8C-D1C0CB3FCE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273326"/>
          </a:xfrm>
        </p:spPr>
        <p:txBody>
          <a:bodyPr>
            <a:normAutofit/>
          </a:bodyPr>
          <a:lstStyle/>
          <a:p>
            <a:r>
              <a:rPr lang="en-US" dirty="0"/>
              <a:t>How in-accurate will the normalization be without D</a:t>
            </a:r>
            <a:r>
              <a:rPr lang="en-US" baseline="-25000" dirty="0"/>
              <a:t>0</a:t>
            </a:r>
            <a:r>
              <a:rPr lang="en-US" dirty="0"/>
              <a:t>?</a:t>
            </a:r>
          </a:p>
          <a:p>
            <a:r>
              <a:rPr lang="en-US" baseline="30000" dirty="0"/>
              <a:t>63</a:t>
            </a:r>
            <a:r>
              <a:rPr lang="en-US" dirty="0"/>
              <a:t>Ni: D</a:t>
            </a:r>
            <a:r>
              <a:rPr lang="en-US" baseline="-25000" dirty="0"/>
              <a:t>0</a:t>
            </a:r>
            <a:r>
              <a:rPr lang="en-US" dirty="0"/>
              <a:t> and evaporation data does not agree</a:t>
            </a:r>
          </a:p>
          <a:p>
            <a:r>
              <a:rPr lang="en-US" dirty="0"/>
              <a:t>Could say that OM data favors D</a:t>
            </a:r>
            <a:r>
              <a:rPr lang="en-US" baseline="-25000" dirty="0"/>
              <a:t>0</a:t>
            </a:r>
          </a:p>
          <a:p>
            <a:endParaRPr lang="en-US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E3C491A-1BF1-C395-6F97-415968A59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91A11-EF97-F54C-A1A9-687809F520A2}" type="datetime1">
              <a:rPr lang="nb-NO" smtClean="0"/>
              <a:t>24.03.2025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DB0AFA1-D31C-C9BA-3C96-D9A81FA4C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662C-89AB-B247-8841-901877E9AA8E}" type="slidenum">
              <a:rPr lang="nb-NO" smtClean="0"/>
              <a:t>30</a:t>
            </a:fld>
            <a:endParaRPr lang="nb-NO" dirty="0"/>
          </a:p>
        </p:txBody>
      </p:sp>
      <p:pic>
        <p:nvPicPr>
          <p:cNvPr id="11" name="Plassholder for innhold 10">
            <a:extLst>
              <a:ext uri="{FF2B5EF4-FFF2-40B4-BE49-F238E27FC236}">
                <a16:creationId xmlns:a16="http://schemas.microsoft.com/office/drawing/2014/main" id="{E09F9943-7D59-E247-4AA9-A0B3DF2E57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28170" y="1729909"/>
            <a:ext cx="5252630" cy="4273326"/>
          </a:xfrm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CDDE11E5-54C5-A63D-CFEB-2E778B94414A}"/>
              </a:ext>
            </a:extLst>
          </p:cNvPr>
          <p:cNvSpPr txBox="1"/>
          <p:nvPr/>
        </p:nvSpPr>
        <p:spPr>
          <a:xfrm>
            <a:off x="7571215" y="6102434"/>
            <a:ext cx="344998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V. W. Ingeberg </a:t>
            </a:r>
            <a:r>
              <a:rPr lang="en-US" sz="1050" i="1" dirty="0"/>
              <a:t>et al.</a:t>
            </a:r>
            <a:r>
              <a:rPr lang="en-US" sz="1050" dirty="0"/>
              <a:t>, Phys. Rev C </a:t>
            </a:r>
            <a:r>
              <a:rPr lang="en-US" sz="1050" b="1" dirty="0"/>
              <a:t>106</a:t>
            </a:r>
            <a:r>
              <a:rPr lang="en-US" sz="1050" dirty="0"/>
              <a:t>, 054315 (2022)</a:t>
            </a:r>
          </a:p>
        </p:txBody>
      </p:sp>
    </p:spTree>
    <p:extLst>
      <p:ext uri="{BB962C8B-B14F-4D97-AF65-F5344CB8AC3E}">
        <p14:creationId xmlns:p14="http://schemas.microsoft.com/office/powerpoint/2010/main" val="39954406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F314483-4755-95F1-634A-19C0BF1E2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Level Density: Role of deformation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FF80D49E-AC9D-6699-8546-F22078ED1BA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Role of deformation?</a:t>
            </a:r>
          </a:p>
          <a:p>
            <a:pPr lvl="1"/>
            <a:r>
              <a:rPr lang="en-US" dirty="0"/>
              <a:t>Mean-field: Breaks degeneracy – reduces NLD</a:t>
            </a:r>
          </a:p>
          <a:p>
            <a:pPr lvl="1"/>
            <a:r>
              <a:rPr lang="en-US" dirty="0"/>
              <a:t>Vibration: Increases by ≈ 10x</a:t>
            </a:r>
          </a:p>
          <a:p>
            <a:pPr lvl="1"/>
            <a:r>
              <a:rPr lang="en-US" dirty="0"/>
              <a:t>Rotation: Increases by ≈ 100x</a:t>
            </a:r>
          </a:p>
          <a:p>
            <a:pPr lvl="1"/>
            <a:r>
              <a:rPr lang="en-US" dirty="0"/>
              <a:t>Overall increase expected to be ≈ 1000x</a:t>
            </a:r>
          </a:p>
          <a:p>
            <a:r>
              <a:rPr lang="en-US" dirty="0"/>
              <a:t>Investigated the NLD as a function of deformation in Nd isotopic chain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2079850-4C40-3A91-B09F-59CD0EAF9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5251F420-7306-4E7C-A79E-F31A38F7D392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82B80224-CF4C-E3B8-D99D-9A7DFBB29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2" y="1145294"/>
            <a:ext cx="5678954" cy="2251117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C436DE56-BB79-8F6F-8CB2-9E328BD15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3204" y="3513800"/>
            <a:ext cx="3549509" cy="3077327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7E6C9A56-B6B7-32ED-7DB0-C85322B42520}"/>
              </a:ext>
            </a:extLst>
          </p:cNvPr>
          <p:cNvSpPr txBox="1"/>
          <p:nvPr/>
        </p:nvSpPr>
        <p:spPr>
          <a:xfrm>
            <a:off x="6883204" y="6591127"/>
            <a:ext cx="34547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M. Guttormsen </a:t>
            </a:r>
            <a:r>
              <a:rPr lang="en-US" sz="1050" i="1" dirty="0"/>
              <a:t>et al.</a:t>
            </a:r>
            <a:r>
              <a:rPr lang="en-US" sz="1050" dirty="0"/>
              <a:t>, Phys. Lett. B </a:t>
            </a:r>
            <a:r>
              <a:rPr lang="en-US" sz="1050" b="1" dirty="0"/>
              <a:t>816</a:t>
            </a:r>
            <a:r>
              <a:rPr lang="en-US" sz="1050" dirty="0"/>
              <a:t>, 136206 (2021)</a:t>
            </a:r>
          </a:p>
        </p:txBody>
      </p:sp>
      <p:sp>
        <p:nvSpPr>
          <p:cNvPr id="10" name="Plassholder for dato 9">
            <a:extLst>
              <a:ext uri="{FF2B5EF4-FFF2-40B4-BE49-F238E27FC236}">
                <a16:creationId xmlns:a16="http://schemas.microsoft.com/office/drawing/2014/main" id="{F5C8226B-0F0E-7957-F339-6D1DDD8DC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0FDAB-6A01-3E42-A4AF-208B015148B4}" type="datetime1">
              <a:rPr lang="nb-NO" smtClean="0"/>
              <a:t>24.03.2025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7970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7CF638-442C-9D5B-5D30-3730CC6C7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Systematics of NLD in Sn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E601B7B-B0BB-D894-0AF6-B3EDFC942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FE355-2406-DE41-AC45-87A0DAEE4B23}" type="datetime1">
              <a:rPr lang="nb-NO" smtClean="0"/>
              <a:t>24.03.2025</a:t>
            </a:fld>
            <a:endParaRPr lang="en-US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46B7126-35D2-E0BD-9A1F-5650563DF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662C-89AB-B247-8841-901877E9AA8E}" type="slidenum">
              <a:rPr lang="en-US" smtClean="0"/>
              <a:t>32</a:t>
            </a:fld>
            <a:endParaRPr lang="en-US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E44B08F-9CF5-E157-8060-566FA380C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415" y="1315968"/>
            <a:ext cx="5733708" cy="4532033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8F91E99F-87CF-2F08-32B0-19A3CC411744}"/>
              </a:ext>
            </a:extLst>
          </p:cNvPr>
          <p:cNvSpPr txBox="1"/>
          <p:nvPr/>
        </p:nvSpPr>
        <p:spPr>
          <a:xfrm>
            <a:off x="992180" y="5975217"/>
            <a:ext cx="32928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M. Markova </a:t>
            </a:r>
            <a:r>
              <a:rPr lang="en-US" sz="1050" i="1" dirty="0"/>
              <a:t>et al.</a:t>
            </a:r>
            <a:r>
              <a:rPr lang="en-US" sz="1050" dirty="0"/>
              <a:t>, Phys. Rev. C </a:t>
            </a:r>
            <a:r>
              <a:rPr lang="en-US" sz="1050" b="1" dirty="0"/>
              <a:t>106</a:t>
            </a:r>
            <a:r>
              <a:rPr lang="en-US" sz="1050" dirty="0"/>
              <a:t>, 034322 (2022)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8117F0DE-30BB-3E4F-074D-55CD06718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878" y="1483470"/>
            <a:ext cx="4475494" cy="4364531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6DC3B346-D6F3-DCB4-C899-F9739F83780C}"/>
              </a:ext>
            </a:extLst>
          </p:cNvPr>
          <p:cNvSpPr txBox="1"/>
          <p:nvPr/>
        </p:nvSpPr>
        <p:spPr>
          <a:xfrm>
            <a:off x="6964155" y="5975217"/>
            <a:ext cx="32928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M. Markova </a:t>
            </a:r>
            <a:r>
              <a:rPr lang="en-US" sz="1050" i="1" dirty="0"/>
              <a:t>et al.</a:t>
            </a:r>
            <a:r>
              <a:rPr lang="en-US" sz="1050" dirty="0"/>
              <a:t>, Phys. Rev. C </a:t>
            </a:r>
            <a:r>
              <a:rPr lang="en-US" sz="1050" b="1" dirty="0"/>
              <a:t>109</a:t>
            </a:r>
            <a:r>
              <a:rPr lang="en-US" sz="1050" dirty="0"/>
              <a:t>, 054311 (2022)</a:t>
            </a:r>
          </a:p>
        </p:txBody>
      </p:sp>
    </p:spTree>
    <p:extLst>
      <p:ext uri="{BB962C8B-B14F-4D97-AF65-F5344CB8AC3E}">
        <p14:creationId xmlns:p14="http://schemas.microsoft.com/office/powerpoint/2010/main" val="42894083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7BDD5B4-83EA-FEDC-C6A1-98E6FA414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KShell</a:t>
            </a:r>
            <a:r>
              <a:rPr lang="en-US" dirty="0"/>
              <a:t> calculations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FC0DCFA-1111-E87A-8D46-8A8D8A52D0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7077" y="1555888"/>
            <a:ext cx="5857461" cy="48004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large number of nuclei were considered in large-scale shell model calculations with </a:t>
            </a:r>
            <a:r>
              <a:rPr lang="en-US" dirty="0" err="1"/>
              <a:t>KShell</a:t>
            </a:r>
            <a:r>
              <a:rPr lang="en-US" dirty="0"/>
              <a:t> – J. Midtbø et al., Phys. Rev. C </a:t>
            </a:r>
            <a:r>
              <a:rPr lang="en-US" b="1" dirty="0"/>
              <a:t>98</a:t>
            </a:r>
            <a:r>
              <a:rPr lang="en-US" dirty="0"/>
              <a:t>, 064321 (2018)</a:t>
            </a:r>
          </a:p>
          <a:p>
            <a:r>
              <a:rPr lang="en-US" dirty="0"/>
              <a:t>Most (all?) were all within the same major shell</a:t>
            </a:r>
          </a:p>
          <a:p>
            <a:r>
              <a:rPr lang="en-US" dirty="0"/>
              <a:t>From </a:t>
            </a:r>
            <a:r>
              <a:rPr lang="en-US" baseline="30000" dirty="0"/>
              <a:t>17</a:t>
            </a:r>
            <a:r>
              <a:rPr lang="en-US" dirty="0"/>
              <a:t>O to </a:t>
            </a:r>
            <a:r>
              <a:rPr lang="en-US" baseline="30000" dirty="0"/>
              <a:t>80</a:t>
            </a:r>
            <a:r>
              <a:rPr lang="en-US" dirty="0"/>
              <a:t>Ga</a:t>
            </a:r>
          </a:p>
          <a:p>
            <a:r>
              <a:rPr lang="en-US" dirty="0"/>
              <a:t>Will give NLD by Ex, J, π</a:t>
            </a:r>
          </a:p>
          <a:p>
            <a:r>
              <a:rPr lang="en-US" dirty="0"/>
              <a:t>(May be) limited validity due to truncations, limited model space, etc.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4EA2756-E8DC-4F05-B41C-D30F2FE8D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B3D5C-E4CB-4949-8033-C6EC0C2309E4}" type="datetime1">
              <a:rPr lang="nb-NO" smtClean="0"/>
              <a:t>24.03.2025</a:t>
            </a:fld>
            <a:endParaRPr lang="en-US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FEF1A1D-B680-12AC-0AED-D9911831B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662C-89AB-B247-8841-901877E9AA8E}" type="slidenum">
              <a:rPr lang="en-US" smtClean="0"/>
              <a:t>33</a:t>
            </a:fld>
            <a:endParaRPr lang="en-US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E9809957-3B8F-5326-46B7-3A2FA1833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9753" y="28976"/>
            <a:ext cx="3941693" cy="682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4764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E3FBCA2-870C-371E-B0CF-8AD9BC148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 isotopes 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C9ACC39-57F6-25D4-5EBA-B7C072C4A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DB00-9C73-3C46-A9C9-D377803290A8}" type="datetime1">
              <a:rPr lang="nb-NO" smtClean="0"/>
              <a:t>24.03.2025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CFF555D-CBED-7CA4-7005-F3937A94C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662C-89AB-B247-8841-901877E9AA8E}" type="slidenum">
              <a:rPr lang="nb-NO" smtClean="0"/>
              <a:t>34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FC5546DB-958A-F248-6AAD-89FA8950FD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97"/>
          <a:stretch/>
        </p:blipFill>
        <p:spPr>
          <a:xfrm>
            <a:off x="5985013" y="396925"/>
            <a:ext cx="6334539" cy="2951233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B2B412A8-105C-4FB2-126A-0365FF027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13" y="1238250"/>
            <a:ext cx="5715000" cy="4991100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A278B803-6A49-6C33-D493-E0A6DAD560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3033" y="3905387"/>
            <a:ext cx="3448578" cy="2816088"/>
          </a:xfrm>
          <a:prstGeom prst="rect">
            <a:avLst/>
          </a:prstGeom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019A9495-7885-484F-0967-B76A53D5ADC4}"/>
              </a:ext>
            </a:extLst>
          </p:cNvPr>
          <p:cNvSpPr txBox="1"/>
          <p:nvPr/>
        </p:nvSpPr>
        <p:spPr>
          <a:xfrm>
            <a:off x="9695903" y="3892132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67</a:t>
            </a:r>
            <a:r>
              <a:rPr lang="en-US" dirty="0"/>
              <a:t>Ni</a:t>
            </a:r>
          </a:p>
        </p:txBody>
      </p:sp>
    </p:spTree>
    <p:extLst>
      <p:ext uri="{BB962C8B-B14F-4D97-AF65-F5344CB8AC3E}">
        <p14:creationId xmlns:p14="http://schemas.microsoft.com/office/powerpoint/2010/main" val="32294780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2BBA07-EB6D-1052-F742-5DC7ECDD4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CRP</a:t>
            </a:r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E87273F3-17C4-DA7B-2BD8-136441427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Determine the relevant metadata required for user to understand the limitations of a dataset</a:t>
            </a:r>
          </a:p>
          <a:p>
            <a:pPr lvl="1"/>
            <a:r>
              <a:rPr lang="en-US" dirty="0"/>
              <a:t>Challenge: No ”standard” way of reporting metadata – for some publications these are not reported</a:t>
            </a:r>
          </a:p>
          <a:p>
            <a:r>
              <a:rPr lang="en-US" dirty="0"/>
              <a:t>Relevant metadata for quality assessment of data sets</a:t>
            </a:r>
          </a:p>
          <a:p>
            <a:r>
              <a:rPr lang="en-US" dirty="0"/>
              <a:t>Collect tabulated NLD data and metadata</a:t>
            </a:r>
          </a:p>
          <a:p>
            <a:pPr lvl="1"/>
            <a:r>
              <a:rPr lang="en-US" dirty="0"/>
              <a:t>Need to determine a suitable format</a:t>
            </a:r>
          </a:p>
          <a:p>
            <a:pPr lvl="1"/>
            <a:r>
              <a:rPr lang="en-US" dirty="0"/>
              <a:t>Consider YAML – both human and machine readable</a:t>
            </a:r>
          </a:p>
          <a:p>
            <a:r>
              <a:rPr lang="en-US" dirty="0"/>
              <a:t>Tabulate theoretical NLD from </a:t>
            </a:r>
            <a:r>
              <a:rPr lang="en-US" dirty="0" err="1"/>
              <a:t>KShell</a:t>
            </a:r>
            <a:r>
              <a:rPr lang="en-US" dirty="0"/>
              <a:t> calculations</a:t>
            </a:r>
          </a:p>
          <a:p>
            <a:pPr lvl="1"/>
            <a:r>
              <a:rPr lang="en-US" dirty="0"/>
              <a:t>Need to determine relevant metadata (input file?)</a:t>
            </a:r>
          </a:p>
          <a:p>
            <a:pPr lvl="1"/>
            <a:r>
              <a:rPr lang="en-US" dirty="0"/>
              <a:t>Consider if these are relevant for the database</a:t>
            </a:r>
          </a:p>
          <a:p>
            <a:r>
              <a:rPr lang="en-US" dirty="0"/>
              <a:t>Quality assessment of experimental NLD data sets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0E462A0-A80A-D7EC-4C0A-CD969B6FC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6A297-A69F-AC4D-B4C3-81031E0DC132}" type="datetime1">
              <a:rPr lang="nb-NO" smtClean="0"/>
              <a:t>24.03.2025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043C34E-DD27-FE4F-B921-7A0091A52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662C-89AB-B247-8841-901877E9AA8E}" type="slidenum">
              <a:rPr lang="nb-NO" smtClean="0"/>
              <a:t>35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656179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C6F4734-9A9B-8C5D-BFC8-03098D878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Oslo method data available (not complete)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77C3911-23E5-0024-1804-D1665F2DA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2790C-7FD9-4548-A7B9-C568E3BD92AC}" type="datetime1">
              <a:rPr lang="nb-NO" smtClean="0"/>
              <a:t>24.03.2025</a:t>
            </a:fld>
            <a:endParaRPr lang="en-US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18E1D5-0A4A-EA7D-897E-D79C49FE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662C-89AB-B247-8841-901877E9AA8E}" type="slidenum">
              <a:rPr lang="en-US" smtClean="0"/>
              <a:t>36</a:t>
            </a:fld>
            <a:endParaRPr lang="en-US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577501C0-AA7E-DA21-1083-AAB9BF483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489" y="0"/>
            <a:ext cx="102275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613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E957B9F-E4D2-B77D-3B26-15D9169C5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Oslo Cyclotron Laboratory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90843A41-CE51-2F59-52EA-A7C90DC000E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Scanditronix</a:t>
            </a:r>
            <a:r>
              <a:rPr lang="en-US" dirty="0"/>
              <a:t> MC-35 cyclotron</a:t>
            </a:r>
          </a:p>
          <a:p>
            <a:r>
              <a:rPr lang="en-US" dirty="0"/>
              <a:t>Built in 1978</a:t>
            </a:r>
          </a:p>
          <a:p>
            <a:r>
              <a:rPr lang="en-US" dirty="0"/>
              <a:t>First beam 1979</a:t>
            </a:r>
          </a:p>
          <a:p>
            <a:pPr lvl="1"/>
            <a:r>
              <a:rPr lang="en-US" dirty="0"/>
              <a:t>Protons</a:t>
            </a:r>
          </a:p>
          <a:p>
            <a:pPr lvl="1"/>
            <a:r>
              <a:rPr lang="en-US" dirty="0" err="1"/>
              <a:t>Deutrons</a:t>
            </a:r>
            <a:endParaRPr lang="en-US" dirty="0"/>
          </a:p>
          <a:p>
            <a:pPr lvl="1"/>
            <a:r>
              <a:rPr lang="en-US" baseline="30000" dirty="0"/>
              <a:t>3</a:t>
            </a:r>
            <a:r>
              <a:rPr lang="en-US" dirty="0"/>
              <a:t>He</a:t>
            </a:r>
          </a:p>
          <a:p>
            <a:pPr lvl="1"/>
            <a:r>
              <a:rPr lang="en-US" baseline="30000" dirty="0"/>
              <a:t>4</a:t>
            </a:r>
            <a:r>
              <a:rPr lang="en-US" dirty="0"/>
              <a:t>He</a:t>
            </a:r>
          </a:p>
          <a:p>
            <a:r>
              <a:rPr lang="en-US" dirty="0"/>
              <a:t>He-3 recovery system</a:t>
            </a:r>
          </a:p>
          <a:p>
            <a:r>
              <a:rPr lang="en-US" dirty="0" err="1"/>
              <a:t>CACTUS+SiRi</a:t>
            </a:r>
            <a:endParaRPr lang="en-US" dirty="0"/>
          </a:p>
          <a:p>
            <a:r>
              <a:rPr lang="en-US" dirty="0" err="1"/>
              <a:t>OSCAR+SiRi</a:t>
            </a:r>
            <a:endParaRPr lang="en-US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494FC64-1CD5-4566-75FB-42AB57AC4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C8C39-9EE5-EE47-9F2C-3AE8054D0D08}" type="datetime1">
              <a:rPr lang="nb-NO" smtClean="0"/>
              <a:t>24.03.2025</a:t>
            </a:fld>
            <a:endParaRPr lang="en-US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8991752-D1AE-AEA7-CE23-9429EB44E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662C-89AB-B247-8841-901877E9AA8E}" type="slidenum">
              <a:rPr lang="en-US" smtClean="0"/>
              <a:t>4</a:t>
            </a:fld>
            <a:endParaRPr lang="en-US" dirty="0"/>
          </a:p>
        </p:txBody>
      </p:sp>
      <p:pic>
        <p:nvPicPr>
          <p:cNvPr id="1028" name="Picture 4" descr="Out-lay of the cyclotron with target stations">
            <a:extLst>
              <a:ext uri="{FF2B5EF4-FFF2-40B4-BE49-F238E27FC236}">
                <a16:creationId xmlns:a16="http://schemas.microsoft.com/office/drawing/2014/main" id="{FA07D44C-1B6C-E8B0-AEED-CEBDD8DD5B6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25642"/>
            <a:ext cx="5738052" cy="475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884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lassholder for bilde 11">
            <a:extLst>
              <a:ext uri="{FF2B5EF4-FFF2-40B4-BE49-F238E27FC236}">
                <a16:creationId xmlns:a16="http://schemas.microsoft.com/office/drawing/2014/main" id="{6830F52A-30ED-5B7E-55EC-1C22698EE5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0" r="33302"/>
          <a:stretch/>
        </p:blipFill>
        <p:spPr>
          <a:xfrm>
            <a:off x="6209880" y="0"/>
            <a:ext cx="5982120" cy="6858000"/>
          </a:xfrm>
          <a:prstGeom prst="rect">
            <a:avLst/>
          </a:prstGeom>
        </p:spPr>
      </p:pic>
      <p:sp>
        <p:nvSpPr>
          <p:cNvPr id="9" name="Tittel 8">
            <a:extLst>
              <a:ext uri="{FF2B5EF4-FFF2-40B4-BE49-F238E27FC236}">
                <a16:creationId xmlns:a16="http://schemas.microsoft.com/office/drawing/2014/main" id="{7D5BD165-C741-FF8A-C340-8DB586FB1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OSCAR Array</a:t>
            </a:r>
          </a:p>
        </p:txBody>
      </p:sp>
      <p:sp>
        <p:nvSpPr>
          <p:cNvPr id="10" name="Plassholder for innhold 9">
            <a:extLst>
              <a:ext uri="{FF2B5EF4-FFF2-40B4-BE49-F238E27FC236}">
                <a16:creationId xmlns:a16="http://schemas.microsoft.com/office/drawing/2014/main" id="{4F483AD2-AECB-AC20-96ED-73FA7FFD3C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6627" y="1825625"/>
            <a:ext cx="5513173" cy="435133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Commissioned in 2018</a:t>
            </a:r>
          </a:p>
          <a:p>
            <a:r>
              <a:rPr lang="en-US" dirty="0"/>
              <a:t>30 Large volume LaBr</a:t>
            </a:r>
            <a:r>
              <a:rPr lang="en-US" baseline="-25000" dirty="0"/>
              <a:t>3</a:t>
            </a:r>
            <a:r>
              <a:rPr lang="en-US" dirty="0"/>
              <a:t>:Ce (3.5x8-inch)</a:t>
            </a:r>
          </a:p>
          <a:p>
            <a:r>
              <a:rPr lang="en-US" dirty="0"/>
              <a:t>Largest LaBr</a:t>
            </a:r>
            <a:r>
              <a:rPr lang="en-US" baseline="-25000" dirty="0"/>
              <a:t>3</a:t>
            </a:r>
            <a:r>
              <a:rPr lang="en-US" dirty="0"/>
              <a:t>:Ce array in the world</a:t>
            </a:r>
          </a:p>
          <a:p>
            <a:r>
              <a:rPr lang="en-US" dirty="0"/>
              <a:t>Digital data acquisition (XIA Pixie-16)</a:t>
            </a:r>
          </a:p>
          <a:p>
            <a:r>
              <a:rPr lang="en-US" dirty="0"/>
              <a:t>Excellent energy resolution</a:t>
            </a:r>
          </a:p>
          <a:p>
            <a:pPr lvl="1"/>
            <a:r>
              <a:rPr lang="en-US" dirty="0"/>
              <a:t>2-2.5% @ 1332 keV</a:t>
            </a:r>
          </a:p>
          <a:p>
            <a:r>
              <a:rPr lang="en-US" dirty="0"/>
              <a:t>Excellent time resolution</a:t>
            </a:r>
          </a:p>
          <a:p>
            <a:pPr lvl="1"/>
            <a:r>
              <a:rPr lang="en-US" dirty="0"/>
              <a:t>&lt; 1 ns @ 1332 keV</a:t>
            </a:r>
          </a:p>
          <a:p>
            <a:r>
              <a:rPr lang="en-US" dirty="0"/>
              <a:t>Excellent efficiency (FE)</a:t>
            </a:r>
          </a:p>
          <a:p>
            <a:pPr lvl="1"/>
            <a:r>
              <a:rPr lang="en-US" dirty="0"/>
              <a:t>15% @ 1332 keV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479146C-9C74-36F6-44D1-339864C55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4A218-E6D7-2B4C-B2BE-31344FC2D8D5}" type="datetime1">
              <a:rPr lang="nb-NO" smtClean="0"/>
              <a:t>24.03.2025</a:t>
            </a:fld>
            <a:endParaRPr lang="en-US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B05F3BC-53FD-18CB-5254-8E4231BC1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662C-89AB-B247-8841-901877E9AA8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444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77E59C0-09BA-0B21-518F-575C8799F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SiRi</a:t>
            </a:r>
            <a:endParaRPr lang="en-US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21EF774-AA40-09DF-D15D-CD5B490437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510665"/>
            <a:ext cx="5181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Silicon Ring array</a:t>
            </a:r>
          </a:p>
          <a:p>
            <a:r>
              <a:rPr lang="en-US" dirty="0"/>
              <a:t>Eight trapezoidal particle telescopes</a:t>
            </a:r>
          </a:p>
          <a:p>
            <a:r>
              <a:rPr lang="en-US" dirty="0"/>
              <a:t>ΔE – E configuration</a:t>
            </a:r>
          </a:p>
          <a:p>
            <a:r>
              <a:rPr lang="en-US" dirty="0"/>
              <a:t>Front detector: 130 um</a:t>
            </a:r>
          </a:p>
          <a:p>
            <a:r>
              <a:rPr lang="en-US" dirty="0"/>
              <a:t>Back detector: 1550 um</a:t>
            </a:r>
          </a:p>
          <a:p>
            <a:r>
              <a:rPr lang="en-US" dirty="0"/>
              <a:t>Eight rings ± 1 degree</a:t>
            </a:r>
          </a:p>
          <a:p>
            <a:r>
              <a:rPr lang="en-US" dirty="0"/>
              <a:t>Angles:</a:t>
            </a:r>
          </a:p>
          <a:p>
            <a:pPr lvl="1"/>
            <a:r>
              <a:rPr lang="en-US" dirty="0"/>
              <a:t>40-54 degrees (forward config.)</a:t>
            </a:r>
          </a:p>
          <a:p>
            <a:pPr lvl="1"/>
            <a:r>
              <a:rPr lang="en-US" dirty="0"/>
              <a:t>126-140 degrees (back config.)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44A919E-A8AD-7411-63CA-F5A27ACAE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44FC9-7D13-9B40-AE0E-2B81C2EFE8D5}" type="datetime1">
              <a:rPr lang="nb-NO" smtClean="0"/>
              <a:t>24.03.2025</a:t>
            </a:fld>
            <a:endParaRPr lang="en-US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17CEF4E-C434-4799-E821-1D9581EAF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662C-89AB-B247-8841-901877E9AA8E}" type="slidenum">
              <a:rPr lang="en-US" smtClean="0"/>
              <a:t>6</a:t>
            </a:fld>
            <a:endParaRPr lang="en-US" dirty="0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776CD06A-F38E-2054-E396-EECB19E1A1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8" t="23144" r="25914" b="17451"/>
          <a:stretch/>
        </p:blipFill>
        <p:spPr>
          <a:xfrm>
            <a:off x="5412335" y="308337"/>
            <a:ext cx="3701447" cy="369295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96769DE-B9FE-32D4-D24C-37A80AB50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867" y="3938998"/>
            <a:ext cx="4039333" cy="287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68852F81-2C61-618C-E72E-377981E7EB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2704" y="0"/>
            <a:ext cx="4179296" cy="328747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554973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34E635D-FFD6-330C-3F5A-83B6AB713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Fission setup at OCL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6ED87D8-54D3-050E-C218-97C240255C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330" y="1690688"/>
            <a:ext cx="5181600" cy="4351338"/>
          </a:xfrm>
        </p:spPr>
        <p:txBody>
          <a:bodyPr/>
          <a:lstStyle/>
          <a:p>
            <a:r>
              <a:rPr lang="en-US" dirty="0"/>
              <a:t>Main goal: investigate prompt fission gamma</a:t>
            </a:r>
          </a:p>
          <a:p>
            <a:r>
              <a:rPr lang="en-US" dirty="0"/>
              <a:t>Secondary goal: NLDs and </a:t>
            </a:r>
            <a:r>
              <a:rPr lang="en-US" dirty="0" err="1"/>
              <a:t>gSF</a:t>
            </a:r>
            <a:r>
              <a:rPr lang="en-US" dirty="0"/>
              <a:t> of nuclei in nuclei heavier than Pb</a:t>
            </a:r>
          </a:p>
          <a:p>
            <a:r>
              <a:rPr lang="en-US" dirty="0"/>
              <a:t>Expected to be commissioned in fall of 2025</a:t>
            </a:r>
          </a:p>
        </p:txBody>
      </p:sp>
      <p:pic>
        <p:nvPicPr>
          <p:cNvPr id="10" name="Plassholder for innhold 9">
            <a:extLst>
              <a:ext uri="{FF2B5EF4-FFF2-40B4-BE49-F238E27FC236}">
                <a16:creationId xmlns:a16="http://schemas.microsoft.com/office/drawing/2014/main" id="{6AA0FE72-FD38-9972-F242-4FCD48C63C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50103" y="1337072"/>
            <a:ext cx="7537028" cy="5328444"/>
          </a:xfrm>
        </p:spPr>
      </p:pic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17025FC-0956-FD67-2182-AEC06E372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D51C7-9396-8840-BC0B-FA589E50482F}" type="datetime1">
              <a:rPr lang="nb-NO" smtClean="0"/>
              <a:t>24.03.2025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FF398CD-811B-0480-8FFF-E48E9CAEA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662C-89AB-B247-8841-901877E9AA8E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0871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827BB08-6FB8-9F11-5CA2-10ED20ECD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06" y="70292"/>
            <a:ext cx="10515600" cy="1325563"/>
          </a:xfrm>
        </p:spPr>
        <p:txBody>
          <a:bodyPr/>
          <a:lstStyle/>
          <a:p>
            <a:r>
              <a:rPr lang="en-US" dirty="0"/>
              <a:t>Oslo method experiment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5DC7675-E429-C3D2-91F2-A7DEFEA3E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268AF-CB51-C645-94FA-1D80D55709DF}" type="datetime1">
              <a:rPr lang="nb-NO" smtClean="0"/>
              <a:t>24.03.2025</a:t>
            </a:fld>
            <a:endParaRPr lang="en-US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EE5C886-24E3-A54D-5A8D-B52FAC26C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662C-89AB-B247-8841-901877E9AA8E}" type="slidenum">
              <a:rPr lang="en-US" smtClean="0"/>
              <a:t>8</a:t>
            </a:fld>
            <a:endParaRPr lang="en-US" dirty="0"/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6BE46ECF-4A78-7E18-F766-F9FB7B092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24" y="3070761"/>
            <a:ext cx="3989612" cy="339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kstSylinder 23">
            <a:extLst>
              <a:ext uri="{FF2B5EF4-FFF2-40B4-BE49-F238E27FC236}">
                <a16:creationId xmlns:a16="http://schemas.microsoft.com/office/drawing/2014/main" id="{D4FB2B57-ECD4-0B29-BDA7-C30742DF7405}"/>
              </a:ext>
            </a:extLst>
          </p:cNvPr>
          <p:cNvSpPr txBox="1"/>
          <p:nvPr/>
        </p:nvSpPr>
        <p:spPr>
          <a:xfrm>
            <a:off x="943796" y="6610806"/>
            <a:ext cx="3766689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M. </a:t>
            </a:r>
            <a:r>
              <a:rPr lang="en-US" sz="1050" dirty="0" err="1"/>
              <a:t>Guttormsen</a:t>
            </a:r>
            <a:r>
              <a:rPr lang="en-US" sz="1050" dirty="0"/>
              <a:t> </a:t>
            </a:r>
            <a:r>
              <a:rPr lang="en-US" sz="1050" i="1" dirty="0"/>
              <a:t>et al.</a:t>
            </a:r>
            <a:r>
              <a:rPr lang="en-US" sz="1050" dirty="0"/>
              <a:t>, </a:t>
            </a:r>
            <a:r>
              <a:rPr lang="en-US" sz="1050" dirty="0" err="1"/>
              <a:t>Nucl</a:t>
            </a:r>
            <a:r>
              <a:rPr lang="en-US" sz="1050" dirty="0"/>
              <a:t>. Instr. Methods A </a:t>
            </a:r>
            <a:r>
              <a:rPr lang="en-US" sz="1050" b="1" dirty="0"/>
              <a:t>648</a:t>
            </a:r>
            <a:r>
              <a:rPr lang="en-US" sz="1050" dirty="0"/>
              <a:t>,168 (2011) </a:t>
            </a:r>
          </a:p>
          <a:p>
            <a:endParaRPr lang="en-US" dirty="0"/>
          </a:p>
        </p:txBody>
      </p:sp>
      <p:grpSp>
        <p:nvGrpSpPr>
          <p:cNvPr id="25" name="Gruppe 24">
            <a:extLst>
              <a:ext uri="{FF2B5EF4-FFF2-40B4-BE49-F238E27FC236}">
                <a16:creationId xmlns:a16="http://schemas.microsoft.com/office/drawing/2014/main" id="{ACA6E77D-D1A8-18CB-4993-6ABDC0992110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669925"/>
            <a:ext cx="4813719" cy="3391686"/>
            <a:chOff x="6658457" y="-168569"/>
            <a:chExt cx="5891713" cy="4151227"/>
          </a:xfrm>
        </p:grpSpPr>
        <p:sp>
          <p:nvSpPr>
            <p:cNvPr id="26" name="Oval 20">
              <a:extLst>
                <a:ext uri="{FF2B5EF4-FFF2-40B4-BE49-F238E27FC236}">
                  <a16:creationId xmlns:a16="http://schemas.microsoft.com/office/drawing/2014/main" id="{2387795B-A063-397D-921D-F6DE86930A8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691728" y="1652997"/>
              <a:ext cx="121880" cy="1298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27" name="Line 21">
              <a:extLst>
                <a:ext uri="{FF2B5EF4-FFF2-40B4-BE49-F238E27FC236}">
                  <a16:creationId xmlns:a16="http://schemas.microsoft.com/office/drawing/2014/main" id="{0BD3829E-55C5-B4C5-C00E-25D71AD8C4A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7873610" y="1718920"/>
              <a:ext cx="9112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28" name="Gruppe 27">
              <a:extLst>
                <a:ext uri="{FF2B5EF4-FFF2-40B4-BE49-F238E27FC236}">
                  <a16:creationId xmlns:a16="http://schemas.microsoft.com/office/drawing/2014/main" id="{7EC7FCE0-AE69-7A69-AF19-F830D9AB663D}"/>
                </a:ext>
              </a:extLst>
            </p:cNvPr>
            <p:cNvGrpSpPr/>
            <p:nvPr/>
          </p:nvGrpSpPr>
          <p:grpSpPr>
            <a:xfrm>
              <a:off x="9026786" y="1525146"/>
              <a:ext cx="485646" cy="451471"/>
              <a:chOff x="8282712" y="2634980"/>
              <a:chExt cx="485646" cy="451471"/>
            </a:xfrm>
          </p:grpSpPr>
          <p:sp>
            <p:nvSpPr>
              <p:cNvPr id="55" name="Oval 14">
                <a:extLst>
                  <a:ext uri="{FF2B5EF4-FFF2-40B4-BE49-F238E27FC236}">
                    <a16:creationId xmlns:a16="http://schemas.microsoft.com/office/drawing/2014/main" id="{41382020-7277-6F77-3BCC-97861FB32B0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282712" y="2828754"/>
                <a:ext cx="121880" cy="12785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56" name="Oval 15">
                <a:extLst>
                  <a:ext uri="{FF2B5EF4-FFF2-40B4-BE49-F238E27FC236}">
                    <a16:creationId xmlns:a16="http://schemas.microsoft.com/office/drawing/2014/main" id="{637B0F0F-B0F5-D1DF-2506-726249A1D99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646478" y="2828754"/>
                <a:ext cx="121880" cy="127850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57" name="Oval 16">
                <a:extLst>
                  <a:ext uri="{FF2B5EF4-FFF2-40B4-BE49-F238E27FC236}">
                    <a16:creationId xmlns:a16="http://schemas.microsoft.com/office/drawing/2014/main" id="{A5731AC0-7194-F198-B52B-5530D6EAB27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404592" y="2956604"/>
                <a:ext cx="121881" cy="1298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58" name="Oval 17">
                <a:extLst>
                  <a:ext uri="{FF2B5EF4-FFF2-40B4-BE49-F238E27FC236}">
                    <a16:creationId xmlns:a16="http://schemas.microsoft.com/office/drawing/2014/main" id="{A6783A6D-EF9C-B7D1-526C-F8F3C04DEEB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586475" y="2762831"/>
                <a:ext cx="121880" cy="1298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59" name="Oval 22">
                <a:extLst>
                  <a:ext uri="{FF2B5EF4-FFF2-40B4-BE49-F238E27FC236}">
                    <a16:creationId xmlns:a16="http://schemas.microsoft.com/office/drawing/2014/main" id="{C917548A-437E-1BCF-550E-8C8BCD70F58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404592" y="2634980"/>
                <a:ext cx="121881" cy="127850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60" name="Oval 23">
                <a:extLst>
                  <a:ext uri="{FF2B5EF4-FFF2-40B4-BE49-F238E27FC236}">
                    <a16:creationId xmlns:a16="http://schemas.microsoft.com/office/drawing/2014/main" id="{EE9F84E8-A30C-76FF-B933-9CD4B9C724D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344589" y="2762831"/>
                <a:ext cx="120005" cy="1298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61" name="Oval 24">
                <a:extLst>
                  <a:ext uri="{FF2B5EF4-FFF2-40B4-BE49-F238E27FC236}">
                    <a16:creationId xmlns:a16="http://schemas.microsoft.com/office/drawing/2014/main" id="{8AF551A8-1D61-F66C-A69F-D5EF0ABD7AA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586475" y="2698905"/>
                <a:ext cx="121880" cy="1298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62" name="Oval 25">
                <a:extLst>
                  <a:ext uri="{FF2B5EF4-FFF2-40B4-BE49-F238E27FC236}">
                    <a16:creationId xmlns:a16="http://schemas.microsoft.com/office/drawing/2014/main" id="{D5B505F5-5D15-57D0-DD5D-3D5B7E74F21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464594" y="2762831"/>
                <a:ext cx="121881" cy="1298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63" name="Oval 26">
                <a:extLst>
                  <a:ext uri="{FF2B5EF4-FFF2-40B4-BE49-F238E27FC236}">
                    <a16:creationId xmlns:a16="http://schemas.microsoft.com/office/drawing/2014/main" id="{3DEEC95E-B656-86F6-6BFC-0481FE1D853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464594" y="2698905"/>
                <a:ext cx="121881" cy="1298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64" name="Oval 27">
                <a:extLst>
                  <a:ext uri="{FF2B5EF4-FFF2-40B4-BE49-F238E27FC236}">
                    <a16:creationId xmlns:a16="http://schemas.microsoft.com/office/drawing/2014/main" id="{3E0B5863-A642-EEC2-6DD7-EA5B5C1A9DB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464594" y="2892679"/>
                <a:ext cx="121881" cy="12984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65" name="Oval 28">
                <a:extLst>
                  <a:ext uri="{FF2B5EF4-FFF2-40B4-BE49-F238E27FC236}">
                    <a16:creationId xmlns:a16="http://schemas.microsoft.com/office/drawing/2014/main" id="{D3EC5EF8-1D3D-D301-90E8-D077322D2A5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526473" y="2828754"/>
                <a:ext cx="120005" cy="127850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66" name="Oval 29">
                <a:extLst>
                  <a:ext uri="{FF2B5EF4-FFF2-40B4-BE49-F238E27FC236}">
                    <a16:creationId xmlns:a16="http://schemas.microsoft.com/office/drawing/2014/main" id="{CBFF2106-6FB3-70A7-D239-F84064E7FB1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344589" y="2892679"/>
                <a:ext cx="120005" cy="12984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67" name="Oval 30">
                <a:extLst>
                  <a:ext uri="{FF2B5EF4-FFF2-40B4-BE49-F238E27FC236}">
                    <a16:creationId xmlns:a16="http://schemas.microsoft.com/office/drawing/2014/main" id="{EA27C572-511E-D9FE-F7AD-962225C3DA3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344589" y="2698905"/>
                <a:ext cx="120005" cy="1298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68" name="Oval 31">
                <a:extLst>
                  <a:ext uri="{FF2B5EF4-FFF2-40B4-BE49-F238E27FC236}">
                    <a16:creationId xmlns:a16="http://schemas.microsoft.com/office/drawing/2014/main" id="{8668E5D2-4D39-BB12-B180-6B46FC2CE9C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586475" y="2892679"/>
                <a:ext cx="121880" cy="1298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69" name="Oval 32">
                <a:extLst>
                  <a:ext uri="{FF2B5EF4-FFF2-40B4-BE49-F238E27FC236}">
                    <a16:creationId xmlns:a16="http://schemas.microsoft.com/office/drawing/2014/main" id="{96BD6BAA-EF74-E719-29E3-FD6F3F491EF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526473" y="2634980"/>
                <a:ext cx="120005" cy="12785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70" name="Oval 33">
                <a:extLst>
                  <a:ext uri="{FF2B5EF4-FFF2-40B4-BE49-F238E27FC236}">
                    <a16:creationId xmlns:a16="http://schemas.microsoft.com/office/drawing/2014/main" id="{58B4CE0D-801C-683A-C093-C0FA554B664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404592" y="2828754"/>
                <a:ext cx="121881" cy="12785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71" name="Oval 34">
                <a:extLst>
                  <a:ext uri="{FF2B5EF4-FFF2-40B4-BE49-F238E27FC236}">
                    <a16:creationId xmlns:a16="http://schemas.microsoft.com/office/drawing/2014/main" id="{71D728D5-0623-2E65-CBEB-345BB79F884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526473" y="2956604"/>
                <a:ext cx="120005" cy="12984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29" name="Line 39">
              <a:extLst>
                <a:ext uri="{FF2B5EF4-FFF2-40B4-BE49-F238E27FC236}">
                  <a16:creationId xmlns:a16="http://schemas.microsoft.com/office/drawing/2014/main" id="{0EBAE3E6-DB7B-161C-1627-582D647AA95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 flipV="1">
              <a:off x="8049040" y="788188"/>
              <a:ext cx="319511" cy="2485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Line 40">
              <a:extLst>
                <a:ext uri="{FF2B5EF4-FFF2-40B4-BE49-F238E27FC236}">
                  <a16:creationId xmlns:a16="http://schemas.microsoft.com/office/drawing/2014/main" id="{41921C7E-4034-29F0-194E-659428E4792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8844903" y="1718920"/>
              <a:ext cx="3275769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Line 41">
              <a:extLst>
                <a:ext uri="{FF2B5EF4-FFF2-40B4-BE49-F238E27FC236}">
                  <a16:creationId xmlns:a16="http://schemas.microsoft.com/office/drawing/2014/main" id="{D74C2F01-4FA2-D1BF-65B4-F44D1339345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 flipV="1">
              <a:off x="8484694" y="1141134"/>
              <a:ext cx="648000" cy="50400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Arc 42">
              <a:extLst>
                <a:ext uri="{FF2B5EF4-FFF2-40B4-BE49-F238E27FC236}">
                  <a16:creationId xmlns:a16="http://schemas.microsoft.com/office/drawing/2014/main" id="{EECB0F16-E745-B0A9-3987-084393C7FB9E}"/>
                </a:ext>
              </a:extLst>
            </p:cNvPr>
            <p:cNvSpPr>
              <a:spLocks/>
            </p:cNvSpPr>
            <p:nvPr/>
          </p:nvSpPr>
          <p:spPr bwMode="auto">
            <a:xfrm rot="19399247">
              <a:off x="8305673" y="984889"/>
              <a:ext cx="1592663" cy="1337541"/>
            </a:xfrm>
            <a:custGeom>
              <a:avLst/>
              <a:gdLst>
                <a:gd name="T0" fmla="*/ 278 w 21600"/>
                <a:gd name="T1" fmla="*/ 0 h 21337"/>
                <a:gd name="T2" fmla="*/ 692 w 21600"/>
                <a:gd name="T3" fmla="*/ 1905 h 21337"/>
                <a:gd name="T4" fmla="*/ 0 w 21600"/>
                <a:gd name="T5" fmla="*/ 1762 h 2133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337"/>
                <a:gd name="T11" fmla="*/ 21600 w 21600"/>
                <a:gd name="T12" fmla="*/ 21337 h 213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337" fill="none" extrusionOk="0">
                  <a:moveTo>
                    <a:pt x="8674" y="-1"/>
                  </a:moveTo>
                  <a:cubicBezTo>
                    <a:pt x="16527" y="3442"/>
                    <a:pt x="21600" y="11205"/>
                    <a:pt x="21600" y="19781"/>
                  </a:cubicBezTo>
                  <a:cubicBezTo>
                    <a:pt x="21600" y="20300"/>
                    <a:pt x="21581" y="20819"/>
                    <a:pt x="21543" y="21337"/>
                  </a:cubicBezTo>
                </a:path>
                <a:path w="21600" h="21337" stroke="0" extrusionOk="0">
                  <a:moveTo>
                    <a:pt x="8674" y="-1"/>
                  </a:moveTo>
                  <a:cubicBezTo>
                    <a:pt x="16527" y="3442"/>
                    <a:pt x="21600" y="11205"/>
                    <a:pt x="21600" y="19781"/>
                  </a:cubicBezTo>
                  <a:cubicBezTo>
                    <a:pt x="21600" y="20300"/>
                    <a:pt x="21581" y="20819"/>
                    <a:pt x="21543" y="21337"/>
                  </a:cubicBezTo>
                  <a:lnTo>
                    <a:pt x="0" y="1978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33" name="Text Box 43">
              <a:extLst>
                <a:ext uri="{FF2B5EF4-FFF2-40B4-BE49-F238E27FC236}">
                  <a16:creationId xmlns:a16="http://schemas.microsoft.com/office/drawing/2014/main" id="{E50BEF85-2F12-0F75-4667-41AB87B12841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9512432" y="849733"/>
              <a:ext cx="74571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600" dirty="0"/>
                <a:t>≈ 135</a:t>
              </a:r>
              <a:r>
                <a:rPr lang="en-US" sz="1600" baseline="30000" dirty="0"/>
                <a:t>º</a:t>
              </a:r>
            </a:p>
          </p:txBody>
        </p:sp>
        <p:grpSp>
          <p:nvGrpSpPr>
            <p:cNvPr id="34" name="Group 44">
              <a:extLst>
                <a:ext uri="{FF2B5EF4-FFF2-40B4-BE49-F238E27FC236}">
                  <a16:creationId xmlns:a16="http://schemas.microsoft.com/office/drawing/2014/main" id="{6D28DDF1-AB6C-CFA1-8C22-3AEF4A753A4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8720828">
              <a:off x="9850574" y="1765456"/>
              <a:ext cx="365578" cy="900899"/>
              <a:chOff x="2166" y="2931"/>
              <a:chExt cx="290" cy="669"/>
            </a:xfrm>
          </p:grpSpPr>
          <p:sp>
            <p:nvSpPr>
              <p:cNvPr id="53" name="Freeform 45">
                <a:extLst>
                  <a:ext uri="{FF2B5EF4-FFF2-40B4-BE49-F238E27FC236}">
                    <a16:creationId xmlns:a16="http://schemas.microsoft.com/office/drawing/2014/main" id="{041A74F6-505C-21C6-718E-F79F886AF50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208" y="3120"/>
                <a:ext cx="248" cy="480"/>
              </a:xfrm>
              <a:custGeom>
                <a:avLst/>
                <a:gdLst>
                  <a:gd name="T0" fmla="*/ 248 w 248"/>
                  <a:gd name="T1" fmla="*/ 480 h 480"/>
                  <a:gd name="T2" fmla="*/ 104 w 248"/>
                  <a:gd name="T3" fmla="*/ 432 h 480"/>
                  <a:gd name="T4" fmla="*/ 200 w 248"/>
                  <a:gd name="T5" fmla="*/ 336 h 480"/>
                  <a:gd name="T6" fmla="*/ 104 w 248"/>
                  <a:gd name="T7" fmla="*/ 288 h 480"/>
                  <a:gd name="T8" fmla="*/ 152 w 248"/>
                  <a:gd name="T9" fmla="*/ 192 h 480"/>
                  <a:gd name="T10" fmla="*/ 8 w 248"/>
                  <a:gd name="T11" fmla="*/ 144 h 480"/>
                  <a:gd name="T12" fmla="*/ 104 w 248"/>
                  <a:gd name="T13" fmla="*/ 48 h 480"/>
                  <a:gd name="T14" fmla="*/ 8 w 248"/>
                  <a:gd name="T15" fmla="*/ 0 h 48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8"/>
                  <a:gd name="T25" fmla="*/ 0 h 480"/>
                  <a:gd name="T26" fmla="*/ 248 w 248"/>
                  <a:gd name="T27" fmla="*/ 480 h 48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8" h="480">
                    <a:moveTo>
                      <a:pt x="248" y="480"/>
                    </a:moveTo>
                    <a:cubicBezTo>
                      <a:pt x="180" y="468"/>
                      <a:pt x="112" y="456"/>
                      <a:pt x="104" y="432"/>
                    </a:cubicBezTo>
                    <a:cubicBezTo>
                      <a:pt x="96" y="408"/>
                      <a:pt x="200" y="360"/>
                      <a:pt x="200" y="336"/>
                    </a:cubicBezTo>
                    <a:cubicBezTo>
                      <a:pt x="200" y="312"/>
                      <a:pt x="112" y="312"/>
                      <a:pt x="104" y="288"/>
                    </a:cubicBezTo>
                    <a:cubicBezTo>
                      <a:pt x="96" y="264"/>
                      <a:pt x="168" y="216"/>
                      <a:pt x="152" y="192"/>
                    </a:cubicBezTo>
                    <a:cubicBezTo>
                      <a:pt x="136" y="168"/>
                      <a:pt x="16" y="168"/>
                      <a:pt x="8" y="144"/>
                    </a:cubicBezTo>
                    <a:cubicBezTo>
                      <a:pt x="0" y="120"/>
                      <a:pt x="104" y="72"/>
                      <a:pt x="104" y="48"/>
                    </a:cubicBezTo>
                    <a:cubicBezTo>
                      <a:pt x="104" y="24"/>
                      <a:pt x="24" y="8"/>
                      <a:pt x="8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54" name="Line 46">
                <a:extLst>
                  <a:ext uri="{FF2B5EF4-FFF2-40B4-BE49-F238E27FC236}">
                    <a16:creationId xmlns:a16="http://schemas.microsoft.com/office/drawing/2014/main" id="{E2C29CF2-F8DA-356F-F546-211FA3DD51C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2166" y="2931"/>
                <a:ext cx="48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lg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805BF676-0074-F4AC-43AD-C7052B67CE4F}"/>
                </a:ext>
              </a:extLst>
            </p:cNvPr>
            <p:cNvGrpSpPr/>
            <p:nvPr/>
          </p:nvGrpSpPr>
          <p:grpSpPr>
            <a:xfrm rot="15570696">
              <a:off x="7168353" y="-4068"/>
              <a:ext cx="1205665" cy="876663"/>
              <a:chOff x="10410956" y="851980"/>
              <a:chExt cx="1205665" cy="876663"/>
            </a:xfrm>
          </p:grpSpPr>
          <p:sp>
            <p:nvSpPr>
              <p:cNvPr id="48" name="Line 48">
                <a:extLst>
                  <a:ext uri="{FF2B5EF4-FFF2-40B4-BE49-F238E27FC236}">
                    <a16:creationId xmlns:a16="http://schemas.microsoft.com/office/drawing/2014/main" id="{CB0A3150-33E6-84E6-C8B9-E97EECAFF10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9500000">
                <a:off x="10691207" y="1418079"/>
                <a:ext cx="92541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9" name="Line 49">
                <a:extLst>
                  <a:ext uri="{FF2B5EF4-FFF2-40B4-BE49-F238E27FC236}">
                    <a16:creationId xmlns:a16="http://schemas.microsoft.com/office/drawing/2014/main" id="{7699FD20-1BD3-6040-1B93-00E6EDE2421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9500000">
                <a:off x="10410956" y="996412"/>
                <a:ext cx="928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0" name="Line 50">
                <a:extLst>
                  <a:ext uri="{FF2B5EF4-FFF2-40B4-BE49-F238E27FC236}">
                    <a16:creationId xmlns:a16="http://schemas.microsoft.com/office/drawing/2014/main" id="{626CB1F1-B4FB-2E10-C0DF-308FBF56530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9500000">
                <a:off x="10640172" y="1213247"/>
                <a:ext cx="0" cy="515396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1" name="Rectangle 53">
                <a:extLst>
                  <a:ext uri="{FF2B5EF4-FFF2-40B4-BE49-F238E27FC236}">
                    <a16:creationId xmlns:a16="http://schemas.microsoft.com/office/drawing/2014/main" id="{10B1C896-6C7D-1618-1D58-8B668B0F5F0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9500000">
                <a:off x="10742393" y="1130139"/>
                <a:ext cx="60694" cy="51539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52" name="Rectangle 54">
                <a:extLst>
                  <a:ext uri="{FF2B5EF4-FFF2-40B4-BE49-F238E27FC236}">
                    <a16:creationId xmlns:a16="http://schemas.microsoft.com/office/drawing/2014/main" id="{2FE6D3D4-78AE-55DD-8762-2716D6B9EFD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9500000">
                <a:off x="10842150" y="851980"/>
                <a:ext cx="606934" cy="51539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36" name="Rectangle 61">
              <a:extLst>
                <a:ext uri="{FF2B5EF4-FFF2-40B4-BE49-F238E27FC236}">
                  <a16:creationId xmlns:a16="http://schemas.microsoft.com/office/drawing/2014/main" id="{73CE2870-93E0-0EB0-DF93-F222922804D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168478" y="1962890"/>
              <a:ext cx="2381692" cy="463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600" dirty="0" err="1"/>
                <a:t>NaI</a:t>
              </a:r>
              <a:r>
                <a:rPr lang="en-US" sz="1600" dirty="0"/>
                <a:t>(Tl) or LaBr</a:t>
              </a:r>
              <a:r>
                <a:rPr lang="en-US" sz="1600" baseline="-25000" dirty="0"/>
                <a:t>3</a:t>
              </a:r>
              <a:r>
                <a:rPr lang="en-US" sz="1600" dirty="0"/>
                <a:t>(Ce)</a:t>
              </a:r>
              <a:endParaRPr lang="en-US" sz="1600" baseline="-25000" dirty="0"/>
            </a:p>
          </p:txBody>
        </p:sp>
        <p:sp>
          <p:nvSpPr>
            <p:cNvPr id="37" name="Rectangle 62">
              <a:extLst>
                <a:ext uri="{FF2B5EF4-FFF2-40B4-BE49-F238E27FC236}">
                  <a16:creationId xmlns:a16="http://schemas.microsoft.com/office/drawing/2014/main" id="{835C456E-3122-9C39-9A0D-A7852F92BE7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658457" y="645169"/>
              <a:ext cx="1277883" cy="846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600" dirty="0"/>
                <a:t>Si </a:t>
              </a:r>
              <a:r>
                <a:rPr lang="en-US" sz="1600" dirty="0">
                  <a:sym typeface="Symbol" pitchFamily="84" charset="2"/>
                </a:rPr>
                <a:t></a:t>
              </a:r>
              <a:r>
                <a:rPr lang="en-US" sz="1600" dirty="0"/>
                <a:t>E-E </a:t>
              </a:r>
            </a:p>
            <a:p>
              <a:pPr eaLnBrk="0" hangingPunct="0"/>
              <a:r>
                <a:rPr lang="en-US" sz="1600" dirty="0"/>
                <a:t>telescope</a:t>
              </a:r>
            </a:p>
          </p:txBody>
        </p:sp>
        <p:sp>
          <p:nvSpPr>
            <p:cNvPr id="38" name="Rectangle 63">
              <a:extLst>
                <a:ext uri="{FF2B5EF4-FFF2-40B4-BE49-F238E27FC236}">
                  <a16:creationId xmlns:a16="http://schemas.microsoft.com/office/drawing/2014/main" id="{BC6C1528-B6BA-9F27-EB0B-10F741B3A14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656159" y="1283946"/>
              <a:ext cx="389468" cy="463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600" dirty="0"/>
                <a:t>p</a:t>
              </a:r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1F04B3AC-488D-53F7-FB70-B00456377FB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173475" y="2171276"/>
              <a:ext cx="151804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600" dirty="0"/>
                <a:t>Target nucleus</a:t>
              </a:r>
            </a:p>
          </p:txBody>
        </p:sp>
        <p:sp>
          <p:nvSpPr>
            <p:cNvPr id="40" name="Rectangle 65">
              <a:extLst>
                <a:ext uri="{FF2B5EF4-FFF2-40B4-BE49-F238E27FC236}">
                  <a16:creationId xmlns:a16="http://schemas.microsoft.com/office/drawing/2014/main" id="{DED160D5-FF1E-3FEA-9DA0-EC00DBDE155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420883" y="734034"/>
              <a:ext cx="449320" cy="463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600" dirty="0"/>
                <a:t>p'</a:t>
              </a:r>
            </a:p>
          </p:txBody>
        </p:sp>
        <p:sp>
          <p:nvSpPr>
            <p:cNvPr id="41" name="Oval 38">
              <a:extLst>
                <a:ext uri="{FF2B5EF4-FFF2-40B4-BE49-F238E27FC236}">
                  <a16:creationId xmlns:a16="http://schemas.microsoft.com/office/drawing/2014/main" id="{F8D679AC-1377-5FF7-7D6D-8081983341F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361133" y="1019010"/>
              <a:ext cx="120005" cy="1298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grpSp>
          <p:nvGrpSpPr>
            <p:cNvPr id="42" name="Gruppe 41">
              <a:extLst>
                <a:ext uri="{FF2B5EF4-FFF2-40B4-BE49-F238E27FC236}">
                  <a16:creationId xmlns:a16="http://schemas.microsoft.com/office/drawing/2014/main" id="{A57BC1A5-718E-6D9D-F995-47B3DB965056}"/>
                </a:ext>
              </a:extLst>
            </p:cNvPr>
            <p:cNvGrpSpPr/>
            <p:nvPr/>
          </p:nvGrpSpPr>
          <p:grpSpPr>
            <a:xfrm rot="8667724">
              <a:off x="10760817" y="2159674"/>
              <a:ext cx="827836" cy="1822984"/>
              <a:chOff x="7394347" y="-116506"/>
              <a:chExt cx="827836" cy="1822984"/>
            </a:xfrm>
          </p:grpSpPr>
          <p:sp>
            <p:nvSpPr>
              <p:cNvPr id="43" name="AutoShape 58">
                <a:extLst>
                  <a:ext uri="{FF2B5EF4-FFF2-40B4-BE49-F238E27FC236}">
                    <a16:creationId xmlns:a16="http://schemas.microsoft.com/office/drawing/2014/main" id="{66307743-57CC-A6BF-7286-AD8C5DD095D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9600000" flipH="1">
                <a:off x="7450176" y="441552"/>
                <a:ext cx="485646" cy="453469"/>
              </a:xfrm>
              <a:custGeom>
                <a:avLst/>
                <a:gdLst>
                  <a:gd name="T0" fmla="*/ 6396 w 21600"/>
                  <a:gd name="T1" fmla="*/ 2803 h 21600"/>
                  <a:gd name="T2" fmla="*/ 3655 w 21600"/>
                  <a:gd name="T3" fmla="*/ 5606 h 21600"/>
                  <a:gd name="T4" fmla="*/ 914 w 21600"/>
                  <a:gd name="T5" fmla="*/ 2803 h 21600"/>
                  <a:gd name="T6" fmla="*/ 3655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ot="10800000"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44" name="Rectangle 59">
                <a:extLst>
                  <a:ext uri="{FF2B5EF4-FFF2-40B4-BE49-F238E27FC236}">
                    <a16:creationId xmlns:a16="http://schemas.microsoft.com/office/drawing/2014/main" id="{1BA99D95-1015-1F18-31A6-BDD22A1F1D2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5000000">
                <a:off x="7224631" y="53210"/>
                <a:ext cx="581318" cy="24188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vert="eaVert"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45" name="Rectangle 60">
                <a:extLst>
                  <a:ext uri="{FF2B5EF4-FFF2-40B4-BE49-F238E27FC236}">
                    <a16:creationId xmlns:a16="http://schemas.microsoft.com/office/drawing/2014/main" id="{419FD1E3-A0F4-BE60-03CC-F8720DA0A87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5000000">
                <a:off x="7589935" y="882926"/>
                <a:ext cx="517393" cy="485647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vert="eaVert"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46" name="Parallelogram 13">
                <a:extLst>
                  <a:ext uri="{FF2B5EF4-FFF2-40B4-BE49-F238E27FC236}">
                    <a16:creationId xmlns:a16="http://schemas.microsoft.com/office/drawing/2014/main" id="{DDD2E0FB-4A43-0970-96D9-D1F7F809BDF9}"/>
                  </a:ext>
                </a:extLst>
              </p:cNvPr>
              <p:cNvSpPr/>
              <p:nvPr/>
            </p:nvSpPr>
            <p:spPr>
              <a:xfrm rot="20525855" flipH="1">
                <a:off x="7743596" y="1420173"/>
                <a:ext cx="185900" cy="286305"/>
              </a:xfrm>
              <a:prstGeom prst="parallelogram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Parallelogram 14">
                <a:extLst>
                  <a:ext uri="{FF2B5EF4-FFF2-40B4-BE49-F238E27FC236}">
                    <a16:creationId xmlns:a16="http://schemas.microsoft.com/office/drawing/2014/main" id="{C4810C9C-D283-B53F-EDD3-90FC6720B0C0}"/>
                  </a:ext>
                </a:extLst>
              </p:cNvPr>
              <p:cNvSpPr/>
              <p:nvPr/>
            </p:nvSpPr>
            <p:spPr>
              <a:xfrm rot="20188806">
                <a:off x="8048101" y="1295766"/>
                <a:ext cx="174082" cy="287178"/>
              </a:xfrm>
              <a:prstGeom prst="parallelogram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pic>
        <p:nvPicPr>
          <p:cNvPr id="73" name="Bilde 72">
            <a:extLst>
              <a:ext uri="{FF2B5EF4-FFF2-40B4-BE49-F238E27FC236}">
                <a16:creationId xmlns:a16="http://schemas.microsoft.com/office/drawing/2014/main" id="{5AE0F7E5-0FE1-E20C-05A2-217D7AF20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831" y="1354695"/>
            <a:ext cx="6252595" cy="4903351"/>
          </a:xfrm>
          <a:prstGeom prst="rect">
            <a:avLst/>
          </a:prstGeom>
        </p:spPr>
      </p:pic>
      <p:sp>
        <p:nvSpPr>
          <p:cNvPr id="74" name="TekstSylinder 73">
            <a:extLst>
              <a:ext uri="{FF2B5EF4-FFF2-40B4-BE49-F238E27FC236}">
                <a16:creationId xmlns:a16="http://schemas.microsoft.com/office/drawing/2014/main" id="{E6F92A75-C283-6DFC-D50A-2B3910955A0C}"/>
              </a:ext>
            </a:extLst>
          </p:cNvPr>
          <p:cNvSpPr txBox="1"/>
          <p:nvPr/>
        </p:nvSpPr>
        <p:spPr>
          <a:xfrm>
            <a:off x="7122697" y="6467559"/>
            <a:ext cx="34868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V. W. Ingeberg </a:t>
            </a:r>
            <a:r>
              <a:rPr lang="en-US" sz="1050" i="1" dirty="0"/>
              <a:t>et al.</a:t>
            </a:r>
            <a:r>
              <a:rPr lang="en-US" sz="1050" dirty="0"/>
              <a:t>, Phys. Rev. C </a:t>
            </a:r>
            <a:r>
              <a:rPr lang="en-US" sz="1050" b="1" dirty="0"/>
              <a:t>106</a:t>
            </a:r>
            <a:r>
              <a:rPr lang="en-US" sz="1050" dirty="0"/>
              <a:t>, 054315 (2022)</a:t>
            </a:r>
          </a:p>
        </p:txBody>
      </p:sp>
    </p:spTree>
    <p:extLst>
      <p:ext uri="{BB962C8B-B14F-4D97-AF65-F5344CB8AC3E}">
        <p14:creationId xmlns:p14="http://schemas.microsoft.com/office/powerpoint/2010/main" val="756387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B794DC5-A4D6-7778-E92C-CECB27DA2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Oslo method with inverse kinematics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684DB33-C238-7B4E-6A9B-67AD32E45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D3C9A-F14D-7C4E-9EA8-DF860ECD7943}" type="datetime1">
              <a:rPr lang="nb-NO" smtClean="0"/>
              <a:t>24.03.2025</a:t>
            </a:fld>
            <a:endParaRPr lang="en-US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E90A595-1ED8-9E05-281F-E0C7A437A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662C-89AB-B247-8841-901877E9AA8E}" type="slidenum">
              <a:rPr lang="en-US" smtClean="0"/>
              <a:t>9</a:t>
            </a:fld>
            <a:endParaRPr lang="en-US" dirty="0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80EF757B-5A9B-B1F9-5294-73FCAF9F2049}"/>
              </a:ext>
            </a:extLst>
          </p:cNvPr>
          <p:cNvGrpSpPr>
            <a:grpSpLocks noChangeAspect="1"/>
          </p:cNvGrpSpPr>
          <p:nvPr/>
        </p:nvGrpSpPr>
        <p:grpSpPr>
          <a:xfrm>
            <a:off x="838200" y="1825625"/>
            <a:ext cx="4813719" cy="3391686"/>
            <a:chOff x="6658457" y="-168569"/>
            <a:chExt cx="5891713" cy="4151227"/>
          </a:xfrm>
        </p:grpSpPr>
        <p:sp>
          <p:nvSpPr>
            <p:cNvPr id="8" name="Oval 20">
              <a:extLst>
                <a:ext uri="{FF2B5EF4-FFF2-40B4-BE49-F238E27FC236}">
                  <a16:creationId xmlns:a16="http://schemas.microsoft.com/office/drawing/2014/main" id="{94F0C000-CBE2-122E-2CFA-7433CD7216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691728" y="1652997"/>
              <a:ext cx="121880" cy="1298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9" name="Line 21">
              <a:extLst>
                <a:ext uri="{FF2B5EF4-FFF2-40B4-BE49-F238E27FC236}">
                  <a16:creationId xmlns:a16="http://schemas.microsoft.com/office/drawing/2014/main" id="{8F01A078-22AF-F82B-AD80-304677E3CF1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7873610" y="1718920"/>
              <a:ext cx="9112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10" name="Gruppe 9">
              <a:extLst>
                <a:ext uri="{FF2B5EF4-FFF2-40B4-BE49-F238E27FC236}">
                  <a16:creationId xmlns:a16="http://schemas.microsoft.com/office/drawing/2014/main" id="{BBC3D9D0-2DDB-FD39-6DFD-534EC99A8BAC}"/>
                </a:ext>
              </a:extLst>
            </p:cNvPr>
            <p:cNvGrpSpPr/>
            <p:nvPr/>
          </p:nvGrpSpPr>
          <p:grpSpPr>
            <a:xfrm>
              <a:off x="9026786" y="1525146"/>
              <a:ext cx="485646" cy="451471"/>
              <a:chOff x="8282712" y="2634980"/>
              <a:chExt cx="485646" cy="451471"/>
            </a:xfrm>
          </p:grpSpPr>
          <p:sp>
            <p:nvSpPr>
              <p:cNvPr id="37" name="Oval 14">
                <a:extLst>
                  <a:ext uri="{FF2B5EF4-FFF2-40B4-BE49-F238E27FC236}">
                    <a16:creationId xmlns:a16="http://schemas.microsoft.com/office/drawing/2014/main" id="{5F9008DB-F259-318C-FE85-F4A67640B2E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282712" y="2828754"/>
                <a:ext cx="121880" cy="12785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38" name="Oval 15">
                <a:extLst>
                  <a:ext uri="{FF2B5EF4-FFF2-40B4-BE49-F238E27FC236}">
                    <a16:creationId xmlns:a16="http://schemas.microsoft.com/office/drawing/2014/main" id="{F0AF7019-65D6-F13C-7EAC-EA3E495E9EA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646478" y="2828754"/>
                <a:ext cx="121880" cy="127850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39" name="Oval 16">
                <a:extLst>
                  <a:ext uri="{FF2B5EF4-FFF2-40B4-BE49-F238E27FC236}">
                    <a16:creationId xmlns:a16="http://schemas.microsoft.com/office/drawing/2014/main" id="{74317988-F2FC-B08B-FD86-79D1BA86B33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404592" y="2956604"/>
                <a:ext cx="121881" cy="1298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40" name="Oval 17">
                <a:extLst>
                  <a:ext uri="{FF2B5EF4-FFF2-40B4-BE49-F238E27FC236}">
                    <a16:creationId xmlns:a16="http://schemas.microsoft.com/office/drawing/2014/main" id="{C5100157-A8D3-FA9F-3BD3-75A3D055715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586475" y="2762831"/>
                <a:ext cx="121880" cy="1298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41" name="Oval 22">
                <a:extLst>
                  <a:ext uri="{FF2B5EF4-FFF2-40B4-BE49-F238E27FC236}">
                    <a16:creationId xmlns:a16="http://schemas.microsoft.com/office/drawing/2014/main" id="{73253739-435F-564F-3F84-0B6756435BF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404592" y="2634980"/>
                <a:ext cx="121881" cy="127850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42" name="Oval 23">
                <a:extLst>
                  <a:ext uri="{FF2B5EF4-FFF2-40B4-BE49-F238E27FC236}">
                    <a16:creationId xmlns:a16="http://schemas.microsoft.com/office/drawing/2014/main" id="{0E88DEBE-73B0-B8DD-912C-61154DE6BD6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344589" y="2762831"/>
                <a:ext cx="120005" cy="1298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43" name="Oval 24">
                <a:extLst>
                  <a:ext uri="{FF2B5EF4-FFF2-40B4-BE49-F238E27FC236}">
                    <a16:creationId xmlns:a16="http://schemas.microsoft.com/office/drawing/2014/main" id="{AAA7BFC8-D8B9-CD06-6ECD-0FA83436CD4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586475" y="2698905"/>
                <a:ext cx="121880" cy="1298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44" name="Oval 25">
                <a:extLst>
                  <a:ext uri="{FF2B5EF4-FFF2-40B4-BE49-F238E27FC236}">
                    <a16:creationId xmlns:a16="http://schemas.microsoft.com/office/drawing/2014/main" id="{64403ADF-FB6D-74A3-F6AC-2FE73001DDF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464594" y="2762831"/>
                <a:ext cx="121881" cy="1298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45" name="Oval 26">
                <a:extLst>
                  <a:ext uri="{FF2B5EF4-FFF2-40B4-BE49-F238E27FC236}">
                    <a16:creationId xmlns:a16="http://schemas.microsoft.com/office/drawing/2014/main" id="{0CEE0767-FF2D-CDCA-2493-54A3C7C37AC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464594" y="2698905"/>
                <a:ext cx="121881" cy="129848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46" name="Oval 27">
                <a:extLst>
                  <a:ext uri="{FF2B5EF4-FFF2-40B4-BE49-F238E27FC236}">
                    <a16:creationId xmlns:a16="http://schemas.microsoft.com/office/drawing/2014/main" id="{AA716E5F-9E79-3FFA-0DB3-C3392DED460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464594" y="2892679"/>
                <a:ext cx="121881" cy="12984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47" name="Oval 28">
                <a:extLst>
                  <a:ext uri="{FF2B5EF4-FFF2-40B4-BE49-F238E27FC236}">
                    <a16:creationId xmlns:a16="http://schemas.microsoft.com/office/drawing/2014/main" id="{ED63133C-3B8D-AB43-B656-E91BCDCA172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526473" y="2828754"/>
                <a:ext cx="120005" cy="127850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48" name="Oval 29">
                <a:extLst>
                  <a:ext uri="{FF2B5EF4-FFF2-40B4-BE49-F238E27FC236}">
                    <a16:creationId xmlns:a16="http://schemas.microsoft.com/office/drawing/2014/main" id="{F39B891E-D272-46EC-E2C0-20A424A5E3B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344589" y="2892679"/>
                <a:ext cx="120005" cy="12984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49" name="Oval 30">
                <a:extLst>
                  <a:ext uri="{FF2B5EF4-FFF2-40B4-BE49-F238E27FC236}">
                    <a16:creationId xmlns:a16="http://schemas.microsoft.com/office/drawing/2014/main" id="{48EDD1CC-E474-8418-6F65-BA613E5C27F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344589" y="2698905"/>
                <a:ext cx="120005" cy="1298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50" name="Oval 31">
                <a:extLst>
                  <a:ext uri="{FF2B5EF4-FFF2-40B4-BE49-F238E27FC236}">
                    <a16:creationId xmlns:a16="http://schemas.microsoft.com/office/drawing/2014/main" id="{C370A8EA-A202-520F-4E30-96B87558257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586475" y="2892679"/>
                <a:ext cx="121880" cy="12984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51" name="Oval 32">
                <a:extLst>
                  <a:ext uri="{FF2B5EF4-FFF2-40B4-BE49-F238E27FC236}">
                    <a16:creationId xmlns:a16="http://schemas.microsoft.com/office/drawing/2014/main" id="{F37DF141-CCAC-A744-DBC7-359090CC151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526473" y="2634980"/>
                <a:ext cx="120005" cy="12785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52" name="Oval 33">
                <a:extLst>
                  <a:ext uri="{FF2B5EF4-FFF2-40B4-BE49-F238E27FC236}">
                    <a16:creationId xmlns:a16="http://schemas.microsoft.com/office/drawing/2014/main" id="{31E5FEB8-EE76-B31B-6BBA-D0AA01A2783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404592" y="2828754"/>
                <a:ext cx="121881" cy="12785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53" name="Oval 34">
                <a:extLst>
                  <a:ext uri="{FF2B5EF4-FFF2-40B4-BE49-F238E27FC236}">
                    <a16:creationId xmlns:a16="http://schemas.microsoft.com/office/drawing/2014/main" id="{7E1E7FCC-32A9-F741-BB80-2AAE3422457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526473" y="2956604"/>
                <a:ext cx="120005" cy="12984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11" name="Line 39">
              <a:extLst>
                <a:ext uri="{FF2B5EF4-FFF2-40B4-BE49-F238E27FC236}">
                  <a16:creationId xmlns:a16="http://schemas.microsoft.com/office/drawing/2014/main" id="{7905B118-71CC-129B-E8E9-3E944BD18EC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 flipV="1">
              <a:off x="8049040" y="788188"/>
              <a:ext cx="319511" cy="2485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Line 40">
              <a:extLst>
                <a:ext uri="{FF2B5EF4-FFF2-40B4-BE49-F238E27FC236}">
                  <a16:creationId xmlns:a16="http://schemas.microsoft.com/office/drawing/2014/main" id="{C1A0ADC3-D7E3-84A9-9687-311F14CF92F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8844903" y="1718920"/>
              <a:ext cx="3275769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Line 41">
              <a:extLst>
                <a:ext uri="{FF2B5EF4-FFF2-40B4-BE49-F238E27FC236}">
                  <a16:creationId xmlns:a16="http://schemas.microsoft.com/office/drawing/2014/main" id="{839AB7D1-359D-ED9E-9DD6-92B10A5B3F6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 flipV="1">
              <a:off x="8484694" y="1141134"/>
              <a:ext cx="648000" cy="50400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Arc 42">
              <a:extLst>
                <a:ext uri="{FF2B5EF4-FFF2-40B4-BE49-F238E27FC236}">
                  <a16:creationId xmlns:a16="http://schemas.microsoft.com/office/drawing/2014/main" id="{11D4FBCC-9431-93A1-4229-8AEE49665D59}"/>
                </a:ext>
              </a:extLst>
            </p:cNvPr>
            <p:cNvSpPr>
              <a:spLocks/>
            </p:cNvSpPr>
            <p:nvPr/>
          </p:nvSpPr>
          <p:spPr bwMode="auto">
            <a:xfrm rot="19399247">
              <a:off x="8305673" y="984889"/>
              <a:ext cx="1592663" cy="1337541"/>
            </a:xfrm>
            <a:custGeom>
              <a:avLst/>
              <a:gdLst>
                <a:gd name="T0" fmla="*/ 278 w 21600"/>
                <a:gd name="T1" fmla="*/ 0 h 21337"/>
                <a:gd name="T2" fmla="*/ 692 w 21600"/>
                <a:gd name="T3" fmla="*/ 1905 h 21337"/>
                <a:gd name="T4" fmla="*/ 0 w 21600"/>
                <a:gd name="T5" fmla="*/ 1762 h 2133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337"/>
                <a:gd name="T11" fmla="*/ 21600 w 21600"/>
                <a:gd name="T12" fmla="*/ 21337 h 213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337" fill="none" extrusionOk="0">
                  <a:moveTo>
                    <a:pt x="8674" y="-1"/>
                  </a:moveTo>
                  <a:cubicBezTo>
                    <a:pt x="16527" y="3442"/>
                    <a:pt x="21600" y="11205"/>
                    <a:pt x="21600" y="19781"/>
                  </a:cubicBezTo>
                  <a:cubicBezTo>
                    <a:pt x="21600" y="20300"/>
                    <a:pt x="21581" y="20819"/>
                    <a:pt x="21543" y="21337"/>
                  </a:cubicBezTo>
                </a:path>
                <a:path w="21600" h="21337" stroke="0" extrusionOk="0">
                  <a:moveTo>
                    <a:pt x="8674" y="-1"/>
                  </a:moveTo>
                  <a:cubicBezTo>
                    <a:pt x="16527" y="3442"/>
                    <a:pt x="21600" y="11205"/>
                    <a:pt x="21600" y="19781"/>
                  </a:cubicBezTo>
                  <a:cubicBezTo>
                    <a:pt x="21600" y="20300"/>
                    <a:pt x="21581" y="20819"/>
                    <a:pt x="21543" y="21337"/>
                  </a:cubicBezTo>
                  <a:lnTo>
                    <a:pt x="0" y="1978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5" name="Text Box 43">
              <a:extLst>
                <a:ext uri="{FF2B5EF4-FFF2-40B4-BE49-F238E27FC236}">
                  <a16:creationId xmlns:a16="http://schemas.microsoft.com/office/drawing/2014/main" id="{AB3DED8F-9F0A-2E99-0025-3B6858D8D0A9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9512432" y="849733"/>
              <a:ext cx="74571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600" dirty="0"/>
                <a:t>≈ 135</a:t>
              </a:r>
              <a:r>
                <a:rPr lang="en-US" sz="1600" baseline="30000" dirty="0"/>
                <a:t>º</a:t>
              </a:r>
            </a:p>
          </p:txBody>
        </p:sp>
        <p:grpSp>
          <p:nvGrpSpPr>
            <p:cNvPr id="16" name="Group 44">
              <a:extLst>
                <a:ext uri="{FF2B5EF4-FFF2-40B4-BE49-F238E27FC236}">
                  <a16:creationId xmlns:a16="http://schemas.microsoft.com/office/drawing/2014/main" id="{64F1ACFD-9077-A1F1-32D5-71AFB810BFA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8720828">
              <a:off x="9850574" y="1765456"/>
              <a:ext cx="365578" cy="900899"/>
              <a:chOff x="2166" y="2931"/>
              <a:chExt cx="290" cy="669"/>
            </a:xfrm>
          </p:grpSpPr>
          <p:sp>
            <p:nvSpPr>
              <p:cNvPr id="35" name="Freeform 45">
                <a:extLst>
                  <a:ext uri="{FF2B5EF4-FFF2-40B4-BE49-F238E27FC236}">
                    <a16:creationId xmlns:a16="http://schemas.microsoft.com/office/drawing/2014/main" id="{3686C92E-0483-2CAB-6BF9-D2D08320664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208" y="3120"/>
                <a:ext cx="248" cy="480"/>
              </a:xfrm>
              <a:custGeom>
                <a:avLst/>
                <a:gdLst>
                  <a:gd name="T0" fmla="*/ 248 w 248"/>
                  <a:gd name="T1" fmla="*/ 480 h 480"/>
                  <a:gd name="T2" fmla="*/ 104 w 248"/>
                  <a:gd name="T3" fmla="*/ 432 h 480"/>
                  <a:gd name="T4" fmla="*/ 200 w 248"/>
                  <a:gd name="T5" fmla="*/ 336 h 480"/>
                  <a:gd name="T6" fmla="*/ 104 w 248"/>
                  <a:gd name="T7" fmla="*/ 288 h 480"/>
                  <a:gd name="T8" fmla="*/ 152 w 248"/>
                  <a:gd name="T9" fmla="*/ 192 h 480"/>
                  <a:gd name="T10" fmla="*/ 8 w 248"/>
                  <a:gd name="T11" fmla="*/ 144 h 480"/>
                  <a:gd name="T12" fmla="*/ 104 w 248"/>
                  <a:gd name="T13" fmla="*/ 48 h 480"/>
                  <a:gd name="T14" fmla="*/ 8 w 248"/>
                  <a:gd name="T15" fmla="*/ 0 h 48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8"/>
                  <a:gd name="T25" fmla="*/ 0 h 480"/>
                  <a:gd name="T26" fmla="*/ 248 w 248"/>
                  <a:gd name="T27" fmla="*/ 480 h 48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8" h="480">
                    <a:moveTo>
                      <a:pt x="248" y="480"/>
                    </a:moveTo>
                    <a:cubicBezTo>
                      <a:pt x="180" y="468"/>
                      <a:pt x="112" y="456"/>
                      <a:pt x="104" y="432"/>
                    </a:cubicBezTo>
                    <a:cubicBezTo>
                      <a:pt x="96" y="408"/>
                      <a:pt x="200" y="360"/>
                      <a:pt x="200" y="336"/>
                    </a:cubicBezTo>
                    <a:cubicBezTo>
                      <a:pt x="200" y="312"/>
                      <a:pt x="112" y="312"/>
                      <a:pt x="104" y="288"/>
                    </a:cubicBezTo>
                    <a:cubicBezTo>
                      <a:pt x="96" y="264"/>
                      <a:pt x="168" y="216"/>
                      <a:pt x="152" y="192"/>
                    </a:cubicBezTo>
                    <a:cubicBezTo>
                      <a:pt x="136" y="168"/>
                      <a:pt x="16" y="168"/>
                      <a:pt x="8" y="144"/>
                    </a:cubicBezTo>
                    <a:cubicBezTo>
                      <a:pt x="0" y="120"/>
                      <a:pt x="104" y="72"/>
                      <a:pt x="104" y="48"/>
                    </a:cubicBezTo>
                    <a:cubicBezTo>
                      <a:pt x="104" y="24"/>
                      <a:pt x="24" y="8"/>
                      <a:pt x="8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36" name="Line 46">
                <a:extLst>
                  <a:ext uri="{FF2B5EF4-FFF2-40B4-BE49-F238E27FC236}">
                    <a16:creationId xmlns:a16="http://schemas.microsoft.com/office/drawing/2014/main" id="{95FA0092-11FD-7FC7-1D68-EE7DCC9D3DF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2166" y="2931"/>
                <a:ext cx="48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lg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7" name="Gruppe 16">
              <a:extLst>
                <a:ext uri="{FF2B5EF4-FFF2-40B4-BE49-F238E27FC236}">
                  <a16:creationId xmlns:a16="http://schemas.microsoft.com/office/drawing/2014/main" id="{AF5CBA6A-99BE-DEB1-50E2-19F6167D4C65}"/>
                </a:ext>
              </a:extLst>
            </p:cNvPr>
            <p:cNvGrpSpPr/>
            <p:nvPr/>
          </p:nvGrpSpPr>
          <p:grpSpPr>
            <a:xfrm rot="15570696">
              <a:off x="7168353" y="-4068"/>
              <a:ext cx="1205665" cy="876663"/>
              <a:chOff x="10410956" y="851980"/>
              <a:chExt cx="1205665" cy="876663"/>
            </a:xfrm>
          </p:grpSpPr>
          <p:sp>
            <p:nvSpPr>
              <p:cNvPr id="30" name="Line 48">
                <a:extLst>
                  <a:ext uri="{FF2B5EF4-FFF2-40B4-BE49-F238E27FC236}">
                    <a16:creationId xmlns:a16="http://schemas.microsoft.com/office/drawing/2014/main" id="{DAF03F1C-56D7-0C90-322D-51FB50B07CF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9500000">
                <a:off x="10691207" y="1418079"/>
                <a:ext cx="92541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" name="Line 49">
                <a:extLst>
                  <a:ext uri="{FF2B5EF4-FFF2-40B4-BE49-F238E27FC236}">
                    <a16:creationId xmlns:a16="http://schemas.microsoft.com/office/drawing/2014/main" id="{ADB33DAB-C943-4348-03FE-21A148600B5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9500000">
                <a:off x="10410956" y="996412"/>
                <a:ext cx="928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" name="Line 50">
                <a:extLst>
                  <a:ext uri="{FF2B5EF4-FFF2-40B4-BE49-F238E27FC236}">
                    <a16:creationId xmlns:a16="http://schemas.microsoft.com/office/drawing/2014/main" id="{D1644600-67BA-D854-1255-4C0C40FA782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9500000">
                <a:off x="10640172" y="1213247"/>
                <a:ext cx="0" cy="515396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" name="Rectangle 53">
                <a:extLst>
                  <a:ext uri="{FF2B5EF4-FFF2-40B4-BE49-F238E27FC236}">
                    <a16:creationId xmlns:a16="http://schemas.microsoft.com/office/drawing/2014/main" id="{9FF6BC75-1EF0-B9C4-8AE8-1FC9025274D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9500000">
                <a:off x="10742393" y="1130139"/>
                <a:ext cx="60694" cy="51539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34" name="Rectangle 54">
                <a:extLst>
                  <a:ext uri="{FF2B5EF4-FFF2-40B4-BE49-F238E27FC236}">
                    <a16:creationId xmlns:a16="http://schemas.microsoft.com/office/drawing/2014/main" id="{A3572EA0-AE6D-E350-31E5-79D3D6FCC1D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9500000">
                <a:off x="10842150" y="851980"/>
                <a:ext cx="606934" cy="51539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18" name="Rectangle 61">
              <a:extLst>
                <a:ext uri="{FF2B5EF4-FFF2-40B4-BE49-F238E27FC236}">
                  <a16:creationId xmlns:a16="http://schemas.microsoft.com/office/drawing/2014/main" id="{41C6B4B4-F4E7-7634-2940-D2B806BEF0F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168478" y="1962890"/>
              <a:ext cx="2381692" cy="463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600" dirty="0" err="1"/>
                <a:t>NaI</a:t>
              </a:r>
              <a:r>
                <a:rPr lang="en-US" sz="1600" dirty="0"/>
                <a:t>(Tl) or LaBr</a:t>
              </a:r>
              <a:r>
                <a:rPr lang="en-US" sz="1600" baseline="-25000" dirty="0"/>
                <a:t>3</a:t>
              </a:r>
              <a:r>
                <a:rPr lang="en-US" sz="1600" dirty="0"/>
                <a:t>(Ce)</a:t>
              </a:r>
              <a:endParaRPr lang="en-US" sz="1600" baseline="-25000" dirty="0"/>
            </a:p>
          </p:txBody>
        </p:sp>
        <p:sp>
          <p:nvSpPr>
            <p:cNvPr id="19" name="Rectangle 62">
              <a:extLst>
                <a:ext uri="{FF2B5EF4-FFF2-40B4-BE49-F238E27FC236}">
                  <a16:creationId xmlns:a16="http://schemas.microsoft.com/office/drawing/2014/main" id="{E814D74A-1C4A-867F-CF41-F0735E9ECC8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658457" y="645169"/>
              <a:ext cx="1277883" cy="846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600" dirty="0"/>
                <a:t>Si </a:t>
              </a:r>
              <a:r>
                <a:rPr lang="en-US" sz="1600" dirty="0">
                  <a:sym typeface="Symbol" pitchFamily="84" charset="2"/>
                </a:rPr>
                <a:t></a:t>
              </a:r>
              <a:r>
                <a:rPr lang="en-US" sz="1600" dirty="0"/>
                <a:t>E-E </a:t>
              </a:r>
            </a:p>
            <a:p>
              <a:pPr eaLnBrk="0" hangingPunct="0"/>
              <a:r>
                <a:rPr lang="en-US" sz="1600" dirty="0"/>
                <a:t>telescope</a:t>
              </a:r>
            </a:p>
          </p:txBody>
        </p:sp>
        <p:sp>
          <p:nvSpPr>
            <p:cNvPr id="20" name="Rectangle 63">
              <a:extLst>
                <a:ext uri="{FF2B5EF4-FFF2-40B4-BE49-F238E27FC236}">
                  <a16:creationId xmlns:a16="http://schemas.microsoft.com/office/drawing/2014/main" id="{D0B18D20-2398-8107-80CA-B0636CF3CAC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656159" y="1283946"/>
              <a:ext cx="389468" cy="463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600" dirty="0"/>
                <a:t>p</a:t>
              </a:r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1EDA9C1F-1685-ED25-97E2-C6D578C1230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173475" y="2171276"/>
              <a:ext cx="151804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600" dirty="0"/>
                <a:t>Target nucleus</a:t>
              </a:r>
            </a:p>
          </p:txBody>
        </p:sp>
        <p:sp>
          <p:nvSpPr>
            <p:cNvPr id="22" name="Rectangle 65">
              <a:extLst>
                <a:ext uri="{FF2B5EF4-FFF2-40B4-BE49-F238E27FC236}">
                  <a16:creationId xmlns:a16="http://schemas.microsoft.com/office/drawing/2014/main" id="{72E58D0B-82D0-E885-33D9-A257E69C8D0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420883" y="734034"/>
              <a:ext cx="449320" cy="463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600" dirty="0"/>
                <a:t>p'</a:t>
              </a:r>
            </a:p>
          </p:txBody>
        </p:sp>
        <p:sp>
          <p:nvSpPr>
            <p:cNvPr id="23" name="Oval 38">
              <a:extLst>
                <a:ext uri="{FF2B5EF4-FFF2-40B4-BE49-F238E27FC236}">
                  <a16:creationId xmlns:a16="http://schemas.microsoft.com/office/drawing/2014/main" id="{DC5A0DC4-0A24-0D45-D995-90984332AE3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361133" y="1019010"/>
              <a:ext cx="120005" cy="1298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20ADA521-21BA-619D-F740-5F17EAD66778}"/>
                </a:ext>
              </a:extLst>
            </p:cNvPr>
            <p:cNvGrpSpPr/>
            <p:nvPr/>
          </p:nvGrpSpPr>
          <p:grpSpPr>
            <a:xfrm rot="8667724">
              <a:off x="10760817" y="2159674"/>
              <a:ext cx="827836" cy="1822984"/>
              <a:chOff x="7394347" y="-116506"/>
              <a:chExt cx="827836" cy="1822984"/>
            </a:xfrm>
          </p:grpSpPr>
          <p:sp>
            <p:nvSpPr>
              <p:cNvPr id="25" name="AutoShape 58">
                <a:extLst>
                  <a:ext uri="{FF2B5EF4-FFF2-40B4-BE49-F238E27FC236}">
                    <a16:creationId xmlns:a16="http://schemas.microsoft.com/office/drawing/2014/main" id="{5CF50B0A-7FBE-F840-B063-5C0FE515378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9600000" flipH="1">
                <a:off x="7450176" y="441552"/>
                <a:ext cx="485646" cy="453469"/>
              </a:xfrm>
              <a:custGeom>
                <a:avLst/>
                <a:gdLst>
                  <a:gd name="T0" fmla="*/ 6396 w 21600"/>
                  <a:gd name="T1" fmla="*/ 2803 h 21600"/>
                  <a:gd name="T2" fmla="*/ 3655 w 21600"/>
                  <a:gd name="T3" fmla="*/ 5606 h 21600"/>
                  <a:gd name="T4" fmla="*/ 914 w 21600"/>
                  <a:gd name="T5" fmla="*/ 2803 h 21600"/>
                  <a:gd name="T6" fmla="*/ 3655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ot="10800000"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26" name="Rectangle 59">
                <a:extLst>
                  <a:ext uri="{FF2B5EF4-FFF2-40B4-BE49-F238E27FC236}">
                    <a16:creationId xmlns:a16="http://schemas.microsoft.com/office/drawing/2014/main" id="{F6FB8BCB-44E1-C44C-58C1-5D27922E8A9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5000000">
                <a:off x="7224631" y="53210"/>
                <a:ext cx="581318" cy="24188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vert="eaVert"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27" name="Rectangle 60">
                <a:extLst>
                  <a:ext uri="{FF2B5EF4-FFF2-40B4-BE49-F238E27FC236}">
                    <a16:creationId xmlns:a16="http://schemas.microsoft.com/office/drawing/2014/main" id="{F9BFF123-4C18-8C7F-CD43-8167A4AD0E9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5000000">
                <a:off x="7589935" y="882926"/>
                <a:ext cx="517393" cy="485647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vert="eaVert"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28" name="Parallelogram 13">
                <a:extLst>
                  <a:ext uri="{FF2B5EF4-FFF2-40B4-BE49-F238E27FC236}">
                    <a16:creationId xmlns:a16="http://schemas.microsoft.com/office/drawing/2014/main" id="{65AB3B73-45DB-51DB-4A22-6FD59F17F4BD}"/>
                  </a:ext>
                </a:extLst>
              </p:cNvPr>
              <p:cNvSpPr/>
              <p:nvPr/>
            </p:nvSpPr>
            <p:spPr>
              <a:xfrm rot="20525855" flipH="1">
                <a:off x="7743596" y="1420173"/>
                <a:ext cx="185900" cy="286305"/>
              </a:xfrm>
              <a:prstGeom prst="parallelogram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Parallelogram 14">
                <a:extLst>
                  <a:ext uri="{FF2B5EF4-FFF2-40B4-BE49-F238E27FC236}">
                    <a16:creationId xmlns:a16="http://schemas.microsoft.com/office/drawing/2014/main" id="{7B128CBA-E440-1207-72E4-A4CDEA77B54F}"/>
                  </a:ext>
                </a:extLst>
              </p:cNvPr>
              <p:cNvSpPr/>
              <p:nvPr/>
            </p:nvSpPr>
            <p:spPr>
              <a:xfrm rot="20188806">
                <a:off x="8048101" y="1295766"/>
                <a:ext cx="174082" cy="287178"/>
              </a:xfrm>
              <a:prstGeom prst="parallelogram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56" name="Line 21">
            <a:extLst>
              <a:ext uri="{FF2B5EF4-FFF2-40B4-BE49-F238E27FC236}">
                <a16:creationId xmlns:a16="http://schemas.microsoft.com/office/drawing/2014/main" id="{F6EC38C8-56A0-04C3-7190-8DC1C7821D70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7169498" y="3213244"/>
            <a:ext cx="74455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57" name="Gruppe 56">
            <a:extLst>
              <a:ext uri="{FF2B5EF4-FFF2-40B4-BE49-F238E27FC236}">
                <a16:creationId xmlns:a16="http://schemas.microsoft.com/office/drawing/2014/main" id="{0A8D6FA1-E827-A75F-B9B9-DE3550228976}"/>
              </a:ext>
            </a:extLst>
          </p:cNvPr>
          <p:cNvGrpSpPr/>
          <p:nvPr/>
        </p:nvGrpSpPr>
        <p:grpSpPr>
          <a:xfrm>
            <a:off x="6689441" y="3000275"/>
            <a:ext cx="396788" cy="368866"/>
            <a:chOff x="8282712" y="2634980"/>
            <a:chExt cx="485646" cy="451471"/>
          </a:xfrm>
        </p:grpSpPr>
        <p:sp>
          <p:nvSpPr>
            <p:cNvPr id="84" name="Oval 14">
              <a:extLst>
                <a:ext uri="{FF2B5EF4-FFF2-40B4-BE49-F238E27FC236}">
                  <a16:creationId xmlns:a16="http://schemas.microsoft.com/office/drawing/2014/main" id="{4ACB6AF1-555A-22BB-3660-FC522855A28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282712" y="2828754"/>
              <a:ext cx="121880" cy="1278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85" name="Oval 15">
              <a:extLst>
                <a:ext uri="{FF2B5EF4-FFF2-40B4-BE49-F238E27FC236}">
                  <a16:creationId xmlns:a16="http://schemas.microsoft.com/office/drawing/2014/main" id="{86FE29FA-D008-88B7-E5A2-5E4188ED942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646478" y="2828754"/>
              <a:ext cx="121880" cy="12785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86" name="Oval 16">
              <a:extLst>
                <a:ext uri="{FF2B5EF4-FFF2-40B4-BE49-F238E27FC236}">
                  <a16:creationId xmlns:a16="http://schemas.microsoft.com/office/drawing/2014/main" id="{F6668420-1D96-E82A-5947-7AD9D7BB069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404592" y="2956604"/>
              <a:ext cx="121881" cy="12984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87" name="Oval 17">
              <a:extLst>
                <a:ext uri="{FF2B5EF4-FFF2-40B4-BE49-F238E27FC236}">
                  <a16:creationId xmlns:a16="http://schemas.microsoft.com/office/drawing/2014/main" id="{7E90F51F-4FA8-D529-4886-3F38B03D865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586475" y="2762831"/>
              <a:ext cx="121880" cy="1298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88" name="Oval 22">
              <a:extLst>
                <a:ext uri="{FF2B5EF4-FFF2-40B4-BE49-F238E27FC236}">
                  <a16:creationId xmlns:a16="http://schemas.microsoft.com/office/drawing/2014/main" id="{9FB7B222-8602-9873-AE73-C4FB874DF46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404592" y="2634980"/>
              <a:ext cx="121881" cy="12785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89" name="Oval 23">
              <a:extLst>
                <a:ext uri="{FF2B5EF4-FFF2-40B4-BE49-F238E27FC236}">
                  <a16:creationId xmlns:a16="http://schemas.microsoft.com/office/drawing/2014/main" id="{277E9DA9-E98F-8E9E-C078-DB8675986BB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344589" y="2762831"/>
              <a:ext cx="120005" cy="12984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90" name="Oval 24">
              <a:extLst>
                <a:ext uri="{FF2B5EF4-FFF2-40B4-BE49-F238E27FC236}">
                  <a16:creationId xmlns:a16="http://schemas.microsoft.com/office/drawing/2014/main" id="{065A9C31-60CB-5E6F-CB8A-E58D096D2DA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586475" y="2698905"/>
              <a:ext cx="121880" cy="12984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91" name="Oval 25">
              <a:extLst>
                <a:ext uri="{FF2B5EF4-FFF2-40B4-BE49-F238E27FC236}">
                  <a16:creationId xmlns:a16="http://schemas.microsoft.com/office/drawing/2014/main" id="{B58A0204-10A5-3604-C38A-B6D782E08BA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464594" y="2762831"/>
              <a:ext cx="121881" cy="12984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92" name="Oval 26">
              <a:extLst>
                <a:ext uri="{FF2B5EF4-FFF2-40B4-BE49-F238E27FC236}">
                  <a16:creationId xmlns:a16="http://schemas.microsoft.com/office/drawing/2014/main" id="{EC6A8A61-542C-AF2D-CAD5-31AD9E4AE70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464594" y="2698905"/>
              <a:ext cx="121881" cy="12984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93" name="Oval 27">
              <a:extLst>
                <a:ext uri="{FF2B5EF4-FFF2-40B4-BE49-F238E27FC236}">
                  <a16:creationId xmlns:a16="http://schemas.microsoft.com/office/drawing/2014/main" id="{DED4037B-1D84-C077-51AB-1DC98F68324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464594" y="2892679"/>
              <a:ext cx="121881" cy="12984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94" name="Oval 28">
              <a:extLst>
                <a:ext uri="{FF2B5EF4-FFF2-40B4-BE49-F238E27FC236}">
                  <a16:creationId xmlns:a16="http://schemas.microsoft.com/office/drawing/2014/main" id="{64DF1D39-8155-1B46-3848-10DB4F5418A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526473" y="2828754"/>
              <a:ext cx="120005" cy="12785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95" name="Oval 29">
              <a:extLst>
                <a:ext uri="{FF2B5EF4-FFF2-40B4-BE49-F238E27FC236}">
                  <a16:creationId xmlns:a16="http://schemas.microsoft.com/office/drawing/2014/main" id="{8F910E7E-21A0-B775-DCE8-8DE62FA28E5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344589" y="2892679"/>
              <a:ext cx="120005" cy="12984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96" name="Oval 30">
              <a:extLst>
                <a:ext uri="{FF2B5EF4-FFF2-40B4-BE49-F238E27FC236}">
                  <a16:creationId xmlns:a16="http://schemas.microsoft.com/office/drawing/2014/main" id="{F65AC0D0-FB3A-0806-585D-6BCB3FF32F5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344589" y="2698905"/>
              <a:ext cx="120005" cy="1298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97" name="Oval 31">
              <a:extLst>
                <a:ext uri="{FF2B5EF4-FFF2-40B4-BE49-F238E27FC236}">
                  <a16:creationId xmlns:a16="http://schemas.microsoft.com/office/drawing/2014/main" id="{347158B0-006A-EE28-B517-BCFEBE2E9F3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586475" y="2892679"/>
              <a:ext cx="121880" cy="12984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98" name="Oval 32">
              <a:extLst>
                <a:ext uri="{FF2B5EF4-FFF2-40B4-BE49-F238E27FC236}">
                  <a16:creationId xmlns:a16="http://schemas.microsoft.com/office/drawing/2014/main" id="{2A35E432-352E-CE81-194B-F41A7F9F7EE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526473" y="2634980"/>
              <a:ext cx="120005" cy="1278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99" name="Oval 33">
              <a:extLst>
                <a:ext uri="{FF2B5EF4-FFF2-40B4-BE49-F238E27FC236}">
                  <a16:creationId xmlns:a16="http://schemas.microsoft.com/office/drawing/2014/main" id="{FC0223A1-6FAA-F239-81F6-D9D8DC39B9F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404592" y="2828754"/>
              <a:ext cx="121881" cy="1278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00" name="Oval 34">
              <a:extLst>
                <a:ext uri="{FF2B5EF4-FFF2-40B4-BE49-F238E27FC236}">
                  <a16:creationId xmlns:a16="http://schemas.microsoft.com/office/drawing/2014/main" id="{519C7309-5B70-617D-B5F1-816467313D7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526473" y="2956604"/>
              <a:ext cx="120005" cy="12984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58" name="Line 39">
            <a:extLst>
              <a:ext uri="{FF2B5EF4-FFF2-40B4-BE49-F238E27FC236}">
                <a16:creationId xmlns:a16="http://schemas.microsoft.com/office/drawing/2014/main" id="{82E55317-FF21-00A4-2467-73B57BE1D057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 flipV="1">
            <a:off x="7312830" y="2452806"/>
            <a:ext cx="261051" cy="2030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9" name="Line 40">
            <a:extLst>
              <a:ext uri="{FF2B5EF4-FFF2-40B4-BE49-F238E27FC236}">
                <a16:creationId xmlns:a16="http://schemas.microsoft.com/office/drawing/2014/main" id="{1C8FA4F4-DB48-0D67-96BB-C10785C966FD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7963076" y="3213244"/>
            <a:ext cx="2676409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0" name="Line 41">
            <a:extLst>
              <a:ext uri="{FF2B5EF4-FFF2-40B4-BE49-F238E27FC236}">
                <a16:creationId xmlns:a16="http://schemas.microsoft.com/office/drawing/2014/main" id="{D0EF0F00-AFDA-2307-275C-387892D6DA6E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 flipV="1">
            <a:off x="7668773" y="2741174"/>
            <a:ext cx="529437" cy="411784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" name="Arc 42">
            <a:extLst>
              <a:ext uri="{FF2B5EF4-FFF2-40B4-BE49-F238E27FC236}">
                <a16:creationId xmlns:a16="http://schemas.microsoft.com/office/drawing/2014/main" id="{D28B983A-5532-CFC5-36B2-D479BE08655F}"/>
              </a:ext>
            </a:extLst>
          </p:cNvPr>
          <p:cNvSpPr>
            <a:spLocks/>
          </p:cNvSpPr>
          <p:nvPr/>
        </p:nvSpPr>
        <p:spPr bwMode="auto">
          <a:xfrm rot="19399247">
            <a:off x="7522507" y="2613517"/>
            <a:ext cx="1301257" cy="1092814"/>
          </a:xfrm>
          <a:custGeom>
            <a:avLst/>
            <a:gdLst>
              <a:gd name="T0" fmla="*/ 278 w 21600"/>
              <a:gd name="T1" fmla="*/ 0 h 21337"/>
              <a:gd name="T2" fmla="*/ 692 w 21600"/>
              <a:gd name="T3" fmla="*/ 1905 h 21337"/>
              <a:gd name="T4" fmla="*/ 0 w 21600"/>
              <a:gd name="T5" fmla="*/ 1762 h 21337"/>
              <a:gd name="T6" fmla="*/ 0 60000 65536"/>
              <a:gd name="T7" fmla="*/ 0 60000 65536"/>
              <a:gd name="T8" fmla="*/ 0 60000 65536"/>
              <a:gd name="T9" fmla="*/ 0 w 21600"/>
              <a:gd name="T10" fmla="*/ 0 h 21337"/>
              <a:gd name="T11" fmla="*/ 21600 w 21600"/>
              <a:gd name="T12" fmla="*/ 21337 h 2133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337" fill="none" extrusionOk="0">
                <a:moveTo>
                  <a:pt x="8674" y="-1"/>
                </a:moveTo>
                <a:cubicBezTo>
                  <a:pt x="16527" y="3442"/>
                  <a:pt x="21600" y="11205"/>
                  <a:pt x="21600" y="19781"/>
                </a:cubicBezTo>
                <a:cubicBezTo>
                  <a:pt x="21600" y="20300"/>
                  <a:pt x="21581" y="20819"/>
                  <a:pt x="21543" y="21337"/>
                </a:cubicBezTo>
              </a:path>
              <a:path w="21600" h="21337" stroke="0" extrusionOk="0">
                <a:moveTo>
                  <a:pt x="8674" y="-1"/>
                </a:moveTo>
                <a:cubicBezTo>
                  <a:pt x="16527" y="3442"/>
                  <a:pt x="21600" y="11205"/>
                  <a:pt x="21600" y="19781"/>
                </a:cubicBezTo>
                <a:cubicBezTo>
                  <a:pt x="21600" y="20300"/>
                  <a:pt x="21581" y="20819"/>
                  <a:pt x="21543" y="21337"/>
                </a:cubicBezTo>
                <a:lnTo>
                  <a:pt x="0" y="1978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62" name="Text Box 43">
            <a:extLst>
              <a:ext uri="{FF2B5EF4-FFF2-40B4-BE49-F238E27FC236}">
                <a16:creationId xmlns:a16="http://schemas.microsoft.com/office/drawing/2014/main" id="{A3A63528-94D0-6282-784D-C85ADE05F5FE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8508468" y="2503090"/>
            <a:ext cx="609275" cy="276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dirty="0"/>
              <a:t>≈ 135</a:t>
            </a:r>
            <a:r>
              <a:rPr lang="en-US" sz="1600" baseline="30000" dirty="0"/>
              <a:t>º</a:t>
            </a:r>
          </a:p>
        </p:txBody>
      </p:sp>
      <p:grpSp>
        <p:nvGrpSpPr>
          <p:cNvPr id="63" name="Group 44">
            <a:extLst>
              <a:ext uri="{FF2B5EF4-FFF2-40B4-BE49-F238E27FC236}">
                <a16:creationId xmlns:a16="http://schemas.microsoft.com/office/drawing/2014/main" id="{3D19AB97-5AA1-BFA8-B420-F52E4AE1A1AC}"/>
              </a:ext>
            </a:extLst>
          </p:cNvPr>
          <p:cNvGrpSpPr>
            <a:grpSpLocks noChangeAspect="1"/>
          </p:cNvGrpSpPr>
          <p:nvPr/>
        </p:nvGrpSpPr>
        <p:grpSpPr bwMode="auto">
          <a:xfrm rot="8720828">
            <a:off x="8784741" y="3251266"/>
            <a:ext cx="298689" cy="736063"/>
            <a:chOff x="2166" y="2931"/>
            <a:chExt cx="290" cy="669"/>
          </a:xfrm>
        </p:grpSpPr>
        <p:sp>
          <p:nvSpPr>
            <p:cNvPr id="82" name="Freeform 45">
              <a:extLst>
                <a:ext uri="{FF2B5EF4-FFF2-40B4-BE49-F238E27FC236}">
                  <a16:creationId xmlns:a16="http://schemas.microsoft.com/office/drawing/2014/main" id="{A49805E2-D9B8-C6B4-093F-DB7D5D6D141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208" y="3120"/>
              <a:ext cx="248" cy="480"/>
            </a:xfrm>
            <a:custGeom>
              <a:avLst/>
              <a:gdLst>
                <a:gd name="T0" fmla="*/ 248 w 248"/>
                <a:gd name="T1" fmla="*/ 480 h 480"/>
                <a:gd name="T2" fmla="*/ 104 w 248"/>
                <a:gd name="T3" fmla="*/ 432 h 480"/>
                <a:gd name="T4" fmla="*/ 200 w 248"/>
                <a:gd name="T5" fmla="*/ 336 h 480"/>
                <a:gd name="T6" fmla="*/ 104 w 248"/>
                <a:gd name="T7" fmla="*/ 288 h 480"/>
                <a:gd name="T8" fmla="*/ 152 w 248"/>
                <a:gd name="T9" fmla="*/ 192 h 480"/>
                <a:gd name="T10" fmla="*/ 8 w 248"/>
                <a:gd name="T11" fmla="*/ 144 h 480"/>
                <a:gd name="T12" fmla="*/ 104 w 248"/>
                <a:gd name="T13" fmla="*/ 48 h 480"/>
                <a:gd name="T14" fmla="*/ 8 w 248"/>
                <a:gd name="T15" fmla="*/ 0 h 4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48"/>
                <a:gd name="T25" fmla="*/ 0 h 480"/>
                <a:gd name="T26" fmla="*/ 248 w 248"/>
                <a:gd name="T27" fmla="*/ 480 h 4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48" h="480">
                  <a:moveTo>
                    <a:pt x="248" y="480"/>
                  </a:moveTo>
                  <a:cubicBezTo>
                    <a:pt x="180" y="468"/>
                    <a:pt x="112" y="456"/>
                    <a:pt x="104" y="432"/>
                  </a:cubicBezTo>
                  <a:cubicBezTo>
                    <a:pt x="96" y="408"/>
                    <a:pt x="200" y="360"/>
                    <a:pt x="200" y="336"/>
                  </a:cubicBezTo>
                  <a:cubicBezTo>
                    <a:pt x="200" y="312"/>
                    <a:pt x="112" y="312"/>
                    <a:pt x="104" y="288"/>
                  </a:cubicBezTo>
                  <a:cubicBezTo>
                    <a:pt x="96" y="264"/>
                    <a:pt x="168" y="216"/>
                    <a:pt x="152" y="192"/>
                  </a:cubicBezTo>
                  <a:cubicBezTo>
                    <a:pt x="136" y="168"/>
                    <a:pt x="16" y="168"/>
                    <a:pt x="8" y="144"/>
                  </a:cubicBezTo>
                  <a:cubicBezTo>
                    <a:pt x="0" y="120"/>
                    <a:pt x="104" y="72"/>
                    <a:pt x="104" y="48"/>
                  </a:cubicBezTo>
                  <a:cubicBezTo>
                    <a:pt x="104" y="24"/>
                    <a:pt x="24" y="8"/>
                    <a:pt x="8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83" name="Line 46">
              <a:extLst>
                <a:ext uri="{FF2B5EF4-FFF2-40B4-BE49-F238E27FC236}">
                  <a16:creationId xmlns:a16="http://schemas.microsoft.com/office/drawing/2014/main" id="{E1A5D64A-DE7E-7A28-2E56-E8D349BB354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 flipV="1">
              <a:off x="2166" y="2931"/>
              <a:ext cx="4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64" name="Gruppe 63">
            <a:extLst>
              <a:ext uri="{FF2B5EF4-FFF2-40B4-BE49-F238E27FC236}">
                <a16:creationId xmlns:a16="http://schemas.microsoft.com/office/drawing/2014/main" id="{13461AF0-53D8-312A-4905-BB103BF3E470}"/>
              </a:ext>
            </a:extLst>
          </p:cNvPr>
          <p:cNvGrpSpPr/>
          <p:nvPr/>
        </p:nvGrpSpPr>
        <p:grpSpPr>
          <a:xfrm rot="15570696">
            <a:off x="6593280" y="1805508"/>
            <a:ext cx="985067" cy="716262"/>
            <a:chOff x="10410956" y="851980"/>
            <a:chExt cx="1205665" cy="876663"/>
          </a:xfrm>
        </p:grpSpPr>
        <p:sp>
          <p:nvSpPr>
            <p:cNvPr id="77" name="Line 48">
              <a:extLst>
                <a:ext uri="{FF2B5EF4-FFF2-40B4-BE49-F238E27FC236}">
                  <a16:creationId xmlns:a16="http://schemas.microsoft.com/office/drawing/2014/main" id="{1871DBEA-CB40-FB5D-5263-F267EFAB04D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9500000">
              <a:off x="10691207" y="1418079"/>
              <a:ext cx="9254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8" name="Line 49">
              <a:extLst>
                <a:ext uri="{FF2B5EF4-FFF2-40B4-BE49-F238E27FC236}">
                  <a16:creationId xmlns:a16="http://schemas.microsoft.com/office/drawing/2014/main" id="{3EB54A55-2AFE-287D-6AA9-6B6E1A72E7B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9500000">
              <a:off x="10410956" y="996412"/>
              <a:ext cx="9284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9" name="Line 50">
              <a:extLst>
                <a:ext uri="{FF2B5EF4-FFF2-40B4-BE49-F238E27FC236}">
                  <a16:creationId xmlns:a16="http://schemas.microsoft.com/office/drawing/2014/main" id="{BC1276FB-3F32-E5B3-03FD-40672CAD24E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9500000">
              <a:off x="10640172" y="1213247"/>
              <a:ext cx="0" cy="515396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Rectangle 53">
              <a:extLst>
                <a:ext uri="{FF2B5EF4-FFF2-40B4-BE49-F238E27FC236}">
                  <a16:creationId xmlns:a16="http://schemas.microsoft.com/office/drawing/2014/main" id="{0D3E0B35-41E5-197C-387C-564E0D980A7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9500000">
              <a:off x="10742393" y="1130139"/>
              <a:ext cx="60694" cy="515396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81" name="Rectangle 54">
              <a:extLst>
                <a:ext uri="{FF2B5EF4-FFF2-40B4-BE49-F238E27FC236}">
                  <a16:creationId xmlns:a16="http://schemas.microsoft.com/office/drawing/2014/main" id="{3B2AC2A3-7D5C-886F-066C-CB1380962FC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9500000">
              <a:off x="10842150" y="851980"/>
              <a:ext cx="606934" cy="515396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65" name="Rectangle 61">
            <a:extLst>
              <a:ext uri="{FF2B5EF4-FFF2-40B4-BE49-F238E27FC236}">
                <a16:creationId xmlns:a16="http://schemas.microsoft.com/office/drawing/2014/main" id="{1BE429FB-EA1A-23B4-1844-EE8F0D3162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044479" y="3412576"/>
            <a:ext cx="1945919" cy="379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dirty="0" err="1"/>
              <a:t>NaI</a:t>
            </a:r>
            <a:r>
              <a:rPr lang="en-US" sz="1600" dirty="0"/>
              <a:t>(Tl) or LaBr</a:t>
            </a:r>
            <a:r>
              <a:rPr lang="en-US" sz="1600" baseline="-25000" dirty="0"/>
              <a:t>3</a:t>
            </a:r>
            <a:r>
              <a:rPr lang="en-US" sz="1600" dirty="0"/>
              <a:t>(Ce)</a:t>
            </a:r>
            <a:endParaRPr lang="en-US" sz="1600" baseline="-25000" dirty="0"/>
          </a:p>
        </p:txBody>
      </p:sp>
      <p:sp>
        <p:nvSpPr>
          <p:cNvPr id="66" name="Rectangle 62">
            <a:extLst>
              <a:ext uri="{FF2B5EF4-FFF2-40B4-BE49-F238E27FC236}">
                <a16:creationId xmlns:a16="http://schemas.microsoft.com/office/drawing/2014/main" id="{6C5CF334-EF1E-3D86-8A50-D1D1D2ABC6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76679" y="2335955"/>
            <a:ext cx="1044072" cy="691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dirty="0"/>
              <a:t>Si </a:t>
            </a:r>
            <a:r>
              <a:rPr lang="en-US" sz="1600" dirty="0">
                <a:sym typeface="Symbol" pitchFamily="84" charset="2"/>
              </a:rPr>
              <a:t></a:t>
            </a:r>
            <a:r>
              <a:rPr lang="en-US" sz="1600" dirty="0"/>
              <a:t>E-E </a:t>
            </a:r>
          </a:p>
          <a:p>
            <a:pPr eaLnBrk="0" hangingPunct="0"/>
            <a:r>
              <a:rPr lang="en-US" sz="1600" dirty="0"/>
              <a:t>telescope</a:t>
            </a:r>
          </a:p>
        </p:txBody>
      </p:sp>
      <p:sp>
        <p:nvSpPr>
          <p:cNvPr id="67" name="Rectangle 63">
            <a:extLst>
              <a:ext uri="{FF2B5EF4-FFF2-40B4-BE49-F238E27FC236}">
                <a16:creationId xmlns:a16="http://schemas.microsoft.com/office/drawing/2014/main" id="{3C87AB3A-2232-FF67-02D9-34BD2317FF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311286" y="2932309"/>
            <a:ext cx="2984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dirty="0"/>
              <a:t>d</a:t>
            </a:r>
          </a:p>
        </p:txBody>
      </p:sp>
      <p:sp>
        <p:nvSpPr>
          <p:cNvPr id="68" name="Rectangle 64">
            <a:extLst>
              <a:ext uri="{FF2B5EF4-FFF2-40B4-BE49-F238E27FC236}">
                <a16:creationId xmlns:a16="http://schemas.microsoft.com/office/drawing/2014/main" id="{725A310A-40C2-DFB7-2432-A75D5A024F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10827" y="3483343"/>
            <a:ext cx="10951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dirty="0"/>
              <a:t>Heavy ion</a:t>
            </a:r>
          </a:p>
        </p:txBody>
      </p:sp>
      <p:sp>
        <p:nvSpPr>
          <p:cNvPr id="69" name="Rectangle 65">
            <a:extLst>
              <a:ext uri="{FF2B5EF4-FFF2-40B4-BE49-F238E27FC236}">
                <a16:creationId xmlns:a16="http://schemas.microsoft.com/office/drawing/2014/main" id="{41847F5B-B81C-C83B-486D-8DA006F20B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16638" y="2408561"/>
            <a:ext cx="367109" cy="379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dirty="0"/>
              <a:t>p'</a:t>
            </a:r>
          </a:p>
        </p:txBody>
      </p:sp>
      <p:sp>
        <p:nvSpPr>
          <p:cNvPr id="70" name="Oval 38">
            <a:extLst>
              <a:ext uri="{FF2B5EF4-FFF2-40B4-BE49-F238E27FC236}">
                <a16:creationId xmlns:a16="http://schemas.microsoft.com/office/drawing/2014/main" id="{FE7E0E06-5BC9-4F73-2180-BC3406873D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567820" y="2641395"/>
            <a:ext cx="98048" cy="10609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grpSp>
        <p:nvGrpSpPr>
          <p:cNvPr id="71" name="Gruppe 70">
            <a:extLst>
              <a:ext uri="{FF2B5EF4-FFF2-40B4-BE49-F238E27FC236}">
                <a16:creationId xmlns:a16="http://schemas.microsoft.com/office/drawing/2014/main" id="{4A06B9BE-AC01-08E6-1216-28C7278EC347}"/>
              </a:ext>
            </a:extLst>
          </p:cNvPr>
          <p:cNvGrpSpPr/>
          <p:nvPr/>
        </p:nvGrpSpPr>
        <p:grpSpPr>
          <a:xfrm rot="8667724">
            <a:off x="9528439" y="3573354"/>
            <a:ext cx="676369" cy="1489437"/>
            <a:chOff x="7394347" y="-116506"/>
            <a:chExt cx="827836" cy="1822984"/>
          </a:xfrm>
        </p:grpSpPr>
        <p:sp>
          <p:nvSpPr>
            <p:cNvPr id="72" name="AutoShape 58">
              <a:extLst>
                <a:ext uri="{FF2B5EF4-FFF2-40B4-BE49-F238E27FC236}">
                  <a16:creationId xmlns:a16="http://schemas.microsoft.com/office/drawing/2014/main" id="{3538D741-1A75-D58F-35B3-B89D6398328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9600000" flipH="1">
              <a:off x="7450176" y="441552"/>
              <a:ext cx="485646" cy="453469"/>
            </a:xfrm>
            <a:custGeom>
              <a:avLst/>
              <a:gdLst>
                <a:gd name="T0" fmla="*/ 6396 w 21600"/>
                <a:gd name="T1" fmla="*/ 2803 h 21600"/>
                <a:gd name="T2" fmla="*/ 3655 w 21600"/>
                <a:gd name="T3" fmla="*/ 5606 h 21600"/>
                <a:gd name="T4" fmla="*/ 914 w 21600"/>
                <a:gd name="T5" fmla="*/ 2803 h 21600"/>
                <a:gd name="T6" fmla="*/ 3655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73" name="Rectangle 59">
              <a:extLst>
                <a:ext uri="{FF2B5EF4-FFF2-40B4-BE49-F238E27FC236}">
                  <a16:creationId xmlns:a16="http://schemas.microsoft.com/office/drawing/2014/main" id="{AE3EF642-6B29-5D2F-061B-2329FF62B36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5000000">
              <a:off x="7224631" y="53210"/>
              <a:ext cx="581318" cy="241886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vert="eaVert"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74" name="Rectangle 60">
              <a:extLst>
                <a:ext uri="{FF2B5EF4-FFF2-40B4-BE49-F238E27FC236}">
                  <a16:creationId xmlns:a16="http://schemas.microsoft.com/office/drawing/2014/main" id="{5FBC25D3-8A87-7133-6CCB-803E901E840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5000000">
              <a:off x="7589935" y="882926"/>
              <a:ext cx="517393" cy="48564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eaVert"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75" name="Parallelogram 13">
              <a:extLst>
                <a:ext uri="{FF2B5EF4-FFF2-40B4-BE49-F238E27FC236}">
                  <a16:creationId xmlns:a16="http://schemas.microsoft.com/office/drawing/2014/main" id="{5116E568-BE1D-DCA0-BF1B-61C354E247AD}"/>
                </a:ext>
              </a:extLst>
            </p:cNvPr>
            <p:cNvSpPr/>
            <p:nvPr/>
          </p:nvSpPr>
          <p:spPr>
            <a:xfrm rot="20525855" flipH="1">
              <a:off x="7743596" y="1420173"/>
              <a:ext cx="185900" cy="286305"/>
            </a:xfrm>
            <a:prstGeom prst="parallelogram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Parallelogram 14">
              <a:extLst>
                <a:ext uri="{FF2B5EF4-FFF2-40B4-BE49-F238E27FC236}">
                  <a16:creationId xmlns:a16="http://schemas.microsoft.com/office/drawing/2014/main" id="{A404A9D0-EDCC-177D-9335-156F7D161FA5}"/>
                </a:ext>
              </a:extLst>
            </p:cNvPr>
            <p:cNvSpPr/>
            <p:nvPr/>
          </p:nvSpPr>
          <p:spPr>
            <a:xfrm rot="20188806">
              <a:off x="8048101" y="1295766"/>
              <a:ext cx="174082" cy="287178"/>
            </a:xfrm>
            <a:prstGeom prst="parallelogram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1" name="Oval 26">
            <a:extLst>
              <a:ext uri="{FF2B5EF4-FFF2-40B4-BE49-F238E27FC236}">
                <a16:creationId xmlns:a16="http://schemas.microsoft.com/office/drawing/2014/main" id="{F0783982-2957-D868-390E-CB2F807441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50284" y="3215064"/>
            <a:ext cx="99581" cy="10609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55" name="Oval 20">
            <a:extLst>
              <a:ext uri="{FF2B5EF4-FFF2-40B4-BE49-F238E27FC236}">
                <a16:creationId xmlns:a16="http://schemas.microsoft.com/office/drawing/2014/main" id="{30C3B9D5-81A8-37DC-8A60-C5C0EAE307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04636" y="3143919"/>
            <a:ext cx="109538" cy="11669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103" name="TekstSylinder 102">
            <a:extLst>
              <a:ext uri="{FF2B5EF4-FFF2-40B4-BE49-F238E27FC236}">
                <a16:creationId xmlns:a16="http://schemas.microsoft.com/office/drawing/2014/main" id="{A990656D-A0BA-C8CC-A832-56E2F7E7666E}"/>
              </a:ext>
            </a:extLst>
          </p:cNvPr>
          <p:cNvSpPr txBox="1"/>
          <p:nvPr/>
        </p:nvSpPr>
        <p:spPr>
          <a:xfrm>
            <a:off x="6256351" y="4472178"/>
            <a:ext cx="3454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Deuterated polyethylene targets</a:t>
            </a:r>
          </a:p>
        </p:txBody>
      </p:sp>
      <p:pic>
        <p:nvPicPr>
          <p:cNvPr id="104" name="Content Placeholder 4">
            <a:extLst>
              <a:ext uri="{FF2B5EF4-FFF2-40B4-BE49-F238E27FC236}">
                <a16:creationId xmlns:a16="http://schemas.microsoft.com/office/drawing/2014/main" id="{BF758CE4-D83D-4F3B-6E9C-89A8177D06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82" t="27757" r="26715" b="39236"/>
          <a:stretch/>
        </p:blipFill>
        <p:spPr>
          <a:xfrm>
            <a:off x="6482818" y="4983627"/>
            <a:ext cx="3955416" cy="178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276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3" id="{BDC8A2B2-8211-4B48-AE15-F7D1DB14C4D0}" vid="{4DBC4E23-C04C-2E42-A540-27137B4EDC1E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8554</TotalTime>
  <Words>1990</Words>
  <Application>Microsoft Macintosh PowerPoint</Application>
  <PresentationFormat>Widescreen</PresentationFormat>
  <Paragraphs>355</Paragraphs>
  <Slides>36</Slides>
  <Notes>0</Notes>
  <HiddenSlides>0</HiddenSlides>
  <MMClips>0</MMClips>
  <ScaleCrop>false</ScaleCrop>
  <HeadingPairs>
    <vt:vector size="8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36</vt:i4>
      </vt:variant>
    </vt:vector>
  </HeadingPairs>
  <TitlesOfParts>
    <vt:vector size="42" baseType="lpstr">
      <vt:lpstr>Arial</vt:lpstr>
      <vt:lpstr>Calibri</vt:lpstr>
      <vt:lpstr>Cambria Math</vt:lpstr>
      <vt:lpstr>Symbol</vt:lpstr>
      <vt:lpstr>Office-tema</vt:lpstr>
      <vt:lpstr>Equation</vt:lpstr>
      <vt:lpstr>Nuclear level density from the Oslo method</vt:lpstr>
      <vt:lpstr>Outline</vt:lpstr>
      <vt:lpstr>The Oslo method</vt:lpstr>
      <vt:lpstr>Oslo Cyclotron Laboratory</vt:lpstr>
      <vt:lpstr>OSCAR Array</vt:lpstr>
      <vt:lpstr>SiRi</vt:lpstr>
      <vt:lpstr>Fission setup at OCL</vt:lpstr>
      <vt:lpstr>Oslo method experiment</vt:lpstr>
      <vt:lpstr>The Oslo method with inverse kinematics</vt:lpstr>
      <vt:lpstr>β-Oslo method</vt:lpstr>
      <vt:lpstr>Future experiments: (p, 2p) reaction</vt:lpstr>
      <vt:lpstr>Oslo Method in 4 (simple) steps!</vt:lpstr>
      <vt:lpstr>Extraction of NLD and GSF</vt:lpstr>
      <vt:lpstr>Oslo Method: Normalization</vt:lpstr>
      <vt:lpstr>Normalization of NLD</vt:lpstr>
      <vt:lpstr>Normalization of NLD - discrete levels</vt:lpstr>
      <vt:lpstr>Normalization of NLD – NLD at particle threshold</vt:lpstr>
      <vt:lpstr>NLD at particle threshold – neutron resonance parameter</vt:lpstr>
      <vt:lpstr>When D0 doesn’t exist?</vt:lpstr>
      <vt:lpstr>NLD at particle threshold – spin distribution</vt:lpstr>
      <vt:lpstr>Parity asymmetry</vt:lpstr>
      <vt:lpstr>Interpolation function</vt:lpstr>
      <vt:lpstr>Shape method</vt:lpstr>
      <vt:lpstr>Shape method</vt:lpstr>
      <vt:lpstr>Reaction dependent systematic errors</vt:lpstr>
      <vt:lpstr>Reaction dependent systematic errors</vt:lpstr>
      <vt:lpstr>Reaction Spesific Errors</vt:lpstr>
      <vt:lpstr>Sources of errors – unfolding method</vt:lpstr>
      <vt:lpstr>Resolution in inverse kinematics</vt:lpstr>
      <vt:lpstr>Normalization without D0</vt:lpstr>
      <vt:lpstr>Nuclear Level Density: Role of deformation</vt:lpstr>
      <vt:lpstr>Systematics of NLD in Sn</vt:lpstr>
      <vt:lpstr>KShell calculations</vt:lpstr>
      <vt:lpstr>Ni isotopes </vt:lpstr>
      <vt:lpstr>Plan for CRP</vt:lpstr>
      <vt:lpstr>Oslo method data available (not complete)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Vetle Wegner Ingeberg</dc:creator>
  <cp:keywords/>
  <dc:description/>
  <cp:lastModifiedBy>Vetle Wegner Ingeberg</cp:lastModifiedBy>
  <cp:revision>11</cp:revision>
  <cp:lastPrinted>2025-03-22T17:21:10Z</cp:lastPrinted>
  <dcterms:created xsi:type="dcterms:W3CDTF">2025-03-21T16:01:53Z</dcterms:created>
  <dcterms:modified xsi:type="dcterms:W3CDTF">2025-03-27T14:36:32Z</dcterms:modified>
  <cp:category/>
</cp:coreProperties>
</file>