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347" r:id="rId1"/>
    <p:sldMasterId id="2147484356" r:id="rId2"/>
    <p:sldMasterId id="2147484360" r:id="rId3"/>
  </p:sldMasterIdLst>
  <p:notesMasterIdLst>
    <p:notesMasterId r:id="rId47"/>
  </p:notesMasterIdLst>
  <p:sldIdLst>
    <p:sldId id="1410" r:id="rId4"/>
    <p:sldId id="8111" r:id="rId5"/>
    <p:sldId id="8113" r:id="rId6"/>
    <p:sldId id="5539" r:id="rId7"/>
    <p:sldId id="5508" r:id="rId8"/>
    <p:sldId id="5511" r:id="rId9"/>
    <p:sldId id="5509" r:id="rId10"/>
    <p:sldId id="1285" r:id="rId11"/>
    <p:sldId id="8132" r:id="rId12"/>
    <p:sldId id="2405" r:id="rId13"/>
    <p:sldId id="8114" r:id="rId14"/>
    <p:sldId id="8115" r:id="rId15"/>
    <p:sldId id="7589" r:id="rId16"/>
    <p:sldId id="8116" r:id="rId17"/>
    <p:sldId id="8117" r:id="rId18"/>
    <p:sldId id="2353" r:id="rId19"/>
    <p:sldId id="8205" r:id="rId20"/>
    <p:sldId id="8124" r:id="rId21"/>
    <p:sldId id="8125" r:id="rId22"/>
    <p:sldId id="8126" r:id="rId23"/>
    <p:sldId id="8127" r:id="rId24"/>
    <p:sldId id="8102" r:id="rId25"/>
    <p:sldId id="8128" r:id="rId26"/>
    <p:sldId id="8103" r:id="rId27"/>
    <p:sldId id="8105" r:id="rId28"/>
    <p:sldId id="8206" r:id="rId29"/>
    <p:sldId id="1100" r:id="rId30"/>
    <p:sldId id="307" r:id="rId31"/>
    <p:sldId id="1094" r:id="rId32"/>
    <p:sldId id="1092" r:id="rId33"/>
    <p:sldId id="8203" r:id="rId34"/>
    <p:sldId id="8207" r:id="rId35"/>
    <p:sldId id="8204" r:id="rId36"/>
    <p:sldId id="5507" r:id="rId37"/>
    <p:sldId id="8210" r:id="rId38"/>
    <p:sldId id="8129" r:id="rId39"/>
    <p:sldId id="7580" r:id="rId40"/>
    <p:sldId id="7557" r:id="rId41"/>
    <p:sldId id="8208" r:id="rId42"/>
    <p:sldId id="8133" r:id="rId43"/>
    <p:sldId id="8209" r:id="rId44"/>
    <p:sldId id="657" r:id="rId45"/>
    <p:sldId id="554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fcen" initials="i" lastIdx="5" clrIdx="0">
    <p:extLst>
      <p:ext uri="{19B8F6BF-5375-455C-9EA6-DF929625EA0E}">
        <p15:presenceInfo xmlns:p15="http://schemas.microsoft.com/office/powerpoint/2012/main" userId="ifcen" providerId="None"/>
      </p:ext>
    </p:extLst>
  </p:cmAuthor>
  <p:cmAuthor id="2" name="ifcen-409" initials="i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825"/>
    <a:srgbClr val="FFDD76"/>
    <a:srgbClr val="70AD47"/>
    <a:srgbClr val="4DC58D"/>
    <a:srgbClr val="5B9BD5"/>
    <a:srgbClr val="055726"/>
    <a:srgbClr val="003300"/>
    <a:srgbClr val="A1CAE8"/>
    <a:srgbClr val="113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6357" autoAdjust="0"/>
  </p:normalViewPr>
  <p:slideViewPr>
    <p:cSldViewPr snapToObjects="1" showGuides="1">
      <p:cViewPr varScale="1">
        <p:scale>
          <a:sx n="106" d="100"/>
          <a:sy n="106" d="100"/>
        </p:scale>
        <p:origin x="8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VMU_restart\summary_files\summary_VMU_C10p15n5_mf0d5_pns_2024102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70722018339377"/>
          <c:y val="8.1464812124016031E-2"/>
          <c:w val="0.64499244169252046"/>
          <c:h val="0.74352507621835084"/>
        </c:manualLayout>
      </c:layout>
      <c:scatterChart>
        <c:scatterStyle val="lineMarker"/>
        <c:varyColors val="0"/>
        <c:ser>
          <c:idx val="13"/>
          <c:order val="0"/>
          <c:tx>
            <c:strRef>
              <c:f>pn!$C$649</c:f>
              <c:strCache>
                <c:ptCount val="1"/>
                <c:pt idx="0">
                  <c:v>pn</c:v>
                </c:pt>
              </c:strCache>
            </c:strRef>
          </c:tx>
          <c:marker>
            <c:symbol val="star"/>
            <c:size val="9"/>
            <c:spPr>
              <a:noFill/>
              <a:ln w="19050"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pn!$D$647:$G$647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pn!$D$658:$G$658</c:f>
              <c:numCache>
                <c:formatCode>General</c:formatCode>
                <c:ptCount val="4"/>
                <c:pt idx="0" formatCode="0.000">
                  <c:v>0.20997342822029619</c:v>
                </c:pt>
                <c:pt idx="1">
                  <c:v>0.218</c:v>
                </c:pt>
                <c:pt idx="2" formatCode="0.000">
                  <c:v>0.18</c:v>
                </c:pt>
                <c:pt idx="3" formatCode="0.000">
                  <c:v>0.1382164004345319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21-4008-8063-BB4C08B2A358}"/>
            </c:ext>
          </c:extLst>
        </c:ser>
        <c:ser>
          <c:idx val="0"/>
          <c:order val="1"/>
          <c:tx>
            <c:strRef>
              <c:f>pn!$C$650</c:f>
              <c:strCache>
                <c:ptCount val="1"/>
                <c:pt idx="0">
                  <c:v>pp</c:v>
                </c:pt>
              </c:strCache>
            </c:strRef>
          </c:tx>
          <c:xVal>
            <c:numRef>
              <c:f>pn!$D$647:$G$647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pn!$D$659:$G$659</c:f>
              <c:numCache>
                <c:formatCode>General</c:formatCode>
                <c:ptCount val="4"/>
                <c:pt idx="0">
                  <c:v>0.33700000000000002</c:v>
                </c:pt>
                <c:pt idx="1">
                  <c:v>0.20799999999999999</c:v>
                </c:pt>
                <c:pt idx="2" formatCode="0.000">
                  <c:v>0.13143372770412065</c:v>
                </c:pt>
                <c:pt idx="3" formatCode="0.000">
                  <c:v>0.10550499761599418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21-4008-8063-BB4C08B2A358}"/>
            </c:ext>
          </c:extLst>
        </c:ser>
        <c:ser>
          <c:idx val="1"/>
          <c:order val="2"/>
          <c:tx>
            <c:strRef>
              <c:f>pn!$C$651</c:f>
              <c:strCache>
                <c:ptCount val="1"/>
                <c:pt idx="0">
                  <c:v>nn</c:v>
                </c:pt>
              </c:strCache>
            </c:strRef>
          </c:tx>
          <c:spPr>
            <a:ln>
              <a:solidFill>
                <a:srgbClr val="A5A5A5"/>
              </a:solidFill>
            </a:ln>
          </c:spPr>
          <c:marker>
            <c:spPr>
              <a:solidFill>
                <a:srgbClr val="A5A5A5"/>
              </a:solidFill>
              <a:ln>
                <a:solidFill>
                  <a:srgbClr val="A5A5A5"/>
                </a:solidFill>
              </a:ln>
            </c:spPr>
          </c:marker>
          <c:xVal>
            <c:numRef>
              <c:f>pn!$D$647:$G$647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pn!$D$660:$G$660</c:f>
              <c:numCache>
                <c:formatCode>General</c:formatCode>
                <c:ptCount val="4"/>
                <c:pt idx="0">
                  <c:v>0.25900000000000001</c:v>
                </c:pt>
                <c:pt idx="1">
                  <c:v>0.26100000000000001</c:v>
                </c:pt>
                <c:pt idx="2" formatCode="0.000">
                  <c:v>0.16761522356994671</c:v>
                </c:pt>
                <c:pt idx="3" formatCode="0.000">
                  <c:v>0.16389351257058896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E21-4008-8063-BB4C08B2A358}"/>
            </c:ext>
          </c:extLst>
        </c:ser>
        <c:ser>
          <c:idx val="2"/>
          <c:order val="3"/>
          <c:tx>
            <c:strRef>
              <c:f>pn!$C$652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pn!$D$647:$G$647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pn!$D$661:$G$661</c:f>
              <c:numCache>
                <c:formatCode>General</c:formatCode>
                <c:ptCount val="4"/>
                <c:pt idx="0" formatCode="0.000">
                  <c:v>0.23861897049215874</c:v>
                </c:pt>
                <c:pt idx="1">
                  <c:v>0.22500000000000001</c:v>
                </c:pt>
                <c:pt idx="2" formatCode="0.000">
                  <c:v>0.17222337625018908</c:v>
                </c:pt>
                <c:pt idx="3" formatCode="0.000">
                  <c:v>0.13919366377161599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E21-4008-8063-BB4C08B2A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4458384"/>
        <c:axId val="744622000"/>
        <c:extLst/>
      </c:scatterChart>
      <c:valAx>
        <c:axId val="754458384"/>
        <c:scaling>
          <c:orientation val="minMax"/>
          <c:min val="0.5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Version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44622000"/>
        <c:crosses val="autoZero"/>
        <c:crossBetween val="midCat"/>
      </c:valAx>
      <c:valAx>
        <c:axId val="744622000"/>
        <c:scaling>
          <c:orientation val="minMax"/>
          <c:max val="0.4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RMSE (MeV)</a:t>
                </a:r>
                <a:endParaRPr lang="zh-CN"/>
              </a:p>
            </c:rich>
          </c:tx>
          <c:overlay val="0"/>
        </c:title>
        <c:numFmt formatCode="0.00_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754458384"/>
        <c:crosses val="autoZero"/>
        <c:crossBetween val="midCat"/>
        <c:majorUnit val="5.000000000000001E-2"/>
      </c:valAx>
      <c:spPr>
        <a:noFill/>
        <a:ln w="158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1543923074622826"/>
          <c:y val="0.23091753596910541"/>
          <c:w val="0.17422298315168269"/>
          <c:h val="0.3068481616853426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zh-CN"/>
        </a:p>
      </c:txPr>
    </c:legend>
    <c:plotVisOnly val="1"/>
    <c:dispBlanksAs val="gap"/>
    <c:showDLblsOverMax val="0"/>
    <c:extLst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7A25B-57AE-40F5-A87C-FCB7BDE82AD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8B471C6-7611-40F6-B47B-FAE049AF8FDD}">
      <dgm:prSet phldrT="[文本]" custT="1"/>
      <dgm:spPr>
        <a:ln>
          <a:noFill/>
        </a:ln>
      </dgm:spPr>
      <dgm:t>
        <a:bodyPr/>
        <a:lstStyle/>
        <a:p>
          <a:r>
            <a: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Expt. Data</a:t>
          </a:r>
          <a:endParaRPr lang="zh-CN" alt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41D2BF-D6E2-464C-8BA5-F3BED3C5075E}" type="parTrans" cxnId="{7D05AEEE-3483-4EEF-B36A-5A5A44D25A9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71F7C1E-5689-4638-B11C-8C9A2B00BA8C}" type="sibTrans" cxnId="{7D05AEEE-3483-4EEF-B36A-5A5A44D25A9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A9CF1C4-F8D1-49A0-A38E-BCA9A9D9DB81}">
      <dgm:prSet phldrT="[文本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Shell Model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2C41C-F7A4-4020-A6E6-43DF05F4B06A}" type="parTrans" cxnId="{4A437818-C4F7-4564-9F8A-D0277BC80D8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2E7B6A3-E1A6-4E04-B156-42C0686F2AC5}" type="sibTrans" cxnId="{4A437818-C4F7-4564-9F8A-D0277BC80D84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C1C7330-3C46-4DD8-A828-DD0FE12AC18D}">
      <dgm:prSet phldrT="[文本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Decay theory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2B2A9-10CB-4A41-9C7F-3AB082690AF8}" type="parTrans" cxnId="{194BE325-B53E-4BAE-891F-B465C0F0AC5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A90A634-857A-4A26-9E26-9BB0C29BA700}" type="sibTrans" cxnId="{194BE325-B53E-4BAE-891F-B465C0F0AC5D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90F5133-2B60-480C-A714-612E9C340514}">
      <dgm:prSet phldrT="[文本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Transport Model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2C41B1-D6A9-478C-9131-D04BC1939781}" type="parTrans" cxnId="{581E3026-9E50-42D2-881B-2978F910C420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BAAF716-23F4-4B90-A1AD-F67EAE228C74}" type="sibTrans" cxnId="{581E3026-9E50-42D2-881B-2978F910C420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2380D93-568D-48B6-B92F-79F6D959C159}">
      <dgm:prSet phldrT="[文本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Fission model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70499-2DEC-42D0-AE2B-EA183DA3D3B8}" type="parTrans" cxnId="{EB9140B0-78F3-4A7D-881D-EB6A6F4CA9E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44D77D72-495C-44B8-8DC5-27BCA38EB6CE}" type="sibTrans" cxnId="{EB9140B0-78F3-4A7D-881D-EB6A6F4CA9E5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134693A6-10A5-44DB-8255-AB40F24CA993}" type="pres">
      <dgm:prSet presAssocID="{1577A25B-57AE-40F5-A87C-FCB7BDE82AD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E7CC78B-732E-430F-BD82-67316C28D52A}" type="pres">
      <dgm:prSet presAssocID="{1577A25B-57AE-40F5-A87C-FCB7BDE82ADB}" presName="matrix" presStyleCnt="0"/>
      <dgm:spPr/>
    </dgm:pt>
    <dgm:pt modelId="{87D4DE7C-2B50-43B1-A4D1-E2C4B75847BB}" type="pres">
      <dgm:prSet presAssocID="{1577A25B-57AE-40F5-A87C-FCB7BDE82ADB}" presName="tile1" presStyleLbl="node1" presStyleIdx="0" presStyleCnt="4"/>
      <dgm:spPr/>
    </dgm:pt>
    <dgm:pt modelId="{7F70221C-DA29-4CC9-88A0-2E73FF037F18}" type="pres">
      <dgm:prSet presAssocID="{1577A25B-57AE-40F5-A87C-FCB7BDE82AD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B4311F-BAA2-4CEC-BE5A-096C2FBFA951}" type="pres">
      <dgm:prSet presAssocID="{1577A25B-57AE-40F5-A87C-FCB7BDE82ADB}" presName="tile2" presStyleLbl="node1" presStyleIdx="1" presStyleCnt="4"/>
      <dgm:spPr/>
    </dgm:pt>
    <dgm:pt modelId="{DB5003EE-FBB9-46F5-A5DA-C82567784365}" type="pres">
      <dgm:prSet presAssocID="{1577A25B-57AE-40F5-A87C-FCB7BDE82AD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E566DF8-04C5-42FB-9709-4075E1B90847}" type="pres">
      <dgm:prSet presAssocID="{1577A25B-57AE-40F5-A87C-FCB7BDE82ADB}" presName="tile3" presStyleLbl="node1" presStyleIdx="2" presStyleCnt="4"/>
      <dgm:spPr/>
    </dgm:pt>
    <dgm:pt modelId="{605917B0-5391-4D8D-9627-6DB6D2FCE5E2}" type="pres">
      <dgm:prSet presAssocID="{1577A25B-57AE-40F5-A87C-FCB7BDE82AD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32C4373-C3D5-49B7-985A-B0C6D56601A0}" type="pres">
      <dgm:prSet presAssocID="{1577A25B-57AE-40F5-A87C-FCB7BDE82ADB}" presName="tile4" presStyleLbl="node1" presStyleIdx="3" presStyleCnt="4"/>
      <dgm:spPr/>
    </dgm:pt>
    <dgm:pt modelId="{E024AB6F-D1C2-40E9-806E-5E5120336861}" type="pres">
      <dgm:prSet presAssocID="{1577A25B-57AE-40F5-A87C-FCB7BDE82AD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1560524-727C-48AA-BAFF-449136E35484}" type="pres">
      <dgm:prSet presAssocID="{1577A25B-57AE-40F5-A87C-FCB7BDE82ADB}" presName="centerTile" presStyleLbl="fgShp" presStyleIdx="0" presStyleCnt="1" custScaleX="158115">
        <dgm:presLayoutVars>
          <dgm:chMax val="0"/>
          <dgm:chPref val="0"/>
        </dgm:presLayoutVars>
      </dgm:prSet>
      <dgm:spPr/>
    </dgm:pt>
  </dgm:ptLst>
  <dgm:cxnLst>
    <dgm:cxn modelId="{6A652210-B708-444D-AF26-F1638727518B}" type="presOf" srcId="{32380D93-568D-48B6-B92F-79F6D959C159}" destId="{132C4373-C3D5-49B7-985A-B0C6D56601A0}" srcOrd="0" destOrd="0" presId="urn:microsoft.com/office/officeart/2005/8/layout/matrix1"/>
    <dgm:cxn modelId="{A135BF15-FA39-475D-8B61-DD79F662F744}" type="presOf" srcId="{4C1C7330-3C46-4DD8-A828-DD0FE12AC18D}" destId="{DB5003EE-FBB9-46F5-A5DA-C82567784365}" srcOrd="1" destOrd="0" presId="urn:microsoft.com/office/officeart/2005/8/layout/matrix1"/>
    <dgm:cxn modelId="{4A437818-C4F7-4564-9F8A-D0277BC80D84}" srcId="{28B471C6-7611-40F6-B47B-FAE049AF8FDD}" destId="{2A9CF1C4-F8D1-49A0-A38E-BCA9A9D9DB81}" srcOrd="0" destOrd="0" parTransId="{BC32C41C-F7A4-4020-A6E6-43DF05F4B06A}" sibTransId="{52E7B6A3-E1A6-4E04-B156-42C0686F2AC5}"/>
    <dgm:cxn modelId="{194BE325-B53E-4BAE-891F-B465C0F0AC5D}" srcId="{28B471C6-7611-40F6-B47B-FAE049AF8FDD}" destId="{4C1C7330-3C46-4DD8-A828-DD0FE12AC18D}" srcOrd="1" destOrd="0" parTransId="{2482B2A9-10CB-4A41-9C7F-3AB082690AF8}" sibTransId="{2A90A634-857A-4A26-9E26-9BB0C29BA700}"/>
    <dgm:cxn modelId="{581E3026-9E50-42D2-881B-2978F910C420}" srcId="{28B471C6-7611-40F6-B47B-FAE049AF8FDD}" destId="{590F5133-2B60-480C-A714-612E9C340514}" srcOrd="2" destOrd="0" parTransId="{0E2C41B1-D6A9-478C-9131-D04BC1939781}" sibTransId="{4BAAF716-23F4-4B90-A1AD-F67EAE228C74}"/>
    <dgm:cxn modelId="{57E45961-C331-401E-B6EB-D8F70753A809}" type="presOf" srcId="{32380D93-568D-48B6-B92F-79F6D959C159}" destId="{E024AB6F-D1C2-40E9-806E-5E5120336861}" srcOrd="1" destOrd="0" presId="urn:microsoft.com/office/officeart/2005/8/layout/matrix1"/>
    <dgm:cxn modelId="{986F3D4D-6F95-4439-9193-8D093147EE8A}" type="presOf" srcId="{28B471C6-7611-40F6-B47B-FAE049AF8FDD}" destId="{B1560524-727C-48AA-BAFF-449136E35484}" srcOrd="0" destOrd="0" presId="urn:microsoft.com/office/officeart/2005/8/layout/matrix1"/>
    <dgm:cxn modelId="{CAC79B98-988C-4395-8ED7-FC2830344DAC}" type="presOf" srcId="{4C1C7330-3C46-4DD8-A828-DD0FE12AC18D}" destId="{B2B4311F-BAA2-4CEC-BE5A-096C2FBFA951}" srcOrd="0" destOrd="0" presId="urn:microsoft.com/office/officeart/2005/8/layout/matrix1"/>
    <dgm:cxn modelId="{EB9140B0-78F3-4A7D-881D-EB6A6F4CA9E5}" srcId="{28B471C6-7611-40F6-B47B-FAE049AF8FDD}" destId="{32380D93-568D-48B6-B92F-79F6D959C159}" srcOrd="3" destOrd="0" parTransId="{2FE70499-2DEC-42D0-AE2B-EA183DA3D3B8}" sibTransId="{44D77D72-495C-44B8-8DC5-27BCA38EB6CE}"/>
    <dgm:cxn modelId="{15C8D4BA-297B-4322-A41D-FB52EF54AC97}" type="presOf" srcId="{590F5133-2B60-480C-A714-612E9C340514}" destId="{605917B0-5391-4D8D-9627-6DB6D2FCE5E2}" srcOrd="1" destOrd="0" presId="urn:microsoft.com/office/officeart/2005/8/layout/matrix1"/>
    <dgm:cxn modelId="{5A4D19C4-6EE0-4C2F-9044-67C87B5FAC07}" type="presOf" srcId="{1577A25B-57AE-40F5-A87C-FCB7BDE82ADB}" destId="{134693A6-10A5-44DB-8255-AB40F24CA993}" srcOrd="0" destOrd="0" presId="urn:microsoft.com/office/officeart/2005/8/layout/matrix1"/>
    <dgm:cxn modelId="{942A37C4-88A7-429C-B588-F4D08D1B4085}" type="presOf" srcId="{2A9CF1C4-F8D1-49A0-A38E-BCA9A9D9DB81}" destId="{7F70221C-DA29-4CC9-88A0-2E73FF037F18}" srcOrd="1" destOrd="0" presId="urn:microsoft.com/office/officeart/2005/8/layout/matrix1"/>
    <dgm:cxn modelId="{13801FC5-BE27-4AE2-8673-9BE1D55305E4}" type="presOf" srcId="{590F5133-2B60-480C-A714-612E9C340514}" destId="{3E566DF8-04C5-42FB-9709-4075E1B90847}" srcOrd="0" destOrd="0" presId="urn:microsoft.com/office/officeart/2005/8/layout/matrix1"/>
    <dgm:cxn modelId="{EF795DD2-41B8-4170-B668-BF760127D645}" type="presOf" srcId="{2A9CF1C4-F8D1-49A0-A38E-BCA9A9D9DB81}" destId="{87D4DE7C-2B50-43B1-A4D1-E2C4B75847BB}" srcOrd="0" destOrd="0" presId="urn:microsoft.com/office/officeart/2005/8/layout/matrix1"/>
    <dgm:cxn modelId="{7D05AEEE-3483-4EEF-B36A-5A5A44D25A95}" srcId="{1577A25B-57AE-40F5-A87C-FCB7BDE82ADB}" destId="{28B471C6-7611-40F6-B47B-FAE049AF8FDD}" srcOrd="0" destOrd="0" parTransId="{2641D2BF-D6E2-464C-8BA5-F3BED3C5075E}" sibTransId="{971F7C1E-5689-4638-B11C-8C9A2B00BA8C}"/>
    <dgm:cxn modelId="{EC577D8E-F9F4-493A-BFF3-1CB206C11C3F}" type="presParOf" srcId="{134693A6-10A5-44DB-8255-AB40F24CA993}" destId="{4E7CC78B-732E-430F-BD82-67316C28D52A}" srcOrd="0" destOrd="0" presId="urn:microsoft.com/office/officeart/2005/8/layout/matrix1"/>
    <dgm:cxn modelId="{1E841C70-CCA7-4232-8170-9E7388B2F922}" type="presParOf" srcId="{4E7CC78B-732E-430F-BD82-67316C28D52A}" destId="{87D4DE7C-2B50-43B1-A4D1-E2C4B75847BB}" srcOrd="0" destOrd="0" presId="urn:microsoft.com/office/officeart/2005/8/layout/matrix1"/>
    <dgm:cxn modelId="{8D4FCEC5-57D9-46EA-934E-41318C6B67F4}" type="presParOf" srcId="{4E7CC78B-732E-430F-BD82-67316C28D52A}" destId="{7F70221C-DA29-4CC9-88A0-2E73FF037F18}" srcOrd="1" destOrd="0" presId="urn:microsoft.com/office/officeart/2005/8/layout/matrix1"/>
    <dgm:cxn modelId="{9993B087-70B7-4451-BEC6-F521E401116B}" type="presParOf" srcId="{4E7CC78B-732E-430F-BD82-67316C28D52A}" destId="{B2B4311F-BAA2-4CEC-BE5A-096C2FBFA951}" srcOrd="2" destOrd="0" presId="urn:microsoft.com/office/officeart/2005/8/layout/matrix1"/>
    <dgm:cxn modelId="{722A8D43-1DBF-419C-B0B2-FC0A03739870}" type="presParOf" srcId="{4E7CC78B-732E-430F-BD82-67316C28D52A}" destId="{DB5003EE-FBB9-46F5-A5DA-C82567784365}" srcOrd="3" destOrd="0" presId="urn:microsoft.com/office/officeart/2005/8/layout/matrix1"/>
    <dgm:cxn modelId="{7F0F92E2-B756-4BA4-9A34-A6E46C65FE29}" type="presParOf" srcId="{4E7CC78B-732E-430F-BD82-67316C28D52A}" destId="{3E566DF8-04C5-42FB-9709-4075E1B90847}" srcOrd="4" destOrd="0" presId="urn:microsoft.com/office/officeart/2005/8/layout/matrix1"/>
    <dgm:cxn modelId="{3D62391E-6F85-4A01-AD8C-FFE6772E434C}" type="presParOf" srcId="{4E7CC78B-732E-430F-BD82-67316C28D52A}" destId="{605917B0-5391-4D8D-9627-6DB6D2FCE5E2}" srcOrd="5" destOrd="0" presId="urn:microsoft.com/office/officeart/2005/8/layout/matrix1"/>
    <dgm:cxn modelId="{5ABCC72D-E961-4C4D-8376-B156E45CB043}" type="presParOf" srcId="{4E7CC78B-732E-430F-BD82-67316C28D52A}" destId="{132C4373-C3D5-49B7-985A-B0C6D56601A0}" srcOrd="6" destOrd="0" presId="urn:microsoft.com/office/officeart/2005/8/layout/matrix1"/>
    <dgm:cxn modelId="{A58BCEEF-681C-4E0D-8D72-ED2EAA094D0E}" type="presParOf" srcId="{4E7CC78B-732E-430F-BD82-67316C28D52A}" destId="{E024AB6F-D1C2-40E9-806E-5E5120336861}" srcOrd="7" destOrd="0" presId="urn:microsoft.com/office/officeart/2005/8/layout/matrix1"/>
    <dgm:cxn modelId="{A70A31FE-3D7D-4888-8F22-CAFBDAEB269E}" type="presParOf" srcId="{134693A6-10A5-44DB-8255-AB40F24CA993}" destId="{B1560524-727C-48AA-BAFF-449136E3548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CF1177-ABBB-4323-8109-6F5E53D52F28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F34292A6-F22C-4130-BC78-0550FEA6DB60}">
      <dgm:prSet phldrT="[文本]" custT="1"/>
      <dgm:spPr/>
      <dgm:t>
        <a:bodyPr/>
        <a:lstStyle/>
        <a:p>
          <a:r>
            <a:rPr lang="en-US" altLang="zh-C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Detector</a:t>
          </a:r>
          <a:endParaRPr lang="zh-CN" alt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E19E88-805A-42FC-BC92-47BEE1E50876}" type="parTrans" cxnId="{D68575C2-80E9-4CF3-99EF-09987121BE7D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54DF8-1DC8-421E-9AA5-30361CF58A9F}" type="sibTrans" cxnId="{D68575C2-80E9-4CF3-99EF-09987121BE7D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6193D2-6627-484E-98F5-443A7D841FC1}">
      <dgm:prSet phldrT="[文本]" custT="1"/>
      <dgm:spPr/>
      <dgm:t>
        <a:bodyPr/>
        <a:lstStyle/>
        <a:p>
          <a:r>
            <a:rPr lang="en-US" altLang="zh-C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Target</a:t>
          </a:r>
          <a:endParaRPr lang="zh-CN" alt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F9C7D-3E38-4870-AA15-BFDDA5E88D0C}" type="parTrans" cxnId="{A3B87267-C3F4-4A5D-938F-7A96F9911F6A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E7960-FF46-426E-BECC-3550D0D3D46E}" type="sibTrans" cxnId="{A3B87267-C3F4-4A5D-938F-7A96F9911F6A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4E792-167B-4F04-914C-F37A5188C900}">
      <dgm:prSet phldrT="[文本]" custT="1"/>
      <dgm:spPr/>
      <dgm:t>
        <a:bodyPr/>
        <a:lstStyle/>
        <a:p>
          <a:r>
            <a:rPr lang="en-US" altLang="zh-C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</a:t>
          </a:r>
          <a:endParaRPr lang="zh-CN" alt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E9E4E0-31F9-4C15-8EDF-E191D8123AB0}" type="parTrans" cxnId="{F262D670-09AD-4709-9193-552261DE06F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6CF74B-3F5E-42C5-9551-D676440263C8}" type="sibTrans" cxnId="{F262D670-09AD-4709-9193-552261DE06F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6A7B5D-C69B-4ADC-B81E-9FBF739057EF}" type="pres">
      <dgm:prSet presAssocID="{98CF1177-ABBB-4323-8109-6F5E53D52F28}" presName="Name0" presStyleCnt="0">
        <dgm:presLayoutVars>
          <dgm:dir/>
          <dgm:animLvl val="lvl"/>
          <dgm:resizeHandles val="exact"/>
        </dgm:presLayoutVars>
      </dgm:prSet>
      <dgm:spPr/>
    </dgm:pt>
    <dgm:pt modelId="{C2FD225F-7B93-4AD4-90B7-857DDB3B7C09}" type="pres">
      <dgm:prSet presAssocID="{F34292A6-F22C-4130-BC78-0550FEA6DB60}" presName="parTxOnly" presStyleLbl="node1" presStyleIdx="0" presStyleCnt="3" custLinFactX="-28707" custLinFactY="-16242" custLinFactNeighborX="-100000" custLinFactNeighborY="-100000">
        <dgm:presLayoutVars>
          <dgm:chMax val="0"/>
          <dgm:chPref val="0"/>
          <dgm:bulletEnabled val="1"/>
        </dgm:presLayoutVars>
      </dgm:prSet>
      <dgm:spPr/>
    </dgm:pt>
    <dgm:pt modelId="{6C4DC9DF-D7B2-4C3C-B8DD-6BB4645A9020}" type="pres">
      <dgm:prSet presAssocID="{4F654DF8-1DC8-421E-9AA5-30361CF58A9F}" presName="parTxOnlySpace" presStyleCnt="0"/>
      <dgm:spPr/>
    </dgm:pt>
    <dgm:pt modelId="{70C9D03A-A469-4C04-9984-DC569759364D}" type="pres">
      <dgm:prSet presAssocID="{026193D2-6627-484E-98F5-443A7D841FC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86AB97-E1D6-43E8-8A8D-0B91CED42428}" type="pres">
      <dgm:prSet presAssocID="{9F1E7960-FF46-426E-BECC-3550D0D3D46E}" presName="parTxOnlySpace" presStyleCnt="0"/>
      <dgm:spPr/>
    </dgm:pt>
    <dgm:pt modelId="{E975759A-9AF4-4B81-8218-0982FFE3BA8E}" type="pres">
      <dgm:prSet presAssocID="{8EB4E792-167B-4F04-914C-F37A5188C90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A22490A-BE7D-4CAF-9ED8-88BAA063626E}" type="presOf" srcId="{98CF1177-ABBB-4323-8109-6F5E53D52F28}" destId="{AF6A7B5D-C69B-4ADC-B81E-9FBF739057EF}" srcOrd="0" destOrd="0" presId="urn:microsoft.com/office/officeart/2005/8/layout/chevron1"/>
    <dgm:cxn modelId="{27A5C73E-7D58-4751-90F7-64512D49221E}" type="presOf" srcId="{F34292A6-F22C-4130-BC78-0550FEA6DB60}" destId="{C2FD225F-7B93-4AD4-90B7-857DDB3B7C09}" srcOrd="0" destOrd="0" presId="urn:microsoft.com/office/officeart/2005/8/layout/chevron1"/>
    <dgm:cxn modelId="{A3B87267-C3F4-4A5D-938F-7A96F9911F6A}" srcId="{98CF1177-ABBB-4323-8109-6F5E53D52F28}" destId="{026193D2-6627-484E-98F5-443A7D841FC1}" srcOrd="1" destOrd="0" parTransId="{7B8F9C7D-3E38-4870-AA15-BFDDA5E88D0C}" sibTransId="{9F1E7960-FF46-426E-BECC-3550D0D3D46E}"/>
    <dgm:cxn modelId="{F262D670-09AD-4709-9193-552261DE06F6}" srcId="{98CF1177-ABBB-4323-8109-6F5E53D52F28}" destId="{8EB4E792-167B-4F04-914C-F37A5188C900}" srcOrd="2" destOrd="0" parTransId="{0AE9E4E0-31F9-4C15-8EDF-E191D8123AB0}" sibTransId="{B96CF74B-3F5E-42C5-9551-D676440263C8}"/>
    <dgm:cxn modelId="{56A085AF-8F4B-4386-8B2D-D7578FCFBCE5}" type="presOf" srcId="{026193D2-6627-484E-98F5-443A7D841FC1}" destId="{70C9D03A-A469-4C04-9984-DC569759364D}" srcOrd="0" destOrd="0" presId="urn:microsoft.com/office/officeart/2005/8/layout/chevron1"/>
    <dgm:cxn modelId="{D68575C2-80E9-4CF3-99EF-09987121BE7D}" srcId="{98CF1177-ABBB-4323-8109-6F5E53D52F28}" destId="{F34292A6-F22C-4130-BC78-0550FEA6DB60}" srcOrd="0" destOrd="0" parTransId="{4BE19E88-805A-42FC-BC92-47BEE1E50876}" sibTransId="{4F654DF8-1DC8-421E-9AA5-30361CF58A9F}"/>
    <dgm:cxn modelId="{508715E7-8877-4D7D-9DC6-EDE9E70B0A34}" type="presOf" srcId="{8EB4E792-167B-4F04-914C-F37A5188C900}" destId="{E975759A-9AF4-4B81-8218-0982FFE3BA8E}" srcOrd="0" destOrd="0" presId="urn:microsoft.com/office/officeart/2005/8/layout/chevron1"/>
    <dgm:cxn modelId="{74110895-2223-4E6B-810A-988AF2A1C4E0}" type="presParOf" srcId="{AF6A7B5D-C69B-4ADC-B81E-9FBF739057EF}" destId="{C2FD225F-7B93-4AD4-90B7-857DDB3B7C09}" srcOrd="0" destOrd="0" presId="urn:microsoft.com/office/officeart/2005/8/layout/chevron1"/>
    <dgm:cxn modelId="{01014703-6AE4-4CAE-9AB4-F54A1108DC96}" type="presParOf" srcId="{AF6A7B5D-C69B-4ADC-B81E-9FBF739057EF}" destId="{6C4DC9DF-D7B2-4C3C-B8DD-6BB4645A9020}" srcOrd="1" destOrd="0" presId="urn:microsoft.com/office/officeart/2005/8/layout/chevron1"/>
    <dgm:cxn modelId="{0B420F96-84AB-4B00-9FF0-65DBB0A94BF4}" type="presParOf" srcId="{AF6A7B5D-C69B-4ADC-B81E-9FBF739057EF}" destId="{70C9D03A-A469-4C04-9984-DC569759364D}" srcOrd="2" destOrd="0" presId="urn:microsoft.com/office/officeart/2005/8/layout/chevron1"/>
    <dgm:cxn modelId="{F46F0452-3E21-489D-91CD-5A74976B532D}" type="presParOf" srcId="{AF6A7B5D-C69B-4ADC-B81E-9FBF739057EF}" destId="{CD86AB97-E1D6-43E8-8A8D-0B91CED42428}" srcOrd="3" destOrd="0" presId="urn:microsoft.com/office/officeart/2005/8/layout/chevron1"/>
    <dgm:cxn modelId="{DF2D0897-198A-4BC8-AB6E-3256E7FAB1D8}" type="presParOf" srcId="{AF6A7B5D-C69B-4ADC-B81E-9FBF739057EF}" destId="{E975759A-9AF4-4B81-8218-0982FFE3BA8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4DE7C-2B50-43B1-A4D1-E2C4B75847BB}">
      <dsp:nvSpPr>
        <dsp:cNvPr id="0" name=""/>
        <dsp:cNvSpPr/>
      </dsp:nvSpPr>
      <dsp:spPr>
        <a:xfrm rot="16200000">
          <a:off x="302052" y="-302052"/>
          <a:ext cx="811883" cy="1415987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Shell Model</a:t>
          </a:r>
          <a:endParaRPr lang="zh-CN" altLang="en-US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0" y="0"/>
        <a:ext cx="1415987" cy="608912"/>
      </dsp:txXfrm>
    </dsp:sp>
    <dsp:sp modelId="{B2B4311F-BAA2-4CEC-BE5A-096C2FBFA951}">
      <dsp:nvSpPr>
        <dsp:cNvPr id="0" name=""/>
        <dsp:cNvSpPr/>
      </dsp:nvSpPr>
      <dsp:spPr>
        <a:xfrm>
          <a:off x="1415987" y="0"/>
          <a:ext cx="1415987" cy="811883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Decay theory</a:t>
          </a:r>
          <a:endParaRPr lang="zh-CN" altLang="en-US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5987" y="0"/>
        <a:ext cx="1415987" cy="608912"/>
      </dsp:txXfrm>
    </dsp:sp>
    <dsp:sp modelId="{3E566DF8-04C5-42FB-9709-4075E1B90847}">
      <dsp:nvSpPr>
        <dsp:cNvPr id="0" name=""/>
        <dsp:cNvSpPr/>
      </dsp:nvSpPr>
      <dsp:spPr>
        <a:xfrm rot="10800000">
          <a:off x="0" y="811883"/>
          <a:ext cx="1415987" cy="811883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Transport Model</a:t>
          </a:r>
          <a:endParaRPr lang="zh-CN" altLang="en-US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014853"/>
        <a:ext cx="1415987" cy="608912"/>
      </dsp:txXfrm>
    </dsp:sp>
    <dsp:sp modelId="{132C4373-C3D5-49B7-985A-B0C6D56601A0}">
      <dsp:nvSpPr>
        <dsp:cNvPr id="0" name=""/>
        <dsp:cNvSpPr/>
      </dsp:nvSpPr>
      <dsp:spPr>
        <a:xfrm rot="5400000">
          <a:off x="1718039" y="509830"/>
          <a:ext cx="811883" cy="1415987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Fission model</a:t>
          </a:r>
          <a:endParaRPr lang="zh-CN" altLang="en-US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415988" y="1014853"/>
        <a:ext cx="1415987" cy="608912"/>
      </dsp:txXfrm>
    </dsp:sp>
    <dsp:sp modelId="{B1560524-727C-48AA-BAFF-449136E35484}">
      <dsp:nvSpPr>
        <dsp:cNvPr id="0" name=""/>
        <dsp:cNvSpPr/>
      </dsp:nvSpPr>
      <dsp:spPr>
        <a:xfrm>
          <a:off x="744320" y="608912"/>
          <a:ext cx="1343333" cy="40594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Expt. Data</a:t>
          </a:r>
          <a:endParaRPr lang="zh-CN" alt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4136" y="628728"/>
        <a:ext cx="1303701" cy="366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D225F-7B93-4AD4-90B7-857DDB3B7C09}">
      <dsp:nvSpPr>
        <dsp:cNvPr id="0" name=""/>
        <dsp:cNvSpPr/>
      </dsp:nvSpPr>
      <dsp:spPr>
        <a:xfrm>
          <a:off x="0" y="0"/>
          <a:ext cx="2901156" cy="78538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Detector</a:t>
          </a:r>
          <a:endParaRPr lang="zh-CN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691" y="0"/>
        <a:ext cx="2115775" cy="785381"/>
      </dsp:txXfrm>
    </dsp:sp>
    <dsp:sp modelId="{70C9D03A-A469-4C04-9984-DC569759364D}">
      <dsp:nvSpPr>
        <dsp:cNvPr id="0" name=""/>
        <dsp:cNvSpPr/>
      </dsp:nvSpPr>
      <dsp:spPr>
        <a:xfrm>
          <a:off x="2613421" y="0"/>
          <a:ext cx="2901156" cy="785381"/>
        </a:xfrm>
        <a:prstGeom prst="chevron">
          <a:avLst/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Target</a:t>
          </a:r>
          <a:endParaRPr lang="zh-CN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6112" y="0"/>
        <a:ext cx="2115775" cy="785381"/>
      </dsp:txXfrm>
    </dsp:sp>
    <dsp:sp modelId="{E975759A-9AF4-4B81-8218-0982FFE3BA8E}">
      <dsp:nvSpPr>
        <dsp:cNvPr id="0" name=""/>
        <dsp:cNvSpPr/>
      </dsp:nvSpPr>
      <dsp:spPr>
        <a:xfrm>
          <a:off x="5224462" y="0"/>
          <a:ext cx="2901156" cy="785381"/>
        </a:xfrm>
        <a:prstGeom prst="chevron">
          <a:avLst/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</a:t>
          </a:r>
          <a:endParaRPr lang="zh-CN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7153" y="0"/>
        <a:ext cx="2115775" cy="785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0.18593</cdr:x>
      <cdr:y>0.44526</cdr:y>
    </cdr:from>
    <cdr:to>
      <cdr:x>0.33563</cdr:x>
      <cdr:y>0.57065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E6F396EE-088D-DC4A-A5CF-E0CF73F7E714}"/>
            </a:ext>
          </a:extLst>
        </cdr:cNvPr>
        <cdr:cNvSpPr txBox="1"/>
      </cdr:nvSpPr>
      <cdr:spPr>
        <a:xfrm xmlns:a="http://schemas.openxmlformats.org/drawingml/2006/main">
          <a:off x="867019" y="1582635"/>
          <a:ext cx="698031" cy="44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>
              <a:latin typeface="Times New Roman" panose="02020603050405020304" pitchFamily="18" charset="0"/>
              <a:cs typeface="Times New Roman" panose="02020603050405020304" pitchFamily="18" charset="0"/>
            </a:rPr>
            <a:t>Otsuk</a:t>
          </a:r>
          <a:r>
            <a:rPr lang="en-US" altLang="zh-CN" sz="110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endParaRPr lang="zh-CN" alt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0.4811</cdr:x>
      <cdr:y>0.59879</cdr:y>
    </cdr:from>
    <cdr:to>
      <cdr:x>0.72026</cdr:x>
      <cdr:y>0.79581</cdr:y>
    </cdr:to>
    <cdr:sp macro="" textlink="">
      <cdr:nvSpPr>
        <cdr:cNvPr id="3" name="文本框 1">
          <a:extLst xmlns:a="http://schemas.openxmlformats.org/drawingml/2006/main">
            <a:ext uri="{FF2B5EF4-FFF2-40B4-BE49-F238E27FC236}">
              <a16:creationId xmlns:a16="http://schemas.microsoft.com/office/drawing/2014/main" id="{3D04C0CD-726B-2F67-2C59-9BEBA5DB1849}"/>
            </a:ext>
          </a:extLst>
        </cdr:cNvPr>
        <cdr:cNvSpPr txBox="1"/>
      </cdr:nvSpPr>
      <cdr:spPr>
        <a:xfrm xmlns:a="http://schemas.openxmlformats.org/drawingml/2006/main">
          <a:off x="2243419" y="2128336"/>
          <a:ext cx="1115229" cy="700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C11 pp=-1</a:t>
          </a:r>
        </a:p>
        <a:p xmlns:a="http://schemas.openxmlformats.org/drawingml/2006/main"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C11 nn=-1</a:t>
          </a:r>
        </a:p>
        <a:p xmlns:a="http://schemas.openxmlformats.org/drawingml/2006/main"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C11 pn=0</a:t>
          </a:r>
          <a:endParaRPr lang="zh-CN" altLang="en-US" sz="12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0.66183</cdr:x>
      <cdr:y>0.39179</cdr:y>
    </cdr:from>
    <cdr:to>
      <cdr:x>0.85656</cdr:x>
      <cdr:y>0.51718</cdr:y>
    </cdr:to>
    <cdr:sp macro="" textlink="">
      <cdr:nvSpPr>
        <cdr:cNvPr id="4" name="文本框 1">
          <a:extLst xmlns:a="http://schemas.openxmlformats.org/drawingml/2006/main">
            <a:ext uri="{FF2B5EF4-FFF2-40B4-BE49-F238E27FC236}">
              <a16:creationId xmlns:a16="http://schemas.microsoft.com/office/drawing/2014/main" id="{C8074B54-9DF1-0866-DF91-80EF76DA75EE}"/>
            </a:ext>
          </a:extLst>
        </cdr:cNvPr>
        <cdr:cNvSpPr txBox="1"/>
      </cdr:nvSpPr>
      <cdr:spPr>
        <a:xfrm xmlns:a="http://schemas.openxmlformats.org/drawingml/2006/main">
          <a:off x="3086188" y="1392595"/>
          <a:ext cx="908023" cy="44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monopole-reduction</a:t>
          </a:r>
          <a:r>
            <a:rPr lang="en-US" altLang="zh-CN" sz="1100" baseline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CN" altLang="en-US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0.32398</cdr:x>
      <cdr:y>0.21099</cdr:y>
    </cdr:from>
    <cdr:to>
      <cdr:x>0.56315</cdr:x>
      <cdr:y>0.33926</cdr:y>
    </cdr:to>
    <cdr:sp macro="" textlink="">
      <cdr:nvSpPr>
        <cdr:cNvPr id="5" name="文本框 1">
          <a:extLst xmlns:a="http://schemas.openxmlformats.org/drawingml/2006/main">
            <a:ext uri="{FF2B5EF4-FFF2-40B4-BE49-F238E27FC236}">
              <a16:creationId xmlns:a16="http://schemas.microsoft.com/office/drawing/2014/main" id="{752C009A-47FA-B84F-9F7A-492EC07A98DC}"/>
            </a:ext>
          </a:extLst>
        </cdr:cNvPr>
        <cdr:cNvSpPr txBox="1"/>
      </cdr:nvSpPr>
      <cdr:spPr>
        <a:xfrm xmlns:a="http://schemas.openxmlformats.org/drawingml/2006/main">
          <a:off x="1510765" y="749941"/>
          <a:ext cx="1115229" cy="455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200">
              <a:latin typeface="Times New Roman" panose="02020603050405020304" pitchFamily="18" charset="0"/>
              <a:cs typeface="Times New Roman" panose="02020603050405020304" pitchFamily="18" charset="0"/>
            </a:rPr>
            <a:t>C10</a:t>
          </a:r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 pp=1.15</a:t>
          </a:r>
        </a:p>
        <a:p xmlns:a="http://schemas.openxmlformats.org/drawingml/2006/main">
          <a:r>
            <a:rPr lang="en-US" altLang="zh-CN" sz="1200" baseline="0">
              <a:latin typeface="Times New Roman" panose="02020603050405020304" pitchFamily="18" charset="0"/>
              <a:cs typeface="Times New Roman" panose="02020603050405020304" pitchFamily="18" charset="0"/>
            </a:rPr>
            <a:t>C10 nn=1.05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微软雅黑 Light" panose="020B0502040204020203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微软雅黑 Light" panose="020B0502040204020203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65822030-7966-4F6C-B9E2-81D9A8CABDD4}" type="datetimeFigureOut">
              <a:rPr lang="zh-CN" altLang="en-US" smtClean="0"/>
              <a:pPr>
                <a:defRPr/>
              </a:pPr>
              <a:t>2025/03/22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微软雅黑 Light" panose="020B0502040204020203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微软雅黑 Light" panose="020B0502040204020203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D552A4C8-CBC6-463A-B3FD-A6CCABC666DA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589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Yat-sen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was founded in 1924 by Dr. Sun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Yat-sen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key figure in world history and foundational figure for modern China. We call him “the Forerunner of Chinese Revolution”. With an educational tradition spanning over 100 years, SYSU has become a leading comprehensive research type university in China, regularly ranked among the top 10 universities in the country.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3652-8318-4609-85A6-42357C0807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28E7F-5355-63F9-50A6-A3911871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32C992-2822-C0DF-A57E-66DB13D6E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DBFBCF-4ABC-D5FA-D7FF-85C0538D4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C10 pp and </a:t>
            </a:r>
            <a:r>
              <a:rPr lang="en-US" altLang="zh-CN" dirty="0" err="1"/>
              <a:t>nn</a:t>
            </a:r>
            <a:r>
              <a:rPr lang="en-US" altLang="zh-CN" dirty="0"/>
              <a:t> 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enhanced</a:t>
            </a:r>
            <a:r>
              <a:rPr lang="zh-CN" altLang="en-US" dirty="0"/>
              <a:t> </a:t>
            </a:r>
            <a:r>
              <a:rPr lang="en-US" altLang="zh-CN" dirty="0"/>
              <a:t>by different percentages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DB82A9-BA19-1381-7D56-659BE1575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E72D7-A403-4755-83E3-48FB4A87C87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6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C10 p15 n5, vary </a:t>
            </a:r>
            <a:r>
              <a:rPr lang="en-US" altLang="zh-CN" dirty="0" err="1"/>
              <a:t>pn</a:t>
            </a:r>
            <a:r>
              <a:rPr lang="en-US" altLang="zh-CN" dirty="0"/>
              <a:t> central forces, from 75% to 100%: no significant improvements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711DA-82CB-44C8-99EC-9CE596A896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35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92DE1-D44B-9C4D-7B87-27FE305F5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8A371B-C865-1424-6BBB-0EF7384A8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345FE1-4E87-64E9-E508-D79880EF4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C10 p15 n5, vary other forces, from -500% to +500%: most of nuclear forces are actually well determined.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9A2507-B7BF-2369-77AC-B3519A62D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711DA-82CB-44C8-99EC-9CE596A896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661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7DF3F-FBCA-220A-3618-02462913A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37CEEC-AA83-B659-147E-62CE8401B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D2546B-1E9C-EABF-137D-3E9128509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56C504-F22F-94F3-AFBE-84D37F791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711DA-82CB-44C8-99EC-9CE596A896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87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6695-4A68-6FEF-CC65-92A86A0C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FCC8A3D6-A6F2-E918-72C7-AFDCA3F25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>
            <a:extLst>
              <a:ext uri="{FF2B5EF4-FFF2-40B4-BE49-F238E27FC236}">
                <a16:creationId xmlns:a16="http://schemas.microsoft.com/office/drawing/2014/main" id="{1CE6252C-0D1A-3025-69D2-B76C09A91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16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BACD-DEB7-0DA8-559A-16629CFE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199E6B38-E99F-E5D5-A5BA-FFB29CCA49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>
            <a:extLst>
              <a:ext uri="{FF2B5EF4-FFF2-40B4-BE49-F238E27FC236}">
                <a16:creationId xmlns:a16="http://schemas.microsoft.com/office/drawing/2014/main" id="{A0314C20-6A6D-3B16-D584-6DCC353A0F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26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07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3652-8318-4609-85A6-42357C0807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6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3652-8318-4609-85A6-42357C0807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7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3652-8318-4609-85A6-42357C0807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11DA-82CB-44C8-99EC-9CE596A896F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1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E17E1-914B-D7CC-0E04-94648D8C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3ACEE3B4-9A5D-C304-C65B-BE4CE7E4B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>
            <a:extLst>
              <a:ext uri="{FF2B5EF4-FFF2-40B4-BE49-F238E27FC236}">
                <a16:creationId xmlns:a16="http://schemas.microsoft.com/office/drawing/2014/main" id="{4A8CF859-ACC4-F7C1-CF3F-017C0393AD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17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Background and target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E72D7-A403-4755-83E3-48FB4A87C87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7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Introduction of the components/forms of the effective nuclear force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E72D7-A403-4755-83E3-48FB4A87C87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670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updated results: total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E72D7-A403-4755-83E3-48FB4A87C87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8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64DF0841-2668-D27A-D70B-2DBBA231A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301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rgbClr val="05572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D4456BE-E47E-C98C-DEA2-23B78DF09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495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2619C48-00A3-0E57-E6A4-250F6DC9D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4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E0F85E9-1269-E8C4-BC2B-D6ED0BDB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36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BAE5237-E4C7-0EBF-FB53-6F1E8605D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847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268B3A6-0A3F-C8D6-B168-BF755DB29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291244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DAF31-CFD7-4EC5-A483-DDC5EBC8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727" y="293322"/>
            <a:ext cx="6599274" cy="5580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87AA8E-3618-4359-8C25-D94417F1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338"/>
            <a:ext cx="10515600" cy="496362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28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lnSpc>
                <a:spcPct val="110000"/>
              </a:lnSpc>
              <a:spcBef>
                <a:spcPts val="1000"/>
              </a:spcBef>
              <a:defRPr sz="28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lnSpc>
                <a:spcPct val="110000"/>
              </a:lnSpc>
              <a:spcBef>
                <a:spcPts val="1000"/>
              </a:spcBef>
              <a:defRPr sz="28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43C95EA3-31B4-9BDF-2B3A-B54909778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339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DAAE0-5F17-4E1C-8186-4EBFFBB5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36D379-2601-4032-BA1C-33427A8B7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01AD970-474F-BAD0-1CFC-FF06786AC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899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EC589200-DCCA-3457-8C35-BFEA61953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764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D8ACAB5-DD9F-41D3-B103-F1ADBC044B16}"/>
              </a:ext>
            </a:extLst>
          </p:cNvPr>
          <p:cNvGrpSpPr/>
          <p:nvPr userDrawn="1"/>
        </p:nvGrpSpPr>
        <p:grpSpPr>
          <a:xfrm>
            <a:off x="-8467" y="1"/>
            <a:ext cx="12150363" cy="1187546"/>
            <a:chOff x="0" y="188640"/>
            <a:chExt cx="9142934" cy="94314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5F8691C-5145-4471-A44E-63B8C32B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0" y="188640"/>
              <a:ext cx="9142934" cy="943143"/>
            </a:xfrm>
            <a:prstGeom prst="rect">
              <a:avLst/>
            </a:prstGeom>
          </p:spPr>
        </p:pic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51DDBDC7-EFD6-4972-A91C-BE9701F12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2400" y="188640"/>
              <a:ext cx="863460" cy="863460"/>
            </a:xfrm>
            <a:custGeom>
              <a:avLst/>
              <a:gdLst>
                <a:gd name="connsiteX0" fmla="*/ 1107000 w 2214000"/>
                <a:gd name="connsiteY0" fmla="*/ 0 h 2214000"/>
                <a:gd name="connsiteX1" fmla="*/ 2214000 w 2214000"/>
                <a:gd name="connsiteY1" fmla="*/ 1107000 h 2214000"/>
                <a:gd name="connsiteX2" fmla="*/ 1107000 w 2214000"/>
                <a:gd name="connsiteY2" fmla="*/ 2214000 h 2214000"/>
                <a:gd name="connsiteX3" fmla="*/ 0 w 2214000"/>
                <a:gd name="connsiteY3" fmla="*/ 1107000 h 2214000"/>
                <a:gd name="connsiteX4" fmla="*/ 1107000 w 2214000"/>
                <a:gd name="connsiteY4" fmla="*/ 0 h 22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4000" h="2214000">
                  <a:moveTo>
                    <a:pt x="1107000" y="0"/>
                  </a:moveTo>
                  <a:cubicBezTo>
                    <a:pt x="1718379" y="0"/>
                    <a:pt x="2214000" y="495621"/>
                    <a:pt x="2214000" y="1107000"/>
                  </a:cubicBezTo>
                  <a:cubicBezTo>
                    <a:pt x="2214000" y="1718379"/>
                    <a:pt x="1718379" y="2214000"/>
                    <a:pt x="1107000" y="2214000"/>
                  </a:cubicBezTo>
                  <a:cubicBezTo>
                    <a:pt x="495621" y="2214000"/>
                    <a:pt x="0" y="1718379"/>
                    <a:pt x="0" y="1107000"/>
                  </a:cubicBezTo>
                  <a:cubicBezTo>
                    <a:pt x="0" y="495621"/>
                    <a:pt x="495621" y="0"/>
                    <a:pt x="1107000" y="0"/>
                  </a:cubicBezTo>
                  <a:close/>
                </a:path>
              </a:pathLst>
            </a:cu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8914" y="116632"/>
            <a:ext cx="10515600" cy="623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15317"/>
            <a:ext cx="10515600" cy="4861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7AF6EEDD-0116-7661-C03B-B8976E306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50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00000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rgbClr val="055726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55726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55726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55726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rgbClr val="055726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929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825625"/>
            <a:ext cx="1145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2362A0-F4C4-43FF-9718-53E727BB5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920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E256F0-3070-422A-94F5-69ABCF57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1597DBC-2834-4C05-950A-48F77B5D0A7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20A663D-7F32-80C2-1A90-9C200DB3EBCA}"/>
              </a:ext>
            </a:extLst>
          </p:cNvPr>
          <p:cNvGrpSpPr/>
          <p:nvPr userDrawn="1"/>
        </p:nvGrpSpPr>
        <p:grpSpPr>
          <a:xfrm>
            <a:off x="0" y="0"/>
            <a:ext cx="1984746" cy="964019"/>
            <a:chOff x="-1" y="0"/>
            <a:chExt cx="1984746" cy="964019"/>
          </a:xfrm>
        </p:grpSpPr>
        <p:pic>
          <p:nvPicPr>
            <p:cNvPr id="2" name="图片 1" descr="fd05c195cac58b923de230a9278347a">
              <a:extLst>
                <a:ext uri="{FF2B5EF4-FFF2-40B4-BE49-F238E27FC236}">
                  <a16:creationId xmlns:a16="http://schemas.microsoft.com/office/drawing/2014/main" id="{E72AA005-21D7-4D05-DA73-3C1ECF112B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92373" cy="964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图片 2" descr="fd05c195cac58b923de230a9278347a">
              <a:extLst>
                <a:ext uri="{FF2B5EF4-FFF2-40B4-BE49-F238E27FC236}">
                  <a16:creationId xmlns:a16="http://schemas.microsoft.com/office/drawing/2014/main" id="{4A1983C8-478D-301F-F194-2CE1F057F5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372" y="0"/>
              <a:ext cx="992373" cy="964019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1988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5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520.png"/><Relationship Id="rId7" Type="http://schemas.openxmlformats.org/officeDocument/2006/relationships/image" Target="../media/image77.png"/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.png"/><Relationship Id="rId5" Type="http://schemas.openxmlformats.org/officeDocument/2006/relationships/image" Target="../media/image1720.png"/><Relationship Id="rId10" Type="http://schemas.openxmlformats.org/officeDocument/2006/relationships/image" Target="../media/image1510.png"/><Relationship Id="rId4" Type="http://schemas.openxmlformats.org/officeDocument/2006/relationships/image" Target="../media/image1620.png"/><Relationship Id="rId9" Type="http://schemas.openxmlformats.org/officeDocument/2006/relationships/image" Target="../media/image10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0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8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2.emf"/><Relationship Id="rId10" Type="http://schemas.openxmlformats.org/officeDocument/2006/relationships/image" Target="../media/image27.jpeg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B613417C-E161-4B19-AFB7-A0B55AED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4784"/>
            <a:ext cx="12192000" cy="28527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investigation on the nuclear level densities of medium and heavy nuclei with shell model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DB7F939-5718-4F6F-8F63-0CBF4EB6F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907" y="4864661"/>
            <a:ext cx="10515600" cy="1500187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Cenxi YUAN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Sino-French Institute of Nuclear Engineering and Technology (IFCEN)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SYSU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2025.03.24@IAEA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BE8347-E579-678E-25D1-5ECE7EA9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" y="0"/>
            <a:ext cx="5088410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0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F5A53-DD84-F13D-3260-9EC9331C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6DE921-6E0E-9518-CBA1-D184872FF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</a:rPr>
              <a:t>Introduction to Configuration-Interaction Shell Model (CISM) </a:t>
            </a:r>
          </a:p>
          <a:p>
            <a:r>
              <a:rPr lang="en-US" altLang="zh-CN" b="1" dirty="0"/>
              <a:t>CISM with Unified Nuclear Force </a:t>
            </a:r>
          </a:p>
          <a:p>
            <a:r>
              <a:rPr lang="en-US" altLang="zh-CN" b="1" dirty="0"/>
              <a:t>CISM for Level Density</a:t>
            </a:r>
          </a:p>
          <a:p>
            <a:r>
              <a:rPr lang="en-US" altLang="zh-CN" b="1" dirty="0"/>
              <a:t>Perspective</a:t>
            </a:r>
            <a:endParaRPr lang="zh-CN" altLang="en-US" b="1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DE8099-93A3-64AB-A3BC-382344397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742E03-C7B0-515C-B236-CF2F9D77A6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67" y="1659856"/>
            <a:ext cx="4429745" cy="47362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0F518-90F6-FC44-E3F2-75171D6A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CISM</a:t>
            </a:r>
            <a:endParaRPr lang="zh-CN" altLang="en-US" dirty="0"/>
          </a:p>
        </p:txBody>
      </p:sp>
      <p:sp>
        <p:nvSpPr>
          <p:cNvPr id="7170" name="内容占位符 2"/>
          <p:cNvSpPr>
            <a:spLocks noGrp="1"/>
          </p:cNvSpPr>
          <p:nvPr>
            <p:ph idx="1"/>
          </p:nvPr>
        </p:nvSpPr>
        <p:spPr>
          <a:xfrm>
            <a:off x="0" y="1221351"/>
            <a:ext cx="11049333" cy="519803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 Force: deduce force from data, such as BE, level, EM, </a:t>
            </a:r>
            <a:r>
              <a:rPr lang="el-GR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58E50E4-2196-4368-A6D1-CA567EB7954A}"/>
              </a:ext>
            </a:extLst>
          </p:cNvPr>
          <p:cNvGrpSpPr>
            <a:grpSpLocks noChangeAspect="1"/>
          </p:cNvGrpSpPr>
          <p:nvPr/>
        </p:nvGrpSpPr>
        <p:grpSpPr>
          <a:xfrm>
            <a:off x="1920932" y="1852534"/>
            <a:ext cx="7770063" cy="3755225"/>
            <a:chOff x="-1064953" y="115888"/>
            <a:chExt cx="11100093" cy="5364607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C2B2071-9ADE-4192-8CF9-C06D5A409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15888"/>
              <a:ext cx="3950648" cy="109920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Single Particle Basis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(normally H.O.)</a:t>
              </a:r>
              <a:endParaRPr lang="zh-CN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6F248A44-1B36-44BC-86D7-5C426EC60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44" y="1100287"/>
              <a:ext cx="2520951" cy="615553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Model Space</a:t>
              </a:r>
              <a:endParaRPr lang="zh-CN" altLang="en-US" sz="2200" b="1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655A01CA-E696-4525-98D7-DBE8E3AC7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6513" y="2024447"/>
              <a:ext cx="4038600" cy="615553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Effective Hamiltonian</a:t>
              </a:r>
              <a:endParaRPr lang="zh-CN" altLang="en-US" sz="2200" b="1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A9607D03-88E5-4271-8470-FC2795147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6376" y="2492375"/>
              <a:ext cx="4068762" cy="109920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Wave Functions (configuration mixing)</a:t>
              </a:r>
              <a:endParaRPr lang="zh-CN" altLang="en-US" sz="2200" b="1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AC881F2A-CA3D-4E83-AEE2-1718A9956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64953" y="3773211"/>
              <a:ext cx="5076824" cy="109920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Solve Schrödinger Equation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(energies, wave functions) </a:t>
              </a:r>
              <a:endParaRPr lang="zh-CN" altLang="en-US" sz="2200" b="1">
                <a:solidFill>
                  <a:srgbClr val="0070C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FE09256B-28B1-41AE-9C2D-A0AA05500D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6376" y="4381294"/>
              <a:ext cx="4068764" cy="109920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Other Properties: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EM, </a:t>
              </a:r>
              <a:r>
                <a:rPr lang="el-GR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altLang="zh-CN" sz="2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rPr>
                <a:t>, SF…</a:t>
              </a: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317A225-5968-4055-8269-ED0C2E10EE03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3950649" y="665489"/>
              <a:ext cx="2118595" cy="74257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88EDC2FC-22C4-4F5D-9B46-0041636306C7}"/>
                </a:ext>
              </a:extLst>
            </p:cNvPr>
            <p:cNvCxnSpPr>
              <a:cxnSpLocks/>
              <a:stCxn id="17" idx="1"/>
              <a:endCxn id="20" idx="3"/>
            </p:cNvCxnSpPr>
            <p:nvPr/>
          </p:nvCxnSpPr>
          <p:spPr>
            <a:xfrm flipH="1">
              <a:off x="4022087" y="1408064"/>
              <a:ext cx="2047156" cy="92416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CA9BF335-0F8F-4BE8-9E10-03BB2BB76A99}"/>
                </a:ext>
              </a:extLst>
            </p:cNvPr>
            <p:cNvCxnSpPr>
              <a:cxnSpLocks/>
              <a:stCxn id="20" idx="3"/>
              <a:endCxn id="21" idx="1"/>
            </p:cNvCxnSpPr>
            <p:nvPr/>
          </p:nvCxnSpPr>
          <p:spPr>
            <a:xfrm>
              <a:off x="4022087" y="2332224"/>
              <a:ext cx="1944289" cy="70975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892E1F88-FE6B-454B-A056-50F72AFEFC0D}"/>
                </a:ext>
              </a:extLst>
            </p:cNvPr>
            <p:cNvCxnSpPr>
              <a:cxnSpLocks/>
              <a:stCxn id="21" idx="1"/>
              <a:endCxn id="22" idx="3"/>
            </p:cNvCxnSpPr>
            <p:nvPr/>
          </p:nvCxnSpPr>
          <p:spPr>
            <a:xfrm flipH="1">
              <a:off x="4011871" y="3041977"/>
              <a:ext cx="1954505" cy="12808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72D10C5-E88D-48B3-80A5-6B204B715BEE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4011871" y="4322812"/>
              <a:ext cx="1954505" cy="60808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40B8BAA5-57C0-48AC-B600-074435ADC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99" y="4878703"/>
              <a:ext cx="34575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816F8315-4C34-4402-9BCD-ADA551EE3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1655"/>
              <a:ext cx="40386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DDE8722F-A497-40CD-48D8-1AB911D3311F}"/>
              </a:ext>
            </a:extLst>
          </p:cNvPr>
          <p:cNvSpPr txBox="1"/>
          <p:nvPr/>
        </p:nvSpPr>
        <p:spPr>
          <a:xfrm>
            <a:off x="137160" y="5719139"/>
            <a:ext cx="6278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 Key Factors of CISM: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Space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Effective Hamiltonian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Code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(Caurier.RMP.05)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A0B7E1-8601-58CB-9AFB-3A1610D7A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Model Space</a:t>
            </a:r>
            <a:endParaRPr lang="zh-CN" altLang="en-US" dirty="0">
              <a:cs typeface="Times New Roman" pitchFamily="18" charset="0"/>
            </a:endParaRPr>
          </a:p>
        </p:txBody>
      </p:sp>
      <p:pic>
        <p:nvPicPr>
          <p:cNvPr id="1127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484" y="1037150"/>
            <a:ext cx="8463516" cy="58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F88E021-DAA9-C25D-635D-71988A85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9" y="1083060"/>
            <a:ext cx="9136911" cy="6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Hilbert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Space: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Space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 or 2 major shells),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Outer Space</a:t>
            </a:r>
          </a:p>
          <a:p>
            <a:pPr marL="0" indent="0">
              <a:buNone/>
            </a:pP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A3BE00-DA5F-0FB3-7D53-7681AEF7F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9" y="1530543"/>
            <a:ext cx="4847819" cy="28219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601DF5-E643-8B27-897C-7C448EB58622}"/>
              </a:ext>
            </a:extLst>
          </p:cNvPr>
          <p:cNvSpPr txBox="1"/>
          <p:nvPr/>
        </p:nvSpPr>
        <p:spPr>
          <a:xfrm>
            <a:off x="1493049" y="4997565"/>
            <a:ext cx="2523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Single: p,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pf</a:t>
            </a: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sdpf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psdpf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58EC09-455C-0FA2-5B49-63D541666475}"/>
              </a:ext>
            </a:extLst>
          </p:cNvPr>
          <p:cNvSpPr txBox="1"/>
          <p:nvPr/>
        </p:nvSpPr>
        <p:spPr>
          <a:xfrm>
            <a:off x="9721654" y="3164469"/>
            <a:ext cx="2470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jj56: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proton orbitals between 50 and 82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neutron orbitals between 82 and 126</a:t>
            </a:r>
          </a:p>
          <a:p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22A1F8F-FE2D-F00E-9197-A2092606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480" y="5505396"/>
            <a:ext cx="5498122" cy="10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Chart of Nuclides from CISM</a:t>
            </a:r>
          </a:p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Each Model Space (Number of Hamiltonians)</a:t>
            </a:r>
          </a:p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(From B.A. Brown)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6F496E4-61EF-36FA-CF8B-A388F95E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129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Model Space</a:t>
            </a:r>
            <a:endParaRPr lang="zh-CN" altLang="en-US" dirty="0">
              <a:cs typeface="Times New Roman" pitchFamily="18" charset="0"/>
            </a:endParaRPr>
          </a:p>
        </p:txBody>
      </p:sp>
      <p:pic>
        <p:nvPicPr>
          <p:cNvPr id="1127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484" y="1037150"/>
            <a:ext cx="8463516" cy="58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F88E021-DAA9-C25D-635D-71988A85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9" y="1083060"/>
            <a:ext cx="9136911" cy="6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Hilbert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Space: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Core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Space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 or 2 major shells),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Outer Space</a:t>
            </a:r>
          </a:p>
          <a:p>
            <a:pPr marL="0" indent="0">
              <a:buNone/>
            </a:pP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5A3BE00-DA5F-0FB3-7D53-7681AEF7F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29" y="1530543"/>
            <a:ext cx="4847819" cy="28219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601DF5-E643-8B27-897C-7C448EB58622}"/>
              </a:ext>
            </a:extLst>
          </p:cNvPr>
          <p:cNvSpPr txBox="1"/>
          <p:nvPr/>
        </p:nvSpPr>
        <p:spPr>
          <a:xfrm>
            <a:off x="1493049" y="4997565"/>
            <a:ext cx="2523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Single: p,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pf</a:t>
            </a: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sdpf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Three: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psdpf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58EC09-455C-0FA2-5B49-63D541666475}"/>
              </a:ext>
            </a:extLst>
          </p:cNvPr>
          <p:cNvSpPr txBox="1"/>
          <p:nvPr/>
        </p:nvSpPr>
        <p:spPr>
          <a:xfrm>
            <a:off x="9721654" y="3164469"/>
            <a:ext cx="2470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jj56: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proton orbitals between 50 and 82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neutron orbitals between 82 and 126</a:t>
            </a:r>
          </a:p>
          <a:p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22A1F8F-FE2D-F00E-9197-A2092606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480" y="5505396"/>
            <a:ext cx="5498122" cy="10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Chart of Nuclides from CISM</a:t>
            </a:r>
          </a:p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Each Model Space (Number of Hamiltonians)</a:t>
            </a:r>
          </a:p>
          <a:p>
            <a:pPr marL="0" indent="0" algn="ctr"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(From B.A. Brown)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82956E0-4193-EE8C-8E55-F4BCF39D4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74" y="0"/>
            <a:ext cx="10744452" cy="68580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6F496E4-61EF-36FA-CF8B-A388F95ED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190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B461FE58-56DC-4E70-B399-FDDC446C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Hamiltonian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C0B44D5-0246-F736-1441-6E3E1126191C}"/>
              </a:ext>
            </a:extLst>
          </p:cNvPr>
          <p:cNvSpPr txBox="1"/>
          <p:nvPr/>
        </p:nvSpPr>
        <p:spPr>
          <a:xfrm>
            <a:off x="116944" y="1072233"/>
            <a:ext cx="11486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+LS (monopole-based universal interaction + spin-orbit force) 	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DFC557-7A84-6839-D5E8-827BA5CE51D0}"/>
              </a:ext>
            </a:extLst>
          </p:cNvPr>
          <p:cNvGrpSpPr/>
          <p:nvPr/>
        </p:nvGrpSpPr>
        <p:grpSpPr>
          <a:xfrm>
            <a:off x="-1004779" y="1388599"/>
            <a:ext cx="6748057" cy="2283478"/>
            <a:chOff x="1168678" y="1411672"/>
            <a:chExt cx="6748057" cy="22834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FEF8DA6-0161-A4EB-6405-8236F26176E2}"/>
                    </a:ext>
                  </a:extLst>
                </p:cNvPr>
                <p:cNvSpPr txBox="1"/>
                <p:nvPr/>
              </p:nvSpPr>
              <p:spPr>
                <a:xfrm>
                  <a:off x="1819023" y="1411672"/>
                  <a:ext cx="6097712" cy="8579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C</m:t>
                            </m:r>
                          </m:sub>
                        </m:sSub>
                        <m:d>
                          <m:d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Gauss</m:t>
                            </m:r>
                          </m:e>
                        </m:d>
                        <m:r>
                          <a:rPr lang="en-US" altLang="zh-CN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=0,1.</m:t>
                            </m:r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=0,1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𝑒𝑥𝑝</m:t>
                            </m:r>
                            <m:r>
                              <a:rPr lang="en-US" altLang="zh-CN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⁡(−</m:t>
                            </m:r>
                            <m:sSup>
                              <m:sSup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</m:num>
                                      <m:den>
                                        <m:r>
                                          <a:rPr lang="en-US" altLang="zh-CN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altLang="zh-CN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2FEF8DA6-0161-A4EB-6405-8236F2617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9023" y="1411672"/>
                  <a:ext cx="6097712" cy="8579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104555D-462F-001D-F547-D654D11F4A7A}"/>
                    </a:ext>
                  </a:extLst>
                </p:cNvPr>
                <p:cNvSpPr txBox="1"/>
                <p:nvPr/>
              </p:nvSpPr>
              <p:spPr>
                <a:xfrm>
                  <a:off x="1168678" y="2506964"/>
                  <a:ext cx="609771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MU</m:t>
                            </m:r>
                          </m:sub>
                        </m:sSub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d>
                          <m:d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Gauss</m:t>
                            </m:r>
                          </m:e>
                        </m:d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d>
                          <m:d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π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zh-CN" altLang="en-US" i="0"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A104555D-462F-001D-F547-D654D11F4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8678" y="2506964"/>
                  <a:ext cx="609771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128D980-B8FF-C4BB-FF4A-03CB41F6B6C6}"/>
                    </a:ext>
                  </a:extLst>
                </p:cNvPr>
                <p:cNvSpPr txBox="1"/>
                <p:nvPr/>
              </p:nvSpPr>
              <p:spPr>
                <a:xfrm>
                  <a:off x="1168678" y="3325818"/>
                  <a:ext cx="609771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MU</m:t>
                                </m:r>
                              </m:sub>
                            </m:sSub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LS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MU</m:t>
                                </m:r>
                              </m:sub>
                            </m:sSub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LS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</m:eqAr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E128D980-B8FF-C4BB-FF4A-03CB41F6B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8678" y="3325818"/>
                  <a:ext cx="609771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3452EA1-539B-897A-3D7E-CDEC9F751043}"/>
                  </a:ext>
                </a:extLst>
              </p:cNvPr>
              <p:cNvSpPr txBox="1"/>
              <p:nvPr/>
            </p:nvSpPr>
            <p:spPr>
              <a:xfrm>
                <a:off x="0" y="4272179"/>
                <a:ext cx="6097712" cy="792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+1)(2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den>
                      </m:f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3452EA1-539B-897A-3D7E-CDEC9F751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2179"/>
                <a:ext cx="6097712" cy="7929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5299305-7E11-6CF5-CECE-284A860F988A}"/>
              </a:ext>
            </a:extLst>
          </p:cNvPr>
          <p:cNvSpPr txBox="1"/>
          <p:nvPr/>
        </p:nvSpPr>
        <p:spPr>
          <a:xfrm>
            <a:off x="0" y="3750872"/>
            <a:ext cx="11486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Monopole interaction:	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C6656DA-B3FA-B0C2-CAC9-C99E57C78EF1}"/>
              </a:ext>
            </a:extLst>
          </p:cNvPr>
          <p:cNvSpPr txBox="1"/>
          <p:nvPr/>
        </p:nvSpPr>
        <p:spPr>
          <a:xfrm>
            <a:off x="116944" y="5157608"/>
            <a:ext cx="11486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+LS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 well the monopole properties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 effective Hamiltonian for any model space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Verified in many region as effective Hamiltonian or parts of it 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1">
            <a:extLst>
              <a:ext uri="{FF2B5EF4-FFF2-40B4-BE49-F238E27FC236}">
                <a16:creationId xmlns:a16="http://schemas.microsoft.com/office/drawing/2014/main" id="{361CEB3C-5E9C-96AB-D09C-2304BF0EFE13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626353"/>
            <a:ext cx="5040313" cy="3889375"/>
            <a:chOff x="4067944" y="2924944"/>
            <a:chExt cx="5040560" cy="388843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4BB62EC-60C9-DDC5-4B6F-3D6AC0080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2924944"/>
              <a:ext cx="4968552" cy="1184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A584F5E-D469-DCE6-AE76-BE891D7DA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702" y="4026361"/>
              <a:ext cx="3749802" cy="278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759C0A22-9075-9D36-72D7-567EA5829D96}"/>
              </a:ext>
            </a:extLst>
          </p:cNvPr>
          <p:cNvSpPr txBox="1"/>
          <p:nvPr/>
        </p:nvSpPr>
        <p:spPr>
          <a:xfrm>
            <a:off x="3567266" y="3227581"/>
            <a:ext cx="3401578" cy="669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Bertsch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 284, 399 (1977).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01079F-7ADD-6E73-D06F-FC33C8E71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706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F78B831-1F9E-6F23-3133-1BBB24B5F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81" y="1451988"/>
            <a:ext cx="7766548" cy="51326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7B8682-519F-1C3E-2CC6-D85CF7166588}"/>
              </a:ext>
            </a:extLst>
          </p:cNvPr>
          <p:cNvSpPr txBox="1"/>
          <p:nvPr/>
        </p:nvSpPr>
        <p:spPr>
          <a:xfrm>
            <a:off x="7978829" y="2763454"/>
            <a:ext cx="40029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+LS as cross-shell part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(YSOX)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-pf (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sdpf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-mu)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pf-jj44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jj46</a:t>
            </a:r>
          </a:p>
          <a:p>
            <a:r>
              <a:rPr lang="en-US" altLang="zh-CN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jj57, jj5_67, jj56_67, jj66</a:t>
            </a:r>
          </a:p>
          <a:p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+LS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effective Hamiltonian</a:t>
            </a:r>
          </a:p>
          <a:p>
            <a:r>
              <a:rPr lang="en-US" altLang="zh-CN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and </a:t>
            </a:r>
            <a:r>
              <a:rPr lang="en-US" altLang="zh-CN" sz="20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region (red circle)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jj45, jj46, jj55, jj56</a:t>
            </a:r>
          </a:p>
          <a:p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jj56, jj57, jj66, jj67</a:t>
            </a:r>
            <a:endParaRPr lang="zh-CN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50AFC55D-0147-A6F9-7D3B-25C53258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Hamiltonian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52CD85-7AF7-B94C-DF9F-C801CBB99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2572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B461FE58-56DC-4E70-B399-FDDC446C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Shell-model code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85E424-581E-D9FF-F305-27F86375A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b="1" dirty="0"/>
              <a:t>Oak Ridge Rochester Multi-Shell code (J. B. French et al., 1969) </a:t>
            </a:r>
          </a:p>
          <a:p>
            <a:r>
              <a:rPr lang="en-US" altLang="zh-CN" sz="2000" b="1" dirty="0"/>
              <a:t>Glasgow group (R. R. Whitehead et al., 1977) 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OXBASH/NUSHELLX (B.A. Brown et al., 1986)</a:t>
            </a:r>
            <a:endParaRPr lang="zh-CN" altLang="en-US" sz="2000" b="1" dirty="0">
              <a:solidFill>
                <a:srgbClr val="C00000"/>
              </a:solidFill>
            </a:endParaRPr>
          </a:p>
          <a:p>
            <a:r>
              <a:rPr lang="en-US" altLang="zh-CN" sz="2000" b="1" dirty="0"/>
              <a:t>Drexel University shell model code (M. </a:t>
            </a:r>
            <a:r>
              <a:rPr lang="en-US" altLang="zh-CN" sz="2000" b="1" dirty="0" err="1"/>
              <a:t>Vallieres</a:t>
            </a:r>
            <a:r>
              <a:rPr lang="en-US" altLang="zh-CN" sz="2000" b="1" dirty="0"/>
              <a:t> et al.. 1988-1997)</a:t>
            </a:r>
          </a:p>
          <a:p>
            <a:r>
              <a:rPr lang="en-US" altLang="zh-CN" sz="2000" b="1" dirty="0"/>
              <a:t>ANTOINE : amelioration of the code of the Glasgow group (E. </a:t>
            </a:r>
            <a:r>
              <a:rPr lang="en-US" altLang="zh-CN" sz="2000" b="1" dirty="0" err="1"/>
              <a:t>Caurier</a:t>
            </a:r>
            <a:r>
              <a:rPr lang="en-US" altLang="zh-CN" sz="2000" b="1" dirty="0"/>
              <a:t> et al., 1999)</a:t>
            </a:r>
          </a:p>
          <a:p>
            <a:r>
              <a:rPr lang="en-US" altLang="zh-CN" sz="2000" b="1" dirty="0"/>
              <a:t>NATHAN (E. </a:t>
            </a:r>
            <a:r>
              <a:rPr lang="en-US" altLang="zh-CN" sz="2000" b="1" dirty="0" err="1"/>
              <a:t>Caurier</a:t>
            </a:r>
            <a:r>
              <a:rPr lang="en-US" altLang="zh-CN" sz="2000" b="1" dirty="0"/>
              <a:t> et al.. 1999)</a:t>
            </a:r>
          </a:p>
          <a:p>
            <a:r>
              <a:rPr lang="en-US" altLang="zh-CN" sz="2000" b="1" dirty="0"/>
              <a:t>EICODE (J. Toivanen, 2006)</a:t>
            </a:r>
          </a:p>
          <a:p>
            <a:r>
              <a:rPr lang="en-US" altLang="zh-CN" sz="2000" b="1" dirty="0">
                <a:solidFill>
                  <a:srgbClr val="C00000"/>
                </a:solidFill>
              </a:rPr>
              <a:t>KSHELL (N. Shimizu et al, 2013)</a:t>
            </a:r>
          </a:p>
          <a:p>
            <a:r>
              <a:rPr lang="en-US" altLang="zh-CN" sz="2000" b="1" dirty="0" err="1"/>
              <a:t>MFDn</a:t>
            </a:r>
            <a:r>
              <a:rPr lang="en-US" altLang="zh-CN" sz="2000" b="1" dirty="0"/>
              <a:t> (P. Maris et al., 2013)</a:t>
            </a:r>
          </a:p>
          <a:p>
            <a:r>
              <a:rPr lang="en-US" altLang="zh-CN" sz="2000" b="1" dirty="0"/>
              <a:t>REDSTICK, BIGSTICK (C.W. Johnson et al.)</a:t>
            </a:r>
          </a:p>
          <a:p>
            <a:r>
              <a:rPr lang="en-US" altLang="zh-CN" sz="2000" b="1" dirty="0"/>
              <a:t>GSM (2021)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5F2577D-B34E-A36D-0BFD-73A80E9E6235}"/>
              </a:ext>
            </a:extLst>
          </p:cNvPr>
          <p:cNvSpPr/>
          <p:nvPr/>
        </p:nvSpPr>
        <p:spPr>
          <a:xfrm>
            <a:off x="7526867" y="6121400"/>
            <a:ext cx="62054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ECCAD9-95F5-4503-07C9-3795F4ED6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0EEB35-E4DD-3697-AB29-6DCCE5E603E7}"/>
              </a:ext>
            </a:extLst>
          </p:cNvPr>
          <p:cNvSpPr txBox="1"/>
          <p:nvPr/>
        </p:nvSpPr>
        <p:spPr>
          <a:xfrm>
            <a:off x="4907375" y="4331842"/>
            <a:ext cx="5859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Shimizu, arXiv:1310.5431(2013);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Shimizu 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Comput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. Phys. </a:t>
            </a:r>
            <a:r>
              <a:rPr lang="en-US" altLang="zh-CN" sz="1800" i="1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Commun</a:t>
            </a:r>
            <a:r>
              <a:rPr lang="en-US" altLang="zh-CN" sz="1800" i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244, 372 (2019)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8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0EBD3-FEC4-1D8F-D183-408E95287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F18BD-EE39-A010-BFD8-9B8B677B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1CBA72-9089-1035-DA85-A732FC12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Introduction to Configuration-Interaction Shell Model (CISM) 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CISM with Unified Nuclear Force </a:t>
            </a:r>
          </a:p>
          <a:p>
            <a:r>
              <a:rPr lang="en-US" altLang="zh-CN" b="1" dirty="0"/>
              <a:t>CISM for Level Density</a:t>
            </a:r>
          </a:p>
          <a:p>
            <a:r>
              <a:rPr lang="en-US" altLang="zh-CN" b="1" dirty="0"/>
              <a:t>Perspective</a:t>
            </a:r>
            <a:endParaRPr lang="zh-CN" altLang="en-US" b="1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B42BA-6B79-7FA3-6689-3BD3242FF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C637C6-B686-7738-9BAF-B49A1C3BE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67" y="1659856"/>
            <a:ext cx="4429745" cy="4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7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>
            <a:extLst>
              <a:ext uri="{FF2B5EF4-FFF2-40B4-BE49-F238E27FC236}">
                <a16:creationId xmlns:a16="http://schemas.microsoft.com/office/drawing/2014/main" id="{7783546B-F922-4CBA-AACF-F20F6283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1210805"/>
            <a:ext cx="6157044" cy="423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内容占位符 2"/>
          <p:cNvSpPr>
            <a:spLocks noGrp="1"/>
          </p:cNvSpPr>
          <p:nvPr>
            <p:ph idx="1"/>
          </p:nvPr>
        </p:nvSpPr>
        <p:spPr>
          <a:xfrm>
            <a:off x="838200" y="1268760"/>
            <a:ext cx="10515600" cy="5124227"/>
          </a:xfrm>
        </p:spPr>
        <p:txBody>
          <a:bodyPr/>
          <a:lstStyle/>
          <a:p>
            <a:r>
              <a:rPr kumimoji="1" lang="en-US" altLang="zh-CN" sz="2400" b="1" dirty="0">
                <a:latin typeface="Times New Roman" pitchFamily="18" charset="0"/>
                <a:cs typeface="Times New Roman" pitchFamily="18" charset="0"/>
              </a:rPr>
              <a:t>Nice results on BE, level, EM, </a:t>
            </a:r>
            <a:r>
              <a:rPr kumimoji="1" lang="el-GR" altLang="zh-CN" sz="2400" b="1" dirty="0"/>
              <a:t>β</a:t>
            </a:r>
            <a:endParaRPr kumimoji="1" lang="en-US" altLang="zh-CN" sz="2400" b="1" dirty="0"/>
          </a:p>
          <a:p>
            <a:pPr marL="0" indent="0">
              <a:buNone/>
            </a:pPr>
            <a:r>
              <a:rPr kumimoji="1" lang="en-US" altLang="zh-CN" sz="2400" b="1" dirty="0">
                <a:latin typeface="Times New Roman" pitchFamily="18" charset="0"/>
                <a:cs typeface="Times New Roman" pitchFamily="18" charset="0"/>
              </a:rPr>
              <a:t>VS</a:t>
            </a:r>
          </a:p>
          <a:p>
            <a:r>
              <a:rPr kumimoji="1" lang="en-US" altLang="zh-CN" sz="2400" b="1" dirty="0"/>
              <a:t>D</a:t>
            </a:r>
            <a:r>
              <a:rPr kumimoji="1" lang="en-US" altLang="zh-CN" sz="2400" b="1" dirty="0">
                <a:latin typeface="Times New Roman" pitchFamily="18" charset="0"/>
                <a:cs typeface="Times New Roman" pitchFamily="18" charset="0"/>
              </a:rPr>
              <a:t>ifferent H, quality of predicted power</a:t>
            </a:r>
          </a:p>
          <a:p>
            <a:endParaRPr kumimoji="1"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endParaRPr kumimoji="1"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One effective force </a:t>
            </a:r>
            <a:r>
              <a:rPr kumimoji="1" lang="en-US" altLang="zh-CN" sz="2400" b="1" dirty="0">
                <a:latin typeface="Times New Roman" pitchFamily="18" charset="0"/>
                <a:cs typeface="Times New Roman" pitchFamily="18" charset="0"/>
              </a:rPr>
              <a:t>for all possible nuclei (RMS for BE, level, EM, GT)</a:t>
            </a:r>
            <a:endParaRPr kumimoji="1" lang="zh-CN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7D4B5A-E7BC-4ABA-81F9-F210F8DD2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EFC24E1-3509-41E8-BB35-327464335A3A}"/>
              </a:ext>
            </a:extLst>
          </p:cNvPr>
          <p:cNvGrpSpPr/>
          <p:nvPr/>
        </p:nvGrpSpPr>
        <p:grpSpPr>
          <a:xfrm>
            <a:off x="3324496" y="0"/>
            <a:ext cx="8898162" cy="6832600"/>
            <a:chOff x="1009710" y="52388"/>
            <a:chExt cx="8898162" cy="6832600"/>
          </a:xfrm>
        </p:grpSpPr>
        <p:pic>
          <p:nvPicPr>
            <p:cNvPr id="4198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322" y="52388"/>
              <a:ext cx="8591550" cy="344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10" y="3582989"/>
              <a:ext cx="2800350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8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161" y="3690939"/>
              <a:ext cx="38957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923" y="3690938"/>
              <a:ext cx="158115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50" y="4275138"/>
              <a:ext cx="7277100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"/>
            <p:cNvSpPr/>
            <p:nvPr/>
          </p:nvSpPr>
          <p:spPr bwMode="auto">
            <a:xfrm>
              <a:off x="2640014" y="4772025"/>
              <a:ext cx="2046287" cy="889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91344" y="1156737"/>
            <a:ext cx="3816424" cy="496362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Configuration mixing</a:t>
            </a:r>
          </a:p>
          <a:p>
            <a:pPr marL="0" indent="0"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+LS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(M3Y)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Isospin-Spin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C00000"/>
                </a:solidFill>
              </a:rPr>
              <a:t>C10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C11 </a:t>
            </a:r>
            <a:r>
              <a:rPr kumimoji="1" lang="en-US" altLang="zh-CN" b="1" dirty="0">
                <a:solidFill>
                  <a:srgbClr val="C00000"/>
                </a:solidFill>
              </a:rPr>
              <a:t>C01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C00</a:t>
            </a: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C00000"/>
                </a:solidFill>
              </a:rPr>
              <a:t>T1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T0 LS1 </a:t>
            </a:r>
            <a:r>
              <a:rPr kumimoji="1" lang="en-US" altLang="zh-CN" b="1" dirty="0">
                <a:solidFill>
                  <a:srgbClr val="C00000"/>
                </a:solidFill>
              </a:rPr>
              <a:t>LS0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E39E94-060E-4865-5EEA-73CB53B71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6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1344" y="365125"/>
            <a:ext cx="9447956" cy="1325563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noFill/>
                </a:ln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zh-CN" altLang="en-US" b="1" dirty="0">
                <a:ln>
                  <a:noFill/>
                </a:ln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>
                  <a:noFill/>
                </a:ln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SYSU</a:t>
            </a:r>
            <a:endParaRPr lang="en-US" b="1" dirty="0">
              <a:ln>
                <a:noFill/>
              </a:ln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04484" y="1556792"/>
            <a:ext cx="7071360" cy="2812231"/>
          </a:xfrm>
        </p:spPr>
        <p:txBody>
          <a:bodyPr>
            <a:normAutofit fontScale="97500"/>
          </a:bodyPr>
          <a:lstStyle/>
          <a:p>
            <a:pPr marL="457200" indent="-385445" fontAlgn="auto">
              <a:lnSpc>
                <a:spcPct val="140000"/>
              </a:lnSpc>
              <a:spcBef>
                <a:spcPts val="1600"/>
              </a:spcBef>
              <a:buClr>
                <a:srgbClr val="37A76F"/>
              </a:buClr>
              <a:buSzPct val="50000"/>
              <a:buFont typeface="Wingdings" panose="05000000000000000000" charset="0"/>
              <a:buChar char="l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Founded in 1924 by Dr. Sun Yat-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85445" fontAlgn="auto">
              <a:lnSpc>
                <a:spcPct val="140000"/>
              </a:lnSpc>
              <a:spcBef>
                <a:spcPts val="1600"/>
              </a:spcBef>
              <a:buClr>
                <a:srgbClr val="37A76F"/>
              </a:buClr>
              <a:buSzPct val="50000"/>
              <a:buFont typeface="Wingdings" panose="05000000000000000000" charset="0"/>
              <a:buChar char="l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leading comprehensive research university in China</a:t>
            </a:r>
          </a:p>
          <a:p>
            <a:pPr marL="457200" indent="-385445" fontAlgn="auto">
              <a:lnSpc>
                <a:spcPct val="140000"/>
              </a:lnSpc>
              <a:spcBef>
                <a:spcPts val="1600"/>
              </a:spcBef>
              <a:buClr>
                <a:srgbClr val="37A76F"/>
              </a:buClr>
              <a:buSzPct val="50000"/>
              <a:buFont typeface="Wingdings" panose="05000000000000000000" charset="0"/>
              <a:buChar char="l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Faculty: ~5,000</a:t>
            </a:r>
          </a:p>
          <a:p>
            <a:pPr marL="457200" indent="-385445" fontAlgn="auto">
              <a:lnSpc>
                <a:spcPct val="140000"/>
              </a:lnSpc>
              <a:spcBef>
                <a:spcPts val="1600"/>
              </a:spcBef>
              <a:buClr>
                <a:srgbClr val="37A76F"/>
              </a:buClr>
              <a:buSzPct val="50000"/>
              <a:buFont typeface="Wingdings" panose="05000000000000000000" charset="0"/>
              <a:buChar char="l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Students: ~68,000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等腰三角形 15"/>
          <p:cNvSpPr/>
          <p:nvPr userDrawn="1"/>
        </p:nvSpPr>
        <p:spPr>
          <a:xfrm flipV="1">
            <a:off x="5546607" y="0"/>
            <a:ext cx="6077831" cy="434214"/>
          </a:xfrm>
          <a:prstGeom prst="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52C876-76DF-9432-FFBA-292AF1F40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lang="zh-CN" alt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96EA9B-5989-0D95-01C2-82084A0E7C12}"/>
              </a:ext>
            </a:extLst>
          </p:cNvPr>
          <p:cNvGrpSpPr/>
          <p:nvPr/>
        </p:nvGrpSpPr>
        <p:grpSpPr>
          <a:xfrm>
            <a:off x="8877225" y="1111254"/>
            <a:ext cx="2376264" cy="3240361"/>
            <a:chOff x="9862612" y="1268759"/>
            <a:chExt cx="2376264" cy="324036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B8653D-700C-7D64-6D74-F6078CBB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05"/>
            <a:stretch/>
          </p:blipFill>
          <p:spPr>
            <a:xfrm>
              <a:off x="10138089" y="1268759"/>
              <a:ext cx="1825311" cy="2374211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E920211-2688-291F-7EB4-BD00EAE55B94}"/>
                </a:ext>
              </a:extLst>
            </p:cNvPr>
            <p:cNvSpPr txBox="1"/>
            <p:nvPr/>
          </p:nvSpPr>
          <p:spPr>
            <a:xfrm>
              <a:off x="9862612" y="3585790"/>
              <a:ext cx="237626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buClr>
                  <a:srgbClr val="37A76F"/>
                </a:buClr>
                <a:buSzPct val="50000"/>
              </a:pP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SUN Yat-</a:t>
              </a:r>
              <a:r>
                <a:rPr lang="en-US" altLang="zh-CN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sen</a:t>
              </a:r>
              <a:endPara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ctr">
                <a:buClr>
                  <a:srgbClr val="37A76F"/>
                </a:buClr>
                <a:buSzPct val="50000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SUN Wen</a:t>
              </a:r>
              <a:endPara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ctr">
                <a:buClr>
                  <a:srgbClr val="37A76F"/>
                </a:buClr>
                <a:buSzPct val="50000"/>
              </a:pPr>
              <a:r>
                <a:rPr lang="en-US" altLang="zh-CN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1866</a:t>
              </a:r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.11</a:t>
              </a:r>
              <a:r>
                <a:rPr lang="en-US" altLang="zh-CN" sz="1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.12</a:t>
              </a:r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~ 1925.3.12</a:t>
              </a:r>
              <a:endPara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5422E5D7-25A1-C0CA-B75F-E7FE1741D16A}"/>
              </a:ext>
            </a:extLst>
          </p:cNvPr>
          <p:cNvSpPr/>
          <p:nvPr/>
        </p:nvSpPr>
        <p:spPr>
          <a:xfrm>
            <a:off x="4446744" y="2912399"/>
            <a:ext cx="4009651" cy="3868537"/>
          </a:xfrm>
          <a:prstGeom prst="ellipse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298450" algn="ctr"/>
          </a:blip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4">
            <a:extLst>
              <a:ext uri="{FF2B5EF4-FFF2-40B4-BE49-F238E27FC236}">
                <a16:creationId xmlns:a16="http://schemas.microsoft.com/office/drawing/2014/main" id="{42485B9C-6446-72BC-16AD-543C66CBD5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5482" y="4782228"/>
          <a:ext cx="7814465" cy="149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3672">
                  <a:extLst>
                    <a:ext uri="{9D8B030D-6E8A-4147-A177-3AD203B41FA5}">
                      <a16:colId xmlns:a16="http://schemas.microsoft.com/office/drawing/2014/main" val="1655623224"/>
                    </a:ext>
                  </a:extLst>
                </a:gridCol>
                <a:gridCol w="1853220">
                  <a:extLst>
                    <a:ext uri="{9D8B030D-6E8A-4147-A177-3AD203B41FA5}">
                      <a16:colId xmlns:a16="http://schemas.microsoft.com/office/drawing/2014/main" val="2514857122"/>
                    </a:ext>
                  </a:extLst>
                </a:gridCol>
                <a:gridCol w="1914994">
                  <a:extLst>
                    <a:ext uri="{9D8B030D-6E8A-4147-A177-3AD203B41FA5}">
                      <a16:colId xmlns:a16="http://schemas.microsoft.com/office/drawing/2014/main" val="2971553534"/>
                    </a:ext>
                  </a:extLst>
                </a:gridCol>
                <a:gridCol w="2162579">
                  <a:extLst>
                    <a:ext uri="{9D8B030D-6E8A-4147-A177-3AD203B41FA5}">
                      <a16:colId xmlns:a16="http://schemas.microsoft.com/office/drawing/2014/main" val="863884872"/>
                    </a:ext>
                  </a:extLst>
                </a:gridCol>
              </a:tblGrid>
              <a:tr h="372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Nuclei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(semi-magic)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64280193"/>
                  </a:ext>
                </a:extLst>
              </a:tr>
              <a:tr h="372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States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98888817"/>
                  </a:ext>
                </a:extLst>
              </a:tr>
              <a:tr h="372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(MeV)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0.141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14230369"/>
                  </a:ext>
                </a:extLst>
              </a:tr>
              <a:tr h="37294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(MeV)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0.015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6549498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F6BB2AB0-E649-AB6F-352E-5D2B5043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81" y="0"/>
            <a:ext cx="6639119" cy="457239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8A3BAD1-3ECF-46F4-AEE5-3284A446AA68}"/>
              </a:ext>
            </a:extLst>
          </p:cNvPr>
          <p:cNvSpPr/>
          <p:nvPr/>
        </p:nvSpPr>
        <p:spPr>
          <a:xfrm>
            <a:off x="137160" y="1251803"/>
            <a:ext cx="49458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Use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one effective nuclear force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to deduce Hamiltonians for model spaces around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132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Sn and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208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Pb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Focus on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strengths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of different force components.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Describe 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excitation energies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of 725 levels in 136 nuclei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319CC7-F5F4-4B71-6842-D2B67596D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DBDB4F-76AD-81A0-084B-66D6A7360E45}"/>
              </a:ext>
            </a:extLst>
          </p:cNvPr>
          <p:cNvSpPr txBox="1"/>
          <p:nvPr/>
        </p:nvSpPr>
        <p:spPr>
          <a:xfrm>
            <a:off x="242046" y="4184684"/>
            <a:ext cx="2788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Overall progress: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8C34B45C-91B7-EE47-F609-9669F82DCE03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1990052" y="5170635"/>
            <a:ext cx="483968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30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785059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组合 5"/>
          <p:cNvGrpSpPr>
            <a:grpSpLocks noChangeAspect="1"/>
          </p:cNvGrpSpPr>
          <p:nvPr/>
        </p:nvGrpSpPr>
        <p:grpSpPr bwMode="auto">
          <a:xfrm>
            <a:off x="2063552" y="188915"/>
            <a:ext cx="7880970" cy="6188097"/>
            <a:chOff x="305863" y="188640"/>
            <a:chExt cx="8514609" cy="6685447"/>
          </a:xfrm>
        </p:grpSpPr>
        <p:grpSp>
          <p:nvGrpSpPr>
            <p:cNvPr id="47110" name="组合 4"/>
            <p:cNvGrpSpPr>
              <a:grpSpLocks/>
            </p:cNvGrpSpPr>
            <p:nvPr/>
          </p:nvGrpSpPr>
          <p:grpSpPr bwMode="auto">
            <a:xfrm>
              <a:off x="305863" y="188640"/>
              <a:ext cx="8514609" cy="6685447"/>
              <a:chOff x="305863" y="188640"/>
              <a:chExt cx="8514609" cy="6685447"/>
            </a:xfrm>
          </p:grpSpPr>
          <p:pic>
            <p:nvPicPr>
              <p:cNvPr id="47113" name="Picture 2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863" y="188640"/>
                <a:ext cx="4291965" cy="331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4" name="Picture 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501008"/>
                <a:ext cx="4291965" cy="330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5" name="Picture 4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3501008"/>
                <a:ext cx="4291965" cy="3373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6" name="Picture 5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8507" y="188640"/>
                <a:ext cx="4291965" cy="3336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圆角矩形 9"/>
            <p:cNvSpPr/>
            <p:nvPr/>
          </p:nvSpPr>
          <p:spPr bwMode="auto">
            <a:xfrm>
              <a:off x="5076775" y="620471"/>
              <a:ext cx="3167378" cy="17289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 bwMode="auto">
            <a:xfrm>
              <a:off x="885358" y="836387"/>
              <a:ext cx="3168965" cy="17289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3" name="矩形 3">
            <a:extLst>
              <a:ext uri="{FF2B5EF4-FFF2-40B4-BE49-F238E27FC236}">
                <a16:creationId xmlns:a16="http://schemas.microsoft.com/office/drawing/2014/main" id="{183D7324-80B9-433E-9013-39AAD28E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833" y="6264593"/>
            <a:ext cx="3403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800" b="1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CXY, TX Du,</a:t>
            </a:r>
            <a:r>
              <a:rPr lang="en-US" altLang="zh-CN" sz="1800" b="1" i="1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b="1" dirty="0">
                <a:solidFill>
                  <a:srgbClr val="0070C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NPR35.4(2018)537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8D9A99-3B22-4943-9650-649F68B73718}"/>
              </a:ext>
            </a:extLst>
          </p:cNvPr>
          <p:cNvSpPr/>
          <p:nvPr/>
        </p:nvSpPr>
        <p:spPr>
          <a:xfrm>
            <a:off x="4803572" y="3245"/>
            <a:ext cx="2964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“Mirror” difference?</a:t>
            </a:r>
            <a:endParaRPr lang="zh-CN" altLang="en-US" sz="24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60D01F2-A4D3-7A7C-8CA8-2BC4025D8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AB6CA-3E64-301C-F61E-AB5059C4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E149090-3D8C-1676-76F9-4E8371BACBD3}"/>
              </a:ext>
            </a:extLst>
          </p:cNvPr>
          <p:cNvSpPr/>
          <p:nvPr/>
        </p:nvSpPr>
        <p:spPr>
          <a:xfrm>
            <a:off x="6293802" y="3971144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C989AE-8130-28EF-EA6F-90C724F12918}"/>
              </a:ext>
            </a:extLst>
          </p:cNvPr>
          <p:cNvSpPr/>
          <p:nvPr/>
        </p:nvSpPr>
        <p:spPr>
          <a:xfrm>
            <a:off x="690898" y="1169875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RMS for nuclei around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208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Pb and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132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Sn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A7DABC5-9BA5-0BB0-9ED5-294D28AA8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57" y="5094489"/>
            <a:ext cx="3947400" cy="60473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8E52BF7-6BAD-7F07-42C5-AF7C6390E876}"/>
              </a:ext>
            </a:extLst>
          </p:cNvPr>
          <p:cNvGrpSpPr/>
          <p:nvPr/>
        </p:nvGrpSpPr>
        <p:grpSpPr>
          <a:xfrm>
            <a:off x="7035384" y="5928020"/>
            <a:ext cx="4343476" cy="491416"/>
            <a:chOff x="2382824" y="3313200"/>
            <a:chExt cx="4343476" cy="49141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AEF33E2-16DB-7A85-DEB9-C490183D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7700" y="3313200"/>
              <a:ext cx="4308600" cy="2316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A08448F-9407-AC61-D0E6-487F6C7C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2824" y="3573016"/>
              <a:ext cx="4205400" cy="231600"/>
            </a:xfrm>
            <a:prstGeom prst="rect">
              <a:avLst/>
            </a:prstGeom>
          </p:spPr>
        </p:pic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54394B-3D7A-E2E2-E34E-A75337A4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E27C8E-BA19-94D3-3D89-1E62F709E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590" y="1719167"/>
            <a:ext cx="4608512" cy="31733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0DC95B-5BE0-743E-1E1A-640E5305E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62" y="1618359"/>
            <a:ext cx="4749196" cy="355427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67899C8-FE4F-B3B3-4B03-4EA73065D58A}"/>
              </a:ext>
            </a:extLst>
          </p:cNvPr>
          <p:cNvSpPr txBox="1"/>
          <p:nvPr/>
        </p:nvSpPr>
        <p:spPr>
          <a:xfrm>
            <a:off x="7134798" y="1052253"/>
            <a:ext cx="4251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Uncertainty of strength of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C10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from bootstrap method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22" name="矩形 3">
            <a:extLst>
              <a:ext uri="{FF2B5EF4-FFF2-40B4-BE49-F238E27FC236}">
                <a16:creationId xmlns:a16="http://schemas.microsoft.com/office/drawing/2014/main" id="{08A6A136-DF7E-229A-5462-0D2F2E78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237" y="115398"/>
            <a:ext cx="4112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CXY, et al., ND2019 proceedings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EPJ Web of Conf. 239, 04002 (2020)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DC96B74-742E-125B-12FF-D20E909D0FAD}"/>
              </a:ext>
            </a:extLst>
          </p:cNvPr>
          <p:cNvSpPr txBox="1"/>
          <p:nvPr/>
        </p:nvSpPr>
        <p:spPr>
          <a:xfrm>
            <a:off x="582706" y="520613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nn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: 101 levels in Pb and Sn isotopes,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201-214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Pb,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125-138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pp: 97 levels in N=126 and N=82 isotones,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204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Pt-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214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Ra, 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128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Pd-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139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2638329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内容占位符 10" descr="图表, 折线图&#10;&#10;描述已自动生成">
            <a:extLst>
              <a:ext uri="{FF2B5EF4-FFF2-40B4-BE49-F238E27FC236}">
                <a16:creationId xmlns:a16="http://schemas.microsoft.com/office/drawing/2014/main" id="{B4422338-0895-46D5-80D9-67C73387EB6A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440000"/>
            <a:ext cx="5655231" cy="4242736"/>
          </a:xfrm>
        </p:spPr>
      </p:pic>
      <p:pic>
        <p:nvPicPr>
          <p:cNvPr id="39" name="内容占位符 9" descr="图表&#10;&#10;描述已自动生成">
            <a:extLst>
              <a:ext uri="{FF2B5EF4-FFF2-40B4-BE49-F238E27FC236}">
                <a16:creationId xmlns:a16="http://schemas.microsoft.com/office/drawing/2014/main" id="{2B35AA82-845C-43B5-A598-3CCD7A3ACBB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0" y="1440000"/>
            <a:ext cx="5481980" cy="4113928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FBF4DC3A-6B11-7E5E-4818-5355684A1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537" y="461838"/>
            <a:ext cx="279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ML Liu Master thesis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91E692-BA21-76B7-C822-4A88E19CC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46488C-6E15-DD4A-AD3A-6DA0605CCADB}"/>
              </a:ext>
            </a:extLst>
          </p:cNvPr>
          <p:cNvSpPr txBox="1"/>
          <p:nvPr/>
        </p:nvSpPr>
        <p:spPr>
          <a:xfrm>
            <a:off x="618563" y="1175612"/>
            <a:ext cx="6765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RMS for other nuclei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F73EF6-3B8F-18C1-B064-157822C3806B}"/>
              </a:ext>
            </a:extLst>
          </p:cNvPr>
          <p:cNvSpPr txBox="1"/>
          <p:nvPr/>
        </p:nvSpPr>
        <p:spPr>
          <a:xfrm>
            <a:off x="379439" y="571449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pn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: more than 500 levels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RMS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slightly sensitive to the </a:t>
            </a:r>
            <a:r>
              <a:rPr kumimoji="1" lang="en-US" altLang="zh-CN" b="1" dirty="0" err="1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pn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components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BE210E-6C0B-7138-74E4-8D3146ED17A7}"/>
              </a:ext>
            </a:extLst>
          </p:cNvPr>
          <p:cNvSpPr txBox="1"/>
          <p:nvPr/>
        </p:nvSpPr>
        <p:spPr>
          <a:xfrm>
            <a:off x="7048763" y="6026830"/>
            <a:ext cx="4525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Different tendency for different regions </a:t>
            </a:r>
          </a:p>
        </p:txBody>
      </p:sp>
    </p:spTree>
    <p:extLst>
      <p:ext uri="{BB962C8B-B14F-4D97-AF65-F5344CB8AC3E}">
        <p14:creationId xmlns:p14="http://schemas.microsoft.com/office/powerpoint/2010/main" val="3282112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F4A4-38A4-0E40-A51A-66D735BF4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3FD81E-9DB2-0C9E-F6B3-751781517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C52B68-B187-BBE7-D6B0-76ADD5081453}"/>
              </a:ext>
            </a:extLst>
          </p:cNvPr>
          <p:cNvSpPr txBox="1"/>
          <p:nvPr/>
        </p:nvSpPr>
        <p:spPr>
          <a:xfrm>
            <a:off x="618563" y="1175612"/>
            <a:ext cx="6765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RMS for other nuclei-Excitation energy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4A1AFF-B5D8-60BC-C645-7718EFE5EDF5}"/>
              </a:ext>
            </a:extLst>
          </p:cNvPr>
          <p:cNvSpPr txBox="1"/>
          <p:nvPr/>
        </p:nvSpPr>
        <p:spPr>
          <a:xfrm>
            <a:off x="712028" y="561304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T=1: 725 levels     T=0: 505 levels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C00, C01,T0 and T1 are relatively well-determined</a:t>
            </a:r>
          </a:p>
          <a:p>
            <a:pPr marL="342900" indent="-342900" defTabSz="457200">
              <a:buFont typeface="Wingdings" panose="05000000000000000000" pitchFamily="2" charset="2"/>
              <a:buChar char="Ø"/>
              <a:defRPr/>
            </a:pP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Spin-orbital forces to be further considered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AE720B-18B5-F2DB-752C-ACDCB0AE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0" y="1620000"/>
            <a:ext cx="5115666" cy="39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CBA78B-4318-9373-AA8C-CE571C31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620000"/>
            <a:ext cx="5115666" cy="396000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9891C62-622D-2627-7F65-B8241AE5912F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920537" y="1986964"/>
            <a:ext cx="10215814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30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8370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2157F-2787-F71C-8ADD-D02753BEB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12978A-438A-B86D-52FB-5A3CFE535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ED2AF4-9767-B428-4306-1424DDFC9BB1}"/>
              </a:ext>
            </a:extLst>
          </p:cNvPr>
          <p:cNvSpPr txBox="1"/>
          <p:nvPr/>
        </p:nvSpPr>
        <p:spPr>
          <a:xfrm>
            <a:off x="618563" y="1175612"/>
            <a:ext cx="6765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itchFamily="18" charset="0"/>
              </a:rPr>
              <a:t>Monopole deduction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F4FAA8-48CB-A5BB-8393-1E68DCCF9DDA}"/>
              </a:ext>
            </a:extLst>
          </p:cNvPr>
          <p:cNvSpPr txBox="1"/>
          <p:nvPr/>
        </p:nvSpPr>
        <p:spPr>
          <a:xfrm>
            <a:off x="618563" y="5596271"/>
            <a:ext cx="707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V |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(new)= &lt;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V |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(old) –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kmf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Vij(monopole)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F0B888-C55F-E781-4D5D-5D1085598A15}"/>
              </a:ext>
            </a:extLst>
          </p:cNvPr>
          <p:cNvSpPr txBox="1"/>
          <p:nvPr/>
        </p:nvSpPr>
        <p:spPr>
          <a:xfrm>
            <a:off x="243962" y="6020817"/>
            <a:ext cx="812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monopole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</a:t>
            </a: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eduction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or semi-frozen of monopole interaction is suggested.</a:t>
            </a:r>
          </a:p>
        </p:txBody>
      </p:sp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579921ED-E538-46C7-AF4B-E00DB1D17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942575"/>
              </p:ext>
            </p:extLst>
          </p:nvPr>
        </p:nvGraphicFramePr>
        <p:xfrm>
          <a:off x="5879976" y="1412777"/>
          <a:ext cx="6174864" cy="45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E00CA7CE-A6A1-60CA-E3A6-6548BA73C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620000"/>
            <a:ext cx="5152458" cy="396000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48AAF5AA-613B-1CBF-0210-EF1E14E806DB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920537" y="1986964"/>
            <a:ext cx="10215814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30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3165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BE25-585A-DBEA-545D-D5990A0F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FFB0B-79C8-C200-7758-2C9056C4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CC4C25-1BAC-2818-15B7-37FB8B776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Introduction to Configuration-Interaction Shell Model (CISM) </a:t>
            </a:r>
          </a:p>
          <a:p>
            <a:r>
              <a:rPr lang="en-US" altLang="zh-CN" b="1" dirty="0"/>
              <a:t>CISM with Unified Nuclear Force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CISM for Level Density</a:t>
            </a:r>
          </a:p>
          <a:p>
            <a:r>
              <a:rPr lang="en-US" altLang="zh-CN" b="1" dirty="0"/>
              <a:t>Perspective</a:t>
            </a:r>
            <a:endParaRPr lang="zh-CN" altLang="en-US" b="1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9B8BDB-70D5-D12D-61AC-125F70AFE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9B0E595-EAAA-3E43-49DF-F89B3D978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67" y="1659856"/>
            <a:ext cx="4429745" cy="4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39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3CCCE4-7B1C-4F57-9B3A-BAE967B57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16" y="1097897"/>
            <a:ext cx="7731968" cy="54410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E5DF46-2CC9-6190-027F-A7B0622F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Calculation method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5DEC13-0B00-6626-C727-6E96360A8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427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8779EBE7-76D1-496F-9915-4132E65AB889}"/>
              </a:ext>
            </a:extLst>
          </p:cNvPr>
          <p:cNvCxnSpPr>
            <a:cxnSpLocks/>
          </p:cNvCxnSpPr>
          <p:nvPr/>
        </p:nvCxnSpPr>
        <p:spPr>
          <a:xfrm>
            <a:off x="725848" y="2807945"/>
            <a:ext cx="596347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FEF9AFC-DEF1-4244-8BDA-812A5289B8C4}"/>
              </a:ext>
            </a:extLst>
          </p:cNvPr>
          <p:cNvCxnSpPr>
            <a:cxnSpLocks/>
          </p:cNvCxnSpPr>
          <p:nvPr/>
        </p:nvCxnSpPr>
        <p:spPr>
          <a:xfrm flipV="1">
            <a:off x="884875" y="1403215"/>
            <a:ext cx="0" cy="2617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601F3F1-AB08-4B99-AA81-7883EFA92F70}"/>
              </a:ext>
            </a:extLst>
          </p:cNvPr>
          <p:cNvCxnSpPr>
            <a:cxnSpLocks/>
          </p:cNvCxnSpPr>
          <p:nvPr/>
        </p:nvCxnSpPr>
        <p:spPr>
          <a:xfrm flipV="1">
            <a:off x="1454718" y="2715180"/>
            <a:ext cx="0" cy="927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780E924-E291-4CB5-BFDA-2FD3E2634415}"/>
              </a:ext>
            </a:extLst>
          </p:cNvPr>
          <p:cNvCxnSpPr>
            <a:cxnSpLocks/>
          </p:cNvCxnSpPr>
          <p:nvPr/>
        </p:nvCxnSpPr>
        <p:spPr>
          <a:xfrm flipV="1">
            <a:off x="3621449" y="2715180"/>
            <a:ext cx="0" cy="927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ABF9BBD-A94E-4256-AF2C-07F321934BBF}"/>
              </a:ext>
            </a:extLst>
          </p:cNvPr>
          <p:cNvCxnSpPr>
            <a:cxnSpLocks/>
          </p:cNvCxnSpPr>
          <p:nvPr/>
        </p:nvCxnSpPr>
        <p:spPr>
          <a:xfrm flipV="1">
            <a:off x="5821310" y="2715180"/>
            <a:ext cx="0" cy="927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: 空心 13">
            <a:extLst>
              <a:ext uri="{FF2B5EF4-FFF2-40B4-BE49-F238E27FC236}">
                <a16:creationId xmlns:a16="http://schemas.microsoft.com/office/drawing/2014/main" id="{685ACB85-B3C0-482D-94BC-419255F42C5F}"/>
              </a:ext>
            </a:extLst>
          </p:cNvPr>
          <p:cNvSpPr/>
          <p:nvPr/>
        </p:nvSpPr>
        <p:spPr>
          <a:xfrm>
            <a:off x="2024559" y="2673763"/>
            <a:ext cx="268363" cy="26836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圆: 空心 15">
            <a:extLst>
              <a:ext uri="{FF2B5EF4-FFF2-40B4-BE49-F238E27FC236}">
                <a16:creationId xmlns:a16="http://schemas.microsoft.com/office/drawing/2014/main" id="{FF8F6B3A-5F8C-4482-8F9B-62ADF0D865A7}"/>
              </a:ext>
            </a:extLst>
          </p:cNvPr>
          <p:cNvSpPr/>
          <p:nvPr/>
        </p:nvSpPr>
        <p:spPr>
          <a:xfrm>
            <a:off x="2990307" y="2673762"/>
            <a:ext cx="268363" cy="26836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: 空心 16">
            <a:extLst>
              <a:ext uri="{FF2B5EF4-FFF2-40B4-BE49-F238E27FC236}">
                <a16:creationId xmlns:a16="http://schemas.microsoft.com/office/drawing/2014/main" id="{F1FA6DF6-78E4-4576-BDCA-1E10C46F8DB8}"/>
              </a:ext>
            </a:extLst>
          </p:cNvPr>
          <p:cNvSpPr/>
          <p:nvPr/>
        </p:nvSpPr>
        <p:spPr>
          <a:xfrm>
            <a:off x="4571454" y="2673761"/>
            <a:ext cx="268363" cy="26836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圆: 空心 17">
            <a:extLst>
              <a:ext uri="{FF2B5EF4-FFF2-40B4-BE49-F238E27FC236}">
                <a16:creationId xmlns:a16="http://schemas.microsoft.com/office/drawing/2014/main" id="{31C5BB8A-BA86-4876-84D0-DE369CFC57E5}"/>
              </a:ext>
            </a:extLst>
          </p:cNvPr>
          <p:cNvSpPr/>
          <p:nvPr/>
        </p:nvSpPr>
        <p:spPr>
          <a:xfrm>
            <a:off x="5429126" y="2673761"/>
            <a:ext cx="268363" cy="26836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CB536D5-2C92-46BE-BF61-C71963528D87}"/>
              </a:ext>
            </a:extLst>
          </p:cNvPr>
          <p:cNvSpPr txBox="1"/>
          <p:nvPr/>
        </p:nvSpPr>
        <p:spPr>
          <a:xfrm>
            <a:off x="156005" y="1403215"/>
            <a:ext cx="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CN" b="1" dirty="0"/>
              <a:t>Im(z)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3D54844-100E-4E5E-8C5A-83BC9C3624AB}"/>
              </a:ext>
            </a:extLst>
          </p:cNvPr>
          <p:cNvSpPr txBox="1"/>
          <p:nvPr/>
        </p:nvSpPr>
        <p:spPr>
          <a:xfrm>
            <a:off x="6654522" y="2900711"/>
            <a:ext cx="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CN" b="1" dirty="0"/>
              <a:t>Re(z)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FB36562-C521-4B02-9E41-26604F852CFE}"/>
                  </a:ext>
                </a:extLst>
              </p:cNvPr>
              <p:cNvSpPr txBox="1"/>
              <p:nvPr/>
            </p:nvSpPr>
            <p:spPr>
              <a:xfrm>
                <a:off x="1259662" y="2900710"/>
                <a:ext cx="380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FB36562-C521-4B02-9E41-26604F852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62" y="2900710"/>
                <a:ext cx="380997" cy="369332"/>
              </a:xfrm>
              <a:prstGeom prst="rect">
                <a:avLst/>
              </a:prstGeom>
              <a:blipFill>
                <a:blip r:embed="rId2"/>
                <a:stretch>
                  <a:fillRect r="-8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ECA1DB8-E917-4F64-B9D0-87662BE6FF75}"/>
                  </a:ext>
                </a:extLst>
              </p:cNvPr>
              <p:cNvSpPr txBox="1"/>
              <p:nvPr/>
            </p:nvSpPr>
            <p:spPr>
              <a:xfrm>
                <a:off x="3434674" y="2900710"/>
                <a:ext cx="380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ECA1DB8-E917-4F64-B9D0-87662BE6F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74" y="2900710"/>
                <a:ext cx="380997" cy="369332"/>
              </a:xfrm>
              <a:prstGeom prst="rect">
                <a:avLst/>
              </a:prstGeom>
              <a:blipFill>
                <a:blip r:embed="rId3"/>
                <a:stretch>
                  <a:fillRect r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0">
                <a:extLst>
                  <a:ext uri="{FF2B5EF4-FFF2-40B4-BE49-F238E27FC236}">
                    <a16:creationId xmlns:a16="http://schemas.microsoft.com/office/drawing/2014/main" id="{0FB36562-C521-4B02-9E41-26604F852CFE}"/>
                  </a:ext>
                </a:extLst>
              </p:cNvPr>
              <p:cNvSpPr txBox="1"/>
              <p:nvPr/>
            </p:nvSpPr>
            <p:spPr>
              <a:xfrm>
                <a:off x="5623347" y="2900710"/>
                <a:ext cx="380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CA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3" name="文本框 20">
                <a:extLst>
                  <a:ext uri="{FF2B5EF4-FFF2-40B4-BE49-F238E27FC236}">
                    <a16:creationId xmlns:a16="http://schemas.microsoft.com/office/drawing/2014/main" id="{0FB36562-C521-4B02-9E41-26604F852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47" y="2900710"/>
                <a:ext cx="380997" cy="369332"/>
              </a:xfrm>
              <a:prstGeom prst="rect">
                <a:avLst/>
              </a:prstGeom>
              <a:blipFill>
                <a:blip r:embed="rId4"/>
                <a:stretch>
                  <a:fillRect r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椭圆 23">
            <a:extLst>
              <a:ext uri="{FF2B5EF4-FFF2-40B4-BE49-F238E27FC236}">
                <a16:creationId xmlns:a16="http://schemas.microsoft.com/office/drawing/2014/main" id="{F5826DD3-B1EB-4CF8-8F11-04F2857A91EE}"/>
              </a:ext>
            </a:extLst>
          </p:cNvPr>
          <p:cNvSpPr/>
          <p:nvPr/>
        </p:nvSpPr>
        <p:spPr>
          <a:xfrm>
            <a:off x="1473453" y="1697348"/>
            <a:ext cx="2128428" cy="212842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29638DA-7B3B-4C86-99B7-FD2E8FC6286C}"/>
              </a:ext>
            </a:extLst>
          </p:cNvPr>
          <p:cNvSpPr/>
          <p:nvPr/>
        </p:nvSpPr>
        <p:spPr>
          <a:xfrm>
            <a:off x="3628561" y="1721266"/>
            <a:ext cx="2181897" cy="218189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B7299C4-B0A9-47F4-9270-24B2CF9CA0E1}"/>
                  </a:ext>
                </a:extLst>
              </p:cNvPr>
              <p:cNvSpPr txBox="1"/>
              <p:nvPr/>
            </p:nvSpPr>
            <p:spPr>
              <a:xfrm>
                <a:off x="1473453" y="3733874"/>
                <a:ext cx="3809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zh-CN" altLang="en-US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B7299C4-B0A9-47F4-9270-24B2CF9CA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453" y="3733874"/>
                <a:ext cx="380997" cy="461665"/>
              </a:xfrm>
              <a:prstGeom prst="rect">
                <a:avLst/>
              </a:prstGeom>
              <a:blipFill>
                <a:blip r:embed="rId5"/>
                <a:stretch>
                  <a:fillRect l="-4839" r="-17742"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47E14B3-B322-4A55-866F-14C5C4A1EB7B}"/>
                  </a:ext>
                </a:extLst>
              </p:cNvPr>
              <p:cNvSpPr txBox="1"/>
              <p:nvPr/>
            </p:nvSpPr>
            <p:spPr>
              <a:xfrm>
                <a:off x="3660318" y="3758058"/>
                <a:ext cx="3809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fr-CA" altLang="zh-CN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47E14B3-B322-4A55-866F-14C5C4A1E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318" y="3758058"/>
                <a:ext cx="380997" cy="461665"/>
              </a:xfrm>
              <a:prstGeom prst="rect">
                <a:avLst/>
              </a:prstGeom>
              <a:blipFill>
                <a:blip r:embed="rId6"/>
                <a:stretch>
                  <a:fillRect l="-3175" r="-15873" b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DFCD98D3-79CF-4792-B364-E34B53AF0183}"/>
              </a:ext>
            </a:extLst>
          </p:cNvPr>
          <p:cNvSpPr txBox="1"/>
          <p:nvPr/>
        </p:nvSpPr>
        <p:spPr>
          <a:xfrm>
            <a:off x="7948191" y="1721266"/>
            <a:ext cx="34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denote</a:t>
            </a:r>
            <a:r>
              <a:rPr lang="fr-CA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CA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CA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altLang="zh-CN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lang="zh-CN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圆: 空心 36">
            <a:extLst>
              <a:ext uri="{FF2B5EF4-FFF2-40B4-BE49-F238E27FC236}">
                <a16:creationId xmlns:a16="http://schemas.microsoft.com/office/drawing/2014/main" id="{C2216818-3B66-40E1-8D55-2973847B2AEA}"/>
              </a:ext>
            </a:extLst>
          </p:cNvPr>
          <p:cNvSpPr/>
          <p:nvPr/>
        </p:nvSpPr>
        <p:spPr>
          <a:xfrm>
            <a:off x="7708119" y="1817916"/>
            <a:ext cx="268363" cy="268363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86C69FC-43E4-4C59-A8BC-87A0B0748C3F}"/>
                  </a:ext>
                </a:extLst>
              </p:cNvPr>
              <p:cNvSpPr txBox="1"/>
              <p:nvPr/>
            </p:nvSpPr>
            <p:spPr>
              <a:xfrm>
                <a:off x="619831" y="4508536"/>
                <a:ext cx="11065307" cy="1564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 the number of eigenvalue with Residue theorem</a:t>
                </a:r>
              </a:p>
              <a:p>
                <a:r>
                  <a:rPr lang="fr-CA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Count number of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A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CA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inside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fr-CA" altLang="zh-CN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CA" altLang="zh-CN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𝛱</m:t>
                        </m:r>
                        <m:r>
                          <a:rPr lang="fr-CA" altLang="zh-C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ⅈ</m:t>
                        </m:r>
                      </m:den>
                    </m:f>
                  </m:oMath>
                </a14:m>
                <a:r>
                  <a:rPr lang="fr-CA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grow m:val="on"/>
                        <m:supHide m:val="on"/>
                        <m:ctrlPr>
                          <a:rPr lang="zh-CN" alt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𝛤</m:t>
                            </m:r>
                          </m:e>
                          <m:sub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((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Hamiltonian of system</a:t>
                </a:r>
                <a:endParaRPr lang="zh-CN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86C69FC-43E4-4C59-A8BC-87A0B0748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1" y="4508536"/>
                <a:ext cx="11065307" cy="1564787"/>
              </a:xfrm>
              <a:prstGeom prst="rect">
                <a:avLst/>
              </a:prstGeom>
              <a:blipFill>
                <a:blip r:embed="rId7"/>
                <a:stretch>
                  <a:fillRect l="-1157" t="-4297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B7299C4-B0A9-47F4-9270-24B2CF9CA0E1}"/>
                  </a:ext>
                </a:extLst>
              </p:cNvPr>
              <p:cNvSpPr txBox="1"/>
              <p:nvPr/>
            </p:nvSpPr>
            <p:spPr>
              <a:xfrm>
                <a:off x="7595485" y="2341531"/>
                <a:ext cx="3809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7299C4-B0A9-47F4-9270-24B2CF9CA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485" y="2341531"/>
                <a:ext cx="380997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4839" r="-20968" b="-3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DFCD98D3-79CF-4792-B364-E34B53AF0183}"/>
              </a:ext>
            </a:extLst>
          </p:cNvPr>
          <p:cNvSpPr txBox="1"/>
          <p:nvPr/>
        </p:nvSpPr>
        <p:spPr>
          <a:xfrm>
            <a:off x="7948191" y="2341531"/>
            <a:ext cx="3923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denote the integral contour</a:t>
            </a:r>
            <a:endParaRPr lang="zh-CN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0FB36562-C521-4B02-9E41-26604F852CFE}"/>
                  </a:ext>
                </a:extLst>
              </p:cNvPr>
              <p:cNvSpPr txBox="1"/>
              <p:nvPr/>
            </p:nvSpPr>
            <p:spPr>
              <a:xfrm>
                <a:off x="7595485" y="2922036"/>
                <a:ext cx="3809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altLang="zh-CN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FB36562-C521-4B02-9E41-26604F852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485" y="2922036"/>
                <a:ext cx="380997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4839" r="-37097" b="-3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FCD98D3-79CF-4792-B364-E34B53AF0183}"/>
                  </a:ext>
                </a:extLst>
              </p:cNvPr>
              <p:cNvSpPr txBox="1"/>
              <p:nvPr/>
            </p:nvSpPr>
            <p:spPr>
              <a:xfrm>
                <a:off x="7976482" y="2922036"/>
                <a:ext cx="42695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Intersection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zh-CN" altLang="en-US" sz="24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real axis</a:t>
                </a:r>
                <a:endParaRPr lang="zh-CN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FCD98D3-79CF-4792-B364-E34B53AF0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482" y="2922036"/>
                <a:ext cx="4269555" cy="461665"/>
              </a:xfrm>
              <a:prstGeom prst="rect">
                <a:avLst/>
              </a:prstGeom>
              <a:blipFill>
                <a:blip r:embed="rId10"/>
                <a:stretch>
                  <a:fillRect l="-214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4E8AF6-B62B-FE40-03E0-B05046441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6E4A44A-2B85-9FFA-8A59-2FA21159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763" y="293688"/>
            <a:ext cx="6599237" cy="557212"/>
          </a:xfrm>
        </p:spPr>
        <p:txBody>
          <a:bodyPr>
            <a:normAutofit/>
          </a:bodyPr>
          <a:lstStyle/>
          <a:p>
            <a:r>
              <a:rPr lang="en-US" altLang="zh-CN" dirty="0"/>
              <a:t>Calculation method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1403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86C69FC-43E4-4C59-A8BC-87A0B0748C3F}"/>
                  </a:ext>
                </a:extLst>
              </p:cNvPr>
              <p:cNvSpPr txBox="1"/>
              <p:nvPr/>
            </p:nvSpPr>
            <p:spPr>
              <a:xfrm>
                <a:off x="238538" y="1057588"/>
                <a:ext cx="11518033" cy="537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single-particle energy (ESPE) gives reference of shell structure, which can be calculated with</a:t>
                </a:r>
              </a:p>
              <a:p>
                <a:r>
                  <a:rPr lang="zh-CN" alt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zh-CN" altLang="en-US" sz="2800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𝑜𝑟𝑒</m:t>
                        </m:r>
                      </m:sup>
                    </m:sSubSup>
                    <m:r>
                      <a:rPr lang="zh-CN" altLang="en-US" sz="2800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zh-CN" alt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zh-CN" alt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p>
                              <m:sSupPr>
                                <m:ctrlPr>
                                  <a:rPr lang="zh-CN" alt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zh-CN" altLang="en-US" sz="28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zh-CN" alt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en-US" sz="2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zh-CN" altLang="en-US" sz="2800" i="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altLang="zh-CN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𝑜𝑟𝑒</m:t>
                        </m:r>
                      </m:sup>
                    </m:sSubSup>
                  </m:oMath>
                </a14:m>
                <a:r>
                  <a:rPr lang="zh-CN" alt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single-particle energy of</a:t>
                </a:r>
                <a14:m>
                  <m:oMath xmlns:m="http://schemas.openxmlformats.org/officeDocument/2006/math">
                    <m:r>
                      <a:rPr lang="en-US" altLang="zh-CN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orbit with respect to the core, </a:t>
                </a:r>
                <a14:m>
                  <m:oMath xmlns:m="http://schemas.openxmlformats.org/officeDocument/2006/math">
                    <m:r>
                      <a:rPr lang="en-US" altLang="zh-CN" sz="28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zh-CN" alt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en-US" sz="2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zh-CN" altLang="en-US" sz="2800" i="0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the occupancy of nucleons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zh-CN" altLang="en-US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orbit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zh-CN" alt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p>
                          <m:sSupPr>
                            <m:ctrlPr>
                              <a:rPr lang="zh-CN" alt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zh-CN" alt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monopole interaction. </a:t>
                </a:r>
              </a:p>
              <a:p>
                <a:r>
                  <a:rPr lang="en-US" altLang="zh-CN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calculating the ESPE we can furtherly obtain the approximate binding energy of single orbit.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𝐵𝐸</m:t>
                    </m:r>
                    <m:r>
                      <a:rPr lang="en-US" altLang="zh-CN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altLang="zh-CN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altLang="zh-CN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</m:e>
                    </m:nary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altLang="zh-CN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𝑜𝑟𝑒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zh-CN" alt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sSup>
                          <m:sSupPr>
                            <m:ctrlP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zh-CN" altLang="en-US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f>
                          <m:fPr>
                            <m:ctrlPr>
                              <a:rPr lang="en-US" altLang="zh-CN" sz="2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zh-CN" alt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zh-CN" alt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sSup>
                                  <m:sSupPr>
                                    <m:ctrlPr>
                                      <a:rPr lang="zh-CN" alt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2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p>
                                    <m:r>
                                      <a:rPr lang="zh-CN" altLang="en-US" sz="280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num>
                          <m:den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nary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zh-CN" altLang="en-US" sz="280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⟩⟨</m:t>
                    </m:r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zh-CN" altLang="en-US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altLang="zh-CN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zh-CN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86C69FC-43E4-4C59-A8BC-87A0B0748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38" y="1057588"/>
                <a:ext cx="11518033" cy="5371086"/>
              </a:xfrm>
              <a:prstGeom prst="rect">
                <a:avLst/>
              </a:prstGeom>
              <a:blipFill>
                <a:blip r:embed="rId2"/>
                <a:stretch>
                  <a:fillRect l="-1058" t="-11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B376769C-A564-E1F5-5612-A9147C44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Truncation method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E98338-1DBD-C846-85F0-2E5E8AF43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175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6B00739-6B2C-63C1-317E-BE0AC37039CE}"/>
              </a:ext>
            </a:extLst>
          </p:cNvPr>
          <p:cNvGrpSpPr/>
          <p:nvPr/>
        </p:nvGrpSpPr>
        <p:grpSpPr>
          <a:xfrm>
            <a:off x="381903" y="2653146"/>
            <a:ext cx="11553699" cy="4133250"/>
            <a:chOff x="381903" y="2694715"/>
            <a:chExt cx="11553699" cy="4133250"/>
          </a:xfrm>
        </p:grpSpPr>
        <p:pic>
          <p:nvPicPr>
            <p:cNvPr id="6" name="Picture 2" descr="C:\Users\Administrator\Desktop\图片\学院重要历史照片\20091221中法核工程与技术学院签约01.JPG">
              <a:extLst>
                <a:ext uri="{FF2B5EF4-FFF2-40B4-BE49-F238E27FC236}">
                  <a16:creationId xmlns:a16="http://schemas.microsoft.com/office/drawing/2014/main" id="{FA3B4E8E-FD69-4620-B50B-C09E00EF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03" y="2694715"/>
              <a:ext cx="11553699" cy="3387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53BE18C-28A0-49CC-A91A-06DA390FC700}"/>
                </a:ext>
              </a:extLst>
            </p:cNvPr>
            <p:cNvGrpSpPr/>
            <p:nvPr/>
          </p:nvGrpSpPr>
          <p:grpSpPr>
            <a:xfrm>
              <a:off x="1524225" y="6118425"/>
              <a:ext cx="9187920" cy="709540"/>
              <a:chOff x="2692259" y="6190675"/>
              <a:chExt cx="6171336" cy="536497"/>
            </a:xfrm>
          </p:grpSpPr>
          <p:pic>
            <p:nvPicPr>
              <p:cNvPr id="17" name="图片 1">
                <a:extLst>
                  <a:ext uri="{FF2B5EF4-FFF2-40B4-BE49-F238E27FC236}">
                    <a16:creationId xmlns:a16="http://schemas.microsoft.com/office/drawing/2014/main" id="{4663321C-E45E-45B2-8E9F-E7A05F72B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147" y="6260360"/>
                <a:ext cx="638056" cy="377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图片 3">
                <a:extLst>
                  <a:ext uri="{FF2B5EF4-FFF2-40B4-BE49-F238E27FC236}">
                    <a16:creationId xmlns:a16="http://schemas.microsoft.com/office/drawing/2014/main" id="{A1929F4D-DECC-4ED2-B083-0B48BCA32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7678" y="6262316"/>
                <a:ext cx="445391" cy="393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4">
                <a:extLst>
                  <a:ext uri="{FF2B5EF4-FFF2-40B4-BE49-F238E27FC236}">
                    <a16:creationId xmlns:a16="http://schemas.microsoft.com/office/drawing/2014/main" id="{0F003A46-A34B-4631-8E04-22BA17923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5759" y="6252163"/>
                <a:ext cx="424183" cy="393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6">
                <a:extLst>
                  <a:ext uri="{FF2B5EF4-FFF2-40B4-BE49-F238E27FC236}">
                    <a16:creationId xmlns:a16="http://schemas.microsoft.com/office/drawing/2014/main" id="{B93777B2-8F1A-48D3-A172-429A36D09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621" y="6234353"/>
                <a:ext cx="793974" cy="411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F550F078-C885-47D7-8E81-5E14BCC53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589" y="6222972"/>
                <a:ext cx="435395" cy="471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图片 8">
                <a:extLst>
                  <a:ext uri="{FF2B5EF4-FFF2-40B4-BE49-F238E27FC236}">
                    <a16:creationId xmlns:a16="http://schemas.microsoft.com/office/drawing/2014/main" id="{419C4409-CC71-45D0-9FDE-5343A6B1C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8674" y="6260320"/>
                <a:ext cx="1385585" cy="377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图片 9">
                <a:extLst>
                  <a:ext uri="{FF2B5EF4-FFF2-40B4-BE49-F238E27FC236}">
                    <a16:creationId xmlns:a16="http://schemas.microsoft.com/office/drawing/2014/main" id="{8CF5A1D9-C8FF-4E79-AA0D-1A685C087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2259" y="6190675"/>
                <a:ext cx="570605" cy="536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文本框 29">
            <a:extLst>
              <a:ext uri="{FF2B5EF4-FFF2-40B4-BE49-F238E27FC236}">
                <a16:creationId xmlns:a16="http://schemas.microsoft.com/office/drawing/2014/main" id="{795BE7A6-3BC3-150F-DD5E-480CD765B90D}"/>
              </a:ext>
            </a:extLst>
          </p:cNvPr>
          <p:cNvSpPr txBox="1"/>
          <p:nvPr/>
        </p:nvSpPr>
        <p:spPr>
          <a:xfrm>
            <a:off x="381903" y="-61370"/>
            <a:ext cx="11349180" cy="23901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2010 IFCEN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stablished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by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SYSU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and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FINUCI*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25829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Strong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supports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of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the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two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governments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15 years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Sino-French collaboration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~70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faculties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25829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Bachelor ~120/Y, Master ~110/Y, Ph.D. ~40/Y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CTI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accreditation of 6 years received (2016, 2022)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2582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  <a:sym typeface="+mn-ea"/>
              </a:rPr>
              <a:t>Consortium français de formation d'ingénieurs en nucléaire civil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25829"/>
              </a:solidFill>
              <a:effectLst/>
              <a:uLnTx/>
              <a:uFillTx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18FD311-20D5-407B-82DE-32F67188598C}"/>
              </a:ext>
            </a:extLst>
          </p:cNvPr>
          <p:cNvSpPr txBox="1"/>
          <p:nvPr/>
        </p:nvSpPr>
        <p:spPr>
          <a:xfrm>
            <a:off x="2284680" y="2318500"/>
            <a:ext cx="525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Prime M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inister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: François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Fillon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Jiabao Wen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E104F0C6-B7B0-D3BB-B0C8-05B8574B6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>
              <a:lnSpc>
                <a:spcPts val="1410"/>
              </a:lnSpc>
            </a:pPr>
            <a:fld id="{A613344D-E8A7-4F88-A202-9CEB71F503D3}" type="slidenum">
              <a:rPr lang="en-US" smtClean="0"/>
              <a:pPr marL="101600">
                <a:lnSpc>
                  <a:spcPts val="1410"/>
                </a:lnSpc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69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2CA44C0-05B9-3950-F65C-B84C40EB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214" y="1073991"/>
            <a:ext cx="3408676" cy="546492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CE55018-CD24-3FEA-612F-FE71F4B23DD4}"/>
              </a:ext>
            </a:extLst>
          </p:cNvPr>
          <p:cNvGrpSpPr/>
          <p:nvPr/>
        </p:nvGrpSpPr>
        <p:grpSpPr>
          <a:xfrm>
            <a:off x="4874355" y="1073991"/>
            <a:ext cx="6742175" cy="5492547"/>
            <a:chOff x="5021641" y="1072278"/>
            <a:chExt cx="6742175" cy="549254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BA07E8-6EB3-2BAC-E916-3D108DF6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1641" y="1873155"/>
              <a:ext cx="6742175" cy="46916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30EDE1E-FB0B-28DA-E8D7-2300BE7E64A3}"/>
                </a:ext>
              </a:extLst>
            </p:cNvPr>
            <p:cNvSpPr txBox="1"/>
            <p:nvPr/>
          </p:nvSpPr>
          <p:spPr>
            <a:xfrm>
              <a:off x="6235103" y="1072278"/>
              <a:ext cx="48788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rgbClr val="0070C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Level Density of Ba and Xe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rgbClr val="0070C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V</a:t>
              </a:r>
              <a:r>
                <a:rPr lang="en-US" altLang="zh-CN" sz="1800" b="1" baseline="-25000" dirty="0">
                  <a:solidFill>
                    <a:srgbClr val="0070C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MU</a:t>
              </a:r>
              <a:r>
                <a:rPr lang="en-US" altLang="zh-CN" sz="1800" b="1" dirty="0">
                  <a:solidFill>
                    <a:srgbClr val="0070C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+LS(M3Y) jj5_56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CN" sz="1800" b="1" dirty="0">
                  <a:solidFill>
                    <a:srgbClr val="0070C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JB Chen, ML Liu, et al., PRC 107, 054306 (2023)</a:t>
              </a: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0CA941A6-6AF9-F78D-82B1-48523FE4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Truncation method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6715B0-F33A-31CB-43E2-53E46B2E2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312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F893C4D-F567-AB9B-CFDD-2B61198FD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823"/>
            <a:ext cx="5764205" cy="21056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C871B2-14A6-BC23-43E6-E71A63A6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5788"/>
            <a:ext cx="5764205" cy="26324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70A1E4-81FA-D0DC-D8D5-E875052FC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54260"/>
            <a:ext cx="6096000" cy="27836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16930B-DEDD-2828-129F-64B687F5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34645"/>
            <a:ext cx="6096000" cy="2742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8D2A555-6917-AE9B-5C15-BBBBFD64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Structure Properties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26B4545-C1F6-4DDF-D13A-C2A3282CA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5244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6D2C94E9-88CF-C5B3-845C-404BE408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NLD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6B4157-3B42-41BC-D021-E22D9B07C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963CE46-0653-0751-D96A-B891893E0E73}"/>
              </a:ext>
            </a:extLst>
          </p:cNvPr>
          <p:cNvGrpSpPr/>
          <p:nvPr/>
        </p:nvGrpSpPr>
        <p:grpSpPr>
          <a:xfrm>
            <a:off x="185964" y="1339623"/>
            <a:ext cx="11820072" cy="4755188"/>
            <a:chOff x="20714" y="1601984"/>
            <a:chExt cx="11820072" cy="475518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4A1CDD-0CA4-5B9C-CE8C-CDC6456FC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14" y="1639692"/>
              <a:ext cx="6199850" cy="47174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AA5CD0C-4B15-864D-1A35-FD55EF5B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165" y="1601984"/>
              <a:ext cx="5704621" cy="4723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191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AEA4D8-ED9A-3198-AC0F-DC7BB57E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065279"/>
            <a:ext cx="4773076" cy="54365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0F860A-8AC2-B9D3-B3FA-4DB1EDC58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56" y="1065279"/>
            <a:ext cx="4244424" cy="54736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F80851B-D52F-DCBD-AD99-D5B91D94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Cumulative Number of Levels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6CA0A8-7C81-62AA-4030-65A365681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4891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97043-0CA7-0A98-DE91-4699ABE70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Spin and Parity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31C7AE4-D39E-F0ED-B6E7-E3A8279E1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061A0EF-DCEE-FAB7-7CFC-9338644958A4}"/>
              </a:ext>
            </a:extLst>
          </p:cNvPr>
          <p:cNvGrpSpPr>
            <a:grpSpLocks noChangeAspect="1"/>
          </p:cNvGrpSpPr>
          <p:nvPr/>
        </p:nvGrpSpPr>
        <p:grpSpPr>
          <a:xfrm>
            <a:off x="119336" y="1031422"/>
            <a:ext cx="11771554" cy="4795155"/>
            <a:chOff x="1056892" y="1487060"/>
            <a:chExt cx="9478429" cy="386104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DBEF034-EEBF-0770-14B4-05FDCB67A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1065" y="1528160"/>
              <a:ext cx="2884256" cy="380737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F756DA2-91E6-20BE-CA1B-EBE008BA0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892" y="1487060"/>
              <a:ext cx="6623283" cy="3861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448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B466-5C8B-C773-5882-9BA66A4B4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8E182E-0C05-1034-979B-EF1445DD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24CE22-319B-971D-6E1F-8C8182494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Introduction to Configuration-Interaction Shell Model (CISM) </a:t>
            </a:r>
          </a:p>
          <a:p>
            <a:r>
              <a:rPr lang="en-US" altLang="zh-CN" b="1" dirty="0"/>
              <a:t>CISM with Unified Nuclear Force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</a:p>
          <a:p>
            <a:r>
              <a:rPr lang="en-US" altLang="zh-CN" b="1" dirty="0"/>
              <a:t>CISM for Level Density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Perspective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4BD718-A844-8C31-BAED-26CA02465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BC-2834-4C05-950A-48F77B5D0A75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577698-DA8C-724E-378F-D4F2C2253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767" y="1659856"/>
            <a:ext cx="4429745" cy="4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5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Perspective</a:t>
            </a:r>
          </a:p>
          <a:p>
            <a:pPr lvl="1" eaLnBrk="1" hangingPunct="1"/>
            <a:r>
              <a:rPr lang="en-US" altLang="zh-C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CISM with </a:t>
            </a: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unified nuclear potential</a:t>
            </a:r>
            <a:r>
              <a:rPr lang="en-US" altLang="zh-C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(better for extrapolation) for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NLD</a:t>
            </a:r>
          </a:p>
          <a:p>
            <a:pPr lvl="1" eaLnBrk="1" hangingPunct="1"/>
            <a:r>
              <a:rPr lang="en-US" altLang="zh-CN" b="1" dirty="0"/>
              <a:t>AI based </a:t>
            </a:r>
            <a:r>
              <a:rPr lang="en-US" altLang="zh-CN" b="1" dirty="0">
                <a:solidFill>
                  <a:srgbClr val="C00000"/>
                </a:solidFill>
              </a:rPr>
              <a:t>truncation method </a:t>
            </a:r>
            <a:r>
              <a:rPr lang="en-US" altLang="zh-CN" b="1" dirty="0"/>
              <a:t>in CISM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Systematic study on NLD of fission products (and actinides), including </a:t>
            </a: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spin and parity distribution</a:t>
            </a:r>
          </a:p>
          <a:p>
            <a:pPr lvl="1" eaLnBrk="1" hangingPunct="1"/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NLD with </a:t>
            </a: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cluster information</a:t>
            </a:r>
            <a:r>
              <a:rPr lang="en-US" altLang="zh-CN" b="1" dirty="0">
                <a:solidFill>
                  <a:srgbClr val="C00000"/>
                </a:solidFill>
              </a:rPr>
              <a:t>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n,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2n,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p,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2p,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alpha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CF2CAA-5E2D-2EC8-E3BF-85C71E0FA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3606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9476AD0-167F-1D4F-49FE-B00769694331}"/>
              </a:ext>
            </a:extLst>
          </p:cNvPr>
          <p:cNvGrpSpPr/>
          <p:nvPr/>
        </p:nvGrpSpPr>
        <p:grpSpPr>
          <a:xfrm>
            <a:off x="359496" y="1096583"/>
            <a:ext cx="5520481" cy="5704025"/>
            <a:chOff x="359496" y="1096583"/>
            <a:chExt cx="5520481" cy="57040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18139BA-55B7-4151-BCDC-25EBAD3F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680" y="1096583"/>
              <a:ext cx="4776732" cy="348454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19A178E-E87E-46F1-A941-3532C3984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496" y="3856766"/>
              <a:ext cx="5520481" cy="2943842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A5788A4-4917-4613-A697-7390AA7F0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1119577"/>
            <a:ext cx="5153204" cy="5484763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9835D4F5-F874-3B5C-1137-7116719C2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000" dirty="0"/>
              <a:t>Proton-neutron Interaction Enhances </a:t>
            </a:r>
            <a:r>
              <a:rPr lang="el-GR" altLang="zh-CN" sz="2000" dirty="0"/>
              <a:t>α</a:t>
            </a:r>
            <a:r>
              <a:rPr lang="en-US" altLang="zh-CN" sz="2000" dirty="0"/>
              <a:t> Formation Factor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C929F5-9C99-ACD9-108A-E62371723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9355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6E8D6A-C779-D7CB-BEB6-9781893A0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858336-B1FB-353E-4A23-DEAFCF9F3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832" y="1687748"/>
            <a:ext cx="3837696" cy="49974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68BCA6-14E2-C254-3621-C2C592A65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07" y="1124743"/>
            <a:ext cx="5823824" cy="34563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BE0DAC-3344-6C64-9956-7EFDA1D33B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4554188"/>
            <a:ext cx="2844205" cy="2299694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F197136E-DA56-325B-B86E-CB83976F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Approach to self conjugate doubly magic 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95973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A986-B62B-A357-7180-B91D50A88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923B04-51D7-8E53-C189-42C875C9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Difficulty in Four-Fermion Formation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D958EDF-6264-D9B1-7455-0D06D90D8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4DAF7A-BDDD-FDF8-690F-A1AE73713FBF}"/>
              </a:ext>
            </a:extLst>
          </p:cNvPr>
          <p:cNvSpPr txBox="1"/>
          <p:nvPr/>
        </p:nvSpPr>
        <p:spPr>
          <a:xfrm>
            <a:off x="551384" y="1161352"/>
            <a:ext cx="10989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All </a:t>
            </a:r>
            <a:r>
              <a:rPr kumimoji="1"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Quartet Configurations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Complex Many-Fermion Wave Function</a:t>
            </a:r>
            <a:endParaRPr kumimoji="1"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24951D-4A2A-674B-B3EF-312954DB8F5B}"/>
              </a:ext>
            </a:extLst>
          </p:cNvPr>
          <p:cNvSpPr txBox="1"/>
          <p:nvPr/>
        </p:nvSpPr>
        <p:spPr>
          <a:xfrm>
            <a:off x="551384" y="3563045"/>
            <a:ext cx="46249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Separating </a:t>
            </a:r>
            <a:r>
              <a:rPr kumimoji="1"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kumimoji="1"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Spaces</a:t>
            </a:r>
            <a:endParaRPr kumimoji="1"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B1F2BC-BF3C-ED86-6119-3A1CCF75B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33" b="21107"/>
          <a:stretch/>
        </p:blipFill>
        <p:spPr>
          <a:xfrm>
            <a:off x="3851647" y="4509120"/>
            <a:ext cx="2244352" cy="1331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229918-B8FE-CC6D-4A3F-9377623E2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933" b="21107"/>
          <a:stretch/>
        </p:blipFill>
        <p:spPr>
          <a:xfrm>
            <a:off x="551384" y="4509120"/>
            <a:ext cx="2244353" cy="13313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E6CE1CB-8F85-2F4C-194E-F911724C3F7B}"/>
              </a:ext>
            </a:extLst>
          </p:cNvPr>
          <p:cNvSpPr txBox="1"/>
          <p:nvPr/>
        </p:nvSpPr>
        <p:spPr>
          <a:xfrm>
            <a:off x="6648218" y="3563044"/>
            <a:ext cx="5030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Separating </a:t>
            </a:r>
            <a:r>
              <a:rPr kumimoji="1"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kumimoji="1"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Motions</a:t>
            </a:r>
            <a:endParaRPr kumimoji="1"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ADC776-06DE-5C0C-6604-F60492F0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" r="74882" b="9747"/>
          <a:stretch/>
        </p:blipFill>
        <p:spPr>
          <a:xfrm>
            <a:off x="6789493" y="4288012"/>
            <a:ext cx="2102871" cy="19153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A46513-B52B-F1A2-8732-EF08DB86D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66" r="1049" b="9747"/>
          <a:stretch/>
        </p:blipFill>
        <p:spPr>
          <a:xfrm>
            <a:off x="9268125" y="4288012"/>
            <a:ext cx="2009128" cy="1915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23250C-0FFB-DC6A-3D33-5038FD777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846493"/>
            <a:ext cx="2242800" cy="12258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BEA681-9740-26C7-35BD-FA46D6266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02" y="1830325"/>
            <a:ext cx="2242800" cy="122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E44665-B041-AC1A-68F2-8A0CA5BB0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620" y="1830325"/>
            <a:ext cx="2242800" cy="12258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366DEF-8761-80E2-8E77-0F7A3C764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238" y="1830325"/>
            <a:ext cx="2242800" cy="1225844"/>
          </a:xfrm>
          <a:prstGeom prst="rect">
            <a:avLst/>
          </a:prstGeom>
        </p:spPr>
      </p:pic>
      <p:sp>
        <p:nvSpPr>
          <p:cNvPr id="18" name="十字形 17">
            <a:extLst>
              <a:ext uri="{FF2B5EF4-FFF2-40B4-BE49-F238E27FC236}">
                <a16:creationId xmlns:a16="http://schemas.microsoft.com/office/drawing/2014/main" id="{64BFCBE5-D923-07B5-F87A-BD6F0CC91C86}"/>
              </a:ext>
            </a:extLst>
          </p:cNvPr>
          <p:cNvSpPr>
            <a:spLocks noChangeAspect="1"/>
          </p:cNvSpPr>
          <p:nvPr/>
        </p:nvSpPr>
        <p:spPr>
          <a:xfrm>
            <a:off x="2908094" y="2351403"/>
            <a:ext cx="216000" cy="216024"/>
          </a:xfrm>
          <a:prstGeom prst="plus">
            <a:avLst>
              <a:gd name="adj" fmla="val 3827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6CAEDF0-42CC-F9CE-88A2-7F1E121C71F4}"/>
              </a:ext>
            </a:extLst>
          </p:cNvPr>
          <p:cNvGrpSpPr/>
          <p:nvPr/>
        </p:nvGrpSpPr>
        <p:grpSpPr>
          <a:xfrm>
            <a:off x="11289856" y="2420892"/>
            <a:ext cx="388906" cy="72000"/>
            <a:chOff x="11388450" y="2405413"/>
            <a:chExt cx="388906" cy="720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0A8C3C7-0F53-7164-2D79-867FE5E7C1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46903" y="240541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D83FF14-867D-3E2A-D435-75E0C2CE9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50" y="240541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D967FC9-6E1C-DC2A-64DB-16B9675EB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05356" y="2405413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3" name="十字形 22">
            <a:extLst>
              <a:ext uri="{FF2B5EF4-FFF2-40B4-BE49-F238E27FC236}">
                <a16:creationId xmlns:a16="http://schemas.microsoft.com/office/drawing/2014/main" id="{C964B3A8-E1DD-A47A-D2A5-1FDD995B34C8}"/>
              </a:ext>
            </a:extLst>
          </p:cNvPr>
          <p:cNvSpPr>
            <a:spLocks noChangeAspect="1"/>
          </p:cNvSpPr>
          <p:nvPr/>
        </p:nvSpPr>
        <p:spPr>
          <a:xfrm>
            <a:off x="5590710" y="2348880"/>
            <a:ext cx="216000" cy="216024"/>
          </a:xfrm>
          <a:prstGeom prst="plus">
            <a:avLst>
              <a:gd name="adj" fmla="val 3827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十字形 23">
            <a:extLst>
              <a:ext uri="{FF2B5EF4-FFF2-40B4-BE49-F238E27FC236}">
                <a16:creationId xmlns:a16="http://schemas.microsoft.com/office/drawing/2014/main" id="{C7F262B9-6D6F-FA58-74B7-567D60DB4B29}"/>
              </a:ext>
            </a:extLst>
          </p:cNvPr>
          <p:cNvSpPr>
            <a:spLocks noChangeAspect="1"/>
          </p:cNvSpPr>
          <p:nvPr/>
        </p:nvSpPr>
        <p:spPr>
          <a:xfrm>
            <a:off x="8280746" y="2333401"/>
            <a:ext cx="216000" cy="216024"/>
          </a:xfrm>
          <a:prstGeom prst="plus">
            <a:avLst>
              <a:gd name="adj" fmla="val 3827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十字形 24">
            <a:extLst>
              <a:ext uri="{FF2B5EF4-FFF2-40B4-BE49-F238E27FC236}">
                <a16:creationId xmlns:a16="http://schemas.microsoft.com/office/drawing/2014/main" id="{D7EAD3B9-D800-FB13-A542-79F35786948A}"/>
              </a:ext>
            </a:extLst>
          </p:cNvPr>
          <p:cNvSpPr>
            <a:spLocks noChangeAspect="1"/>
          </p:cNvSpPr>
          <p:nvPr/>
        </p:nvSpPr>
        <p:spPr>
          <a:xfrm>
            <a:off x="10934491" y="2348880"/>
            <a:ext cx="216000" cy="216024"/>
          </a:xfrm>
          <a:prstGeom prst="plus">
            <a:avLst>
              <a:gd name="adj" fmla="val 3827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燕尾形箭头 36">
            <a:extLst>
              <a:ext uri="{FF2B5EF4-FFF2-40B4-BE49-F238E27FC236}">
                <a16:creationId xmlns:a16="http://schemas.microsoft.com/office/drawing/2014/main" id="{DEE35215-9B26-F17E-1F41-F1743462AF1D}"/>
              </a:ext>
            </a:extLst>
          </p:cNvPr>
          <p:cNvSpPr>
            <a:spLocks noChangeAspect="1"/>
          </p:cNvSpPr>
          <p:nvPr/>
        </p:nvSpPr>
        <p:spPr>
          <a:xfrm>
            <a:off x="3016094" y="4969120"/>
            <a:ext cx="576000" cy="288000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燕尾形箭头 37">
            <a:extLst>
              <a:ext uri="{FF2B5EF4-FFF2-40B4-BE49-F238E27FC236}">
                <a16:creationId xmlns:a16="http://schemas.microsoft.com/office/drawing/2014/main" id="{91944ED7-64D8-809F-B87D-C569418119ED}"/>
              </a:ext>
            </a:extLst>
          </p:cNvPr>
          <p:cNvSpPr>
            <a:spLocks noChangeAspect="1"/>
          </p:cNvSpPr>
          <p:nvPr/>
        </p:nvSpPr>
        <p:spPr>
          <a:xfrm>
            <a:off x="8827506" y="4969120"/>
            <a:ext cx="576000" cy="288000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110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63" y="4079725"/>
            <a:ext cx="6011237" cy="19951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63" y="79682"/>
            <a:ext cx="5183549" cy="3285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7050" y="837004"/>
            <a:ext cx="6280335" cy="252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82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President Macron’s visit to SYSU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82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 April 7, 2023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582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82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Highlighted the IFCEN program as a role model for Sino-French cooperation in higher education and enjoyed quality time with our students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1255E-CB62-C5BE-0693-45C78C2E7854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85843" y="3438698"/>
            <a:ext cx="4486957" cy="3277213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D998507-99F5-0D95-FC00-F937F81D7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71426-9832-02A7-8B83-EF1420D8F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000" dirty="0"/>
              <a:t>Universal Four-Fermion Formation Framework (U4F)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E65272-A28E-B9BE-CE61-32CC904BFC6A}"/>
              </a:ext>
            </a:extLst>
          </p:cNvPr>
          <p:cNvSpPr txBox="1"/>
          <p:nvPr/>
        </p:nvSpPr>
        <p:spPr>
          <a:xfrm>
            <a:off x="5640056" y="4029112"/>
            <a:ext cx="6551945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Weighting Coefficient of Each Quartet Configuration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Quartet Amplitude (Four-Fermion Transfer Amplitude)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Separating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Separating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Center-of-Mass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Center-of-Mass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Coefficient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9506A3C-E6FF-E386-84E1-1280189F49F2}"/>
              </a:ext>
            </a:extLst>
          </p:cNvPr>
          <p:cNvSpPr txBox="1"/>
          <p:nvPr/>
        </p:nvSpPr>
        <p:spPr>
          <a:xfrm>
            <a:off x="638712" y="1299275"/>
            <a:ext cx="346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Solving CISM Wave Function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3606540-1297-A4E3-D019-52664FF31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2" y="1844824"/>
            <a:ext cx="4783111" cy="406921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93FBC9D-CDE7-1560-6F30-BF4E91848003}"/>
              </a:ext>
            </a:extLst>
          </p:cNvPr>
          <p:cNvSpPr txBox="1"/>
          <p:nvPr/>
        </p:nvSpPr>
        <p:spPr>
          <a:xfrm>
            <a:off x="929811" y="6020861"/>
            <a:ext cx="4200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Cai, CXY, Qi, under review</a:t>
            </a:r>
            <a:endParaRPr lang="zh-CN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349023B-6C30-7938-7557-CB51426F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052735"/>
            <a:ext cx="4608512" cy="3136639"/>
          </a:xfrm>
          <a:prstGeom prst="rect">
            <a:avLst/>
          </a:prstGeom>
        </p:spPr>
      </p:pic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A0C025A8-FC52-F4C5-DD00-AE9DFF8EB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</p:spPr>
        <p:txBody>
          <a:bodyPr/>
          <a:lstStyle/>
          <a:p>
            <a:fld id="{C1597DBC-2834-4C05-950A-48F77B5D0A75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3782BEEE-9085-A89D-112C-9FDAFCD0C2E2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6018536" y="1929634"/>
            <a:ext cx="601233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30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05367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5075F-6E64-3DC4-6FD4-A69A64BF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B8B78-C1E3-3DA8-1168-5B07CEE9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000" dirty="0"/>
              <a:t>Universal Four-Fermion Formation Framework (U4F)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C977087-CCDF-1B1E-FD77-E7E582F3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010"/>
            <a:ext cx="12192000" cy="458397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9E910B-B78B-1E1E-1FE4-67A8BC3F5305}"/>
              </a:ext>
            </a:extLst>
          </p:cNvPr>
          <p:cNvSpPr txBox="1"/>
          <p:nvPr/>
        </p:nvSpPr>
        <p:spPr>
          <a:xfrm>
            <a:off x="623392" y="5668020"/>
            <a:ext cx="9217024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Reproduce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features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OES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approaching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</a:p>
        </p:txBody>
      </p:sp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11B08EF2-EB9D-0ABC-061C-0C09FB30A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</p:spPr>
        <p:txBody>
          <a:bodyPr/>
          <a:lstStyle/>
          <a:p>
            <a:fld id="{C1597DBC-2834-4C05-950A-48F77B5D0A75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74585E-8511-3283-2D42-A0C154045262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920537" y="1986964"/>
            <a:ext cx="10215814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30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62253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内容占位符 2"/>
          <p:cNvSpPr>
            <a:spLocks noGrp="1"/>
          </p:cNvSpPr>
          <p:nvPr>
            <p:ph idx="1"/>
          </p:nvPr>
        </p:nvSpPr>
        <p:spPr>
          <a:xfrm>
            <a:off x="0" y="1213338"/>
            <a:ext cx="12192000" cy="4963625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Menglan  Liu,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Boshuai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Cai, Shengli Chen,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Guangxin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Zhang, Jun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Long Zhu, Wei Hua, Bo Mei (SYSU)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Furong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Yanlin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Ye,  Hui Hua, </a:t>
            </a:r>
            <a:r>
              <a:rPr lang="en-US" altLang="zh-C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Zhihuan</a:t>
            </a: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Li,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Jianling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Lou,</a:t>
            </a:r>
            <a:r>
              <a:rPr lang="zh-CN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Zaihong Yang,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Xiaofei</a:t>
            </a:r>
            <a:r>
              <a:rPr lang="zh-CN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Yang (PKU)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Chong Qi (KTH), Takaharu Otsuka (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Todai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), Noritaka Shimizu (Tsukuba), Toshio Suzuki (Nihon U)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Zhong Liu,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Yuhu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Zhang, Meng Wang,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Zaiguo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Gan, Xinxing Xu,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Huabin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Yang, Zhiyuan Zhang, Shitao Wang, Xing Xu,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Yuanming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Xing,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Jiajian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Liu, Jianguo Li (IMP)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Chengjian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Lin,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Huiming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Jia, Xiaoguang Wu (CIAE), Phil Walker, Zsolt Podolyak (Surrey), Jenny Lee (HKU)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Gaolong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Zhang, 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Danyang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Pang, </a:t>
            </a:r>
            <a:r>
              <a:rPr lang="en-US" altLang="zh-CN" sz="2000" b="1" dirty="0"/>
              <a:t>Hiroshi Watanabe (</a:t>
            </a:r>
            <a:r>
              <a:rPr lang="en-US" altLang="zh-CN" sz="2000" b="1" dirty="0" err="1"/>
              <a:t>Beihang</a:t>
            </a:r>
            <a:r>
              <a:rPr lang="en-US" altLang="zh-CN" sz="2000" b="1" dirty="0"/>
              <a:t>), He Wang (RIKEN)</a:t>
            </a: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Many others …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C74DC5-26A7-BA2B-86DC-69A17598D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42</a:t>
            </a:fld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93" y="2179659"/>
            <a:ext cx="6901683" cy="31784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231" y="2179660"/>
            <a:ext cx="4891913" cy="3178453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937193" y="5467327"/>
            <a:ext cx="8725354" cy="1200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Collaborations and Applications Welcome!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Contact: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Cenxi YUAN,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yuancx@mail.sysu.edu.cn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0878" y="1169154"/>
            <a:ext cx="6094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Welcome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to</a:t>
            </a:r>
            <a:r>
              <a: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SYSU and IFCEN!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B3479-E628-7AE2-CD11-2E6E6659F02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96695" y="228086"/>
            <a:ext cx="8300942" cy="114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Thanks</a:t>
            </a: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for</a:t>
            </a: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your</a:t>
            </a: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Time!</a:t>
            </a:r>
            <a:r>
              <a: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4923"/>
                </a:solidFill>
                <a:effectLst/>
                <a:uLnTx/>
                <a:uFillTx/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ea"/>
              </a:rPr>
              <a:t> </a:t>
            </a:r>
            <a:endParaRPr kumimoji="0" lang="en-US" altLang="zh-CN" sz="3600" b="1" i="1" u="none" strike="noStrike" kern="1200" cap="none" spc="0" normalizeH="0" baseline="0" noProof="0" dirty="0">
              <a:ln>
                <a:noFill/>
              </a:ln>
              <a:solidFill>
                <a:srgbClr val="004923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59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>
            <a:extLst>
              <a:ext uri="{FF2B5EF4-FFF2-40B4-BE49-F238E27FC236}">
                <a16:creationId xmlns:a16="http://schemas.microsoft.com/office/drawing/2014/main" id="{4556F2D2-6DF5-49F0-8645-52081DE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18" y="36658"/>
            <a:ext cx="9296400" cy="1325563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Science &amp; Application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514F4DC8-881C-43B7-84DF-D8CDE876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52736"/>
            <a:ext cx="11737304" cy="5805264"/>
          </a:xfrm>
        </p:spPr>
        <p:txBody>
          <a:bodyPr>
            <a:normAutofit/>
          </a:bodyPr>
          <a:lstStyle/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(13): Wei WANG (Dean of IFCEN), Cenxi YUAN (Deputy Dean), Jun SU, </a:t>
            </a:r>
            <a:r>
              <a:rPr lang="en-US" altLang="zh-CN" dirty="0" err="1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Yuehuan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WEI, Long ZHU, Yumei ZHANG, Wei HUA, Zhen ZHANG, Bo MEI,</a:t>
            </a:r>
            <a:r>
              <a:rPr lang="zh-CN" altLang="en-US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 FANG, </a:t>
            </a:r>
            <a:r>
              <a:rPr lang="en-US" altLang="zh-CN" dirty="0" err="1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Chenchen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GUO, Shengli CHEN, </a:t>
            </a:r>
            <a:r>
              <a:rPr lang="en-US" altLang="zh-CN" dirty="0" err="1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Guangxin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</a:t>
            </a:r>
          </a:p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Researcher (5): </a:t>
            </a:r>
            <a:r>
              <a:rPr lang="en-US" altLang="zh-CN" dirty="0" err="1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Yinu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ZHANG, Jun WANG, Tao LI, </a:t>
            </a:r>
            <a:r>
              <a:rPr lang="en-US" altLang="zh-CN" dirty="0" err="1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Wenduo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XIAN,</a:t>
            </a:r>
            <a:r>
              <a:rPr lang="zh-CN" altLang="en-US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Dawei GUAN</a:t>
            </a:r>
          </a:p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Graduates: ~ 60</a:t>
            </a:r>
          </a:p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kern="100" dirty="0">
                <a:solidFill>
                  <a:srgbClr val="0258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Publication</a:t>
            </a: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(since 2013): ~ 300</a:t>
            </a:r>
          </a:p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5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time (since 2018): ~ 2000 hours</a:t>
            </a:r>
          </a:p>
          <a:p>
            <a:pPr marL="180000" lvl="1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Interest:</a:t>
            </a:r>
          </a:p>
          <a:p>
            <a:pPr marL="637200" lvl="2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and Reaction</a:t>
            </a:r>
          </a:p>
          <a:p>
            <a:pPr marL="637200" lvl="2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and Fission</a:t>
            </a:r>
          </a:p>
          <a:p>
            <a:pPr marL="637200" lvl="2" indent="3600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Physics</a:t>
            </a:r>
          </a:p>
          <a:p>
            <a:pPr marL="180000" lvl="1" indent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1592882" y="44625"/>
            <a:ext cx="8175527" cy="6840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55726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DD5740-29D3-4FC6-8346-93B676C9E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228" y="4959608"/>
            <a:ext cx="3397143" cy="1711429"/>
          </a:xfrm>
          <a:prstGeom prst="rect">
            <a:avLst/>
          </a:prstGeom>
          <a:noFill/>
          <a:ln w="9525">
            <a:noFill/>
          </a:ln>
          <a:effectLst>
            <a:softEdge rad="88900"/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A1D2B1A-8E37-403B-A63E-15A9851D2843}"/>
              </a:ext>
            </a:extLst>
          </p:cNvPr>
          <p:cNvGrpSpPr/>
          <p:nvPr/>
        </p:nvGrpSpPr>
        <p:grpSpPr>
          <a:xfrm>
            <a:off x="7787344" y="2888741"/>
            <a:ext cx="3962130" cy="2094755"/>
            <a:chOff x="6586535" y="1571208"/>
            <a:chExt cx="5529621" cy="2923478"/>
          </a:xfrm>
        </p:grpSpPr>
        <p:pic>
          <p:nvPicPr>
            <p:cNvPr id="9" name="图片 36">
              <a:extLst>
                <a:ext uri="{FF2B5EF4-FFF2-40B4-BE49-F238E27FC236}">
                  <a16:creationId xmlns:a16="http://schemas.microsoft.com/office/drawing/2014/main" id="{3C4191FC-3794-D54F-9142-C873F9C13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0175" y="1759776"/>
              <a:ext cx="2855981" cy="2197697"/>
            </a:xfrm>
            <a:prstGeom prst="rect">
              <a:avLst/>
            </a:prstGeom>
          </p:spPr>
        </p:pic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B244A7EC-C0B6-BB49-8FC4-82F3CB47BE98}"/>
                </a:ext>
              </a:extLst>
            </p:cNvPr>
            <p:cNvGrpSpPr/>
            <p:nvPr/>
          </p:nvGrpSpPr>
          <p:grpSpPr>
            <a:xfrm>
              <a:off x="6586535" y="1571208"/>
              <a:ext cx="2636426" cy="2923478"/>
              <a:chOff x="7872759" y="3853542"/>
              <a:chExt cx="2636426" cy="2923478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5B102770-6FAA-7043-A08D-F58553E1C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72759" y="3853542"/>
                <a:ext cx="2422092" cy="2667375"/>
              </a:xfrm>
              <a:prstGeom prst="rect">
                <a:avLst/>
              </a:prstGeom>
            </p:spPr>
          </p:pic>
          <p:cxnSp>
            <p:nvCxnSpPr>
              <p:cNvPr id="12" name="Straight Arrow Connector 6">
                <a:extLst>
                  <a:ext uri="{FF2B5EF4-FFF2-40B4-BE49-F238E27FC236}">
                    <a16:creationId xmlns:a16="http://schemas.microsoft.com/office/drawing/2014/main" id="{FD751CD1-F590-A24B-9BEC-F0F6D1EA9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1032" y="6421834"/>
                <a:ext cx="184554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4">
                <a:extLst>
                  <a:ext uri="{FF2B5EF4-FFF2-40B4-BE49-F238E27FC236}">
                    <a16:creationId xmlns:a16="http://schemas.microsoft.com/office/drawing/2014/main" id="{FA46AAA3-58AF-8440-8E3D-D540DE6719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6577" y="4115365"/>
                <a:ext cx="0" cy="205118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4681E4E2-3517-F947-89D2-65737721D72C}"/>
                  </a:ext>
                </a:extLst>
              </p:cNvPr>
              <p:cNvSpPr txBox="1"/>
              <p:nvPr/>
            </p:nvSpPr>
            <p:spPr>
              <a:xfrm>
                <a:off x="10023155" y="4956292"/>
                <a:ext cx="4860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2m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5F5C2B40-33CE-0442-A670-18F5C5095490}"/>
                  </a:ext>
                </a:extLst>
              </p:cNvPr>
              <p:cNvSpPr txBox="1"/>
              <p:nvPr/>
            </p:nvSpPr>
            <p:spPr>
              <a:xfrm>
                <a:off x="8826882" y="6407688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1.8m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3E8906-EAD8-558D-73AE-131FE7BCF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605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4113FA-A74F-BD63-358F-12A514AE74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9" y="907093"/>
            <a:ext cx="4361040" cy="1506657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-11269" y="1634274"/>
            <a:ext cx="4361040" cy="1702242"/>
            <a:chOff x="-11269" y="1095151"/>
            <a:chExt cx="4361040" cy="170224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488327F7-926D-677D-C05B-8B389C2A7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95151"/>
              <a:ext cx="4349771" cy="1416767"/>
            </a:xfrm>
            <a:prstGeom prst="rect">
              <a:avLst/>
            </a:prstGeom>
          </p:spPr>
        </p:pic>
        <p:sp>
          <p:nvSpPr>
            <p:cNvPr id="43" name="object 12">
              <a:extLst>
                <a:ext uri="{FF2B5EF4-FFF2-40B4-BE49-F238E27FC236}">
                  <a16:creationId xmlns:a16="http://schemas.microsoft.com/office/drawing/2014/main" id="{F87EF9B1-83A2-4A7D-989E-1930DEFF34B4}"/>
                </a:ext>
              </a:extLst>
            </p:cNvPr>
            <p:cNvSpPr txBox="1"/>
            <p:nvPr/>
          </p:nvSpPr>
          <p:spPr>
            <a:xfrm>
              <a:off x="-11269" y="2538348"/>
              <a:ext cx="436104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2*Featured Progress in NF-ITWG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BA8279B-DB91-45E1-A1DF-12514CFA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5" y="35583"/>
            <a:ext cx="9296400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Model + Machine Learning Method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089121" y="2348880"/>
            <a:ext cx="3599278" cy="3599278"/>
            <a:chOff x="3406883" y="2659278"/>
            <a:chExt cx="3599278" cy="3599278"/>
          </a:xfrm>
        </p:grpSpPr>
        <p:sp>
          <p:nvSpPr>
            <p:cNvPr id="13" name="椭圆 12"/>
            <p:cNvSpPr/>
            <p:nvPr/>
          </p:nvSpPr>
          <p:spPr>
            <a:xfrm>
              <a:off x="3406883" y="2659278"/>
              <a:ext cx="3599278" cy="3599278"/>
            </a:xfrm>
            <a:prstGeom prst="ellipse">
              <a:avLst/>
            </a:prstGeom>
            <a:solidFill>
              <a:srgbClr val="00582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图示 11"/>
            <p:cNvGraphicFramePr/>
            <p:nvPr>
              <p:extLst>
                <p:ext uri="{D42A27DB-BD31-4B8C-83A1-F6EECF244321}">
                  <p14:modId xmlns:p14="http://schemas.microsoft.com/office/powerpoint/2010/main" val="2085840402"/>
                </p:ext>
              </p:extLst>
            </p:nvPr>
          </p:nvGraphicFramePr>
          <p:xfrm>
            <a:off x="3790535" y="3667390"/>
            <a:ext cx="2831975" cy="16237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4657406" y="2763225"/>
              <a:ext cx="122225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Neuron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Network</a:t>
              </a:r>
              <a:endPara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455039" y="5363592"/>
              <a:ext cx="157927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Tensor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Completion</a:t>
              </a:r>
              <a:endPara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618054" y="1475492"/>
            <a:ext cx="2541407" cy="369332"/>
          </a:xfrm>
          <a:prstGeom prst="rect">
            <a:avLst/>
          </a:prstGeom>
          <a:ln w="28575">
            <a:solidFill>
              <a:srgbClr val="00582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and Decay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81836" y="6267548"/>
            <a:ext cx="2537874" cy="369332"/>
          </a:xfrm>
          <a:prstGeom prst="rect">
            <a:avLst/>
          </a:prstGeom>
          <a:ln w="28575">
            <a:solidFill>
              <a:srgbClr val="005825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Fission and reaction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7752184" y="3680467"/>
            <a:ext cx="288032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右箭头 20"/>
          <p:cNvSpPr/>
          <p:nvPr/>
        </p:nvSpPr>
        <p:spPr>
          <a:xfrm flipH="1">
            <a:off x="3729135" y="3680467"/>
            <a:ext cx="288000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上箭头 22"/>
          <p:cNvSpPr/>
          <p:nvPr/>
        </p:nvSpPr>
        <p:spPr>
          <a:xfrm>
            <a:off x="5420758" y="1988840"/>
            <a:ext cx="936000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上箭头 23"/>
          <p:cNvSpPr/>
          <p:nvPr/>
        </p:nvSpPr>
        <p:spPr>
          <a:xfrm flipV="1">
            <a:off x="5428470" y="5922261"/>
            <a:ext cx="936000" cy="288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0285374-C723-B610-6B33-65EF598DEDFA}"/>
              </a:ext>
            </a:extLst>
          </p:cNvPr>
          <p:cNvGrpSpPr/>
          <p:nvPr/>
        </p:nvGrpSpPr>
        <p:grpSpPr>
          <a:xfrm>
            <a:off x="8451023" y="4637317"/>
            <a:ext cx="3521235" cy="1822182"/>
            <a:chOff x="6304788" y="5388751"/>
            <a:chExt cx="2839211" cy="1469246"/>
          </a:xfrm>
        </p:grpSpPr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486D6D95-AB38-A4F8-8133-F9BBC3A81F81}"/>
                </a:ext>
              </a:extLst>
            </p:cNvPr>
            <p:cNvSpPr txBox="1"/>
            <p:nvPr/>
          </p:nvSpPr>
          <p:spPr>
            <a:xfrm>
              <a:off x="6478161" y="5388751"/>
              <a:ext cx="2448688" cy="20887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Material Damage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65856D9A-3051-D27E-4D47-B9DFD5E494C5}"/>
                </a:ext>
              </a:extLst>
            </p:cNvPr>
            <p:cNvSpPr/>
            <p:nvPr/>
          </p:nvSpPr>
          <p:spPr>
            <a:xfrm>
              <a:off x="7418831" y="5459018"/>
              <a:ext cx="1725168" cy="139897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8D057D9F-5CA6-D9A4-3D12-B4F0480B58A2}"/>
                </a:ext>
              </a:extLst>
            </p:cNvPr>
            <p:cNvSpPr/>
            <p:nvPr/>
          </p:nvSpPr>
          <p:spPr>
            <a:xfrm>
              <a:off x="7613904" y="5654040"/>
              <a:ext cx="1495044" cy="10805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object 39">
              <a:extLst>
                <a:ext uri="{FF2B5EF4-FFF2-40B4-BE49-F238E27FC236}">
                  <a16:creationId xmlns:a16="http://schemas.microsoft.com/office/drawing/2014/main" id="{96AC9C2E-1C59-6A11-3200-369E218DE704}"/>
                </a:ext>
              </a:extLst>
            </p:cNvPr>
            <p:cNvSpPr/>
            <p:nvPr/>
          </p:nvSpPr>
          <p:spPr>
            <a:xfrm>
              <a:off x="6304788" y="6734558"/>
              <a:ext cx="1255572" cy="12343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object 40">
              <a:extLst>
                <a:ext uri="{FF2B5EF4-FFF2-40B4-BE49-F238E27FC236}">
                  <a16:creationId xmlns:a16="http://schemas.microsoft.com/office/drawing/2014/main" id="{719AB9D9-7360-604A-D255-C3E5FF1F0F8F}"/>
                </a:ext>
              </a:extLst>
            </p:cNvPr>
            <p:cNvSpPr/>
            <p:nvPr/>
          </p:nvSpPr>
          <p:spPr>
            <a:xfrm>
              <a:off x="6320028" y="5664706"/>
              <a:ext cx="1229868" cy="1080517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3A533EE-B9B2-4268-B59D-0FD8B65194A7}"/>
              </a:ext>
            </a:extLst>
          </p:cNvPr>
          <p:cNvGrpSpPr/>
          <p:nvPr/>
        </p:nvGrpSpPr>
        <p:grpSpPr>
          <a:xfrm>
            <a:off x="8155187" y="1536163"/>
            <a:ext cx="4007465" cy="2078456"/>
            <a:chOff x="5663952" y="4371851"/>
            <a:chExt cx="3022317" cy="1567513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90C8347F-84D1-4AC4-B7F1-7F4ABBC97E27}"/>
                </a:ext>
              </a:extLst>
            </p:cNvPr>
            <p:cNvGrpSpPr/>
            <p:nvPr/>
          </p:nvGrpSpPr>
          <p:grpSpPr>
            <a:xfrm>
              <a:off x="5775072" y="4371851"/>
              <a:ext cx="2839211" cy="1567513"/>
              <a:chOff x="6304788" y="5290484"/>
              <a:chExt cx="2839211" cy="1567513"/>
            </a:xfrm>
          </p:grpSpPr>
          <p:sp>
            <p:nvSpPr>
              <p:cNvPr id="35" name="object 12">
                <a:extLst>
                  <a:ext uri="{FF2B5EF4-FFF2-40B4-BE49-F238E27FC236}">
                    <a16:creationId xmlns:a16="http://schemas.microsoft.com/office/drawing/2014/main" id="{F87EF9B1-83A2-4A7D-989E-1930DEFF34B4}"/>
                  </a:ext>
                </a:extLst>
              </p:cNvPr>
              <p:cNvSpPr txBox="1"/>
              <p:nvPr/>
            </p:nvSpPr>
            <p:spPr>
              <a:xfrm>
                <a:off x="6573832" y="5290484"/>
                <a:ext cx="2448688" cy="19536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Reactor Neutrino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bject 15">
                <a:extLst>
                  <a:ext uri="{FF2B5EF4-FFF2-40B4-BE49-F238E27FC236}">
                    <a16:creationId xmlns:a16="http://schemas.microsoft.com/office/drawing/2014/main" id="{2BCBAED1-680F-4D03-B1EB-D61B5D3FAA3B}"/>
                  </a:ext>
                </a:extLst>
              </p:cNvPr>
              <p:cNvSpPr/>
              <p:nvPr/>
            </p:nvSpPr>
            <p:spPr>
              <a:xfrm>
                <a:off x="7418831" y="5459018"/>
                <a:ext cx="1725168" cy="139897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bject 39">
                <a:extLst>
                  <a:ext uri="{FF2B5EF4-FFF2-40B4-BE49-F238E27FC236}">
                    <a16:creationId xmlns:a16="http://schemas.microsoft.com/office/drawing/2014/main" id="{381D38D8-65E5-478B-98E4-41B3D77E2A7C}"/>
                  </a:ext>
                </a:extLst>
              </p:cNvPr>
              <p:cNvSpPr/>
              <p:nvPr/>
            </p:nvSpPr>
            <p:spPr>
              <a:xfrm>
                <a:off x="6304788" y="6734558"/>
                <a:ext cx="1255572" cy="123439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71">
              <a:extLst>
                <a:ext uri="{FF2B5EF4-FFF2-40B4-BE49-F238E27FC236}">
                  <a16:creationId xmlns:a16="http://schemas.microsoft.com/office/drawing/2014/main" id="{54143C47-6F8E-4FBA-9A0B-548CD04E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3952" y="4557088"/>
              <a:ext cx="1462671" cy="1249284"/>
            </a:xfrm>
            <a:prstGeom prst="rect">
              <a:avLst/>
            </a:prstGeom>
          </p:spPr>
        </p:pic>
        <p:pic>
          <p:nvPicPr>
            <p:cNvPr id="34" name="Picture 75">
              <a:extLst>
                <a:ext uri="{FF2B5EF4-FFF2-40B4-BE49-F238E27FC236}">
                  <a16:creationId xmlns:a16="http://schemas.microsoft.com/office/drawing/2014/main" id="{1AA9ED23-8334-4CA3-813F-07B698D96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2604" y="4574496"/>
              <a:ext cx="1553665" cy="118062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54381" y="4407490"/>
            <a:ext cx="4135193" cy="2414238"/>
            <a:chOff x="54381" y="4407490"/>
            <a:chExt cx="4135193" cy="241423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1" y="4725143"/>
              <a:ext cx="4135193" cy="2096585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43093" y="4842358"/>
              <a:ext cx="2605800" cy="1105800"/>
            </a:xfrm>
            <a:prstGeom prst="rect">
              <a:avLst/>
            </a:prstGeom>
          </p:spPr>
        </p:pic>
        <p:sp>
          <p:nvSpPr>
            <p:cNvPr id="40" name="object 12">
              <a:extLst>
                <a:ext uri="{FF2B5EF4-FFF2-40B4-BE49-F238E27FC236}">
                  <a16:creationId xmlns:a16="http://schemas.microsoft.com/office/drawing/2014/main" id="{F87EF9B1-83A2-4A7D-989E-1930DEFF34B4}"/>
                </a:ext>
              </a:extLst>
            </p:cNvPr>
            <p:cNvSpPr txBox="1"/>
            <p:nvPr/>
          </p:nvSpPr>
          <p:spPr>
            <a:xfrm>
              <a:off x="132469" y="4407490"/>
              <a:ext cx="2448688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Macroscopic Validation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8102832" y="3542768"/>
            <a:ext cx="461665" cy="1182375"/>
          </a:xfrm>
          <a:prstGeom prst="rect">
            <a:avLst/>
          </a:prstGeom>
          <a:ln w="28575">
            <a:solidFill>
              <a:srgbClr val="005825"/>
            </a:solidFill>
          </a:ln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13023" y="3484160"/>
            <a:ext cx="461665" cy="1182375"/>
          </a:xfrm>
          <a:prstGeom prst="rect">
            <a:avLst/>
          </a:prstGeom>
          <a:ln w="28575">
            <a:solidFill>
              <a:srgbClr val="005825"/>
            </a:solidFill>
          </a:ln>
        </p:spPr>
        <p:txBody>
          <a:bodyPr vert="eaVert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69E99F-D3D9-8A1C-704E-B202B2051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559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>
            <a:extLst>
              <a:ext uri="{FF2B5EF4-FFF2-40B4-BE49-F238E27FC236}">
                <a16:creationId xmlns:a16="http://schemas.microsoft.com/office/drawing/2014/main" id="{4556F2D2-6DF5-49F0-8645-52081DE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55" y="92011"/>
            <a:ext cx="9296400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Measurement for Neutron and fission</a:t>
            </a:r>
          </a:p>
        </p:txBody>
      </p:sp>
      <p:sp>
        <p:nvSpPr>
          <p:cNvPr id="3" name="标题 1"/>
          <p:cNvSpPr txBox="1"/>
          <p:nvPr/>
        </p:nvSpPr>
        <p:spPr>
          <a:xfrm>
            <a:off x="1592882" y="44625"/>
            <a:ext cx="8175527" cy="6840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55726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97131" y="3460396"/>
            <a:ext cx="3063659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2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LaBr3 + HPGe hybrid array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45CF1E-444D-C3CB-1D33-116E7EE0C054}"/>
              </a:ext>
            </a:extLst>
          </p:cNvPr>
          <p:cNvGrpSpPr/>
          <p:nvPr/>
        </p:nvGrpSpPr>
        <p:grpSpPr>
          <a:xfrm>
            <a:off x="326255" y="1204145"/>
            <a:ext cx="8172279" cy="1792807"/>
            <a:chOff x="326255" y="1420954"/>
            <a:chExt cx="8172279" cy="1792807"/>
          </a:xfrm>
        </p:grpSpPr>
        <p:graphicFrame>
          <p:nvGraphicFramePr>
            <p:cNvPr id="17" name="图示 16"/>
            <p:cNvGraphicFramePr/>
            <p:nvPr>
              <p:extLst>
                <p:ext uri="{D42A27DB-BD31-4B8C-83A1-F6EECF244321}">
                  <p14:modId xmlns:p14="http://schemas.microsoft.com/office/powerpoint/2010/main" val="402511804"/>
                </p:ext>
              </p:extLst>
            </p:nvPr>
          </p:nvGraphicFramePr>
          <p:xfrm>
            <a:off x="370534" y="1420954"/>
            <a:ext cx="8128000" cy="7853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8" name="矩形 17"/>
            <p:cNvSpPr/>
            <p:nvPr/>
          </p:nvSpPr>
          <p:spPr>
            <a:xfrm>
              <a:off x="326255" y="2290433"/>
              <a:ext cx="2673401" cy="646331"/>
            </a:xfrm>
            <a:prstGeom prst="rect">
              <a:avLst/>
            </a:prstGeom>
            <a:ln>
              <a:solidFill>
                <a:srgbClr val="5B9BD5"/>
              </a:solidFill>
            </a:ln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LaBr3 detectors 18 set (Saint-Gobain)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562820" y="2290431"/>
              <a:ext cx="2621412" cy="923330"/>
            </a:xfrm>
            <a:prstGeom prst="rect">
              <a:avLst/>
            </a:prstGeom>
            <a:ln>
              <a:solidFill>
                <a:srgbClr val="70AD47"/>
              </a:solidFill>
            </a:ln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PXI Digital Integrated Data Acquisition System 1 set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>
              <a:spLocks/>
            </p:cNvSpPr>
            <p:nvPr/>
          </p:nvSpPr>
          <p:spPr>
            <a:xfrm>
              <a:off x="3074123" y="2290432"/>
              <a:ext cx="2380735" cy="646331"/>
            </a:xfrm>
            <a:prstGeom prst="rect">
              <a:avLst/>
            </a:prstGeom>
            <a:ln>
              <a:solidFill>
                <a:srgbClr val="4DC58D"/>
              </a:solidFill>
            </a:ln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Fission Target Room 1 set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26255" y="2819305"/>
            <a:ext cx="4793687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Data Measurement: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Fission Mechanism and yield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Fission Product and Beta decay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Fast time Gamma-ray and isomers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 of nuclei far from stability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AC2E69E-A415-325B-FE81-2C6F84C300F0}"/>
              </a:ext>
            </a:extLst>
          </p:cNvPr>
          <p:cNvGrpSpPr/>
          <p:nvPr/>
        </p:nvGrpSpPr>
        <p:grpSpPr>
          <a:xfrm>
            <a:off x="137160" y="4327915"/>
            <a:ext cx="2808311" cy="2576122"/>
            <a:chOff x="6359156" y="3771384"/>
            <a:chExt cx="2808311" cy="257612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85BEAA8-73B1-C0E7-E516-2528E6D5C1B6}"/>
                </a:ext>
              </a:extLst>
            </p:cNvPr>
            <p:cNvSpPr/>
            <p:nvPr/>
          </p:nvSpPr>
          <p:spPr>
            <a:xfrm>
              <a:off x="6359156" y="5701175"/>
              <a:ext cx="2808311" cy="6463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Test Expt. @ CSNS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138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Ba+n 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→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139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Ba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→ </a:t>
              </a:r>
              <a:r>
                <a:rPr kumimoji="0" lang="en-US" altLang="zh-CN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139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La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85051EE-7AC9-DF12-B9A8-530C3BEAA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127" y="3771384"/>
              <a:ext cx="2451371" cy="1923284"/>
            </a:xfrm>
            <a:prstGeom prst="rect">
              <a:avLst/>
            </a:prstGeom>
          </p:spPr>
        </p:pic>
      </p:grp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690375A4-982F-37A8-FC3A-AC6EDEBD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597DBC-2834-4C05-950A-48F77B5D0A7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1E0A046-B120-6284-6EFC-FC526B86ECCE}"/>
              </a:ext>
            </a:extLst>
          </p:cNvPr>
          <p:cNvGrpSpPr/>
          <p:nvPr/>
        </p:nvGrpSpPr>
        <p:grpSpPr>
          <a:xfrm>
            <a:off x="8498534" y="2073624"/>
            <a:ext cx="3466510" cy="3611703"/>
            <a:chOff x="8400518" y="1893025"/>
            <a:chExt cx="3466510" cy="361170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229B754-6476-7733-F238-C0D19C1B8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0518" y="1893025"/>
              <a:ext cx="3466510" cy="2965372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C7D12D0-3454-0EAE-0229-D8DBD23535AD}"/>
                </a:ext>
              </a:extLst>
            </p:cNvPr>
            <p:cNvSpPr/>
            <p:nvPr/>
          </p:nvSpPr>
          <p:spPr>
            <a:xfrm>
              <a:off x="8620568" y="4858397"/>
              <a:ext cx="3026409" cy="6463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en-US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+mn-ea"/>
                </a:rPr>
                <a:t>36</a:t>
              </a:r>
              <a:r>
                <a:rPr lang="it-IT" altLang="en-US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+mn-ea"/>
                </a:rPr>
                <a:t>Ar+</a:t>
              </a:r>
              <a:r>
                <a:rPr lang="it-IT" altLang="en-US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+mn-ea"/>
                </a:rPr>
                <a:t>64</a:t>
              </a:r>
              <a:r>
                <a:rPr lang="it-IT" altLang="en-US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  <a:sym typeface="+mn-ea"/>
                </a:rPr>
                <a:t>Zn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@ Lanzhou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Seniority at A~100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E2ABE2F-D744-CDBF-C8C7-2DE0F5011DCB}"/>
              </a:ext>
            </a:extLst>
          </p:cNvPr>
          <p:cNvGrpSpPr/>
          <p:nvPr/>
        </p:nvGrpSpPr>
        <p:grpSpPr>
          <a:xfrm>
            <a:off x="3764885" y="4319327"/>
            <a:ext cx="4479770" cy="2538673"/>
            <a:chOff x="3287688" y="4323404"/>
            <a:chExt cx="4479770" cy="2538673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7A12417-1B19-4CA6-63FB-124988AF8200}"/>
                </a:ext>
              </a:extLst>
            </p:cNvPr>
            <p:cNvSpPr/>
            <p:nvPr/>
          </p:nvSpPr>
          <p:spPr>
            <a:xfrm>
              <a:off x="3968570" y="6215746"/>
              <a:ext cx="2678391" cy="6463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252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Cf @ Lanzhou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Fission Products</a:t>
              </a: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50B2030-AA7B-71CD-06A7-F5B147168BA3}"/>
                </a:ext>
              </a:extLst>
            </p:cNvPr>
            <p:cNvGrpSpPr/>
            <p:nvPr/>
          </p:nvGrpSpPr>
          <p:grpSpPr>
            <a:xfrm>
              <a:off x="3287688" y="4323404"/>
              <a:ext cx="4479770" cy="1927795"/>
              <a:chOff x="3287688" y="4323404"/>
              <a:chExt cx="4479770" cy="1927795"/>
            </a:xfrm>
          </p:grpSpPr>
          <p:pic>
            <p:nvPicPr>
              <p:cNvPr id="15" name="图片 4">
                <a:extLst>
                  <a:ext uri="{FF2B5EF4-FFF2-40B4-BE49-F238E27FC236}">
                    <a16:creationId xmlns:a16="http://schemas.microsoft.com/office/drawing/2014/main" id="{B0ED2188-9A4D-6A2C-5868-77C83D8A8E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87688" y="4323404"/>
                <a:ext cx="2678391" cy="1927795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8631984-E9D9-8760-5CB4-0877974A2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19650" r="23849"/>
              <a:stretch/>
            </p:blipFill>
            <p:spPr>
              <a:xfrm>
                <a:off x="5465497" y="4327369"/>
                <a:ext cx="2301961" cy="19172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0124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165" y="1015814"/>
            <a:ext cx="6278336" cy="5452881"/>
          </a:xfrm>
          <a:prstGeom prst="rect">
            <a:avLst/>
          </a:prstGeom>
        </p:spPr>
      </p:pic>
      <p:sp>
        <p:nvSpPr>
          <p:cNvPr id="2" name="下箭头 1"/>
          <p:cNvSpPr/>
          <p:nvPr/>
        </p:nvSpPr>
        <p:spPr>
          <a:xfrm rot="18000000">
            <a:off x="7155621" y="2211378"/>
            <a:ext cx="311847" cy="526679"/>
          </a:xfrm>
          <a:prstGeom prst="downArrow">
            <a:avLst/>
          </a:prstGeom>
          <a:solidFill>
            <a:schemeClr val="accent2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3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98206" y="1831578"/>
            <a:ext cx="2099067" cy="424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59" b="1" i="0" u="none" strike="noStrike" kern="1200" cap="none" spc="0" normalizeH="0" baseline="0" noProof="0" dirty="0">
                <a:ln>
                  <a:noFill/>
                </a:ln>
                <a:solidFill>
                  <a:srgbClr val="005825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The JUNO Site</a:t>
            </a:r>
            <a:endParaRPr kumimoji="0" lang="zh-CN" altLang="en-US" sz="2159" b="1" i="0" u="none" strike="noStrike" kern="1200" cap="none" spc="0" normalizeH="0" baseline="0" noProof="0" dirty="0">
              <a:ln>
                <a:noFill/>
              </a:ln>
              <a:solidFill>
                <a:srgbClr val="005825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下箭头 7"/>
          <p:cNvSpPr/>
          <p:nvPr/>
        </p:nvSpPr>
        <p:spPr>
          <a:xfrm rot="4500000">
            <a:off x="6838985" y="4764120"/>
            <a:ext cx="311847" cy="526679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3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" name="下箭头 8"/>
          <p:cNvSpPr/>
          <p:nvPr/>
        </p:nvSpPr>
        <p:spPr>
          <a:xfrm rot="9430856">
            <a:off x="10596295" y="4137083"/>
            <a:ext cx="311847" cy="526679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3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75172" y="4472802"/>
            <a:ext cx="3194825" cy="461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Yangjiang Power Plant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58372" y="4826710"/>
            <a:ext cx="2892884" cy="461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08" tIns="45708" rIns="45708" bIns="45708" numCol="1" spcCol="38100" rtlCol="0" anchor="ctr">
            <a:spAutoFit/>
          </a:bodyPr>
          <a:lstStyle/>
          <a:p>
            <a:pPr marL="40628" marR="40628" lvl="0" indent="0" algn="l" defTabSz="9141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Taishan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Power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Plant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3555F056-B6F4-18FD-B2A7-CC62E9C8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Neutrino Physics</a:t>
            </a:r>
            <a:endParaRPr lang="zh-CN" altLang="en-US" sz="2800" dirty="0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26A5D89A-C922-933E-DC92-B84AB938A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</p:spPr>
        <p:txBody>
          <a:bodyPr/>
          <a:lstStyle/>
          <a:p>
            <a:fld id="{C1597DBC-2834-4C05-950A-48F77B5D0A7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文本框 20">
            <a:extLst>
              <a:ext uri="{FF2B5EF4-FFF2-40B4-BE49-F238E27FC236}">
                <a16:creationId xmlns:a16="http://schemas.microsoft.com/office/drawing/2014/main" id="{D5480A68-F491-2F43-8ACE-065288F6895B}"/>
              </a:ext>
            </a:extLst>
          </p:cNvPr>
          <p:cNvSpPr txBox="1"/>
          <p:nvPr/>
        </p:nvSpPr>
        <p:spPr>
          <a:xfrm>
            <a:off x="-25476" y="1113878"/>
            <a:ext cx="5388835" cy="5576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JUNO:</a:t>
            </a:r>
            <a:r>
              <a:rPr lang="zh-CN" altLang="en-US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Neutrino mass order</a:t>
            </a:r>
            <a:r>
              <a:rPr lang="zh-CN" altLang="en-US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JUNO TAO: Neutrino spectrum in reactor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5572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RELICS:</a:t>
            </a:r>
            <a:r>
              <a:rPr lang="zh-CN" altLang="en-US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Coherent elastic neutrino-nucleus scattering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5572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ALARM:  Array of Lattice for Antineutrino Reactor Monitoring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805EF46-BAB6-9A4F-A5E5-8EC93ACCB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9" y="1113878"/>
            <a:ext cx="2985110" cy="198873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2055D252-17AC-D267-5763-E79892E2D09C}"/>
              </a:ext>
            </a:extLst>
          </p:cNvPr>
          <p:cNvGrpSpPr/>
          <p:nvPr/>
        </p:nvGrpSpPr>
        <p:grpSpPr>
          <a:xfrm>
            <a:off x="79521" y="2328228"/>
            <a:ext cx="5178840" cy="2201543"/>
            <a:chOff x="278766" y="2239093"/>
            <a:chExt cx="5178840" cy="2201543"/>
          </a:xfrm>
        </p:grpSpPr>
        <p:pic>
          <p:nvPicPr>
            <p:cNvPr id="15" name="Picture 75">
              <a:extLst>
                <a:ext uri="{FF2B5EF4-FFF2-40B4-BE49-F238E27FC236}">
                  <a16:creationId xmlns:a16="http://schemas.microsoft.com/office/drawing/2014/main" id="{5FC40D97-F79E-5A45-BC15-4E7C7EB12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896" y="2254640"/>
              <a:ext cx="2876710" cy="2185996"/>
            </a:xfrm>
            <a:prstGeom prst="rect">
              <a:avLst/>
            </a:prstGeom>
          </p:spPr>
        </p:pic>
        <p:pic>
          <p:nvPicPr>
            <p:cNvPr id="19" name="Picture 33">
              <a:extLst>
                <a:ext uri="{FF2B5EF4-FFF2-40B4-BE49-F238E27FC236}">
                  <a16:creationId xmlns:a16="http://schemas.microsoft.com/office/drawing/2014/main" id="{A052C2EF-5C06-9503-D416-482E5F24F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766" y="2239093"/>
              <a:ext cx="2302130" cy="2046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42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1614-CD73-D339-C103-B1DC2FC9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7631DCC5-B4CB-F2A5-F578-B36E9B3D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Neutrino Physics</a:t>
            </a:r>
            <a:endParaRPr lang="zh-CN" altLang="en-US" sz="2800" dirty="0"/>
          </a:p>
        </p:txBody>
      </p:sp>
      <p:sp>
        <p:nvSpPr>
          <p:cNvPr id="21" name="内容占位符 3">
            <a:extLst>
              <a:ext uri="{FF2B5EF4-FFF2-40B4-BE49-F238E27FC236}">
                <a16:creationId xmlns:a16="http://schemas.microsoft.com/office/drawing/2014/main" id="{6AA6AD13-D341-70BF-5143-B15CE6C1A942}"/>
              </a:ext>
            </a:extLst>
          </p:cNvPr>
          <p:cNvSpPr txBox="1">
            <a:spLocks/>
          </p:cNvSpPr>
          <p:nvPr/>
        </p:nvSpPr>
        <p:spPr>
          <a:xfrm>
            <a:off x="190102" y="980892"/>
            <a:ext cx="11738497" cy="1499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rray of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attice for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ntineutrino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eactor </a:t>
            </a:r>
            <a:r>
              <a:rPr kumimoji="1" lang="en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onitoring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Reactor power monitoring using a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simple, compact, and inexpensive detector solution,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modular plastic scintillator arrays as neutrino targets and detecting positrons,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Li-doped ZnS scintillators to mark neutron capture events</a:t>
            </a:r>
          </a:p>
        </p:txBody>
      </p:sp>
      <p:sp>
        <p:nvSpPr>
          <p:cNvPr id="20" name="灯片编号占位符 5">
            <a:extLst>
              <a:ext uri="{FF2B5EF4-FFF2-40B4-BE49-F238E27FC236}">
                <a16:creationId xmlns:a16="http://schemas.microsoft.com/office/drawing/2014/main" id="{4A70AF40-10CB-36CD-5988-083792D8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640" y="6538912"/>
            <a:ext cx="2743200" cy="365125"/>
          </a:xfrm>
        </p:spPr>
        <p:txBody>
          <a:bodyPr/>
          <a:lstStyle/>
          <a:p>
            <a:fld id="{C1597DBC-2834-4C05-950A-48F77B5D0A7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6E97D4-E01B-723D-875F-DCF16F041F54}"/>
              </a:ext>
            </a:extLst>
          </p:cNvPr>
          <p:cNvGrpSpPr/>
          <p:nvPr/>
        </p:nvGrpSpPr>
        <p:grpSpPr>
          <a:xfrm>
            <a:off x="1250810" y="3249689"/>
            <a:ext cx="7662509" cy="3563736"/>
            <a:chOff x="1726974" y="2852937"/>
            <a:chExt cx="7662509" cy="356373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36B1ADE-CF92-82D8-55C1-448BA93F2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89" r="2139" b="5268"/>
            <a:stretch/>
          </p:blipFill>
          <p:spPr>
            <a:xfrm>
              <a:off x="1991545" y="2852937"/>
              <a:ext cx="7397938" cy="328226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BB65162-36F2-E824-E595-5520BB6C9A95}"/>
                </a:ext>
              </a:extLst>
            </p:cNvPr>
            <p:cNvSpPr txBox="1"/>
            <p:nvPr/>
          </p:nvSpPr>
          <p:spPr>
            <a:xfrm>
              <a:off x="1726974" y="5842221"/>
              <a:ext cx="18722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Plastic Scintillator</a:t>
              </a:r>
              <a:endParaRPr lang="zh-CN" altLang="en-US" sz="1600" dirty="0">
                <a:solidFill>
                  <a:srgbClr val="C00000"/>
                </a:solidFill>
                <a:highlight>
                  <a:srgbClr val="FFFFFF"/>
                </a:highlight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7AC01D6-864A-F893-4130-821CBEBC0BED}"/>
                </a:ext>
              </a:extLst>
            </p:cNvPr>
            <p:cNvSpPr txBox="1"/>
            <p:nvPr/>
          </p:nvSpPr>
          <p:spPr>
            <a:xfrm>
              <a:off x="3344791" y="5831898"/>
              <a:ext cx="187220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C0000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Scintillator Interlayer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A5FC538-52FA-C267-0401-92ECE7091969}"/>
                </a:ext>
              </a:extLst>
            </p:cNvPr>
            <p:cNvSpPr txBox="1"/>
            <p:nvPr/>
          </p:nvSpPr>
          <p:spPr>
            <a:xfrm>
              <a:off x="5319479" y="5842221"/>
              <a:ext cx="11511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PMT</a:t>
              </a:r>
              <a:endParaRPr lang="zh-CN" altLang="en-US" sz="1600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648C5FC-1F9C-FB20-CC29-2B7C64E335ED}"/>
                </a:ext>
              </a:extLst>
            </p:cNvPr>
            <p:cNvSpPr txBox="1"/>
            <p:nvPr/>
          </p:nvSpPr>
          <p:spPr>
            <a:xfrm>
              <a:off x="8228313" y="5787323"/>
              <a:ext cx="115113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highlight>
                    <a:srgbClr val="FF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Mechanical Support</a:t>
              </a:r>
              <a:endParaRPr lang="zh-CN" altLang="en-US" sz="1600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DA8C0F4-5FD9-A585-6E41-66F19735CA86}"/>
              </a:ext>
            </a:extLst>
          </p:cNvPr>
          <p:cNvGrpSpPr/>
          <p:nvPr/>
        </p:nvGrpSpPr>
        <p:grpSpPr>
          <a:xfrm>
            <a:off x="71124" y="2371109"/>
            <a:ext cx="2028372" cy="1892889"/>
            <a:chOff x="9311640" y="2385009"/>
            <a:chExt cx="2028372" cy="189288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445C79C-6768-FD61-7FC9-24EFFB78D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1640" y="2385009"/>
              <a:ext cx="2004576" cy="157886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F22800C-0CA9-58A1-A7B3-1066591F2008}"/>
                </a:ext>
              </a:extLst>
            </p:cNvPr>
            <p:cNvSpPr txBox="1"/>
            <p:nvPr/>
          </p:nvSpPr>
          <p:spPr>
            <a:xfrm>
              <a:off x="9335436" y="3939344"/>
              <a:ext cx="200457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Chandler-like Design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86D213A-D374-B572-1320-6437E6251E88}"/>
              </a:ext>
            </a:extLst>
          </p:cNvPr>
          <p:cNvGrpSpPr/>
          <p:nvPr/>
        </p:nvGrpSpPr>
        <p:grpSpPr>
          <a:xfrm>
            <a:off x="8927906" y="4412692"/>
            <a:ext cx="3168352" cy="2458636"/>
            <a:chOff x="1463692" y="1268760"/>
            <a:chExt cx="3168352" cy="245863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69A0C65-39B9-3404-D9E1-93E08C1F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3" t="8620" r="65482"/>
            <a:stretch/>
          </p:blipFill>
          <p:spPr>
            <a:xfrm>
              <a:off x="1623868" y="1268760"/>
              <a:ext cx="2743939" cy="2206041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790298D-7D60-613B-6E9F-49137129281C}"/>
                </a:ext>
              </a:extLst>
            </p:cNvPr>
            <p:cNvSpPr txBox="1"/>
            <p:nvPr/>
          </p:nvSpPr>
          <p:spPr>
            <a:xfrm>
              <a:off x="1463692" y="3388842"/>
              <a:ext cx="316835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Test with </a:t>
              </a:r>
              <a:r>
                <a:rPr lang="en" altLang="zh-CN" sz="16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Am-Be </a:t>
              </a:r>
              <a:r>
                <a:rPr lang="en-US" altLang="zh-CN" sz="16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Source</a:t>
              </a:r>
              <a:r>
                <a:rPr lang="zh-CN" altLang="en-US" sz="16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1F679CC-1BF3-14F9-30CC-BACE076614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269" y="1884341"/>
            <a:ext cx="3436524" cy="2622482"/>
          </a:xfrm>
          <a:prstGeom prst="rect">
            <a:avLst/>
          </a:prstGeom>
        </p:spPr>
      </p:pic>
      <p:sp>
        <p:nvSpPr>
          <p:cNvPr id="27" name="内容占位符 3">
            <a:extLst>
              <a:ext uri="{FF2B5EF4-FFF2-40B4-BE49-F238E27FC236}">
                <a16:creationId xmlns:a16="http://schemas.microsoft.com/office/drawing/2014/main" id="{3A38ED3D-27AE-E0B5-6E64-EE43C1DBF4D2}"/>
              </a:ext>
            </a:extLst>
          </p:cNvPr>
          <p:cNvSpPr txBox="1">
            <a:spLocks/>
          </p:cNvSpPr>
          <p:nvPr/>
        </p:nvSpPr>
        <p:spPr>
          <a:xfrm>
            <a:off x="2132638" y="2717671"/>
            <a:ext cx="5483482" cy="46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557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Seeking International Collaborations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476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667,&quot;width&quot;:872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157284694</TotalTime>
  <Pages>0</Pages>
  <Words>2148</Words>
  <Characters>0</Characters>
  <Application>Microsoft Office PowerPoint</Application>
  <DocSecurity>0</DocSecurity>
  <PresentationFormat>宽屏</PresentationFormat>
  <Lines>0</Lines>
  <Paragraphs>379</Paragraphs>
  <Slides>43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等线</vt:lpstr>
      <vt:lpstr>微软雅黑</vt:lpstr>
      <vt:lpstr>微软雅黑 Light</vt:lpstr>
      <vt:lpstr>Arial</vt:lpstr>
      <vt:lpstr>Calibri</vt:lpstr>
      <vt:lpstr>Cambria Math</vt:lpstr>
      <vt:lpstr>Helvetica</vt:lpstr>
      <vt:lpstr>Times New Roman</vt:lpstr>
      <vt:lpstr>Wingdings</vt:lpstr>
      <vt:lpstr>11_Office 主题</vt:lpstr>
      <vt:lpstr>Office 主题​​</vt:lpstr>
      <vt:lpstr>1_Office 主题​​</vt:lpstr>
      <vt:lpstr>Microscopic investigation on the nuclear level densities of medium and heavy nuclei with shell model</vt:lpstr>
      <vt:lpstr>OVERVIEW OF SYSU</vt:lpstr>
      <vt:lpstr>PowerPoint 演示文稿</vt:lpstr>
      <vt:lpstr>PowerPoint 演示文稿</vt:lpstr>
      <vt:lpstr>Nuclear Data Science &amp; Application</vt:lpstr>
      <vt:lpstr>Nuclear Model + Machine Learning Method </vt:lpstr>
      <vt:lpstr>High Precision Measurement for Neutron and fission</vt:lpstr>
      <vt:lpstr>Neutrino Physics</vt:lpstr>
      <vt:lpstr>Neutrino Physics</vt:lpstr>
      <vt:lpstr>Outline</vt:lpstr>
      <vt:lpstr>CISM</vt:lpstr>
      <vt:lpstr>Model Space</vt:lpstr>
      <vt:lpstr>Model Space</vt:lpstr>
      <vt:lpstr>Effective Hamiltonian</vt:lpstr>
      <vt:lpstr>Effective Hamiltonian</vt:lpstr>
      <vt:lpstr>Shell-model code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Calculation method</vt:lpstr>
      <vt:lpstr>Calculation method</vt:lpstr>
      <vt:lpstr>Truncation method</vt:lpstr>
      <vt:lpstr>Truncation method</vt:lpstr>
      <vt:lpstr>Structure Properties</vt:lpstr>
      <vt:lpstr>NLD</vt:lpstr>
      <vt:lpstr>Cumulative Number of Levels</vt:lpstr>
      <vt:lpstr>Spin and Parity</vt:lpstr>
      <vt:lpstr>Outline</vt:lpstr>
      <vt:lpstr>PowerPoint 演示文稿</vt:lpstr>
      <vt:lpstr>Proton-neutron Interaction Enhances α Formation Factor</vt:lpstr>
      <vt:lpstr>First Approach to self conjugate doubly magic 164Pb?</vt:lpstr>
      <vt:lpstr>Difficulty in Four-Fermion Formation</vt:lpstr>
      <vt:lpstr>Universal Four-Fermion Formation Framework (U4F)</vt:lpstr>
      <vt:lpstr>Universal Four-Fermion Formation Framework (U4F)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Cenxi YUAN</cp:lastModifiedBy>
  <cp:revision>2303</cp:revision>
  <cp:lastPrinted>1899-12-30T00:00:00Z</cp:lastPrinted>
  <dcterms:created xsi:type="dcterms:W3CDTF">2012-11-27T10:24:11Z</dcterms:created>
  <dcterms:modified xsi:type="dcterms:W3CDTF">2025-03-22T02:40:46Z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2052-8.1.0.3483</vt:lpwstr>
  </property>
</Properties>
</file>