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3" r:id="rId3"/>
    <p:sldId id="501" r:id="rId4"/>
    <p:sldId id="299" r:id="rId5"/>
    <p:sldId id="330" r:id="rId6"/>
    <p:sldId id="466" r:id="rId7"/>
    <p:sldId id="500" r:id="rId8"/>
    <p:sldId id="502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55" autoAdjust="0"/>
    <p:restoredTop sz="93404" autoAdjust="0"/>
  </p:normalViewPr>
  <p:slideViewPr>
    <p:cSldViewPr snapToGrid="0">
      <p:cViewPr>
        <p:scale>
          <a:sx n="81" d="100"/>
          <a:sy n="81" d="100"/>
        </p:scale>
        <p:origin x="334" y="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6T15:35:28.330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0 1 0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1-26T15:35:28.565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19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39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458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9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309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20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147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04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1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342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8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C74B3-9A13-437D-A6FC-7FDA1D316E13}" type="datetimeFigureOut">
              <a:rPr lang="en-US" smtClean="0"/>
              <a:t>1/26/2025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17916D-B778-4BA8-82BE-A6BBB0ABF2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220856" y="551621"/>
            <a:ext cx="9568070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US" b="1" i="0" dirty="0">
                <a:solidFill>
                  <a:srgbClr val="1A63A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baseline="30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</a:t>
            </a:r>
            <a:r>
              <a:rPr lang="en-US" sz="1000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kern="1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n,p</a:t>
            </a:r>
            <a:r>
              <a:rPr lang="en-US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)T -The Forgotten Standard</a:t>
            </a:r>
            <a:endParaRPr lang="en-US" b="1" kern="100" dirty="0">
              <a:solidFill>
                <a:schemeClr val="accent5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Allan D. Carlson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NIST Associate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Under Contract with BNL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000" b="1" dirty="0">
              <a:latin typeface="+mn-lt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Presented at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800" b="1" dirty="0">
              <a:latin typeface="+mn-lt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The IAEA Technical Meeting on Neutron Data Standards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800" b="1" dirty="0">
              <a:latin typeface="+mn-lt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800" b="1" dirty="0">
                <a:latin typeface="+mn-lt"/>
              </a:rPr>
              <a:t>January 27-31, 2025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en-US" altLang="en-US" sz="2400" b="1" dirty="0"/>
              <a:t>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en-US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406032403"/>
      </p:ext>
    </p:extLst>
  </p:cSld>
  <p:clrMapOvr>
    <a:masterClrMapping/>
  </p:clrMapOvr>
  <p:transition spd="slow" advTm="10378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78744" y="158143"/>
            <a:ext cx="11487705" cy="7595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solidFill>
                  <a:schemeClr val="accent2"/>
                </a:solidFill>
              </a:rPr>
              <a:t>                 </a:t>
            </a:r>
            <a:endParaRPr lang="en-US" altLang="en-US" sz="2000" b="1" dirty="0">
              <a:solidFill>
                <a:srgbClr val="0070C0"/>
              </a:solidFill>
            </a:endParaRPr>
          </a:p>
          <a:p>
            <a:pPr lvl="1">
              <a:spcBef>
                <a:spcPct val="0"/>
              </a:spcBef>
              <a:buClr>
                <a:schemeClr val="accent2"/>
              </a:buClr>
              <a:buFontTx/>
              <a:buNone/>
            </a:pPr>
            <a:endParaRPr lang="en-US" altLang="en-US" sz="400" dirty="0"/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5"/>
                </a:solidFill>
                <a:latin typeface="+mn-lt"/>
              </a:rPr>
              <a:t>History</a:t>
            </a: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ENDF/B-I did not have standards. Individual laboratories had relatively poor “standards.” The cooperation for defining standards that should be used at all or most laboratories did not exist</a:t>
            </a: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kern="100" dirty="0">
              <a:solidFill>
                <a:srgbClr val="040C28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kern="100" dirty="0">
                <a:solidFill>
                  <a:srgbClr val="040C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ENDF/B-II was the start for defining standards but the quality was a concern.</a:t>
            </a: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kern="100" dirty="0">
              <a:solidFill>
                <a:srgbClr val="040C2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 ENDF/B-III, standards were much improved. It was then that the first ENDF/B standards evaluation for the  </a:t>
            </a:r>
            <a:r>
              <a:rPr lang="en-US" sz="2000" kern="100" baseline="300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He(</a:t>
            </a:r>
            <a:r>
              <a:rPr lang="en-US" sz="2000" kern="100" dirty="0" err="1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n,p</a:t>
            </a: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cross section was produced. The evaluation was produced in 1968 in a very simple way and accepted by the CSEWG Standards Subcommittee for acceptance in the ENDF/B-III file in 1971. </a:t>
            </a: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kern="100" dirty="0">
              <a:solidFill>
                <a:srgbClr val="040C2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thermal cross section was derived from  total cross section measurements by Als-Nielsen and Dietrich up to 11 eV. At the time of that evaluation, </a:t>
            </a:r>
            <a:r>
              <a:rPr lang="en-US" sz="2000" kern="100" dirty="0">
                <a:solidFill>
                  <a:srgbClr val="040C28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experimental measurements of that cross section were available below 1.7 keV. So, below 1 keV, the Als-Nielsen and Dietrich results were used assuming the cross section is 1/v. </a:t>
            </a: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kern="100" dirty="0">
              <a:solidFill>
                <a:srgbClr val="040C28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28700" lvl="1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Up to the highest energy for this standard to be used, 50 keV, results using reciprocity from T(</a:t>
            </a:r>
            <a:r>
              <a:rPr lang="en-US" sz="2000" kern="100" dirty="0" err="1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p,n</a:t>
            </a: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2000" kern="100" baseline="300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000" kern="100" dirty="0">
                <a:solidFill>
                  <a:srgbClr val="040C28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He measurements by Macklin and Gibbons were used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.</a:t>
            </a:r>
          </a:p>
          <a:p>
            <a:pPr lvl="1">
              <a:buClr>
                <a:schemeClr val="accent5"/>
              </a:buClr>
              <a:buNone/>
            </a:pPr>
            <a:endParaRPr lang="en-US" sz="2000" b="1" dirty="0"/>
          </a:p>
          <a:p>
            <a:endParaRPr lang="en-US" sz="1800" b="1" dirty="0"/>
          </a:p>
          <a:p>
            <a:pPr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59740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96"/>
    </mc:Choice>
    <mc:Fallback xmlns="">
      <p:transition spd="slow" advTm="1279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89476" y="147045"/>
            <a:ext cx="11887200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z="1600" b="1" dirty="0"/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The ENDF/B-III Evaluation of the </a:t>
            </a:r>
            <a:r>
              <a:rPr lang="en-US" sz="2200" b="1" kern="100" baseline="300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2200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He(</a:t>
            </a:r>
            <a:r>
              <a:rPr lang="en-US" sz="2200" b="1" kern="100" dirty="0" err="1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n,p</a:t>
            </a:r>
            <a:r>
              <a:rPr lang="en-US" sz="2200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)T Cross Section</a:t>
            </a:r>
            <a:r>
              <a:rPr lang="en-US" sz="1600" b="1" kern="100" dirty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2200" b="1" dirty="0">
              <a:solidFill>
                <a:schemeClr val="accent5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>
                <a:schemeClr val="accent5"/>
              </a:buClr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endParaRPr lang="en-US" sz="2000" dirty="0"/>
          </a:p>
          <a:p>
            <a:pPr>
              <a:buClr>
                <a:schemeClr val="accent5"/>
              </a:buClr>
              <a:defRPr/>
            </a:pPr>
            <a:endParaRPr lang="en-US" altLang="en-US" sz="1800" dirty="0"/>
          </a:p>
        </p:txBody>
      </p:sp>
      <p:pic>
        <p:nvPicPr>
          <p:cNvPr id="6" name="Picture 5" descr="A diagram of a graph&#10;&#10;Description automatically generated">
            <a:extLst>
              <a:ext uri="{FF2B5EF4-FFF2-40B4-BE49-F238E27FC236}">
                <a16:creationId xmlns:a16="http://schemas.microsoft.com/office/drawing/2014/main" id="{CA6ED469-0972-A3AC-986E-ED9172D695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93654" y="287746"/>
            <a:ext cx="5796555" cy="7049864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97A980-7F1C-4182-E10E-C0C95BA23FF3}"/>
                  </a:ext>
                </a:extLst>
              </p14:cNvPr>
              <p14:cNvContentPartPr/>
              <p14:nvPr/>
            </p14:nvContentPartPr>
            <p14:xfrm>
              <a:off x="4062035" y="2460150"/>
              <a:ext cx="360" cy="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97A980-7F1C-4182-E10E-C0C95BA23FF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055915" y="2454030"/>
                <a:ext cx="12600" cy="12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0DFA4EDB-7CBC-49AA-47AC-ABCB1E3621F2}"/>
                  </a:ext>
                </a:extLst>
              </p14:cNvPr>
              <p14:cNvContentPartPr/>
              <p14:nvPr/>
            </p14:nvContentPartPr>
            <p14:xfrm>
              <a:off x="8402565" y="4770903"/>
              <a:ext cx="360" cy="360"/>
            </p14:xfrm>
          </p:contentPart>
        </mc:Choice>
        <mc:Fallback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0DFA4EDB-7CBC-49AA-47AC-ABCB1E3621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396445" y="4764783"/>
                <a:ext cx="12600" cy="12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832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1"/>
    </mc:Choice>
    <mc:Fallback xmlns="">
      <p:transition spd="slow" advTm="9346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13858" y="154810"/>
            <a:ext cx="11887200" cy="5878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z="1600" b="1" dirty="0"/>
          </a:p>
          <a:p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</a:t>
            </a:r>
            <a:r>
              <a:rPr lang="en-US" sz="2200" b="1" baseline="3000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He(</a:t>
            </a:r>
            <a:r>
              <a:rPr lang="en-US" sz="2200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n,p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It was stated the uncertainty at thermal is about 1%. From thermal to 10 keV it was estimated to be about 3%. However it was stated the uncertainty increases rapidly above 10 keV.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For the ENDF/B-IV and ENDF/B-V standards evaluations, new evaluations were not done for the </a:t>
            </a:r>
            <a:r>
              <a:rPr lang="en-US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He(</a:t>
            </a:r>
            <a:r>
              <a:rPr lang="en-US" sz="2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n,p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en-US" sz="200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cross section </a:t>
            </a:r>
            <a:r>
              <a:rPr lang="en-US" sz="2000" dirty="0">
                <a:latin typeface="+mn-lt"/>
              </a:rPr>
              <a:t>so the ENDF/B-III evaluation was used.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Measurements are available now above 50 keV but there are concerns about the accuracy and consistency of the various experiments So the accuracy was judged to be about 10%, </a:t>
            </a:r>
            <a:r>
              <a:rPr lang="en-US" sz="2000" b="1" dirty="0">
                <a:latin typeface="+mn-lt"/>
              </a:rPr>
              <a:t>not standards accuracy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b="1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b="1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accent5"/>
              </a:buClr>
            </a:pPr>
            <a:endParaRPr lang="en-US" sz="2000" dirty="0">
              <a:latin typeface="+mn-lt"/>
            </a:endParaRPr>
          </a:p>
          <a:p>
            <a:pPr>
              <a:buClr>
                <a:schemeClr val="accent5"/>
              </a:buClr>
            </a:pPr>
            <a:endParaRPr lang="en-US" sz="2000" dirty="0">
              <a:latin typeface="+mn-lt"/>
            </a:endParaRPr>
          </a:p>
          <a:p>
            <a:pPr>
              <a:buClr>
                <a:schemeClr val="accent5"/>
              </a:buClr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endParaRPr lang="en-US" sz="2000" dirty="0"/>
          </a:p>
          <a:p>
            <a:pPr>
              <a:buClr>
                <a:schemeClr val="accent5"/>
              </a:buCl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186958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1"/>
    </mc:Choice>
    <mc:Fallback xmlns="">
      <p:transition spd="slow" advTm="9346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5652829-AFA3-A817-8605-1F7B4AE66EAA}"/>
              </a:ext>
            </a:extLst>
          </p:cNvPr>
          <p:cNvSpPr txBox="1"/>
          <p:nvPr/>
        </p:nvSpPr>
        <p:spPr>
          <a:xfrm>
            <a:off x="2644119" y="292427"/>
            <a:ext cx="84330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</a:rPr>
              <a:t>Higher Energy Measurements of the </a:t>
            </a:r>
            <a:r>
              <a:rPr lang="en-US" sz="2200" b="1" baseline="3000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He(</a:t>
            </a:r>
            <a:r>
              <a:rPr lang="en-US" sz="2200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n,p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Cross Section </a:t>
            </a:r>
            <a:endParaRPr lang="en-US" sz="2200" b="1" dirty="0">
              <a:solidFill>
                <a:schemeClr val="accent5"/>
              </a:solidFill>
            </a:endParaRPr>
          </a:p>
        </p:txBody>
      </p:sp>
      <p:pic>
        <p:nvPicPr>
          <p:cNvPr id="5" name="Picture 4" descr="A graph showing the number of electrons&#10;&#10;Description automatically generated">
            <a:extLst>
              <a:ext uri="{FF2B5EF4-FFF2-40B4-BE49-F238E27FC236}">
                <a16:creationId xmlns:a16="http://schemas.microsoft.com/office/drawing/2014/main" id="{3419AB91-B388-E2A4-CFEE-0FD8C8947C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60000">
            <a:off x="1570691" y="687504"/>
            <a:ext cx="8323796" cy="596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6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1"/>
    </mc:Choice>
    <mc:Fallback xmlns="">
      <p:transition spd="slow" advTm="9346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9834" y="117643"/>
            <a:ext cx="11887200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z="1600" b="1" dirty="0"/>
          </a:p>
          <a:p>
            <a:r>
              <a:rPr lang="en-US" sz="22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The ENDF/B-VI </a:t>
            </a:r>
            <a:r>
              <a:rPr lang="en-US" sz="2200" b="1" baseline="3000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He(</a:t>
            </a:r>
            <a:r>
              <a:rPr lang="en-US" sz="2200" b="1" dirty="0" err="1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n,p</a:t>
            </a:r>
            <a:r>
              <a:rPr lang="en-US" sz="2200" b="1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Evaluation</a:t>
            </a: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Hale did an R-matrix evaluation for ENDF/B-VI using all possible 2-body reactions. 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latin typeface="+mn-lt"/>
              </a:rPr>
              <a:t>He felt the evaluation was still limited to 50 keV maximum. The uncertainty estimates are, below 0.1 keV, 0.3%; 01. to 1 keV, 0.7%; 1 to 10 keV, 2% and 10 to 50 keV, 5%.</a:t>
            </a: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latin typeface="+mn-lt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>
              <a:buClr>
                <a:schemeClr val="accent5"/>
              </a:buClr>
            </a:pPr>
            <a:endParaRPr lang="en-US" sz="2000" dirty="0">
              <a:latin typeface="+mn-lt"/>
            </a:endParaRPr>
          </a:p>
          <a:p>
            <a:pPr marL="285750" indent="-285750">
              <a:buClr>
                <a:schemeClr val="accent5"/>
              </a:buClr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Clr>
                <a:schemeClr val="accent5"/>
              </a:buCl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262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1"/>
    </mc:Choice>
    <mc:Fallback xmlns="">
      <p:transition spd="slow" advTm="9346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6092153-12FB-D5A7-FB20-51866CA7E8CD}"/>
              </a:ext>
            </a:extLst>
          </p:cNvPr>
          <p:cNvSpPr txBox="1"/>
          <p:nvPr/>
        </p:nvSpPr>
        <p:spPr>
          <a:xfrm>
            <a:off x="1257300" y="381880"/>
            <a:ext cx="107541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accent5"/>
                </a:solidFill>
              </a:rPr>
              <a:t>ENDF/B-VI </a:t>
            </a:r>
            <a:r>
              <a:rPr lang="en-US" sz="2200" b="1" baseline="30000" dirty="0">
                <a:solidFill>
                  <a:schemeClr val="accent5"/>
                </a:solidFill>
              </a:rPr>
              <a:t>3</a:t>
            </a:r>
            <a:r>
              <a:rPr lang="en-US" sz="2200" b="1" dirty="0">
                <a:solidFill>
                  <a:schemeClr val="accent5"/>
                </a:solidFill>
              </a:rPr>
              <a:t>He(</a:t>
            </a:r>
            <a:r>
              <a:rPr lang="en-US" sz="2200" b="1" dirty="0" err="1">
                <a:solidFill>
                  <a:schemeClr val="accent5"/>
                </a:solidFill>
              </a:rPr>
              <a:t>n,p</a:t>
            </a:r>
            <a:r>
              <a:rPr lang="en-US" sz="2200" b="1" dirty="0">
                <a:solidFill>
                  <a:schemeClr val="accent5"/>
                </a:solidFill>
              </a:rPr>
              <a:t>) Evaluation compared to the ENDF/B-V Evaluation and Measurements</a:t>
            </a:r>
          </a:p>
        </p:txBody>
      </p:sp>
      <p:pic>
        <p:nvPicPr>
          <p:cNvPr id="5" name="Picture 4" descr="A diagram of a graph&#10;&#10;Description automatically generated">
            <a:extLst>
              <a:ext uri="{FF2B5EF4-FFF2-40B4-BE49-F238E27FC236}">
                <a16:creationId xmlns:a16="http://schemas.microsoft.com/office/drawing/2014/main" id="{A6143155-9FB9-DB28-5D1F-01D0BD1796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-5400000">
            <a:off x="3064564" y="337649"/>
            <a:ext cx="5715000" cy="720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28538"/>
      </p:ext>
    </p:extLst>
  </p:cSld>
  <p:clrMapOvr>
    <a:masterClrMapping/>
  </p:clrMapOvr>
  <p:transition spd="slow" advTm="4762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52400" y="161954"/>
            <a:ext cx="11887200" cy="80329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n-US" altLang="en-US" sz="1600" b="1" dirty="0"/>
          </a:p>
          <a:p>
            <a:r>
              <a:rPr lang="en-US" sz="2200" b="1" dirty="0">
                <a:solidFill>
                  <a:schemeClr val="accent5"/>
                </a:solidFill>
                <a:cs typeface="Times New Roman" panose="02020603050405020304" pitchFamily="18" charset="0"/>
              </a:rPr>
              <a:t>Conclusion </a:t>
            </a:r>
          </a:p>
          <a:p>
            <a:endParaRPr lang="en-US" sz="2000" dirty="0">
              <a:cs typeface="Times New Roman" panose="02020603050405020304" pitchFamily="18" charset="0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This evaluation was never accepted outside the ENDF community.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1000" dirty="0">
              <a:ea typeface="Times New Roman" panose="02020603050405020304" pitchFamily="18" charset="0"/>
            </a:endParaRP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Discussion (in the 1980s) with members of the European community indicated no interest in supporting an effort concerning this cross section. I supported it because of history and I was the USA representative.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a typeface="Times New Roman" panose="02020603050405020304" pitchFamily="18" charset="0"/>
              </a:rPr>
              <a:t>No recent measurements have been made using this standard.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a typeface="Times New Roman" panose="02020603050405020304" pitchFamily="18" charset="0"/>
              </a:rPr>
              <a:t>It has not been involved in our evaluation process since so few measurements have been made relative to other standards.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a typeface="Times New Roman" panose="02020603050405020304" pitchFamily="18" charset="0"/>
              </a:rPr>
              <a:t>It should be noted that the work on this cross section was done with </a:t>
            </a:r>
            <a:r>
              <a:rPr lang="en-US" sz="2000" baseline="30000" dirty="0">
                <a:ea typeface="Times New Roman" panose="02020603050405020304" pitchFamily="18" charset="0"/>
              </a:rPr>
              <a:t>3</a:t>
            </a:r>
            <a:r>
              <a:rPr lang="en-US" sz="2000" dirty="0">
                <a:ea typeface="Times New Roman" panose="02020603050405020304" pitchFamily="18" charset="0"/>
              </a:rPr>
              <a:t>He gas counters.  At that time the time response was generally not a problem. Today, in many cases, they are far too slow for many types of measurements.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a typeface="Times New Roman" panose="02020603050405020304" pitchFamily="18" charset="0"/>
              </a:rPr>
              <a:t>There was an effort at NIST to develop a gas scintillator. Then the timing could be significantly improved. However, the detector was too large and inconvenient to use.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r>
              <a:rPr lang="en-US" sz="2000" dirty="0">
                <a:ea typeface="Times New Roman" panose="02020603050405020304" pitchFamily="18" charset="0"/>
              </a:rPr>
              <a:t>What should be done?</a:t>
            </a: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28750" lvl="2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>
              <a:buClr>
                <a:srgbClr val="0070C0"/>
              </a:buClr>
              <a:buFont typeface="Wingdings" panose="05000000000000000000" pitchFamily="2" charset="2"/>
              <a:buChar char="Ø"/>
            </a:pPr>
            <a:endParaRPr lang="en-US" sz="2000" dirty="0">
              <a:ea typeface="Times New Roman" panose="02020603050405020304" pitchFamily="18" charset="0"/>
            </a:endParaRPr>
          </a:p>
          <a:p>
            <a:pPr>
              <a:buClr>
                <a:schemeClr val="accent5"/>
              </a:buClr>
              <a:defRPr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06947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461"/>
    </mc:Choice>
    <mc:Fallback xmlns="">
      <p:transition spd="slow" advTm="93461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45201</TotalTime>
  <Words>644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 Carlson</dc:creator>
  <cp:lastModifiedBy>Allan Carlson</cp:lastModifiedBy>
  <cp:revision>284</cp:revision>
  <cp:lastPrinted>2023-10-03T21:26:17Z</cp:lastPrinted>
  <dcterms:created xsi:type="dcterms:W3CDTF">2019-04-26T00:26:23Z</dcterms:created>
  <dcterms:modified xsi:type="dcterms:W3CDTF">2025-01-26T15:40:45Z</dcterms:modified>
</cp:coreProperties>
</file>