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70" r:id="rId11"/>
    <p:sldId id="271" r:id="rId12"/>
    <p:sldId id="265" r:id="rId13"/>
    <p:sldId id="267" r:id="rId14"/>
    <p:sldId id="266" r:id="rId15"/>
    <p:sldId id="268" r:id="rId16"/>
    <p:sldId id="269" r:id="rId17"/>
    <p:sldId id="273" r:id="rId18"/>
    <p:sldId id="274" r:id="rId19"/>
    <p:sldId id="275" r:id="rId20"/>
    <p:sldId id="276" r:id="rId21"/>
    <p:sldId id="277" r:id="rId22"/>
    <p:sldId id="278" r:id="rId23"/>
    <p:sldId id="280" r:id="rId24"/>
    <p:sldId id="281" r:id="rId25"/>
    <p:sldId id="282" r:id="rId26"/>
    <p:sldId id="283" r:id="rId27"/>
    <p:sldId id="272"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17" autoAdjust="0"/>
  </p:normalViewPr>
  <p:slideViewPr>
    <p:cSldViewPr>
      <p:cViewPr varScale="1">
        <p:scale>
          <a:sx n="46" d="100"/>
          <a:sy n="46" d="100"/>
        </p:scale>
        <p:origin x="1399"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656D0-2B26-49B7-856B-9B39F4DBF8AB}" type="datetimeFigureOut">
              <a:rPr lang="ru-RU" smtClean="0"/>
              <a:t>28.01.2025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45A3B-A585-4D37-A76E-446E8782CCFD}" type="slidenum">
              <a:rPr lang="ru-RU" smtClean="0"/>
              <a:t>‹#›</a:t>
            </a:fld>
            <a:endParaRPr lang="ru-RU"/>
          </a:p>
        </p:txBody>
      </p:sp>
    </p:spTree>
    <p:extLst>
      <p:ext uri="{BB962C8B-B14F-4D97-AF65-F5344CB8AC3E}">
        <p14:creationId xmlns:p14="http://schemas.microsoft.com/office/powerpoint/2010/main" val="184185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5</a:t>
            </a:fld>
            <a:endParaRPr lang="ru-RU"/>
          </a:p>
        </p:txBody>
      </p:sp>
    </p:spTree>
    <p:extLst>
      <p:ext uri="{BB962C8B-B14F-4D97-AF65-F5344CB8AC3E}">
        <p14:creationId xmlns:p14="http://schemas.microsoft.com/office/powerpoint/2010/main" val="180590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14</a:t>
            </a:fld>
            <a:endParaRPr lang="ru-RU"/>
          </a:p>
        </p:txBody>
      </p:sp>
    </p:spTree>
    <p:extLst>
      <p:ext uri="{BB962C8B-B14F-4D97-AF65-F5344CB8AC3E}">
        <p14:creationId xmlns:p14="http://schemas.microsoft.com/office/powerpoint/2010/main" val="290190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15</a:t>
            </a:fld>
            <a:endParaRPr lang="ru-RU"/>
          </a:p>
        </p:txBody>
      </p:sp>
    </p:spTree>
    <p:extLst>
      <p:ext uri="{BB962C8B-B14F-4D97-AF65-F5344CB8AC3E}">
        <p14:creationId xmlns:p14="http://schemas.microsoft.com/office/powerpoint/2010/main" val="386162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16</a:t>
            </a:fld>
            <a:endParaRPr lang="ru-RU"/>
          </a:p>
        </p:txBody>
      </p:sp>
    </p:spTree>
    <p:extLst>
      <p:ext uri="{BB962C8B-B14F-4D97-AF65-F5344CB8AC3E}">
        <p14:creationId xmlns:p14="http://schemas.microsoft.com/office/powerpoint/2010/main" val="359051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17</a:t>
            </a:fld>
            <a:endParaRPr lang="ru-RU"/>
          </a:p>
        </p:txBody>
      </p:sp>
    </p:spTree>
    <p:extLst>
      <p:ext uri="{BB962C8B-B14F-4D97-AF65-F5344CB8AC3E}">
        <p14:creationId xmlns:p14="http://schemas.microsoft.com/office/powerpoint/2010/main" val="268291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18</a:t>
            </a:fld>
            <a:endParaRPr lang="ru-RU"/>
          </a:p>
        </p:txBody>
      </p:sp>
    </p:spTree>
    <p:extLst>
      <p:ext uri="{BB962C8B-B14F-4D97-AF65-F5344CB8AC3E}">
        <p14:creationId xmlns:p14="http://schemas.microsoft.com/office/powerpoint/2010/main" val="296585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19</a:t>
            </a:fld>
            <a:endParaRPr lang="ru-RU"/>
          </a:p>
        </p:txBody>
      </p:sp>
    </p:spTree>
    <p:extLst>
      <p:ext uri="{BB962C8B-B14F-4D97-AF65-F5344CB8AC3E}">
        <p14:creationId xmlns:p14="http://schemas.microsoft.com/office/powerpoint/2010/main" val="131193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20</a:t>
            </a:fld>
            <a:endParaRPr lang="ru-RU"/>
          </a:p>
        </p:txBody>
      </p:sp>
    </p:spTree>
    <p:extLst>
      <p:ext uri="{BB962C8B-B14F-4D97-AF65-F5344CB8AC3E}">
        <p14:creationId xmlns:p14="http://schemas.microsoft.com/office/powerpoint/2010/main" val="1544787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21</a:t>
            </a:fld>
            <a:endParaRPr lang="ru-RU"/>
          </a:p>
        </p:txBody>
      </p:sp>
    </p:spTree>
    <p:extLst>
      <p:ext uri="{BB962C8B-B14F-4D97-AF65-F5344CB8AC3E}">
        <p14:creationId xmlns:p14="http://schemas.microsoft.com/office/powerpoint/2010/main" val="93942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22</a:t>
            </a:fld>
            <a:endParaRPr lang="ru-RU"/>
          </a:p>
        </p:txBody>
      </p:sp>
    </p:spTree>
    <p:extLst>
      <p:ext uri="{BB962C8B-B14F-4D97-AF65-F5344CB8AC3E}">
        <p14:creationId xmlns:p14="http://schemas.microsoft.com/office/powerpoint/2010/main" val="626005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23</a:t>
            </a:fld>
            <a:endParaRPr lang="ru-RU"/>
          </a:p>
        </p:txBody>
      </p:sp>
    </p:spTree>
    <p:extLst>
      <p:ext uri="{BB962C8B-B14F-4D97-AF65-F5344CB8AC3E}">
        <p14:creationId xmlns:p14="http://schemas.microsoft.com/office/powerpoint/2010/main" val="305966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6</a:t>
            </a:fld>
            <a:endParaRPr lang="ru-RU"/>
          </a:p>
        </p:txBody>
      </p:sp>
    </p:spTree>
    <p:extLst>
      <p:ext uri="{BB962C8B-B14F-4D97-AF65-F5344CB8AC3E}">
        <p14:creationId xmlns:p14="http://schemas.microsoft.com/office/powerpoint/2010/main" val="243068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24</a:t>
            </a:fld>
            <a:endParaRPr lang="ru-RU"/>
          </a:p>
        </p:txBody>
      </p:sp>
    </p:spTree>
    <p:extLst>
      <p:ext uri="{BB962C8B-B14F-4D97-AF65-F5344CB8AC3E}">
        <p14:creationId xmlns:p14="http://schemas.microsoft.com/office/powerpoint/2010/main" val="296502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25</a:t>
            </a:fld>
            <a:endParaRPr lang="ru-RU"/>
          </a:p>
        </p:txBody>
      </p:sp>
    </p:spTree>
    <p:extLst>
      <p:ext uri="{BB962C8B-B14F-4D97-AF65-F5344CB8AC3E}">
        <p14:creationId xmlns:p14="http://schemas.microsoft.com/office/powerpoint/2010/main" val="241993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26</a:t>
            </a:fld>
            <a:endParaRPr lang="ru-RU"/>
          </a:p>
        </p:txBody>
      </p:sp>
    </p:spTree>
    <p:extLst>
      <p:ext uri="{BB962C8B-B14F-4D97-AF65-F5344CB8AC3E}">
        <p14:creationId xmlns:p14="http://schemas.microsoft.com/office/powerpoint/2010/main" val="207890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27</a:t>
            </a:fld>
            <a:endParaRPr lang="ru-RU"/>
          </a:p>
        </p:txBody>
      </p:sp>
    </p:spTree>
    <p:extLst>
      <p:ext uri="{BB962C8B-B14F-4D97-AF65-F5344CB8AC3E}">
        <p14:creationId xmlns:p14="http://schemas.microsoft.com/office/powerpoint/2010/main" val="356224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28</a:t>
            </a:fld>
            <a:endParaRPr lang="ru-RU"/>
          </a:p>
        </p:txBody>
      </p:sp>
    </p:spTree>
    <p:extLst>
      <p:ext uri="{BB962C8B-B14F-4D97-AF65-F5344CB8AC3E}">
        <p14:creationId xmlns:p14="http://schemas.microsoft.com/office/powerpoint/2010/main" val="343066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29</a:t>
            </a:fld>
            <a:endParaRPr lang="ru-RU"/>
          </a:p>
        </p:txBody>
      </p:sp>
    </p:spTree>
    <p:extLst>
      <p:ext uri="{BB962C8B-B14F-4D97-AF65-F5344CB8AC3E}">
        <p14:creationId xmlns:p14="http://schemas.microsoft.com/office/powerpoint/2010/main" val="2927624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30</a:t>
            </a:fld>
            <a:endParaRPr lang="ru-RU"/>
          </a:p>
        </p:txBody>
      </p:sp>
    </p:spTree>
    <p:extLst>
      <p:ext uri="{BB962C8B-B14F-4D97-AF65-F5344CB8AC3E}">
        <p14:creationId xmlns:p14="http://schemas.microsoft.com/office/powerpoint/2010/main" val="384147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7</a:t>
            </a:fld>
            <a:endParaRPr lang="ru-RU"/>
          </a:p>
        </p:txBody>
      </p:sp>
    </p:spTree>
    <p:extLst>
      <p:ext uri="{BB962C8B-B14F-4D97-AF65-F5344CB8AC3E}">
        <p14:creationId xmlns:p14="http://schemas.microsoft.com/office/powerpoint/2010/main" val="116521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8</a:t>
            </a:fld>
            <a:endParaRPr lang="ru-RU"/>
          </a:p>
        </p:txBody>
      </p:sp>
    </p:spTree>
    <p:extLst>
      <p:ext uri="{BB962C8B-B14F-4D97-AF65-F5344CB8AC3E}">
        <p14:creationId xmlns:p14="http://schemas.microsoft.com/office/powerpoint/2010/main" val="165595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9</a:t>
            </a:fld>
            <a:endParaRPr lang="ru-RU"/>
          </a:p>
        </p:txBody>
      </p:sp>
    </p:spTree>
    <p:extLst>
      <p:ext uri="{BB962C8B-B14F-4D97-AF65-F5344CB8AC3E}">
        <p14:creationId xmlns:p14="http://schemas.microsoft.com/office/powerpoint/2010/main" val="293304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10</a:t>
            </a:fld>
            <a:endParaRPr lang="ru-RU"/>
          </a:p>
        </p:txBody>
      </p:sp>
    </p:spTree>
    <p:extLst>
      <p:ext uri="{BB962C8B-B14F-4D97-AF65-F5344CB8AC3E}">
        <p14:creationId xmlns:p14="http://schemas.microsoft.com/office/powerpoint/2010/main" val="308953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11</a:t>
            </a:fld>
            <a:endParaRPr lang="ru-RU"/>
          </a:p>
        </p:txBody>
      </p:sp>
    </p:spTree>
    <p:extLst>
      <p:ext uri="{BB962C8B-B14F-4D97-AF65-F5344CB8AC3E}">
        <p14:creationId xmlns:p14="http://schemas.microsoft.com/office/powerpoint/2010/main" val="94951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12</a:t>
            </a:fld>
            <a:endParaRPr lang="ru-RU"/>
          </a:p>
        </p:txBody>
      </p:sp>
    </p:spTree>
    <p:extLst>
      <p:ext uri="{BB962C8B-B14F-4D97-AF65-F5344CB8AC3E}">
        <p14:creationId xmlns:p14="http://schemas.microsoft.com/office/powerpoint/2010/main" val="147278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445A3B-A585-4D37-A76E-446E8782CCFD}" type="slidenum">
              <a:rPr lang="ru-RU" smtClean="0"/>
              <a:t>13</a:t>
            </a:fld>
            <a:endParaRPr lang="ru-RU"/>
          </a:p>
        </p:txBody>
      </p:sp>
    </p:spTree>
    <p:extLst>
      <p:ext uri="{BB962C8B-B14F-4D97-AF65-F5344CB8AC3E}">
        <p14:creationId xmlns:p14="http://schemas.microsoft.com/office/powerpoint/2010/main" val="203021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t>28.01.2025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t>28.01.2025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28.01.2025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28.01.2025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ds.iaea.org/publications/indc/indc-nds-0438.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0.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smtClean="0"/>
              <a:t>Comparison of Evaluated Covariance Matrices with USU Contribution</a:t>
            </a:r>
            <a:endParaRPr lang="ru-RU" b="1" dirty="0"/>
          </a:p>
        </p:txBody>
      </p:sp>
      <p:sp>
        <p:nvSpPr>
          <p:cNvPr id="3" name="Подзаголовок 2"/>
          <p:cNvSpPr>
            <a:spLocks noGrp="1"/>
          </p:cNvSpPr>
          <p:nvPr>
            <p:ph type="subTitle" idx="1"/>
          </p:nvPr>
        </p:nvSpPr>
        <p:spPr/>
        <p:txBody>
          <a:bodyPr>
            <a:normAutofit fontScale="92500" lnSpcReduction="20000"/>
          </a:bodyPr>
          <a:lstStyle/>
          <a:p>
            <a:r>
              <a:rPr lang="en-US" sz="2800" b="1" dirty="0" smtClean="0">
                <a:solidFill>
                  <a:schemeClr val="tx1"/>
                </a:solidFill>
              </a:rPr>
              <a:t>V.G. Pronyaev</a:t>
            </a:r>
          </a:p>
          <a:p>
            <a:r>
              <a:rPr lang="en-US" sz="2800" b="1" dirty="0" smtClean="0">
                <a:solidFill>
                  <a:schemeClr val="tx1"/>
                </a:solidFill>
              </a:rPr>
              <a:t>TM on Neutron Data Standards</a:t>
            </a:r>
          </a:p>
          <a:p>
            <a:r>
              <a:rPr lang="en-US" sz="2800" b="1" dirty="0" smtClean="0">
                <a:solidFill>
                  <a:schemeClr val="tx1"/>
                </a:solidFill>
              </a:rPr>
              <a:t>27-31 January 2025</a:t>
            </a:r>
          </a:p>
          <a:p>
            <a:r>
              <a:rPr lang="en-US" sz="2800" b="1" dirty="0" smtClean="0">
                <a:solidFill>
                  <a:schemeClr val="tx1"/>
                </a:solidFill>
              </a:rPr>
              <a:t>IAEA, Vienna</a:t>
            </a:r>
          </a:p>
        </p:txBody>
      </p:sp>
    </p:spTree>
    <p:extLst>
      <p:ext uri="{BB962C8B-B14F-4D97-AF65-F5344CB8AC3E}">
        <p14:creationId xmlns:p14="http://schemas.microsoft.com/office/powerpoint/2010/main" val="2971851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211412"/>
            <a:ext cx="8136904" cy="1008112"/>
          </a:xfrm>
        </p:spPr>
        <p:txBody>
          <a:bodyPr>
            <a:noAutofit/>
          </a:bodyPr>
          <a:lstStyle/>
          <a:p>
            <a:r>
              <a:rPr lang="en-US" sz="2800" b="1" dirty="0" smtClean="0">
                <a:solidFill>
                  <a:schemeClr val="tx1"/>
                </a:solidFill>
              </a:rPr>
              <a:t>How can be compared uncertainties presented by covariance matrices given at the same nodes?</a:t>
            </a:r>
          </a:p>
        </p:txBody>
      </p:sp>
      <p:sp>
        <p:nvSpPr>
          <p:cNvPr id="11" name="Подзаголовок 2"/>
          <p:cNvSpPr txBox="1">
            <a:spLocks/>
          </p:cNvSpPr>
          <p:nvPr/>
        </p:nvSpPr>
        <p:spPr>
          <a:xfrm>
            <a:off x="251520" y="4917694"/>
            <a:ext cx="8752085" cy="17295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chemeClr val="tx1"/>
                </a:solidFill>
              </a:rPr>
              <a:t>Details are given </a:t>
            </a:r>
            <a:r>
              <a:rPr lang="en-US" sz="1800" b="1" dirty="0">
                <a:solidFill>
                  <a:schemeClr val="tx1"/>
                </a:solidFill>
              </a:rPr>
              <a:t>in https://www-nds.iaea.org/publications/indc/indc-nds-0453.pdf</a:t>
            </a:r>
            <a:endParaRPr lang="en-US" sz="1800" b="1" dirty="0" smtClean="0">
              <a:solidFill>
                <a:schemeClr val="tx1"/>
              </a:solidFill>
            </a:endParaRPr>
          </a:p>
          <a:p>
            <a:pPr algn="l"/>
            <a:r>
              <a:rPr lang="en-US" sz="1800" b="1" dirty="0" smtClean="0">
                <a:solidFill>
                  <a:srgbClr val="FF0000"/>
                </a:solidFill>
              </a:rPr>
              <a:t>The difference in the </a:t>
            </a:r>
            <a:r>
              <a:rPr lang="en-US" sz="1800" b="1" dirty="0" err="1" smtClean="0">
                <a:solidFill>
                  <a:srgbClr val="FF0000"/>
                </a:solidFill>
              </a:rPr>
              <a:t>covariances</a:t>
            </a:r>
            <a:r>
              <a:rPr lang="en-US" sz="1800" b="1" dirty="0" smtClean="0">
                <a:solidFill>
                  <a:srgbClr val="FF0000"/>
                </a:solidFill>
              </a:rPr>
              <a:t> sum for </a:t>
            </a:r>
            <a:r>
              <a:rPr lang="en-US" sz="1800" b="1" dirty="0" err="1" smtClean="0">
                <a:solidFill>
                  <a:srgbClr val="FF0000"/>
                </a:solidFill>
              </a:rPr>
              <a:t>Pade</a:t>
            </a:r>
            <a:r>
              <a:rPr lang="en-US" sz="1800" b="1" dirty="0" smtClean="0">
                <a:solidFill>
                  <a:srgbClr val="FF0000"/>
                </a:solidFill>
              </a:rPr>
              <a:t> model and GMA non-model is about 1%</a:t>
            </a:r>
          </a:p>
          <a:p>
            <a:pPr algn="l"/>
            <a:endParaRPr lang="en-US" sz="1000" b="1" dirty="0" smtClean="0">
              <a:solidFill>
                <a:srgbClr val="FF0000"/>
              </a:solidFill>
            </a:endParaRPr>
          </a:p>
          <a:p>
            <a:pPr algn="l"/>
            <a:r>
              <a:rPr lang="en-US" sz="1800" b="1" dirty="0" smtClean="0">
                <a:solidFill>
                  <a:schemeClr val="tx1"/>
                </a:solidFill>
              </a:rPr>
              <a:t>Other important parameters characterizing the uncertainty covariance matrix A are: determinant - </a:t>
            </a:r>
            <a:r>
              <a:rPr lang="en-US" sz="1800" b="1" dirty="0" err="1" smtClean="0">
                <a:solidFill>
                  <a:schemeClr val="tx1"/>
                </a:solidFill>
              </a:rPr>
              <a:t>Det</a:t>
            </a:r>
            <a:r>
              <a:rPr lang="en-US" sz="1800" b="1" dirty="0" smtClean="0">
                <a:solidFill>
                  <a:schemeClr val="tx1"/>
                </a:solidFill>
              </a:rPr>
              <a:t>(A), information entropy – H. </a:t>
            </a:r>
          </a:p>
          <a:p>
            <a:pPr algn="l"/>
            <a:r>
              <a:rPr lang="en-US" sz="1800" b="1" dirty="0" smtClean="0">
                <a:solidFill>
                  <a:srgbClr val="FF0000"/>
                </a:solidFill>
              </a:rPr>
              <a:t>Only </a:t>
            </a:r>
            <a:r>
              <a:rPr lang="en-US" sz="1800" b="1" dirty="0" err="1" smtClean="0">
                <a:solidFill>
                  <a:srgbClr val="FF0000"/>
                </a:solidFill>
              </a:rPr>
              <a:t>covariances</a:t>
            </a:r>
            <a:r>
              <a:rPr lang="en-US" sz="1800" b="1" dirty="0" smtClean="0">
                <a:solidFill>
                  <a:srgbClr val="FF0000"/>
                </a:solidFill>
              </a:rPr>
              <a:t> sums in both fits are close</a:t>
            </a:r>
          </a:p>
        </p:txBody>
      </p:sp>
      <p:pic>
        <p:nvPicPr>
          <p:cNvPr id="8" name="Рисунок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91127"/>
            <a:ext cx="8352928" cy="3600400"/>
          </a:xfrm>
          <a:prstGeom prst="rect">
            <a:avLst/>
          </a:prstGeom>
          <a:noFill/>
          <a:ln>
            <a:noFill/>
          </a:ln>
        </p:spPr>
      </p:pic>
    </p:spTree>
    <p:extLst>
      <p:ext uri="{BB962C8B-B14F-4D97-AF65-F5344CB8AC3E}">
        <p14:creationId xmlns:p14="http://schemas.microsoft.com/office/powerpoint/2010/main" val="307941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211412"/>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sp>
        <p:nvSpPr>
          <p:cNvPr id="11" name="Подзаголовок 2"/>
          <p:cNvSpPr txBox="1">
            <a:spLocks/>
          </p:cNvSpPr>
          <p:nvPr/>
        </p:nvSpPr>
        <p:spPr>
          <a:xfrm>
            <a:off x="391915" y="5653039"/>
            <a:ext cx="8752085" cy="10308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chemeClr val="tx1"/>
                </a:solidFill>
              </a:rPr>
              <a:t>Model fit with 10 parameters. </a:t>
            </a:r>
            <a:r>
              <a:rPr lang="en-US" sz="1800" b="1" dirty="0" smtClean="0">
                <a:solidFill>
                  <a:srgbClr val="FF0000"/>
                </a:solidFill>
              </a:rPr>
              <a:t>10 non-zero eigenvalues</a:t>
            </a:r>
            <a:r>
              <a:rPr lang="en-US" sz="1800" b="1" dirty="0" smtClean="0">
                <a:solidFill>
                  <a:schemeClr val="tx1"/>
                </a:solidFill>
              </a:rPr>
              <a:t> </a:t>
            </a:r>
            <a:r>
              <a:rPr lang="en-US" sz="1800" b="1" dirty="0">
                <a:solidFill>
                  <a:schemeClr val="tx1"/>
                </a:solidFill>
              </a:rPr>
              <a:t>(in descending </a:t>
            </a:r>
            <a:r>
              <a:rPr lang="en-US" sz="1800" b="1" dirty="0" smtClean="0">
                <a:solidFill>
                  <a:schemeClr val="tx1"/>
                </a:solidFill>
              </a:rPr>
              <a:t>order</a:t>
            </a:r>
            <a:r>
              <a:rPr lang="ru-RU" sz="1800" b="1" dirty="0" smtClean="0">
                <a:solidFill>
                  <a:schemeClr val="tx1"/>
                </a:solidFill>
              </a:rPr>
              <a:t>) </a:t>
            </a:r>
            <a:r>
              <a:rPr lang="en-US" sz="1800" b="1" dirty="0" smtClean="0">
                <a:solidFill>
                  <a:schemeClr val="tx1"/>
                </a:solidFill>
              </a:rPr>
              <a:t>for covariance matrix calculated from 10 </a:t>
            </a:r>
            <a:r>
              <a:rPr lang="en-US" sz="1800" b="1" dirty="0">
                <a:solidFill>
                  <a:schemeClr val="tx1"/>
                </a:solidFill>
              </a:rPr>
              <a:t>evaluated </a:t>
            </a:r>
            <a:r>
              <a:rPr lang="en-US" sz="1800" b="1" dirty="0" smtClean="0">
                <a:solidFill>
                  <a:schemeClr val="tx1"/>
                </a:solidFill>
              </a:rPr>
              <a:t>parameters. “Machine noise”</a:t>
            </a:r>
            <a:r>
              <a:rPr lang="ru-RU" sz="1800" b="1" dirty="0" smtClean="0">
                <a:solidFill>
                  <a:schemeClr val="tx1"/>
                </a:solidFill>
              </a:rPr>
              <a:t> </a:t>
            </a:r>
            <a:r>
              <a:rPr lang="en-US" sz="1800" b="1" dirty="0" smtClean="0">
                <a:solidFill>
                  <a:schemeClr val="tx1"/>
                </a:solidFill>
              </a:rPr>
              <a:t> in calculations with 32 bit mantissa for others.</a:t>
            </a: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84851"/>
            <a:ext cx="7128792" cy="4441724"/>
          </a:xfrm>
          <a:prstGeom prst="rect">
            <a:avLst/>
          </a:prstGeom>
          <a:noFill/>
          <a:ln>
            <a:noFill/>
          </a:ln>
        </p:spPr>
      </p:pic>
    </p:spTree>
    <p:extLst>
      <p:ext uri="{BB962C8B-B14F-4D97-AF65-F5344CB8AC3E}">
        <p14:creationId xmlns:p14="http://schemas.microsoft.com/office/powerpoint/2010/main" val="259676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395536" y="186794"/>
            <a:ext cx="8136904" cy="1008112"/>
          </a:xfrm>
        </p:spPr>
        <p:txBody>
          <a:bodyPr>
            <a:noAutofit/>
          </a:bodyPr>
          <a:lstStyle/>
          <a:p>
            <a:r>
              <a:rPr lang="en-US" sz="2800" b="1" dirty="0" smtClean="0">
                <a:solidFill>
                  <a:schemeClr val="tx1"/>
                </a:solidFill>
              </a:rPr>
              <a:t>Hypothesis about existence of quasi-invariant for covariance matrices</a:t>
            </a:r>
          </a:p>
        </p:txBody>
      </p:sp>
      <p:sp>
        <p:nvSpPr>
          <p:cNvPr id="11" name="Подзаголовок 2"/>
          <p:cNvSpPr txBox="1">
            <a:spLocks/>
          </p:cNvSpPr>
          <p:nvPr/>
        </p:nvSpPr>
        <p:spPr>
          <a:xfrm>
            <a:off x="179512" y="4004838"/>
            <a:ext cx="8568952" cy="26642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a:solidFill>
                  <a:schemeClr val="tx1"/>
                </a:solidFill>
              </a:rPr>
              <a:t>All attempts </a:t>
            </a:r>
            <a:r>
              <a:rPr lang="en-US" sz="2000" b="1" dirty="0">
                <a:solidFill>
                  <a:srgbClr val="FF0000"/>
                </a:solidFill>
              </a:rPr>
              <a:t>to find a rigorous mathematical proof </a:t>
            </a:r>
            <a:r>
              <a:rPr lang="en-US" sz="2000" b="1" dirty="0">
                <a:solidFill>
                  <a:schemeClr val="tx1"/>
                </a:solidFill>
              </a:rPr>
              <a:t>of this hypothesis, undertaken by Nancy Larson, </a:t>
            </a:r>
            <a:r>
              <a:rPr lang="en-US" sz="2000" b="1" dirty="0" err="1">
                <a:solidFill>
                  <a:schemeClr val="tx1"/>
                </a:solidFill>
              </a:rPr>
              <a:t>Evgeny</a:t>
            </a:r>
            <a:r>
              <a:rPr lang="en-US" sz="2000" b="1" dirty="0">
                <a:solidFill>
                  <a:schemeClr val="tx1"/>
                </a:solidFill>
              </a:rPr>
              <a:t> </a:t>
            </a:r>
            <a:r>
              <a:rPr lang="en-US" sz="2000" b="1" dirty="0" err="1">
                <a:solidFill>
                  <a:schemeClr val="tx1"/>
                </a:solidFill>
              </a:rPr>
              <a:t>Gai</a:t>
            </a:r>
            <a:r>
              <a:rPr lang="en-US" sz="2000" b="1" dirty="0">
                <a:solidFill>
                  <a:schemeClr val="tx1"/>
                </a:solidFill>
              </a:rPr>
              <a:t>, Sergei </a:t>
            </a:r>
            <a:r>
              <a:rPr lang="en-US" sz="2000" b="1" dirty="0" err="1">
                <a:solidFill>
                  <a:schemeClr val="tx1"/>
                </a:solidFill>
              </a:rPr>
              <a:t>Badikov</a:t>
            </a:r>
            <a:r>
              <a:rPr lang="en-US" sz="2000" b="1" dirty="0">
                <a:solidFill>
                  <a:schemeClr val="tx1"/>
                </a:solidFill>
              </a:rPr>
              <a:t> and myself, have failed</a:t>
            </a:r>
            <a:r>
              <a:rPr lang="en-US" sz="2000" b="1" dirty="0" smtClean="0">
                <a:solidFill>
                  <a:schemeClr val="tx1"/>
                </a:solidFill>
              </a:rPr>
              <a:t>. </a:t>
            </a:r>
            <a:r>
              <a:rPr lang="en-US" sz="2000" b="1" dirty="0" smtClean="0">
                <a:solidFill>
                  <a:srgbClr val="FF0000"/>
                </a:solidFill>
              </a:rPr>
              <a:t>But numerically it can be easily checked</a:t>
            </a:r>
            <a:endParaRPr lang="en-US" sz="2000" b="1" dirty="0" smtClean="0">
              <a:solidFill>
                <a:schemeClr val="tx1"/>
              </a:solidFill>
            </a:endParaRPr>
          </a:p>
          <a:p>
            <a:pPr algn="l"/>
            <a:r>
              <a:rPr lang="en-US" sz="2000" b="1" dirty="0" smtClean="0">
                <a:solidFill>
                  <a:schemeClr val="tx1"/>
                </a:solidFill>
              </a:rPr>
              <a:t>Because the sum is not rigorous conserving quantity, It can be called as </a:t>
            </a:r>
            <a:r>
              <a:rPr lang="en-US" sz="2000" b="1" dirty="0" smtClean="0">
                <a:solidFill>
                  <a:srgbClr val="FF0000"/>
                </a:solidFill>
              </a:rPr>
              <a:t>quasi-invariant important for nuclear data evaluation</a:t>
            </a:r>
          </a:p>
          <a:p>
            <a:pPr algn="l"/>
            <a:r>
              <a:rPr lang="en-US" sz="2000" b="1" dirty="0" smtClean="0">
                <a:solidFill>
                  <a:schemeClr val="tx1"/>
                </a:solidFill>
              </a:rPr>
              <a:t>This quasi-invariant, as integral quantity, - </a:t>
            </a:r>
            <a:r>
              <a:rPr lang="en-US" sz="2000" b="1" dirty="0" err="1" smtClean="0">
                <a:solidFill>
                  <a:srgbClr val="FF0000"/>
                </a:solidFill>
              </a:rPr>
              <a:t>univariate</a:t>
            </a:r>
            <a:r>
              <a:rPr lang="en-US" sz="2000" b="1" dirty="0" smtClean="0">
                <a:solidFill>
                  <a:srgbClr val="FF0000"/>
                </a:solidFill>
              </a:rPr>
              <a:t> covariance (UC) </a:t>
            </a:r>
            <a:r>
              <a:rPr lang="en-US" sz="2000" b="1" dirty="0" smtClean="0">
                <a:solidFill>
                  <a:schemeClr val="tx1"/>
                </a:solidFill>
              </a:rPr>
              <a:t>may be considered as the </a:t>
            </a:r>
            <a:r>
              <a:rPr lang="en-US" sz="2000" b="1" dirty="0">
                <a:solidFill>
                  <a:srgbClr val="FF0000"/>
                </a:solidFill>
              </a:rPr>
              <a:t>uncertainty </a:t>
            </a:r>
            <a:r>
              <a:rPr lang="en-US" sz="2000" b="1" dirty="0" smtClean="0">
                <a:solidFill>
                  <a:srgbClr val="FF0000"/>
                </a:solidFill>
              </a:rPr>
              <a:t>measure (UM) </a:t>
            </a:r>
            <a:r>
              <a:rPr lang="en-US" sz="2000" b="1" dirty="0" smtClean="0">
                <a:solidFill>
                  <a:schemeClr val="tx1"/>
                </a:solidFill>
              </a:rPr>
              <a:t>of the covariance matrix and used in the comparison </a:t>
            </a:r>
            <a:r>
              <a:rPr lang="en-US" sz="2000" b="1" dirty="0">
                <a:solidFill>
                  <a:schemeClr val="tx1"/>
                </a:solidFill>
              </a:rPr>
              <a:t>o</a:t>
            </a:r>
            <a:r>
              <a:rPr lang="en-US" sz="2000" b="1" dirty="0" smtClean="0">
                <a:solidFill>
                  <a:schemeClr val="tx1"/>
                </a:solidFill>
              </a:rPr>
              <a:t>f covariance matrices obtained in different fits </a:t>
            </a:r>
          </a:p>
        </p:txBody>
      </p:sp>
      <p:sp>
        <p:nvSpPr>
          <p:cNvPr id="9" name="Подзаголовок 2"/>
          <p:cNvSpPr txBox="1">
            <a:spLocks/>
          </p:cNvSpPr>
          <p:nvPr/>
        </p:nvSpPr>
        <p:spPr>
          <a:xfrm>
            <a:off x="179512" y="1340768"/>
            <a:ext cx="8568952" cy="24975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a:solidFill>
                  <a:schemeClr val="tx1"/>
                </a:solidFill>
              </a:rPr>
              <a:t>The hypothesis was put forward in </a:t>
            </a:r>
            <a:r>
              <a:rPr lang="en-US" sz="2400" b="1" dirty="0" smtClean="0">
                <a:solidFill>
                  <a:schemeClr val="tx1"/>
                </a:solidFill>
              </a:rPr>
              <a:t>2002. It took its </a:t>
            </a:r>
            <a:r>
              <a:rPr lang="en-US" sz="2400" b="1" dirty="0">
                <a:solidFill>
                  <a:schemeClr val="tx1"/>
                </a:solidFill>
              </a:rPr>
              <a:t>final form </a:t>
            </a:r>
            <a:r>
              <a:rPr lang="en-US" sz="2400" b="1" dirty="0" smtClean="0">
                <a:solidFill>
                  <a:schemeClr val="tx1"/>
                </a:solidFill>
              </a:rPr>
              <a:t>as:</a:t>
            </a:r>
            <a:endParaRPr lang="en-US" sz="2400" b="1" dirty="0" smtClean="0">
              <a:solidFill>
                <a:srgbClr val="FF0000"/>
              </a:solidFill>
            </a:endParaRPr>
          </a:p>
          <a:p>
            <a:pPr algn="l"/>
            <a:r>
              <a:rPr lang="en-US" sz="2400" b="1" dirty="0" smtClean="0">
                <a:solidFill>
                  <a:srgbClr val="FF0000"/>
                </a:solidFill>
              </a:rPr>
              <a:t>The sums of all elements of covariance matrices? Which: </a:t>
            </a:r>
          </a:p>
          <a:p>
            <a:pPr marL="457200" indent="-457200" algn="l">
              <a:buAutoNum type="alphaLcParenR"/>
            </a:pPr>
            <a:r>
              <a:rPr lang="en-US" sz="2400" b="1" dirty="0">
                <a:solidFill>
                  <a:srgbClr val="FF0000"/>
                </a:solidFill>
              </a:rPr>
              <a:t>a</a:t>
            </a:r>
            <a:r>
              <a:rPr lang="en-US" sz="2400" b="1" dirty="0" smtClean="0">
                <a:solidFill>
                  <a:srgbClr val="FF0000"/>
                </a:solidFill>
              </a:rPr>
              <a:t>re obtained in the non-model or any model LSQ fits of the data given in the same nodes </a:t>
            </a:r>
          </a:p>
          <a:p>
            <a:pPr marL="457200" indent="-457200" algn="l">
              <a:buFont typeface="Arial" pitchFamily="34" charset="0"/>
              <a:buAutoNum type="alphaLcParenR" startAt="2"/>
            </a:pPr>
            <a:r>
              <a:rPr lang="en-US" sz="2400" b="1" dirty="0" smtClean="0">
                <a:solidFill>
                  <a:srgbClr val="FF0000"/>
                </a:solidFill>
              </a:rPr>
              <a:t>are </a:t>
            </a:r>
            <a:r>
              <a:rPr lang="en-US" sz="2400" b="1" dirty="0">
                <a:solidFill>
                  <a:srgbClr val="FF0000"/>
                </a:solidFill>
              </a:rPr>
              <a:t>calculated in these </a:t>
            </a:r>
            <a:r>
              <a:rPr lang="en-US" sz="2400" b="1" dirty="0" smtClean="0">
                <a:solidFill>
                  <a:srgbClr val="FF0000"/>
                </a:solidFill>
              </a:rPr>
              <a:t>nodes using parameters </a:t>
            </a:r>
            <a:r>
              <a:rPr lang="en-US" sz="2400" b="1" dirty="0" err="1" smtClean="0">
                <a:solidFill>
                  <a:srgbClr val="FF0000"/>
                </a:solidFill>
              </a:rPr>
              <a:t>covariances</a:t>
            </a:r>
            <a:r>
              <a:rPr lang="en-US" sz="2400" b="1" dirty="0" smtClean="0">
                <a:solidFill>
                  <a:srgbClr val="FF0000"/>
                </a:solidFill>
              </a:rPr>
              <a:t> </a:t>
            </a:r>
          </a:p>
          <a:p>
            <a:pPr algn="l"/>
            <a:r>
              <a:rPr lang="en-US" sz="2400" b="1" dirty="0" smtClean="0">
                <a:solidFill>
                  <a:srgbClr val="FF0000"/>
                </a:solidFill>
              </a:rPr>
              <a:t>are </a:t>
            </a:r>
            <a:r>
              <a:rPr lang="en-US" sz="2400" b="1" dirty="0">
                <a:solidFill>
                  <a:srgbClr val="FF0000"/>
                </a:solidFill>
              </a:rPr>
              <a:t>as close to each other as their </a:t>
            </a:r>
            <a:r>
              <a:rPr lang="en-US" sz="2400" b="1" dirty="0" smtClean="0">
                <a:solidFill>
                  <a:srgbClr val="FF0000"/>
                </a:solidFill>
              </a:rPr>
              <a:t>evaluated </a:t>
            </a:r>
            <a:r>
              <a:rPr lang="en-US" sz="2400" b="1" dirty="0">
                <a:solidFill>
                  <a:srgbClr val="FF0000"/>
                </a:solidFill>
              </a:rPr>
              <a:t>data at the nodes </a:t>
            </a:r>
            <a:r>
              <a:rPr lang="en-US" sz="2400" b="1" dirty="0" smtClean="0">
                <a:solidFill>
                  <a:srgbClr val="FF0000"/>
                </a:solidFill>
              </a:rPr>
              <a:t>are</a:t>
            </a:r>
            <a:endParaRPr lang="ru-RU" sz="2400" b="1" dirty="0" smtClean="0">
              <a:solidFill>
                <a:srgbClr val="FF0000"/>
              </a:solidFill>
            </a:endParaRPr>
          </a:p>
          <a:p>
            <a:pPr algn="l"/>
            <a:endParaRPr lang="en-US" sz="2400" b="1" dirty="0" smtClean="0">
              <a:solidFill>
                <a:schemeClr val="tx1"/>
              </a:solidFill>
            </a:endParaRPr>
          </a:p>
        </p:txBody>
      </p:sp>
    </p:spTree>
    <p:extLst>
      <p:ext uri="{BB962C8B-B14F-4D97-AF65-F5344CB8AC3E}">
        <p14:creationId xmlns:p14="http://schemas.microsoft.com/office/powerpoint/2010/main" val="408572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251520" y="211412"/>
            <a:ext cx="8424936" cy="1008112"/>
          </a:xfrm>
        </p:spPr>
        <p:txBody>
          <a:bodyPr>
            <a:noAutofit/>
          </a:bodyPr>
          <a:lstStyle/>
          <a:p>
            <a:r>
              <a:rPr lang="en-US" b="1" dirty="0" smtClean="0">
                <a:solidFill>
                  <a:schemeClr val="tx1"/>
                </a:solidFill>
              </a:rPr>
              <a:t>Comparison of the UM in the LSQ fits with USU account for </a:t>
            </a:r>
            <a:r>
              <a:rPr lang="en-US" b="1" dirty="0">
                <a:solidFill>
                  <a:schemeClr val="tx1"/>
                </a:solidFill>
              </a:rPr>
              <a:t>T</a:t>
            </a:r>
            <a:r>
              <a:rPr lang="en-US" b="1" dirty="0" smtClean="0">
                <a:solidFill>
                  <a:schemeClr val="tx1"/>
                </a:solidFill>
              </a:rPr>
              <a:t>est1 (7 nodes, 19 data sets)</a:t>
            </a:r>
          </a:p>
        </p:txBody>
      </p:sp>
      <p:sp>
        <p:nvSpPr>
          <p:cNvPr id="11" name="Подзаголовок 2"/>
          <p:cNvSpPr txBox="1">
            <a:spLocks/>
          </p:cNvSpPr>
          <p:nvPr/>
        </p:nvSpPr>
        <p:spPr>
          <a:xfrm>
            <a:off x="395536" y="1340768"/>
            <a:ext cx="874846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The comparison of UM as UC calculated as the sum of </a:t>
            </a:r>
            <a:r>
              <a:rPr lang="en-US" sz="2400" b="1" dirty="0" err="1" smtClean="0">
                <a:solidFill>
                  <a:schemeClr val="tx1"/>
                </a:solidFill>
              </a:rPr>
              <a:t>covariances</a:t>
            </a:r>
            <a:endParaRPr lang="en-US" sz="2400" b="1" dirty="0" smtClean="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24317422"/>
              </p:ext>
            </p:extLst>
          </p:nvPr>
        </p:nvGraphicFramePr>
        <p:xfrm>
          <a:off x="719572" y="1905276"/>
          <a:ext cx="7488832" cy="2952327"/>
        </p:xfrm>
        <a:graphic>
          <a:graphicData uri="http://schemas.openxmlformats.org/drawingml/2006/table">
            <a:tbl>
              <a:tblPr firstRow="1" firstCol="1" bandRow="1">
                <a:tableStyleId>{5C22544A-7EE6-4342-B048-85BDC9FD1C3A}</a:tableStyleId>
              </a:tblPr>
              <a:tblGrid>
                <a:gridCol w="4267829"/>
                <a:gridCol w="1368926"/>
                <a:gridCol w="1852077"/>
              </a:tblGrid>
              <a:tr h="516165">
                <a:tc>
                  <a:txBody>
                    <a:bodyPr/>
                    <a:lstStyle/>
                    <a:p>
                      <a:pPr marL="0" marR="0" algn="just">
                        <a:lnSpc>
                          <a:spcPct val="107000"/>
                        </a:lnSpc>
                        <a:spcBef>
                          <a:spcPts val="0"/>
                        </a:spcBef>
                        <a:spcAft>
                          <a:spcPts val="1000"/>
                        </a:spcAft>
                      </a:pPr>
                      <a:r>
                        <a:rPr lang="en-US" sz="2000" dirty="0">
                          <a:effectLst/>
                        </a:rPr>
                        <a:t>Type </a:t>
                      </a:r>
                      <a:r>
                        <a:rPr lang="en-US" sz="2000" dirty="0" smtClean="0">
                          <a:effectLst/>
                        </a:rPr>
                        <a:t>of the fit (test1 data)</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1000"/>
                        </a:spcAft>
                        <a:buClrTx/>
                        <a:buSzTx/>
                        <a:buFontTx/>
                        <a:buNone/>
                        <a:tabLst/>
                        <a:defRPr/>
                      </a:pPr>
                      <a:r>
                        <a:rPr lang="en-US" sz="2000" dirty="0" smtClean="0">
                          <a:effectLst/>
                        </a:rPr>
                        <a:t>UM</a:t>
                      </a:r>
                      <a:r>
                        <a:rPr lang="en-US" sz="2000" dirty="0" smtClean="0">
                          <a:effectLst/>
                          <a:sym typeface="Symbol" panose="05050102010706020507" pitchFamily="18" charset="2"/>
                        </a:rPr>
                        <a:t></a:t>
                      </a:r>
                      <a:r>
                        <a:rPr lang="en-US" sz="2000" b="1" kern="1200" dirty="0" smtClean="0">
                          <a:solidFill>
                            <a:schemeClr val="lt1"/>
                          </a:solidFill>
                          <a:effectLst/>
                          <a:latin typeface="+mn-lt"/>
                          <a:ea typeface="+mn-ea"/>
                          <a:cs typeface="+mn-cs"/>
                        </a:rPr>
                        <a:t>10</a:t>
                      </a:r>
                      <a:r>
                        <a:rPr lang="en-US" sz="2000" b="1" kern="1200" baseline="30000" dirty="0" smtClean="0">
                          <a:solidFill>
                            <a:schemeClr val="lt1"/>
                          </a:solidFill>
                          <a:effectLst/>
                          <a:latin typeface="+mn-lt"/>
                          <a:ea typeface="+mn-ea"/>
                          <a:cs typeface="+mn-cs"/>
                        </a:rPr>
                        <a:t>3</a:t>
                      </a:r>
                      <a:r>
                        <a:rPr lang="en-US" sz="2000" dirty="0" smtClean="0">
                          <a:effectLst/>
                        </a:rPr>
                        <a:t>, </a:t>
                      </a:r>
                      <a:r>
                        <a:rPr lang="en-US" sz="2000" dirty="0">
                          <a:effectLst/>
                        </a:rPr>
                        <a:t>b</a:t>
                      </a:r>
                      <a:r>
                        <a:rPr lang="en-US" sz="2000" baseline="30000" dirty="0">
                          <a:effectLst/>
                        </a:rPr>
                        <a:t>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dirty="0" smtClean="0">
                          <a:effectLst/>
                        </a:rPr>
                        <a:t>Chi-square,</a:t>
                      </a:r>
                      <a:r>
                        <a:rPr lang="en-US" sz="2000" baseline="0" dirty="0" smtClean="0">
                          <a:effectLst/>
                        </a:rPr>
                        <a:t> PDF</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8254">
                <a:tc>
                  <a:txBody>
                    <a:bodyPr/>
                    <a:lstStyle/>
                    <a:p>
                      <a:pPr marL="0" marR="0" algn="just">
                        <a:lnSpc>
                          <a:spcPct val="107000"/>
                        </a:lnSpc>
                        <a:spcBef>
                          <a:spcPts val="0"/>
                        </a:spcBef>
                        <a:spcAft>
                          <a:spcPts val="1000"/>
                        </a:spcAft>
                      </a:pPr>
                      <a:r>
                        <a:rPr lang="en-US" sz="2000" dirty="0">
                          <a:effectLst/>
                        </a:rPr>
                        <a:t>GMA with original data (without </a:t>
                      </a:r>
                      <a:r>
                        <a:rPr lang="en-US" sz="2000" dirty="0" smtClean="0">
                          <a:effectLst/>
                        </a:rPr>
                        <a:t>USU)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t>1.33</a:t>
                      </a:r>
                      <a:endParaRPr lang="ru-RU" sz="2000" b="1" dirty="0"/>
                    </a:p>
                  </a:txBody>
                  <a:tcPr marL="68580" marR="68580" marT="0" marB="0"/>
                </a:tc>
                <a:tc>
                  <a:txBody>
                    <a:bodyPr/>
                    <a:lstStyle/>
                    <a:p>
                      <a:pPr marL="0" marR="0" algn="just">
                        <a:lnSpc>
                          <a:spcPct val="107000"/>
                        </a:lnSpc>
                        <a:spcBef>
                          <a:spcPts val="0"/>
                        </a:spcBef>
                        <a:spcAft>
                          <a:spcPts val="1000"/>
                        </a:spcAft>
                      </a:pPr>
                      <a:r>
                        <a:rPr lang="en-US" sz="2000" b="1" dirty="0"/>
                        <a:t>3.57</a:t>
                      </a:r>
                      <a:endParaRPr lang="ru-RU" sz="2000" b="1" dirty="0"/>
                    </a:p>
                  </a:txBody>
                  <a:tcPr marL="68580" marR="68580" marT="0" marB="0"/>
                </a:tc>
              </a:tr>
              <a:tr h="491977">
                <a:tc>
                  <a:txBody>
                    <a:bodyPr/>
                    <a:lstStyle/>
                    <a:p>
                      <a:pPr marL="0" marR="0" algn="just">
                        <a:lnSpc>
                          <a:spcPct val="107000"/>
                        </a:lnSpc>
                        <a:spcBef>
                          <a:spcPts val="0"/>
                        </a:spcBef>
                        <a:spcAft>
                          <a:spcPts val="1000"/>
                        </a:spcAft>
                      </a:pPr>
                      <a:r>
                        <a:rPr lang="en-US" sz="2000">
                          <a:effectLst/>
                        </a:rPr>
                        <a:t>GMA ad-hoc method (Pronyaev)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t>1.40</a:t>
                      </a:r>
                      <a:endParaRPr lang="ru-RU" sz="2000" b="1" dirty="0"/>
                    </a:p>
                  </a:txBody>
                  <a:tcPr marL="68580" marR="68580" marT="0" marB="0"/>
                </a:tc>
                <a:tc>
                  <a:txBody>
                    <a:bodyPr/>
                    <a:lstStyle/>
                    <a:p>
                      <a:pPr marL="0" marR="0" algn="just">
                        <a:lnSpc>
                          <a:spcPct val="107000"/>
                        </a:lnSpc>
                        <a:spcBef>
                          <a:spcPts val="0"/>
                        </a:spcBef>
                        <a:spcAft>
                          <a:spcPts val="1000"/>
                        </a:spcAft>
                      </a:pPr>
                      <a:r>
                        <a:rPr lang="en-US" sz="2000" b="1" dirty="0"/>
                        <a:t>1.25</a:t>
                      </a:r>
                      <a:endParaRPr lang="ru-RU" sz="2000" b="1" dirty="0"/>
                    </a:p>
                  </a:txBody>
                  <a:tcPr marL="68580" marR="68580" marT="0" marB="0"/>
                </a:tc>
              </a:tr>
              <a:tr h="491977">
                <a:tc>
                  <a:txBody>
                    <a:bodyPr/>
                    <a:lstStyle/>
                    <a:p>
                      <a:pPr marL="0" marR="0" algn="just">
                        <a:lnSpc>
                          <a:spcPct val="107000"/>
                        </a:lnSpc>
                        <a:spcBef>
                          <a:spcPts val="0"/>
                        </a:spcBef>
                        <a:spcAft>
                          <a:spcPts val="1000"/>
                        </a:spcAft>
                      </a:pPr>
                      <a:r>
                        <a:rPr lang="en-US" sz="2000" dirty="0">
                          <a:effectLst/>
                        </a:rPr>
                        <a:t>Variance method (</a:t>
                      </a:r>
                      <a:r>
                        <a:rPr lang="en-US" sz="2000" dirty="0" err="1">
                          <a:effectLst/>
                        </a:rPr>
                        <a:t>Badikov</a:t>
                      </a:r>
                      <a:r>
                        <a:rPr lang="en-US" sz="2000" dirty="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smtClean="0"/>
                        <a:t>2.45</a:t>
                      </a:r>
                      <a:endParaRPr lang="ru-RU" sz="2000" b="1" dirty="0"/>
                    </a:p>
                  </a:txBody>
                  <a:tcPr marL="68580" marR="68580" marT="0" marB="0"/>
                </a:tc>
                <a:tc>
                  <a:txBody>
                    <a:bodyPr/>
                    <a:lstStyle/>
                    <a:p>
                      <a:pPr marL="0" marR="0" algn="just">
                        <a:lnSpc>
                          <a:spcPct val="107000"/>
                        </a:lnSpc>
                        <a:spcBef>
                          <a:spcPts val="0"/>
                        </a:spcBef>
                        <a:spcAft>
                          <a:spcPts val="1000"/>
                        </a:spcAft>
                      </a:pPr>
                      <a:r>
                        <a:rPr lang="en-US" sz="2000" b="1" dirty="0"/>
                        <a:t>1.20</a:t>
                      </a:r>
                      <a:endParaRPr lang="ru-RU" sz="2000" b="1" dirty="0"/>
                    </a:p>
                  </a:txBody>
                  <a:tcPr marL="68580" marR="68580" marT="0" marB="0"/>
                </a:tc>
              </a:tr>
              <a:tr h="491977">
                <a:tc>
                  <a:txBody>
                    <a:bodyPr/>
                    <a:lstStyle/>
                    <a:p>
                      <a:pPr marL="0" marR="0" algn="just">
                        <a:lnSpc>
                          <a:spcPct val="107000"/>
                        </a:lnSpc>
                        <a:spcBef>
                          <a:spcPts val="0"/>
                        </a:spcBef>
                        <a:spcAft>
                          <a:spcPts val="1000"/>
                        </a:spcAft>
                      </a:pPr>
                      <a:r>
                        <a:rPr lang="en-US" sz="2000">
                          <a:effectLst/>
                        </a:rPr>
                        <a:t>Bayesian with MC method (Schnabel)</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t>1.12</a:t>
                      </a:r>
                      <a:endParaRPr lang="ru-RU" sz="2000" b="1" dirty="0"/>
                    </a:p>
                  </a:txBody>
                  <a:tcPr marL="68580" marR="68580" marT="0" marB="0"/>
                </a:tc>
                <a:tc>
                  <a:txBody>
                    <a:bodyPr/>
                    <a:lstStyle/>
                    <a:p>
                      <a:pPr marL="0" marR="0" algn="just">
                        <a:lnSpc>
                          <a:spcPct val="107000"/>
                        </a:lnSpc>
                        <a:spcBef>
                          <a:spcPts val="0"/>
                        </a:spcBef>
                        <a:spcAft>
                          <a:spcPts val="1000"/>
                        </a:spcAft>
                      </a:pPr>
                      <a:r>
                        <a:rPr lang="en-US" sz="2000" b="1" dirty="0"/>
                        <a:t>1.39</a:t>
                      </a:r>
                      <a:endParaRPr lang="ru-RU" sz="2000" b="1" dirty="0"/>
                    </a:p>
                  </a:txBody>
                  <a:tcPr marL="68580" marR="68580" marT="0" marB="0"/>
                </a:tc>
              </a:tr>
              <a:tr h="491977">
                <a:tc>
                  <a:txBody>
                    <a:bodyPr/>
                    <a:lstStyle/>
                    <a:p>
                      <a:pPr marL="0" marR="0" algn="just">
                        <a:lnSpc>
                          <a:spcPct val="107000"/>
                        </a:lnSpc>
                        <a:spcBef>
                          <a:spcPts val="0"/>
                        </a:spcBef>
                        <a:spcAft>
                          <a:spcPts val="1000"/>
                        </a:spcAft>
                      </a:pPr>
                      <a:r>
                        <a:rPr lang="en-US" sz="2000" dirty="0" err="1">
                          <a:effectLst/>
                        </a:rPr>
                        <a:t>Pade</a:t>
                      </a:r>
                      <a:r>
                        <a:rPr lang="en-US" sz="2000" dirty="0">
                          <a:effectLst/>
                        </a:rPr>
                        <a:t> method </a:t>
                      </a:r>
                      <a:r>
                        <a:rPr lang="en-US" sz="2000" dirty="0" smtClean="0">
                          <a:effectLst/>
                        </a:rPr>
                        <a:t>(</a:t>
                      </a:r>
                      <a:r>
                        <a:rPr lang="en-US" sz="2000" baseline="0" dirty="0" smtClean="0">
                          <a:effectLst/>
                        </a:rPr>
                        <a:t> </a:t>
                      </a:r>
                      <a:r>
                        <a:rPr lang="en-US" sz="2000" dirty="0" err="1" smtClean="0">
                          <a:effectLst/>
                        </a:rPr>
                        <a:t>Ignatyuk</a:t>
                      </a:r>
                      <a:r>
                        <a:rPr lang="en-US"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t>1.18</a:t>
                      </a:r>
                      <a:endParaRPr lang="ru-RU" sz="2000" b="1" dirty="0"/>
                    </a:p>
                  </a:txBody>
                  <a:tcPr marL="68580" marR="68580" marT="0" marB="0"/>
                </a:tc>
                <a:tc>
                  <a:txBody>
                    <a:bodyPr/>
                    <a:lstStyle/>
                    <a:p>
                      <a:pPr marL="0" marR="0" algn="just">
                        <a:lnSpc>
                          <a:spcPct val="107000"/>
                        </a:lnSpc>
                        <a:spcBef>
                          <a:spcPts val="0"/>
                        </a:spcBef>
                        <a:spcAft>
                          <a:spcPts val="1000"/>
                        </a:spcAft>
                      </a:pPr>
                      <a:r>
                        <a:rPr lang="en-US" sz="2000" b="1" dirty="0"/>
                        <a:t>1.00</a:t>
                      </a:r>
                      <a:endParaRPr lang="ru-RU" sz="2000" b="1" dirty="0"/>
                    </a:p>
                  </a:txBody>
                  <a:tcPr marL="68580" marR="68580" marT="0" marB="0"/>
                </a:tc>
              </a:tr>
            </a:tbl>
          </a:graphicData>
        </a:graphic>
      </p:graphicFrame>
      <p:sp>
        <p:nvSpPr>
          <p:cNvPr id="8" name="Подзаголовок 2"/>
          <p:cNvSpPr txBox="1">
            <a:spLocks/>
          </p:cNvSpPr>
          <p:nvPr/>
        </p:nvSpPr>
        <p:spPr>
          <a:xfrm>
            <a:off x="251520" y="5013176"/>
            <a:ext cx="8820472"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If exclude the variance method, </a:t>
            </a:r>
            <a:r>
              <a:rPr lang="en-US" sz="2000" b="1" dirty="0" smtClean="0">
                <a:solidFill>
                  <a:srgbClr val="FF0000"/>
                </a:solidFill>
              </a:rPr>
              <a:t>the max difference in </a:t>
            </a:r>
            <a:r>
              <a:rPr lang="en-US" sz="2000" b="1" dirty="0" err="1" smtClean="0">
                <a:solidFill>
                  <a:srgbClr val="FF0000"/>
                </a:solidFill>
              </a:rPr>
              <a:t>sqrt</a:t>
            </a:r>
            <a:r>
              <a:rPr lang="en-US" sz="2000" b="1" dirty="0" smtClean="0">
                <a:solidFill>
                  <a:srgbClr val="FF0000"/>
                </a:solidFill>
              </a:rPr>
              <a:t>(UM) is 12%. </a:t>
            </a:r>
            <a:r>
              <a:rPr lang="en-US" sz="2000" b="1" dirty="0" smtClean="0">
                <a:solidFill>
                  <a:schemeClr val="tx1"/>
                </a:solidFill>
              </a:rPr>
              <a:t>Only ad-hoc and variance methods increase the UM as it is expected when USU component is added</a:t>
            </a:r>
          </a:p>
          <a:p>
            <a:pPr algn="l"/>
            <a:r>
              <a:rPr lang="en-US" sz="2000" b="1" dirty="0" smtClean="0">
                <a:solidFill>
                  <a:schemeClr val="tx1"/>
                </a:solidFill>
              </a:rPr>
              <a:t>* </a:t>
            </a:r>
            <a:r>
              <a:rPr lang="en-US" sz="2000" b="1" dirty="0">
                <a:solidFill>
                  <a:schemeClr val="tx1"/>
                </a:solidFill>
              </a:rPr>
              <a:t>- </a:t>
            </a:r>
            <a:r>
              <a:rPr lang="en-US" sz="2000" b="1" dirty="0" err="1" smtClean="0">
                <a:solidFill>
                  <a:schemeClr val="tx1"/>
                </a:solidFill>
              </a:rPr>
              <a:t>Pade</a:t>
            </a:r>
            <a:r>
              <a:rPr lang="en-US" sz="2000" b="1" dirty="0" smtClean="0">
                <a:solidFill>
                  <a:schemeClr val="tx1"/>
                </a:solidFill>
              </a:rPr>
              <a:t> </a:t>
            </a:r>
            <a:r>
              <a:rPr lang="en-US" sz="2000" b="1" dirty="0">
                <a:solidFill>
                  <a:schemeClr val="tx1"/>
                </a:solidFill>
              </a:rPr>
              <a:t>method does not take into account </a:t>
            </a:r>
            <a:r>
              <a:rPr lang="en-US" sz="2000" b="1" dirty="0" smtClean="0">
                <a:solidFill>
                  <a:schemeClr val="tx1"/>
                </a:solidFill>
              </a:rPr>
              <a:t>the declared uncertainties of </a:t>
            </a:r>
            <a:r>
              <a:rPr lang="en-US" sz="2000" b="1" dirty="0">
                <a:solidFill>
                  <a:schemeClr val="tx1"/>
                </a:solidFill>
              </a:rPr>
              <a:t>experimental data</a:t>
            </a:r>
            <a:endParaRPr lang="en-US" sz="2000" b="1" dirty="0" smtClean="0">
              <a:solidFill>
                <a:schemeClr val="tx1"/>
              </a:solidFill>
            </a:endParaRPr>
          </a:p>
        </p:txBody>
      </p:sp>
    </p:spTree>
    <p:extLst>
      <p:ext uri="{BB962C8B-B14F-4D97-AF65-F5344CB8AC3E}">
        <p14:creationId xmlns:p14="http://schemas.microsoft.com/office/powerpoint/2010/main" val="28354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188641"/>
            <a:ext cx="8136904" cy="1008112"/>
          </a:xfrm>
        </p:spPr>
        <p:txBody>
          <a:bodyPr>
            <a:noAutofit/>
          </a:bodyPr>
          <a:lstStyle/>
          <a:p>
            <a:r>
              <a:rPr lang="en-US" b="1" dirty="0" smtClean="0">
                <a:solidFill>
                  <a:schemeClr val="tx1"/>
                </a:solidFill>
              </a:rPr>
              <a:t>Comparison of the vector uncertainties in the LSQ fits with the USU account</a:t>
            </a:r>
          </a:p>
        </p:txBody>
      </p:sp>
      <p:sp>
        <p:nvSpPr>
          <p:cNvPr id="11" name="Подзаголовок 2"/>
          <p:cNvSpPr txBox="1">
            <a:spLocks/>
          </p:cNvSpPr>
          <p:nvPr/>
        </p:nvSpPr>
        <p:spPr>
          <a:xfrm>
            <a:off x="251520" y="1160748"/>
            <a:ext cx="8748464" cy="9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The comparison of </a:t>
            </a:r>
            <a:r>
              <a:rPr lang="en-US" sz="2400" b="1" dirty="0" smtClean="0">
                <a:solidFill>
                  <a:srgbClr val="FF0000"/>
                </a:solidFill>
              </a:rPr>
              <a:t>vector uncertainties </a:t>
            </a:r>
            <a:r>
              <a:rPr lang="en-US" sz="2400" b="1" dirty="0" smtClean="0">
                <a:solidFill>
                  <a:schemeClr val="tx1"/>
                </a:solidFill>
              </a:rPr>
              <a:t>as the sum of </a:t>
            </a:r>
            <a:r>
              <a:rPr lang="en-US" sz="2400" b="1" dirty="0" err="1" smtClean="0">
                <a:solidFill>
                  <a:schemeClr val="tx1"/>
                </a:solidFill>
              </a:rPr>
              <a:t>covariances</a:t>
            </a:r>
            <a:r>
              <a:rPr lang="en-US" sz="2400" b="1" dirty="0" smtClean="0">
                <a:solidFill>
                  <a:schemeClr val="tx1"/>
                </a:solidFill>
              </a:rPr>
              <a:t> (</a:t>
            </a:r>
            <a:r>
              <a:rPr lang="en-US" sz="2400" b="1" dirty="0" smtClean="0">
                <a:solidFill>
                  <a:schemeClr val="tx1"/>
                </a:solidFill>
                <a:sym typeface="Symbol" panose="05050102010706020507" pitchFamily="18" charset="2"/>
              </a:rPr>
              <a:t></a:t>
            </a:r>
            <a:r>
              <a:rPr lang="en-US" sz="2400" b="1" dirty="0" smtClean="0"/>
              <a:t>10</a:t>
            </a:r>
            <a:r>
              <a:rPr lang="en-US" sz="2400" b="1" baseline="30000" dirty="0" smtClean="0"/>
              <a:t>4</a:t>
            </a:r>
            <a:r>
              <a:rPr lang="en-US" sz="2400" b="1" dirty="0" smtClean="0"/>
              <a:t>, b</a:t>
            </a:r>
            <a:r>
              <a:rPr lang="en-US" sz="2400" b="1" baseline="30000" dirty="0" smtClean="0"/>
              <a:t>2</a:t>
            </a:r>
            <a:r>
              <a:rPr lang="en-US" sz="2400" b="1" dirty="0" smtClean="0">
                <a:solidFill>
                  <a:schemeClr val="tx1"/>
                </a:solidFill>
              </a:rPr>
              <a:t>) along row or column for given node</a:t>
            </a:r>
          </a:p>
        </p:txBody>
      </p:sp>
      <p:sp>
        <p:nvSpPr>
          <p:cNvPr id="8" name="Подзаголовок 2"/>
          <p:cNvSpPr txBox="1">
            <a:spLocks/>
          </p:cNvSpPr>
          <p:nvPr/>
        </p:nvSpPr>
        <p:spPr>
          <a:xfrm>
            <a:off x="251520" y="4653136"/>
            <a:ext cx="8352928"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b="1" dirty="0" smtClean="0">
                <a:solidFill>
                  <a:srgbClr val="FF0000"/>
                </a:solidFill>
              </a:rPr>
              <a:t>GMA with ad-hoc USU </a:t>
            </a:r>
            <a:r>
              <a:rPr lang="en-US" sz="2200" b="1" dirty="0" smtClean="0">
                <a:solidFill>
                  <a:schemeClr val="tx1"/>
                </a:solidFill>
              </a:rPr>
              <a:t>account </a:t>
            </a:r>
            <a:r>
              <a:rPr lang="en-US" sz="2200" b="1" dirty="0" smtClean="0">
                <a:solidFill>
                  <a:srgbClr val="FF0000"/>
                </a:solidFill>
              </a:rPr>
              <a:t>increases </a:t>
            </a:r>
            <a:r>
              <a:rPr lang="en-US" sz="2200" b="1" dirty="0" smtClean="0">
                <a:solidFill>
                  <a:schemeClr val="tx1"/>
                </a:solidFill>
              </a:rPr>
              <a:t>the </a:t>
            </a:r>
            <a:r>
              <a:rPr lang="en-US" sz="2200" b="1" dirty="0" err="1" smtClean="0">
                <a:solidFill>
                  <a:schemeClr val="tx1"/>
                </a:solidFill>
              </a:rPr>
              <a:t>the</a:t>
            </a:r>
            <a:r>
              <a:rPr lang="en-US" sz="2200" b="1" dirty="0" smtClean="0">
                <a:solidFill>
                  <a:schemeClr val="tx1"/>
                </a:solidFill>
              </a:rPr>
              <a:t> vector uncertainty</a:t>
            </a:r>
          </a:p>
          <a:p>
            <a:pPr algn="l"/>
            <a:r>
              <a:rPr lang="en-US" sz="2200" b="1" dirty="0" smtClean="0">
                <a:solidFill>
                  <a:srgbClr val="FF0000"/>
                </a:solidFill>
              </a:rPr>
              <a:t>Bayes with MC </a:t>
            </a:r>
            <a:r>
              <a:rPr lang="en-US" sz="2200" b="1" dirty="0" smtClean="0">
                <a:solidFill>
                  <a:schemeClr val="tx1"/>
                </a:solidFill>
              </a:rPr>
              <a:t>method increases the vector uncertainty at 1  MeV and </a:t>
            </a:r>
            <a:r>
              <a:rPr lang="en-US" sz="2200" b="1" dirty="0" smtClean="0">
                <a:solidFill>
                  <a:srgbClr val="FF0000"/>
                </a:solidFill>
              </a:rPr>
              <a:t>decreases </a:t>
            </a:r>
            <a:r>
              <a:rPr lang="en-US" sz="2200" b="1" dirty="0" smtClean="0">
                <a:solidFill>
                  <a:schemeClr val="tx1"/>
                </a:solidFill>
              </a:rPr>
              <a:t>for others in comparison with GMA without USU..</a:t>
            </a:r>
          </a:p>
          <a:p>
            <a:pPr algn="l"/>
            <a:r>
              <a:rPr lang="en-US" sz="2200" b="1" dirty="0" smtClean="0">
                <a:solidFill>
                  <a:schemeClr val="tx1"/>
                </a:solidFill>
              </a:rPr>
              <a:t>* - </a:t>
            </a:r>
            <a:r>
              <a:rPr lang="en-US" sz="2200" b="1" dirty="0" err="1" smtClean="0">
                <a:solidFill>
                  <a:schemeClr val="tx1"/>
                </a:solidFill>
              </a:rPr>
              <a:t>Pade</a:t>
            </a:r>
            <a:r>
              <a:rPr lang="en-US" sz="2200" b="1" dirty="0" smtClean="0">
                <a:solidFill>
                  <a:schemeClr val="tx1"/>
                </a:solidFill>
              </a:rPr>
              <a:t> method does not take into account the declared uncertainties of experimental data</a:t>
            </a:r>
          </a:p>
        </p:txBody>
      </p:sp>
      <p:graphicFrame>
        <p:nvGraphicFramePr>
          <p:cNvPr id="4" name="Таблица 3"/>
          <p:cNvGraphicFramePr>
            <a:graphicFrameLocks noGrp="1"/>
          </p:cNvGraphicFramePr>
          <p:nvPr>
            <p:extLst>
              <p:ext uri="{D42A27DB-BD31-4B8C-83A1-F6EECF244321}">
                <p14:modId xmlns:p14="http://schemas.microsoft.com/office/powerpoint/2010/main" val="552621202"/>
              </p:ext>
            </p:extLst>
          </p:nvPr>
        </p:nvGraphicFramePr>
        <p:xfrm>
          <a:off x="467544" y="2060848"/>
          <a:ext cx="7992888" cy="2301745"/>
        </p:xfrm>
        <a:graphic>
          <a:graphicData uri="http://schemas.openxmlformats.org/drawingml/2006/table">
            <a:tbl>
              <a:tblPr firstRow="1" firstCol="1" bandRow="1">
                <a:tableStyleId>{5C22544A-7EE6-4342-B048-85BDC9FD1C3A}</a:tableStyleId>
              </a:tblPr>
              <a:tblGrid>
                <a:gridCol w="3096344"/>
                <a:gridCol w="720080"/>
                <a:gridCol w="720080"/>
                <a:gridCol w="648072"/>
                <a:gridCol w="720080"/>
                <a:gridCol w="648072"/>
                <a:gridCol w="792088"/>
                <a:gridCol w="648072"/>
              </a:tblGrid>
              <a:tr h="102223">
                <a:tc rowSpan="2">
                  <a:txBody>
                    <a:bodyPr/>
                    <a:lstStyle/>
                    <a:p>
                      <a:pPr marL="0" marR="0" algn="just">
                        <a:lnSpc>
                          <a:spcPct val="107000"/>
                        </a:lnSpc>
                        <a:spcBef>
                          <a:spcPts val="0"/>
                        </a:spcBef>
                        <a:spcAft>
                          <a:spcPts val="1000"/>
                        </a:spcAft>
                      </a:pPr>
                      <a:r>
                        <a:rPr lang="en-US" sz="2000" dirty="0">
                          <a:effectLst/>
                        </a:rPr>
                        <a:t>Method of the USU account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pPr marL="0" marR="0" algn="just">
                        <a:lnSpc>
                          <a:spcPct val="107000"/>
                        </a:lnSpc>
                        <a:spcBef>
                          <a:spcPts val="0"/>
                        </a:spcBef>
                        <a:spcAft>
                          <a:spcPts val="1000"/>
                        </a:spcAft>
                      </a:pPr>
                      <a:r>
                        <a:rPr lang="en-US" sz="2000" dirty="0">
                          <a:effectLst/>
                        </a:rPr>
                        <a:t>Energy node, MeV</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936">
                <a:tc vMerge="1">
                  <a:txBody>
                    <a:bodyPr/>
                    <a:lstStyle/>
                    <a:p>
                      <a:endParaRPr lang="ru-RU"/>
                    </a:p>
                  </a:txBody>
                  <a:tcPr/>
                </a:tc>
                <a:tc>
                  <a:txBody>
                    <a:bodyPr/>
                    <a:lstStyle/>
                    <a:p>
                      <a:pPr marL="0" marR="0" algn="just">
                        <a:lnSpc>
                          <a:spcPct val="107000"/>
                        </a:lnSpc>
                        <a:spcBef>
                          <a:spcPts val="0"/>
                        </a:spcBef>
                        <a:spcAft>
                          <a:spcPts val="1000"/>
                        </a:spcAft>
                      </a:pPr>
                      <a:r>
                        <a:rPr lang="en-US" sz="2000" b="1" dirty="0">
                          <a:effectLst/>
                        </a:rPr>
                        <a:t>1.00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a:effectLst/>
                        </a:rPr>
                        <a:t>1.10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a:effectLst/>
                        </a:rPr>
                        <a:t>1.25</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a:effectLst/>
                        </a:rPr>
                        <a:t>1.40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a:effectLst/>
                        </a:rPr>
                        <a:t>1.60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a:effectLst/>
                        </a:rPr>
                        <a:t>1.80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2.00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560">
                <a:tc>
                  <a:txBody>
                    <a:bodyPr/>
                    <a:lstStyle/>
                    <a:p>
                      <a:pPr marL="0" marR="0" algn="just">
                        <a:lnSpc>
                          <a:spcPct val="107000"/>
                        </a:lnSpc>
                        <a:spcBef>
                          <a:spcPts val="0"/>
                        </a:spcBef>
                        <a:spcAft>
                          <a:spcPts val="1000"/>
                        </a:spcAft>
                      </a:pPr>
                      <a:r>
                        <a:rPr lang="en-US" sz="2000" dirty="0">
                          <a:effectLst/>
                        </a:rPr>
                        <a:t>GMA without USU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solidFill>
                            <a:srgbClr val="FF0000"/>
                          </a:solidFill>
                          <a:effectLst/>
                        </a:rPr>
                        <a:t>1.84</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1.81</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1.85</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1.90</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1.94</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1.98</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1000"/>
                        </a:spcAft>
                      </a:pPr>
                      <a:r>
                        <a:rPr lang="en-US" sz="2000" b="1" dirty="0" smtClean="0">
                          <a:solidFill>
                            <a:srgbClr val="FF0000"/>
                          </a:solidFill>
                          <a:effectLst/>
                        </a:rPr>
                        <a:t>2.02</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44929">
                <a:tc>
                  <a:txBody>
                    <a:bodyPr/>
                    <a:lstStyle/>
                    <a:p>
                      <a:pPr marL="0" marR="0" algn="just">
                        <a:lnSpc>
                          <a:spcPct val="107000"/>
                        </a:lnSpc>
                        <a:spcBef>
                          <a:spcPts val="0"/>
                        </a:spcBef>
                        <a:spcAft>
                          <a:spcPts val="1000"/>
                        </a:spcAft>
                      </a:pPr>
                      <a:r>
                        <a:rPr lang="en-US" sz="2000" dirty="0">
                          <a:effectLst/>
                        </a:rPr>
                        <a:t>Ad hoc, GMA with USU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1.93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1.88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1.93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1.99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2.03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2.08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effectLst/>
                        </a:rPr>
                        <a:t>2.15</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41560">
                <a:tc>
                  <a:txBody>
                    <a:bodyPr/>
                    <a:lstStyle/>
                    <a:p>
                      <a:pPr marL="0" marR="0" algn="just">
                        <a:lnSpc>
                          <a:spcPct val="107000"/>
                        </a:lnSpc>
                        <a:spcBef>
                          <a:spcPts val="0"/>
                        </a:spcBef>
                        <a:spcAft>
                          <a:spcPts val="1000"/>
                        </a:spcAft>
                      </a:pPr>
                      <a:r>
                        <a:rPr lang="en-US" sz="2000">
                          <a:effectLst/>
                        </a:rPr>
                        <a:t>Variance method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6.19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latin typeface="+mn-lt"/>
                          <a:ea typeface="+mn-ea"/>
                          <a:cs typeface="+mn-cs"/>
                        </a:rPr>
                        <a:t>6.08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3.09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3.34</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1.78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latin typeface="+mn-lt"/>
                          <a:ea typeface="+mn-ea"/>
                          <a:cs typeface="+mn-cs"/>
                        </a:rPr>
                        <a:t>1.94</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2.13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67">
                <a:tc>
                  <a:txBody>
                    <a:bodyPr/>
                    <a:lstStyle/>
                    <a:p>
                      <a:pPr marL="0" marR="0" algn="just">
                        <a:lnSpc>
                          <a:spcPct val="107000"/>
                        </a:lnSpc>
                        <a:spcBef>
                          <a:spcPts val="0"/>
                        </a:spcBef>
                        <a:spcAft>
                          <a:spcPts val="1000"/>
                        </a:spcAft>
                      </a:pPr>
                      <a:r>
                        <a:rPr lang="en-US" sz="2000">
                          <a:effectLst/>
                        </a:rPr>
                        <a:t>Bayes with MC method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solidFill>
                            <a:schemeClr val="tx1"/>
                          </a:solidFill>
                          <a:effectLst/>
                        </a:rPr>
                        <a:t>1.98</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1.58</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1.47</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1.48</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1.42</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1.49</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just">
                        <a:lnSpc>
                          <a:spcPct val="107000"/>
                        </a:lnSpc>
                        <a:spcBef>
                          <a:spcPts val="0"/>
                        </a:spcBef>
                        <a:spcAft>
                          <a:spcPts val="1000"/>
                        </a:spcAft>
                      </a:pPr>
                      <a:r>
                        <a:rPr lang="en-US" sz="2000" b="1" dirty="0" smtClean="0">
                          <a:solidFill>
                            <a:schemeClr val="tx1"/>
                          </a:solidFill>
                          <a:effectLst/>
                        </a:rPr>
                        <a:t>1.77</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41560">
                <a:tc>
                  <a:txBody>
                    <a:bodyPr/>
                    <a:lstStyle/>
                    <a:p>
                      <a:pPr marL="0" marR="0" algn="just">
                        <a:lnSpc>
                          <a:spcPct val="107000"/>
                        </a:lnSpc>
                        <a:spcBef>
                          <a:spcPts val="0"/>
                        </a:spcBef>
                        <a:spcAft>
                          <a:spcPts val="1000"/>
                        </a:spcAft>
                      </a:pPr>
                      <a:r>
                        <a:rPr lang="en-US" sz="2000" dirty="0" err="1">
                          <a:effectLst/>
                        </a:rPr>
                        <a:t>Pade</a:t>
                      </a:r>
                      <a:r>
                        <a:rPr lang="en-US" sz="2000" dirty="0">
                          <a:effectLst/>
                        </a:rPr>
                        <a:t> </a:t>
                      </a:r>
                      <a:r>
                        <a:rPr lang="en-US" sz="2000" dirty="0" smtClean="0">
                          <a:effectLst/>
                        </a:rPr>
                        <a:t>method*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0.72</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1.12</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1.55</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1.66</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2.12</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2.27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US" sz="2000" b="1" dirty="0" smtClean="0">
                          <a:effectLst/>
                        </a:rPr>
                        <a:t>2.39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9337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467544" y="188641"/>
            <a:ext cx="8136904" cy="1008112"/>
          </a:xfrm>
        </p:spPr>
        <p:txBody>
          <a:bodyPr>
            <a:noAutofit/>
          </a:bodyPr>
          <a:lstStyle/>
          <a:p>
            <a:r>
              <a:rPr lang="en-US" b="1" dirty="0" smtClean="0">
                <a:solidFill>
                  <a:schemeClr val="tx1"/>
                </a:solidFill>
              </a:rPr>
              <a:t>Comparison of the vector uncertainties in the LSQ fits with the USU account</a:t>
            </a:r>
          </a:p>
        </p:txBody>
      </p:sp>
      <p:sp>
        <p:nvSpPr>
          <p:cNvPr id="8" name="Подзаголовок 2"/>
          <p:cNvSpPr txBox="1">
            <a:spLocks/>
          </p:cNvSpPr>
          <p:nvPr/>
        </p:nvSpPr>
        <p:spPr>
          <a:xfrm>
            <a:off x="6516216" y="1772816"/>
            <a:ext cx="2448272" cy="48245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Per-cent vector uncertainties obtained in the GMA fit with ad-hoc USU account are generally 10-20% higher than the per-cent uncertainties obtained in the Bayes with MC method. </a:t>
            </a:r>
          </a:p>
          <a:p>
            <a:pPr algn="l"/>
            <a:r>
              <a:rPr lang="en-US" sz="2000" b="1" dirty="0" smtClean="0">
                <a:solidFill>
                  <a:srgbClr val="FF0000"/>
                </a:solidFill>
              </a:rPr>
              <a:t>Good consistency between the methods at last 3 energy nodes</a:t>
            </a:r>
          </a:p>
        </p:txBody>
      </p:sp>
      <p:sp>
        <p:nvSpPr>
          <p:cNvPr id="2" name="Rectangle 2"/>
          <p:cNvSpPr>
            <a:spLocks noChangeArrowheads="1"/>
          </p:cNvSpPr>
          <p:nvPr/>
        </p:nvSpPr>
        <p:spPr bwMode="auto">
          <a:xfrm>
            <a:off x="495305"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2319927150"/>
              </p:ext>
            </p:extLst>
          </p:nvPr>
        </p:nvGraphicFramePr>
        <p:xfrm>
          <a:off x="251521" y="1484784"/>
          <a:ext cx="6120680" cy="4878251"/>
        </p:xfrm>
        <a:graphic>
          <a:graphicData uri="http://schemas.openxmlformats.org/presentationml/2006/ole">
            <mc:AlternateContent xmlns:mc="http://schemas.openxmlformats.org/markup-compatibility/2006">
              <mc:Choice xmlns:v="urn:schemas-microsoft-com:vml" Requires="v">
                <p:oleObj spid="_x0000_s2146" name="SPW 12.0 Graph" r:id="rId4" imgW="8730996" imgH="6960124" progId="SigmaPlotGraphicObject.11">
                  <p:embed/>
                </p:oleObj>
              </mc:Choice>
              <mc:Fallback>
                <p:oleObj name="SPW 12.0 Graph" r:id="rId4" imgW="8730996" imgH="6960124" progId="SigmaPlotGraphicObject.11">
                  <p:embed/>
                  <p:pic>
                    <p:nvPicPr>
                      <p:cNvPr id="0" name=""/>
                      <p:cNvPicPr/>
                      <p:nvPr/>
                    </p:nvPicPr>
                    <p:blipFill>
                      <a:blip r:embed="rId5"/>
                      <a:stretch>
                        <a:fillRect/>
                      </a:stretch>
                    </p:blipFill>
                    <p:spPr>
                      <a:xfrm>
                        <a:off x="251521" y="1484784"/>
                        <a:ext cx="6120680" cy="4878251"/>
                      </a:xfrm>
                      <a:prstGeom prst="rect">
                        <a:avLst/>
                      </a:prstGeom>
                    </p:spPr>
                  </p:pic>
                </p:oleObj>
              </mc:Fallback>
            </mc:AlternateContent>
          </a:graphicData>
        </a:graphic>
      </p:graphicFrame>
    </p:spTree>
    <p:extLst>
      <p:ext uri="{BB962C8B-B14F-4D97-AF65-F5344CB8AC3E}">
        <p14:creationId xmlns:p14="http://schemas.microsoft.com/office/powerpoint/2010/main" val="215643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467544" y="188641"/>
            <a:ext cx="8136904" cy="720080"/>
          </a:xfrm>
        </p:spPr>
        <p:txBody>
          <a:bodyPr>
            <a:noAutofit/>
          </a:bodyPr>
          <a:lstStyle/>
          <a:p>
            <a:r>
              <a:rPr lang="en-US" b="1" dirty="0" smtClean="0">
                <a:solidFill>
                  <a:schemeClr val="tx1"/>
                </a:solidFill>
              </a:rPr>
              <a:t>Conclusion</a:t>
            </a:r>
          </a:p>
        </p:txBody>
      </p:sp>
      <p:sp>
        <p:nvSpPr>
          <p:cNvPr id="8" name="Подзаголовок 2"/>
          <p:cNvSpPr txBox="1">
            <a:spLocks/>
          </p:cNvSpPr>
          <p:nvPr/>
        </p:nvSpPr>
        <p:spPr>
          <a:xfrm>
            <a:off x="251520" y="1124744"/>
            <a:ext cx="8568952" cy="50405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AutoNum type="arabicPeriod"/>
            </a:pPr>
            <a:r>
              <a:rPr lang="en-US" sz="2400" b="1" dirty="0" smtClean="0">
                <a:solidFill>
                  <a:schemeClr val="tx1"/>
                </a:solidFill>
              </a:rPr>
              <a:t>Ad-hoc approach with iterative construction of USU </a:t>
            </a:r>
            <a:r>
              <a:rPr lang="en-US" sz="2400" b="1" dirty="0" err="1" smtClean="0">
                <a:solidFill>
                  <a:schemeClr val="tx1"/>
                </a:solidFill>
              </a:rPr>
              <a:t>covariances</a:t>
            </a:r>
            <a:r>
              <a:rPr lang="en-US" sz="2400" b="1" dirty="0" smtClean="0">
                <a:solidFill>
                  <a:schemeClr val="tx1"/>
                </a:solidFill>
              </a:rPr>
              <a:t> for each experimental data set is a simple, robust, controllable method, which is </a:t>
            </a:r>
            <a:r>
              <a:rPr lang="en-US" sz="2400" b="1" dirty="0" err="1" smtClean="0">
                <a:solidFill>
                  <a:schemeClr val="tx1"/>
                </a:solidFill>
              </a:rPr>
              <a:t>easly</a:t>
            </a:r>
            <a:r>
              <a:rPr lang="en-US" sz="2400" b="1" dirty="0" smtClean="0">
                <a:solidFill>
                  <a:schemeClr val="tx1"/>
                </a:solidFill>
              </a:rPr>
              <a:t> implement in the </a:t>
            </a:r>
            <a:r>
              <a:rPr lang="en-US" sz="2400" b="1" dirty="0" err="1" smtClean="0">
                <a:solidFill>
                  <a:schemeClr val="tx1"/>
                </a:solidFill>
              </a:rPr>
              <a:t>GMAPy</a:t>
            </a:r>
            <a:r>
              <a:rPr lang="en-US" sz="2400" b="1" dirty="0" smtClean="0">
                <a:solidFill>
                  <a:schemeClr val="tx1"/>
                </a:solidFill>
              </a:rPr>
              <a:t> code with USU </a:t>
            </a:r>
            <a:r>
              <a:rPr lang="en-US" sz="2400" b="1" dirty="0" err="1" smtClean="0">
                <a:solidFill>
                  <a:schemeClr val="tx1"/>
                </a:solidFill>
              </a:rPr>
              <a:t>covariances</a:t>
            </a:r>
            <a:r>
              <a:rPr lang="en-US" sz="2400" b="1" dirty="0" smtClean="0">
                <a:solidFill>
                  <a:schemeClr val="tx1"/>
                </a:solidFill>
              </a:rPr>
              <a:t> added at each node (if needed). It is generalization of outlaying data treatment used in GMA standards evaluation</a:t>
            </a:r>
          </a:p>
          <a:p>
            <a:pPr marL="457200" indent="-457200" algn="l">
              <a:buAutoNum type="arabicPeriod"/>
            </a:pPr>
            <a:r>
              <a:rPr lang="en-US" sz="2400" b="1" dirty="0" smtClean="0">
                <a:solidFill>
                  <a:schemeClr val="tx1"/>
                </a:solidFill>
              </a:rPr>
              <a:t>CSEWG 1991 Standards Committee statement that one-sigma uncertainty of the evaluated data should cover in average 2/3 of experimental data  is true for data with only statistical uncertainties (no correlations in multivariate case) </a:t>
            </a:r>
          </a:p>
          <a:p>
            <a:pPr marL="457200" indent="-457200" algn="l">
              <a:buAutoNum type="arabicPeriod"/>
            </a:pPr>
            <a:r>
              <a:rPr lang="en-US" sz="2400" b="1" dirty="0" smtClean="0">
                <a:solidFill>
                  <a:schemeClr val="tx1"/>
                </a:solidFill>
              </a:rPr>
              <a:t>In general case, and especially when evaluation is obtained in the model fit, the spread of experimental data can be much larger than the one-sigma uncertainty of the evaluated values. </a:t>
            </a:r>
          </a:p>
        </p:txBody>
      </p:sp>
      <p:sp>
        <p:nvSpPr>
          <p:cNvPr id="2" name="Rectangle 2"/>
          <p:cNvSpPr>
            <a:spLocks noChangeArrowheads="1"/>
          </p:cNvSpPr>
          <p:nvPr/>
        </p:nvSpPr>
        <p:spPr bwMode="auto">
          <a:xfrm>
            <a:off x="495305"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954916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467544" y="188641"/>
            <a:ext cx="8136904" cy="720080"/>
          </a:xfrm>
        </p:spPr>
        <p:txBody>
          <a:bodyPr>
            <a:noAutofit/>
          </a:bodyPr>
          <a:lstStyle/>
          <a:p>
            <a:r>
              <a:rPr lang="en-US" b="1" dirty="0" smtClean="0">
                <a:solidFill>
                  <a:schemeClr val="tx1"/>
                </a:solidFill>
              </a:rPr>
              <a:t>Additional materials</a:t>
            </a:r>
          </a:p>
        </p:txBody>
      </p:sp>
      <p:sp>
        <p:nvSpPr>
          <p:cNvPr id="8" name="Подзаголовок 2"/>
          <p:cNvSpPr txBox="1">
            <a:spLocks/>
          </p:cNvSpPr>
          <p:nvPr/>
        </p:nvSpPr>
        <p:spPr>
          <a:xfrm>
            <a:off x="251520" y="836712"/>
            <a:ext cx="8568952" cy="53285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AutoNum type="arabicPeriod"/>
            </a:pPr>
            <a:endParaRPr lang="en-US" sz="2400" b="1" dirty="0" smtClean="0">
              <a:solidFill>
                <a:schemeClr val="tx1"/>
              </a:solidFill>
            </a:endParaRPr>
          </a:p>
        </p:txBody>
      </p:sp>
      <p:sp>
        <p:nvSpPr>
          <p:cNvPr id="3" name="Rectangle 2"/>
          <p:cNvSpPr>
            <a:spLocks noChangeArrowheads="1"/>
          </p:cNvSpPr>
          <p:nvPr/>
        </p:nvSpPr>
        <p:spPr bwMode="auto">
          <a:xfrm>
            <a:off x="467544" y="660232"/>
            <a:ext cx="82089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Simple EXAMPLE2 prepared by </a:t>
            </a:r>
            <a:r>
              <a:rPr kumimoji="0" lang="en-US" sz="2400" b="1"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Soo-Youl</a:t>
            </a:r>
            <a:r>
              <a:rPr kumimoji="0" 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OH (2002)</a:t>
            </a:r>
            <a:endParaRPr kumimoji="0" lang="ru-RU"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3"/>
              </a:rPr>
              <a:t>https://www-nds.iaea.org/publications/indc/indc-nds-0438.pdf</a:t>
            </a:r>
            <a:r>
              <a:rPr kumimoji="0" 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page 140.</a:t>
            </a: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cs typeface="Times New Roman" panose="02020603050405020304" pitchFamily="18" charset="0"/>
              </a:rPr>
              <a:t>3 uncorrelated data set given at 4 nodes. Each dataset has the same uncertainties which include large systematic (normalization) component.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cs typeface="Times New Roman" panose="02020603050405020304" pitchFamily="18" charset="0"/>
              </a:rPr>
              <a:t>Uncertainties</a:t>
            </a:r>
            <a:r>
              <a:rPr kumimoji="0" lang="en-US" sz="2400" b="1" i="0" u="none" strike="noStrike" cap="none" normalizeH="0" dirty="0" smtClean="0">
                <a:ln>
                  <a:noFill/>
                </a:ln>
                <a:solidFill>
                  <a:schemeClr val="tx1"/>
                </a:solidFill>
                <a:effectLst/>
                <a:cs typeface="Times New Roman" panose="02020603050405020304" pitchFamily="18" charset="0"/>
              </a:rPr>
              <a:t> </a:t>
            </a:r>
            <a:r>
              <a:rPr lang="en-US" sz="2400" b="1" dirty="0" smtClean="0">
                <a:cs typeface="Times New Roman" panose="02020603050405020304" pitchFamily="18" charset="0"/>
              </a:rPr>
              <a:t>in each data set are strongly correlated (CC=0.86)</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3073"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46" y="3356992"/>
            <a:ext cx="8195510" cy="33316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06045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51520" y="1124744"/>
            <a:ext cx="8568952" cy="50405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AutoNum type="arabicPeriod"/>
            </a:pPr>
            <a:endParaRPr lang="en-US" sz="2400" b="1" dirty="0" smtClean="0">
              <a:solidFill>
                <a:schemeClr val="tx1"/>
              </a:solidFill>
            </a:endParaRPr>
          </a:p>
        </p:txBody>
      </p:sp>
      <p:sp>
        <p:nvSpPr>
          <p:cNvPr id="3" name="Rectangle 2"/>
          <p:cNvSpPr>
            <a:spLocks noChangeArrowheads="1"/>
          </p:cNvSpPr>
          <p:nvPr/>
        </p:nvSpPr>
        <p:spPr bwMode="auto">
          <a:xfrm>
            <a:off x="219742" y="498875"/>
            <a:ext cx="8752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GMA non-model and linear quadratic and cubic fits fits were done. </a:t>
            </a: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Results of cubic fit was the same as GMA fit.</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280920" cy="4464496"/>
          </a:xfrm>
          <a:prstGeom prst="rect">
            <a:avLst/>
          </a:prstGeom>
          <a:noFill/>
          <a:ln>
            <a:noFill/>
          </a:ln>
        </p:spPr>
      </p:pic>
    </p:spTree>
    <p:extLst>
      <p:ext uri="{BB962C8B-B14F-4D97-AF65-F5344CB8AC3E}">
        <p14:creationId xmlns:p14="http://schemas.microsoft.com/office/powerpoint/2010/main" val="583450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 name="Рисунок 9"/>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136904" cy="5328592"/>
          </a:xfrm>
          <a:prstGeom prst="rect">
            <a:avLst/>
          </a:prstGeom>
          <a:noFill/>
          <a:ln>
            <a:noFill/>
          </a:ln>
        </p:spPr>
      </p:pic>
      <p:sp>
        <p:nvSpPr>
          <p:cNvPr id="11" name="Rectangle 2"/>
          <p:cNvSpPr>
            <a:spLocks noChangeArrowheads="1"/>
          </p:cNvSpPr>
          <p:nvPr/>
        </p:nvSpPr>
        <p:spPr bwMode="auto">
          <a:xfrm>
            <a:off x="611560" y="332656"/>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Different measures of uncertainty were calculated</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589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836712"/>
            <a:ext cx="8136904" cy="5256584"/>
          </a:xfrm>
        </p:spPr>
        <p:txBody>
          <a:bodyPr>
            <a:noAutofit/>
          </a:bodyPr>
          <a:lstStyle/>
          <a:p>
            <a:pPr algn="l"/>
            <a:r>
              <a:rPr lang="en-US" sz="2200" b="1" dirty="0" smtClean="0"/>
              <a:t>“Comparative </a:t>
            </a:r>
            <a:r>
              <a:rPr lang="en-US" sz="2200" b="1" dirty="0"/>
              <a:t>Analysis of Determination and Account of Unrecognized Source Uncertainty (USU) </a:t>
            </a:r>
            <a:r>
              <a:rPr lang="en-US" sz="2200" b="1" dirty="0" err="1"/>
              <a:t>Covariances</a:t>
            </a:r>
            <a:r>
              <a:rPr lang="en-US" sz="2200" b="1" dirty="0"/>
              <a:t> in the Data Evaluation </a:t>
            </a:r>
            <a:r>
              <a:rPr lang="en-US" sz="2200" b="1" dirty="0" smtClean="0"/>
              <a:t>Process” was prepared for TM on Neutron Data Standards, October 2023, IAEA, </a:t>
            </a:r>
            <a:r>
              <a:rPr lang="en-US" sz="2200" b="1" dirty="0"/>
              <a:t>Vienna (but not presented)</a:t>
            </a:r>
            <a:r>
              <a:rPr lang="en-US" sz="2200" b="1" dirty="0" smtClean="0"/>
              <a:t/>
            </a:r>
            <a:br>
              <a:rPr lang="en-US" sz="2200" b="1" dirty="0" smtClean="0"/>
            </a:br>
            <a:r>
              <a:rPr lang="en-US" sz="2200" b="1" dirty="0" smtClean="0"/>
              <a:t/>
            </a:r>
            <a:br>
              <a:rPr lang="en-US" sz="2200" b="1" dirty="0" smtClean="0"/>
            </a:br>
            <a:r>
              <a:rPr lang="en-US" sz="2200" b="1" dirty="0" smtClean="0"/>
              <a:t>3 methods of USU accounts were compared:</a:t>
            </a:r>
            <a:br>
              <a:rPr lang="en-US" sz="2200" b="1" dirty="0" smtClean="0"/>
            </a:br>
            <a:r>
              <a:rPr lang="en-US" sz="2200" b="1" dirty="0" smtClean="0"/>
              <a:t/>
            </a:r>
            <a:br>
              <a:rPr lang="en-US" sz="2200" b="1" dirty="0" smtClean="0"/>
            </a:br>
            <a:r>
              <a:rPr lang="en-US" sz="2200" b="1" dirty="0" smtClean="0"/>
              <a:t>1. Ad-hoc approach for outlaying data used in previous Standards </a:t>
            </a:r>
            <a:r>
              <a:rPr lang="en-US" sz="2200" b="1" dirty="0" err="1" smtClean="0"/>
              <a:t>evluation</a:t>
            </a:r>
            <a:r>
              <a:rPr lang="en-US" sz="2200" b="1" dirty="0" smtClean="0"/>
              <a:t> with the generalization at USU </a:t>
            </a:r>
            <a:r>
              <a:rPr lang="en-US" sz="2200" b="1" dirty="0" err="1" smtClean="0"/>
              <a:t>covariances</a:t>
            </a:r>
            <a:r>
              <a:rPr lang="en-US" sz="2200" b="1" dirty="0" smtClean="0"/>
              <a:t> (V. Pronyaev)</a:t>
            </a:r>
            <a:br>
              <a:rPr lang="en-US" sz="2200" b="1" dirty="0" smtClean="0"/>
            </a:br>
            <a:r>
              <a:rPr lang="en-US" sz="2200" b="1" dirty="0" smtClean="0"/>
              <a:t/>
            </a:r>
            <a:br>
              <a:rPr lang="en-US" sz="2200" b="1" dirty="0" smtClean="0"/>
            </a:br>
            <a:r>
              <a:rPr lang="en-US" sz="2200" b="1" dirty="0" smtClean="0"/>
              <a:t>2. Bayesian </a:t>
            </a:r>
            <a:r>
              <a:rPr lang="en-US" sz="2200" b="1" dirty="0"/>
              <a:t>approach with Monte </a:t>
            </a:r>
            <a:r>
              <a:rPr lang="en-US" sz="2200" b="1" dirty="0" smtClean="0"/>
              <a:t>Carlo Sampling for wide energy groups (G. Schnabel)</a:t>
            </a:r>
            <a:br>
              <a:rPr lang="en-US" sz="2200" b="1" dirty="0" smtClean="0"/>
            </a:br>
            <a:r>
              <a:rPr lang="en-US" sz="2200" b="1" dirty="0" smtClean="0"/>
              <a:t/>
            </a:r>
            <a:br>
              <a:rPr lang="en-US" sz="2200" b="1" dirty="0" smtClean="0"/>
            </a:br>
            <a:r>
              <a:rPr lang="en-US" sz="2200" b="1" dirty="0" smtClean="0"/>
              <a:t>3. Variance analysis (S. </a:t>
            </a:r>
            <a:r>
              <a:rPr lang="en-US" sz="2200" b="1" dirty="0" err="1" smtClean="0"/>
              <a:t>Badikov</a:t>
            </a:r>
            <a:r>
              <a:rPr lang="en-US" sz="2200" b="1" dirty="0" smtClean="0"/>
              <a:t>)</a:t>
            </a:r>
            <a:br>
              <a:rPr lang="en-US" sz="2200" b="1" dirty="0" smtClean="0"/>
            </a:br>
            <a:r>
              <a:rPr lang="en-US" sz="2200" b="1" dirty="0"/>
              <a:t/>
            </a:r>
            <a:br>
              <a:rPr lang="en-US" sz="2200" b="1" dirty="0"/>
            </a:br>
            <a:r>
              <a:rPr lang="en-US" sz="2200" b="1" dirty="0" smtClean="0"/>
              <a:t>Specially prepared test1 case realistic data were used in the fits.</a:t>
            </a:r>
            <a:endParaRPr lang="ru-RU" sz="2200" b="1" dirty="0"/>
          </a:p>
        </p:txBody>
      </p:sp>
    </p:spTree>
    <p:extLst>
      <p:ext uri="{BB962C8B-B14F-4D97-AF65-F5344CB8AC3E}">
        <p14:creationId xmlns:p14="http://schemas.microsoft.com/office/powerpoint/2010/main" val="105070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395536" y="404664"/>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Different measures of uncertainty were calculated</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107504" y="1268760"/>
            <a:ext cx="8876158" cy="5184576"/>
          </a:xfrm>
          <a:prstGeom prst="rect">
            <a:avLst/>
          </a:prstGeom>
        </p:spPr>
      </p:pic>
    </p:spTree>
    <p:extLst>
      <p:ext uri="{BB962C8B-B14F-4D97-AF65-F5344CB8AC3E}">
        <p14:creationId xmlns:p14="http://schemas.microsoft.com/office/powerpoint/2010/main" val="296274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467544" y="188640"/>
            <a:ext cx="8136904" cy="720080"/>
          </a:xfrm>
        </p:spPr>
        <p:txBody>
          <a:bodyPr>
            <a:noAutofit/>
          </a:bodyPr>
          <a:lstStyle/>
          <a:p>
            <a:r>
              <a:rPr lang="en-US" b="1" dirty="0" smtClean="0">
                <a:solidFill>
                  <a:schemeClr val="tx1"/>
                </a:solidFill>
              </a:rPr>
              <a:t>Additional materials</a:t>
            </a:r>
          </a:p>
        </p:txBody>
      </p:sp>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395536" y="90872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Different measures of uncertainty were calculated</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382884" y="1628800"/>
            <a:ext cx="8458521" cy="4896544"/>
          </a:xfrm>
          <a:prstGeom prst="rect">
            <a:avLst/>
          </a:prstGeom>
        </p:spPr>
      </p:pic>
    </p:spTree>
    <p:extLst>
      <p:ext uri="{BB962C8B-B14F-4D97-AF65-F5344CB8AC3E}">
        <p14:creationId xmlns:p14="http://schemas.microsoft.com/office/powerpoint/2010/main" val="2736888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467544" y="188640"/>
            <a:ext cx="8136904" cy="720080"/>
          </a:xfrm>
        </p:spPr>
        <p:txBody>
          <a:bodyPr>
            <a:noAutofit/>
          </a:bodyPr>
          <a:lstStyle/>
          <a:p>
            <a:r>
              <a:rPr lang="en-US" b="1" dirty="0" smtClean="0">
                <a:solidFill>
                  <a:schemeClr val="tx1"/>
                </a:solidFill>
              </a:rPr>
              <a:t>Additional materials</a:t>
            </a:r>
          </a:p>
        </p:txBody>
      </p:sp>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395536" y="90872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ea typeface="Calibri" panose="020F0502020204030204" pitchFamily="34" charset="0"/>
                <a:cs typeface="Times New Roman" panose="02020603050405020304" pitchFamily="18" charset="0"/>
              </a:rPr>
              <a:t>Different measures of uncertainty were calculated</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75752"/>
            <a:ext cx="7056783" cy="4805576"/>
          </a:xfrm>
          <a:prstGeom prst="rect">
            <a:avLst/>
          </a:prstGeom>
          <a:noFill/>
          <a:ln>
            <a:noFill/>
          </a:ln>
        </p:spPr>
      </p:pic>
    </p:spTree>
    <p:extLst>
      <p:ext uri="{BB962C8B-B14F-4D97-AF65-F5344CB8AC3E}">
        <p14:creationId xmlns:p14="http://schemas.microsoft.com/office/powerpoint/2010/main" val="1266503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7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291241" y="3789364"/>
            <a:ext cx="856151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b="1" dirty="0">
                <a:ea typeface="Calibri" panose="020F0502020204030204" pitchFamily="34" charset="0"/>
                <a:cs typeface="Times New Roman" panose="02020603050405020304" pitchFamily="18" charset="0"/>
              </a:rPr>
              <a:t>The values ​​of </a:t>
            </a:r>
            <a:r>
              <a:rPr lang="en-US" sz="2400" b="1" dirty="0" smtClean="0">
                <a:ea typeface="Calibri" panose="020F0502020204030204" pitchFamily="34" charset="0"/>
                <a:cs typeface="Times New Roman" panose="02020603050405020304" pitchFamily="18" charset="0"/>
              </a:rPr>
              <a:t>uncertainty </a:t>
            </a:r>
            <a:r>
              <a:rPr lang="en-US" sz="2400" b="1" dirty="0">
                <a:ea typeface="Calibri" panose="020F0502020204030204" pitchFamily="34" charset="0"/>
                <a:cs typeface="Times New Roman" panose="02020603050405020304" pitchFamily="18" charset="0"/>
              </a:rPr>
              <a:t>measures of the covariance matrix of the model </a:t>
            </a:r>
            <a:r>
              <a:rPr lang="en-US" sz="2400" b="1" dirty="0" smtClean="0">
                <a:ea typeface="Calibri" panose="020F0502020204030204" pitchFamily="34" charset="0"/>
                <a:cs typeface="Times New Roman" panose="02020603050405020304" pitchFamily="18" charset="0"/>
              </a:rPr>
              <a:t>evaluation </a:t>
            </a:r>
            <a:r>
              <a:rPr lang="en-US" sz="2400" b="1" dirty="0">
                <a:ea typeface="Calibri" panose="020F0502020204030204" pitchFamily="34" charset="0"/>
                <a:cs typeface="Times New Roman" panose="02020603050405020304" pitchFamily="18" charset="0"/>
              </a:rPr>
              <a:t>approach their values ​​in the </a:t>
            </a:r>
            <a:r>
              <a:rPr lang="en-US" sz="2400" b="1" dirty="0" smtClean="0">
                <a:ea typeface="Calibri" panose="020F0502020204030204" pitchFamily="34" charset="0"/>
                <a:cs typeface="Times New Roman" panose="02020603050405020304" pitchFamily="18" charset="0"/>
              </a:rPr>
              <a:t>non-model evaluation, </a:t>
            </a:r>
            <a:r>
              <a:rPr lang="en-US" sz="2400" b="1" dirty="0" smtClean="0">
                <a:solidFill>
                  <a:srgbClr val="FF0000"/>
                </a:solidFill>
                <a:ea typeface="Calibri" panose="020F0502020204030204" pitchFamily="34" charset="0"/>
                <a:cs typeface="Times New Roman" panose="02020603050405020304" pitchFamily="18" charset="0"/>
              </a:rPr>
              <a:t>when the model evaluations approach </a:t>
            </a:r>
            <a:r>
              <a:rPr lang="en-US" sz="2400" b="1" dirty="0">
                <a:solidFill>
                  <a:srgbClr val="FF0000"/>
                </a:solidFill>
                <a:ea typeface="Calibri" panose="020F0502020204030204" pitchFamily="34" charset="0"/>
                <a:cs typeface="Times New Roman" panose="02020603050405020304" pitchFamily="18" charset="0"/>
              </a:rPr>
              <a:t>the </a:t>
            </a:r>
            <a:r>
              <a:rPr lang="en-US" sz="2400" b="1" dirty="0" err="1" smtClean="0">
                <a:solidFill>
                  <a:srgbClr val="FF0000"/>
                </a:solidFill>
                <a:ea typeface="Calibri" panose="020F0502020204030204" pitchFamily="34" charset="0"/>
                <a:cs typeface="Times New Roman" panose="02020603050405020304" pitchFamily="18" charset="0"/>
              </a:rPr>
              <a:t>the</a:t>
            </a:r>
            <a:r>
              <a:rPr lang="en-US" sz="2400" b="1" dirty="0" smtClean="0">
                <a:solidFill>
                  <a:srgbClr val="FF0000"/>
                </a:solidFill>
                <a:ea typeface="Calibri" panose="020F0502020204030204" pitchFamily="34" charset="0"/>
                <a:cs typeface="Times New Roman" panose="02020603050405020304" pitchFamily="18" charset="0"/>
              </a:rPr>
              <a:t> non-model evaluations</a:t>
            </a:r>
          </a:p>
          <a:p>
            <a:pPr lvl="0" eaLnBrk="0" fontAlgn="base" hangingPunct="0">
              <a:spcBef>
                <a:spcPct val="0"/>
              </a:spcBef>
              <a:spcAft>
                <a:spcPct val="0"/>
              </a:spcAft>
            </a:pPr>
            <a:r>
              <a:rPr lang="en-US" sz="2400" b="1" dirty="0" smtClean="0">
                <a:ea typeface="Calibri" panose="020F0502020204030204" pitchFamily="34" charset="0"/>
                <a:cs typeface="Times New Roman" panose="02020603050405020304" pitchFamily="18" charset="0"/>
              </a:rPr>
              <a:t>At the same time, the variances (% uncertainties) are higher in the non-model fit in comparison with model fits when obtained evaluated values differ in these fits</a:t>
            </a:r>
            <a:endParaRPr kumimoji="0" lang="ru-RU" sz="2400" b="0" i="0" u="none" strike="noStrike" cap="none" normalizeH="0" baseline="0" dirty="0" smtClean="0">
              <a:ln>
                <a:noFill/>
              </a:ln>
              <a:solidFill>
                <a:srgbClr val="FF0000"/>
              </a:solidFill>
              <a:effectLst/>
              <a:latin typeface="Arial" panose="020B0604020202020204" pitchFamily="34" charset="0"/>
            </a:endParaRPr>
          </a:p>
        </p:txBody>
      </p:sp>
      <p:pic>
        <p:nvPicPr>
          <p:cNvPr id="8" name="Рисунок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7840089" cy="3672408"/>
          </a:xfrm>
          <a:prstGeom prst="rect">
            <a:avLst/>
          </a:prstGeom>
          <a:noFill/>
          <a:ln>
            <a:noFill/>
          </a:ln>
        </p:spPr>
      </p:pic>
    </p:spTree>
    <p:extLst>
      <p:ext uri="{BB962C8B-B14F-4D97-AF65-F5344CB8AC3E}">
        <p14:creationId xmlns:p14="http://schemas.microsoft.com/office/powerpoint/2010/main" val="190234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51520" y="260648"/>
            <a:ext cx="8568952" cy="64087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err="1" smtClean="0">
                <a:solidFill>
                  <a:srgbClr val="FF0000"/>
                </a:solidFill>
              </a:rPr>
              <a:t>Wilks</a:t>
            </a:r>
            <a:r>
              <a:rPr lang="en-US" sz="2400" b="1" dirty="0" smtClean="0">
                <a:solidFill>
                  <a:srgbClr val="FF0000"/>
                </a:solidFill>
              </a:rPr>
              <a:t>’ generalized variance or sum of all </a:t>
            </a:r>
            <a:r>
              <a:rPr lang="en-US" sz="2400" b="1" dirty="0" err="1" smtClean="0">
                <a:solidFill>
                  <a:srgbClr val="FF0000"/>
                </a:solidFill>
              </a:rPr>
              <a:t>covariances</a:t>
            </a:r>
            <a:r>
              <a:rPr lang="en-US" sz="2400" b="1" dirty="0" smtClean="0">
                <a:solidFill>
                  <a:schemeClr val="tx1"/>
                </a:solidFill>
              </a:rPr>
              <a:t>.</a:t>
            </a:r>
          </a:p>
          <a:p>
            <a:pPr algn="l"/>
            <a:r>
              <a:rPr lang="en-US" sz="2400" b="1" dirty="0" smtClean="0">
                <a:solidFill>
                  <a:schemeClr val="tx1"/>
                </a:solidFill>
              </a:rPr>
              <a:t>What does better characterize the uncertainty with covariance matrix?</a:t>
            </a:r>
          </a:p>
          <a:p>
            <a:pPr algn="l"/>
            <a:endParaRPr lang="en-US" sz="800" b="1" dirty="0">
              <a:solidFill>
                <a:schemeClr val="tx1"/>
              </a:solidFill>
            </a:endParaRPr>
          </a:p>
          <a:p>
            <a:pPr algn="l"/>
            <a:r>
              <a:rPr lang="en-US" sz="2400" b="1" dirty="0" err="1" smtClean="0">
                <a:solidFill>
                  <a:schemeClr val="tx1"/>
                </a:solidFill>
              </a:rPr>
              <a:t>Wiks</a:t>
            </a:r>
            <a:r>
              <a:rPr lang="en-US" sz="2400" b="1" dirty="0" smtClean="0">
                <a:solidFill>
                  <a:schemeClr val="tx1"/>
                </a:solidFill>
              </a:rPr>
              <a:t> considered </a:t>
            </a:r>
            <a:r>
              <a:rPr lang="en-US" sz="2400" b="1" dirty="0" smtClean="0">
                <a:solidFill>
                  <a:srgbClr val="FF0000"/>
                </a:solidFill>
              </a:rPr>
              <a:t>the determinant of the covariance matrix as the generalized variance</a:t>
            </a:r>
            <a:r>
              <a:rPr lang="en-US" sz="2400" b="1" dirty="0" smtClean="0">
                <a:solidFill>
                  <a:schemeClr val="tx1"/>
                </a:solidFill>
              </a:rPr>
              <a:t> (analog of sigma^2 in one-</a:t>
            </a:r>
            <a:r>
              <a:rPr lang="en-US" sz="2400" b="1" dirty="0" err="1" smtClean="0">
                <a:solidFill>
                  <a:schemeClr val="tx1"/>
                </a:solidFill>
              </a:rPr>
              <a:t>variate</a:t>
            </a:r>
            <a:r>
              <a:rPr lang="en-US" sz="2400" b="1" dirty="0" smtClean="0">
                <a:solidFill>
                  <a:schemeClr val="tx1"/>
                </a:solidFill>
              </a:rPr>
              <a:t> case). If sigma is the width of distribution, determinant presents the volume (width) </a:t>
            </a:r>
            <a:r>
              <a:rPr lang="en-US" sz="2400" b="1" dirty="0">
                <a:solidFill>
                  <a:schemeClr val="tx1"/>
                </a:solidFill>
              </a:rPr>
              <a:t>o</a:t>
            </a:r>
            <a:r>
              <a:rPr lang="en-US" sz="2400" b="1" dirty="0" smtClean="0">
                <a:solidFill>
                  <a:schemeClr val="tx1"/>
                </a:solidFill>
              </a:rPr>
              <a:t>f multivariate distribution and as sigma characterize the uncertainty</a:t>
            </a:r>
          </a:p>
          <a:p>
            <a:pPr algn="l"/>
            <a:endParaRPr lang="en-US" sz="800" b="1" dirty="0" smtClean="0">
              <a:solidFill>
                <a:schemeClr val="tx1"/>
              </a:solidFill>
            </a:endParaRPr>
          </a:p>
          <a:p>
            <a:pPr algn="l"/>
            <a:r>
              <a:rPr lang="en-US" sz="2400" b="1" dirty="0">
                <a:solidFill>
                  <a:schemeClr val="tx1"/>
                </a:solidFill>
              </a:rPr>
              <a:t>T</a:t>
            </a:r>
            <a:r>
              <a:rPr lang="en-US" sz="2400" b="1" dirty="0" smtClean="0">
                <a:solidFill>
                  <a:schemeClr val="tx1"/>
                </a:solidFill>
              </a:rPr>
              <a:t>he simplest covariance matrix can be for two-</a:t>
            </a:r>
            <a:r>
              <a:rPr lang="en-US" sz="2400" b="1" dirty="0" err="1" smtClean="0">
                <a:solidFill>
                  <a:schemeClr val="tx1"/>
                </a:solidFill>
              </a:rPr>
              <a:t>variate</a:t>
            </a:r>
            <a:r>
              <a:rPr lang="en-US" sz="2400" b="1" dirty="0" smtClean="0">
                <a:solidFill>
                  <a:schemeClr val="tx1"/>
                </a:solidFill>
              </a:rPr>
              <a:t> case with 1 at the diagonal and  the X value at off-diagonal elements varying from -1 (strong anti-correlations) to 0 (no correlations) and to +1 strong correlations. </a:t>
            </a:r>
          </a:p>
          <a:p>
            <a:pPr algn="l"/>
            <a:r>
              <a:rPr lang="en-US" sz="2400" b="1" dirty="0" smtClean="0">
                <a:solidFill>
                  <a:schemeClr val="tx1"/>
                </a:solidFill>
              </a:rPr>
              <a:t>               1          X</a:t>
            </a:r>
          </a:p>
          <a:p>
            <a:pPr algn="l"/>
            <a:r>
              <a:rPr lang="en-US" sz="2400" dirty="0" smtClean="0">
                <a:solidFill>
                  <a:schemeClr val="tx1"/>
                </a:solidFill>
              </a:rPr>
              <a:t>                                             -1 &lt;X &lt;1</a:t>
            </a:r>
            <a:endParaRPr lang="en-US" sz="2400" dirty="0">
              <a:solidFill>
                <a:schemeClr val="tx1"/>
              </a:solidFill>
            </a:endParaRPr>
          </a:p>
          <a:p>
            <a:pPr algn="l"/>
            <a:r>
              <a:rPr lang="en-US" sz="2400" b="1" dirty="0" smtClean="0">
                <a:solidFill>
                  <a:schemeClr val="tx1"/>
                </a:solidFill>
              </a:rPr>
              <a:t>               X           1</a:t>
            </a:r>
          </a:p>
          <a:p>
            <a:pPr algn="l"/>
            <a:endParaRPr lang="en-US" sz="2400" b="1" dirty="0">
              <a:solidFill>
                <a:schemeClr val="tx1"/>
              </a:solidFill>
            </a:endParaRPr>
          </a:p>
          <a:p>
            <a:pPr algn="l"/>
            <a:r>
              <a:rPr lang="en-US" sz="2400" b="1" dirty="0" smtClean="0">
                <a:solidFill>
                  <a:schemeClr val="tx1"/>
                </a:solidFill>
              </a:rPr>
              <a:t> </a:t>
            </a:r>
          </a:p>
        </p:txBody>
      </p:sp>
      <p:cxnSp>
        <p:nvCxnSpPr>
          <p:cNvPr id="5" name="Прямая соединительная линия 4"/>
          <p:cNvCxnSpPr/>
          <p:nvPr/>
        </p:nvCxnSpPr>
        <p:spPr>
          <a:xfrm>
            <a:off x="1259632" y="5301208"/>
            <a:ext cx="0" cy="1224136"/>
          </a:xfrm>
          <a:prstGeom prst="line">
            <a:avLst/>
          </a:prstGeom>
          <a:ln/>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a:off x="2555776" y="5373216"/>
            <a:ext cx="0" cy="122413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04834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51520" y="980728"/>
            <a:ext cx="8496944" cy="19976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400" b="1" dirty="0" smtClean="0">
                <a:solidFill>
                  <a:schemeClr val="tx1"/>
                </a:solidFill>
              </a:rPr>
              <a:t>Variances are not changing, </a:t>
            </a:r>
            <a:r>
              <a:rPr lang="en-US" sz="2400" b="1" dirty="0">
                <a:solidFill>
                  <a:schemeClr val="tx1"/>
                </a:solidFill>
              </a:rPr>
              <a:t>b</a:t>
            </a:r>
            <a:r>
              <a:rPr lang="en-US" sz="2400" b="1" dirty="0" smtClean="0">
                <a:solidFill>
                  <a:schemeClr val="tx1"/>
                </a:solidFill>
              </a:rPr>
              <a:t>ut correlation coefficient is changing from -1 to +1</a:t>
            </a:r>
          </a:p>
          <a:p>
            <a:pPr marL="457200" indent="-457200" algn="l">
              <a:buFont typeface="Arial" panose="020B0604020202020204" pitchFamily="34" charset="0"/>
              <a:buChar char="•"/>
            </a:pPr>
            <a:r>
              <a:rPr lang="en-US" sz="2400" b="1" dirty="0" smtClean="0">
                <a:solidFill>
                  <a:schemeClr val="tx1"/>
                </a:solidFill>
              </a:rPr>
              <a:t>Sum dimension is the same as dimension of variance. Determinant dimension is (dim. of variance)^( matrix rank)</a:t>
            </a:r>
          </a:p>
          <a:p>
            <a:pPr marL="457200" indent="-457200" algn="l">
              <a:buFont typeface="Arial" panose="020B0604020202020204" pitchFamily="34" charset="0"/>
              <a:buChar char="•"/>
            </a:pPr>
            <a:r>
              <a:rPr lang="en-US" sz="2400" b="1" dirty="0" smtClean="0">
                <a:solidFill>
                  <a:schemeClr val="tx1"/>
                </a:solidFill>
              </a:rPr>
              <a:t>Trends should be compared</a:t>
            </a:r>
          </a:p>
          <a:p>
            <a:pPr marL="457200" indent="-457200" algn="l">
              <a:buFont typeface="Arial" panose="020B0604020202020204" pitchFamily="34" charset="0"/>
              <a:buChar char="•"/>
            </a:pPr>
            <a:endParaRPr lang="en-US" sz="2400" b="1" dirty="0" smtClean="0">
              <a:solidFill>
                <a:schemeClr val="tx1"/>
              </a:solidFill>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595405484"/>
              </p:ext>
            </p:extLst>
          </p:nvPr>
        </p:nvGraphicFramePr>
        <p:xfrm>
          <a:off x="107504" y="3284984"/>
          <a:ext cx="4320480" cy="3444543"/>
        </p:xfrm>
        <a:graphic>
          <a:graphicData uri="http://schemas.openxmlformats.org/presentationml/2006/ole">
            <mc:AlternateContent xmlns:mc="http://schemas.openxmlformats.org/markup-compatibility/2006">
              <mc:Choice xmlns:v="urn:schemas-microsoft-com:vml" Requires="v">
                <p:oleObj spid="_x0000_s3105" name="SPW 12.0 Graph" r:id="rId4" imgW="8743329" imgH="6970830" progId="SigmaPlotGraphicObject.11">
                  <p:embed/>
                </p:oleObj>
              </mc:Choice>
              <mc:Fallback>
                <p:oleObj name="SPW 12.0 Graph" r:id="rId4" imgW="8743329" imgH="6970830" progId="SigmaPlotGraphicObject.11">
                  <p:embed/>
                  <p:pic>
                    <p:nvPicPr>
                      <p:cNvPr id="0" name=""/>
                      <p:cNvPicPr/>
                      <p:nvPr/>
                    </p:nvPicPr>
                    <p:blipFill>
                      <a:blip r:embed="rId5"/>
                      <a:stretch>
                        <a:fillRect/>
                      </a:stretch>
                    </p:blipFill>
                    <p:spPr>
                      <a:xfrm>
                        <a:off x="107504" y="3284984"/>
                        <a:ext cx="4320480" cy="3444543"/>
                      </a:xfrm>
                      <a:prstGeom prst="rect">
                        <a:avLst/>
                      </a:prstGeom>
                    </p:spPr>
                  </p:pic>
                </p:oleObj>
              </mc:Fallback>
            </mc:AlternateContent>
          </a:graphicData>
        </a:graphic>
      </p:graphicFrame>
      <p:sp>
        <p:nvSpPr>
          <p:cNvPr id="10" name="Подзаголовок 2"/>
          <p:cNvSpPr txBox="1">
            <a:spLocks/>
          </p:cNvSpPr>
          <p:nvPr/>
        </p:nvSpPr>
        <p:spPr>
          <a:xfrm>
            <a:off x="4596950" y="3717032"/>
            <a:ext cx="4392488" cy="28173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400" b="1" dirty="0" smtClean="0">
                <a:solidFill>
                  <a:schemeClr val="tx1"/>
                </a:solidFill>
              </a:rPr>
              <a:t>The UM as the sum is increasing with the growth the correlations</a:t>
            </a:r>
          </a:p>
          <a:p>
            <a:pPr marL="457200" indent="-457200" algn="l">
              <a:buFont typeface="Arial" panose="020B0604020202020204" pitchFamily="34" charset="0"/>
              <a:buChar char="•"/>
            </a:pPr>
            <a:r>
              <a:rPr lang="en-US" sz="2400" b="1" dirty="0" smtClean="0">
                <a:solidFill>
                  <a:schemeClr val="tx1"/>
                </a:solidFill>
              </a:rPr>
              <a:t>The UM as the determinant  is decreasing with the growth of absolute value of correlations</a:t>
            </a:r>
          </a:p>
        </p:txBody>
      </p:sp>
      <p:sp>
        <p:nvSpPr>
          <p:cNvPr id="11" name="Подзаголовок 2"/>
          <p:cNvSpPr>
            <a:spLocks noGrp="1"/>
          </p:cNvSpPr>
          <p:nvPr>
            <p:ph type="subTitle" idx="1"/>
          </p:nvPr>
        </p:nvSpPr>
        <p:spPr>
          <a:xfrm>
            <a:off x="467544" y="188640"/>
            <a:ext cx="8136904" cy="720080"/>
          </a:xfrm>
        </p:spPr>
        <p:txBody>
          <a:bodyPr>
            <a:noAutofit/>
          </a:bodyPr>
          <a:lstStyle/>
          <a:p>
            <a:r>
              <a:rPr lang="en-US" b="1" dirty="0" smtClean="0">
                <a:solidFill>
                  <a:schemeClr val="tx1"/>
                </a:solidFill>
              </a:rPr>
              <a:t>SUM and determinant as UM</a:t>
            </a:r>
          </a:p>
        </p:txBody>
      </p:sp>
    </p:spTree>
    <p:extLst>
      <p:ext uri="{BB962C8B-B14F-4D97-AF65-F5344CB8AC3E}">
        <p14:creationId xmlns:p14="http://schemas.microsoft.com/office/powerpoint/2010/main" val="1710647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375455" y="188640"/>
            <a:ext cx="8136904" cy="720080"/>
          </a:xfrm>
        </p:spPr>
        <p:txBody>
          <a:bodyPr>
            <a:noAutofit/>
          </a:bodyPr>
          <a:lstStyle/>
          <a:p>
            <a:r>
              <a:rPr lang="en-US" b="1" dirty="0" smtClean="0">
                <a:solidFill>
                  <a:schemeClr val="tx1"/>
                </a:solidFill>
              </a:rPr>
              <a:t>Practical examples</a:t>
            </a:r>
          </a:p>
        </p:txBody>
      </p:sp>
      <p:sp>
        <p:nvSpPr>
          <p:cNvPr id="8" name="Подзаголовок 2"/>
          <p:cNvSpPr txBox="1">
            <a:spLocks/>
          </p:cNvSpPr>
          <p:nvPr/>
        </p:nvSpPr>
        <p:spPr>
          <a:xfrm>
            <a:off x="395536" y="836712"/>
            <a:ext cx="8568952" cy="5832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Convolution of cross sections with spectra (e.g. SACS with 252Cf(SF) PFNS</a:t>
            </a:r>
            <a:endParaRPr lang="ru-RU" sz="2400" b="1" dirty="0" smtClean="0">
              <a:solidFill>
                <a:schemeClr val="tx1"/>
              </a:solidFill>
            </a:endParaRPr>
          </a:p>
          <a:p>
            <a:pPr algn="l"/>
            <a:r>
              <a:rPr lang="en-US" sz="2400" b="1" dirty="0">
                <a:solidFill>
                  <a:schemeClr val="tx1"/>
                </a:solidFill>
              </a:rPr>
              <a:t>I</a:t>
            </a:r>
            <a:r>
              <a:rPr lang="en-US" sz="2400" b="1" dirty="0" smtClean="0">
                <a:solidFill>
                  <a:schemeClr val="tx1"/>
                </a:solidFill>
              </a:rPr>
              <a:t>t is known, that the higher positive correlations in covariance matrices of uncertainty of cross section or spectrum, the larger the uncertainty of the evaluated SACS. This supports using SUM as UM and contradict using determinant for UM.</a:t>
            </a:r>
          </a:p>
          <a:p>
            <a:pPr algn="l"/>
            <a:r>
              <a:rPr lang="en-US" sz="2400" b="1" dirty="0" smtClean="0">
                <a:solidFill>
                  <a:schemeClr val="tx1"/>
                </a:solidFill>
              </a:rPr>
              <a:t>If </a:t>
            </a:r>
            <a:r>
              <a:rPr lang="en-US" sz="2400" b="1" dirty="0" err="1" smtClean="0">
                <a:solidFill>
                  <a:schemeClr val="tx1"/>
                </a:solidFill>
              </a:rPr>
              <a:t>covariances</a:t>
            </a:r>
            <a:r>
              <a:rPr lang="en-US" sz="2400" b="1" dirty="0" smtClean="0">
                <a:solidFill>
                  <a:schemeClr val="tx1"/>
                </a:solidFill>
              </a:rPr>
              <a:t> of the PFNS  have strong anti-correlations the calculated SACS uncertainty component may have extremely low (even 0 uncertainty). </a:t>
            </a:r>
          </a:p>
          <a:p>
            <a:pPr algn="l"/>
            <a:r>
              <a:rPr lang="en-US" sz="2400" b="1" dirty="0" smtClean="0">
                <a:solidFill>
                  <a:schemeClr val="tx1"/>
                </a:solidFill>
              </a:rPr>
              <a:t> </a:t>
            </a:r>
          </a:p>
        </p:txBody>
      </p:sp>
      <p:sp>
        <p:nvSpPr>
          <p:cNvPr id="2" name="Rectangle 2"/>
          <p:cNvSpPr>
            <a:spLocks noChangeArrowheads="1"/>
          </p:cNvSpPr>
          <p:nvPr/>
        </p:nvSpPr>
        <p:spPr bwMode="auto">
          <a:xfrm>
            <a:off x="495305"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567199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395536" y="332656"/>
            <a:ext cx="8136904" cy="720080"/>
          </a:xfrm>
        </p:spPr>
        <p:txBody>
          <a:bodyPr>
            <a:noAutofit/>
          </a:bodyPr>
          <a:lstStyle/>
          <a:p>
            <a:r>
              <a:rPr lang="en-US" b="1" dirty="0" smtClean="0">
                <a:solidFill>
                  <a:schemeClr val="tx1"/>
                </a:solidFill>
              </a:rPr>
              <a:t>Practical example</a:t>
            </a:r>
          </a:p>
        </p:txBody>
      </p:sp>
      <p:sp>
        <p:nvSpPr>
          <p:cNvPr id="8" name="Подзаголовок 2"/>
          <p:cNvSpPr txBox="1">
            <a:spLocks/>
          </p:cNvSpPr>
          <p:nvPr/>
        </p:nvSpPr>
        <p:spPr>
          <a:xfrm>
            <a:off x="251520" y="1484784"/>
            <a:ext cx="8568952" cy="43924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252Cf(SF) PFNS can be evaluated as shape or absolute data with a following extrapolation to low and high energies. Different methods of normalization can be used:</a:t>
            </a:r>
          </a:p>
          <a:p>
            <a:pPr algn="l"/>
            <a:endParaRPr lang="en-US" sz="2400" b="1" dirty="0" smtClean="0">
              <a:solidFill>
                <a:schemeClr val="tx1"/>
              </a:solidFill>
            </a:endParaRPr>
          </a:p>
          <a:p>
            <a:pPr marL="457200" indent="-457200" algn="l">
              <a:buAutoNum type="arabicPeriod"/>
            </a:pPr>
            <a:r>
              <a:rPr lang="en-US" sz="2400" b="1" dirty="0" smtClean="0">
                <a:solidFill>
                  <a:schemeClr val="tx1"/>
                </a:solidFill>
              </a:rPr>
              <a:t>using as constraint the nu-bar evaluated uncertainty in LSQ normalization with a following simple (arithmetical) normalization at 1 the spectrum. The resulting covariance matrix may have minor </a:t>
            </a:r>
            <a:r>
              <a:rPr lang="en-US" sz="2400" b="1" dirty="0" err="1" smtClean="0">
                <a:solidFill>
                  <a:schemeClr val="tx1"/>
                </a:solidFill>
              </a:rPr>
              <a:t>anticorrelations</a:t>
            </a:r>
            <a:r>
              <a:rPr lang="en-US" sz="2400" b="1" dirty="0" smtClean="0">
                <a:solidFill>
                  <a:schemeClr val="tx1"/>
                </a:solidFill>
              </a:rPr>
              <a:t> </a:t>
            </a:r>
          </a:p>
          <a:p>
            <a:pPr marL="457200" indent="-457200" algn="l">
              <a:buAutoNum type="arabicPeriod"/>
            </a:pPr>
            <a:r>
              <a:rPr lang="en-US" sz="2400" b="1" dirty="0" smtClean="0">
                <a:solidFill>
                  <a:schemeClr val="tx1"/>
                </a:solidFill>
              </a:rPr>
              <a:t> using as constraint 1 with zero uncertainty (ENDF-6 format requirement) for uploading in the library. This may leads to very strong anti-correlations near the 1 MeV energy of the spectrum</a:t>
            </a:r>
          </a:p>
          <a:p>
            <a:pPr algn="l"/>
            <a:r>
              <a:rPr lang="en-US" sz="2400" b="1" dirty="0" smtClean="0">
                <a:solidFill>
                  <a:schemeClr val="tx1"/>
                </a:solidFill>
              </a:rPr>
              <a:t> </a:t>
            </a:r>
          </a:p>
        </p:txBody>
      </p:sp>
      <p:sp>
        <p:nvSpPr>
          <p:cNvPr id="2" name="Rectangle 2"/>
          <p:cNvSpPr>
            <a:spLocks noChangeArrowheads="1"/>
          </p:cNvSpPr>
          <p:nvPr/>
        </p:nvSpPr>
        <p:spPr bwMode="auto">
          <a:xfrm>
            <a:off x="495305"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236997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611560" y="285920"/>
            <a:ext cx="8136904" cy="504056"/>
          </a:xfrm>
        </p:spPr>
        <p:txBody>
          <a:bodyPr>
            <a:noAutofit/>
          </a:bodyPr>
          <a:lstStyle/>
          <a:p>
            <a:r>
              <a:rPr lang="en-US" sz="2400" b="1" dirty="0" smtClean="0">
                <a:solidFill>
                  <a:schemeClr val="tx1"/>
                </a:solidFill>
              </a:rPr>
              <a:t>252Cf(SF) PFNS uncertainties</a:t>
            </a:r>
          </a:p>
        </p:txBody>
      </p:sp>
      <p:sp>
        <p:nvSpPr>
          <p:cNvPr id="8" name="Подзаголовок 2"/>
          <p:cNvSpPr txBox="1">
            <a:spLocks/>
          </p:cNvSpPr>
          <p:nvPr/>
        </p:nvSpPr>
        <p:spPr>
          <a:xfrm>
            <a:off x="395536" y="797092"/>
            <a:ext cx="8568952" cy="2232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b="1" dirty="0" err="1" smtClean="0">
                <a:solidFill>
                  <a:schemeClr val="tx1"/>
                </a:solidFill>
              </a:rPr>
              <a:t>Mannhart’s</a:t>
            </a:r>
            <a:r>
              <a:rPr lang="en-US" sz="2000" b="1" dirty="0" smtClean="0">
                <a:solidFill>
                  <a:schemeClr val="tx1"/>
                </a:solidFill>
              </a:rPr>
              <a:t> evaluation of 252Cf(SF) PFNS contains </a:t>
            </a:r>
            <a:r>
              <a:rPr lang="en-US" sz="2000" b="1" dirty="0" smtClean="0">
                <a:solidFill>
                  <a:srgbClr val="FF0000"/>
                </a:solidFill>
              </a:rPr>
              <a:t>only statistical uncertainty. </a:t>
            </a:r>
          </a:p>
          <a:p>
            <a:pPr marL="342900" indent="-342900" algn="l">
              <a:buFont typeface="Arial" panose="020B0604020202020204" pitchFamily="34" charset="0"/>
              <a:buChar char="•"/>
            </a:pPr>
            <a:r>
              <a:rPr lang="en-US" sz="2000" b="1" dirty="0" smtClean="0">
                <a:solidFill>
                  <a:schemeClr val="tx1"/>
                </a:solidFill>
              </a:rPr>
              <a:t>It was normalized at 1 using </a:t>
            </a:r>
            <a:r>
              <a:rPr lang="en-US" sz="2000" b="1" dirty="0" smtClean="0">
                <a:solidFill>
                  <a:srgbClr val="FF0000"/>
                </a:solidFill>
              </a:rPr>
              <a:t>ENDF-6 format requirements (method 2)</a:t>
            </a:r>
            <a:r>
              <a:rPr lang="en-US" sz="2000" b="1" dirty="0" smtClean="0">
                <a:solidFill>
                  <a:schemeClr val="tx1"/>
                </a:solidFill>
              </a:rPr>
              <a:t>. </a:t>
            </a:r>
          </a:p>
          <a:p>
            <a:pPr marL="342900" indent="-342900" algn="l">
              <a:buFont typeface="Arial" panose="020B0604020202020204" pitchFamily="34" charset="0"/>
              <a:buChar char="•"/>
            </a:pPr>
            <a:r>
              <a:rPr lang="en-US" sz="2000" b="1" dirty="0" smtClean="0">
                <a:solidFill>
                  <a:schemeClr val="tx1"/>
                </a:solidFill>
              </a:rPr>
              <a:t>The </a:t>
            </a:r>
            <a:r>
              <a:rPr lang="en-US" sz="2000" b="1" dirty="0" err="1" smtClean="0">
                <a:solidFill>
                  <a:schemeClr val="tx1"/>
                </a:solidFill>
              </a:rPr>
              <a:t>Mannhart’s</a:t>
            </a:r>
            <a:r>
              <a:rPr lang="en-US" sz="2000" b="1" dirty="0" smtClean="0">
                <a:solidFill>
                  <a:schemeClr val="tx1"/>
                </a:solidFill>
              </a:rPr>
              <a:t> </a:t>
            </a:r>
            <a:r>
              <a:rPr lang="en-US" sz="2000" b="1" dirty="0" smtClean="0">
                <a:solidFill>
                  <a:srgbClr val="FF0000"/>
                </a:solidFill>
              </a:rPr>
              <a:t>diagonal covariance matrix </a:t>
            </a:r>
            <a:r>
              <a:rPr lang="en-US" sz="2000" b="1" dirty="0" smtClean="0">
                <a:solidFill>
                  <a:schemeClr val="tx1"/>
                </a:solidFill>
              </a:rPr>
              <a:t>is converted in </a:t>
            </a:r>
            <a:r>
              <a:rPr lang="en-US" sz="2000" b="1" dirty="0" smtClean="0">
                <a:solidFill>
                  <a:srgbClr val="FF0000"/>
                </a:solidFill>
              </a:rPr>
              <a:t>covariance matrix with correlations </a:t>
            </a:r>
            <a:r>
              <a:rPr lang="en-US" sz="2000" b="1" dirty="0" smtClean="0">
                <a:solidFill>
                  <a:schemeClr val="tx1"/>
                </a:solidFill>
              </a:rPr>
              <a:t>and  rather strong </a:t>
            </a:r>
            <a:r>
              <a:rPr lang="en-US" sz="2000" b="1" dirty="0" err="1" smtClean="0">
                <a:solidFill>
                  <a:schemeClr val="tx1"/>
                </a:solidFill>
              </a:rPr>
              <a:t>anticorrelations</a:t>
            </a:r>
            <a:r>
              <a:rPr lang="en-US" sz="2000" b="1" dirty="0" smtClean="0">
                <a:solidFill>
                  <a:schemeClr val="tx1"/>
                </a:solidFill>
              </a:rPr>
              <a:t> near 1 MeV. </a:t>
            </a:r>
          </a:p>
          <a:p>
            <a:pPr marL="342900" indent="-342900" algn="l">
              <a:buFont typeface="Arial" panose="020B0604020202020204" pitchFamily="34" charset="0"/>
              <a:buChar char="•"/>
            </a:pPr>
            <a:r>
              <a:rPr lang="en-US" sz="2000" b="1" dirty="0" smtClean="0">
                <a:solidFill>
                  <a:schemeClr val="tx1"/>
                </a:solidFill>
              </a:rPr>
              <a:t>The </a:t>
            </a:r>
            <a:r>
              <a:rPr lang="en-US" sz="2000" b="1" dirty="0" smtClean="0">
                <a:solidFill>
                  <a:srgbClr val="FF0000"/>
                </a:solidFill>
              </a:rPr>
              <a:t>variances are reduced</a:t>
            </a:r>
            <a:r>
              <a:rPr lang="en-US" sz="2000" b="1" dirty="0" smtClean="0">
                <a:solidFill>
                  <a:schemeClr val="tx1"/>
                </a:solidFill>
              </a:rPr>
              <a:t>. The contribution of spectrum uncertainty in the total SACS uncertainty </a:t>
            </a:r>
            <a:r>
              <a:rPr lang="en-US" sz="2000" b="1" dirty="0" smtClean="0">
                <a:solidFill>
                  <a:srgbClr val="FF0000"/>
                </a:solidFill>
              </a:rPr>
              <a:t>can be zer</a:t>
            </a:r>
            <a:r>
              <a:rPr lang="en-US" sz="2000" b="1" dirty="0" smtClean="0">
                <a:solidFill>
                  <a:schemeClr val="tx1"/>
                </a:solidFill>
              </a:rPr>
              <a:t>o near 1.7 MeV &lt;E50%&gt;.</a:t>
            </a:r>
          </a:p>
          <a:p>
            <a:pPr algn="l"/>
            <a:endParaRPr lang="en-US" sz="2400" b="1" dirty="0" smtClean="0">
              <a:solidFill>
                <a:schemeClr val="tx1"/>
              </a:solidFill>
            </a:endParaRPr>
          </a:p>
        </p:txBody>
      </p:sp>
      <p:sp>
        <p:nvSpPr>
          <p:cNvPr id="2" name="Rectangle 2"/>
          <p:cNvSpPr>
            <a:spLocks noChangeArrowheads="1"/>
          </p:cNvSpPr>
          <p:nvPr/>
        </p:nvSpPr>
        <p:spPr bwMode="auto">
          <a:xfrm>
            <a:off x="495305"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561401186"/>
              </p:ext>
            </p:extLst>
          </p:nvPr>
        </p:nvGraphicFramePr>
        <p:xfrm>
          <a:off x="2554567" y="3501008"/>
          <a:ext cx="4250890" cy="3098202"/>
        </p:xfrm>
        <a:graphic>
          <a:graphicData uri="http://schemas.openxmlformats.org/presentationml/2006/ole">
            <mc:AlternateContent xmlns:mc="http://schemas.openxmlformats.org/markup-compatibility/2006">
              <mc:Choice xmlns:v="urn:schemas-microsoft-com:vml" Requires="v">
                <p:oleObj spid="_x0000_s4124" name="SPW 12.0 Graph" r:id="rId4" imgW="8937035" imgH="6520407" progId="SigmaPlotGraphicObject.11">
                  <p:embed/>
                </p:oleObj>
              </mc:Choice>
              <mc:Fallback>
                <p:oleObj name="SPW 12.0 Graph" r:id="rId4" imgW="8937035" imgH="6520407" progId="SigmaPlotGraphicObjec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567" y="3501008"/>
                        <a:ext cx="4250890" cy="3098202"/>
                      </a:xfrm>
                      <a:prstGeom prst="rect">
                        <a:avLst/>
                      </a:prstGeom>
                      <a:noFill/>
                    </p:spPr>
                  </p:pic>
                </p:oleObj>
              </mc:Fallback>
            </mc:AlternateContent>
          </a:graphicData>
        </a:graphic>
      </p:graphicFrame>
    </p:spTree>
    <p:extLst>
      <p:ext uri="{BB962C8B-B14F-4D97-AF65-F5344CB8AC3E}">
        <p14:creationId xmlns:p14="http://schemas.microsoft.com/office/powerpoint/2010/main" val="2119417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611560" y="285920"/>
            <a:ext cx="8136904" cy="504056"/>
          </a:xfrm>
        </p:spPr>
        <p:txBody>
          <a:bodyPr>
            <a:noAutofit/>
          </a:bodyPr>
          <a:lstStyle/>
          <a:p>
            <a:r>
              <a:rPr lang="en-US" sz="2400" b="1" dirty="0" smtClean="0">
                <a:solidFill>
                  <a:schemeClr val="tx1"/>
                </a:solidFill>
              </a:rPr>
              <a:t>252Cf(SF) PFNS uncertainties</a:t>
            </a:r>
          </a:p>
        </p:txBody>
      </p:sp>
      <p:sp>
        <p:nvSpPr>
          <p:cNvPr id="8" name="Подзаголовок 2"/>
          <p:cNvSpPr txBox="1">
            <a:spLocks/>
          </p:cNvSpPr>
          <p:nvPr/>
        </p:nvSpPr>
        <p:spPr>
          <a:xfrm>
            <a:off x="287524" y="2060848"/>
            <a:ext cx="8568952" cy="28083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b="1" dirty="0" smtClean="0">
                <a:solidFill>
                  <a:schemeClr val="tx1"/>
                </a:solidFill>
              </a:rPr>
              <a:t>The use of method </a:t>
            </a:r>
            <a:r>
              <a:rPr lang="en-US" sz="2400" b="1" dirty="0" smtClean="0">
                <a:solidFill>
                  <a:schemeClr val="tx1"/>
                </a:solidFill>
              </a:rPr>
              <a:t>1 </a:t>
            </a:r>
            <a:r>
              <a:rPr lang="en-US" sz="2400" b="1" dirty="0" smtClean="0">
                <a:solidFill>
                  <a:schemeClr val="tx1"/>
                </a:solidFill>
              </a:rPr>
              <a:t>for normalization will require to remove the LSQ spectra normalization at 1 with zero uncertainties as it is required by the ENDF-6 format at present.</a:t>
            </a:r>
          </a:p>
          <a:p>
            <a:pPr marL="342900" indent="-342900" algn="l">
              <a:buFont typeface="Arial" panose="020B0604020202020204" pitchFamily="34" charset="0"/>
              <a:buChar char="•"/>
            </a:pPr>
            <a:endParaRPr lang="en-US" sz="2400" b="1" dirty="0" smtClean="0">
              <a:solidFill>
                <a:schemeClr val="tx1"/>
              </a:solidFill>
            </a:endParaRPr>
          </a:p>
          <a:p>
            <a:pPr marL="342900" indent="-342900" algn="l">
              <a:buFont typeface="Arial" panose="020B0604020202020204" pitchFamily="34" charset="0"/>
              <a:buChar char="•"/>
            </a:pPr>
            <a:r>
              <a:rPr lang="en-US" sz="2400" b="1" dirty="0" smtClean="0">
                <a:solidFill>
                  <a:schemeClr val="tx1"/>
                </a:solidFill>
              </a:rPr>
              <a:t>ENDF-6 format requirements if implemented should be used </a:t>
            </a:r>
            <a:r>
              <a:rPr lang="en-US" sz="2400" b="1" dirty="0" smtClean="0">
                <a:solidFill>
                  <a:schemeClr val="tx1"/>
                </a:solidFill>
              </a:rPr>
              <a:t>also for </a:t>
            </a:r>
            <a:r>
              <a:rPr lang="en-US" sz="2400" b="1" dirty="0" smtClean="0">
                <a:solidFill>
                  <a:schemeClr val="tx1"/>
                </a:solidFill>
              </a:rPr>
              <a:t>presentation of any continuum spectrum normalized at 1 (MF5, MF6).  </a:t>
            </a:r>
            <a:r>
              <a:rPr lang="en-US" sz="2400" b="1" dirty="0" smtClean="0">
                <a:solidFill>
                  <a:schemeClr val="tx1"/>
                </a:solidFill>
              </a:rPr>
              <a:t>But such </a:t>
            </a:r>
            <a:r>
              <a:rPr lang="en-US" sz="2400" b="1" dirty="0" err="1" smtClean="0">
                <a:solidFill>
                  <a:schemeClr val="tx1"/>
                </a:solidFill>
              </a:rPr>
              <a:t>requirementsy</a:t>
            </a:r>
            <a:r>
              <a:rPr lang="en-US" sz="2400" b="1" dirty="0" smtClean="0">
                <a:solidFill>
                  <a:schemeClr val="tx1"/>
                </a:solidFill>
              </a:rPr>
              <a:t> </a:t>
            </a:r>
            <a:r>
              <a:rPr lang="en-US" sz="2400" b="1" dirty="0" smtClean="0">
                <a:solidFill>
                  <a:schemeClr val="tx1"/>
                </a:solidFill>
              </a:rPr>
              <a:t>are </a:t>
            </a:r>
            <a:r>
              <a:rPr lang="en-US" sz="2400" b="1" dirty="0" smtClean="0">
                <a:solidFill>
                  <a:schemeClr val="tx1"/>
                </a:solidFill>
              </a:rPr>
              <a:t>absent in the format description.</a:t>
            </a:r>
            <a:endParaRPr lang="en-US" sz="2400" b="1" dirty="0" smtClean="0">
              <a:solidFill>
                <a:schemeClr val="tx1"/>
              </a:solidFill>
            </a:endParaRPr>
          </a:p>
          <a:p>
            <a:pPr marL="342900" indent="-342900" algn="l">
              <a:buFont typeface="Arial" panose="020B0604020202020204" pitchFamily="34" charset="0"/>
              <a:buChar char="•"/>
            </a:pPr>
            <a:endParaRPr lang="en-US" sz="2400" b="1" dirty="0" smtClean="0">
              <a:solidFill>
                <a:schemeClr val="tx1"/>
              </a:solidFill>
            </a:endParaRPr>
          </a:p>
          <a:p>
            <a:pPr marL="342900" indent="-342900" algn="l">
              <a:buFont typeface="Arial" panose="020B0604020202020204" pitchFamily="34" charset="0"/>
              <a:buChar char="•"/>
            </a:pPr>
            <a:endParaRPr lang="en-US" sz="2000" b="1" dirty="0" smtClean="0">
              <a:solidFill>
                <a:schemeClr val="tx1"/>
              </a:solidFill>
            </a:endParaRPr>
          </a:p>
          <a:p>
            <a:pPr algn="l"/>
            <a:endParaRPr lang="en-US" sz="2400" b="1" dirty="0" smtClean="0">
              <a:solidFill>
                <a:schemeClr val="tx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14086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836712"/>
            <a:ext cx="8136904" cy="5256584"/>
          </a:xfrm>
        </p:spPr>
        <p:txBody>
          <a:bodyPr>
            <a:noAutofit/>
          </a:bodyPr>
          <a:lstStyle/>
          <a:p>
            <a:pPr algn="l"/>
            <a:r>
              <a:rPr lang="en-US" sz="2800" b="1" dirty="0" smtClean="0"/>
              <a:t>PADE-fit of data used by A. </a:t>
            </a:r>
            <a:r>
              <a:rPr lang="en-US" sz="2800" b="1" dirty="0" err="1" smtClean="0"/>
              <a:t>Ignatyuk</a:t>
            </a:r>
            <a:r>
              <a:rPr lang="en-US" sz="2800" b="1" dirty="0" smtClean="0"/>
              <a:t> for charged-particle cross section evaluation is added for the </a:t>
            </a:r>
            <a:r>
              <a:rPr lang="en-US" sz="2800" b="1" dirty="0" err="1" smtClean="0"/>
              <a:t>comparision</a:t>
            </a:r>
            <a:r>
              <a:rPr lang="en-US" sz="2800" b="1" dirty="0" smtClean="0"/>
              <a:t>. </a:t>
            </a:r>
            <a:br>
              <a:rPr lang="en-US" sz="2800" b="1" dirty="0" smtClean="0"/>
            </a:br>
            <a:r>
              <a:rPr lang="en-US" sz="2800" b="1" dirty="0"/>
              <a:t/>
            </a:r>
            <a:br>
              <a:rPr lang="en-US" sz="2800" b="1" dirty="0"/>
            </a:br>
            <a:r>
              <a:rPr lang="en-US" sz="2800" b="1" dirty="0" err="1" smtClean="0"/>
              <a:t>Pade</a:t>
            </a:r>
            <a:r>
              <a:rPr lang="en-US" sz="2800" b="1" dirty="0" smtClean="0"/>
              <a:t> expansion with a variable number of parameters.</a:t>
            </a:r>
            <a:br>
              <a:rPr lang="en-US" sz="2800" b="1" dirty="0" smtClean="0"/>
            </a:br>
            <a:r>
              <a:rPr lang="en-US" sz="2800" b="1" dirty="0"/>
              <a:t/>
            </a:r>
            <a:br>
              <a:rPr lang="en-US" sz="2800" b="1" dirty="0"/>
            </a:br>
            <a:r>
              <a:rPr lang="en-US" sz="2800" b="1" dirty="0" smtClean="0"/>
              <a:t>The approach is described by E.V</a:t>
            </a:r>
            <a:r>
              <a:rPr lang="en-US" sz="2800" b="1" dirty="0"/>
              <a:t>. </a:t>
            </a:r>
            <a:r>
              <a:rPr lang="en-US" sz="2800" b="1" dirty="0" err="1"/>
              <a:t>Gai</a:t>
            </a:r>
            <a:r>
              <a:rPr lang="en-US" sz="2800" b="1" dirty="0"/>
              <a:t>, </a:t>
            </a:r>
            <a:r>
              <a:rPr lang="en-US" sz="2800" b="1" dirty="0" smtClean="0"/>
              <a:t>“Some </a:t>
            </a:r>
            <a:r>
              <a:rPr lang="en-US" sz="2800" b="1" dirty="0"/>
              <a:t>algorithms of nuclear data evaluation and uncertainty covariance matrix </a:t>
            </a:r>
            <a:r>
              <a:rPr lang="en-US" sz="2800" b="1" dirty="0" smtClean="0"/>
              <a:t>construction”, </a:t>
            </a:r>
            <a:r>
              <a:rPr lang="en-US" sz="2800" b="1" dirty="0" err="1" smtClean="0"/>
              <a:t>Voprosy</a:t>
            </a:r>
            <a:r>
              <a:rPr lang="en-US" sz="2800" b="1" dirty="0" smtClean="0"/>
              <a:t> </a:t>
            </a:r>
            <a:r>
              <a:rPr lang="en-US" sz="2800" b="1" dirty="0" err="1" smtClean="0"/>
              <a:t>Atomnoy</a:t>
            </a:r>
            <a:r>
              <a:rPr lang="en-US" sz="2800" b="1" dirty="0" smtClean="0"/>
              <a:t> </a:t>
            </a:r>
            <a:r>
              <a:rPr lang="en-US" sz="2800" b="1" dirty="0" err="1"/>
              <a:t>Nauki</a:t>
            </a:r>
            <a:r>
              <a:rPr lang="en-US" sz="2800" b="1" dirty="0"/>
              <a:t> I </a:t>
            </a:r>
            <a:r>
              <a:rPr lang="en-US" sz="2800" b="1" dirty="0" err="1"/>
              <a:t>Tekhniki</a:t>
            </a:r>
            <a:r>
              <a:rPr lang="en-US" sz="2800" b="1" dirty="0"/>
              <a:t>, (VANT), ser. </a:t>
            </a:r>
            <a:r>
              <a:rPr lang="en-US" sz="2800" b="1" dirty="0" err="1"/>
              <a:t>Yadernye</a:t>
            </a:r>
            <a:r>
              <a:rPr lang="en-US" sz="2800" b="1" dirty="0"/>
              <a:t> </a:t>
            </a:r>
            <a:r>
              <a:rPr lang="en-US" sz="2800" b="1" dirty="0" err="1"/>
              <a:t>Konstanty</a:t>
            </a:r>
            <a:r>
              <a:rPr lang="en-US" sz="2800" b="1" dirty="0"/>
              <a:t>, 2007, issue 1-2, pp. 56-65. In Russian, available at https://</a:t>
            </a:r>
            <a:r>
              <a:rPr lang="en-US" sz="2800" b="1" dirty="0" smtClean="0"/>
              <a:t>vant.ippe.ru/images/pdf/2007/5.pdf</a:t>
            </a:r>
            <a:endParaRPr lang="ru-RU" sz="2200" b="1" dirty="0"/>
          </a:p>
        </p:txBody>
      </p:sp>
    </p:spTree>
    <p:extLst>
      <p:ext uri="{BB962C8B-B14F-4D97-AF65-F5344CB8AC3E}">
        <p14:creationId xmlns:p14="http://schemas.microsoft.com/office/powerpoint/2010/main" val="4007673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a:spLocks noGrp="1"/>
          </p:cNvSpPr>
          <p:nvPr>
            <p:ph type="subTitle" idx="1"/>
          </p:nvPr>
        </p:nvSpPr>
        <p:spPr>
          <a:xfrm>
            <a:off x="602593" y="219623"/>
            <a:ext cx="8136904" cy="504056"/>
          </a:xfrm>
        </p:spPr>
        <p:txBody>
          <a:bodyPr>
            <a:noAutofit/>
          </a:bodyPr>
          <a:lstStyle/>
          <a:p>
            <a:r>
              <a:rPr lang="en-US" sz="2400" b="1" dirty="0" smtClean="0">
                <a:solidFill>
                  <a:schemeClr val="tx1"/>
                </a:solidFill>
              </a:rPr>
              <a:t>252Cf(SF) PFNS  GMA </a:t>
            </a:r>
            <a:r>
              <a:rPr lang="en-US" sz="2400" b="1" dirty="0" smtClean="0">
                <a:solidFill>
                  <a:schemeClr val="tx1"/>
                </a:solidFill>
              </a:rPr>
              <a:t>evaluation </a:t>
            </a:r>
            <a:endParaRPr lang="en-US" sz="2400" b="1" dirty="0" smtClean="0">
              <a:solidFill>
                <a:schemeClr val="tx1"/>
              </a:solidFill>
            </a:endParaRPr>
          </a:p>
        </p:txBody>
      </p:sp>
      <p:sp>
        <p:nvSpPr>
          <p:cNvPr id="8" name="Подзаголовок 2"/>
          <p:cNvSpPr txBox="1">
            <a:spLocks/>
          </p:cNvSpPr>
          <p:nvPr/>
        </p:nvSpPr>
        <p:spPr>
          <a:xfrm>
            <a:off x="190515" y="3792213"/>
            <a:ext cx="8568952" cy="309313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b="1" dirty="0" smtClean="0">
                <a:solidFill>
                  <a:schemeClr val="tx1"/>
                </a:solidFill>
              </a:rPr>
              <a:t>Combined evaluation of the 233,235U, 239Pu for thermal </a:t>
            </a:r>
            <a:r>
              <a:rPr lang="en-US" sz="2000" b="1" dirty="0">
                <a:solidFill>
                  <a:schemeClr val="tx1"/>
                </a:solidFill>
              </a:rPr>
              <a:t>n</a:t>
            </a:r>
            <a:r>
              <a:rPr lang="en-US" sz="2000" b="1" dirty="0" smtClean="0">
                <a:solidFill>
                  <a:schemeClr val="tx1"/>
                </a:solidFill>
              </a:rPr>
              <a:t>eutrons and 252Cf (SF) was done in 2010 with some </a:t>
            </a:r>
            <a:r>
              <a:rPr lang="en-US" sz="2000" b="1" dirty="0" smtClean="0">
                <a:solidFill>
                  <a:schemeClr val="tx1"/>
                </a:solidFill>
              </a:rPr>
              <a:t>revision in 2015 </a:t>
            </a:r>
            <a:endParaRPr lang="en-US" sz="2000" b="1" dirty="0" smtClean="0">
              <a:solidFill>
                <a:schemeClr val="tx1"/>
              </a:solidFill>
            </a:endParaRPr>
          </a:p>
          <a:p>
            <a:pPr marL="342900" indent="-342900" algn="l">
              <a:buFont typeface="Arial" panose="020B0604020202020204" pitchFamily="34" charset="0"/>
              <a:buChar char="•"/>
            </a:pPr>
            <a:r>
              <a:rPr lang="en-US" sz="2000" b="1" dirty="0" err="1" smtClean="0">
                <a:solidFill>
                  <a:schemeClr val="tx1"/>
                </a:solidFill>
              </a:rPr>
              <a:t>Mannhart’s</a:t>
            </a:r>
            <a:r>
              <a:rPr lang="en-US" sz="2000" b="1" dirty="0" smtClean="0">
                <a:solidFill>
                  <a:schemeClr val="tx1"/>
                </a:solidFill>
              </a:rPr>
              <a:t> unsmoothed</a:t>
            </a:r>
            <a:r>
              <a:rPr lang="en-US" sz="2000" b="1" dirty="0" smtClean="0">
                <a:solidFill>
                  <a:schemeClr val="tx1"/>
                </a:solidFill>
              </a:rPr>
              <a:t> </a:t>
            </a:r>
            <a:r>
              <a:rPr lang="en-US" sz="2000" b="1" dirty="0" smtClean="0">
                <a:solidFill>
                  <a:schemeClr val="tx1"/>
                </a:solidFill>
              </a:rPr>
              <a:t>252Cf </a:t>
            </a:r>
            <a:r>
              <a:rPr lang="en-US" sz="2000" b="1" dirty="0" smtClean="0">
                <a:solidFill>
                  <a:schemeClr val="tx1"/>
                </a:solidFill>
              </a:rPr>
              <a:t>evaluation was used as informative prior and experimental data for </a:t>
            </a:r>
            <a:r>
              <a:rPr lang="en-US" sz="2000" b="1" dirty="0" smtClean="0">
                <a:solidFill>
                  <a:schemeClr val="tx1"/>
                </a:solidFill>
              </a:rPr>
              <a:t>ratios </a:t>
            </a:r>
            <a:r>
              <a:rPr lang="en-US" sz="2000" b="1" dirty="0">
                <a:solidFill>
                  <a:schemeClr val="tx1"/>
                </a:solidFill>
              </a:rPr>
              <a:t>of 233,235U, 239Pu to </a:t>
            </a:r>
            <a:r>
              <a:rPr lang="en-US" sz="2000" b="1" dirty="0" smtClean="0">
                <a:solidFill>
                  <a:schemeClr val="tx1"/>
                </a:solidFill>
              </a:rPr>
              <a:t>252Cf were treated as shape data.</a:t>
            </a:r>
          </a:p>
          <a:p>
            <a:pPr marL="342900" indent="-342900" algn="l">
              <a:buFont typeface="Arial" panose="020B0604020202020204" pitchFamily="34" charset="0"/>
              <a:buChar char="•"/>
            </a:pPr>
            <a:r>
              <a:rPr lang="en-US" sz="2000" b="1" dirty="0" smtClean="0">
                <a:solidFill>
                  <a:schemeClr val="tx1"/>
                </a:solidFill>
              </a:rPr>
              <a:t>Results were extrapolated to 0 and 20 MeV values</a:t>
            </a:r>
          </a:p>
          <a:p>
            <a:pPr marL="342900" indent="-342900" algn="l">
              <a:buFont typeface="Arial" panose="020B0604020202020204" pitchFamily="34" charset="0"/>
              <a:buChar char="•"/>
            </a:pPr>
            <a:r>
              <a:rPr lang="en-US" sz="2000" b="1" dirty="0" err="1" smtClean="0">
                <a:solidFill>
                  <a:schemeClr val="tx1"/>
                </a:solidFill>
              </a:rPr>
              <a:t>Constrantes</a:t>
            </a:r>
            <a:r>
              <a:rPr lang="en-US" sz="2000" b="1" dirty="0" smtClean="0">
                <a:solidFill>
                  <a:schemeClr val="tx1"/>
                </a:solidFill>
              </a:rPr>
              <a:t> as uncertainties of thermal constant nu-bars </a:t>
            </a:r>
            <a:r>
              <a:rPr lang="en-US" sz="2000" b="1" dirty="0" smtClean="0">
                <a:solidFill>
                  <a:schemeClr val="tx1"/>
                </a:solidFill>
              </a:rPr>
              <a:t>were </a:t>
            </a:r>
            <a:r>
              <a:rPr lang="en-US" sz="2000" b="1" dirty="0" smtClean="0">
                <a:solidFill>
                  <a:schemeClr val="tx1"/>
                </a:solidFill>
              </a:rPr>
              <a:t>used in the spectra normalization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395535" y="1088895"/>
            <a:ext cx="67783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305153661"/>
              </p:ext>
            </p:extLst>
          </p:nvPr>
        </p:nvGraphicFramePr>
        <p:xfrm>
          <a:off x="669794" y="956303"/>
          <a:ext cx="3726993" cy="2716319"/>
        </p:xfrm>
        <a:graphic>
          <a:graphicData uri="http://schemas.openxmlformats.org/presentationml/2006/ole">
            <mc:AlternateContent xmlns:mc="http://schemas.openxmlformats.org/markup-compatibility/2006">
              <mc:Choice xmlns:v="urn:schemas-microsoft-com:vml" Requires="v">
                <p:oleObj spid="_x0000_s6169" name="SPW 12.0 Graph" r:id="rId4" imgW="9772650" imgH="7124462" progId="SigmaPlotGraphicObject.11">
                  <p:embed/>
                </p:oleObj>
              </mc:Choice>
              <mc:Fallback>
                <p:oleObj name="SPW 12.0 Graph" r:id="rId4" imgW="9772650" imgH="7124462" progId="SigmaPlotGraphicObjec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94" y="956303"/>
                        <a:ext cx="3726993" cy="2716319"/>
                      </a:xfrm>
                      <a:prstGeom prst="rect">
                        <a:avLst/>
                      </a:prstGeom>
                      <a:noFill/>
                    </p:spPr>
                  </p:pic>
                </p:oleObj>
              </mc:Fallback>
            </mc:AlternateContent>
          </a:graphicData>
        </a:graphic>
      </p:graphicFrame>
      <p:sp>
        <p:nvSpPr>
          <p:cNvPr id="5" name="Rectangle 4"/>
          <p:cNvSpPr>
            <a:spLocks noChangeArrowheads="1"/>
          </p:cNvSpPr>
          <p:nvPr/>
        </p:nvSpPr>
        <p:spPr bwMode="auto">
          <a:xfrm>
            <a:off x="4671045" y="1075894"/>
            <a:ext cx="6012812" cy="5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121820878"/>
              </p:ext>
            </p:extLst>
          </p:nvPr>
        </p:nvGraphicFramePr>
        <p:xfrm>
          <a:off x="4835393" y="1016098"/>
          <a:ext cx="3726993" cy="2716319"/>
        </p:xfrm>
        <a:graphic>
          <a:graphicData uri="http://schemas.openxmlformats.org/presentationml/2006/ole">
            <mc:AlternateContent xmlns:mc="http://schemas.openxmlformats.org/markup-compatibility/2006">
              <mc:Choice xmlns:v="urn:schemas-microsoft-com:vml" Requires="v">
                <p:oleObj spid="_x0000_s6170" name="SPW 12.0 Graph" r:id="rId6" imgW="9772650" imgH="7124462" progId="SigmaPlotGraphicObject.11">
                  <p:embed/>
                </p:oleObj>
              </mc:Choice>
              <mc:Fallback>
                <p:oleObj name="SPW 12.0 Graph" r:id="rId6" imgW="9772650" imgH="7124462" progId="SigmaPlotGraphicObject.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393" y="1016098"/>
                        <a:ext cx="3726993" cy="2716319"/>
                      </a:xfrm>
                      <a:prstGeom prst="rect">
                        <a:avLst/>
                      </a:prstGeom>
                      <a:noFill/>
                    </p:spPr>
                  </p:pic>
                </p:oleObj>
              </mc:Fallback>
            </mc:AlternateContent>
          </a:graphicData>
        </a:graphic>
      </p:graphicFrame>
    </p:spTree>
    <p:extLst>
      <p:ext uri="{BB962C8B-B14F-4D97-AF65-F5344CB8AC3E}">
        <p14:creationId xmlns:p14="http://schemas.microsoft.com/office/powerpoint/2010/main" val="340188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2525411051"/>
              </p:ext>
            </p:extLst>
          </p:nvPr>
        </p:nvGraphicFramePr>
        <p:xfrm>
          <a:off x="251520" y="1412776"/>
          <a:ext cx="3678387" cy="2902562"/>
        </p:xfrm>
        <a:graphic>
          <a:graphicData uri="http://schemas.openxmlformats.org/presentationml/2006/ole">
            <mc:AlternateContent xmlns:mc="http://schemas.openxmlformats.org/markup-compatibility/2006">
              <mc:Choice xmlns:v="urn:schemas-microsoft-com:vml" Requires="v">
                <p:oleObj spid="_x0000_s1323" name="SPW 12.0 Graph" r:id="rId3" imgW="8848963" imgH="6963013" progId="SigmaPlotGraphicObject.11">
                  <p:embed/>
                </p:oleObj>
              </mc:Choice>
              <mc:Fallback>
                <p:oleObj name="SPW 12.0 Graph" r:id="rId3" imgW="8848963" imgH="6963013" progId="SigmaPlotGraphicObjec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3678387" cy="2902562"/>
                      </a:xfrm>
                      <a:prstGeom prst="rect">
                        <a:avLst/>
                      </a:prstGeom>
                      <a:noFill/>
                      <a:extLst/>
                    </p:spPr>
                  </p:pic>
                </p:oleObj>
              </mc:Fallback>
            </mc:AlternateContent>
          </a:graphicData>
        </a:graphic>
      </p:graphicFrame>
      <p:sp>
        <p:nvSpPr>
          <p:cNvPr id="5" name="Rectangle 4"/>
          <p:cNvSpPr>
            <a:spLocks noChangeArrowheads="1"/>
          </p:cNvSpPr>
          <p:nvPr/>
        </p:nvSpPr>
        <p:spPr bwMode="auto">
          <a:xfrm>
            <a:off x="4860032" y="18448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458802681"/>
              </p:ext>
            </p:extLst>
          </p:nvPr>
        </p:nvGraphicFramePr>
        <p:xfrm>
          <a:off x="4559965" y="1436856"/>
          <a:ext cx="3638312" cy="2893560"/>
        </p:xfrm>
        <a:graphic>
          <a:graphicData uri="http://schemas.openxmlformats.org/presentationml/2006/ole">
            <mc:AlternateContent xmlns:mc="http://schemas.openxmlformats.org/markup-compatibility/2006">
              <mc:Choice xmlns:v="urn:schemas-microsoft-com:vml" Requires="v">
                <p:oleObj spid="_x0000_s1324" name="SPW 12.0 Graph" r:id="rId5" imgW="8734663" imgH="6963013" progId="SigmaPlotGraphicObject.11">
                  <p:embed/>
                </p:oleObj>
              </mc:Choice>
              <mc:Fallback>
                <p:oleObj name="SPW 12.0 Graph" r:id="rId5" imgW="8734663" imgH="6963013" progId="SigmaPlotGraphicObject.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965" y="1436856"/>
                        <a:ext cx="3638312" cy="2893560"/>
                      </a:xfrm>
                      <a:prstGeom prst="rect">
                        <a:avLst/>
                      </a:prstGeom>
                      <a:noFill/>
                    </p:spPr>
                  </p:pic>
                </p:oleObj>
              </mc:Fallback>
            </mc:AlternateContent>
          </a:graphicData>
        </a:graphic>
      </p:graphicFrame>
      <p:sp>
        <p:nvSpPr>
          <p:cNvPr id="7" name="Подзаголовок 2"/>
          <p:cNvSpPr>
            <a:spLocks noGrp="1"/>
          </p:cNvSpPr>
          <p:nvPr>
            <p:ph type="subTitle" idx="1"/>
          </p:nvPr>
        </p:nvSpPr>
        <p:spPr>
          <a:xfrm>
            <a:off x="453305" y="847226"/>
            <a:ext cx="8136904" cy="1752600"/>
          </a:xfrm>
        </p:spPr>
        <p:txBody>
          <a:bodyPr>
            <a:normAutofit/>
          </a:bodyPr>
          <a:lstStyle/>
          <a:p>
            <a:r>
              <a:rPr lang="en-US" sz="2600" b="1" dirty="0" smtClean="0">
                <a:solidFill>
                  <a:schemeClr val="tx1"/>
                </a:solidFill>
              </a:rPr>
              <a:t>Cross section and per-cent uncertainties considering USU</a:t>
            </a:r>
          </a:p>
        </p:txBody>
      </p:sp>
      <p:sp>
        <p:nvSpPr>
          <p:cNvPr id="8" name="Подзаголовок 2"/>
          <p:cNvSpPr txBox="1">
            <a:spLocks/>
          </p:cNvSpPr>
          <p:nvPr/>
        </p:nvSpPr>
        <p:spPr>
          <a:xfrm>
            <a:off x="453305" y="4438666"/>
            <a:ext cx="8333456" cy="9209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PADE-2 model  fit has largest uncertainties and best chi-square PDF</a:t>
            </a:r>
          </a:p>
          <a:p>
            <a:pPr algn="l"/>
            <a:r>
              <a:rPr lang="en-US" sz="2000" b="1" dirty="0" smtClean="0">
                <a:solidFill>
                  <a:schemeClr val="tx1"/>
                </a:solidFill>
              </a:rPr>
              <a:t>Model introduces </a:t>
            </a:r>
            <a:r>
              <a:rPr lang="en-US" sz="2000" b="1" dirty="0" err="1" smtClean="0">
                <a:solidFill>
                  <a:schemeClr val="tx1"/>
                </a:solidFill>
              </a:rPr>
              <a:t>anticorrelations</a:t>
            </a:r>
            <a:r>
              <a:rPr lang="en-US" sz="2000" b="1" dirty="0" smtClean="0">
                <a:solidFill>
                  <a:schemeClr val="tx1"/>
                </a:solidFill>
              </a:rPr>
              <a:t> in the evaluated correlation matrix</a:t>
            </a:r>
          </a:p>
        </p:txBody>
      </p:sp>
      <p:graphicFrame>
        <p:nvGraphicFramePr>
          <p:cNvPr id="2" name="Таблица 1"/>
          <p:cNvGraphicFramePr>
            <a:graphicFrameLocks noGrp="1"/>
          </p:cNvGraphicFramePr>
          <p:nvPr>
            <p:extLst>
              <p:ext uri="{D42A27DB-BD31-4B8C-83A1-F6EECF244321}">
                <p14:modId xmlns:p14="http://schemas.microsoft.com/office/powerpoint/2010/main" val="38443853"/>
              </p:ext>
            </p:extLst>
          </p:nvPr>
        </p:nvGraphicFramePr>
        <p:xfrm>
          <a:off x="1691680" y="5312936"/>
          <a:ext cx="5282565" cy="1255716"/>
        </p:xfrm>
        <a:graphic>
          <a:graphicData uri="http://schemas.openxmlformats.org/drawingml/2006/table">
            <a:tbl>
              <a:tblPr firstRow="1" firstCol="1" bandRow="1">
                <a:tableStyleId>{5C22544A-7EE6-4342-B048-85BDC9FD1C3A}</a:tableStyleId>
              </a:tblPr>
              <a:tblGrid>
                <a:gridCol w="659765"/>
                <a:gridCol w="660400"/>
                <a:gridCol w="660400"/>
                <a:gridCol w="660400"/>
                <a:gridCol w="660400"/>
                <a:gridCol w="660400"/>
                <a:gridCol w="660400"/>
                <a:gridCol w="660400"/>
              </a:tblGrid>
              <a:tr h="0">
                <a:tc>
                  <a:txBody>
                    <a:bodyPr/>
                    <a:lstStyle/>
                    <a:p>
                      <a:pPr marL="0" marR="0">
                        <a:lnSpc>
                          <a:spcPct val="107000"/>
                        </a:lnSpc>
                        <a:spcBef>
                          <a:spcPts val="0"/>
                        </a:spcBef>
                        <a:spcAft>
                          <a:spcPts val="0"/>
                        </a:spcAft>
                      </a:pPr>
                      <a:r>
                        <a:rPr lang="ru-RU" sz="11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1</a:t>
                      </a:r>
                      <a:r>
                        <a:rPr lang="en-US" sz="1100" b="1" dirty="0">
                          <a:solidFill>
                            <a:schemeClr val="tx1"/>
                          </a:solidFill>
                          <a:effectLst/>
                        </a:rPr>
                        <a:t>.</a:t>
                      </a:r>
                      <a:r>
                        <a:rPr lang="ru-RU" sz="1100" b="1" dirty="0">
                          <a:solidFill>
                            <a:schemeClr val="tx1"/>
                          </a:solidFill>
                          <a:effectLst/>
                        </a:rPr>
                        <a:t>00</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r>
              <a:tr h="0">
                <a:tc>
                  <a:txBody>
                    <a:bodyPr/>
                    <a:lstStyle/>
                    <a:p>
                      <a:pPr marL="0" marR="0">
                        <a:lnSpc>
                          <a:spcPct val="107000"/>
                        </a:lnSpc>
                        <a:spcBef>
                          <a:spcPts val="0"/>
                        </a:spcBef>
                        <a:spcAft>
                          <a:spcPts val="0"/>
                        </a:spcAft>
                      </a:pPr>
                      <a:r>
                        <a:rPr lang="ru-RU" sz="11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10</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1</a:t>
                      </a:r>
                      <a:r>
                        <a:rPr lang="en-US" sz="1100" b="1" dirty="0">
                          <a:solidFill>
                            <a:schemeClr val="tx1"/>
                          </a:solidFill>
                          <a:effectLst/>
                        </a:rPr>
                        <a:t>.</a:t>
                      </a:r>
                      <a:r>
                        <a:rPr lang="ru-RU" sz="1100" b="1" dirty="0">
                          <a:solidFill>
                            <a:schemeClr val="tx1"/>
                          </a:solidFill>
                          <a:effectLst/>
                        </a:rPr>
                        <a:t>00</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r>
              <a:tr h="0">
                <a:tc>
                  <a:txBody>
                    <a:bodyPr/>
                    <a:lstStyle/>
                    <a:p>
                      <a:pPr marL="0" marR="0">
                        <a:lnSpc>
                          <a:spcPct val="107000"/>
                        </a:lnSpc>
                        <a:spcBef>
                          <a:spcPts val="0"/>
                        </a:spcBef>
                        <a:spcAft>
                          <a:spcPts val="0"/>
                        </a:spcAft>
                      </a:pPr>
                      <a:r>
                        <a:rPr lang="ru-RU" sz="1100">
                          <a:effectLst/>
                        </a:rPr>
                        <a:t>1.25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smtClean="0">
                          <a:solidFill>
                            <a:schemeClr val="tx1"/>
                          </a:solidFill>
                          <a:effectLst/>
                        </a:rPr>
                        <a:t>-0.</a:t>
                      </a:r>
                      <a:r>
                        <a:rPr lang="ru-RU" sz="1100" b="1" dirty="0">
                          <a:solidFill>
                            <a:schemeClr val="tx1"/>
                          </a:solidFill>
                          <a:effectLst/>
                        </a:rPr>
                        <a:t>21</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85</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1</a:t>
                      </a:r>
                      <a:r>
                        <a:rPr lang="en-US" sz="1100" b="1">
                          <a:solidFill>
                            <a:schemeClr val="tx1"/>
                          </a:solidFill>
                          <a:effectLst/>
                        </a:rPr>
                        <a:t>.</a:t>
                      </a:r>
                      <a:r>
                        <a:rPr lang="ru-RU" sz="1100" b="1">
                          <a:solidFill>
                            <a:schemeClr val="tx1"/>
                          </a:solidFill>
                          <a:effectLst/>
                        </a:rPr>
                        <a:t>00</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18</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12</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45</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1</a:t>
                      </a:r>
                      <a:r>
                        <a:rPr lang="en-US" sz="1100" b="1">
                          <a:solidFill>
                            <a:schemeClr val="tx1"/>
                          </a:solidFill>
                          <a:effectLst/>
                        </a:rPr>
                        <a:t>.</a:t>
                      </a:r>
                      <a:r>
                        <a:rPr lang="ru-RU" sz="1100" b="1">
                          <a:solidFill>
                            <a:schemeClr val="tx1"/>
                          </a:solidFill>
                          <a:effectLst/>
                        </a:rPr>
                        <a:t>00</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ru-RU" sz="1100">
                          <a:effectLst/>
                        </a:rPr>
                        <a:t>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0.0</a:t>
                      </a:r>
                      <a:r>
                        <a:rPr lang="ru-RU" sz="1100" b="1">
                          <a:solidFill>
                            <a:schemeClr val="tx1"/>
                          </a:solidFill>
                          <a:effectLst/>
                        </a:rPr>
                        <a:t>9</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12</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34</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85</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1</a:t>
                      </a:r>
                      <a:r>
                        <a:rPr lang="en-US" sz="1100" b="1">
                          <a:solidFill>
                            <a:schemeClr val="tx1"/>
                          </a:solidFill>
                          <a:effectLst/>
                        </a:rPr>
                        <a:t>.</a:t>
                      </a:r>
                      <a:r>
                        <a:rPr lang="ru-RU" sz="1100" b="1">
                          <a:solidFill>
                            <a:schemeClr val="tx1"/>
                          </a:solidFill>
                          <a:effectLst/>
                        </a:rPr>
                        <a:t>00</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ru-RU" sz="11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r>
                        <a:rPr lang="en-US" sz="1100" b="1">
                          <a:solidFill>
                            <a:schemeClr val="tx1"/>
                          </a:solidFill>
                          <a:effectLst/>
                        </a:rPr>
                        <a:t>0.</a:t>
                      </a:r>
                      <a:r>
                        <a:rPr lang="ru-RU" sz="1100" b="1">
                          <a:solidFill>
                            <a:schemeClr val="tx1"/>
                          </a:solidFill>
                          <a:effectLst/>
                        </a:rPr>
                        <a:t>23</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27</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48</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54</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79</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1</a:t>
                      </a:r>
                      <a:r>
                        <a:rPr lang="en-US" sz="1100" b="1" dirty="0">
                          <a:solidFill>
                            <a:schemeClr val="tx1"/>
                          </a:solidFill>
                          <a:effectLst/>
                        </a:rPr>
                        <a:t>.</a:t>
                      </a:r>
                      <a:r>
                        <a:rPr lang="ru-RU" sz="1100" b="1" dirty="0">
                          <a:solidFill>
                            <a:schemeClr val="tx1"/>
                          </a:solidFill>
                          <a:effectLst/>
                        </a:rPr>
                        <a:t>00</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ru-RU" sz="11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r>
                        <a:rPr lang="en-US" sz="1100" b="1">
                          <a:solidFill>
                            <a:schemeClr val="tx1"/>
                          </a:solidFill>
                          <a:effectLst/>
                        </a:rPr>
                        <a:t>0.0</a:t>
                      </a:r>
                      <a:r>
                        <a:rPr lang="ru-RU" sz="1100" b="1">
                          <a:solidFill>
                            <a:schemeClr val="tx1"/>
                          </a:solidFill>
                          <a:effectLst/>
                        </a:rPr>
                        <a:t>2</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a:solidFill>
                            <a:schemeClr val="tx1"/>
                          </a:solidFill>
                          <a:effectLst/>
                        </a:rPr>
                        <a:t>-</a:t>
                      </a:r>
                      <a:r>
                        <a:rPr lang="en-US" sz="1100" b="1">
                          <a:solidFill>
                            <a:schemeClr val="tx1"/>
                          </a:solidFill>
                          <a:effectLst/>
                        </a:rPr>
                        <a:t>0.</a:t>
                      </a:r>
                      <a:r>
                        <a:rPr lang="ru-RU" sz="1100" b="1">
                          <a:solidFill>
                            <a:schemeClr val="tx1"/>
                          </a:solidFill>
                          <a:effectLst/>
                        </a:rPr>
                        <a:t>17</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0.0</a:t>
                      </a:r>
                      <a:r>
                        <a:rPr lang="ru-RU" sz="1100" b="1">
                          <a:solidFill>
                            <a:schemeClr val="tx1"/>
                          </a:solidFill>
                          <a:effectLst/>
                        </a:rPr>
                        <a:t>9</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45</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solidFill>
                            <a:schemeClr val="tx1"/>
                          </a:solidFill>
                          <a:effectLst/>
                        </a:rPr>
                        <a:t>0.</a:t>
                      </a:r>
                      <a:r>
                        <a:rPr lang="ru-RU" sz="1100" b="1">
                          <a:solidFill>
                            <a:schemeClr val="tx1"/>
                          </a:solidFill>
                          <a:effectLst/>
                        </a:rPr>
                        <a:t>43</a:t>
                      </a:r>
                      <a:endParaRPr lang="ru-RU"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chemeClr val="tx1"/>
                          </a:solidFill>
                          <a:effectLst/>
                        </a:rPr>
                        <a:t>0.</a:t>
                      </a:r>
                      <a:r>
                        <a:rPr lang="ru-RU" sz="1100" b="1" dirty="0">
                          <a:solidFill>
                            <a:schemeClr val="tx1"/>
                          </a:solidFill>
                          <a:effectLst/>
                        </a:rPr>
                        <a:t>68</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u-RU" sz="1100" b="1" dirty="0">
                          <a:solidFill>
                            <a:schemeClr val="tx1"/>
                          </a:solidFill>
                          <a:effectLst/>
                        </a:rPr>
                        <a:t>1</a:t>
                      </a:r>
                      <a:r>
                        <a:rPr lang="en-US" sz="1100" b="1" dirty="0">
                          <a:solidFill>
                            <a:schemeClr val="tx1"/>
                          </a:solidFill>
                          <a:effectLst/>
                        </a:rPr>
                        <a:t>.0</a:t>
                      </a:r>
                      <a:r>
                        <a:rPr lang="ru-RU" sz="1100" b="1" dirty="0">
                          <a:solidFill>
                            <a:schemeClr val="tx1"/>
                          </a:solidFill>
                          <a:effectLst/>
                        </a:rPr>
                        <a:t>0</a:t>
                      </a:r>
                      <a:endParaRPr lang="ru-RU"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7397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4860032" y="18448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548680"/>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sp>
        <p:nvSpPr>
          <p:cNvPr id="8" name="Подзаголовок 2"/>
          <p:cNvSpPr txBox="1">
            <a:spLocks/>
          </p:cNvSpPr>
          <p:nvPr/>
        </p:nvSpPr>
        <p:spPr>
          <a:xfrm>
            <a:off x="467544" y="1772816"/>
            <a:ext cx="8385012" cy="460851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If uncertainties presents only statistical errors, the covariance matrix has only  diagonal non-zero elements. </a:t>
            </a:r>
          </a:p>
          <a:p>
            <a:pPr algn="l"/>
            <a:endParaRPr lang="en-US" sz="1100" b="1" dirty="0" smtClean="0">
              <a:solidFill>
                <a:schemeClr val="tx1"/>
              </a:solidFill>
            </a:endParaRPr>
          </a:p>
          <a:p>
            <a:pPr algn="l"/>
            <a:r>
              <a:rPr lang="en-US" sz="2800" b="1" dirty="0" smtClean="0">
                <a:solidFill>
                  <a:schemeClr val="tx1"/>
                </a:solidFill>
              </a:rPr>
              <a:t>The diagonal values of different matrices can be presented in the form of the vector of the uncertainties (</a:t>
            </a:r>
            <a:r>
              <a:rPr lang="en-US" sz="2800" b="1" dirty="0" err="1">
                <a:solidFill>
                  <a:schemeClr val="tx1"/>
                </a:solidFill>
              </a:rPr>
              <a:t>A</a:t>
            </a:r>
            <a:r>
              <a:rPr lang="en-US" sz="2800" b="1" baseline="-25000" dirty="0" err="1">
                <a:solidFill>
                  <a:schemeClr val="tx1"/>
                </a:solidFill>
              </a:rPr>
              <a:t>ii</a:t>
            </a:r>
            <a:r>
              <a:rPr lang="en-US" sz="2800" b="1" dirty="0">
                <a:solidFill>
                  <a:schemeClr val="tx1"/>
                </a:solidFill>
              </a:rPr>
              <a:t> -&gt; </a:t>
            </a:r>
            <a:r>
              <a:rPr lang="en-US" sz="2800" b="1" dirty="0" smtClean="0">
                <a:solidFill>
                  <a:schemeClr val="tx1"/>
                </a:solidFill>
              </a:rPr>
              <a:t>A</a:t>
            </a:r>
            <a:r>
              <a:rPr lang="en-US" sz="2800" b="1" baseline="-25000" dirty="0" smtClean="0">
                <a:solidFill>
                  <a:schemeClr val="tx1"/>
                </a:solidFill>
              </a:rPr>
              <a:t>i</a:t>
            </a:r>
            <a:r>
              <a:rPr lang="en-US" sz="2800" b="1" dirty="0" smtClean="0">
                <a:solidFill>
                  <a:schemeClr val="tx1"/>
                </a:solidFill>
              </a:rPr>
              <a:t>) and directly compared</a:t>
            </a:r>
          </a:p>
          <a:p>
            <a:pPr algn="l"/>
            <a:endParaRPr lang="en-US" sz="1100" b="1" dirty="0"/>
          </a:p>
          <a:p>
            <a:pPr algn="l"/>
            <a:r>
              <a:rPr lang="en-US" sz="2800" b="1" dirty="0" smtClean="0">
                <a:solidFill>
                  <a:schemeClr val="tx1"/>
                </a:solidFill>
              </a:rPr>
              <a:t>Comparison of only variances (or percent uncertainties) for different covariance matrices </a:t>
            </a:r>
            <a:r>
              <a:rPr lang="en-US" sz="2800" b="1" dirty="0" smtClean="0">
                <a:solidFill>
                  <a:srgbClr val="FF0000"/>
                </a:solidFill>
              </a:rPr>
              <a:t>which have cross correlations may lead to wrong</a:t>
            </a:r>
            <a:r>
              <a:rPr lang="en-US" sz="2800" b="1" dirty="0" smtClean="0"/>
              <a:t> </a:t>
            </a:r>
            <a:r>
              <a:rPr lang="en-US" sz="2800" b="1" dirty="0" smtClean="0">
                <a:solidFill>
                  <a:schemeClr val="tx1"/>
                </a:solidFill>
              </a:rPr>
              <a:t>conclusion about the data uncertainty</a:t>
            </a:r>
          </a:p>
          <a:p>
            <a:pPr algn="l"/>
            <a:endParaRPr lang="en-US" sz="2800" b="1" dirty="0" smtClean="0"/>
          </a:p>
          <a:p>
            <a:pPr algn="l"/>
            <a:endParaRPr lang="en-US" sz="2800" b="1" dirty="0" smtClean="0"/>
          </a:p>
          <a:p>
            <a:pPr algn="l"/>
            <a:endParaRPr lang="en-US" sz="2800" b="1" dirty="0"/>
          </a:p>
          <a:p>
            <a:pPr algn="l"/>
            <a:endParaRPr lang="en-US" sz="2800" b="1" dirty="0" smtClean="0"/>
          </a:p>
        </p:txBody>
      </p:sp>
    </p:spTree>
    <p:extLst>
      <p:ext uri="{BB962C8B-B14F-4D97-AF65-F5344CB8AC3E}">
        <p14:creationId xmlns:p14="http://schemas.microsoft.com/office/powerpoint/2010/main" val="261003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4860032" y="18448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548680"/>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sp>
        <p:nvSpPr>
          <p:cNvPr id="8" name="Подзаголовок 2"/>
          <p:cNvSpPr txBox="1">
            <a:spLocks/>
          </p:cNvSpPr>
          <p:nvPr/>
        </p:nvSpPr>
        <p:spPr>
          <a:xfrm>
            <a:off x="306029" y="5445224"/>
            <a:ext cx="8640960" cy="1296144"/>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100" b="1" dirty="0" smtClean="0">
                <a:solidFill>
                  <a:schemeClr val="tx1"/>
                </a:solidFill>
              </a:rPr>
              <a:t>The fits of </a:t>
            </a:r>
            <a:r>
              <a:rPr lang="en-US" sz="3100" b="1" dirty="0" smtClean="0">
                <a:solidFill>
                  <a:srgbClr val="FF0000"/>
                </a:solidFill>
              </a:rPr>
              <a:t>the same experimental data sets </a:t>
            </a:r>
            <a:r>
              <a:rPr lang="en-US" sz="3100" b="1" dirty="0" smtClean="0">
                <a:solidFill>
                  <a:schemeClr val="tx1"/>
                </a:solidFill>
              </a:rPr>
              <a:t>(cross sections and </a:t>
            </a:r>
            <a:r>
              <a:rPr lang="en-US" sz="3100" b="1" dirty="0" err="1" smtClean="0">
                <a:solidFill>
                  <a:schemeClr val="tx1"/>
                </a:solidFill>
              </a:rPr>
              <a:t>covariances</a:t>
            </a:r>
            <a:r>
              <a:rPr lang="en-US" sz="3100" b="1" dirty="0" smtClean="0">
                <a:solidFill>
                  <a:schemeClr val="tx1"/>
                </a:solidFill>
              </a:rPr>
              <a:t> at 51 energy nodes for 6Li(</a:t>
            </a:r>
            <a:r>
              <a:rPr lang="en-US" sz="3100" b="1" dirty="0" err="1" smtClean="0">
                <a:solidFill>
                  <a:schemeClr val="tx1"/>
                </a:solidFill>
              </a:rPr>
              <a:t>n,t</a:t>
            </a:r>
            <a:r>
              <a:rPr lang="en-US" sz="3100" b="1" dirty="0" smtClean="0">
                <a:solidFill>
                  <a:schemeClr val="tx1"/>
                </a:solidFill>
              </a:rPr>
              <a:t>)) </a:t>
            </a:r>
            <a:r>
              <a:rPr lang="en-US" sz="3100" b="1" dirty="0" smtClean="0">
                <a:solidFill>
                  <a:srgbClr val="FF0000"/>
                </a:solidFill>
              </a:rPr>
              <a:t>with non-model (GMA and GLUCS) and R-matrix model (RAC) codes </a:t>
            </a:r>
            <a:r>
              <a:rPr lang="en-US" sz="3100" b="1" dirty="0" smtClean="0">
                <a:solidFill>
                  <a:schemeClr val="tx1"/>
                </a:solidFill>
              </a:rPr>
              <a:t>was done and evaluated data (cross section and </a:t>
            </a:r>
            <a:r>
              <a:rPr lang="en-US" sz="3100" b="1" dirty="0" err="1" smtClean="0">
                <a:solidFill>
                  <a:schemeClr val="tx1"/>
                </a:solidFill>
              </a:rPr>
              <a:t>covariances</a:t>
            </a:r>
            <a:r>
              <a:rPr lang="en-US" sz="3100" b="1" dirty="0" smtClean="0">
                <a:solidFill>
                  <a:schemeClr val="tx1"/>
                </a:solidFill>
              </a:rPr>
              <a:t> at 51 energy nodes) were compared</a:t>
            </a:r>
          </a:p>
          <a:p>
            <a:pPr algn="l"/>
            <a:endParaRPr lang="en-US" sz="2800" b="1" dirty="0" smtClean="0"/>
          </a:p>
          <a:p>
            <a:pPr algn="l"/>
            <a:endParaRPr lang="en-US" sz="2800" b="1" dirty="0" smtClean="0"/>
          </a:p>
          <a:p>
            <a:pPr algn="l"/>
            <a:endParaRPr lang="en-US" sz="2800" b="1" dirty="0"/>
          </a:p>
          <a:p>
            <a:pPr algn="l"/>
            <a:endParaRPr lang="en-US" sz="2800" b="1" dirty="0" smtClean="0"/>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3718560" cy="3091815"/>
          </a:xfrm>
          <a:prstGeom prst="rect">
            <a:avLst/>
          </a:prstGeom>
          <a:noFill/>
          <a:ln>
            <a:noFill/>
          </a:ln>
        </p:spPr>
      </p:pic>
      <p:pic>
        <p:nvPicPr>
          <p:cNvPr id="9" name="Рисунок 8"/>
          <p:cNvPicPr/>
          <p:nvPr/>
        </p:nvPicPr>
        <p:blipFill>
          <a:blip r:embed="rId4">
            <a:extLst>
              <a:ext uri="{28A0092B-C50C-407E-A947-70E740481C1C}">
                <a14:useLocalDpi xmlns:a14="http://schemas.microsoft.com/office/drawing/2010/main" val="0"/>
              </a:ext>
            </a:extLst>
          </a:blip>
          <a:srcRect/>
          <a:stretch>
            <a:fillRect/>
          </a:stretch>
        </p:blipFill>
        <p:spPr bwMode="auto">
          <a:xfrm>
            <a:off x="3970079" y="1556792"/>
            <a:ext cx="4981441" cy="3816424"/>
          </a:xfrm>
          <a:prstGeom prst="rect">
            <a:avLst/>
          </a:prstGeom>
          <a:noFill/>
          <a:ln>
            <a:noFill/>
          </a:ln>
        </p:spPr>
      </p:pic>
    </p:spTree>
    <p:extLst>
      <p:ext uri="{BB962C8B-B14F-4D97-AF65-F5344CB8AC3E}">
        <p14:creationId xmlns:p14="http://schemas.microsoft.com/office/powerpoint/2010/main" val="89456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4860032" y="18448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318650" y="318347"/>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pic>
        <p:nvPicPr>
          <p:cNvPr id="2" name="Рисунок 1"/>
          <p:cNvPicPr>
            <a:picLocks noChangeAspect="1"/>
          </p:cNvPicPr>
          <p:nvPr/>
        </p:nvPicPr>
        <p:blipFill>
          <a:blip r:embed="rId3"/>
          <a:stretch>
            <a:fillRect/>
          </a:stretch>
        </p:blipFill>
        <p:spPr>
          <a:xfrm>
            <a:off x="249081" y="1461471"/>
            <a:ext cx="8276042" cy="2039537"/>
          </a:xfrm>
          <a:prstGeom prst="rect">
            <a:avLst/>
          </a:prstGeom>
        </p:spPr>
      </p:pic>
      <p:sp>
        <p:nvSpPr>
          <p:cNvPr id="11" name="Подзаголовок 2"/>
          <p:cNvSpPr txBox="1">
            <a:spLocks/>
          </p:cNvSpPr>
          <p:nvPr/>
        </p:nvSpPr>
        <p:spPr>
          <a:xfrm>
            <a:off x="459551" y="3501008"/>
            <a:ext cx="8640960" cy="23169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Ratio of experimental (symbols) and GMA and GLUCS evaluations (broken curves at 51 nodes) to the RAC R-matrix evaluation*</a:t>
            </a:r>
          </a:p>
          <a:p>
            <a:pPr algn="l"/>
            <a:r>
              <a:rPr lang="en-US" sz="2400" b="1" dirty="0" smtClean="0">
                <a:solidFill>
                  <a:schemeClr val="tx1"/>
                </a:solidFill>
              </a:rPr>
              <a:t>It was shown, that:</a:t>
            </a:r>
          </a:p>
          <a:p>
            <a:pPr algn="l"/>
            <a:r>
              <a:rPr lang="en-US" sz="2400" b="1" dirty="0" smtClean="0">
                <a:solidFill>
                  <a:schemeClr val="tx1"/>
                </a:solidFill>
              </a:rPr>
              <a:t>1) GLUCS and GMA GLSQ fits are indistinguishable</a:t>
            </a:r>
          </a:p>
          <a:p>
            <a:pPr algn="l"/>
            <a:r>
              <a:rPr lang="en-US" sz="2400" b="1" dirty="0" smtClean="0">
                <a:solidFill>
                  <a:schemeClr val="tx1"/>
                </a:solidFill>
              </a:rPr>
              <a:t>2) Most experimental data are higher than non-model fits and to less extent than RAC R-matrix model fit. </a:t>
            </a:r>
            <a:r>
              <a:rPr lang="en-US" sz="2400" b="1" dirty="0" smtClean="0">
                <a:solidFill>
                  <a:srgbClr val="FF0000"/>
                </a:solidFill>
              </a:rPr>
              <a:t>This is clear manifestation of the </a:t>
            </a:r>
            <a:r>
              <a:rPr lang="en-US" sz="2400" b="1" dirty="0" err="1" smtClean="0">
                <a:solidFill>
                  <a:srgbClr val="FF0000"/>
                </a:solidFill>
              </a:rPr>
              <a:t>Pillee</a:t>
            </a:r>
            <a:r>
              <a:rPr lang="en-US" sz="2400" b="1" dirty="0" smtClean="0">
                <a:solidFill>
                  <a:srgbClr val="FF0000"/>
                </a:solidFill>
              </a:rPr>
              <a:t> Pertinent Puzzle (PPP)</a:t>
            </a:r>
          </a:p>
          <a:p>
            <a:pPr algn="l"/>
            <a:r>
              <a:rPr lang="en-US" sz="1800" b="1" dirty="0" smtClean="0">
                <a:solidFill>
                  <a:schemeClr val="tx1"/>
                </a:solidFill>
              </a:rPr>
              <a:t>* parameters, which don’t influence at the 6Li(</a:t>
            </a:r>
            <a:r>
              <a:rPr lang="en-US" sz="1800" b="1" dirty="0" err="1" smtClean="0">
                <a:solidFill>
                  <a:schemeClr val="tx1"/>
                </a:solidFill>
              </a:rPr>
              <a:t>n,t</a:t>
            </a:r>
            <a:r>
              <a:rPr lang="en-US" sz="1800" b="1" dirty="0" smtClean="0">
                <a:solidFill>
                  <a:schemeClr val="tx1"/>
                </a:solidFill>
              </a:rPr>
              <a:t>) channels were left as uninformative</a:t>
            </a:r>
          </a:p>
        </p:txBody>
      </p:sp>
    </p:spTree>
    <p:extLst>
      <p:ext uri="{BB962C8B-B14F-4D97-AF65-F5344CB8AC3E}">
        <p14:creationId xmlns:p14="http://schemas.microsoft.com/office/powerpoint/2010/main" val="1944324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395536" y="666764"/>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sp>
        <p:nvSpPr>
          <p:cNvPr id="11" name="Подзаголовок 2"/>
          <p:cNvSpPr txBox="1">
            <a:spLocks/>
          </p:cNvSpPr>
          <p:nvPr/>
        </p:nvSpPr>
        <p:spPr>
          <a:xfrm>
            <a:off x="179512" y="5949280"/>
            <a:ext cx="8752085"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dirty="0" smtClean="0">
                <a:solidFill>
                  <a:schemeClr val="tx1"/>
                </a:solidFill>
              </a:rPr>
              <a:t>Ratio of experimental data, GMA, RAC and PADE-2 model evaluations to the GMAP code. Results for some other approaches to eliminate PPP are shown. Details are </a:t>
            </a:r>
            <a:r>
              <a:rPr lang="en-US" sz="1600" b="1" dirty="0">
                <a:solidFill>
                  <a:schemeClr val="tx1"/>
                </a:solidFill>
              </a:rPr>
              <a:t>in </a:t>
            </a:r>
            <a:r>
              <a:rPr lang="en-US" sz="1600" b="1" dirty="0" smtClean="0">
                <a:solidFill>
                  <a:schemeClr val="tx1"/>
                </a:solidFill>
              </a:rPr>
              <a:t>INDC(NDS)-453 (2003) </a:t>
            </a:r>
            <a:r>
              <a:rPr lang="en-US" sz="1600" b="1" dirty="0">
                <a:solidFill>
                  <a:schemeClr val="tx1"/>
                </a:solidFill>
              </a:rPr>
              <a:t>report (https://www-nds.iaea.org/publications/indc/indc-nds-0453</a:t>
            </a:r>
            <a:r>
              <a:rPr lang="en-US" sz="1600" b="1" dirty="0" smtClean="0">
                <a:solidFill>
                  <a:schemeClr val="tx1"/>
                </a:solidFill>
              </a:rPr>
              <a:t>/)</a:t>
            </a: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225833" y="1533963"/>
            <a:ext cx="6480720" cy="4467919"/>
          </a:xfrm>
          <a:prstGeom prst="rect">
            <a:avLst/>
          </a:prstGeom>
          <a:noFill/>
          <a:ln>
            <a:noFill/>
          </a:ln>
        </p:spPr>
      </p:pic>
      <p:sp>
        <p:nvSpPr>
          <p:cNvPr id="9" name="Подзаголовок 2"/>
          <p:cNvSpPr txBox="1">
            <a:spLocks/>
          </p:cNvSpPr>
          <p:nvPr/>
        </p:nvSpPr>
        <p:spPr>
          <a:xfrm>
            <a:off x="6516216" y="1916832"/>
            <a:ext cx="2520280" cy="3872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Technical Fix by Chiba-Smith was applied (GMAP code): </a:t>
            </a:r>
          </a:p>
          <a:p>
            <a:pPr algn="l"/>
            <a:r>
              <a:rPr lang="en-US" sz="2000" b="1" dirty="0" smtClean="0">
                <a:solidFill>
                  <a:srgbClr val="FF0000"/>
                </a:solidFill>
              </a:rPr>
              <a:t>absolute uncertainties</a:t>
            </a:r>
            <a:r>
              <a:rPr lang="en-US" sz="2000" b="1" dirty="0" smtClean="0">
                <a:solidFill>
                  <a:schemeClr val="tx1"/>
                </a:solidFill>
              </a:rPr>
              <a:t> for each experimental data set </a:t>
            </a:r>
            <a:r>
              <a:rPr lang="en-US" sz="2000" b="1" dirty="0" smtClean="0">
                <a:solidFill>
                  <a:srgbClr val="FF0000"/>
                </a:solidFill>
              </a:rPr>
              <a:t>were replaced by true values times their relative uncertainties</a:t>
            </a:r>
            <a:endParaRPr lang="en-US" sz="2000" b="1" dirty="0" smtClean="0">
              <a:solidFill>
                <a:schemeClr val="tx1"/>
              </a:solidFill>
            </a:endParaRPr>
          </a:p>
          <a:p>
            <a:pPr algn="l"/>
            <a:r>
              <a:rPr lang="en-US" sz="2000" b="1" dirty="0" smtClean="0">
                <a:solidFill>
                  <a:schemeClr val="tx1"/>
                </a:solidFill>
              </a:rPr>
              <a:t>GMAP fit is close to the fit by GMAJ version of GMA</a:t>
            </a:r>
          </a:p>
        </p:txBody>
      </p:sp>
    </p:spTree>
    <p:extLst>
      <p:ext uri="{BB962C8B-B14F-4D97-AF65-F5344CB8AC3E}">
        <p14:creationId xmlns:p14="http://schemas.microsoft.com/office/powerpoint/2010/main" val="144656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7664"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одзаголовок 2"/>
          <p:cNvSpPr>
            <a:spLocks noGrp="1"/>
          </p:cNvSpPr>
          <p:nvPr>
            <p:ph type="subTitle" idx="1"/>
          </p:nvPr>
        </p:nvSpPr>
        <p:spPr>
          <a:xfrm>
            <a:off x="467544" y="211412"/>
            <a:ext cx="8136904" cy="1008112"/>
          </a:xfrm>
        </p:spPr>
        <p:txBody>
          <a:bodyPr>
            <a:noAutofit/>
          </a:bodyPr>
          <a:lstStyle/>
          <a:p>
            <a:r>
              <a:rPr lang="en-US" sz="2800" b="1" dirty="0" smtClean="0">
                <a:solidFill>
                  <a:schemeClr val="tx1"/>
                </a:solidFill>
              </a:rPr>
              <a:t>How can be compared uncertainties presented by covariance matrices given at the same nodes ?</a:t>
            </a:r>
          </a:p>
        </p:txBody>
      </p:sp>
      <p:sp>
        <p:nvSpPr>
          <p:cNvPr id="11" name="Подзаголовок 2"/>
          <p:cNvSpPr txBox="1">
            <a:spLocks/>
          </p:cNvSpPr>
          <p:nvPr/>
        </p:nvSpPr>
        <p:spPr>
          <a:xfrm>
            <a:off x="323528" y="4901896"/>
            <a:ext cx="8752085" cy="17295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chemeClr val="tx1"/>
                </a:solidFill>
              </a:rPr>
              <a:t>Evaluated </a:t>
            </a:r>
            <a:r>
              <a:rPr lang="en-US" sz="1800" b="1" dirty="0" err="1" smtClean="0">
                <a:solidFill>
                  <a:schemeClr val="tx1"/>
                </a:solidFill>
              </a:rPr>
              <a:t>covariances</a:t>
            </a:r>
            <a:r>
              <a:rPr lang="en-US" sz="1800" b="1" dirty="0" smtClean="0">
                <a:solidFill>
                  <a:schemeClr val="tx1"/>
                </a:solidFill>
              </a:rPr>
              <a:t> along the row (or column) for node #25 obtained in non-model or model LSQ fits. </a:t>
            </a:r>
            <a:r>
              <a:rPr lang="en-US" sz="1800" b="1" dirty="0" smtClean="0">
                <a:solidFill>
                  <a:srgbClr val="FF0000"/>
                </a:solidFill>
              </a:rPr>
              <a:t>Upper two curves</a:t>
            </a:r>
            <a:r>
              <a:rPr lang="en-US" sz="1800" b="1" dirty="0" smtClean="0">
                <a:solidFill>
                  <a:schemeClr val="tx1"/>
                </a:solidFill>
              </a:rPr>
              <a:t>: </a:t>
            </a:r>
            <a:r>
              <a:rPr lang="en-US" sz="1800" b="1" dirty="0" err="1" smtClean="0">
                <a:solidFill>
                  <a:schemeClr val="tx1"/>
                </a:solidFill>
              </a:rPr>
              <a:t>covariances</a:t>
            </a:r>
            <a:r>
              <a:rPr lang="en-US" sz="1800" b="1" dirty="0" smtClean="0">
                <a:solidFill>
                  <a:schemeClr val="tx1"/>
                </a:solidFill>
              </a:rPr>
              <a:t> for single experimental data set (spike at variance)  and </a:t>
            </a:r>
            <a:r>
              <a:rPr lang="en-US" sz="1800" b="1" dirty="0" err="1" smtClean="0">
                <a:solidFill>
                  <a:schemeClr val="tx1"/>
                </a:solidFill>
              </a:rPr>
              <a:t>covariances</a:t>
            </a:r>
            <a:r>
              <a:rPr lang="en-US" sz="1800" b="1" dirty="0" smtClean="0">
                <a:solidFill>
                  <a:schemeClr val="tx1"/>
                </a:solidFill>
              </a:rPr>
              <a:t> for R-matrix fit (RAC code) with smooth behavior</a:t>
            </a:r>
            <a:r>
              <a:rPr lang="ru-RU" sz="1800" b="1" dirty="0" smtClean="0">
                <a:solidFill>
                  <a:schemeClr val="tx1"/>
                </a:solidFill>
              </a:rPr>
              <a:t> </a:t>
            </a:r>
            <a:r>
              <a:rPr lang="en-US" sz="1800" b="1" dirty="0" smtClean="0">
                <a:solidFill>
                  <a:schemeClr val="tx1"/>
                </a:solidFill>
              </a:rPr>
              <a:t>when passing the variance</a:t>
            </a:r>
            <a:r>
              <a:rPr lang="en-US" sz="1800" b="1" dirty="0">
                <a:solidFill>
                  <a:schemeClr val="tx1"/>
                </a:solidFill>
              </a:rPr>
              <a:t>. A non-model fit to one data set will not change the experimental </a:t>
            </a:r>
            <a:r>
              <a:rPr lang="en-US" sz="1800" b="1" dirty="0" smtClean="0">
                <a:solidFill>
                  <a:schemeClr val="tx1"/>
                </a:solidFill>
              </a:rPr>
              <a:t>data. </a:t>
            </a:r>
            <a:r>
              <a:rPr lang="en-US" sz="1800" b="1" dirty="0" smtClean="0">
                <a:solidFill>
                  <a:srgbClr val="FF0000"/>
                </a:solidFill>
              </a:rPr>
              <a:t>Lower two curves: </a:t>
            </a:r>
            <a:r>
              <a:rPr lang="en-US" sz="1800" b="1" dirty="0" err="1" smtClean="0">
                <a:solidFill>
                  <a:schemeClr val="tx1"/>
                </a:solidFill>
              </a:rPr>
              <a:t>covariances</a:t>
            </a:r>
            <a:r>
              <a:rPr lang="en-US" sz="1800" b="1" dirty="0" smtClean="0">
                <a:solidFill>
                  <a:schemeClr val="tx1"/>
                </a:solidFill>
              </a:rPr>
              <a:t> non-model and model fit </a:t>
            </a:r>
            <a:r>
              <a:rPr lang="en-US" sz="1800" b="1" dirty="0" err="1" smtClean="0">
                <a:solidFill>
                  <a:schemeClr val="tx1"/>
                </a:solidFill>
              </a:rPr>
              <a:t>fr</a:t>
            </a:r>
            <a:r>
              <a:rPr lang="en-US" sz="1800" b="1" dirty="0" smtClean="0">
                <a:solidFill>
                  <a:schemeClr val="tx1"/>
                </a:solidFill>
              </a:rPr>
              <a:t> of 5 experimental data sets. The </a:t>
            </a:r>
            <a:r>
              <a:rPr lang="en-US" sz="1800" b="1" dirty="0" err="1" smtClean="0">
                <a:solidFill>
                  <a:schemeClr val="tx1"/>
                </a:solidFill>
              </a:rPr>
              <a:t>covariances</a:t>
            </a:r>
            <a:r>
              <a:rPr lang="en-US" sz="1800" b="1" dirty="0" smtClean="0">
                <a:solidFill>
                  <a:schemeClr val="tx1"/>
                </a:solidFill>
              </a:rPr>
              <a:t> in </a:t>
            </a:r>
            <a:r>
              <a:rPr lang="en-US" sz="1800" b="1" dirty="0">
                <a:solidFill>
                  <a:schemeClr val="tx1"/>
                </a:solidFill>
              </a:rPr>
              <a:t>this case are 3 times </a:t>
            </a:r>
            <a:r>
              <a:rPr lang="en-US" sz="1800" b="1" dirty="0" smtClean="0">
                <a:solidFill>
                  <a:schemeClr val="tx1"/>
                </a:solidFill>
              </a:rPr>
              <a:t>smaller.</a:t>
            </a:r>
          </a:p>
        </p:txBody>
      </p:sp>
      <p:sp>
        <p:nvSpPr>
          <p:cNvPr id="9" name="Подзаголовок 2"/>
          <p:cNvSpPr txBox="1">
            <a:spLocks/>
          </p:cNvSpPr>
          <p:nvPr/>
        </p:nvSpPr>
        <p:spPr>
          <a:xfrm>
            <a:off x="4224791" y="1219524"/>
            <a:ext cx="4896544" cy="35390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rgbClr val="FF0000"/>
                </a:solidFill>
              </a:rPr>
              <a:t>Observations:</a:t>
            </a:r>
          </a:p>
          <a:p>
            <a:pPr algn="l"/>
            <a:r>
              <a:rPr lang="en-US" sz="1800" b="1" dirty="0" smtClean="0">
                <a:solidFill>
                  <a:schemeClr val="tx1"/>
                </a:solidFill>
              </a:rPr>
              <a:t>1. Variances in the model fit are about 2 times higher in the non-model fit than in the model fit</a:t>
            </a:r>
          </a:p>
          <a:p>
            <a:pPr algn="l"/>
            <a:r>
              <a:rPr lang="en-US" sz="1800" b="1" dirty="0" smtClean="0">
                <a:solidFill>
                  <a:schemeClr val="tx1"/>
                </a:solidFill>
              </a:rPr>
              <a:t>2. The per-cent uncertainties are about 50% higher in the non-model fit, than in the model fit</a:t>
            </a:r>
          </a:p>
          <a:p>
            <a:pPr algn="l"/>
            <a:r>
              <a:rPr lang="en-US" sz="1800" b="1" dirty="0" smtClean="0">
                <a:solidFill>
                  <a:schemeClr val="tx1"/>
                </a:solidFill>
              </a:rPr>
              <a:t>3. The </a:t>
            </a:r>
            <a:r>
              <a:rPr lang="en-US" sz="1800" b="1" dirty="0" smtClean="0">
                <a:solidFill>
                  <a:srgbClr val="FF0000"/>
                </a:solidFill>
              </a:rPr>
              <a:t>sum of </a:t>
            </a:r>
            <a:r>
              <a:rPr lang="en-US" sz="1800" b="1" dirty="0" err="1" smtClean="0">
                <a:solidFill>
                  <a:srgbClr val="FF0000"/>
                </a:solidFill>
              </a:rPr>
              <a:t>covariances</a:t>
            </a:r>
            <a:r>
              <a:rPr lang="en-US" sz="1800" b="1" dirty="0" smtClean="0">
                <a:solidFill>
                  <a:srgbClr val="FF0000"/>
                </a:solidFill>
              </a:rPr>
              <a:t> along row </a:t>
            </a:r>
            <a:r>
              <a:rPr lang="en-US" sz="1800" b="1" dirty="0" smtClean="0">
                <a:solidFill>
                  <a:schemeClr val="tx1"/>
                </a:solidFill>
              </a:rPr>
              <a:t>(or column) with node #25  gives following s values for 5 data sets: </a:t>
            </a:r>
            <a:r>
              <a:rPr lang="en-US" sz="1800" b="1" dirty="0" smtClean="0">
                <a:solidFill>
                  <a:srgbClr val="FF0000"/>
                </a:solidFill>
              </a:rPr>
              <a:t>0.011163</a:t>
            </a:r>
            <a:r>
              <a:rPr lang="en-US" sz="1800" b="1" dirty="0" smtClean="0">
                <a:solidFill>
                  <a:schemeClr val="tx1"/>
                </a:solidFill>
              </a:rPr>
              <a:t> </a:t>
            </a:r>
            <a:r>
              <a:rPr lang="en-US" sz="1800" b="1" dirty="0" smtClean="0"/>
              <a:t>b</a:t>
            </a:r>
            <a:r>
              <a:rPr lang="en-US" sz="1800" b="1" baseline="30000" dirty="0" smtClean="0"/>
              <a:t>2</a:t>
            </a:r>
            <a:r>
              <a:rPr lang="en-US" sz="1800" b="1" dirty="0" smtClean="0"/>
              <a:t> </a:t>
            </a:r>
            <a:r>
              <a:rPr lang="en-US" sz="1800" b="1" dirty="0" smtClean="0">
                <a:solidFill>
                  <a:schemeClr val="tx1"/>
                </a:solidFill>
              </a:rPr>
              <a:t>for non-model and </a:t>
            </a:r>
            <a:r>
              <a:rPr lang="en-US" sz="1800" b="1" dirty="0" smtClean="0">
                <a:solidFill>
                  <a:srgbClr val="FF0000"/>
                </a:solidFill>
              </a:rPr>
              <a:t>0.011191</a:t>
            </a:r>
            <a:r>
              <a:rPr lang="en-US" sz="1800" b="1" dirty="0" smtClean="0">
                <a:solidFill>
                  <a:schemeClr val="tx1"/>
                </a:solidFill>
              </a:rPr>
              <a:t> </a:t>
            </a:r>
            <a:r>
              <a:rPr lang="en-US" sz="1800" b="1" dirty="0"/>
              <a:t>b</a:t>
            </a:r>
            <a:r>
              <a:rPr lang="en-US" sz="1800" b="1" baseline="30000" dirty="0"/>
              <a:t>2</a:t>
            </a:r>
            <a:r>
              <a:rPr lang="en-US" sz="1800" b="1" dirty="0"/>
              <a:t> </a:t>
            </a:r>
            <a:r>
              <a:rPr lang="en-US" sz="1800" b="1" dirty="0">
                <a:solidFill>
                  <a:schemeClr val="tx1"/>
                </a:solidFill>
              </a:rPr>
              <a:t>for </a:t>
            </a:r>
            <a:r>
              <a:rPr lang="en-US" sz="1800" b="1" dirty="0" smtClean="0">
                <a:solidFill>
                  <a:schemeClr val="tx1"/>
                </a:solidFill>
              </a:rPr>
              <a:t>model fit. The difference is </a:t>
            </a:r>
            <a:r>
              <a:rPr lang="en-US" sz="1800" b="1" dirty="0" smtClean="0">
                <a:solidFill>
                  <a:srgbClr val="FF0000"/>
                </a:solidFill>
              </a:rPr>
              <a:t>only 0.02%</a:t>
            </a:r>
          </a:p>
          <a:p>
            <a:pPr algn="l"/>
            <a:r>
              <a:rPr lang="en-US" sz="1800" b="1" dirty="0" smtClean="0">
                <a:solidFill>
                  <a:schemeClr val="tx1"/>
                </a:solidFill>
              </a:rPr>
              <a:t>4. The difference can be larger in other cases</a:t>
            </a:r>
          </a:p>
          <a:p>
            <a:pPr algn="l"/>
            <a:r>
              <a:rPr lang="en-US" sz="1800" b="1" dirty="0" smtClean="0">
                <a:solidFill>
                  <a:schemeClr val="tx1"/>
                </a:solidFill>
              </a:rPr>
              <a:t>5 . </a:t>
            </a:r>
            <a:r>
              <a:rPr lang="en-US" sz="1800" b="1" dirty="0" smtClean="0">
                <a:solidFill>
                  <a:srgbClr val="FF0000"/>
                </a:solidFill>
              </a:rPr>
              <a:t>The sums of all elements of covariance matrices in non-model and model fits are close</a:t>
            </a:r>
            <a:endParaRPr lang="ru-RU" sz="1800" b="1" dirty="0">
              <a:solidFill>
                <a:srgbClr val="FF0000"/>
              </a:solidFill>
            </a:endParaRPr>
          </a:p>
          <a:p>
            <a:pPr algn="l"/>
            <a:endParaRPr lang="ru-RU" sz="1800" b="1" dirty="0" smtClean="0"/>
          </a:p>
          <a:p>
            <a:pPr algn="l"/>
            <a:endParaRPr lang="en-US" sz="1800" b="1" dirty="0" smtClean="0">
              <a:solidFill>
                <a:schemeClr val="tx1"/>
              </a:solidFill>
            </a:endParaRPr>
          </a:p>
        </p:txBody>
      </p:sp>
      <p:pic>
        <p:nvPicPr>
          <p:cNvPr id="10" name="Рисунок 9"/>
          <p:cNvPicPr/>
          <p:nvPr/>
        </p:nvPicPr>
        <p:blipFill>
          <a:blip r:embed="rId3">
            <a:extLst>
              <a:ext uri="{28A0092B-C50C-407E-A947-70E740481C1C}">
                <a14:useLocalDpi xmlns:a14="http://schemas.microsoft.com/office/drawing/2010/main" val="0"/>
              </a:ext>
            </a:extLst>
          </a:blip>
          <a:srcRect/>
          <a:stretch>
            <a:fillRect/>
          </a:stretch>
        </p:blipFill>
        <p:spPr bwMode="auto">
          <a:xfrm>
            <a:off x="85131" y="1683381"/>
            <a:ext cx="4236910" cy="2952328"/>
          </a:xfrm>
          <a:prstGeom prst="rect">
            <a:avLst/>
          </a:prstGeom>
          <a:noFill/>
          <a:ln>
            <a:noFill/>
          </a:ln>
        </p:spPr>
      </p:pic>
    </p:spTree>
    <p:extLst>
      <p:ext uri="{BB962C8B-B14F-4D97-AF65-F5344CB8AC3E}">
        <p14:creationId xmlns:p14="http://schemas.microsoft.com/office/powerpoint/2010/main" val="2809913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2804</TotalTime>
  <Words>2296</Words>
  <Application>Microsoft Office PowerPoint</Application>
  <PresentationFormat>Экран (4:3)</PresentationFormat>
  <Paragraphs>281</Paragraphs>
  <Slides>30</Slides>
  <Notes>26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6" baseType="lpstr">
      <vt:lpstr>Arial</vt:lpstr>
      <vt:lpstr>Calibri</vt:lpstr>
      <vt:lpstr>Symbol</vt:lpstr>
      <vt:lpstr>Times New Roman</vt:lpstr>
      <vt:lpstr>Тема Office</vt:lpstr>
      <vt:lpstr>SPW 12.0 Graph</vt:lpstr>
      <vt:lpstr>Comparison of Evaluated Covariance Matrices with USU Contribution</vt:lpstr>
      <vt:lpstr>“Comparative Analysis of Determination and Account of Unrecognized Source Uncertainty (USU) Covariances in the Data Evaluation Process” was prepared for TM on Neutron Data Standards, October 2023, IAEA, Vienna (but not presented)  3 methods of USU accounts were compared:  1. Ad-hoc approach for outlaying data used in previous Standards evluation with the generalization at USU covariances (V. Pronyaev)  2. Bayesian approach with Monte Carlo Sampling for wide energy groups (G. Schnabel)  3. Variance analysis (S. Badikov)  Specially prepared test1 case realistic data were used in the fits.</vt:lpstr>
      <vt:lpstr>PADE-fit of data used by A. Ignatyuk for charged-particle cross section evaluation is added for the comparision.   Pade expansion with a variable number of parameters.  The approach is described by E.V. Gai, “Some algorithms of nuclear data evaluation and uncertainty covariance matrix construction”, Voprosy Atomnoy Nauki I Tekhniki, (VANT), ser. Yadernye Konstanty, 2007, issue 1-2, pp. 56-65. In Russian, available at https://vant.ippe.ru/images/pdf/2007/5.pdf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Covariance Matrices with USU Account</dc:title>
  <dc:creator>Vladimir Pronyaev</dc:creator>
  <cp:lastModifiedBy>Vladimir Pronyaev</cp:lastModifiedBy>
  <cp:revision>210</cp:revision>
  <dcterms:created xsi:type="dcterms:W3CDTF">2025-01-14T17:22:03Z</dcterms:created>
  <dcterms:modified xsi:type="dcterms:W3CDTF">2025-01-28T08:35:49Z</dcterms:modified>
</cp:coreProperties>
</file>