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1" r:id="rId4"/>
    <p:sldId id="258" r:id="rId5"/>
    <p:sldId id="257" r:id="rId6"/>
    <p:sldId id="259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POTE NOY, Roberto Mario" userId="00493373-f3c7-4a20-ad1a-1b901b156c55" providerId="ADAL" clId="{7B781B07-3B88-4784-84BD-2E07F2CC7BB6}"/>
    <pc:docChg chg="custSel modSld">
      <pc:chgData name="CAPOTE NOY, Roberto Mario" userId="00493373-f3c7-4a20-ad1a-1b901b156c55" providerId="ADAL" clId="{7B781B07-3B88-4784-84BD-2E07F2CC7BB6}" dt="2024-12-18T12:58:25.227" v="96" actId="20577"/>
      <pc:docMkLst>
        <pc:docMk/>
      </pc:docMkLst>
      <pc:sldChg chg="modSp mod">
        <pc:chgData name="CAPOTE NOY, Roberto Mario" userId="00493373-f3c7-4a20-ad1a-1b901b156c55" providerId="ADAL" clId="{7B781B07-3B88-4784-84BD-2E07F2CC7BB6}" dt="2024-12-18T12:57:40.138" v="83" actId="20577"/>
        <pc:sldMkLst>
          <pc:docMk/>
          <pc:sldMk cId="1341067745" sldId="262"/>
        </pc:sldMkLst>
        <pc:spChg chg="mod">
          <ac:chgData name="CAPOTE NOY, Roberto Mario" userId="00493373-f3c7-4a20-ad1a-1b901b156c55" providerId="ADAL" clId="{7B781B07-3B88-4784-84BD-2E07F2CC7BB6}" dt="2024-12-18T12:57:40.138" v="83" actId="20577"/>
          <ac:spMkLst>
            <pc:docMk/>
            <pc:sldMk cId="1341067745" sldId="262"/>
            <ac:spMk id="3" creationId="{9DAD37DE-A15C-43FF-AF47-C72238D50A06}"/>
          </ac:spMkLst>
        </pc:spChg>
      </pc:sldChg>
      <pc:sldChg chg="modSp mod">
        <pc:chgData name="CAPOTE NOY, Roberto Mario" userId="00493373-f3c7-4a20-ad1a-1b901b156c55" providerId="ADAL" clId="{7B781B07-3B88-4784-84BD-2E07F2CC7BB6}" dt="2024-12-18T12:58:25.227" v="96" actId="20577"/>
        <pc:sldMkLst>
          <pc:docMk/>
          <pc:sldMk cId="626352732" sldId="263"/>
        </pc:sldMkLst>
        <pc:spChg chg="mod">
          <ac:chgData name="CAPOTE NOY, Roberto Mario" userId="00493373-f3c7-4a20-ad1a-1b901b156c55" providerId="ADAL" clId="{7B781B07-3B88-4784-84BD-2E07F2CC7BB6}" dt="2024-12-18T12:58:25.227" v="96" actId="20577"/>
          <ac:spMkLst>
            <pc:docMk/>
            <pc:sldMk cId="626352732" sldId="263"/>
            <ac:spMk id="3" creationId="{0E8E2F44-A8DE-4538-AEA5-8486677723F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1A6AC-058B-43F4-8639-71048D6D7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0588" y="2404534"/>
            <a:ext cx="8650941" cy="1646302"/>
          </a:xfrm>
        </p:spPr>
        <p:txBody>
          <a:bodyPr/>
          <a:lstStyle/>
          <a:p>
            <a:r>
              <a:rPr lang="en-GB" sz="4000" dirty="0"/>
              <a:t>Validation studies of the tungsten isotopes for the JEFF-4 Library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464389-D44D-46E4-9101-EE4D5207E0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264463" cy="1096899"/>
          </a:xfrm>
        </p:spPr>
        <p:txBody>
          <a:bodyPr/>
          <a:lstStyle/>
          <a:p>
            <a:r>
              <a:rPr lang="en-US" dirty="0"/>
              <a:t>Andrej Trkov on behalf of the INDEN network</a:t>
            </a:r>
          </a:p>
          <a:p>
            <a:r>
              <a:rPr lang="en-US" dirty="0"/>
              <a:t>Jo</a:t>
            </a:r>
            <a:r>
              <a:rPr lang="sl-SI" dirty="0" err="1"/>
              <a:t>žef</a:t>
            </a:r>
            <a:r>
              <a:rPr lang="sl-SI" dirty="0"/>
              <a:t> Stefan Institute, Jamova cesta 39, 1000, Ljubljana, </a:t>
            </a:r>
            <a:r>
              <a:rPr lang="sl-SI" dirty="0" err="1"/>
              <a:t>Slovenia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07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06B4-E3A9-442B-872D-D0E052918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new/modified 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D37DE-A15C-43FF-AF47-C72238D50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481079" cy="388077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U-235, U-238: new evaluations provided by Gilles Noguere for JEFF-4t5</a:t>
            </a:r>
          </a:p>
          <a:p>
            <a:r>
              <a:rPr lang="en-US" dirty="0"/>
              <a:t>Th-232: The following changes were introduced:</a:t>
            </a:r>
          </a:p>
          <a:p>
            <a:pPr lvl="1"/>
            <a:r>
              <a:rPr lang="en-US" dirty="0"/>
              <a:t>Elastic angular distributions up to 1.5 MeV taken from JENDL-5.0 (EMPIRE problem)</a:t>
            </a:r>
          </a:p>
          <a:p>
            <a:pPr lvl="1"/>
            <a:r>
              <a:rPr lang="en-US" dirty="0"/>
              <a:t>Subthreshold fission cross section up to 0.7 MeV taken from JENDL-5.0 (fix)</a:t>
            </a:r>
          </a:p>
          <a:p>
            <a:pPr lvl="1"/>
            <a:r>
              <a:rPr lang="en-US" dirty="0"/>
              <a:t>Capture cross section in the energy range 50 – 500 keV taken from JENDL-5.0 </a:t>
            </a:r>
          </a:p>
          <a:p>
            <a:r>
              <a:rPr lang="en-US" dirty="0"/>
              <a:t>U-233: Starting from “u233jeff4t3.endf”, replace capture by JENDL-5.0 in the energy range 600 eV - 20 MeV (driven by CEA PROFIL experiment)</a:t>
            </a:r>
          </a:p>
          <a:p>
            <a:r>
              <a:rPr lang="en-US" dirty="0"/>
              <a:t>U-233 (still to do):</a:t>
            </a:r>
          </a:p>
          <a:p>
            <a:pPr lvl="1"/>
            <a:r>
              <a:rPr lang="en-US" dirty="0"/>
              <a:t>Merge resonance parameters up to 2.5 keV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nubar</a:t>
            </a:r>
            <a:r>
              <a:rPr lang="en-US" dirty="0"/>
              <a:t> from ENDF/B-VIII.1, renormalize to thermal value (thermal to 50 keV)</a:t>
            </a:r>
          </a:p>
          <a:p>
            <a:r>
              <a:rPr lang="en-US" dirty="0"/>
              <a:t>Tungsten isotopes: fine-tuning of capture cross sections</a:t>
            </a:r>
          </a:p>
          <a:p>
            <a:pPr lvl="1"/>
            <a:r>
              <a:rPr lang="en-US" dirty="0"/>
              <a:t>W-182  JENDL-5.0 (112-170 keV), JEFF-3.3 (0.5-15 MeV)</a:t>
            </a:r>
          </a:p>
          <a:p>
            <a:pPr lvl="1"/>
            <a:r>
              <a:rPr lang="en-US" dirty="0"/>
              <a:t>W-183 JEFF-3.3 (255-600 keV)</a:t>
            </a:r>
          </a:p>
          <a:p>
            <a:pPr lvl="1"/>
            <a:r>
              <a:rPr lang="en-US" dirty="0"/>
              <a:t>W-184  JENDL-5.0 (10 keV-20MeV)</a:t>
            </a:r>
          </a:p>
        </p:txBody>
      </p:sp>
    </p:spTree>
    <p:extLst>
      <p:ext uri="{BB962C8B-B14F-4D97-AF65-F5344CB8AC3E}">
        <p14:creationId xmlns:p14="http://schemas.microsoft.com/office/powerpoint/2010/main" val="134106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F8A14-8DBE-420C-AA45-BA8D5784F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A5081-BE8E-4082-8098-41B0CA544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Validate ENDF/B-VIII.1 (label “e81a”) and JEFF-4t4 (label “jeff4t4”)</a:t>
            </a:r>
          </a:p>
          <a:p>
            <a:r>
              <a:rPr lang="en-US" dirty="0"/>
              <a:t>Test the impact of refined tungsten isotope evaluations (label “f4t3U358ThAl3Wg”)</a:t>
            </a:r>
          </a:p>
        </p:txBody>
      </p:sp>
    </p:spTree>
    <p:extLst>
      <p:ext uri="{BB962C8B-B14F-4D97-AF65-F5344CB8AC3E}">
        <p14:creationId xmlns:p14="http://schemas.microsoft.com/office/powerpoint/2010/main" val="103947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F671-833B-4750-BFDD-AE9C6A633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Tungsten Benchmarks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FB5B0-032C-4A17-9F66-E9F6915BD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70000"/>
            <a:ext cx="9954808" cy="5629835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No.  ICSBEP Label        Short name  Common name         Comment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-----------------------------------------------------------------------------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1  IEU-MET-FAST-013    imf013      ZPR-9/1             Tungsten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2  IEU-MET-FAST-014    imf014-002  ZPR-9/2             Tungsten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  IEU-MET-FAST-014    imf014-003  ZPR-9/3             Tungsten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4  HEU-MET-FAST-060    hmf060-004  ZPR-9/4             Tungsten ; Al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5  HEU-MET-FAST-067    hmf067-005  ZPR-9/5             Tungsten ; Al ; Graphite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6  HEU-MET-FAST-067    hmf067-006  ZPR-9/6             Tungsten ; Al ; Graphite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7  HEU-MET-FAST-070    hmf070-007  ZPR-9/7             Tungsten ; Al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8  HEU-MET-FAST-070    hmf070-008  ZPR-9/8             Tungsten ; Al ; Be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9  HEU-MET-FAST-070    hmf070-009  ZPR-9/9             Tungsten ; Al ;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10  HEU-MET-FAST-003    hmf003-008  Topsy-W_1.9in       LANL Tungsten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11  HEU-MET-FAST-003    hmf003-009  Topsy-W_2.9in       LANL Tungsten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12  HEU-MET-FAST-003    hmf003-010  Topsy-W_4.5in       LANL Tungsten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13  HEU-MET-FAST-003    hmf003-011  Topsy-W_6.5in       LANL Tungsten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14  HEU-MET-FAST-049    hmf049-001  KFBN2-1cm           Tungsten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15  HEU-MET-FAST-049    hmf049-002  KFBN2-3cm           Tungsten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16  HEU-MET-FAST-049    hmf049-003  KFBN2-8cm           Tungsten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17  HEU-MET-FAST-050    hmf050      KFBN2-f1            Tungsten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18  HEU-MET-FAST-052    hmf052      KFBN2-f2            Tungsten ; Be ; U238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19  HEU-MET-MIXED-017   hmm017      KFBN2-f3            Tungsten ; PE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20  HEU-MET-FAST-084    hmf084-14   Comet-W_1.0in       Tungsten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21  HEU-MET-FAST-084    hmf084-25   Comet-W_0.5in       Tungsten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22  HEU-MET-FAST-085    hmf085-006  Comet-W_2.0in       Tungsten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23  PU-MET-FAST-005     pmf005      Planet-Pu/W1.8in    LANL Tungsten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24  U233-MET-FAST-004   umf004-001  Planet-U3/W_1in     LANL Tungsten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25  U233-MET-FAST-004   umf004-002  Planet-U3/W_2in     LANL Tungsten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----------------------------------------------------------------------------- </a:t>
            </a:r>
          </a:p>
        </p:txBody>
      </p:sp>
    </p:spTree>
    <p:extLst>
      <p:ext uri="{BB962C8B-B14F-4D97-AF65-F5344CB8AC3E}">
        <p14:creationId xmlns:p14="http://schemas.microsoft.com/office/powerpoint/2010/main" val="3428429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CF0685B-F65D-47AC-B16A-5384DCCAC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8610" y="0"/>
            <a:ext cx="86547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179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DAFABD-A09A-47AA-957A-4D53D45F6A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414" y="0"/>
            <a:ext cx="94691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152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298C-F7A6-448C-9837-03CBB48CE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E2F44-A8DE-4538-AEA5-848667772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Improving tungsten evaluations proved more tricky than initially anticipated</a:t>
            </a:r>
          </a:p>
          <a:p>
            <a:r>
              <a:rPr lang="en-US" dirty="0"/>
              <a:t>Cross section curves for capture were refined considering (new) experimental data</a:t>
            </a:r>
          </a:p>
          <a:p>
            <a:r>
              <a:rPr lang="en-US" dirty="0"/>
              <a:t>In combination with other improvements in the JEFF-4t5 candidate evaluations, considerable improvement in performance of the tungsten evaluations was observed</a:t>
            </a:r>
          </a:p>
          <a:p>
            <a:r>
              <a:rPr lang="en-US" dirty="0"/>
              <a:t>Improvements in </a:t>
            </a:r>
            <a:r>
              <a:rPr lang="en-US"/>
              <a:t>tungsten for the </a:t>
            </a:r>
            <a:r>
              <a:rPr lang="en-US" dirty="0"/>
              <a:t>ENDF/B-VIII.1 library are not so clear-cut</a:t>
            </a:r>
          </a:p>
        </p:txBody>
      </p:sp>
    </p:spTree>
    <p:extLst>
      <p:ext uri="{BB962C8B-B14F-4D97-AF65-F5344CB8AC3E}">
        <p14:creationId xmlns:p14="http://schemas.microsoft.com/office/powerpoint/2010/main" val="6263527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3693</TotalTime>
  <Words>505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Courier New</vt:lpstr>
      <vt:lpstr>Trebuchet MS</vt:lpstr>
      <vt:lpstr>Wingdings 3</vt:lpstr>
      <vt:lpstr>Facet</vt:lpstr>
      <vt:lpstr>Validation studies of the tungsten isotopes for the JEFF-4 Library</vt:lpstr>
      <vt:lpstr>Summary of new/modified evaluations</vt:lpstr>
      <vt:lpstr>Objective</vt:lpstr>
      <vt:lpstr>Tungsten Benchmarks</vt:lpstr>
      <vt:lpstr>PowerPoint Presentation</vt:lpstr>
      <vt:lpstr>PowerPoint Presentation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Validation studies of U233 and Th232 candidates for the JEFF-4 Library</dc:title>
  <dc:creator>Andrej Trkov</dc:creator>
  <cp:lastModifiedBy>Andrej Trkov</cp:lastModifiedBy>
  <cp:revision>30</cp:revision>
  <dcterms:created xsi:type="dcterms:W3CDTF">2024-12-08T22:27:20Z</dcterms:created>
  <dcterms:modified xsi:type="dcterms:W3CDTF">2024-12-19T07:55:40Z</dcterms:modified>
</cp:coreProperties>
</file>