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6" r:id="rId3"/>
    <p:sldId id="347" r:id="rId4"/>
    <p:sldId id="349" r:id="rId5"/>
    <p:sldId id="350" r:id="rId6"/>
    <p:sldId id="351" r:id="rId7"/>
    <p:sldId id="449" r:id="rId8"/>
    <p:sldId id="371" r:id="rId9"/>
    <p:sldId id="367" r:id="rId10"/>
    <p:sldId id="374" r:id="rId11"/>
    <p:sldId id="373" r:id="rId12"/>
    <p:sldId id="372" r:id="rId13"/>
    <p:sldId id="443" r:id="rId14"/>
    <p:sldId id="444" r:id="rId15"/>
    <p:sldId id="440" r:id="rId16"/>
    <p:sldId id="442" r:id="rId17"/>
    <p:sldId id="446" r:id="rId18"/>
    <p:sldId id="447" r:id="rId19"/>
    <p:sldId id="366" r:id="rId20"/>
    <p:sldId id="359" r:id="rId21"/>
    <p:sldId id="368" r:id="rId22"/>
    <p:sldId id="360" r:id="rId23"/>
    <p:sldId id="448" r:id="rId24"/>
    <p:sldId id="365" r:id="rId25"/>
    <p:sldId id="441" r:id="rId26"/>
    <p:sldId id="450" r:id="rId27"/>
    <p:sldId id="445" r:id="rId28"/>
    <p:sldId id="451" r:id="rId29"/>
    <p:sldId id="352" r:id="rId30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26"/>
    <p:restoredTop sz="79829"/>
  </p:normalViewPr>
  <p:slideViewPr>
    <p:cSldViewPr snapToGrid="0">
      <p:cViewPr>
        <p:scale>
          <a:sx n="69" d="100"/>
          <a:sy n="69" d="100"/>
        </p:scale>
        <p:origin x="6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A1F69-2F06-5345-9236-D838A9A125E9}" type="datetimeFigureOut">
              <a:rPr lang="en-GR" smtClean="0"/>
              <a:t>19/12/24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C6D77-9CCD-4041-A48F-CEC15A175F4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59751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 proton based kai 2 deuteron based per angle.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73978-5D8D-46FB-9AE4-1C2D335D627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428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596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Beyer : </a:t>
            </a:r>
            <a:r>
              <a:rPr lang="en-US" dirty="0" err="1"/>
              <a:t>nELBE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187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C6D77-9CCD-4041-A48F-CEC15A175F47}" type="slidenum">
              <a:rPr lang="en-GR" smtClean="0"/>
              <a:t>17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23409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/>
              <a:t>In this type of measurement the: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Incoming neutron fluence rate cancels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Detection efficiency cancels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CCBE-33DA-0041-8D53-64C90BFDF409}" type="slidenum">
              <a:rPr lang="en-GR" smtClean="0"/>
              <a:t>19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66638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CCBE-33DA-0041-8D53-64C90BFDF409}" type="slidenum">
              <a:rPr lang="en-GR" smtClean="0"/>
              <a:t>20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00448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Pirovano</a:t>
            </a:r>
            <a:r>
              <a:rPr lang="en-US" dirty="0"/>
              <a:t> large statistical uncertainties compared to current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210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eLASTIC</a:t>
            </a:r>
            <a:r>
              <a:rPr lang="en-US" dirty="0"/>
              <a:t> SCATTERING ENDF VIII.1 : </a:t>
            </a:r>
          </a:p>
          <a:p>
            <a:r>
              <a:rPr lang="en-US" dirty="0"/>
              <a:t>REFITTED KINNEY DATA + COMPARISON WITH PEREY ENRICHED IN THE OVERLAPPING DATA </a:t>
            </a:r>
          </a:p>
          <a:p>
            <a:r>
              <a:rPr lang="en-US" dirty="0"/>
              <a:t>&gt;4 MeV: EMPIRE CALCULATIONS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1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>
                <a:effectLst/>
                <a:latin typeface="Helvetica" pitchFamily="2" charset="0"/>
              </a:rPr>
              <a:t>Two types of measurements were performed. One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i="1" dirty="0">
                <a:effectLst/>
                <a:latin typeface="Helvetica" pitchFamily="2" charset="0"/>
              </a:rPr>
              <a:t>with the sample in place (sample-in) that lasted almost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i="1" dirty="0">
                <a:effectLst/>
                <a:latin typeface="Helvetica" pitchFamily="2" charset="0"/>
              </a:rPr>
              <a:t>360 hours, and a second one without the sample (</a:t>
            </a:r>
            <a:r>
              <a:rPr lang="en-GB" i="1" dirty="0" err="1">
                <a:effectLst/>
                <a:latin typeface="Helvetica" pitchFamily="2" charset="0"/>
              </a:rPr>
              <a:t>sampleout</a:t>
            </a:r>
            <a:r>
              <a:rPr lang="en-GB" i="1" dirty="0">
                <a:effectLst/>
                <a:latin typeface="Helvetica" pitchFamily="2" charset="0"/>
              </a:rPr>
              <a:t>)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i="1" dirty="0">
                <a:effectLst/>
                <a:latin typeface="Helvetica" pitchFamily="2" charset="0"/>
              </a:rPr>
              <a:t>that lasted for almost 330 hours. The </a:t>
            </a:r>
            <a:r>
              <a:rPr lang="en-GB" i="1" dirty="0" err="1">
                <a:effectLst/>
                <a:latin typeface="Helvetica" pitchFamily="2" charset="0"/>
              </a:rPr>
              <a:t>sampleout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i="1" dirty="0">
                <a:effectLst/>
                <a:latin typeface="Helvetica" pitchFamily="2" charset="0"/>
              </a:rPr>
              <a:t>measurement was carried out in order to establish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i="1" dirty="0">
                <a:effectLst/>
                <a:latin typeface="Helvetica" pitchFamily="2" charset="0"/>
              </a:rPr>
              <a:t>the background contribution from in-beam neutrons that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i="1" dirty="0">
                <a:effectLst/>
                <a:latin typeface="Helvetica" pitchFamily="2" charset="0"/>
              </a:rPr>
              <a:t>scattered once or multiple times in the air and surrounding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i="1" dirty="0">
                <a:effectLst/>
                <a:latin typeface="Helvetica" pitchFamily="2" charset="0"/>
              </a:rPr>
              <a:t>materials and then got detected by one of the scintillators.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CCBE-33DA-0041-8D53-64C90BFDF409}" type="slidenum">
              <a:rPr lang="en-GR" smtClean="0"/>
              <a:t>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6507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>
                <a:effectLst/>
                <a:latin typeface="Helvetica" pitchFamily="2" charset="0"/>
              </a:rPr>
              <a:t>Carbon was chosen for its high inelastic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i="1" dirty="0">
                <a:effectLst/>
                <a:latin typeface="Helvetica" pitchFamily="2" charset="0"/>
              </a:rPr>
              <a:t>threshold of 4.81 MeV,</a:t>
            </a:r>
            <a:endParaRPr lang="en-GB" dirty="0">
              <a:effectLst/>
              <a:latin typeface="Helvetica" pitchFamily="2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CCBE-33DA-0041-8D53-64C90BFDF409}" type="slidenum">
              <a:rPr lang="en-GR" smtClean="0"/>
              <a:t>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5628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en-GR" dirty="0"/>
              <a:t>ncertainties 5-25%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C6D77-9CCD-4041-A48F-CEC15A175F47}" type="slidenum">
              <a:rPr lang="en-GR" smtClean="0"/>
              <a:t>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67197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</a:t>
            </a:r>
            <a:r>
              <a:rPr lang="en-GR" dirty="0"/>
              <a:t>ncertainties 5-8%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C6D77-9CCD-4041-A48F-CEC15A175F47}" type="slidenum">
              <a:rPr lang="en-GR" smtClean="0"/>
              <a:t>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0438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>
                <a:effectLst/>
                <a:latin typeface="Helvetica" pitchFamily="2" charset="0"/>
              </a:rPr>
              <a:t>UNCERTAINTY : 6% and 20%.</a:t>
            </a:r>
            <a:endParaRPr lang="en-GB" dirty="0">
              <a:effectLst/>
              <a:latin typeface="Helvetica" pitchFamily="2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C6D77-9CCD-4041-A48F-CEC15A175F47}" type="slidenum">
              <a:rPr lang="en-GR" smtClean="0"/>
              <a:t>11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97327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R" dirty="0"/>
              <a:t>Cornelis :</a:t>
            </a:r>
            <a:r>
              <a:rPr lang="en-GR" sz="1200" dirty="0"/>
              <a:t>NORMALISATION ISSUES?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C6D77-9CCD-4041-A48F-CEC15A175F47}" type="slidenum">
              <a:rPr lang="en-GR" smtClean="0"/>
              <a:t>12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815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433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3-6%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047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0373C-BD1A-742B-0497-562122A33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6DC02-C248-7036-5D81-959D980DF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C6F0D-E0AF-5163-9DD4-920A5018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4BB1A-425E-B9F3-001B-7721B95F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DD7E9-ED47-AF14-796F-C1418126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24880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E397-59F6-0912-64A0-9DBD0434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87A8E-F794-142D-07ED-49C0DC8D3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8EF3F-125B-3CA2-4610-FB4094DB3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8C022-25E5-0DF2-B79C-D313D680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DB62C-EBD7-C1F7-CB9C-9F592861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7824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54A4F9-C4F7-1395-6370-6D2844FA6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A96C4-2DE2-81E9-52A6-2413DCC30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6FBDD-5092-0A1B-DA3B-9D716CB3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C26C1-3546-0991-C9A9-C2357CE2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8DC0D-FBAF-6E08-E2DD-3E56ABEF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9259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1107440" y="173156"/>
            <a:ext cx="8229600" cy="42523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/>
              <a:t>CLICK TO EDIT MASTER TITLE STYLE</a:t>
            </a:r>
            <a:endParaRPr lang="fr-FR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335999" y="1007997"/>
            <a:ext cx="11520000" cy="54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 b="1"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92337" y="6691240"/>
            <a:ext cx="627944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44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6249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07B0-C464-D956-E2A4-A8A5A6A1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129DC-25EB-3EB6-1829-CFA5019F8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6D8FA-E787-EE55-AE71-B65B06F76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8125D-956C-AEB1-9207-920F8D293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12846-DCCB-15F0-B124-46BAE9E9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04805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2555-3059-A8C5-2DF1-0C5305B6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280B7-D90A-FB5C-5636-C62E9A34F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12217-264E-FE30-AC9B-8B11AD800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6800A-F6E4-9B6A-7314-1161C83AA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2DA86-5444-869B-4EF2-64040D33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7259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786E-2F51-62AA-0E2E-2D9A0CCD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8C739-FFBB-CA91-597A-BA670CC87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75EF5-40AB-AEAD-A7C7-F30E63392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B43DF-768B-0DE6-4845-46778036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8CF5-849B-0F87-48D4-EC346376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4EA97-F875-3503-61FD-FAFA34B7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3741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C62-73C3-EF6A-8EFB-13D8CF478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64B93-28D5-7440-18C6-BB4B47FFC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036CE-C1DC-FF2B-8BC6-6EEC41AC5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670AB-D26C-4469-2CB0-7B96ED9E7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53B824-2420-5DBD-BC84-F27F7A8F2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83364D-3796-DE5B-0D8E-FA3C9972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791F3-1501-7432-D92C-95CB21B2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64FB13-3D9E-E967-4AAD-6FA0CB24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0721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A58F3-E039-4EBA-34F0-DD4EEE66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A06FA-2B4F-3ADE-66BF-A0370FA3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3ECE7-B042-2E7F-A3EE-C88B5E2E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AD0BE-6946-F492-F7DD-85E5BE52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9600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D6A5B-F427-2F40-55EA-BB9E3604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09433-7128-C4FF-F55A-B0C661F39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38CC2-39A7-F17A-7922-E802CC29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6539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B9E8F-BA7C-13AF-81AC-B36E54D0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F5F6-19BF-A03F-90B2-85556769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7E36A-5BFB-D579-4162-716FE98EC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9DAB2-EBE8-0012-0B17-BF30A365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FCF5C-84E7-2C98-A24A-434F6AF5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C6D39-783C-6ADB-03B6-BD3D05CD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1116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7B4B-1FC2-CA1A-FFD1-0E6AC455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F419E6-FDC0-1BC9-9D5F-0B0F4B69D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362C34-BF07-3975-119B-D066499A0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4E796-BA4F-58EE-A4DB-BF257FDB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02EE4-6EA0-A345-6C2C-2645FEEE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40AB4-7EF4-65CB-407F-BF4CBF11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6530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540D6E-1B71-C16E-053D-4DB62CE9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C5E72-805B-9CB0-4434-44F8E5B01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6613D-AC1E-E72D-0071-3A1815D58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0D3BC-3ED1-7165-2175-8DDDC852B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669A2-5441-9726-7E71-7891C416E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7D3EE-2C01-8648-8599-471065538C92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3296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.gi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720" y="1803367"/>
            <a:ext cx="10050798" cy="2387600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0070C0"/>
                </a:solidFill>
              </a:rPr>
              <a:t>Updates on neutron-induced reaction cross section measurements on structural materials</a:t>
            </a:r>
            <a:br>
              <a:rPr lang="en-US" sz="53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3695"/>
            <a:ext cx="8534400" cy="3038065"/>
          </a:xfrm>
        </p:spPr>
        <p:txBody>
          <a:bodyPr>
            <a:normAutofit fontScale="92500" lnSpcReduction="20000"/>
          </a:bodyPr>
          <a:lstStyle/>
          <a:p>
            <a:r>
              <a:rPr lang="en-US" sz="3000" u="sng" dirty="0"/>
              <a:t>M. Diakaki</a:t>
            </a:r>
            <a:r>
              <a:rPr lang="en-US" sz="3000" u="sng" baseline="30000" dirty="0"/>
              <a:t>1</a:t>
            </a:r>
            <a:r>
              <a:rPr lang="en-US" sz="3000" dirty="0"/>
              <a:t>, G. Gkatis</a:t>
            </a:r>
            <a:r>
              <a:rPr lang="en-US" sz="3000" baseline="30000" dirty="0"/>
              <a:t>1,2</a:t>
            </a:r>
            <a:r>
              <a:rPr lang="en-US" sz="3000" dirty="0"/>
              <a:t>, A. Karakaxi</a:t>
            </a:r>
            <a:r>
              <a:rPr lang="en-US" sz="3000" baseline="30000" dirty="0"/>
              <a:t>1,2</a:t>
            </a:r>
            <a:r>
              <a:rPr lang="en-US" sz="3000" dirty="0"/>
              <a:t>, A. Mengoni</a:t>
            </a:r>
            <a:r>
              <a:rPr lang="en-US" sz="3000" baseline="30000" dirty="0"/>
              <a:t>3,4</a:t>
            </a:r>
            <a:r>
              <a:rPr lang="en-US" sz="3000" dirty="0"/>
              <a:t>, </a:t>
            </a:r>
          </a:p>
          <a:p>
            <a:r>
              <a:rPr lang="en-US" sz="3000" dirty="0"/>
              <a:t>G. Noguere</a:t>
            </a:r>
            <a:r>
              <a:rPr lang="en-US" sz="3000" baseline="30000" dirty="0"/>
              <a:t>2</a:t>
            </a:r>
            <a:r>
              <a:rPr lang="en-US" sz="3000" dirty="0"/>
              <a:t>, C. Paradela</a:t>
            </a:r>
            <a:r>
              <a:rPr lang="en-US" sz="3000" baseline="30000" dirty="0"/>
              <a:t>5</a:t>
            </a:r>
            <a:r>
              <a:rPr lang="en-US" sz="3000" dirty="0"/>
              <a:t>, E. Pirovano</a:t>
            </a:r>
            <a:r>
              <a:rPr lang="en-US" sz="3000" baseline="30000" dirty="0"/>
              <a:t>6</a:t>
            </a:r>
            <a:r>
              <a:rPr lang="en-US" sz="3000" dirty="0"/>
              <a:t>, A. Plompen</a:t>
            </a:r>
            <a:r>
              <a:rPr lang="en-US" sz="3000" baseline="30000" dirty="0"/>
              <a:t>5</a:t>
            </a:r>
            <a:r>
              <a:rPr lang="en-US" sz="3000" dirty="0"/>
              <a:t>,</a:t>
            </a:r>
          </a:p>
          <a:p>
            <a:r>
              <a:rPr lang="en-US" sz="3000" dirty="0"/>
              <a:t>P. </a:t>
            </a:r>
            <a:r>
              <a:rPr lang="en-US" sz="3000" dirty="0" err="1"/>
              <a:t>Schillebeckx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GB" sz="1500" baseline="30000" dirty="0"/>
              <a:t>1</a:t>
            </a:r>
            <a:r>
              <a:rPr lang="en-GB" sz="1500" dirty="0"/>
              <a:t> </a:t>
            </a:r>
            <a:r>
              <a:rPr lang="en-GB" sz="1500" i="1" dirty="0"/>
              <a:t>Department of Physics, National Technical University of Athens, 15780 Athens, Greece</a:t>
            </a:r>
            <a:endParaRPr lang="en-US" sz="1500" b="1" dirty="0"/>
          </a:p>
          <a:p>
            <a:r>
              <a:rPr lang="en-GB" sz="1500" baseline="30000" dirty="0"/>
              <a:t>2</a:t>
            </a:r>
            <a:r>
              <a:rPr lang="en-US" sz="1500" i="1" dirty="0"/>
              <a:t> CEA/DES/IRESNE/DER/SPRC/</a:t>
            </a:r>
            <a:r>
              <a:rPr lang="en-US" sz="1500" i="1" dirty="0" err="1"/>
              <a:t>LEPh</a:t>
            </a:r>
            <a:r>
              <a:rPr lang="en-US" sz="1500" i="1" dirty="0"/>
              <a:t>, Cadarache, 13108 Saint Paul Lez Durance, France</a:t>
            </a:r>
          </a:p>
          <a:p>
            <a:r>
              <a:rPr lang="en-GB" sz="1500" baseline="30000" dirty="0"/>
              <a:t>3</a:t>
            </a:r>
            <a:r>
              <a:rPr lang="en-US" sz="1500" i="1" dirty="0"/>
              <a:t> European </a:t>
            </a:r>
            <a:r>
              <a:rPr lang="en-US" sz="1500" i="1" dirty="0" err="1"/>
              <a:t>Organisation</a:t>
            </a:r>
            <a:r>
              <a:rPr lang="en-US" sz="1500" i="1" dirty="0"/>
              <a:t> for Nuclear Research (CERN), Switzerland</a:t>
            </a:r>
          </a:p>
          <a:p>
            <a:r>
              <a:rPr lang="en-GB" sz="1500" baseline="30000" dirty="0"/>
              <a:t>4 </a:t>
            </a:r>
            <a:r>
              <a:rPr lang="en-US" sz="1500" i="1" dirty="0"/>
              <a:t>ENEA Bologna / INFN, </a:t>
            </a:r>
            <a:r>
              <a:rPr lang="en-US" sz="1500" i="1" dirty="0" err="1"/>
              <a:t>Sezione</a:t>
            </a:r>
            <a:r>
              <a:rPr lang="en-US" sz="1500" i="1" dirty="0"/>
              <a:t> di Bologna, Italy</a:t>
            </a:r>
          </a:p>
          <a:p>
            <a:r>
              <a:rPr lang="en-GB" sz="1500" i="1" baseline="30000" dirty="0"/>
              <a:t>5</a:t>
            </a:r>
            <a:r>
              <a:rPr lang="en-GB" sz="1500" i="1" dirty="0"/>
              <a:t> European Commission, Joint Research Centre, 2440 </a:t>
            </a:r>
            <a:r>
              <a:rPr lang="en-GB" sz="1500" i="1" dirty="0" err="1"/>
              <a:t>Geel</a:t>
            </a:r>
            <a:r>
              <a:rPr lang="en-GB" sz="1500" i="1" dirty="0"/>
              <a:t>, Belgium</a:t>
            </a:r>
            <a:endParaRPr lang="en-US" sz="1500" i="1" dirty="0"/>
          </a:p>
          <a:p>
            <a:r>
              <a:rPr lang="en-GB" sz="1500" i="1" baseline="30000" dirty="0"/>
              <a:t>6</a:t>
            </a:r>
            <a:r>
              <a:rPr lang="en-GB" sz="1500" i="1" dirty="0"/>
              <a:t> </a:t>
            </a:r>
            <a:r>
              <a:rPr lang="en-GB" sz="1500" i="1" dirty="0" err="1"/>
              <a:t>Physikalisch-Technische</a:t>
            </a:r>
            <a:r>
              <a:rPr lang="en-GB" sz="1500" i="1" dirty="0"/>
              <a:t> </a:t>
            </a:r>
            <a:r>
              <a:rPr lang="en-GB" sz="1500" i="1" dirty="0" err="1"/>
              <a:t>Bundesanstalt</a:t>
            </a:r>
            <a:r>
              <a:rPr lang="en-GB" sz="1500" i="1" dirty="0"/>
              <a:t>, 38116 Braunschweig, Germany</a:t>
            </a:r>
          </a:p>
          <a:p>
            <a:endParaRPr lang="en-GB" sz="1500" i="1" dirty="0"/>
          </a:p>
          <a:p>
            <a:endParaRPr lang="en-GB" sz="1500" i="1" dirty="0"/>
          </a:p>
          <a:p>
            <a:endParaRPr lang="en-US" sz="1400" b="1" dirty="0"/>
          </a:p>
          <a:p>
            <a:endParaRPr lang="en-US" sz="1400" dirty="0"/>
          </a:p>
        </p:txBody>
      </p:sp>
      <p:pic>
        <p:nvPicPr>
          <p:cNvPr id="4" name="11 - Εικόνα" descr="pyrforos.gif">
            <a:extLst>
              <a:ext uri="{FF2B5EF4-FFF2-40B4-BE49-F238E27FC236}">
                <a16:creationId xmlns:a16="http://schemas.microsoft.com/office/drawing/2014/main" id="{0B2AAF71-524F-D244-9422-DFE202490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50000"/>
          </a:blip>
          <a:stretch>
            <a:fillRect/>
          </a:stretch>
        </p:blipFill>
        <p:spPr>
          <a:xfrm>
            <a:off x="547255" y="303665"/>
            <a:ext cx="990600" cy="98022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1B807ED-95BB-4E5E-8F54-CADC7359B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228599"/>
            <a:ext cx="1314518" cy="113035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3A66E0-EA48-4D5F-97F3-12DBCE7D8EA4}"/>
              </a:ext>
            </a:extLst>
          </p:cNvPr>
          <p:cNvCxnSpPr>
            <a:cxnSpLocks/>
          </p:cNvCxnSpPr>
          <p:nvPr/>
        </p:nvCxnSpPr>
        <p:spPr>
          <a:xfrm>
            <a:off x="0" y="6477000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2590800" y="6172200"/>
            <a:ext cx="73152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4991178" y="6477001"/>
            <a:ext cx="5150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A7EBB"/>
                </a:solidFill>
              </a:rPr>
              <a:t>INDEN meeting on Structural Materials, 16-20 December 2024, IAEA</a:t>
            </a:r>
          </a:p>
        </p:txBody>
      </p:sp>
    </p:spTree>
    <p:extLst>
      <p:ext uri="{BB962C8B-B14F-4D97-AF65-F5344CB8AC3E}">
        <p14:creationId xmlns:p14="http://schemas.microsoft.com/office/powerpoint/2010/main" val="3859878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FB05B-70AF-0C50-D9D3-F42393579A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783" y="3715074"/>
            <a:ext cx="2903773" cy="2377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4B776A-2DF6-9568-A346-06F5BB7203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18" y="3702172"/>
            <a:ext cx="2918176" cy="2377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C1CC2-1CCF-AB82-6E92-3668E6720C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0" y="3677144"/>
            <a:ext cx="2903773" cy="2377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8ECF7B-9CEB-CD29-EFCD-AABB2D4C14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8" y="3658178"/>
            <a:ext cx="2903773" cy="2377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535EC-437F-2BFB-CA93-017FA80140E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556" y="1269824"/>
            <a:ext cx="2918176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5F219-9C52-B9A7-429D-532FA1509A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09" y="1260798"/>
            <a:ext cx="2918176" cy="23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E95F4-CA73-9B01-8F86-7F8151AAA3F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44" y="1241833"/>
            <a:ext cx="2918176" cy="2377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5A6F6-DAE3-0B42-1CF0-66F00517F9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3" y="1232807"/>
            <a:ext cx="2918176" cy="23774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A04C30-BED3-79AF-75BC-6873CD3EADED}"/>
              </a:ext>
            </a:extLst>
          </p:cNvPr>
          <p:cNvSpPr/>
          <p:nvPr/>
        </p:nvSpPr>
        <p:spPr>
          <a:xfrm>
            <a:off x="564134" y="2873409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163.8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90067C-4FBA-8E05-7177-090AD01BC3C7}"/>
              </a:ext>
            </a:extLst>
          </p:cNvPr>
          <p:cNvSpPr/>
          <p:nvPr/>
        </p:nvSpPr>
        <p:spPr>
          <a:xfrm>
            <a:off x="578494" y="5218991"/>
            <a:ext cx="177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50019"/>
                </a:solidFill>
              </a:rPr>
              <a:t>θ</a:t>
            </a:r>
            <a:r>
              <a:rPr lang="en-US" b="1" baseline="-25000" dirty="0">
                <a:solidFill>
                  <a:srgbClr val="E50019"/>
                </a:solidFill>
              </a:rPr>
              <a:t>LAB</a:t>
            </a:r>
            <a:r>
              <a:rPr lang="en-US" b="1" dirty="0">
                <a:solidFill>
                  <a:srgbClr val="E50019"/>
                </a:solidFill>
              </a:rPr>
              <a:t> = 79.4</a:t>
            </a:r>
            <a:r>
              <a:rPr lang="en-US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E6EAE-D26B-50C2-E9BE-ABF497D11CD2}"/>
              </a:ext>
            </a:extLst>
          </p:cNvPr>
          <p:cNvSpPr/>
          <p:nvPr/>
        </p:nvSpPr>
        <p:spPr>
          <a:xfrm>
            <a:off x="3648728" y="2858632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142.8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BC873A-90C2-A2F2-E96D-1DA92C333DF4}"/>
              </a:ext>
            </a:extLst>
          </p:cNvPr>
          <p:cNvSpPr/>
          <p:nvPr/>
        </p:nvSpPr>
        <p:spPr>
          <a:xfrm>
            <a:off x="3626272" y="5209978"/>
            <a:ext cx="177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50019"/>
                </a:solidFill>
              </a:rPr>
              <a:t>θ</a:t>
            </a:r>
            <a:r>
              <a:rPr lang="en-US" b="1" baseline="-25000" dirty="0">
                <a:solidFill>
                  <a:srgbClr val="E50019"/>
                </a:solidFill>
              </a:rPr>
              <a:t>LAB</a:t>
            </a:r>
            <a:r>
              <a:rPr lang="en-US" b="1" dirty="0">
                <a:solidFill>
                  <a:srgbClr val="E50019"/>
                </a:solidFill>
              </a:rPr>
              <a:t> = 58.3</a:t>
            </a:r>
            <a:r>
              <a:rPr lang="en-US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383161-ED3A-A93D-599A-E37EC0713F22}"/>
              </a:ext>
            </a:extLst>
          </p:cNvPr>
          <p:cNvSpPr/>
          <p:nvPr/>
        </p:nvSpPr>
        <p:spPr>
          <a:xfrm>
            <a:off x="6655506" y="2826239"/>
            <a:ext cx="177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50019"/>
                </a:solidFill>
              </a:rPr>
              <a:t>θ</a:t>
            </a:r>
            <a:r>
              <a:rPr lang="en-US" b="1" baseline="-25000" dirty="0">
                <a:solidFill>
                  <a:srgbClr val="E50019"/>
                </a:solidFill>
              </a:rPr>
              <a:t>LAB</a:t>
            </a:r>
            <a:r>
              <a:rPr lang="en-US" b="1" dirty="0">
                <a:solidFill>
                  <a:srgbClr val="E50019"/>
                </a:solidFill>
              </a:rPr>
              <a:t> = 121.7</a:t>
            </a:r>
            <a:r>
              <a:rPr lang="en-US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CA59CA-4743-555D-DDFC-9523E4FDEDFD}"/>
              </a:ext>
            </a:extLst>
          </p:cNvPr>
          <p:cNvSpPr/>
          <p:nvPr/>
        </p:nvSpPr>
        <p:spPr>
          <a:xfrm>
            <a:off x="6592247" y="5198322"/>
            <a:ext cx="177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50019"/>
                </a:solidFill>
              </a:rPr>
              <a:t>θ</a:t>
            </a:r>
            <a:r>
              <a:rPr lang="en-US" b="1" baseline="-25000" dirty="0">
                <a:solidFill>
                  <a:srgbClr val="E50019"/>
                </a:solidFill>
              </a:rPr>
              <a:t>LAB</a:t>
            </a:r>
            <a:r>
              <a:rPr lang="en-US" b="1" dirty="0">
                <a:solidFill>
                  <a:srgbClr val="E50019"/>
                </a:solidFill>
              </a:rPr>
              <a:t> = 37.2</a:t>
            </a:r>
            <a:r>
              <a:rPr lang="en-US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58344A-DF78-BABF-0238-5AC1AA8F2075}"/>
              </a:ext>
            </a:extLst>
          </p:cNvPr>
          <p:cNvSpPr/>
          <p:nvPr/>
        </p:nvSpPr>
        <p:spPr>
          <a:xfrm>
            <a:off x="9553275" y="2816709"/>
            <a:ext cx="177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50019"/>
                </a:solidFill>
              </a:rPr>
              <a:t>θ</a:t>
            </a:r>
            <a:r>
              <a:rPr lang="en-US" b="1" baseline="-25000" dirty="0">
                <a:solidFill>
                  <a:srgbClr val="E50019"/>
                </a:solidFill>
              </a:rPr>
              <a:t>LAB</a:t>
            </a:r>
            <a:r>
              <a:rPr lang="en-US" b="1" dirty="0">
                <a:solidFill>
                  <a:srgbClr val="E50019"/>
                </a:solidFill>
              </a:rPr>
              <a:t> = 100.6</a:t>
            </a:r>
            <a:r>
              <a:rPr lang="en-US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CFBBA9-416C-71AE-C984-25C91BF0C8EE}"/>
              </a:ext>
            </a:extLst>
          </p:cNvPr>
          <p:cNvSpPr/>
          <p:nvPr/>
        </p:nvSpPr>
        <p:spPr>
          <a:xfrm>
            <a:off x="10659180" y="4169988"/>
            <a:ext cx="177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50019"/>
                </a:solidFill>
              </a:rPr>
              <a:t>θ</a:t>
            </a:r>
            <a:r>
              <a:rPr lang="en-US" b="1" baseline="-25000" dirty="0">
                <a:solidFill>
                  <a:srgbClr val="E50019"/>
                </a:solidFill>
              </a:rPr>
              <a:t>LAB</a:t>
            </a:r>
            <a:r>
              <a:rPr lang="en-US" b="1" dirty="0">
                <a:solidFill>
                  <a:srgbClr val="E50019"/>
                </a:solidFill>
              </a:rPr>
              <a:t> = 16.2</a:t>
            </a:r>
            <a:r>
              <a:rPr lang="en-US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79B211-5AB0-1A52-446D-E4E1F1B5244F}"/>
              </a:ext>
            </a:extLst>
          </p:cNvPr>
          <p:cNvSpPr txBox="1"/>
          <p:nvPr/>
        </p:nvSpPr>
        <p:spPr>
          <a:xfrm>
            <a:off x="282584" y="6137344"/>
            <a:ext cx="6098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/>
              <a:t>G. </a:t>
            </a:r>
            <a:r>
              <a:rPr lang="en-GB" sz="1600" b="1" i="1" dirty="0" err="1"/>
              <a:t>Gkatis</a:t>
            </a:r>
            <a:r>
              <a:rPr lang="en-GB" sz="1600" b="1" i="1" dirty="0"/>
              <a:t> et al., Phys. Rev. C 109, 034612 (2024)</a:t>
            </a:r>
            <a:endParaRPr lang="en-GR" sz="1600" b="1" i="1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9F2DB0-E0D1-46FD-BEA4-0F1AF7F7192B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BDC10A-D64E-E21C-B074-DD3F3F204A7E}"/>
              </a:ext>
            </a:extLst>
          </p:cNvPr>
          <p:cNvSpPr txBox="1"/>
          <p:nvPr/>
        </p:nvSpPr>
        <p:spPr>
          <a:xfrm>
            <a:off x="1650673" y="289697"/>
            <a:ext cx="9616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: </a:t>
            </a:r>
            <a:r>
              <a:rPr lang="en-US" sz="2400" b="1" baseline="30000" dirty="0">
                <a:solidFill>
                  <a:srgbClr val="4A7EBB"/>
                </a:solidFill>
              </a:rPr>
              <a:t>54</a:t>
            </a:r>
            <a:r>
              <a:rPr lang="en-US" sz="2400" b="1" dirty="0">
                <a:solidFill>
                  <a:srgbClr val="4A7EBB"/>
                </a:solidFill>
              </a:rPr>
              <a:t>Fe(n,</a:t>
            </a:r>
            <a:r>
              <a:rPr lang="en-US" sz="2400" dirty="0">
                <a:solidFill>
                  <a:srgbClr val="4A7EBB"/>
                </a:solidFill>
              </a:rPr>
              <a:t> </a:t>
            </a:r>
            <a:r>
              <a:rPr lang="en-US" sz="2400" b="1" dirty="0">
                <a:solidFill>
                  <a:srgbClr val="4A7EBB"/>
                </a:solidFill>
              </a:rPr>
              <a:t>n</a:t>
            </a:r>
            <a:r>
              <a:rPr lang="en-US" sz="2400" b="1" baseline="-25000" dirty="0">
                <a:solidFill>
                  <a:srgbClr val="4A7EBB"/>
                </a:solidFill>
              </a:rPr>
              <a:t>1</a:t>
            </a:r>
            <a:r>
              <a:rPr lang="en-US" sz="2400" b="1" dirty="0">
                <a:solidFill>
                  <a:srgbClr val="4A7EBB"/>
                </a:solidFill>
              </a:rPr>
              <a:t>’)</a:t>
            </a:r>
            <a:r>
              <a:rPr lang="en-US" sz="2400" dirty="0">
                <a:solidFill>
                  <a:srgbClr val="4A7EBB"/>
                </a:solidFill>
              </a:rPr>
              <a:t> Differential cross sections vs Energy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A54559-AC81-CC1A-1D39-EC2305F4C45A}"/>
              </a:ext>
            </a:extLst>
          </p:cNvPr>
          <p:cNvSpPr/>
          <p:nvPr/>
        </p:nvSpPr>
        <p:spPr>
          <a:xfrm>
            <a:off x="4390674" y="4222388"/>
            <a:ext cx="1765721" cy="155058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0CE27402-07D4-9007-C140-BD060187D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679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EA15D8-52CE-3253-B7D9-646CE03654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05" y="972952"/>
            <a:ext cx="6354107" cy="5329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1AED4-6990-751B-BE79-1F060E56F85F}"/>
              </a:ext>
            </a:extLst>
          </p:cNvPr>
          <p:cNvSpPr txBox="1"/>
          <p:nvPr/>
        </p:nvSpPr>
        <p:spPr>
          <a:xfrm>
            <a:off x="282584" y="5964321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/>
              <a:t>G. </a:t>
            </a:r>
            <a:r>
              <a:rPr lang="en-GB" sz="1600" b="1" i="1" dirty="0" err="1"/>
              <a:t>Gkatis</a:t>
            </a:r>
            <a:r>
              <a:rPr lang="en-GB" sz="1600" b="1" i="1" dirty="0"/>
              <a:t> et al., Phys. Rev. C 109, 034612 (2024)</a:t>
            </a:r>
          </a:p>
          <a:p>
            <a:r>
              <a:rPr lang="en-GB" sz="1600" b="1" i="1" dirty="0"/>
              <a:t>All Data submitted to EXFOR since March 2024</a:t>
            </a:r>
            <a:endParaRPr lang="en-GR" sz="1600" b="1" i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346C3E-E657-694A-7438-0C474ED628AC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93EC43-F74C-2FB9-0A58-97EA7C53A2F9}"/>
              </a:ext>
            </a:extLst>
          </p:cNvPr>
          <p:cNvSpPr txBox="1"/>
          <p:nvPr/>
        </p:nvSpPr>
        <p:spPr>
          <a:xfrm>
            <a:off x="1650673" y="289697"/>
            <a:ext cx="890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Fe : </a:t>
            </a:r>
            <a:r>
              <a:rPr lang="en-US" sz="2400" b="1" baseline="30000" dirty="0">
                <a:solidFill>
                  <a:srgbClr val="4A7EBB"/>
                </a:solidFill>
              </a:rPr>
              <a:t>54</a:t>
            </a:r>
            <a:r>
              <a:rPr lang="en-US" sz="2400" b="1" dirty="0">
                <a:solidFill>
                  <a:srgbClr val="4A7EBB"/>
                </a:solidFill>
              </a:rPr>
              <a:t>Fe(n,</a:t>
            </a:r>
            <a:r>
              <a:rPr lang="en-US" sz="2400" dirty="0">
                <a:solidFill>
                  <a:srgbClr val="4A7EBB"/>
                </a:solidFill>
              </a:rPr>
              <a:t> </a:t>
            </a:r>
            <a:r>
              <a:rPr lang="en-US" sz="2400" b="1" dirty="0">
                <a:solidFill>
                  <a:srgbClr val="4A7EBB"/>
                </a:solidFill>
              </a:rPr>
              <a:t>n</a:t>
            </a:r>
            <a:r>
              <a:rPr lang="en-US" sz="2400" b="1" baseline="-25000" dirty="0">
                <a:solidFill>
                  <a:srgbClr val="4A7EBB"/>
                </a:solidFill>
              </a:rPr>
              <a:t>1</a:t>
            </a:r>
            <a:r>
              <a:rPr lang="en-US" sz="2400" b="1" dirty="0">
                <a:solidFill>
                  <a:srgbClr val="4A7EBB"/>
                </a:solidFill>
              </a:rPr>
              <a:t>’) </a:t>
            </a:r>
            <a:r>
              <a:rPr lang="en-US" sz="2400" dirty="0">
                <a:solidFill>
                  <a:srgbClr val="4A7EBB"/>
                </a:solidFill>
              </a:rPr>
              <a:t>angle integrated cross section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33AD41-FA8D-8F99-D050-51530FDCB599}"/>
              </a:ext>
            </a:extLst>
          </p:cNvPr>
          <p:cNvSpPr txBox="1"/>
          <p:nvPr/>
        </p:nvSpPr>
        <p:spPr>
          <a:xfrm>
            <a:off x="8518312" y="2622056"/>
            <a:ext cx="34126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 evaluation </a:t>
            </a:r>
          </a:p>
          <a:p>
            <a:r>
              <a:rPr lang="en-US" dirty="0"/>
              <a:t>both techniques based on </a:t>
            </a:r>
            <a:endParaRPr lang="el-GR" dirty="0"/>
          </a:p>
          <a:p>
            <a:r>
              <a:rPr lang="el-GR" dirty="0"/>
              <a:t>γ –</a:t>
            </a:r>
            <a:r>
              <a:rPr lang="en-US" dirty="0"/>
              <a:t>ray and neutron detection</a:t>
            </a:r>
          </a:p>
          <a:p>
            <a:r>
              <a:rPr lang="en-US" dirty="0"/>
              <a:t>should be considered.</a:t>
            </a:r>
          </a:p>
          <a:p>
            <a:r>
              <a:rPr lang="en-US" dirty="0"/>
              <a:t>Different systematic uncertainties/</a:t>
            </a:r>
          </a:p>
          <a:p>
            <a:r>
              <a:rPr lang="en-US" dirty="0"/>
              <a:t>Complementary.</a:t>
            </a:r>
          </a:p>
          <a:p>
            <a:endParaRPr lang="en-GR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18CD31F-A2C0-DF9D-9CBF-3C6F3FD8C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85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673B069F-DBF0-A3F0-CEB3-9C4A68AD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139" y="110656"/>
            <a:ext cx="10728325" cy="8718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+mn-lt"/>
                <a:cs typeface="Times New Roman" panose="02020603050405020304" pitchFamily="18" charset="0"/>
              </a:rPr>
              <a:t>Neutron scattering on </a:t>
            </a:r>
            <a:r>
              <a:rPr lang="en-US" sz="2400" baseline="30000" dirty="0">
                <a:solidFill>
                  <a:srgbClr val="4A7EBB"/>
                </a:solidFill>
                <a:latin typeface="+mn-lt"/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4A7EBB"/>
                </a:solidFill>
                <a:latin typeface="+mn-lt"/>
                <a:cs typeface="Times New Roman" panose="02020603050405020304" pitchFamily="18" charset="0"/>
              </a:rPr>
              <a:t>Fe : </a:t>
            </a:r>
            <a:r>
              <a:rPr lang="en-US" sz="2400" dirty="0">
                <a:solidFill>
                  <a:srgbClr val="4A7EBB"/>
                </a:solidFill>
                <a:latin typeface="+mn-lt"/>
              </a:rPr>
              <a:t>Extraction of the </a:t>
            </a:r>
            <a:r>
              <a:rPr lang="en-US" sz="2400" baseline="30000" dirty="0">
                <a:solidFill>
                  <a:srgbClr val="4A7EBB"/>
                </a:solidFill>
                <a:latin typeface="+mn-lt"/>
              </a:rPr>
              <a:t>54</a:t>
            </a:r>
            <a:r>
              <a:rPr lang="en-US" sz="2400" dirty="0">
                <a:solidFill>
                  <a:srgbClr val="4A7EBB"/>
                </a:solidFill>
                <a:latin typeface="+mn-lt"/>
              </a:rPr>
              <a:t>Fe(</a:t>
            </a:r>
            <a:r>
              <a:rPr lang="en-US" sz="2400" dirty="0" err="1">
                <a:solidFill>
                  <a:srgbClr val="4A7EBB"/>
                </a:solidFill>
                <a:latin typeface="+mn-lt"/>
              </a:rPr>
              <a:t>n,tot</a:t>
            </a:r>
            <a:r>
              <a:rPr lang="en-US" sz="2400" dirty="0">
                <a:solidFill>
                  <a:srgbClr val="4A7EBB"/>
                </a:solidFill>
                <a:latin typeface="+mn-lt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7B059-B26E-0A29-6CF7-3E3F0CB72A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2449"/>
            <a:ext cx="10058400" cy="531898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AE5939-99FD-1CAE-23E6-FEF06273CD0B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C440347-F860-0D95-65A7-1D9323ADCF5B}"/>
              </a:ext>
            </a:extLst>
          </p:cNvPr>
          <p:cNvSpPr txBox="1"/>
          <p:nvPr/>
        </p:nvSpPr>
        <p:spPr>
          <a:xfrm>
            <a:off x="2322285" y="1345457"/>
            <a:ext cx="290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=σ(</a:t>
            </a:r>
            <a:r>
              <a:rPr lang="en-GR" b="1" baseline="30000" dirty="0"/>
              <a:t>54</a:t>
            </a:r>
            <a:r>
              <a:rPr lang="en-GR" b="1" dirty="0"/>
              <a:t>Fe(n,n)</a:t>
            </a:r>
            <a:r>
              <a:rPr lang="el-GR" b="1" dirty="0"/>
              <a:t>)</a:t>
            </a:r>
            <a:r>
              <a:rPr lang="en-GR" b="1" dirty="0"/>
              <a:t>+</a:t>
            </a:r>
            <a:r>
              <a:rPr lang="el-GR" b="1" dirty="0"/>
              <a:t> σ( </a:t>
            </a:r>
            <a:r>
              <a:rPr lang="en-GR" b="1" baseline="30000" dirty="0"/>
              <a:t>54</a:t>
            </a:r>
            <a:r>
              <a:rPr lang="en-GR" b="1" dirty="0"/>
              <a:t>Fe(n,</a:t>
            </a:r>
            <a:r>
              <a:rPr lang="en-US" sz="1800" b="1" dirty="0"/>
              <a:t> n</a:t>
            </a:r>
            <a:r>
              <a:rPr lang="en-US" sz="1800" b="1" baseline="-25000" dirty="0"/>
              <a:t>1</a:t>
            </a:r>
            <a:r>
              <a:rPr lang="en-US" sz="1800" b="1" dirty="0"/>
              <a:t>’</a:t>
            </a:r>
            <a:r>
              <a:rPr lang="en-GR" b="1" dirty="0"/>
              <a:t>)</a:t>
            </a:r>
            <a:r>
              <a:rPr lang="el-GR" b="1" dirty="0"/>
              <a:t>)</a:t>
            </a:r>
            <a:endParaRPr lang="en-GR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FE5AB0-A869-5801-6206-BFA31AC3F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36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89" y="3670134"/>
            <a:ext cx="2850794" cy="2377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29" y="3667654"/>
            <a:ext cx="2836725" cy="23774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69" y="3660406"/>
            <a:ext cx="2836725" cy="2377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5" y="3664030"/>
            <a:ext cx="2883659" cy="23774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12" y="1190375"/>
            <a:ext cx="2883659" cy="23774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07" y="1190375"/>
            <a:ext cx="2897961" cy="23774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35" y="1190375"/>
            <a:ext cx="2883659" cy="23774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6" y="1185863"/>
            <a:ext cx="2883659" cy="237744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540246" y="1712638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163.8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540246" y="4229459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79.4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500839" y="1740457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142.8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573204" y="5334623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58.3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07008" y="1729835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121.7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611592" y="5354679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37.2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561099" y="1748230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100.6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94008" y="5342976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16.2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DB2C6E-9AA0-2888-EFED-1003207BB397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FDC7B10-A960-9574-8107-5AC60049B8B5}"/>
              </a:ext>
            </a:extLst>
          </p:cNvPr>
          <p:cNvSpPr txBox="1"/>
          <p:nvPr/>
        </p:nvSpPr>
        <p:spPr>
          <a:xfrm>
            <a:off x="1650673" y="289697"/>
            <a:ext cx="935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 Neutron scattering on </a:t>
            </a:r>
            <a:r>
              <a:rPr lang="en-US" sz="2400" b="1" baseline="30000" dirty="0">
                <a:solidFill>
                  <a:srgbClr val="4A7EBB"/>
                </a:solidFill>
                <a:cs typeface="Times New Roman" panose="02020603050405020304" pitchFamily="18" charset="0"/>
              </a:rPr>
              <a:t>56</a:t>
            </a:r>
            <a:r>
              <a:rPr lang="en-US" sz="2400" b="1" dirty="0">
                <a:solidFill>
                  <a:srgbClr val="4A7EBB"/>
                </a:solidFill>
                <a:cs typeface="Times New Roman" panose="02020603050405020304" pitchFamily="18" charset="0"/>
              </a:rPr>
              <a:t>Fe</a:t>
            </a:r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4A7EBB"/>
                </a:solidFill>
                <a:cs typeface="Times New Roman" panose="02020603050405020304" pitchFamily="18" charset="0"/>
              </a:rPr>
              <a:t>: </a:t>
            </a:r>
            <a:r>
              <a:rPr lang="en-US" sz="2400" b="1" baseline="30000" dirty="0">
                <a:solidFill>
                  <a:srgbClr val="4A7EBB"/>
                </a:solidFill>
              </a:rPr>
              <a:t>56</a:t>
            </a:r>
            <a:r>
              <a:rPr lang="en-US" sz="2400" b="1" dirty="0">
                <a:solidFill>
                  <a:srgbClr val="4A7EBB"/>
                </a:solidFill>
              </a:rPr>
              <a:t>Fe(</a:t>
            </a:r>
            <a:r>
              <a:rPr lang="en-US" sz="2400" b="1" dirty="0" err="1">
                <a:solidFill>
                  <a:srgbClr val="4A7EBB"/>
                </a:solidFill>
              </a:rPr>
              <a:t>n,n</a:t>
            </a:r>
            <a:r>
              <a:rPr lang="en-US" sz="2400" b="1" dirty="0">
                <a:solidFill>
                  <a:srgbClr val="4A7EBB"/>
                </a:solidFill>
              </a:rPr>
              <a:t>) </a:t>
            </a:r>
            <a:r>
              <a:rPr lang="en-US" sz="2400" dirty="0">
                <a:solidFill>
                  <a:srgbClr val="4A7EBB"/>
                </a:solidFill>
              </a:rPr>
              <a:t>Differential cross sections vs Energy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01E2F4-CB7F-BBB7-5268-917199A537EF}"/>
              </a:ext>
            </a:extLst>
          </p:cNvPr>
          <p:cNvSpPr/>
          <p:nvPr/>
        </p:nvSpPr>
        <p:spPr>
          <a:xfrm>
            <a:off x="4390674" y="4222388"/>
            <a:ext cx="1765721" cy="155058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3A3225-BECD-3752-D6DC-4806A4ECA912}"/>
              </a:ext>
            </a:extLst>
          </p:cNvPr>
          <p:cNvSpPr/>
          <p:nvPr/>
        </p:nvSpPr>
        <p:spPr>
          <a:xfrm>
            <a:off x="10284956" y="1982449"/>
            <a:ext cx="1765721" cy="155058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145072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19" y="1242060"/>
            <a:ext cx="8640162" cy="49834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1653CD-E0A6-F1EA-3FD6-67C6C281E35A}"/>
              </a:ext>
            </a:extLst>
          </p:cNvPr>
          <p:cNvSpPr txBox="1"/>
          <p:nvPr/>
        </p:nvSpPr>
        <p:spPr>
          <a:xfrm>
            <a:off x="1648411" y="299911"/>
            <a:ext cx="8897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cs typeface="Times New Roman" panose="02020603050405020304" pitchFamily="18" charset="0"/>
              </a:rPr>
              <a:t>5</a:t>
            </a:r>
            <a:r>
              <a:rPr lang="el-GR" sz="2400" baseline="30000" dirty="0">
                <a:solidFill>
                  <a:srgbClr val="4A7EBB"/>
                </a:solidFill>
                <a:cs typeface="Times New Roman" panose="02020603050405020304" pitchFamily="18" charset="0"/>
              </a:rPr>
              <a:t>6</a:t>
            </a:r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Fe : </a:t>
            </a:r>
            <a:r>
              <a:rPr lang="en-US" sz="2400" b="1" baseline="30000" dirty="0">
                <a:solidFill>
                  <a:srgbClr val="4A7EBB"/>
                </a:solidFill>
              </a:rPr>
              <a:t>5</a:t>
            </a:r>
            <a:r>
              <a:rPr lang="el-GR" sz="2400" b="1" baseline="30000" dirty="0">
                <a:solidFill>
                  <a:srgbClr val="4A7EBB"/>
                </a:solidFill>
              </a:rPr>
              <a:t>6</a:t>
            </a:r>
            <a:r>
              <a:rPr lang="en-US" sz="2400" b="1" dirty="0">
                <a:solidFill>
                  <a:srgbClr val="4A7EBB"/>
                </a:solidFill>
              </a:rPr>
              <a:t>Fe(</a:t>
            </a:r>
            <a:r>
              <a:rPr lang="en-US" sz="2400" b="1" dirty="0" err="1">
                <a:solidFill>
                  <a:srgbClr val="4A7EBB"/>
                </a:solidFill>
              </a:rPr>
              <a:t>n,n</a:t>
            </a:r>
            <a:r>
              <a:rPr lang="en-US" sz="2400" b="1" dirty="0">
                <a:solidFill>
                  <a:srgbClr val="4A7EBB"/>
                </a:solidFill>
              </a:rPr>
              <a:t>) </a:t>
            </a:r>
            <a:r>
              <a:rPr lang="en-US" sz="2400" dirty="0">
                <a:solidFill>
                  <a:srgbClr val="4A7EBB"/>
                </a:solidFill>
              </a:rPr>
              <a:t>angle integrated cross 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1EC2F-3C6B-5E61-89E7-DB646953F69B}"/>
              </a:ext>
            </a:extLst>
          </p:cNvPr>
          <p:cNvSpPr txBox="1"/>
          <p:nvPr/>
        </p:nvSpPr>
        <p:spPr>
          <a:xfrm>
            <a:off x="1026367" y="5615940"/>
            <a:ext cx="342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/>
              <a:t>Good agreement with INDEN 2023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C44EFF-6B95-EE13-769D-D58E94824AFD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910EC1-7F49-1D1E-527E-F21971907218}"/>
              </a:ext>
            </a:extLst>
          </p:cNvPr>
          <p:cNvCxnSpPr/>
          <p:nvPr/>
        </p:nvCxnSpPr>
        <p:spPr>
          <a:xfrm>
            <a:off x="5219700" y="1435100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906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367" y="3563303"/>
            <a:ext cx="2903773" cy="2377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07" y="3563303"/>
            <a:ext cx="2903773" cy="23774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22" y="3563303"/>
            <a:ext cx="2903773" cy="2377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0" y="3563303"/>
            <a:ext cx="2903773" cy="23774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367" y="1107169"/>
            <a:ext cx="2903773" cy="23774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08" y="1107169"/>
            <a:ext cx="2903773" cy="23774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22" y="1107169"/>
            <a:ext cx="2903773" cy="23774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3" y="1107262"/>
            <a:ext cx="2903773" cy="237744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514438" y="2793896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163.8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8920" y="5109660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79.4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559276" y="2789058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142.8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516941" y="5140404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58.3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06419" y="2746726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121.7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22673" y="5138688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37.2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543336" y="2776953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100.6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516180" y="5144023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16.2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FE0C00-02E9-31DD-25A7-FE999381B63D}"/>
              </a:ext>
            </a:extLst>
          </p:cNvPr>
          <p:cNvSpPr txBox="1"/>
          <p:nvPr/>
        </p:nvSpPr>
        <p:spPr>
          <a:xfrm>
            <a:off x="1650673" y="289697"/>
            <a:ext cx="9616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: </a:t>
            </a:r>
            <a:r>
              <a:rPr lang="en-US" sz="2400" b="1" baseline="30000" dirty="0">
                <a:solidFill>
                  <a:srgbClr val="4A7EBB"/>
                </a:solidFill>
              </a:rPr>
              <a:t>56</a:t>
            </a:r>
            <a:r>
              <a:rPr lang="en-US" sz="2400" b="1" dirty="0">
                <a:solidFill>
                  <a:srgbClr val="4A7EBB"/>
                </a:solidFill>
              </a:rPr>
              <a:t>Fe(n,</a:t>
            </a:r>
            <a:r>
              <a:rPr lang="en-US" sz="2400" dirty="0">
                <a:solidFill>
                  <a:srgbClr val="4A7EBB"/>
                </a:solidFill>
              </a:rPr>
              <a:t> </a:t>
            </a:r>
            <a:r>
              <a:rPr lang="en-US" sz="2400" b="1" dirty="0">
                <a:solidFill>
                  <a:srgbClr val="4A7EBB"/>
                </a:solidFill>
              </a:rPr>
              <a:t>n</a:t>
            </a:r>
            <a:r>
              <a:rPr lang="en-US" sz="2400" b="1" baseline="-25000" dirty="0">
                <a:solidFill>
                  <a:srgbClr val="4A7EBB"/>
                </a:solidFill>
              </a:rPr>
              <a:t>1</a:t>
            </a:r>
            <a:r>
              <a:rPr lang="en-US" sz="2400" b="1" dirty="0">
                <a:solidFill>
                  <a:srgbClr val="4A7EBB"/>
                </a:solidFill>
              </a:rPr>
              <a:t>’)</a:t>
            </a:r>
            <a:r>
              <a:rPr lang="en-US" sz="2400" dirty="0">
                <a:solidFill>
                  <a:srgbClr val="4A7EBB"/>
                </a:solidFill>
              </a:rPr>
              <a:t> Differential cross sections vs Energy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A832FB-817C-5CFC-97B0-9D17DDF4FCFF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141795-58D3-3EC1-0038-5C2E9F6F0F61}"/>
              </a:ext>
            </a:extLst>
          </p:cNvPr>
          <p:cNvSpPr txBox="1"/>
          <p:nvPr/>
        </p:nvSpPr>
        <p:spPr>
          <a:xfrm>
            <a:off x="451834" y="5944700"/>
            <a:ext cx="72552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Threshold: 845 keV</a:t>
            </a:r>
          </a:p>
          <a:p>
            <a:r>
              <a:rPr lang="en-US" dirty="0"/>
              <a:t>More significant discrepancies with evaluations ~ systematically higher</a:t>
            </a:r>
          </a:p>
          <a:p>
            <a:r>
              <a:rPr lang="en-GR" dirty="0"/>
              <a:t>Uncertainties at low neutron energies currently under analysis.</a:t>
            </a:r>
          </a:p>
        </p:txBody>
      </p:sp>
    </p:spTree>
    <p:extLst>
      <p:ext uri="{BB962C8B-B14F-4D97-AF65-F5344CB8AC3E}">
        <p14:creationId xmlns:p14="http://schemas.microsoft.com/office/powerpoint/2010/main" val="2070460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253967"/>
            <a:ext cx="6343498" cy="5294376"/>
          </a:xfrm>
          <a:prstGeom prst="rect">
            <a:avLst/>
          </a:prstGeom>
        </p:spPr>
      </p:pic>
      <p:pic>
        <p:nvPicPr>
          <p:cNvPr id="8" name="Picture 7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D6025215-174C-35AE-B80E-A611304BF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436" y="1253967"/>
            <a:ext cx="5540553" cy="4978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004182-91AF-C35D-928F-1A7EDD112601}"/>
              </a:ext>
            </a:extLst>
          </p:cNvPr>
          <p:cNvSpPr txBox="1"/>
          <p:nvPr/>
        </p:nvSpPr>
        <p:spPr>
          <a:xfrm>
            <a:off x="7427167" y="2687216"/>
            <a:ext cx="209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  <a:r>
              <a:rPr lang="en-GR" dirty="0"/>
              <a:t>ata agree very well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48B4D-77D1-28ED-9B63-1A388963BFBE}"/>
              </a:ext>
            </a:extLst>
          </p:cNvPr>
          <p:cNvSpPr txBox="1"/>
          <p:nvPr/>
        </p:nvSpPr>
        <p:spPr>
          <a:xfrm>
            <a:off x="1650673" y="289697"/>
            <a:ext cx="897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: </a:t>
            </a:r>
            <a:r>
              <a:rPr lang="en-US" sz="2400" b="1" baseline="30000" dirty="0">
                <a:solidFill>
                  <a:srgbClr val="4A7EBB"/>
                </a:solidFill>
              </a:rPr>
              <a:t>56</a:t>
            </a:r>
            <a:r>
              <a:rPr lang="en-US" sz="2400" b="1" dirty="0">
                <a:solidFill>
                  <a:srgbClr val="4A7EBB"/>
                </a:solidFill>
              </a:rPr>
              <a:t>Fe(n,</a:t>
            </a:r>
            <a:r>
              <a:rPr lang="en-US" sz="2400" dirty="0">
                <a:solidFill>
                  <a:srgbClr val="4A7EBB"/>
                </a:solidFill>
              </a:rPr>
              <a:t> </a:t>
            </a:r>
            <a:r>
              <a:rPr lang="en-US" sz="2400" b="1" dirty="0">
                <a:solidFill>
                  <a:srgbClr val="4A7EBB"/>
                </a:solidFill>
              </a:rPr>
              <a:t>n</a:t>
            </a:r>
            <a:r>
              <a:rPr lang="en-US" sz="2400" b="1" baseline="-25000" dirty="0">
                <a:solidFill>
                  <a:srgbClr val="4A7EBB"/>
                </a:solidFill>
              </a:rPr>
              <a:t>1</a:t>
            </a:r>
            <a:r>
              <a:rPr lang="en-US" sz="2400" b="1" dirty="0">
                <a:solidFill>
                  <a:srgbClr val="4A7EBB"/>
                </a:solidFill>
              </a:rPr>
              <a:t>’):</a:t>
            </a:r>
            <a:r>
              <a:rPr lang="en-US" sz="2400" dirty="0">
                <a:solidFill>
                  <a:srgbClr val="4A7EBB"/>
                </a:solidFill>
              </a:rPr>
              <a:t> angle integrated cross section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C2DC57-0065-D4F7-BEC7-6D1FDE150034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108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7955359-6F46-845C-7647-1AC1CD168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306" y="795124"/>
            <a:ext cx="8614610" cy="59781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D0FD5-3041-9B2A-EF77-071F5F3BF97E}"/>
              </a:ext>
            </a:extLst>
          </p:cNvPr>
          <p:cNvSpPr txBox="1"/>
          <p:nvPr/>
        </p:nvSpPr>
        <p:spPr>
          <a:xfrm>
            <a:off x="8775031" y="2120687"/>
            <a:ext cx="313432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(n</a:t>
            </a:r>
            <a:r>
              <a:rPr lang="en-GR" dirty="0"/>
              <a:t>,tot) from INDEN/ENDF/JEFF :</a:t>
            </a:r>
          </a:p>
          <a:p>
            <a:r>
              <a:rPr lang="en-GR" dirty="0"/>
              <a:t>BASED ON JEFF 3.2</a:t>
            </a:r>
          </a:p>
          <a:p>
            <a:r>
              <a:rPr lang="en-GR" dirty="0"/>
              <a:t>(Vonach - Tagesen + </a:t>
            </a:r>
          </a:p>
          <a:p>
            <a:r>
              <a:rPr lang="en-GR" dirty="0"/>
              <a:t> superimposed</a:t>
            </a:r>
          </a:p>
          <a:p>
            <a:r>
              <a:rPr lang="en-GR" dirty="0"/>
              <a:t> Berthold high-resolution </a:t>
            </a:r>
          </a:p>
          <a:p>
            <a:r>
              <a:rPr lang="en-GB" dirty="0"/>
              <a:t>d</a:t>
            </a:r>
            <a:r>
              <a:rPr lang="en-GR" dirty="0"/>
              <a:t>ata on natural sample </a:t>
            </a:r>
          </a:p>
          <a:p>
            <a:r>
              <a:rPr lang="en-GR" dirty="0"/>
              <a:t>(+contribution from minor</a:t>
            </a:r>
          </a:p>
          <a:p>
            <a:r>
              <a:rPr lang="en-GR" dirty="0"/>
              <a:t> isotopes)</a:t>
            </a:r>
          </a:p>
          <a:p>
            <a:endParaRPr lang="en-GR" dirty="0"/>
          </a:p>
          <a:p>
            <a:endParaRPr lang="en-GR" dirty="0"/>
          </a:p>
          <a:p>
            <a:r>
              <a:rPr lang="en-GR" dirty="0"/>
              <a:t>Normalisation???</a:t>
            </a:r>
          </a:p>
          <a:p>
            <a:r>
              <a:rPr lang="en-GR" dirty="0"/>
              <a:t>Maybe could be increased ??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EC991143-B017-9925-BC89-74406637F465}"/>
              </a:ext>
            </a:extLst>
          </p:cNvPr>
          <p:cNvSpPr/>
          <p:nvPr/>
        </p:nvSpPr>
        <p:spPr>
          <a:xfrm>
            <a:off x="9865895" y="4363453"/>
            <a:ext cx="401052" cy="5133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20233EA0-3AB9-F039-0E16-46308DA2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139" y="110656"/>
            <a:ext cx="10728325" cy="8718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+mn-lt"/>
                <a:cs typeface="Times New Roman" panose="02020603050405020304" pitchFamily="18" charset="0"/>
              </a:rPr>
              <a:t>Neutron scattering on </a:t>
            </a:r>
            <a:r>
              <a:rPr lang="en-US" sz="2400" baseline="30000" dirty="0">
                <a:solidFill>
                  <a:srgbClr val="4A7EBB"/>
                </a:solidFill>
                <a:latin typeface="+mn-lt"/>
                <a:cs typeface="Times New Roman" panose="02020603050405020304" pitchFamily="18" charset="0"/>
              </a:rPr>
              <a:t>56</a:t>
            </a:r>
            <a:r>
              <a:rPr lang="en-US" sz="2400" dirty="0">
                <a:solidFill>
                  <a:srgbClr val="4A7EBB"/>
                </a:solidFill>
                <a:latin typeface="+mn-lt"/>
                <a:cs typeface="Times New Roman" panose="02020603050405020304" pitchFamily="18" charset="0"/>
              </a:rPr>
              <a:t>Fe : </a:t>
            </a:r>
            <a:r>
              <a:rPr lang="en-US" sz="2400" dirty="0">
                <a:solidFill>
                  <a:srgbClr val="4A7EBB"/>
                </a:solidFill>
                <a:latin typeface="+mn-lt"/>
              </a:rPr>
              <a:t>Extraction of the </a:t>
            </a:r>
            <a:r>
              <a:rPr lang="en-US" sz="2400" baseline="30000" dirty="0">
                <a:solidFill>
                  <a:srgbClr val="4A7EBB"/>
                </a:solidFill>
                <a:latin typeface="+mn-lt"/>
              </a:rPr>
              <a:t>56</a:t>
            </a:r>
            <a:r>
              <a:rPr lang="en-US" sz="2400" dirty="0">
                <a:solidFill>
                  <a:srgbClr val="4A7EBB"/>
                </a:solidFill>
                <a:latin typeface="+mn-lt"/>
              </a:rPr>
              <a:t>Fe(</a:t>
            </a:r>
            <a:r>
              <a:rPr lang="en-US" sz="2400" dirty="0" err="1">
                <a:solidFill>
                  <a:srgbClr val="4A7EBB"/>
                </a:solidFill>
                <a:latin typeface="+mn-lt"/>
              </a:rPr>
              <a:t>n,tot</a:t>
            </a:r>
            <a:r>
              <a:rPr lang="en-US" sz="2400" dirty="0">
                <a:solidFill>
                  <a:srgbClr val="4A7EBB"/>
                </a:solidFill>
                <a:latin typeface="+mn-lt"/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2F2A62-24E1-15E0-120F-9BB6BE9EDBF1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3DA020-C445-D966-1EE9-AF74D9C78B6D}"/>
              </a:ext>
            </a:extLst>
          </p:cNvPr>
          <p:cNvSpPr txBox="1"/>
          <p:nvPr/>
        </p:nvSpPr>
        <p:spPr>
          <a:xfrm>
            <a:off x="1333240" y="1492037"/>
            <a:ext cx="425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=σ(</a:t>
            </a:r>
            <a:r>
              <a:rPr lang="en-GR" b="1" baseline="30000" dirty="0"/>
              <a:t>56</a:t>
            </a:r>
            <a:r>
              <a:rPr lang="en-GR" b="1" dirty="0"/>
              <a:t>Fe(n,n)</a:t>
            </a:r>
            <a:r>
              <a:rPr lang="el-GR" b="1" dirty="0"/>
              <a:t>)</a:t>
            </a:r>
            <a:r>
              <a:rPr lang="en-GR" b="1" dirty="0"/>
              <a:t>+</a:t>
            </a:r>
            <a:r>
              <a:rPr lang="el-GR" b="1" dirty="0"/>
              <a:t> σ( </a:t>
            </a:r>
            <a:r>
              <a:rPr lang="en-GR" b="1" baseline="30000" dirty="0"/>
              <a:t>56</a:t>
            </a:r>
            <a:r>
              <a:rPr lang="en-GR" b="1" dirty="0"/>
              <a:t>Fe(n,</a:t>
            </a:r>
            <a:r>
              <a:rPr lang="en-US" sz="1800" b="1" dirty="0"/>
              <a:t> n</a:t>
            </a:r>
            <a:r>
              <a:rPr lang="en-US" sz="1800" b="1" baseline="-25000" dirty="0"/>
              <a:t>1</a:t>
            </a:r>
            <a:r>
              <a:rPr lang="en-US" sz="1800" b="1" dirty="0"/>
              <a:t>’</a:t>
            </a:r>
            <a:r>
              <a:rPr lang="en-GR" b="1" dirty="0"/>
              <a:t>)</a:t>
            </a:r>
            <a:r>
              <a:rPr lang="el-GR" b="1" dirty="0"/>
              <a:t>)</a:t>
            </a:r>
            <a:r>
              <a:rPr lang="en-US" b="1" dirty="0"/>
              <a:t>+</a:t>
            </a:r>
            <a:r>
              <a:rPr lang="el-GR" b="1" dirty="0"/>
              <a:t> σ( </a:t>
            </a:r>
            <a:r>
              <a:rPr lang="en-GR" b="1" baseline="30000" dirty="0"/>
              <a:t>56</a:t>
            </a:r>
            <a:r>
              <a:rPr lang="en-GR" b="1" dirty="0"/>
              <a:t>Fe(n,</a:t>
            </a:r>
            <a:r>
              <a:rPr lang="en-US" sz="1800" b="1" dirty="0"/>
              <a:t> </a:t>
            </a:r>
            <a:r>
              <a:rPr lang="el-GR" sz="1800" b="1" dirty="0"/>
              <a:t>γ</a:t>
            </a:r>
            <a:r>
              <a:rPr lang="en-GR" b="1" dirty="0"/>
              <a:t>)</a:t>
            </a:r>
            <a:r>
              <a:rPr lang="el-GR" b="1" dirty="0"/>
              <a:t>)</a:t>
            </a:r>
            <a:endParaRPr lang="en-GR" b="1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0D9649-0AAF-74CD-7D27-E332CD36EEB6}"/>
              </a:ext>
            </a:extLst>
          </p:cNvPr>
          <p:cNvCxnSpPr/>
          <p:nvPr/>
        </p:nvCxnSpPr>
        <p:spPr>
          <a:xfrm>
            <a:off x="1333240" y="3881535"/>
            <a:ext cx="12233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931B5C-CF84-A008-B42D-4A0BA9A5BE0A}"/>
              </a:ext>
            </a:extLst>
          </p:cNvPr>
          <p:cNvSpPr txBox="1"/>
          <p:nvPr/>
        </p:nvSpPr>
        <p:spPr>
          <a:xfrm>
            <a:off x="2556588" y="3599125"/>
            <a:ext cx="493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GR" dirty="0"/>
              <a:t>irst point not to take into account because (n,n</a:t>
            </a:r>
            <a:r>
              <a:rPr lang="en-GR" baseline="-25000" dirty="0"/>
              <a:t>1</a:t>
            </a:r>
            <a:r>
              <a:rPr lang="en-GR" dirty="0"/>
              <a:t>’) </a:t>
            </a:r>
          </a:p>
          <a:p>
            <a:r>
              <a:rPr lang="en-GR" dirty="0"/>
              <a:t>not extracted at this point</a:t>
            </a:r>
          </a:p>
        </p:txBody>
      </p:sp>
    </p:spTree>
    <p:extLst>
      <p:ext uri="{BB962C8B-B14F-4D97-AF65-F5344CB8AC3E}">
        <p14:creationId xmlns:p14="http://schemas.microsoft.com/office/powerpoint/2010/main" val="1725220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E94BE9-ACBA-F081-EFDB-FB036FA35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21" y="1168174"/>
            <a:ext cx="11123644" cy="4351338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GB" dirty="0"/>
              <a:t>E</a:t>
            </a:r>
            <a:r>
              <a:rPr lang="en-GR" dirty="0"/>
              <a:t>ffort to expand the measurement capabilities to </a:t>
            </a:r>
            <a:r>
              <a:rPr lang="en-GR" b="1" dirty="0"/>
              <a:t>En &lt; 1 MeV </a:t>
            </a:r>
            <a:r>
              <a:rPr lang="en-GR" dirty="0"/>
              <a:t>(ELISA setup upgrade with Li-glass detectors)</a:t>
            </a:r>
            <a:r>
              <a:rPr lang="el-GR" dirty="0"/>
              <a:t> - </a:t>
            </a:r>
            <a:r>
              <a:rPr lang="en-US" dirty="0"/>
              <a:t>ongoing</a:t>
            </a:r>
            <a:endParaRPr lang="en-GR" dirty="0"/>
          </a:p>
          <a:p>
            <a:pPr marL="514350" indent="-514350">
              <a:buAutoNum type="arabicParenR"/>
            </a:pPr>
            <a:r>
              <a:rPr lang="en-GR" dirty="0"/>
              <a:t>Study of gamma emitting reactions with the Liquid scintillators’ response.</a:t>
            </a:r>
          </a:p>
          <a:p>
            <a:pPr marL="514350" indent="-514350">
              <a:buAutoNum type="arabicParenR"/>
            </a:pPr>
            <a:r>
              <a:rPr lang="en-GR" baseline="30000" dirty="0"/>
              <a:t>63,65</a:t>
            </a:r>
            <a:r>
              <a:rPr lang="en-GR" dirty="0"/>
              <a:t>Cu campaign : - severe lack of experimental data.</a:t>
            </a:r>
          </a:p>
          <a:p>
            <a:pPr marL="0" indent="0">
              <a:buNone/>
            </a:pPr>
            <a:r>
              <a:rPr lang="en-GR" dirty="0"/>
              <a:t>                                       - ELISA setup ideal for (n,n) and (n,n</a:t>
            </a:r>
            <a:r>
              <a:rPr lang="en-GR" baseline="-25000" dirty="0"/>
              <a:t>1</a:t>
            </a:r>
            <a:r>
              <a:rPr lang="en-GR" dirty="0"/>
              <a:t>’) on Cu isotopes</a:t>
            </a:r>
          </a:p>
          <a:p>
            <a:pPr marL="514350" indent="-514350">
              <a:buAutoNum type="arabicParenR"/>
            </a:pPr>
            <a:endParaRPr lang="en-G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850605-3166-4F32-FB77-3ED1B05E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568" y="-157389"/>
            <a:ext cx="10515600" cy="1325563"/>
          </a:xfrm>
        </p:spPr>
        <p:txBody>
          <a:bodyPr>
            <a:normAutofit/>
          </a:bodyPr>
          <a:lstStyle/>
          <a:p>
            <a:r>
              <a:rPr lang="en-GR" sz="2400" dirty="0">
                <a:solidFill>
                  <a:srgbClr val="4A7EBB"/>
                </a:solidFill>
                <a:latin typeface="+mn-lt"/>
              </a:rPr>
              <a:t>What’s next on scattering at ELISA (GELINA)</a:t>
            </a:r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27075CC-1D37-FC48-D3E0-60B6DB3CE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449" y="3964045"/>
            <a:ext cx="3711916" cy="2471355"/>
          </a:xfrm>
          <a:prstGeom prst="rect">
            <a:avLst/>
          </a:prstGeom>
        </p:spPr>
      </p:pic>
      <p:pic>
        <p:nvPicPr>
          <p:cNvPr id="7" name="Picture 6" descr="A graph of a number of stars and numbers&#10;&#10;Description automatically generated with medium confidence">
            <a:extLst>
              <a:ext uri="{FF2B5EF4-FFF2-40B4-BE49-F238E27FC236}">
                <a16:creationId xmlns:a16="http://schemas.microsoft.com/office/drawing/2014/main" id="{DA1A3294-C249-8CD8-C22D-D42547197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614" y="3964044"/>
            <a:ext cx="3711916" cy="24713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D8B848-C036-EF4F-ED2F-882F3DD0F339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864735-D881-9ABD-1021-637339197A64}"/>
              </a:ext>
            </a:extLst>
          </p:cNvPr>
          <p:cNvSpPr txBox="1"/>
          <p:nvPr/>
        </p:nvSpPr>
        <p:spPr>
          <a:xfrm>
            <a:off x="3284376" y="453467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baseline="30000" dirty="0"/>
              <a:t>63</a:t>
            </a:r>
            <a:r>
              <a:rPr lang="en-GR" dirty="0"/>
              <a:t>Cu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B5852-1E03-A8E1-30D4-306399C84C0C}"/>
              </a:ext>
            </a:extLst>
          </p:cNvPr>
          <p:cNvSpPr txBox="1"/>
          <p:nvPr/>
        </p:nvSpPr>
        <p:spPr>
          <a:xfrm>
            <a:off x="7360074" y="453467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baseline="30000" dirty="0"/>
              <a:t>65</a:t>
            </a:r>
            <a:r>
              <a:rPr lang="en-GR" dirty="0"/>
              <a:t>Cu</a:t>
            </a:r>
          </a:p>
        </p:txBody>
      </p:sp>
    </p:spTree>
    <p:extLst>
      <p:ext uri="{BB962C8B-B14F-4D97-AF65-F5344CB8AC3E}">
        <p14:creationId xmlns:p14="http://schemas.microsoft.com/office/powerpoint/2010/main" val="2876903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241C-BC05-FB99-11C1-9330B7160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007998"/>
            <a:ext cx="8556221" cy="1933984"/>
          </a:xfrm>
        </p:spPr>
        <p:txBody>
          <a:bodyPr>
            <a:normAutofit/>
          </a:bodyPr>
          <a:lstStyle/>
          <a:p>
            <a:endParaRPr lang="en-GB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42FE2-2942-7A34-DD98-1276638CF08F}"/>
              </a:ext>
            </a:extLst>
          </p:cNvPr>
          <p:cNvSpPr txBox="1"/>
          <p:nvPr/>
        </p:nvSpPr>
        <p:spPr>
          <a:xfrm>
            <a:off x="2575750" y="228600"/>
            <a:ext cx="6568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 </a:t>
            </a:r>
            <a:r>
              <a:rPr lang="en-GR" sz="2400" dirty="0">
                <a:solidFill>
                  <a:srgbClr val="4A7EBB"/>
                </a:solidFill>
              </a:rPr>
              <a:t>Transmission measurements</a:t>
            </a:r>
            <a:r>
              <a:rPr lang="en-US" sz="2400" dirty="0">
                <a:solidFill>
                  <a:srgbClr val="4A7EBB"/>
                </a:solidFill>
              </a:rPr>
              <a:t> at GELINA (</a:t>
            </a:r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JRC-</a:t>
            </a:r>
            <a:r>
              <a:rPr lang="en-US" sz="2400" dirty="0" err="1">
                <a:solidFill>
                  <a:srgbClr val="4A7EBB"/>
                </a:solidFill>
                <a:cs typeface="Times New Roman" panose="02020603050405020304" pitchFamily="18" charset="0"/>
              </a:rPr>
              <a:t>Geel</a:t>
            </a:r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)</a:t>
            </a:r>
            <a:endParaRPr lang="en-GR" sz="2400" dirty="0">
              <a:solidFill>
                <a:srgbClr val="4A7EBB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A0662-71CC-401D-80E6-7EDC95D39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19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8B368-DABD-1C98-18DB-A1ABA86B4560}"/>
              </a:ext>
            </a:extLst>
          </p:cNvPr>
          <p:cNvSpPr txBox="1"/>
          <p:nvPr/>
        </p:nvSpPr>
        <p:spPr>
          <a:xfrm>
            <a:off x="1271304" y="6165615"/>
            <a:ext cx="10231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000" b="1" dirty="0"/>
              <a:t>New transmission measurements planned and partially performed at GELINA on natFe samples</a:t>
            </a:r>
          </a:p>
        </p:txBody>
      </p:sp>
      <p:pic>
        <p:nvPicPr>
          <p:cNvPr id="10" name="Image 14">
            <a:extLst>
              <a:ext uri="{FF2B5EF4-FFF2-40B4-BE49-F238E27FC236}">
                <a16:creationId xmlns:a16="http://schemas.microsoft.com/office/drawing/2014/main" id="{89DA91A2-17DA-233C-0B96-8C0CCD47D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4445" r="11395" b="51389"/>
          <a:stretch/>
        </p:blipFill>
        <p:spPr>
          <a:xfrm>
            <a:off x="1271304" y="2811164"/>
            <a:ext cx="3191349" cy="1321418"/>
          </a:xfrm>
          <a:prstGeom prst="rect">
            <a:avLst/>
          </a:prstGeom>
        </p:spPr>
      </p:pic>
      <p:sp>
        <p:nvSpPr>
          <p:cNvPr id="11" name="ZoneTexte 15">
            <a:extLst>
              <a:ext uri="{FF2B5EF4-FFF2-40B4-BE49-F238E27FC236}">
                <a16:creationId xmlns:a16="http://schemas.microsoft.com/office/drawing/2014/main" id="{248DAB54-B48E-6587-B9E1-53EA7FC6D0B1}"/>
              </a:ext>
            </a:extLst>
          </p:cNvPr>
          <p:cNvSpPr txBox="1"/>
          <p:nvPr/>
        </p:nvSpPr>
        <p:spPr>
          <a:xfrm>
            <a:off x="2351404" y="2977987"/>
            <a:ext cx="1531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Useful</a:t>
            </a:r>
            <a:r>
              <a:rPr lang="fr-FR" sz="1400" dirty="0"/>
              <a:t>:</a:t>
            </a:r>
          </a:p>
          <a:p>
            <a:r>
              <a:rPr lang="fr-FR" sz="1400" dirty="0" err="1"/>
              <a:t>Very</a:t>
            </a:r>
            <a:r>
              <a:rPr lang="fr-FR" sz="1400" dirty="0"/>
              <a:t> </a:t>
            </a:r>
            <a:r>
              <a:rPr lang="fr-FR" sz="1400" dirty="0" err="1"/>
              <a:t>thick</a:t>
            </a:r>
            <a:r>
              <a:rPr lang="fr-FR" sz="1400" dirty="0"/>
              <a:t> </a:t>
            </a:r>
            <a:r>
              <a:rPr lang="fr-FR" sz="1400" dirty="0" err="1"/>
              <a:t>target</a:t>
            </a:r>
            <a:endParaRPr lang="fr-FR" sz="1400" dirty="0"/>
          </a:p>
          <a:p>
            <a:r>
              <a:rPr lang="fr-FR" sz="1400" dirty="0"/>
              <a:t>(Harvey-1975)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9BE4F8-1CB4-7CCA-8E74-4B151C18E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22" y="4062216"/>
            <a:ext cx="2429706" cy="19406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F7C6E9-4691-D9A3-7D34-244F9414E410}"/>
              </a:ext>
            </a:extLst>
          </p:cNvPr>
          <p:cNvSpPr/>
          <p:nvPr/>
        </p:nvSpPr>
        <p:spPr>
          <a:xfrm>
            <a:off x="2410575" y="4283920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E50019"/>
                </a:solidFill>
              </a:rPr>
              <a:t>56</a:t>
            </a:r>
            <a:r>
              <a:rPr lang="en-US" b="1" dirty="0">
                <a:solidFill>
                  <a:srgbClr val="E50019"/>
                </a:solidFill>
              </a:rPr>
              <a:t>Fe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DE10A-7D21-D129-A34E-282B26B94C0B}"/>
                  </a:ext>
                </a:extLst>
              </p:cNvPr>
              <p:cNvSpPr txBox="1"/>
              <p:nvPr/>
            </p:nvSpPr>
            <p:spPr>
              <a:xfrm>
                <a:off x="4970973" y="4164317"/>
                <a:ext cx="6531913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/>
                  <a:t>T</a:t>
                </a:r>
                <a:r>
                  <a:rPr lang="en-GR" b="1" dirty="0"/>
                  <a:t>otal cross section minimum a</a:t>
                </a:r>
                <a:r>
                  <a:rPr lang="en-GR" dirty="0"/>
                  <a:t>t 24.5keV :</a:t>
                </a:r>
                <a:endParaRPr lang="en-GR" b="1" dirty="0"/>
              </a:p>
              <a:p>
                <a:pPr algn="ctr"/>
                <a:r>
                  <a:rPr lang="en-GR" dirty="0"/>
                  <a:t>=&gt; Total cross </a:t>
                </a:r>
                <a:r>
                  <a:rPr lang="en-GR" dirty="0">
                    <a:solidFill>
                      <a:schemeClr val="tx1"/>
                    </a:solidFill>
                  </a:rPr>
                  <a:t>section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R" dirty="0">
                    <a:solidFill>
                      <a:schemeClr val="tx1"/>
                    </a:solidFill>
                  </a:rPr>
                  <a:t> Capture</a:t>
                </a:r>
              </a:p>
              <a:p>
                <a:pPr algn="ctr"/>
                <a:endParaRPr lang="en-GR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GR" dirty="0"/>
                  <a:t>Maybe </a:t>
                </a:r>
                <a:r>
                  <a:rPr lang="en-GR" b="1" dirty="0"/>
                  <a:t>s-wave direct capture component </a:t>
                </a:r>
                <a:r>
                  <a:rPr lang="en-GR" dirty="0"/>
                  <a:t>with transmission on very thick sample??</a:t>
                </a:r>
                <a:endParaRPr lang="en-GR" dirty="0">
                  <a:solidFill>
                    <a:schemeClr val="tx1"/>
                  </a:solidFill>
                </a:endParaRPr>
              </a:p>
              <a:p>
                <a:endParaRPr lang="en-GR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DE10A-7D21-D129-A34E-282B26B94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973" y="4164317"/>
                <a:ext cx="6531913" cy="1754326"/>
              </a:xfrm>
              <a:prstGeom prst="rect">
                <a:avLst/>
              </a:prstGeom>
              <a:blipFill>
                <a:blip r:embed="rId5"/>
                <a:stretch>
                  <a:fillRect l="-388" t="-1429" r="-1165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3B099B-65BD-8DA0-5601-C1D33E5CB075}"/>
                  </a:ext>
                </a:extLst>
              </p:cNvPr>
              <p:cNvSpPr txBox="1"/>
              <p:nvPr/>
            </p:nvSpPr>
            <p:spPr>
              <a:xfrm>
                <a:off x="1384488" y="920233"/>
                <a:ext cx="6096000" cy="1938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i="1" u="sng" dirty="0"/>
                  <a:t>Transmission</a:t>
                </a:r>
                <a:r>
                  <a:rPr lang="en-US" dirty="0"/>
                  <a:t>: fraction of the neutron beam traversing a sample without any interaction: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𝒕𝒐𝒕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dirty="0"/>
                  <a:t>: total cross section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: areal number density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3B099B-65BD-8DA0-5601-C1D33E5CB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488" y="920233"/>
                <a:ext cx="6096000" cy="1938929"/>
              </a:xfrm>
              <a:prstGeom prst="rect">
                <a:avLst/>
              </a:prstGeom>
              <a:blipFill>
                <a:blip r:embed="rId6"/>
                <a:stretch>
                  <a:fillRect l="-624" r="-832" b="-3896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66BEBD7-D1F8-6438-132E-B056B14391EE}"/>
              </a:ext>
            </a:extLst>
          </p:cNvPr>
          <p:cNvSpPr txBox="1"/>
          <p:nvPr/>
        </p:nvSpPr>
        <p:spPr>
          <a:xfrm>
            <a:off x="4867749" y="2811164"/>
            <a:ext cx="5741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/>
              <a:t>Shown at INDEN-2019: Very thick samples probing into the </a:t>
            </a:r>
          </a:p>
          <a:p>
            <a:r>
              <a:rPr lang="en-GB" b="1" dirty="0"/>
              <a:t>T</a:t>
            </a:r>
            <a:r>
              <a:rPr lang="en-GR" b="1" dirty="0"/>
              <a:t>otal cross section minima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151BBA-1259-9CDD-0C25-39E4F330E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17" y="1060503"/>
            <a:ext cx="3419061" cy="1527273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06A29107-30ED-F605-13A3-572F0A004ACB}"/>
              </a:ext>
            </a:extLst>
          </p:cNvPr>
          <p:cNvSpPr/>
          <p:nvPr/>
        </p:nvSpPr>
        <p:spPr>
          <a:xfrm>
            <a:off x="7852616" y="4745148"/>
            <a:ext cx="384313" cy="2762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B3E776-FB41-D8C0-0BDD-F07F96ECDE60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93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4DA748-F246-40A4-033D-2FEBA330FF54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OUTLINE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89E66E-7871-17D4-873C-E6A66EA05806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11 - Εικόνα" descr="pyrforos.gif">
            <a:extLst>
              <a:ext uri="{FF2B5EF4-FFF2-40B4-BE49-F238E27FC236}">
                <a16:creationId xmlns:a16="http://schemas.microsoft.com/office/drawing/2014/main" id="{58621F42-65BD-4AC0-C6E3-49813A986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50000"/>
          </a:blip>
          <a:stretch>
            <a:fillRect/>
          </a:stretch>
        </p:blipFill>
        <p:spPr>
          <a:xfrm>
            <a:off x="190500" y="35177"/>
            <a:ext cx="800100" cy="7917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F7ABB9-95AF-2BAD-7DED-A8B780B79A1F}"/>
              </a:ext>
            </a:extLst>
          </p:cNvPr>
          <p:cNvSpPr txBox="1">
            <a:spLocks/>
          </p:cNvSpPr>
          <p:nvPr/>
        </p:nvSpPr>
        <p:spPr>
          <a:xfrm>
            <a:off x="1251234" y="1488039"/>
            <a:ext cx="9369874" cy="3359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</a:rPr>
              <a:t>Neutron scattering measurements at the </a:t>
            </a:r>
            <a:r>
              <a:rPr lang="en-GB" sz="2400" dirty="0">
                <a:solidFill>
                  <a:schemeClr val="tx1"/>
                </a:solidFill>
              </a:rPr>
              <a:t>ELISA setup </a:t>
            </a:r>
            <a:r>
              <a:rPr lang="en-GB" sz="2400" b="0" dirty="0">
                <a:solidFill>
                  <a:schemeClr val="tx1"/>
                </a:solidFill>
              </a:rPr>
              <a:t>(GELINA facility) with enriched Fe samples (</a:t>
            </a:r>
            <a:r>
              <a:rPr lang="en-GB" sz="2400" baseline="30000" dirty="0">
                <a:solidFill>
                  <a:schemeClr val="tx1"/>
                </a:solidFill>
              </a:rPr>
              <a:t>54</a:t>
            </a:r>
            <a:r>
              <a:rPr lang="en-GB" sz="2400" dirty="0">
                <a:solidFill>
                  <a:schemeClr val="tx1"/>
                </a:solidFill>
              </a:rPr>
              <a:t>Fe, </a:t>
            </a:r>
            <a:r>
              <a:rPr lang="en-GB" sz="2400" baseline="30000" dirty="0">
                <a:solidFill>
                  <a:schemeClr val="tx1"/>
                </a:solidFill>
              </a:rPr>
              <a:t>56</a:t>
            </a:r>
            <a:r>
              <a:rPr lang="en-GB" sz="2400" dirty="0">
                <a:solidFill>
                  <a:schemeClr val="tx1"/>
                </a:solidFill>
              </a:rPr>
              <a:t>Fe</a:t>
            </a:r>
            <a:r>
              <a:rPr lang="en-GB" sz="2400" b="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GB" sz="2400" b="0" dirty="0">
              <a:solidFill>
                <a:schemeClr val="tx1"/>
              </a:solidFill>
            </a:endParaRPr>
          </a:p>
          <a:p>
            <a:r>
              <a:rPr lang="en-GB" sz="2400" b="0" dirty="0">
                <a:solidFill>
                  <a:schemeClr val="tx1"/>
                </a:solidFill>
              </a:rPr>
              <a:t>Transmission measurements  with </a:t>
            </a:r>
            <a:r>
              <a:rPr lang="en-GB" sz="2400" dirty="0">
                <a:solidFill>
                  <a:schemeClr val="tx1"/>
                </a:solidFill>
              </a:rPr>
              <a:t>natural Fe samples</a:t>
            </a:r>
            <a:r>
              <a:rPr lang="en-GB" sz="2400" b="0" dirty="0">
                <a:solidFill>
                  <a:schemeClr val="tx1"/>
                </a:solidFill>
              </a:rPr>
              <a:t>.</a:t>
            </a:r>
          </a:p>
          <a:p>
            <a:endParaRPr lang="en-GB" sz="2400" b="0" dirty="0">
              <a:solidFill>
                <a:schemeClr val="tx1"/>
              </a:solidFill>
            </a:endParaRPr>
          </a:p>
          <a:p>
            <a:r>
              <a:rPr lang="en-GB" sz="2400" b="0" dirty="0">
                <a:solidFill>
                  <a:schemeClr val="tx1"/>
                </a:solidFill>
              </a:rPr>
              <a:t>I will not show new results on direct capture (the same from last year)</a:t>
            </a:r>
          </a:p>
          <a:p>
            <a:pPr marL="0" indent="0">
              <a:buNone/>
            </a:pPr>
            <a:endParaRPr lang="en-GB" sz="2400" b="0" dirty="0">
              <a:solidFill>
                <a:schemeClr val="tx1"/>
              </a:solidFill>
            </a:endParaRPr>
          </a:p>
          <a:p>
            <a:r>
              <a:rPr lang="en-GB" sz="2400" b="0" dirty="0">
                <a:solidFill>
                  <a:schemeClr val="tx1"/>
                </a:solidFill>
              </a:rPr>
              <a:t>Near future perspectives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59A26B-0270-635A-E73F-CEBE0E0F761E}"/>
              </a:ext>
            </a:extLst>
          </p:cNvPr>
          <p:cNvSpPr txBox="1"/>
          <p:nvPr/>
        </p:nvSpPr>
        <p:spPr>
          <a:xfrm>
            <a:off x="1251234" y="5096402"/>
            <a:ext cx="97215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R" sz="2400" dirty="0">
                <a:cs typeface="Times New Roman" panose="02020603050405020304" pitchFamily="18" charset="0"/>
              </a:rPr>
              <a:t>The </a:t>
            </a:r>
            <a:r>
              <a:rPr lang="en-GB" sz="2400" b="1" baseline="30000" dirty="0">
                <a:solidFill>
                  <a:schemeClr val="tx1"/>
                </a:solidFill>
              </a:rPr>
              <a:t>54</a:t>
            </a:r>
            <a:r>
              <a:rPr lang="en-GB" sz="2400" b="1" dirty="0">
                <a:solidFill>
                  <a:schemeClr val="tx1"/>
                </a:solidFill>
              </a:rPr>
              <a:t>Fe, </a:t>
            </a:r>
            <a:r>
              <a:rPr lang="en-GB" sz="2400" b="1" baseline="30000" dirty="0">
                <a:solidFill>
                  <a:schemeClr val="tx1"/>
                </a:solidFill>
              </a:rPr>
              <a:t>56</a:t>
            </a:r>
            <a:r>
              <a:rPr lang="en-GB" sz="2400" b="1" dirty="0">
                <a:solidFill>
                  <a:schemeClr val="tx1"/>
                </a:solidFill>
              </a:rPr>
              <a:t>Fe </a:t>
            </a:r>
            <a:r>
              <a:rPr lang="en-GR" sz="2400" dirty="0">
                <a:cs typeface="Times New Roman" panose="02020603050405020304" pitchFamily="18" charset="0"/>
              </a:rPr>
              <a:t>is the PhD thesis of Georgios Gkatis  (</a:t>
            </a:r>
            <a:r>
              <a:rPr lang="en-US" sz="2400" dirty="0">
                <a:cs typeface="Times New Roman" panose="02020603050405020304" pitchFamily="18" charset="0"/>
              </a:rPr>
              <a:t>CEA </a:t>
            </a:r>
            <a:r>
              <a:rPr lang="en-US" sz="2400" dirty="0" err="1">
                <a:cs typeface="Times New Roman" panose="02020603050405020304" pitchFamily="18" charset="0"/>
              </a:rPr>
              <a:t>Cadarache</a:t>
            </a:r>
            <a:r>
              <a:rPr lang="en-US" sz="2400" dirty="0">
                <a:cs typeface="Times New Roman" panose="02020603050405020304" pitchFamily="18" charset="0"/>
              </a:rPr>
              <a:t>-NTUA).</a:t>
            </a:r>
          </a:p>
          <a:p>
            <a:pPr marL="0" indent="0">
              <a:buNone/>
            </a:pPr>
            <a:r>
              <a:rPr lang="en-US" sz="2400" dirty="0">
                <a:cs typeface="Times New Roman" panose="02020603050405020304" pitchFamily="18" charset="0"/>
              </a:rPr>
              <a:t>A new PhD student is starting soon on the continuation with the </a:t>
            </a:r>
            <a:r>
              <a:rPr lang="en-US" sz="2400" b="1" dirty="0">
                <a:cs typeface="Times New Roman" panose="02020603050405020304" pitchFamily="18" charset="0"/>
              </a:rPr>
              <a:t>Cu isotopes.</a:t>
            </a:r>
          </a:p>
          <a:p>
            <a:pPr marL="0" indent="0">
              <a:buNone/>
            </a:pPr>
            <a:endParaRPr lang="en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close-up of a coin&#10;&#10;Description automatically generated">
            <a:extLst>
              <a:ext uri="{FF2B5EF4-FFF2-40B4-BE49-F238E27FC236}">
                <a16:creationId xmlns:a16="http://schemas.microsoft.com/office/drawing/2014/main" id="{BD3BAA02-16A9-4EAC-221C-608AAD8FC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6197600"/>
            <a:ext cx="37846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77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BB7745-F446-8DE1-7467-ECC7025EB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075" y="3164301"/>
            <a:ext cx="5739090" cy="14409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241C-BC05-FB99-11C1-9330B7160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007997"/>
            <a:ext cx="8556221" cy="2420997"/>
          </a:xfrm>
        </p:spPr>
        <p:txBody>
          <a:bodyPr>
            <a:normAutofit/>
          </a:bodyPr>
          <a:lstStyle/>
          <a:p>
            <a:r>
              <a:rPr lang="en-GB" sz="1800" b="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n-GB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samples: 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metallic discs bought:</a:t>
            </a:r>
          </a:p>
          <a:p>
            <a:endParaRPr lang="en-GB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Li-glass detector 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used.</a:t>
            </a:r>
          </a:p>
          <a:p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at ~24 m flight path, detector at ~50 m.</a:t>
            </a:r>
          </a:p>
          <a:p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Moderated neutron beam used (with </a:t>
            </a:r>
            <a:r>
              <a:rPr lang="en-GB" sz="18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and Pb </a:t>
            </a:r>
          </a:p>
          <a:p>
            <a:pPr marL="0" indent="0">
              <a:buNone/>
            </a:pP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filters)</a:t>
            </a:r>
          </a:p>
          <a:p>
            <a:endParaRPr lang="en-GB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42FE2-2942-7A34-DD98-1276638CF08F}"/>
              </a:ext>
            </a:extLst>
          </p:cNvPr>
          <p:cNvSpPr txBox="1"/>
          <p:nvPr/>
        </p:nvSpPr>
        <p:spPr>
          <a:xfrm>
            <a:off x="2575750" y="228600"/>
            <a:ext cx="6568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 </a:t>
            </a:r>
            <a:r>
              <a:rPr lang="en-GR" sz="2400" dirty="0">
                <a:solidFill>
                  <a:srgbClr val="4A7EBB"/>
                </a:solidFill>
              </a:rPr>
              <a:t>Transmission measurements</a:t>
            </a:r>
            <a:r>
              <a:rPr lang="en-US" sz="2400" dirty="0">
                <a:solidFill>
                  <a:srgbClr val="4A7EBB"/>
                </a:solidFill>
              </a:rPr>
              <a:t> at GELINA (</a:t>
            </a:r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JRC-</a:t>
            </a:r>
            <a:r>
              <a:rPr lang="en-US" sz="2400" dirty="0" err="1">
                <a:solidFill>
                  <a:srgbClr val="4A7EBB"/>
                </a:solidFill>
                <a:cs typeface="Times New Roman" panose="02020603050405020304" pitchFamily="18" charset="0"/>
              </a:rPr>
              <a:t>Geel</a:t>
            </a:r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)</a:t>
            </a:r>
            <a:endParaRPr lang="en-GR" sz="2400" dirty="0">
              <a:solidFill>
                <a:srgbClr val="4A7EBB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1DA3632-0247-C21A-CAA7-C0C4789E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960759"/>
              </p:ext>
            </p:extLst>
          </p:nvPr>
        </p:nvGraphicFramePr>
        <p:xfrm>
          <a:off x="6515537" y="1369783"/>
          <a:ext cx="48768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7823355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1324457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8492962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 Thickness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Mass (</a:t>
                      </a:r>
                      <a:r>
                        <a:rPr lang="en-US" dirty="0"/>
                        <a:t>m</a:t>
                      </a:r>
                      <a:r>
                        <a:rPr lang="en-GR" dirty="0"/>
                        <a:t>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8336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1.194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625881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4.486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2506.4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673782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4.488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dirty="0"/>
                        <a:t>2504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955085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A0662-71CC-401D-80E6-7EDC95D39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20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8B368-DABD-1C98-18DB-A1ABA86B4560}"/>
              </a:ext>
            </a:extLst>
          </p:cNvPr>
          <p:cNvSpPr txBox="1"/>
          <p:nvPr/>
        </p:nvSpPr>
        <p:spPr>
          <a:xfrm>
            <a:off x="1676400" y="5018776"/>
            <a:ext cx="9027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1 (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 cm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2 (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 cm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 (summer 2023.)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2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3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(=&gt; 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cm)  PENDING:</a:t>
            </a:r>
          </a:p>
          <a:p>
            <a:pPr marL="0" indent="0">
              <a:buNone/>
            </a:pP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measured  as soon as GELINA is back to normal =&gt;</a:t>
            </a:r>
            <a:r>
              <a:rPr lang="el-G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probe into cross section minima with better  statistics</a:t>
            </a:r>
            <a:r>
              <a:rPr lang="el-G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</a:t>
            </a:r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nELBE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R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CEC7C7-7470-9BA9-A4A0-E7F21538CECA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634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0FAA0-0148-610F-326E-ACE17D31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839" y="180319"/>
            <a:ext cx="10368943" cy="834841"/>
          </a:xfrm>
        </p:spPr>
        <p:txBody>
          <a:bodyPr>
            <a:normAutofit/>
          </a:bodyPr>
          <a:lstStyle/>
          <a:p>
            <a:r>
              <a:rPr lang="en-GR" sz="2400" dirty="0">
                <a:solidFill>
                  <a:srgbClr val="4A7EBB"/>
                </a:solidFill>
                <a:latin typeface="+mn-lt"/>
              </a:rPr>
              <a:t>Transmission calculation</a:t>
            </a:r>
            <a:br>
              <a:rPr lang="en-GR" sz="2400" dirty="0">
                <a:solidFill>
                  <a:srgbClr val="4A7EBB"/>
                </a:solidFill>
                <a:latin typeface="+mn-lt"/>
                <a:cs typeface="Times New Roman" panose="02020603050405020304" pitchFamily="18" charset="0"/>
              </a:rPr>
            </a:br>
            <a:endParaRPr lang="en-GR" sz="24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292936-0F1B-6725-9B30-81DE3AA35432}"/>
                  </a:ext>
                </a:extLst>
              </p:cNvPr>
              <p:cNvSpPr txBox="1"/>
              <p:nvPr/>
            </p:nvSpPr>
            <p:spPr>
              <a:xfrm>
                <a:off x="450574" y="737513"/>
                <a:ext cx="6096000" cy="5112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285750" indent="-285750" algn="just">
                  <a:lnSpc>
                    <a:spcPct val="150000"/>
                  </a:lnSpc>
                  <a:buClr>
                    <a:srgbClr val="E50019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n-US" b="1" dirty="0"/>
                  <a:t>counts</a:t>
                </a:r>
                <a:r>
                  <a:rPr lang="en-US" dirty="0"/>
                  <a:t> of the sample-in and the sample-out measurement 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E50019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n-US" b="1" dirty="0"/>
                  <a:t>background</a:t>
                </a:r>
                <a:r>
                  <a:rPr lang="en-US" dirty="0"/>
                  <a:t> contributions 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E50019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n-US" b="1" dirty="0"/>
                  <a:t>normalization</a:t>
                </a:r>
                <a:r>
                  <a:rPr lang="en-US" dirty="0"/>
                  <a:t> </a:t>
                </a:r>
                <a:r>
                  <a:rPr lang="en-US" b="1" dirty="0"/>
                  <a:t>factor</a:t>
                </a:r>
                <a:r>
                  <a:rPr lang="en-US" dirty="0"/>
                  <a:t> to account for the losses due to </a:t>
                </a:r>
                <a:r>
                  <a:rPr lang="en-US" b="1" dirty="0"/>
                  <a:t>dead</a:t>
                </a:r>
                <a:r>
                  <a:rPr lang="en-US" dirty="0"/>
                  <a:t> </a:t>
                </a:r>
                <a:r>
                  <a:rPr lang="en-US" b="1" dirty="0"/>
                  <a:t>time</a:t>
                </a:r>
                <a:r>
                  <a:rPr lang="en-US" dirty="0"/>
                  <a:t> in the detector and electronics chain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E50019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: correlated </a:t>
                </a:r>
                <a:r>
                  <a:rPr lang="en-US" b="1" dirty="0"/>
                  <a:t>uncertainty</a:t>
                </a:r>
                <a:r>
                  <a:rPr lang="en-US" dirty="0"/>
                  <a:t> </a:t>
                </a:r>
                <a:r>
                  <a:rPr lang="en-US" b="1" dirty="0"/>
                  <a:t>component</a:t>
                </a:r>
                <a:r>
                  <a:rPr lang="en-US" dirty="0"/>
                  <a:t> for systematic effects due to the </a:t>
                </a:r>
                <a:r>
                  <a:rPr lang="en-US" b="1" dirty="0"/>
                  <a:t>background</a:t>
                </a:r>
                <a:r>
                  <a:rPr lang="en-US" dirty="0"/>
                  <a:t> model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E50019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n-US" b="1" dirty="0"/>
                  <a:t>time-of-flight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-start signal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-stop signal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-time offset) 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R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292936-0F1B-6725-9B30-81DE3AA35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4" y="737513"/>
                <a:ext cx="6096000" cy="5112490"/>
              </a:xfrm>
              <a:prstGeom prst="rect">
                <a:avLst/>
              </a:prstGeom>
              <a:blipFill>
                <a:blip r:embed="rId2"/>
                <a:stretch>
                  <a:fillRect l="-624" r="-832"/>
                </a:stretch>
              </a:blipFill>
            </p:spPr>
            <p:txBody>
              <a:bodyPr/>
              <a:lstStyle/>
              <a:p>
                <a:r>
                  <a:rPr lang="en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090AE8D-7F60-7222-22B2-9CB7501A5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527" y="1185863"/>
            <a:ext cx="2857748" cy="1158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F2BF7-6B92-A713-0830-47744D87C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90" y="2826965"/>
            <a:ext cx="3301653" cy="3015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061F9D-527F-679F-562D-C6CC90248CF2}"/>
              </a:ext>
            </a:extLst>
          </p:cNvPr>
          <p:cNvSpPr txBox="1"/>
          <p:nvPr/>
        </p:nvSpPr>
        <p:spPr>
          <a:xfrm>
            <a:off x="10514841" y="3332392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FC7E6F-BA26-991D-2172-8F5556254B39}"/>
              </a:ext>
            </a:extLst>
          </p:cNvPr>
          <p:cNvSpPr txBox="1"/>
          <p:nvPr/>
        </p:nvSpPr>
        <p:spPr>
          <a:xfrm rot="16200000">
            <a:off x="8857517" y="497743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sample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6ECC6C-0EE0-25C3-2F4C-8D914200CC4E}"/>
              </a:ext>
            </a:extLst>
          </p:cNvPr>
          <p:cNvSpPr txBox="1"/>
          <p:nvPr/>
        </p:nvSpPr>
        <p:spPr>
          <a:xfrm rot="16200000">
            <a:off x="9715943" y="142270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sample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BD8BDB-C1C2-119A-018C-289ACF295EB5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00F343C-C5EC-9202-878D-5B96B8E97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21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15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9363A-6C93-274E-259F-930596AAE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999" y="1007997"/>
            <a:ext cx="8640000" cy="5683237"/>
          </a:xfrm>
        </p:spPr>
        <p:txBody>
          <a:bodyPr/>
          <a:lstStyle/>
          <a:p>
            <a:r>
              <a:rPr lang="en-GB" sz="1600" b="0" dirty="0"/>
              <a:t>The background contribution need</a:t>
            </a:r>
            <a:r>
              <a:rPr lang="en-US" sz="1600" b="0" dirty="0"/>
              <a:t>s</a:t>
            </a:r>
            <a:r>
              <a:rPr lang="en-GB" sz="1600" b="0" dirty="0"/>
              <a:t> to be considered in a consistent way, with the black filters technique (</a:t>
            </a:r>
            <a:r>
              <a:rPr lang="en-GB" sz="1600" b="0" i="1" dirty="0"/>
              <a:t>Na –Co –W).</a:t>
            </a:r>
            <a:endParaRPr lang="en-GB" sz="1600" b="0" dirty="0"/>
          </a:p>
          <a:p>
            <a:r>
              <a:rPr lang="el-GR" sz="1600" dirty="0"/>
              <a:t>𝐵</a:t>
            </a:r>
            <a:r>
              <a:rPr lang="en-US" sz="1600" dirty="0"/>
              <a:t>(t)</a:t>
            </a:r>
            <a:r>
              <a:rPr lang="el-GR" sz="1600" dirty="0">
                <a:cs typeface="Times New Roman" panose="02020603050405020304" pitchFamily="18" charset="0"/>
              </a:rPr>
              <a:t>= 𝑏𝑜 + 𝑏</a:t>
            </a:r>
            <a:r>
              <a:rPr lang="el-GR" sz="1600" baseline="-25000" dirty="0">
                <a:cs typeface="Times New Roman" panose="02020603050405020304" pitchFamily="18" charset="0"/>
              </a:rPr>
              <a:t>1</a:t>
            </a:r>
            <a:r>
              <a:rPr lang="el-GR" sz="1600" dirty="0">
                <a:cs typeface="Times New Roman" panose="02020603050405020304" pitchFamily="18" charset="0"/>
              </a:rPr>
              <a:t>𝑒</a:t>
            </a:r>
            <a:r>
              <a:rPr lang="el-GR" sz="1600" baseline="30000" dirty="0">
                <a:cs typeface="Times New Roman" panose="02020603050405020304" pitchFamily="18" charset="0"/>
              </a:rPr>
              <a:t>−λ1𝑡 </a:t>
            </a:r>
            <a:r>
              <a:rPr lang="el-GR" sz="1600" dirty="0">
                <a:cs typeface="Times New Roman" panose="02020603050405020304" pitchFamily="18" charset="0"/>
              </a:rPr>
              <a:t>+ 𝑏</a:t>
            </a:r>
            <a:r>
              <a:rPr lang="el-GR" sz="1600" baseline="-25000" dirty="0">
                <a:cs typeface="Times New Roman" panose="02020603050405020304" pitchFamily="18" charset="0"/>
              </a:rPr>
              <a:t>2</a:t>
            </a:r>
            <a:r>
              <a:rPr lang="el-GR" sz="1600" dirty="0">
                <a:cs typeface="Times New Roman" panose="02020603050405020304" pitchFamily="18" charset="0"/>
              </a:rPr>
              <a:t>𝑒</a:t>
            </a:r>
            <a:r>
              <a:rPr lang="el-GR" sz="1600" baseline="30000" dirty="0">
                <a:cs typeface="Times New Roman" panose="02020603050405020304" pitchFamily="18" charset="0"/>
              </a:rPr>
              <a:t>−λ2𝑡 </a:t>
            </a:r>
            <a:r>
              <a:rPr lang="el-GR" sz="1600" dirty="0">
                <a:cs typeface="Times New Roman" panose="02020603050405020304" pitchFamily="18" charset="0"/>
              </a:rPr>
              <a:t>+ 𝑏</a:t>
            </a:r>
            <a:r>
              <a:rPr lang="el-GR" sz="1600" baseline="-25000" dirty="0">
                <a:cs typeface="Times New Roman" panose="02020603050405020304" pitchFamily="18" charset="0"/>
              </a:rPr>
              <a:t>3</a:t>
            </a:r>
            <a:r>
              <a:rPr lang="el-GR" sz="1600" dirty="0">
                <a:cs typeface="Times New Roman" panose="02020603050405020304" pitchFamily="18" charset="0"/>
              </a:rPr>
              <a:t>𝑒</a:t>
            </a:r>
            <a:r>
              <a:rPr lang="el-GR" sz="1600" baseline="30000" dirty="0">
                <a:cs typeface="Times New Roman" panose="02020603050405020304" pitchFamily="18" charset="0"/>
              </a:rPr>
              <a:t>−λ</a:t>
            </a:r>
            <a:r>
              <a:rPr lang="en-US" sz="1600" baseline="30000" dirty="0">
                <a:cs typeface="Times New Roman" panose="02020603050405020304" pitchFamily="18" charset="0"/>
              </a:rPr>
              <a:t>3(</a:t>
            </a:r>
            <a:r>
              <a:rPr lang="el-GR" sz="1600" baseline="30000" dirty="0">
                <a:cs typeface="Times New Roman" panose="02020603050405020304" pitchFamily="18" charset="0"/>
              </a:rPr>
              <a:t>𝑡+𝑡0</a:t>
            </a:r>
            <a:r>
              <a:rPr lang="en-US" sz="1600" baseline="30000" dirty="0">
                <a:cs typeface="Times New Roman" panose="02020603050405020304" pitchFamily="18" charset="0"/>
              </a:rPr>
              <a:t>)</a:t>
            </a:r>
            <a:endParaRPr lang="el-GR" sz="1600" baseline="30000" dirty="0">
              <a:cs typeface="Times New Roman" panose="02020603050405020304" pitchFamily="18" charset="0"/>
            </a:endParaRPr>
          </a:p>
          <a:p>
            <a:endParaRPr lang="en-GB" sz="1600" dirty="0"/>
          </a:p>
          <a:p>
            <a:endParaRPr lang="en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D5419-E2F6-BD2F-C5F1-131C02EF775E}"/>
              </a:ext>
            </a:extLst>
          </p:cNvPr>
          <p:cNvSpPr txBox="1"/>
          <p:nvPr/>
        </p:nvSpPr>
        <p:spPr>
          <a:xfrm>
            <a:off x="2270950" y="303085"/>
            <a:ext cx="6568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A7EBB"/>
                </a:solidFill>
                <a:cs typeface="Times New Roman" panose="02020603050405020304" pitchFamily="18" charset="0"/>
              </a:rPr>
              <a:t> </a:t>
            </a:r>
            <a:r>
              <a:rPr lang="en-GR" sz="2400" b="1" dirty="0">
                <a:solidFill>
                  <a:srgbClr val="4A7EBB"/>
                </a:solidFill>
              </a:rPr>
              <a:t>Transmission </a:t>
            </a:r>
            <a:r>
              <a:rPr lang="en-US" sz="2400" b="1" dirty="0">
                <a:solidFill>
                  <a:srgbClr val="4A7EBB"/>
                </a:solidFill>
              </a:rPr>
              <a:t>results</a:t>
            </a:r>
            <a:endParaRPr lang="en-GR" sz="2400" b="1" dirty="0">
              <a:solidFill>
                <a:srgbClr val="4A7EBB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DFFC7-AF88-BA16-782C-D122CBB4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530" y="2133601"/>
            <a:ext cx="3829050" cy="193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10830-35D6-5BDB-C9C8-3537DEE8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025" y="2145031"/>
            <a:ext cx="3829049" cy="1937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0B7B84-858A-AEC8-A151-C024469F290A}"/>
              </a:ext>
            </a:extLst>
          </p:cNvPr>
          <p:cNvSpPr txBox="1"/>
          <p:nvPr/>
        </p:nvSpPr>
        <p:spPr>
          <a:xfrm>
            <a:off x="7115784" y="4432252"/>
            <a:ext cx="80773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</a:t>
            </a:r>
            <a:r>
              <a:rPr lang="en-GR" sz="1600" dirty="0"/>
              <a:t>ata up to 100keV.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R" sz="1600" dirty="0"/>
              <a:t>First REFIT calculation with </a:t>
            </a:r>
          </a:p>
          <a:p>
            <a:r>
              <a:rPr lang="en-GB" sz="1600" dirty="0"/>
              <a:t>adjustment</a:t>
            </a:r>
            <a:r>
              <a:rPr lang="en-GR" sz="1600" dirty="0"/>
              <a:t> of the resonant </a:t>
            </a:r>
            <a:r>
              <a:rPr lang="en-GB" sz="1600" dirty="0"/>
              <a:t>p</a:t>
            </a:r>
            <a:r>
              <a:rPr lang="en-GR" sz="1600" dirty="0"/>
              <a:t>arameters of JEFF 3.3.  </a:t>
            </a:r>
          </a:p>
          <a:p>
            <a:r>
              <a:rPr lang="en-GR" sz="1600" dirty="0"/>
              <a:t>Will follow: </a:t>
            </a:r>
          </a:p>
          <a:p>
            <a:r>
              <a:rPr lang="en-GR" sz="1600" dirty="0"/>
              <a:t>-9 cm thick sample measurement</a:t>
            </a:r>
          </a:p>
          <a:p>
            <a:r>
              <a:rPr lang="en-GR" sz="1600" dirty="0"/>
              <a:t>-Proper  Resonance analysis of all datasets</a:t>
            </a:r>
          </a:p>
          <a:p>
            <a:endParaRPr lang="en-GR" sz="1600" dirty="0"/>
          </a:p>
          <a:p>
            <a:endParaRPr lang="en-GR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6A1B9-CFE7-3FE2-B67A-8D62FDAA33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946150"/>
            <a:ext cx="5339785" cy="274582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61ED16-AFC3-9B9A-FDED-279E93CA12D9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9DBA2C-CDFD-676D-DA7A-ECEDA4000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18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BB7AB-1EF0-A9C0-F393-1A2D57116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R" sz="2000" dirty="0">
                <a:solidFill>
                  <a:srgbClr val="4A7EBB"/>
                </a:solidFill>
              </a:rPr>
              <a:t>Direct Capture Calculations:</a:t>
            </a:r>
          </a:p>
          <a:p>
            <a:r>
              <a:rPr lang="en-GR" sz="2000" b="0" dirty="0"/>
              <a:t>DC calculations with the pdix code completed.</a:t>
            </a:r>
          </a:p>
          <a:p>
            <a:r>
              <a:rPr lang="en-GR" sz="2000" b="0" dirty="0"/>
              <a:t>DC calculations </a:t>
            </a:r>
            <a:r>
              <a:rPr lang="en-GR" sz="2000" dirty="0"/>
              <a:t>to be continued with CONRAD</a:t>
            </a:r>
          </a:p>
          <a:p>
            <a:r>
              <a:rPr lang="en-GR" sz="2000" b="0" dirty="0"/>
              <a:t>Direct capture important (confirmed by independent teams/codes)</a:t>
            </a:r>
            <a:endParaRPr lang="en-GR" sz="2000" dirty="0"/>
          </a:p>
          <a:p>
            <a:pPr marL="0" indent="0">
              <a:buNone/>
            </a:pPr>
            <a:r>
              <a:rPr lang="en-GR" sz="2000" dirty="0">
                <a:solidFill>
                  <a:srgbClr val="4A7EBB"/>
                </a:solidFill>
              </a:rPr>
              <a:t>Neutron Scattering Measurements at GELINA:</a:t>
            </a:r>
          </a:p>
          <a:p>
            <a:r>
              <a:rPr lang="en-GR" sz="2000" b="0" baseline="30000" dirty="0"/>
              <a:t>54,56</a:t>
            </a:r>
            <a:r>
              <a:rPr lang="en-GR" sz="2000" b="0" dirty="0"/>
              <a:t>Fe(n,el/inl) reactions measured high resolution for the forst time with enriched targets (finalisation of </a:t>
            </a:r>
            <a:r>
              <a:rPr lang="en-GR" sz="2000" b="0" baseline="30000" dirty="0"/>
              <a:t>56</a:t>
            </a:r>
            <a:r>
              <a:rPr lang="en-GR" sz="2000" b="0" dirty="0"/>
              <a:t>Fe ongoing) </a:t>
            </a:r>
          </a:p>
          <a:p>
            <a:r>
              <a:rPr lang="en-GR" sz="2000" b="0" dirty="0"/>
              <a:t>New experimental campaign on Neutron Scattering Measurements on </a:t>
            </a:r>
            <a:r>
              <a:rPr lang="en-GR" sz="2000" b="0" baseline="30000" dirty="0"/>
              <a:t>63,65</a:t>
            </a:r>
            <a:r>
              <a:rPr lang="en-GR" sz="2000" b="0" dirty="0"/>
              <a:t>Cu with enriched samples (OR </a:t>
            </a:r>
            <a:r>
              <a:rPr lang="en-GR" sz="2000" b="0" baseline="30000" dirty="0"/>
              <a:t>65</a:t>
            </a:r>
            <a:r>
              <a:rPr lang="en-GR" sz="2000" b="0" dirty="0"/>
              <a:t>Cu and </a:t>
            </a:r>
            <a:r>
              <a:rPr lang="en-GR" sz="2000" b="0" baseline="30000" dirty="0"/>
              <a:t>nat</a:t>
            </a:r>
            <a:r>
              <a:rPr lang="en-GR" sz="2000" b="0" dirty="0"/>
              <a:t>Cu) will be perfomed (APRENDE) at the ELISA setup, in the context of a new PhD thesis (CEA / NTUA).</a:t>
            </a:r>
          </a:p>
          <a:p>
            <a:r>
              <a:rPr lang="en-GR" sz="2000" b="0" dirty="0"/>
              <a:t>Improvement of the ELISA setup (with the local staff at JRC-Geel).</a:t>
            </a:r>
          </a:p>
          <a:p>
            <a:r>
              <a:rPr lang="en-GR" dirty="0"/>
              <a:t>Evaluations could (should?) take into account the elastic channel when measured with high accuracy.</a:t>
            </a:r>
          </a:p>
          <a:p>
            <a:r>
              <a:rPr lang="en-GR" dirty="0"/>
              <a:t>Evaluations could (should?) take into account the measurements of </a:t>
            </a:r>
            <a:r>
              <a:rPr lang="en-US" dirty="0"/>
              <a:t>(n,n</a:t>
            </a:r>
            <a:r>
              <a:rPr lang="en-US" baseline="-25000" dirty="0"/>
              <a:t>1</a:t>
            </a:r>
            <a:r>
              <a:rPr lang="en-US" dirty="0"/>
              <a:t>’)</a:t>
            </a:r>
            <a:r>
              <a:rPr lang="en-GR" dirty="0"/>
              <a:t>both with </a:t>
            </a:r>
            <a:r>
              <a:rPr lang="el-GR" dirty="0"/>
              <a:t>γ</a:t>
            </a:r>
            <a:r>
              <a:rPr lang="en-US" dirty="0"/>
              <a:t>- and n-detection</a:t>
            </a:r>
            <a:endParaRPr lang="en-GR" dirty="0"/>
          </a:p>
          <a:p>
            <a:pPr marL="0" indent="0">
              <a:buNone/>
            </a:pPr>
            <a:r>
              <a:rPr lang="en-GR" sz="2000" dirty="0">
                <a:solidFill>
                  <a:srgbClr val="4A7EBB"/>
                </a:solidFill>
              </a:rPr>
              <a:t>Transmission Measurements at GELINA:</a:t>
            </a:r>
          </a:p>
          <a:p>
            <a:r>
              <a:rPr lang="en-GR" sz="2000" b="0" dirty="0"/>
              <a:t>Natural Fe samples of two thicknesses already measured at GELINA, analysis nearly finished.</a:t>
            </a:r>
          </a:p>
          <a:p>
            <a:r>
              <a:rPr lang="en-GR" sz="2000" b="0" dirty="0"/>
              <a:t>Natural Copper samples of different thicknesses already measured at GELINA (flight path : 50 m, analysis ongoing (Master thesis Anna Karakaxi)</a:t>
            </a:r>
          </a:p>
          <a:p>
            <a:r>
              <a:rPr lang="en-GR" sz="2000" b="0" dirty="0"/>
              <a:t>A “thick” natural Fe sample (~9 cm) will also be measured once GELINA is functional again.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93539-FD71-A622-3AE5-6A600DE6022A}"/>
              </a:ext>
            </a:extLst>
          </p:cNvPr>
          <p:cNvSpPr txBox="1"/>
          <p:nvPr/>
        </p:nvSpPr>
        <p:spPr>
          <a:xfrm>
            <a:off x="1176157" y="317697"/>
            <a:ext cx="6568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Conclusions and future perspectives</a:t>
            </a:r>
            <a:endParaRPr lang="en-GR" sz="2400" dirty="0">
              <a:solidFill>
                <a:srgbClr val="4A7EBB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815710-0503-2A64-10E9-AE87E095DC25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-up of a coin&#10;&#10;Description automatically generated">
            <a:extLst>
              <a:ext uri="{FF2B5EF4-FFF2-40B4-BE49-F238E27FC236}">
                <a16:creationId xmlns:a16="http://schemas.microsoft.com/office/drawing/2014/main" id="{1BD05E8E-5D71-86C6-A3E7-100D04A89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197600"/>
            <a:ext cx="3784600" cy="660400"/>
          </a:xfrm>
          <a:prstGeom prst="rect">
            <a:avLst/>
          </a:prstGeom>
        </p:spPr>
      </p:pic>
      <p:pic>
        <p:nvPicPr>
          <p:cNvPr id="9" name="11 - Εικόνα" descr="pyrforos.gif">
            <a:extLst>
              <a:ext uri="{FF2B5EF4-FFF2-40B4-BE49-F238E27FC236}">
                <a16:creationId xmlns:a16="http://schemas.microsoft.com/office/drawing/2014/main" id="{8B75DE4F-5284-C89A-EC68-D256719861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</a:blip>
          <a:stretch>
            <a:fillRect/>
          </a:stretch>
        </p:blipFill>
        <p:spPr>
          <a:xfrm>
            <a:off x="190500" y="35177"/>
            <a:ext cx="800100" cy="79172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DE489E5-7E1F-B46A-5077-D364BEDBF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23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8C771-64CC-D40F-ED0A-43DCDF790D02}"/>
              </a:ext>
            </a:extLst>
          </p:cNvPr>
          <p:cNvSpPr txBox="1"/>
          <p:nvPr/>
        </p:nvSpPr>
        <p:spPr>
          <a:xfrm>
            <a:off x="5744817" y="6197600"/>
            <a:ext cx="12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29467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78B5-2A69-C9E3-6417-7508225D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154" y="2797602"/>
            <a:ext cx="8229600" cy="425232"/>
          </a:xfrm>
        </p:spPr>
        <p:txBody>
          <a:bodyPr>
            <a:normAutofit fontScale="90000"/>
          </a:bodyPr>
          <a:lstStyle/>
          <a:p>
            <a:r>
              <a:rPr lang="en-GB" dirty="0"/>
              <a:t>E</a:t>
            </a:r>
            <a:r>
              <a:rPr lang="en-GR" dirty="0"/>
              <a:t>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3EB64-7BAA-FE74-5506-B9FD64A65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24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098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00" y="3666799"/>
            <a:ext cx="2922317" cy="2377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15" y="3666799"/>
            <a:ext cx="2922317" cy="23774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9" y="3666799"/>
            <a:ext cx="2937602" cy="23774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908" y="1158565"/>
            <a:ext cx="2922317" cy="23774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00" y="1158777"/>
            <a:ext cx="2937602" cy="23774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16" y="1140245"/>
            <a:ext cx="2937602" cy="23774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9" y="1140245"/>
            <a:ext cx="2937602" cy="2377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908" y="3657650"/>
            <a:ext cx="2922317" cy="2377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-80099"/>
            <a:ext cx="10515600" cy="1325563"/>
          </a:xfrm>
        </p:spPr>
        <p:txBody>
          <a:bodyPr/>
          <a:lstStyle/>
          <a:p>
            <a:r>
              <a:rPr lang="en-US" dirty="0"/>
              <a:t>Results of the </a:t>
            </a:r>
            <a:r>
              <a:rPr lang="en-US" baseline="30000" dirty="0"/>
              <a:t>56</a:t>
            </a:r>
            <a:r>
              <a:rPr lang="en-US" dirty="0"/>
              <a:t>Fe(n,n</a:t>
            </a:r>
            <a:r>
              <a:rPr lang="en-US" baseline="-25000" dirty="0"/>
              <a:t>1</a:t>
            </a:r>
            <a:r>
              <a:rPr lang="en-US" dirty="0"/>
              <a:t>’) - EXFOR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214910" y="3780234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3.25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46976" y="1185069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2.25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866594" y="1184796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3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72394" y="1158565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2. 5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47507" y="1181756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2. 75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22885" y="3783546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4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63311" y="5396999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4.65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836465" y="5410251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5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92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13A8A-9D36-92AE-72BC-309642A71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R" dirty="0"/>
              <a:t>54Fe results zoomed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A831E-0C25-13E0-BD4E-2D3E8A8C3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8" y="598388"/>
            <a:ext cx="6310085" cy="596464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57AD0F-4628-048A-5072-AF838262C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26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 descr="A white sheet with black text&#10;&#10;Description automatically generated">
            <a:extLst>
              <a:ext uri="{FF2B5EF4-FFF2-40B4-BE49-F238E27FC236}">
                <a16:creationId xmlns:a16="http://schemas.microsoft.com/office/drawing/2014/main" id="{6617CA70-3813-49A5-041F-001477322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54" y="2680251"/>
            <a:ext cx="5110708" cy="18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54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6" y="1215192"/>
            <a:ext cx="2890859" cy="2377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55" y="3672899"/>
            <a:ext cx="2912166" cy="2377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99" y="3672899"/>
            <a:ext cx="2912166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55" y="3672899"/>
            <a:ext cx="2912166" cy="2377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" y="3672899"/>
            <a:ext cx="2912166" cy="2377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55" y="1185863"/>
            <a:ext cx="2912166" cy="2377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06" y="1215192"/>
            <a:ext cx="2890859" cy="2377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17" y="1215192"/>
            <a:ext cx="2912166" cy="23774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the </a:t>
            </a:r>
            <a:r>
              <a:rPr lang="en-US" baseline="30000" dirty="0"/>
              <a:t>56</a:t>
            </a:r>
            <a:r>
              <a:rPr lang="en-US" dirty="0"/>
              <a:t>Fe(</a:t>
            </a:r>
            <a:r>
              <a:rPr lang="en-US" dirty="0" err="1"/>
              <a:t>n,n</a:t>
            </a:r>
            <a:r>
              <a:rPr lang="en-US" dirty="0"/>
              <a:t>) - EXFOR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49044" y="4409711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</a:t>
            </a:r>
            <a:r>
              <a:rPr lang="el-GR" sz="1600" b="1" dirty="0">
                <a:solidFill>
                  <a:srgbClr val="E50019"/>
                </a:solidFill>
              </a:rPr>
              <a:t>4.5</a:t>
            </a:r>
            <a:r>
              <a:rPr lang="en-US" sz="1600" b="1" dirty="0">
                <a:solidFill>
                  <a:srgbClr val="E50019"/>
                </a:solidFill>
              </a:rPr>
              <a:t>5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337948" y="1315837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</a:t>
            </a:r>
            <a:r>
              <a:rPr lang="el-GR" sz="1600" b="1" dirty="0">
                <a:solidFill>
                  <a:srgbClr val="E50019"/>
                </a:solidFill>
              </a:rPr>
              <a:t>1</a:t>
            </a:r>
            <a:r>
              <a:rPr lang="en-US" sz="1600" b="1" dirty="0">
                <a:solidFill>
                  <a:srgbClr val="E50019"/>
                </a:solidFill>
              </a:rPr>
              <a:t>.</a:t>
            </a:r>
            <a:r>
              <a:rPr lang="el-GR" sz="1600" b="1" dirty="0">
                <a:solidFill>
                  <a:srgbClr val="E50019"/>
                </a:solidFill>
              </a:rPr>
              <a:t>3</a:t>
            </a:r>
            <a:r>
              <a:rPr lang="en-US" sz="1600" b="1" dirty="0">
                <a:solidFill>
                  <a:srgbClr val="E50019"/>
                </a:solidFill>
              </a:rPr>
              <a:t>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32110" y="1819971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3.</a:t>
            </a:r>
            <a:r>
              <a:rPr lang="el-GR" sz="1600" b="1" dirty="0">
                <a:solidFill>
                  <a:srgbClr val="E50019"/>
                </a:solidFill>
              </a:rPr>
              <a:t>4</a:t>
            </a:r>
            <a:r>
              <a:rPr lang="en-US" sz="1600" b="1" dirty="0">
                <a:solidFill>
                  <a:srgbClr val="E50019"/>
                </a:solidFill>
              </a:rPr>
              <a:t>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29957" y="1315837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2. </a:t>
            </a:r>
            <a:r>
              <a:rPr lang="el-GR" sz="1600" b="1" dirty="0">
                <a:solidFill>
                  <a:srgbClr val="E50019"/>
                </a:solidFill>
              </a:rPr>
              <a:t>33</a:t>
            </a:r>
            <a:r>
              <a:rPr lang="en-US" sz="1600" b="1" dirty="0">
                <a:solidFill>
                  <a:srgbClr val="E50019"/>
                </a:solidFill>
              </a:rPr>
              <a:t>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61501" y="1826870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</a:t>
            </a:r>
            <a:r>
              <a:rPr lang="el-GR" sz="1600" b="1" dirty="0">
                <a:solidFill>
                  <a:srgbClr val="E50019"/>
                </a:solidFill>
              </a:rPr>
              <a:t>3</a:t>
            </a:r>
            <a:r>
              <a:rPr lang="en-US" sz="1600" b="1" dirty="0">
                <a:solidFill>
                  <a:srgbClr val="E50019"/>
                </a:solidFill>
              </a:rPr>
              <a:t>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84346" y="4409711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</a:t>
            </a:r>
            <a:r>
              <a:rPr lang="el-GR" sz="1600" b="1" dirty="0">
                <a:solidFill>
                  <a:srgbClr val="E50019"/>
                </a:solidFill>
              </a:rPr>
              <a:t>5</a:t>
            </a:r>
            <a:r>
              <a:rPr lang="en-US" sz="1600" b="1" dirty="0">
                <a:solidFill>
                  <a:srgbClr val="E50019"/>
                </a:solidFill>
              </a:rPr>
              <a:t>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58850" y="4333512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</a:t>
            </a:r>
            <a:r>
              <a:rPr lang="el-GR" sz="1600" b="1" dirty="0">
                <a:solidFill>
                  <a:srgbClr val="E50019"/>
                </a:solidFill>
              </a:rPr>
              <a:t>6</a:t>
            </a:r>
            <a:r>
              <a:rPr lang="en-US" sz="1600" b="1" dirty="0">
                <a:solidFill>
                  <a:srgbClr val="E50019"/>
                </a:solidFill>
              </a:rPr>
              <a:t>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24024" y="4307007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E50019"/>
                </a:solidFill>
              </a:rPr>
              <a:t>E</a:t>
            </a:r>
            <a:r>
              <a:rPr lang="en-US" sz="1600" b="1" baseline="-25000" dirty="0">
                <a:solidFill>
                  <a:srgbClr val="E50019"/>
                </a:solidFill>
              </a:rPr>
              <a:t>n</a:t>
            </a:r>
            <a:r>
              <a:rPr lang="en-US" sz="1600" b="1" dirty="0">
                <a:solidFill>
                  <a:srgbClr val="E50019"/>
                </a:solidFill>
              </a:rPr>
              <a:t> = </a:t>
            </a:r>
            <a:r>
              <a:rPr lang="el-GR" sz="1600" b="1" dirty="0">
                <a:solidFill>
                  <a:srgbClr val="E50019"/>
                </a:solidFill>
              </a:rPr>
              <a:t>7</a:t>
            </a:r>
            <a:r>
              <a:rPr lang="en-US" sz="1600" b="1" dirty="0">
                <a:solidFill>
                  <a:srgbClr val="E50019"/>
                </a:solidFill>
              </a:rPr>
              <a:t> MeV</a:t>
            </a:r>
            <a:endParaRPr lang="en-US" sz="1600" b="1" baseline="30000" dirty="0">
              <a:solidFill>
                <a:srgbClr val="E5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32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line with green and black numbers&#10;&#10;Description automatically generated">
            <a:extLst>
              <a:ext uri="{FF2B5EF4-FFF2-40B4-BE49-F238E27FC236}">
                <a16:creationId xmlns:a16="http://schemas.microsoft.com/office/drawing/2014/main" id="{CA0475F5-A912-0F42-27A0-C31ED2DD7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0244" y="1625596"/>
            <a:ext cx="2252643" cy="474240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610541-A4F5-4895-7A6E-5933481B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63Cu,65Cu</a:t>
            </a:r>
          </a:p>
        </p:txBody>
      </p:sp>
      <p:pic>
        <p:nvPicPr>
          <p:cNvPr id="11" name="Picture 1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B446CE5-2ED1-FAC2-8937-E3162F001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13" y="1554929"/>
            <a:ext cx="3891919" cy="474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7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78F5-C8C5-7905-91D5-B5264EE9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DRC with CONRAD</a:t>
            </a:r>
            <a:endParaRPr lang="en-GR" dirty="0"/>
          </a:p>
        </p:txBody>
      </p:sp>
      <p:pic>
        <p:nvPicPr>
          <p:cNvPr id="5" name="Content Placeholder 4" descr="A graph of a red line&#10;&#10;Description automatically generated">
            <a:extLst>
              <a:ext uri="{FF2B5EF4-FFF2-40B4-BE49-F238E27FC236}">
                <a16:creationId xmlns:a16="http://schemas.microsoft.com/office/drawing/2014/main" id="{7F494E9C-F18B-0A58-8685-4CD45ADF0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442" y="768527"/>
            <a:ext cx="5725308" cy="461547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3B6B-C5DF-CD58-8E15-B02586C6E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29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89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564D-5B34-DDB9-A335-6E5F85060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055" y="1295399"/>
            <a:ext cx="8435633" cy="5057949"/>
          </a:xfrm>
        </p:spPr>
        <p:txBody>
          <a:bodyPr>
            <a:normAutofit/>
          </a:bodyPr>
          <a:lstStyle/>
          <a:p>
            <a:r>
              <a:rPr lang="en-GR" sz="2400" b="1" dirty="0"/>
              <a:t>Neutron induced scattering </a:t>
            </a:r>
            <a:r>
              <a:rPr lang="en-GR" sz="2400" dirty="0"/>
              <a:t>(elastic/inelastic) on Iron isotopes at GELINA with </a:t>
            </a:r>
            <a:r>
              <a:rPr lang="en-GR" sz="2400" b="1" dirty="0"/>
              <a:t>highly enriched targets</a:t>
            </a:r>
            <a:r>
              <a:rPr lang="en-GR" sz="2400" dirty="0"/>
              <a:t>: </a:t>
            </a:r>
            <a:r>
              <a:rPr lang="en-GR" sz="2400" b="1" baseline="30000" dirty="0"/>
              <a:t>56</a:t>
            </a:r>
            <a:r>
              <a:rPr lang="en-GR" sz="2400" b="1" dirty="0"/>
              <a:t>Fe, </a:t>
            </a:r>
            <a:r>
              <a:rPr lang="en-GR" sz="2400" b="1" baseline="30000" dirty="0"/>
              <a:t>54</a:t>
            </a:r>
            <a:r>
              <a:rPr lang="en-GR" sz="2400" b="1" dirty="0"/>
              <a:t>Fe</a:t>
            </a:r>
          </a:p>
          <a:p>
            <a:endParaRPr lang="en-GR" sz="2400" b="1" dirty="0"/>
          </a:p>
          <a:p>
            <a:endParaRPr lang="en-GR" sz="2400" b="1" dirty="0"/>
          </a:p>
          <a:p>
            <a:endParaRPr lang="en-GR" sz="2400" b="1" dirty="0"/>
          </a:p>
          <a:p>
            <a:endParaRPr lang="en-GR" sz="2400" b="1" dirty="0"/>
          </a:p>
          <a:p>
            <a:pPr marL="0" indent="0">
              <a:buNone/>
            </a:pPr>
            <a:endParaRPr lang="en-GR" sz="2400" b="1" dirty="0"/>
          </a:p>
          <a:p>
            <a:endParaRPr lang="en-GR" sz="2400" b="1" dirty="0"/>
          </a:p>
          <a:p>
            <a:r>
              <a:rPr lang="en-GR" sz="2400" b="1" dirty="0"/>
              <a:t>Transmission measurements </a:t>
            </a:r>
            <a:r>
              <a:rPr lang="en-US" sz="2400" dirty="0"/>
              <a:t>using </a:t>
            </a:r>
            <a:r>
              <a:rPr lang="en-US" sz="2400" b="1" dirty="0"/>
              <a:t>natural Fe samples </a:t>
            </a:r>
            <a:r>
              <a:rPr lang="en-US" sz="2400" dirty="0"/>
              <a:t>of different thicknesses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04287B-FC16-8F70-CEB3-7FE350F87346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R" b="1" dirty="0">
                <a:solidFill>
                  <a:srgbClr val="4A7EBB"/>
                </a:solidFill>
                <a:latin typeface="+mn-lt"/>
                <a:cs typeface="Times New Roman" panose="02020603050405020304" pitchFamily="18" charset="0"/>
              </a:rPr>
              <a:t>Experimental campaign at GELINA</a:t>
            </a:r>
            <a:endParaRPr lang="en-US" b="1" dirty="0">
              <a:solidFill>
                <a:srgbClr val="4A7EBB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90B5EF-0F7F-99AE-602E-C088FA8F834A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C2A7BEA-3F75-B1D1-A542-A8C554645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66" y="2025712"/>
            <a:ext cx="2395389" cy="2319577"/>
          </a:xfrm>
          <a:prstGeom prst="rect">
            <a:avLst/>
          </a:prstGeom>
        </p:spPr>
      </p:pic>
      <p:pic>
        <p:nvPicPr>
          <p:cNvPr id="11" name="Picture 10" descr="A close-up of a coin&#10;&#10;Description automatically generated">
            <a:extLst>
              <a:ext uri="{FF2B5EF4-FFF2-40B4-BE49-F238E27FC236}">
                <a16:creationId xmlns:a16="http://schemas.microsoft.com/office/drawing/2014/main" id="{2A9A648A-E4BD-AECF-02D5-0A78232C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6197600"/>
            <a:ext cx="37846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3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8567" y="1011585"/>
            <a:ext cx="5432720" cy="4834831"/>
          </a:xfrm>
        </p:spPr>
        <p:txBody>
          <a:bodyPr anchor="t">
            <a:noAutofit/>
          </a:bodyPr>
          <a:lstStyle/>
          <a:p>
            <a:pPr algn="just">
              <a:lnSpc>
                <a:spcPct val="150000"/>
              </a:lnSpc>
            </a:pPr>
            <a:endParaRPr lang="en-US" sz="1400" b="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400" b="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400" b="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865FFF-AA27-552F-C2D5-986AE189D676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4888F2-FE4B-534C-C794-D11EEAFC6AA4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-up of a coin&#10;&#10;Description automatically generated">
            <a:extLst>
              <a:ext uri="{FF2B5EF4-FFF2-40B4-BE49-F238E27FC236}">
                <a16:creationId xmlns:a16="http://schemas.microsoft.com/office/drawing/2014/main" id="{7B4870F9-FDC8-D2C1-0E59-0ECEA4D9A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6197600"/>
            <a:ext cx="3784600" cy="660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EF3558-CC35-7A67-29DA-BCE7443D953A}"/>
              </a:ext>
            </a:extLst>
          </p:cNvPr>
          <p:cNvSpPr txBox="1">
            <a:spLocks/>
          </p:cNvSpPr>
          <p:nvPr/>
        </p:nvSpPr>
        <p:spPr>
          <a:xfrm>
            <a:off x="1659197" y="1027778"/>
            <a:ext cx="8873607" cy="3014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 err="1"/>
              <a:t>E</a:t>
            </a:r>
            <a:r>
              <a:rPr lang="en-GB" sz="1800" baseline="-25000" dirty="0" err="1"/>
              <a:t>n</a:t>
            </a:r>
            <a:r>
              <a:rPr lang="en-GB" sz="1800" dirty="0"/>
              <a:t> ~ 1-6 MeV: </a:t>
            </a:r>
          </a:p>
          <a:p>
            <a:r>
              <a:rPr lang="en-GB" b="0" dirty="0"/>
              <a:t>N</a:t>
            </a:r>
            <a:r>
              <a:rPr lang="en-GR" b="0" dirty="0"/>
              <a:t>o theoretical model able to reproduce the </a:t>
            </a:r>
            <a:r>
              <a:rPr lang="en-GR" dirty="0"/>
              <a:t>fluctuating behavior present in medium-mass nuclei</a:t>
            </a:r>
            <a:r>
              <a:rPr lang="en-GR" b="0" dirty="0"/>
              <a:t> </a:t>
            </a:r>
          </a:p>
          <a:p>
            <a:r>
              <a:rPr lang="en-GB" b="0" dirty="0"/>
              <a:t>Neutron scattering </a:t>
            </a:r>
            <a:r>
              <a:rPr lang="en-GR" b="0" dirty="0"/>
              <a:t>dominant BUT </a:t>
            </a:r>
            <a:r>
              <a:rPr lang="en-GB" b="0" dirty="0"/>
              <a:t>difficult to measure =&gt; Cross section data very limited and scarce even for very important isotopes  (double differential and angle integrated)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E57311-DC62-29AA-799E-9EFE42F30FC1}"/>
              </a:ext>
            </a:extLst>
          </p:cNvPr>
          <p:cNvGrpSpPr/>
          <p:nvPr/>
        </p:nvGrpSpPr>
        <p:grpSpPr>
          <a:xfrm>
            <a:off x="1981200" y="2912016"/>
            <a:ext cx="7924800" cy="2820528"/>
            <a:chOff x="1032393" y="1955912"/>
            <a:chExt cx="9848342" cy="3500249"/>
          </a:xfrm>
        </p:grpSpPr>
        <p:pic>
          <p:nvPicPr>
            <p:cNvPr id="13" name="Picture 12" descr="A graph of a graph&#10;&#10;Description automatically generated">
              <a:extLst>
                <a:ext uri="{FF2B5EF4-FFF2-40B4-BE49-F238E27FC236}">
                  <a16:creationId xmlns:a16="http://schemas.microsoft.com/office/drawing/2014/main" id="{AC9542E8-C73A-0300-05A0-F7496C3D2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4391" y="2370414"/>
              <a:ext cx="4517110" cy="3007444"/>
            </a:xfrm>
            <a:prstGeom prst="rect">
              <a:avLst/>
            </a:prstGeom>
          </p:spPr>
        </p:pic>
        <p:pic>
          <p:nvPicPr>
            <p:cNvPr id="14" name="Picture 13" descr="A graph of a graph showing a number of points&#10;&#10;Description automatically generated with medium confidence">
              <a:extLst>
                <a:ext uri="{FF2B5EF4-FFF2-40B4-BE49-F238E27FC236}">
                  <a16:creationId xmlns:a16="http://schemas.microsoft.com/office/drawing/2014/main" id="{E89D90D6-17EF-2DA6-BCEC-1976C7832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279" y="2370417"/>
              <a:ext cx="4517110" cy="300744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FAFA13-F818-52E6-81C0-B2B9A90B7543}"/>
                </a:ext>
              </a:extLst>
            </p:cNvPr>
            <p:cNvSpPr txBox="1"/>
            <p:nvPr/>
          </p:nvSpPr>
          <p:spPr>
            <a:xfrm>
              <a:off x="4787230" y="1955912"/>
              <a:ext cx="2934988" cy="458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b="1" dirty="0"/>
                <a:t>EXFOR data on Fe(n,el)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FC7FCF-185B-E483-43B3-4A612C9F2647}"/>
                </a:ext>
              </a:extLst>
            </p:cNvPr>
            <p:cNvSpPr/>
            <p:nvPr/>
          </p:nvSpPr>
          <p:spPr>
            <a:xfrm>
              <a:off x="1032393" y="1955912"/>
              <a:ext cx="9848342" cy="350024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A4E6CD-BE43-D3C5-D77B-B315490EB356}"/>
                </a:ext>
              </a:extLst>
            </p:cNvPr>
            <p:cNvSpPr txBox="1"/>
            <p:nvPr/>
          </p:nvSpPr>
          <p:spPr>
            <a:xfrm>
              <a:off x="8939024" y="3055716"/>
              <a:ext cx="695400" cy="458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baseline="30000" dirty="0"/>
                <a:t>54</a:t>
              </a:r>
              <a:r>
                <a:rPr lang="en-GR" dirty="0"/>
                <a:t>Fe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302A7E-05B5-8FB8-24F0-4D489A53565F}"/>
                </a:ext>
              </a:extLst>
            </p:cNvPr>
            <p:cNvSpPr txBox="1"/>
            <p:nvPr/>
          </p:nvSpPr>
          <p:spPr>
            <a:xfrm>
              <a:off x="3847026" y="3055716"/>
              <a:ext cx="695400" cy="458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baseline="30000" dirty="0"/>
                <a:t>56</a:t>
              </a:r>
              <a:r>
                <a:rPr lang="en-GR" dirty="0"/>
                <a:t>Fe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22A0937-ADA6-2C3D-5F67-8DDADB94C091}"/>
              </a:ext>
            </a:extLst>
          </p:cNvPr>
          <p:cNvSpPr txBox="1"/>
          <p:nvPr/>
        </p:nvSpPr>
        <p:spPr>
          <a:xfrm>
            <a:off x="1650673" y="289697"/>
            <a:ext cx="885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and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with the ELISA setup (JRC-</a:t>
            </a:r>
            <a:r>
              <a:rPr lang="en-US" sz="2400" dirty="0" err="1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Geel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R" sz="2400" dirty="0">
              <a:solidFill>
                <a:srgbClr val="4A7E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EF3B9E-2473-FE0D-E9C9-B740D4D5FC65}"/>
              </a:ext>
            </a:extLst>
          </p:cNvPr>
          <p:cNvSpPr txBox="1"/>
          <p:nvPr/>
        </p:nvSpPr>
        <p:spPr>
          <a:xfrm>
            <a:off x="990600" y="5826894"/>
            <a:ext cx="10182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Evaluated (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n,el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data often obtained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subtracting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total and competing reaction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3424104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AAA4AE-3B01-A845-AE80-7EE9E0900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266" y="1003198"/>
            <a:ext cx="7889600" cy="3056349"/>
          </a:xfrm>
        </p:spPr>
        <p:txBody>
          <a:bodyPr>
            <a:noAutofit/>
          </a:bodyPr>
          <a:lstStyle/>
          <a:p>
            <a:r>
              <a:rPr lang="en-GB" sz="1600" u="sng" dirty="0"/>
              <a:t>ELISA setup (Elastic and Inelastic Scattering Array)*</a:t>
            </a:r>
            <a:r>
              <a:rPr lang="en-GB" sz="1600" dirty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GB" sz="1600" dirty="0"/>
              <a:t>High-resolution neutron scattering double </a:t>
            </a:r>
            <a:r>
              <a:rPr lang="en-GB" sz="1600" dirty="0">
                <a:solidFill>
                  <a:schemeClr val="tx1"/>
                </a:solidFill>
              </a:rPr>
              <a:t>differential</a:t>
            </a:r>
            <a:r>
              <a:rPr lang="en-GB" sz="1600" dirty="0"/>
              <a:t> cross section data </a:t>
            </a:r>
            <a:r>
              <a:rPr lang="en-GB" sz="1600" dirty="0" err="1"/>
              <a:t>E</a:t>
            </a:r>
            <a:r>
              <a:rPr lang="en-GB" sz="1600" baseline="-25000" dirty="0" err="1"/>
              <a:t>n</a:t>
            </a:r>
            <a:r>
              <a:rPr lang="en-GB" sz="1600" dirty="0"/>
              <a:t> ~1-8 MeV</a:t>
            </a:r>
          </a:p>
          <a:p>
            <a:pPr>
              <a:buFont typeface="Wingdings" pitchFamily="2" charset="2"/>
              <a:buChar char="Ø"/>
            </a:pPr>
            <a:r>
              <a:rPr lang="en-GB" sz="1600" dirty="0"/>
              <a:t>32 liquid organic scintillators at 8 scattering angles : </a:t>
            </a:r>
            <a:r>
              <a:rPr lang="en-GB" sz="1600" i="1" dirty="0"/>
              <a:t>detection of scattered neutrons</a:t>
            </a:r>
          </a:p>
          <a:p>
            <a:pPr>
              <a:buFont typeface="Wingdings" pitchFamily="2" charset="2"/>
              <a:buChar char="Ø"/>
            </a:pPr>
            <a:r>
              <a:rPr lang="en-US" sz="1600" b="0" dirty="0">
                <a:solidFill>
                  <a:schemeClr val="tx1"/>
                </a:solidFill>
              </a:rPr>
              <a:t>4 detectors per angle for redundancy/ cross checks (2 types of detectors per angle 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GB" sz="1600" i="1" dirty="0">
                <a:latin typeface="Helvetica" pitchFamily="2" charset="0"/>
              </a:rPr>
              <a:t>EJ301, EJ315</a:t>
            </a:r>
            <a:r>
              <a:rPr lang="en-US" sz="1600" dirty="0">
                <a:solidFill>
                  <a:schemeClr val="tx1"/>
                </a:solidFill>
              </a:rPr>
              <a:t>).</a:t>
            </a:r>
            <a:endParaRPr lang="en-GB" sz="1600" dirty="0"/>
          </a:p>
          <a:p>
            <a:pPr>
              <a:buFont typeface="Wingdings" pitchFamily="2" charset="2"/>
              <a:buChar char="Ø"/>
            </a:pPr>
            <a:r>
              <a:rPr lang="en-GB" sz="1600" dirty="0"/>
              <a:t>Fission chamber (1.37m from the sample) : </a:t>
            </a:r>
            <a:r>
              <a:rPr lang="en-GB" sz="1600" i="1" dirty="0"/>
              <a:t>measurement of the neutron flux </a:t>
            </a:r>
          </a:p>
          <a:p>
            <a:pPr>
              <a:buFont typeface="Wingdings" pitchFamily="2" charset="2"/>
              <a:buChar char="Ø"/>
            </a:pPr>
            <a:r>
              <a:rPr lang="en-US" sz="1600" b="0" dirty="0">
                <a:solidFill>
                  <a:schemeClr val="tx1"/>
                </a:solidFill>
              </a:rPr>
              <a:t>The setup is placed at a </a:t>
            </a:r>
            <a:r>
              <a:rPr lang="en-US" sz="1600" dirty="0">
                <a:solidFill>
                  <a:schemeClr val="tx1"/>
                </a:solidFill>
              </a:rPr>
              <a:t>30 m</a:t>
            </a:r>
            <a:r>
              <a:rPr lang="en-US" sz="1600" b="0" dirty="0">
                <a:solidFill>
                  <a:schemeClr val="tx1"/>
                </a:solidFill>
              </a:rPr>
              <a:t> distance from the GELINA neutron source (FP1_30m). </a:t>
            </a:r>
          </a:p>
          <a:p>
            <a:pPr>
              <a:buFont typeface="Wingdings" pitchFamily="2" charset="2"/>
              <a:buChar char="Ø"/>
            </a:pPr>
            <a:r>
              <a:rPr lang="en-US" sz="1600" b="0" dirty="0">
                <a:solidFill>
                  <a:schemeClr val="tx1"/>
                </a:solidFill>
              </a:rPr>
              <a:t>Already used for (</a:t>
            </a:r>
            <a:r>
              <a:rPr lang="en-US" sz="1600" b="0" dirty="0" err="1">
                <a:solidFill>
                  <a:schemeClr val="tx1"/>
                </a:solidFill>
              </a:rPr>
              <a:t>n,el</a:t>
            </a:r>
            <a:r>
              <a:rPr lang="en-US" sz="1600" b="0" dirty="0">
                <a:solidFill>
                  <a:schemeClr val="tx1"/>
                </a:solidFill>
              </a:rPr>
              <a:t>) on </a:t>
            </a:r>
            <a:r>
              <a:rPr lang="en-US" sz="1600" dirty="0">
                <a:solidFill>
                  <a:schemeClr val="tx1"/>
                </a:solidFill>
              </a:rPr>
              <a:t>natural Iron  </a:t>
            </a:r>
            <a:r>
              <a:rPr lang="en-US" sz="1600" b="0" dirty="0">
                <a:solidFill>
                  <a:schemeClr val="tx1"/>
                </a:solidFill>
              </a:rPr>
              <a:t>[2] -&gt; </a:t>
            </a:r>
            <a:r>
              <a:rPr lang="en-US" sz="1600" dirty="0">
                <a:solidFill>
                  <a:schemeClr val="tx1"/>
                </a:solidFill>
              </a:rPr>
              <a:t>this experiment lacked statistics</a:t>
            </a:r>
            <a:r>
              <a:rPr lang="en-US" sz="1600" b="0" dirty="0">
                <a:solidFill>
                  <a:schemeClr val="tx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Highly enriched targets</a:t>
            </a:r>
            <a:r>
              <a:rPr lang="en-US" sz="1600" b="0" dirty="0">
                <a:solidFill>
                  <a:schemeClr val="tx1"/>
                </a:solidFill>
              </a:rPr>
              <a:t>:</a:t>
            </a:r>
          </a:p>
          <a:p>
            <a:pPr>
              <a:buFont typeface="Wingdings" pitchFamily="2" charset="2"/>
              <a:buChar char="Ø"/>
            </a:pPr>
            <a:endParaRPr lang="en-GB" sz="12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866CFC-D81F-4188-419E-09D4D758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186" y="1353932"/>
            <a:ext cx="1908176" cy="21998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93F8A8-4347-0E39-9210-D3F66DFE0F16}"/>
              </a:ext>
            </a:extLst>
          </p:cNvPr>
          <p:cNvSpPr txBox="1"/>
          <p:nvPr/>
        </p:nvSpPr>
        <p:spPr>
          <a:xfrm>
            <a:off x="4116180" y="6232173"/>
            <a:ext cx="61232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200" kern="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 (Cuerpo en alfa"/>
              </a:rPr>
              <a:t> *[1]</a:t>
            </a:r>
            <a:r>
              <a:rPr lang="es-ES_tradnl" sz="1200" i="1" kern="100" dirty="0">
                <a:ea typeface="Calibri" panose="020F0502020204030204" pitchFamily="34" charset="0"/>
                <a:cs typeface="Times New Roman (Cuerpo en alfa"/>
              </a:rPr>
              <a:t>M. </a:t>
            </a:r>
            <a:r>
              <a:rPr lang="es-ES_tradnl" sz="1200" i="1" kern="100" dirty="0" err="1">
                <a:ea typeface="Calibri" panose="020F0502020204030204" pitchFamily="34" charset="0"/>
                <a:cs typeface="Times New Roman (Cuerpo en alfa"/>
              </a:rPr>
              <a:t>Nyman</a:t>
            </a:r>
            <a:r>
              <a:rPr lang="es-ES_tradnl" sz="1200" i="1" kern="100" dirty="0">
                <a:ea typeface="Calibri" panose="020F0502020204030204" pitchFamily="34" charset="0"/>
                <a:cs typeface="Times New Roman (Cuerpo en alfa"/>
              </a:rPr>
              <a:t> et al., EPJ Web </a:t>
            </a:r>
            <a:r>
              <a:rPr lang="es-ES_tradnl" sz="1200" i="1" kern="100" dirty="0" err="1">
                <a:ea typeface="Calibri" panose="020F0502020204030204" pitchFamily="34" charset="0"/>
                <a:cs typeface="Times New Roman (Cuerpo en alfa"/>
              </a:rPr>
              <a:t>of</a:t>
            </a:r>
            <a:r>
              <a:rPr lang="es-ES_tradnl" sz="1200" i="1" kern="100" dirty="0">
                <a:ea typeface="Calibri" panose="020F0502020204030204" pitchFamily="34" charset="0"/>
                <a:cs typeface="Times New Roman (Cuerpo en alfa"/>
              </a:rPr>
              <a:t> </a:t>
            </a:r>
            <a:r>
              <a:rPr lang="es-ES_tradnl" sz="1200" i="1" kern="100" dirty="0" err="1">
                <a:ea typeface="Calibri" panose="020F0502020204030204" pitchFamily="34" charset="0"/>
                <a:cs typeface="Times New Roman (Cuerpo en alfa"/>
              </a:rPr>
              <a:t>Conferences</a:t>
            </a:r>
            <a:r>
              <a:rPr lang="es-ES_tradnl" sz="1200" i="1" kern="100" dirty="0">
                <a:ea typeface="Calibri" panose="020F0502020204030204" pitchFamily="34" charset="0"/>
                <a:cs typeface="Times New Roman (Cuerpo en alfa"/>
              </a:rPr>
              <a:t> 239, 17003 (2020)</a:t>
            </a:r>
          </a:p>
          <a:p>
            <a:pPr algn="just"/>
            <a:r>
              <a:rPr lang="es-ES_tradnl" sz="1200" i="1" kern="100" dirty="0">
                <a:ea typeface="Calibri" panose="020F0502020204030204" pitchFamily="34" charset="0"/>
                <a:cs typeface="Times New Roman (Cuerpo en alfa"/>
              </a:rPr>
              <a:t>  </a:t>
            </a:r>
            <a:r>
              <a:rPr lang="es-ES_tradnl" sz="1200" kern="100" baseline="30000" dirty="0">
                <a:ea typeface="Calibri" panose="020F0502020204030204" pitchFamily="34" charset="0"/>
                <a:cs typeface="Times New Roman (Cuerpo en alfa"/>
              </a:rPr>
              <a:t>[2]</a:t>
            </a:r>
            <a:r>
              <a:rPr lang="es-ES_tradnl" sz="1200" i="1" kern="100" dirty="0">
                <a:ea typeface="Calibri" panose="020F0502020204030204" pitchFamily="34" charset="0"/>
                <a:cs typeface="Times New Roman (Cuerpo en alfa"/>
              </a:rPr>
              <a:t>E. Pirovano et al., </a:t>
            </a:r>
            <a:r>
              <a:rPr lang="en-GB" sz="1200" i="1" dirty="0"/>
              <a:t>Phys. Rev. C 99, 024601 (2019)</a:t>
            </a:r>
          </a:p>
          <a:p>
            <a:pPr algn="just"/>
            <a:endParaRPr lang="en-GR" sz="2000" i="1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 (Cuerpo en alf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0A81B6-3666-9C1D-2818-0ADD15001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890" y="3772875"/>
            <a:ext cx="2765387" cy="1382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1E7D71-04D0-BD9C-3B2B-9F8A41A96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45" y="4363092"/>
            <a:ext cx="2705100" cy="147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C48AC5-DEAE-23C6-35D4-0DF2DC596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1" y="4344042"/>
            <a:ext cx="2743200" cy="151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BAD38F-0130-5A1C-CF5A-D85742AEEA2A}"/>
              </a:ext>
            </a:extLst>
          </p:cNvPr>
          <p:cNvSpPr txBox="1"/>
          <p:nvPr/>
        </p:nvSpPr>
        <p:spPr>
          <a:xfrm>
            <a:off x="2087813" y="4026542"/>
            <a:ext cx="55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baseline="30000" dirty="0"/>
              <a:t>54</a:t>
            </a:r>
            <a:r>
              <a:rPr lang="en-GB" b="1" dirty="0"/>
              <a:t>Fe</a:t>
            </a:r>
            <a:endParaRPr lang="en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09276E-47C1-F756-621E-FB5525CCC3AD}"/>
              </a:ext>
            </a:extLst>
          </p:cNvPr>
          <p:cNvSpPr txBox="1"/>
          <p:nvPr/>
        </p:nvSpPr>
        <p:spPr>
          <a:xfrm>
            <a:off x="4817264" y="4026542"/>
            <a:ext cx="55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baseline="30000" dirty="0"/>
              <a:t>56</a:t>
            </a:r>
            <a:r>
              <a:rPr lang="en-GB" b="1" dirty="0"/>
              <a:t>Fe</a:t>
            </a:r>
            <a:endParaRPr lang="en-G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C106B3-493F-859C-7D6C-A96EC97D91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913" b="15475"/>
          <a:stretch/>
        </p:blipFill>
        <p:spPr>
          <a:xfrm>
            <a:off x="8331218" y="5105401"/>
            <a:ext cx="1908176" cy="1565973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7EB14AD-FF6F-7B0D-BD0B-850B551D8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325775-F127-DFB1-CC67-63DF435CAADC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-up of a coin&#10;&#10;Description automatically generated">
            <a:extLst>
              <a:ext uri="{FF2B5EF4-FFF2-40B4-BE49-F238E27FC236}">
                <a16:creationId xmlns:a16="http://schemas.microsoft.com/office/drawing/2014/main" id="{CF0AAE29-4C72-FD86-A49E-01DD74222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0" y="6197600"/>
            <a:ext cx="3784600" cy="660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E6A5AF-8B42-7AEE-A631-EF4B5572D6BD}"/>
              </a:ext>
            </a:extLst>
          </p:cNvPr>
          <p:cNvSpPr txBox="1"/>
          <p:nvPr/>
        </p:nvSpPr>
        <p:spPr>
          <a:xfrm>
            <a:off x="1650673" y="289697"/>
            <a:ext cx="885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and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with the ELISA setup (JRC-</a:t>
            </a:r>
            <a:r>
              <a:rPr lang="en-US" sz="2400" dirty="0" err="1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Geel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R" sz="2400" dirty="0">
              <a:solidFill>
                <a:srgbClr val="4A7E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68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coin&#10;&#10;Description automatically generated">
            <a:extLst>
              <a:ext uri="{FF2B5EF4-FFF2-40B4-BE49-F238E27FC236}">
                <a16:creationId xmlns:a16="http://schemas.microsoft.com/office/drawing/2014/main" id="{61DDE1D4-2FFA-535C-8C60-73EA937E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6197600"/>
            <a:ext cx="3784600" cy="660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BB853-BACD-94E9-DAEE-04FACC245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108" y="1007998"/>
            <a:ext cx="8938891" cy="2903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b="0" dirty="0">
                <a:solidFill>
                  <a:schemeClr val="tx1"/>
                </a:solidFill>
              </a:rPr>
              <a:t>1) </a:t>
            </a:r>
            <a:r>
              <a:rPr lang="en-GB" sz="1800" b="0" dirty="0">
                <a:solidFill>
                  <a:schemeClr val="tx1"/>
                </a:solidFill>
              </a:rPr>
              <a:t>Detector characterization :</a:t>
            </a:r>
          </a:p>
          <a:p>
            <a:pPr marL="0" indent="0">
              <a:buNone/>
            </a:pPr>
            <a:r>
              <a:rPr lang="en-GB" sz="1800" b="0" dirty="0">
                <a:solidFill>
                  <a:schemeClr val="tx1"/>
                </a:solidFill>
              </a:rPr>
              <a:t>    </a:t>
            </a:r>
            <a:r>
              <a:rPr lang="el-GR" sz="1800" b="0" dirty="0">
                <a:solidFill>
                  <a:schemeClr val="tx1"/>
                </a:solidFill>
              </a:rPr>
              <a:t>  </a:t>
            </a:r>
            <a:r>
              <a:rPr lang="en-GB" sz="1800" b="0" dirty="0">
                <a:solidFill>
                  <a:schemeClr val="tx1"/>
                </a:solidFill>
              </a:rPr>
              <a:t>  a) Resolution function: </a:t>
            </a:r>
            <a:r>
              <a:rPr lang="el-GR" sz="1800" b="0" i="1" dirty="0">
                <a:solidFill>
                  <a:schemeClr val="tx1"/>
                </a:solidFill>
              </a:rPr>
              <a:t>γ</a:t>
            </a:r>
            <a:r>
              <a:rPr lang="en-GB" sz="1800" b="0" i="1" dirty="0">
                <a:solidFill>
                  <a:schemeClr val="tx1"/>
                </a:solidFill>
              </a:rPr>
              <a:t>-ray sources </a:t>
            </a:r>
            <a:r>
              <a:rPr lang="en-GB" sz="1800" b="0" dirty="0">
                <a:solidFill>
                  <a:schemeClr val="tx1"/>
                </a:solidFill>
              </a:rPr>
              <a:t>/ b) Response function: </a:t>
            </a:r>
            <a:r>
              <a:rPr lang="en-US" sz="1800" b="0" i="1" baseline="30000" dirty="0" err="1">
                <a:solidFill>
                  <a:schemeClr val="tx1"/>
                </a:solidFill>
              </a:rPr>
              <a:t>nat</a:t>
            </a:r>
            <a:r>
              <a:rPr lang="en-GB" sz="1800" b="0" i="1" dirty="0">
                <a:solidFill>
                  <a:schemeClr val="tx1"/>
                </a:solidFill>
              </a:rPr>
              <a:t>C(</a:t>
            </a:r>
            <a:r>
              <a:rPr lang="en-GB" sz="1800" b="0" i="1" dirty="0" err="1">
                <a:solidFill>
                  <a:schemeClr val="tx1"/>
                </a:solidFill>
              </a:rPr>
              <a:t>n,el</a:t>
            </a:r>
            <a:r>
              <a:rPr lang="en-GB" sz="1800" b="0" i="1" dirty="0">
                <a:solidFill>
                  <a:schemeClr val="tx1"/>
                </a:solidFill>
              </a:rPr>
              <a:t>)  </a:t>
            </a:r>
          </a:p>
          <a:p>
            <a:pPr marL="0" indent="0">
              <a:buNone/>
            </a:pPr>
            <a:r>
              <a:rPr lang="en-GB" sz="1800" b="0" dirty="0">
                <a:solidFill>
                  <a:schemeClr val="tx1"/>
                </a:solidFill>
              </a:rPr>
              <a:t>2) Photon / neutron separation via Pulse Shape Analysis (charge integration method)</a:t>
            </a:r>
          </a:p>
          <a:p>
            <a:pPr marL="0" indent="0">
              <a:buNone/>
            </a:pPr>
            <a:r>
              <a:rPr lang="en-GB" sz="1800" b="0" dirty="0">
                <a:solidFill>
                  <a:schemeClr val="tx1"/>
                </a:solidFill>
              </a:rPr>
              <a:t>3) Background subtraction (sample-out measurement)</a:t>
            </a:r>
          </a:p>
          <a:p>
            <a:pPr marL="0" indent="0">
              <a:buNone/>
            </a:pPr>
            <a:r>
              <a:rPr lang="en-GB" sz="1800" b="0" dirty="0">
                <a:solidFill>
                  <a:schemeClr val="tx1"/>
                </a:solidFill>
              </a:rPr>
              <a:t>4) Elastic–Inelastic separation</a:t>
            </a:r>
          </a:p>
          <a:p>
            <a:pPr marL="0" indent="0">
              <a:buNone/>
            </a:pPr>
            <a:r>
              <a:rPr lang="en-GB" sz="1800" b="0" dirty="0">
                <a:solidFill>
                  <a:schemeClr val="tx1"/>
                </a:solidFill>
              </a:rPr>
              <a:t>5) Multiple scattering correction (Monte Carlo simulations)</a:t>
            </a:r>
          </a:p>
          <a:p>
            <a:pPr marL="0" indent="0">
              <a:buNone/>
            </a:pPr>
            <a:r>
              <a:rPr lang="en-GB" sz="1800" b="0" dirty="0">
                <a:solidFill>
                  <a:schemeClr val="tx1"/>
                </a:solidFill>
              </a:rPr>
              <a:t>6) Cross section calculation:</a:t>
            </a:r>
          </a:p>
          <a:p>
            <a:endParaRPr lang="en-GR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44875B-09C6-889C-488F-B2C7F2F68CDA}"/>
              </a:ext>
            </a:extLst>
          </p:cNvPr>
          <p:cNvGrpSpPr/>
          <p:nvPr/>
        </p:nvGrpSpPr>
        <p:grpSpPr>
          <a:xfrm>
            <a:off x="4419601" y="4191856"/>
            <a:ext cx="3777257" cy="2393397"/>
            <a:chOff x="5114742" y="3962400"/>
            <a:chExt cx="3777257" cy="23933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3CFD10-EA5A-48C7-E8AF-0F400EBD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742" y="3962400"/>
              <a:ext cx="3777257" cy="239339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DF5ED7-C614-35F3-7844-3E75F5C4304D}"/>
                </a:ext>
              </a:extLst>
            </p:cNvPr>
            <p:cNvSpPr txBox="1"/>
            <p:nvPr/>
          </p:nvSpPr>
          <p:spPr>
            <a:xfrm>
              <a:off x="6629400" y="5071646"/>
              <a:ext cx="9363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sz="1600" dirty="0"/>
                <a:t>neutrons</a:t>
              </a:r>
              <a:endParaRPr lang="en-GR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8EAC46-F29F-A356-88D1-2433B7C8659D}"/>
                </a:ext>
              </a:extLst>
            </p:cNvPr>
            <p:cNvSpPr txBox="1"/>
            <p:nvPr/>
          </p:nvSpPr>
          <p:spPr>
            <a:xfrm>
              <a:off x="6661724" y="5638800"/>
              <a:ext cx="871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sz="1600" dirty="0"/>
                <a:t>photons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71D08DA-26EB-A42C-2AF6-EBF80B613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256135"/>
            <a:ext cx="2820936" cy="22648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5B9BCE-ACA7-D4EB-253B-8D8C0FD25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018" y="4256135"/>
            <a:ext cx="2810582" cy="22648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BD97D1-B4B8-FAE0-3904-8ED3F825F7BB}"/>
              </a:ext>
            </a:extLst>
          </p:cNvPr>
          <p:cNvSpPr txBox="1"/>
          <p:nvPr/>
        </p:nvSpPr>
        <p:spPr>
          <a:xfrm>
            <a:off x="2333827" y="4267200"/>
            <a:ext cx="10806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1) </a:t>
            </a:r>
            <a:r>
              <a:rPr lang="en-GB" sz="1600" i="1" baseline="30000" dirty="0"/>
              <a:t>12</a:t>
            </a:r>
            <a:r>
              <a:rPr lang="en-GB" sz="1600" i="1" dirty="0"/>
              <a:t>C(</a:t>
            </a:r>
            <a:r>
              <a:rPr lang="en-GB" sz="1600" i="1" dirty="0" err="1"/>
              <a:t>n,el</a:t>
            </a:r>
            <a:r>
              <a:rPr lang="en-GB" sz="1600" i="1" dirty="0"/>
              <a:t>) </a:t>
            </a:r>
            <a:endParaRPr lang="en-GR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B19CDE-AE77-D968-0D64-110774B9CB39}"/>
              </a:ext>
            </a:extLst>
          </p:cNvPr>
          <p:cNvSpPr txBox="1"/>
          <p:nvPr/>
        </p:nvSpPr>
        <p:spPr>
          <a:xfrm>
            <a:off x="5504750" y="446848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/>
              <a:t>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60759A-0360-BFC5-D211-43AE007EE1DF}"/>
              </a:ext>
            </a:extLst>
          </p:cNvPr>
          <p:cNvSpPr txBox="1"/>
          <p:nvPr/>
        </p:nvSpPr>
        <p:spPr>
          <a:xfrm>
            <a:off x="9110309" y="433142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/>
              <a:t>4)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5679BA-4A6C-8C87-C56C-2C4A12916DDC}"/>
              </a:ext>
            </a:extLst>
          </p:cNvPr>
          <p:cNvSpPr txBox="1"/>
          <p:nvPr/>
        </p:nvSpPr>
        <p:spPr>
          <a:xfrm>
            <a:off x="9010535" y="5465188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/>
              <a:t>elastic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FEC071-AAE6-0216-42F8-28A2A56BD8CE}"/>
              </a:ext>
            </a:extLst>
          </p:cNvPr>
          <p:cNvSpPr txBox="1"/>
          <p:nvPr/>
        </p:nvSpPr>
        <p:spPr>
          <a:xfrm>
            <a:off x="8229600" y="4572000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/>
              <a:t>inelastic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928F9D-7869-C150-5C0E-BCD8CECCEB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21" y="3429000"/>
            <a:ext cx="2164094" cy="7606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4D99D4-6387-CD13-DFB2-85EF59E496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084" y="2102733"/>
            <a:ext cx="1224601" cy="2164411"/>
          </a:xfrm>
          <a:prstGeom prst="rect">
            <a:avLst/>
          </a:prstGeom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9A47B0E7-7A38-ECAF-A1AC-1A59A558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13EB98-F1BA-1059-8F5C-BC13563A4B01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9422A57-FECA-C781-68F3-14114601E918}"/>
              </a:ext>
            </a:extLst>
          </p:cNvPr>
          <p:cNvSpPr/>
          <p:nvPr/>
        </p:nvSpPr>
        <p:spPr>
          <a:xfrm>
            <a:off x="9182746" y="3386796"/>
            <a:ext cx="763112" cy="2426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505063-B1BC-9018-0840-BD6B92920FBA}"/>
              </a:ext>
            </a:extLst>
          </p:cNvPr>
          <p:cNvSpPr txBox="1"/>
          <p:nvPr/>
        </p:nvSpPr>
        <p:spPr>
          <a:xfrm>
            <a:off x="1650673" y="289697"/>
            <a:ext cx="885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and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with the ELISA setup (JRC-</a:t>
            </a:r>
            <a:r>
              <a:rPr lang="en-US" sz="2400" dirty="0" err="1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Geel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R" sz="2400" dirty="0">
              <a:solidFill>
                <a:srgbClr val="4A7E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1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0794F7F-63FE-6E20-02EE-E8FCBF3110BC}"/>
              </a:ext>
            </a:extLst>
          </p:cNvPr>
          <p:cNvSpPr txBox="1">
            <a:spLocks/>
          </p:cNvSpPr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0" kern="1200" dirty="0">
                <a:solidFill>
                  <a:srgbClr val="4A7EBB"/>
                </a:solidFill>
                <a:latin typeface="+mn-lt"/>
                <a:ea typeface="+mj-ea"/>
                <a:cs typeface="+mj-cs"/>
              </a:rPr>
              <a:t>Validation of the analysis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C27BA-77BF-456D-0E3C-04236E037F68}"/>
              </a:ext>
            </a:extLst>
          </p:cNvPr>
          <p:cNvSpPr/>
          <p:nvPr/>
        </p:nvSpPr>
        <p:spPr>
          <a:xfrm>
            <a:off x="490255" y="2807208"/>
            <a:ext cx="3884797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1500"/>
              </a:spcAft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Extraction of the </a:t>
            </a:r>
            <a:r>
              <a:rPr lang="en-US" sz="2200" b="1" baseline="30000" dirty="0" err="1"/>
              <a:t>nat</a:t>
            </a:r>
            <a:r>
              <a:rPr lang="en-US" sz="2200" b="1" dirty="0" err="1"/>
              <a:t>C</a:t>
            </a:r>
            <a:r>
              <a:rPr lang="en-US" sz="2200" b="1" dirty="0"/>
              <a:t>(</a:t>
            </a:r>
            <a:r>
              <a:rPr lang="en-US" sz="2200" b="1" dirty="0" err="1"/>
              <a:t>n,n</a:t>
            </a:r>
            <a:r>
              <a:rPr lang="en-US" sz="2200" b="1" dirty="0"/>
              <a:t>)</a:t>
            </a:r>
            <a:r>
              <a:rPr lang="en-US" sz="2200" dirty="0"/>
              <a:t> cross section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Cross section known with </a:t>
            </a:r>
            <a:r>
              <a:rPr lang="en-US" sz="2200" b="1" dirty="0"/>
              <a:t>&lt;1%</a:t>
            </a:r>
            <a:r>
              <a:rPr lang="en-US" sz="2200" dirty="0"/>
              <a:t> uncertainty up to </a:t>
            </a:r>
            <a:r>
              <a:rPr lang="en-US" sz="2200" b="1" dirty="0"/>
              <a:t>4.8MeV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Very</a:t>
            </a:r>
            <a:r>
              <a:rPr lang="en-US" sz="2200" dirty="0"/>
              <a:t> </a:t>
            </a:r>
            <a:r>
              <a:rPr lang="en-US" sz="2200" b="1" dirty="0"/>
              <a:t>good</a:t>
            </a:r>
            <a:r>
              <a:rPr lang="en-US" sz="2200" dirty="0"/>
              <a:t> </a:t>
            </a:r>
            <a:r>
              <a:rPr lang="en-US" sz="2200" b="1" dirty="0"/>
              <a:t>agreement</a:t>
            </a:r>
            <a:r>
              <a:rPr lang="en-US" sz="2200" dirty="0"/>
              <a:t> between this work and </a:t>
            </a:r>
            <a:r>
              <a:rPr lang="en-US" sz="2200" b="1" dirty="0"/>
              <a:t>JEFF-3.3, ENDF VIII.0 + EXP. DATA</a:t>
            </a:r>
          </a:p>
          <a:p>
            <a:pPr marL="285750" indent="-228600">
              <a:lnSpc>
                <a:spcPct val="90000"/>
              </a:lnSpc>
              <a:spcAft>
                <a:spcPts val="1500"/>
              </a:spcAft>
              <a:buClr>
                <a:srgbClr val="E50019"/>
              </a:buClr>
              <a:buFont typeface="Arial" panose="020B0604020202020204" pitchFamily="34" charset="0"/>
              <a:buChar char="•"/>
            </a:pPr>
            <a:r>
              <a:rPr lang="en-US" sz="2200" b="1" i="1" dirty="0"/>
              <a:t>G. </a:t>
            </a:r>
            <a:r>
              <a:rPr lang="en-US" sz="2200" b="1" i="1" dirty="0" err="1"/>
              <a:t>Gkatis</a:t>
            </a:r>
            <a:r>
              <a:rPr lang="en-US" sz="2200" b="1" i="1" dirty="0"/>
              <a:t> et al., </a:t>
            </a:r>
            <a:r>
              <a:rPr lang="en-GB" sz="2200" b="1" i="1" dirty="0"/>
              <a:t>Physical Review C, 110(3), 034609, (2024)</a:t>
            </a:r>
            <a:r>
              <a:rPr lang="el-GR" sz="2200" b="1" i="1" dirty="0"/>
              <a:t>:</a:t>
            </a:r>
          </a:p>
          <a:p>
            <a:pPr marL="57150">
              <a:lnSpc>
                <a:spcPct val="90000"/>
              </a:lnSpc>
              <a:spcAft>
                <a:spcPts val="1500"/>
              </a:spcAft>
              <a:buClr>
                <a:srgbClr val="E50019"/>
              </a:buClr>
            </a:pPr>
            <a:r>
              <a:rPr lang="el-GR" sz="2200" b="1" dirty="0"/>
              <a:t>   </a:t>
            </a:r>
            <a:r>
              <a:rPr lang="el-GR" sz="1900" b="1" dirty="0"/>
              <a:t>(</a:t>
            </a:r>
            <a:r>
              <a:rPr lang="en-GB" sz="1900" b="1" dirty="0"/>
              <a:t>Angular distribution</a:t>
            </a:r>
            <a:r>
              <a:rPr lang="en-US" sz="1900" b="1" dirty="0"/>
              <a:t>s : 1 - 8 MeV)</a:t>
            </a:r>
            <a:endParaRPr lang="en-GB" sz="22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2103B6-BAC8-6C8E-5611-8898076BF75A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D48E04-CE5F-7FD6-0228-FA3AE51BFE18}"/>
              </a:ext>
            </a:extLst>
          </p:cNvPr>
          <p:cNvSpPr txBox="1"/>
          <p:nvPr/>
        </p:nvSpPr>
        <p:spPr>
          <a:xfrm>
            <a:off x="1650673" y="289697"/>
            <a:ext cx="885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and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with the ELISA setup (JRC-</a:t>
            </a:r>
            <a:r>
              <a:rPr lang="en-US" sz="2400" dirty="0" err="1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Geel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R" sz="2400" dirty="0">
              <a:solidFill>
                <a:srgbClr val="4A7E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close-up of a coin&#10;&#10;Description automatically generated">
            <a:extLst>
              <a:ext uri="{FF2B5EF4-FFF2-40B4-BE49-F238E27FC236}">
                <a16:creationId xmlns:a16="http://schemas.microsoft.com/office/drawing/2014/main" id="{DCB0AEE9-380A-01F0-ECAD-8E867933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197600"/>
            <a:ext cx="3784600" cy="66040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29E04F9-53AA-63EA-1F13-F8A896F17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 descr="A screenshot of a graph&#10;&#10;Description automatically generated">
            <a:extLst>
              <a:ext uri="{FF2B5EF4-FFF2-40B4-BE49-F238E27FC236}">
                <a16:creationId xmlns:a16="http://schemas.microsoft.com/office/drawing/2014/main" id="{9FDA6157-FDEF-01FC-34DD-1128C36B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511" y="1005521"/>
            <a:ext cx="5886878" cy="550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1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82623-58D0-EB84-B6DF-823B7C1601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06" y="3750955"/>
            <a:ext cx="2850794" cy="2377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C15D5-86A9-63F9-B229-B84E434C7C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41" y="3725927"/>
            <a:ext cx="2836725" cy="2377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DD0566-7580-6683-067B-2BDD73924AE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76" y="3706962"/>
            <a:ext cx="2836725" cy="2377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7807E-70F7-6113-DD8D-0432FADCD5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6" y="3717814"/>
            <a:ext cx="2836725" cy="2377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71F89-CA7A-9F3C-EBB9-08CDE8ED3D9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949" y="1253822"/>
            <a:ext cx="2883659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3D3C96-CAE6-4788-B12E-9201222939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54" y="1234858"/>
            <a:ext cx="2836725" cy="23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437584-182C-1A51-A6A5-2B53FA12B6B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50" y="1205953"/>
            <a:ext cx="2836725" cy="2377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1A0759-099A-512D-E652-E400843A1AB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0" y="1186988"/>
            <a:ext cx="2836725" cy="2377440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F3B0DE4F-ADE1-4BE3-15C4-6146F6E59082}"/>
              </a:ext>
            </a:extLst>
          </p:cNvPr>
          <p:cNvSpPr txBox="1">
            <a:spLocks/>
          </p:cNvSpPr>
          <p:nvPr/>
        </p:nvSpPr>
        <p:spPr>
          <a:xfrm>
            <a:off x="709212" y="1967455"/>
            <a:ext cx="10728325" cy="871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D83B4-180E-9F21-8F5F-8E1F8927FDB5}"/>
              </a:ext>
            </a:extLst>
          </p:cNvPr>
          <p:cNvSpPr/>
          <p:nvPr/>
        </p:nvSpPr>
        <p:spPr>
          <a:xfrm>
            <a:off x="1542427" y="1651843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163.8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A1F6F-7C2B-8AB1-8E5F-84630A82E0D0}"/>
              </a:ext>
            </a:extLst>
          </p:cNvPr>
          <p:cNvSpPr/>
          <p:nvPr/>
        </p:nvSpPr>
        <p:spPr>
          <a:xfrm>
            <a:off x="1553949" y="4195260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79.4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73BFAA-4294-495C-F9AD-42A1CADB0165}"/>
              </a:ext>
            </a:extLst>
          </p:cNvPr>
          <p:cNvSpPr/>
          <p:nvPr/>
        </p:nvSpPr>
        <p:spPr>
          <a:xfrm>
            <a:off x="4592472" y="1689601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142.8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F1B614-0E9C-01F0-F265-65BE0788AD68}"/>
              </a:ext>
            </a:extLst>
          </p:cNvPr>
          <p:cNvSpPr/>
          <p:nvPr/>
        </p:nvSpPr>
        <p:spPr>
          <a:xfrm>
            <a:off x="3582730" y="5369004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58.3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916882-5D68-DD25-683B-DC297EDF3496}"/>
              </a:ext>
            </a:extLst>
          </p:cNvPr>
          <p:cNvSpPr/>
          <p:nvPr/>
        </p:nvSpPr>
        <p:spPr>
          <a:xfrm>
            <a:off x="7668824" y="1688918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121.7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E163C8-225C-4F5F-1A8F-BBD5A0B55C76}"/>
              </a:ext>
            </a:extLst>
          </p:cNvPr>
          <p:cNvSpPr/>
          <p:nvPr/>
        </p:nvSpPr>
        <p:spPr>
          <a:xfrm>
            <a:off x="6581360" y="5389060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37.2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EA6C0A-093B-6C01-A367-284F3FE001AF}"/>
              </a:ext>
            </a:extLst>
          </p:cNvPr>
          <p:cNvSpPr/>
          <p:nvPr/>
        </p:nvSpPr>
        <p:spPr>
          <a:xfrm>
            <a:off x="4390674" y="4222388"/>
            <a:ext cx="1765721" cy="155058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023445-9BB7-1584-3EBD-F5EF2362CA31}"/>
              </a:ext>
            </a:extLst>
          </p:cNvPr>
          <p:cNvSpPr txBox="1"/>
          <p:nvPr/>
        </p:nvSpPr>
        <p:spPr>
          <a:xfrm>
            <a:off x="5948360" y="6084402"/>
            <a:ext cx="405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R" dirty="0"/>
              <a:t>imilar at 56Fe, natFe, not seen at </a:t>
            </a:r>
            <a:r>
              <a:rPr lang="en-GR" baseline="30000" dirty="0"/>
              <a:t>12</a:t>
            </a:r>
            <a:r>
              <a:rPr lang="en-GR" dirty="0"/>
              <a:t>C !!!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9B3B2D-D005-8366-BE7D-E998394230CB}"/>
              </a:ext>
            </a:extLst>
          </p:cNvPr>
          <p:cNvSpPr txBox="1"/>
          <p:nvPr/>
        </p:nvSpPr>
        <p:spPr>
          <a:xfrm>
            <a:off x="282584" y="6137344"/>
            <a:ext cx="6098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/>
              <a:t>G. </a:t>
            </a:r>
            <a:r>
              <a:rPr lang="en-GB" sz="1600" b="1" i="1" dirty="0" err="1"/>
              <a:t>Gkatis</a:t>
            </a:r>
            <a:r>
              <a:rPr lang="en-GB" sz="1600" b="1" i="1" dirty="0"/>
              <a:t> et al., Phys. Rev. C 109, 034612 (2024)</a:t>
            </a:r>
            <a:endParaRPr lang="en-GR" sz="1600" b="1" i="1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C4ED3E-8B01-4F77-A778-6534E9C939FA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11 - Εικόνα" descr="pyrforos.gif">
            <a:extLst>
              <a:ext uri="{FF2B5EF4-FFF2-40B4-BE49-F238E27FC236}">
                <a16:creationId xmlns:a16="http://schemas.microsoft.com/office/drawing/2014/main" id="{F7339158-781F-8B8A-42D9-EED967716E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50000"/>
          </a:blip>
          <a:stretch>
            <a:fillRect/>
          </a:stretch>
        </p:blipFill>
        <p:spPr>
          <a:xfrm>
            <a:off x="190500" y="35177"/>
            <a:ext cx="800100" cy="7917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A6E175-481C-926D-A5F3-740751B608C5}"/>
              </a:ext>
            </a:extLst>
          </p:cNvPr>
          <p:cNvSpPr txBox="1"/>
          <p:nvPr/>
        </p:nvSpPr>
        <p:spPr>
          <a:xfrm>
            <a:off x="1650673" y="289697"/>
            <a:ext cx="935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4A7E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: </a:t>
            </a:r>
            <a:r>
              <a:rPr lang="en-US" sz="2400" b="1" baseline="30000" dirty="0">
                <a:solidFill>
                  <a:srgbClr val="4A7EBB"/>
                </a:solidFill>
              </a:rPr>
              <a:t>54</a:t>
            </a:r>
            <a:r>
              <a:rPr lang="en-US" sz="2400" b="1" dirty="0">
                <a:solidFill>
                  <a:srgbClr val="4A7EBB"/>
                </a:solidFill>
              </a:rPr>
              <a:t>Fe(</a:t>
            </a:r>
            <a:r>
              <a:rPr lang="en-US" sz="2400" b="1" dirty="0" err="1">
                <a:solidFill>
                  <a:srgbClr val="4A7EBB"/>
                </a:solidFill>
              </a:rPr>
              <a:t>n,n</a:t>
            </a:r>
            <a:r>
              <a:rPr lang="en-US" sz="2400" b="1" dirty="0">
                <a:solidFill>
                  <a:srgbClr val="4A7EBB"/>
                </a:solidFill>
              </a:rPr>
              <a:t>)</a:t>
            </a:r>
            <a:r>
              <a:rPr lang="en-US" sz="2400" dirty="0">
                <a:solidFill>
                  <a:srgbClr val="4A7EBB"/>
                </a:solidFill>
              </a:rPr>
              <a:t> Differential cross sections vs Energy</a:t>
            </a: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323A7F9D-C31C-A613-A10C-F96BC5920F09}"/>
              </a:ext>
            </a:extLst>
          </p:cNvPr>
          <p:cNvCxnSpPr>
            <a:stCxn id="19" idx="2"/>
          </p:cNvCxnSpPr>
          <p:nvPr/>
        </p:nvCxnSpPr>
        <p:spPr>
          <a:xfrm rot="16200000" flipH="1">
            <a:off x="5360340" y="5686170"/>
            <a:ext cx="501215" cy="67482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FAA7ADB-FD26-DD3A-34D0-D60C4CF9AE02}"/>
              </a:ext>
            </a:extLst>
          </p:cNvPr>
          <p:cNvSpPr/>
          <p:nvPr/>
        </p:nvSpPr>
        <p:spPr>
          <a:xfrm>
            <a:off x="10652732" y="1717253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100.6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52E1A3-1A03-BF90-4FC7-C41FB65BF57D}"/>
              </a:ext>
            </a:extLst>
          </p:cNvPr>
          <p:cNvSpPr/>
          <p:nvPr/>
        </p:nvSpPr>
        <p:spPr>
          <a:xfrm>
            <a:off x="10724020" y="5377357"/>
            <a:ext cx="1777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E50019"/>
                </a:solidFill>
              </a:rPr>
              <a:t>θ</a:t>
            </a:r>
            <a:r>
              <a:rPr lang="en-US" sz="1600" b="1" baseline="-25000" dirty="0">
                <a:solidFill>
                  <a:srgbClr val="E50019"/>
                </a:solidFill>
              </a:rPr>
              <a:t>LAB</a:t>
            </a:r>
            <a:r>
              <a:rPr lang="en-US" sz="1600" b="1" dirty="0">
                <a:solidFill>
                  <a:srgbClr val="E50019"/>
                </a:solidFill>
              </a:rPr>
              <a:t> = 16.2</a:t>
            </a:r>
            <a:r>
              <a:rPr lang="en-US" sz="1600" b="1" baseline="30000" dirty="0">
                <a:solidFill>
                  <a:srgbClr val="E50019"/>
                </a:solidFill>
              </a:rPr>
              <a:t>o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C41808B0-646D-BE79-1EC4-D168950EA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8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82DBEF-F80A-2178-D680-E3F9983246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01" y="1057522"/>
            <a:ext cx="8807197" cy="5079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D3CA42-8362-84FC-D70B-467E4F3BFB83}"/>
              </a:ext>
            </a:extLst>
          </p:cNvPr>
          <p:cNvSpPr txBox="1"/>
          <p:nvPr/>
        </p:nvSpPr>
        <p:spPr>
          <a:xfrm>
            <a:off x="8388799" y="2865363"/>
            <a:ext cx="187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1600" dirty="0"/>
              <a:t>=ENDF-VIII.1=INDEN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F761B-92E1-2185-437D-80926F8A87C8}"/>
              </a:ext>
            </a:extLst>
          </p:cNvPr>
          <p:cNvSpPr txBox="1"/>
          <p:nvPr/>
        </p:nvSpPr>
        <p:spPr>
          <a:xfrm>
            <a:off x="282584" y="6301186"/>
            <a:ext cx="6098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/>
              <a:t>G. </a:t>
            </a:r>
            <a:r>
              <a:rPr lang="en-GB" sz="1600" b="1" i="1" dirty="0" err="1"/>
              <a:t>Gkatis</a:t>
            </a:r>
            <a:r>
              <a:rPr lang="en-GB" sz="1600" b="1" i="1" dirty="0"/>
              <a:t> et al., Phys. Rev. C 109, 034612 (2024)</a:t>
            </a:r>
            <a:endParaRPr lang="en-GR" sz="1600" b="1" i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7B29D0-EF8D-28F3-E128-A93166AEF6AF}"/>
              </a:ext>
            </a:extLst>
          </p:cNvPr>
          <p:cNvCxnSpPr>
            <a:cxnSpLocks/>
          </p:cNvCxnSpPr>
          <p:nvPr/>
        </p:nvCxnSpPr>
        <p:spPr>
          <a:xfrm>
            <a:off x="0" y="893679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652588-33A2-FFFC-3C65-FF183E2D61C7}"/>
              </a:ext>
            </a:extLst>
          </p:cNvPr>
          <p:cNvSpPr txBox="1"/>
          <p:nvPr/>
        </p:nvSpPr>
        <p:spPr>
          <a:xfrm>
            <a:off x="1650673" y="289697"/>
            <a:ext cx="8617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 Neutron scattering on </a:t>
            </a:r>
            <a:r>
              <a:rPr lang="en-US" sz="2400" baseline="30000" dirty="0">
                <a:solidFill>
                  <a:srgbClr val="4A7EBB"/>
                </a:solidFill>
                <a:cs typeface="Times New Roman" panose="02020603050405020304" pitchFamily="18" charset="0"/>
              </a:rPr>
              <a:t>54</a:t>
            </a:r>
            <a:r>
              <a:rPr lang="en-US" sz="2400" dirty="0">
                <a:solidFill>
                  <a:srgbClr val="4A7EBB"/>
                </a:solidFill>
                <a:cs typeface="Times New Roman" panose="02020603050405020304" pitchFamily="18" charset="0"/>
              </a:rPr>
              <a:t>Fe : </a:t>
            </a:r>
            <a:r>
              <a:rPr lang="en-US" sz="2400" b="1" baseline="30000" dirty="0">
                <a:solidFill>
                  <a:srgbClr val="4A7EBB"/>
                </a:solidFill>
              </a:rPr>
              <a:t>54</a:t>
            </a:r>
            <a:r>
              <a:rPr lang="en-US" sz="2400" b="1" dirty="0">
                <a:solidFill>
                  <a:srgbClr val="4A7EBB"/>
                </a:solidFill>
              </a:rPr>
              <a:t>Fe(</a:t>
            </a:r>
            <a:r>
              <a:rPr lang="en-US" sz="2400" b="1" dirty="0" err="1">
                <a:solidFill>
                  <a:srgbClr val="4A7EBB"/>
                </a:solidFill>
              </a:rPr>
              <a:t>n,n</a:t>
            </a:r>
            <a:r>
              <a:rPr lang="en-US" sz="2400" b="1" dirty="0">
                <a:solidFill>
                  <a:srgbClr val="4A7EBB"/>
                </a:solidFill>
              </a:rPr>
              <a:t>) </a:t>
            </a:r>
            <a:r>
              <a:rPr lang="en-US" sz="2400" dirty="0">
                <a:solidFill>
                  <a:srgbClr val="4A7EBB"/>
                </a:solidFill>
              </a:rPr>
              <a:t>angle integrated cross section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D8270-8AE5-9099-CDE4-224467408240}"/>
              </a:ext>
            </a:extLst>
          </p:cNvPr>
          <p:cNvSpPr txBox="1"/>
          <p:nvPr/>
        </p:nvSpPr>
        <p:spPr>
          <a:xfrm>
            <a:off x="282584" y="5906721"/>
            <a:ext cx="5863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/>
              <a:t>Fluctuations can / should be included in the new evaluations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0EAA370-E356-A376-9541-91445E349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80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2282</Words>
  <Application>Microsoft Macintosh PowerPoint</Application>
  <PresentationFormat>Widescreen</PresentationFormat>
  <Paragraphs>313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Helvetica</vt:lpstr>
      <vt:lpstr>Times New Roman</vt:lpstr>
      <vt:lpstr>Wingdings</vt:lpstr>
      <vt:lpstr>Office Theme</vt:lpstr>
      <vt:lpstr>Updates on neutron-induced reaction cross section measurements on structural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Neutron scattering on 54Fe : Extraction of the 54Fe(n,tot)</vt:lpstr>
      <vt:lpstr>PowerPoint Presentation</vt:lpstr>
      <vt:lpstr>PowerPoint Presentation</vt:lpstr>
      <vt:lpstr>PowerPoint Presentation</vt:lpstr>
      <vt:lpstr>PowerPoint Presentation</vt:lpstr>
      <vt:lpstr>Neutron scattering on 56Fe : Extraction of the 56Fe(n,tot)</vt:lpstr>
      <vt:lpstr>What’s next on scattering at ELISA (GELINA)</vt:lpstr>
      <vt:lpstr>PowerPoint Presentation</vt:lpstr>
      <vt:lpstr>PowerPoint Presentation</vt:lpstr>
      <vt:lpstr>Transmission calculation </vt:lpstr>
      <vt:lpstr>PowerPoint Presentation</vt:lpstr>
      <vt:lpstr>PowerPoint Presentation</vt:lpstr>
      <vt:lpstr>Extra slides</vt:lpstr>
      <vt:lpstr>Results of the 56Fe(n,n1’) - EXFOR</vt:lpstr>
      <vt:lpstr>54Fe results zoomed </vt:lpstr>
      <vt:lpstr>Results of the 56Fe(n,n) - EXFOR</vt:lpstr>
      <vt:lpstr>63Cu,65Cu</vt:lpstr>
      <vt:lpstr>DRC with CONRAD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on neutron-induced reaction cross section measurements on structural isotopes </dc:title>
  <dc:creator>Μαρια Διακακη</dc:creator>
  <cp:lastModifiedBy>Μαρια Διακακη</cp:lastModifiedBy>
  <cp:revision>32</cp:revision>
  <dcterms:created xsi:type="dcterms:W3CDTF">2024-12-17T10:54:03Z</dcterms:created>
  <dcterms:modified xsi:type="dcterms:W3CDTF">2024-12-19T14:22:11Z</dcterms:modified>
</cp:coreProperties>
</file>