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262" r:id="rId6"/>
    <p:sldId id="277" r:id="rId7"/>
    <p:sldId id="278" r:id="rId8"/>
    <p:sldId id="279" r:id="rId9"/>
    <p:sldId id="280" r:id="rId10"/>
    <p:sldId id="281" r:id="rId11"/>
    <p:sldId id="282" r:id="rId12"/>
    <p:sldId id="286" r:id="rId13"/>
    <p:sldId id="284" r:id="rId14"/>
    <p:sldId id="283" r:id="rId15"/>
    <p:sldId id="285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A83"/>
    <a:srgbClr val="000000"/>
    <a:srgbClr val="E60019"/>
    <a:srgbClr val="BD987A"/>
    <a:srgbClr val="A558A0"/>
    <a:srgbClr val="993D3F"/>
    <a:srgbClr val="E18B76"/>
    <a:srgbClr val="D18B8B"/>
    <a:srgbClr val="009099"/>
    <a:srgbClr val="6B1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979" autoAdjust="0"/>
  </p:normalViewPr>
  <p:slideViewPr>
    <p:cSldViewPr snapToGrid="0">
      <p:cViewPr varScale="1">
        <p:scale>
          <a:sx n="119" d="100"/>
          <a:sy n="119" d="100"/>
        </p:scale>
        <p:origin x="162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637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16/12/2024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Exemple de pied de page (A modifier dans l'onglet "Insertion"/"En-tête/Pied"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890433"/>
            <a:ext cx="4053600" cy="14814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900397"/>
            <a:ext cx="4029633" cy="147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837" y="2654299"/>
            <a:ext cx="11299741" cy="1587501"/>
          </a:xfrm>
        </p:spPr>
        <p:txBody>
          <a:bodyPr>
            <a:normAutofit/>
          </a:bodyPr>
          <a:lstStyle/>
          <a:p>
            <a:r>
              <a:rPr lang="en-US" sz="2400" dirty="0"/>
              <a:t>Interest on high quality evaluation of </a:t>
            </a:r>
            <a:r>
              <a:rPr lang="en-US" sz="2400" dirty="0" err="1"/>
              <a:t>Zr</a:t>
            </a:r>
            <a:r>
              <a:rPr lang="en-US" sz="2400" dirty="0"/>
              <a:t> isotopes for LWRs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BERNARD</a:t>
            </a:r>
          </a:p>
          <a:p>
            <a:r>
              <a:rPr lang="en-US" dirty="0" smtClean="0"/>
              <a:t>SPRC/</a:t>
            </a:r>
            <a:r>
              <a:rPr lang="en-US" dirty="0" err="1" smtClean="0"/>
              <a:t>LEPh</a:t>
            </a:r>
            <a:endParaRPr lang="en-US" dirty="0" smtClean="0"/>
          </a:p>
          <a:p>
            <a:r>
              <a:rPr lang="en-US" dirty="0" smtClean="0"/>
              <a:t>IAEA/INDEN/CM-STRUCT/December </a:t>
            </a:r>
            <a:r>
              <a:rPr lang="en-US" dirty="0" smtClean="0"/>
              <a:t>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485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Exemple de pied de page (A modifier dans l'onglet "Insertion"/"En-tête/Pied"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10</a:t>
            </a:fld>
            <a:endParaRPr lang="fr-FR"/>
          </a:p>
        </p:txBody>
      </p:sp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Uncertainty of radial power map to total </a:t>
            </a:r>
            <a:r>
              <a:rPr lang="en-US" baseline="30000" dirty="0" smtClean="0"/>
              <a:t>90</a:t>
            </a:r>
            <a:r>
              <a:rPr lang="en-US" dirty="0" smtClean="0"/>
              <a:t>Zr(</a:t>
            </a:r>
            <a:r>
              <a:rPr lang="en-US" dirty="0" err="1" smtClean="0"/>
              <a:t>n,n</a:t>
            </a:r>
            <a:r>
              <a:rPr lang="en-US" dirty="0" smtClean="0"/>
              <a:t>’)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179094" y="1185863"/>
            <a:ext cx="99060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Reminder : JEFF-3.1.1 sensitivities + COMAC files </a:t>
            </a:r>
            <a:r>
              <a:rPr lang="en-US" dirty="0" smtClean="0">
                <a:sym typeface="Symbol" panose="05050102010706020507" pitchFamily="18" charset="2"/>
              </a:rPr>
              <a:t> about ±0.30% for total XS</a:t>
            </a:r>
          </a:p>
          <a:p>
            <a:endParaRPr lang="en-US" dirty="0" smtClean="0"/>
          </a:p>
          <a:p>
            <a:r>
              <a:rPr lang="en-US" dirty="0" smtClean="0"/>
              <a:t>Let’s try a ND dispersion analyses : JEFF-3.1.1 (7 discrete levels), JEFF-3.3 (20 discrete levels), JEFF-4T3 (16 discrete levels), ENDF/B-VIII.0 (9 discrete levels)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sym typeface="Symbol" panose="05050102010706020507" pitchFamily="18" charset="2"/>
              </a:rPr>
              <a:t>	</a:t>
            </a:r>
            <a:r>
              <a:rPr lang="en-US" dirty="0" smtClean="0">
                <a:sym typeface="Symbol" panose="05050102010706020507" pitchFamily="18" charset="2"/>
              </a:rPr>
              <a:t>	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					4 libraries 1</a:t>
            </a:r>
            <a:r>
              <a:rPr lang="en-US" dirty="0" smtClean="0">
                <a:latin typeface="Symbol" panose="05050102010706020507" pitchFamily="18" charset="2"/>
                <a:sym typeface="Symbol" panose="05050102010706020507" pitchFamily="18" charset="2"/>
              </a:rPr>
              <a:t>s</a:t>
            </a:r>
            <a:r>
              <a:rPr lang="en-US" dirty="0" smtClean="0">
                <a:sym typeface="Symbol" panose="05050102010706020507" pitchFamily="18" charset="2"/>
              </a:rPr>
              <a:t> </a:t>
            </a:r>
            <a:r>
              <a:rPr lang="en-US" dirty="0" smtClean="0"/>
              <a:t> </a:t>
            </a:r>
            <a:r>
              <a:rPr lang="en-US" dirty="0">
                <a:sym typeface="Symbol" panose="05050102010706020507" pitchFamily="18" charset="2"/>
              </a:rPr>
              <a:t>±</a:t>
            </a:r>
            <a:r>
              <a:rPr lang="en-US" dirty="0" smtClean="0">
                <a:sym typeface="Symbol" panose="05050102010706020507" pitchFamily="18" charset="2"/>
              </a:rPr>
              <a:t>0.28%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1179094" y="5426750"/>
            <a:ext cx="10676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Deterministic propagation of uncertainty seems then valid !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06440" y="3337560"/>
            <a:ext cx="418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 neutron harmonics excitations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415" y="2703482"/>
            <a:ext cx="3363785" cy="258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60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Exemple de pied de page (A modifier dans l'onglet "Insertion"/"En-tête/Pied"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11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40105" y="1185863"/>
            <a:ext cx="121117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 err="1" smtClean="0"/>
              <a:t>i</a:t>
            </a:r>
            <a:r>
              <a:rPr lang="en-US" b="1" dirty="0" err="1" smtClean="0"/>
              <a:t>Zr+n</a:t>
            </a:r>
            <a:r>
              <a:rPr lang="en-US" dirty="0" smtClean="0"/>
              <a:t> </a:t>
            </a:r>
            <a:r>
              <a:rPr lang="en-US" dirty="0" smtClean="0"/>
              <a:t>nuclear data </a:t>
            </a:r>
            <a:r>
              <a:rPr lang="en-US" dirty="0" smtClean="0"/>
              <a:t>(</a:t>
            </a:r>
            <a:r>
              <a:rPr lang="en-US" dirty="0" err="1" smtClean="0"/>
              <a:t>scattering+capture</a:t>
            </a:r>
            <a:r>
              <a:rPr lang="en-US" dirty="0" smtClean="0"/>
              <a:t>) </a:t>
            </a:r>
            <a:r>
              <a:rPr lang="en-US" b="1" dirty="0" smtClean="0"/>
              <a:t>contribute slightly </a:t>
            </a:r>
            <a:r>
              <a:rPr lang="en-US" dirty="0" smtClean="0"/>
              <a:t>(compare to </a:t>
            </a:r>
            <a:r>
              <a:rPr lang="en-US" baseline="30000" dirty="0" smtClean="0"/>
              <a:t>238</a:t>
            </a:r>
            <a:r>
              <a:rPr lang="en-US" dirty="0" smtClean="0"/>
              <a:t>U(</a:t>
            </a:r>
            <a:r>
              <a:rPr lang="en-US" dirty="0" err="1" smtClean="0"/>
              <a:t>n,n</a:t>
            </a:r>
            <a:r>
              <a:rPr lang="en-US" dirty="0" smtClean="0"/>
              <a:t>’) for instance) to </a:t>
            </a:r>
            <a:r>
              <a:rPr lang="en-US" dirty="0" smtClean="0"/>
              <a:t>radial power map and control rod worth </a:t>
            </a:r>
            <a:r>
              <a:rPr lang="en-US" b="1" dirty="0" smtClean="0"/>
              <a:t>uncertainties</a:t>
            </a:r>
            <a:r>
              <a:rPr lang="en-US" dirty="0" smtClean="0"/>
              <a:t> : resp. 0.7% and 1.4%.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From </a:t>
            </a:r>
            <a:r>
              <a:rPr lang="en-US" dirty="0" smtClean="0"/>
              <a:t>ND point of view, </a:t>
            </a:r>
            <a:r>
              <a:rPr lang="en-US" dirty="0" smtClean="0"/>
              <a:t>a maximum of discrete levels has to be described but </a:t>
            </a:r>
            <a:r>
              <a:rPr lang="en-US" dirty="0" smtClean="0"/>
              <a:t>few of them </a:t>
            </a:r>
            <a:r>
              <a:rPr lang="en-US" dirty="0" smtClean="0"/>
              <a:t>seems </a:t>
            </a:r>
            <a:r>
              <a:rPr lang="en-US" dirty="0" smtClean="0"/>
              <a:t>enough for </a:t>
            </a:r>
            <a:r>
              <a:rPr lang="en-US" dirty="0" err="1" smtClean="0"/>
              <a:t>neutronic</a:t>
            </a:r>
            <a:r>
              <a:rPr lang="en-US" dirty="0" smtClean="0"/>
              <a:t> </a:t>
            </a:r>
            <a:r>
              <a:rPr lang="en-US" dirty="0" smtClean="0"/>
              <a:t>calculations (</a:t>
            </a:r>
            <a:r>
              <a:rPr lang="en-US" dirty="0" err="1" smtClean="0"/>
              <a:t>I’am</a:t>
            </a:r>
            <a:r>
              <a:rPr lang="en-US" dirty="0" smtClean="0"/>
              <a:t> not so sure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 smtClean="0"/>
              <a:t>to be consolidate) : elastic is higher than inelastic.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But, everything depends really on the reactor size and on the fuel loading</a:t>
            </a:r>
            <a:r>
              <a:rPr lang="en-US" b="1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 smtClean="0"/>
              <a:t>On going work 	</a:t>
            </a:r>
            <a:r>
              <a:rPr lang="en-US" i="1" dirty="0" smtClean="0">
                <a:sym typeface="Symbol" panose="05050102010706020507" pitchFamily="18" charset="2"/>
              </a:rPr>
              <a:t> NEA/WPEC/SG53</a:t>
            </a:r>
          </a:p>
          <a:p>
            <a:endParaRPr lang="en-US" i="1" dirty="0" smtClean="0">
              <a:sym typeface="Symbol" panose="05050102010706020507" pitchFamily="18" charset="2"/>
            </a:endParaRPr>
          </a:p>
          <a:p>
            <a:r>
              <a:rPr lang="en-US" i="1" dirty="0">
                <a:sym typeface="Symbol" panose="05050102010706020507" pitchFamily="18" charset="2"/>
              </a:rPr>
              <a:t>	</a:t>
            </a:r>
            <a:r>
              <a:rPr lang="en-US" i="1" dirty="0">
                <a:sym typeface="Symbol" panose="05050102010706020507" pitchFamily="18" charset="2"/>
              </a:rPr>
              <a:t>	</a:t>
            </a:r>
            <a:r>
              <a:rPr lang="en-US" i="1" dirty="0" smtClean="0">
                <a:sym typeface="Symbol" panose="05050102010706020507" pitchFamily="18" charset="2"/>
              </a:rPr>
              <a:t> EU/APRENDE</a:t>
            </a:r>
          </a:p>
          <a:p>
            <a:r>
              <a:rPr lang="en-US" i="1" dirty="0">
                <a:sym typeface="Symbol" panose="05050102010706020507" pitchFamily="18" charset="2"/>
              </a:rPr>
              <a:t>	</a:t>
            </a:r>
            <a:r>
              <a:rPr lang="en-US" i="1" dirty="0" smtClean="0">
                <a:sym typeface="Symbol" panose="05050102010706020507" pitchFamily="18" charset="2"/>
              </a:rPr>
              <a:t>	(reduction of JRC gamma production </a:t>
            </a:r>
            <a:r>
              <a:rPr lang="en-US" i="1" dirty="0" err="1" smtClean="0">
                <a:sym typeface="Symbol" panose="05050102010706020507" pitchFamily="18" charset="2"/>
              </a:rPr>
              <a:t>xs</a:t>
            </a:r>
            <a:r>
              <a:rPr lang="en-US" i="1" dirty="0" smtClean="0">
                <a:sym typeface="Symbol" panose="05050102010706020507" pitchFamily="18" charset="2"/>
              </a:rPr>
              <a:t> data)</a:t>
            </a:r>
            <a:endParaRPr lang="en-US" i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4562" t="10884" r="90855" b="84133"/>
          <a:stretch/>
        </p:blipFill>
        <p:spPr>
          <a:xfrm>
            <a:off x="6849978" y="4930450"/>
            <a:ext cx="1676400" cy="569494"/>
          </a:xfrm>
          <a:prstGeom prst="rect">
            <a:avLst/>
          </a:prstGeom>
        </p:spPr>
      </p:pic>
      <p:pic>
        <p:nvPicPr>
          <p:cNvPr id="1028" name="Picture 4" descr="https://indico.psi.ch/event/16894/attachments/29295/56544/aprende_logo_vert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097" y="5571670"/>
            <a:ext cx="831014" cy="83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852" y="5571670"/>
            <a:ext cx="1155414" cy="77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19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Exemple de pied de page (A modifier dans l'onglet "Insertion"/"En-tête/Pied"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94953" y="306015"/>
            <a:ext cx="11051088" cy="871827"/>
          </a:xfrm>
        </p:spPr>
        <p:txBody>
          <a:bodyPr>
            <a:normAutofit/>
          </a:bodyPr>
          <a:lstStyle/>
          <a:p>
            <a:r>
              <a:rPr lang="en-US" dirty="0" smtClean="0"/>
              <a:t>Main uncertainties on radial power </a:t>
            </a:r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034716" y="1339516"/>
            <a:ext cx="1086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 fully homogenous UO</a:t>
            </a:r>
            <a:r>
              <a:rPr lang="en-US" baseline="-25000" dirty="0" smtClean="0"/>
              <a:t>2</a:t>
            </a:r>
            <a:r>
              <a:rPr lang="en-US" dirty="0" smtClean="0"/>
              <a:t>+H</a:t>
            </a:r>
            <a:r>
              <a:rPr lang="en-US" baseline="-25000" dirty="0" smtClean="0"/>
              <a:t>2</a:t>
            </a:r>
            <a:r>
              <a:rPr lang="en-US" dirty="0" smtClean="0"/>
              <a:t>O core (fundamental mode, flux =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eigen</a:t>
            </a:r>
            <a:r>
              <a:rPr lang="en-US" dirty="0" smtClean="0"/>
              <a:t>-vector, </a:t>
            </a:r>
            <a:r>
              <a:rPr lang="en-US" dirty="0" err="1" smtClean="0"/>
              <a:t>keff</a:t>
            </a:r>
            <a:r>
              <a:rPr lang="en-US" dirty="0" smtClean="0"/>
              <a:t> =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eigen</a:t>
            </a:r>
            <a:r>
              <a:rPr lang="en-US" dirty="0"/>
              <a:t>-</a:t>
            </a:r>
            <a:r>
              <a:rPr lang="en-US" dirty="0" smtClean="0"/>
              <a:t>value)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48" y="1870522"/>
            <a:ext cx="7175767" cy="298669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70879" y="5231102"/>
            <a:ext cx="10822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Sensitivity of radial power maps to nuclear data are null (whatever the radius is except maybe for R=4m)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9023683" y="2902205"/>
            <a:ext cx="282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Sensitivity to </a:t>
            </a:r>
            <a:r>
              <a:rPr lang="en-US" baseline="30000" dirty="0" smtClean="0"/>
              <a:t>238</a:t>
            </a:r>
            <a:r>
              <a:rPr lang="en-US" dirty="0" smtClean="0"/>
              <a:t>U(</a:t>
            </a:r>
            <a:r>
              <a:rPr lang="en-US" dirty="0" err="1" smtClean="0"/>
              <a:t>n,n</a:t>
            </a:r>
            <a:r>
              <a:rPr lang="en-US" dirty="0" smtClean="0"/>
              <a:t>’),</a:t>
            </a:r>
          </a:p>
          <a:p>
            <a:r>
              <a:rPr lang="en-US" dirty="0" smtClean="0"/>
              <a:t>Spoiler alert : main sensitivity component.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33663" y="2358189"/>
            <a:ext cx="922421" cy="1355051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10" name="Ellipse 9"/>
          <p:cNvSpPr/>
          <p:nvPr/>
        </p:nvSpPr>
        <p:spPr>
          <a:xfrm>
            <a:off x="633663" y="2261937"/>
            <a:ext cx="914400" cy="192505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12" name="Ellipse 11"/>
          <p:cNvSpPr/>
          <p:nvPr/>
        </p:nvSpPr>
        <p:spPr>
          <a:xfrm>
            <a:off x="633663" y="3611728"/>
            <a:ext cx="914400" cy="192505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cxnSp>
        <p:nvCxnSpPr>
          <p:cNvPr id="14" name="Connecteur droit avec flèche 13"/>
          <p:cNvCxnSpPr>
            <a:endCxn id="11" idx="3"/>
          </p:cNvCxnSpPr>
          <p:nvPr/>
        </p:nvCxnSpPr>
        <p:spPr>
          <a:xfrm>
            <a:off x="1090863" y="3035714"/>
            <a:ext cx="46522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129174" y="2706863"/>
            <a:ext cx="35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9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Exemple de pied de page (A modifier dans l'onglet "Insertion"/"En-tête/Pied"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</a:t>
            </a:fld>
            <a:endParaRPr lang="fr-FR"/>
          </a:p>
        </p:txBody>
      </p:sp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394953" y="306015"/>
            <a:ext cx="11051088" cy="871827"/>
          </a:xfrm>
        </p:spPr>
        <p:txBody>
          <a:bodyPr>
            <a:normAutofit/>
          </a:bodyPr>
          <a:lstStyle/>
          <a:p>
            <a:r>
              <a:rPr lang="en-US" dirty="0" smtClean="0"/>
              <a:t>Main uncertainties on radial power map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217" y="2302042"/>
            <a:ext cx="1372622" cy="47436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52438" y="1162062"/>
            <a:ext cx="11551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heterogeneous cores (alternating different enrichment/burnup from an assembly to another one for instance), the neutron flux is a linear combination of 1</a:t>
            </a:r>
            <a:r>
              <a:rPr lang="en-US" baseline="30000" dirty="0" smtClean="0"/>
              <a:t>rst</a:t>
            </a:r>
            <a:r>
              <a:rPr lang="en-US" dirty="0" smtClean="0"/>
              <a:t> (fundamental mode) and others (harmonics).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097" y="1808393"/>
            <a:ext cx="2017586" cy="112984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75459" y="3053975"/>
            <a:ext cx="114480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Nuclear data perturbation (sensitivities) can excite natural harmonics of the neutron flux.</a:t>
            </a:r>
          </a:p>
          <a:p>
            <a:r>
              <a:rPr lang="en-US" dirty="0" smtClean="0"/>
              <a:t>As </a:t>
            </a:r>
            <a:r>
              <a:rPr lang="en-US" dirty="0"/>
              <a:t>in quantum mechanics, the perturbation theory gives us the sensitivity coefficients of radial power maps (</a:t>
            </a:r>
            <a:r>
              <a:rPr lang="en-US" dirty="0" err="1"/>
              <a:t>periph</a:t>
            </a:r>
            <a:r>
              <a:rPr lang="en-US" dirty="0"/>
              <a:t> versus center) to nuclear data.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3998352"/>
            <a:ext cx="3205358" cy="56168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348059" y="4644154"/>
            <a:ext cx="463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Depending on the Eigen Value Separation : 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712" y="3974502"/>
            <a:ext cx="4764677" cy="50395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525245" y="404181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213557" y="3945766"/>
            <a:ext cx="537411" cy="5855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0569" y="5258541"/>
            <a:ext cx="1282172" cy="60292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ZoneTexte 17"/>
          <p:cNvSpPr txBox="1"/>
          <p:nvPr/>
        </p:nvSpPr>
        <p:spPr>
          <a:xfrm>
            <a:off x="4122822" y="5378915"/>
            <a:ext cx="788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400 for very large cores…but it depends on the heterogeneity of the core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157663" y="4021987"/>
            <a:ext cx="433137" cy="4564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005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Exemple de pied de page (A modifier dans l'onglet "Insertion"/"En-tête/Pied"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/>
          </a:p>
        </p:txBody>
      </p:sp>
      <p:sp>
        <p:nvSpPr>
          <p:cNvPr id="7" name="Titre 4"/>
          <p:cNvSpPr>
            <a:spLocks noGrp="1"/>
          </p:cNvSpPr>
          <p:nvPr>
            <p:ph type="title"/>
          </p:nvPr>
        </p:nvSpPr>
        <p:spPr>
          <a:xfrm>
            <a:off x="394953" y="306015"/>
            <a:ext cx="11051088" cy="871827"/>
          </a:xfrm>
        </p:spPr>
        <p:txBody>
          <a:bodyPr>
            <a:normAutofit/>
          </a:bodyPr>
          <a:lstStyle/>
          <a:p>
            <a:r>
              <a:rPr lang="en-US" dirty="0" smtClean="0"/>
              <a:t>Main uncertainties on radial power map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394953" y="1177842"/>
            <a:ext cx="1137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Toy model : the startup tests (fresh </a:t>
            </a:r>
            <a:r>
              <a:rPr lang="en-US" b="1" dirty="0" smtClean="0"/>
              <a:t>UO</a:t>
            </a:r>
            <a:r>
              <a:rPr lang="en-US" b="1" baseline="-25000" dirty="0" smtClean="0"/>
              <a:t>2</a:t>
            </a:r>
            <a:r>
              <a:rPr lang="en-US" b="1" dirty="0" smtClean="0"/>
              <a:t>, </a:t>
            </a:r>
            <a:r>
              <a:rPr lang="en-US" b="1" dirty="0" smtClean="0"/>
              <a:t>Hot “Zero” Power) of the CHOOZ-N4 PWR (205 assemblies).</a:t>
            </a:r>
            <a:endParaRPr lang="en-US" b="1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293" y="1724526"/>
            <a:ext cx="6192726" cy="42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6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Exemple de pied de page (A modifier dans l'onglet "Insertion"/"En-tête/Pied"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uncertainties on radial power map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68442" y="2589005"/>
            <a:ext cx="11291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the sensitivity is proportional to XS, we have to be careful with sensitivities calculated with deterministic codes (</a:t>
            </a:r>
            <a:r>
              <a:rPr lang="en-US" u="sng" dirty="0" smtClean="0"/>
              <a:t>aggregating elastic and inelastic XS </a:t>
            </a:r>
            <a:r>
              <a:rPr lang="en-US" dirty="0" smtClean="0"/>
              <a:t>for instance). Limitation to P0 (sometimes P1) Legendre polynomials…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 flipH="1">
            <a:off x="168442" y="3986464"/>
            <a:ext cx="1129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Sqrt</a:t>
            </a:r>
            <a:r>
              <a:rPr lang="en-US" dirty="0" smtClean="0"/>
              <a:t>(S x MF33 x S</a:t>
            </a:r>
            <a:r>
              <a:rPr lang="en-US" baseline="30000" dirty="0" smtClean="0"/>
              <a:t>+</a:t>
            </a:r>
            <a:r>
              <a:rPr lang="en-US" dirty="0" smtClean="0"/>
              <a:t>) gives the </a:t>
            </a:r>
            <a:r>
              <a:rPr lang="en-US" b="1" i="1" dirty="0" smtClean="0">
                <a:solidFill>
                  <a:srgbClr val="FF0000"/>
                </a:solidFill>
              </a:rPr>
              <a:t>a priori </a:t>
            </a:r>
            <a:r>
              <a:rPr lang="en-US" b="1" dirty="0" smtClean="0">
                <a:solidFill>
                  <a:srgbClr val="FF0000"/>
                </a:solidFill>
              </a:rPr>
              <a:t>uncertainty of about </a:t>
            </a:r>
            <a:r>
              <a:rPr lang="en-US" b="1" dirty="0" smtClean="0">
                <a:solidFill>
                  <a:srgbClr val="FF0000"/>
                </a:solidFill>
              </a:rPr>
              <a:t>8-10</a:t>
            </a:r>
            <a:r>
              <a:rPr lang="en-US" b="1" dirty="0" smtClean="0">
                <a:solidFill>
                  <a:srgbClr val="FF0000"/>
                </a:solidFill>
              </a:rPr>
              <a:t>% depending on used MF33, </a:t>
            </a:r>
            <a:r>
              <a:rPr lang="en-US" b="1" dirty="0" smtClean="0">
                <a:solidFill>
                  <a:srgbClr val="FF0000"/>
                </a:solidFill>
              </a:rPr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depending on the core loading and size.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Main components are </a:t>
            </a:r>
            <a:r>
              <a:rPr lang="en-US" b="1" baseline="30000" dirty="0" smtClean="0"/>
              <a:t>238</a:t>
            </a:r>
            <a:r>
              <a:rPr lang="en-US" b="1" dirty="0" smtClean="0"/>
              <a:t>U(n</a:t>
            </a:r>
            <a:r>
              <a:rPr lang="en-US" b="1" baseline="-25000" dirty="0" smtClean="0"/>
              <a:t>2-5MeV</a:t>
            </a:r>
            <a:r>
              <a:rPr lang="en-US" b="1" dirty="0" smtClean="0"/>
              <a:t>,n’), p(</a:t>
            </a:r>
            <a:r>
              <a:rPr lang="en-US" b="1" dirty="0" err="1" smtClean="0"/>
              <a:t>n</a:t>
            </a:r>
            <a:r>
              <a:rPr lang="en-US" b="1" baseline="-25000" dirty="0" err="1" smtClean="0"/>
              <a:t>th</a:t>
            </a:r>
            <a:r>
              <a:rPr lang="en-US" b="1" dirty="0" err="1" smtClean="0"/>
              <a:t>,p</a:t>
            </a:r>
            <a:r>
              <a:rPr lang="en-US" b="1" dirty="0" smtClean="0"/>
              <a:t>), p(n</a:t>
            </a:r>
            <a:r>
              <a:rPr lang="en-US" b="1" baseline="-25000" dirty="0" smtClean="0"/>
              <a:t>500keV-1MeV</a:t>
            </a:r>
            <a:r>
              <a:rPr lang="en-US" b="1" dirty="0" smtClean="0"/>
              <a:t>,n)….and </a:t>
            </a:r>
            <a:r>
              <a:rPr lang="en-US" b="1" baseline="30000" dirty="0" err="1" smtClean="0"/>
              <a:t>i</a:t>
            </a:r>
            <a:r>
              <a:rPr lang="en-US" b="1" dirty="0" err="1" smtClean="0"/>
              <a:t>Zr</a:t>
            </a:r>
            <a:endParaRPr lang="en-US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68442" y="5492298"/>
            <a:ext cx="1171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control </a:t>
            </a:r>
            <a:r>
              <a:rPr lang="en-US" dirty="0" smtClean="0"/>
              <a:t>rod worth uncertainty (depending on the position in the core) is </a:t>
            </a:r>
            <a:r>
              <a:rPr lang="en-US" dirty="0" smtClean="0">
                <a:sym typeface="Symbol" panose="05050102010706020507" pitchFamily="18" charset="2"/>
              </a:rPr>
              <a:t></a:t>
            </a:r>
            <a:r>
              <a:rPr lang="en-US" dirty="0" smtClean="0"/>
              <a:t>2 </a:t>
            </a:r>
            <a:r>
              <a:rPr lang="en-US" dirty="0" smtClean="0"/>
              <a:t>times the radial </a:t>
            </a:r>
            <a:r>
              <a:rPr lang="en-US" dirty="0" err="1" smtClean="0"/>
              <a:t>radial</a:t>
            </a:r>
            <a:r>
              <a:rPr lang="en-US" dirty="0" smtClean="0"/>
              <a:t> power map uncertainty.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811" y="1422578"/>
            <a:ext cx="3205358" cy="56168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923" y="1398728"/>
            <a:ext cx="4764677" cy="50395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89456" y="146604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15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Exemple de pied de page (A modifier dans l'onglet "Insertion"/"En-tête/Pied"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aseline="30000" dirty="0" smtClean="0"/>
              <a:t>9i</a:t>
            </a:r>
            <a:r>
              <a:rPr lang="en-US" dirty="0" smtClean="0"/>
              <a:t>Zr components of uncertainties of radial power map by deterministic perturbation theory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361100" y="1344447"/>
            <a:ext cx="57349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aseline="30000" dirty="0" smtClean="0"/>
              <a:t>90</a:t>
            </a:r>
            <a:r>
              <a:rPr lang="en-US" sz="1200" dirty="0" smtClean="0"/>
              <a:t>Zr/Thermal and resonant Capture </a:t>
            </a:r>
            <a:r>
              <a:rPr lang="en-US" sz="1200" dirty="0" smtClean="0">
                <a:sym typeface="Symbol" panose="05050102010706020507" pitchFamily="18" charset="2"/>
              </a:rPr>
              <a:t> about 0.20%</a:t>
            </a:r>
          </a:p>
          <a:p>
            <a:r>
              <a:rPr lang="en-US" sz="1200" baseline="30000" dirty="0" smtClean="0"/>
              <a:t>90</a:t>
            </a:r>
            <a:r>
              <a:rPr lang="en-US" sz="1200" dirty="0" smtClean="0"/>
              <a:t>Zr/Fast elastic scattering </a:t>
            </a:r>
            <a:r>
              <a:rPr lang="en-US" sz="1200" dirty="0" smtClean="0">
                <a:sym typeface="Symbol" panose="05050102010706020507" pitchFamily="18" charset="2"/>
              </a:rPr>
              <a:t> about 0.22%</a:t>
            </a:r>
          </a:p>
          <a:p>
            <a:r>
              <a:rPr lang="en-US" sz="1200" baseline="30000" dirty="0" smtClean="0"/>
              <a:t>90</a:t>
            </a:r>
            <a:r>
              <a:rPr lang="en-US" sz="1200" dirty="0" smtClean="0"/>
              <a:t>Zr/P0-Inelastic scattering </a:t>
            </a:r>
            <a:r>
              <a:rPr lang="en-US" sz="1200" dirty="0" smtClean="0">
                <a:sym typeface="Symbol" panose="05050102010706020507" pitchFamily="18" charset="2"/>
              </a:rPr>
              <a:t> about 0.16%</a:t>
            </a:r>
          </a:p>
          <a:p>
            <a:endParaRPr lang="en-US" sz="1200" dirty="0">
              <a:sym typeface="Symbol" panose="05050102010706020507" pitchFamily="18" charset="2"/>
            </a:endParaRPr>
          </a:p>
          <a:p>
            <a:r>
              <a:rPr lang="en-US" sz="1200" baseline="30000" dirty="0" smtClean="0">
                <a:sym typeface="Symbol" panose="05050102010706020507" pitchFamily="18" charset="2"/>
              </a:rPr>
              <a:t>90</a:t>
            </a:r>
            <a:r>
              <a:rPr lang="en-US" sz="1200" dirty="0" smtClean="0">
                <a:sym typeface="Symbol" panose="05050102010706020507" pitchFamily="18" charset="2"/>
              </a:rPr>
              <a:t>Zr/Total uncertainty  0.30%</a:t>
            </a:r>
          </a:p>
          <a:p>
            <a:endParaRPr lang="en-US" sz="1200" dirty="0" smtClean="0">
              <a:sym typeface="Symbol" panose="05050102010706020507" pitchFamily="18" charset="2"/>
            </a:endParaRPr>
          </a:p>
          <a:p>
            <a:r>
              <a:rPr lang="en-US" sz="1200" b="1" baseline="30000" dirty="0" smtClean="0">
                <a:sym typeface="Symbol" panose="05050102010706020507" pitchFamily="18" charset="2"/>
              </a:rPr>
              <a:t>90+91+92</a:t>
            </a:r>
            <a:r>
              <a:rPr lang="en-US" sz="1200" b="1" dirty="0" smtClean="0">
                <a:sym typeface="Symbol" panose="05050102010706020507" pitchFamily="18" charset="2"/>
              </a:rPr>
              <a:t>Zr/Total uncertainty  about 0.66%</a:t>
            </a:r>
            <a:endParaRPr lang="en-US" sz="1200" b="1" dirty="0">
              <a:sym typeface="Symbol" panose="05050102010706020507" pitchFamily="18" charset="2"/>
            </a:endParaRPr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And x2 for control rod worth </a:t>
            </a:r>
            <a:r>
              <a:rPr lang="en-US" sz="1200" dirty="0" smtClean="0">
                <a:sym typeface="Symbol" panose="05050102010706020507" pitchFamily="18" charset="2"/>
              </a:rPr>
              <a:t> 1.3% (still depending on core loading and size)</a:t>
            </a:r>
            <a:endParaRPr lang="en-US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34510" y="3580090"/>
            <a:ext cx="6731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inelastic scattering ? Because of neutron slowing down (same reason for </a:t>
            </a:r>
            <a:r>
              <a:rPr lang="en-US" baseline="30000" dirty="0" smtClean="0"/>
              <a:t>238</a:t>
            </a:r>
            <a:r>
              <a:rPr lang="en-US" dirty="0" smtClean="0"/>
              <a:t>U(</a:t>
            </a:r>
            <a:r>
              <a:rPr lang="en-US" dirty="0" err="1" smtClean="0"/>
              <a:t>n,n’</a:t>
            </a:r>
            <a:r>
              <a:rPr lang="en-US" baseline="-25000" dirty="0" err="1" smtClean="0"/>
              <a:t>cont</a:t>
            </a:r>
            <a:r>
              <a:rPr lang="en-US" dirty="0" smtClean="0"/>
              <a:t>)). Low energy discrete inelastic reaction do “not slow” down fission neutrons. They stay roughly at the same </a:t>
            </a:r>
            <a:r>
              <a:rPr lang="en-US" dirty="0" err="1" smtClean="0"/>
              <a:t>nrj</a:t>
            </a:r>
            <a:r>
              <a:rPr lang="en-US" dirty="0"/>
              <a:t> </a:t>
            </a:r>
            <a:r>
              <a:rPr lang="en-US" dirty="0" smtClean="0"/>
              <a:t>(can be considered as elastic scattering from a </a:t>
            </a:r>
            <a:r>
              <a:rPr lang="en-US" dirty="0" err="1" smtClean="0"/>
              <a:t>neutronic</a:t>
            </a:r>
            <a:r>
              <a:rPr lang="en-US" dirty="0" smtClean="0"/>
              <a:t> point of view</a:t>
            </a:r>
            <a:r>
              <a:rPr lang="en-US" dirty="0" smtClean="0"/>
              <a:t>), and…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281" y="776757"/>
            <a:ext cx="3297077" cy="327865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978" y="4330074"/>
            <a:ext cx="1932676" cy="225982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017855" y="5112349"/>
            <a:ext cx="827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Mean free path of neutron is higher at 500keV-1.3 MeV than fast or at lower </a:t>
            </a:r>
            <a:r>
              <a:rPr lang="en-US" dirty="0" err="1" smtClean="0">
                <a:solidFill>
                  <a:srgbClr val="FF0000"/>
                </a:solidFill>
              </a:rPr>
              <a:t>nrj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These </a:t>
            </a:r>
            <a:r>
              <a:rPr lang="en-US" dirty="0" smtClean="0">
                <a:solidFill>
                  <a:srgbClr val="FF0000"/>
                </a:solidFill>
              </a:rPr>
              <a:t>neutrons do </a:t>
            </a:r>
            <a:r>
              <a:rPr lang="en-US" dirty="0" smtClean="0">
                <a:solidFill>
                  <a:srgbClr val="FF0000"/>
                </a:solidFill>
              </a:rPr>
              <a:t>not contribute to the </a:t>
            </a:r>
            <a:r>
              <a:rPr lang="en-US" dirty="0" smtClean="0">
                <a:solidFill>
                  <a:srgbClr val="FF0000"/>
                </a:solidFill>
              </a:rPr>
              <a:t>radial flux </a:t>
            </a:r>
            <a:r>
              <a:rPr lang="en-US" dirty="0">
                <a:solidFill>
                  <a:srgbClr val="FF0000"/>
                </a:solidFill>
              </a:rPr>
              <a:t>stiffness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97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9" y="1089570"/>
            <a:ext cx="4078583" cy="306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1883653" y="2439385"/>
            <a:ext cx="21371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</a:t>
            </a:r>
            <a:r>
              <a:rPr lang="fr-FR" sz="1400" b="1" dirty="0" smtClean="0">
                <a:solidFill>
                  <a:srgbClr val="00B050"/>
                </a:solidFill>
              </a:rPr>
              <a:t>80</a:t>
            </a:r>
            <a:r>
              <a:rPr lang="fr-FR" sz="1400" b="1" dirty="0">
                <a:solidFill>
                  <a:srgbClr val="00B050"/>
                </a:solidFill>
              </a:rPr>
              <a:t>% </a:t>
            </a:r>
            <a:r>
              <a:rPr lang="fr-FR" sz="1400" b="1" dirty="0" smtClean="0">
                <a:solidFill>
                  <a:srgbClr val="00B050"/>
                </a:solidFill>
              </a:rPr>
              <a:t>of the </a:t>
            </a:r>
            <a:r>
              <a:rPr lang="fr-FR" sz="1400" b="1" dirty="0" err="1" smtClean="0">
                <a:solidFill>
                  <a:srgbClr val="00B050"/>
                </a:solidFill>
              </a:rPr>
              <a:t>sensitivity</a:t>
            </a:r>
            <a:endParaRPr lang="fr-FR" sz="1400" b="1" dirty="0">
              <a:solidFill>
                <a:srgbClr val="00B050"/>
              </a:solidFill>
            </a:endParaRPr>
          </a:p>
          <a:p>
            <a:pPr algn="ctr"/>
            <a:r>
              <a:rPr lang="fr-FR" sz="1400" b="1" dirty="0" err="1" smtClean="0">
                <a:solidFill>
                  <a:srgbClr val="00B050"/>
                </a:solidFill>
              </a:rPr>
              <a:t>btw</a:t>
            </a:r>
            <a:r>
              <a:rPr lang="fr-FR" sz="1400" b="1" dirty="0" smtClean="0">
                <a:solidFill>
                  <a:srgbClr val="00B050"/>
                </a:solidFill>
              </a:rPr>
              <a:t> </a:t>
            </a:r>
            <a:r>
              <a:rPr lang="fr-FR" sz="1400" b="1" dirty="0" smtClean="0">
                <a:solidFill>
                  <a:srgbClr val="00B050"/>
                </a:solidFill>
              </a:rPr>
              <a:t>3 </a:t>
            </a:r>
            <a:r>
              <a:rPr lang="fr-FR" sz="1400" b="1" dirty="0">
                <a:solidFill>
                  <a:srgbClr val="00B050"/>
                </a:solidFill>
              </a:rPr>
              <a:t>MeV </a:t>
            </a:r>
            <a:r>
              <a:rPr lang="fr-FR" sz="1400" b="1" dirty="0" smtClean="0">
                <a:solidFill>
                  <a:srgbClr val="00B050"/>
                </a:solidFill>
              </a:rPr>
              <a:t>and </a:t>
            </a:r>
            <a:r>
              <a:rPr lang="fr-FR" sz="1400" b="1" dirty="0" smtClean="0">
                <a:solidFill>
                  <a:srgbClr val="00B050"/>
                </a:solidFill>
              </a:rPr>
              <a:t>8 </a:t>
            </a:r>
            <a:r>
              <a:rPr lang="fr-FR" sz="1400" b="1" dirty="0">
                <a:solidFill>
                  <a:srgbClr val="00B050"/>
                </a:solidFill>
              </a:rPr>
              <a:t>MeV</a:t>
            </a:r>
          </a:p>
          <a:p>
            <a:pPr algn="ctr"/>
            <a:r>
              <a:rPr lang="fr-FR" sz="1400" b="1" dirty="0" err="1" smtClean="0">
                <a:solidFill>
                  <a:srgbClr val="00B050"/>
                </a:solidFill>
              </a:rPr>
              <a:t>with</a:t>
            </a:r>
            <a:r>
              <a:rPr lang="fr-FR" sz="1400" b="1" dirty="0" smtClean="0">
                <a:solidFill>
                  <a:srgbClr val="00B050"/>
                </a:solidFill>
              </a:rPr>
              <a:t> </a:t>
            </a:r>
            <a:r>
              <a:rPr lang="fr-FR" sz="1400" b="1" dirty="0">
                <a:solidFill>
                  <a:srgbClr val="00B050"/>
                </a:solidFill>
              </a:rPr>
              <a:t>JEFF-3.1.1 !!!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Exemple de pied de page (A modifier dans l'onglet "Insertion"/"En-tête/Pied"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of radial power map to total </a:t>
            </a:r>
            <a:r>
              <a:rPr lang="en-US" baseline="30000" dirty="0" smtClean="0"/>
              <a:t>90</a:t>
            </a:r>
            <a:r>
              <a:rPr lang="en-US" dirty="0" smtClean="0"/>
              <a:t>Zr(</a:t>
            </a:r>
            <a:r>
              <a:rPr lang="en-US" dirty="0" err="1" smtClean="0"/>
              <a:t>n,n</a:t>
            </a:r>
            <a:r>
              <a:rPr lang="en-US" dirty="0" smtClean="0"/>
              <a:t>’)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4425270"/>
            <a:ext cx="118560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Direct TRIPOLI-4®/</a:t>
            </a:r>
            <a:r>
              <a:rPr lang="fr-FR" sz="1400" b="1" dirty="0" smtClean="0">
                <a:solidFill>
                  <a:srgbClr val="00B050"/>
                </a:solidFill>
              </a:rPr>
              <a:t>JEFF-3.1.1</a:t>
            </a:r>
            <a:r>
              <a:rPr lang="fr-FR" sz="1400" dirty="0" smtClean="0"/>
              <a:t> Monte Carlo </a:t>
            </a:r>
            <a:r>
              <a:rPr lang="fr-FR" sz="1400" dirty="0" err="1" smtClean="0"/>
              <a:t>calculations</a:t>
            </a:r>
            <a:r>
              <a:rPr lang="fr-FR" sz="1400" dirty="0" smtClean="0"/>
              <a:t> </a:t>
            </a:r>
            <a:r>
              <a:rPr lang="fr-FR" sz="1400" dirty="0" err="1" smtClean="0"/>
              <a:t>give</a:t>
            </a:r>
            <a:r>
              <a:rPr lang="fr-FR" sz="1400" dirty="0" smtClean="0"/>
              <a:t> the </a:t>
            </a:r>
            <a:r>
              <a:rPr lang="fr-FR" sz="1400" b="1" dirty="0" err="1" smtClean="0"/>
              <a:t>same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sensitivity</a:t>
            </a:r>
            <a:r>
              <a:rPr lang="fr-FR" sz="1400" b="1" dirty="0" smtClean="0"/>
              <a:t> values for </a:t>
            </a:r>
            <a:r>
              <a:rPr lang="fr-FR" sz="1400" b="1" u="sng" dirty="0" smtClean="0"/>
              <a:t>the SUM of </a:t>
            </a:r>
            <a:r>
              <a:rPr lang="fr-FR" sz="1400" b="1" u="sng" dirty="0" err="1" smtClean="0"/>
              <a:t>discrete</a:t>
            </a:r>
            <a:r>
              <a:rPr lang="fr-FR" sz="1400" b="1" u="sng" dirty="0" smtClean="0"/>
              <a:t> </a:t>
            </a:r>
            <a:r>
              <a:rPr lang="fr-FR" sz="1400" b="1" u="sng" dirty="0" err="1" smtClean="0"/>
              <a:t>inelastic</a:t>
            </a:r>
            <a:r>
              <a:rPr lang="fr-FR" sz="1400" b="1" dirty="0" smtClean="0"/>
              <a:t> and for the continuum </a:t>
            </a:r>
            <a:r>
              <a:rPr lang="fr-FR" sz="1400" b="1" dirty="0" err="1" smtClean="0"/>
              <a:t>inelastic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xs</a:t>
            </a:r>
            <a:r>
              <a:rPr lang="fr-FR" sz="1400" b="1" dirty="0" smtClean="0"/>
              <a:t>:</a:t>
            </a:r>
            <a:endParaRPr lang="fr-FR" sz="1400" b="1" dirty="0"/>
          </a:p>
          <a:p>
            <a:pPr algn="ctr"/>
            <a:endParaRPr lang="fr-FR" sz="1400" dirty="0"/>
          </a:p>
          <a:p>
            <a:pPr algn="ctr"/>
            <a:r>
              <a:rPr lang="fr-FR" sz="1400" b="1" dirty="0" smtClean="0">
                <a:solidFill>
                  <a:srgbClr val="000099"/>
                </a:solidFill>
              </a:rPr>
              <a:t>S(Radial –Center to </a:t>
            </a:r>
            <a:r>
              <a:rPr lang="fr-FR" sz="1400" b="1" dirty="0" err="1" smtClean="0">
                <a:solidFill>
                  <a:srgbClr val="000099"/>
                </a:solidFill>
              </a:rPr>
              <a:t>Periph</a:t>
            </a:r>
            <a:r>
              <a:rPr lang="fr-FR" sz="1400" b="1" dirty="0" smtClean="0">
                <a:solidFill>
                  <a:srgbClr val="000099"/>
                </a:solidFill>
              </a:rPr>
              <a:t>- Power </a:t>
            </a:r>
            <a:r>
              <a:rPr lang="fr-FR" sz="1400" b="1" dirty="0" err="1" smtClean="0">
                <a:solidFill>
                  <a:srgbClr val="000099"/>
                </a:solidFill>
              </a:rPr>
              <a:t>Maps</a:t>
            </a:r>
            <a:r>
              <a:rPr lang="fr-FR" sz="1400" b="1" dirty="0" smtClean="0">
                <a:solidFill>
                  <a:srgbClr val="000099"/>
                </a:solidFill>
              </a:rPr>
              <a:t> / </a:t>
            </a:r>
            <a:r>
              <a:rPr lang="fr-FR" sz="1400" b="1" dirty="0" err="1" smtClean="0">
                <a:solidFill>
                  <a:srgbClr val="000099"/>
                </a:solidFill>
              </a:rPr>
              <a:t>nn’</a:t>
            </a:r>
            <a:r>
              <a:rPr lang="fr-FR" sz="1400" b="1" baseline="-25000" dirty="0" err="1" smtClean="0">
                <a:solidFill>
                  <a:srgbClr val="000099"/>
                </a:solidFill>
              </a:rPr>
              <a:t>i</a:t>
            </a:r>
            <a:r>
              <a:rPr lang="fr-FR" sz="1400" b="1" baseline="-25000" dirty="0" smtClean="0">
                <a:solidFill>
                  <a:srgbClr val="000099"/>
                </a:solidFill>
              </a:rPr>
              <a:t> &amp; c</a:t>
            </a:r>
            <a:r>
              <a:rPr lang="fr-FR" sz="1400" b="1" dirty="0" smtClean="0">
                <a:solidFill>
                  <a:srgbClr val="000099"/>
                </a:solidFill>
              </a:rPr>
              <a:t>) </a:t>
            </a:r>
            <a:r>
              <a:rPr lang="fr-FR" sz="1400" b="1" dirty="0">
                <a:solidFill>
                  <a:srgbClr val="000099"/>
                </a:solidFill>
              </a:rPr>
              <a:t>= </a:t>
            </a:r>
            <a:r>
              <a:rPr lang="fr-FR" sz="1400" b="1" dirty="0" smtClean="0">
                <a:solidFill>
                  <a:srgbClr val="000099"/>
                </a:solidFill>
              </a:rPr>
              <a:t>-0.028(0.004)%/%</a:t>
            </a:r>
          </a:p>
          <a:p>
            <a:pPr algn="ctr"/>
            <a:endParaRPr lang="fr-FR" sz="1400" b="1" dirty="0">
              <a:solidFill>
                <a:srgbClr val="000099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74" y="1150247"/>
            <a:ext cx="6536089" cy="3167551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>
            <a:off x="1524000" y="3095625"/>
            <a:ext cx="5293895" cy="8346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435768" y="5594821"/>
            <a:ext cx="9918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 it the same if using other libraries (</a:t>
            </a:r>
            <a:r>
              <a:rPr lang="en-US" b="1" i="1" dirty="0" smtClean="0">
                <a:solidFill>
                  <a:srgbClr val="FF0000"/>
                </a:solidFill>
              </a:rPr>
              <a:t>i.e.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different </a:t>
            </a:r>
            <a:r>
              <a:rPr lang="en-US" b="1" dirty="0" smtClean="0">
                <a:solidFill>
                  <a:srgbClr val="FF0000"/>
                </a:solidFill>
              </a:rPr>
              <a:t>continuum thresholds) ? I don’t know…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BTW, </a:t>
            </a:r>
            <a:r>
              <a:rPr lang="en-US" b="1" dirty="0" smtClean="0">
                <a:solidFill>
                  <a:srgbClr val="FF0000"/>
                </a:solidFill>
              </a:rPr>
              <a:t>it is mandatory to use consistent </a:t>
            </a:r>
            <a:r>
              <a:rPr lang="en-US" b="1" dirty="0" err="1" smtClean="0">
                <a:solidFill>
                  <a:srgbClr val="FF0000"/>
                </a:solidFill>
              </a:rPr>
              <a:t>covariances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68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179" y="2078202"/>
            <a:ext cx="2783656" cy="190129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877" y="4122033"/>
            <a:ext cx="2764217" cy="1888012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Exemple de pied de page (A modifier dans l'onglet "Insertion"/"En-tête/Pied"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sensitivities “sensitive” to the number of discrete inelastic levels ?</a:t>
            </a:r>
            <a:endParaRPr lang="en-US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9163134" y="1163638"/>
            <a:ext cx="16042" cy="539942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9413965" y="1166813"/>
            <a:ext cx="16042" cy="539942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9411967" y="609513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E*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807276" y="609513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E*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361" y="2303327"/>
            <a:ext cx="2899614" cy="194514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031470" y="320493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Proof</a:t>
            </a:r>
            <a:endParaRPr lang="en-US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6570683" y="920516"/>
            <a:ext cx="4889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JEFF-3.1.1 (7 discrete levels, </a:t>
            </a:r>
            <a:r>
              <a:rPr lang="en-US" b="1" dirty="0" err="1" smtClean="0">
                <a:solidFill>
                  <a:srgbClr val="00B050"/>
                </a:solidFill>
              </a:rPr>
              <a:t>E</a:t>
            </a:r>
            <a:r>
              <a:rPr lang="en-US" b="1" baseline="-25000" dirty="0" err="1" smtClean="0">
                <a:solidFill>
                  <a:srgbClr val="00B050"/>
                </a:solidFill>
              </a:rPr>
              <a:t>cont</a:t>
            </a:r>
            <a:r>
              <a:rPr lang="en-US" b="1" dirty="0" smtClean="0">
                <a:solidFill>
                  <a:srgbClr val="00B050"/>
                </a:solidFill>
              </a:rPr>
              <a:t>=3.5MeV)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JEFF-4T4 (30 discrete levels, </a:t>
            </a:r>
            <a:r>
              <a:rPr lang="en-US" b="1" dirty="0" err="1" smtClean="0">
                <a:solidFill>
                  <a:srgbClr val="00B0F0"/>
                </a:solidFill>
              </a:rPr>
              <a:t>E</a:t>
            </a:r>
            <a:r>
              <a:rPr lang="en-US" b="1" baseline="-25000" dirty="0" err="1" smtClean="0">
                <a:solidFill>
                  <a:srgbClr val="00B0F0"/>
                </a:solidFill>
              </a:rPr>
              <a:t>cont</a:t>
            </a:r>
            <a:r>
              <a:rPr lang="en-US" b="1" dirty="0" smtClean="0">
                <a:solidFill>
                  <a:srgbClr val="00B0F0"/>
                </a:solidFill>
              </a:rPr>
              <a:t>=4.5MeV)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652" y="1960578"/>
            <a:ext cx="2010333" cy="818475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427825" y="1540960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NJOY/GROUPR </a:t>
            </a:r>
            <a:r>
              <a:rPr lang="en-US" dirty="0" smtClean="0"/>
              <a:t>solves the transport equation:</a:t>
            </a:r>
            <a:endParaRPr lang="en-US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339" y="3442117"/>
            <a:ext cx="2273346" cy="6975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ZoneTexte 22"/>
          <p:cNvSpPr txBox="1"/>
          <p:nvPr/>
        </p:nvSpPr>
        <p:spPr>
          <a:xfrm>
            <a:off x="479685" y="3043091"/>
            <a:ext cx="416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extract P0 and P1 XS + </a:t>
            </a:r>
            <a:r>
              <a:rPr lang="en-US" dirty="0" err="1" smtClean="0"/>
              <a:t>Trf</a:t>
            </a:r>
            <a:r>
              <a:rPr lang="en-US" dirty="0" smtClean="0"/>
              <a:t> matrices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771736" y="5143211"/>
            <a:ext cx="6281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 so clear to me... 7 discrete levels seem “enough” for </a:t>
            </a:r>
            <a:r>
              <a:rPr lang="en-US" b="1" dirty="0" err="1" smtClean="0"/>
              <a:t>neutronic</a:t>
            </a:r>
            <a:r>
              <a:rPr lang="en-US" b="1" dirty="0" smtClean="0"/>
              <a:t> calculations for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  <a:r>
              <a:rPr lang="en-US" b="1" dirty="0" smtClean="0"/>
              <a:t> scattering including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</a:t>
            </a:r>
            <a:r>
              <a:rPr lang="en-US" b="1" dirty="0" smtClean="0"/>
              <a:t> and inelastic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6454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Exemple de pied de page (A modifier dans l'onglet "Insertion"/"En-tête/Pied"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9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2021 question…my 2024 answer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844598" y="794528"/>
            <a:ext cx="10676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think that I have my answer to my 2021 question </a:t>
            </a:r>
            <a:r>
              <a:rPr lang="en-US" dirty="0" smtClean="0"/>
              <a:t>: is there “</a:t>
            </a:r>
            <a:r>
              <a:rPr lang="en-US" dirty="0" smtClean="0"/>
              <a:t>continuity” between </a:t>
            </a:r>
            <a:r>
              <a:rPr lang="en-US" b="1" u="sng" dirty="0" smtClean="0"/>
              <a:t>MF4 and </a:t>
            </a:r>
            <a:r>
              <a:rPr lang="en-US" b="1" u="sng" dirty="0"/>
              <a:t>MF6 </a:t>
            </a:r>
            <a:r>
              <a:rPr lang="en-US" dirty="0"/>
              <a:t>depending on how many discrete levels in </a:t>
            </a:r>
            <a:r>
              <a:rPr lang="en-US" dirty="0" smtClean="0"/>
              <a:t>inelastic ?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60" y="1586726"/>
            <a:ext cx="6612419" cy="1609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ZoneTexte 21"/>
          <p:cNvSpPr txBox="1"/>
          <p:nvPr/>
        </p:nvSpPr>
        <p:spPr>
          <a:xfrm>
            <a:off x="7650801" y="3196646"/>
            <a:ext cx="328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E’ continuity is not ensure…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079" y="3596126"/>
            <a:ext cx="4546084" cy="2747524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136359" y="4644686"/>
            <a:ext cx="672002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As I understand (neutron migration area), J311 and JEFF-4T4 sensitivities could be different. Core level uncertainties </a:t>
            </a:r>
            <a:r>
              <a:rPr lang="en-US" dirty="0" err="1" smtClean="0"/>
              <a:t>aswell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28" name="ZoneTexte 27"/>
          <p:cNvSpPr txBox="1"/>
          <p:nvPr/>
        </p:nvSpPr>
        <p:spPr>
          <a:xfrm>
            <a:off x="7082590" y="1801831"/>
            <a:ext cx="483669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P0&amp;P1 XS is mandatory to deterministic codes and, to me, a “good” way to condense MF4+MF6 information.</a:t>
            </a:r>
            <a:endParaRPr lang="en-US" dirty="0"/>
          </a:p>
        </p:txBody>
      </p:sp>
      <p:sp>
        <p:nvSpPr>
          <p:cNvPr id="29" name="ZoneTexte 28"/>
          <p:cNvSpPr txBox="1"/>
          <p:nvPr/>
        </p:nvSpPr>
        <p:spPr>
          <a:xfrm rot="17959042">
            <a:off x="7114674" y="4725923"/>
            <a:ext cx="15760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Continuum inelastic regime</a:t>
            </a:r>
            <a:endParaRPr lang="en-US" sz="900" dirty="0"/>
          </a:p>
        </p:txBody>
      </p:sp>
      <p:sp>
        <p:nvSpPr>
          <p:cNvPr id="30" name="ZoneTexte 29"/>
          <p:cNvSpPr txBox="1"/>
          <p:nvPr/>
        </p:nvSpPr>
        <p:spPr>
          <a:xfrm rot="17959042">
            <a:off x="8466411" y="5071834"/>
            <a:ext cx="14414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Discrete inelastic regime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568121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Props1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5003DA-E900-47F2-BA91-7AD870D471EB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51dffeb-2989-4a61-aef8-844a993007f8"/>
    <ds:schemaRef ds:uri="http://purl.org/dc/elements/1.1/"/>
    <ds:schemaRef ds:uri="582fa2ad-bcfb-4c30-8490-7bbd511b188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1162</TotalTime>
  <Words>1080</Words>
  <Application>Microsoft Office PowerPoint</Application>
  <PresentationFormat>Grand écran</PresentationFormat>
  <Paragraphs>128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Symbol</vt:lpstr>
      <vt:lpstr>Wingdings</vt:lpstr>
      <vt:lpstr>Thème Office</vt:lpstr>
      <vt:lpstr>Interest on high quality evaluation of Zr isotopes for LWRs</vt:lpstr>
      <vt:lpstr>Main uncertainties on radial power map</vt:lpstr>
      <vt:lpstr>Main uncertainties on radial power map</vt:lpstr>
      <vt:lpstr>Main uncertainties on radial power map</vt:lpstr>
      <vt:lpstr>Main uncertainties on radial power map</vt:lpstr>
      <vt:lpstr>9iZr components of uncertainties of radial power map by deterministic perturbation theory</vt:lpstr>
      <vt:lpstr>Sensitivity of radial power map to total 90Zr(n,n’)</vt:lpstr>
      <vt:lpstr>Do sensitivities “sensitive” to the number of discrete inelastic levels ?</vt:lpstr>
      <vt:lpstr>My 2021 question…my 2024 answer </vt:lpstr>
      <vt:lpstr>Uncertainty of radial power map to total 90Zr(n,n’)</vt:lpstr>
      <vt:lpstr>Conclusions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BERNARD David 165617</cp:lastModifiedBy>
  <cp:revision>173</cp:revision>
  <dcterms:created xsi:type="dcterms:W3CDTF">2023-01-13T15:17:34Z</dcterms:created>
  <dcterms:modified xsi:type="dcterms:W3CDTF">2024-12-16T14:38:20Z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