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31" r:id="rId2"/>
    <p:sldMasterId id="2147483759" r:id="rId3"/>
    <p:sldMasterId id="2147483764" r:id="rId4"/>
    <p:sldMasterId id="2147483769" r:id="rId5"/>
    <p:sldMasterId id="2147483774" r:id="rId6"/>
    <p:sldMasterId id="2147483786" r:id="rId7"/>
    <p:sldMasterId id="2147483799" r:id="rId8"/>
    <p:sldMasterId id="2147483811" r:id="rId9"/>
  </p:sldMasterIdLst>
  <p:notesMasterIdLst>
    <p:notesMasterId r:id="rId57"/>
  </p:notesMasterIdLst>
  <p:sldIdLst>
    <p:sldId id="458" r:id="rId10"/>
    <p:sldId id="1417" r:id="rId11"/>
    <p:sldId id="1253" r:id="rId12"/>
    <p:sldId id="1109" r:id="rId13"/>
    <p:sldId id="1127" r:id="rId14"/>
    <p:sldId id="1448" r:id="rId15"/>
    <p:sldId id="1451" r:id="rId16"/>
    <p:sldId id="1206" r:id="rId17"/>
    <p:sldId id="1163" r:id="rId18"/>
    <p:sldId id="1446" r:id="rId19"/>
    <p:sldId id="1208" r:id="rId20"/>
    <p:sldId id="1449" r:id="rId21"/>
    <p:sldId id="1410" r:id="rId22"/>
    <p:sldId id="1433" r:id="rId23"/>
    <p:sldId id="1392" r:id="rId24"/>
    <p:sldId id="1248" r:id="rId25"/>
    <p:sldId id="1416" r:id="rId26"/>
    <p:sldId id="1450" r:id="rId27"/>
    <p:sldId id="284" r:id="rId28"/>
    <p:sldId id="1293" r:id="rId29"/>
    <p:sldId id="1357" r:id="rId30"/>
    <p:sldId id="1429" r:id="rId31"/>
    <p:sldId id="1452" r:id="rId32"/>
    <p:sldId id="1421" r:id="rId33"/>
    <p:sldId id="1352" r:id="rId34"/>
    <p:sldId id="1171" r:id="rId35"/>
    <p:sldId id="1341" r:id="rId36"/>
    <p:sldId id="1454" r:id="rId37"/>
    <p:sldId id="1414" r:id="rId38"/>
    <p:sldId id="1453" r:id="rId39"/>
    <p:sldId id="1457" r:id="rId40"/>
    <p:sldId id="376" r:id="rId41"/>
    <p:sldId id="379" r:id="rId42"/>
    <p:sldId id="357" r:id="rId43"/>
    <p:sldId id="1422" r:id="rId44"/>
    <p:sldId id="1456" r:id="rId45"/>
    <p:sldId id="296" r:id="rId46"/>
    <p:sldId id="279" r:id="rId47"/>
    <p:sldId id="1172" r:id="rId48"/>
    <p:sldId id="1294" r:id="rId49"/>
    <p:sldId id="267" r:id="rId50"/>
    <p:sldId id="1313" r:id="rId51"/>
    <p:sldId id="1300" r:id="rId52"/>
    <p:sldId id="1251" r:id="rId53"/>
    <p:sldId id="1323" r:id="rId54"/>
    <p:sldId id="1144" r:id="rId55"/>
    <p:sldId id="143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97E"/>
    <a:srgbClr val="3799D4"/>
    <a:srgbClr val="0000FF"/>
    <a:srgbClr val="FFCCFF"/>
    <a:srgbClr val="008000"/>
    <a:srgbClr val="3093D1"/>
    <a:srgbClr val="E802DB"/>
    <a:srgbClr val="FF66FF"/>
    <a:srgbClr val="CCCC01"/>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43" autoAdjust="0"/>
    <p:restoredTop sz="96260" autoAdjust="0"/>
  </p:normalViewPr>
  <p:slideViewPr>
    <p:cSldViewPr>
      <p:cViewPr varScale="1">
        <p:scale>
          <a:sx n="119" d="100"/>
          <a:sy n="119"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A899E-D42D-4F17-9E95-ECFE9EF43B2C}" type="datetimeFigureOut">
              <a:rPr kumimoji="1" lang="ja-JP" altLang="en-US" smtClean="0"/>
              <a:t>2025/5/26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A7F4E-0D60-4161-8197-C05DF1D8DE5D}" type="slidenum">
              <a:rPr kumimoji="1" lang="ja-JP" altLang="en-US" smtClean="0"/>
              <a:t>‹#›</a:t>
            </a:fld>
            <a:endParaRPr kumimoji="1" lang="ja-JP" altLang="en-US"/>
          </a:p>
        </p:txBody>
      </p:sp>
    </p:spTree>
    <p:extLst>
      <p:ext uri="{BB962C8B-B14F-4D97-AF65-F5344CB8AC3E}">
        <p14:creationId xmlns:p14="http://schemas.microsoft.com/office/powerpoint/2010/main" val="148050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スライド イメージ プレースホルダー 1"/>
          <p:cNvSpPr>
            <a:spLocks noGrp="1" noRot="1" noChangeAspect="1" noTextEdit="1"/>
          </p:cNvSpPr>
          <p:nvPr>
            <p:ph type="sldImg"/>
          </p:nvPr>
        </p:nvSpPr>
        <p:spPr>
          <a:ln/>
        </p:spPr>
      </p:sp>
      <p:sp>
        <p:nvSpPr>
          <p:cNvPr id="8194" name="ノート プレースホルダー 2"/>
          <p:cNvSpPr>
            <a:spLocks noGrp="1"/>
          </p:cNvSpPr>
          <p:nvPr>
            <p:ph type="body" idx="1"/>
          </p:nvPr>
        </p:nvSpPr>
        <p:spPr>
          <a:noFill/>
          <a:ln/>
        </p:spPr>
        <p:txBody>
          <a:bodyPr/>
          <a:lstStyle/>
          <a:p>
            <a:pPr algn="l">
              <a:lnSpc>
                <a:spcPts val="1000"/>
              </a:lnSpc>
            </a:pPr>
            <a:endParaRPr lang="en-US" altLang="ja-JP" dirty="0">
              <a:latin typeface="Arial" charset="0"/>
            </a:endParaRPr>
          </a:p>
        </p:txBody>
      </p:sp>
      <p:sp>
        <p:nvSpPr>
          <p:cNvPr id="8195" name="スライド番号プレースホルダー 3"/>
          <p:cNvSpPr>
            <a:spLocks noGrp="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3BED3D1-AB00-45D1-BA7C-1AE671F90481}" type="slidenum">
              <a:rPr kumimoji="1" lang="en-US" altLang="ja-JP" sz="13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1</a:t>
            </a:fld>
            <a:endParaRPr kumimoji="1" lang="en-US" altLang="ja-JP"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79894-ABE9-6D05-934F-132A8EDF9C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68D78D-8BF2-7606-94AB-B5A282A11D3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D0D067-61F7-6508-9775-E7226E17111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88E5BF5-C44B-5F66-9507-64D5218274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11311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6424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EAE8-E911-6022-46C8-64EE6FE521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4EBAE5-5D6C-FF21-3218-C4EA9EAC88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314478-7B0D-8830-5879-A394F0D4E99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17F7E97-F42E-9E8B-BC57-D7116A38B3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8597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28925" y="925513"/>
            <a:ext cx="3332163" cy="2498725"/>
          </a:xfrm>
        </p:spPr>
      </p:sp>
      <p:sp>
        <p:nvSpPr>
          <p:cNvPr id="3" name="ノート プレースホルダー 2"/>
          <p:cNvSpPr>
            <a:spLocks noGrp="1"/>
          </p:cNvSpPr>
          <p:nvPr>
            <p:ph type="body" idx="1"/>
          </p:nvPr>
        </p:nvSpPr>
        <p:spPr/>
        <p:txBody>
          <a:bodyPr/>
          <a:lstStyle/>
          <a:p>
            <a:r>
              <a:rPr kumimoji="1" lang="en-US" altLang="ja-JP" dirty="0"/>
              <a:t>Our calculation scheme successfully revealed the physics in the edge plasma.</a:t>
            </a:r>
          </a:p>
          <a:p>
            <a:r>
              <a:rPr kumimoji="1" lang="en-US" altLang="ja-JP" dirty="0"/>
              <a:t>However, when we would like to extend our calculation scheme to the wide rage of condition, we encounter a difficulty.</a:t>
            </a:r>
          </a:p>
          <a:p>
            <a:r>
              <a:rPr kumimoji="1" lang="en-US" altLang="ja-JP" dirty="0"/>
              <a:t>This figure shows the schematic diagram of the hydrogen recycling model.</a:t>
            </a:r>
          </a:p>
          <a:p>
            <a:r>
              <a:rPr kumimoji="1" lang="en-US" altLang="ja-JP" dirty="0"/>
              <a:t>We have two kind of input parameters and output parameters.</a:t>
            </a:r>
          </a:p>
          <a:p>
            <a:r>
              <a:rPr kumimoji="1" lang="en-US" altLang="ja-JP" dirty="0"/>
              <a:t>Input-A is the irradiation condition such as …</a:t>
            </a:r>
          </a:p>
          <a:p>
            <a:r>
              <a:rPr kumimoji="1" lang="en-US" altLang="ja-JP" dirty="0"/>
              <a:t>Input-B is the material condition such as …</a:t>
            </a:r>
          </a:p>
          <a:p>
            <a:r>
              <a:rPr kumimoji="1" lang="en-US" altLang="ja-JP" dirty="0"/>
              <a:t>We obtain the output such as … corresponding to the input parameters.</a:t>
            </a:r>
          </a:p>
          <a:p>
            <a:r>
              <a:rPr kumimoji="1" lang="en-US" altLang="ja-JP" dirty="0"/>
              <a:t>However, because of the computation time, it is difficult to calculate the all input conditions by MD simulation.</a:t>
            </a:r>
          </a:p>
          <a:p>
            <a:r>
              <a:rPr kumimoji="1" lang="en-US" altLang="ja-JP" dirty="0"/>
              <a:t>Therefore, in the case of conventional method which is calculated by only MD, we could only apply the limited input </a:t>
            </a:r>
            <a:r>
              <a:rPr kumimoji="1" lang="en-US" altLang="ja-JP" dirty="0" err="1"/>
              <a:t>parmaters</a:t>
            </a:r>
            <a:r>
              <a:rPr kumimoji="1" lang="en-US" altLang="ja-JP" dirty="0"/>
              <a:t>.</a:t>
            </a:r>
          </a:p>
          <a:p>
            <a:r>
              <a:rPr kumimoji="1" lang="en-US" altLang="ja-JP" dirty="0"/>
              <a:t>Then, we propose a method assisted by machine learning.</a:t>
            </a:r>
          </a:p>
          <a:p>
            <a:r>
              <a:rPr kumimoji="1" lang="en-US" altLang="ja-JP" dirty="0"/>
              <a:t>In this scheme, first, we obtain the training data by MD code.</a:t>
            </a:r>
          </a:p>
          <a:p>
            <a:r>
              <a:rPr kumimoji="1" lang="en-US" altLang="ja-JP" dirty="0"/>
              <a:t>Then, we train the deep learning model from the training data.</a:t>
            </a:r>
          </a:p>
          <a:p>
            <a:r>
              <a:rPr kumimoji="1" lang="en-US" altLang="ja-JP" dirty="0"/>
              <a:t>The deep learning model can apply to wide </a:t>
            </a:r>
            <a:r>
              <a:rPr kumimoji="1" lang="en-US" altLang="ja-JP" dirty="0" err="1"/>
              <a:t>ragen</a:t>
            </a:r>
            <a:r>
              <a:rPr kumimoji="1" lang="en-US" altLang="ja-JP" dirty="0"/>
              <a:t> of conditions even though we only obtained the training data for limited conditions.</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26D3E-D711-4EC3-85B1-665C7B32A52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649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FC40F-315E-47F0-A87B-B96A172D4CD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70861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A9931-BFFB-4AF5-820F-149F2BE2AE0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542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E9A51-B1EE-17DA-F513-EE35C8C337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AB9CC3-C13C-DC4C-409B-42F619495F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EA7F782-786C-345F-BA65-761CD1C564F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02BFCBA-6E11-5833-D077-5ED7EEE0E51D}"/>
              </a:ext>
            </a:extLst>
          </p:cNvPr>
          <p:cNvSpPr>
            <a:spLocks noGrp="1"/>
          </p:cNvSpPr>
          <p:nvPr>
            <p:ph type="sldNum" sz="quarter" idx="5"/>
          </p:nvPr>
        </p:nvSpPr>
        <p:spPr/>
        <p:txBody>
          <a:bodyPr/>
          <a:lstStyle/>
          <a:p>
            <a:fld id="{BB4FC40F-315E-47F0-A87B-B96A172D4CDC}" type="slidenum">
              <a:rPr kumimoji="1" lang="ja-JP" altLang="en-US" smtClean="0"/>
              <a:t>22</a:t>
            </a:fld>
            <a:endParaRPr kumimoji="1" lang="ja-JP" altLang="en-US"/>
          </a:p>
        </p:txBody>
      </p:sp>
    </p:spTree>
    <p:extLst>
      <p:ext uri="{BB962C8B-B14F-4D97-AF65-F5344CB8AC3E}">
        <p14:creationId xmlns:p14="http://schemas.microsoft.com/office/powerpoint/2010/main" val="3654663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BE2E-2C6D-2C0E-6F20-B4740B2D5B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C581E9-36FB-7370-8C57-903FF1BFED0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BFABFB-0AE1-2C64-FB8F-7172B442EE3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32C2FEF-ADFF-E9E2-00CB-C84E10697B6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8659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0F98F-FCF9-D527-1DBA-AB80D201C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DD29A0-9D06-8F75-5DC6-245C680A4E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F7E2F4-75DA-D35F-8084-5D7E10E65331}"/>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CBBF130A-7700-328D-C86D-273C3A0C7914}"/>
              </a:ext>
            </a:extLst>
          </p:cNvPr>
          <p:cNvSpPr>
            <a:spLocks noGrp="1"/>
          </p:cNvSpPr>
          <p:nvPr>
            <p:ph type="sldNum" sz="quarter" idx="5"/>
          </p:nvPr>
        </p:nvSpPr>
        <p:spPr/>
        <p:txBody>
          <a:bodyPr/>
          <a:lstStyle/>
          <a:p>
            <a:fld id="{93A265C9-D63F-47ED-B1E4-E73C9FAAA189}" type="slidenum">
              <a:rPr kumimoji="1" lang="ja-JP" altLang="en-US" smtClean="0"/>
              <a:t>24</a:t>
            </a:fld>
            <a:endParaRPr kumimoji="1" lang="ja-JP" altLang="en-US"/>
          </a:p>
        </p:txBody>
      </p:sp>
    </p:spTree>
    <p:extLst>
      <p:ext uri="{BB962C8B-B14F-4D97-AF65-F5344CB8AC3E}">
        <p14:creationId xmlns:p14="http://schemas.microsoft.com/office/powerpoint/2010/main" val="236970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latin typeface="Times New Roman" panose="02020603050405020304" pitchFamily="18" charset="0"/>
                <a:ea typeface="游明朝" panose="02020400000000000000" pitchFamily="18" charset="-128"/>
                <a:cs typeface="Times New Roman" panose="02020603050405020304" pitchFamily="18" charset="0"/>
              </a:rPr>
              <a:t>Therefore, in this study, we propose a method that adds a deep learning process between the injection and diffusion phases to enable fast computation by predicting potential minima and migration barriers.</a:t>
            </a:r>
            <a:endParaRPr lang="ja-JP" altLang="ja-JP" sz="1800" kern="100" dirty="0">
              <a:latin typeface="Times New Roman" panose="02020603050405020304" pitchFamily="18" charset="0"/>
              <a:ea typeface="游明朝" panose="02020400000000000000" pitchFamily="18" charset="-128"/>
              <a:cs typeface="Times New Roman" panose="02020603050405020304" pitchFamily="18" charset="0"/>
            </a:endParaRPr>
          </a:p>
          <a:p>
            <a:pPr algn="just"/>
            <a:r>
              <a:rPr lang="en-US" altLang="ja-JP" sz="1800" kern="100" dirty="0">
                <a:latin typeface="Times New Roman" panose="02020603050405020304" pitchFamily="18" charset="0"/>
                <a:ea typeface="游明朝" panose="02020400000000000000" pitchFamily="18" charset="-128"/>
                <a:cs typeface="Times New Roman" panose="02020603050405020304" pitchFamily="18" charset="0"/>
              </a:rPr>
              <a:t>Specifically, we will develop a model that uses deep learning to predict three key elements: 3D potential energy distribution, Migration barrier, and Minimum potential point.</a:t>
            </a:r>
            <a:endParaRPr lang="ja-JP" altLang="ja-JP" sz="1800" kern="100" dirty="0">
              <a:latin typeface="Times New Roman" panose="02020603050405020304" pitchFamily="18" charset="0"/>
              <a:ea typeface="游明朝" panose="02020400000000000000" pitchFamily="18" charset="-128"/>
              <a:cs typeface="Times New Roman" panose="02020603050405020304" pitchFamily="18" charset="0"/>
            </a:endParaRPr>
          </a:p>
          <a:p>
            <a:pPr algn="just"/>
            <a:r>
              <a:rPr lang="en-US" altLang="ja-JP" sz="1800" kern="100" dirty="0">
                <a:latin typeface="Times New Roman" panose="02020603050405020304" pitchFamily="18" charset="0"/>
                <a:ea typeface="游明朝" panose="02020400000000000000" pitchFamily="18" charset="-128"/>
                <a:cs typeface="Times New Roman" panose="02020603050405020304" pitchFamily="18" charset="0"/>
              </a:rPr>
              <a:t>In this study, I developed a deep learning model to predict the 3D potential energy distribution, and the migration barrier was determined using the Nudged Elastic Band method.</a:t>
            </a:r>
            <a:endParaRPr lang="ja-JP" altLang="ja-JP" sz="1800" kern="100" dirty="0">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7" name="日付プレースホルダー 6">
            <a:extLst>
              <a:ext uri="{FF2B5EF4-FFF2-40B4-BE49-F238E27FC236}">
                <a16:creationId xmlns:a16="http://schemas.microsoft.com/office/drawing/2014/main" id="{EC32B213-F10A-E0CF-BE0B-64C9731DB00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3763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3F13-F554-755C-B67F-9EF961AEEC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4640DB-1E84-33A0-CA3A-CE79F4A938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0A642D-1C5E-E453-136E-AFDC165C4B5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0F6D04E-1514-4BFA-9688-EB4099053E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0527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mn-ea"/>
              </a:rPr>
              <a:t>Here, about result of predicting test data.</a:t>
            </a:r>
          </a:p>
          <a:p>
            <a:endParaRPr lang="en-US" altLang="ja-JP" dirty="0">
              <a:latin typeface="+mn-ea"/>
            </a:endParaRPr>
          </a:p>
          <a:p>
            <a:r>
              <a:rPr lang="en-US" altLang="ja-JP" dirty="0">
                <a:latin typeface="+mn-ea"/>
              </a:rPr>
              <a:t>The left figure is the label data, the center figure is the prediction data, and the right figure is the error.</a:t>
            </a:r>
          </a:p>
          <a:p>
            <a:r>
              <a:rPr lang="en-US" altLang="ja-JP" dirty="0">
                <a:latin typeface="+mn-ea"/>
              </a:rPr>
              <a:t>The error is the absolute difference between the label data and prediction data, and </a:t>
            </a:r>
            <a:r>
              <a:rPr lang="en-US" altLang="ja-JP" b="1" dirty="0">
                <a:latin typeface="+mn-ea"/>
              </a:rPr>
              <a:t>it is plotted with a maximum value set to 4.</a:t>
            </a:r>
          </a:p>
          <a:p>
            <a:endParaRPr lang="en-US" altLang="ja-JP" dirty="0">
              <a:latin typeface="+mn-ea"/>
            </a:endParaRPr>
          </a:p>
          <a:p>
            <a:pPr defTabSz="953761">
              <a:defRPr/>
            </a:pPr>
            <a:r>
              <a:rPr lang="en-US" altLang="ja-JP" dirty="0">
                <a:latin typeface="+mn-ea"/>
              </a:rPr>
              <a:t>The accuracy is generally good based on the comparison between the Ture and Predict.</a:t>
            </a:r>
          </a:p>
          <a:p>
            <a:r>
              <a:rPr lang="en-US" altLang="ja-JP" dirty="0">
                <a:latin typeface="+mn-ea"/>
              </a:rPr>
              <a:t>However, the absolute error indicates that predicting the contours of the particles is challenging.</a:t>
            </a:r>
          </a:p>
          <a:p>
            <a:endParaRPr kumimoji="1" lang="ja-JP" altLang="en-US" dirty="0"/>
          </a:p>
        </p:txBody>
      </p:sp>
      <p:sp>
        <p:nvSpPr>
          <p:cNvPr id="7" name="日付プレースホルダー 6">
            <a:extLst>
              <a:ext uri="{FF2B5EF4-FFF2-40B4-BE49-F238E27FC236}">
                <a16:creationId xmlns:a16="http://schemas.microsoft.com/office/drawing/2014/main" id="{D35411CD-16B1-B999-B87F-604C9A90A783}"/>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97021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6241-4A45-33B1-9915-1E6606F038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92C600-6725-DD95-06E6-794B0D341AE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B0E16D-63C6-09C1-1A0A-D0C0F72D087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2F84E03-FCBF-92AE-A4FF-D9628BAF09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6860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E0DEA-6EA0-405F-BF98-5333FE7C65B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59451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61CE-4617-7B58-DD94-0421A9D4A4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D66CF4-3DCA-9502-5DDE-30537C1750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DE0388-CFB9-68DB-0C35-3232D06CE5E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58F4607-E86B-1EDE-A21E-12A74B9A304E}"/>
              </a:ext>
            </a:extLst>
          </p:cNvPr>
          <p:cNvSpPr>
            <a:spLocks noGrp="1"/>
          </p:cNvSpPr>
          <p:nvPr>
            <p:ph type="sldNum" sz="quarter" idx="5"/>
          </p:nvPr>
        </p:nvSpPr>
        <p:spPr/>
        <p:txBody>
          <a:bodyPr/>
          <a:lstStyle/>
          <a:p>
            <a:fld id="{93A265C9-D63F-47ED-B1E4-E73C9FAAA189}" type="slidenum">
              <a:rPr kumimoji="1" lang="ja-JP" altLang="en-US" smtClean="0"/>
              <a:t>35</a:t>
            </a:fld>
            <a:endParaRPr kumimoji="1" lang="ja-JP" altLang="en-US"/>
          </a:p>
        </p:txBody>
      </p:sp>
    </p:spTree>
    <p:extLst>
      <p:ext uri="{BB962C8B-B14F-4D97-AF65-F5344CB8AC3E}">
        <p14:creationId xmlns:p14="http://schemas.microsoft.com/office/powerpoint/2010/main" val="4049490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5C9-D63F-47ED-B1E4-E73C9FAAA18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53844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6DE2-4F7F-4FAB-A963-23C3A43706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F148B3-0C90-E939-7695-BDB8EF3617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3C29FC-D196-0A95-CAC5-234B904B08DF}"/>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9A43A69-65EF-EAE0-CB79-A53457CA3C3F}"/>
              </a:ext>
            </a:extLst>
          </p:cNvPr>
          <p:cNvSpPr>
            <a:spLocks noGrp="1"/>
          </p:cNvSpPr>
          <p:nvPr>
            <p:ph type="sldNum" sz="quarter" idx="5"/>
          </p:nvPr>
        </p:nvSpPr>
        <p:spPr/>
        <p:txBody>
          <a:bodyPr/>
          <a:lstStyle/>
          <a:p>
            <a:fld id="{93A265C9-D63F-47ED-B1E4-E73C9FAAA189}" type="slidenum">
              <a:rPr kumimoji="1" lang="ja-JP" altLang="en-US" smtClean="0"/>
              <a:t>38</a:t>
            </a:fld>
            <a:endParaRPr kumimoji="1" lang="ja-JP" altLang="en-US"/>
          </a:p>
        </p:txBody>
      </p:sp>
    </p:spTree>
    <p:extLst>
      <p:ext uri="{BB962C8B-B14F-4D97-AF65-F5344CB8AC3E}">
        <p14:creationId xmlns:p14="http://schemas.microsoft.com/office/powerpoint/2010/main" val="382908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B4FC40F-315E-47F0-A87B-B96A172D4CDC}" type="slidenum">
              <a:rPr kumimoji="1" lang="ja-JP" altLang="en-US" smtClean="0"/>
              <a:t>42</a:t>
            </a:fld>
            <a:endParaRPr kumimoji="1" lang="ja-JP" altLang="en-US"/>
          </a:p>
        </p:txBody>
      </p:sp>
    </p:spTree>
    <p:extLst>
      <p:ext uri="{BB962C8B-B14F-4D97-AF65-F5344CB8AC3E}">
        <p14:creationId xmlns:p14="http://schemas.microsoft.com/office/powerpoint/2010/main" val="1076586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1eV</a:t>
            </a:r>
            <a:r>
              <a:rPr kumimoji="1" lang="ja-JP" altLang="en-US" dirty="0"/>
              <a:t>を１つのプラズマに注入すると約</a:t>
            </a:r>
            <a:r>
              <a:rPr kumimoji="1" lang="en-US" altLang="ja-JP" dirty="0"/>
              <a:t>10000</a:t>
            </a:r>
            <a:r>
              <a:rPr kumimoji="1" lang="ja-JP" altLang="en-US" dirty="0"/>
              <a:t>度になる。しかし温度はマクスウェル・ボルツマン分布にし</a:t>
            </a:r>
            <a:endParaRPr kumimoji="1" lang="en-US" altLang="ja-JP" dirty="0"/>
          </a:p>
          <a:p>
            <a:r>
              <a:rPr kumimoji="1" lang="ja-JP" altLang="en-US" dirty="0"/>
              <a:t>エネルギー固有値とは</a:t>
            </a:r>
            <a:endParaRPr kumimoji="1" lang="en-US" altLang="ja-JP" dirty="0"/>
          </a:p>
          <a:p>
            <a:r>
              <a:rPr kumimoji="1" lang="ja-JP" altLang="en-US" dirty="0"/>
              <a:t>ポピュレーションいくつだ？</a:t>
            </a:r>
            <a:r>
              <a:rPr kumimoji="1" lang="en-US" altLang="ja-JP" dirty="0"/>
              <a:t>1.0*10</a:t>
            </a:r>
            <a:r>
              <a:rPr kumimoji="1" lang="ja-JP" altLang="en-US" dirty="0"/>
              <a:t>＾</a:t>
            </a:r>
            <a:r>
              <a:rPr kumimoji="1" lang="en-US" altLang="ja-JP" dirty="0"/>
              <a:t>14eV</a:t>
            </a:r>
          </a:p>
          <a:p>
            <a:r>
              <a:rPr kumimoji="1" lang="en-US" altLang="ja-JP" dirty="0"/>
              <a:t>10000eV</a:t>
            </a:r>
            <a:r>
              <a:rPr kumimoji="1" lang="ja-JP" altLang="en-US" dirty="0"/>
              <a:t>ほど奪われている</a:t>
            </a:r>
            <a:endParaRPr kumimoji="1" lang="en-US" altLang="ja-JP" dirty="0"/>
          </a:p>
          <a:p>
            <a:r>
              <a:rPr kumimoji="1" lang="ja-JP" altLang="en-US" dirty="0"/>
              <a:t>めっちゃ奪われていない？</a:t>
            </a:r>
            <a:endParaRPr kumimoji="1" lang="en-US" altLang="ja-JP" dirty="0"/>
          </a:p>
          <a:p>
            <a:r>
              <a:rPr kumimoji="1" lang="ja-JP" altLang="en-US" dirty="0"/>
              <a:t>より長い時間を</a:t>
            </a:r>
            <a:r>
              <a:rPr kumimoji="1" lang="ja-JP" altLang="en-US"/>
              <a:t>計算したらどうなるの？</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02EF0-F39D-4C5A-BE6F-58BB687D39F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15809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Of cores, no theoretical method to obtain q</a:t>
            </a:r>
            <a:r>
              <a:rPr lang="en-US" altLang="ja-JP" b="0" i="0" dirty="0">
                <a:solidFill>
                  <a:srgbClr val="202124"/>
                </a:solidFill>
                <a:effectLst/>
                <a:latin typeface="arial" panose="020B0604020202020204" pitchFamily="34" charset="0"/>
              </a:rPr>
              <a:t>uantum values from classical values.</a:t>
            </a:r>
          </a:p>
          <a:p>
            <a:r>
              <a:rPr kumimoji="1" lang="en-US" altLang="ja-JP" dirty="0"/>
              <a:t>However, </a:t>
            </a:r>
            <a:r>
              <a:rPr lang="en-US" altLang="ja-JP" b="0" i="0" dirty="0">
                <a:solidFill>
                  <a:srgbClr val="202124"/>
                </a:solidFill>
                <a:effectLst/>
                <a:latin typeface="arial" panose="020B0604020202020204" pitchFamily="34" charset="0"/>
              </a:rPr>
              <a:t>as one possibility, </a:t>
            </a:r>
            <a:r>
              <a:rPr kumimoji="1" lang="en-US" altLang="ja-JP" dirty="0"/>
              <a:t>we translate the </a:t>
            </a:r>
            <a:r>
              <a:rPr lang="en-US" altLang="ja-JP" b="0" i="0" dirty="0">
                <a:solidFill>
                  <a:srgbClr val="202124"/>
                </a:solidFill>
                <a:effectLst/>
                <a:latin typeface="arial" panose="020B0604020202020204" pitchFamily="34" charset="0"/>
              </a:rPr>
              <a:t>classical values obtained by MD to the </a:t>
            </a:r>
            <a:r>
              <a:rPr kumimoji="1" lang="en-US" altLang="ja-JP" dirty="0"/>
              <a:t>q</a:t>
            </a:r>
            <a:r>
              <a:rPr lang="en-US" altLang="ja-JP" b="0" i="0" dirty="0">
                <a:solidFill>
                  <a:srgbClr val="202124"/>
                </a:solidFill>
                <a:effectLst/>
                <a:latin typeface="arial" panose="020B0604020202020204" pitchFamily="34" charset="0"/>
              </a:rPr>
              <a:t>uantum values by these procedure.</a:t>
            </a:r>
          </a:p>
          <a:p>
            <a:endParaRPr kumimoji="1" lang="en-US" altLang="ja-JP" dirty="0"/>
          </a:p>
          <a:p>
            <a:r>
              <a:rPr lang="en-US" altLang="ja-JP" b="1" i="0" dirty="0">
                <a:solidFill>
                  <a:srgbClr val="DC143C"/>
                </a:solidFill>
                <a:effectLst/>
                <a:latin typeface="Arial" panose="020B0604020202020204" pitchFamily="34" charset="0"/>
              </a:rPr>
              <a:t>round</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to</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the</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nearest</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whole</a:t>
            </a:r>
            <a:r>
              <a:rPr lang="en-US" altLang="ja-JP" b="1" i="0" dirty="0">
                <a:solidFill>
                  <a:srgbClr val="004294"/>
                </a:solidFill>
                <a:effectLst/>
                <a:latin typeface="Arial" panose="020B0604020202020204" pitchFamily="34" charset="0"/>
              </a:rPr>
              <a:t> </a:t>
            </a:r>
            <a:r>
              <a:rPr lang="en-US" altLang="ja-JP" b="1" i="0" dirty="0">
                <a:solidFill>
                  <a:srgbClr val="DC143C"/>
                </a:solidFill>
                <a:effectLst/>
                <a:latin typeface="Arial" panose="020B0604020202020204" pitchFamily="34" charset="0"/>
              </a:rPr>
              <a:t>number</a:t>
            </a:r>
            <a:endParaRPr kumimoji="1" lang="ja-JP" altLang="en-US" dirty="0"/>
          </a:p>
        </p:txBody>
      </p:sp>
      <p:sp>
        <p:nvSpPr>
          <p:cNvPr id="4" name="スライド番号プレースホルダー 3"/>
          <p:cNvSpPr>
            <a:spLocks noGrp="1"/>
          </p:cNvSpPr>
          <p:nvPr>
            <p:ph type="sldNum" sz="quarter" idx="5"/>
          </p:nvPr>
        </p:nvSpPr>
        <p:spPr/>
        <p:txBody>
          <a:bodyPr/>
          <a:lstStyle/>
          <a:p>
            <a:fld id="{875A7F4E-0D60-4161-8197-C05DF1D8DE5D}" type="slidenum">
              <a:rPr kumimoji="1" lang="ja-JP" altLang="en-US" smtClean="0"/>
              <a:t>46</a:t>
            </a:fld>
            <a:endParaRPr kumimoji="1" lang="ja-JP" altLang="en-US"/>
          </a:p>
        </p:txBody>
      </p:sp>
    </p:spTree>
    <p:extLst>
      <p:ext uri="{BB962C8B-B14F-4D97-AF65-F5344CB8AC3E}">
        <p14:creationId xmlns:p14="http://schemas.microsoft.com/office/powerpoint/2010/main" val="225037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u="none"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120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9183B-4F82-E00B-6346-2DAB2A549C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C60598-0900-1EF7-2994-593F5805CA46}"/>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7458770D-459E-C9A4-C374-C757B928CCC6}"/>
              </a:ext>
            </a:extLst>
          </p:cNvPr>
          <p:cNvSpPr>
            <a:spLocks noGrp="1"/>
          </p:cNvSpPr>
          <p:nvPr>
            <p:ph type="body" idx="1"/>
          </p:nvPr>
        </p:nvSpPr>
        <p:spPr/>
        <p:txBody>
          <a:bodyPr/>
          <a:lstStyle/>
          <a:p>
            <a:r>
              <a:rPr kumimoji="1" lang="ja-JP" altLang="en-US"/>
              <a:t>・炉壁から放出された水素分子の振動・回転準位を</a:t>
            </a:r>
            <a:r>
              <a:rPr kumimoji="1" lang="en-US" altLang="ja-JP" dirty="0"/>
              <a:t>MD</a:t>
            </a:r>
            <a:r>
              <a:rPr kumimoji="1" lang="ja-JP" altLang="en-US"/>
              <a:t>で計算する。</a:t>
            </a:r>
            <a:endParaRPr kumimoji="1" lang="en-US" altLang="ja-JP" dirty="0"/>
          </a:p>
          <a:p>
            <a:r>
              <a:rPr kumimoji="1" lang="ja-JP" altLang="en-US"/>
              <a:t>・得た振動・回転準位をもとに</a:t>
            </a:r>
            <a:r>
              <a:rPr kumimoji="1" lang="en-US" altLang="ja-JP" dirty="0"/>
              <a:t>NT</a:t>
            </a:r>
            <a:r>
              <a:rPr kumimoji="1" lang="ja-JP" altLang="en-US"/>
              <a:t>計算を実施し、周辺プラズマ周辺の振動回転準位のポピューレションの分布を計算</a:t>
            </a:r>
            <a:endParaRPr kumimoji="1" lang="en-US" altLang="ja-JP" dirty="0"/>
          </a:p>
          <a:p>
            <a:r>
              <a:rPr kumimoji="1" lang="ja-JP" altLang="en-US"/>
              <a:t>・分光計測との比較も検討</a:t>
            </a:r>
            <a:endParaRPr kumimoji="1" lang="en-US" altLang="ja-JP" dirty="0"/>
          </a:p>
        </p:txBody>
      </p:sp>
      <p:sp>
        <p:nvSpPr>
          <p:cNvPr id="4" name="スライド番号プレースホルダー 3">
            <a:extLst>
              <a:ext uri="{FF2B5EF4-FFF2-40B4-BE49-F238E27FC236}">
                <a16:creationId xmlns:a16="http://schemas.microsoft.com/office/drawing/2014/main" id="{8DC8B0E0-8EB7-585B-7643-19B713BE5623}"/>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52DE56-9016-7646-809A-B5CBDB9F824B}"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714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F409-88ED-2084-8012-C9CF48840D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1ED5AE-F7D2-2A4B-9E06-AB4FBF9642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6D5D5E-ED4A-ABBE-DCE1-EB537516CF9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EC11835-BFC9-2F2A-9F6A-9D06868AE6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485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9557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053506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198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9D840-289D-A724-B140-23345C4C48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D4EB71-4A7D-9852-0F26-E5C7D75B1A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95B433-B2FC-9112-F74F-8156028FA1E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BD3157C-37CE-48E3-1E47-75137D6383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A7F4E-0D60-4161-8197-C05DF1D8DE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186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A039D4F-B0A5-40DF-8BCD-C4B0AC538A06}" type="slidenum">
              <a:rPr lang="en-US" altLang="ja-JP" smtClean="0"/>
              <a:pPr>
                <a:defRPr/>
              </a:pPr>
              <a:t>‹#›</a:t>
            </a:fld>
            <a:endParaRPr lang="en-US" altLang="ja-JP" dirty="0"/>
          </a:p>
        </p:txBody>
      </p:sp>
    </p:spTree>
    <p:extLst>
      <p:ext uri="{BB962C8B-B14F-4D97-AF65-F5344CB8AC3E}">
        <p14:creationId xmlns:p14="http://schemas.microsoft.com/office/powerpoint/2010/main" val="224128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FA09F78-65C8-42DF-AF42-3FED8512003A}" type="datetime1">
              <a:rPr kumimoji="1" lang="ja-JP" altLang="en-US" smtClean="0"/>
              <a:t>2025/5/26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389641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820D7B6-28D2-45B6-9E0B-6D14D1EF17B4}" type="datetime1">
              <a:rPr kumimoji="1" lang="ja-JP" altLang="en-US" smtClean="0"/>
              <a:t>2025/5/26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49764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DACA9-08B7-4548-8223-51C53443365A}" type="datetime1">
              <a:rPr kumimoji="1" lang="ja-JP" altLang="en-US" smtClean="0"/>
              <a:t>2025/5/26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169153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104B02-4EB1-489F-ABDD-295590540F34}" type="datetime1">
              <a:rPr kumimoji="1" lang="ja-JP" altLang="en-US" smtClean="0"/>
              <a:t>2025/5/26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3509790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7EB7CCA-8995-48CF-B8F9-C48D371CDEEC}" type="datetime1">
              <a:rPr kumimoji="1" lang="ja-JP" altLang="en-US" smtClean="0"/>
              <a:t>2025/5/26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3381799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AF65CCE-11A2-4DE7-8F90-1A4F7DAB5FF9}" type="datetime1">
              <a:rPr kumimoji="1" lang="ja-JP" altLang="en-US" smtClean="0"/>
              <a:t>2025/5/26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1040804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3D42FA-BDE5-4FC6-A300-6E055F74CC14}" type="datetime1">
              <a:rPr kumimoji="1" lang="ja-JP" altLang="en-US" smtClean="0"/>
              <a:t>2025/5/26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81486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EB31D0-A50E-4704-BA55-B8591C0256E1}" type="datetime1">
              <a:rPr kumimoji="1" lang="ja-JP" altLang="en-US" smtClean="0"/>
              <a:t>2025/5/26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54D942-E2CD-4743-A8BA-7B65784F1B32}" type="slidenum">
              <a:rPr lang="ja-JP" altLang="en-US" smtClean="0"/>
              <a:pPr/>
              <a:t>‹#›</a:t>
            </a:fld>
            <a:r>
              <a:rPr lang="en-US" altLang="ja-JP" dirty="0"/>
              <a:t>/29</a:t>
            </a:r>
            <a:endParaRPr lang="ja-JP" altLang="en-US" dirty="0"/>
          </a:p>
        </p:txBody>
      </p:sp>
    </p:spTree>
    <p:extLst>
      <p:ext uri="{BB962C8B-B14F-4D97-AF65-F5344CB8AC3E}">
        <p14:creationId xmlns:p14="http://schemas.microsoft.com/office/powerpoint/2010/main" val="13761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DDF297-3171-4EBE-AEC6-71CE42DEBD0A}" type="datetime1">
              <a:rPr kumimoji="1" lang="ja-JP" altLang="en-US" smtClean="0"/>
              <a:t>2025/5/26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54D942-E2CD-4743-A8BA-7B65784F1B32}" type="slidenum">
              <a:rPr lang="ja-JP" altLang="en-US" smtClean="0"/>
              <a:pPr/>
              <a:t>‹#›</a:t>
            </a:fld>
            <a:r>
              <a:rPr lang="en-US" altLang="ja-JP" dirty="0"/>
              <a:t>/29</a:t>
            </a:r>
            <a:endParaRPr lang="ja-JP" altLang="en-US" dirty="0"/>
          </a:p>
        </p:txBody>
      </p:sp>
    </p:spTree>
    <p:extLst>
      <p:ext uri="{BB962C8B-B14F-4D97-AF65-F5344CB8AC3E}">
        <p14:creationId xmlns:p14="http://schemas.microsoft.com/office/powerpoint/2010/main" val="96717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7F5F31F-DF74-499A-A15E-C2DD3A64A74A}" type="datetime1">
              <a:rPr kumimoji="1" lang="ja-JP" altLang="en-US" smtClean="0"/>
              <a:t>2025/5/26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D54D942-E2CD-4743-A8BA-7B65784F1B32}" type="slidenum">
              <a:rPr lang="ja-JP" altLang="en-US" smtClean="0"/>
              <a:pPr/>
              <a:t>‹#›</a:t>
            </a:fld>
            <a:r>
              <a:rPr lang="en-US" altLang="ja-JP" dirty="0"/>
              <a:t>/29</a:t>
            </a:r>
            <a:endParaRPr lang="ja-JP" altLang="en-US" dirty="0"/>
          </a:p>
        </p:txBody>
      </p:sp>
    </p:spTree>
    <p:extLst>
      <p:ext uri="{BB962C8B-B14F-4D97-AF65-F5344CB8AC3E}">
        <p14:creationId xmlns:p14="http://schemas.microsoft.com/office/powerpoint/2010/main" val="648386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C1489AE-4BBB-461E-980E-474F0D287F6A}" type="slidenum">
              <a:rPr lang="en-US" altLang="ja-JP" smtClean="0"/>
              <a:pPr>
                <a:defRPr/>
              </a:pPr>
              <a:t>‹#›</a:t>
            </a:fld>
            <a:endParaRPr lang="en-US" altLang="ja-JP" dirty="0"/>
          </a:p>
        </p:txBody>
      </p:sp>
    </p:spTree>
    <p:extLst>
      <p:ext uri="{BB962C8B-B14F-4D97-AF65-F5344CB8AC3E}">
        <p14:creationId xmlns:p14="http://schemas.microsoft.com/office/powerpoint/2010/main" val="2796144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4827A1-3C0C-4E82-8217-3FF5D9CBA4AE}" type="datetime1">
              <a:rPr kumimoji="1" lang="ja-JP" altLang="en-US" smtClean="0"/>
              <a:t>2025/5/26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D54D942-E2CD-4743-A8BA-7B65784F1B32}" type="slidenum">
              <a:rPr lang="ja-JP" altLang="en-US" smtClean="0"/>
              <a:pPr/>
              <a:t>‹#›</a:t>
            </a:fld>
            <a:r>
              <a:rPr lang="en-US" altLang="ja-JP" dirty="0"/>
              <a:t>/29</a:t>
            </a:r>
            <a:endParaRPr lang="ja-JP" altLang="en-US" dirty="0"/>
          </a:p>
        </p:txBody>
      </p:sp>
    </p:spTree>
    <p:extLst>
      <p:ext uri="{BB962C8B-B14F-4D97-AF65-F5344CB8AC3E}">
        <p14:creationId xmlns:p14="http://schemas.microsoft.com/office/powerpoint/2010/main" val="2894004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034DAC-C9F9-CF4A-A3D9-4C6B1B503557}"/>
              </a:ext>
            </a:extLst>
          </p:cNvPr>
          <p:cNvSpPr>
            <a:spLocks noGrp="1"/>
          </p:cNvSpPr>
          <p:nvPr>
            <p:ph type="title" hasCustomPrompt="1"/>
          </p:nvPr>
        </p:nvSpPr>
        <p:spPr>
          <a:xfrm>
            <a:off x="1767454" y="2389869"/>
            <a:ext cx="7018200" cy="1325563"/>
          </a:xfrm>
          <a:prstGeom prst="rect">
            <a:avLst/>
          </a:prstGeom>
        </p:spPr>
        <p:txBody>
          <a:bodyPr/>
          <a:lstStyle>
            <a:lvl1pPr algn="l">
              <a:defRPr sz="4500" spc="225">
                <a:solidFill>
                  <a:srgbClr val="0E5D25"/>
                </a:solidFill>
                <a:effectLst/>
                <a:latin typeface="Hiragino Maru Gothic Pro W4" panose="020F0400000000000000" pitchFamily="34" charset="-128"/>
                <a:ea typeface="Hiragino Maru Gothic Pro W4" panose="020F0400000000000000" pitchFamily="34" charset="-128"/>
              </a:defRPr>
            </a:lvl1pPr>
          </a:lstStyle>
          <a:p>
            <a:r>
              <a:rPr kumimoji="1" lang="en-US" altLang="ja-JP" dirty="0"/>
              <a:t>Sample heading.</a:t>
            </a:r>
            <a:endParaRPr kumimoji="1" lang="ja-JP" altLang="en-US"/>
          </a:p>
        </p:txBody>
      </p:sp>
      <p:sp>
        <p:nvSpPr>
          <p:cNvPr id="15" name="テキスト プレースホルダー 14">
            <a:extLst>
              <a:ext uri="{FF2B5EF4-FFF2-40B4-BE49-F238E27FC236}">
                <a16:creationId xmlns:a16="http://schemas.microsoft.com/office/drawing/2014/main" id="{49B3FEEC-ABF9-9044-8DC2-DC35EB3567B7}"/>
              </a:ext>
            </a:extLst>
          </p:cNvPr>
          <p:cNvSpPr>
            <a:spLocks noGrp="1"/>
          </p:cNvSpPr>
          <p:nvPr>
            <p:ph type="body" sz="quarter" idx="10" hasCustomPrompt="1"/>
          </p:nvPr>
        </p:nvSpPr>
        <p:spPr>
          <a:xfrm>
            <a:off x="1776335" y="3625624"/>
            <a:ext cx="7004185" cy="1044575"/>
          </a:xfrm>
          <a:prstGeom prst="rect">
            <a:avLst/>
          </a:prstGeom>
        </p:spPr>
        <p:txBody>
          <a:bodyPr/>
          <a:lstStyle>
            <a:lvl1pPr marL="0" indent="0" algn="l">
              <a:buNone/>
              <a:defRPr sz="2700">
                <a:solidFill>
                  <a:sysClr val="windowText" lastClr="000000"/>
                </a:solidFill>
                <a:effectLst/>
                <a:latin typeface="Hiragino Maru Gothic Pro W4" panose="020F0400000000000000" pitchFamily="34" charset="-128"/>
                <a:ea typeface="Hiragino Maru Gothic Pro W4" panose="020F0400000000000000" pitchFamily="34" charset="-128"/>
              </a:defRPr>
            </a:lvl1pPr>
          </a:lstStyle>
          <a:p>
            <a:r>
              <a:rPr kumimoji="1" lang="en-US" altLang="ja-JP" dirty="0"/>
              <a:t>Sample heading. Click to add text.</a:t>
            </a:r>
            <a:endParaRPr kumimoji="1" lang="ja-JP" altLang="en-US"/>
          </a:p>
        </p:txBody>
      </p:sp>
      <p:pic>
        <p:nvPicPr>
          <p:cNvPr id="14" name="図 13">
            <a:extLst>
              <a:ext uri="{FF2B5EF4-FFF2-40B4-BE49-F238E27FC236}">
                <a16:creationId xmlns:a16="http://schemas.microsoft.com/office/drawing/2014/main" id="{61DF460C-2CEA-1046-9416-EA8EFF925778}"/>
              </a:ext>
            </a:extLst>
          </p:cNvPr>
          <p:cNvPicPr>
            <a:picLocks noChangeAspect="1"/>
          </p:cNvPicPr>
          <p:nvPr userDrawn="1"/>
        </p:nvPicPr>
        <p:blipFill>
          <a:blip r:embed="rId2"/>
          <a:stretch>
            <a:fillRect/>
          </a:stretch>
        </p:blipFill>
        <p:spPr>
          <a:xfrm>
            <a:off x="391049" y="2375401"/>
            <a:ext cx="1127509" cy="1935342"/>
          </a:xfrm>
          <a:prstGeom prst="rect">
            <a:avLst/>
          </a:prstGeom>
          <a:solidFill>
            <a:schemeClr val="accent2"/>
          </a:solidFill>
        </p:spPr>
      </p:pic>
      <p:sp>
        <p:nvSpPr>
          <p:cNvPr id="18" name="フリーフォーム 17">
            <a:extLst>
              <a:ext uri="{FF2B5EF4-FFF2-40B4-BE49-F238E27FC236}">
                <a16:creationId xmlns:a16="http://schemas.microsoft.com/office/drawing/2014/main" id="{E00CBC8E-4FBC-1E4B-9A00-EC488EF70759}"/>
              </a:ext>
            </a:extLst>
          </p:cNvPr>
          <p:cNvSpPr/>
          <p:nvPr userDrawn="1"/>
        </p:nvSpPr>
        <p:spPr>
          <a:xfrm rot="2111757">
            <a:off x="605251" y="2168671"/>
            <a:ext cx="600464" cy="2307411"/>
          </a:xfrm>
          <a:custGeom>
            <a:avLst/>
            <a:gdLst>
              <a:gd name="connsiteX0" fmla="*/ 538843 w 1081292"/>
              <a:gd name="connsiteY0" fmla="*/ 0 h 3116320"/>
              <a:gd name="connsiteX1" fmla="*/ 1066739 w 1081292"/>
              <a:gd name="connsiteY1" fmla="*/ 430247 h 3116320"/>
              <a:gd name="connsiteX2" fmla="*/ 1076800 w 1081292"/>
              <a:gd name="connsiteY2" fmla="*/ 530051 h 3116320"/>
              <a:gd name="connsiteX3" fmla="*/ 1081292 w 1081292"/>
              <a:gd name="connsiteY3" fmla="*/ 530051 h 3116320"/>
              <a:gd name="connsiteX4" fmla="*/ 1081292 w 1081292"/>
              <a:gd name="connsiteY4" fmla="*/ 2571122 h 3116320"/>
              <a:gd name="connsiteX5" fmla="*/ 1077046 w 1081292"/>
              <a:gd name="connsiteY5" fmla="*/ 2571122 h 3116320"/>
              <a:gd name="connsiteX6" fmla="*/ 1077686 w 1081292"/>
              <a:gd name="connsiteY6" fmla="*/ 2577477 h 3116320"/>
              <a:gd name="connsiteX7" fmla="*/ 538843 w 1081292"/>
              <a:gd name="connsiteY7" fmla="*/ 3116320 h 3116320"/>
              <a:gd name="connsiteX8" fmla="*/ 0 w 1081292"/>
              <a:gd name="connsiteY8" fmla="*/ 2577477 h 3116320"/>
              <a:gd name="connsiteX9" fmla="*/ 1292 w 1081292"/>
              <a:gd name="connsiteY9" fmla="*/ 2564660 h 3116320"/>
              <a:gd name="connsiteX10" fmla="*/ 1292 w 1081292"/>
              <a:gd name="connsiteY10" fmla="*/ 551659 h 3116320"/>
              <a:gd name="connsiteX11" fmla="*/ 0 w 1081292"/>
              <a:gd name="connsiteY11" fmla="*/ 538843 h 3116320"/>
              <a:gd name="connsiteX12" fmla="*/ 538843 w 1081292"/>
              <a:gd name="connsiteY12" fmla="*/ 0 h 31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292" h="3116320">
                <a:moveTo>
                  <a:pt x="538843" y="0"/>
                </a:moveTo>
                <a:cubicBezTo>
                  <a:pt x="799239" y="0"/>
                  <a:pt x="1016494" y="184705"/>
                  <a:pt x="1066739" y="430247"/>
                </a:cubicBezTo>
                <a:lnTo>
                  <a:pt x="1076800" y="530051"/>
                </a:lnTo>
                <a:lnTo>
                  <a:pt x="1081292" y="530051"/>
                </a:lnTo>
                <a:lnTo>
                  <a:pt x="1081292" y="2571122"/>
                </a:lnTo>
                <a:lnTo>
                  <a:pt x="1077046" y="2571122"/>
                </a:lnTo>
                <a:lnTo>
                  <a:pt x="1077686" y="2577477"/>
                </a:lnTo>
                <a:cubicBezTo>
                  <a:pt x="1077686" y="2875072"/>
                  <a:pt x="836438" y="3116320"/>
                  <a:pt x="538843" y="3116320"/>
                </a:cubicBezTo>
                <a:cubicBezTo>
                  <a:pt x="241248" y="3116320"/>
                  <a:pt x="0" y="2875072"/>
                  <a:pt x="0" y="2577477"/>
                </a:cubicBezTo>
                <a:lnTo>
                  <a:pt x="1292" y="2564660"/>
                </a:lnTo>
                <a:lnTo>
                  <a:pt x="1292" y="551659"/>
                </a:lnTo>
                <a:lnTo>
                  <a:pt x="0" y="538843"/>
                </a:lnTo>
                <a:cubicBezTo>
                  <a:pt x="0" y="241248"/>
                  <a:pt x="241248" y="0"/>
                  <a:pt x="538843" y="0"/>
                </a:cubicBezTo>
                <a:close/>
              </a:path>
            </a:pathLst>
          </a:custGeom>
          <a:solidFill>
            <a:srgbClr val="0E5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フッター プレースホルダー 2">
            <a:extLst>
              <a:ext uri="{FF2B5EF4-FFF2-40B4-BE49-F238E27FC236}">
                <a16:creationId xmlns:a16="http://schemas.microsoft.com/office/drawing/2014/main" id="{610D97A7-5A9D-5A43-80F3-EB442DEA65B2}"/>
              </a:ext>
            </a:extLst>
          </p:cNvPr>
          <p:cNvSpPr>
            <a:spLocks noGrp="1"/>
          </p:cNvSpPr>
          <p:nvPr>
            <p:ph type="ftr" sz="quarter" idx="11"/>
          </p:nvPr>
        </p:nvSpPr>
        <p:spPr/>
        <p:txBody>
          <a:bodyPr/>
          <a:lstStyle/>
          <a:p>
            <a:r>
              <a:rPr kumimoji="1" lang="ja-JP" altLang="en-US"/>
              <a:t>核融合エネルギー連合講演会シンポジウム</a:t>
            </a:r>
            <a:r>
              <a:rPr kumimoji="1" lang="en-US" altLang="ja-JP"/>
              <a:t>2@</a:t>
            </a:r>
            <a:r>
              <a:rPr kumimoji="1" lang="ja-JP" altLang="en-US"/>
              <a:t>八戸市公民館</a:t>
            </a:r>
          </a:p>
        </p:txBody>
      </p:sp>
    </p:spTree>
    <p:extLst>
      <p:ext uri="{BB962C8B-B14F-4D97-AF65-F5344CB8AC3E}">
        <p14:creationId xmlns:p14="http://schemas.microsoft.com/office/powerpoint/2010/main" val="3999470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65682" y="379568"/>
            <a:ext cx="7821117" cy="1143000"/>
          </a:xfrm>
          <a:prstGeom prst="rect">
            <a:avLst/>
          </a:prstGeom>
        </p:spPr>
        <p:txBody>
          <a:bodyPr/>
          <a:lstStyle>
            <a:lvl1pPr marL="0" marR="0" indent="0" algn="l" defTabSz="342900" rtl="0" eaLnBrk="0" fontAlgn="base" latinLnBrk="0" hangingPunct="0">
              <a:lnSpc>
                <a:spcPct val="100000"/>
              </a:lnSpc>
              <a:spcBef>
                <a:spcPct val="0"/>
              </a:spcBef>
              <a:spcAft>
                <a:spcPct val="0"/>
              </a:spcAft>
              <a:buClrTx/>
              <a:buSzTx/>
              <a:buFontTx/>
              <a:buNone/>
              <a:tabLst/>
              <a:defRPr>
                <a:solidFill>
                  <a:srgbClr val="0E5D25"/>
                </a:solidFill>
                <a:latin typeface="Hiragino Maru Gothic Pro W4" panose="020F0400000000000000" pitchFamily="34" charset="-128"/>
                <a:ea typeface="Hiragino Maru Gothic Pro W4" panose="020F0400000000000000" pitchFamily="34" charset="-128"/>
              </a:defRPr>
            </a:lvl1pPr>
          </a:lstStyle>
          <a:p>
            <a:r>
              <a:rPr lang="en-US" altLang="ja-JP" dirty="0"/>
              <a:t>Sample heading. Click to add text.</a:t>
            </a:r>
          </a:p>
        </p:txBody>
      </p:sp>
      <p:sp>
        <p:nvSpPr>
          <p:cNvPr id="3" name="コンテンツ プレースホルダ 2"/>
          <p:cNvSpPr>
            <a:spLocks noGrp="1"/>
          </p:cNvSpPr>
          <p:nvPr>
            <p:ph idx="1" hasCustomPrompt="1"/>
          </p:nvPr>
        </p:nvSpPr>
        <p:spPr>
          <a:xfrm>
            <a:off x="865682" y="1600201"/>
            <a:ext cx="7821117" cy="4525963"/>
          </a:xfrm>
          <a:prstGeom prst="rect">
            <a:avLst/>
          </a:prstGeom>
        </p:spPr>
        <p:txBody>
          <a:bodyPr/>
          <a:lstStyle>
            <a:lvl1pPr algn="l">
              <a:defRPr>
                <a:solidFill>
                  <a:schemeClr val="tx1"/>
                </a:solidFill>
                <a:latin typeface="Hiragino Maru Gothic Pro W4" panose="020F0400000000000000" pitchFamily="34" charset="-128"/>
                <a:ea typeface="Hiragino Maru Gothic Pro W4" panose="020F0400000000000000" pitchFamily="34" charset="-128"/>
              </a:defRPr>
            </a:lvl1pPr>
            <a:lvl2pPr algn="l">
              <a:defRPr>
                <a:solidFill>
                  <a:schemeClr val="tx1"/>
                </a:solidFill>
                <a:latin typeface="Hiragino Maru Gothic Pro W4" panose="020F0400000000000000" pitchFamily="34" charset="-128"/>
                <a:ea typeface="Hiragino Maru Gothic Pro W4" panose="020F0400000000000000" pitchFamily="34" charset="-128"/>
              </a:defRPr>
            </a:lvl2pPr>
            <a:lvl3pPr algn="l">
              <a:defRPr>
                <a:solidFill>
                  <a:schemeClr val="tx1"/>
                </a:solidFill>
                <a:latin typeface="Hiragino Maru Gothic Pro W4" panose="020F0400000000000000" pitchFamily="34" charset="-128"/>
                <a:ea typeface="Hiragino Maru Gothic Pro W4" panose="020F0400000000000000" pitchFamily="34" charset="-128"/>
              </a:defRPr>
            </a:lvl3pPr>
            <a:lvl4pPr algn="l">
              <a:defRPr>
                <a:solidFill>
                  <a:schemeClr val="tx1"/>
                </a:solidFill>
                <a:latin typeface="Hiragino Maru Gothic Pro W4" panose="020F0400000000000000" pitchFamily="34" charset="-128"/>
                <a:ea typeface="Hiragino Maru Gothic Pro W4" panose="020F0400000000000000" pitchFamily="34" charset="-128"/>
              </a:defRPr>
            </a:lvl4pPr>
            <a:lvl5pPr algn="l">
              <a:defRPr>
                <a:solidFill>
                  <a:schemeClr val="tx1"/>
                </a:solidFill>
                <a:latin typeface="Hiragino Maru Gothic Pro W4" panose="020F0400000000000000" pitchFamily="34" charset="-128"/>
                <a:ea typeface="Hiragino Maru Gothic Pro W4" panose="020F0400000000000000" pitchFamily="34" charset="-128"/>
              </a:defRPr>
            </a:lvl5pPr>
          </a:lstStyle>
          <a:p>
            <a:r>
              <a:rPr kumimoji="1" lang="en-US" altLang="ja-JP" dirty="0"/>
              <a:t>Sample heading. Click to add text.</a:t>
            </a:r>
            <a:endParaRPr kumimoji="1" lang="ja-JP" altLang="en-US"/>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p>
        </p:txBody>
      </p:sp>
      <p:sp>
        <p:nvSpPr>
          <p:cNvPr id="4" name="フリーフォーム 3">
            <a:extLst>
              <a:ext uri="{FF2B5EF4-FFF2-40B4-BE49-F238E27FC236}">
                <a16:creationId xmlns:a16="http://schemas.microsoft.com/office/drawing/2014/main" id="{66C449FA-E0C6-CE43-BAEE-BFBB118DC70D}"/>
              </a:ext>
            </a:extLst>
          </p:cNvPr>
          <p:cNvSpPr/>
          <p:nvPr userDrawn="1"/>
        </p:nvSpPr>
        <p:spPr>
          <a:xfrm rot="2111757">
            <a:off x="459402" y="245690"/>
            <a:ext cx="249833" cy="960033"/>
          </a:xfrm>
          <a:custGeom>
            <a:avLst/>
            <a:gdLst>
              <a:gd name="connsiteX0" fmla="*/ 538843 w 1081292"/>
              <a:gd name="connsiteY0" fmla="*/ 0 h 3116320"/>
              <a:gd name="connsiteX1" fmla="*/ 1066739 w 1081292"/>
              <a:gd name="connsiteY1" fmla="*/ 430247 h 3116320"/>
              <a:gd name="connsiteX2" fmla="*/ 1076800 w 1081292"/>
              <a:gd name="connsiteY2" fmla="*/ 530051 h 3116320"/>
              <a:gd name="connsiteX3" fmla="*/ 1081292 w 1081292"/>
              <a:gd name="connsiteY3" fmla="*/ 530051 h 3116320"/>
              <a:gd name="connsiteX4" fmla="*/ 1081292 w 1081292"/>
              <a:gd name="connsiteY4" fmla="*/ 2571122 h 3116320"/>
              <a:gd name="connsiteX5" fmla="*/ 1077046 w 1081292"/>
              <a:gd name="connsiteY5" fmla="*/ 2571122 h 3116320"/>
              <a:gd name="connsiteX6" fmla="*/ 1077686 w 1081292"/>
              <a:gd name="connsiteY6" fmla="*/ 2577477 h 3116320"/>
              <a:gd name="connsiteX7" fmla="*/ 538843 w 1081292"/>
              <a:gd name="connsiteY7" fmla="*/ 3116320 h 3116320"/>
              <a:gd name="connsiteX8" fmla="*/ 0 w 1081292"/>
              <a:gd name="connsiteY8" fmla="*/ 2577477 h 3116320"/>
              <a:gd name="connsiteX9" fmla="*/ 1292 w 1081292"/>
              <a:gd name="connsiteY9" fmla="*/ 2564660 h 3116320"/>
              <a:gd name="connsiteX10" fmla="*/ 1292 w 1081292"/>
              <a:gd name="connsiteY10" fmla="*/ 551659 h 3116320"/>
              <a:gd name="connsiteX11" fmla="*/ 0 w 1081292"/>
              <a:gd name="connsiteY11" fmla="*/ 538843 h 3116320"/>
              <a:gd name="connsiteX12" fmla="*/ 538843 w 1081292"/>
              <a:gd name="connsiteY12" fmla="*/ 0 h 31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292" h="3116320">
                <a:moveTo>
                  <a:pt x="538843" y="0"/>
                </a:moveTo>
                <a:cubicBezTo>
                  <a:pt x="799239" y="0"/>
                  <a:pt x="1016494" y="184705"/>
                  <a:pt x="1066739" y="430247"/>
                </a:cubicBezTo>
                <a:lnTo>
                  <a:pt x="1076800" y="530051"/>
                </a:lnTo>
                <a:lnTo>
                  <a:pt x="1081292" y="530051"/>
                </a:lnTo>
                <a:lnTo>
                  <a:pt x="1081292" y="2571122"/>
                </a:lnTo>
                <a:lnTo>
                  <a:pt x="1077046" y="2571122"/>
                </a:lnTo>
                <a:lnTo>
                  <a:pt x="1077686" y="2577477"/>
                </a:lnTo>
                <a:cubicBezTo>
                  <a:pt x="1077686" y="2875072"/>
                  <a:pt x="836438" y="3116320"/>
                  <a:pt x="538843" y="3116320"/>
                </a:cubicBezTo>
                <a:cubicBezTo>
                  <a:pt x="241248" y="3116320"/>
                  <a:pt x="0" y="2875072"/>
                  <a:pt x="0" y="2577477"/>
                </a:cubicBezTo>
                <a:lnTo>
                  <a:pt x="1292" y="2564660"/>
                </a:lnTo>
                <a:lnTo>
                  <a:pt x="1292" y="551659"/>
                </a:lnTo>
                <a:lnTo>
                  <a:pt x="0" y="538843"/>
                </a:lnTo>
                <a:cubicBezTo>
                  <a:pt x="0" y="241248"/>
                  <a:pt x="241248" y="0"/>
                  <a:pt x="538843" y="0"/>
                </a:cubicBezTo>
                <a:close/>
              </a:path>
            </a:pathLst>
          </a:custGeom>
          <a:solidFill>
            <a:srgbClr val="0E5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9A448A4-B02A-BD44-BD60-349B87CF0FDA}"/>
              </a:ext>
            </a:extLst>
          </p:cNvPr>
          <p:cNvSpPr/>
          <p:nvPr userDrawn="1"/>
        </p:nvSpPr>
        <p:spPr>
          <a:xfrm>
            <a:off x="722757" y="1131843"/>
            <a:ext cx="8035247" cy="67371"/>
          </a:xfrm>
          <a:prstGeom prst="rect">
            <a:avLst/>
          </a:prstGeom>
          <a:solidFill>
            <a:srgbClr val="0E5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ッター プレースホルダー 5">
            <a:extLst>
              <a:ext uri="{FF2B5EF4-FFF2-40B4-BE49-F238E27FC236}">
                <a16:creationId xmlns:a16="http://schemas.microsoft.com/office/drawing/2014/main" id="{7B7C0A55-1C7C-454E-830B-56C7AD9868D9}"/>
              </a:ext>
            </a:extLst>
          </p:cNvPr>
          <p:cNvSpPr>
            <a:spLocks noGrp="1"/>
          </p:cNvSpPr>
          <p:nvPr>
            <p:ph type="ftr" sz="quarter" idx="10"/>
          </p:nvPr>
        </p:nvSpPr>
        <p:spPr/>
        <p:txBody>
          <a:bodyPr/>
          <a:lstStyle/>
          <a:p>
            <a:r>
              <a:rPr kumimoji="1" lang="ja-JP" altLang="en-US"/>
              <a:t>核融合エネルギー連合講演会シンポジウム</a:t>
            </a:r>
            <a:r>
              <a:rPr kumimoji="1" lang="en-US" altLang="ja-JP" dirty="0"/>
              <a:t>2@</a:t>
            </a:r>
            <a:r>
              <a:rPr kumimoji="1" lang="ja-JP" altLang="en-US"/>
              <a:t>八戸市公民館</a:t>
            </a:r>
          </a:p>
        </p:txBody>
      </p:sp>
    </p:spTree>
    <p:extLst>
      <p:ext uri="{BB962C8B-B14F-4D97-AF65-F5344CB8AC3E}">
        <p14:creationId xmlns:p14="http://schemas.microsoft.com/office/powerpoint/2010/main" val="403862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フリーフォーム 3">
            <a:extLst>
              <a:ext uri="{FF2B5EF4-FFF2-40B4-BE49-F238E27FC236}">
                <a16:creationId xmlns:a16="http://schemas.microsoft.com/office/drawing/2014/main" id="{658678E3-B29E-1A47-8A70-FAFEBB2E74E7}"/>
              </a:ext>
            </a:extLst>
          </p:cNvPr>
          <p:cNvSpPr/>
          <p:nvPr userDrawn="1"/>
        </p:nvSpPr>
        <p:spPr>
          <a:xfrm rot="2111757">
            <a:off x="459402" y="245690"/>
            <a:ext cx="249833" cy="960033"/>
          </a:xfrm>
          <a:custGeom>
            <a:avLst/>
            <a:gdLst>
              <a:gd name="connsiteX0" fmla="*/ 538843 w 1081292"/>
              <a:gd name="connsiteY0" fmla="*/ 0 h 3116320"/>
              <a:gd name="connsiteX1" fmla="*/ 1066739 w 1081292"/>
              <a:gd name="connsiteY1" fmla="*/ 430247 h 3116320"/>
              <a:gd name="connsiteX2" fmla="*/ 1076800 w 1081292"/>
              <a:gd name="connsiteY2" fmla="*/ 530051 h 3116320"/>
              <a:gd name="connsiteX3" fmla="*/ 1081292 w 1081292"/>
              <a:gd name="connsiteY3" fmla="*/ 530051 h 3116320"/>
              <a:gd name="connsiteX4" fmla="*/ 1081292 w 1081292"/>
              <a:gd name="connsiteY4" fmla="*/ 2571122 h 3116320"/>
              <a:gd name="connsiteX5" fmla="*/ 1077046 w 1081292"/>
              <a:gd name="connsiteY5" fmla="*/ 2571122 h 3116320"/>
              <a:gd name="connsiteX6" fmla="*/ 1077686 w 1081292"/>
              <a:gd name="connsiteY6" fmla="*/ 2577477 h 3116320"/>
              <a:gd name="connsiteX7" fmla="*/ 538843 w 1081292"/>
              <a:gd name="connsiteY7" fmla="*/ 3116320 h 3116320"/>
              <a:gd name="connsiteX8" fmla="*/ 0 w 1081292"/>
              <a:gd name="connsiteY8" fmla="*/ 2577477 h 3116320"/>
              <a:gd name="connsiteX9" fmla="*/ 1292 w 1081292"/>
              <a:gd name="connsiteY9" fmla="*/ 2564660 h 3116320"/>
              <a:gd name="connsiteX10" fmla="*/ 1292 w 1081292"/>
              <a:gd name="connsiteY10" fmla="*/ 551659 h 3116320"/>
              <a:gd name="connsiteX11" fmla="*/ 0 w 1081292"/>
              <a:gd name="connsiteY11" fmla="*/ 538843 h 3116320"/>
              <a:gd name="connsiteX12" fmla="*/ 538843 w 1081292"/>
              <a:gd name="connsiteY12" fmla="*/ 0 h 31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292" h="3116320">
                <a:moveTo>
                  <a:pt x="538843" y="0"/>
                </a:moveTo>
                <a:cubicBezTo>
                  <a:pt x="799239" y="0"/>
                  <a:pt x="1016494" y="184705"/>
                  <a:pt x="1066739" y="430247"/>
                </a:cubicBezTo>
                <a:lnTo>
                  <a:pt x="1076800" y="530051"/>
                </a:lnTo>
                <a:lnTo>
                  <a:pt x="1081292" y="530051"/>
                </a:lnTo>
                <a:lnTo>
                  <a:pt x="1081292" y="2571122"/>
                </a:lnTo>
                <a:lnTo>
                  <a:pt x="1077046" y="2571122"/>
                </a:lnTo>
                <a:lnTo>
                  <a:pt x="1077686" y="2577477"/>
                </a:lnTo>
                <a:cubicBezTo>
                  <a:pt x="1077686" y="2875072"/>
                  <a:pt x="836438" y="3116320"/>
                  <a:pt x="538843" y="3116320"/>
                </a:cubicBezTo>
                <a:cubicBezTo>
                  <a:pt x="241248" y="3116320"/>
                  <a:pt x="0" y="2875072"/>
                  <a:pt x="0" y="2577477"/>
                </a:cubicBezTo>
                <a:lnTo>
                  <a:pt x="1292" y="2564660"/>
                </a:lnTo>
                <a:lnTo>
                  <a:pt x="1292" y="551659"/>
                </a:lnTo>
                <a:lnTo>
                  <a:pt x="0" y="538843"/>
                </a:lnTo>
                <a:cubicBezTo>
                  <a:pt x="0" y="241248"/>
                  <a:pt x="241248" y="0"/>
                  <a:pt x="538843" y="0"/>
                </a:cubicBezTo>
                <a:close/>
              </a:path>
            </a:pathLst>
          </a:custGeom>
          <a:solidFill>
            <a:srgbClr val="0E5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CEB08C4-8632-A043-937C-49F5891AAA95}"/>
              </a:ext>
            </a:extLst>
          </p:cNvPr>
          <p:cNvSpPr/>
          <p:nvPr userDrawn="1"/>
        </p:nvSpPr>
        <p:spPr>
          <a:xfrm>
            <a:off x="722757" y="1131843"/>
            <a:ext cx="8035247" cy="67371"/>
          </a:xfrm>
          <a:prstGeom prst="rect">
            <a:avLst/>
          </a:prstGeom>
          <a:solidFill>
            <a:srgbClr val="0E5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フッター プレースホルダー 1">
            <a:extLst>
              <a:ext uri="{FF2B5EF4-FFF2-40B4-BE49-F238E27FC236}">
                <a16:creationId xmlns:a16="http://schemas.microsoft.com/office/drawing/2014/main" id="{8DB2B698-FF2B-C140-AEA4-C53B2A92594B}"/>
              </a:ext>
            </a:extLst>
          </p:cNvPr>
          <p:cNvSpPr>
            <a:spLocks noGrp="1"/>
          </p:cNvSpPr>
          <p:nvPr>
            <p:ph type="ftr" sz="quarter" idx="10"/>
          </p:nvPr>
        </p:nvSpPr>
        <p:spPr/>
        <p:txBody>
          <a:bodyPr/>
          <a:lstStyle/>
          <a:p>
            <a:r>
              <a:rPr kumimoji="1" lang="ja-JP" altLang="en-US"/>
              <a:t>核融合エネルギー連合講演会シンポジウム</a:t>
            </a:r>
            <a:r>
              <a:rPr kumimoji="1" lang="en-US" altLang="ja-JP"/>
              <a:t>2@</a:t>
            </a:r>
            <a:r>
              <a:rPr kumimoji="1" lang="ja-JP" altLang="en-US"/>
              <a:t>八戸市公民館</a:t>
            </a:r>
          </a:p>
        </p:txBody>
      </p:sp>
    </p:spTree>
    <p:extLst>
      <p:ext uri="{BB962C8B-B14F-4D97-AF65-F5344CB8AC3E}">
        <p14:creationId xmlns:p14="http://schemas.microsoft.com/office/powerpoint/2010/main" val="2125084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E861C4-FAD9-484C-929A-1B1B88111B40}" type="slidenum">
              <a:rPr kumimoji="1" lang="ja-JP" altLang="en-US" smtClean="0"/>
              <a:pPr/>
              <a:t>‹#›</a:t>
            </a:fld>
            <a:r>
              <a:rPr kumimoji="1" lang="en-US" altLang="ja-JP" dirty="0"/>
              <a:t>/25</a:t>
            </a:r>
            <a:endParaRPr kumimoji="1" lang="ja-JP" altLang="en-US" dirty="0"/>
          </a:p>
        </p:txBody>
      </p:sp>
    </p:spTree>
    <p:extLst>
      <p:ext uri="{BB962C8B-B14F-4D97-AF65-F5344CB8AC3E}">
        <p14:creationId xmlns:p14="http://schemas.microsoft.com/office/powerpoint/2010/main" val="3648282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E861C4-FAD9-484C-929A-1B1B88111B40}" type="slidenum">
              <a:rPr kumimoji="1" lang="ja-JP" altLang="en-US" smtClean="0"/>
              <a:pPr/>
              <a:t>‹#›</a:t>
            </a:fld>
            <a:r>
              <a:rPr kumimoji="1" lang="en-US" altLang="ja-JP" dirty="0"/>
              <a:t>/25</a:t>
            </a:r>
            <a:endParaRPr kumimoji="1" lang="ja-JP" altLang="en-US" dirty="0"/>
          </a:p>
        </p:txBody>
      </p:sp>
    </p:spTree>
    <p:extLst>
      <p:ext uri="{BB962C8B-B14F-4D97-AF65-F5344CB8AC3E}">
        <p14:creationId xmlns:p14="http://schemas.microsoft.com/office/powerpoint/2010/main" val="411216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6B4D3-51E8-CB29-763A-38D063503A3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CB5E2E-2CBA-A033-090A-A1C51FF1A80C}"/>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A09FC4-9CDA-499D-8D9A-FA7E8A447CA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2025/5/26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4" name="フッター プレースホルダー 3">
            <a:extLst>
              <a:ext uri="{FF2B5EF4-FFF2-40B4-BE49-F238E27FC236}">
                <a16:creationId xmlns:a16="http://schemas.microsoft.com/office/drawing/2014/main" id="{0AB80BA4-BE64-C950-5D10-3E731639D73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5" name="スライド番号プレースホルダー 4">
            <a:extLst>
              <a:ext uri="{FF2B5EF4-FFF2-40B4-BE49-F238E27FC236}">
                <a16:creationId xmlns:a16="http://schemas.microsoft.com/office/drawing/2014/main" id="{A24F3CCE-8338-B6BD-C259-9D73C7DF6C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0972CA-F4BA-4016-A680-4159D2C82706}"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483897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CB26D4D-4F27-4FA3-AF14-F0D5B9A3974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476928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34E25-02D9-8522-3808-35A05843508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98E9541-C3A5-8085-3D60-B5FE44460C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ED8B1D9-C274-A3FB-6D6F-47396C37CCCB}"/>
              </a:ext>
            </a:extLst>
          </p:cNvPr>
          <p:cNvSpPr>
            <a:spLocks noGrp="1"/>
          </p:cNvSpPr>
          <p:nvPr>
            <p:ph type="dt" sz="half" idx="10"/>
          </p:nvPr>
        </p:nvSpPr>
        <p:spPr/>
        <p:txBody>
          <a:bodyPr/>
          <a:lstStyle/>
          <a:p>
            <a:fld id="{DD7AB2DE-51D3-4844-A701-404C72808186}"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690106C6-DC32-4B02-65EE-D5CC411202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E942AA-B104-5624-FED7-34D6BD4B5935}"/>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2062271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4A3FA-ECEC-BCC5-B6FD-A7D5362B5D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B419CC8-11F1-F868-3AFB-C6B2890779B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3318DB-1D5C-0A40-7451-B4D9704C0538}"/>
              </a:ext>
            </a:extLst>
          </p:cNvPr>
          <p:cNvSpPr>
            <a:spLocks noGrp="1"/>
          </p:cNvSpPr>
          <p:nvPr>
            <p:ph type="dt" sz="half" idx="10"/>
          </p:nvPr>
        </p:nvSpPr>
        <p:spPr/>
        <p:txBody>
          <a:bodyPr/>
          <a:lstStyle/>
          <a:p>
            <a:fld id="{4645AF49-256B-4771-82AE-8903CC42F119}"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EB9EC45C-35D3-2FFA-D070-829CA9C1A7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159A75-2ED9-9BCE-3AD8-2EF373A6F248}"/>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425058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CB26D4D-4F27-4FA3-AF14-F0D5B9A3974A}" type="slidenum">
              <a:rPr lang="en-US" altLang="ja-JP" smtClean="0"/>
              <a:pPr>
                <a:defRPr/>
              </a:pPr>
              <a:t>‹#›</a:t>
            </a:fld>
            <a:endParaRPr lang="en-US" altLang="ja-JP" dirty="0"/>
          </a:p>
        </p:txBody>
      </p:sp>
    </p:spTree>
    <p:extLst>
      <p:ext uri="{BB962C8B-B14F-4D97-AF65-F5344CB8AC3E}">
        <p14:creationId xmlns:p14="http://schemas.microsoft.com/office/powerpoint/2010/main" val="222435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80EEC1-1712-FC26-84A0-3431E09A0F95}"/>
              </a:ext>
            </a:extLst>
          </p:cNvPr>
          <p:cNvSpPr>
            <a:spLocks noGrp="1"/>
          </p:cNvSpPr>
          <p:nvPr>
            <p:ph type="title"/>
          </p:nvPr>
        </p:nvSpPr>
        <p:spPr>
          <a:xfrm>
            <a:off x="623887" y="1709738"/>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55BF90-F29E-9018-3A5D-8C9218EBDA0B}"/>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F3CB115-4D06-444B-6BC7-0A35E40AD502}"/>
              </a:ext>
            </a:extLst>
          </p:cNvPr>
          <p:cNvSpPr>
            <a:spLocks noGrp="1"/>
          </p:cNvSpPr>
          <p:nvPr>
            <p:ph type="dt" sz="half" idx="10"/>
          </p:nvPr>
        </p:nvSpPr>
        <p:spPr/>
        <p:txBody>
          <a:bodyPr/>
          <a:lstStyle/>
          <a:p>
            <a:fld id="{29976268-F561-4175-B8C2-6B8EDF2919A1}"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DE1F943A-C1E0-107C-D537-D7128DE665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673F64-8F68-012B-B80B-CBCA46355BA6}"/>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3075918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F782E6-119A-2C0E-6533-F58F6118DF4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212F25-ECF3-E7BA-18E9-415E86BC7068}"/>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E662D4D-C3C4-B446-8D67-674E2407B4C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1459542-AF4F-2B1B-65D5-6B511586BAD3}"/>
              </a:ext>
            </a:extLst>
          </p:cNvPr>
          <p:cNvSpPr>
            <a:spLocks noGrp="1"/>
          </p:cNvSpPr>
          <p:nvPr>
            <p:ph type="dt" sz="half" idx="10"/>
          </p:nvPr>
        </p:nvSpPr>
        <p:spPr/>
        <p:txBody>
          <a:bodyPr/>
          <a:lstStyle/>
          <a:p>
            <a:fld id="{CEA04C8E-1E70-499A-9DA3-8679A5869DAA}"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D38EF519-FAE2-3BC9-A25B-E7ACFC54B4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507F5FB-8726-7C46-0C8B-268FBFE346A1}"/>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3607604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68DE40-B921-932D-714F-11C3E7EFE868}"/>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447D5B-45E4-3473-09BE-E541D5918F1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7AF3587-4277-F43F-FFD0-7DE87E964AEF}"/>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228B726-29C6-A295-F552-D799B55EE0E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630E62A-0C0F-A52A-9686-2248EA16FA05}"/>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5E41598-6DE2-DA8A-BFFF-712D6ACE8D92}"/>
              </a:ext>
            </a:extLst>
          </p:cNvPr>
          <p:cNvSpPr>
            <a:spLocks noGrp="1"/>
          </p:cNvSpPr>
          <p:nvPr>
            <p:ph type="dt" sz="half" idx="10"/>
          </p:nvPr>
        </p:nvSpPr>
        <p:spPr/>
        <p:txBody>
          <a:bodyPr/>
          <a:lstStyle/>
          <a:p>
            <a:fld id="{3BE3B89E-C153-409F-8FA6-E6D62F685914}" type="datetime1">
              <a:rPr kumimoji="1" lang="ja-JP" altLang="en-US" smtClean="0"/>
              <a:t>2025/5/26</a:t>
            </a:fld>
            <a:endParaRPr kumimoji="1" lang="ja-JP" altLang="en-US"/>
          </a:p>
        </p:txBody>
      </p:sp>
      <p:sp>
        <p:nvSpPr>
          <p:cNvPr id="8" name="フッター プレースホルダー 7">
            <a:extLst>
              <a:ext uri="{FF2B5EF4-FFF2-40B4-BE49-F238E27FC236}">
                <a16:creationId xmlns:a16="http://schemas.microsoft.com/office/drawing/2014/main" id="{0BA80183-9670-D3AE-4CFE-0F0E02EC9F8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CCBAE25-4461-2E2A-4518-8A7E85CDA213}"/>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47821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397C77-3A45-2258-E59F-059696FA41C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849C9E7-F88B-B457-107C-B77B543447FA}"/>
              </a:ext>
            </a:extLst>
          </p:cNvPr>
          <p:cNvSpPr>
            <a:spLocks noGrp="1"/>
          </p:cNvSpPr>
          <p:nvPr>
            <p:ph type="dt" sz="half" idx="10"/>
          </p:nvPr>
        </p:nvSpPr>
        <p:spPr/>
        <p:txBody>
          <a:bodyPr/>
          <a:lstStyle/>
          <a:p>
            <a:fld id="{C58F9760-54DC-4960-B9C7-8DCF4E5E958A}" type="datetime1">
              <a:rPr kumimoji="1" lang="ja-JP" altLang="en-US" smtClean="0"/>
              <a:t>2025/5/26</a:t>
            </a:fld>
            <a:endParaRPr kumimoji="1" lang="ja-JP" altLang="en-US"/>
          </a:p>
        </p:txBody>
      </p:sp>
      <p:sp>
        <p:nvSpPr>
          <p:cNvPr id="4" name="フッター プレースホルダー 3">
            <a:extLst>
              <a:ext uri="{FF2B5EF4-FFF2-40B4-BE49-F238E27FC236}">
                <a16:creationId xmlns:a16="http://schemas.microsoft.com/office/drawing/2014/main" id="{043B1275-CDA4-51D5-0BCC-0FB0466639F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84CF3B0-067B-C5B0-B740-C49FF0BC11D7}"/>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183840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0AD9FA-8ED7-EBC9-748B-42936CE8CA2B}"/>
              </a:ext>
            </a:extLst>
          </p:cNvPr>
          <p:cNvSpPr>
            <a:spLocks noGrp="1"/>
          </p:cNvSpPr>
          <p:nvPr>
            <p:ph type="dt" sz="half" idx="10"/>
          </p:nvPr>
        </p:nvSpPr>
        <p:spPr/>
        <p:txBody>
          <a:bodyPr/>
          <a:lstStyle/>
          <a:p>
            <a:fld id="{C311EC7B-3835-4C48-97D4-E7F004AA5CCC}" type="datetime1">
              <a:rPr kumimoji="1" lang="ja-JP" altLang="en-US" smtClean="0"/>
              <a:t>2025/5/26</a:t>
            </a:fld>
            <a:endParaRPr kumimoji="1" lang="ja-JP" altLang="en-US"/>
          </a:p>
        </p:txBody>
      </p:sp>
      <p:sp>
        <p:nvSpPr>
          <p:cNvPr id="3" name="フッター プレースホルダー 2">
            <a:extLst>
              <a:ext uri="{FF2B5EF4-FFF2-40B4-BE49-F238E27FC236}">
                <a16:creationId xmlns:a16="http://schemas.microsoft.com/office/drawing/2014/main" id="{EABA272A-00A0-D043-9E86-3BBD1781E06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008D34B-E482-0A85-10A3-A2163F445131}"/>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1028684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3DDAA3-599F-226D-C7E2-EC7A9446E26C}"/>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228AED7-2BEF-DDF3-62A8-DE9B60947C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9F983F1-EAE1-75FB-4FDE-038E8FC620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DD68484-DC35-DC17-9230-C827109AFE40}"/>
              </a:ext>
            </a:extLst>
          </p:cNvPr>
          <p:cNvSpPr>
            <a:spLocks noGrp="1"/>
          </p:cNvSpPr>
          <p:nvPr>
            <p:ph type="dt" sz="half" idx="10"/>
          </p:nvPr>
        </p:nvSpPr>
        <p:spPr/>
        <p:txBody>
          <a:bodyPr/>
          <a:lstStyle/>
          <a:p>
            <a:fld id="{430A3B62-E999-4A77-8263-572898945EF7}"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BBDADD7A-659A-AB95-025B-3AEAF6129A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2FFA54-27EF-13D7-13BA-ACB6A955F8A6}"/>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1377842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202F5-F97E-3186-04EF-9AA5BDA13795}"/>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0261794-BE09-B3E0-7EDC-45C1EB51C51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225A00F9-AA71-A6DB-C834-25914303679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D51911-D311-20CE-3985-8E9B9CA03CAC}"/>
              </a:ext>
            </a:extLst>
          </p:cNvPr>
          <p:cNvSpPr>
            <a:spLocks noGrp="1"/>
          </p:cNvSpPr>
          <p:nvPr>
            <p:ph type="dt" sz="half" idx="10"/>
          </p:nvPr>
        </p:nvSpPr>
        <p:spPr/>
        <p:txBody>
          <a:bodyPr/>
          <a:lstStyle/>
          <a:p>
            <a:fld id="{35FDF5AE-A4B0-4A71-8ECB-38266D569356}"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953052C6-1B00-F884-1699-49BF012235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D8B339-6EAF-C803-73AB-532BB420E48E}"/>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315218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B1D10-7F81-E081-A4CA-107E2F1FACC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922B1B6-5721-91E5-BDE1-BCE5593D0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83BED6-09E3-3283-075A-CFF7351C3B1A}"/>
              </a:ext>
            </a:extLst>
          </p:cNvPr>
          <p:cNvSpPr>
            <a:spLocks noGrp="1"/>
          </p:cNvSpPr>
          <p:nvPr>
            <p:ph type="dt" sz="half" idx="10"/>
          </p:nvPr>
        </p:nvSpPr>
        <p:spPr/>
        <p:txBody>
          <a:bodyPr/>
          <a:lstStyle/>
          <a:p>
            <a:fld id="{64B5E012-9FDA-4122-B376-D636F148D8FC}"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CCAA0144-478A-E7F6-8715-E35B345E14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96D09B-EC46-0389-316C-B285CB5CD385}"/>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3385970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C27C7B8-EE43-E64B-2DFC-086D9DD4F77B}"/>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66FC79-BA73-9E6A-14B9-DAEAAAAEF181}"/>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169CD0-301B-240F-A784-668378A5E011}"/>
              </a:ext>
            </a:extLst>
          </p:cNvPr>
          <p:cNvSpPr>
            <a:spLocks noGrp="1"/>
          </p:cNvSpPr>
          <p:nvPr>
            <p:ph type="dt" sz="half" idx="10"/>
          </p:nvPr>
        </p:nvSpPr>
        <p:spPr/>
        <p:txBody>
          <a:bodyPr/>
          <a:lstStyle/>
          <a:p>
            <a:fld id="{878B1E66-45DB-4911-90A4-7A9EC5EC31DF}"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062EE302-0CD3-B6C5-6F1C-C744B28451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C3F9CB-A67D-D5A9-FC72-15C4AA7F8A20}"/>
              </a:ext>
            </a:extLst>
          </p:cNvPr>
          <p:cNvSpPr>
            <a:spLocks noGrp="1"/>
          </p:cNvSpPr>
          <p:nvPr>
            <p:ph type="sldNum" sz="quarter" idx="12"/>
          </p:nvPr>
        </p:nvSpPr>
        <p:spPr/>
        <p:txBody>
          <a:body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2245675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FB621A-3913-17E1-837A-97D0B07C8DCF}"/>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7E003E7-C32E-2270-73BE-3608434D34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FA7336F-EADF-2A3D-2D01-D6E2A9B7A09F}"/>
              </a:ext>
            </a:extLst>
          </p:cNvPr>
          <p:cNvSpPr>
            <a:spLocks noGrp="1"/>
          </p:cNvSpPr>
          <p:nvPr>
            <p:ph type="dt" sz="half" idx="10"/>
          </p:nvPr>
        </p:nvSpPr>
        <p:spPr/>
        <p:txBody>
          <a:bodyPr/>
          <a:lstStyle/>
          <a:p>
            <a:fld id="{BE17008B-ED92-4C92-A4A2-2D0844C6E58E}"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D81B834B-30A5-61D2-E226-8601648E51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7D3D10-A76C-07AF-FC90-98F19AB18EAC}"/>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66208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685800" y="285728"/>
            <a:ext cx="77724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2700" b="1">
                <a:solidFill>
                  <a:srgbClr val="010782"/>
                </a:solidFill>
                <a:effectLst/>
                <a:latin typeface="メイリオ" panose="020B0604030504040204" pitchFamily="50" charset="-128"/>
                <a:ea typeface="メイリオ" panose="020B0604030504040204" pitchFamily="50" charset="-128"/>
              </a:defRPr>
            </a:lvl1pPr>
          </a:lstStyle>
          <a:p>
            <a:pPr lvl="0"/>
            <a:r>
              <a:rPr lang="ja-JP" altLang="en-US" dirty="0"/>
              <a:t>マスタ タイトルの書式設定</a:t>
            </a:r>
          </a:p>
        </p:txBody>
      </p:sp>
      <p:sp>
        <p:nvSpPr>
          <p:cNvPr id="4" name="Rectangle 6"/>
          <p:cNvSpPr>
            <a:spLocks noGrp="1" noChangeArrowheads="1"/>
          </p:cNvSpPr>
          <p:nvPr>
            <p:ph type="sldNum" sz="quarter" idx="10"/>
          </p:nvPr>
        </p:nvSpPr>
        <p:spPr>
          <a:xfrm>
            <a:off x="87158" y="6605113"/>
            <a:ext cx="8969685" cy="239425"/>
          </a:xfrm>
          <a:prstGeom prst="rect">
            <a:avLst/>
          </a:prstGeom>
        </p:spPr>
        <p:txBody>
          <a:bodyPr/>
          <a:lstStyle>
            <a:lvl1pPr>
              <a:defRPr smtClean="0"/>
            </a:lvl1pPr>
          </a:lstStyle>
          <a:p>
            <a:pPr>
              <a:defRPr/>
            </a:pPr>
            <a:r>
              <a:rPr lang="en-US" altLang="ja-JP" dirty="0"/>
              <a:t> </a:t>
            </a:r>
            <a:r>
              <a:rPr lang="en-US" altLang="ja-JP" dirty="0">
                <a:latin typeface="Segoe UI" panose="020B0502040204020203" pitchFamily="34" charset="0"/>
                <a:cs typeface="Segoe UI" panose="020B0502040204020203" pitchFamily="34" charset="0"/>
              </a:rPr>
              <a:t>Taiichi SHIKAMA (Kyoto Univ.)                                                                                                                                                                                                                    p. </a:t>
            </a:r>
            <a:fld id="{CFD78631-C44E-4560-B53E-06C2B131BA0E}" type="slidenum">
              <a:rPr lang="en-US" altLang="ja-JP" smtClean="0">
                <a:latin typeface="Segoe UI" panose="020B0502040204020203" pitchFamily="34" charset="0"/>
                <a:cs typeface="Segoe UI" panose="020B0502040204020203" pitchFamily="34" charset="0"/>
              </a:rPr>
              <a:pPr>
                <a:defRPr/>
              </a:pPr>
              <a:t>‹#›</a:t>
            </a:fld>
            <a:endParaRPr lang="en-US" altLang="ja-JP"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39057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C99E3-F14B-9505-01C3-62CF8350A1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8C07A-E55C-3FBB-6D57-45CAAB08D5F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0C7B6C-A111-7FDA-60D0-5BE538DBD09A}"/>
              </a:ext>
            </a:extLst>
          </p:cNvPr>
          <p:cNvSpPr>
            <a:spLocks noGrp="1"/>
          </p:cNvSpPr>
          <p:nvPr>
            <p:ph type="dt" sz="half" idx="10"/>
          </p:nvPr>
        </p:nvSpPr>
        <p:spPr/>
        <p:txBody>
          <a:bodyPr/>
          <a:lstStyle/>
          <a:p>
            <a:fld id="{5B23C0D3-0205-4E8E-A460-72B8B2135027}"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30DBEE65-9CE4-809A-9410-6B30EC6AD0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1BA477E-CBAD-B2ED-AAB2-9D7D79472694}"/>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1659696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CB019-8BFC-7B09-B1C2-45204D672E84}"/>
              </a:ext>
            </a:extLst>
          </p:cNvPr>
          <p:cNvSpPr>
            <a:spLocks noGrp="1"/>
          </p:cNvSpPr>
          <p:nvPr>
            <p:ph type="title"/>
          </p:nvPr>
        </p:nvSpPr>
        <p:spPr>
          <a:xfrm>
            <a:off x="623887" y="1709738"/>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D325AC-42DB-2282-6685-A29F0D2F7628}"/>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90937F4-5584-2005-9C40-E86E9C902B56}"/>
              </a:ext>
            </a:extLst>
          </p:cNvPr>
          <p:cNvSpPr>
            <a:spLocks noGrp="1"/>
          </p:cNvSpPr>
          <p:nvPr>
            <p:ph type="dt" sz="half" idx="10"/>
          </p:nvPr>
        </p:nvSpPr>
        <p:spPr/>
        <p:txBody>
          <a:bodyPr/>
          <a:lstStyle/>
          <a:p>
            <a:fld id="{4B270BD9-D6CE-439B-8549-2DCA2AD2E045}"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B3279ABE-D700-F54D-620E-B37207155D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D08160-DF50-214A-A743-803F999A7133}"/>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1641628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A1496-E438-4152-7983-8897AFAC02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8B1B0A-6C46-56FD-8E7B-EE5AA011B717}"/>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18F60FD-A817-7DD1-B6ED-150A40ED1959}"/>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F5BE68F-40D7-1F92-757D-36265A817F67}"/>
              </a:ext>
            </a:extLst>
          </p:cNvPr>
          <p:cNvSpPr>
            <a:spLocks noGrp="1"/>
          </p:cNvSpPr>
          <p:nvPr>
            <p:ph type="dt" sz="half" idx="10"/>
          </p:nvPr>
        </p:nvSpPr>
        <p:spPr/>
        <p:txBody>
          <a:bodyPr/>
          <a:lstStyle/>
          <a:p>
            <a:fld id="{C15690A3-BE71-4F71-81DF-08162C89B762}"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A33E9339-00D3-0C20-BAAF-860FF21BBE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979EFE3-4EDA-BF60-9335-043AF67ADB8F}"/>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3274861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AA8E58-DE5B-541E-AD8D-A4D861D7E796}"/>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9377ED-9CED-8858-C3CF-988B58F505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AD3D813-4DED-6895-D926-1E9A7DDB0A09}"/>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ECE5C69-71D0-25E3-6B12-D3CAAC7101C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84DF776-7649-715C-E4E0-B699D679544A}"/>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3E93E3D-E918-0724-D5D6-547E6C368781}"/>
              </a:ext>
            </a:extLst>
          </p:cNvPr>
          <p:cNvSpPr>
            <a:spLocks noGrp="1"/>
          </p:cNvSpPr>
          <p:nvPr>
            <p:ph type="dt" sz="half" idx="10"/>
          </p:nvPr>
        </p:nvSpPr>
        <p:spPr/>
        <p:txBody>
          <a:bodyPr/>
          <a:lstStyle/>
          <a:p>
            <a:fld id="{AA75D529-7F3D-4B17-88FB-D97F37DFD61B}" type="datetime1">
              <a:rPr kumimoji="1" lang="ja-JP" altLang="en-US" smtClean="0"/>
              <a:t>2025/5/26</a:t>
            </a:fld>
            <a:endParaRPr kumimoji="1" lang="ja-JP" altLang="en-US"/>
          </a:p>
        </p:txBody>
      </p:sp>
      <p:sp>
        <p:nvSpPr>
          <p:cNvPr id="8" name="フッター プレースホルダー 7">
            <a:extLst>
              <a:ext uri="{FF2B5EF4-FFF2-40B4-BE49-F238E27FC236}">
                <a16:creationId xmlns:a16="http://schemas.microsoft.com/office/drawing/2014/main" id="{EE2ECDED-08FD-50E4-27C1-F36B19F4347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13E4D5-8E0C-D0F9-DCE1-FF1FA0713B11}"/>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4287488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46F9E9-1184-3957-E329-AFCB810323E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34A45A5-D922-CAE1-9AEE-D6BC8F5B9E51}"/>
              </a:ext>
            </a:extLst>
          </p:cNvPr>
          <p:cNvSpPr>
            <a:spLocks noGrp="1"/>
          </p:cNvSpPr>
          <p:nvPr>
            <p:ph type="dt" sz="half" idx="10"/>
          </p:nvPr>
        </p:nvSpPr>
        <p:spPr/>
        <p:txBody>
          <a:bodyPr/>
          <a:lstStyle/>
          <a:p>
            <a:fld id="{30E4F1D5-1601-43B1-8B9E-D83624F4986F}" type="datetime1">
              <a:rPr kumimoji="1" lang="ja-JP" altLang="en-US" smtClean="0"/>
              <a:t>2025/5/26</a:t>
            </a:fld>
            <a:endParaRPr kumimoji="1" lang="ja-JP" altLang="en-US"/>
          </a:p>
        </p:txBody>
      </p:sp>
      <p:sp>
        <p:nvSpPr>
          <p:cNvPr id="4" name="フッター プレースホルダー 3">
            <a:extLst>
              <a:ext uri="{FF2B5EF4-FFF2-40B4-BE49-F238E27FC236}">
                <a16:creationId xmlns:a16="http://schemas.microsoft.com/office/drawing/2014/main" id="{1312A0C0-D792-0521-B832-26F18571FDC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B65ABD-F903-455C-1484-283B9B771680}"/>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921862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3CBF216-4112-5C12-5252-3ED2F4F97130}"/>
              </a:ext>
            </a:extLst>
          </p:cNvPr>
          <p:cNvSpPr>
            <a:spLocks noGrp="1"/>
          </p:cNvSpPr>
          <p:nvPr>
            <p:ph type="dt" sz="half" idx="10"/>
          </p:nvPr>
        </p:nvSpPr>
        <p:spPr/>
        <p:txBody>
          <a:bodyPr/>
          <a:lstStyle/>
          <a:p>
            <a:fld id="{E11A5B4E-DFFB-49A6-B85E-03832629EAE9}" type="datetime1">
              <a:rPr kumimoji="1" lang="ja-JP" altLang="en-US" smtClean="0"/>
              <a:t>2025/5/26</a:t>
            </a:fld>
            <a:endParaRPr kumimoji="1" lang="ja-JP" altLang="en-US"/>
          </a:p>
        </p:txBody>
      </p:sp>
      <p:sp>
        <p:nvSpPr>
          <p:cNvPr id="3" name="フッター プレースホルダー 2">
            <a:extLst>
              <a:ext uri="{FF2B5EF4-FFF2-40B4-BE49-F238E27FC236}">
                <a16:creationId xmlns:a16="http://schemas.microsoft.com/office/drawing/2014/main" id="{2CE4C59F-689F-4006-9338-EB738BB3A53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59C78C3-57AA-EE6E-03DE-A58E8EEB4FE6}"/>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2022201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92CDB-0A52-7734-5FA2-851CAB2E4D8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6DECEF7-BBEB-1C49-3C4A-2F8607BECF0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6EABA0D-A652-A0BE-51DB-1DE6D972F8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7287245-1E93-5D2A-E1D6-6315EFB3E6FC}"/>
              </a:ext>
            </a:extLst>
          </p:cNvPr>
          <p:cNvSpPr>
            <a:spLocks noGrp="1"/>
          </p:cNvSpPr>
          <p:nvPr>
            <p:ph type="dt" sz="half" idx="10"/>
          </p:nvPr>
        </p:nvSpPr>
        <p:spPr/>
        <p:txBody>
          <a:bodyPr/>
          <a:lstStyle/>
          <a:p>
            <a:fld id="{CCE4648D-7C93-4773-8935-2DBD4A144D39}"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21C4C7AA-9798-E83E-DC85-9A7E06EEF7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49B0D38-7C8F-CCA5-CBCA-04C5B05BE8F4}"/>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457598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EAE161-71A6-F245-36A1-A189B02CCD57}"/>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19A7C8-4BE6-B3A3-71BA-D25DACAAA9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6C5917A4-5B40-67AA-20C2-DC620ACB5C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540EBA-F5C1-007B-A5B8-8AF7E7FFF841}"/>
              </a:ext>
            </a:extLst>
          </p:cNvPr>
          <p:cNvSpPr>
            <a:spLocks noGrp="1"/>
          </p:cNvSpPr>
          <p:nvPr>
            <p:ph type="dt" sz="half" idx="10"/>
          </p:nvPr>
        </p:nvSpPr>
        <p:spPr/>
        <p:txBody>
          <a:bodyPr/>
          <a:lstStyle/>
          <a:p>
            <a:fld id="{3CDED3ED-BADD-4637-8309-D60A7109895A}"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6E90A1A3-C4ED-5ADC-5B0B-C84E5C42A2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C4E9FF-44AA-38FD-F6BE-116A92F59464}"/>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768177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605F3C-B656-846D-4AF4-4306153A6D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068166-B67F-09ED-8ABE-1F57419D24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151E15-D205-7FCB-AA1D-C6EC321D0731}"/>
              </a:ext>
            </a:extLst>
          </p:cNvPr>
          <p:cNvSpPr>
            <a:spLocks noGrp="1"/>
          </p:cNvSpPr>
          <p:nvPr>
            <p:ph type="dt" sz="half" idx="10"/>
          </p:nvPr>
        </p:nvSpPr>
        <p:spPr/>
        <p:txBody>
          <a:bodyPr/>
          <a:lstStyle/>
          <a:p>
            <a:fld id="{EE2E5638-E402-4BF5-B338-C4DB29336D4D}"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F4A69634-802B-EB7E-FF65-163DDEDF28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2A882A-159C-E278-80FC-9A1FC79B3415}"/>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1815335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BAA2091-4803-D92A-A22E-22D9218D080B}"/>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54415B7-1777-3C29-66F4-6176800FA07D}"/>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319598-57DF-020A-9C0C-A72CD884BFD5}"/>
              </a:ext>
            </a:extLst>
          </p:cNvPr>
          <p:cNvSpPr>
            <a:spLocks noGrp="1"/>
          </p:cNvSpPr>
          <p:nvPr>
            <p:ph type="dt" sz="half" idx="10"/>
          </p:nvPr>
        </p:nvSpPr>
        <p:spPr/>
        <p:txBody>
          <a:bodyPr/>
          <a:lstStyle/>
          <a:p>
            <a:fld id="{37A5F2B1-F41B-4CD1-8B6E-126D02FFCCD0}"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D12B44DC-9AB1-2841-4596-6BB82C23B1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43D1B9-0E2D-1802-DC8D-BB8847767C02}"/>
              </a:ext>
            </a:extLst>
          </p:cNvPr>
          <p:cNvSpPr>
            <a:spLocks noGrp="1"/>
          </p:cNvSpPr>
          <p:nvPr>
            <p:ph type="sldNum" sz="quarter" idx="12"/>
          </p:nvPr>
        </p:nvSpPr>
        <p:spPr/>
        <p:txBody>
          <a:body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113765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6B4D3-51E8-CB29-763A-38D063503A3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CB5E2E-2CBA-A033-090A-A1C51FF1A80C}"/>
              </a:ext>
            </a:extLst>
          </p:cNvPr>
          <p:cNvSpPr>
            <a:spLocks noGrp="1"/>
          </p:cNvSpPr>
          <p:nvPr>
            <p:ph type="dt" sz="half" idx="10"/>
          </p:nvPr>
        </p:nvSpPr>
        <p:spPr/>
        <p:txBody>
          <a:bodyPr/>
          <a:lstStyle/>
          <a:p>
            <a:fld id="{A5A09FC4-9CDA-499D-8D9A-FA7E8A447CA7}" type="datetime1">
              <a:rPr kumimoji="1" lang="ja-JP" altLang="en-US" smtClean="0"/>
              <a:t>2025/5/26</a:t>
            </a:fld>
            <a:endParaRPr kumimoji="1" lang="ja-JP" altLang="en-US"/>
          </a:p>
        </p:txBody>
      </p:sp>
      <p:sp>
        <p:nvSpPr>
          <p:cNvPr id="4" name="フッター プレースホルダー 3">
            <a:extLst>
              <a:ext uri="{FF2B5EF4-FFF2-40B4-BE49-F238E27FC236}">
                <a16:creationId xmlns:a16="http://schemas.microsoft.com/office/drawing/2014/main" id="{0AB80BA4-BE64-C950-5D10-3E731639D73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24F3CCE-8338-B6BD-C259-9D73C7DF6C9C}"/>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180509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19E1A9-94E4-8D2B-B04D-60DDE66C6C0F}"/>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E2AD49-C2B9-F740-6EC1-9BA178010A9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D5B567E-15D8-0038-4A9A-88CE31D77BCD}"/>
              </a:ext>
            </a:extLst>
          </p:cNvPr>
          <p:cNvSpPr>
            <a:spLocks noGrp="1"/>
          </p:cNvSpPr>
          <p:nvPr>
            <p:ph type="dt" sz="half" idx="10"/>
          </p:nvPr>
        </p:nvSpPr>
        <p:spPr/>
        <p:txBody>
          <a:bodyPr/>
          <a:lstStyle/>
          <a:p>
            <a:fld id="{AD435B1D-671E-44A2-8106-4F099052622E}"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02956DF5-ED50-810D-6D2A-128373C650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F2F7F5-EC41-7676-3205-02DF61C37C14}"/>
              </a:ext>
            </a:extLst>
          </p:cNvPr>
          <p:cNvSpPr>
            <a:spLocks noGrp="1"/>
          </p:cNvSpPr>
          <p:nvPr>
            <p:ph type="sldNum" sz="quarter" idx="12"/>
          </p:nvPr>
        </p:nvSpPr>
        <p:spPr>
          <a:xfrm>
            <a:off x="7086600" y="6492876"/>
            <a:ext cx="2057400" cy="365125"/>
          </a:xfrm>
        </p:spPr>
        <p:txBody>
          <a:bodyPr/>
          <a:lstStyle>
            <a:lvl1pPr>
              <a:defRPr b="0">
                <a:solidFill>
                  <a:schemeClr val="tx1"/>
                </a:solidFill>
              </a:defRPr>
            </a:lvl1pPr>
          </a:lstStyle>
          <a:p>
            <a:fld id="{AD0972CA-F4BA-4016-A680-4159D2C82706}" type="slidenum">
              <a:rPr lang="ja-JP" altLang="en-US" smtClean="0"/>
              <a:pPr/>
              <a:t>‹#›</a:t>
            </a:fld>
            <a:endParaRPr lang="ja-JP" altLang="en-US" dirty="0"/>
          </a:p>
        </p:txBody>
      </p:sp>
    </p:spTree>
    <p:extLst>
      <p:ext uri="{BB962C8B-B14F-4D97-AF65-F5344CB8AC3E}">
        <p14:creationId xmlns:p14="http://schemas.microsoft.com/office/powerpoint/2010/main" val="1754502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EF933-B5D7-E05A-9F57-1216187A12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F5E90C-0F6C-F7F3-7484-793272137AC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4524FBA-2377-5183-86F4-E39623B93336}"/>
              </a:ext>
            </a:extLst>
          </p:cNvPr>
          <p:cNvSpPr>
            <a:spLocks noGrp="1"/>
          </p:cNvSpPr>
          <p:nvPr>
            <p:ph type="dt" sz="half" idx="10"/>
          </p:nvPr>
        </p:nvSpPr>
        <p:spPr/>
        <p:txBody>
          <a:bodyPr/>
          <a:lstStyle/>
          <a:p>
            <a:fld id="{B5CCE972-041C-4CB2-9197-C7F8E6917B56}"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DF6A636A-C191-C7AA-81B5-73E048EC1D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A7D00D-2ED3-16B6-086F-C369F5F832EA}"/>
              </a:ext>
            </a:extLst>
          </p:cNvPr>
          <p:cNvSpPr>
            <a:spLocks noGrp="1"/>
          </p:cNvSpPr>
          <p:nvPr>
            <p:ph type="sldNum" sz="quarter" idx="12"/>
          </p:nvPr>
        </p:nvSpPr>
        <p:spPr>
          <a:xfrm>
            <a:off x="7086600" y="6492876"/>
            <a:ext cx="2057400" cy="365125"/>
          </a:xfrm>
        </p:spPr>
        <p:txBody>
          <a:bodyPr/>
          <a:lstStyle>
            <a:lvl1pPr>
              <a:defRPr b="0">
                <a:solidFill>
                  <a:schemeClr val="tx1"/>
                </a:solidFill>
              </a:defRPr>
            </a:lvl1pPr>
          </a:lstStyle>
          <a:p>
            <a:fld id="{AD0972CA-F4BA-4016-A680-4159D2C82706}" type="slidenum">
              <a:rPr lang="ja-JP" altLang="en-US" smtClean="0"/>
              <a:pPr/>
              <a:t>‹#›</a:t>
            </a:fld>
            <a:endParaRPr lang="ja-JP" altLang="en-US"/>
          </a:p>
        </p:txBody>
      </p:sp>
    </p:spTree>
    <p:extLst>
      <p:ext uri="{BB962C8B-B14F-4D97-AF65-F5344CB8AC3E}">
        <p14:creationId xmlns:p14="http://schemas.microsoft.com/office/powerpoint/2010/main" val="3346539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1D22D5-DEB1-373F-E32A-B537DA6B6E09}"/>
              </a:ext>
            </a:extLst>
          </p:cNvPr>
          <p:cNvSpPr>
            <a:spLocks noGrp="1"/>
          </p:cNvSpPr>
          <p:nvPr>
            <p:ph type="title"/>
          </p:nvPr>
        </p:nvSpPr>
        <p:spPr>
          <a:xfrm>
            <a:off x="623887" y="1709738"/>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815B8F-EB06-1E2F-E1A5-E5EFD7A98067}"/>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B70D8CE-854A-F8F9-221C-FD0D9106B2CB}"/>
              </a:ext>
            </a:extLst>
          </p:cNvPr>
          <p:cNvSpPr>
            <a:spLocks noGrp="1"/>
          </p:cNvSpPr>
          <p:nvPr>
            <p:ph type="dt" sz="half" idx="10"/>
          </p:nvPr>
        </p:nvSpPr>
        <p:spPr/>
        <p:txBody>
          <a:bodyPr/>
          <a:lstStyle/>
          <a:p>
            <a:fld id="{37D9BAEF-B3E5-442F-98D9-61F592443FA7}"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059032D4-AC34-8A5F-8A78-26336BA955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C12B5E-897F-4F68-8085-DD67E8BF4E97}"/>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1225638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5907F-9769-4F0F-61E6-05C8991832E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A714F4-E29F-7E11-04A2-0287512E30EA}"/>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4921495-1D86-47F4-7967-C13EF85023F5}"/>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FAC1BA9-C3D4-D232-6ED7-9E6DFDA1219F}"/>
              </a:ext>
            </a:extLst>
          </p:cNvPr>
          <p:cNvSpPr>
            <a:spLocks noGrp="1"/>
          </p:cNvSpPr>
          <p:nvPr>
            <p:ph type="dt" sz="half" idx="10"/>
          </p:nvPr>
        </p:nvSpPr>
        <p:spPr/>
        <p:txBody>
          <a:bodyPr/>
          <a:lstStyle/>
          <a:p>
            <a:fld id="{FAFF2816-1DE2-4527-A877-80504EEC8CB0}"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83E04B64-FDBD-C568-78E2-60AB1A5DA3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9C4CDCC-6264-74A6-278C-FAD77BEC037F}"/>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3243419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7E8AE-1769-EE1B-FD9B-33863270D167}"/>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5C38EA-7D73-38BD-7DCA-3C50B571F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8EC839D-4279-72C2-F244-034BCCB3465F}"/>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0A5D11-A532-CCF4-2A68-9BADB44362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F48F02-35BB-ABB5-FABB-968C4E151AF3}"/>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BA5038A-2245-6913-5772-AB8473A6DE9F}"/>
              </a:ext>
            </a:extLst>
          </p:cNvPr>
          <p:cNvSpPr>
            <a:spLocks noGrp="1"/>
          </p:cNvSpPr>
          <p:nvPr>
            <p:ph type="dt" sz="half" idx="10"/>
          </p:nvPr>
        </p:nvSpPr>
        <p:spPr/>
        <p:txBody>
          <a:bodyPr/>
          <a:lstStyle/>
          <a:p>
            <a:fld id="{EBDE840F-8EC1-43F3-ADB9-56DEA7BBB1C5}" type="datetime1">
              <a:rPr kumimoji="1" lang="ja-JP" altLang="en-US" smtClean="0"/>
              <a:t>2025/5/26</a:t>
            </a:fld>
            <a:endParaRPr kumimoji="1" lang="ja-JP" altLang="en-US"/>
          </a:p>
        </p:txBody>
      </p:sp>
      <p:sp>
        <p:nvSpPr>
          <p:cNvPr id="8" name="フッター プレースホルダー 7">
            <a:extLst>
              <a:ext uri="{FF2B5EF4-FFF2-40B4-BE49-F238E27FC236}">
                <a16:creationId xmlns:a16="http://schemas.microsoft.com/office/drawing/2014/main" id="{3BC5EDD7-FC4C-C323-1C61-5C4A3FCC7A4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3CCFD4F-41F6-6376-07E6-94573B037D56}"/>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1103605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6B4D3-51E8-CB29-763A-38D063503A3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CB5E2E-2CBA-A033-090A-A1C51FF1A80C}"/>
              </a:ext>
            </a:extLst>
          </p:cNvPr>
          <p:cNvSpPr>
            <a:spLocks noGrp="1"/>
          </p:cNvSpPr>
          <p:nvPr>
            <p:ph type="dt" sz="half" idx="10"/>
          </p:nvPr>
        </p:nvSpPr>
        <p:spPr/>
        <p:txBody>
          <a:bodyPr/>
          <a:lstStyle/>
          <a:p>
            <a:fld id="{A5A09FC4-9CDA-499D-8D9A-FA7E8A447CA7}" type="datetime1">
              <a:rPr kumimoji="1" lang="ja-JP" altLang="en-US" smtClean="0"/>
              <a:t>2025/5/26</a:t>
            </a:fld>
            <a:endParaRPr kumimoji="1" lang="ja-JP" altLang="en-US"/>
          </a:p>
        </p:txBody>
      </p:sp>
      <p:sp>
        <p:nvSpPr>
          <p:cNvPr id="4" name="フッター プレースホルダー 3">
            <a:extLst>
              <a:ext uri="{FF2B5EF4-FFF2-40B4-BE49-F238E27FC236}">
                <a16:creationId xmlns:a16="http://schemas.microsoft.com/office/drawing/2014/main" id="{0AB80BA4-BE64-C950-5D10-3E731639D73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24F3CCE-8338-B6BD-C259-9D73C7DF6C9C}"/>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1290691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CBD213A-A44E-3840-AF54-30251C214BDC}"/>
              </a:ext>
            </a:extLst>
          </p:cNvPr>
          <p:cNvSpPr>
            <a:spLocks noGrp="1"/>
          </p:cNvSpPr>
          <p:nvPr>
            <p:ph type="dt" sz="half" idx="10"/>
          </p:nvPr>
        </p:nvSpPr>
        <p:spPr/>
        <p:txBody>
          <a:bodyPr/>
          <a:lstStyle/>
          <a:p>
            <a:fld id="{AA2AFEB7-9714-4796-AAC6-FEC5E0BA49BF}" type="datetime1">
              <a:rPr kumimoji="1" lang="ja-JP" altLang="en-US" smtClean="0"/>
              <a:t>2025/5/26</a:t>
            </a:fld>
            <a:endParaRPr kumimoji="1" lang="ja-JP" altLang="en-US"/>
          </a:p>
        </p:txBody>
      </p:sp>
      <p:sp>
        <p:nvSpPr>
          <p:cNvPr id="3" name="フッター プレースホルダー 2">
            <a:extLst>
              <a:ext uri="{FF2B5EF4-FFF2-40B4-BE49-F238E27FC236}">
                <a16:creationId xmlns:a16="http://schemas.microsoft.com/office/drawing/2014/main" id="{EAD0483D-95E5-4F86-0460-0E750F196BC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4D3118-1CA8-002D-8FDC-62014ADE8A72}"/>
              </a:ext>
            </a:extLst>
          </p:cNvPr>
          <p:cNvSpPr>
            <a:spLocks noGrp="1"/>
          </p:cNvSpPr>
          <p:nvPr>
            <p:ph type="sldNum" sz="quarter" idx="12"/>
          </p:nvPr>
        </p:nvSpPr>
        <p:spPr>
          <a:xfrm>
            <a:off x="7086600" y="6494725"/>
            <a:ext cx="2057400" cy="365125"/>
          </a:xfrm>
        </p:spPr>
        <p:txBody>
          <a:bodyPr/>
          <a:lstStyle>
            <a:lvl1pPr>
              <a:defRPr>
                <a:solidFill>
                  <a:schemeClr val="tx1"/>
                </a:solidFill>
              </a:defRPr>
            </a:lvl1pPr>
          </a:lstStyle>
          <a:p>
            <a:fld id="{AD0972CA-F4BA-4016-A680-4159D2C82706}" type="slidenum">
              <a:rPr lang="ja-JP" altLang="en-US" smtClean="0"/>
              <a:pPr/>
              <a:t>‹#›</a:t>
            </a:fld>
            <a:endParaRPr lang="ja-JP" altLang="en-US" dirty="0"/>
          </a:p>
        </p:txBody>
      </p:sp>
    </p:spTree>
    <p:extLst>
      <p:ext uri="{BB962C8B-B14F-4D97-AF65-F5344CB8AC3E}">
        <p14:creationId xmlns:p14="http://schemas.microsoft.com/office/powerpoint/2010/main" val="185760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7A6895-72B0-125D-15BE-BF7F81097FB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1D9EBA-0B75-1C86-AF90-9878CDD0657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74E0C9-5718-1786-D590-2E58CCC072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E2D0D9-5C9B-4B02-5680-D499980B6A4F}"/>
              </a:ext>
            </a:extLst>
          </p:cNvPr>
          <p:cNvSpPr>
            <a:spLocks noGrp="1"/>
          </p:cNvSpPr>
          <p:nvPr>
            <p:ph type="dt" sz="half" idx="10"/>
          </p:nvPr>
        </p:nvSpPr>
        <p:spPr/>
        <p:txBody>
          <a:bodyPr/>
          <a:lstStyle/>
          <a:p>
            <a:fld id="{BA145C17-C2E3-4EF5-B961-BAE94D6EF6EB}"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E4D04B2D-69CA-699A-6259-AB18309537E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090E1C-FE53-0D47-3BBA-6420425B522D}"/>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3661790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C256C-ADBA-F136-5408-23934425E80C}"/>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EF1A48B-0981-8329-2B53-9A81CA48A0F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F1C6E6B6-E882-1998-55E6-3FEC8B0E28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E5E6481-35E4-9AA1-DEC9-7A506FC2E431}"/>
              </a:ext>
            </a:extLst>
          </p:cNvPr>
          <p:cNvSpPr>
            <a:spLocks noGrp="1"/>
          </p:cNvSpPr>
          <p:nvPr>
            <p:ph type="dt" sz="half" idx="10"/>
          </p:nvPr>
        </p:nvSpPr>
        <p:spPr/>
        <p:txBody>
          <a:bodyPr/>
          <a:lstStyle/>
          <a:p>
            <a:fld id="{31D602C5-3AAA-4D19-9F38-4296EBBE547C}"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7310A810-D53C-93B9-C3AC-BD04EFC51CE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720834-90A1-9C5E-6D69-CBF9C1D31B55}"/>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2615148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F7DF8-C6BA-9739-9C02-888BA544670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34F93C2-8D2B-3407-B501-1F2DBF24A54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657BC66-27E6-6C67-1F9C-9A53614CDAE9}"/>
              </a:ext>
            </a:extLst>
          </p:cNvPr>
          <p:cNvSpPr>
            <a:spLocks noGrp="1"/>
          </p:cNvSpPr>
          <p:nvPr>
            <p:ph type="dt" sz="half" idx="10"/>
          </p:nvPr>
        </p:nvSpPr>
        <p:spPr/>
        <p:txBody>
          <a:bodyPr/>
          <a:lstStyle/>
          <a:p>
            <a:fld id="{D670F38B-CF1B-46DA-8D34-BC58CAB94F6A}"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22292E5F-F3D1-777E-9680-EDF0874EAE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A821EC-3E28-A80B-AFE0-6865EFB7233B}"/>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287422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99C515-7235-42AA-8508-970D41819322}" type="datetime1">
              <a:rPr kumimoji="1" lang="ja-JP" altLang="en-US" smtClean="0"/>
              <a:t>2025/5/26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2615647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D640965-6EA1-4689-6B87-D6D627D71431}"/>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6280FC-6705-117A-FB13-8EF69595E8AC}"/>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E8D546-7F76-D74E-9BB0-5B3B7C720BA9}"/>
              </a:ext>
            </a:extLst>
          </p:cNvPr>
          <p:cNvSpPr>
            <a:spLocks noGrp="1"/>
          </p:cNvSpPr>
          <p:nvPr>
            <p:ph type="dt" sz="half" idx="10"/>
          </p:nvPr>
        </p:nvSpPr>
        <p:spPr/>
        <p:txBody>
          <a:bodyPr/>
          <a:lstStyle/>
          <a:p>
            <a:fld id="{B8EE2936-FC41-4F0A-AE31-E4414B5137D3}"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5BFD0DA2-BC00-F09A-C95D-657B854317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B98877-DD76-B70E-737A-1BA0962BAF4A}"/>
              </a:ext>
            </a:extLst>
          </p:cNvPr>
          <p:cNvSpPr>
            <a:spLocks noGrp="1"/>
          </p:cNvSpPr>
          <p:nvPr>
            <p:ph type="sldNum" sz="quarter" idx="12"/>
          </p:nvPr>
        </p:nvSpPr>
        <p:spPr/>
        <p:txBody>
          <a:body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679807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A1693-7826-59C3-0812-ABAE8055A70C}"/>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6C0FF4C-3574-9600-0751-26CBAACEF4E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1490686-F132-763E-D15C-EABA7ACFBE16}"/>
              </a:ext>
            </a:extLst>
          </p:cNvPr>
          <p:cNvSpPr>
            <a:spLocks noGrp="1"/>
          </p:cNvSpPr>
          <p:nvPr>
            <p:ph type="dt" sz="half" idx="10"/>
          </p:nvPr>
        </p:nvSpPr>
        <p:spPr/>
        <p:txBody>
          <a:bodyPr/>
          <a:lstStyle/>
          <a:p>
            <a:fld id="{38695F1F-ACE6-49DB-9153-FD8CD5ABA6D1}"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7FB71C18-4AB4-EAEF-E378-2427CE61F6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633E9E-CC89-3329-D4EC-3C7C2E831AC2}"/>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2703934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C1D69E-5218-E14D-8010-459F8CC98DD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87DC6F5-CF01-DC98-0FBE-587FCEADA68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C4D44DF-A333-C77F-C079-B26936838753}"/>
              </a:ext>
            </a:extLst>
          </p:cNvPr>
          <p:cNvSpPr>
            <a:spLocks noGrp="1"/>
          </p:cNvSpPr>
          <p:nvPr>
            <p:ph type="dt" sz="half" idx="10"/>
          </p:nvPr>
        </p:nvSpPr>
        <p:spPr/>
        <p:txBody>
          <a:bodyPr/>
          <a:lstStyle/>
          <a:p>
            <a:fld id="{6672BE5E-4ECB-4052-AF0A-F1A8E2C5D9EC}"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C2310814-B63B-FD2B-357E-F46877F13B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28826E-996A-84FA-012D-D5ABDA84D16D}"/>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2601555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5169CE-AFFD-6C14-489B-4E0B355DA581}"/>
              </a:ext>
            </a:extLst>
          </p:cNvPr>
          <p:cNvSpPr>
            <a:spLocks noGrp="1"/>
          </p:cNvSpPr>
          <p:nvPr>
            <p:ph type="title"/>
          </p:nvPr>
        </p:nvSpPr>
        <p:spPr>
          <a:xfrm>
            <a:off x="623887" y="1709738"/>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A438B-8E3E-DD9B-9415-87154B8FC714}"/>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1C53625-0186-93CA-9D6B-695770309662}"/>
              </a:ext>
            </a:extLst>
          </p:cNvPr>
          <p:cNvSpPr>
            <a:spLocks noGrp="1"/>
          </p:cNvSpPr>
          <p:nvPr>
            <p:ph type="dt" sz="half" idx="10"/>
          </p:nvPr>
        </p:nvSpPr>
        <p:spPr/>
        <p:txBody>
          <a:bodyPr/>
          <a:lstStyle/>
          <a:p>
            <a:fld id="{A12C2624-2B06-4821-A3C7-C034CCCED041}"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2DDE28A7-7B26-1892-5843-D2909106E1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C9010D-59AA-2791-CEC5-50A222988FC6}"/>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909430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BA9E5-F501-86C3-228A-F934589C53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F71A093-2F1B-73A9-A8D1-226EAC0B3B07}"/>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123AAFA-6094-151A-E0B2-4CF428242F2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7B188F-F258-C0B5-0AA6-EE6AE291485F}"/>
              </a:ext>
            </a:extLst>
          </p:cNvPr>
          <p:cNvSpPr>
            <a:spLocks noGrp="1"/>
          </p:cNvSpPr>
          <p:nvPr>
            <p:ph type="dt" sz="half" idx="10"/>
          </p:nvPr>
        </p:nvSpPr>
        <p:spPr/>
        <p:txBody>
          <a:bodyPr/>
          <a:lstStyle/>
          <a:p>
            <a:fld id="{7FB0BD23-9258-43CE-BA4E-9FE55EE99DC5}"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A0473E26-47BB-71CC-22E3-E6EABFFF8D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6FFBC0-D550-F153-0ED5-19AF170E48EF}"/>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1775462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C7914-2129-BBF6-9CCE-A58BDEF8F404}"/>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0740F1-F316-E421-9ADC-D52298CD9F3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800183C-509F-0A08-DB5F-F1267B7D7194}"/>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BC6E066-6E43-B5AE-4C0F-BD161A392FC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BA9751F-CCE0-E68C-88F7-AAC793A38E14}"/>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6604548-EDC2-B9B4-3CD3-AFFE6CABE0E1}"/>
              </a:ext>
            </a:extLst>
          </p:cNvPr>
          <p:cNvSpPr>
            <a:spLocks noGrp="1"/>
          </p:cNvSpPr>
          <p:nvPr>
            <p:ph type="dt" sz="half" idx="10"/>
          </p:nvPr>
        </p:nvSpPr>
        <p:spPr/>
        <p:txBody>
          <a:bodyPr/>
          <a:lstStyle/>
          <a:p>
            <a:fld id="{B17AFEFB-8E78-46C3-AFC1-FC9A4A495F95}" type="datetime1">
              <a:rPr kumimoji="1" lang="ja-JP" altLang="en-US" smtClean="0"/>
              <a:t>2025/5/26</a:t>
            </a:fld>
            <a:endParaRPr kumimoji="1" lang="ja-JP" altLang="en-US"/>
          </a:p>
        </p:txBody>
      </p:sp>
      <p:sp>
        <p:nvSpPr>
          <p:cNvPr id="8" name="フッター プレースホルダー 7">
            <a:extLst>
              <a:ext uri="{FF2B5EF4-FFF2-40B4-BE49-F238E27FC236}">
                <a16:creationId xmlns:a16="http://schemas.microsoft.com/office/drawing/2014/main" id="{C7F158B1-7673-67AA-587F-E42DBFF6C49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73F5DD7-9873-4758-203D-70964A536006}"/>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3966975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248C0E-2085-ACF4-5870-D61906D9E83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B5D7335-AEC8-4871-AD46-3F0E4F2FC741}"/>
              </a:ext>
            </a:extLst>
          </p:cNvPr>
          <p:cNvSpPr>
            <a:spLocks noGrp="1"/>
          </p:cNvSpPr>
          <p:nvPr>
            <p:ph type="dt" sz="half" idx="10"/>
          </p:nvPr>
        </p:nvSpPr>
        <p:spPr/>
        <p:txBody>
          <a:bodyPr/>
          <a:lstStyle/>
          <a:p>
            <a:fld id="{5E82BAAD-383C-4791-BF5F-3A1B185E53ED}" type="datetime1">
              <a:rPr kumimoji="1" lang="ja-JP" altLang="en-US" smtClean="0"/>
              <a:t>2025/5/26</a:t>
            </a:fld>
            <a:endParaRPr kumimoji="1" lang="ja-JP" altLang="en-US"/>
          </a:p>
        </p:txBody>
      </p:sp>
      <p:sp>
        <p:nvSpPr>
          <p:cNvPr id="4" name="フッター プレースホルダー 3">
            <a:extLst>
              <a:ext uri="{FF2B5EF4-FFF2-40B4-BE49-F238E27FC236}">
                <a16:creationId xmlns:a16="http://schemas.microsoft.com/office/drawing/2014/main" id="{160640EA-DB40-ADDB-04CD-83B224D5CB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1D0CCBC-0C3F-EA0A-252C-BF07BEB6D082}"/>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59562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950CBF4-A0FE-0567-DBA4-698DB24C3FD2}"/>
              </a:ext>
            </a:extLst>
          </p:cNvPr>
          <p:cNvSpPr>
            <a:spLocks noGrp="1"/>
          </p:cNvSpPr>
          <p:nvPr>
            <p:ph type="dt" sz="half" idx="10"/>
          </p:nvPr>
        </p:nvSpPr>
        <p:spPr/>
        <p:txBody>
          <a:bodyPr/>
          <a:lstStyle/>
          <a:p>
            <a:fld id="{6EACA517-A2C0-4CE1-ACE4-81162FC4C78E}" type="datetime1">
              <a:rPr kumimoji="1" lang="ja-JP" altLang="en-US" smtClean="0"/>
              <a:t>2025/5/26</a:t>
            </a:fld>
            <a:endParaRPr kumimoji="1" lang="ja-JP" altLang="en-US"/>
          </a:p>
        </p:txBody>
      </p:sp>
      <p:sp>
        <p:nvSpPr>
          <p:cNvPr id="3" name="フッター プレースホルダー 2">
            <a:extLst>
              <a:ext uri="{FF2B5EF4-FFF2-40B4-BE49-F238E27FC236}">
                <a16:creationId xmlns:a16="http://schemas.microsoft.com/office/drawing/2014/main" id="{78781F75-86F5-EB8E-A066-F6AC264C87E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13CAB00-9C3B-DC67-A247-AF96F672A0B4}"/>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3031997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8380C-F911-2618-45F3-429F18CD5143}"/>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D2C3744-D312-C1EB-3A41-8CDF2A65B7B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794EC7B-3DF9-50FA-9CA7-874192A69E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D99AD1-1528-34DB-690E-2474B8CBE835}"/>
              </a:ext>
            </a:extLst>
          </p:cNvPr>
          <p:cNvSpPr>
            <a:spLocks noGrp="1"/>
          </p:cNvSpPr>
          <p:nvPr>
            <p:ph type="dt" sz="half" idx="10"/>
          </p:nvPr>
        </p:nvSpPr>
        <p:spPr/>
        <p:txBody>
          <a:bodyPr/>
          <a:lstStyle/>
          <a:p>
            <a:fld id="{14DAC028-7D7A-4567-ADD3-EA060D522BD9}"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E6A5B819-3C61-6C28-ACC9-0343BB7849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99D91E4-0881-E76C-48AF-CC0CFDB00DB0}"/>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2887786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041678-D581-097A-05B6-0992FBAD4280}"/>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AEAAFE8-9E47-68DE-D4D5-3E9B36B6090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84B6AD94-C914-BBD0-379D-F8BC97B998D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EDCE4E-69AB-858F-A041-2FFE3024F8A2}"/>
              </a:ext>
            </a:extLst>
          </p:cNvPr>
          <p:cNvSpPr>
            <a:spLocks noGrp="1"/>
          </p:cNvSpPr>
          <p:nvPr>
            <p:ph type="dt" sz="half" idx="10"/>
          </p:nvPr>
        </p:nvSpPr>
        <p:spPr/>
        <p:txBody>
          <a:bodyPr/>
          <a:lstStyle/>
          <a:p>
            <a:fld id="{F37045D2-56D1-4343-8A56-62BB76819C27}" type="datetime1">
              <a:rPr kumimoji="1" lang="ja-JP" altLang="en-US" smtClean="0"/>
              <a:t>2025/5/26</a:t>
            </a:fld>
            <a:endParaRPr kumimoji="1" lang="ja-JP" altLang="en-US"/>
          </a:p>
        </p:txBody>
      </p:sp>
      <p:sp>
        <p:nvSpPr>
          <p:cNvPr id="6" name="フッター プレースホルダー 5">
            <a:extLst>
              <a:ext uri="{FF2B5EF4-FFF2-40B4-BE49-F238E27FC236}">
                <a16:creationId xmlns:a16="http://schemas.microsoft.com/office/drawing/2014/main" id="{A250B4C7-AED2-F841-80B6-2FF3B392D4D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19A77F-6212-CD06-8553-59FD11F24187}"/>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139878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FC95B6-76F4-4DFE-B2F8-40493AF36370}" type="datetime1">
              <a:rPr kumimoji="1" lang="ja-JP" altLang="en-US" smtClean="0"/>
              <a:t>2025/5/26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2768941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0F09A-0368-67E6-6B68-75998162BD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D0A52D-7305-CCDE-8069-D156E294C59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DCB412-F2C0-DE11-F3E1-4EE9CBDD9E57}"/>
              </a:ext>
            </a:extLst>
          </p:cNvPr>
          <p:cNvSpPr>
            <a:spLocks noGrp="1"/>
          </p:cNvSpPr>
          <p:nvPr>
            <p:ph type="dt" sz="half" idx="10"/>
          </p:nvPr>
        </p:nvSpPr>
        <p:spPr/>
        <p:txBody>
          <a:bodyPr/>
          <a:lstStyle/>
          <a:p>
            <a:fld id="{E8697905-043C-4662-B73E-DF5971F95B22}"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29D6FF14-4690-AFFF-0DCF-851BEEE70F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FE5EB4-CB37-B865-E3DF-48E8F199849C}"/>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539157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A289728-516E-ABBC-8F7B-3D814A2A38B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5AD6EF4-9223-5294-2C82-AFE9B5B5D253}"/>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147B89-1778-E59A-6AC2-D926BEDCE363}"/>
              </a:ext>
            </a:extLst>
          </p:cNvPr>
          <p:cNvSpPr>
            <a:spLocks noGrp="1"/>
          </p:cNvSpPr>
          <p:nvPr>
            <p:ph type="dt" sz="half" idx="10"/>
          </p:nvPr>
        </p:nvSpPr>
        <p:spPr/>
        <p:txBody>
          <a:bodyPr/>
          <a:lstStyle/>
          <a:p>
            <a:fld id="{0F203E7C-454C-4E9B-B0B4-2E8E1AB2AF9A}"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9CD8A438-5D9C-C2E3-2AA2-D719041ABB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EEBE1-6902-B39F-14F1-47E8B864269B}"/>
              </a:ext>
            </a:extLst>
          </p:cNvPr>
          <p:cNvSpPr>
            <a:spLocks noGrp="1"/>
          </p:cNvSpPr>
          <p:nvPr>
            <p:ph type="sldNum" sz="quarter" idx="12"/>
          </p:nvPr>
        </p:nvSpPr>
        <p:spPr/>
        <p:txBody>
          <a:body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287859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E6685F6-1FE6-4A2C-8C79-C35450567CEF}" type="datetime1">
              <a:rPr kumimoji="1" lang="ja-JP" altLang="en-US" smtClean="0"/>
              <a:t>2025/5/26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123900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54A611-0A35-46B9-A7E5-56B33D9A87CE}" type="datetime1">
              <a:rPr kumimoji="1" lang="ja-JP" altLang="en-US" smtClean="0"/>
              <a:t>2025/5/26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1952737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ＭＳ Ｐゴシック" panose="020B0600070205080204"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ＭＳ Ｐゴシック" panose="020B0600070205080204"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ea typeface="ＭＳ Ｐゴシック" panose="020B0600070205080204" pitchFamily="50" charset="-128"/>
              </a:defRPr>
            </a:lvl1pPr>
          </a:lstStyle>
          <a:p>
            <a:pPr>
              <a:defRPr/>
            </a:pPr>
            <a:fld id="{C3F3E2BF-1EC2-4C2C-9960-73EA2310368D}" type="slidenum">
              <a:rPr lang="en-US" altLang="ja-JP" smtClean="0"/>
              <a:pPr>
                <a:defRPr/>
              </a:pPr>
              <a:t>‹#›</a:t>
            </a:fld>
            <a:endParaRPr lang="en-US" altLang="ja-JP" dirty="0"/>
          </a:p>
        </p:txBody>
      </p:sp>
    </p:spTree>
    <p:extLst>
      <p:ext uri="{BB962C8B-B14F-4D97-AF65-F5344CB8AC3E}">
        <p14:creationId xmlns:p14="http://schemas.microsoft.com/office/powerpoint/2010/main" val="250458782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68" r:id="rId4"/>
    <p:sldLayoutId id="2147483798" r:id="rId5"/>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696EA3-E0BB-4CDB-997D-D6CBC69AA009}" type="datetime1">
              <a:rPr kumimoji="1" lang="ja-JP" altLang="en-US" smtClean="0"/>
              <a:t>2025/5/26</a:t>
            </a:fld>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5C6AD1-354F-4CE9-BEAA-85A97D56F97C}" type="slidenum">
              <a:rPr kumimoji="1" lang="ja-JP" altLang="en-US" smtClean="0"/>
              <a:t>‹#›</a:t>
            </a:fld>
            <a:endParaRPr kumimoji="1" lang="ja-JP" altLang="en-US"/>
          </a:p>
        </p:txBody>
      </p:sp>
    </p:spTree>
    <p:extLst>
      <p:ext uri="{BB962C8B-B14F-4D97-AF65-F5344CB8AC3E}">
        <p14:creationId xmlns:p14="http://schemas.microsoft.com/office/powerpoint/2010/main" val="27964048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2AFD4-5778-43B8-BCED-066588615983}" type="datetime1">
              <a:rPr kumimoji="1" lang="ja-JP" altLang="en-US" smtClean="0"/>
              <a:t>2025/5/26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4D942-E2CD-4743-A8BA-7B65784F1B32}" type="slidenum">
              <a:rPr lang="ja-JP" altLang="en-US" smtClean="0"/>
              <a:pPr/>
              <a:t>‹#›</a:t>
            </a:fld>
            <a:r>
              <a:rPr lang="en-US" altLang="ja-JP" dirty="0"/>
              <a:t>/29</a:t>
            </a:r>
            <a:endParaRPr lang="ja-JP" altLang="en-US" dirty="0"/>
          </a:p>
        </p:txBody>
      </p:sp>
    </p:spTree>
    <p:extLst>
      <p:ext uri="{BB962C8B-B14F-4D97-AF65-F5344CB8AC3E}">
        <p14:creationId xmlns:p14="http://schemas.microsoft.com/office/powerpoint/2010/main" val="205948549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50EA7492-FAEB-764A-82B5-07F4977D6458}"/>
              </a:ext>
            </a:extLst>
          </p:cNvPr>
          <p:cNvSpPr>
            <a:spLocks noGrp="1"/>
          </p:cNvSpPr>
          <p:nvPr>
            <p:ph type="ftr" sz="quarter" idx="3"/>
          </p:nvPr>
        </p:nvSpPr>
        <p:spPr>
          <a:xfrm>
            <a:off x="2184400" y="6356351"/>
            <a:ext cx="4775201" cy="365125"/>
          </a:xfrm>
          <a:prstGeom prst="rect">
            <a:avLst/>
          </a:prstGeom>
        </p:spPr>
        <p:txBody>
          <a:bodyPr vert="horz" lIns="91440" tIns="45720" rIns="91440" bIns="45720" rtlCol="0" anchor="ctr"/>
          <a:lstStyle>
            <a:lvl1pPr algn="ctr">
              <a:defRPr sz="900">
                <a:solidFill>
                  <a:schemeClr val="bg1">
                    <a:lumMod val="50000"/>
                  </a:schemeClr>
                </a:solidFill>
                <a:latin typeface="Hiragino Maru Gothic Pro W4" panose="020F0400000000000000" pitchFamily="34" charset="-128"/>
                <a:ea typeface="Hiragino Maru Gothic Pro W4" panose="020F0400000000000000" pitchFamily="34" charset="-128"/>
              </a:defRPr>
            </a:lvl1pPr>
          </a:lstStyle>
          <a:p>
            <a:r>
              <a:rPr kumimoji="1" lang="ja-JP" altLang="en-US"/>
              <a:t>核融合エネルギー連合講演会シンポジウム</a:t>
            </a:r>
            <a:r>
              <a:rPr kumimoji="1" lang="en-US" altLang="ja-JP" dirty="0"/>
              <a:t>2@</a:t>
            </a:r>
            <a:r>
              <a:rPr kumimoji="1" lang="ja-JP" altLang="en-US"/>
              <a:t>八戸市公民館</a:t>
            </a:r>
          </a:p>
        </p:txBody>
      </p:sp>
      <p:sp>
        <p:nvSpPr>
          <p:cNvPr id="3" name="テキスト ボックス 2">
            <a:extLst>
              <a:ext uri="{FF2B5EF4-FFF2-40B4-BE49-F238E27FC236}">
                <a16:creationId xmlns:a16="http://schemas.microsoft.com/office/drawing/2014/main" id="{08DDE6DC-87D6-5542-ABB3-A6B2DD3AC2F4}"/>
              </a:ext>
            </a:extLst>
          </p:cNvPr>
          <p:cNvSpPr txBox="1"/>
          <p:nvPr userDrawn="1"/>
        </p:nvSpPr>
        <p:spPr>
          <a:xfrm>
            <a:off x="8729135" y="6442455"/>
            <a:ext cx="328936" cy="230832"/>
          </a:xfrm>
          <a:prstGeom prst="rect">
            <a:avLst/>
          </a:prstGeom>
          <a:noFill/>
        </p:spPr>
        <p:txBody>
          <a:bodyPr wrap="none" rtlCol="0">
            <a:spAutoFit/>
          </a:bodyPr>
          <a:lstStyle/>
          <a:p>
            <a:fld id="{84A46050-CC87-754B-AC9B-80AE0A789E9F}" type="slidenum">
              <a:rPr kumimoji="1" lang="ja-JP" altLang="en-US" sz="900" smtClean="0">
                <a:solidFill>
                  <a:schemeClr val="bg1">
                    <a:lumMod val="50000"/>
                  </a:schemeClr>
                </a:solidFill>
                <a:latin typeface="Hiragino Maru Gothic Pro W4" panose="020F0400000000000000" pitchFamily="34" charset="-128"/>
                <a:ea typeface="Hiragino Maru Gothic Pro W4" panose="020F0400000000000000" pitchFamily="34" charset="-128"/>
              </a:rPr>
              <a:t>‹#›</a:t>
            </a:fld>
            <a:endParaRPr kumimoji="1" lang="ja-JP" altLang="en-US" sz="900">
              <a:solidFill>
                <a:schemeClr val="bg1">
                  <a:lumMod val="50000"/>
                </a:schemeClr>
              </a:solidFill>
              <a:latin typeface="Hiragino Maru Gothic Pro W4" panose="020F0400000000000000" pitchFamily="34" charset="-128"/>
              <a:ea typeface="Hiragino Maru Gothic Pro W4" panose="020F0400000000000000" pitchFamily="34" charset="-128"/>
            </a:endParaRPr>
          </a:p>
        </p:txBody>
      </p:sp>
      <p:sp>
        <p:nvSpPr>
          <p:cNvPr id="4" name="テキスト ボックス 3">
            <a:extLst>
              <a:ext uri="{FF2B5EF4-FFF2-40B4-BE49-F238E27FC236}">
                <a16:creationId xmlns:a16="http://schemas.microsoft.com/office/drawing/2014/main" id="{14894202-35B2-EF44-8383-4F24909E6F87}"/>
              </a:ext>
            </a:extLst>
          </p:cNvPr>
          <p:cNvSpPr txBox="1"/>
          <p:nvPr userDrawn="1"/>
        </p:nvSpPr>
        <p:spPr>
          <a:xfrm>
            <a:off x="168346" y="6442455"/>
            <a:ext cx="821059" cy="230832"/>
          </a:xfrm>
          <a:prstGeom prst="rect">
            <a:avLst/>
          </a:prstGeom>
          <a:noFill/>
        </p:spPr>
        <p:txBody>
          <a:bodyPr wrap="none" rtlCol="0">
            <a:spAutoFit/>
          </a:bodyPr>
          <a:lstStyle/>
          <a:p>
            <a:r>
              <a:rPr kumimoji="1" lang="en-US" altLang="ja-JP" sz="900" dirty="0">
                <a:solidFill>
                  <a:schemeClr val="bg1">
                    <a:lumMod val="50000"/>
                  </a:schemeClr>
                </a:solidFill>
                <a:latin typeface="Hiragino Maru Gothic Pro W4" panose="020F0400000000000000" pitchFamily="34" charset="-128"/>
                <a:ea typeface="Hiragino Maru Gothic Pro W4" panose="020F0400000000000000" pitchFamily="34" charset="-128"/>
              </a:rPr>
              <a:t>2023/6/14</a:t>
            </a:r>
          </a:p>
        </p:txBody>
      </p:sp>
    </p:spTree>
    <p:extLst>
      <p:ext uri="{BB962C8B-B14F-4D97-AF65-F5344CB8AC3E}">
        <p14:creationId xmlns:p14="http://schemas.microsoft.com/office/powerpoint/2010/main" val="222136025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Lst>
  <p:hf sldNum="0" hdr="0" dt="0"/>
  <p:txStyles>
    <p:titleStyle>
      <a:lvl1pPr algn="ctr" defTabSz="342900" rtl="0" eaLnBrk="1" fontAlgn="base" hangingPunct="1">
        <a:spcBef>
          <a:spcPct val="0"/>
        </a:spcBef>
        <a:spcAft>
          <a:spcPct val="0"/>
        </a:spcAft>
        <a:defRPr kumimoji="1" sz="3300" kern="1200">
          <a:solidFill>
            <a:schemeClr val="tx1"/>
          </a:solidFill>
          <a:latin typeface="+mj-lt"/>
          <a:ea typeface="+mj-ea"/>
          <a:cs typeface="ＭＳ Ｐゴシック" charset="-128"/>
        </a:defRPr>
      </a:lvl1pPr>
      <a:lvl2pPr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kumimoji="1" sz="3300">
          <a:solidFill>
            <a:schemeClr val="tx1"/>
          </a:solidFill>
          <a:latin typeface="Calibri" charset="0"/>
          <a:ea typeface="ＭＳ Ｐゴシック" charset="-128"/>
          <a:cs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kumimoji="1" sz="2400" kern="1200">
          <a:solidFill>
            <a:schemeClr val="tx1"/>
          </a:solidFill>
          <a:latin typeface="+mn-lt"/>
          <a:ea typeface="+mn-ea"/>
          <a:cs typeface="ＭＳ Ｐゴシック" charset="-128"/>
        </a:defRPr>
      </a:lvl1pPr>
      <a:lvl2pPr marL="557213" indent="-214313" algn="l" defTabSz="342900" rtl="0" eaLnBrk="1" fontAlgn="base" hangingPunct="1">
        <a:spcBef>
          <a:spcPct val="20000"/>
        </a:spcBef>
        <a:spcAft>
          <a:spcPct val="0"/>
        </a:spcAft>
        <a:buFont typeface="Arial" charset="0"/>
        <a:buChar char="–"/>
        <a:defRPr kumimoji="1" sz="2100" kern="1200">
          <a:solidFill>
            <a:schemeClr val="tx1"/>
          </a:solidFill>
          <a:latin typeface="+mn-lt"/>
          <a:ea typeface="+mn-ea"/>
          <a:cs typeface="+mn-cs"/>
        </a:defRPr>
      </a:lvl2pPr>
      <a:lvl3pPr marL="857250" indent="-171450" algn="l" defTabSz="342900" rtl="0" eaLnBrk="1" fontAlgn="base" hangingPunct="1">
        <a:spcBef>
          <a:spcPct val="20000"/>
        </a:spcBef>
        <a:spcAft>
          <a:spcPct val="0"/>
        </a:spcAft>
        <a:buFont typeface="Arial" charset="0"/>
        <a:buChar char="•"/>
        <a:defRPr kumimoji="1" sz="1800" kern="1200">
          <a:solidFill>
            <a:schemeClr val="tx1"/>
          </a:solidFill>
          <a:latin typeface="+mn-lt"/>
          <a:ea typeface="+mn-ea"/>
          <a:cs typeface="+mn-cs"/>
        </a:defRPr>
      </a:lvl3pPr>
      <a:lvl4pPr marL="1200150" indent="-171450" algn="l" defTabSz="342900" rtl="0" eaLnBrk="1" fontAlgn="base" hangingPunct="1">
        <a:spcBef>
          <a:spcPct val="20000"/>
        </a:spcBef>
        <a:spcAft>
          <a:spcPct val="0"/>
        </a:spcAft>
        <a:buFont typeface="Arial" charset="0"/>
        <a:buChar char="–"/>
        <a:defRPr kumimoji="1" sz="1500" kern="1200">
          <a:solidFill>
            <a:schemeClr val="tx1"/>
          </a:solidFill>
          <a:latin typeface="+mn-lt"/>
          <a:ea typeface="+mn-ea"/>
          <a:cs typeface="+mn-cs"/>
        </a:defRPr>
      </a:lvl4pPr>
      <a:lvl5pPr marL="1543050" indent="-171450" algn="l" defTabSz="342900" rtl="0" eaLnBrk="1" fontAlgn="base" hangingPunct="1">
        <a:spcBef>
          <a:spcPct val="20000"/>
        </a:spcBef>
        <a:spcAft>
          <a:spcPct val="0"/>
        </a:spcAft>
        <a:buFont typeface="Arial" charset="0"/>
        <a:buChar char="»"/>
        <a:defRPr kumimoji="1"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861C4-FAD9-484C-929A-1B1B88111B40}" type="slidenum">
              <a:rPr kumimoji="1" lang="ja-JP" altLang="en-US" smtClean="0"/>
              <a:pPr/>
              <a:t>‹#›</a:t>
            </a:fld>
            <a:r>
              <a:rPr kumimoji="1" lang="en-US" altLang="ja-JP" dirty="0"/>
              <a:t>/25</a:t>
            </a:r>
            <a:endParaRPr kumimoji="1" lang="ja-JP" altLang="en-US" dirty="0"/>
          </a:p>
        </p:txBody>
      </p:sp>
    </p:spTree>
    <p:extLst>
      <p:ext uri="{BB962C8B-B14F-4D97-AF65-F5344CB8AC3E}">
        <p14:creationId xmlns:p14="http://schemas.microsoft.com/office/powerpoint/2010/main" val="236222810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2CBF6E4-B0C8-9CCB-0EAF-A55490750FA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A7CDAF-17FB-D71B-42BF-94FBB306997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E097D01-B97B-03A7-6AC6-4749EFAE13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74C0975-CEE7-42AD-8FA3-99685401FDCB}"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8244F9DF-96C4-FAC3-367D-EA75B4EF659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459775B-E5A3-1C64-9FB8-A0EE296DD2C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FDC272-9C72-4C5E-8504-A660428337F8}" type="slidenum">
              <a:rPr kumimoji="1" lang="ja-JP" altLang="en-US" smtClean="0"/>
              <a:t>‹#›</a:t>
            </a:fld>
            <a:endParaRPr kumimoji="1" lang="ja-JP" altLang="en-US"/>
          </a:p>
        </p:txBody>
      </p:sp>
    </p:spTree>
    <p:extLst>
      <p:ext uri="{BB962C8B-B14F-4D97-AF65-F5344CB8AC3E}">
        <p14:creationId xmlns:p14="http://schemas.microsoft.com/office/powerpoint/2010/main" val="11544993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CB80535-EB5C-01AF-7822-81B02AE0C94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EF94F4-BF99-EE39-4F90-08FACE4BB6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73746F-B1DB-CBBE-F1C1-30159590974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073488-C5B1-4C8B-A8A7-90C48825FA48}"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0B1CD8A8-1578-6B8C-7C8D-C15D23657B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1F1938B-FB89-0D6C-4EC7-658341BCF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964AF1-C7F9-4B52-ACD8-3A55889761AB}" type="slidenum">
              <a:rPr kumimoji="1" lang="ja-JP" altLang="en-US" smtClean="0"/>
              <a:t>‹#›</a:t>
            </a:fld>
            <a:endParaRPr kumimoji="1" lang="ja-JP" altLang="en-US"/>
          </a:p>
        </p:txBody>
      </p:sp>
    </p:spTree>
    <p:extLst>
      <p:ext uri="{BB962C8B-B14F-4D97-AF65-F5344CB8AC3E}">
        <p14:creationId xmlns:p14="http://schemas.microsoft.com/office/powerpoint/2010/main" val="71395264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9B52C8D-C360-82CF-D6B6-7671CE9DD00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9114A0-8E92-C419-E8CC-FA7AA18B5F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A5D404D-78E8-3BF7-5B94-89B76558E3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E6E4AB-D365-44F5-9E13-4181B0A64D41}"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330C2EF5-1FF0-4074-9796-9BC9BEDC46E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9DFFE32-10BB-077C-92E7-5726A898C9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0972CA-F4BA-4016-A680-4159D2C82706}" type="slidenum">
              <a:rPr kumimoji="1" lang="ja-JP" altLang="en-US" smtClean="0"/>
              <a:t>‹#›</a:t>
            </a:fld>
            <a:endParaRPr kumimoji="1" lang="ja-JP" altLang="en-US"/>
          </a:p>
        </p:txBody>
      </p:sp>
    </p:spTree>
    <p:extLst>
      <p:ext uri="{BB962C8B-B14F-4D97-AF65-F5344CB8AC3E}">
        <p14:creationId xmlns:p14="http://schemas.microsoft.com/office/powerpoint/2010/main" val="256793679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51B7FB3-EFE8-ACE6-EE1B-78940A9041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21E163-9FD0-E4B8-9AA7-88A339B66D0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BB9FCC-4547-DE7A-A3CB-BCB758CC69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1B2895-7DAA-4CB9-A36B-6947783F95CA}" type="datetime1">
              <a:rPr kumimoji="1" lang="ja-JP" altLang="en-US" smtClean="0"/>
              <a:t>2025/5/26</a:t>
            </a:fld>
            <a:endParaRPr kumimoji="1" lang="ja-JP" altLang="en-US"/>
          </a:p>
        </p:txBody>
      </p:sp>
      <p:sp>
        <p:nvSpPr>
          <p:cNvPr id="5" name="フッター プレースホルダー 4">
            <a:extLst>
              <a:ext uri="{FF2B5EF4-FFF2-40B4-BE49-F238E27FC236}">
                <a16:creationId xmlns:a16="http://schemas.microsoft.com/office/drawing/2014/main" id="{D86CBA70-5E4D-7791-C49A-F84DC2527D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D4DF50D-BD5B-CBB7-5DE2-64E9E0D359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C56348-5668-43CC-B9AF-E676451FC796}" type="slidenum">
              <a:rPr kumimoji="1" lang="ja-JP" altLang="en-US" smtClean="0"/>
              <a:t>‹#›</a:t>
            </a:fld>
            <a:endParaRPr kumimoji="1" lang="ja-JP" altLang="en-US"/>
          </a:p>
        </p:txBody>
      </p:sp>
    </p:spTree>
    <p:extLst>
      <p:ext uri="{BB962C8B-B14F-4D97-AF65-F5344CB8AC3E}">
        <p14:creationId xmlns:p14="http://schemas.microsoft.com/office/powerpoint/2010/main" val="350213733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0.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image" Target="../media/image470.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9.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55.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61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hyperlink" Target="https://arxiv.org/pdf/1611.07004.pdf" TargetMode="Externa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NULL"/><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13"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88.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NULL"/><Relationship Id="rId5" Type="http://schemas.openxmlformats.org/officeDocument/2006/relationships/image" Target="../media/image85.png"/><Relationship Id="rId10" Type="http://schemas.openxmlformats.org/officeDocument/2006/relationships/image" Target="NULL"/><Relationship Id="rId4" Type="http://schemas.openxmlformats.org/officeDocument/2006/relationships/image" Target="../media/image84.png"/><Relationship Id="rId9"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6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56.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70.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1.mov"/><Relationship Id="rId7" Type="http://schemas.openxmlformats.org/officeDocument/2006/relationships/image" Target="../media/image15.emf"/><Relationship Id="rId2" Type="http://schemas.microsoft.com/office/2007/relationships/media" Target="../media/media1.mov"/><Relationship Id="rId1" Type="http://schemas.openxmlformats.org/officeDocument/2006/relationships/tags" Target="../tags/tag2.xml"/><Relationship Id="rId6" Type="http://schemas.openxmlformats.org/officeDocument/2006/relationships/image" Target="../media/image14.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ctrTitle"/>
          </p:nvPr>
        </p:nvSpPr>
        <p:spPr>
          <a:xfrm>
            <a:off x="179511" y="691271"/>
            <a:ext cx="8985753" cy="2016223"/>
          </a:xfrm>
          <a:noFill/>
        </p:spPr>
        <p:txBody>
          <a:bodyPr anchor="ctr"/>
          <a:lstStyle/>
          <a:p>
            <a:r>
              <a:rPr lang="en" altLang="ja-JP" sz="3200" dirty="0"/>
              <a:t>Towards Advanced Wall Modeling</a:t>
            </a:r>
            <a:br>
              <a:rPr lang="en" altLang="ja-JP" sz="3200" dirty="0"/>
            </a:br>
            <a:r>
              <a:rPr lang="en" altLang="ja-JP" sz="3200" dirty="0"/>
              <a:t>Using Machine Learning</a:t>
            </a:r>
            <a:br>
              <a:rPr lang="en" altLang="ja-JP" sz="3200" dirty="0"/>
            </a:br>
            <a:r>
              <a:rPr lang="en" altLang="ja-JP" sz="3200" dirty="0"/>
              <a:t>and</a:t>
            </a:r>
            <a:br>
              <a:rPr lang="en" altLang="ja-JP" sz="3200" dirty="0"/>
            </a:br>
            <a:r>
              <a:rPr lang="en" altLang="ja-JP" sz="3200" dirty="0"/>
              <a:t>Its Integration with Neutral Transport Simulations</a:t>
            </a:r>
            <a:endParaRPr lang="ja-JP" altLang="en-US" sz="3000"/>
          </a:p>
        </p:txBody>
      </p:sp>
      <p:sp>
        <p:nvSpPr>
          <p:cNvPr id="3" name="スライド番号プレースホルダー 2">
            <a:extLst>
              <a:ext uri="{FF2B5EF4-FFF2-40B4-BE49-F238E27FC236}">
                <a16:creationId xmlns:a16="http://schemas.microsoft.com/office/drawing/2014/main" id="{9294AF3E-70A4-41CB-988D-7D64143B193E}"/>
              </a:ext>
            </a:extLst>
          </p:cNvPr>
          <p:cNvSpPr>
            <a:spLocks noGrp="1"/>
          </p:cNvSpPr>
          <p:nvPr>
            <p:ph type="sldNum" sz="quarter" idx="12"/>
          </p:nvPr>
        </p:nvSpPr>
        <p:spPr/>
        <p:txBody>
          <a:bodyPr/>
          <a:lstStyle/>
          <a:p>
            <a:pPr>
              <a:defRPr/>
            </a:pPr>
            <a:fld id="{0A039D4F-B0A5-40DF-8BCD-C4B0AC538A06}" type="slidenum">
              <a:rPr lang="en-US" altLang="ja-JP" smtClean="0"/>
              <a:pPr>
                <a:defRPr/>
              </a:pPr>
              <a:t>1</a:t>
            </a:fld>
            <a:endParaRPr lang="en-US" altLang="ja-JP" dirty="0"/>
          </a:p>
        </p:txBody>
      </p:sp>
      <p:sp>
        <p:nvSpPr>
          <p:cNvPr id="8" name="Rectangle 3">
            <a:extLst>
              <a:ext uri="{FF2B5EF4-FFF2-40B4-BE49-F238E27FC236}">
                <a16:creationId xmlns:a16="http://schemas.microsoft.com/office/drawing/2014/main" id="{2A2BFDBA-73CD-42F8-B0C5-D889706DB5CB}"/>
              </a:ext>
            </a:extLst>
          </p:cNvPr>
          <p:cNvSpPr txBox="1">
            <a:spLocks noChangeArrowheads="1"/>
          </p:cNvSpPr>
          <p:nvPr/>
        </p:nvSpPr>
        <p:spPr bwMode="auto">
          <a:xfrm>
            <a:off x="2798964" y="3423139"/>
            <a:ext cx="6212514" cy="3434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kumimoji="1"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kumimoji="1"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914400" eaLnBrk="1" hangingPunct="1">
              <a:lnSpc>
                <a:spcPct val="80000"/>
              </a:lnSpc>
              <a:tabLst>
                <a:tab pos="2349500" algn="l"/>
              </a:tabLst>
            </a:pPr>
            <a:r>
              <a:rPr lang="en-US" altLang="ja-JP" b="1" dirty="0">
                <a:solidFill>
                  <a:schemeClr val="hlink"/>
                </a:solidFill>
                <a:latin typeface="メイリオ" pitchFamily="50" charset="-128"/>
                <a:ea typeface="メイリオ" pitchFamily="50" charset="-128"/>
                <a:cs typeface="メイリオ" pitchFamily="50" charset="-128"/>
              </a:rPr>
              <a:t>S. Saito	Yamagata Univ., Japan</a:t>
            </a:r>
          </a:p>
          <a:p>
            <a:pPr algn="l" defTabSz="914400" eaLnBrk="1" hangingPunct="1">
              <a:lnSpc>
                <a:spcPct val="80000"/>
              </a:lnSpc>
              <a:tabLst>
                <a:tab pos="2349500" algn="l"/>
              </a:tabLst>
            </a:pPr>
            <a:r>
              <a:rPr lang="en-US" altLang="zh-TW" b="1" dirty="0">
                <a:solidFill>
                  <a:schemeClr val="hlink"/>
                </a:solidFill>
                <a:latin typeface="メイリオ" pitchFamily="50" charset="-128"/>
                <a:ea typeface="メイリオ" pitchFamily="50" charset="-128"/>
                <a:cs typeface="メイリオ" pitchFamily="50" charset="-128"/>
              </a:rPr>
              <a:t>H. Nakamura	</a:t>
            </a:r>
            <a:r>
              <a:rPr lang="en-US" altLang="zh-CN" b="1" dirty="0">
                <a:solidFill>
                  <a:schemeClr val="hlink"/>
                </a:solidFill>
                <a:latin typeface="メイリオ" pitchFamily="50" charset="-128"/>
                <a:ea typeface="メイリオ" pitchFamily="50" charset="-128"/>
                <a:cs typeface="メイリオ" pitchFamily="50" charset="-128"/>
              </a:rPr>
              <a:t>NIFS, Japan</a:t>
            </a:r>
            <a:endParaRPr lang="zh-TW" altLang="ja-JP" b="1" dirty="0">
              <a:solidFill>
                <a:schemeClr val="hlink"/>
              </a:solidFill>
              <a:latin typeface="メイリオ" pitchFamily="50" charset="-128"/>
              <a:ea typeface="メイリオ" pitchFamily="50" charset="-128"/>
              <a:cs typeface="メイリオ" pitchFamily="50" charset="-128"/>
            </a:endParaRPr>
          </a:p>
          <a:p>
            <a:pPr algn="l" defTabSz="914400" eaLnBrk="1" hangingPunct="1">
              <a:lnSpc>
                <a:spcPct val="80000"/>
              </a:lnSpc>
              <a:spcBef>
                <a:spcPts val="1200"/>
              </a:spcBef>
              <a:spcAft>
                <a:spcPts val="1200"/>
              </a:spcAft>
              <a:tabLst>
                <a:tab pos="2349500" algn="l"/>
              </a:tabLst>
            </a:pPr>
            <a:r>
              <a:rPr lang="en-US" altLang="zh-TW" b="1" dirty="0">
                <a:solidFill>
                  <a:schemeClr val="hlink"/>
                </a:solidFill>
                <a:latin typeface="メイリオ" pitchFamily="50" charset="-128"/>
                <a:ea typeface="メイリオ" pitchFamily="50" charset="-128"/>
                <a:cs typeface="メイリオ" pitchFamily="50" charset="-128"/>
              </a:rPr>
              <a:t>K. Sawada</a:t>
            </a:r>
            <a:r>
              <a:rPr lang="en-US" altLang="ja-JP" b="1" dirty="0">
                <a:solidFill>
                  <a:schemeClr val="hlink"/>
                </a:solidFill>
                <a:latin typeface="メイリオ" pitchFamily="50" charset="-128"/>
                <a:ea typeface="メイリオ" pitchFamily="50" charset="-128"/>
                <a:cs typeface="メイリオ" pitchFamily="50" charset="-128"/>
              </a:rPr>
              <a:t>	Shinshu Univ, Japan</a:t>
            </a:r>
          </a:p>
          <a:p>
            <a:pPr algn="l" defTabSz="914400" eaLnBrk="1" hangingPunct="1">
              <a:lnSpc>
                <a:spcPct val="80000"/>
              </a:lnSpc>
              <a:tabLst>
                <a:tab pos="2349500" algn="l"/>
              </a:tabLst>
            </a:pPr>
            <a:r>
              <a:rPr lang="en-US" altLang="ja-JP" b="1" dirty="0">
                <a:solidFill>
                  <a:schemeClr val="hlink"/>
                </a:solidFill>
                <a:latin typeface="メイリオ" pitchFamily="50" charset="-128"/>
                <a:ea typeface="メイリオ" pitchFamily="50" charset="-128"/>
                <a:cs typeface="メイリオ" pitchFamily="50" charset="-128"/>
              </a:rPr>
              <a:t>K. Hoshino	Keio Univ., Japan</a:t>
            </a:r>
          </a:p>
          <a:p>
            <a:pPr algn="l" defTabSz="914400" eaLnBrk="1" hangingPunct="1">
              <a:lnSpc>
                <a:spcPct val="80000"/>
              </a:lnSpc>
              <a:tabLst>
                <a:tab pos="2349500" algn="l"/>
              </a:tabLst>
            </a:pPr>
            <a:r>
              <a:rPr lang="en-US" altLang="ja-JP" b="1" dirty="0">
                <a:solidFill>
                  <a:schemeClr val="hlink"/>
                </a:solidFill>
                <a:latin typeface="メイリオ" pitchFamily="50" charset="-128"/>
                <a:ea typeface="メイリオ" pitchFamily="50" charset="-128"/>
                <a:cs typeface="メイリオ" pitchFamily="50" charset="-128"/>
              </a:rPr>
              <a:t>Y. Homma</a:t>
            </a:r>
            <a:r>
              <a:rPr lang="en-US" altLang="ja-JP" sz="2400" b="1" dirty="0">
                <a:solidFill>
                  <a:schemeClr val="hlink"/>
                </a:solidFill>
                <a:latin typeface="メイリオ" pitchFamily="50" charset="-128"/>
                <a:ea typeface="メイリオ" pitchFamily="50" charset="-128"/>
                <a:cs typeface="メイリオ" pitchFamily="50" charset="-128"/>
              </a:rPr>
              <a:t>	QST, Japan</a:t>
            </a:r>
            <a:endParaRPr lang="zh-TW" altLang="en-US" b="1" dirty="0">
              <a:solidFill>
                <a:schemeClr val="hlink"/>
              </a:solidFill>
              <a:latin typeface="メイリオ" pitchFamily="50" charset="-128"/>
              <a:ea typeface="メイリオ" pitchFamily="50" charset="-128"/>
              <a:cs typeface="メイリオ" pitchFamily="50" charset="-128"/>
            </a:endParaRPr>
          </a:p>
          <a:p>
            <a:pPr algn="l" defTabSz="914400" eaLnBrk="1" hangingPunct="1">
              <a:lnSpc>
                <a:spcPct val="80000"/>
              </a:lnSpc>
              <a:tabLst>
                <a:tab pos="2349500" algn="l"/>
              </a:tabLst>
            </a:pPr>
            <a:r>
              <a:rPr lang="en-US" altLang="ja-JP" sz="2400" b="1" dirty="0">
                <a:solidFill>
                  <a:schemeClr val="hlink"/>
                </a:solidFill>
                <a:latin typeface="メイリオ" pitchFamily="50" charset="-128"/>
                <a:ea typeface="メイリオ" pitchFamily="50" charset="-128"/>
                <a:cs typeface="メイリオ" pitchFamily="50" charset="-128"/>
              </a:rPr>
              <a:t>S. </a:t>
            </a:r>
            <a:r>
              <a:rPr lang="en-US" altLang="ja-JP" sz="2400" b="1" dirty="0" err="1">
                <a:solidFill>
                  <a:schemeClr val="hlink"/>
                </a:solidFill>
                <a:latin typeface="メイリオ" pitchFamily="50" charset="-128"/>
                <a:ea typeface="メイリオ" pitchFamily="50" charset="-128"/>
                <a:cs typeface="メイリオ" pitchFamily="50" charset="-128"/>
              </a:rPr>
              <a:t>Yamoto</a:t>
            </a:r>
            <a:r>
              <a:rPr lang="en-US" altLang="ja-JP" sz="2400" b="1" dirty="0">
                <a:solidFill>
                  <a:schemeClr val="hlink"/>
                </a:solidFill>
                <a:latin typeface="メイリオ" pitchFamily="50" charset="-128"/>
                <a:ea typeface="メイリオ" pitchFamily="50" charset="-128"/>
                <a:cs typeface="メイリオ" pitchFamily="50" charset="-128"/>
              </a:rPr>
              <a:t>	QST, Japan</a:t>
            </a:r>
            <a:endParaRPr lang="en-US" altLang="zh-TW" sz="2400" b="1" dirty="0">
              <a:solidFill>
                <a:schemeClr val="hlink"/>
              </a:solidFill>
              <a:latin typeface="メイリオ" pitchFamily="50" charset="-128"/>
              <a:ea typeface="メイリオ" pitchFamily="50" charset="-128"/>
              <a:cs typeface="メイリオ" pitchFamily="50" charset="-128"/>
            </a:endParaRPr>
          </a:p>
        </p:txBody>
      </p:sp>
      <p:sp>
        <p:nvSpPr>
          <p:cNvPr id="2" name="テキスト ボックス 1">
            <a:extLst>
              <a:ext uri="{FF2B5EF4-FFF2-40B4-BE49-F238E27FC236}">
                <a16:creationId xmlns:a16="http://schemas.microsoft.com/office/drawing/2014/main" id="{28E66411-57E6-CD97-7D4E-54277DEC1889}"/>
              </a:ext>
            </a:extLst>
          </p:cNvPr>
          <p:cNvSpPr txBox="1"/>
          <p:nvPr/>
        </p:nvSpPr>
        <p:spPr>
          <a:xfrm>
            <a:off x="336901" y="4185579"/>
            <a:ext cx="2467342" cy="369332"/>
          </a:xfrm>
          <a:prstGeom prst="rect">
            <a:avLst/>
          </a:prstGeom>
          <a:noFill/>
        </p:spPr>
        <p:txBody>
          <a:bodyPr wrap="none" rtlCol="0">
            <a:spAutoFit/>
          </a:bodyPr>
          <a:lstStyle/>
          <a:p>
            <a:r>
              <a:rPr kumimoji="1" lang="en-US" altLang="ja-JP" dirty="0">
                <a:solidFill>
                  <a:schemeClr val="bg1">
                    <a:lumMod val="50000"/>
                  </a:schemeClr>
                </a:solidFill>
              </a:rPr>
              <a:t>Neutral transport code</a:t>
            </a:r>
          </a:p>
        </p:txBody>
      </p:sp>
      <p:sp>
        <p:nvSpPr>
          <p:cNvPr id="4" name="テキスト ボックス 3">
            <a:extLst>
              <a:ext uri="{FF2B5EF4-FFF2-40B4-BE49-F238E27FC236}">
                <a16:creationId xmlns:a16="http://schemas.microsoft.com/office/drawing/2014/main" id="{D305350E-AA9D-FE39-8E34-495795A05562}"/>
              </a:ext>
            </a:extLst>
          </p:cNvPr>
          <p:cNvSpPr txBox="1"/>
          <p:nvPr/>
        </p:nvSpPr>
        <p:spPr>
          <a:xfrm>
            <a:off x="438592" y="4890631"/>
            <a:ext cx="1633781" cy="646331"/>
          </a:xfrm>
          <a:prstGeom prst="rect">
            <a:avLst/>
          </a:prstGeom>
          <a:noFill/>
        </p:spPr>
        <p:txBody>
          <a:bodyPr wrap="none" rtlCol="0">
            <a:spAutoFit/>
          </a:bodyPr>
          <a:lstStyle/>
          <a:p>
            <a:pPr algn="ctr"/>
            <a:r>
              <a:rPr kumimoji="1" lang="en-US" altLang="ja-JP" dirty="0">
                <a:solidFill>
                  <a:schemeClr val="bg1">
                    <a:lumMod val="50000"/>
                  </a:schemeClr>
                </a:solidFill>
              </a:rPr>
              <a:t>Fluid model</a:t>
            </a:r>
            <a:br>
              <a:rPr kumimoji="1" lang="en-US" altLang="ja-JP" dirty="0">
                <a:solidFill>
                  <a:schemeClr val="bg1">
                    <a:lumMod val="50000"/>
                  </a:schemeClr>
                </a:solidFill>
              </a:rPr>
            </a:br>
            <a:r>
              <a:rPr kumimoji="1" lang="en-US" altLang="ja-JP" dirty="0">
                <a:solidFill>
                  <a:schemeClr val="bg1">
                    <a:lumMod val="50000"/>
                  </a:schemeClr>
                </a:solidFill>
              </a:rPr>
              <a:t>(SONIC code)</a:t>
            </a:r>
            <a:endParaRPr kumimoji="1" lang="ja-JP" altLang="en-US">
              <a:solidFill>
                <a:schemeClr val="bg1">
                  <a:lumMod val="50000"/>
                </a:schemeClr>
              </a:solidFill>
            </a:endParaRPr>
          </a:p>
        </p:txBody>
      </p:sp>
      <p:sp>
        <p:nvSpPr>
          <p:cNvPr id="6" name="テキスト ボックス 5">
            <a:extLst>
              <a:ext uri="{FF2B5EF4-FFF2-40B4-BE49-F238E27FC236}">
                <a16:creationId xmlns:a16="http://schemas.microsoft.com/office/drawing/2014/main" id="{51BBFF62-BABB-FD42-3F4E-A421D68790AF}"/>
              </a:ext>
            </a:extLst>
          </p:cNvPr>
          <p:cNvSpPr txBox="1"/>
          <p:nvPr/>
        </p:nvSpPr>
        <p:spPr>
          <a:xfrm>
            <a:off x="596777" y="3536415"/>
            <a:ext cx="1317412" cy="369332"/>
          </a:xfrm>
          <a:prstGeom prst="rect">
            <a:avLst/>
          </a:prstGeom>
          <a:noFill/>
        </p:spPr>
        <p:txBody>
          <a:bodyPr wrap="none" rtlCol="0">
            <a:spAutoFit/>
          </a:bodyPr>
          <a:lstStyle/>
          <a:p>
            <a:r>
              <a:rPr kumimoji="1" lang="en-US" altLang="ja-JP" dirty="0">
                <a:solidFill>
                  <a:schemeClr val="bg1">
                    <a:lumMod val="50000"/>
                  </a:schemeClr>
                </a:solidFill>
              </a:rPr>
              <a:t>Wall model</a:t>
            </a:r>
            <a:endParaRPr kumimoji="1" lang="ja-JP" altLang="en-US">
              <a:solidFill>
                <a:schemeClr val="bg1">
                  <a:lumMod val="50000"/>
                </a:schemeClr>
              </a:solidFill>
            </a:endParaRPr>
          </a:p>
        </p:txBody>
      </p:sp>
      <p:sp>
        <p:nvSpPr>
          <p:cNvPr id="9" name="角丸四角形 8">
            <a:extLst>
              <a:ext uri="{FF2B5EF4-FFF2-40B4-BE49-F238E27FC236}">
                <a16:creationId xmlns:a16="http://schemas.microsoft.com/office/drawing/2014/main" id="{52979188-7B7E-E553-D48F-6C93DC3AECC7}"/>
              </a:ext>
            </a:extLst>
          </p:cNvPr>
          <p:cNvSpPr/>
          <p:nvPr/>
        </p:nvSpPr>
        <p:spPr>
          <a:xfrm>
            <a:off x="186408" y="3351132"/>
            <a:ext cx="8825070" cy="72325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BCE77D9C-5CFA-6466-76E9-6573E59E068D}"/>
              </a:ext>
            </a:extLst>
          </p:cNvPr>
          <p:cNvSpPr/>
          <p:nvPr/>
        </p:nvSpPr>
        <p:spPr>
          <a:xfrm>
            <a:off x="179512" y="4176649"/>
            <a:ext cx="8825070" cy="37170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7B9EBC53-C011-317E-3AF5-6E32582C1792}"/>
              </a:ext>
            </a:extLst>
          </p:cNvPr>
          <p:cNvSpPr/>
          <p:nvPr/>
        </p:nvSpPr>
        <p:spPr>
          <a:xfrm>
            <a:off x="179512" y="4661606"/>
            <a:ext cx="8825070" cy="112725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B73619A-4E1C-40DF-B4BC-02D94ED93D98}"/>
              </a:ext>
            </a:extLst>
          </p:cNvPr>
          <p:cNvPicPr>
            <a:picLocks noChangeAspect="1"/>
          </p:cNvPicPr>
          <p:nvPr/>
        </p:nvPicPr>
        <p:blipFill>
          <a:blip r:embed="rId2"/>
          <a:stretch>
            <a:fillRect/>
          </a:stretch>
        </p:blipFill>
        <p:spPr>
          <a:xfrm>
            <a:off x="5100768" y="4693983"/>
            <a:ext cx="2586773" cy="2132340"/>
          </a:xfrm>
          <a:prstGeom prst="rect">
            <a:avLst/>
          </a:prstGeom>
        </p:spPr>
      </p:pic>
      <p:sp>
        <p:nvSpPr>
          <p:cNvPr id="2" name="テキスト ボックス 1">
            <a:extLst>
              <a:ext uri="{FF2B5EF4-FFF2-40B4-BE49-F238E27FC236}">
                <a16:creationId xmlns:a16="http://schemas.microsoft.com/office/drawing/2014/main" id="{B98154DF-38A0-B092-EFCE-5EABFC4148AB}"/>
              </a:ext>
            </a:extLst>
          </p:cNvPr>
          <p:cNvSpPr txBox="1"/>
          <p:nvPr/>
        </p:nvSpPr>
        <p:spPr>
          <a:xfrm>
            <a:off x="5173786" y="86566"/>
            <a:ext cx="3858764" cy="4796185"/>
          </a:xfrm>
          <a:prstGeom prst="rect">
            <a:avLst/>
          </a:prstGeom>
          <a:solidFill>
            <a:schemeClr val="bg1"/>
          </a:solidFill>
          <a:ln w="50800">
            <a:solidFill>
              <a:srgbClr val="FF6E0A"/>
            </a:solidFill>
          </a:ln>
        </p:spPr>
        <p:txBody>
          <a:bodyPr wrap="square" rtlCol="0">
            <a:spAutoFit/>
          </a:bodyPr>
          <a:lstStyle/>
          <a:p>
            <a:pPr marL="342900" marR="0" lvl="0" indent="-342900" algn="l" defTabSz="457200" rtl="0" eaLnBrk="1" fontAlgn="auto" latinLnBrk="0" hangingPunct="1">
              <a:lnSpc>
                <a:spcPts val="1860"/>
              </a:lnSpc>
              <a:spcBef>
                <a:spcPts val="0"/>
              </a:spcBef>
              <a:spcAft>
                <a:spcPts val="1200"/>
              </a:spcAft>
              <a:buClrTx/>
              <a:buSzTx/>
              <a:buFont typeface="+mj-lt"/>
              <a:buAutoNum type="arabicPeriod"/>
              <a:tabLst/>
              <a:defRPr/>
            </a:pPr>
            <a:r>
              <a:rPr kumimoji="0" lang="en" altLang="ja-JP" sz="1800" b="0" i="0" u="none" strike="noStrike" kern="1200" cap="none" spc="0" normalizeH="0" baseline="0" noProof="0" dirty="0">
                <a:ln>
                  <a:noFill/>
                </a:ln>
                <a:solidFill>
                  <a:srgbClr val="202124"/>
                </a:solidFill>
                <a:effectLst/>
                <a:uLnTx/>
                <a:uFillTx/>
                <a:latin typeface="Times New Roman" panose="02020603050405020304" pitchFamily="18" charset="0"/>
                <a:ea typeface="ＭＳ Ｐゴシック"/>
                <a:cs typeface="Times New Roman" panose="02020603050405020304" pitchFamily="18" charset="0"/>
              </a:rPr>
              <a:t>Incident hydrogen atoms acquire surface binding energy</a:t>
            </a:r>
            <a:r>
              <a:rPr kumimoji="0" lang="en-US" altLang="ja-JP" sz="1800" b="0" i="0" u="none" strike="noStrike" kern="1200" cap="none" spc="0" normalizeH="0" baseline="0" noProof="0" dirty="0">
                <a:ln>
                  <a:noFill/>
                </a:ln>
                <a:solidFill>
                  <a:srgbClr val="202124"/>
                </a:solidFill>
                <a:effectLst/>
                <a:uLnTx/>
                <a:uFillTx/>
                <a:latin typeface="Times New Roman" panose="02020603050405020304" pitchFamily="18" charset="0"/>
                <a:ea typeface="ＭＳ Ｐゴシック"/>
                <a:cs typeface="Times New Roman" panose="02020603050405020304" pitchFamily="18" charset="0"/>
              </a:rPr>
              <a:t> (~1.5 eV) when they are trapped on the surface</a:t>
            </a:r>
            <a:r>
              <a:rPr kumimoji="0" lang="en" altLang="ja-JP" sz="1800" b="0" i="0" u="none" strike="noStrike" kern="1200" cap="none" spc="0" normalizeH="0" baseline="0" noProof="0" dirty="0">
                <a:ln>
                  <a:noFill/>
                </a:ln>
                <a:solidFill>
                  <a:srgbClr val="202124"/>
                </a:solidFill>
                <a:effectLst/>
                <a:uLnTx/>
                <a:uFillTx/>
                <a:latin typeface="Times New Roman" panose="02020603050405020304" pitchFamily="18" charset="0"/>
                <a:ea typeface="ＭＳ Ｐゴシック"/>
                <a:cs typeface="Times New Roman" panose="02020603050405020304" pitchFamily="18" charset="0"/>
              </a:rPr>
              <a:t>.</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342900" marR="0" lvl="0" indent="-342900" algn="l" defTabSz="457200" rtl="0" eaLnBrk="1" fontAlgn="auto" latinLnBrk="0" hangingPunct="1">
              <a:lnSpc>
                <a:spcPts val="1860"/>
              </a:lnSpc>
              <a:spcBef>
                <a:spcPts val="0"/>
              </a:spcBef>
              <a:spcAft>
                <a:spcPts val="1200"/>
              </a:spcAft>
              <a:buClrTx/>
              <a:buSzTx/>
              <a:buFont typeface="+mj-lt"/>
              <a:buAutoNum type="arabicPeriod"/>
              <a:tabLst/>
              <a:defRPr/>
            </a:pP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When forming a molecule on the surface, the molecule acquires the binding energy (~4.5 eV) between two hydrogen atoms.</a:t>
            </a:r>
          </a:p>
          <a:p>
            <a:pPr marL="342900" marR="0" lvl="0" indent="-342900" algn="l" defTabSz="457200" rtl="0" eaLnBrk="1" fontAlgn="auto" latinLnBrk="0" hangingPunct="1">
              <a:lnSpc>
                <a:spcPts val="1860"/>
              </a:lnSpc>
              <a:spcBef>
                <a:spcPts val="0"/>
              </a:spcBef>
              <a:spcAft>
                <a:spcPts val="1200"/>
              </a:spcAft>
              <a:buClrTx/>
              <a:buSzTx/>
              <a:buFont typeface="+mj-lt"/>
              <a:buAutoNum type="arabicPeriod"/>
              <a:tabLst/>
              <a:defRPr/>
            </a:pP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After forming a molecule on the surface, the molecule receive a repulsive force from tungsten wall and the molecule is accelerated (less than 1.0 eV?) in the vertical direction.</a:t>
            </a:r>
          </a:p>
          <a:p>
            <a:pPr marL="447675" marR="0" lvl="0" indent="-447675" algn="l" defTabSz="457200" rtl="0" eaLnBrk="1" fontAlgn="auto" latinLnBrk="0" hangingPunct="1">
              <a:lnSpc>
                <a:spcPct val="100000"/>
              </a:lnSpc>
              <a:spcBef>
                <a:spcPts val="0"/>
              </a:spcBef>
              <a:spcAft>
                <a:spcPts val="1200"/>
              </a:spcAft>
              <a:buClrTx/>
              <a:buSzTx/>
              <a:buFontTx/>
              <a:buNone/>
              <a:defRPr/>
            </a:pPr>
            <a:r>
              <a:rPr kumimoji="1" lang="ja-JP"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0" lang="en" altLang="ja-JP" sz="1800" b="1" i="0" u="none" strike="noStrike" kern="1200" cap="none" spc="0" normalizeH="0" baseline="0" noProof="0" dirty="0">
                <a:ln>
                  <a:noFill/>
                </a:ln>
                <a:solidFill>
                  <a:srgbClr val="000000"/>
                </a:solidFill>
                <a:effectLst/>
                <a:uLnTx/>
                <a:uFillTx/>
                <a:latin typeface="Arial"/>
                <a:ea typeface="ＭＳ Ｐゴシック"/>
                <a:cs typeface="+mn-cs"/>
              </a:rPr>
              <a:t> </a:t>
            </a:r>
            <a:r>
              <a:rPr kumimoji="0" lang="en" altLang="ja-JP" sz="1800" b="1" i="0" u="none" strike="noStrike" kern="1200" cap="none" spc="0" normalizeH="0" baseline="0" noProof="0" dirty="0">
                <a:ln>
                  <a:noFill/>
                </a:ln>
                <a:solidFill>
                  <a:srgbClr val="202124"/>
                </a:solidFill>
                <a:effectLst/>
                <a:uLnTx/>
                <a:uFillTx/>
                <a:latin typeface="arial" panose="020B0604020202020204" pitchFamily="34" charset="0"/>
                <a:ea typeface="ＭＳ Ｐゴシック"/>
                <a:cs typeface="+mn-cs"/>
              </a:rPr>
              <a:t>Possibility of forming molecules with high rovibrational </a:t>
            </a:r>
            <a:r>
              <a:rPr kumimoji="0" lang="en-US" altLang="ja-JP" sz="1800" b="1" i="0" u="none" strike="noStrike" kern="1200" cap="none" spc="0" normalizeH="0" baseline="0" noProof="0" dirty="0">
                <a:ln>
                  <a:noFill/>
                </a:ln>
                <a:solidFill>
                  <a:srgbClr val="202124"/>
                </a:solidFill>
                <a:effectLst/>
                <a:uLnTx/>
                <a:uFillTx/>
                <a:latin typeface="arial" panose="020B0604020202020204" pitchFamily="34" charset="0"/>
                <a:ea typeface="ＭＳ Ｐゴシック"/>
                <a:cs typeface="+mn-cs"/>
              </a:rPr>
              <a:t>states</a:t>
            </a:r>
            <a:endPar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1" name="タイトル 1">
            <a:extLst>
              <a:ext uri="{FF2B5EF4-FFF2-40B4-BE49-F238E27FC236}">
                <a16:creationId xmlns:a16="http://schemas.microsoft.com/office/drawing/2014/main" id="{DD6D4C00-DD49-4AD1-B10C-A48A9142082A}"/>
              </a:ext>
            </a:extLst>
          </p:cNvPr>
          <p:cNvSpPr txBox="1">
            <a:spLocks/>
          </p:cNvSpPr>
          <p:nvPr/>
        </p:nvSpPr>
        <p:spPr>
          <a:xfrm>
            <a:off x="20348" y="86506"/>
            <a:ext cx="5080420" cy="92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 altLang="ja-JP" sz="2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Energy acquisition mechanism of hydrogen molecules</a:t>
            </a:r>
            <a:endParaRPr kumimoji="1" lang="ja-JP" altLang="en-US" sz="2900" b="0" i="0" u="none" strike="noStrike" kern="1200" cap="none" spc="0" normalizeH="0" baseline="0" noProof="0" dirty="0">
              <a:ln>
                <a:noFill/>
              </a:ln>
              <a:solidFill>
                <a:srgbClr val="000000"/>
              </a:solidFill>
              <a:effectLst/>
              <a:uLnTx/>
              <a:uFillTx/>
              <a:latin typeface="Arial"/>
              <a:ea typeface="ＭＳ Ｐゴシック"/>
              <a:cs typeface="+mj-cs"/>
            </a:endParaRPr>
          </a:p>
        </p:txBody>
      </p:sp>
      <p:pic>
        <p:nvPicPr>
          <p:cNvPr id="14" name="図 13">
            <a:extLst>
              <a:ext uri="{FF2B5EF4-FFF2-40B4-BE49-F238E27FC236}">
                <a16:creationId xmlns:a16="http://schemas.microsoft.com/office/drawing/2014/main" id="{61F2066C-C5B3-4594-97CB-9BA5FF8A5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11" y="1537010"/>
            <a:ext cx="3960440" cy="2085946"/>
          </a:xfrm>
          <a:prstGeom prst="rect">
            <a:avLst/>
          </a:prstGeom>
        </p:spPr>
      </p:pic>
      <p:pic>
        <p:nvPicPr>
          <p:cNvPr id="16" name="図 15">
            <a:extLst>
              <a:ext uri="{FF2B5EF4-FFF2-40B4-BE49-F238E27FC236}">
                <a16:creationId xmlns:a16="http://schemas.microsoft.com/office/drawing/2014/main" id="{AACC8CA6-CBD0-465B-A3A1-477DE7C9A241}"/>
              </a:ext>
            </a:extLst>
          </p:cNvPr>
          <p:cNvPicPr>
            <a:picLocks noChangeAspect="1"/>
          </p:cNvPicPr>
          <p:nvPr/>
        </p:nvPicPr>
        <p:blipFill rotWithShape="1">
          <a:blip r:embed="rId4"/>
          <a:srcRect t="32350" b="35300"/>
          <a:stretch/>
        </p:blipFill>
        <p:spPr>
          <a:xfrm>
            <a:off x="384944" y="4068524"/>
            <a:ext cx="4572000" cy="2302451"/>
          </a:xfrm>
          <a:prstGeom prst="rect">
            <a:avLst/>
          </a:prstGeom>
        </p:spPr>
      </p:pic>
      <p:cxnSp>
        <p:nvCxnSpPr>
          <p:cNvPr id="19" name="直線コネクタ 18">
            <a:extLst>
              <a:ext uri="{FF2B5EF4-FFF2-40B4-BE49-F238E27FC236}">
                <a16:creationId xmlns:a16="http://schemas.microsoft.com/office/drawing/2014/main" id="{ACC330B1-25C1-4341-87D3-E7EEB034971C}"/>
              </a:ext>
            </a:extLst>
          </p:cNvPr>
          <p:cNvCxnSpPr>
            <a:cxnSpLocks/>
          </p:cNvCxnSpPr>
          <p:nvPr/>
        </p:nvCxnSpPr>
        <p:spPr>
          <a:xfrm flipV="1">
            <a:off x="1825054" y="2831344"/>
            <a:ext cx="0" cy="331189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1CEF948D-7A21-4BB5-9A67-CFBD07D68F19}"/>
              </a:ext>
            </a:extLst>
          </p:cNvPr>
          <p:cNvSpPr/>
          <p:nvPr/>
        </p:nvSpPr>
        <p:spPr>
          <a:xfrm>
            <a:off x="1786954" y="3127070"/>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テキスト ボックス 21">
            <a:extLst>
              <a:ext uri="{FF2B5EF4-FFF2-40B4-BE49-F238E27FC236}">
                <a16:creationId xmlns:a16="http://schemas.microsoft.com/office/drawing/2014/main" id="{8DD57A63-BE23-45FE-981D-3DEBB0796422}"/>
              </a:ext>
            </a:extLst>
          </p:cNvPr>
          <p:cNvSpPr txBox="1"/>
          <p:nvPr/>
        </p:nvSpPr>
        <p:spPr>
          <a:xfrm rot="16200000">
            <a:off x="1312401" y="2104805"/>
            <a:ext cx="1021113"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r </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 0.733Å</a:t>
            </a:r>
            <a:endPar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8" name="スライド番号プレースホルダー 7">
            <a:extLst>
              <a:ext uri="{FF2B5EF4-FFF2-40B4-BE49-F238E27FC236}">
                <a16:creationId xmlns:a16="http://schemas.microsoft.com/office/drawing/2014/main" id="{69C7B149-DAF6-498E-A72A-E51D35EDF036}"/>
              </a:ext>
            </a:extLst>
          </p:cNvPr>
          <p:cNvSpPr>
            <a:spLocks noGrp="1"/>
          </p:cNvSpPr>
          <p:nvPr>
            <p:ph type="sldNum" sz="quarter" idx="12"/>
          </p:nvPr>
        </p:nvSpPr>
        <p:spPr>
          <a:xfrm>
            <a:off x="6805827" y="6537267"/>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31510968-66E5-F5C1-0228-75B2ECD6C0CB}"/>
              </a:ext>
            </a:extLst>
          </p:cNvPr>
          <p:cNvSpPr txBox="1"/>
          <p:nvPr/>
        </p:nvSpPr>
        <p:spPr>
          <a:xfrm>
            <a:off x="384944" y="1207625"/>
            <a:ext cx="52336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Interaction energy between two hydrogen atoms</a:t>
            </a:r>
            <a:endParaRPr kumimoji="1" lang="ja-JP"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9718308-DA04-E623-1E15-5FB0E514DD2C}"/>
              </a:ext>
            </a:extLst>
          </p:cNvPr>
          <p:cNvSpPr txBox="1"/>
          <p:nvPr/>
        </p:nvSpPr>
        <p:spPr>
          <a:xfrm>
            <a:off x="384944" y="3582509"/>
            <a:ext cx="4788842" cy="579646"/>
          </a:xfrm>
          <a:prstGeom prst="rect">
            <a:avLst/>
          </a:prstGeom>
          <a:noFill/>
        </p:spPr>
        <p:txBody>
          <a:bodyPr wrap="square" rtlCol="0">
            <a:spAutoFit/>
          </a:bodyPr>
          <a:lstStyle/>
          <a:p>
            <a:pPr marL="0" marR="0" lvl="0" indent="0" algn="l" defTabSz="457200" rtl="0" eaLnBrk="1" fontAlgn="auto" latinLnBrk="0" hangingPunct="1">
              <a:lnSpc>
                <a:spcPts val="186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Interaction energy between a hydrogen molecule and tungsten wall</a:t>
            </a:r>
            <a:endParaRPr kumimoji="1" lang="ja-JP"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186620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5439A8C6-FB93-4E55-A67F-788DAC1CD1A3}"/>
              </a:ext>
            </a:extLst>
          </p:cNvPr>
          <p:cNvSpPr>
            <a:spLocks noGrp="1"/>
          </p:cNvSpPr>
          <p:nvPr>
            <p:ph type="sldNum" sz="quarter" idx="12"/>
          </p:nvPr>
        </p:nvSpPr>
        <p:spPr>
          <a:xfrm>
            <a:off x="7084120" y="646762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2" name="タイトル 1">
            <a:extLst>
              <a:ext uri="{FF2B5EF4-FFF2-40B4-BE49-F238E27FC236}">
                <a16:creationId xmlns:a16="http://schemas.microsoft.com/office/drawing/2014/main" id="{9368E07F-10F0-4914-9F87-33269F3EBF2E}"/>
              </a:ext>
            </a:extLst>
          </p:cNvPr>
          <p:cNvSpPr>
            <a:spLocks noGrp="1"/>
          </p:cNvSpPr>
          <p:nvPr>
            <p:ph type="title"/>
          </p:nvPr>
        </p:nvSpPr>
        <p:spPr>
          <a:xfrm>
            <a:off x="22178" y="239015"/>
            <a:ext cx="9121822" cy="1381866"/>
          </a:xfrm>
        </p:spPr>
        <p:txBody>
          <a:bodyPr>
            <a:noAutofit/>
          </a:bodyPr>
          <a:lstStyle/>
          <a:p>
            <a:pPr algn="ctr">
              <a:lnSpc>
                <a:spcPct val="100000"/>
              </a:lnSpc>
            </a:pPr>
            <a:r>
              <a:rPr lang="en-US" altLang="ja-JP" sz="3200" dirty="0">
                <a:latin typeface="Times New Roman" panose="02020603050405020304" pitchFamily="18" charset="0"/>
                <a:cs typeface="Times New Roman" panose="02020603050405020304" pitchFamily="18" charset="0"/>
              </a:rPr>
              <a:t>Incident energy dependence of </a:t>
            </a:r>
            <a:br>
              <a:rPr lang="en-US" altLang="ja-JP" sz="3200" dirty="0">
                <a:latin typeface="Times New Roman" panose="02020603050405020304" pitchFamily="18" charset="0"/>
                <a:cs typeface="Times New Roman" panose="02020603050405020304" pitchFamily="18" charset="0"/>
              </a:rPr>
            </a:br>
            <a:r>
              <a:rPr lang="en-US" altLang="ja-JP" sz="3200" dirty="0">
                <a:latin typeface="Times New Roman" panose="02020603050405020304" pitchFamily="18" charset="0"/>
                <a:cs typeface="Times New Roman" panose="02020603050405020304" pitchFamily="18" charset="0"/>
              </a:rPr>
              <a:t>distribution of rovibrational states </a:t>
            </a:r>
            <a:br>
              <a:rPr lang="en-US" altLang="ja-JP" sz="3200" dirty="0">
                <a:latin typeface="Times New Roman" panose="02020603050405020304" pitchFamily="18" charset="0"/>
                <a:cs typeface="Times New Roman" panose="02020603050405020304" pitchFamily="18" charset="0"/>
              </a:rPr>
            </a:br>
            <a:r>
              <a:rPr lang="en-US" altLang="ja-JP" sz="3200" dirty="0">
                <a:latin typeface="Times New Roman" panose="02020603050405020304" pitchFamily="18" charset="0"/>
                <a:cs typeface="Times New Roman" panose="02020603050405020304" pitchFamily="18" charset="0"/>
              </a:rPr>
              <a:t>of released hydrogen molecules</a:t>
            </a:r>
            <a:endParaRPr kumimoji="1" lang="ja-JP" altLang="en-US" sz="3200" dirty="0">
              <a:latin typeface="Times New Roman" panose="02020603050405020304" pitchFamily="18" charset="0"/>
              <a:cs typeface="Times New Roman" panose="02020603050405020304" pitchFamily="18" charset="0"/>
            </a:endParaRPr>
          </a:p>
        </p:txBody>
      </p:sp>
      <p:grpSp>
        <p:nvGrpSpPr>
          <p:cNvPr id="13" name="グループ化 12">
            <a:extLst>
              <a:ext uri="{FF2B5EF4-FFF2-40B4-BE49-F238E27FC236}">
                <a16:creationId xmlns:a16="http://schemas.microsoft.com/office/drawing/2014/main" id="{307EAEC4-F0E4-1CAE-8CF2-A5F2281085A6}"/>
              </a:ext>
            </a:extLst>
          </p:cNvPr>
          <p:cNvGrpSpPr/>
          <p:nvPr/>
        </p:nvGrpSpPr>
        <p:grpSpPr>
          <a:xfrm>
            <a:off x="333594" y="2057944"/>
            <a:ext cx="8272903" cy="3255441"/>
            <a:chOff x="-5488" y="335994"/>
            <a:chExt cx="9127310" cy="3591656"/>
          </a:xfrm>
        </p:grpSpPr>
        <p:pic>
          <p:nvPicPr>
            <p:cNvPr id="5" name="図 4">
              <a:extLst>
                <a:ext uri="{FF2B5EF4-FFF2-40B4-BE49-F238E27FC236}">
                  <a16:creationId xmlns:a16="http://schemas.microsoft.com/office/drawing/2014/main" id="{4FEAD1BC-DF2F-0595-3411-BCC24E2DC7CC}"/>
                </a:ext>
              </a:extLst>
            </p:cNvPr>
            <p:cNvPicPr>
              <a:picLocks noChangeAspect="1"/>
            </p:cNvPicPr>
            <p:nvPr/>
          </p:nvPicPr>
          <p:blipFill rotWithShape="1">
            <a:blip r:embed="rId2"/>
            <a:srcRect l="11360" t="10116" r="8342" b="10039"/>
            <a:stretch/>
          </p:blipFill>
          <p:spPr>
            <a:xfrm>
              <a:off x="875260" y="668034"/>
              <a:ext cx="3664705" cy="2733028"/>
            </a:xfrm>
            <a:prstGeom prst="rect">
              <a:avLst/>
            </a:prstGeom>
          </p:spPr>
        </p:pic>
        <p:grpSp>
          <p:nvGrpSpPr>
            <p:cNvPr id="6" name="グループ化 5">
              <a:extLst>
                <a:ext uri="{FF2B5EF4-FFF2-40B4-BE49-F238E27FC236}">
                  <a16:creationId xmlns:a16="http://schemas.microsoft.com/office/drawing/2014/main" id="{F0413268-08F5-C14C-0804-646A903861DC}"/>
                </a:ext>
              </a:extLst>
            </p:cNvPr>
            <p:cNvGrpSpPr/>
            <p:nvPr/>
          </p:nvGrpSpPr>
          <p:grpSpPr>
            <a:xfrm>
              <a:off x="5304166" y="613739"/>
              <a:ext cx="3817656" cy="2787323"/>
              <a:chOff x="1819420" y="1803125"/>
              <a:chExt cx="4736391" cy="3580089"/>
            </a:xfrm>
          </p:grpSpPr>
          <p:pic>
            <p:nvPicPr>
              <p:cNvPr id="9" name="図 8">
                <a:extLst>
                  <a:ext uri="{FF2B5EF4-FFF2-40B4-BE49-F238E27FC236}">
                    <a16:creationId xmlns:a16="http://schemas.microsoft.com/office/drawing/2014/main" id="{2BD35DCD-C4FA-5CCA-8B72-B177EF2EF0C0}"/>
                  </a:ext>
                </a:extLst>
              </p:cNvPr>
              <p:cNvPicPr>
                <a:picLocks noChangeAspect="1"/>
              </p:cNvPicPr>
              <p:nvPr/>
            </p:nvPicPr>
            <p:blipFill rotWithShape="1">
              <a:blip r:embed="rId3">
                <a:extLst>
                  <a:ext uri="{28A0092B-C50C-407E-A947-70E740481C1C}">
                    <a14:useLocalDpi xmlns:a14="http://schemas.microsoft.com/office/drawing/2010/main" val="0"/>
                  </a:ext>
                </a:extLst>
              </a:blip>
              <a:srcRect l="10858" t="9305" r="8208" b="9127"/>
              <a:stretch/>
            </p:blipFill>
            <p:spPr>
              <a:xfrm>
                <a:off x="1819420" y="1803125"/>
                <a:ext cx="4736391" cy="3580089"/>
              </a:xfrm>
              <a:prstGeom prst="rect">
                <a:avLst/>
              </a:prstGeom>
            </p:spPr>
          </p:pic>
          <p:sp>
            <p:nvSpPr>
              <p:cNvPr id="11" name="テキスト ボックス 10">
                <a:extLst>
                  <a:ext uri="{FF2B5EF4-FFF2-40B4-BE49-F238E27FC236}">
                    <a16:creationId xmlns:a16="http://schemas.microsoft.com/office/drawing/2014/main" id="{FE039E46-5F1B-C5A6-F003-7DD2E8A0CB4F}"/>
                  </a:ext>
                </a:extLst>
              </p:cNvPr>
              <p:cNvSpPr txBox="1"/>
              <p:nvPr/>
            </p:nvSpPr>
            <p:spPr>
              <a:xfrm>
                <a:off x="2941162" y="2130462"/>
                <a:ext cx="1580601" cy="4743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=0.1eV</a:t>
                </a:r>
                <a:endParaRPr kumimoji="1" lang="ja-JP" altLang="en-US" sz="1800" b="0" i="0"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352DDD74-25B9-24A3-FDB5-020DA8E0FE24}"/>
                  </a:ext>
                </a:extLst>
              </p:cNvPr>
              <p:cNvSpPr txBox="1"/>
              <p:nvPr/>
            </p:nvSpPr>
            <p:spPr>
              <a:xfrm>
                <a:off x="3093560" y="2803636"/>
                <a:ext cx="1480312" cy="523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=1eV</a:t>
                </a:r>
                <a:endParaRPr kumimoji="1" lang="ja-JP"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4B3C44E4-B6C1-9585-49C9-368CC8FEDAD7}"/>
                  </a:ext>
                </a:extLst>
              </p:cNvPr>
              <p:cNvSpPr txBox="1"/>
              <p:nvPr/>
            </p:nvSpPr>
            <p:spPr>
              <a:xfrm>
                <a:off x="3630888" y="3315713"/>
                <a:ext cx="1497416" cy="4743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=10eV</a:t>
                </a:r>
                <a:endParaRPr kumimoji="1" lang="ja-JP" altLang="en-US" sz="1800" b="0" i="0"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0ED9A30B-E1CC-DF9D-7FA5-611029463E13}"/>
                  </a:ext>
                </a:extLst>
              </p:cNvPr>
              <p:cNvSpPr txBox="1"/>
              <p:nvPr/>
            </p:nvSpPr>
            <p:spPr>
              <a:xfrm>
                <a:off x="4705542" y="4284489"/>
                <a:ext cx="1689775" cy="523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=100</a:t>
                </a:r>
                <a:r>
                  <a:rPr kumimoji="1" lang="en-US" altLang="ja-JP" sz="1800" b="0" i="0" u="none" strike="noStrike" kern="1200" cap="none" spc="0" normalizeH="0" baseline="0" noProof="0" dirty="0">
                    <a:ln>
                      <a:noFill/>
                    </a:ln>
                    <a:solidFill>
                      <a:srgbClr val="CCCC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eV</a:t>
                </a:r>
                <a:endParaRPr kumimoji="1" lang="ja-JP" altLang="en-US" sz="1800" b="0" i="0" u="none" strike="noStrike" kern="1200" cap="none" spc="0" normalizeH="0" baseline="0" noProof="0" dirty="0">
                  <a:ln>
                    <a:noFill/>
                  </a:ln>
                  <a:solidFill>
                    <a:srgbClr val="CCCC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99023323-CE4E-E228-4216-CB292432551C}"/>
                  </a:ext>
                </a:extLst>
              </p:cNvPr>
              <p:cNvCxnSpPr>
                <a:cxnSpLocks/>
                <a:endCxn id="11" idx="1"/>
              </p:cNvCxnSpPr>
              <p:nvPr/>
            </p:nvCxnSpPr>
            <p:spPr>
              <a:xfrm>
                <a:off x="2234149" y="2234157"/>
                <a:ext cx="707013" cy="133493"/>
              </a:xfrm>
              <a:prstGeom prst="line">
                <a:avLst/>
              </a:prstGeom>
              <a:ln w="15875">
                <a:solidFill>
                  <a:srgbClr val="3A0CFC"/>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31357D2-54B8-5328-F326-19203A3DE5E4}"/>
                  </a:ext>
                </a:extLst>
              </p:cNvPr>
              <p:cNvCxnSpPr>
                <a:cxnSpLocks/>
                <a:endCxn id="16" idx="1"/>
              </p:cNvCxnSpPr>
              <p:nvPr/>
            </p:nvCxnSpPr>
            <p:spPr>
              <a:xfrm flipV="1">
                <a:off x="2516955" y="3065321"/>
                <a:ext cx="576605" cy="4552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28AF23D-6C4A-A7B5-575F-A8405D8BC183}"/>
                  </a:ext>
                </a:extLst>
              </p:cNvPr>
              <p:cNvCxnSpPr/>
              <p:nvPr/>
            </p:nvCxnSpPr>
            <p:spPr>
              <a:xfrm flipV="1">
                <a:off x="3630886" y="3620558"/>
                <a:ext cx="281234" cy="288176"/>
              </a:xfrm>
              <a:prstGeom prst="line">
                <a:avLst/>
              </a:prstGeom>
              <a:ln w="15875">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40DC92A-FD98-F496-02DB-59C26743773A}"/>
                  </a:ext>
                </a:extLst>
              </p:cNvPr>
              <p:cNvCxnSpPr/>
              <p:nvPr/>
            </p:nvCxnSpPr>
            <p:spPr>
              <a:xfrm flipV="1">
                <a:off x="4345757" y="4549763"/>
                <a:ext cx="433632" cy="210773"/>
              </a:xfrm>
              <a:prstGeom prst="line">
                <a:avLst/>
              </a:prstGeom>
              <a:ln w="15875">
                <a:solidFill>
                  <a:srgbClr val="CCCC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FA4F448A-0DAC-B892-43FF-816BFDF2FF18}"/>
                </a:ext>
              </a:extLst>
            </p:cNvPr>
            <p:cNvSpPr txBox="1"/>
            <p:nvPr/>
          </p:nvSpPr>
          <p:spPr>
            <a:xfrm>
              <a:off x="2167249" y="799805"/>
              <a:ext cx="124397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=0.1eV</a:t>
              </a:r>
              <a:endParaRPr kumimoji="1" lang="ja-JP" altLang="en-US" sz="1800" b="0" i="0" u="none" strike="noStrike" kern="1200" cap="none" spc="0" normalizeH="0" baseline="0" noProof="0" dirty="0">
                <a:ln>
                  <a:noFill/>
                </a:ln>
                <a:solidFill>
                  <a:srgbClr val="3A0CFC"/>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FE0EA78B-E1C4-55C9-D963-7295F771F3A0}"/>
                </a:ext>
              </a:extLst>
            </p:cNvPr>
            <p:cNvSpPr txBox="1"/>
            <p:nvPr/>
          </p:nvSpPr>
          <p:spPr>
            <a:xfrm>
              <a:off x="2413943" y="1121946"/>
              <a:ext cx="1345935" cy="369332"/>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=1eV</a:t>
              </a:r>
              <a:endParaRPr kumimoji="1" lang="ja-JP"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E472761-06A8-B41F-4971-7E291F983D45}"/>
                </a:ext>
              </a:extLst>
            </p:cNvPr>
            <p:cNvSpPr txBox="1"/>
            <p:nvPr/>
          </p:nvSpPr>
          <p:spPr>
            <a:xfrm>
              <a:off x="2668372" y="1554639"/>
              <a:ext cx="1345935" cy="407476"/>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=10eV</a:t>
              </a:r>
              <a:endParaRPr kumimoji="1" lang="ja-JP" altLang="en-US" sz="1800" b="0" i="0" u="none" strike="noStrike" kern="1200" cap="none" spc="0" normalizeH="0" baseline="0" noProof="0" dirty="0">
                <a:ln>
                  <a:noFill/>
                </a:ln>
                <a:solidFill>
                  <a:srgbClr val="FF66FF"/>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9ED753EB-1745-E10A-6A25-2B93DA74DAC1}"/>
                </a:ext>
              </a:extLst>
            </p:cNvPr>
            <p:cNvSpPr txBox="1"/>
            <p:nvPr/>
          </p:nvSpPr>
          <p:spPr>
            <a:xfrm>
              <a:off x="3228686" y="2477850"/>
              <a:ext cx="1304129" cy="407476"/>
            </a:xfrm>
            <a:prstGeom prst="rect">
              <a:avLst/>
            </a:prstGeom>
            <a:solidFill>
              <a:schemeClr val="bg1"/>
            </a:solidFill>
            <a:ln>
              <a:noFill/>
            </a:ln>
          </p:spPr>
          <p:txBody>
            <a:bodyPr wrap="square" lIns="9000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1" u="none" strike="noStrike" kern="1200" cap="none" spc="0" normalizeH="0" baseline="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a:t>
              </a:r>
              <a:r>
                <a:rPr kumimoji="1" lang="en-US" altLang="ja-JP" sz="1800" b="0" i="0" u="none" strike="noStrike" kern="1200" cap="none" spc="0" normalizeH="0" baseline="-2500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in</a:t>
              </a:r>
              <a:r>
                <a:rPr kumimoji="1" lang="en-US" altLang="ja-JP" sz="1800" b="0" i="0" u="none" strike="noStrike" kern="1200" cap="none" spc="0" normalizeH="0" baseline="0" noProof="0" dirty="0">
                  <a:ln>
                    <a:noFill/>
                  </a:ln>
                  <a:solidFill>
                    <a:srgbClr val="CCCC01"/>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=100</a:t>
              </a:r>
              <a:r>
                <a:rPr kumimoji="1" lang="en-US" altLang="ja-JP" sz="1800" b="0" i="0" u="none" strike="noStrike" kern="1200" cap="none" spc="0" normalizeH="0" baseline="0" noProof="0" dirty="0">
                  <a:ln>
                    <a:noFill/>
                  </a:ln>
                  <a:solidFill>
                    <a:srgbClr val="CCCC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eV</a:t>
              </a:r>
              <a:endParaRPr kumimoji="1" lang="ja-JP" altLang="en-US" sz="1800" b="0" i="0" u="none" strike="noStrike" kern="1200" cap="none" spc="0" normalizeH="0" baseline="0" noProof="0" dirty="0">
                <a:ln>
                  <a:noFill/>
                </a:ln>
                <a:solidFill>
                  <a:srgbClr val="CCCC0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142ECD67-E354-025D-7B20-18E212354FAB}"/>
                </a:ext>
              </a:extLst>
            </p:cNvPr>
            <p:cNvSpPr txBox="1"/>
            <p:nvPr/>
          </p:nvSpPr>
          <p:spPr>
            <a:xfrm>
              <a:off x="4716360" y="1052704"/>
              <a:ext cx="92433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0.1000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DE0AB4B1-A0DB-6E7F-A96C-C6DFE80EBCE8}"/>
                </a:ext>
              </a:extLst>
            </p:cNvPr>
            <p:cNvSpPr txBox="1"/>
            <p:nvPr/>
          </p:nvSpPr>
          <p:spPr>
            <a:xfrm>
              <a:off x="4723724" y="1988808"/>
              <a:ext cx="97066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0.0100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B2760CD9-BD20-8C7E-99FC-A5660B3E3476}"/>
                </a:ext>
              </a:extLst>
            </p:cNvPr>
            <p:cNvSpPr txBox="1"/>
            <p:nvPr/>
          </p:nvSpPr>
          <p:spPr>
            <a:xfrm>
              <a:off x="4703184" y="2868326"/>
              <a:ext cx="89606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0.0010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302EEADA-1BFC-B5AB-EE8B-A1E9F8F78C34}"/>
                </a:ext>
              </a:extLst>
            </p:cNvPr>
            <p:cNvSpPr txBox="1"/>
            <p:nvPr/>
          </p:nvSpPr>
          <p:spPr>
            <a:xfrm>
              <a:off x="261581" y="1607819"/>
              <a:ext cx="97066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0.0100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DF21517A-5C00-CBF8-1CA2-FEE5763E9591}"/>
                </a:ext>
              </a:extLst>
            </p:cNvPr>
            <p:cNvSpPr txBox="1"/>
            <p:nvPr/>
          </p:nvSpPr>
          <p:spPr>
            <a:xfrm>
              <a:off x="261581" y="2838314"/>
              <a:ext cx="89606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0.0010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1975C8D9-70D3-3319-1D1F-89D04A356AEE}"/>
                </a:ext>
              </a:extLst>
            </p:cNvPr>
            <p:cNvSpPr txBox="1"/>
            <p:nvPr/>
          </p:nvSpPr>
          <p:spPr>
            <a:xfrm>
              <a:off x="261581" y="614969"/>
              <a:ext cx="97066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0.0600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F973F35F-A980-F475-DD40-5326A92126AE}"/>
                </a:ext>
              </a:extLst>
            </p:cNvPr>
            <p:cNvSpPr txBox="1"/>
            <p:nvPr/>
          </p:nvSpPr>
          <p:spPr>
            <a:xfrm>
              <a:off x="261581" y="3191491"/>
              <a:ext cx="89606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0.0005</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F960323F-D66C-4D31-B3F1-5067AEE80B17}"/>
                </a:ext>
              </a:extLst>
            </p:cNvPr>
            <p:cNvSpPr txBox="1"/>
            <p:nvPr/>
          </p:nvSpPr>
          <p:spPr>
            <a:xfrm>
              <a:off x="4716360" y="3159039"/>
              <a:ext cx="89606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0.0005</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B3D53284-7C43-537C-9AD7-75CD449B9259}"/>
                </a:ext>
              </a:extLst>
            </p:cNvPr>
            <p:cNvSpPr txBox="1"/>
            <p:nvPr/>
          </p:nvSpPr>
          <p:spPr>
            <a:xfrm>
              <a:off x="4705423" y="545426"/>
              <a:ext cx="92433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0.3000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E0C7817E-ED55-2A87-14BE-37E47B19219A}"/>
                </a:ext>
              </a:extLst>
            </p:cNvPr>
            <p:cNvSpPr txBox="1"/>
            <p:nvPr/>
          </p:nvSpPr>
          <p:spPr>
            <a:xfrm rot="16200000">
              <a:off x="-1278483" y="1608989"/>
              <a:ext cx="2953466" cy="4074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Count / Number of Trials</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139ED7CD-2B78-EF69-B0FD-58AB28AC8186}"/>
                </a:ext>
              </a:extLst>
            </p:cNvPr>
            <p:cNvSpPr txBox="1"/>
            <p:nvPr/>
          </p:nvSpPr>
          <p:spPr>
            <a:xfrm rot="16200000">
              <a:off x="3231038" y="1769185"/>
              <a:ext cx="2787323" cy="4074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Count / Number of Trials</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B8EEE903-ED4A-D109-CFE4-A607AB7367CE}"/>
                </a:ext>
              </a:extLst>
            </p:cNvPr>
            <p:cNvSpPr txBox="1"/>
            <p:nvPr/>
          </p:nvSpPr>
          <p:spPr>
            <a:xfrm>
              <a:off x="1713858" y="3516816"/>
              <a:ext cx="196888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Rotational state </a:t>
              </a:r>
              <a:r>
                <a:rPr kumimoji="1" lang="en-US" altLang="ja-JP" sz="1800" b="0" i="1"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J</a:t>
              </a:r>
              <a:endParaRPr kumimoji="1" lang="ja-JP"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EACA3D85-0CE0-FE5E-AAAB-473D70B2085C}"/>
                </a:ext>
              </a:extLst>
            </p:cNvPr>
            <p:cNvSpPr txBox="1"/>
            <p:nvPr/>
          </p:nvSpPr>
          <p:spPr>
            <a:xfrm>
              <a:off x="6044472" y="3520174"/>
              <a:ext cx="2086387" cy="4074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Vibrational state </a:t>
              </a:r>
              <a:r>
                <a:rPr kumimoji="1" lang="en-US" altLang="ja-JP" sz="1800" b="0" i="1"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v</a:t>
              </a:r>
              <a:endParaRPr kumimoji="1" lang="ja-JP"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DE622D9B-F55C-60E7-4C2B-32FE93B2C9F0}"/>
                </a:ext>
              </a:extLst>
            </p:cNvPr>
            <p:cNvSpPr txBox="1"/>
            <p:nvPr/>
          </p:nvSpPr>
          <p:spPr>
            <a:xfrm>
              <a:off x="785721" y="3338617"/>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4480D4D6-61E4-4380-C7EA-2B6D7104261E}"/>
                </a:ext>
              </a:extLst>
            </p:cNvPr>
            <p:cNvSpPr txBox="1"/>
            <p:nvPr/>
          </p:nvSpPr>
          <p:spPr>
            <a:xfrm>
              <a:off x="1343544" y="3338617"/>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5</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80A31B7A-EB47-329E-B195-9A05A5BA4E62}"/>
                </a:ext>
              </a:extLst>
            </p:cNvPr>
            <p:cNvSpPr txBox="1"/>
            <p:nvPr/>
          </p:nvSpPr>
          <p:spPr>
            <a:xfrm>
              <a:off x="1841580" y="3338617"/>
              <a:ext cx="4611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BFCD5E7F-62A9-7196-B648-6F4A9881A195}"/>
                </a:ext>
              </a:extLst>
            </p:cNvPr>
            <p:cNvSpPr txBox="1"/>
            <p:nvPr/>
          </p:nvSpPr>
          <p:spPr>
            <a:xfrm>
              <a:off x="2399403" y="3338617"/>
              <a:ext cx="4611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15</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93B4CBA4-2AB3-7DA0-17E0-65F375F705B3}"/>
                </a:ext>
              </a:extLst>
            </p:cNvPr>
            <p:cNvSpPr txBox="1"/>
            <p:nvPr/>
          </p:nvSpPr>
          <p:spPr>
            <a:xfrm>
              <a:off x="2953132" y="3338617"/>
              <a:ext cx="4611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53B0EFA4-5426-C876-A0E4-06D057E83170}"/>
                </a:ext>
              </a:extLst>
            </p:cNvPr>
            <p:cNvSpPr txBox="1"/>
            <p:nvPr/>
          </p:nvSpPr>
          <p:spPr>
            <a:xfrm>
              <a:off x="3510955" y="3338617"/>
              <a:ext cx="4611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25</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07A9AACF-7FAC-7AC3-7A51-6866775503EC}"/>
                </a:ext>
              </a:extLst>
            </p:cNvPr>
            <p:cNvSpPr txBox="1"/>
            <p:nvPr/>
          </p:nvSpPr>
          <p:spPr>
            <a:xfrm>
              <a:off x="4071681" y="3338617"/>
              <a:ext cx="4611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E45BAD25-4DF8-F2CF-8FDA-323529BACB2F}"/>
                </a:ext>
              </a:extLst>
            </p:cNvPr>
            <p:cNvSpPr txBox="1"/>
            <p:nvPr/>
          </p:nvSpPr>
          <p:spPr>
            <a:xfrm>
              <a:off x="5260926" y="3304881"/>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A1F9E1A2-198D-0FEF-4770-51C900572E80}"/>
                </a:ext>
              </a:extLst>
            </p:cNvPr>
            <p:cNvSpPr txBox="1"/>
            <p:nvPr/>
          </p:nvSpPr>
          <p:spPr>
            <a:xfrm>
              <a:off x="5720286" y="3320212"/>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4" name="テキスト ボックス 53">
              <a:extLst>
                <a:ext uri="{FF2B5EF4-FFF2-40B4-BE49-F238E27FC236}">
                  <a16:creationId xmlns:a16="http://schemas.microsoft.com/office/drawing/2014/main" id="{DFFD1701-2309-F690-59EB-77DFCCBA2BE5}"/>
                </a:ext>
              </a:extLst>
            </p:cNvPr>
            <p:cNvSpPr txBox="1"/>
            <p:nvPr/>
          </p:nvSpPr>
          <p:spPr>
            <a:xfrm>
              <a:off x="6214079" y="3320212"/>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4</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2C750FA1-3638-32AD-6463-8EE3C551FB3A}"/>
                </a:ext>
              </a:extLst>
            </p:cNvPr>
            <p:cNvSpPr txBox="1"/>
            <p:nvPr/>
          </p:nvSpPr>
          <p:spPr>
            <a:xfrm>
              <a:off x="6703359" y="3320212"/>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6</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6" name="テキスト ボックス 55">
              <a:extLst>
                <a:ext uri="{FF2B5EF4-FFF2-40B4-BE49-F238E27FC236}">
                  <a16:creationId xmlns:a16="http://schemas.microsoft.com/office/drawing/2014/main" id="{058EA268-1B23-CF0D-DBDB-A9D9A8A8165C}"/>
                </a:ext>
              </a:extLst>
            </p:cNvPr>
            <p:cNvSpPr txBox="1"/>
            <p:nvPr/>
          </p:nvSpPr>
          <p:spPr>
            <a:xfrm>
              <a:off x="7194432" y="3320212"/>
              <a:ext cx="329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8</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7" name="テキスト ボックス 56">
              <a:extLst>
                <a:ext uri="{FF2B5EF4-FFF2-40B4-BE49-F238E27FC236}">
                  <a16:creationId xmlns:a16="http://schemas.microsoft.com/office/drawing/2014/main" id="{2E98208C-B675-8289-449E-A1A4ACE4AB69}"/>
                </a:ext>
              </a:extLst>
            </p:cNvPr>
            <p:cNvSpPr txBox="1"/>
            <p:nvPr/>
          </p:nvSpPr>
          <p:spPr>
            <a:xfrm>
              <a:off x="7638456" y="3320212"/>
              <a:ext cx="535644" cy="3565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10</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13516350-72C6-B6FE-799F-37D165B7A264}"/>
                </a:ext>
              </a:extLst>
            </p:cNvPr>
            <p:cNvSpPr txBox="1"/>
            <p:nvPr/>
          </p:nvSpPr>
          <p:spPr>
            <a:xfrm>
              <a:off x="8130859" y="3320212"/>
              <a:ext cx="491142" cy="3565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9" name="テキスト ボックス 58">
              <a:extLst>
                <a:ext uri="{FF2B5EF4-FFF2-40B4-BE49-F238E27FC236}">
                  <a16:creationId xmlns:a16="http://schemas.microsoft.com/office/drawing/2014/main" id="{E26C0D71-F42F-5D35-D629-12DD186D648D}"/>
                </a:ext>
              </a:extLst>
            </p:cNvPr>
            <p:cNvSpPr txBox="1"/>
            <p:nvPr/>
          </p:nvSpPr>
          <p:spPr>
            <a:xfrm>
              <a:off x="8604448" y="3320212"/>
              <a:ext cx="491142"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14</a:t>
              </a:r>
              <a:endParaRPr kumimoji="1" lang="ja-JP"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sp>
        <p:nvSpPr>
          <p:cNvPr id="63" name="テキスト ボックス 62">
            <a:extLst>
              <a:ext uri="{FF2B5EF4-FFF2-40B4-BE49-F238E27FC236}">
                <a16:creationId xmlns:a16="http://schemas.microsoft.com/office/drawing/2014/main" id="{0E137892-FAC6-91B0-07A5-606AFE8A2B66}"/>
              </a:ext>
            </a:extLst>
          </p:cNvPr>
          <p:cNvSpPr txBox="1"/>
          <p:nvPr/>
        </p:nvSpPr>
        <p:spPr>
          <a:xfrm>
            <a:off x="208226" y="5889180"/>
            <a:ext cx="8810408" cy="338554"/>
          </a:xfrm>
          <a:prstGeom prst="rect">
            <a:avLst/>
          </a:prstGeom>
          <a:solidFill>
            <a:schemeClr val="bg1"/>
          </a:solidFill>
          <a:ln w="50800">
            <a:solidFill>
              <a:srgbClr val="FF6E0A"/>
            </a:solidFill>
          </a:ln>
        </p:spPr>
        <p:txBody>
          <a:bodyPr wrap="square" rtlCol="0">
            <a:spAutoFit/>
          </a:bodyPr>
          <a:lstStyle/>
          <a:p>
            <a:pPr marR="0" lvl="0" algn="l" defTabSz="457200" rtl="0" eaLnBrk="1" fontAlgn="auto" latinLnBrk="0" hangingPunct="1">
              <a:lnSpc>
                <a:spcPct val="100000"/>
              </a:lnSpc>
              <a:spcBef>
                <a:spcPts val="0"/>
              </a:spcBef>
              <a:spcAft>
                <a:spcPts val="1200"/>
              </a:spcAft>
              <a:buClrTx/>
              <a:buSzTx/>
              <a:tabLst/>
              <a:defRPr/>
            </a:pPr>
            <a:r>
              <a:rPr lang="en" altLang="ja-JP" sz="1600" b="0" i="0" dirty="0">
                <a:solidFill>
                  <a:srgbClr val="202124"/>
                </a:solidFill>
                <a:effectLst/>
                <a:latin typeface="arial" panose="020B0604020202020204" pitchFamily="34" charset="0"/>
              </a:rPr>
              <a:t>Even if the incident energy is low, molecules with relatively high rovibrational states are formed.</a:t>
            </a:r>
            <a:endPar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170678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719CE-F8C7-7DD6-EA9E-82618697A1B7}"/>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8897E874-AC71-C6F4-B37D-F62E31D58C8A}"/>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DFB2ED6D-8355-323F-625F-0272E8A68480}"/>
              </a:ext>
            </a:extLst>
          </p:cNvPr>
          <p:cNvSpPr txBox="1"/>
          <p:nvPr/>
        </p:nvSpPr>
        <p:spPr>
          <a:xfrm>
            <a:off x="539552" y="1628800"/>
            <a:ext cx="8435280" cy="393954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Background</a:t>
            </a: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Molecular dynamics simulation of hydrogen recycling on tungsten wall</a:t>
            </a:r>
          </a:p>
          <a:p>
            <a:pPr marL="457200" indent="-457200">
              <a:spcBef>
                <a:spcPts val="1200"/>
              </a:spcBef>
              <a:buFont typeface="+mj-lt"/>
              <a:buAutoNum type="arabicPeriod"/>
              <a:defRPr/>
            </a:pPr>
            <a:r>
              <a:rPr kumimoji="0" lang="en"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Integration with fluid codes and neutral transport simulation</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Machine learning approaches for the wall model</a:t>
            </a:r>
            <a:endPar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Future work: </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EC4AA58-EB5D-B6DE-23EE-BFF9723ABD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516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CD6B906B-BF68-D46D-6E5F-11B75709A1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085"/>
          <a:stretch/>
        </p:blipFill>
        <p:spPr>
          <a:xfrm>
            <a:off x="45723" y="1000662"/>
            <a:ext cx="8591286" cy="2462096"/>
          </a:xfrm>
          <a:prstGeom prst="rect">
            <a:avLst/>
          </a:prstGeom>
        </p:spPr>
      </p:pic>
      <p:sp>
        <p:nvSpPr>
          <p:cNvPr id="37" name="Text Box 3">
            <a:extLst>
              <a:ext uri="{FF2B5EF4-FFF2-40B4-BE49-F238E27FC236}">
                <a16:creationId xmlns:a16="http://schemas.microsoft.com/office/drawing/2014/main" id="{4FA5C55F-7AB4-92D8-E339-61C476CD5CC0}"/>
              </a:ext>
            </a:extLst>
          </p:cNvPr>
          <p:cNvSpPr txBox="1">
            <a:spLocks noChangeArrowheads="1"/>
          </p:cNvSpPr>
          <p:nvPr/>
        </p:nvSpPr>
        <p:spPr bwMode="auto">
          <a:xfrm>
            <a:off x="818765" y="604516"/>
            <a:ext cx="82154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342900">
              <a:defRPr/>
            </a:pPr>
            <a:r>
              <a:rPr kumimoji="0" lang="en-US" altLang="ja-JP" sz="140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Figure 13 from Y. Hayashi, </a:t>
            </a:r>
            <a:r>
              <a:rPr kumimoji="0" lang="en-US" altLang="ja-JP" sz="1400" i="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et</a:t>
            </a:r>
            <a:r>
              <a:rPr kumimoji="0" lang="en-US" altLang="ja-JP" sz="140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kumimoji="0" lang="en-US" altLang="ja-JP" sz="1400" i="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al</a:t>
            </a:r>
            <a:r>
              <a:rPr kumimoji="0" lang="en-US" altLang="ja-JP" sz="140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2016 Nucl. Fusion 56 126006 doi:10.1088/0029-5515/56/12/126006</a:t>
            </a:r>
          </a:p>
        </p:txBody>
      </p:sp>
      <p:sp>
        <p:nvSpPr>
          <p:cNvPr id="43" name="角丸四角形 18">
            <a:extLst>
              <a:ext uri="{FF2B5EF4-FFF2-40B4-BE49-F238E27FC236}">
                <a16:creationId xmlns:a16="http://schemas.microsoft.com/office/drawing/2014/main" id="{1B85A720-8813-A8B1-E2F2-D4F31646E226}"/>
              </a:ext>
            </a:extLst>
          </p:cNvPr>
          <p:cNvSpPr/>
          <p:nvPr/>
        </p:nvSpPr>
        <p:spPr>
          <a:xfrm>
            <a:off x="6201842"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4" name="角丸四角形 19">
            <a:extLst>
              <a:ext uri="{FF2B5EF4-FFF2-40B4-BE49-F238E27FC236}">
                <a16:creationId xmlns:a16="http://schemas.microsoft.com/office/drawing/2014/main" id="{BC398DA9-7701-A033-03A1-CAFAE1D4915C}"/>
              </a:ext>
            </a:extLst>
          </p:cNvPr>
          <p:cNvSpPr/>
          <p:nvPr/>
        </p:nvSpPr>
        <p:spPr>
          <a:xfrm>
            <a:off x="7153128"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5" name="角丸四角形 20">
            <a:extLst>
              <a:ext uri="{FF2B5EF4-FFF2-40B4-BE49-F238E27FC236}">
                <a16:creationId xmlns:a16="http://schemas.microsoft.com/office/drawing/2014/main" id="{A75C4DE4-5804-E569-860F-88A4874EBE6C}"/>
              </a:ext>
            </a:extLst>
          </p:cNvPr>
          <p:cNvSpPr/>
          <p:nvPr/>
        </p:nvSpPr>
        <p:spPr>
          <a:xfrm>
            <a:off x="5263783"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6" name="角丸四角形 21">
            <a:extLst>
              <a:ext uri="{FF2B5EF4-FFF2-40B4-BE49-F238E27FC236}">
                <a16:creationId xmlns:a16="http://schemas.microsoft.com/office/drawing/2014/main" id="{F5C2F0DA-E2EB-C6D2-1A93-F39F30E2F600}"/>
              </a:ext>
            </a:extLst>
          </p:cNvPr>
          <p:cNvSpPr/>
          <p:nvPr/>
        </p:nvSpPr>
        <p:spPr>
          <a:xfrm>
            <a:off x="4281600"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7" name="角丸四角形 22">
            <a:extLst>
              <a:ext uri="{FF2B5EF4-FFF2-40B4-BE49-F238E27FC236}">
                <a16:creationId xmlns:a16="http://schemas.microsoft.com/office/drawing/2014/main" id="{782B4CB1-E279-3708-88A1-FEC249E6638F}"/>
              </a:ext>
            </a:extLst>
          </p:cNvPr>
          <p:cNvSpPr/>
          <p:nvPr/>
        </p:nvSpPr>
        <p:spPr>
          <a:xfrm>
            <a:off x="3297937"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8" name="角丸四角形 23">
            <a:extLst>
              <a:ext uri="{FF2B5EF4-FFF2-40B4-BE49-F238E27FC236}">
                <a16:creationId xmlns:a16="http://schemas.microsoft.com/office/drawing/2014/main" id="{5F7BD17F-D56F-20DF-FAAE-B7EC1554B4BD}"/>
              </a:ext>
            </a:extLst>
          </p:cNvPr>
          <p:cNvSpPr/>
          <p:nvPr/>
        </p:nvSpPr>
        <p:spPr>
          <a:xfrm>
            <a:off x="2336183"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9" name="角丸四角形 24">
            <a:extLst>
              <a:ext uri="{FF2B5EF4-FFF2-40B4-BE49-F238E27FC236}">
                <a16:creationId xmlns:a16="http://schemas.microsoft.com/office/drawing/2014/main" id="{EEB3CCF6-9CF1-5236-EDB3-C3121A0683E8}"/>
              </a:ext>
            </a:extLst>
          </p:cNvPr>
          <p:cNvSpPr/>
          <p:nvPr/>
        </p:nvSpPr>
        <p:spPr>
          <a:xfrm>
            <a:off x="1370047"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0" name="角丸四角形 25">
            <a:extLst>
              <a:ext uri="{FF2B5EF4-FFF2-40B4-BE49-F238E27FC236}">
                <a16:creationId xmlns:a16="http://schemas.microsoft.com/office/drawing/2014/main" id="{A7CB67D1-346C-F6D3-6BA7-69C89CACA024}"/>
              </a:ext>
            </a:extLst>
          </p:cNvPr>
          <p:cNvSpPr/>
          <p:nvPr/>
        </p:nvSpPr>
        <p:spPr>
          <a:xfrm>
            <a:off x="424364" y="931315"/>
            <a:ext cx="907702" cy="2694050"/>
          </a:xfrm>
          <a:prstGeom prst="roundRect">
            <a:avLst/>
          </a:prstGeom>
          <a:noFill/>
          <a:ln w="38100">
            <a:solidFill>
              <a:srgbClr val="5A53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1" name="図 50">
            <a:extLst>
              <a:ext uri="{FF2B5EF4-FFF2-40B4-BE49-F238E27FC236}">
                <a16:creationId xmlns:a16="http://schemas.microsoft.com/office/drawing/2014/main" id="{B2B593B0-D09A-3D33-0CC2-7FE1580CB438}"/>
              </a:ext>
            </a:extLst>
          </p:cNvPr>
          <p:cNvPicPr>
            <a:picLocks noChangeAspect="1"/>
          </p:cNvPicPr>
          <p:nvPr/>
        </p:nvPicPr>
        <p:blipFill>
          <a:blip r:embed="rId3"/>
          <a:stretch>
            <a:fillRect/>
          </a:stretch>
        </p:blipFill>
        <p:spPr>
          <a:xfrm>
            <a:off x="2686050" y="1492805"/>
            <a:ext cx="5365030" cy="1558986"/>
          </a:xfrm>
          <a:prstGeom prst="rect">
            <a:avLst/>
          </a:prstGeom>
          <a:ln>
            <a:noFill/>
          </a:ln>
        </p:spPr>
      </p:pic>
      <p:sp>
        <p:nvSpPr>
          <p:cNvPr id="52" name="左矢印吹き出し 43">
            <a:extLst>
              <a:ext uri="{FF2B5EF4-FFF2-40B4-BE49-F238E27FC236}">
                <a16:creationId xmlns:a16="http://schemas.microsoft.com/office/drawing/2014/main" id="{3D86FE81-0C9B-A91F-6EE4-5C7CC41DFD71}"/>
              </a:ext>
            </a:extLst>
          </p:cNvPr>
          <p:cNvSpPr/>
          <p:nvPr/>
        </p:nvSpPr>
        <p:spPr>
          <a:xfrm>
            <a:off x="7571559" y="935339"/>
            <a:ext cx="1486907" cy="2646234"/>
          </a:xfrm>
          <a:prstGeom prst="leftArrowCallout">
            <a:avLst>
              <a:gd name="adj1" fmla="val 17420"/>
              <a:gd name="adj2" fmla="val 17420"/>
              <a:gd name="adj3" fmla="val 25000"/>
              <a:gd name="adj4" fmla="val 649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5A534E"/>
                </a:solidFill>
                <a:effectLst/>
                <a:uLnTx/>
                <a:uFillTx/>
                <a:latin typeface="Arial"/>
                <a:ea typeface="ＭＳ Ｐゴシック"/>
                <a:cs typeface="+mn-cs"/>
              </a:rPr>
              <a:t>Initial value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a:t>
            </a:r>
            <a:r>
              <a:rPr kumimoji="1" lang="en-US" altLang="ja-JP"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2 </a:t>
            </a:r>
            <a: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v,J</a:t>
            </a:r>
            <a: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FFFF"/>
                </a:solidFill>
                <a:effectLst/>
                <a:uLnTx/>
                <a:uFillTx/>
                <a:latin typeface="Arial"/>
                <a:ea typeface="ＭＳ Ｐゴシック"/>
                <a:cs typeface="+mn-cs"/>
              </a:rPr>
              <a:t>Divertor</a:t>
            </a:r>
          </a:p>
        </p:txBody>
      </p:sp>
      <p:sp>
        <p:nvSpPr>
          <p:cNvPr id="53" name="テキスト ボックス 52">
            <a:extLst>
              <a:ext uri="{FF2B5EF4-FFF2-40B4-BE49-F238E27FC236}">
                <a16:creationId xmlns:a16="http://schemas.microsoft.com/office/drawing/2014/main" id="{59F0E2C1-B3B6-79AE-7643-B7881397DF45}"/>
              </a:ext>
            </a:extLst>
          </p:cNvPr>
          <p:cNvSpPr txBox="1"/>
          <p:nvPr/>
        </p:nvSpPr>
        <p:spPr>
          <a:xfrm>
            <a:off x="8141111" y="2735863"/>
            <a:ext cx="828077"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FF0000"/>
                </a:solidFill>
                <a:effectLst/>
                <a:uLnTx/>
                <a:uFillTx/>
                <a:latin typeface="Arial"/>
                <a:ea typeface="ＭＳ Ｐゴシック"/>
                <a:cs typeface="+mn-cs"/>
              </a:rPr>
              <a:t>MD sim.</a:t>
            </a:r>
            <a:endParaRPr kumimoji="1" lang="ja-JP" altLang="en-US" b="1" i="0" u="none" strike="noStrike" kern="1200" cap="none" spc="0" normalizeH="0" baseline="0" noProof="0" dirty="0">
              <a:ln>
                <a:noFill/>
              </a:ln>
              <a:solidFill>
                <a:srgbClr val="FF0000"/>
              </a:solidFill>
              <a:effectLst/>
              <a:uLnTx/>
              <a:uFillTx/>
              <a:latin typeface="Arial"/>
              <a:ea typeface="ＭＳ Ｐゴシック"/>
              <a:cs typeface="+mn-cs"/>
            </a:endParaRPr>
          </a:p>
        </p:txBody>
      </p:sp>
      <p:pic>
        <p:nvPicPr>
          <p:cNvPr id="54" name="図 53">
            <a:extLst>
              <a:ext uri="{FF2B5EF4-FFF2-40B4-BE49-F238E27FC236}">
                <a16:creationId xmlns:a16="http://schemas.microsoft.com/office/drawing/2014/main" id="{5D43819E-D32B-A852-CC1B-F3E9BAA31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835" y="3991965"/>
            <a:ext cx="2632750" cy="1736979"/>
          </a:xfrm>
          <a:prstGeom prst="rect">
            <a:avLst/>
          </a:prstGeom>
        </p:spPr>
      </p:pic>
      <p:sp>
        <p:nvSpPr>
          <p:cNvPr id="55" name="下矢印 27">
            <a:extLst>
              <a:ext uri="{FF2B5EF4-FFF2-40B4-BE49-F238E27FC236}">
                <a16:creationId xmlns:a16="http://schemas.microsoft.com/office/drawing/2014/main" id="{835A2938-A8CD-15D6-0179-ECDF734C8FA1}"/>
              </a:ext>
            </a:extLst>
          </p:cNvPr>
          <p:cNvSpPr/>
          <p:nvPr/>
        </p:nvSpPr>
        <p:spPr>
          <a:xfrm>
            <a:off x="7506683" y="3669724"/>
            <a:ext cx="343943" cy="36601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6" name="図 55">
            <a:extLst>
              <a:ext uri="{FF2B5EF4-FFF2-40B4-BE49-F238E27FC236}">
                <a16:creationId xmlns:a16="http://schemas.microsoft.com/office/drawing/2014/main" id="{6510D29E-81D8-BDD4-3F68-A74A2DA5A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467" y="4057119"/>
            <a:ext cx="2313446" cy="1526315"/>
          </a:xfrm>
          <a:prstGeom prst="rect">
            <a:avLst/>
          </a:prstGeom>
        </p:spPr>
      </p:pic>
      <p:sp>
        <p:nvSpPr>
          <p:cNvPr id="57" name="下矢印 31">
            <a:extLst>
              <a:ext uri="{FF2B5EF4-FFF2-40B4-BE49-F238E27FC236}">
                <a16:creationId xmlns:a16="http://schemas.microsoft.com/office/drawing/2014/main" id="{30DEE6D5-2C55-5ED7-3161-E8B0D49A87A0}"/>
              </a:ext>
            </a:extLst>
          </p:cNvPr>
          <p:cNvSpPr/>
          <p:nvPr/>
        </p:nvSpPr>
        <p:spPr>
          <a:xfrm>
            <a:off x="5601693" y="3509965"/>
            <a:ext cx="310746" cy="54823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8" name="図 57">
            <a:extLst>
              <a:ext uri="{FF2B5EF4-FFF2-40B4-BE49-F238E27FC236}">
                <a16:creationId xmlns:a16="http://schemas.microsoft.com/office/drawing/2014/main" id="{C7F7ABB2-A391-3307-2B6A-450B44462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352" y="4218413"/>
            <a:ext cx="1854516" cy="1223532"/>
          </a:xfrm>
          <a:prstGeom prst="rect">
            <a:avLst/>
          </a:prstGeom>
        </p:spPr>
      </p:pic>
      <p:sp>
        <p:nvSpPr>
          <p:cNvPr id="59" name="下矢印 35">
            <a:extLst>
              <a:ext uri="{FF2B5EF4-FFF2-40B4-BE49-F238E27FC236}">
                <a16:creationId xmlns:a16="http://schemas.microsoft.com/office/drawing/2014/main" id="{BAC50D5D-F01A-E219-B886-64DD1568E787}"/>
              </a:ext>
            </a:extLst>
          </p:cNvPr>
          <p:cNvSpPr/>
          <p:nvPr/>
        </p:nvSpPr>
        <p:spPr>
          <a:xfrm>
            <a:off x="2530638" y="3370355"/>
            <a:ext cx="313708" cy="84805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60" name="図 59">
            <a:extLst>
              <a:ext uri="{FF2B5EF4-FFF2-40B4-BE49-F238E27FC236}">
                <a16:creationId xmlns:a16="http://schemas.microsoft.com/office/drawing/2014/main" id="{C556485C-D111-5210-99BC-FE6DACE2B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1" y="4377324"/>
            <a:ext cx="1563849" cy="1031762"/>
          </a:xfrm>
          <a:prstGeom prst="rect">
            <a:avLst/>
          </a:prstGeom>
        </p:spPr>
      </p:pic>
      <p:sp>
        <p:nvSpPr>
          <p:cNvPr id="61" name="下矢印 38">
            <a:extLst>
              <a:ext uri="{FF2B5EF4-FFF2-40B4-BE49-F238E27FC236}">
                <a16:creationId xmlns:a16="http://schemas.microsoft.com/office/drawing/2014/main" id="{AA7786B6-785C-0864-25EB-8390AD47E4FA}"/>
              </a:ext>
            </a:extLst>
          </p:cNvPr>
          <p:cNvSpPr/>
          <p:nvPr/>
        </p:nvSpPr>
        <p:spPr>
          <a:xfrm>
            <a:off x="646795" y="3324501"/>
            <a:ext cx="318397" cy="105282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2" name="ストライプ矢印 32">
            <a:extLst>
              <a:ext uri="{FF2B5EF4-FFF2-40B4-BE49-F238E27FC236}">
                <a16:creationId xmlns:a16="http://schemas.microsoft.com/office/drawing/2014/main" id="{C2908924-E631-F66C-1C2F-DBF359054514}"/>
              </a:ext>
            </a:extLst>
          </p:cNvPr>
          <p:cNvSpPr/>
          <p:nvPr/>
        </p:nvSpPr>
        <p:spPr>
          <a:xfrm rot="10800000">
            <a:off x="3721833" y="4626295"/>
            <a:ext cx="832440" cy="412330"/>
          </a:xfrm>
          <a:prstGeom prst="striped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3" name="Text Box 248">
            <a:extLst>
              <a:ext uri="{FF2B5EF4-FFF2-40B4-BE49-F238E27FC236}">
                <a16:creationId xmlns:a16="http://schemas.microsoft.com/office/drawing/2014/main" id="{7D5BDBAC-2F8B-4E6E-F676-09C5C37E095B}"/>
              </a:ext>
            </a:extLst>
          </p:cNvPr>
          <p:cNvSpPr txBox="1">
            <a:spLocks noChangeArrowheads="1"/>
          </p:cNvSpPr>
          <p:nvPr/>
        </p:nvSpPr>
        <p:spPr bwMode="auto">
          <a:xfrm>
            <a:off x="118994" y="0"/>
            <a:ext cx="8898006" cy="523220"/>
          </a:xfrm>
          <a:prstGeom prst="rect">
            <a:avLst/>
          </a:prstGeom>
          <a:no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zh-CN" sz="2800" b="1" dirty="0">
                <a:solidFill>
                  <a:schemeClr val="tx1">
                    <a:lumMod val="95000"/>
                    <a:lumOff val="5000"/>
                  </a:schemeClr>
                </a:solidFill>
                <a:latin typeface="+mn-lt"/>
                <a:ea typeface="SimSun" pitchFamily="2" charset="-122"/>
                <a:cs typeface="Lucida Sans" pitchFamily="34" charset="0"/>
              </a:rPr>
              <a:t> Combining NT-CR code, MD, and SONIC code</a:t>
            </a:r>
          </a:p>
        </p:txBody>
      </p:sp>
      <p:grpSp>
        <p:nvGrpSpPr>
          <p:cNvPr id="65" name="グループ化 64">
            <a:extLst>
              <a:ext uri="{FF2B5EF4-FFF2-40B4-BE49-F238E27FC236}">
                <a16:creationId xmlns:a16="http://schemas.microsoft.com/office/drawing/2014/main" id="{1DE60A1C-C971-75C1-6043-34E24FAEB060}"/>
              </a:ext>
            </a:extLst>
          </p:cNvPr>
          <p:cNvGrpSpPr/>
          <p:nvPr/>
        </p:nvGrpSpPr>
        <p:grpSpPr>
          <a:xfrm>
            <a:off x="319473" y="5674966"/>
            <a:ext cx="8649715" cy="911623"/>
            <a:chOff x="319473" y="5674966"/>
            <a:chExt cx="8649715" cy="911623"/>
          </a:xfrm>
        </p:grpSpPr>
        <p:sp>
          <p:nvSpPr>
            <p:cNvPr id="38" name="上矢印 37">
              <a:extLst>
                <a:ext uri="{FF2B5EF4-FFF2-40B4-BE49-F238E27FC236}">
                  <a16:creationId xmlns:a16="http://schemas.microsoft.com/office/drawing/2014/main" id="{CA315D0A-D5F4-5E78-CF27-FB1DD756E268}"/>
                </a:ext>
              </a:extLst>
            </p:cNvPr>
            <p:cNvSpPr/>
            <p:nvPr/>
          </p:nvSpPr>
          <p:spPr>
            <a:xfrm>
              <a:off x="7528800" y="5698003"/>
              <a:ext cx="612311" cy="425123"/>
            </a:xfrm>
            <a:prstGeom prst="upArrow">
              <a:avLst/>
            </a:prstGeom>
            <a:solidFill>
              <a:srgbClr val="99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9" name="上矢印 38">
              <a:extLst>
                <a:ext uri="{FF2B5EF4-FFF2-40B4-BE49-F238E27FC236}">
                  <a16:creationId xmlns:a16="http://schemas.microsoft.com/office/drawing/2014/main" id="{9A21717E-3BC5-CA89-683A-A1A36B4B8AC4}"/>
                </a:ext>
              </a:extLst>
            </p:cNvPr>
            <p:cNvSpPr/>
            <p:nvPr/>
          </p:nvSpPr>
          <p:spPr>
            <a:xfrm>
              <a:off x="5276921" y="5753380"/>
              <a:ext cx="612311" cy="333352"/>
            </a:xfrm>
            <a:prstGeom prst="upArrow">
              <a:avLst/>
            </a:prstGeom>
            <a:solidFill>
              <a:srgbClr val="99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0" name="上矢印 39">
              <a:extLst>
                <a:ext uri="{FF2B5EF4-FFF2-40B4-BE49-F238E27FC236}">
                  <a16:creationId xmlns:a16="http://schemas.microsoft.com/office/drawing/2014/main" id="{3841308A-982E-F197-1A73-D01A3109EB4D}"/>
                </a:ext>
              </a:extLst>
            </p:cNvPr>
            <p:cNvSpPr/>
            <p:nvPr/>
          </p:nvSpPr>
          <p:spPr>
            <a:xfrm>
              <a:off x="2224482" y="5674966"/>
              <a:ext cx="612311" cy="425123"/>
            </a:xfrm>
            <a:prstGeom prst="upArrow">
              <a:avLst/>
            </a:prstGeom>
            <a:solidFill>
              <a:srgbClr val="99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1" name="上矢印 40">
              <a:extLst>
                <a:ext uri="{FF2B5EF4-FFF2-40B4-BE49-F238E27FC236}">
                  <a16:creationId xmlns:a16="http://schemas.microsoft.com/office/drawing/2014/main" id="{91923273-5B23-638B-8678-0B884C5163EE}"/>
                </a:ext>
              </a:extLst>
            </p:cNvPr>
            <p:cNvSpPr/>
            <p:nvPr/>
          </p:nvSpPr>
          <p:spPr>
            <a:xfrm>
              <a:off x="556739" y="5691096"/>
              <a:ext cx="612311" cy="425123"/>
            </a:xfrm>
            <a:prstGeom prst="upArrow">
              <a:avLst/>
            </a:prstGeom>
            <a:solidFill>
              <a:srgbClr val="99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2" name="Rectangle 30">
              <a:extLst>
                <a:ext uri="{FF2B5EF4-FFF2-40B4-BE49-F238E27FC236}">
                  <a16:creationId xmlns:a16="http://schemas.microsoft.com/office/drawing/2014/main" id="{2D5A32C9-0C97-897D-D568-909887BD38E1}"/>
                </a:ext>
              </a:extLst>
            </p:cNvPr>
            <p:cNvSpPr>
              <a:spLocks noChangeArrowheads="1"/>
            </p:cNvSpPr>
            <p:nvPr/>
          </p:nvSpPr>
          <p:spPr bwMode="auto">
            <a:xfrm>
              <a:off x="319473" y="6094146"/>
              <a:ext cx="8649715" cy="492443"/>
            </a:xfrm>
            <a:prstGeom prst="rect">
              <a:avLst/>
            </a:prstGeom>
            <a:solidFill>
              <a:srgbClr val="99CCFF"/>
            </a:solidFill>
            <a:ln w="38100">
              <a:solidFill>
                <a:schemeClr val="tx1"/>
              </a:solid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T</a:t>
              </a:r>
              <a:r>
                <a:rPr kumimoji="1" lang="en-US" altLang="ja-JP" sz="26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en-US" altLang="ja-JP" sz="2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2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n</a:t>
              </a:r>
              <a:r>
                <a:rPr kumimoji="1" lang="en-US" altLang="ja-JP" sz="26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ja-JP" altLang="en-US" sz="2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2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en-US" altLang="ja-JP" sz="2600" b="0" i="0" u="sng"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SONIC code</a:t>
              </a:r>
              <a:r>
                <a:rPr kumimoji="1" lang="en-US" altLang="ja-JP" sz="2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endParaRPr kumimoji="1" lang="ja-JP"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grpSp>
    </p:spTree>
    <p:extLst>
      <p:ext uri="{BB962C8B-B14F-4D97-AF65-F5344CB8AC3E}">
        <p14:creationId xmlns:p14="http://schemas.microsoft.com/office/powerpoint/2010/main" val="2896817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733E-8039-4E14-9397-7288091FC81E}"/>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D3DE628A-B26D-AA80-94F8-781102236F5B}"/>
              </a:ext>
            </a:extLst>
          </p:cNvPr>
          <p:cNvPicPr>
            <a:picLocks noChangeAspect="1"/>
          </p:cNvPicPr>
          <p:nvPr/>
        </p:nvPicPr>
        <p:blipFill rotWithShape="1">
          <a:blip r:embed="rId3"/>
          <a:srcRect l="68372" t="8743" r="2670" b="50000"/>
          <a:stretch/>
        </p:blipFill>
        <p:spPr>
          <a:xfrm>
            <a:off x="665391" y="4390343"/>
            <a:ext cx="2549116" cy="2324375"/>
          </a:xfrm>
          <a:prstGeom prst="rect">
            <a:avLst/>
          </a:prstGeom>
        </p:spPr>
      </p:pic>
      <p:grpSp>
        <p:nvGrpSpPr>
          <p:cNvPr id="4" name="グループ化 3">
            <a:extLst>
              <a:ext uri="{FF2B5EF4-FFF2-40B4-BE49-F238E27FC236}">
                <a16:creationId xmlns:a16="http://schemas.microsoft.com/office/drawing/2014/main" id="{B7384629-18C8-1066-174C-DC6F1B51AA96}"/>
              </a:ext>
            </a:extLst>
          </p:cNvPr>
          <p:cNvGrpSpPr/>
          <p:nvPr/>
        </p:nvGrpSpPr>
        <p:grpSpPr>
          <a:xfrm>
            <a:off x="4940900" y="1727405"/>
            <a:ext cx="3230214" cy="2884201"/>
            <a:chOff x="8711463" y="-9397952"/>
            <a:chExt cx="4569788" cy="4080282"/>
          </a:xfrm>
        </p:grpSpPr>
        <p:pic>
          <p:nvPicPr>
            <p:cNvPr id="18" name="図 17">
              <a:extLst>
                <a:ext uri="{FF2B5EF4-FFF2-40B4-BE49-F238E27FC236}">
                  <a16:creationId xmlns:a16="http://schemas.microsoft.com/office/drawing/2014/main" id="{75028556-1677-9E2B-3767-B17C0BA70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1463" y="-9397952"/>
              <a:ext cx="4569788" cy="3706607"/>
            </a:xfrm>
            <a:prstGeom prst="rect">
              <a:avLst/>
            </a:prstGeom>
          </p:spPr>
        </p:pic>
        <p:sp>
          <p:nvSpPr>
            <p:cNvPr id="19" name="テキスト ボックス 18">
              <a:extLst>
                <a:ext uri="{FF2B5EF4-FFF2-40B4-BE49-F238E27FC236}">
                  <a16:creationId xmlns:a16="http://schemas.microsoft.com/office/drawing/2014/main" id="{73675E37-329E-D302-1BF9-B51F88D168D2}"/>
                </a:ext>
              </a:extLst>
            </p:cNvPr>
            <p:cNvSpPr txBox="1"/>
            <p:nvPr/>
          </p:nvSpPr>
          <p:spPr>
            <a:xfrm>
              <a:off x="10175120" y="-5753083"/>
              <a:ext cx="1249995" cy="435413"/>
            </a:xfrm>
            <a:prstGeom prst="rect">
              <a:avLst/>
            </a:prstGeom>
            <a:noFill/>
          </p:spPr>
          <p:txBody>
            <a:bodyPr wrap="none" rtlCol="0">
              <a:spAutoFit/>
            </a:bodyPr>
            <a:lstStyle/>
            <a:p>
              <a:r>
                <a:rPr lang="en-US" sz="1400" dirty="0">
                  <a:latin typeface="Times New Roman" panose="02020603050405020304" pitchFamily="18" charset="0"/>
                  <a:ea typeface="Tahoma" panose="020B0604030504040204" pitchFamily="34" charset="0"/>
                  <a:cs typeface="Times New Roman" panose="02020603050405020304" pitchFamily="18" charset="0"/>
                </a:rPr>
                <a:t>Place No.</a:t>
              </a:r>
            </a:p>
          </p:txBody>
        </p:sp>
      </p:grpSp>
      <p:grpSp>
        <p:nvGrpSpPr>
          <p:cNvPr id="5" name="グループ化 4">
            <a:extLst>
              <a:ext uri="{FF2B5EF4-FFF2-40B4-BE49-F238E27FC236}">
                <a16:creationId xmlns:a16="http://schemas.microsoft.com/office/drawing/2014/main" id="{EFE40ABC-7A13-2FFF-5BA0-1807033DAAD0}"/>
              </a:ext>
            </a:extLst>
          </p:cNvPr>
          <p:cNvGrpSpPr/>
          <p:nvPr/>
        </p:nvGrpSpPr>
        <p:grpSpPr>
          <a:xfrm>
            <a:off x="3151443" y="4670491"/>
            <a:ext cx="2919435" cy="1712056"/>
            <a:chOff x="2094563" y="-966249"/>
            <a:chExt cx="4130128" cy="2422048"/>
          </a:xfrm>
        </p:grpSpPr>
        <p:pic>
          <p:nvPicPr>
            <p:cNvPr id="20" name="図 19" descr="グラフ, 折れ線グラフ&#10;&#10;自動的に生成された説明">
              <a:extLst>
                <a:ext uri="{FF2B5EF4-FFF2-40B4-BE49-F238E27FC236}">
                  <a16:creationId xmlns:a16="http://schemas.microsoft.com/office/drawing/2014/main" id="{BD91A632-96DC-4BB6-31B7-9CD36BD6C8C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581" t="-47" r="4761" b="11209"/>
            <a:stretch/>
          </p:blipFill>
          <p:spPr>
            <a:xfrm>
              <a:off x="2319260" y="-669309"/>
              <a:ext cx="3404143" cy="2125108"/>
            </a:xfrm>
            <a:prstGeom prst="rect">
              <a:avLst/>
            </a:prstGeom>
          </p:spPr>
        </p:pic>
        <p:sp>
          <p:nvSpPr>
            <p:cNvPr id="21" name="テキスト ボックス 20">
              <a:extLst>
                <a:ext uri="{FF2B5EF4-FFF2-40B4-BE49-F238E27FC236}">
                  <a16:creationId xmlns:a16="http://schemas.microsoft.com/office/drawing/2014/main" id="{781321C2-9E31-43B4-3F24-9210348330B3}"/>
                </a:ext>
              </a:extLst>
            </p:cNvPr>
            <p:cNvSpPr txBox="1"/>
            <p:nvPr/>
          </p:nvSpPr>
          <p:spPr>
            <a:xfrm>
              <a:off x="2983244" y="-191035"/>
              <a:ext cx="254387"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0</a:t>
              </a:r>
            </a:p>
          </p:txBody>
        </p:sp>
        <p:sp>
          <p:nvSpPr>
            <p:cNvPr id="23" name="テキスト ボックス 22">
              <a:extLst>
                <a:ext uri="{FF2B5EF4-FFF2-40B4-BE49-F238E27FC236}">
                  <a16:creationId xmlns:a16="http://schemas.microsoft.com/office/drawing/2014/main" id="{0E2363BB-8E45-9644-72F9-0A8BB074583E}"/>
                </a:ext>
              </a:extLst>
            </p:cNvPr>
            <p:cNvSpPr txBox="1"/>
            <p:nvPr/>
          </p:nvSpPr>
          <p:spPr>
            <a:xfrm>
              <a:off x="2606101" y="-493017"/>
              <a:ext cx="1662730" cy="435413"/>
            </a:xfrm>
            <a:prstGeom prst="rect">
              <a:avLst/>
            </a:prstGeom>
            <a:solidFill>
              <a:schemeClr val="bg1"/>
            </a:solidFill>
            <a:ln>
              <a:solidFill>
                <a:srgbClr val="FF0000"/>
              </a:solidFill>
            </a:ln>
          </p:spPr>
          <p:txBody>
            <a:bodyPr wrap="none" rtlCol="0">
              <a:spAutoFit/>
            </a:bodyPr>
            <a:lstStyle/>
            <a:p>
              <a:r>
                <a:rPr lang="en-US" sz="1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Inner divertor</a:t>
              </a:r>
            </a:p>
          </p:txBody>
        </p:sp>
        <p:cxnSp>
          <p:nvCxnSpPr>
            <p:cNvPr id="24" name="直線コネクタ 23">
              <a:extLst>
                <a:ext uri="{FF2B5EF4-FFF2-40B4-BE49-F238E27FC236}">
                  <a16:creationId xmlns:a16="http://schemas.microsoft.com/office/drawing/2014/main" id="{3F1F9BAB-9AEA-13C1-6676-B1F4C4F1884B}"/>
                </a:ext>
              </a:extLst>
            </p:cNvPr>
            <p:cNvCxnSpPr>
              <a:cxnSpLocks/>
            </p:cNvCxnSpPr>
            <p:nvPr/>
          </p:nvCxnSpPr>
          <p:spPr>
            <a:xfrm>
              <a:off x="2848839" y="-46004"/>
              <a:ext cx="175198" cy="0"/>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B1D7667B-9AB3-09B3-14E4-4A700F607EEA}"/>
                </a:ext>
              </a:extLst>
            </p:cNvPr>
            <p:cNvSpPr txBox="1"/>
            <p:nvPr/>
          </p:nvSpPr>
          <p:spPr>
            <a:xfrm>
              <a:off x="2900001" y="-20133"/>
              <a:ext cx="254387"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5</a:t>
              </a:r>
            </a:p>
          </p:txBody>
        </p:sp>
        <p:cxnSp>
          <p:nvCxnSpPr>
            <p:cNvPr id="26" name="直線コネクタ 25">
              <a:extLst>
                <a:ext uri="{FF2B5EF4-FFF2-40B4-BE49-F238E27FC236}">
                  <a16:creationId xmlns:a16="http://schemas.microsoft.com/office/drawing/2014/main" id="{D3D102C8-B5D2-8D84-D941-02F77F494BE3}"/>
                </a:ext>
              </a:extLst>
            </p:cNvPr>
            <p:cNvCxnSpPr>
              <a:cxnSpLocks/>
            </p:cNvCxnSpPr>
            <p:nvPr/>
          </p:nvCxnSpPr>
          <p:spPr>
            <a:xfrm>
              <a:off x="2774293" y="122100"/>
              <a:ext cx="175198" cy="0"/>
            </a:xfrm>
            <a:prstGeom prst="line">
              <a:avLst/>
            </a:prstGeom>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C0EF3406-5A2D-EAA0-5F36-D0093839B479}"/>
                </a:ext>
              </a:extLst>
            </p:cNvPr>
            <p:cNvSpPr txBox="1"/>
            <p:nvPr/>
          </p:nvSpPr>
          <p:spPr>
            <a:xfrm>
              <a:off x="2836017" y="112898"/>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10</a:t>
              </a:r>
            </a:p>
          </p:txBody>
        </p:sp>
        <p:cxnSp>
          <p:nvCxnSpPr>
            <p:cNvPr id="28" name="直線コネクタ 27">
              <a:extLst>
                <a:ext uri="{FF2B5EF4-FFF2-40B4-BE49-F238E27FC236}">
                  <a16:creationId xmlns:a16="http://schemas.microsoft.com/office/drawing/2014/main" id="{AA937E51-5FCD-82B7-1BE0-6C731106BAD3}"/>
                </a:ext>
              </a:extLst>
            </p:cNvPr>
            <p:cNvCxnSpPr>
              <a:cxnSpLocks/>
            </p:cNvCxnSpPr>
            <p:nvPr/>
          </p:nvCxnSpPr>
          <p:spPr>
            <a:xfrm>
              <a:off x="2710308" y="253435"/>
              <a:ext cx="175198" cy="0"/>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C67D7E31-F686-9000-7350-83435A9EF716}"/>
                </a:ext>
              </a:extLst>
            </p:cNvPr>
            <p:cNvSpPr txBox="1"/>
            <p:nvPr/>
          </p:nvSpPr>
          <p:spPr>
            <a:xfrm>
              <a:off x="2776419" y="229884"/>
              <a:ext cx="337598" cy="285294"/>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15</a:t>
              </a:r>
              <a:endParaRPr lang="en-US" sz="1400" dirty="0">
                <a:latin typeface="Times New Roman" panose="02020603050405020304" pitchFamily="18" charset="0"/>
                <a:cs typeface="Times New Roman" panose="02020603050405020304" pitchFamily="18" charset="0"/>
              </a:endParaRPr>
            </a:p>
          </p:txBody>
        </p:sp>
        <p:cxnSp>
          <p:nvCxnSpPr>
            <p:cNvPr id="32" name="直線コネクタ 31">
              <a:extLst>
                <a:ext uri="{FF2B5EF4-FFF2-40B4-BE49-F238E27FC236}">
                  <a16:creationId xmlns:a16="http://schemas.microsoft.com/office/drawing/2014/main" id="{5D2B459C-FA28-1D15-959C-88E3CAE0D41A}"/>
                </a:ext>
              </a:extLst>
            </p:cNvPr>
            <p:cNvCxnSpPr>
              <a:cxnSpLocks/>
            </p:cNvCxnSpPr>
            <p:nvPr/>
          </p:nvCxnSpPr>
          <p:spPr>
            <a:xfrm>
              <a:off x="2650711" y="370421"/>
              <a:ext cx="175198" cy="0"/>
            </a:xfrm>
            <a:prstGeom prst="line">
              <a:avLst/>
            </a:prstGeom>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9F4DECDD-E302-A3C6-30EB-F88AB4238F9C}"/>
                </a:ext>
              </a:extLst>
            </p:cNvPr>
            <p:cNvSpPr txBox="1"/>
            <p:nvPr/>
          </p:nvSpPr>
          <p:spPr>
            <a:xfrm>
              <a:off x="2726755" y="335835"/>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20</a:t>
              </a:r>
            </a:p>
          </p:txBody>
        </p:sp>
        <p:cxnSp>
          <p:nvCxnSpPr>
            <p:cNvPr id="40" name="直線コネクタ 39">
              <a:extLst>
                <a:ext uri="{FF2B5EF4-FFF2-40B4-BE49-F238E27FC236}">
                  <a16:creationId xmlns:a16="http://schemas.microsoft.com/office/drawing/2014/main" id="{72904C5B-1F85-1535-D86D-8F1A58EB062D}"/>
                </a:ext>
              </a:extLst>
            </p:cNvPr>
            <p:cNvCxnSpPr>
              <a:cxnSpLocks/>
            </p:cNvCxnSpPr>
            <p:nvPr/>
          </p:nvCxnSpPr>
          <p:spPr>
            <a:xfrm>
              <a:off x="2601047" y="476372"/>
              <a:ext cx="175198" cy="0"/>
            </a:xfrm>
            <a:prstGeom prst="line">
              <a:avLst/>
            </a:prstGeom>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F41CEF6D-4F81-007B-AEFB-4A13CB48DBF9}"/>
                </a:ext>
              </a:extLst>
            </p:cNvPr>
            <p:cNvSpPr txBox="1"/>
            <p:nvPr/>
          </p:nvSpPr>
          <p:spPr>
            <a:xfrm>
              <a:off x="2094563" y="415298"/>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25</a:t>
              </a:r>
            </a:p>
          </p:txBody>
        </p:sp>
        <p:cxnSp>
          <p:nvCxnSpPr>
            <p:cNvPr id="42" name="直線コネクタ 41">
              <a:extLst>
                <a:ext uri="{FF2B5EF4-FFF2-40B4-BE49-F238E27FC236}">
                  <a16:creationId xmlns:a16="http://schemas.microsoft.com/office/drawing/2014/main" id="{B57EE37E-161C-7BAB-AFD8-DF6E84011D16}"/>
                </a:ext>
              </a:extLst>
            </p:cNvPr>
            <p:cNvCxnSpPr>
              <a:cxnSpLocks/>
            </p:cNvCxnSpPr>
            <p:nvPr/>
          </p:nvCxnSpPr>
          <p:spPr>
            <a:xfrm>
              <a:off x="2363780" y="555835"/>
              <a:ext cx="151135" cy="0"/>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805CE6AE-88C1-2D4F-9932-1738E29FBC27}"/>
                </a:ext>
              </a:extLst>
            </p:cNvPr>
            <p:cNvSpPr txBox="1"/>
            <p:nvPr/>
          </p:nvSpPr>
          <p:spPr>
            <a:xfrm>
              <a:off x="2597576" y="461189"/>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30</a:t>
              </a:r>
            </a:p>
          </p:txBody>
        </p:sp>
        <p:cxnSp>
          <p:nvCxnSpPr>
            <p:cNvPr id="44" name="直線コネクタ 43">
              <a:extLst>
                <a:ext uri="{FF2B5EF4-FFF2-40B4-BE49-F238E27FC236}">
                  <a16:creationId xmlns:a16="http://schemas.microsoft.com/office/drawing/2014/main" id="{CA003842-250C-F808-895D-9B2EDA020108}"/>
                </a:ext>
              </a:extLst>
            </p:cNvPr>
            <p:cNvCxnSpPr>
              <a:cxnSpLocks/>
            </p:cNvCxnSpPr>
            <p:nvPr/>
          </p:nvCxnSpPr>
          <p:spPr>
            <a:xfrm>
              <a:off x="2535804" y="601725"/>
              <a:ext cx="151135" cy="0"/>
            </a:xfrm>
            <a:prstGeom prst="line">
              <a:avLst/>
            </a:prstGeom>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64AAE005-830E-0F49-1E5A-0C22304D194A}"/>
                </a:ext>
              </a:extLst>
            </p:cNvPr>
            <p:cNvSpPr txBox="1"/>
            <p:nvPr/>
          </p:nvSpPr>
          <p:spPr>
            <a:xfrm>
              <a:off x="5452008" y="262953"/>
              <a:ext cx="254387"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0</a:t>
              </a:r>
            </a:p>
          </p:txBody>
        </p:sp>
        <p:cxnSp>
          <p:nvCxnSpPr>
            <p:cNvPr id="46" name="直線コネクタ 45">
              <a:extLst>
                <a:ext uri="{FF2B5EF4-FFF2-40B4-BE49-F238E27FC236}">
                  <a16:creationId xmlns:a16="http://schemas.microsoft.com/office/drawing/2014/main" id="{FA609E0F-8C1E-AE58-4018-5D119AD9C5B6}"/>
                </a:ext>
              </a:extLst>
            </p:cNvPr>
            <p:cNvCxnSpPr>
              <a:cxnSpLocks/>
            </p:cNvCxnSpPr>
            <p:nvPr/>
          </p:nvCxnSpPr>
          <p:spPr>
            <a:xfrm>
              <a:off x="5317603" y="407984"/>
              <a:ext cx="175198" cy="0"/>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AEAF0C7A-0588-A15F-AC7F-FBA424D71852}"/>
                </a:ext>
              </a:extLst>
            </p:cNvPr>
            <p:cNvSpPr txBox="1"/>
            <p:nvPr/>
          </p:nvSpPr>
          <p:spPr>
            <a:xfrm>
              <a:off x="5474502" y="460351"/>
              <a:ext cx="254387"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5</a:t>
              </a:r>
            </a:p>
          </p:txBody>
        </p:sp>
        <p:cxnSp>
          <p:nvCxnSpPr>
            <p:cNvPr id="48" name="直線コネクタ 47">
              <a:extLst>
                <a:ext uri="{FF2B5EF4-FFF2-40B4-BE49-F238E27FC236}">
                  <a16:creationId xmlns:a16="http://schemas.microsoft.com/office/drawing/2014/main" id="{A625C05F-CFBD-965B-AA6C-2B26D1EEA149}"/>
                </a:ext>
              </a:extLst>
            </p:cNvPr>
            <p:cNvCxnSpPr>
              <a:cxnSpLocks/>
            </p:cNvCxnSpPr>
            <p:nvPr/>
          </p:nvCxnSpPr>
          <p:spPr>
            <a:xfrm>
              <a:off x="5348793" y="602585"/>
              <a:ext cx="175198" cy="0"/>
            </a:xfrm>
            <a:prstGeom prst="line">
              <a:avLst/>
            </a:prstGeom>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73D59B7E-3EEE-6F0B-30FA-200A748496D4}"/>
                </a:ext>
              </a:extLst>
            </p:cNvPr>
            <p:cNvSpPr txBox="1"/>
            <p:nvPr/>
          </p:nvSpPr>
          <p:spPr>
            <a:xfrm>
              <a:off x="5492189" y="615447"/>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10</a:t>
              </a:r>
            </a:p>
          </p:txBody>
        </p:sp>
        <p:cxnSp>
          <p:nvCxnSpPr>
            <p:cNvPr id="50" name="直線コネクタ 49">
              <a:extLst>
                <a:ext uri="{FF2B5EF4-FFF2-40B4-BE49-F238E27FC236}">
                  <a16:creationId xmlns:a16="http://schemas.microsoft.com/office/drawing/2014/main" id="{E5D44E92-0DD4-CDF1-1BC0-9695629A7AA9}"/>
                </a:ext>
              </a:extLst>
            </p:cNvPr>
            <p:cNvCxnSpPr>
              <a:cxnSpLocks/>
            </p:cNvCxnSpPr>
            <p:nvPr/>
          </p:nvCxnSpPr>
          <p:spPr>
            <a:xfrm>
              <a:off x="5366480" y="755984"/>
              <a:ext cx="175198" cy="0"/>
            </a:xfrm>
            <a:prstGeom prst="line">
              <a:avLst/>
            </a:prstGeom>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139F8E81-9F41-36BA-C741-DA692A9F8FA6}"/>
                </a:ext>
              </a:extLst>
            </p:cNvPr>
            <p:cNvSpPr txBox="1"/>
            <p:nvPr/>
          </p:nvSpPr>
          <p:spPr>
            <a:xfrm>
              <a:off x="5513158" y="741264"/>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15</a:t>
              </a:r>
            </a:p>
          </p:txBody>
        </p:sp>
        <p:cxnSp>
          <p:nvCxnSpPr>
            <p:cNvPr id="52" name="直線コネクタ 51">
              <a:extLst>
                <a:ext uri="{FF2B5EF4-FFF2-40B4-BE49-F238E27FC236}">
                  <a16:creationId xmlns:a16="http://schemas.microsoft.com/office/drawing/2014/main" id="{4AC7FF62-BF39-185B-88F9-30E8483E5070}"/>
                </a:ext>
              </a:extLst>
            </p:cNvPr>
            <p:cNvCxnSpPr>
              <a:cxnSpLocks/>
            </p:cNvCxnSpPr>
            <p:nvPr/>
          </p:nvCxnSpPr>
          <p:spPr>
            <a:xfrm>
              <a:off x="5387450" y="881801"/>
              <a:ext cx="175198" cy="0"/>
            </a:xfrm>
            <a:prstGeom prst="line">
              <a:avLst/>
            </a:prstGeom>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05BA5550-0809-9EAB-B9AE-C4E32445E3B5}"/>
                </a:ext>
              </a:extLst>
            </p:cNvPr>
            <p:cNvSpPr txBox="1"/>
            <p:nvPr/>
          </p:nvSpPr>
          <p:spPr>
            <a:xfrm>
              <a:off x="5531921" y="856043"/>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20</a:t>
              </a:r>
            </a:p>
          </p:txBody>
        </p:sp>
        <p:cxnSp>
          <p:nvCxnSpPr>
            <p:cNvPr id="54" name="直線コネクタ 53">
              <a:extLst>
                <a:ext uri="{FF2B5EF4-FFF2-40B4-BE49-F238E27FC236}">
                  <a16:creationId xmlns:a16="http://schemas.microsoft.com/office/drawing/2014/main" id="{6E4AFFB0-D8EB-63CC-0C76-46628BF028AE}"/>
                </a:ext>
              </a:extLst>
            </p:cNvPr>
            <p:cNvCxnSpPr>
              <a:cxnSpLocks/>
            </p:cNvCxnSpPr>
            <p:nvPr/>
          </p:nvCxnSpPr>
          <p:spPr>
            <a:xfrm>
              <a:off x="5406212" y="996580"/>
              <a:ext cx="175198" cy="0"/>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8FE38A72-FAA5-3A8D-A6AF-28CF7FD47FA1}"/>
                </a:ext>
              </a:extLst>
            </p:cNvPr>
            <p:cNvSpPr txBox="1"/>
            <p:nvPr/>
          </p:nvSpPr>
          <p:spPr>
            <a:xfrm>
              <a:off x="4958221" y="947646"/>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25</a:t>
              </a:r>
            </a:p>
          </p:txBody>
        </p:sp>
        <p:cxnSp>
          <p:nvCxnSpPr>
            <p:cNvPr id="56" name="直線コネクタ 55">
              <a:extLst>
                <a:ext uri="{FF2B5EF4-FFF2-40B4-BE49-F238E27FC236}">
                  <a16:creationId xmlns:a16="http://schemas.microsoft.com/office/drawing/2014/main" id="{FA74058B-C2BE-6A96-1159-9712F87CB316}"/>
                </a:ext>
              </a:extLst>
            </p:cNvPr>
            <p:cNvCxnSpPr>
              <a:cxnSpLocks/>
            </p:cNvCxnSpPr>
            <p:nvPr/>
          </p:nvCxnSpPr>
          <p:spPr>
            <a:xfrm>
              <a:off x="5227439" y="1088183"/>
              <a:ext cx="151135" cy="0"/>
            </a:xfrm>
            <a:prstGeom prst="line">
              <a:avLst/>
            </a:prstGeom>
          </p:spPr>
          <p:style>
            <a:lnRef idx="1">
              <a:schemeClr val="dk1"/>
            </a:lnRef>
            <a:fillRef idx="0">
              <a:schemeClr val="dk1"/>
            </a:fillRef>
            <a:effectRef idx="0">
              <a:schemeClr val="dk1"/>
            </a:effectRef>
            <a:fontRef idx="minor">
              <a:schemeClr val="tx1"/>
            </a:fontRef>
          </p:style>
        </p:cxnSp>
        <p:sp>
          <p:nvSpPr>
            <p:cNvPr id="57" name="テキスト ボックス 56">
              <a:extLst>
                <a:ext uri="{FF2B5EF4-FFF2-40B4-BE49-F238E27FC236}">
                  <a16:creationId xmlns:a16="http://schemas.microsoft.com/office/drawing/2014/main" id="{56FBDAD0-CEB4-455D-E4F2-73AB59CF0B3F}"/>
                </a:ext>
              </a:extLst>
            </p:cNvPr>
            <p:cNvSpPr txBox="1"/>
            <p:nvPr/>
          </p:nvSpPr>
          <p:spPr>
            <a:xfrm>
              <a:off x="5484404" y="1003339"/>
              <a:ext cx="337598" cy="28529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30</a:t>
              </a:r>
            </a:p>
          </p:txBody>
        </p:sp>
        <p:cxnSp>
          <p:nvCxnSpPr>
            <p:cNvPr id="59" name="直線コネクタ 58">
              <a:extLst>
                <a:ext uri="{FF2B5EF4-FFF2-40B4-BE49-F238E27FC236}">
                  <a16:creationId xmlns:a16="http://schemas.microsoft.com/office/drawing/2014/main" id="{AAA779AC-D04D-E602-1724-9286332C3B30}"/>
                </a:ext>
              </a:extLst>
            </p:cNvPr>
            <p:cNvCxnSpPr>
              <a:cxnSpLocks/>
            </p:cNvCxnSpPr>
            <p:nvPr/>
          </p:nvCxnSpPr>
          <p:spPr>
            <a:xfrm>
              <a:off x="5422632" y="1143876"/>
              <a:ext cx="151135" cy="0"/>
            </a:xfrm>
            <a:prstGeom prst="line">
              <a:avLst/>
            </a:prstGeom>
          </p:spPr>
          <p:style>
            <a:lnRef idx="1">
              <a:schemeClr val="dk1"/>
            </a:lnRef>
            <a:fillRef idx="0">
              <a:schemeClr val="dk1"/>
            </a:fillRef>
            <a:effectRef idx="0">
              <a:schemeClr val="dk1"/>
            </a:effectRef>
            <a:fontRef idx="minor">
              <a:schemeClr val="tx1"/>
            </a:fontRef>
          </p:style>
        </p:cxnSp>
        <p:sp>
          <p:nvSpPr>
            <p:cNvPr id="60" name="テキスト ボックス 59">
              <a:extLst>
                <a:ext uri="{FF2B5EF4-FFF2-40B4-BE49-F238E27FC236}">
                  <a16:creationId xmlns:a16="http://schemas.microsoft.com/office/drawing/2014/main" id="{C955CC45-6D25-DFBC-1FA1-3C1309E77B36}"/>
                </a:ext>
              </a:extLst>
            </p:cNvPr>
            <p:cNvSpPr txBox="1"/>
            <p:nvPr/>
          </p:nvSpPr>
          <p:spPr>
            <a:xfrm>
              <a:off x="3396333" y="-966249"/>
              <a:ext cx="1249995" cy="435413"/>
            </a:xfrm>
            <a:prstGeom prst="rect">
              <a:avLst/>
            </a:prstGeom>
            <a:noFill/>
          </p:spPr>
          <p:txBody>
            <a:bodyPr wrap="none" rtlCol="0">
              <a:spAutoFit/>
            </a:bodyPr>
            <a:lstStyle/>
            <a:p>
              <a:r>
                <a:rPr lang="en-US" sz="1400" dirty="0">
                  <a:latin typeface="Times New Roman" panose="02020603050405020304" pitchFamily="18" charset="0"/>
                  <a:ea typeface="Tahoma" panose="020B0604030504040204" pitchFamily="34" charset="0"/>
                  <a:cs typeface="Times New Roman" panose="02020603050405020304" pitchFamily="18" charset="0"/>
                </a:rPr>
                <a:t>Place No.</a:t>
              </a:r>
            </a:p>
          </p:txBody>
        </p:sp>
        <p:sp>
          <p:nvSpPr>
            <p:cNvPr id="61" name="テキスト ボックス 60">
              <a:extLst>
                <a:ext uri="{FF2B5EF4-FFF2-40B4-BE49-F238E27FC236}">
                  <a16:creationId xmlns:a16="http://schemas.microsoft.com/office/drawing/2014/main" id="{52A6F36B-8622-7868-D5E5-22B97F2DBA58}"/>
                </a:ext>
              </a:extLst>
            </p:cNvPr>
            <p:cNvSpPr txBox="1"/>
            <p:nvPr/>
          </p:nvSpPr>
          <p:spPr>
            <a:xfrm>
              <a:off x="4518874" y="-81478"/>
              <a:ext cx="1705817" cy="435413"/>
            </a:xfrm>
            <a:prstGeom prst="rect">
              <a:avLst/>
            </a:prstGeom>
            <a:solidFill>
              <a:schemeClr val="bg1"/>
            </a:solidFill>
            <a:ln>
              <a:solidFill>
                <a:srgbClr val="0000FF"/>
              </a:solidFill>
            </a:ln>
          </p:spPr>
          <p:txBody>
            <a:bodyPr wrap="none" rtlCol="0">
              <a:spAutoFit/>
            </a:bodyPr>
            <a:lstStyle/>
            <a:p>
              <a:r>
                <a:rPr lang="en-US" sz="14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Outer divertor</a:t>
              </a:r>
            </a:p>
          </p:txBody>
        </p:sp>
      </p:grpSp>
      <p:pic>
        <p:nvPicPr>
          <p:cNvPr id="62" name="図 61" descr="グラフ&#10;&#10;自動的に生成された説明">
            <a:extLst>
              <a:ext uri="{FF2B5EF4-FFF2-40B4-BE49-F238E27FC236}">
                <a16:creationId xmlns:a16="http://schemas.microsoft.com/office/drawing/2014/main" id="{CD8F877A-D04F-6267-BE0C-097230F77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00" y="1878730"/>
            <a:ext cx="2051369" cy="2557451"/>
          </a:xfrm>
          <a:prstGeom prst="rect">
            <a:avLst/>
          </a:prstGeom>
        </p:spPr>
      </p:pic>
      <p:pic>
        <p:nvPicPr>
          <p:cNvPr id="63" name="図 62" descr="グラフ&#10;&#10;自動的に生成された説明">
            <a:extLst>
              <a:ext uri="{FF2B5EF4-FFF2-40B4-BE49-F238E27FC236}">
                <a16:creationId xmlns:a16="http://schemas.microsoft.com/office/drawing/2014/main" id="{31AB8072-05BF-33E0-7606-A21CEB8823AE}"/>
              </a:ext>
            </a:extLst>
          </p:cNvPr>
          <p:cNvPicPr>
            <a:picLocks noChangeAspect="1"/>
          </p:cNvPicPr>
          <p:nvPr/>
        </p:nvPicPr>
        <p:blipFill rotWithShape="1">
          <a:blip r:embed="rId7">
            <a:extLst>
              <a:ext uri="{28A0092B-C50C-407E-A947-70E740481C1C}">
                <a14:useLocalDpi xmlns:a14="http://schemas.microsoft.com/office/drawing/2010/main" val="0"/>
              </a:ext>
            </a:extLst>
          </a:blip>
          <a:srcRect r="8777"/>
          <a:stretch/>
        </p:blipFill>
        <p:spPr>
          <a:xfrm>
            <a:off x="2734149" y="1880311"/>
            <a:ext cx="1843372" cy="2519260"/>
          </a:xfrm>
          <a:prstGeom prst="rect">
            <a:avLst/>
          </a:prstGeom>
        </p:spPr>
      </p:pic>
      <p:sp>
        <p:nvSpPr>
          <p:cNvPr id="249856" name="テキスト ボックス 249855">
            <a:extLst>
              <a:ext uri="{FF2B5EF4-FFF2-40B4-BE49-F238E27FC236}">
                <a16:creationId xmlns:a16="http://schemas.microsoft.com/office/drawing/2014/main" id="{6A5BB074-81D4-D4A8-F05A-086AB47C264C}"/>
              </a:ext>
            </a:extLst>
          </p:cNvPr>
          <p:cNvSpPr txBox="1"/>
          <p:nvPr/>
        </p:nvSpPr>
        <p:spPr>
          <a:xfrm>
            <a:off x="1978012" y="1882380"/>
            <a:ext cx="466936" cy="261067"/>
          </a:xfrm>
          <a:prstGeom prst="rect">
            <a:avLst/>
          </a:prstGeom>
          <a:noFill/>
        </p:spPr>
        <p:txBody>
          <a:bodyPr wrap="square" rtlCol="0">
            <a:spAutoFit/>
          </a:bodyPr>
          <a:lstStyle/>
          <a:p>
            <a:r>
              <a:rPr kumimoji="1" lang="en-US" altLang="ja-JP" i="1" dirty="0" err="1">
                <a:latin typeface="Times New Roman" panose="02020603050405020304" pitchFamily="18" charset="0"/>
                <a:cs typeface="Times New Roman" panose="02020603050405020304" pitchFamily="18" charset="0"/>
              </a:rPr>
              <a:t>T</a:t>
            </a:r>
            <a:r>
              <a:rPr kumimoji="1" lang="en-US" altLang="ja-JP" sz="1800" baseline="-25000" dirty="0" err="1">
                <a:latin typeface="Times New Roman" panose="02020603050405020304" pitchFamily="18" charset="0"/>
                <a:cs typeface="Times New Roman" panose="02020603050405020304" pitchFamily="18" charset="0"/>
              </a:rPr>
              <a:t>e</a:t>
            </a:r>
            <a:endParaRPr kumimoji="1" lang="ja-JP" altLang="en-US" baseline="-25000" dirty="0">
              <a:latin typeface="Times New Roman" panose="02020603050405020304" pitchFamily="18" charset="0"/>
              <a:cs typeface="Times New Roman" panose="02020603050405020304" pitchFamily="18" charset="0"/>
            </a:endParaRPr>
          </a:p>
        </p:txBody>
      </p:sp>
      <p:sp>
        <p:nvSpPr>
          <p:cNvPr id="249858" name="テキスト ボックス 249857">
            <a:extLst>
              <a:ext uri="{FF2B5EF4-FFF2-40B4-BE49-F238E27FC236}">
                <a16:creationId xmlns:a16="http://schemas.microsoft.com/office/drawing/2014/main" id="{85268BA7-C5C7-5F0F-39CE-5BADAA6E7658}"/>
              </a:ext>
            </a:extLst>
          </p:cNvPr>
          <p:cNvSpPr txBox="1"/>
          <p:nvPr/>
        </p:nvSpPr>
        <p:spPr>
          <a:xfrm>
            <a:off x="3863355" y="1852319"/>
            <a:ext cx="466936" cy="261067"/>
          </a:xfrm>
          <a:prstGeom prst="rect">
            <a:avLst/>
          </a:prstGeom>
          <a:noFill/>
        </p:spPr>
        <p:txBody>
          <a:bodyPr wrap="square" rtlCol="0">
            <a:spAutoFit/>
          </a:bodyPr>
          <a:lstStyle/>
          <a:p>
            <a:r>
              <a:rPr kumimoji="1" lang="en-US" altLang="ja-JP" i="1" dirty="0">
                <a:latin typeface="Times New Roman" panose="02020603050405020304" pitchFamily="18" charset="0"/>
                <a:cs typeface="Times New Roman" panose="02020603050405020304" pitchFamily="18" charset="0"/>
              </a:rPr>
              <a:t>n</a:t>
            </a:r>
            <a:r>
              <a:rPr kumimoji="1" lang="en-US" altLang="ja-JP" sz="1800" baseline="-25000" dirty="0">
                <a:latin typeface="Times New Roman" panose="02020603050405020304" pitchFamily="18" charset="0"/>
                <a:cs typeface="Times New Roman" panose="02020603050405020304" pitchFamily="18" charset="0"/>
              </a:rPr>
              <a:t>e</a:t>
            </a:r>
            <a:endParaRPr kumimoji="1" lang="ja-JP" altLang="en-US" baseline="-25000" dirty="0">
              <a:latin typeface="Times New Roman" panose="02020603050405020304" pitchFamily="18" charset="0"/>
              <a:cs typeface="Times New Roman" panose="02020603050405020304" pitchFamily="18" charset="0"/>
            </a:endParaRPr>
          </a:p>
        </p:txBody>
      </p:sp>
      <p:sp>
        <p:nvSpPr>
          <p:cNvPr id="249859" name="テキスト ボックス 249858">
            <a:extLst>
              <a:ext uri="{FF2B5EF4-FFF2-40B4-BE49-F238E27FC236}">
                <a16:creationId xmlns:a16="http://schemas.microsoft.com/office/drawing/2014/main" id="{EA8284C9-E1ED-5068-345C-CD4249DB5A2D}"/>
              </a:ext>
            </a:extLst>
          </p:cNvPr>
          <p:cNvSpPr txBox="1"/>
          <p:nvPr/>
        </p:nvSpPr>
        <p:spPr>
          <a:xfrm>
            <a:off x="309264" y="636454"/>
            <a:ext cx="4531594" cy="707886"/>
          </a:xfrm>
          <a:prstGeom prst="rect">
            <a:avLst/>
          </a:prstGeom>
          <a:solidFill>
            <a:srgbClr val="FF0000"/>
          </a:solidFill>
          <a:ln>
            <a:solidFill>
              <a:schemeClr val="tx1"/>
            </a:solidFill>
          </a:ln>
        </p:spPr>
        <p:txBody>
          <a:bodyPr wrap="square" rtlCol="0">
            <a:spAutoFit/>
          </a:bodyPr>
          <a:lstStyle/>
          <a:p>
            <a:pPr algn="ctr"/>
            <a:r>
              <a:rPr kumimoji="1"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Emission distribution of </a:t>
            </a:r>
            <a:br>
              <a:rPr kumimoji="1"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br>
            <a:r>
              <a:rPr kumimoji="1"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rovibrational states (</a:t>
            </a:r>
            <a:r>
              <a:rPr kumimoji="1" lang="en-US" altLang="ja-JP" sz="2000" b="1" i="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v</a:t>
            </a:r>
            <a:r>
              <a:rPr kumimoji="1"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2000" b="1" i="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J </a:t>
            </a:r>
            <a:r>
              <a:rPr kumimoji="1"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2000" b="1" dirty="0">
                <a:solidFill>
                  <a:schemeClr val="bg1"/>
                </a:solidFill>
                <a:latin typeface="Times New Roman" panose="02020603050405020304" pitchFamily="18" charset="0"/>
                <a:cs typeface="Times New Roman" panose="02020603050405020304" pitchFamily="18" charset="0"/>
              </a:rPr>
              <a:t>by MD sim.</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p:txBody>
      </p:sp>
      <p:sp>
        <p:nvSpPr>
          <p:cNvPr id="249860" name="角丸四角形 249859">
            <a:extLst>
              <a:ext uri="{FF2B5EF4-FFF2-40B4-BE49-F238E27FC236}">
                <a16:creationId xmlns:a16="http://schemas.microsoft.com/office/drawing/2014/main" id="{F752FE44-7C8C-8FA5-242E-8CF8305AFAEA}"/>
              </a:ext>
            </a:extLst>
          </p:cNvPr>
          <p:cNvSpPr/>
          <p:nvPr/>
        </p:nvSpPr>
        <p:spPr>
          <a:xfrm>
            <a:off x="113928" y="1670915"/>
            <a:ext cx="8813323" cy="5019497"/>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9862" name="角丸四角形 249861">
            <a:extLst>
              <a:ext uri="{FF2B5EF4-FFF2-40B4-BE49-F238E27FC236}">
                <a16:creationId xmlns:a16="http://schemas.microsoft.com/office/drawing/2014/main" id="{258CB075-EBF3-E6A9-5DBD-EEE25B2D9905}"/>
              </a:ext>
            </a:extLst>
          </p:cNvPr>
          <p:cNvSpPr/>
          <p:nvPr/>
        </p:nvSpPr>
        <p:spPr>
          <a:xfrm>
            <a:off x="5716536" y="678159"/>
            <a:ext cx="2951746" cy="847101"/>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latin typeface="Times New Roman" panose="02020603050405020304" pitchFamily="18" charset="0"/>
                <a:cs typeface="Times New Roman" panose="02020603050405020304" pitchFamily="18" charset="0"/>
              </a:rPr>
              <a:t>NT simulation</a:t>
            </a:r>
            <a:br>
              <a:rPr kumimoji="1" lang="en-US" altLang="ja-JP" sz="2000" b="1" dirty="0">
                <a:latin typeface="Times New Roman" panose="02020603050405020304" pitchFamily="18" charset="0"/>
                <a:cs typeface="Times New Roman" panose="02020603050405020304" pitchFamily="18" charset="0"/>
              </a:rPr>
            </a:br>
            <a:r>
              <a:rPr kumimoji="1" lang="en-US" altLang="ja-JP" sz="2000" b="1" dirty="0">
                <a:latin typeface="Times New Roman" panose="02020603050405020304" pitchFamily="18" charset="0"/>
                <a:cs typeface="Times New Roman" panose="02020603050405020304" pitchFamily="18" charset="0"/>
              </a:rPr>
              <a:t> with CR  model</a:t>
            </a:r>
            <a:endParaRPr kumimoji="1" lang="ja-JP" altLang="en-US" sz="2000" b="1" dirty="0">
              <a:latin typeface="Times New Roman" panose="02020603050405020304" pitchFamily="18" charset="0"/>
              <a:cs typeface="Times New Roman" panose="02020603050405020304" pitchFamily="18" charset="0"/>
            </a:endParaRPr>
          </a:p>
        </p:txBody>
      </p:sp>
      <p:sp>
        <p:nvSpPr>
          <p:cNvPr id="249863" name="タイトル 1">
            <a:extLst>
              <a:ext uri="{FF2B5EF4-FFF2-40B4-BE49-F238E27FC236}">
                <a16:creationId xmlns:a16="http://schemas.microsoft.com/office/drawing/2014/main" id="{E461FE41-0CFB-07F0-5842-DDDD8B36922D}"/>
              </a:ext>
            </a:extLst>
          </p:cNvPr>
          <p:cNvSpPr txBox="1">
            <a:spLocks/>
          </p:cNvSpPr>
          <p:nvPr/>
        </p:nvSpPr>
        <p:spPr bwMode="auto">
          <a:xfrm>
            <a:off x="6250419" y="4939543"/>
            <a:ext cx="2406264" cy="1502160"/>
          </a:xfrm>
          <a:prstGeom prst="rect">
            <a:avLst/>
          </a:prstGeom>
          <a:no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just" defTabSz="914400"/>
            <a:r>
              <a:rPr lang="en-US" altLang="ja-JP" sz="1200" dirty="0">
                <a:solidFill>
                  <a:schemeClr val="tx1"/>
                </a:solidFill>
                <a:latin typeface="Times New Roman" panose="02020603050405020304" pitchFamily="18" charset="0"/>
                <a:cs typeface="Times New Roman" panose="02020603050405020304" pitchFamily="18" charset="0"/>
              </a:rPr>
              <a:t>N. </a:t>
            </a:r>
            <a:r>
              <a:rPr lang="en-US" altLang="ja-JP" sz="1200" dirty="0" err="1">
                <a:solidFill>
                  <a:schemeClr val="tx1"/>
                </a:solidFill>
                <a:latin typeface="Times New Roman" panose="02020603050405020304" pitchFamily="18" charset="0"/>
                <a:cs typeface="Times New Roman" panose="02020603050405020304" pitchFamily="18" charset="0"/>
              </a:rPr>
              <a:t>Asakura</a:t>
            </a:r>
            <a:r>
              <a:rPr lang="en-US" altLang="ja-JP" sz="1200" dirty="0">
                <a:solidFill>
                  <a:schemeClr val="tx1"/>
                </a:solidFill>
                <a:latin typeface="Times New Roman" panose="02020603050405020304" pitchFamily="18" charset="0"/>
                <a:cs typeface="Times New Roman" panose="02020603050405020304" pitchFamily="18" charset="0"/>
              </a:rPr>
              <a:t>, K. Hoshino, Y. Homma, Y. Sakamoto, Joint Special Design Team for Fusion DEMO, “Simulation studies of divertor detachment and critical power exhaust parameters for Japanese DEMO design”, Nuclear Materials and Energy </a:t>
            </a:r>
            <a:r>
              <a:rPr lang="en-US" altLang="ja-JP" sz="1200" b="1" dirty="0">
                <a:solidFill>
                  <a:schemeClr val="tx1"/>
                </a:solidFill>
                <a:latin typeface="Times New Roman" panose="02020603050405020304" pitchFamily="18" charset="0"/>
                <a:cs typeface="Times New Roman" panose="02020603050405020304" pitchFamily="18" charset="0"/>
              </a:rPr>
              <a:t>26</a:t>
            </a:r>
            <a:r>
              <a:rPr lang="en-US" altLang="ja-JP" sz="1200" dirty="0">
                <a:solidFill>
                  <a:schemeClr val="tx1"/>
                </a:solidFill>
                <a:latin typeface="Times New Roman" panose="02020603050405020304" pitchFamily="18" charset="0"/>
                <a:cs typeface="Times New Roman" panose="02020603050405020304" pitchFamily="18" charset="0"/>
              </a:rPr>
              <a:t> (2021) 100864.</a:t>
            </a:r>
            <a:endParaRPr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249864" name="右矢印 249863">
            <a:extLst>
              <a:ext uri="{FF2B5EF4-FFF2-40B4-BE49-F238E27FC236}">
                <a16:creationId xmlns:a16="http://schemas.microsoft.com/office/drawing/2014/main" id="{3D3BB513-C53F-E338-0C22-F7B96CB33E0B}"/>
              </a:ext>
            </a:extLst>
          </p:cNvPr>
          <p:cNvSpPr/>
          <p:nvPr/>
        </p:nvSpPr>
        <p:spPr>
          <a:xfrm rot="21047908">
            <a:off x="2550701" y="1187737"/>
            <a:ext cx="3177763" cy="366865"/>
          </a:xfrm>
          <a:prstGeom prst="rightArrow">
            <a:avLst>
              <a:gd name="adj1" fmla="val 320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9865" name="右矢印 36">
            <a:extLst>
              <a:ext uri="{FF2B5EF4-FFF2-40B4-BE49-F238E27FC236}">
                <a16:creationId xmlns:a16="http://schemas.microsoft.com/office/drawing/2014/main" id="{A92D5210-D8AA-986C-32CE-FEB574D43107}"/>
              </a:ext>
            </a:extLst>
          </p:cNvPr>
          <p:cNvSpPr/>
          <p:nvPr/>
        </p:nvSpPr>
        <p:spPr>
          <a:xfrm>
            <a:off x="4840858" y="807595"/>
            <a:ext cx="875678" cy="366865"/>
          </a:xfrm>
          <a:prstGeom prst="rightArrow">
            <a:avLst>
              <a:gd name="adj1" fmla="val 320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9866" name="テキスト ボックス 249865">
            <a:extLst>
              <a:ext uri="{FF2B5EF4-FFF2-40B4-BE49-F238E27FC236}">
                <a16:creationId xmlns:a16="http://schemas.microsoft.com/office/drawing/2014/main" id="{9C467167-B0C6-62FD-DC7A-EF7B5E4FE7FA}"/>
              </a:ext>
            </a:extLst>
          </p:cNvPr>
          <p:cNvSpPr txBox="1"/>
          <p:nvPr/>
        </p:nvSpPr>
        <p:spPr>
          <a:xfrm>
            <a:off x="299926" y="1430102"/>
            <a:ext cx="2275135" cy="400110"/>
          </a:xfrm>
          <a:prstGeom prst="rect">
            <a:avLst/>
          </a:prstGeom>
          <a:solidFill>
            <a:srgbClr val="00B050"/>
          </a:solidFill>
          <a:ln>
            <a:solidFill>
              <a:schemeClr val="tx1"/>
            </a:solidFill>
          </a:ln>
        </p:spPr>
        <p:txBody>
          <a:bodyPr wrap="square" rtlCol="0">
            <a:spAutoFit/>
          </a:bodyPr>
          <a:lstStyle/>
          <a:p>
            <a:pPr algn="ctr"/>
            <a:r>
              <a:rPr lang="en-US" altLang="ja-JP" sz="2000" b="1" i="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T</a:t>
            </a:r>
            <a:r>
              <a:rPr lang="en-US" altLang="ja-JP" sz="2000" b="1" baseline="-25000"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e</a:t>
            </a:r>
            <a:r>
              <a:rPr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 &amp; </a:t>
            </a:r>
            <a:r>
              <a:rPr lang="en-US" altLang="ja-JP" sz="2000" b="1" i="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n</a:t>
            </a:r>
            <a:r>
              <a:rPr lang="en-US" altLang="ja-JP" sz="2000" b="1" baseline="-25000"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e</a:t>
            </a:r>
            <a:r>
              <a:rPr lang="en-US" altLang="ja-JP" sz="2000" b="1" dirty="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sym typeface="+mn-ea"/>
              </a:rPr>
              <a:t> by SONIC</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p:txBody>
      </p:sp>
      <p:sp>
        <p:nvSpPr>
          <p:cNvPr id="7" name="タイトル 1">
            <a:extLst>
              <a:ext uri="{FF2B5EF4-FFF2-40B4-BE49-F238E27FC236}">
                <a16:creationId xmlns:a16="http://schemas.microsoft.com/office/drawing/2014/main" id="{70FD861D-5745-615E-121F-59A58A33BCF3}"/>
              </a:ext>
            </a:extLst>
          </p:cNvPr>
          <p:cNvSpPr>
            <a:spLocks/>
          </p:cNvSpPr>
          <p:nvPr/>
        </p:nvSpPr>
        <p:spPr bwMode="auto">
          <a:xfrm>
            <a:off x="0" y="48405"/>
            <a:ext cx="9144000" cy="545557"/>
          </a:xfrm>
          <a:prstGeom prst="rect">
            <a:avLst/>
          </a:prstGeom>
          <a:noFill/>
          <a:ln w="9525">
            <a:noFill/>
            <a:miter lim="800000"/>
            <a:headEnd/>
            <a:tailEnd/>
          </a:ln>
        </p:spPr>
        <p:txBody>
          <a:bodyPr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 altLang="ja-JP" sz="2400" dirty="0"/>
              <a:t>Neutral transport simulation with </a:t>
            </a:r>
            <a:r>
              <a:rPr lang="en" altLang="ja-JP" sz="2400" dirty="0">
                <a:solidFill>
                  <a:srgbClr val="00B050"/>
                </a:solidFill>
              </a:rPr>
              <a:t>SONIC</a:t>
            </a:r>
            <a:r>
              <a:rPr lang="en" altLang="ja-JP" sz="2400" dirty="0"/>
              <a:t> + </a:t>
            </a:r>
            <a:r>
              <a:rPr lang="en" altLang="ja-JP" sz="2400" dirty="0">
                <a:solidFill>
                  <a:srgbClr val="FF0000"/>
                </a:solidFill>
              </a:rPr>
              <a:t>MD</a:t>
            </a:r>
            <a:r>
              <a:rPr lang="en" altLang="ja-JP" sz="2400" dirty="0"/>
              <a:t> for JA-DEMO</a:t>
            </a:r>
            <a:endParaRPr kumimoji="0" lang="en-US" altLang="ja-JP" sz="2400" b="1"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sym typeface="+mn-ea"/>
            </a:endParaRPr>
          </a:p>
        </p:txBody>
      </p:sp>
    </p:spTree>
    <p:extLst>
      <p:ext uri="{BB962C8B-B14F-4D97-AF65-F5344CB8AC3E}">
        <p14:creationId xmlns:p14="http://schemas.microsoft.com/office/powerpoint/2010/main" val="235352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タイトル 1"/>
          <p:cNvSpPr>
            <a:spLocks/>
          </p:cNvSpPr>
          <p:nvPr/>
        </p:nvSpPr>
        <p:spPr bwMode="auto">
          <a:xfrm>
            <a:off x="0" y="311012"/>
            <a:ext cx="9144000" cy="1044371"/>
          </a:xfrm>
          <a:prstGeom prst="rect">
            <a:avLst/>
          </a:prstGeom>
          <a:noFill/>
          <a:ln w="9525">
            <a:noFill/>
            <a:miter lim="800000"/>
            <a:headEnd/>
            <a:tailEnd/>
          </a:ln>
        </p:spPr>
        <p:txBody>
          <a:bodyPr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 altLang="ja-JP" sz="2800" dirty="0"/>
              <a:t>Spatial distribution of H</a:t>
            </a:r>
            <a:r>
              <a:rPr lang="en" altLang="ja-JP" sz="2800" baseline="-25000" dirty="0"/>
              <a:t>2</a:t>
            </a:r>
            <a:r>
              <a:rPr lang="en" altLang="ja-JP" sz="2800" dirty="0"/>
              <a:t> near divertor</a:t>
            </a:r>
            <a:endParaRPr kumimoji="0" lang="en-US" altLang="ja-JP" sz="27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sym typeface="+mn-ea"/>
            </a:endParaRPr>
          </a:p>
        </p:txBody>
      </p:sp>
      <p:grpSp>
        <p:nvGrpSpPr>
          <p:cNvPr id="249867" name="グループ化 249866">
            <a:extLst>
              <a:ext uri="{FF2B5EF4-FFF2-40B4-BE49-F238E27FC236}">
                <a16:creationId xmlns:a16="http://schemas.microsoft.com/office/drawing/2014/main" id="{DEC14D66-4BCD-6D30-B0CA-4BAB48540EE4}"/>
              </a:ext>
            </a:extLst>
          </p:cNvPr>
          <p:cNvGrpSpPr/>
          <p:nvPr/>
        </p:nvGrpSpPr>
        <p:grpSpPr>
          <a:xfrm>
            <a:off x="321559" y="1483075"/>
            <a:ext cx="8500882" cy="3891849"/>
            <a:chOff x="-113136" y="1779517"/>
            <a:chExt cx="9490958" cy="4345122"/>
          </a:xfrm>
        </p:grpSpPr>
        <p:pic>
          <p:nvPicPr>
            <p:cNvPr id="11" name="図 10">
              <a:extLst>
                <a:ext uri="{FF2B5EF4-FFF2-40B4-BE49-F238E27FC236}">
                  <a16:creationId xmlns:a16="http://schemas.microsoft.com/office/drawing/2014/main" id="{B5D6F4CE-4940-7360-5296-B69F01C50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219" y="1924036"/>
              <a:ext cx="4200603" cy="4200603"/>
            </a:xfrm>
            <a:prstGeom prst="rect">
              <a:avLst/>
            </a:prstGeom>
          </p:spPr>
        </p:pic>
        <p:grpSp>
          <p:nvGrpSpPr>
            <p:cNvPr id="16" name="グループ化 15">
              <a:extLst>
                <a:ext uri="{FF2B5EF4-FFF2-40B4-BE49-F238E27FC236}">
                  <a16:creationId xmlns:a16="http://schemas.microsoft.com/office/drawing/2014/main" id="{383ED24B-F49B-8D01-246B-F21ECD7C2735}"/>
                </a:ext>
              </a:extLst>
            </p:cNvPr>
            <p:cNvGrpSpPr/>
            <p:nvPr/>
          </p:nvGrpSpPr>
          <p:grpSpPr>
            <a:xfrm>
              <a:off x="-113136" y="1779517"/>
              <a:ext cx="5640285" cy="4345121"/>
              <a:chOff x="5011282" y="1044370"/>
              <a:chExt cx="5640285" cy="4345121"/>
            </a:xfrm>
          </p:grpSpPr>
          <p:pic>
            <p:nvPicPr>
              <p:cNvPr id="12" name="図 11">
                <a:extLst>
                  <a:ext uri="{FF2B5EF4-FFF2-40B4-BE49-F238E27FC236}">
                    <a16:creationId xmlns:a16="http://schemas.microsoft.com/office/drawing/2014/main" id="{470E7E1C-6042-DB6F-BA8D-8C4A418D4D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3" t="7425" r="9025" b="1756"/>
              <a:stretch/>
            </p:blipFill>
            <p:spPr bwMode="auto">
              <a:xfrm>
                <a:off x="5011282" y="1044370"/>
                <a:ext cx="5640285" cy="4345121"/>
              </a:xfrm>
              <a:prstGeom prst="rect">
                <a:avLst/>
              </a:prstGeom>
              <a:ln>
                <a:noFill/>
              </a:ln>
              <a:extLst>
                <a:ext uri="{53640926-AAD7-44D8-BBD7-CCE9431645EC}">
                  <a14:shadowObscured xmlns:a14="http://schemas.microsoft.com/office/drawing/2010/main"/>
                </a:ext>
              </a:extLst>
            </p:spPr>
          </p:pic>
          <p:cxnSp>
            <p:nvCxnSpPr>
              <p:cNvPr id="13" name="直線矢印コネクタ 12">
                <a:extLst>
                  <a:ext uri="{FF2B5EF4-FFF2-40B4-BE49-F238E27FC236}">
                    <a16:creationId xmlns:a16="http://schemas.microsoft.com/office/drawing/2014/main" id="{F23DCAD9-DDBB-9114-A2A7-5C522608765C}"/>
                  </a:ext>
                </a:extLst>
              </p:cNvPr>
              <p:cNvCxnSpPr>
                <a:cxnSpLocks/>
              </p:cNvCxnSpPr>
              <p:nvPr/>
            </p:nvCxnSpPr>
            <p:spPr>
              <a:xfrm>
                <a:off x="6425264" y="3678361"/>
                <a:ext cx="438142" cy="0"/>
              </a:xfrm>
              <a:prstGeom prst="straightConnector1">
                <a:avLst/>
              </a:prstGeom>
              <a:ln w="381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14" name="テキスト ボックス 13">
                <a:extLst>
                  <a:ext uri="{FF2B5EF4-FFF2-40B4-BE49-F238E27FC236}">
                    <a16:creationId xmlns:a16="http://schemas.microsoft.com/office/drawing/2014/main" id="{AD5923CA-72D5-0AA7-28D8-7D6A176F219D}"/>
                  </a:ext>
                </a:extLst>
              </p:cNvPr>
              <p:cNvSpPr txBox="1"/>
              <p:nvPr/>
            </p:nvSpPr>
            <p:spPr>
              <a:xfrm>
                <a:off x="6534298" y="3350315"/>
                <a:ext cx="286869" cy="345684"/>
              </a:xfrm>
              <a:prstGeom prst="rect">
                <a:avLst/>
              </a:prstGeom>
              <a:noFill/>
            </p:spPr>
            <p:txBody>
              <a:bodyPr wrap="none" rtlCol="0">
                <a:spAutoFit/>
              </a:bodyPr>
              <a:lstStyle/>
              <a:p>
                <a:r>
                  <a:rPr kumimoji="1" lang="en-US" altLang="ja-JP" i="1" dirty="0">
                    <a:solidFill>
                      <a:srgbClr val="FF0000"/>
                    </a:solidFill>
                    <a:latin typeface="Times New Roman" panose="02020603050405020304" pitchFamily="18" charset="0"/>
                    <a:cs typeface="Times New Roman" panose="02020603050405020304" pitchFamily="18" charset="0"/>
                  </a:rPr>
                  <a:t>d</a:t>
                </a:r>
                <a:endParaRPr kumimoji="1" lang="ja-JP" altLang="en-US" i="1">
                  <a:solidFill>
                    <a:srgbClr val="FF0000"/>
                  </a:solidFill>
                  <a:latin typeface="Times New Roman" panose="02020603050405020304" pitchFamily="18" charset="0"/>
                  <a:cs typeface="Times New Roman" panose="02020603050405020304" pitchFamily="18" charset="0"/>
                </a:endParaRPr>
              </a:p>
            </p:txBody>
          </p:sp>
        </p:grpSp>
      </p:grpSp>
      <p:sp>
        <p:nvSpPr>
          <p:cNvPr id="249868" name="テキスト ボックス 249867">
            <a:extLst>
              <a:ext uri="{FF2B5EF4-FFF2-40B4-BE49-F238E27FC236}">
                <a16:creationId xmlns:a16="http://schemas.microsoft.com/office/drawing/2014/main" id="{3E3D9E3F-1990-CA09-62CC-879723E669CA}"/>
              </a:ext>
            </a:extLst>
          </p:cNvPr>
          <p:cNvSpPr txBox="1"/>
          <p:nvPr/>
        </p:nvSpPr>
        <p:spPr>
          <a:xfrm>
            <a:off x="208226" y="5632058"/>
            <a:ext cx="8810408" cy="830997"/>
          </a:xfrm>
          <a:prstGeom prst="rect">
            <a:avLst/>
          </a:prstGeom>
          <a:solidFill>
            <a:schemeClr val="bg1"/>
          </a:solidFill>
          <a:ln w="50800">
            <a:solidFill>
              <a:srgbClr val="FF6E0A"/>
            </a:solidFill>
          </a:ln>
        </p:spPr>
        <p:txBody>
          <a:bodyPr wrap="square" rtlCol="0">
            <a:spAutoFit/>
          </a:bodyPr>
          <a:lstStyle/>
          <a:p>
            <a:pPr marR="0" lvl="0" algn="l" defTabSz="457200" rtl="0" eaLnBrk="1" fontAlgn="auto" latinLnBrk="0" hangingPunct="1">
              <a:lnSpc>
                <a:spcPct val="100000"/>
              </a:lnSpc>
              <a:spcBef>
                <a:spcPts val="0"/>
              </a:spcBef>
              <a:spcAft>
                <a:spcPts val="1200"/>
              </a:spcAft>
              <a:buClrTx/>
              <a:buSzTx/>
              <a:tabLst/>
              <a:defRPr/>
            </a:pPr>
            <a:r>
              <a:rPr lang="en" altLang="ja-JP" sz="1600" b="0" i="0" dirty="0">
                <a:solidFill>
                  <a:srgbClr val="202124"/>
                </a:solidFill>
                <a:effectLst/>
                <a:latin typeface="arial" panose="020B0604020202020204" pitchFamily="34" charset="0"/>
              </a:rPr>
              <a:t>The data suggest that the molecules with rotational states higher than J=15 are produced by the collisions with electrons, H</a:t>
            </a:r>
            <a:r>
              <a:rPr lang="en" altLang="ja-JP" sz="1600" b="0" i="0" baseline="30000" dirty="0">
                <a:solidFill>
                  <a:srgbClr val="202124"/>
                </a:solidFill>
                <a:effectLst/>
                <a:latin typeface="arial" panose="020B0604020202020204" pitchFamily="34" charset="0"/>
              </a:rPr>
              <a:t>+</a:t>
            </a:r>
            <a:r>
              <a:rPr lang="en" altLang="ja-JP" sz="1600" b="0" i="0" dirty="0">
                <a:solidFill>
                  <a:srgbClr val="202124"/>
                </a:solidFill>
                <a:effectLst/>
                <a:latin typeface="arial" panose="020B0604020202020204" pitchFamily="34" charset="0"/>
              </a:rPr>
              <a:t> ions, or neutral H atoms near the divertor, even though the absence of those higher-level molecules in the emission distribution. </a:t>
            </a:r>
          </a:p>
        </p:txBody>
      </p:sp>
      <p:sp>
        <p:nvSpPr>
          <p:cNvPr id="2" name="テキスト ボックス 1">
            <a:extLst>
              <a:ext uri="{FF2B5EF4-FFF2-40B4-BE49-F238E27FC236}">
                <a16:creationId xmlns:a16="http://schemas.microsoft.com/office/drawing/2014/main" id="{6053F743-AEE5-2151-85F3-DC42B18EF922}"/>
              </a:ext>
            </a:extLst>
          </p:cNvPr>
          <p:cNvSpPr txBox="1"/>
          <p:nvPr/>
        </p:nvSpPr>
        <p:spPr>
          <a:xfrm>
            <a:off x="5652120" y="1582246"/>
            <a:ext cx="3552710"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9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Nucl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Fusion 64 126067 (2024).</a:t>
            </a:r>
          </a:p>
        </p:txBody>
      </p:sp>
      <p:sp>
        <p:nvSpPr>
          <p:cNvPr id="3" name="テキスト ボックス 2">
            <a:extLst>
              <a:ext uri="{FF2B5EF4-FFF2-40B4-BE49-F238E27FC236}">
                <a16:creationId xmlns:a16="http://schemas.microsoft.com/office/drawing/2014/main" id="{1F45E06B-7EFA-9F1A-0EC4-CC9E276365EC}"/>
              </a:ext>
            </a:extLst>
          </p:cNvPr>
          <p:cNvSpPr txBox="1"/>
          <p:nvPr/>
        </p:nvSpPr>
        <p:spPr>
          <a:xfrm>
            <a:off x="166285" y="5371058"/>
            <a:ext cx="3552710"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9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Nucl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Fusion 64 126067 (2024).</a:t>
            </a:r>
          </a:p>
        </p:txBody>
      </p:sp>
    </p:spTree>
    <p:extLst>
      <p:ext uri="{BB962C8B-B14F-4D97-AF65-F5344CB8AC3E}">
        <p14:creationId xmlns:p14="http://schemas.microsoft.com/office/powerpoint/2010/main" val="2109961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87831D-E2D5-DE9C-721A-E491ACB42F58}"/>
              </a:ext>
            </a:extLst>
          </p:cNvPr>
          <p:cNvSpPr>
            <a:spLocks noGrp="1"/>
          </p:cNvSpPr>
          <p:nvPr>
            <p:ph type="sldNum" sz="quarter" idx="12"/>
          </p:nvPr>
        </p:nvSpPr>
        <p:spPr>
          <a:xfrm>
            <a:off x="6844611" y="6416136"/>
            <a:ext cx="2133600" cy="476250"/>
          </a:xfrm>
        </p:spPr>
        <p:txBody>
          <a:bodyPr/>
          <a:lstStyle/>
          <a:p>
            <a:pPr>
              <a:defRPr/>
            </a:pPr>
            <a:fld id="{5CB26D4D-4F27-4FA3-AF14-F0D5B9A3974A}" type="slidenum">
              <a:rPr lang="en-US" altLang="ja-JP" smtClean="0"/>
              <a:pPr>
                <a:defRPr/>
              </a:pPr>
              <a:t>16</a:t>
            </a:fld>
            <a:endParaRPr lang="en-US" altLang="ja-JP" dirty="0"/>
          </a:p>
        </p:txBody>
      </p:sp>
      <p:sp>
        <p:nvSpPr>
          <p:cNvPr id="3" name="タイトル 1">
            <a:extLst>
              <a:ext uri="{FF2B5EF4-FFF2-40B4-BE49-F238E27FC236}">
                <a16:creationId xmlns:a16="http://schemas.microsoft.com/office/drawing/2014/main" id="{22A30FB0-89C6-FF5F-0DF1-EDC6AA373F79}"/>
              </a:ext>
            </a:extLst>
          </p:cNvPr>
          <p:cNvSpPr>
            <a:spLocks/>
          </p:cNvSpPr>
          <p:nvPr/>
        </p:nvSpPr>
        <p:spPr bwMode="auto">
          <a:xfrm>
            <a:off x="0" y="85688"/>
            <a:ext cx="9144000" cy="1044371"/>
          </a:xfrm>
          <a:prstGeom prst="rect">
            <a:avLst/>
          </a:prstGeom>
          <a:noFill/>
          <a:ln w="9525">
            <a:noFill/>
            <a:miter lim="800000"/>
            <a:headEnd/>
            <a:tailEnd/>
          </a:ln>
        </p:spPr>
        <p:txBody>
          <a:bodyPr anchor="ctr"/>
          <a:lstStyle/>
          <a:p>
            <a:pPr algn="ctr">
              <a:lnSpc>
                <a:spcPct val="90000"/>
              </a:lnSpc>
              <a:defRPr/>
            </a:pPr>
            <a:r>
              <a:rPr lang="en" altLang="ja-JP" sz="2800" dirty="0"/>
              <a:t>Rovibrational state dependence of absorbed energy</a:t>
            </a:r>
            <a:br>
              <a:rPr lang="en" altLang="ja-JP" sz="2800" dirty="0"/>
            </a:br>
            <a:r>
              <a:rPr lang="en" altLang="ja-JP" sz="2800" dirty="0"/>
              <a:t>by collision with electrons</a:t>
            </a:r>
          </a:p>
        </p:txBody>
      </p:sp>
      <p:pic>
        <p:nvPicPr>
          <p:cNvPr id="5" name="図 4">
            <a:extLst>
              <a:ext uri="{FF2B5EF4-FFF2-40B4-BE49-F238E27FC236}">
                <a16:creationId xmlns:a16="http://schemas.microsoft.com/office/drawing/2014/main" id="{A1BCF292-2916-D27D-658C-A8E492D2DCCC}"/>
              </a:ext>
            </a:extLst>
          </p:cNvPr>
          <p:cNvPicPr>
            <a:picLocks noChangeAspect="1"/>
          </p:cNvPicPr>
          <p:nvPr/>
        </p:nvPicPr>
        <p:blipFill rotWithShape="1">
          <a:blip r:embed="rId2"/>
          <a:srcRect l="12821" t="12432" r="10328" b="11329"/>
          <a:stretch/>
        </p:blipFill>
        <p:spPr>
          <a:xfrm>
            <a:off x="804391" y="1403498"/>
            <a:ext cx="8155305" cy="4353835"/>
          </a:xfrm>
          <a:prstGeom prst="rect">
            <a:avLst/>
          </a:prstGeom>
          <a:ln w="25400">
            <a:solidFill>
              <a:schemeClr val="tx1"/>
            </a:solidFill>
          </a:ln>
        </p:spPr>
      </p:pic>
      <p:sp>
        <p:nvSpPr>
          <p:cNvPr id="41" name="テキスト ボックス 40">
            <a:extLst>
              <a:ext uri="{FF2B5EF4-FFF2-40B4-BE49-F238E27FC236}">
                <a16:creationId xmlns:a16="http://schemas.microsoft.com/office/drawing/2014/main" id="{B326D937-9D3E-7C80-314B-9B828C3563C3}"/>
              </a:ext>
            </a:extLst>
          </p:cNvPr>
          <p:cNvSpPr txBox="1"/>
          <p:nvPr/>
        </p:nvSpPr>
        <p:spPr>
          <a:xfrm>
            <a:off x="435048" y="5922376"/>
            <a:ext cx="409086"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v </a:t>
            </a:r>
            <a:r>
              <a:rPr kumimoji="1" lang="en-US" altLang="ja-JP" dirty="0">
                <a:latin typeface="Times New Roman" panose="02020603050405020304" pitchFamily="18" charset="0"/>
                <a:cs typeface="Times New Roman" panose="02020603050405020304" pitchFamily="18" charset="0"/>
              </a:rPr>
              <a:t>:</a:t>
            </a:r>
            <a:endParaRPr kumimoji="1" lang="ja-JP" altLang="en-US">
              <a:latin typeface="Times New Roman" panose="02020603050405020304" pitchFamily="18" charset="0"/>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94856848-A8B9-15DC-C2E4-EFF7BD53DBC3}"/>
              </a:ext>
            </a:extLst>
          </p:cNvPr>
          <p:cNvSpPr txBox="1"/>
          <p:nvPr/>
        </p:nvSpPr>
        <p:spPr>
          <a:xfrm>
            <a:off x="477580" y="5737512"/>
            <a:ext cx="359394" cy="307777"/>
          </a:xfrm>
          <a:prstGeom prst="rect">
            <a:avLst/>
          </a:prstGeom>
          <a:noFill/>
        </p:spPr>
        <p:txBody>
          <a:bodyPr wrap="none" rtlCol="0">
            <a:spAutoFit/>
          </a:bodyPr>
          <a:lstStyle/>
          <a:p>
            <a:r>
              <a:rPr kumimoji="1" lang="en-US" altLang="ja-JP" sz="1400" i="1" dirty="0">
                <a:latin typeface="Times New Roman" panose="02020603050405020304" pitchFamily="18" charset="0"/>
                <a:cs typeface="Times New Roman" panose="02020603050405020304" pitchFamily="18" charset="0"/>
              </a:rPr>
              <a:t>J </a:t>
            </a:r>
            <a:r>
              <a:rPr kumimoji="1" lang="en-US" altLang="ja-JP" sz="1400" dirty="0">
                <a:latin typeface="Times New Roman" panose="02020603050405020304" pitchFamily="18" charset="0"/>
                <a:cs typeface="Times New Roman" panose="02020603050405020304" pitchFamily="18" charset="0"/>
              </a:rPr>
              <a:t>:</a:t>
            </a:r>
            <a:endParaRPr kumimoji="1" lang="ja-JP" altLang="en-US" sz="140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46625AB3-22AA-B420-B66A-C61EC968DFD3}"/>
              </a:ext>
            </a:extLst>
          </p:cNvPr>
          <p:cNvSpPr txBox="1"/>
          <p:nvPr/>
        </p:nvSpPr>
        <p:spPr>
          <a:xfrm>
            <a:off x="969472" y="5791725"/>
            <a:ext cx="448841"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0〜31</a:t>
            </a:r>
            <a:endParaRPr kumimoji="1" lang="ja-JP" altLang="en-US" sz="1400">
              <a:latin typeface="Times New Roman" panose="02020603050405020304" pitchFamily="18" charset="0"/>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F67B7FD9-89CD-9270-E37B-AD03D433DF95}"/>
              </a:ext>
            </a:extLst>
          </p:cNvPr>
          <p:cNvSpPr txBox="1"/>
          <p:nvPr/>
        </p:nvSpPr>
        <p:spPr>
          <a:xfrm>
            <a:off x="1864789" y="5791725"/>
            <a:ext cx="448841"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0〜30</a:t>
            </a:r>
            <a:endParaRPr kumimoji="1" lang="ja-JP" altLang="en-US" sz="140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A70313D1-569D-B46A-642F-17BA26A6E6CF}"/>
              </a:ext>
            </a:extLst>
          </p:cNvPr>
          <p:cNvSpPr txBox="1"/>
          <p:nvPr/>
        </p:nvSpPr>
        <p:spPr>
          <a:xfrm>
            <a:off x="2842190" y="5791725"/>
            <a:ext cx="359073"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〜28</a:t>
            </a:r>
            <a:endParaRPr kumimoji="1" lang="ja-JP" altLang="en-US" sz="1400">
              <a:latin typeface="Times New Roman" panose="02020603050405020304" pitchFamily="18" charset="0"/>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BA127C76-ABA5-694A-76E5-42841A574BC7}"/>
              </a:ext>
            </a:extLst>
          </p:cNvPr>
          <p:cNvSpPr txBox="1"/>
          <p:nvPr/>
        </p:nvSpPr>
        <p:spPr>
          <a:xfrm>
            <a:off x="3616571" y="5791725"/>
            <a:ext cx="359073"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〜27</a:t>
            </a:r>
            <a:endParaRPr kumimoji="1" lang="ja-JP" altLang="en-US" sz="1400">
              <a:latin typeface="Times New Roman" panose="02020603050405020304" pitchFamily="18" charset="0"/>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FE832CC0-4DBE-A33B-12F3-0F9D594C4B67}"/>
              </a:ext>
            </a:extLst>
          </p:cNvPr>
          <p:cNvSpPr txBox="1"/>
          <p:nvPr/>
        </p:nvSpPr>
        <p:spPr>
          <a:xfrm>
            <a:off x="4284408" y="5791725"/>
            <a:ext cx="359073"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〜25</a:t>
            </a:r>
            <a:endParaRPr kumimoji="1" lang="ja-JP" altLang="en-US" sz="1400">
              <a:latin typeface="Times New Roman" panose="02020603050405020304" pitchFamily="18" charset="0"/>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4E8C9465-162A-3240-01BC-10A58D58A2E7}"/>
              </a:ext>
            </a:extLst>
          </p:cNvPr>
          <p:cNvSpPr txBox="1"/>
          <p:nvPr/>
        </p:nvSpPr>
        <p:spPr>
          <a:xfrm>
            <a:off x="5159111"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23</a:t>
            </a:r>
            <a:endParaRPr kumimoji="1" lang="ja-JP" altLang="en-US" sz="140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id="{F58B6D90-7BA1-CDCA-3E7E-8D6CEAB32AE5}"/>
              </a:ext>
            </a:extLst>
          </p:cNvPr>
          <p:cNvSpPr txBox="1"/>
          <p:nvPr/>
        </p:nvSpPr>
        <p:spPr>
          <a:xfrm>
            <a:off x="5763331"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22</a:t>
            </a:r>
            <a:endParaRPr kumimoji="1" lang="ja-JP" altLang="en-US" sz="1400">
              <a:latin typeface="Times New Roman" panose="02020603050405020304" pitchFamily="18" charset="0"/>
              <a:cs typeface="Times New Roman" panose="02020603050405020304" pitchFamily="18" charset="0"/>
            </a:endParaRPr>
          </a:p>
        </p:txBody>
      </p:sp>
      <p:sp>
        <p:nvSpPr>
          <p:cNvPr id="50" name="テキスト ボックス 49">
            <a:extLst>
              <a:ext uri="{FF2B5EF4-FFF2-40B4-BE49-F238E27FC236}">
                <a16:creationId xmlns:a16="http://schemas.microsoft.com/office/drawing/2014/main" id="{A1DD87B5-3DBD-8584-034B-CA89A1A8EEF3}"/>
              </a:ext>
            </a:extLst>
          </p:cNvPr>
          <p:cNvSpPr txBox="1"/>
          <p:nvPr/>
        </p:nvSpPr>
        <p:spPr>
          <a:xfrm>
            <a:off x="6327730"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20</a:t>
            </a:r>
            <a:endParaRPr kumimoji="1" lang="ja-JP" altLang="en-US" sz="1400">
              <a:latin typeface="Times New Roman" panose="02020603050405020304" pitchFamily="18" charset="0"/>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88D57748-51CF-920F-8410-6AF7D3832157}"/>
              </a:ext>
            </a:extLst>
          </p:cNvPr>
          <p:cNvSpPr txBox="1"/>
          <p:nvPr/>
        </p:nvSpPr>
        <p:spPr>
          <a:xfrm>
            <a:off x="6837147"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18</a:t>
            </a:r>
            <a:endParaRPr kumimoji="1" lang="ja-JP" altLang="en-US" sz="1400">
              <a:latin typeface="Times New Roman" panose="02020603050405020304" pitchFamily="18" charset="0"/>
              <a:cs typeface="Times New Roman" panose="02020603050405020304" pitchFamily="18" charset="0"/>
            </a:endParaRPr>
          </a:p>
        </p:txBody>
      </p:sp>
      <p:sp>
        <p:nvSpPr>
          <p:cNvPr id="52" name="テキスト ボックス 51">
            <a:extLst>
              <a:ext uri="{FF2B5EF4-FFF2-40B4-BE49-F238E27FC236}">
                <a16:creationId xmlns:a16="http://schemas.microsoft.com/office/drawing/2014/main" id="{7EF0EFD4-4ABE-283C-5A24-D0B21ACC4076}"/>
              </a:ext>
            </a:extLst>
          </p:cNvPr>
          <p:cNvSpPr txBox="1"/>
          <p:nvPr/>
        </p:nvSpPr>
        <p:spPr>
          <a:xfrm>
            <a:off x="7300274"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16</a:t>
            </a:r>
            <a:endParaRPr kumimoji="1" lang="ja-JP" altLang="en-US" sz="1400">
              <a:latin typeface="Times New Roman" panose="02020603050405020304" pitchFamily="18" charset="0"/>
              <a:cs typeface="Times New Roman" panose="02020603050405020304" pitchFamily="18" charset="0"/>
            </a:endParaRPr>
          </a:p>
        </p:txBody>
      </p:sp>
      <p:sp>
        <p:nvSpPr>
          <p:cNvPr id="53" name="テキスト ボックス 52">
            <a:extLst>
              <a:ext uri="{FF2B5EF4-FFF2-40B4-BE49-F238E27FC236}">
                <a16:creationId xmlns:a16="http://schemas.microsoft.com/office/drawing/2014/main" id="{D80139DB-2982-B358-3D60-5EEFDDB099CD}"/>
              </a:ext>
            </a:extLst>
          </p:cNvPr>
          <p:cNvSpPr txBox="1"/>
          <p:nvPr/>
        </p:nvSpPr>
        <p:spPr>
          <a:xfrm>
            <a:off x="7713502"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14</a:t>
            </a:r>
            <a:endParaRPr kumimoji="1" lang="ja-JP" altLang="en-US" sz="1400">
              <a:latin typeface="Times New Roman" panose="02020603050405020304" pitchFamily="18" charset="0"/>
              <a:cs typeface="Times New Roman" panose="02020603050405020304" pitchFamily="18" charset="0"/>
            </a:endParaRPr>
          </a:p>
        </p:txBody>
      </p:sp>
      <p:sp>
        <p:nvSpPr>
          <p:cNvPr id="54" name="テキスト ボックス 53">
            <a:extLst>
              <a:ext uri="{FF2B5EF4-FFF2-40B4-BE49-F238E27FC236}">
                <a16:creationId xmlns:a16="http://schemas.microsoft.com/office/drawing/2014/main" id="{E90DD74C-8531-B5B1-4E6B-B579311D64E4}"/>
              </a:ext>
            </a:extLst>
          </p:cNvPr>
          <p:cNvSpPr txBox="1"/>
          <p:nvPr/>
        </p:nvSpPr>
        <p:spPr>
          <a:xfrm>
            <a:off x="8032512"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12</a:t>
            </a:r>
            <a:endParaRPr kumimoji="1" lang="ja-JP" altLang="en-US" sz="1400">
              <a:latin typeface="Times New Roman" panose="02020603050405020304" pitchFamily="18" charset="0"/>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9DD0F840-7BF0-789E-60E4-0460BF09BBAD}"/>
              </a:ext>
            </a:extLst>
          </p:cNvPr>
          <p:cNvSpPr txBox="1"/>
          <p:nvPr/>
        </p:nvSpPr>
        <p:spPr>
          <a:xfrm>
            <a:off x="8344468" y="5791725"/>
            <a:ext cx="179536"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10</a:t>
            </a:r>
            <a:endParaRPr kumimoji="1" lang="ja-JP" altLang="en-US" sz="1400">
              <a:latin typeface="Times New Roman" panose="02020603050405020304" pitchFamily="18" charset="0"/>
              <a:cs typeface="Times New Roman" panose="02020603050405020304" pitchFamily="18" charset="0"/>
            </a:endParaRPr>
          </a:p>
        </p:txBody>
      </p:sp>
      <p:sp>
        <p:nvSpPr>
          <p:cNvPr id="56" name="テキスト ボックス 55">
            <a:extLst>
              <a:ext uri="{FF2B5EF4-FFF2-40B4-BE49-F238E27FC236}">
                <a16:creationId xmlns:a16="http://schemas.microsoft.com/office/drawing/2014/main" id="{6BCB8FE6-76B7-D5F0-D358-DD87FD89964E}"/>
              </a:ext>
            </a:extLst>
          </p:cNvPr>
          <p:cNvSpPr txBox="1"/>
          <p:nvPr/>
        </p:nvSpPr>
        <p:spPr>
          <a:xfrm>
            <a:off x="8681053" y="5791725"/>
            <a:ext cx="89769"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7</a:t>
            </a:r>
            <a:endParaRPr kumimoji="1" lang="ja-JP" altLang="en-US" sz="1400">
              <a:latin typeface="Times New Roman" panose="02020603050405020304" pitchFamily="18" charset="0"/>
              <a:cs typeface="Times New Roman" panose="02020603050405020304" pitchFamily="18" charset="0"/>
            </a:endParaRPr>
          </a:p>
        </p:txBody>
      </p:sp>
      <p:sp>
        <p:nvSpPr>
          <p:cNvPr id="57" name="テキスト ボックス 56">
            <a:extLst>
              <a:ext uri="{FF2B5EF4-FFF2-40B4-BE49-F238E27FC236}">
                <a16:creationId xmlns:a16="http://schemas.microsoft.com/office/drawing/2014/main" id="{C1295D76-FDB7-4672-B4A7-0E672A8524E8}"/>
              </a:ext>
            </a:extLst>
          </p:cNvPr>
          <p:cNvSpPr txBox="1"/>
          <p:nvPr/>
        </p:nvSpPr>
        <p:spPr>
          <a:xfrm>
            <a:off x="8832224" y="5791725"/>
            <a:ext cx="89769" cy="215444"/>
          </a:xfrm>
          <a:prstGeom prst="rect">
            <a:avLst/>
          </a:prstGeom>
          <a:noFill/>
        </p:spPr>
        <p:txBody>
          <a:bodyPr wrap="none" lIns="0" tIns="0" rIns="0" bIns="0" rtlCol="0">
            <a:spAutoFit/>
          </a:bodyPr>
          <a:lstStyle/>
          <a:p>
            <a:pPr algn="ctr"/>
            <a:r>
              <a:rPr kumimoji="1" lang="en-US" altLang="ja-JP" sz="1400" dirty="0">
                <a:latin typeface="Times New Roman" panose="02020603050405020304" pitchFamily="18" charset="0"/>
                <a:cs typeface="Times New Roman" panose="02020603050405020304" pitchFamily="18" charset="0"/>
              </a:rPr>
              <a:t>2</a:t>
            </a:r>
            <a:endParaRPr kumimoji="1" lang="ja-JP" altLang="en-US" sz="1400">
              <a:latin typeface="Times New Roman" panose="02020603050405020304" pitchFamily="18" charset="0"/>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60A18190-21F6-EB2B-AD88-E004788B8D49}"/>
              </a:ext>
            </a:extLst>
          </p:cNvPr>
          <p:cNvSpPr txBox="1"/>
          <p:nvPr/>
        </p:nvSpPr>
        <p:spPr>
          <a:xfrm>
            <a:off x="1153275"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0</a:t>
            </a:r>
            <a:endParaRPr kumimoji="1" lang="ja-JP" altLang="en-US">
              <a:latin typeface="Times New Roman" panose="02020603050405020304" pitchFamily="18" charset="0"/>
              <a:cs typeface="Times New Roman" panose="02020603050405020304" pitchFamily="18" charset="0"/>
            </a:endParaRPr>
          </a:p>
        </p:txBody>
      </p:sp>
      <p:sp>
        <p:nvSpPr>
          <p:cNvPr id="59" name="テキスト ボックス 58">
            <a:extLst>
              <a:ext uri="{FF2B5EF4-FFF2-40B4-BE49-F238E27FC236}">
                <a16:creationId xmlns:a16="http://schemas.microsoft.com/office/drawing/2014/main" id="{FFAEEC1D-9C87-6C9F-A8C5-59466B6F58E0}"/>
              </a:ext>
            </a:extLst>
          </p:cNvPr>
          <p:cNvSpPr txBox="1"/>
          <p:nvPr/>
        </p:nvSpPr>
        <p:spPr>
          <a:xfrm>
            <a:off x="2050248"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1</a:t>
            </a:r>
            <a:endParaRPr kumimoji="1" lang="ja-JP" altLang="en-US">
              <a:latin typeface="Times New Roman" panose="02020603050405020304" pitchFamily="18" charset="0"/>
              <a:cs typeface="Times New Roman" panose="02020603050405020304" pitchFamily="18" charset="0"/>
            </a:endParaRPr>
          </a:p>
        </p:txBody>
      </p:sp>
      <p:sp>
        <p:nvSpPr>
          <p:cNvPr id="60" name="テキスト ボックス 59">
            <a:extLst>
              <a:ext uri="{FF2B5EF4-FFF2-40B4-BE49-F238E27FC236}">
                <a16:creationId xmlns:a16="http://schemas.microsoft.com/office/drawing/2014/main" id="{6D6036F2-5EDF-45E8-6EBD-0A9A2F32869A}"/>
              </a:ext>
            </a:extLst>
          </p:cNvPr>
          <p:cNvSpPr txBox="1"/>
          <p:nvPr/>
        </p:nvSpPr>
        <p:spPr>
          <a:xfrm>
            <a:off x="2853826"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2</a:t>
            </a:r>
            <a:endParaRPr kumimoji="1" lang="ja-JP" altLang="en-US">
              <a:latin typeface="Times New Roman" panose="02020603050405020304" pitchFamily="18" charset="0"/>
              <a:cs typeface="Times New Roman" panose="02020603050405020304" pitchFamily="18" charset="0"/>
            </a:endParaRPr>
          </a:p>
        </p:txBody>
      </p:sp>
      <p:sp>
        <p:nvSpPr>
          <p:cNvPr id="61" name="テキスト ボックス 60">
            <a:extLst>
              <a:ext uri="{FF2B5EF4-FFF2-40B4-BE49-F238E27FC236}">
                <a16:creationId xmlns:a16="http://schemas.microsoft.com/office/drawing/2014/main" id="{BF6F342C-D856-E563-E105-0D5958EA5687}"/>
              </a:ext>
            </a:extLst>
          </p:cNvPr>
          <p:cNvSpPr txBox="1"/>
          <p:nvPr/>
        </p:nvSpPr>
        <p:spPr>
          <a:xfrm>
            <a:off x="3639939"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3</a:t>
            </a:r>
            <a:endParaRPr kumimoji="1" lang="ja-JP" altLang="en-US">
              <a:latin typeface="Times New Roman" panose="02020603050405020304" pitchFamily="18" charset="0"/>
              <a:cs typeface="Times New Roman" panose="02020603050405020304" pitchFamily="18" charset="0"/>
            </a:endParaRPr>
          </a:p>
        </p:txBody>
      </p:sp>
      <p:sp>
        <p:nvSpPr>
          <p:cNvPr id="62" name="テキスト ボックス 61">
            <a:extLst>
              <a:ext uri="{FF2B5EF4-FFF2-40B4-BE49-F238E27FC236}">
                <a16:creationId xmlns:a16="http://schemas.microsoft.com/office/drawing/2014/main" id="{18F2A82E-CCA5-3516-14DD-4DE0B3E13903}"/>
              </a:ext>
            </a:extLst>
          </p:cNvPr>
          <p:cNvSpPr txBox="1"/>
          <p:nvPr/>
        </p:nvSpPr>
        <p:spPr>
          <a:xfrm>
            <a:off x="4386765"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4</a:t>
            </a:r>
            <a:endParaRPr kumimoji="1" lang="ja-JP" altLang="en-US">
              <a:latin typeface="Times New Roman" panose="02020603050405020304" pitchFamily="18" charset="0"/>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4F3D62AB-3ECA-8142-C0FE-E81739527C6F}"/>
              </a:ext>
            </a:extLst>
          </p:cNvPr>
          <p:cNvSpPr txBox="1"/>
          <p:nvPr/>
        </p:nvSpPr>
        <p:spPr>
          <a:xfrm>
            <a:off x="5041864"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5</a:t>
            </a:r>
            <a:endParaRPr kumimoji="1" lang="ja-JP" altLang="en-US">
              <a:latin typeface="Times New Roman" panose="02020603050405020304" pitchFamily="18" charset="0"/>
              <a:cs typeface="Times New Roman" panose="02020603050405020304" pitchFamily="18" charset="0"/>
            </a:endParaRPr>
          </a:p>
        </p:txBody>
      </p:sp>
      <p:sp>
        <p:nvSpPr>
          <p:cNvPr id="64" name="テキスト ボックス 63">
            <a:extLst>
              <a:ext uri="{FF2B5EF4-FFF2-40B4-BE49-F238E27FC236}">
                <a16:creationId xmlns:a16="http://schemas.microsoft.com/office/drawing/2014/main" id="{FA599326-EFCF-CA69-BBF4-B96B47352922}"/>
              </a:ext>
            </a:extLst>
          </p:cNvPr>
          <p:cNvSpPr txBox="1"/>
          <p:nvPr/>
        </p:nvSpPr>
        <p:spPr>
          <a:xfrm>
            <a:off x="5659024"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6</a:t>
            </a:r>
            <a:endParaRPr kumimoji="1" lang="ja-JP" altLang="en-US">
              <a:latin typeface="Times New Roman" panose="02020603050405020304" pitchFamily="18" charset="0"/>
              <a:cs typeface="Times New Roman" panose="02020603050405020304" pitchFamily="18" charset="0"/>
            </a:endParaRPr>
          </a:p>
        </p:txBody>
      </p:sp>
      <p:sp>
        <p:nvSpPr>
          <p:cNvPr id="65" name="テキスト ボックス 64">
            <a:extLst>
              <a:ext uri="{FF2B5EF4-FFF2-40B4-BE49-F238E27FC236}">
                <a16:creationId xmlns:a16="http://schemas.microsoft.com/office/drawing/2014/main" id="{2BA9650C-D003-EF12-2BF2-CB9FE6A9945F}"/>
              </a:ext>
            </a:extLst>
          </p:cNvPr>
          <p:cNvSpPr txBox="1"/>
          <p:nvPr/>
        </p:nvSpPr>
        <p:spPr>
          <a:xfrm>
            <a:off x="6273811"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7</a:t>
            </a:r>
            <a:endParaRPr kumimoji="1" lang="ja-JP" altLang="en-US">
              <a:latin typeface="Times New Roman" panose="02020603050405020304" pitchFamily="18" charset="0"/>
              <a:cs typeface="Times New Roman" panose="02020603050405020304" pitchFamily="18" charset="0"/>
            </a:endParaRPr>
          </a:p>
        </p:txBody>
      </p:sp>
      <p:sp>
        <p:nvSpPr>
          <p:cNvPr id="66" name="テキスト ボックス 65">
            <a:extLst>
              <a:ext uri="{FF2B5EF4-FFF2-40B4-BE49-F238E27FC236}">
                <a16:creationId xmlns:a16="http://schemas.microsoft.com/office/drawing/2014/main" id="{425125B5-D09C-26C7-330A-47376DB41AD1}"/>
              </a:ext>
            </a:extLst>
          </p:cNvPr>
          <p:cNvSpPr txBox="1"/>
          <p:nvPr/>
        </p:nvSpPr>
        <p:spPr>
          <a:xfrm>
            <a:off x="6799587"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8</a:t>
            </a:r>
            <a:endParaRPr kumimoji="1" lang="ja-JP" altLang="en-US">
              <a:latin typeface="Times New Roman" panose="02020603050405020304" pitchFamily="18" charset="0"/>
              <a:cs typeface="Times New Roman" panose="02020603050405020304" pitchFamily="18" charset="0"/>
            </a:endParaRPr>
          </a:p>
        </p:txBody>
      </p:sp>
      <p:sp>
        <p:nvSpPr>
          <p:cNvPr id="67" name="テキスト ボックス 66">
            <a:extLst>
              <a:ext uri="{FF2B5EF4-FFF2-40B4-BE49-F238E27FC236}">
                <a16:creationId xmlns:a16="http://schemas.microsoft.com/office/drawing/2014/main" id="{008A4893-9935-CF90-3F2C-B5EAD52CEC53}"/>
              </a:ext>
            </a:extLst>
          </p:cNvPr>
          <p:cNvSpPr txBox="1"/>
          <p:nvPr/>
        </p:nvSpPr>
        <p:spPr>
          <a:xfrm>
            <a:off x="7263202" y="5973723"/>
            <a:ext cx="115416"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9</a:t>
            </a:r>
            <a:endParaRPr kumimoji="1" lang="ja-JP" altLang="en-US">
              <a:latin typeface="Times New Roman" panose="02020603050405020304" pitchFamily="18" charset="0"/>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AD3A2F9F-B301-9C68-D114-056F3D709A9B}"/>
              </a:ext>
            </a:extLst>
          </p:cNvPr>
          <p:cNvSpPr txBox="1"/>
          <p:nvPr/>
        </p:nvSpPr>
        <p:spPr>
          <a:xfrm>
            <a:off x="7681971" y="5973723"/>
            <a:ext cx="230833"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10</a:t>
            </a:r>
            <a:endParaRPr kumimoji="1" lang="ja-JP" altLang="en-US">
              <a:latin typeface="Times New Roman" panose="02020603050405020304" pitchFamily="18" charset="0"/>
              <a:cs typeface="Times New Roman" panose="02020603050405020304" pitchFamily="18" charset="0"/>
            </a:endParaRPr>
          </a:p>
        </p:txBody>
      </p:sp>
      <p:sp>
        <p:nvSpPr>
          <p:cNvPr id="69" name="テキスト ボックス 68">
            <a:extLst>
              <a:ext uri="{FF2B5EF4-FFF2-40B4-BE49-F238E27FC236}">
                <a16:creationId xmlns:a16="http://schemas.microsoft.com/office/drawing/2014/main" id="{77896589-4433-A231-575F-B344FA7E3569}"/>
              </a:ext>
            </a:extLst>
          </p:cNvPr>
          <p:cNvSpPr txBox="1"/>
          <p:nvPr/>
        </p:nvSpPr>
        <p:spPr>
          <a:xfrm>
            <a:off x="8401493" y="5973723"/>
            <a:ext cx="230833" cy="276999"/>
          </a:xfrm>
          <a:prstGeom prst="rect">
            <a:avLst/>
          </a:prstGeom>
          <a:noFill/>
        </p:spPr>
        <p:txBody>
          <a:bodyPr wrap="non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12</a:t>
            </a:r>
            <a:endParaRPr kumimoji="1" lang="ja-JP" altLang="en-US">
              <a:latin typeface="Times New Roman" panose="02020603050405020304" pitchFamily="18" charset="0"/>
              <a:cs typeface="Times New Roman" panose="02020603050405020304" pitchFamily="18" charset="0"/>
            </a:endParaRPr>
          </a:p>
        </p:txBody>
      </p:sp>
      <p:sp>
        <p:nvSpPr>
          <p:cNvPr id="70" name="テキスト ボックス 69">
            <a:extLst>
              <a:ext uri="{FF2B5EF4-FFF2-40B4-BE49-F238E27FC236}">
                <a16:creationId xmlns:a16="http://schemas.microsoft.com/office/drawing/2014/main" id="{1BA05A88-E739-7855-97D3-BCC0FB5EE6FD}"/>
              </a:ext>
            </a:extLst>
          </p:cNvPr>
          <p:cNvSpPr txBox="1"/>
          <p:nvPr/>
        </p:nvSpPr>
        <p:spPr>
          <a:xfrm>
            <a:off x="8670134" y="5973723"/>
            <a:ext cx="566063" cy="276999"/>
          </a:xfrm>
          <a:prstGeom prst="rect">
            <a:avLst/>
          </a:prstGeom>
          <a:noFill/>
        </p:spPr>
        <p:txBody>
          <a:bodyPr wrap="squar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14</a:t>
            </a:r>
            <a:endParaRPr kumimoji="1" lang="ja-JP" altLang="en-US">
              <a:latin typeface="Times New Roman" panose="02020603050405020304" pitchFamily="18" charset="0"/>
              <a:cs typeface="Times New Roman" panose="02020603050405020304" pitchFamily="18" charset="0"/>
            </a:endParaRPr>
          </a:p>
        </p:txBody>
      </p:sp>
      <p:sp>
        <p:nvSpPr>
          <p:cNvPr id="71" name="テキスト ボックス 70">
            <a:extLst>
              <a:ext uri="{FF2B5EF4-FFF2-40B4-BE49-F238E27FC236}">
                <a16:creationId xmlns:a16="http://schemas.microsoft.com/office/drawing/2014/main" id="{D0785C56-CEE1-84B0-DD21-4CC824A04D14}"/>
              </a:ext>
            </a:extLst>
          </p:cNvPr>
          <p:cNvSpPr txBox="1"/>
          <p:nvPr/>
        </p:nvSpPr>
        <p:spPr>
          <a:xfrm>
            <a:off x="1810255" y="6277637"/>
            <a:ext cx="5770230" cy="276999"/>
          </a:xfrm>
          <a:prstGeom prst="rect">
            <a:avLst/>
          </a:prstGeom>
          <a:noFill/>
        </p:spPr>
        <p:txBody>
          <a:bodyPr wrap="squar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Rovibrational states before collision</a:t>
            </a:r>
            <a:endParaRPr kumimoji="1" lang="ja-JP" altLang="en-US">
              <a:latin typeface="Times New Roman" panose="02020603050405020304" pitchFamily="18" charset="0"/>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D5CB8749-710C-B201-CD34-9ADBAE4B0B0D}"/>
              </a:ext>
            </a:extLst>
          </p:cNvPr>
          <p:cNvSpPr txBox="1"/>
          <p:nvPr/>
        </p:nvSpPr>
        <p:spPr>
          <a:xfrm rot="16200000">
            <a:off x="-2580826" y="3440147"/>
            <a:ext cx="5770230" cy="276999"/>
          </a:xfrm>
          <a:prstGeom prst="rect">
            <a:avLst/>
          </a:prstGeom>
          <a:noFill/>
        </p:spPr>
        <p:txBody>
          <a:bodyPr wrap="square" lIns="0" tIns="0" rIns="0" bIns="0" rtlCol="0">
            <a:spAutoFit/>
          </a:bodyPr>
          <a:lstStyle/>
          <a:p>
            <a:pPr algn="ctr"/>
            <a:r>
              <a:rPr kumimoji="1" lang="en-US" altLang="ja-JP" dirty="0">
                <a:latin typeface="Times New Roman" panose="02020603050405020304" pitchFamily="18" charset="0"/>
                <a:cs typeface="Times New Roman" panose="02020603050405020304" pitchFamily="18" charset="0"/>
              </a:rPr>
              <a:t>Absorbed energy by collision with electrons</a:t>
            </a:r>
            <a:endParaRPr kumimoji="1" lang="ja-JP"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E89393B-5B94-0C06-9D65-EC32D779F91A}"/>
                  </a:ext>
                </a:extLst>
              </p:cNvPr>
              <p:cNvSpPr txBox="1"/>
              <p:nvPr/>
            </p:nvSpPr>
            <p:spPr>
              <a:xfrm rot="16200000">
                <a:off x="-1301755" y="3479954"/>
                <a:ext cx="3710055" cy="324384"/>
              </a:xfrm>
              <a:prstGeom prst="rect">
                <a:avLst/>
              </a:prstGeom>
              <a:noFill/>
            </p:spPr>
            <p:txBody>
              <a:bodyPr wrap="none" rtlCol="0">
                <a:spAutoFit/>
              </a:bodyPr>
              <a:lstStyle/>
              <a:p>
                <a14:m>
                  <m:oMath xmlns:m="http://schemas.openxmlformats.org/officeDocument/2006/math">
                    <m:sSub>
                      <m:sSubPr>
                        <m:ctrlPr>
                          <a:rPr kumimoji="1" lang="en-US" altLang="ja-JP" sz="1400" i="1" smtClean="0">
                            <a:latin typeface="Cambria Math" panose="02040503050406030204" pitchFamily="18" charset="0"/>
                          </a:rPr>
                        </m:ctrlPr>
                      </m:sSubPr>
                      <m:e>
                        <m:r>
                          <m:rPr>
                            <m:sty m:val="p"/>
                          </m:rPr>
                          <a:rPr kumimoji="1" lang="el-GR" altLang="ja-JP" sz="1400" i="1">
                            <a:latin typeface="Cambria Math" panose="02040503050406030204" pitchFamily="18" charset="0"/>
                            <a:ea typeface="Cambria Math" panose="02040503050406030204" pitchFamily="18" charset="0"/>
                          </a:rPr>
                          <m:t>Δ</m:t>
                        </m:r>
                        <m:r>
                          <a:rPr kumimoji="1" lang="en-US" altLang="ja-JP" sz="1400" i="1">
                            <a:latin typeface="Cambria Math" panose="02040503050406030204" pitchFamily="18" charset="0"/>
                          </a:rPr>
                          <m:t>𝐸</m:t>
                        </m:r>
                      </m:e>
                      <m:sub>
                        <m:r>
                          <m:rPr>
                            <m:sty m:val="p"/>
                          </m:rPr>
                          <a:rPr kumimoji="1" lang="en-US" altLang="ja-JP" sz="1400">
                            <a:latin typeface="Cambria Math" panose="02040503050406030204" pitchFamily="18" charset="0"/>
                          </a:rPr>
                          <m:t>e</m:t>
                        </m:r>
                        <m:r>
                          <a:rPr kumimoji="1" lang="en-US" altLang="ja-JP" sz="1400" b="0" i="1" smtClean="0">
                            <a:latin typeface="Cambria Math" panose="02040503050406030204" pitchFamily="18" charset="0"/>
                          </a:rPr>
                          <m:t>, </m:t>
                        </m:r>
                        <m:r>
                          <a:rPr kumimoji="1" lang="en-US" altLang="ja-JP" sz="1400" b="0" i="1" smtClean="0">
                            <a:latin typeface="Cambria Math" panose="02040503050406030204" pitchFamily="18" charset="0"/>
                          </a:rPr>
                          <m:t>𝑝</m:t>
                        </m:r>
                      </m:sub>
                    </m:sSub>
                    <m:r>
                      <a:rPr kumimoji="1" lang="en-US" altLang="ja-JP" sz="1400" b="0" i="1" smtClean="0">
                        <a:latin typeface="Cambria Math" panose="02040503050406030204" pitchFamily="18" charset="0"/>
                      </a:rPr>
                      <m:t>=</m:t>
                    </m:r>
                    <m:nary>
                      <m:naryPr>
                        <m:chr m:val="∑"/>
                        <m:supHide m:val="on"/>
                        <m:ctrlPr>
                          <a:rPr kumimoji="1" lang="ja-JP" altLang="en-US" sz="1400" i="1" smtClean="0">
                            <a:latin typeface="Cambria Math" panose="02040503050406030204" pitchFamily="18" charset="0"/>
                          </a:rPr>
                        </m:ctrlPr>
                      </m:naryPr>
                      <m:sub>
                        <m:r>
                          <a:rPr kumimoji="1" lang="en-US" altLang="ja-JP" sz="1400" b="0" i="1" smtClean="0">
                            <a:latin typeface="Cambria Math" panose="02040503050406030204" pitchFamily="18" charset="0"/>
                          </a:rPr>
                          <m:t>𝑞</m:t>
                        </m:r>
                      </m:sub>
                      <m:sup/>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𝐶</m:t>
                            </m:r>
                          </m:e>
                          <m:sub>
                            <m:r>
                              <m:rPr>
                                <m:sty m:val="p"/>
                              </m:rPr>
                              <a:rPr kumimoji="1" lang="en-US" altLang="ja-JP" sz="1400" b="0" i="0" smtClean="0">
                                <a:latin typeface="Cambria Math" panose="02040503050406030204" pitchFamily="18" charset="0"/>
                              </a:rPr>
                              <m:t>e</m:t>
                            </m:r>
                          </m:sub>
                        </m:sSub>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𝑝</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𝑞</m:t>
                            </m:r>
                          </m:e>
                        </m:d>
                        <m:r>
                          <a:rPr kumimoji="1" lang="en-US" altLang="ja-JP" sz="1400" b="0" i="1" smtClean="0">
                            <a:latin typeface="Cambria Math" panose="02040503050406030204" pitchFamily="18" charset="0"/>
                          </a:rPr>
                          <m:t>𝑛</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𝑝</m:t>
                            </m:r>
                          </m:e>
                        </m:d>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𝑛</m:t>
                            </m:r>
                          </m:e>
                          <m:sub>
                            <m:r>
                              <m:rPr>
                                <m:sty m:val="p"/>
                              </m:rPr>
                              <a:rPr kumimoji="1" lang="en-US" altLang="ja-JP" sz="1400" b="0" i="0" smtClean="0">
                                <a:latin typeface="Cambria Math" panose="02040503050406030204" pitchFamily="18" charset="0"/>
                              </a:rPr>
                              <m:t>e</m:t>
                            </m:r>
                          </m:sub>
                        </m:sSub>
                      </m:e>
                    </m:nary>
                    <m:r>
                      <m:rPr>
                        <m:sty m:val="p"/>
                      </m:rPr>
                      <a:rPr lang="el-GR" altLang="ja-JP" sz="1400" i="1">
                        <a:latin typeface="Cambria Math" panose="02040503050406030204" pitchFamily="18" charset="0"/>
                        <a:ea typeface="Cambria Math" panose="02040503050406030204" pitchFamily="18" charset="0"/>
                      </a:rPr>
                      <m:t>Δ</m:t>
                    </m:r>
                    <m:r>
                      <a:rPr kumimoji="1" lang="en-US" altLang="ja-JP" sz="1400" b="0" i="1" smtClean="0">
                        <a:latin typeface="Cambria Math" panose="02040503050406030204" pitchFamily="18" charset="0"/>
                      </a:rPr>
                      <m:t>𝐸</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𝑝</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𝑞</m:t>
                    </m:r>
                    <m:r>
                      <a:rPr kumimoji="1" lang="en-US" altLang="ja-JP" sz="1400" b="0" i="1" smtClean="0">
                        <a:latin typeface="Cambria Math" panose="02040503050406030204" pitchFamily="18" charset="0"/>
                      </a:rPr>
                      <m:t>)</m:t>
                    </m:r>
                  </m:oMath>
                </a14:m>
                <a:r>
                  <a:rPr kumimoji="1" lang="en-US" altLang="ja-JP" sz="1400" dirty="0">
                    <a:latin typeface="Times New Roman" panose="02020603050405020304" pitchFamily="18" charset="0"/>
                    <a:cs typeface="Times New Roman" panose="02020603050405020304" pitchFamily="18" charset="0"/>
                  </a:rPr>
                  <a:t> [eVcm</a:t>
                </a:r>
                <a:r>
                  <a:rPr kumimoji="1" lang="en-US" altLang="ja-JP" sz="1400" baseline="30000" dirty="0">
                    <a:latin typeface="Times New Roman" panose="02020603050405020304" pitchFamily="18" charset="0"/>
                    <a:cs typeface="Times New Roman" panose="02020603050405020304" pitchFamily="18" charset="0"/>
                  </a:rPr>
                  <a:t>-3</a:t>
                </a:r>
                <a:r>
                  <a:rPr kumimoji="1" lang="en-US" altLang="ja-JP" sz="1400" dirty="0">
                    <a:latin typeface="Times New Roman" panose="02020603050405020304" pitchFamily="18" charset="0"/>
                    <a:cs typeface="Times New Roman" panose="02020603050405020304" pitchFamily="18" charset="0"/>
                  </a:rPr>
                  <a:t>s</a:t>
                </a:r>
                <a:r>
                  <a:rPr kumimoji="1" lang="en-US" altLang="ja-JP" sz="1400" baseline="30000" dirty="0">
                    <a:latin typeface="Times New Roman" panose="02020603050405020304" pitchFamily="18" charset="0"/>
                    <a:cs typeface="Times New Roman" panose="02020603050405020304" pitchFamily="18" charset="0"/>
                  </a:rPr>
                  <a:t>-1</a:t>
                </a:r>
                <a:r>
                  <a:rPr kumimoji="1" lang="en-US" altLang="ja-JP" sz="1400" dirty="0">
                    <a:latin typeface="Times New Roman" panose="02020603050405020304" pitchFamily="18" charset="0"/>
                    <a:cs typeface="Times New Roman" panose="02020603050405020304" pitchFamily="18" charset="0"/>
                  </a:rPr>
                  <a:t>]</a:t>
                </a:r>
                <a:endParaRPr kumimoji="1" lang="ja-JP" altLang="en-US" sz="1400">
                  <a:latin typeface="Times New Roman" panose="02020603050405020304" pitchFamily="18" charset="0"/>
                  <a:cs typeface="Times New Roman" panose="02020603050405020304" pitchFamily="18" charset="0"/>
                </a:endParaRPr>
              </a:p>
            </p:txBody>
          </p:sp>
        </mc:Choice>
        <mc:Fallback xmlns="">
          <p:sp>
            <p:nvSpPr>
              <p:cNvPr id="74" name="テキスト ボックス 73">
                <a:extLst>
                  <a:ext uri="{FF2B5EF4-FFF2-40B4-BE49-F238E27FC236}">
                    <a16:creationId xmlns:a16="http://schemas.microsoft.com/office/drawing/2014/main" id="{9E89393B-5B94-0C06-9D65-EC32D779F91A}"/>
                  </a:ext>
                </a:extLst>
              </p:cNvPr>
              <p:cNvSpPr txBox="1">
                <a:spLocks noRot="1" noChangeAspect="1" noMove="1" noResize="1" noEditPoints="1" noAdjustHandles="1" noChangeArrowheads="1" noChangeShapeType="1" noTextEdit="1"/>
              </p:cNvSpPr>
              <p:nvPr/>
            </p:nvSpPr>
            <p:spPr>
              <a:xfrm rot="16200000">
                <a:off x="-1301755" y="3479954"/>
                <a:ext cx="3710055" cy="324384"/>
              </a:xfrm>
              <a:prstGeom prst="rect">
                <a:avLst/>
              </a:prstGeom>
              <a:blipFill>
                <a:blip r:embed="rId3"/>
                <a:stretch>
                  <a:fillRect l="-96296" r="-14444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46565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4443-B679-DE51-39F6-D6536DA067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9795DE-09B8-F8D7-6F63-1A291C82161C}"/>
              </a:ext>
            </a:extLst>
          </p:cNvPr>
          <p:cNvSpPr>
            <a:spLocks noGrp="1"/>
          </p:cNvSpPr>
          <p:nvPr>
            <p:ph type="title"/>
          </p:nvPr>
        </p:nvSpPr>
        <p:spPr>
          <a:xfrm>
            <a:off x="395536" y="85247"/>
            <a:ext cx="8352928" cy="955716"/>
          </a:xfrm>
        </p:spPr>
        <p:txBody>
          <a:bodyPr/>
          <a:lstStyle/>
          <a:p>
            <a:pPr>
              <a:lnSpc>
                <a:spcPts val="2700"/>
              </a:lnSpc>
            </a:pPr>
            <a:r>
              <a:rPr lang="en" altLang="ja-JP" dirty="0"/>
              <a:t>Dependence of rotational states distribution of plasma near wall on wall temperature</a:t>
            </a:r>
            <a:endParaRPr kumimoji="1" lang="ja-JP" altLang="en-US" dirty="0">
              <a:latin typeface="+mj-ea"/>
              <a:ea typeface="+mj-ea"/>
            </a:endParaRPr>
          </a:p>
        </p:txBody>
      </p:sp>
      <p:sp>
        <p:nvSpPr>
          <p:cNvPr id="5" name="テキスト ボックス 4">
            <a:extLst>
              <a:ext uri="{FF2B5EF4-FFF2-40B4-BE49-F238E27FC236}">
                <a16:creationId xmlns:a16="http://schemas.microsoft.com/office/drawing/2014/main" id="{538867EB-EEF9-8000-7BC1-CF02DC178CA7}"/>
              </a:ext>
            </a:extLst>
          </p:cNvPr>
          <p:cNvSpPr txBox="1"/>
          <p:nvPr/>
        </p:nvSpPr>
        <p:spPr>
          <a:xfrm>
            <a:off x="4572000" y="5643972"/>
            <a:ext cx="3738338" cy="646331"/>
          </a:xfrm>
          <a:prstGeom prst="rect">
            <a:avLst/>
          </a:prstGeom>
          <a:noFill/>
        </p:spPr>
        <p:txBody>
          <a:bodyPr wrap="square" rtlCol="0">
            <a:spAutoFit/>
          </a:bodyPr>
          <a:lstStyle/>
          <a:p>
            <a:r>
              <a:rPr kumimoji="1" lang="en-US" altLang="ja-JP" dirty="0">
                <a:latin typeface="+mn-lt"/>
              </a:rPr>
              <a:t>A. </a:t>
            </a:r>
            <a:r>
              <a:rPr kumimoji="1" lang="en-US" altLang="ja-JP" dirty="0" err="1">
                <a:latin typeface="+mn-lt"/>
              </a:rPr>
              <a:t>Terakado</a:t>
            </a:r>
            <a:r>
              <a:rPr kumimoji="1" lang="en-US" altLang="ja-JP" dirty="0">
                <a:latin typeface="+mn-lt"/>
              </a:rPr>
              <a:t>, et al., Plasma Fusion Res. 13, 3402096 (2018).</a:t>
            </a:r>
            <a:endParaRPr kumimoji="1" lang="ja-JP" altLang="en-US" dirty="0">
              <a:latin typeface="+mn-lt"/>
            </a:endParaRPr>
          </a:p>
        </p:txBody>
      </p:sp>
      <p:grpSp>
        <p:nvGrpSpPr>
          <p:cNvPr id="21" name="グループ化 20">
            <a:extLst>
              <a:ext uri="{FF2B5EF4-FFF2-40B4-BE49-F238E27FC236}">
                <a16:creationId xmlns:a16="http://schemas.microsoft.com/office/drawing/2014/main" id="{796D7C48-E751-42E4-6F76-91852A05FE31}"/>
              </a:ext>
            </a:extLst>
          </p:cNvPr>
          <p:cNvGrpSpPr/>
          <p:nvPr/>
        </p:nvGrpSpPr>
        <p:grpSpPr>
          <a:xfrm>
            <a:off x="4165403" y="2478929"/>
            <a:ext cx="4133834" cy="2726585"/>
            <a:chOff x="654190" y="2943529"/>
            <a:chExt cx="2992559" cy="1973825"/>
          </a:xfrm>
        </p:grpSpPr>
        <p:pic>
          <p:nvPicPr>
            <p:cNvPr id="4" name="図 3">
              <a:extLst>
                <a:ext uri="{FF2B5EF4-FFF2-40B4-BE49-F238E27FC236}">
                  <a16:creationId xmlns:a16="http://schemas.microsoft.com/office/drawing/2014/main" id="{80BA3772-AAFA-D8D2-842C-884DD1C9C035}"/>
                </a:ext>
              </a:extLst>
            </p:cNvPr>
            <p:cNvPicPr>
              <a:picLocks noChangeAspect="1"/>
            </p:cNvPicPr>
            <p:nvPr/>
          </p:nvPicPr>
          <p:blipFill>
            <a:blip r:embed="rId2"/>
            <a:srcRect b="53318"/>
            <a:stretch/>
          </p:blipFill>
          <p:spPr>
            <a:xfrm>
              <a:off x="695526" y="2943529"/>
              <a:ext cx="2951223" cy="1780759"/>
            </a:xfrm>
            <a:prstGeom prst="rect">
              <a:avLst/>
            </a:prstGeom>
          </p:spPr>
        </p:pic>
        <p:pic>
          <p:nvPicPr>
            <p:cNvPr id="17" name="図 16">
              <a:extLst>
                <a:ext uri="{FF2B5EF4-FFF2-40B4-BE49-F238E27FC236}">
                  <a16:creationId xmlns:a16="http://schemas.microsoft.com/office/drawing/2014/main" id="{48E2F613-F6B7-70CC-C1F2-8F07886870B8}"/>
                </a:ext>
              </a:extLst>
            </p:cNvPr>
            <p:cNvPicPr>
              <a:picLocks noChangeAspect="1"/>
            </p:cNvPicPr>
            <p:nvPr/>
          </p:nvPicPr>
          <p:blipFill>
            <a:blip r:embed="rId2"/>
            <a:srcRect t="91157" b="4325"/>
            <a:stretch>
              <a:fillRect/>
            </a:stretch>
          </p:blipFill>
          <p:spPr>
            <a:xfrm>
              <a:off x="654190" y="4744995"/>
              <a:ext cx="2951223" cy="172359"/>
            </a:xfrm>
            <a:prstGeom prst="rect">
              <a:avLst/>
            </a:prstGeom>
          </p:spPr>
        </p:pic>
      </p:grpSp>
      <p:sp>
        <p:nvSpPr>
          <p:cNvPr id="23" name="テキスト ボックス 22">
            <a:extLst>
              <a:ext uri="{FF2B5EF4-FFF2-40B4-BE49-F238E27FC236}">
                <a16:creationId xmlns:a16="http://schemas.microsoft.com/office/drawing/2014/main" id="{03875C21-007A-70CB-B380-81C97A54DA7D}"/>
              </a:ext>
            </a:extLst>
          </p:cNvPr>
          <p:cNvSpPr txBox="1"/>
          <p:nvPr/>
        </p:nvSpPr>
        <p:spPr>
          <a:xfrm>
            <a:off x="4993411" y="1159609"/>
            <a:ext cx="4099437" cy="1200329"/>
          </a:xfrm>
          <a:prstGeom prst="rect">
            <a:avLst/>
          </a:prstGeom>
          <a:noFill/>
        </p:spPr>
        <p:txBody>
          <a:bodyPr wrap="square">
            <a:spAutoFit/>
          </a:bodyPr>
          <a:lstStyle/>
          <a:p>
            <a:r>
              <a:rPr lang="en" altLang="ja-JP" sz="2400" dirty="0"/>
              <a:t>Actual rotational temperature by spectroscopic measurement in GAMMA10</a:t>
            </a:r>
            <a:endParaRPr lang="en-US" altLang="ja-JP" sz="2400" dirty="0">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id="{C2C99A36-1D31-A0D9-58E3-31E0617AD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05" y="2471318"/>
            <a:ext cx="3900285" cy="3900285"/>
          </a:xfrm>
          <a:prstGeom prst="rect">
            <a:avLst/>
          </a:prstGeom>
        </p:spPr>
      </p:pic>
      <p:sp>
        <p:nvSpPr>
          <p:cNvPr id="6" name="コンテンツ プレースホルダー 2">
            <a:extLst>
              <a:ext uri="{FF2B5EF4-FFF2-40B4-BE49-F238E27FC236}">
                <a16:creationId xmlns:a16="http://schemas.microsoft.com/office/drawing/2014/main" id="{AA9FB3F8-8512-6687-85FC-7D968107DC8B}"/>
              </a:ext>
            </a:extLst>
          </p:cNvPr>
          <p:cNvSpPr txBox="1">
            <a:spLocks/>
          </p:cNvSpPr>
          <p:nvPr/>
        </p:nvSpPr>
        <p:spPr>
          <a:xfrm>
            <a:off x="826499" y="2464928"/>
            <a:ext cx="2808312" cy="332186"/>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500" dirty="0">
                <a:latin typeface="ＭＳ Ｐゴシック" panose="020B0600070205080204" pitchFamily="50" charset="-128"/>
                <a:ea typeface="ＭＳ Ｐゴシック" panose="020B0600070205080204" pitchFamily="50" charset="-128"/>
              </a:rPr>
              <a:t>2 cm from the inner divertor at No. 0</a:t>
            </a:r>
          </a:p>
        </p:txBody>
      </p:sp>
      <p:sp>
        <p:nvSpPr>
          <p:cNvPr id="7" name="楕円 5">
            <a:extLst>
              <a:ext uri="{FF2B5EF4-FFF2-40B4-BE49-F238E27FC236}">
                <a16:creationId xmlns:a16="http://schemas.microsoft.com/office/drawing/2014/main" id="{39C73788-5BCA-B6E0-B0D6-131E73C8EE03}"/>
              </a:ext>
            </a:extLst>
          </p:cNvPr>
          <p:cNvSpPr/>
          <p:nvPr/>
        </p:nvSpPr>
        <p:spPr>
          <a:xfrm rot="7361134">
            <a:off x="2261605" y="4544123"/>
            <a:ext cx="774662" cy="1376586"/>
          </a:xfrm>
          <a:prstGeom prst="ellipse">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solidFill>
                <a:srgbClr val="FF0000"/>
              </a:solidFill>
            </a:endParaRPr>
          </a:p>
        </p:txBody>
      </p:sp>
      <p:sp>
        <p:nvSpPr>
          <p:cNvPr id="8" name="テキスト ボックス 7">
            <a:extLst>
              <a:ext uri="{FF2B5EF4-FFF2-40B4-BE49-F238E27FC236}">
                <a16:creationId xmlns:a16="http://schemas.microsoft.com/office/drawing/2014/main" id="{3BE9A258-4AB8-5A2E-1553-A3DDD91A2AA1}"/>
              </a:ext>
            </a:extLst>
          </p:cNvPr>
          <p:cNvSpPr txBox="1"/>
          <p:nvPr/>
        </p:nvSpPr>
        <p:spPr>
          <a:xfrm>
            <a:off x="730946" y="1173982"/>
            <a:ext cx="3474664" cy="1200329"/>
          </a:xfrm>
          <a:prstGeom prst="rect">
            <a:avLst/>
          </a:prstGeom>
          <a:noFill/>
        </p:spPr>
        <p:txBody>
          <a:bodyPr wrap="square">
            <a:spAutoFit/>
          </a:bodyPr>
          <a:lstStyle/>
          <a:p>
            <a:r>
              <a:rPr lang="en" altLang="ja-JP" sz="2400" dirty="0"/>
              <a:t>Simulation results using wall model + neutral transport for JA-DEMO</a:t>
            </a:r>
            <a:endParaRPr lang="en-US" altLang="ja-JP" sz="24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DB85632-A44A-9EE8-D853-A7B2F234A59E}"/>
              </a:ext>
            </a:extLst>
          </p:cNvPr>
          <p:cNvSpPr txBox="1"/>
          <p:nvPr/>
        </p:nvSpPr>
        <p:spPr>
          <a:xfrm>
            <a:off x="5652120" y="5177390"/>
            <a:ext cx="2187202" cy="338554"/>
          </a:xfrm>
          <a:prstGeom prst="rect">
            <a:avLst/>
          </a:prstGeom>
          <a:noFill/>
        </p:spPr>
        <p:txBody>
          <a:bodyPr wrap="none" rtlCol="0">
            <a:spAutoFit/>
          </a:bodyPr>
          <a:lstStyle/>
          <a:p>
            <a:r>
              <a:rPr kumimoji="1" lang="en-US" altLang="ja-JP" sz="1600" b="1" dirty="0"/>
              <a:t>Wall temperature (K)</a:t>
            </a:r>
            <a:endParaRPr kumimoji="1" lang="ja-JP" altLang="en-US" sz="1600" b="1"/>
          </a:p>
        </p:txBody>
      </p:sp>
    </p:spTree>
    <p:extLst>
      <p:ext uri="{BB962C8B-B14F-4D97-AF65-F5344CB8AC3E}">
        <p14:creationId xmlns:p14="http://schemas.microsoft.com/office/powerpoint/2010/main" val="184029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65AF-4A61-AEFD-E16D-AAC4CD3804E9}"/>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EC23E63F-B3A1-DC57-6A9E-CBDE3E347B7C}"/>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2F47D6CB-8C91-0A82-CBB2-1197D3D6EA5F}"/>
              </a:ext>
            </a:extLst>
          </p:cNvPr>
          <p:cNvSpPr txBox="1"/>
          <p:nvPr/>
        </p:nvSpPr>
        <p:spPr>
          <a:xfrm>
            <a:off x="179512" y="1287905"/>
            <a:ext cx="9217024" cy="517064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Background</a:t>
            </a: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Molecular dynamics simulation of hydrogen recycling on tungsten wall</a:t>
            </a:r>
          </a:p>
          <a:p>
            <a:pPr marL="457200" lvl="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Integration</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with fluid codes and neutral transport simulation</a:t>
            </a:r>
          </a:p>
          <a:p>
            <a:pPr marL="457200" indent="-457200">
              <a:spcBef>
                <a:spcPts val="1200"/>
              </a:spcBef>
              <a:buFont typeface="+mj-lt"/>
              <a:buAutoNum type="arabicPeriod"/>
              <a:defRPr/>
            </a:pPr>
            <a:r>
              <a:rPr lang="en" altLang="ja-JP" sz="3000" dirty="0">
                <a:solidFill>
                  <a:srgbClr val="FF0000"/>
                </a:solidFill>
                <a:latin typeface="Times New Roman" panose="02020603050405020304" pitchFamily="18" charset="0"/>
                <a:cs typeface="Times New Roman" panose="02020603050405020304" pitchFamily="18" charset="0"/>
              </a:rPr>
              <a:t>Machine learning approaches for the wall model</a:t>
            </a:r>
            <a:endParaRPr kumimoji="0" lang="en"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a:p>
            <a:pPr marL="914400" lvl="1" indent="-457200">
              <a:spcBef>
                <a:spcPts val="1200"/>
              </a:spcBef>
              <a:buFont typeface="+mj-lt"/>
              <a:buAutoNum type="arabicPeriod"/>
              <a:defRPr/>
            </a:pPr>
            <a:r>
              <a:rPr kumimoji="1" lang="en-US" altLang="ja-JP" sz="3000" dirty="0">
                <a:solidFill>
                  <a:srgbClr val="FF0000"/>
                </a:solidFill>
                <a:latin typeface="Times New Roman" panose="02020603050405020304" pitchFamily="18" charset="0"/>
                <a:cs typeface="Times New Roman" panose="02020603050405020304" pitchFamily="18" charset="0"/>
              </a:rPr>
              <a:t>Prediction model for </a:t>
            </a:r>
            <a:r>
              <a:rPr lang="en" altLang="ja-JP" sz="3000" dirty="0">
                <a:solidFill>
                  <a:srgbClr val="FF0000"/>
                </a:solidFill>
                <a:latin typeface="Times New Roman" panose="02020603050405020304" pitchFamily="18" charset="0"/>
                <a:cs typeface="Times New Roman" panose="02020603050405020304" pitchFamily="18" charset="0"/>
              </a:rPr>
              <a:t>emission distribution</a:t>
            </a:r>
            <a:endParaRPr kumimoji="1" lang="en-US" altLang="ja-JP" sz="3000" dirty="0">
              <a:solidFill>
                <a:srgbClr val="FF0000"/>
              </a:solidFill>
              <a:latin typeface="Times New Roman" panose="02020603050405020304" pitchFamily="18" charset="0"/>
              <a:cs typeface="Times New Roman" panose="02020603050405020304" pitchFamily="18" charset="0"/>
            </a:endParaRPr>
          </a:p>
          <a:p>
            <a:pPr marL="914400" lvl="1"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Deep learning assisted </a:t>
            </a:r>
            <a:r>
              <a:rPr lang="en" altLang="ja-JP" sz="3000" dirty="0" err="1">
                <a:latin typeface="Times New Roman" panose="02020603050405020304" pitchFamily="18" charset="0"/>
                <a:cs typeface="Times New Roman" panose="02020603050405020304" pitchFamily="18" charset="0"/>
              </a:rPr>
              <a:t>kMC</a:t>
            </a:r>
            <a:r>
              <a:rPr lang="en" altLang="ja-JP" sz="3000" dirty="0">
                <a:latin typeface="Times New Roman" panose="02020603050405020304" pitchFamily="18" charset="0"/>
                <a:cs typeface="Times New Roman" panose="02020603050405020304" pitchFamily="18" charset="0"/>
              </a:rPr>
              <a:t>-MD hybrid simulation</a:t>
            </a:r>
            <a:endParaRPr kumimoji="0" lang="en"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Future work: </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77A0113-1C61-7A40-C86D-9BD57040D8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970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CF60D3A-156B-4A6C-412F-E16B9E515C25}"/>
              </a:ext>
            </a:extLst>
          </p:cNvPr>
          <p:cNvSpPr/>
          <p:nvPr/>
        </p:nvSpPr>
        <p:spPr>
          <a:xfrm>
            <a:off x="1143000" y="106493"/>
            <a:ext cx="6856967" cy="954107"/>
          </a:xfrm>
          <a:prstGeom prst="rect">
            <a:avLst/>
          </a:prstGeom>
          <a:noFill/>
          <a:ln>
            <a:solidFill>
              <a:schemeClr val="bg1"/>
            </a:solidFill>
          </a:ln>
        </p:spPr>
        <p:txBody>
          <a:bodyPr wrap="square">
            <a:spAutoFit/>
          </a:bodyPr>
          <a:lstStyle/>
          <a:p>
            <a:pPr lvl="0" algn="ctr">
              <a:defRPr/>
            </a:pPr>
            <a:r>
              <a:rPr lang="en-US" altLang="ja-JP" sz="2800" b="1" u="sng" dirty="0">
                <a:latin typeface="Times New Roman" panose="02020603050405020304" pitchFamily="18" charset="0"/>
                <a:cs typeface="Times New Roman" panose="02020603050405020304" pitchFamily="18" charset="0"/>
              </a:rPr>
              <a:t>Application of Machine Learning (ML)</a:t>
            </a:r>
            <a:br>
              <a:rPr lang="en-US" altLang="ja-JP" sz="2800" b="1" u="sng" dirty="0">
                <a:latin typeface="Times New Roman" panose="02020603050405020304" pitchFamily="18" charset="0"/>
                <a:cs typeface="Times New Roman" panose="02020603050405020304" pitchFamily="18" charset="0"/>
              </a:rPr>
            </a:br>
            <a:r>
              <a:rPr lang="en-US" altLang="ja-JP" sz="2800" b="1" u="sng" dirty="0">
                <a:latin typeface="Times New Roman" panose="02020603050405020304" pitchFamily="18" charset="0"/>
                <a:cs typeface="Times New Roman" panose="02020603050405020304" pitchFamily="18" charset="0"/>
              </a:rPr>
              <a:t>to Hydrogen Recycling Model</a:t>
            </a:r>
            <a:endParaRPr lang="ja-JP" altLang="en-US" sz="2800" b="1" u="sng" dirty="0">
              <a:latin typeface="Times New Roman" panose="02020603050405020304" pitchFamily="18" charset="0"/>
              <a:ea typeface="ＭＳ Ｐゴシック"/>
              <a:cs typeface="Times New Roman" panose="02020603050405020304" pitchFamily="18" charset="0"/>
            </a:endParaRPr>
          </a:p>
        </p:txBody>
      </p:sp>
      <p:grpSp>
        <p:nvGrpSpPr>
          <p:cNvPr id="184" name="グループ化 183">
            <a:extLst>
              <a:ext uri="{FF2B5EF4-FFF2-40B4-BE49-F238E27FC236}">
                <a16:creationId xmlns:a16="http://schemas.microsoft.com/office/drawing/2014/main" id="{5BD5235C-7335-C590-3281-695162CD6856}"/>
              </a:ext>
            </a:extLst>
          </p:cNvPr>
          <p:cNvGrpSpPr/>
          <p:nvPr/>
        </p:nvGrpSpPr>
        <p:grpSpPr>
          <a:xfrm>
            <a:off x="767591" y="1377491"/>
            <a:ext cx="3758186" cy="3122142"/>
            <a:chOff x="723396" y="-1028093"/>
            <a:chExt cx="9231221" cy="7668907"/>
          </a:xfrm>
        </p:grpSpPr>
        <p:sp>
          <p:nvSpPr>
            <p:cNvPr id="185" name="テキスト ボックス 150">
              <a:extLst>
                <a:ext uri="{FF2B5EF4-FFF2-40B4-BE49-F238E27FC236}">
                  <a16:creationId xmlns:a16="http://schemas.microsoft.com/office/drawing/2014/main" id="{FC475676-E2E6-97B7-362B-002BB5EC7C24}"/>
                </a:ext>
              </a:extLst>
            </p:cNvPr>
            <p:cNvSpPr txBox="1">
              <a:spLocks noChangeArrowheads="1"/>
            </p:cNvSpPr>
            <p:nvPr/>
          </p:nvSpPr>
          <p:spPr bwMode="auto">
            <a:xfrm>
              <a:off x="6952742" y="2219341"/>
              <a:ext cx="2709755" cy="68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b="1" dirty="0">
                  <a:latin typeface="Times New Roman" panose="02020603050405020304" pitchFamily="18" charset="0"/>
                  <a:cs typeface="Times New Roman" panose="02020603050405020304" pitchFamily="18" charset="0"/>
                </a:rPr>
                <a:t>Incident atom</a:t>
              </a:r>
              <a:endParaRPr lang="ja-JP" altLang="en-US" sz="1200" b="1" dirty="0">
                <a:latin typeface="Times New Roman" panose="02020603050405020304" pitchFamily="18" charset="0"/>
                <a:cs typeface="Times New Roman" panose="02020603050405020304" pitchFamily="18" charset="0"/>
              </a:endParaRPr>
            </a:p>
          </p:txBody>
        </p:sp>
        <p:sp>
          <p:nvSpPr>
            <p:cNvPr id="186" name="テキスト ボックス 155">
              <a:extLst>
                <a:ext uri="{FF2B5EF4-FFF2-40B4-BE49-F238E27FC236}">
                  <a16:creationId xmlns:a16="http://schemas.microsoft.com/office/drawing/2014/main" id="{9643A633-6031-F77D-F67A-02BD5B4C08F0}"/>
                </a:ext>
              </a:extLst>
            </p:cNvPr>
            <p:cNvSpPr txBox="1">
              <a:spLocks noChangeArrowheads="1"/>
            </p:cNvSpPr>
            <p:nvPr/>
          </p:nvSpPr>
          <p:spPr bwMode="auto">
            <a:xfrm>
              <a:off x="5507511" y="2988015"/>
              <a:ext cx="2981323" cy="68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dirty="0">
                  <a:solidFill>
                    <a:srgbClr val="000000"/>
                  </a:solidFill>
                  <a:latin typeface="Times New Roman" panose="02020603050405020304" pitchFamily="18" charset="0"/>
                  <a:cs typeface="Times New Roman" panose="02020603050405020304" pitchFamily="18" charset="0"/>
                </a:rPr>
                <a:t>Wall</a:t>
              </a:r>
            </a:p>
          </p:txBody>
        </p:sp>
        <p:grpSp>
          <p:nvGrpSpPr>
            <p:cNvPr id="187" name="グループ化 63">
              <a:extLst>
                <a:ext uri="{FF2B5EF4-FFF2-40B4-BE49-F238E27FC236}">
                  <a16:creationId xmlns:a16="http://schemas.microsoft.com/office/drawing/2014/main" id="{7D4BED9E-4B8E-8FFF-447B-3B25C6DC9312}"/>
                </a:ext>
              </a:extLst>
            </p:cNvPr>
            <p:cNvGrpSpPr>
              <a:grpSpLocks/>
            </p:cNvGrpSpPr>
            <p:nvPr/>
          </p:nvGrpSpPr>
          <p:grpSpPr bwMode="auto">
            <a:xfrm>
              <a:off x="2839415" y="3480697"/>
              <a:ext cx="4743450" cy="2425699"/>
              <a:chOff x="2350227" y="3774763"/>
              <a:chExt cx="4743310" cy="2425325"/>
            </a:xfrm>
          </p:grpSpPr>
          <p:sp>
            <p:nvSpPr>
              <p:cNvPr id="215" name="フローチャート: データ 214">
                <a:extLst>
                  <a:ext uri="{FF2B5EF4-FFF2-40B4-BE49-F238E27FC236}">
                    <a16:creationId xmlns:a16="http://schemas.microsoft.com/office/drawing/2014/main" id="{47CEF1F9-7C7A-5E55-0B85-617D77D15B61}"/>
                  </a:ext>
                </a:extLst>
              </p:cNvPr>
              <p:cNvSpPr/>
              <p:nvPr/>
            </p:nvSpPr>
            <p:spPr>
              <a:xfrm>
                <a:off x="2350227" y="3785873"/>
                <a:ext cx="4729022" cy="542841"/>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prstClr val="white"/>
                  </a:solidFill>
                </a:endParaRPr>
              </a:p>
            </p:txBody>
          </p:sp>
          <p:cxnSp>
            <p:nvCxnSpPr>
              <p:cNvPr id="216" name="直線コネクタ 215">
                <a:extLst>
                  <a:ext uri="{FF2B5EF4-FFF2-40B4-BE49-F238E27FC236}">
                    <a16:creationId xmlns:a16="http://schemas.microsoft.com/office/drawing/2014/main" id="{6FF14D23-8F82-1824-C4F1-5421F227BBAF}"/>
                  </a:ext>
                </a:extLst>
              </p:cNvPr>
              <p:cNvCxnSpPr/>
              <p:nvPr/>
            </p:nvCxnSpPr>
            <p:spPr bwMode="auto">
              <a:xfrm flipV="1">
                <a:off x="5890248" y="5003299"/>
                <a:ext cx="233355" cy="273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7" name="グループ化 164">
                <a:extLst>
                  <a:ext uri="{FF2B5EF4-FFF2-40B4-BE49-F238E27FC236}">
                    <a16:creationId xmlns:a16="http://schemas.microsoft.com/office/drawing/2014/main" id="{56D40702-693C-706C-BC87-6630182786E4}"/>
                  </a:ext>
                </a:extLst>
              </p:cNvPr>
              <p:cNvGrpSpPr>
                <a:grpSpLocks/>
              </p:cNvGrpSpPr>
              <p:nvPr/>
            </p:nvGrpSpPr>
            <p:grpSpPr bwMode="auto">
              <a:xfrm>
                <a:off x="2711209" y="3774763"/>
                <a:ext cx="4335988" cy="540855"/>
                <a:chOff x="614760" y="2450850"/>
                <a:chExt cx="3497827" cy="605813"/>
              </a:xfrm>
            </p:grpSpPr>
            <p:grpSp>
              <p:nvGrpSpPr>
                <p:cNvPr id="244" name="グループ化 131">
                  <a:extLst>
                    <a:ext uri="{FF2B5EF4-FFF2-40B4-BE49-F238E27FC236}">
                      <a16:creationId xmlns:a16="http://schemas.microsoft.com/office/drawing/2014/main" id="{4F8B34C4-7BF6-833F-9FDD-31D013EF2B71}"/>
                    </a:ext>
                  </a:extLst>
                </p:cNvPr>
                <p:cNvGrpSpPr>
                  <a:grpSpLocks/>
                </p:cNvGrpSpPr>
                <p:nvPr/>
              </p:nvGrpSpPr>
              <p:grpSpPr bwMode="auto">
                <a:xfrm>
                  <a:off x="614760" y="2460201"/>
                  <a:ext cx="1490136" cy="596462"/>
                  <a:chOff x="614760" y="2460201"/>
                  <a:chExt cx="1490136" cy="596462"/>
                </a:xfrm>
              </p:grpSpPr>
              <p:cxnSp>
                <p:nvCxnSpPr>
                  <p:cNvPr id="255" name="直線コネクタ 254">
                    <a:extLst>
                      <a:ext uri="{FF2B5EF4-FFF2-40B4-BE49-F238E27FC236}">
                        <a16:creationId xmlns:a16="http://schemas.microsoft.com/office/drawing/2014/main" id="{54CF9564-7114-C62A-6A5C-534F7822B2D1}"/>
                      </a:ext>
                    </a:extLst>
                  </p:cNvPr>
                  <p:cNvCxnSpPr/>
                  <p:nvPr/>
                </p:nvCxnSpPr>
                <p:spPr>
                  <a:xfrm flipV="1">
                    <a:off x="614251" y="2468628"/>
                    <a:ext cx="746586" cy="588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14EBD5BD-61CC-2C2E-2A00-D68195FFE26C}"/>
                      </a:ext>
                    </a:extLst>
                  </p:cNvPr>
                  <p:cNvCxnSpPr/>
                  <p:nvPr/>
                </p:nvCxnSpPr>
                <p:spPr>
                  <a:xfrm flipV="1">
                    <a:off x="862686" y="2459738"/>
                    <a:ext cx="745305" cy="5884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3E5223CF-CE8C-C34B-BF24-6FC1BC04BC78}"/>
                      </a:ext>
                    </a:extLst>
                  </p:cNvPr>
                  <p:cNvCxnSpPr/>
                  <p:nvPr/>
                </p:nvCxnSpPr>
                <p:spPr>
                  <a:xfrm flipV="1">
                    <a:off x="1109841" y="2468628"/>
                    <a:ext cx="746585" cy="588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a:extLst>
                      <a:ext uri="{FF2B5EF4-FFF2-40B4-BE49-F238E27FC236}">
                        <a16:creationId xmlns:a16="http://schemas.microsoft.com/office/drawing/2014/main" id="{D15F8FE0-8B27-27BA-0C7F-BAD55F8B9C11}"/>
                      </a:ext>
                    </a:extLst>
                  </p:cNvPr>
                  <p:cNvCxnSpPr/>
                  <p:nvPr/>
                </p:nvCxnSpPr>
                <p:spPr>
                  <a:xfrm flipV="1">
                    <a:off x="1360837" y="2459738"/>
                    <a:ext cx="744024" cy="5884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グループ化 132">
                  <a:extLst>
                    <a:ext uri="{FF2B5EF4-FFF2-40B4-BE49-F238E27FC236}">
                      <a16:creationId xmlns:a16="http://schemas.microsoft.com/office/drawing/2014/main" id="{4A58D358-0C51-797D-F11D-3A9216CBBDCD}"/>
                    </a:ext>
                  </a:extLst>
                </p:cNvPr>
                <p:cNvGrpSpPr>
                  <a:grpSpLocks/>
                </p:cNvGrpSpPr>
                <p:nvPr/>
              </p:nvGrpSpPr>
              <p:grpSpPr bwMode="auto">
                <a:xfrm>
                  <a:off x="1631059" y="2450850"/>
                  <a:ext cx="1490136" cy="596462"/>
                  <a:chOff x="614760" y="2460201"/>
                  <a:chExt cx="1490136" cy="596462"/>
                </a:xfrm>
              </p:grpSpPr>
              <p:cxnSp>
                <p:nvCxnSpPr>
                  <p:cNvPr id="251" name="直線コネクタ 250">
                    <a:extLst>
                      <a:ext uri="{FF2B5EF4-FFF2-40B4-BE49-F238E27FC236}">
                        <a16:creationId xmlns:a16="http://schemas.microsoft.com/office/drawing/2014/main" id="{60D86D60-75C5-B514-4AD2-2EAA09F6ABB9}"/>
                      </a:ext>
                    </a:extLst>
                  </p:cNvPr>
                  <p:cNvCxnSpPr/>
                  <p:nvPr/>
                </p:nvCxnSpPr>
                <p:spPr>
                  <a:xfrm flipV="1">
                    <a:off x="591692" y="2469090"/>
                    <a:ext cx="769637" cy="593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EB132C02-A99D-8243-5A84-67214AAF9053}"/>
                      </a:ext>
                    </a:extLst>
                  </p:cNvPr>
                  <p:cNvCxnSpPr/>
                  <p:nvPr/>
                </p:nvCxnSpPr>
                <p:spPr>
                  <a:xfrm flipV="1">
                    <a:off x="864459" y="2460201"/>
                    <a:ext cx="744024" cy="593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BAF31F8E-996A-5D37-6C62-6C901735DDEE}"/>
                      </a:ext>
                    </a:extLst>
                  </p:cNvPr>
                  <p:cNvCxnSpPr/>
                  <p:nvPr/>
                </p:nvCxnSpPr>
                <p:spPr>
                  <a:xfrm flipV="1">
                    <a:off x="1110333" y="2469090"/>
                    <a:ext cx="746585" cy="593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A13EC6AA-27FC-4DCE-1DAC-FA39FEFC25A9}"/>
                      </a:ext>
                    </a:extLst>
                  </p:cNvPr>
                  <p:cNvCxnSpPr/>
                  <p:nvPr/>
                </p:nvCxnSpPr>
                <p:spPr>
                  <a:xfrm flipV="1">
                    <a:off x="1361329" y="2460201"/>
                    <a:ext cx="745305" cy="593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グループ化 137">
                  <a:extLst>
                    <a:ext uri="{FF2B5EF4-FFF2-40B4-BE49-F238E27FC236}">
                      <a16:creationId xmlns:a16="http://schemas.microsoft.com/office/drawing/2014/main" id="{DBA9A5FF-AC67-DD36-B50A-E8E647A7FE30}"/>
                    </a:ext>
                  </a:extLst>
                </p:cNvPr>
                <p:cNvGrpSpPr>
                  <a:grpSpLocks/>
                </p:cNvGrpSpPr>
                <p:nvPr/>
              </p:nvGrpSpPr>
              <p:grpSpPr bwMode="auto">
                <a:xfrm>
                  <a:off x="2622451" y="2453448"/>
                  <a:ext cx="1490136" cy="596462"/>
                  <a:chOff x="614760" y="2460201"/>
                  <a:chExt cx="1490136" cy="596462"/>
                </a:xfrm>
              </p:grpSpPr>
              <p:cxnSp>
                <p:nvCxnSpPr>
                  <p:cNvPr id="247" name="直線コネクタ 246">
                    <a:extLst>
                      <a:ext uri="{FF2B5EF4-FFF2-40B4-BE49-F238E27FC236}">
                        <a16:creationId xmlns:a16="http://schemas.microsoft.com/office/drawing/2014/main" id="{FA084CA6-2C13-785A-999F-36ACC69B470F}"/>
                      </a:ext>
                    </a:extLst>
                  </p:cNvPr>
                  <p:cNvCxnSpPr/>
                  <p:nvPr/>
                </p:nvCxnSpPr>
                <p:spPr>
                  <a:xfrm flipV="1">
                    <a:off x="591479" y="2470047"/>
                    <a:ext cx="746586" cy="60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E6DB237B-C23A-D23C-8DD4-9E2F32C8239F}"/>
                      </a:ext>
                    </a:extLst>
                  </p:cNvPr>
                  <p:cNvCxnSpPr/>
                  <p:nvPr/>
                </p:nvCxnSpPr>
                <p:spPr>
                  <a:xfrm flipV="1">
                    <a:off x="839914" y="2459380"/>
                    <a:ext cx="746586" cy="611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A2E443CC-161B-DE9A-DDFA-B4E7DA7029D7}"/>
                      </a:ext>
                    </a:extLst>
                  </p:cNvPr>
                  <p:cNvCxnSpPr/>
                  <p:nvPr/>
                </p:nvCxnSpPr>
                <p:spPr>
                  <a:xfrm flipV="1">
                    <a:off x="1088350" y="2470047"/>
                    <a:ext cx="745305" cy="60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8B17FE87-4514-33E2-497C-DA8575C1D387}"/>
                      </a:ext>
                    </a:extLst>
                  </p:cNvPr>
                  <p:cNvCxnSpPr/>
                  <p:nvPr/>
                </p:nvCxnSpPr>
                <p:spPr>
                  <a:xfrm flipV="1">
                    <a:off x="1338066" y="2459380"/>
                    <a:ext cx="768356" cy="611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8" name="グループ化 165">
                <a:extLst>
                  <a:ext uri="{FF2B5EF4-FFF2-40B4-BE49-F238E27FC236}">
                    <a16:creationId xmlns:a16="http://schemas.microsoft.com/office/drawing/2014/main" id="{9810D82B-2652-8574-CC3E-3899F1261781}"/>
                  </a:ext>
                </a:extLst>
              </p:cNvPr>
              <p:cNvGrpSpPr>
                <a:grpSpLocks/>
              </p:cNvGrpSpPr>
              <p:nvPr/>
            </p:nvGrpSpPr>
            <p:grpSpPr bwMode="auto">
              <a:xfrm>
                <a:off x="2350227" y="3791095"/>
                <a:ext cx="4743310" cy="1801437"/>
                <a:chOff x="323557" y="2469144"/>
                <a:chExt cx="3826412" cy="2017792"/>
              </a:xfrm>
            </p:grpSpPr>
            <p:sp>
              <p:nvSpPr>
                <p:cNvPr id="224" name="フリーフォーム 22">
                  <a:extLst>
                    <a:ext uri="{FF2B5EF4-FFF2-40B4-BE49-F238E27FC236}">
                      <a16:creationId xmlns:a16="http://schemas.microsoft.com/office/drawing/2014/main" id="{7834A790-FA27-EE94-5D67-33E711B9EE19}"/>
                    </a:ext>
                  </a:extLst>
                </p:cNvPr>
                <p:cNvSpPr/>
                <p:nvPr/>
              </p:nvSpPr>
              <p:spPr>
                <a:xfrm>
                  <a:off x="323557" y="3754040"/>
                  <a:ext cx="3079826" cy="732489"/>
                </a:xfrm>
                <a:custGeom>
                  <a:avLst/>
                  <a:gdLst>
                    <a:gd name="connsiteX0" fmla="*/ 0 w 3080825"/>
                    <a:gd name="connsiteY0" fmla="*/ 0 h 731587"/>
                    <a:gd name="connsiteX1" fmla="*/ 928468 w 3080825"/>
                    <a:gd name="connsiteY1" fmla="*/ 225083 h 731587"/>
                    <a:gd name="connsiteX2" fmla="*/ 1702191 w 3080825"/>
                    <a:gd name="connsiteY2" fmla="*/ 731520 h 731587"/>
                    <a:gd name="connsiteX3" fmla="*/ 3080825 w 3080825"/>
                    <a:gd name="connsiteY3" fmla="*/ 253218 h 731587"/>
                  </a:gdLst>
                  <a:ahLst/>
                  <a:cxnLst>
                    <a:cxn ang="0">
                      <a:pos x="connsiteX0" y="connsiteY0"/>
                    </a:cxn>
                    <a:cxn ang="0">
                      <a:pos x="connsiteX1" y="connsiteY1"/>
                    </a:cxn>
                    <a:cxn ang="0">
                      <a:pos x="connsiteX2" y="connsiteY2"/>
                    </a:cxn>
                    <a:cxn ang="0">
                      <a:pos x="connsiteX3" y="connsiteY3"/>
                    </a:cxn>
                  </a:cxnLst>
                  <a:rect l="l" t="t" r="r" b="b"/>
                  <a:pathLst>
                    <a:path w="3080825" h="731587">
                      <a:moveTo>
                        <a:pt x="0" y="0"/>
                      </a:moveTo>
                      <a:cubicBezTo>
                        <a:pt x="322385" y="51581"/>
                        <a:pt x="644770" y="103163"/>
                        <a:pt x="928468" y="225083"/>
                      </a:cubicBezTo>
                      <a:cubicBezTo>
                        <a:pt x="1212167" y="347003"/>
                        <a:pt x="1343465" y="726831"/>
                        <a:pt x="1702191" y="731520"/>
                      </a:cubicBezTo>
                      <a:cubicBezTo>
                        <a:pt x="2060917" y="736209"/>
                        <a:pt x="2570871" y="494713"/>
                        <a:pt x="3080825" y="25321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00">
                    <a:solidFill>
                      <a:prstClr val="black"/>
                    </a:solidFill>
                  </a:endParaRPr>
                </a:p>
              </p:txBody>
            </p:sp>
            <p:sp>
              <p:nvSpPr>
                <p:cNvPr id="225" name="フリーフォーム 23">
                  <a:extLst>
                    <a:ext uri="{FF2B5EF4-FFF2-40B4-BE49-F238E27FC236}">
                      <a16:creationId xmlns:a16="http://schemas.microsoft.com/office/drawing/2014/main" id="{6B8C5519-FCF6-B50C-E8B2-33921633560B}"/>
                    </a:ext>
                  </a:extLst>
                </p:cNvPr>
                <p:cNvSpPr/>
                <p:nvPr/>
              </p:nvSpPr>
              <p:spPr>
                <a:xfrm>
                  <a:off x="3390577" y="3466023"/>
                  <a:ext cx="759392" cy="570702"/>
                </a:xfrm>
                <a:custGeom>
                  <a:avLst/>
                  <a:gdLst>
                    <a:gd name="connsiteX0" fmla="*/ 0 w 759655"/>
                    <a:gd name="connsiteY0" fmla="*/ 570565 h 570565"/>
                    <a:gd name="connsiteX1" fmla="*/ 337624 w 759655"/>
                    <a:gd name="connsiteY1" fmla="*/ 35992 h 570565"/>
                    <a:gd name="connsiteX2" fmla="*/ 759655 w 759655"/>
                    <a:gd name="connsiteY2" fmla="*/ 92263 h 570565"/>
                  </a:gdLst>
                  <a:ahLst/>
                  <a:cxnLst>
                    <a:cxn ang="0">
                      <a:pos x="connsiteX0" y="connsiteY0"/>
                    </a:cxn>
                    <a:cxn ang="0">
                      <a:pos x="connsiteX1" y="connsiteY1"/>
                    </a:cxn>
                    <a:cxn ang="0">
                      <a:pos x="connsiteX2" y="connsiteY2"/>
                    </a:cxn>
                  </a:cxnLst>
                  <a:rect l="l" t="t" r="r" b="b"/>
                  <a:pathLst>
                    <a:path w="759655" h="570565">
                      <a:moveTo>
                        <a:pt x="0" y="570565"/>
                      </a:moveTo>
                      <a:cubicBezTo>
                        <a:pt x="105507" y="343137"/>
                        <a:pt x="211015" y="115709"/>
                        <a:pt x="337624" y="35992"/>
                      </a:cubicBezTo>
                      <a:cubicBezTo>
                        <a:pt x="464233" y="-43725"/>
                        <a:pt x="611944" y="24269"/>
                        <a:pt x="759655" y="92263"/>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00">
                    <a:solidFill>
                      <a:prstClr val="black"/>
                    </a:solidFill>
                  </a:endParaRPr>
                </a:p>
              </p:txBody>
            </p:sp>
            <p:cxnSp>
              <p:nvCxnSpPr>
                <p:cNvPr id="226" name="直線コネクタ 225">
                  <a:extLst>
                    <a:ext uri="{FF2B5EF4-FFF2-40B4-BE49-F238E27FC236}">
                      <a16:creationId xmlns:a16="http://schemas.microsoft.com/office/drawing/2014/main" id="{ED7D8FC1-1805-4338-6551-3D5FB72333D5}"/>
                    </a:ext>
                  </a:extLst>
                </p:cNvPr>
                <p:cNvCxnSpPr/>
                <p:nvPr/>
              </p:nvCxnSpPr>
              <p:spPr>
                <a:xfrm flipV="1">
                  <a:off x="323557" y="3065999"/>
                  <a:ext cx="286853" cy="4533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A58E0633-DB9E-E34F-B669-BC236BB9EE3E}"/>
                    </a:ext>
                  </a:extLst>
                </p:cNvPr>
                <p:cNvCxnSpPr/>
                <p:nvPr/>
              </p:nvCxnSpPr>
              <p:spPr>
                <a:xfrm flipV="1">
                  <a:off x="420882" y="3089111"/>
                  <a:ext cx="425157" cy="673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40958E88-20FD-8A11-5C3C-115D80EB0DD0}"/>
                    </a:ext>
                  </a:extLst>
                </p:cNvPr>
                <p:cNvCxnSpPr/>
                <p:nvPr/>
              </p:nvCxnSpPr>
              <p:spPr>
                <a:xfrm flipV="1">
                  <a:off x="629618" y="3106890"/>
                  <a:ext cx="457172" cy="716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74763630-DD8C-4D2D-34C1-8A0AA99AC734}"/>
                    </a:ext>
                  </a:extLst>
                </p:cNvPr>
                <p:cNvCxnSpPr/>
                <p:nvPr/>
              </p:nvCxnSpPr>
              <p:spPr>
                <a:xfrm flipV="1">
                  <a:off x="858845" y="3065999"/>
                  <a:ext cx="501992" cy="78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a:extLst>
                    <a:ext uri="{FF2B5EF4-FFF2-40B4-BE49-F238E27FC236}">
                      <a16:creationId xmlns:a16="http://schemas.microsoft.com/office/drawing/2014/main" id="{C330DFBA-92D8-0FA7-AC6C-BF1DCB202423}"/>
                    </a:ext>
                  </a:extLst>
                </p:cNvPr>
                <p:cNvCxnSpPr/>
                <p:nvPr/>
              </p:nvCxnSpPr>
              <p:spPr>
                <a:xfrm flipV="1">
                  <a:off x="1070142" y="3065999"/>
                  <a:ext cx="539130" cy="8498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8F30C7B1-7547-AFC0-71C9-08B9DD756521}"/>
                    </a:ext>
                  </a:extLst>
                </p:cNvPr>
                <p:cNvCxnSpPr>
                  <a:stCxn id="224" idx="1"/>
                  <a:endCxn id="215" idx="3"/>
                </p:cNvCxnSpPr>
                <p:nvPr/>
              </p:nvCxnSpPr>
              <p:spPr>
                <a:xfrm flipV="1">
                  <a:off x="1251987" y="3122891"/>
                  <a:ext cx="598037" cy="856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407F5FA8-C31B-B1AF-B043-0460719A7B6F}"/>
                    </a:ext>
                  </a:extLst>
                </p:cNvPr>
                <p:cNvCxnSpPr/>
                <p:nvPr/>
              </p:nvCxnSpPr>
              <p:spPr>
                <a:xfrm flipV="1">
                  <a:off x="1468407" y="3062443"/>
                  <a:ext cx="641577" cy="1009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a:extLst>
                    <a:ext uri="{FF2B5EF4-FFF2-40B4-BE49-F238E27FC236}">
                      <a16:creationId xmlns:a16="http://schemas.microsoft.com/office/drawing/2014/main" id="{0DC3BBF6-961F-B43E-14BB-76280D9A8224}"/>
                    </a:ext>
                  </a:extLst>
                </p:cNvPr>
                <p:cNvCxnSpPr/>
                <p:nvPr/>
              </p:nvCxnSpPr>
              <p:spPr>
                <a:xfrm flipV="1">
                  <a:off x="1609272" y="3062443"/>
                  <a:ext cx="750428" cy="1180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a:extLst>
                    <a:ext uri="{FF2B5EF4-FFF2-40B4-BE49-F238E27FC236}">
                      <a16:creationId xmlns:a16="http://schemas.microsoft.com/office/drawing/2014/main" id="{5963215E-788B-FB71-2192-BEA971B7AF99}"/>
                    </a:ext>
                  </a:extLst>
                </p:cNvPr>
                <p:cNvCxnSpPr/>
                <p:nvPr/>
              </p:nvCxnSpPr>
              <p:spPr>
                <a:xfrm flipV="1">
                  <a:off x="1737332" y="3089111"/>
                  <a:ext cx="854155" cy="1344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a:extLst>
                    <a:ext uri="{FF2B5EF4-FFF2-40B4-BE49-F238E27FC236}">
                      <a16:creationId xmlns:a16="http://schemas.microsoft.com/office/drawing/2014/main" id="{25870DC8-5C9F-E874-1D5F-59F75FCBDFFB}"/>
                    </a:ext>
                  </a:extLst>
                </p:cNvPr>
                <p:cNvCxnSpPr/>
                <p:nvPr/>
              </p:nvCxnSpPr>
              <p:spPr>
                <a:xfrm flipV="1">
                  <a:off x="1981925" y="3089111"/>
                  <a:ext cx="860559" cy="1351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a:extLst>
                    <a:ext uri="{FF2B5EF4-FFF2-40B4-BE49-F238E27FC236}">
                      <a16:creationId xmlns:a16="http://schemas.microsoft.com/office/drawing/2014/main" id="{8E6667CB-C486-6563-ECD0-148B91780889}"/>
                    </a:ext>
                  </a:extLst>
                </p:cNvPr>
                <p:cNvCxnSpPr/>
                <p:nvPr/>
              </p:nvCxnSpPr>
              <p:spPr>
                <a:xfrm flipV="1">
                  <a:off x="2231641" y="3062443"/>
                  <a:ext cx="877206" cy="1377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a:extLst>
                    <a:ext uri="{FF2B5EF4-FFF2-40B4-BE49-F238E27FC236}">
                      <a16:creationId xmlns:a16="http://schemas.microsoft.com/office/drawing/2014/main" id="{112E5082-D96A-99E7-90F4-FBA1FD96CED5}"/>
                    </a:ext>
                  </a:extLst>
                </p:cNvPr>
                <p:cNvCxnSpPr/>
                <p:nvPr/>
              </p:nvCxnSpPr>
              <p:spPr>
                <a:xfrm flipV="1">
                  <a:off x="2483917" y="3062443"/>
                  <a:ext cx="874645" cy="1370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a:extLst>
                    <a:ext uri="{FF2B5EF4-FFF2-40B4-BE49-F238E27FC236}">
                      <a16:creationId xmlns:a16="http://schemas.microsoft.com/office/drawing/2014/main" id="{4AA3A962-23AE-A4F3-ABA2-9C84AE65B5D6}"/>
                    </a:ext>
                  </a:extLst>
                </p:cNvPr>
                <p:cNvCxnSpPr/>
                <p:nvPr/>
              </p:nvCxnSpPr>
              <p:spPr>
                <a:xfrm flipV="1">
                  <a:off x="2842483" y="3444688"/>
                  <a:ext cx="525043" cy="819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a:extLst>
                    <a:ext uri="{FF2B5EF4-FFF2-40B4-BE49-F238E27FC236}">
                      <a16:creationId xmlns:a16="http://schemas.microsoft.com/office/drawing/2014/main" id="{7F2F3CAA-0B6F-36C3-FB8F-1C054414B060}"/>
                    </a:ext>
                  </a:extLst>
                </p:cNvPr>
                <p:cNvCxnSpPr/>
                <p:nvPr/>
              </p:nvCxnSpPr>
              <p:spPr>
                <a:xfrm flipV="1">
                  <a:off x="3367526" y="2763758"/>
                  <a:ext cx="368811" cy="105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F099FB4E-569D-C01C-B300-EBF31710F54C}"/>
                    </a:ext>
                  </a:extLst>
                </p:cNvPr>
                <p:cNvCxnSpPr/>
                <p:nvPr/>
              </p:nvCxnSpPr>
              <p:spPr>
                <a:xfrm flipV="1">
                  <a:off x="3822137" y="2468629"/>
                  <a:ext cx="318867" cy="9973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a:extLst>
                    <a:ext uri="{FF2B5EF4-FFF2-40B4-BE49-F238E27FC236}">
                      <a16:creationId xmlns:a16="http://schemas.microsoft.com/office/drawing/2014/main" id="{385B4F3F-21B5-6961-73E7-A9307D89F5FE}"/>
                    </a:ext>
                  </a:extLst>
                </p:cNvPr>
                <p:cNvCxnSpPr/>
                <p:nvPr/>
              </p:nvCxnSpPr>
              <p:spPr>
                <a:xfrm flipV="1">
                  <a:off x="3971966" y="2968214"/>
                  <a:ext cx="169038" cy="526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a:extLst>
                    <a:ext uri="{FF2B5EF4-FFF2-40B4-BE49-F238E27FC236}">
                      <a16:creationId xmlns:a16="http://schemas.microsoft.com/office/drawing/2014/main" id="{E5433FF5-A2F1-A54C-ADB4-EA3AAF10BB40}"/>
                    </a:ext>
                  </a:extLst>
                </p:cNvPr>
                <p:cNvCxnSpPr/>
                <p:nvPr/>
              </p:nvCxnSpPr>
              <p:spPr>
                <a:xfrm flipV="1">
                  <a:off x="4094903" y="3400241"/>
                  <a:ext cx="37138" cy="11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a:extLst>
                    <a:ext uri="{FF2B5EF4-FFF2-40B4-BE49-F238E27FC236}">
                      <a16:creationId xmlns:a16="http://schemas.microsoft.com/office/drawing/2014/main" id="{720CC1D3-A121-F561-5B1F-A942F48944E8}"/>
                    </a:ext>
                  </a:extLst>
                </p:cNvPr>
                <p:cNvCxnSpPr/>
                <p:nvPr/>
              </p:nvCxnSpPr>
              <p:spPr>
                <a:xfrm flipV="1">
                  <a:off x="3645415" y="2591302"/>
                  <a:ext cx="317587" cy="997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9" name="直線コネクタ 218">
                <a:extLst>
                  <a:ext uri="{FF2B5EF4-FFF2-40B4-BE49-F238E27FC236}">
                    <a16:creationId xmlns:a16="http://schemas.microsoft.com/office/drawing/2014/main" id="{C7BC3474-A63F-989D-5CCC-96FF6BE80E7F}"/>
                  </a:ext>
                </a:extLst>
              </p:cNvPr>
              <p:cNvCxnSpPr/>
              <p:nvPr/>
            </p:nvCxnSpPr>
            <p:spPr bwMode="auto">
              <a:xfrm flipV="1">
                <a:off x="6123603" y="4217607"/>
                <a:ext cx="223831" cy="444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0" name="グループ化 35840">
                <a:extLst>
                  <a:ext uri="{FF2B5EF4-FFF2-40B4-BE49-F238E27FC236}">
                    <a16:creationId xmlns:a16="http://schemas.microsoft.com/office/drawing/2014/main" id="{239AFDC3-08C1-FB9F-2B87-E2ADA64A0FA4}"/>
                  </a:ext>
                </a:extLst>
              </p:cNvPr>
              <p:cNvGrpSpPr>
                <a:grpSpLocks/>
              </p:cNvGrpSpPr>
              <p:nvPr/>
            </p:nvGrpSpPr>
            <p:grpSpPr bwMode="auto">
              <a:xfrm>
                <a:off x="2350227" y="3795397"/>
                <a:ext cx="4732197" cy="2404691"/>
                <a:chOff x="674117" y="1648391"/>
                <a:chExt cx="3314178" cy="2338336"/>
              </a:xfrm>
            </p:grpSpPr>
            <p:cxnSp>
              <p:nvCxnSpPr>
                <p:cNvPr id="221" name="直線コネクタ 220">
                  <a:extLst>
                    <a:ext uri="{FF2B5EF4-FFF2-40B4-BE49-F238E27FC236}">
                      <a16:creationId xmlns:a16="http://schemas.microsoft.com/office/drawing/2014/main" id="{01539F82-591A-20BE-9756-B15B64611AD9}"/>
                    </a:ext>
                  </a:extLst>
                </p:cNvPr>
                <p:cNvCxnSpPr/>
                <p:nvPr/>
              </p:nvCxnSpPr>
              <p:spPr>
                <a:xfrm>
                  <a:off x="674117" y="2166992"/>
                  <a:ext cx="0" cy="18197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DE445493-E2DD-230D-6924-83957A938583}"/>
                    </a:ext>
                  </a:extLst>
                </p:cNvPr>
                <p:cNvCxnSpPr/>
                <p:nvPr/>
              </p:nvCxnSpPr>
              <p:spPr>
                <a:xfrm>
                  <a:off x="3988295" y="1648391"/>
                  <a:ext cx="0" cy="17039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3B17CDA-D387-3513-C7E9-165720BCB55F}"/>
                    </a:ext>
                  </a:extLst>
                </p:cNvPr>
                <p:cNvCxnSpPr>
                  <a:cxnSpLocks/>
                </p:cNvCxnSpPr>
                <p:nvPr/>
              </p:nvCxnSpPr>
              <p:spPr>
                <a:xfrm>
                  <a:off x="3314564" y="2168536"/>
                  <a:ext cx="0" cy="14521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8" name="直線矢印コネクタ 187">
              <a:extLst>
                <a:ext uri="{FF2B5EF4-FFF2-40B4-BE49-F238E27FC236}">
                  <a16:creationId xmlns:a16="http://schemas.microsoft.com/office/drawing/2014/main" id="{3FD24DDA-2506-52AC-1BD0-32BA0ABCE0DF}"/>
                </a:ext>
              </a:extLst>
            </p:cNvPr>
            <p:cNvCxnSpPr>
              <a:cxnSpLocks/>
            </p:cNvCxnSpPr>
            <p:nvPr/>
          </p:nvCxnSpPr>
          <p:spPr>
            <a:xfrm flipH="1">
              <a:off x="5587379" y="2741587"/>
              <a:ext cx="948212" cy="1023272"/>
            </a:xfrm>
            <a:prstGeom prst="straightConnector1">
              <a:avLst/>
            </a:prstGeom>
            <a:ln w="76200" cap="flat">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0" name="円/楕円 58">
              <a:extLst>
                <a:ext uri="{FF2B5EF4-FFF2-40B4-BE49-F238E27FC236}">
                  <a16:creationId xmlns:a16="http://schemas.microsoft.com/office/drawing/2014/main" id="{D407DC6F-A1EE-3239-229C-F2131F3D615D}"/>
                </a:ext>
              </a:extLst>
            </p:cNvPr>
            <p:cNvSpPr/>
            <p:nvPr/>
          </p:nvSpPr>
          <p:spPr bwMode="auto">
            <a:xfrm>
              <a:off x="3001339" y="4137076"/>
              <a:ext cx="3656013" cy="1814512"/>
            </a:xfrm>
            <a:prstGeom prst="ellipse">
              <a:avLst/>
            </a:prstGeom>
            <a:solidFill>
              <a:schemeClr val="bg1"/>
            </a:solidFill>
            <a:ln>
              <a:noFill/>
            </a:ln>
            <a:effectLst>
              <a:glow rad="381000">
                <a:schemeClr val="bg1">
                  <a:lumMod val="85000"/>
                  <a:alpha val="64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p>
          </p:txBody>
        </p:sp>
        <p:sp>
          <p:nvSpPr>
            <p:cNvPr id="191" name="テキスト ボックス 59">
              <a:extLst>
                <a:ext uri="{FF2B5EF4-FFF2-40B4-BE49-F238E27FC236}">
                  <a16:creationId xmlns:a16="http://schemas.microsoft.com/office/drawing/2014/main" id="{95128CA1-21BB-3AAC-7533-1FD7655596FF}"/>
                </a:ext>
              </a:extLst>
            </p:cNvPr>
            <p:cNvSpPr txBox="1">
              <a:spLocks noChangeArrowheads="1"/>
            </p:cNvSpPr>
            <p:nvPr/>
          </p:nvSpPr>
          <p:spPr bwMode="auto">
            <a:xfrm>
              <a:off x="2960456" y="4009898"/>
              <a:ext cx="3616470" cy="11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 altLang="ja-JP" sz="1200" b="1" dirty="0">
                  <a:latin typeface="Times New Roman" panose="02020603050405020304" pitchFamily="18" charset="0"/>
                  <a:cs typeface="Times New Roman" panose="02020603050405020304" pitchFamily="18" charset="0"/>
                </a:rPr>
                <a:t>Retained hydrogen </a:t>
              </a:r>
              <a:br>
                <a:rPr lang="en" altLang="ja-JP" sz="1200" b="1" dirty="0">
                  <a:latin typeface="Times New Roman" panose="02020603050405020304" pitchFamily="18" charset="0"/>
                  <a:cs typeface="Times New Roman" panose="02020603050405020304" pitchFamily="18" charset="0"/>
                </a:rPr>
              </a:br>
              <a:r>
                <a:rPr lang="en" altLang="ja-JP" sz="1200" b="1" dirty="0">
                  <a:latin typeface="Times New Roman" panose="02020603050405020304" pitchFamily="18" charset="0"/>
                  <a:cs typeface="Times New Roman" panose="02020603050405020304" pitchFamily="18" charset="0"/>
                </a:rPr>
                <a:t>atoms/molecules</a:t>
              </a:r>
              <a:endParaRPr lang="ja-JP" altLang="en-US" sz="1200" b="1" dirty="0">
                <a:latin typeface="Times New Roman" panose="02020603050405020304" pitchFamily="18" charset="0"/>
                <a:cs typeface="Times New Roman" panose="02020603050405020304" pitchFamily="18" charset="0"/>
              </a:endParaRPr>
            </a:p>
          </p:txBody>
        </p:sp>
        <p:cxnSp>
          <p:nvCxnSpPr>
            <p:cNvPr id="192" name="直線矢印コネクタ 191">
              <a:extLst>
                <a:ext uri="{FF2B5EF4-FFF2-40B4-BE49-F238E27FC236}">
                  <a16:creationId xmlns:a16="http://schemas.microsoft.com/office/drawing/2014/main" id="{7C281FDB-C0F1-1FEF-9B4E-007482EB6D92}"/>
                </a:ext>
              </a:extLst>
            </p:cNvPr>
            <p:cNvCxnSpPr/>
            <p:nvPr/>
          </p:nvCxnSpPr>
          <p:spPr>
            <a:xfrm flipH="1" flipV="1">
              <a:off x="3799852" y="2966347"/>
              <a:ext cx="458788" cy="823912"/>
            </a:xfrm>
            <a:prstGeom prst="straightConnector1">
              <a:avLst/>
            </a:prstGeom>
            <a:ln w="76200" cap="flat">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3" name="グループ化 74">
              <a:extLst>
                <a:ext uri="{FF2B5EF4-FFF2-40B4-BE49-F238E27FC236}">
                  <a16:creationId xmlns:a16="http://schemas.microsoft.com/office/drawing/2014/main" id="{B6FF91A6-3F23-CD91-3F36-8D656FC09D88}"/>
                </a:ext>
              </a:extLst>
            </p:cNvPr>
            <p:cNvGrpSpPr>
              <a:grpSpLocks/>
            </p:cNvGrpSpPr>
            <p:nvPr/>
          </p:nvGrpSpPr>
          <p:grpSpPr bwMode="auto">
            <a:xfrm>
              <a:off x="6403649" y="2155508"/>
              <a:ext cx="748906" cy="680391"/>
              <a:chOff x="5647246" y="2264999"/>
              <a:chExt cx="748022" cy="680343"/>
            </a:xfrm>
          </p:grpSpPr>
          <p:sp>
            <p:nvSpPr>
              <p:cNvPr id="213" name="円/楕円 70">
                <a:extLst>
                  <a:ext uri="{FF2B5EF4-FFF2-40B4-BE49-F238E27FC236}">
                    <a16:creationId xmlns:a16="http://schemas.microsoft.com/office/drawing/2014/main" id="{7A24DE79-5886-AB60-3CF3-FF16A20AA550}"/>
                  </a:ext>
                </a:extLst>
              </p:cNvPr>
              <p:cNvSpPr/>
              <p:nvPr/>
            </p:nvSpPr>
            <p:spPr>
              <a:xfrm>
                <a:off x="5735859" y="2341486"/>
                <a:ext cx="499472" cy="500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p>
            </p:txBody>
          </p:sp>
          <p:sp>
            <p:nvSpPr>
              <p:cNvPr id="214" name="正方形/長方形 71">
                <a:extLst>
                  <a:ext uri="{FF2B5EF4-FFF2-40B4-BE49-F238E27FC236}">
                    <a16:creationId xmlns:a16="http://schemas.microsoft.com/office/drawing/2014/main" id="{BA92196F-425C-7BE9-1DFA-BA96BA2FB09B}"/>
                  </a:ext>
                </a:extLst>
              </p:cNvPr>
              <p:cNvSpPr>
                <a:spLocks noChangeArrowheads="1"/>
              </p:cNvSpPr>
              <p:nvPr/>
            </p:nvSpPr>
            <p:spPr bwMode="auto">
              <a:xfrm>
                <a:off x="5647246" y="2264999"/>
                <a:ext cx="748022" cy="6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b="1" dirty="0">
                    <a:solidFill>
                      <a:schemeClr val="bg1"/>
                    </a:solidFill>
                    <a:latin typeface="Times New Roman" panose="02020603050405020304" pitchFamily="18" charset="0"/>
                    <a:cs typeface="Times New Roman" panose="02020603050405020304" pitchFamily="18" charset="0"/>
                  </a:rPr>
                  <a:t>H</a:t>
                </a:r>
                <a:endParaRPr lang="ja-JP" altLang="en-US" sz="1200" dirty="0">
                  <a:solidFill>
                    <a:schemeClr val="bg1"/>
                  </a:solidFill>
                  <a:latin typeface="Arial" panose="020B0604020202020204" pitchFamily="34" charset="0"/>
                </a:endParaRPr>
              </a:p>
            </p:txBody>
          </p:sp>
        </p:grpSp>
        <p:grpSp>
          <p:nvGrpSpPr>
            <p:cNvPr id="194" name="グループ化 75">
              <a:extLst>
                <a:ext uri="{FF2B5EF4-FFF2-40B4-BE49-F238E27FC236}">
                  <a16:creationId xmlns:a16="http://schemas.microsoft.com/office/drawing/2014/main" id="{7A9DC643-2540-A791-30FF-912F262754C0}"/>
                </a:ext>
              </a:extLst>
            </p:cNvPr>
            <p:cNvGrpSpPr>
              <a:grpSpLocks/>
            </p:cNvGrpSpPr>
            <p:nvPr/>
          </p:nvGrpSpPr>
          <p:grpSpPr bwMode="auto">
            <a:xfrm>
              <a:off x="3387236" y="2396144"/>
              <a:ext cx="748906" cy="680392"/>
              <a:chOff x="5646910" y="2264997"/>
              <a:chExt cx="750380" cy="680342"/>
            </a:xfrm>
          </p:grpSpPr>
          <p:sp>
            <p:nvSpPr>
              <p:cNvPr id="211" name="円/楕円 76">
                <a:extLst>
                  <a:ext uri="{FF2B5EF4-FFF2-40B4-BE49-F238E27FC236}">
                    <a16:creationId xmlns:a16="http://schemas.microsoft.com/office/drawing/2014/main" id="{89DEE357-6F34-BC7A-51E7-CC28E78C2B30}"/>
                  </a:ext>
                </a:extLst>
              </p:cNvPr>
              <p:cNvSpPr/>
              <p:nvPr/>
            </p:nvSpPr>
            <p:spPr>
              <a:xfrm>
                <a:off x="5735859" y="2341486"/>
                <a:ext cx="499457" cy="500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p>
            </p:txBody>
          </p:sp>
          <p:sp>
            <p:nvSpPr>
              <p:cNvPr id="212" name="正方形/長方形 77">
                <a:extLst>
                  <a:ext uri="{FF2B5EF4-FFF2-40B4-BE49-F238E27FC236}">
                    <a16:creationId xmlns:a16="http://schemas.microsoft.com/office/drawing/2014/main" id="{A5361727-53B1-4BBA-D40C-53E8C56ADAB2}"/>
                  </a:ext>
                </a:extLst>
              </p:cNvPr>
              <p:cNvSpPr>
                <a:spLocks noChangeArrowheads="1"/>
              </p:cNvSpPr>
              <p:nvPr/>
            </p:nvSpPr>
            <p:spPr bwMode="auto">
              <a:xfrm>
                <a:off x="5646910" y="2264997"/>
                <a:ext cx="750380" cy="68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b="1" dirty="0">
                    <a:solidFill>
                      <a:schemeClr val="bg1"/>
                    </a:solidFill>
                    <a:latin typeface="Times New Roman" panose="02020603050405020304" pitchFamily="18" charset="0"/>
                    <a:cs typeface="Times New Roman" panose="02020603050405020304" pitchFamily="18" charset="0"/>
                  </a:rPr>
                  <a:t>H</a:t>
                </a:r>
                <a:endParaRPr lang="ja-JP" altLang="en-US" sz="1200">
                  <a:solidFill>
                    <a:schemeClr val="bg1"/>
                  </a:solidFill>
                  <a:latin typeface="Arial" panose="020B0604020202020204" pitchFamily="34" charset="0"/>
                </a:endParaRPr>
              </a:p>
            </p:txBody>
          </p:sp>
        </p:grpSp>
        <p:cxnSp>
          <p:nvCxnSpPr>
            <p:cNvPr id="195" name="直線矢印コネクタ 194">
              <a:extLst>
                <a:ext uri="{FF2B5EF4-FFF2-40B4-BE49-F238E27FC236}">
                  <a16:creationId xmlns:a16="http://schemas.microsoft.com/office/drawing/2014/main" id="{5608EB9F-146D-C387-6A89-4E456260EF82}"/>
                </a:ext>
              </a:extLst>
            </p:cNvPr>
            <p:cNvCxnSpPr/>
            <p:nvPr/>
          </p:nvCxnSpPr>
          <p:spPr>
            <a:xfrm flipH="1" flipV="1">
              <a:off x="2612402" y="3155259"/>
              <a:ext cx="1454150" cy="636588"/>
            </a:xfrm>
            <a:prstGeom prst="straightConnector1">
              <a:avLst/>
            </a:prstGeom>
            <a:ln w="76200" cap="flat">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6" name="グループ化 87">
              <a:extLst>
                <a:ext uri="{FF2B5EF4-FFF2-40B4-BE49-F238E27FC236}">
                  <a16:creationId xmlns:a16="http://schemas.microsoft.com/office/drawing/2014/main" id="{6CA1DC93-A28A-638F-01F9-519A0B31C5E0}"/>
                </a:ext>
              </a:extLst>
            </p:cNvPr>
            <p:cNvGrpSpPr>
              <a:grpSpLocks/>
            </p:cNvGrpSpPr>
            <p:nvPr/>
          </p:nvGrpSpPr>
          <p:grpSpPr bwMode="auto">
            <a:xfrm>
              <a:off x="1964702" y="2531079"/>
              <a:ext cx="889570" cy="680391"/>
              <a:chOff x="1475656" y="2825005"/>
              <a:chExt cx="889387" cy="679575"/>
            </a:xfrm>
          </p:grpSpPr>
          <p:sp>
            <p:nvSpPr>
              <p:cNvPr id="208" name="円/楕円 82">
                <a:extLst>
                  <a:ext uri="{FF2B5EF4-FFF2-40B4-BE49-F238E27FC236}">
                    <a16:creationId xmlns:a16="http://schemas.microsoft.com/office/drawing/2014/main" id="{41EEA567-68C8-D12E-13E1-D0E970A15578}"/>
                  </a:ext>
                </a:extLst>
              </p:cNvPr>
              <p:cNvSpPr/>
              <p:nvPr/>
            </p:nvSpPr>
            <p:spPr>
              <a:xfrm>
                <a:off x="1475656" y="2885549"/>
                <a:ext cx="499959" cy="499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p>
            </p:txBody>
          </p:sp>
          <p:sp>
            <p:nvSpPr>
              <p:cNvPr id="209" name="円/楕円 85">
                <a:extLst>
                  <a:ext uri="{FF2B5EF4-FFF2-40B4-BE49-F238E27FC236}">
                    <a16:creationId xmlns:a16="http://schemas.microsoft.com/office/drawing/2014/main" id="{A0C29BFE-EF71-BD16-60EC-173B88BABA87}"/>
                  </a:ext>
                </a:extLst>
              </p:cNvPr>
              <p:cNvSpPr/>
              <p:nvPr/>
            </p:nvSpPr>
            <p:spPr>
              <a:xfrm>
                <a:off x="1778806" y="2975928"/>
                <a:ext cx="499958" cy="499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p>
            </p:txBody>
          </p:sp>
          <p:sp>
            <p:nvSpPr>
              <p:cNvPr id="210" name="正方形/長方形 83">
                <a:extLst>
                  <a:ext uri="{FF2B5EF4-FFF2-40B4-BE49-F238E27FC236}">
                    <a16:creationId xmlns:a16="http://schemas.microsoft.com/office/drawing/2014/main" id="{A6800E9B-80D5-23F5-85EC-EB2C6D11761E}"/>
                  </a:ext>
                </a:extLst>
              </p:cNvPr>
              <p:cNvSpPr>
                <a:spLocks noChangeArrowheads="1"/>
              </p:cNvSpPr>
              <p:nvPr/>
            </p:nvSpPr>
            <p:spPr bwMode="auto">
              <a:xfrm>
                <a:off x="1490320" y="2825005"/>
                <a:ext cx="874723" cy="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b="1" dirty="0">
                    <a:solidFill>
                      <a:schemeClr val="bg1"/>
                    </a:solidFill>
                    <a:latin typeface="Times New Roman" panose="02020603050405020304" pitchFamily="18" charset="0"/>
                    <a:cs typeface="Times New Roman" panose="02020603050405020304" pitchFamily="18" charset="0"/>
                  </a:rPr>
                  <a:t>H</a:t>
                </a:r>
                <a:r>
                  <a:rPr lang="en-US" altLang="ja-JP" sz="1200" b="1" baseline="-25000" dirty="0">
                    <a:solidFill>
                      <a:schemeClr val="bg1"/>
                    </a:solidFill>
                    <a:latin typeface="Times New Roman" panose="02020603050405020304" pitchFamily="18" charset="0"/>
                    <a:cs typeface="Times New Roman" panose="02020603050405020304" pitchFamily="18" charset="0"/>
                  </a:rPr>
                  <a:t>2</a:t>
                </a:r>
                <a:endParaRPr lang="ja-JP" altLang="en-US" sz="1200" baseline="-25000" dirty="0">
                  <a:solidFill>
                    <a:schemeClr val="bg1"/>
                  </a:solidFill>
                  <a:latin typeface="Arial" panose="020B0604020202020204" pitchFamily="34" charset="0"/>
                </a:endParaRPr>
              </a:p>
            </p:txBody>
          </p:sp>
        </p:grpSp>
        <p:sp>
          <p:nvSpPr>
            <p:cNvPr id="197" name="テキスト ボックス 88">
              <a:extLst>
                <a:ext uri="{FF2B5EF4-FFF2-40B4-BE49-F238E27FC236}">
                  <a16:creationId xmlns:a16="http://schemas.microsoft.com/office/drawing/2014/main" id="{087C8245-2B86-558C-0319-FB2FBF25E095}"/>
                </a:ext>
              </a:extLst>
            </p:cNvPr>
            <p:cNvSpPr txBox="1">
              <a:spLocks noChangeArrowheads="1"/>
            </p:cNvSpPr>
            <p:nvPr/>
          </p:nvSpPr>
          <p:spPr bwMode="auto">
            <a:xfrm>
              <a:off x="6267361" y="579679"/>
              <a:ext cx="3504237" cy="15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00013" indent="-100013">
                <a:spcBef>
                  <a:spcPct val="0"/>
                </a:spcBef>
              </a:pPr>
              <a:r>
                <a:rPr lang="en-US" altLang="ja-JP" sz="1200" dirty="0">
                  <a:latin typeface="Arial" panose="020B0604020202020204" pitchFamily="34" charset="0"/>
                </a:rPr>
                <a:t>Incident species</a:t>
              </a:r>
            </a:p>
            <a:p>
              <a:pPr marL="100013" indent="-100013">
                <a:spcBef>
                  <a:spcPct val="0"/>
                </a:spcBef>
              </a:pPr>
              <a:r>
                <a:rPr lang="en-US" altLang="ja-JP" sz="1200" dirty="0">
                  <a:latin typeface="Arial" panose="020B0604020202020204" pitchFamily="34" charset="0"/>
                </a:rPr>
                <a:t>Incident angle</a:t>
              </a:r>
            </a:p>
            <a:p>
              <a:pPr marL="100013" indent="-100013">
                <a:spcBef>
                  <a:spcPct val="0"/>
                </a:spcBef>
              </a:pPr>
              <a:r>
                <a:rPr lang="en-US" altLang="ja-JP" sz="1200" dirty="0">
                  <a:latin typeface="Arial" panose="020B0604020202020204" pitchFamily="34" charset="0"/>
                </a:rPr>
                <a:t>Incident energy</a:t>
              </a:r>
            </a:p>
          </p:txBody>
        </p:sp>
        <p:sp>
          <p:nvSpPr>
            <p:cNvPr id="198" name="テキスト ボックス 150">
              <a:extLst>
                <a:ext uri="{FF2B5EF4-FFF2-40B4-BE49-F238E27FC236}">
                  <a16:creationId xmlns:a16="http://schemas.microsoft.com/office/drawing/2014/main" id="{D096819B-D138-35A5-F13D-5EF3A53F683A}"/>
                </a:ext>
              </a:extLst>
            </p:cNvPr>
            <p:cNvSpPr txBox="1">
              <a:spLocks noChangeArrowheads="1"/>
            </p:cNvSpPr>
            <p:nvPr/>
          </p:nvSpPr>
          <p:spPr bwMode="auto">
            <a:xfrm>
              <a:off x="723396" y="3004013"/>
              <a:ext cx="2291499" cy="68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b="1" dirty="0">
                  <a:latin typeface="Times New Roman" panose="02020603050405020304" pitchFamily="18" charset="0"/>
                  <a:cs typeface="Times New Roman" panose="02020603050405020304" pitchFamily="18" charset="0"/>
                </a:rPr>
                <a:t>Molecule</a:t>
              </a:r>
              <a:endParaRPr lang="ja-JP" altLang="en-US" sz="1200" b="1" dirty="0">
                <a:latin typeface="Times New Roman" panose="02020603050405020304" pitchFamily="18" charset="0"/>
                <a:cs typeface="Times New Roman" panose="02020603050405020304" pitchFamily="18" charset="0"/>
              </a:endParaRPr>
            </a:p>
          </p:txBody>
        </p:sp>
        <p:sp>
          <p:nvSpPr>
            <p:cNvPr id="199" name="テキスト ボックス 150">
              <a:extLst>
                <a:ext uri="{FF2B5EF4-FFF2-40B4-BE49-F238E27FC236}">
                  <a16:creationId xmlns:a16="http://schemas.microsoft.com/office/drawing/2014/main" id="{2C3EFD4D-FB81-D2A0-BD0B-7875C610F469}"/>
                </a:ext>
              </a:extLst>
            </p:cNvPr>
            <p:cNvSpPr txBox="1">
              <a:spLocks noChangeArrowheads="1"/>
            </p:cNvSpPr>
            <p:nvPr/>
          </p:nvSpPr>
          <p:spPr bwMode="auto">
            <a:xfrm>
              <a:off x="3936372" y="2443454"/>
              <a:ext cx="1355272" cy="68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b="1" dirty="0">
                  <a:latin typeface="Times New Roman" panose="02020603050405020304" pitchFamily="18" charset="0"/>
                  <a:cs typeface="Times New Roman" panose="02020603050405020304" pitchFamily="18" charset="0"/>
                </a:rPr>
                <a:t>Atom</a:t>
              </a:r>
              <a:endParaRPr lang="ja-JP" altLang="en-US" sz="1200" b="1" dirty="0">
                <a:latin typeface="Times New Roman" panose="02020603050405020304" pitchFamily="18" charset="0"/>
                <a:cs typeface="Times New Roman" panose="02020603050405020304" pitchFamily="18" charset="0"/>
              </a:endParaRPr>
            </a:p>
          </p:txBody>
        </p:sp>
        <p:sp>
          <p:nvSpPr>
            <p:cNvPr id="200" name="テキスト ボックス 88">
              <a:extLst>
                <a:ext uri="{FF2B5EF4-FFF2-40B4-BE49-F238E27FC236}">
                  <a16:creationId xmlns:a16="http://schemas.microsoft.com/office/drawing/2014/main" id="{0B0501D2-C107-FC29-55FB-5CF38D953689}"/>
                </a:ext>
              </a:extLst>
            </p:cNvPr>
            <p:cNvSpPr txBox="1">
              <a:spLocks noChangeArrowheads="1"/>
            </p:cNvSpPr>
            <p:nvPr/>
          </p:nvSpPr>
          <p:spPr bwMode="auto">
            <a:xfrm>
              <a:off x="894435" y="79211"/>
              <a:ext cx="5507437" cy="258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00013" indent="-100013">
                <a:spcBef>
                  <a:spcPct val="0"/>
                </a:spcBef>
              </a:pPr>
              <a:r>
                <a:rPr lang="en" altLang="ja-JP" sz="1200" dirty="0">
                  <a:latin typeface="Arial" panose="020B0604020202020204" pitchFamily="34" charset="0"/>
                </a:rPr>
                <a:t>Emission species (atoms/molecules)</a:t>
              </a:r>
            </a:p>
            <a:p>
              <a:pPr marL="100013" indent="-100013">
                <a:spcBef>
                  <a:spcPct val="0"/>
                </a:spcBef>
              </a:pPr>
              <a:r>
                <a:rPr lang="en-US" altLang="ja-JP" sz="1200" dirty="0">
                  <a:latin typeface="Arial" panose="020B0604020202020204" pitchFamily="34" charset="0"/>
                </a:rPr>
                <a:t>Emission angle</a:t>
              </a:r>
            </a:p>
            <a:p>
              <a:pPr marL="100013" indent="-100013">
                <a:spcBef>
                  <a:spcPct val="0"/>
                </a:spcBef>
              </a:pPr>
              <a:r>
                <a:rPr lang="en-US" altLang="ja-JP" sz="1200" dirty="0">
                  <a:latin typeface="Arial" panose="020B0604020202020204" pitchFamily="34" charset="0"/>
                </a:rPr>
                <a:t>Transrational energy</a:t>
              </a:r>
            </a:p>
            <a:p>
              <a:pPr marL="100013" indent="-100013">
                <a:spcBef>
                  <a:spcPct val="0"/>
                </a:spcBef>
              </a:pPr>
              <a:r>
                <a:rPr lang="en-US" altLang="ja-JP" sz="1200" dirty="0">
                  <a:latin typeface="Arial" panose="020B0604020202020204" pitchFamily="34" charset="0"/>
                </a:rPr>
                <a:t>Rovibrational states</a:t>
              </a:r>
            </a:p>
          </p:txBody>
        </p:sp>
        <p:sp>
          <p:nvSpPr>
            <p:cNvPr id="201" name="テキスト ボックス 88">
              <a:extLst>
                <a:ext uri="{FF2B5EF4-FFF2-40B4-BE49-F238E27FC236}">
                  <a16:creationId xmlns:a16="http://schemas.microsoft.com/office/drawing/2014/main" id="{CF6CD5B6-2049-114A-E14C-B42110C59427}"/>
                </a:ext>
              </a:extLst>
            </p:cNvPr>
            <p:cNvSpPr txBox="1">
              <a:spLocks noChangeArrowheads="1"/>
            </p:cNvSpPr>
            <p:nvPr/>
          </p:nvSpPr>
          <p:spPr bwMode="auto">
            <a:xfrm>
              <a:off x="4450920" y="5053233"/>
              <a:ext cx="4117763" cy="15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00013" indent="-100013">
                <a:spcBef>
                  <a:spcPct val="0"/>
                </a:spcBef>
              </a:pPr>
              <a:r>
                <a:rPr lang="en-US" altLang="ja-JP" sz="1200" dirty="0">
                  <a:latin typeface="Arial" panose="020B0604020202020204" pitchFamily="34" charset="0"/>
                </a:rPr>
                <a:t>Temperature</a:t>
              </a:r>
            </a:p>
            <a:p>
              <a:pPr marL="100013" indent="-100013">
                <a:spcBef>
                  <a:spcPct val="0"/>
                </a:spcBef>
              </a:pPr>
              <a:r>
                <a:rPr lang="en-US" altLang="ja-JP" sz="1200" dirty="0">
                  <a:latin typeface="Arial" panose="020B0604020202020204" pitchFamily="34" charset="0"/>
                </a:rPr>
                <a:t>Density</a:t>
              </a:r>
            </a:p>
            <a:p>
              <a:pPr marL="100013" indent="-100013">
                <a:spcBef>
                  <a:spcPct val="0"/>
                </a:spcBef>
              </a:pPr>
              <a:r>
                <a:rPr lang="en-US" altLang="ja-JP" sz="1200" dirty="0">
                  <a:latin typeface="Arial" panose="020B0604020202020204" pitchFamily="34" charset="0"/>
                </a:rPr>
                <a:t>Crystalline structure</a:t>
              </a:r>
            </a:p>
          </p:txBody>
        </p:sp>
        <p:sp>
          <p:nvSpPr>
            <p:cNvPr id="202" name="四角形: 角を丸くする 61">
              <a:extLst>
                <a:ext uri="{FF2B5EF4-FFF2-40B4-BE49-F238E27FC236}">
                  <a16:creationId xmlns:a16="http://schemas.microsoft.com/office/drawing/2014/main" id="{D2ADC571-6975-DE2E-B7E9-8DAA930D52CD}"/>
                </a:ext>
              </a:extLst>
            </p:cNvPr>
            <p:cNvSpPr/>
            <p:nvPr/>
          </p:nvSpPr>
          <p:spPr>
            <a:xfrm>
              <a:off x="827314" y="-464700"/>
              <a:ext cx="4864836" cy="4106647"/>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03" name="四角形: 角を丸くする 62">
              <a:extLst>
                <a:ext uri="{FF2B5EF4-FFF2-40B4-BE49-F238E27FC236}">
                  <a16:creationId xmlns:a16="http://schemas.microsoft.com/office/drawing/2014/main" id="{6BEA7E40-C2B4-9968-F4C9-DBDFC44ADC35}"/>
                </a:ext>
              </a:extLst>
            </p:cNvPr>
            <p:cNvSpPr/>
            <p:nvPr/>
          </p:nvSpPr>
          <p:spPr>
            <a:xfrm>
              <a:off x="6091426" y="-464700"/>
              <a:ext cx="3863191" cy="332109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04" name="テキスト ボックス 88">
              <a:extLst>
                <a:ext uri="{FF2B5EF4-FFF2-40B4-BE49-F238E27FC236}">
                  <a16:creationId xmlns:a16="http://schemas.microsoft.com/office/drawing/2014/main" id="{7F431205-4450-579E-90D7-9DF51B3DFE9D}"/>
                </a:ext>
              </a:extLst>
            </p:cNvPr>
            <p:cNvSpPr txBox="1">
              <a:spLocks noChangeArrowheads="1"/>
            </p:cNvSpPr>
            <p:nvPr/>
          </p:nvSpPr>
          <p:spPr bwMode="auto">
            <a:xfrm>
              <a:off x="6544255" y="-870654"/>
              <a:ext cx="2582165" cy="1587581"/>
            </a:xfrm>
            <a:prstGeom prst="rect">
              <a:avLst/>
            </a:prstGeom>
            <a:solidFill>
              <a:schemeClr val="bg1"/>
            </a:solidFill>
            <a:ln>
              <a:noFill/>
            </a:ln>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algn="ctr">
                <a:spcBef>
                  <a:spcPct val="0"/>
                </a:spcBef>
                <a:buNone/>
              </a:pPr>
              <a:r>
                <a:rPr lang="en-US" altLang="ja-JP" sz="1200" b="1" u="sng" dirty="0">
                  <a:latin typeface="Arial" panose="020B0604020202020204" pitchFamily="34" charset="0"/>
                </a:rPr>
                <a:t>Input-A: </a:t>
              </a:r>
              <a:br>
                <a:rPr lang="en" altLang="ja-JP" sz="1200" b="1" u="sng" dirty="0">
                  <a:latin typeface="Arial" panose="020B0604020202020204" pitchFamily="34" charset="0"/>
                </a:rPr>
              </a:br>
              <a:r>
                <a:rPr lang="en" altLang="ja-JP" sz="1200" b="1" u="sng" dirty="0">
                  <a:latin typeface="Arial" panose="020B0604020202020204" pitchFamily="34" charset="0"/>
                </a:rPr>
                <a:t>Irradiation condition</a:t>
              </a:r>
              <a:endParaRPr lang="en-US" altLang="ja-JP" sz="1200" b="1" u="sng" dirty="0">
                <a:latin typeface="Arial" panose="020B0604020202020204" pitchFamily="34" charset="0"/>
              </a:endParaRPr>
            </a:p>
          </p:txBody>
        </p:sp>
        <p:sp>
          <p:nvSpPr>
            <p:cNvPr id="205" name="テキスト ボックス 88">
              <a:extLst>
                <a:ext uri="{FF2B5EF4-FFF2-40B4-BE49-F238E27FC236}">
                  <a16:creationId xmlns:a16="http://schemas.microsoft.com/office/drawing/2014/main" id="{9239E80F-947B-FB3D-5E45-F585E3D22D46}"/>
                </a:ext>
              </a:extLst>
            </p:cNvPr>
            <p:cNvSpPr txBox="1">
              <a:spLocks noChangeArrowheads="1"/>
            </p:cNvSpPr>
            <p:nvPr/>
          </p:nvSpPr>
          <p:spPr bwMode="auto">
            <a:xfrm>
              <a:off x="1310795" y="-1028093"/>
              <a:ext cx="4074970" cy="1133986"/>
            </a:xfrm>
            <a:prstGeom prst="rect">
              <a:avLst/>
            </a:prstGeom>
            <a:solidFill>
              <a:schemeClr val="bg1"/>
            </a:solidFill>
            <a:ln>
              <a:noFill/>
            </a:ln>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algn="ctr">
                <a:spcBef>
                  <a:spcPct val="0"/>
                </a:spcBef>
                <a:buNone/>
              </a:pPr>
              <a:r>
                <a:rPr lang="en-US" altLang="ja-JP" sz="1200" b="1" u="sng" dirty="0">
                  <a:latin typeface="Arial" panose="020B0604020202020204" pitchFamily="34" charset="0"/>
                </a:rPr>
                <a:t>Output: Information of emitted particle</a:t>
              </a:r>
            </a:p>
          </p:txBody>
        </p:sp>
        <p:sp>
          <p:nvSpPr>
            <p:cNvPr id="206" name="四角形: 角を丸くする 65">
              <a:extLst>
                <a:ext uri="{FF2B5EF4-FFF2-40B4-BE49-F238E27FC236}">
                  <a16:creationId xmlns:a16="http://schemas.microsoft.com/office/drawing/2014/main" id="{83E9EB3C-0C28-AB41-D746-4AC53E552BAF}"/>
                </a:ext>
              </a:extLst>
            </p:cNvPr>
            <p:cNvSpPr/>
            <p:nvPr/>
          </p:nvSpPr>
          <p:spPr>
            <a:xfrm>
              <a:off x="2880660" y="4998346"/>
              <a:ext cx="4676774" cy="1532211"/>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07" name="テキスト ボックス 88">
              <a:extLst>
                <a:ext uri="{FF2B5EF4-FFF2-40B4-BE49-F238E27FC236}">
                  <a16:creationId xmlns:a16="http://schemas.microsoft.com/office/drawing/2014/main" id="{E4D4EF10-88CC-359E-22A5-BDAD160E0846}"/>
                </a:ext>
              </a:extLst>
            </p:cNvPr>
            <p:cNvSpPr txBox="1">
              <a:spLocks noChangeArrowheads="1"/>
            </p:cNvSpPr>
            <p:nvPr/>
          </p:nvSpPr>
          <p:spPr bwMode="auto">
            <a:xfrm>
              <a:off x="2664924" y="5029303"/>
              <a:ext cx="2144573" cy="1587581"/>
            </a:xfrm>
            <a:prstGeom prst="rect">
              <a:avLst/>
            </a:prstGeom>
            <a:noFill/>
            <a:ln>
              <a:noFill/>
            </a:ln>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indent="0" algn="ctr">
                <a:spcBef>
                  <a:spcPct val="0"/>
                </a:spcBef>
                <a:buNone/>
              </a:pPr>
              <a:r>
                <a:rPr lang="en-US" altLang="ja-JP" sz="1200" b="1" u="sng" dirty="0">
                  <a:latin typeface="Arial" panose="020B0604020202020204" pitchFamily="34" charset="0"/>
                </a:rPr>
                <a:t>Input-B</a:t>
              </a:r>
              <a:r>
                <a:rPr lang="ja-JP" altLang="en-US" sz="1200" b="1" u="sng">
                  <a:latin typeface="Arial" panose="020B0604020202020204" pitchFamily="34" charset="0"/>
                </a:rPr>
                <a:t>：</a:t>
              </a:r>
              <a:endParaRPr lang="en-US" altLang="ja-JP" sz="1200" b="1" u="sng" dirty="0">
                <a:latin typeface="Arial" panose="020B0604020202020204" pitchFamily="34" charset="0"/>
              </a:endParaRPr>
            </a:p>
            <a:p>
              <a:pPr marL="0" indent="0" algn="ctr">
                <a:spcBef>
                  <a:spcPct val="0"/>
                </a:spcBef>
                <a:buNone/>
              </a:pPr>
              <a:r>
                <a:rPr lang="en-US" altLang="ja-JP" sz="1200" b="1" u="sng" dirty="0">
                  <a:latin typeface="Arial" panose="020B0604020202020204" pitchFamily="34" charset="0"/>
                </a:rPr>
                <a:t>Material condition</a:t>
              </a:r>
            </a:p>
          </p:txBody>
        </p:sp>
      </p:grpSp>
      <p:grpSp>
        <p:nvGrpSpPr>
          <p:cNvPr id="6" name="グループ化 5">
            <a:extLst>
              <a:ext uri="{FF2B5EF4-FFF2-40B4-BE49-F238E27FC236}">
                <a16:creationId xmlns:a16="http://schemas.microsoft.com/office/drawing/2014/main" id="{5982E0FE-5AB1-5926-D749-681F18BDF023}"/>
              </a:ext>
            </a:extLst>
          </p:cNvPr>
          <p:cNvGrpSpPr/>
          <p:nvPr/>
        </p:nvGrpSpPr>
        <p:grpSpPr>
          <a:xfrm>
            <a:off x="5624641" y="1238992"/>
            <a:ext cx="3471671" cy="5342561"/>
            <a:chOff x="4904737" y="1238992"/>
            <a:chExt cx="3471671" cy="5342561"/>
          </a:xfrm>
        </p:grpSpPr>
        <p:sp>
          <p:nvSpPr>
            <p:cNvPr id="271" name="角丸四角形 270">
              <a:extLst>
                <a:ext uri="{FF2B5EF4-FFF2-40B4-BE49-F238E27FC236}">
                  <a16:creationId xmlns:a16="http://schemas.microsoft.com/office/drawing/2014/main" id="{E4E054A4-6B01-EAAB-362C-CA05DAF0536C}"/>
                </a:ext>
              </a:extLst>
            </p:cNvPr>
            <p:cNvSpPr/>
            <p:nvPr/>
          </p:nvSpPr>
          <p:spPr>
            <a:xfrm>
              <a:off x="4904737" y="1384721"/>
              <a:ext cx="3204092" cy="2431430"/>
            </a:xfrm>
            <a:prstGeom prst="round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57" name="テキスト ボックス 156">
              <a:extLst>
                <a:ext uri="{FF2B5EF4-FFF2-40B4-BE49-F238E27FC236}">
                  <a16:creationId xmlns:a16="http://schemas.microsoft.com/office/drawing/2014/main" id="{B76C1900-43F0-0B83-861E-B09A27A6228D}"/>
                </a:ext>
              </a:extLst>
            </p:cNvPr>
            <p:cNvSpPr txBox="1"/>
            <p:nvPr/>
          </p:nvSpPr>
          <p:spPr>
            <a:xfrm>
              <a:off x="5162888" y="5352386"/>
              <a:ext cx="1142061" cy="276999"/>
            </a:xfrm>
            <a:prstGeom prst="rect">
              <a:avLst/>
            </a:prstGeom>
            <a:noFill/>
          </p:spPr>
          <p:txBody>
            <a:bodyPr wrap="square" rtlCol="0">
              <a:spAutoFit/>
            </a:bodyPr>
            <a:lstStyle/>
            <a:p>
              <a:pPr algn="ctr"/>
              <a:r>
                <a:rPr lang="en-US" altLang="ja-JP" sz="1200" dirty="0"/>
                <a:t>Training data</a:t>
              </a:r>
            </a:p>
          </p:txBody>
        </p:sp>
        <p:sp>
          <p:nvSpPr>
            <p:cNvPr id="158" name="テキスト ボックス 157">
              <a:extLst>
                <a:ext uri="{FF2B5EF4-FFF2-40B4-BE49-F238E27FC236}">
                  <a16:creationId xmlns:a16="http://schemas.microsoft.com/office/drawing/2014/main" id="{7D41E5CA-78A7-C3C7-3E46-22A905246CA8}"/>
                </a:ext>
              </a:extLst>
            </p:cNvPr>
            <p:cNvSpPr txBox="1"/>
            <p:nvPr/>
          </p:nvSpPr>
          <p:spPr>
            <a:xfrm>
              <a:off x="6413894" y="5284943"/>
              <a:ext cx="1645866" cy="461665"/>
            </a:xfrm>
            <a:prstGeom prst="rect">
              <a:avLst/>
            </a:prstGeom>
            <a:noFill/>
          </p:spPr>
          <p:txBody>
            <a:bodyPr wrap="square" rtlCol="0">
              <a:spAutoFit/>
            </a:bodyPr>
            <a:lstStyle/>
            <a:p>
              <a:pPr algn="ctr"/>
              <a:r>
                <a:rPr lang="en-US" altLang="ja-JP" sz="1200" b="1" dirty="0"/>
                <a:t>Machine Learning</a:t>
              </a:r>
            </a:p>
            <a:p>
              <a:pPr algn="ctr"/>
              <a:r>
                <a:rPr lang="en-US" altLang="ja-JP" sz="1200" b="1" dirty="0"/>
                <a:t> model</a:t>
              </a:r>
            </a:p>
          </p:txBody>
        </p:sp>
        <p:sp>
          <p:nvSpPr>
            <p:cNvPr id="159" name="矢印: 下 11">
              <a:extLst>
                <a:ext uri="{FF2B5EF4-FFF2-40B4-BE49-F238E27FC236}">
                  <a16:creationId xmlns:a16="http://schemas.microsoft.com/office/drawing/2014/main" id="{30C8A26D-F681-4A99-C1F7-569E15F556C7}"/>
                </a:ext>
              </a:extLst>
            </p:cNvPr>
            <p:cNvSpPr/>
            <p:nvPr/>
          </p:nvSpPr>
          <p:spPr>
            <a:xfrm>
              <a:off x="5872082" y="4955859"/>
              <a:ext cx="348259" cy="3095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60" name="矢印: 下 14">
              <a:extLst>
                <a:ext uri="{FF2B5EF4-FFF2-40B4-BE49-F238E27FC236}">
                  <a16:creationId xmlns:a16="http://schemas.microsoft.com/office/drawing/2014/main" id="{424A0EFB-9A8B-4C49-5C1D-E7DCDB8AC4C7}"/>
                </a:ext>
              </a:extLst>
            </p:cNvPr>
            <p:cNvSpPr/>
            <p:nvPr/>
          </p:nvSpPr>
          <p:spPr>
            <a:xfrm rot="16200000">
              <a:off x="6199637" y="5366032"/>
              <a:ext cx="348259" cy="3095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61" name="楕円 83">
              <a:extLst>
                <a:ext uri="{FF2B5EF4-FFF2-40B4-BE49-F238E27FC236}">
                  <a16:creationId xmlns:a16="http://schemas.microsoft.com/office/drawing/2014/main" id="{588703DD-2EAF-B966-18C3-2C8AAAAE78DF}"/>
                </a:ext>
              </a:extLst>
            </p:cNvPr>
            <p:cNvSpPr/>
            <p:nvPr/>
          </p:nvSpPr>
          <p:spPr>
            <a:xfrm>
              <a:off x="5502357" y="1529710"/>
              <a:ext cx="1978887" cy="71828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sp>
          <p:nvSpPr>
            <p:cNvPr id="162" name="テキスト ボックス 161">
              <a:extLst>
                <a:ext uri="{FF2B5EF4-FFF2-40B4-BE49-F238E27FC236}">
                  <a16:creationId xmlns:a16="http://schemas.microsoft.com/office/drawing/2014/main" id="{565A3E8C-93E5-8642-87C5-DD12F9F4639E}"/>
                </a:ext>
              </a:extLst>
            </p:cNvPr>
            <p:cNvSpPr txBox="1"/>
            <p:nvPr/>
          </p:nvSpPr>
          <p:spPr>
            <a:xfrm>
              <a:off x="5589120" y="1681718"/>
              <a:ext cx="1956986" cy="461665"/>
            </a:xfrm>
            <a:prstGeom prst="rect">
              <a:avLst/>
            </a:prstGeom>
            <a:noFill/>
          </p:spPr>
          <p:txBody>
            <a:bodyPr wrap="square" rtlCol="0">
              <a:spAutoFit/>
            </a:bodyPr>
            <a:lstStyle/>
            <a:p>
              <a:pPr algn="ctr"/>
              <a:r>
                <a:rPr lang="en-US" altLang="ja-JP" sz="1200" dirty="0"/>
                <a:t>Hydrogen recycling model</a:t>
              </a:r>
              <a:br>
                <a:rPr lang="en-US" altLang="ja-JP" sz="1200" dirty="0"/>
              </a:br>
              <a:r>
                <a:rPr lang="ja-JP" altLang="en-US" sz="1200"/>
                <a:t>（</a:t>
              </a:r>
              <a:r>
                <a:rPr lang="en-US" altLang="ja-JP" sz="1200" dirty="0"/>
                <a:t>MD code</a:t>
              </a:r>
              <a:r>
                <a:rPr lang="ja-JP" altLang="en-US" sz="1200"/>
                <a:t>）</a:t>
              </a:r>
              <a:endParaRPr lang="ja-JP" altLang="en-US" sz="1200" dirty="0"/>
            </a:p>
          </p:txBody>
        </p:sp>
        <p:sp>
          <p:nvSpPr>
            <p:cNvPr id="163" name="楕円 89">
              <a:extLst>
                <a:ext uri="{FF2B5EF4-FFF2-40B4-BE49-F238E27FC236}">
                  <a16:creationId xmlns:a16="http://schemas.microsoft.com/office/drawing/2014/main" id="{79741AD7-DF84-6ACC-ADCF-CE3DD735A281}"/>
                </a:ext>
              </a:extLst>
            </p:cNvPr>
            <p:cNvSpPr/>
            <p:nvPr/>
          </p:nvSpPr>
          <p:spPr>
            <a:xfrm>
              <a:off x="5502357" y="3209566"/>
              <a:ext cx="1978887" cy="47345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sp>
          <p:nvSpPr>
            <p:cNvPr id="164" name="テキスト ボックス 163">
              <a:extLst>
                <a:ext uri="{FF2B5EF4-FFF2-40B4-BE49-F238E27FC236}">
                  <a16:creationId xmlns:a16="http://schemas.microsoft.com/office/drawing/2014/main" id="{575BCCCB-5CC2-034B-ADB1-F92981856249}"/>
                </a:ext>
              </a:extLst>
            </p:cNvPr>
            <p:cNvSpPr txBox="1"/>
            <p:nvPr/>
          </p:nvSpPr>
          <p:spPr>
            <a:xfrm>
              <a:off x="5589120" y="3302163"/>
              <a:ext cx="1706173" cy="276999"/>
            </a:xfrm>
            <a:prstGeom prst="rect">
              <a:avLst/>
            </a:prstGeom>
            <a:noFill/>
          </p:spPr>
          <p:txBody>
            <a:bodyPr wrap="square" rtlCol="0">
              <a:spAutoFit/>
            </a:bodyPr>
            <a:lstStyle/>
            <a:p>
              <a:pPr algn="ctr"/>
              <a:r>
                <a:rPr lang="en-US" altLang="ja-JP" sz="1200" dirty="0"/>
                <a:t>Neutral transport code</a:t>
              </a:r>
              <a:endParaRPr lang="ja-JP" altLang="en-US" sz="1200" dirty="0"/>
            </a:p>
          </p:txBody>
        </p:sp>
        <p:sp>
          <p:nvSpPr>
            <p:cNvPr id="165" name="矢印: 下 94">
              <a:extLst>
                <a:ext uri="{FF2B5EF4-FFF2-40B4-BE49-F238E27FC236}">
                  <a16:creationId xmlns:a16="http://schemas.microsoft.com/office/drawing/2014/main" id="{789344F0-F8C1-331F-8856-148C2F56DF8E}"/>
                </a:ext>
              </a:extLst>
            </p:cNvPr>
            <p:cNvSpPr/>
            <p:nvPr/>
          </p:nvSpPr>
          <p:spPr>
            <a:xfrm rot="10800000">
              <a:off x="6290137" y="2945146"/>
              <a:ext cx="348259" cy="287189"/>
            </a:xfrm>
            <a:prstGeom prst="downArrow">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nvGrpSpPr>
            <p:cNvPr id="167" name="グループ化 166">
              <a:extLst>
                <a:ext uri="{FF2B5EF4-FFF2-40B4-BE49-F238E27FC236}">
                  <a16:creationId xmlns:a16="http://schemas.microsoft.com/office/drawing/2014/main" id="{7F98E1EC-2696-A87D-F416-66671ADEF4BA}"/>
                </a:ext>
              </a:extLst>
            </p:cNvPr>
            <p:cNvGrpSpPr/>
            <p:nvPr/>
          </p:nvGrpSpPr>
          <p:grpSpPr>
            <a:xfrm>
              <a:off x="5540190" y="2453997"/>
              <a:ext cx="1904848" cy="483147"/>
              <a:chOff x="1672829" y="197558"/>
              <a:chExt cx="3314209" cy="724895"/>
            </a:xfrm>
          </p:grpSpPr>
          <p:sp>
            <p:nvSpPr>
              <p:cNvPr id="261" name="テキスト ボックス 260">
                <a:extLst>
                  <a:ext uri="{FF2B5EF4-FFF2-40B4-BE49-F238E27FC236}">
                    <a16:creationId xmlns:a16="http://schemas.microsoft.com/office/drawing/2014/main" id="{92C23AE1-0B2D-EC4F-379D-F5921871E785}"/>
                  </a:ext>
                </a:extLst>
              </p:cNvPr>
              <p:cNvSpPr txBox="1"/>
              <p:nvPr/>
            </p:nvSpPr>
            <p:spPr>
              <a:xfrm>
                <a:off x="1880011" y="202358"/>
                <a:ext cx="2797179" cy="692664"/>
              </a:xfrm>
              <a:prstGeom prst="rect">
                <a:avLst/>
              </a:prstGeom>
              <a:noFill/>
            </p:spPr>
            <p:txBody>
              <a:bodyPr wrap="none" rtlCol="0">
                <a:spAutoFit/>
              </a:bodyPr>
              <a:lstStyle/>
              <a:p>
                <a:pPr algn="ctr"/>
                <a:r>
                  <a:rPr lang="en" altLang="ja-JP" sz="1200" dirty="0"/>
                  <a:t>Limited results</a:t>
                </a:r>
                <a:br>
                  <a:rPr lang="en" altLang="ja-JP" sz="1200" dirty="0"/>
                </a:br>
                <a:r>
                  <a:rPr lang="en" altLang="ja-JP" sz="1200" dirty="0"/>
                  <a:t> for hydrogen</a:t>
                </a:r>
                <a:r>
                  <a:rPr lang="en-US" altLang="ja-JP" sz="1200" dirty="0"/>
                  <a:t> emission</a:t>
                </a:r>
              </a:p>
            </p:txBody>
          </p:sp>
          <p:sp>
            <p:nvSpPr>
              <p:cNvPr id="262" name="正方形/長方形 261">
                <a:extLst>
                  <a:ext uri="{FF2B5EF4-FFF2-40B4-BE49-F238E27FC236}">
                    <a16:creationId xmlns:a16="http://schemas.microsoft.com/office/drawing/2014/main" id="{3E9FC15A-3ECA-4BFB-13DD-927ADECA265A}"/>
                  </a:ext>
                </a:extLst>
              </p:cNvPr>
              <p:cNvSpPr/>
              <p:nvPr/>
            </p:nvSpPr>
            <p:spPr>
              <a:xfrm>
                <a:off x="1672829" y="197558"/>
                <a:ext cx="3314209" cy="7248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grpSp>
        <p:sp>
          <p:nvSpPr>
            <p:cNvPr id="168" name="矢印: 下 101">
              <a:extLst>
                <a:ext uri="{FF2B5EF4-FFF2-40B4-BE49-F238E27FC236}">
                  <a16:creationId xmlns:a16="http://schemas.microsoft.com/office/drawing/2014/main" id="{EEAC60B7-0674-48D0-8B61-67D90B7A68CF}"/>
                </a:ext>
              </a:extLst>
            </p:cNvPr>
            <p:cNvSpPr/>
            <p:nvPr/>
          </p:nvSpPr>
          <p:spPr>
            <a:xfrm>
              <a:off x="6299173" y="2181652"/>
              <a:ext cx="348259" cy="28722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71" name="四角形: 角を丸くする 108">
              <a:extLst>
                <a:ext uri="{FF2B5EF4-FFF2-40B4-BE49-F238E27FC236}">
                  <a16:creationId xmlns:a16="http://schemas.microsoft.com/office/drawing/2014/main" id="{8BBEF9F7-7E69-2F4E-E4A2-453F3827AEB4}"/>
                </a:ext>
              </a:extLst>
            </p:cNvPr>
            <p:cNvSpPr/>
            <p:nvPr/>
          </p:nvSpPr>
          <p:spPr>
            <a:xfrm>
              <a:off x="5197679" y="5281679"/>
              <a:ext cx="1001962" cy="4458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72" name="四角形: 角を丸くする 109">
              <a:extLst>
                <a:ext uri="{FF2B5EF4-FFF2-40B4-BE49-F238E27FC236}">
                  <a16:creationId xmlns:a16="http://schemas.microsoft.com/office/drawing/2014/main" id="{33F80009-1934-EB6E-B9D5-EED6A9FBFE28}"/>
                </a:ext>
              </a:extLst>
            </p:cNvPr>
            <p:cNvSpPr/>
            <p:nvPr/>
          </p:nvSpPr>
          <p:spPr>
            <a:xfrm>
              <a:off x="6527416" y="5288100"/>
              <a:ext cx="1412021" cy="445801"/>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73" name="テキスト ボックス 172">
              <a:extLst>
                <a:ext uri="{FF2B5EF4-FFF2-40B4-BE49-F238E27FC236}">
                  <a16:creationId xmlns:a16="http://schemas.microsoft.com/office/drawing/2014/main" id="{62DEDE2A-D662-5D82-5761-1EFF9D475222}"/>
                </a:ext>
              </a:extLst>
            </p:cNvPr>
            <p:cNvSpPr txBox="1"/>
            <p:nvPr/>
          </p:nvSpPr>
          <p:spPr>
            <a:xfrm>
              <a:off x="6697825" y="2960806"/>
              <a:ext cx="978410" cy="276999"/>
            </a:xfrm>
            <a:prstGeom prst="rect">
              <a:avLst/>
            </a:prstGeom>
            <a:noFill/>
          </p:spPr>
          <p:txBody>
            <a:bodyPr wrap="square" rtlCol="0">
              <a:spAutoFit/>
            </a:bodyPr>
            <a:lstStyle/>
            <a:p>
              <a:pPr algn="ctr"/>
              <a:r>
                <a:rPr lang="en-US" altLang="ja-JP" sz="1200" b="1" dirty="0"/>
                <a:t>Reference</a:t>
              </a:r>
            </a:p>
          </p:txBody>
        </p:sp>
        <p:sp>
          <p:nvSpPr>
            <p:cNvPr id="174" name="テキスト ボックス 173">
              <a:extLst>
                <a:ext uri="{FF2B5EF4-FFF2-40B4-BE49-F238E27FC236}">
                  <a16:creationId xmlns:a16="http://schemas.microsoft.com/office/drawing/2014/main" id="{4D0F579D-F46D-05E7-5F17-5D211A3A7AE3}"/>
                </a:ext>
              </a:extLst>
            </p:cNvPr>
            <p:cNvSpPr txBox="1"/>
            <p:nvPr/>
          </p:nvSpPr>
          <p:spPr>
            <a:xfrm>
              <a:off x="6850517" y="5818428"/>
              <a:ext cx="631743" cy="276999"/>
            </a:xfrm>
            <a:prstGeom prst="rect">
              <a:avLst/>
            </a:prstGeom>
            <a:noFill/>
          </p:spPr>
          <p:txBody>
            <a:bodyPr wrap="square" rtlCol="0">
              <a:spAutoFit/>
            </a:bodyPr>
            <a:lstStyle/>
            <a:p>
              <a:pPr algn="ctr"/>
              <a:r>
                <a:rPr lang="en-US" altLang="ja-JP" sz="1200" b="1" dirty="0"/>
                <a:t>Call</a:t>
              </a:r>
            </a:p>
          </p:txBody>
        </p:sp>
        <p:sp>
          <p:nvSpPr>
            <p:cNvPr id="175" name="テキスト ボックス 174">
              <a:extLst>
                <a:ext uri="{FF2B5EF4-FFF2-40B4-BE49-F238E27FC236}">
                  <a16:creationId xmlns:a16="http://schemas.microsoft.com/office/drawing/2014/main" id="{B1FA198B-9B28-0E79-CAE7-22359A4202AC}"/>
                </a:ext>
              </a:extLst>
            </p:cNvPr>
            <p:cNvSpPr txBox="1"/>
            <p:nvPr/>
          </p:nvSpPr>
          <p:spPr>
            <a:xfrm>
              <a:off x="6663157" y="2191500"/>
              <a:ext cx="808810" cy="276999"/>
            </a:xfrm>
            <a:prstGeom prst="rect">
              <a:avLst/>
            </a:prstGeom>
            <a:noFill/>
          </p:spPr>
          <p:txBody>
            <a:bodyPr wrap="square" rtlCol="0">
              <a:spAutoFit/>
            </a:bodyPr>
            <a:lstStyle/>
            <a:p>
              <a:pPr algn="ctr"/>
              <a:r>
                <a:rPr lang="en-US" altLang="ja-JP" sz="1200" b="1" dirty="0"/>
                <a:t>Results</a:t>
              </a:r>
            </a:p>
          </p:txBody>
        </p:sp>
        <p:sp>
          <p:nvSpPr>
            <p:cNvPr id="176" name="テキスト ボックス 175">
              <a:extLst>
                <a:ext uri="{FF2B5EF4-FFF2-40B4-BE49-F238E27FC236}">
                  <a16:creationId xmlns:a16="http://schemas.microsoft.com/office/drawing/2014/main" id="{2193BFEE-A2CB-BF49-D240-48889D913DA0}"/>
                </a:ext>
              </a:extLst>
            </p:cNvPr>
            <p:cNvSpPr txBox="1"/>
            <p:nvPr/>
          </p:nvSpPr>
          <p:spPr>
            <a:xfrm>
              <a:off x="5183131" y="5021594"/>
              <a:ext cx="801062" cy="276999"/>
            </a:xfrm>
            <a:prstGeom prst="rect">
              <a:avLst/>
            </a:prstGeom>
            <a:noFill/>
          </p:spPr>
          <p:txBody>
            <a:bodyPr wrap="square" rtlCol="0">
              <a:spAutoFit/>
            </a:bodyPr>
            <a:lstStyle/>
            <a:p>
              <a:pPr algn="ctr"/>
              <a:r>
                <a:rPr lang="en-US" altLang="ja-JP" sz="1200" b="1" dirty="0"/>
                <a:t>Results</a:t>
              </a:r>
            </a:p>
          </p:txBody>
        </p:sp>
        <p:sp>
          <p:nvSpPr>
            <p:cNvPr id="177" name="テキスト ボックス 176">
              <a:extLst>
                <a:ext uri="{FF2B5EF4-FFF2-40B4-BE49-F238E27FC236}">
                  <a16:creationId xmlns:a16="http://schemas.microsoft.com/office/drawing/2014/main" id="{6467B04F-CD95-B39C-0BD8-503CBD1A4D38}"/>
                </a:ext>
              </a:extLst>
            </p:cNvPr>
            <p:cNvSpPr txBox="1"/>
            <p:nvPr/>
          </p:nvSpPr>
          <p:spPr>
            <a:xfrm>
              <a:off x="6061454" y="5049896"/>
              <a:ext cx="943793" cy="276999"/>
            </a:xfrm>
            <a:prstGeom prst="rect">
              <a:avLst/>
            </a:prstGeom>
            <a:noFill/>
          </p:spPr>
          <p:txBody>
            <a:bodyPr wrap="square" rtlCol="0">
              <a:spAutoFit/>
            </a:bodyPr>
            <a:lstStyle/>
            <a:p>
              <a:pPr algn="ctr"/>
              <a:r>
                <a:rPr lang="en-US" altLang="ja-JP" sz="1200" b="1" dirty="0"/>
                <a:t>Training</a:t>
              </a:r>
            </a:p>
          </p:txBody>
        </p:sp>
        <p:sp>
          <p:nvSpPr>
            <p:cNvPr id="178" name="矢印: 下 116">
              <a:extLst>
                <a:ext uri="{FF2B5EF4-FFF2-40B4-BE49-F238E27FC236}">
                  <a16:creationId xmlns:a16="http://schemas.microsoft.com/office/drawing/2014/main" id="{6E6932A7-87F7-0572-88FD-2AEB98F59525}"/>
                </a:ext>
              </a:extLst>
            </p:cNvPr>
            <p:cNvSpPr/>
            <p:nvPr/>
          </p:nvSpPr>
          <p:spPr>
            <a:xfrm rot="10800000">
              <a:off x="6549769" y="5736594"/>
              <a:ext cx="348259" cy="315908"/>
            </a:xfrm>
            <a:prstGeom prst="downArrow">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64" name="楕円 83">
              <a:extLst>
                <a:ext uri="{FF2B5EF4-FFF2-40B4-BE49-F238E27FC236}">
                  <a16:creationId xmlns:a16="http://schemas.microsoft.com/office/drawing/2014/main" id="{C85B2CEF-3699-83E7-5A74-41F92461B0CE}"/>
                </a:ext>
              </a:extLst>
            </p:cNvPr>
            <p:cNvSpPr/>
            <p:nvPr/>
          </p:nvSpPr>
          <p:spPr>
            <a:xfrm>
              <a:off x="5493080" y="4292542"/>
              <a:ext cx="1978887" cy="71828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sp>
          <p:nvSpPr>
            <p:cNvPr id="265" name="テキスト ボックス 264">
              <a:extLst>
                <a:ext uri="{FF2B5EF4-FFF2-40B4-BE49-F238E27FC236}">
                  <a16:creationId xmlns:a16="http://schemas.microsoft.com/office/drawing/2014/main" id="{A7D0BF85-FD1B-5F12-3E90-CA2E8D2F7ECD}"/>
                </a:ext>
              </a:extLst>
            </p:cNvPr>
            <p:cNvSpPr txBox="1"/>
            <p:nvPr/>
          </p:nvSpPr>
          <p:spPr>
            <a:xfrm>
              <a:off x="5514981" y="4446317"/>
              <a:ext cx="1966263" cy="461665"/>
            </a:xfrm>
            <a:prstGeom prst="rect">
              <a:avLst/>
            </a:prstGeom>
            <a:noFill/>
          </p:spPr>
          <p:txBody>
            <a:bodyPr wrap="square" rtlCol="0">
              <a:spAutoFit/>
            </a:bodyPr>
            <a:lstStyle/>
            <a:p>
              <a:pPr algn="ctr"/>
              <a:r>
                <a:rPr lang="en-US" altLang="ja-JP" sz="1200" dirty="0"/>
                <a:t>Hydrogen recycling model</a:t>
              </a:r>
              <a:br>
                <a:rPr lang="en-US" altLang="ja-JP" sz="1200" dirty="0"/>
              </a:br>
              <a:r>
                <a:rPr lang="ja-JP" altLang="en-US" sz="1200"/>
                <a:t>（</a:t>
              </a:r>
              <a:r>
                <a:rPr lang="en-US" altLang="ja-JP" sz="1200" dirty="0"/>
                <a:t>MD code</a:t>
              </a:r>
              <a:r>
                <a:rPr lang="ja-JP" altLang="en-US" sz="1200"/>
                <a:t>）</a:t>
              </a:r>
              <a:endParaRPr lang="ja-JP" altLang="en-US" sz="1200" dirty="0"/>
            </a:p>
          </p:txBody>
        </p:sp>
        <p:sp>
          <p:nvSpPr>
            <p:cNvPr id="268" name="楕円 89">
              <a:extLst>
                <a:ext uri="{FF2B5EF4-FFF2-40B4-BE49-F238E27FC236}">
                  <a16:creationId xmlns:a16="http://schemas.microsoft.com/office/drawing/2014/main" id="{06CF5A6E-04E8-FF7B-43D8-852D40A38AC6}"/>
                </a:ext>
              </a:extLst>
            </p:cNvPr>
            <p:cNvSpPr/>
            <p:nvPr/>
          </p:nvSpPr>
          <p:spPr>
            <a:xfrm>
              <a:off x="5496541" y="6007522"/>
              <a:ext cx="1978887" cy="47345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sp>
          <p:nvSpPr>
            <p:cNvPr id="269" name="テキスト ボックス 268">
              <a:extLst>
                <a:ext uri="{FF2B5EF4-FFF2-40B4-BE49-F238E27FC236}">
                  <a16:creationId xmlns:a16="http://schemas.microsoft.com/office/drawing/2014/main" id="{FD1E2961-02EE-74FB-9133-FC12526785A4}"/>
                </a:ext>
              </a:extLst>
            </p:cNvPr>
            <p:cNvSpPr txBox="1"/>
            <p:nvPr/>
          </p:nvSpPr>
          <p:spPr>
            <a:xfrm>
              <a:off x="5581841" y="6100119"/>
              <a:ext cx="1762538" cy="276999"/>
            </a:xfrm>
            <a:prstGeom prst="rect">
              <a:avLst/>
            </a:prstGeom>
            <a:noFill/>
          </p:spPr>
          <p:txBody>
            <a:bodyPr wrap="square" rtlCol="0">
              <a:spAutoFit/>
            </a:bodyPr>
            <a:lstStyle/>
            <a:p>
              <a:pPr algn="ctr"/>
              <a:r>
                <a:rPr lang="en-US" altLang="ja-JP" sz="1200" dirty="0"/>
                <a:t>Neutral transport code</a:t>
              </a:r>
              <a:endParaRPr lang="ja-JP" altLang="en-US" sz="1200" dirty="0"/>
            </a:p>
          </p:txBody>
        </p:sp>
        <p:sp>
          <p:nvSpPr>
            <p:cNvPr id="169" name="テキスト ボックス 168">
              <a:extLst>
                <a:ext uri="{FF2B5EF4-FFF2-40B4-BE49-F238E27FC236}">
                  <a16:creationId xmlns:a16="http://schemas.microsoft.com/office/drawing/2014/main" id="{0E4ABD15-7DDD-1803-DDF9-2476E82336A3}"/>
                </a:ext>
              </a:extLst>
            </p:cNvPr>
            <p:cNvSpPr txBox="1"/>
            <p:nvPr/>
          </p:nvSpPr>
          <p:spPr>
            <a:xfrm>
              <a:off x="5208177" y="1238992"/>
              <a:ext cx="2468058" cy="276999"/>
            </a:xfrm>
            <a:prstGeom prst="rect">
              <a:avLst/>
            </a:prstGeom>
            <a:solidFill>
              <a:schemeClr val="bg1"/>
            </a:solidFill>
          </p:spPr>
          <p:txBody>
            <a:bodyPr wrap="square" rtlCol="0">
              <a:spAutoFit/>
            </a:bodyPr>
            <a:lstStyle/>
            <a:p>
              <a:pPr algn="ctr"/>
              <a:r>
                <a:rPr lang="en-US" altLang="ja-JP" sz="1200" b="1" dirty="0"/>
                <a:t>Conventional method (Full MD)</a:t>
              </a:r>
            </a:p>
          </p:txBody>
        </p:sp>
        <p:sp>
          <p:nvSpPr>
            <p:cNvPr id="273" name="角丸四角形 272">
              <a:extLst>
                <a:ext uri="{FF2B5EF4-FFF2-40B4-BE49-F238E27FC236}">
                  <a16:creationId xmlns:a16="http://schemas.microsoft.com/office/drawing/2014/main" id="{69A314E2-8EC4-7816-7339-631EBE90A9D2}"/>
                </a:ext>
              </a:extLst>
            </p:cNvPr>
            <p:cNvSpPr/>
            <p:nvPr/>
          </p:nvSpPr>
          <p:spPr>
            <a:xfrm>
              <a:off x="4904737" y="4150123"/>
              <a:ext cx="3204092" cy="2431430"/>
            </a:xfrm>
            <a:prstGeom prst="round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70" name="テキスト ボックス 169">
              <a:extLst>
                <a:ext uri="{FF2B5EF4-FFF2-40B4-BE49-F238E27FC236}">
                  <a16:creationId xmlns:a16="http://schemas.microsoft.com/office/drawing/2014/main" id="{A76CEF23-62B5-066E-C5A2-DB131A73F1B6}"/>
                </a:ext>
              </a:extLst>
            </p:cNvPr>
            <p:cNvSpPr txBox="1"/>
            <p:nvPr/>
          </p:nvSpPr>
          <p:spPr>
            <a:xfrm>
              <a:off x="5041201" y="4006055"/>
              <a:ext cx="2846130" cy="276999"/>
            </a:xfrm>
            <a:prstGeom prst="rect">
              <a:avLst/>
            </a:prstGeom>
            <a:solidFill>
              <a:schemeClr val="bg1"/>
            </a:solidFill>
          </p:spPr>
          <p:txBody>
            <a:bodyPr wrap="square" rtlCol="0">
              <a:spAutoFit/>
            </a:bodyPr>
            <a:lstStyle/>
            <a:p>
              <a:pPr algn="ctr"/>
              <a:r>
                <a:rPr lang="en-US" altLang="ja-JP" sz="1200" b="1" dirty="0"/>
                <a:t>Proposed Method (Predicted by ML)</a:t>
              </a:r>
            </a:p>
          </p:txBody>
        </p:sp>
        <p:grpSp>
          <p:nvGrpSpPr>
            <p:cNvPr id="183" name="グループ化 182">
              <a:extLst>
                <a:ext uri="{FF2B5EF4-FFF2-40B4-BE49-F238E27FC236}">
                  <a16:creationId xmlns:a16="http://schemas.microsoft.com/office/drawing/2014/main" id="{FA815625-6DDC-BF36-4D76-21E8664057FA}"/>
                </a:ext>
              </a:extLst>
            </p:cNvPr>
            <p:cNvGrpSpPr/>
            <p:nvPr/>
          </p:nvGrpSpPr>
          <p:grpSpPr>
            <a:xfrm>
              <a:off x="7005609" y="4566625"/>
              <a:ext cx="1370799" cy="698220"/>
              <a:chOff x="8901839" y="2710698"/>
              <a:chExt cx="2056692" cy="1047579"/>
            </a:xfrm>
          </p:grpSpPr>
          <p:sp>
            <p:nvSpPr>
              <p:cNvPr id="259" name="吹き出し: 円形 106">
                <a:extLst>
                  <a:ext uri="{FF2B5EF4-FFF2-40B4-BE49-F238E27FC236}">
                    <a16:creationId xmlns:a16="http://schemas.microsoft.com/office/drawing/2014/main" id="{70CF13B6-0F5B-1CAB-3466-9227BC0849C2}"/>
                  </a:ext>
                </a:extLst>
              </p:cNvPr>
              <p:cNvSpPr/>
              <p:nvPr/>
            </p:nvSpPr>
            <p:spPr>
              <a:xfrm>
                <a:off x="8901839" y="2739469"/>
                <a:ext cx="2056692" cy="1018808"/>
              </a:xfrm>
              <a:prstGeom prst="wedgeEllipseCallout">
                <a:avLst>
                  <a:gd name="adj1" fmla="val -45178"/>
                  <a:gd name="adj2" fmla="val 48753"/>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60" name="テキスト ボックス 259">
                <a:extLst>
                  <a:ext uri="{FF2B5EF4-FFF2-40B4-BE49-F238E27FC236}">
                    <a16:creationId xmlns:a16="http://schemas.microsoft.com/office/drawing/2014/main" id="{1F340A6F-E2B7-FF40-7A78-66B434040DFD}"/>
                  </a:ext>
                </a:extLst>
              </p:cNvPr>
              <p:cNvSpPr txBox="1"/>
              <p:nvPr/>
            </p:nvSpPr>
            <p:spPr>
              <a:xfrm>
                <a:off x="9102833" y="2710698"/>
                <a:ext cx="1592646" cy="991374"/>
              </a:xfrm>
              <a:prstGeom prst="rect">
                <a:avLst/>
              </a:prstGeom>
              <a:noFill/>
            </p:spPr>
            <p:txBody>
              <a:bodyPr wrap="none" rtlCol="0">
                <a:spAutoFit/>
              </a:bodyPr>
              <a:lstStyle/>
              <a:p>
                <a:pPr algn="ctr">
                  <a:lnSpc>
                    <a:spcPts val="1110"/>
                  </a:lnSpc>
                </a:pPr>
                <a:br>
                  <a:rPr lang="en" altLang="ja-JP" sz="1200" dirty="0"/>
                </a:br>
                <a:r>
                  <a:rPr lang="en" altLang="ja-JP" sz="1200" dirty="0">
                    <a:solidFill>
                      <a:srgbClr val="202124"/>
                    </a:solidFill>
                    <a:latin typeface="arial" panose="020B0604020202020204" pitchFamily="34" charset="0"/>
                  </a:rPr>
                  <a:t>Applicable to</a:t>
                </a:r>
              </a:p>
              <a:p>
                <a:pPr algn="ctr">
                  <a:lnSpc>
                    <a:spcPts val="1110"/>
                  </a:lnSpc>
                </a:pPr>
                <a:r>
                  <a:rPr lang="en" altLang="ja-JP" sz="1200" dirty="0">
                    <a:solidFill>
                      <a:srgbClr val="202124"/>
                    </a:solidFill>
                    <a:latin typeface="arial" panose="020B0604020202020204" pitchFamily="34" charset="0"/>
                  </a:rPr>
                  <a:t>a wide range</a:t>
                </a:r>
              </a:p>
              <a:p>
                <a:pPr algn="ctr">
                  <a:lnSpc>
                    <a:spcPts val="1110"/>
                  </a:lnSpc>
                </a:pPr>
                <a:r>
                  <a:rPr lang="en" altLang="ja-JP" sz="1200" dirty="0">
                    <a:solidFill>
                      <a:srgbClr val="202124"/>
                    </a:solidFill>
                    <a:latin typeface="arial" panose="020B0604020202020204" pitchFamily="34" charset="0"/>
                  </a:rPr>
                  <a:t>of conditions</a:t>
                </a:r>
                <a:endParaRPr lang="en-US" altLang="ja-JP" sz="1200" b="1" dirty="0"/>
              </a:p>
            </p:txBody>
          </p:sp>
        </p:grpSp>
      </p:grpSp>
      <p:pic>
        <p:nvPicPr>
          <p:cNvPr id="5" name="図 4">
            <a:extLst>
              <a:ext uri="{FF2B5EF4-FFF2-40B4-BE49-F238E27FC236}">
                <a16:creationId xmlns:a16="http://schemas.microsoft.com/office/drawing/2014/main" id="{1739DE8A-F06D-A252-480B-E487E9F0DBFA}"/>
              </a:ext>
            </a:extLst>
          </p:cNvPr>
          <p:cNvPicPr>
            <a:picLocks noChangeAspect="1"/>
          </p:cNvPicPr>
          <p:nvPr/>
        </p:nvPicPr>
        <p:blipFill>
          <a:blip r:embed="rId3"/>
          <a:stretch>
            <a:fillRect/>
          </a:stretch>
        </p:blipFill>
        <p:spPr>
          <a:xfrm>
            <a:off x="39482" y="4783568"/>
            <a:ext cx="5470376" cy="1867742"/>
          </a:xfrm>
          <a:prstGeom prst="rect">
            <a:avLst/>
          </a:prstGeom>
        </p:spPr>
      </p:pic>
    </p:spTree>
    <p:extLst>
      <p:ext uri="{BB962C8B-B14F-4D97-AF65-F5344CB8AC3E}">
        <p14:creationId xmlns:p14="http://schemas.microsoft.com/office/powerpoint/2010/main" val="363712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C06F9-F0D2-7E40-7D07-63C8AC8E425D}"/>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AE0ED0A9-E1BE-FA41-2479-9A9531617B9C}"/>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355011E3-0C86-FC02-7CA9-9F3A89A35DED}"/>
              </a:ext>
            </a:extLst>
          </p:cNvPr>
          <p:cNvSpPr txBox="1"/>
          <p:nvPr/>
        </p:nvSpPr>
        <p:spPr>
          <a:xfrm>
            <a:off x="539552" y="1628800"/>
            <a:ext cx="8435280" cy="3939540"/>
          </a:xfrm>
          <a:prstGeom prst="rect">
            <a:avLst/>
          </a:prstGeom>
          <a:noFill/>
        </p:spPr>
        <p:txBody>
          <a:bodyPr wrap="square" rtlCol="0">
            <a:spAutoFit/>
          </a:bodyPr>
          <a:lstStyle/>
          <a:p>
            <a:pPr marL="457200" indent="-457200">
              <a:spcBef>
                <a:spcPts val="1200"/>
              </a:spcBef>
              <a:buFont typeface="+mj-lt"/>
              <a:buAutoNum type="arabicPeriod"/>
              <a:defRPr/>
            </a:pPr>
            <a:r>
              <a:rPr kumimoji="1" lang="en-US" altLang="ja-JP" sz="3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Background</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Molecular dynamics simulation of hydrogen recycling on tungsten wall</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Integration with fluid codes and neutral transport simulation</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Machine learning approaches for the wall model</a:t>
            </a:r>
          </a:p>
          <a:p>
            <a:pPr marL="457200" indent="-457200">
              <a:spcBef>
                <a:spcPts val="1200"/>
              </a:spcBef>
              <a:buFont typeface="+mj-lt"/>
              <a:buAutoNum type="arabicPeriod"/>
              <a:defRPr/>
            </a:pPr>
            <a:r>
              <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Future work: </a:t>
            </a:r>
            <a:r>
              <a:rPr lang="en" altLang="ja-JP" sz="3000" dirty="0">
                <a:latin typeface="Times New Roman" panose="02020603050405020304" pitchFamily="18" charset="0"/>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A44B82AE-D6BA-5A87-F5E7-9771246AB2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6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9F85F7-8CA6-7173-279F-BDE0E5B58D8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0972CA-F4BA-4016-A680-4159D2C82706}" type="slidenum">
              <a:rPr kumimoji="0"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grpSp>
        <p:nvGrpSpPr>
          <p:cNvPr id="94" name="グループ化 93">
            <a:extLst>
              <a:ext uri="{FF2B5EF4-FFF2-40B4-BE49-F238E27FC236}">
                <a16:creationId xmlns:a16="http://schemas.microsoft.com/office/drawing/2014/main" id="{7313C9BC-5188-1E39-452B-E367F9C06DED}"/>
              </a:ext>
            </a:extLst>
          </p:cNvPr>
          <p:cNvGrpSpPr/>
          <p:nvPr/>
        </p:nvGrpSpPr>
        <p:grpSpPr>
          <a:xfrm>
            <a:off x="222358" y="1552924"/>
            <a:ext cx="2579558" cy="2012397"/>
            <a:chOff x="8883104" y="4515722"/>
            <a:chExt cx="3126736" cy="2439269"/>
          </a:xfrm>
        </p:grpSpPr>
        <p:pic>
          <p:nvPicPr>
            <p:cNvPr id="8" name="図 7" descr="グラフ, ヒストグラム&#10;&#10;自動的に生成された説明">
              <a:extLst>
                <a:ext uri="{FF2B5EF4-FFF2-40B4-BE49-F238E27FC236}">
                  <a16:creationId xmlns:a16="http://schemas.microsoft.com/office/drawing/2014/main" id="{2B63320A-3A6A-5CCD-85A2-8B0ACB379930}"/>
                </a:ext>
              </a:extLst>
            </p:cNvPr>
            <p:cNvPicPr>
              <a:picLocks noChangeAspect="1"/>
            </p:cNvPicPr>
            <p:nvPr/>
          </p:nvPicPr>
          <p:blipFill rotWithShape="1">
            <a:blip r:embed="rId3">
              <a:extLst>
                <a:ext uri="{28A0092B-C50C-407E-A947-70E740481C1C}">
                  <a14:useLocalDpi xmlns:a14="http://schemas.microsoft.com/office/drawing/2010/main" val="0"/>
                </a:ext>
              </a:extLst>
            </a:blip>
            <a:srcRect l="11786" t="11695" r="9272" b="9303"/>
            <a:stretch/>
          </p:blipFill>
          <p:spPr>
            <a:xfrm>
              <a:off x="9402057" y="4631634"/>
              <a:ext cx="2607783" cy="1957325"/>
            </a:xfrm>
            <a:prstGeom prst="rect">
              <a:avLst/>
            </a:prstGeom>
          </p:spPr>
        </p:pic>
        <p:sp>
          <p:nvSpPr>
            <p:cNvPr id="81" name="正方形/長方形 80">
              <a:extLst>
                <a:ext uri="{FF2B5EF4-FFF2-40B4-BE49-F238E27FC236}">
                  <a16:creationId xmlns:a16="http://schemas.microsoft.com/office/drawing/2014/main" id="{5E1E5FF1-A960-1AED-AC9A-2A495512C542}"/>
                </a:ext>
              </a:extLst>
            </p:cNvPr>
            <p:cNvSpPr/>
            <p:nvPr/>
          </p:nvSpPr>
          <p:spPr>
            <a:xfrm>
              <a:off x="9458777" y="4649289"/>
              <a:ext cx="2007688" cy="29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H/W=0.23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T</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=800K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E</a:t>
              </a:r>
              <a:r>
                <a:rPr kumimoji="0" lang="en-US" altLang="ja-JP" sz="900" b="0" i="0" u="none" strike="noStrike" kern="1200" cap="none" spc="0" normalizeH="0" baseline="-25000" noProof="0" dirty="0">
                  <a:ln>
                    <a:noFill/>
                  </a:ln>
                  <a:solidFill>
                    <a:sysClr val="windowText" lastClr="000000"/>
                  </a:solidFill>
                  <a:effectLst/>
                  <a:uLnTx/>
                  <a:uFillTx/>
                  <a:latin typeface="Calibri" panose="020F0502020204030204"/>
                  <a:ea typeface="游ゴシック" panose="020B0400000000000000" pitchFamily="34" charset="-128"/>
                  <a:cs typeface="+mn-cs"/>
                </a:rPr>
                <a:t>in</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=50eV</a:t>
              </a:r>
              <a:endParaRPr kumimoji="0" lang="ja-JP" altLang="en-US"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nvGrpSpPr>
            <p:cNvPr id="82" name="グループ化 81">
              <a:extLst>
                <a:ext uri="{FF2B5EF4-FFF2-40B4-BE49-F238E27FC236}">
                  <a16:creationId xmlns:a16="http://schemas.microsoft.com/office/drawing/2014/main" id="{3BE7A65A-E228-49AE-F656-70708A637A0C}"/>
                </a:ext>
              </a:extLst>
            </p:cNvPr>
            <p:cNvGrpSpPr/>
            <p:nvPr/>
          </p:nvGrpSpPr>
          <p:grpSpPr>
            <a:xfrm>
              <a:off x="8883104" y="4515722"/>
              <a:ext cx="2714270" cy="2439269"/>
              <a:chOff x="-2798" y="2632655"/>
              <a:chExt cx="2714270" cy="2439269"/>
            </a:xfrm>
          </p:grpSpPr>
          <p:sp>
            <p:nvSpPr>
              <p:cNvPr id="83" name="テキスト ボックス 82">
                <a:extLst>
                  <a:ext uri="{FF2B5EF4-FFF2-40B4-BE49-F238E27FC236}">
                    <a16:creationId xmlns:a16="http://schemas.microsoft.com/office/drawing/2014/main" id="{46F7E88F-57F1-012B-1E75-16E2A283212A}"/>
                  </a:ext>
                </a:extLst>
              </p:cNvPr>
              <p:cNvSpPr txBox="1"/>
              <p:nvPr/>
            </p:nvSpPr>
            <p:spPr>
              <a:xfrm rot="16200000">
                <a:off x="-967079" y="3596936"/>
                <a:ext cx="2180379" cy="2518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Num of Emissions / Num of Samples</a:t>
                </a:r>
              </a:p>
            </p:txBody>
          </p:sp>
          <p:sp>
            <p:nvSpPr>
              <p:cNvPr id="84" name="テキスト ボックス 83">
                <a:extLst>
                  <a:ext uri="{FF2B5EF4-FFF2-40B4-BE49-F238E27FC236}">
                    <a16:creationId xmlns:a16="http://schemas.microsoft.com/office/drawing/2014/main" id="{D4C8D99B-0E95-8C72-3DFF-0FEC3FC1CD7C}"/>
                  </a:ext>
                </a:extLst>
              </p:cNvPr>
              <p:cNvSpPr txBox="1"/>
              <p:nvPr/>
            </p:nvSpPr>
            <p:spPr>
              <a:xfrm>
                <a:off x="983991" y="4813033"/>
                <a:ext cx="1582997" cy="2588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Translational energy </a:t>
                </a:r>
                <a:r>
                  <a:rPr kumimoji="0" lang="en-US" altLang="ja-JP"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[eV]</a:t>
                </a:r>
                <a:endParaRPr kumimoji="0" lang="ja-JP" altLang="en-US"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5" name="テキスト ボックス 84">
                <a:extLst>
                  <a:ext uri="{FF2B5EF4-FFF2-40B4-BE49-F238E27FC236}">
                    <a16:creationId xmlns:a16="http://schemas.microsoft.com/office/drawing/2014/main" id="{791D3D4F-D73A-B91D-4875-54B29C396BEC}"/>
                  </a:ext>
                </a:extLst>
              </p:cNvPr>
              <p:cNvSpPr txBox="1"/>
              <p:nvPr/>
            </p:nvSpPr>
            <p:spPr>
              <a:xfrm>
                <a:off x="405976" y="4664266"/>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-1</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6" name="テキスト ボックス 85">
                <a:extLst>
                  <a:ext uri="{FF2B5EF4-FFF2-40B4-BE49-F238E27FC236}">
                    <a16:creationId xmlns:a16="http://schemas.microsoft.com/office/drawing/2014/main" id="{227D9449-6AF5-B10E-D4A6-E50413838243}"/>
                  </a:ext>
                </a:extLst>
              </p:cNvPr>
              <p:cNvSpPr txBox="1"/>
              <p:nvPr/>
            </p:nvSpPr>
            <p:spPr>
              <a:xfrm>
                <a:off x="1299525" y="4672179"/>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0</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7" name="テキスト ボックス 86">
                <a:extLst>
                  <a:ext uri="{FF2B5EF4-FFF2-40B4-BE49-F238E27FC236}">
                    <a16:creationId xmlns:a16="http://schemas.microsoft.com/office/drawing/2014/main" id="{15CC1014-D0FA-6D1A-28F4-3DE7A691DF1F}"/>
                  </a:ext>
                </a:extLst>
              </p:cNvPr>
              <p:cNvSpPr txBox="1"/>
              <p:nvPr/>
            </p:nvSpPr>
            <p:spPr>
              <a:xfrm>
                <a:off x="2235507" y="4669650"/>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1</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8" name="テキスト ボックス 87">
                <a:extLst>
                  <a:ext uri="{FF2B5EF4-FFF2-40B4-BE49-F238E27FC236}">
                    <a16:creationId xmlns:a16="http://schemas.microsoft.com/office/drawing/2014/main" id="{ABB9570F-57CC-078D-9E40-A8D41B412BD7}"/>
                  </a:ext>
                </a:extLst>
              </p:cNvPr>
              <p:cNvSpPr txBox="1"/>
              <p:nvPr/>
            </p:nvSpPr>
            <p:spPr>
              <a:xfrm>
                <a:off x="182160" y="4514314"/>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9" name="テキスト ボックス 88">
                <a:extLst>
                  <a:ext uri="{FF2B5EF4-FFF2-40B4-BE49-F238E27FC236}">
                    <a16:creationId xmlns:a16="http://schemas.microsoft.com/office/drawing/2014/main" id="{B8458A8D-3A24-0197-467B-1B34A3BEF798}"/>
                  </a:ext>
                </a:extLst>
              </p:cNvPr>
              <p:cNvSpPr txBox="1"/>
              <p:nvPr/>
            </p:nvSpPr>
            <p:spPr>
              <a:xfrm>
                <a:off x="182160" y="4121853"/>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0" name="テキスト ボックス 89">
                <a:extLst>
                  <a:ext uri="{FF2B5EF4-FFF2-40B4-BE49-F238E27FC236}">
                    <a16:creationId xmlns:a16="http://schemas.microsoft.com/office/drawing/2014/main" id="{F6C1666C-CCFF-F93A-F1B1-864337A7AC03}"/>
                  </a:ext>
                </a:extLst>
              </p:cNvPr>
              <p:cNvSpPr txBox="1"/>
              <p:nvPr/>
            </p:nvSpPr>
            <p:spPr>
              <a:xfrm>
                <a:off x="182160" y="3722843"/>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1" name="テキスト ボックス 90">
                <a:extLst>
                  <a:ext uri="{FF2B5EF4-FFF2-40B4-BE49-F238E27FC236}">
                    <a16:creationId xmlns:a16="http://schemas.microsoft.com/office/drawing/2014/main" id="{F4E0C7D4-652F-3407-64D5-116B2EA06B47}"/>
                  </a:ext>
                </a:extLst>
              </p:cNvPr>
              <p:cNvSpPr txBox="1"/>
              <p:nvPr/>
            </p:nvSpPr>
            <p:spPr>
              <a:xfrm>
                <a:off x="182160" y="3307111"/>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2" name="テキスト ボックス 91">
                <a:extLst>
                  <a:ext uri="{FF2B5EF4-FFF2-40B4-BE49-F238E27FC236}">
                    <a16:creationId xmlns:a16="http://schemas.microsoft.com/office/drawing/2014/main" id="{B54E548E-3913-01C2-A650-7AC696F9DA4D}"/>
                  </a:ext>
                </a:extLst>
              </p:cNvPr>
              <p:cNvSpPr txBox="1"/>
              <p:nvPr/>
            </p:nvSpPr>
            <p:spPr>
              <a:xfrm>
                <a:off x="182160" y="2895508"/>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0.20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sp>
        <p:nvSpPr>
          <p:cNvPr id="5" name="テキスト ボックス 4">
            <a:extLst>
              <a:ext uri="{FF2B5EF4-FFF2-40B4-BE49-F238E27FC236}">
                <a16:creationId xmlns:a16="http://schemas.microsoft.com/office/drawing/2014/main" id="{D3C79EA2-4325-18AA-3072-92A6C2933647}"/>
              </a:ext>
            </a:extLst>
          </p:cNvPr>
          <p:cNvSpPr txBox="1"/>
          <p:nvPr/>
        </p:nvSpPr>
        <p:spPr>
          <a:xfrm>
            <a:off x="922972" y="160877"/>
            <a:ext cx="744881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2400" b="0" i="0" u="none" strike="noStrike" kern="1200" cap="none" spc="0" normalizeH="0" baseline="0" noProof="0" dirty="0">
                <a:ln>
                  <a:noFill/>
                </a:ln>
                <a:solidFill>
                  <a:srgbClr val="1F1F1F"/>
                </a:solidFill>
                <a:effectLst/>
                <a:uLnTx/>
                <a:uFillTx/>
                <a:latin typeface="Arial" panose="020B0604020202020204" pitchFamily="34" charset="0"/>
                <a:ea typeface="游ゴシック" panose="020B0400000000000000" pitchFamily="34" charset="-128"/>
                <a:cs typeface="+mn-cs"/>
              </a:rPr>
              <a:t>Prediction results of release distribution</a:t>
            </a:r>
            <a:endPar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nvGrpSpPr>
          <p:cNvPr id="71" name="グループ化 70">
            <a:extLst>
              <a:ext uri="{FF2B5EF4-FFF2-40B4-BE49-F238E27FC236}">
                <a16:creationId xmlns:a16="http://schemas.microsoft.com/office/drawing/2014/main" id="{C053A5E4-1754-B0EE-866E-3FE7A14BA19A}"/>
              </a:ext>
            </a:extLst>
          </p:cNvPr>
          <p:cNvGrpSpPr/>
          <p:nvPr/>
        </p:nvGrpSpPr>
        <p:grpSpPr>
          <a:xfrm>
            <a:off x="1036457" y="1984286"/>
            <a:ext cx="369401" cy="629849"/>
            <a:chOff x="10165132" y="249967"/>
            <a:chExt cx="367673" cy="626903"/>
          </a:xfrm>
        </p:grpSpPr>
        <p:sp>
          <p:nvSpPr>
            <p:cNvPr id="72" name="楕円 71">
              <a:extLst>
                <a:ext uri="{FF2B5EF4-FFF2-40B4-BE49-F238E27FC236}">
                  <a16:creationId xmlns:a16="http://schemas.microsoft.com/office/drawing/2014/main" id="{955A3ABE-98CC-FDDC-7027-801D5EA5FCE9}"/>
                </a:ext>
              </a:extLst>
            </p:cNvPr>
            <p:cNvSpPr/>
            <p:nvPr/>
          </p:nvSpPr>
          <p:spPr>
            <a:xfrm>
              <a:off x="10269705" y="613771"/>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3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sp>
          <p:nvSpPr>
            <p:cNvPr id="73" name="矢印: 上 72">
              <a:extLst>
                <a:ext uri="{FF2B5EF4-FFF2-40B4-BE49-F238E27FC236}">
                  <a16:creationId xmlns:a16="http://schemas.microsoft.com/office/drawing/2014/main" id="{51ECF9AC-D43A-51CD-AFA4-E7806CCA928D}"/>
                </a:ext>
              </a:extLst>
            </p:cNvPr>
            <p:cNvSpPr/>
            <p:nvPr/>
          </p:nvSpPr>
          <p:spPr>
            <a:xfrm rot="19886405">
              <a:off x="10165132" y="249967"/>
              <a:ext cx="149178" cy="40169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75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76" name="テキスト ボックス 75">
            <a:extLst>
              <a:ext uri="{FF2B5EF4-FFF2-40B4-BE49-F238E27FC236}">
                <a16:creationId xmlns:a16="http://schemas.microsoft.com/office/drawing/2014/main" id="{4ECD3E39-6B87-D35C-5D3B-DE4CFA0B265B}"/>
              </a:ext>
            </a:extLst>
          </p:cNvPr>
          <p:cNvSpPr txBox="1"/>
          <p:nvPr/>
        </p:nvSpPr>
        <p:spPr>
          <a:xfrm>
            <a:off x="451240" y="1313967"/>
            <a:ext cx="267456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Translational energy of H atoms</a:t>
            </a: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grpSp>
        <p:nvGrpSpPr>
          <p:cNvPr id="77" name="グループ化 76">
            <a:extLst>
              <a:ext uri="{FF2B5EF4-FFF2-40B4-BE49-F238E27FC236}">
                <a16:creationId xmlns:a16="http://schemas.microsoft.com/office/drawing/2014/main" id="{1D8B9D21-11A9-8586-351D-8525B26A3D6B}"/>
              </a:ext>
            </a:extLst>
          </p:cNvPr>
          <p:cNvGrpSpPr/>
          <p:nvPr/>
        </p:nvGrpSpPr>
        <p:grpSpPr>
          <a:xfrm>
            <a:off x="2895474" y="1562320"/>
            <a:ext cx="2601036" cy="2065032"/>
            <a:chOff x="7713653" y="4246062"/>
            <a:chExt cx="3152770" cy="2503069"/>
          </a:xfrm>
        </p:grpSpPr>
        <p:pic>
          <p:nvPicPr>
            <p:cNvPr id="78" name="図 77" descr="グラフ&#10;&#10;自動的に生成された説明">
              <a:extLst>
                <a:ext uri="{FF2B5EF4-FFF2-40B4-BE49-F238E27FC236}">
                  <a16:creationId xmlns:a16="http://schemas.microsoft.com/office/drawing/2014/main" id="{9725DAEE-F517-3B4E-A44C-ECE5F22950FE}"/>
                </a:ext>
              </a:extLst>
            </p:cNvPr>
            <p:cNvPicPr>
              <a:picLocks noChangeAspect="1"/>
            </p:cNvPicPr>
            <p:nvPr/>
          </p:nvPicPr>
          <p:blipFill rotWithShape="1">
            <a:blip r:embed="rId4">
              <a:extLst>
                <a:ext uri="{28A0092B-C50C-407E-A947-70E740481C1C}">
                  <a14:useLocalDpi xmlns:a14="http://schemas.microsoft.com/office/drawing/2010/main" val="0"/>
                </a:ext>
              </a:extLst>
            </a:blip>
            <a:srcRect l="11317" t="12065" r="9007" b="8990"/>
            <a:stretch/>
          </p:blipFill>
          <p:spPr>
            <a:xfrm>
              <a:off x="8234366" y="4347150"/>
              <a:ext cx="2632057" cy="1955929"/>
            </a:xfrm>
            <a:prstGeom prst="rect">
              <a:avLst/>
            </a:prstGeom>
          </p:spPr>
        </p:pic>
        <p:grpSp>
          <p:nvGrpSpPr>
            <p:cNvPr id="79" name="グループ化 78">
              <a:extLst>
                <a:ext uri="{FF2B5EF4-FFF2-40B4-BE49-F238E27FC236}">
                  <a16:creationId xmlns:a16="http://schemas.microsoft.com/office/drawing/2014/main" id="{8F4B924A-19EA-B516-92F3-8AEF73395471}"/>
                </a:ext>
              </a:extLst>
            </p:cNvPr>
            <p:cNvGrpSpPr/>
            <p:nvPr/>
          </p:nvGrpSpPr>
          <p:grpSpPr>
            <a:xfrm>
              <a:off x="7713653" y="4246062"/>
              <a:ext cx="2714270" cy="2503069"/>
              <a:chOff x="609944" y="3755081"/>
              <a:chExt cx="2714270" cy="2503069"/>
            </a:xfrm>
          </p:grpSpPr>
          <p:sp>
            <p:nvSpPr>
              <p:cNvPr id="80" name="正方形/長方形 79">
                <a:extLst>
                  <a:ext uri="{FF2B5EF4-FFF2-40B4-BE49-F238E27FC236}">
                    <a16:creationId xmlns:a16="http://schemas.microsoft.com/office/drawing/2014/main" id="{AA4028B9-D208-2B77-4F5D-A0DD052B2405}"/>
                  </a:ext>
                </a:extLst>
              </p:cNvPr>
              <p:cNvSpPr/>
              <p:nvPr/>
            </p:nvSpPr>
            <p:spPr>
              <a:xfrm>
                <a:off x="1112135" y="3901721"/>
                <a:ext cx="2007688" cy="29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H/W=0.23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T</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=800K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E</a:t>
                </a:r>
                <a:r>
                  <a:rPr kumimoji="0" lang="en-US" altLang="ja-JP" sz="900" b="0" i="0" u="none" strike="noStrike" kern="1200" cap="none" spc="0" normalizeH="0" baseline="-25000" noProof="0" dirty="0">
                    <a:ln>
                      <a:noFill/>
                    </a:ln>
                    <a:solidFill>
                      <a:sysClr val="windowText" lastClr="000000"/>
                    </a:solidFill>
                    <a:effectLst/>
                    <a:uLnTx/>
                    <a:uFillTx/>
                    <a:latin typeface="Calibri" panose="020F0502020204030204"/>
                    <a:ea typeface="游ゴシック" panose="020B0400000000000000" pitchFamily="34" charset="-128"/>
                    <a:cs typeface="+mn-cs"/>
                  </a:rPr>
                  <a:t>in</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=50eV</a:t>
                </a:r>
                <a:endParaRPr kumimoji="0" lang="ja-JP" altLang="en-US"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nvGrpSpPr>
              <p:cNvPr id="95" name="グループ化 94">
                <a:extLst>
                  <a:ext uri="{FF2B5EF4-FFF2-40B4-BE49-F238E27FC236}">
                    <a16:creationId xmlns:a16="http://schemas.microsoft.com/office/drawing/2014/main" id="{3BFBC625-9269-1FE1-6C1D-A856446489BA}"/>
                  </a:ext>
                </a:extLst>
              </p:cNvPr>
              <p:cNvGrpSpPr/>
              <p:nvPr/>
            </p:nvGrpSpPr>
            <p:grpSpPr>
              <a:xfrm>
                <a:off x="609944" y="3755081"/>
                <a:ext cx="2714270" cy="2503069"/>
                <a:chOff x="609944" y="3755081"/>
                <a:chExt cx="2714270" cy="2503069"/>
              </a:xfrm>
            </p:grpSpPr>
            <p:sp>
              <p:nvSpPr>
                <p:cNvPr id="96" name="テキスト ボックス 95">
                  <a:extLst>
                    <a:ext uri="{FF2B5EF4-FFF2-40B4-BE49-F238E27FC236}">
                      <a16:creationId xmlns:a16="http://schemas.microsoft.com/office/drawing/2014/main" id="{5EA881DA-FC70-7AF8-C387-91676F0B5C69}"/>
                    </a:ext>
                  </a:extLst>
                </p:cNvPr>
                <p:cNvSpPr txBox="1"/>
                <p:nvPr/>
              </p:nvSpPr>
              <p:spPr>
                <a:xfrm rot="16200000">
                  <a:off x="-354337" y="4719362"/>
                  <a:ext cx="2180379" cy="2518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Num of Emissions / Num of Samples</a:t>
                  </a:r>
                </a:p>
              </p:txBody>
            </p:sp>
            <p:sp>
              <p:nvSpPr>
                <p:cNvPr id="97" name="テキスト ボックス 96">
                  <a:extLst>
                    <a:ext uri="{FF2B5EF4-FFF2-40B4-BE49-F238E27FC236}">
                      <a16:creationId xmlns:a16="http://schemas.microsoft.com/office/drawing/2014/main" id="{1355103B-5FED-3184-0F3D-895333114A9E}"/>
                    </a:ext>
                  </a:extLst>
                </p:cNvPr>
                <p:cNvSpPr txBox="1"/>
                <p:nvPr/>
              </p:nvSpPr>
              <p:spPr>
                <a:xfrm>
                  <a:off x="1579612" y="5999259"/>
                  <a:ext cx="1582997" cy="2588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Translational energy </a:t>
                  </a:r>
                  <a:r>
                    <a:rPr kumimoji="0" lang="en-US" altLang="ja-JP"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[eV]</a:t>
                  </a:r>
                  <a:endParaRPr kumimoji="0" lang="ja-JP" altLang="en-US"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nvGrpSpPr>
                <p:cNvPr id="98" name="グループ化 97">
                  <a:extLst>
                    <a:ext uri="{FF2B5EF4-FFF2-40B4-BE49-F238E27FC236}">
                      <a16:creationId xmlns:a16="http://schemas.microsoft.com/office/drawing/2014/main" id="{FD2D28B8-1A4B-F5B8-EAA8-9DEC468F174F}"/>
                    </a:ext>
                  </a:extLst>
                </p:cNvPr>
                <p:cNvGrpSpPr/>
                <p:nvPr/>
              </p:nvGrpSpPr>
              <p:grpSpPr>
                <a:xfrm>
                  <a:off x="1018719" y="5786692"/>
                  <a:ext cx="2305495" cy="259729"/>
                  <a:chOff x="1018719" y="5786692"/>
                  <a:chExt cx="2305495" cy="259729"/>
                </a:xfrm>
              </p:grpSpPr>
              <p:sp>
                <p:nvSpPr>
                  <p:cNvPr id="106" name="テキスト ボックス 105">
                    <a:extLst>
                      <a:ext uri="{FF2B5EF4-FFF2-40B4-BE49-F238E27FC236}">
                        <a16:creationId xmlns:a16="http://schemas.microsoft.com/office/drawing/2014/main" id="{AAA65C35-678A-3582-0DA5-819E2EE0BDD4}"/>
                      </a:ext>
                    </a:extLst>
                  </p:cNvPr>
                  <p:cNvSpPr txBox="1"/>
                  <p:nvPr/>
                </p:nvSpPr>
                <p:spPr>
                  <a:xfrm>
                    <a:off x="1018719" y="5786692"/>
                    <a:ext cx="475965" cy="2518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-1</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7" name="テキスト ボックス 106">
                    <a:extLst>
                      <a:ext uri="{FF2B5EF4-FFF2-40B4-BE49-F238E27FC236}">
                        <a16:creationId xmlns:a16="http://schemas.microsoft.com/office/drawing/2014/main" id="{509823AB-8EBC-E64A-44FB-4E602B0E7CA7}"/>
                      </a:ext>
                    </a:extLst>
                  </p:cNvPr>
                  <p:cNvSpPr txBox="1"/>
                  <p:nvPr/>
                </p:nvSpPr>
                <p:spPr>
                  <a:xfrm>
                    <a:off x="1912267" y="5794604"/>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0</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8" name="テキスト ボックス 107">
                    <a:extLst>
                      <a:ext uri="{FF2B5EF4-FFF2-40B4-BE49-F238E27FC236}">
                        <a16:creationId xmlns:a16="http://schemas.microsoft.com/office/drawing/2014/main" id="{6E4BF809-AF61-1CA8-EEF0-7CBDCF6AF4A6}"/>
                      </a:ext>
                    </a:extLst>
                  </p:cNvPr>
                  <p:cNvSpPr txBox="1"/>
                  <p:nvPr/>
                </p:nvSpPr>
                <p:spPr>
                  <a:xfrm>
                    <a:off x="2848249" y="5792076"/>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1</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99" name="グループ化 98">
                  <a:extLst>
                    <a:ext uri="{FF2B5EF4-FFF2-40B4-BE49-F238E27FC236}">
                      <a16:creationId xmlns:a16="http://schemas.microsoft.com/office/drawing/2014/main" id="{E39677D1-64E8-F3D5-6B70-C3DEBE162718}"/>
                    </a:ext>
                  </a:extLst>
                </p:cNvPr>
                <p:cNvGrpSpPr/>
                <p:nvPr/>
              </p:nvGrpSpPr>
              <p:grpSpPr>
                <a:xfrm>
                  <a:off x="785869" y="3755407"/>
                  <a:ext cx="493201" cy="2133150"/>
                  <a:chOff x="785869" y="3755407"/>
                  <a:chExt cx="493201" cy="2133150"/>
                </a:xfrm>
              </p:grpSpPr>
              <p:sp>
                <p:nvSpPr>
                  <p:cNvPr id="100" name="テキスト ボックス 99">
                    <a:extLst>
                      <a:ext uri="{FF2B5EF4-FFF2-40B4-BE49-F238E27FC236}">
                        <a16:creationId xmlns:a16="http://schemas.microsoft.com/office/drawing/2014/main" id="{1E5E26F5-DCFC-EA15-13A0-CD53F10C0364}"/>
                      </a:ext>
                    </a:extLst>
                  </p:cNvPr>
                  <p:cNvSpPr txBox="1"/>
                  <p:nvPr/>
                </p:nvSpPr>
                <p:spPr>
                  <a:xfrm>
                    <a:off x="794902" y="4877650"/>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1" name="テキスト ボックス 100">
                    <a:extLst>
                      <a:ext uri="{FF2B5EF4-FFF2-40B4-BE49-F238E27FC236}">
                        <a16:creationId xmlns:a16="http://schemas.microsoft.com/office/drawing/2014/main" id="{D0F1CE00-A86A-FBD7-E9AE-DFA665782628}"/>
                      </a:ext>
                    </a:extLst>
                  </p:cNvPr>
                  <p:cNvSpPr txBox="1"/>
                  <p:nvPr/>
                </p:nvSpPr>
                <p:spPr>
                  <a:xfrm>
                    <a:off x="798044" y="3755407"/>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0.25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2" name="テキスト ボックス 101">
                    <a:extLst>
                      <a:ext uri="{FF2B5EF4-FFF2-40B4-BE49-F238E27FC236}">
                        <a16:creationId xmlns:a16="http://schemas.microsoft.com/office/drawing/2014/main" id="{741735B9-CAB2-DB84-9D51-828FB4CDA658}"/>
                      </a:ext>
                    </a:extLst>
                  </p:cNvPr>
                  <p:cNvSpPr txBox="1"/>
                  <p:nvPr/>
                </p:nvSpPr>
                <p:spPr>
                  <a:xfrm>
                    <a:off x="801635" y="4119995"/>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0.20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3" name="テキスト ボックス 102">
                    <a:extLst>
                      <a:ext uri="{FF2B5EF4-FFF2-40B4-BE49-F238E27FC236}">
                        <a16:creationId xmlns:a16="http://schemas.microsoft.com/office/drawing/2014/main" id="{13B3C411-0EDE-380A-CD65-816F7B41BB6C}"/>
                      </a:ext>
                    </a:extLst>
                  </p:cNvPr>
                  <p:cNvSpPr txBox="1"/>
                  <p:nvPr/>
                </p:nvSpPr>
                <p:spPr>
                  <a:xfrm>
                    <a:off x="785869" y="4484583"/>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4" name="テキスト ボックス 103">
                    <a:extLst>
                      <a:ext uri="{FF2B5EF4-FFF2-40B4-BE49-F238E27FC236}">
                        <a16:creationId xmlns:a16="http://schemas.microsoft.com/office/drawing/2014/main" id="{79468364-EEE2-5E83-EEFD-A665BA6C5D53}"/>
                      </a:ext>
                    </a:extLst>
                  </p:cNvPr>
                  <p:cNvSpPr txBox="1"/>
                  <p:nvPr/>
                </p:nvSpPr>
                <p:spPr>
                  <a:xfrm>
                    <a:off x="803105" y="5251062"/>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5" name="テキスト ボックス 104">
                    <a:extLst>
                      <a:ext uri="{FF2B5EF4-FFF2-40B4-BE49-F238E27FC236}">
                        <a16:creationId xmlns:a16="http://schemas.microsoft.com/office/drawing/2014/main" id="{A3631F33-1D00-2E9A-C0CA-79FF19649E8C}"/>
                      </a:ext>
                    </a:extLst>
                  </p:cNvPr>
                  <p:cNvSpPr txBox="1"/>
                  <p:nvPr/>
                </p:nvSpPr>
                <p:spPr>
                  <a:xfrm>
                    <a:off x="794902" y="5636740"/>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grpSp>
      </p:grpSp>
      <p:grpSp>
        <p:nvGrpSpPr>
          <p:cNvPr id="111" name="グループ化 110">
            <a:extLst>
              <a:ext uri="{FF2B5EF4-FFF2-40B4-BE49-F238E27FC236}">
                <a16:creationId xmlns:a16="http://schemas.microsoft.com/office/drawing/2014/main" id="{FA234517-9186-B7F3-8097-C523E3F02683}"/>
              </a:ext>
            </a:extLst>
          </p:cNvPr>
          <p:cNvGrpSpPr/>
          <p:nvPr/>
        </p:nvGrpSpPr>
        <p:grpSpPr>
          <a:xfrm>
            <a:off x="215842" y="3834503"/>
            <a:ext cx="2788215" cy="2052666"/>
            <a:chOff x="4099538" y="4110349"/>
            <a:chExt cx="3717619" cy="2736887"/>
          </a:xfrm>
        </p:grpSpPr>
        <p:grpSp>
          <p:nvGrpSpPr>
            <p:cNvPr id="112" name="グループ化 111">
              <a:extLst>
                <a:ext uri="{FF2B5EF4-FFF2-40B4-BE49-F238E27FC236}">
                  <a16:creationId xmlns:a16="http://schemas.microsoft.com/office/drawing/2014/main" id="{8E297055-930A-F302-25D7-CE51BA9FF3B9}"/>
                </a:ext>
              </a:extLst>
            </p:cNvPr>
            <p:cNvGrpSpPr/>
            <p:nvPr/>
          </p:nvGrpSpPr>
          <p:grpSpPr>
            <a:xfrm>
              <a:off x="4099538" y="4110349"/>
              <a:ext cx="3717619" cy="2736887"/>
              <a:chOff x="2074968" y="1976032"/>
              <a:chExt cx="3379653" cy="2488080"/>
            </a:xfrm>
          </p:grpSpPr>
          <p:sp>
            <p:nvSpPr>
              <p:cNvPr id="114" name="テキスト ボックス 113">
                <a:extLst>
                  <a:ext uri="{FF2B5EF4-FFF2-40B4-BE49-F238E27FC236}">
                    <a16:creationId xmlns:a16="http://schemas.microsoft.com/office/drawing/2014/main" id="{14CFD202-6BE7-8A2A-1385-DC52DA0A33E6}"/>
                  </a:ext>
                </a:extLst>
              </p:cNvPr>
              <p:cNvSpPr txBox="1"/>
              <p:nvPr/>
            </p:nvSpPr>
            <p:spPr>
              <a:xfrm>
                <a:off x="2624881" y="4017815"/>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5" name="テキスト ボックス 114">
                <a:extLst>
                  <a:ext uri="{FF2B5EF4-FFF2-40B4-BE49-F238E27FC236}">
                    <a16:creationId xmlns:a16="http://schemas.microsoft.com/office/drawing/2014/main" id="{88D34520-CD85-F5ED-B0AB-94A8C2E71DFD}"/>
                  </a:ext>
                </a:extLst>
              </p:cNvPr>
              <p:cNvSpPr txBox="1"/>
              <p:nvPr/>
            </p:nvSpPr>
            <p:spPr>
              <a:xfrm>
                <a:off x="2997387" y="4017815"/>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6" name="テキスト ボックス 115">
                <a:extLst>
                  <a:ext uri="{FF2B5EF4-FFF2-40B4-BE49-F238E27FC236}">
                    <a16:creationId xmlns:a16="http://schemas.microsoft.com/office/drawing/2014/main" id="{A01D56D3-1F56-454C-E8E0-63A7B762FE63}"/>
                  </a:ext>
                </a:extLst>
              </p:cNvPr>
              <p:cNvSpPr txBox="1"/>
              <p:nvPr/>
            </p:nvSpPr>
            <p:spPr>
              <a:xfrm>
                <a:off x="3366540" y="4017815"/>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7" name="テキスト ボックス 116">
                <a:extLst>
                  <a:ext uri="{FF2B5EF4-FFF2-40B4-BE49-F238E27FC236}">
                    <a16:creationId xmlns:a16="http://schemas.microsoft.com/office/drawing/2014/main" id="{81156927-C1F3-AFF1-8E1A-43F4D5CFDC72}"/>
                  </a:ext>
                </a:extLst>
              </p:cNvPr>
              <p:cNvSpPr txBox="1"/>
              <p:nvPr/>
            </p:nvSpPr>
            <p:spPr>
              <a:xfrm>
                <a:off x="3212119" y="4205221"/>
                <a:ext cx="1582997" cy="2588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Rotational states</a:t>
                </a:r>
                <a:endParaRPr kumimoji="0" lang="ja-JP" altLang="en-US"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8" name="テキスト ボックス 117">
                <a:extLst>
                  <a:ext uri="{FF2B5EF4-FFF2-40B4-BE49-F238E27FC236}">
                    <a16:creationId xmlns:a16="http://schemas.microsoft.com/office/drawing/2014/main" id="{BAECB03F-AE8D-387E-99E6-E63502999582}"/>
                  </a:ext>
                </a:extLst>
              </p:cNvPr>
              <p:cNvSpPr txBox="1"/>
              <p:nvPr/>
            </p:nvSpPr>
            <p:spPr>
              <a:xfrm>
                <a:off x="2279354" y="3883971"/>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9" name="テキスト ボックス 118">
                <a:extLst>
                  <a:ext uri="{FF2B5EF4-FFF2-40B4-BE49-F238E27FC236}">
                    <a16:creationId xmlns:a16="http://schemas.microsoft.com/office/drawing/2014/main" id="{DCA37A74-60F1-1219-A9B0-BDE7204C22E5}"/>
                  </a:ext>
                </a:extLst>
              </p:cNvPr>
              <p:cNvSpPr txBox="1"/>
              <p:nvPr/>
            </p:nvSpPr>
            <p:spPr>
              <a:xfrm>
                <a:off x="2279355" y="3648370"/>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0.005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0" name="テキスト ボックス 119">
                <a:extLst>
                  <a:ext uri="{FF2B5EF4-FFF2-40B4-BE49-F238E27FC236}">
                    <a16:creationId xmlns:a16="http://schemas.microsoft.com/office/drawing/2014/main" id="{78DF26ED-3CD6-E98B-8A92-C89C36EE6364}"/>
                  </a:ext>
                </a:extLst>
              </p:cNvPr>
              <p:cNvSpPr txBox="1"/>
              <p:nvPr/>
            </p:nvSpPr>
            <p:spPr>
              <a:xfrm>
                <a:off x="2279355" y="3407277"/>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1" name="テキスト ボックス 120">
                <a:extLst>
                  <a:ext uri="{FF2B5EF4-FFF2-40B4-BE49-F238E27FC236}">
                    <a16:creationId xmlns:a16="http://schemas.microsoft.com/office/drawing/2014/main" id="{BCD061E7-8BAC-4DC7-DA89-D6164EA53471}"/>
                  </a:ext>
                </a:extLst>
              </p:cNvPr>
              <p:cNvSpPr txBox="1"/>
              <p:nvPr/>
            </p:nvSpPr>
            <p:spPr>
              <a:xfrm>
                <a:off x="2279356" y="3179364"/>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0.015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2" name="テキスト ボックス 121">
                <a:extLst>
                  <a:ext uri="{FF2B5EF4-FFF2-40B4-BE49-F238E27FC236}">
                    <a16:creationId xmlns:a16="http://schemas.microsoft.com/office/drawing/2014/main" id="{7E07227A-DD55-A665-4B65-2E0C5D6F3CAC}"/>
                  </a:ext>
                </a:extLst>
              </p:cNvPr>
              <p:cNvSpPr txBox="1"/>
              <p:nvPr/>
            </p:nvSpPr>
            <p:spPr>
              <a:xfrm>
                <a:off x="2279356" y="2937466"/>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0.020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3" name="テキスト ボックス 122">
                <a:extLst>
                  <a:ext uri="{FF2B5EF4-FFF2-40B4-BE49-F238E27FC236}">
                    <a16:creationId xmlns:a16="http://schemas.microsoft.com/office/drawing/2014/main" id="{0C163B38-A7D1-0BD0-5CB4-89A92AE61582}"/>
                  </a:ext>
                </a:extLst>
              </p:cNvPr>
              <p:cNvSpPr txBox="1"/>
              <p:nvPr/>
            </p:nvSpPr>
            <p:spPr>
              <a:xfrm>
                <a:off x="2279356" y="2692050"/>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0.025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4" name="テキスト ボックス 123">
                <a:extLst>
                  <a:ext uri="{FF2B5EF4-FFF2-40B4-BE49-F238E27FC236}">
                    <a16:creationId xmlns:a16="http://schemas.microsoft.com/office/drawing/2014/main" id="{CBB34CED-026D-83E0-CAA2-933A7E46DA79}"/>
                  </a:ext>
                </a:extLst>
              </p:cNvPr>
              <p:cNvSpPr txBox="1"/>
              <p:nvPr/>
            </p:nvSpPr>
            <p:spPr>
              <a:xfrm>
                <a:off x="2284321" y="2456449"/>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0.030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5" name="テキスト ボックス 124">
                <a:extLst>
                  <a:ext uri="{FF2B5EF4-FFF2-40B4-BE49-F238E27FC236}">
                    <a16:creationId xmlns:a16="http://schemas.microsoft.com/office/drawing/2014/main" id="{1DBADD0B-347C-D8B5-C00D-D0B1D9238CB8}"/>
                  </a:ext>
                </a:extLst>
              </p:cNvPr>
              <p:cNvSpPr txBox="1"/>
              <p:nvPr/>
            </p:nvSpPr>
            <p:spPr>
              <a:xfrm>
                <a:off x="2284841" y="2221038"/>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0.035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6" name="テキスト ボックス 125">
                <a:extLst>
                  <a:ext uri="{FF2B5EF4-FFF2-40B4-BE49-F238E27FC236}">
                    <a16:creationId xmlns:a16="http://schemas.microsoft.com/office/drawing/2014/main" id="{33A27F46-0ACC-AF4D-38B7-7B9955FDD0C2}"/>
                  </a:ext>
                </a:extLst>
              </p:cNvPr>
              <p:cNvSpPr txBox="1"/>
              <p:nvPr/>
            </p:nvSpPr>
            <p:spPr>
              <a:xfrm>
                <a:off x="2284841" y="1976032"/>
                <a:ext cx="475965" cy="391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0.040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7" name="テキスト ボックス 126">
                <a:extLst>
                  <a:ext uri="{FF2B5EF4-FFF2-40B4-BE49-F238E27FC236}">
                    <a16:creationId xmlns:a16="http://schemas.microsoft.com/office/drawing/2014/main" id="{50EEB1C8-49EF-761D-2650-F6788733389E}"/>
                  </a:ext>
                </a:extLst>
              </p:cNvPr>
              <p:cNvSpPr txBox="1"/>
              <p:nvPr/>
            </p:nvSpPr>
            <p:spPr>
              <a:xfrm rot="16200000">
                <a:off x="1110687" y="2969666"/>
                <a:ext cx="2180379" cy="2518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Num of Emissions / Num of Samples</a:t>
                </a:r>
              </a:p>
            </p:txBody>
          </p:sp>
          <p:sp>
            <p:nvSpPr>
              <p:cNvPr id="128" name="テキスト ボックス 127">
                <a:extLst>
                  <a:ext uri="{FF2B5EF4-FFF2-40B4-BE49-F238E27FC236}">
                    <a16:creationId xmlns:a16="http://schemas.microsoft.com/office/drawing/2014/main" id="{A94E0EC4-C601-22E0-EB9E-7EF89D246C7A}"/>
                  </a:ext>
                </a:extLst>
              </p:cNvPr>
              <p:cNvSpPr txBox="1"/>
              <p:nvPr/>
            </p:nvSpPr>
            <p:spPr>
              <a:xfrm>
                <a:off x="3765636" y="4017815"/>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9" name="テキスト ボックス 128">
                <a:extLst>
                  <a:ext uri="{FF2B5EF4-FFF2-40B4-BE49-F238E27FC236}">
                    <a16:creationId xmlns:a16="http://schemas.microsoft.com/office/drawing/2014/main" id="{9641D45A-CCD9-5F26-49AC-69F2046C156A}"/>
                  </a:ext>
                </a:extLst>
              </p:cNvPr>
              <p:cNvSpPr txBox="1"/>
              <p:nvPr/>
            </p:nvSpPr>
            <p:spPr>
              <a:xfrm>
                <a:off x="4164733" y="4016426"/>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20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0" name="テキスト ボックス 129">
                <a:extLst>
                  <a:ext uri="{FF2B5EF4-FFF2-40B4-BE49-F238E27FC236}">
                    <a16:creationId xmlns:a16="http://schemas.microsoft.com/office/drawing/2014/main" id="{7A62C29B-A273-A587-CEE7-0852719C97FF}"/>
                  </a:ext>
                </a:extLst>
              </p:cNvPr>
              <p:cNvSpPr txBox="1"/>
              <p:nvPr/>
            </p:nvSpPr>
            <p:spPr>
              <a:xfrm>
                <a:off x="4594204" y="4015037"/>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25</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1" name="テキスト ボックス 130">
                <a:extLst>
                  <a:ext uri="{FF2B5EF4-FFF2-40B4-BE49-F238E27FC236}">
                    <a16:creationId xmlns:a16="http://schemas.microsoft.com/office/drawing/2014/main" id="{39B698DD-550C-09E0-5A8F-547B62F266DC}"/>
                  </a:ext>
                </a:extLst>
              </p:cNvPr>
              <p:cNvSpPr txBox="1"/>
              <p:nvPr/>
            </p:nvSpPr>
            <p:spPr>
              <a:xfrm>
                <a:off x="4978656" y="4013648"/>
                <a:ext cx="475965" cy="251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30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pic>
          <p:nvPicPr>
            <p:cNvPr id="113" name="図 112" descr="グラフ&#10;&#10;自動的に生成された説明">
              <a:extLst>
                <a:ext uri="{FF2B5EF4-FFF2-40B4-BE49-F238E27FC236}">
                  <a16:creationId xmlns:a16="http://schemas.microsoft.com/office/drawing/2014/main" id="{A190CBD4-C63D-FC1E-EA5B-C720076D9D2C}"/>
                </a:ext>
              </a:extLst>
            </p:cNvPr>
            <p:cNvPicPr>
              <a:picLocks noChangeAspect="1"/>
            </p:cNvPicPr>
            <p:nvPr/>
          </p:nvPicPr>
          <p:blipFill rotWithShape="1">
            <a:blip r:embed="rId5">
              <a:extLst>
                <a:ext uri="{28A0092B-C50C-407E-A947-70E740481C1C}">
                  <a14:useLocalDpi xmlns:a14="http://schemas.microsoft.com/office/drawing/2010/main" val="0"/>
                </a:ext>
              </a:extLst>
            </a:blip>
            <a:srcRect l="11455" t="11602" r="9089" b="9593"/>
            <a:stretch/>
          </p:blipFill>
          <p:spPr>
            <a:xfrm>
              <a:off x="4752852" y="4227799"/>
              <a:ext cx="2887186" cy="2147650"/>
            </a:xfrm>
            <a:prstGeom prst="rect">
              <a:avLst/>
            </a:prstGeom>
          </p:spPr>
        </p:pic>
      </p:grpSp>
      <p:sp>
        <p:nvSpPr>
          <p:cNvPr id="110" name="正方形/長方形 109">
            <a:extLst>
              <a:ext uri="{FF2B5EF4-FFF2-40B4-BE49-F238E27FC236}">
                <a16:creationId xmlns:a16="http://schemas.microsoft.com/office/drawing/2014/main" id="{B340B6D0-6FEC-7320-F62C-0E153BE32856}"/>
              </a:ext>
            </a:extLst>
          </p:cNvPr>
          <p:cNvSpPr/>
          <p:nvPr/>
        </p:nvSpPr>
        <p:spPr>
          <a:xfrm>
            <a:off x="706635" y="3958116"/>
            <a:ext cx="1656343" cy="245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H/W=0.23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T</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=800K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E</a:t>
            </a:r>
            <a:r>
              <a:rPr kumimoji="0" lang="en-US" altLang="ja-JP" sz="900" b="0" i="0" u="none" strike="noStrike" kern="1200" cap="none" spc="0" normalizeH="0" baseline="-25000" noProof="0" dirty="0">
                <a:ln>
                  <a:noFill/>
                </a:ln>
                <a:solidFill>
                  <a:sysClr val="windowText" lastClr="000000"/>
                </a:solidFill>
                <a:effectLst/>
                <a:uLnTx/>
                <a:uFillTx/>
                <a:latin typeface="Calibri" panose="020F0502020204030204"/>
                <a:ea typeface="游ゴシック" panose="020B0400000000000000" pitchFamily="34" charset="-128"/>
                <a:cs typeface="+mn-cs"/>
              </a:rPr>
              <a:t>in</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=50eV</a:t>
            </a:r>
            <a:endParaRPr kumimoji="0" lang="ja-JP" altLang="en-US"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nvGrpSpPr>
          <p:cNvPr id="133" name="グループ化 132">
            <a:extLst>
              <a:ext uri="{FF2B5EF4-FFF2-40B4-BE49-F238E27FC236}">
                <a16:creationId xmlns:a16="http://schemas.microsoft.com/office/drawing/2014/main" id="{75B64A25-3DF1-939C-3449-DBF28841AC86}"/>
              </a:ext>
            </a:extLst>
          </p:cNvPr>
          <p:cNvGrpSpPr/>
          <p:nvPr/>
        </p:nvGrpSpPr>
        <p:grpSpPr>
          <a:xfrm>
            <a:off x="2920673" y="3903170"/>
            <a:ext cx="2638979" cy="1989551"/>
            <a:chOff x="7078628" y="3973606"/>
            <a:chExt cx="3518638" cy="2652735"/>
          </a:xfrm>
        </p:grpSpPr>
        <p:pic>
          <p:nvPicPr>
            <p:cNvPr id="134" name="図 133" descr="グラフ&#10;&#10;自動的に生成された説明">
              <a:extLst>
                <a:ext uri="{FF2B5EF4-FFF2-40B4-BE49-F238E27FC236}">
                  <a16:creationId xmlns:a16="http://schemas.microsoft.com/office/drawing/2014/main" id="{B3765447-688D-615A-2314-FF1CA9EA7A73}"/>
                </a:ext>
              </a:extLst>
            </p:cNvPr>
            <p:cNvPicPr>
              <a:picLocks noChangeAspect="1"/>
            </p:cNvPicPr>
            <p:nvPr/>
          </p:nvPicPr>
          <p:blipFill rotWithShape="1">
            <a:blip r:embed="rId6">
              <a:extLst>
                <a:ext uri="{28A0092B-C50C-407E-A947-70E740481C1C}">
                  <a14:useLocalDpi xmlns:a14="http://schemas.microsoft.com/office/drawing/2010/main" val="0"/>
                </a:ext>
              </a:extLst>
            </a:blip>
            <a:srcRect l="11524" t="11172" r="9251" b="9727"/>
            <a:stretch/>
          </p:blipFill>
          <p:spPr>
            <a:xfrm>
              <a:off x="7616952" y="3973606"/>
              <a:ext cx="2878836" cy="2155729"/>
            </a:xfrm>
            <a:prstGeom prst="rect">
              <a:avLst/>
            </a:prstGeom>
          </p:spPr>
        </p:pic>
        <p:sp>
          <p:nvSpPr>
            <p:cNvPr id="135" name="正方形/長方形 134">
              <a:extLst>
                <a:ext uri="{FF2B5EF4-FFF2-40B4-BE49-F238E27FC236}">
                  <a16:creationId xmlns:a16="http://schemas.microsoft.com/office/drawing/2014/main" id="{77EA7490-7815-7485-7FCD-78D39BC338B9}"/>
                </a:ext>
              </a:extLst>
            </p:cNvPr>
            <p:cNvSpPr/>
            <p:nvPr/>
          </p:nvSpPr>
          <p:spPr>
            <a:xfrm>
              <a:off x="7687517" y="4035286"/>
              <a:ext cx="2007688" cy="29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H/W=0.23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T</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=800K </a:t>
              </a:r>
              <a:r>
                <a:rPr kumimoji="0" lang="en-US" altLang="ja-JP" sz="900" b="0" i="1"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E</a:t>
              </a:r>
              <a:r>
                <a:rPr kumimoji="0" lang="en-US" altLang="ja-JP" sz="900" b="0" i="0" u="none" strike="noStrike" kern="1200" cap="none" spc="0" normalizeH="0" baseline="-25000" noProof="0" dirty="0">
                  <a:ln>
                    <a:noFill/>
                  </a:ln>
                  <a:solidFill>
                    <a:sysClr val="windowText" lastClr="000000"/>
                  </a:solidFill>
                  <a:effectLst/>
                  <a:uLnTx/>
                  <a:uFillTx/>
                  <a:latin typeface="Calibri" panose="020F0502020204030204"/>
                  <a:ea typeface="游ゴシック" panose="020B0400000000000000" pitchFamily="34" charset="-128"/>
                  <a:cs typeface="+mn-cs"/>
                </a:rPr>
                <a:t>in</a:t>
              </a:r>
              <a:r>
                <a:rPr kumimoji="0" lang="en-US" altLang="ja-JP"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=50eV</a:t>
              </a:r>
              <a:endParaRPr kumimoji="0" lang="ja-JP" altLang="en-US" sz="9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nvGrpSpPr>
            <p:cNvPr id="136" name="グループ化 135">
              <a:extLst>
                <a:ext uri="{FF2B5EF4-FFF2-40B4-BE49-F238E27FC236}">
                  <a16:creationId xmlns:a16="http://schemas.microsoft.com/office/drawing/2014/main" id="{66B34EF9-31DA-8D2B-D6FA-97EFD3791C94}"/>
                </a:ext>
              </a:extLst>
            </p:cNvPr>
            <p:cNvGrpSpPr/>
            <p:nvPr/>
          </p:nvGrpSpPr>
          <p:grpSpPr>
            <a:xfrm>
              <a:off x="7078628" y="3995888"/>
              <a:ext cx="3518638" cy="2630453"/>
              <a:chOff x="488742" y="3316390"/>
              <a:chExt cx="3518638" cy="2630453"/>
            </a:xfrm>
          </p:grpSpPr>
          <p:sp>
            <p:nvSpPr>
              <p:cNvPr id="137" name="テキスト ボックス 136">
                <a:extLst>
                  <a:ext uri="{FF2B5EF4-FFF2-40B4-BE49-F238E27FC236}">
                    <a16:creationId xmlns:a16="http://schemas.microsoft.com/office/drawing/2014/main" id="{1E26A522-E794-D749-9F61-84F188FD564E}"/>
                  </a:ext>
                </a:extLst>
              </p:cNvPr>
              <p:cNvSpPr txBox="1"/>
              <p:nvPr/>
            </p:nvSpPr>
            <p:spPr>
              <a:xfrm>
                <a:off x="972623" y="5415841"/>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8" name="テキスト ボックス 137">
                <a:extLst>
                  <a:ext uri="{FF2B5EF4-FFF2-40B4-BE49-F238E27FC236}">
                    <a16:creationId xmlns:a16="http://schemas.microsoft.com/office/drawing/2014/main" id="{A1BACBA6-C5E6-7C94-BA3D-81287321A4CE}"/>
                  </a:ext>
                </a:extLst>
              </p:cNvPr>
              <p:cNvSpPr txBox="1"/>
              <p:nvPr/>
            </p:nvSpPr>
            <p:spPr>
              <a:xfrm>
                <a:off x="1588976" y="5662063"/>
                <a:ext cx="1582997" cy="284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Vibrational states</a:t>
                </a:r>
                <a:endParaRPr kumimoji="0" lang="ja-JP" altLang="en-US"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9" name="テキスト ボックス 138">
                <a:extLst>
                  <a:ext uri="{FF2B5EF4-FFF2-40B4-BE49-F238E27FC236}">
                    <a16:creationId xmlns:a16="http://schemas.microsoft.com/office/drawing/2014/main" id="{6E22DC08-4241-3877-2E22-4A24A21C2621}"/>
                  </a:ext>
                </a:extLst>
              </p:cNvPr>
              <p:cNvSpPr txBox="1"/>
              <p:nvPr/>
            </p:nvSpPr>
            <p:spPr>
              <a:xfrm>
                <a:off x="695909" y="5289947"/>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0" name="テキスト ボックス 139">
                <a:extLst>
                  <a:ext uri="{FF2B5EF4-FFF2-40B4-BE49-F238E27FC236}">
                    <a16:creationId xmlns:a16="http://schemas.microsoft.com/office/drawing/2014/main" id="{B66B3303-F069-0535-DB55-139D5EA518E0}"/>
                  </a:ext>
                </a:extLst>
              </p:cNvPr>
              <p:cNvSpPr txBox="1"/>
              <p:nvPr/>
            </p:nvSpPr>
            <p:spPr>
              <a:xfrm rot="16200000">
                <a:off x="-462947" y="4307481"/>
                <a:ext cx="218037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Num of Emissions / Num of Samples</a:t>
                </a:r>
              </a:p>
            </p:txBody>
          </p:sp>
          <p:sp>
            <p:nvSpPr>
              <p:cNvPr id="141" name="テキスト ボックス 140">
                <a:extLst>
                  <a:ext uri="{FF2B5EF4-FFF2-40B4-BE49-F238E27FC236}">
                    <a16:creationId xmlns:a16="http://schemas.microsoft.com/office/drawing/2014/main" id="{9BB3248B-B3D8-2EFD-9B6D-4689C8D1E477}"/>
                  </a:ext>
                </a:extLst>
              </p:cNvPr>
              <p:cNvSpPr txBox="1"/>
              <p:nvPr/>
            </p:nvSpPr>
            <p:spPr>
              <a:xfrm>
                <a:off x="1340317" y="5415842"/>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2</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2" name="テキスト ボックス 141">
                <a:extLst>
                  <a:ext uri="{FF2B5EF4-FFF2-40B4-BE49-F238E27FC236}">
                    <a16:creationId xmlns:a16="http://schemas.microsoft.com/office/drawing/2014/main" id="{6FDE5B5D-947D-C6B0-4CFE-646CEFEF69F0}"/>
                  </a:ext>
                </a:extLst>
              </p:cNvPr>
              <p:cNvSpPr txBox="1"/>
              <p:nvPr/>
            </p:nvSpPr>
            <p:spPr>
              <a:xfrm>
                <a:off x="1717812" y="5416114"/>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4</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3" name="テキスト ボックス 142">
                <a:extLst>
                  <a:ext uri="{FF2B5EF4-FFF2-40B4-BE49-F238E27FC236}">
                    <a16:creationId xmlns:a16="http://schemas.microsoft.com/office/drawing/2014/main" id="{D15C7F41-E570-BF52-797D-16204783B343}"/>
                  </a:ext>
                </a:extLst>
              </p:cNvPr>
              <p:cNvSpPr txBox="1"/>
              <p:nvPr/>
            </p:nvSpPr>
            <p:spPr>
              <a:xfrm>
                <a:off x="2073710" y="5416386"/>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6</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4" name="テキスト ボックス 143">
                <a:extLst>
                  <a:ext uri="{FF2B5EF4-FFF2-40B4-BE49-F238E27FC236}">
                    <a16:creationId xmlns:a16="http://schemas.microsoft.com/office/drawing/2014/main" id="{1CE85E26-5A3B-D819-BC16-2161927DF1AC}"/>
                  </a:ext>
                </a:extLst>
              </p:cNvPr>
              <p:cNvSpPr txBox="1"/>
              <p:nvPr/>
            </p:nvSpPr>
            <p:spPr>
              <a:xfrm>
                <a:off x="2453200" y="5416658"/>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8</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5" name="テキスト ボックス 144">
                <a:extLst>
                  <a:ext uri="{FF2B5EF4-FFF2-40B4-BE49-F238E27FC236}">
                    <a16:creationId xmlns:a16="http://schemas.microsoft.com/office/drawing/2014/main" id="{C4468E27-D09D-C9DB-D85D-D049B312677B}"/>
                  </a:ext>
                </a:extLst>
              </p:cNvPr>
              <p:cNvSpPr txBox="1"/>
              <p:nvPr/>
            </p:nvSpPr>
            <p:spPr>
              <a:xfrm>
                <a:off x="2798579" y="5416930"/>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6" name="テキスト ボックス 145">
                <a:extLst>
                  <a:ext uri="{FF2B5EF4-FFF2-40B4-BE49-F238E27FC236}">
                    <a16:creationId xmlns:a16="http://schemas.microsoft.com/office/drawing/2014/main" id="{FD0FFAFD-D751-BA84-60B9-0BBD35BCA185}"/>
                  </a:ext>
                </a:extLst>
              </p:cNvPr>
              <p:cNvSpPr txBox="1"/>
              <p:nvPr/>
            </p:nvSpPr>
            <p:spPr>
              <a:xfrm>
                <a:off x="3164997" y="5416659"/>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12</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7" name="テキスト ボックス 146">
                <a:extLst>
                  <a:ext uri="{FF2B5EF4-FFF2-40B4-BE49-F238E27FC236}">
                    <a16:creationId xmlns:a16="http://schemas.microsoft.com/office/drawing/2014/main" id="{715D75D6-633D-9C07-9F1E-E7341A7BD844}"/>
                  </a:ext>
                </a:extLst>
              </p:cNvPr>
              <p:cNvSpPr txBox="1"/>
              <p:nvPr/>
            </p:nvSpPr>
            <p:spPr>
              <a:xfrm>
                <a:off x="3531415" y="5416660"/>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14</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8" name="テキスト ボックス 147">
                <a:extLst>
                  <a:ext uri="{FF2B5EF4-FFF2-40B4-BE49-F238E27FC236}">
                    <a16:creationId xmlns:a16="http://schemas.microsoft.com/office/drawing/2014/main" id="{0B810396-4304-C164-2C4E-948BDE4B9FE6}"/>
                  </a:ext>
                </a:extLst>
              </p:cNvPr>
              <p:cNvSpPr txBox="1"/>
              <p:nvPr/>
            </p:nvSpPr>
            <p:spPr>
              <a:xfrm>
                <a:off x="695909" y="5037142"/>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0.02</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9" name="テキスト ボックス 148">
                <a:extLst>
                  <a:ext uri="{FF2B5EF4-FFF2-40B4-BE49-F238E27FC236}">
                    <a16:creationId xmlns:a16="http://schemas.microsoft.com/office/drawing/2014/main" id="{6CD5A2D2-71F3-E720-6377-D365846DD251}"/>
                  </a:ext>
                </a:extLst>
              </p:cNvPr>
              <p:cNvSpPr txBox="1"/>
              <p:nvPr/>
            </p:nvSpPr>
            <p:spPr>
              <a:xfrm>
                <a:off x="701783" y="4784336"/>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0.04</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0" name="テキスト ボックス 149">
                <a:extLst>
                  <a:ext uri="{FF2B5EF4-FFF2-40B4-BE49-F238E27FC236}">
                    <a16:creationId xmlns:a16="http://schemas.microsoft.com/office/drawing/2014/main" id="{3BD0D010-F683-95B3-1B84-26AA867DA8CE}"/>
                  </a:ext>
                </a:extLst>
              </p:cNvPr>
              <p:cNvSpPr txBox="1"/>
              <p:nvPr/>
            </p:nvSpPr>
            <p:spPr>
              <a:xfrm>
                <a:off x="692401" y="4531533"/>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0.06</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1" name="テキスト ボックス 150">
                <a:extLst>
                  <a:ext uri="{FF2B5EF4-FFF2-40B4-BE49-F238E27FC236}">
                    <a16:creationId xmlns:a16="http://schemas.microsoft.com/office/drawing/2014/main" id="{DE3793B5-C873-5AAA-6AC7-69A96DE45BA8}"/>
                  </a:ext>
                </a:extLst>
              </p:cNvPr>
              <p:cNvSpPr txBox="1"/>
              <p:nvPr/>
            </p:nvSpPr>
            <p:spPr>
              <a:xfrm>
                <a:off x="692401" y="4297397"/>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0.08</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2" name="テキスト ボックス 151">
                <a:extLst>
                  <a:ext uri="{FF2B5EF4-FFF2-40B4-BE49-F238E27FC236}">
                    <a16:creationId xmlns:a16="http://schemas.microsoft.com/office/drawing/2014/main" id="{92DEDF05-247E-36ED-D216-EAD50FE108A8}"/>
                  </a:ext>
                </a:extLst>
              </p:cNvPr>
              <p:cNvSpPr txBox="1"/>
              <p:nvPr/>
            </p:nvSpPr>
            <p:spPr>
              <a:xfrm>
                <a:off x="692401" y="4049553"/>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3" name="テキスト ボックス 152">
                <a:extLst>
                  <a:ext uri="{FF2B5EF4-FFF2-40B4-BE49-F238E27FC236}">
                    <a16:creationId xmlns:a16="http://schemas.microsoft.com/office/drawing/2014/main" id="{A950647F-F687-0ED8-9083-62D068C17C7F}"/>
                  </a:ext>
                </a:extLst>
              </p:cNvPr>
              <p:cNvSpPr txBox="1"/>
              <p:nvPr/>
            </p:nvSpPr>
            <p:spPr>
              <a:xfrm>
                <a:off x="692399" y="3798370"/>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0.12</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4" name="テキスト ボックス 153">
                <a:extLst>
                  <a:ext uri="{FF2B5EF4-FFF2-40B4-BE49-F238E27FC236}">
                    <a16:creationId xmlns:a16="http://schemas.microsoft.com/office/drawing/2014/main" id="{B6A53319-0D09-7251-C9DE-D0ECFA0C7193}"/>
                  </a:ext>
                </a:extLst>
              </p:cNvPr>
              <p:cNvSpPr txBox="1"/>
              <p:nvPr/>
            </p:nvSpPr>
            <p:spPr>
              <a:xfrm>
                <a:off x="692158" y="3556914"/>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0.14</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5" name="テキスト ボックス 154">
                <a:extLst>
                  <a:ext uri="{FF2B5EF4-FFF2-40B4-BE49-F238E27FC236}">
                    <a16:creationId xmlns:a16="http://schemas.microsoft.com/office/drawing/2014/main" id="{7A165ED4-5A20-3149-863A-800BC68C69D9}"/>
                  </a:ext>
                </a:extLst>
              </p:cNvPr>
              <p:cNvSpPr txBox="1"/>
              <p:nvPr/>
            </p:nvSpPr>
            <p:spPr>
              <a:xfrm>
                <a:off x="692157" y="3316390"/>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0.16</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grpSp>
        <p:nvGrpSpPr>
          <p:cNvPr id="157" name="グループ化 156">
            <a:extLst>
              <a:ext uri="{FF2B5EF4-FFF2-40B4-BE49-F238E27FC236}">
                <a16:creationId xmlns:a16="http://schemas.microsoft.com/office/drawing/2014/main" id="{74172DE5-4E68-7F1A-9152-A1AD0ADF7B0B}"/>
              </a:ext>
            </a:extLst>
          </p:cNvPr>
          <p:cNvGrpSpPr/>
          <p:nvPr/>
        </p:nvGrpSpPr>
        <p:grpSpPr>
          <a:xfrm>
            <a:off x="3505180" y="2049108"/>
            <a:ext cx="950258" cy="583233"/>
            <a:chOff x="1845239" y="1708465"/>
            <a:chExt cx="985856" cy="605081"/>
          </a:xfrm>
        </p:grpSpPr>
        <p:sp>
          <p:nvSpPr>
            <p:cNvPr id="158" name="矢印: 上 174">
              <a:extLst>
                <a:ext uri="{FF2B5EF4-FFF2-40B4-BE49-F238E27FC236}">
                  <a16:creationId xmlns:a16="http://schemas.microsoft.com/office/drawing/2014/main" id="{6E9E8C32-52D5-1416-AFAF-05EED0C0C0A8}"/>
                </a:ext>
              </a:extLst>
            </p:cNvPr>
            <p:cNvSpPr/>
            <p:nvPr/>
          </p:nvSpPr>
          <p:spPr>
            <a:xfrm rot="19886405">
              <a:off x="2172711" y="1708465"/>
              <a:ext cx="149178" cy="40169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59" name="正方形/長方形 158">
              <a:extLst>
                <a:ext uri="{FF2B5EF4-FFF2-40B4-BE49-F238E27FC236}">
                  <a16:creationId xmlns:a16="http://schemas.microsoft.com/office/drawing/2014/main" id="{E2046B62-594A-F815-DA4F-17B7CE09D8F2}"/>
                </a:ext>
              </a:extLst>
            </p:cNvPr>
            <p:cNvSpPr/>
            <p:nvPr/>
          </p:nvSpPr>
          <p:spPr>
            <a:xfrm>
              <a:off x="2214799" y="2070554"/>
              <a:ext cx="235993" cy="17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nvGrpSpPr>
            <p:cNvPr id="160" name="グループ化 159">
              <a:extLst>
                <a:ext uri="{FF2B5EF4-FFF2-40B4-BE49-F238E27FC236}">
                  <a16:creationId xmlns:a16="http://schemas.microsoft.com/office/drawing/2014/main" id="{42760283-3870-6549-A733-AC0AAD0187CD}"/>
                </a:ext>
              </a:extLst>
            </p:cNvPr>
            <p:cNvGrpSpPr/>
            <p:nvPr/>
          </p:nvGrpSpPr>
          <p:grpSpPr>
            <a:xfrm>
              <a:off x="2074961" y="2071425"/>
              <a:ext cx="512647" cy="193962"/>
              <a:chOff x="1474294" y="4240509"/>
              <a:chExt cx="620303" cy="369332"/>
            </a:xfrm>
          </p:grpSpPr>
          <p:grpSp>
            <p:nvGrpSpPr>
              <p:cNvPr id="163" name="グループ化 162">
                <a:extLst>
                  <a:ext uri="{FF2B5EF4-FFF2-40B4-BE49-F238E27FC236}">
                    <a16:creationId xmlns:a16="http://schemas.microsoft.com/office/drawing/2014/main" id="{042F5706-0DAF-495C-3F5D-2ED7587B79BA}"/>
                  </a:ext>
                </a:extLst>
              </p:cNvPr>
              <p:cNvGrpSpPr/>
              <p:nvPr/>
            </p:nvGrpSpPr>
            <p:grpSpPr>
              <a:xfrm>
                <a:off x="1552876" y="4240509"/>
                <a:ext cx="460758" cy="369332"/>
                <a:chOff x="417116" y="829384"/>
                <a:chExt cx="1695222" cy="3760519"/>
              </a:xfrm>
            </p:grpSpPr>
            <p:sp>
              <p:nvSpPr>
                <p:cNvPr id="166" name="円弧 165">
                  <a:extLst>
                    <a:ext uri="{FF2B5EF4-FFF2-40B4-BE49-F238E27FC236}">
                      <a16:creationId xmlns:a16="http://schemas.microsoft.com/office/drawing/2014/main" id="{4916BAF3-C41D-C9F1-BBD8-B62C818A1C62}"/>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67" name="円弧 166">
                  <a:extLst>
                    <a:ext uri="{FF2B5EF4-FFF2-40B4-BE49-F238E27FC236}">
                      <a16:creationId xmlns:a16="http://schemas.microsoft.com/office/drawing/2014/main" id="{0D3E0A99-4DE8-C57F-9BD1-E7208D46A05F}"/>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68" name="円弧 167">
                  <a:extLst>
                    <a:ext uri="{FF2B5EF4-FFF2-40B4-BE49-F238E27FC236}">
                      <a16:creationId xmlns:a16="http://schemas.microsoft.com/office/drawing/2014/main" id="{EA7193AD-3FE4-29C0-DA4A-4BEB795153AC}"/>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69" name="円弧 168">
                  <a:extLst>
                    <a:ext uri="{FF2B5EF4-FFF2-40B4-BE49-F238E27FC236}">
                      <a16:creationId xmlns:a16="http://schemas.microsoft.com/office/drawing/2014/main" id="{11422EF1-58B5-AEDD-0793-CDC93812BA35}"/>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0" name="円弧 169">
                  <a:extLst>
                    <a:ext uri="{FF2B5EF4-FFF2-40B4-BE49-F238E27FC236}">
                      <a16:creationId xmlns:a16="http://schemas.microsoft.com/office/drawing/2014/main" id="{2E00CFA7-B401-4BBE-36E4-9A746EE2796B}"/>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1" name="円弧 170">
                  <a:extLst>
                    <a:ext uri="{FF2B5EF4-FFF2-40B4-BE49-F238E27FC236}">
                      <a16:creationId xmlns:a16="http://schemas.microsoft.com/office/drawing/2014/main" id="{F1E7B8FD-B2F6-3169-3CB0-DF9CBCC32847}"/>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2" name="円弧 171">
                  <a:extLst>
                    <a:ext uri="{FF2B5EF4-FFF2-40B4-BE49-F238E27FC236}">
                      <a16:creationId xmlns:a16="http://schemas.microsoft.com/office/drawing/2014/main" id="{B2CEB5D4-061D-03DB-F7E7-FA4D682058A3}"/>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3" name="円弧 172">
                  <a:extLst>
                    <a:ext uri="{FF2B5EF4-FFF2-40B4-BE49-F238E27FC236}">
                      <a16:creationId xmlns:a16="http://schemas.microsoft.com/office/drawing/2014/main" id="{0B65EC00-0504-66C3-68A5-9EC442DA03B3}"/>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4" name="円弧 173">
                  <a:extLst>
                    <a:ext uri="{FF2B5EF4-FFF2-40B4-BE49-F238E27FC236}">
                      <a16:creationId xmlns:a16="http://schemas.microsoft.com/office/drawing/2014/main" id="{0F50BCD1-922F-9E82-54EE-2555078DD2EF}"/>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5" name="円弧 174">
                  <a:extLst>
                    <a:ext uri="{FF2B5EF4-FFF2-40B4-BE49-F238E27FC236}">
                      <a16:creationId xmlns:a16="http://schemas.microsoft.com/office/drawing/2014/main" id="{A4424A56-1F12-7195-CD22-369E5983B3AF}"/>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6" name="円弧 175">
                  <a:extLst>
                    <a:ext uri="{FF2B5EF4-FFF2-40B4-BE49-F238E27FC236}">
                      <a16:creationId xmlns:a16="http://schemas.microsoft.com/office/drawing/2014/main" id="{C0066621-C0DE-EB48-185E-6F2AC991D290}"/>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7" name="円弧 176">
                  <a:extLst>
                    <a:ext uri="{FF2B5EF4-FFF2-40B4-BE49-F238E27FC236}">
                      <a16:creationId xmlns:a16="http://schemas.microsoft.com/office/drawing/2014/main" id="{1C1C465D-97BF-7F43-FB01-5E72B177D880}"/>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78" name="円弧 177">
                  <a:extLst>
                    <a:ext uri="{FF2B5EF4-FFF2-40B4-BE49-F238E27FC236}">
                      <a16:creationId xmlns:a16="http://schemas.microsoft.com/office/drawing/2014/main" id="{8979CE2E-9E74-DE50-87E9-5471C7B94CB2}"/>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grpSp>
          <p:cxnSp>
            <p:nvCxnSpPr>
              <p:cNvPr id="164" name="直線コネクタ 163">
                <a:extLst>
                  <a:ext uri="{FF2B5EF4-FFF2-40B4-BE49-F238E27FC236}">
                    <a16:creationId xmlns:a16="http://schemas.microsoft.com/office/drawing/2014/main" id="{8FE8E2E1-4C35-AFEB-3435-54A952A45D17}"/>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2CB43B34-3884-1468-2481-78DFCAA713EA}"/>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1" name="楕円 177">
              <a:extLst>
                <a:ext uri="{FF2B5EF4-FFF2-40B4-BE49-F238E27FC236}">
                  <a16:creationId xmlns:a16="http://schemas.microsoft.com/office/drawing/2014/main" id="{F2B46D15-9193-C9B2-0357-E7294FB9C172}"/>
                </a:ext>
              </a:extLst>
            </p:cNvPr>
            <p:cNvSpPr/>
            <p:nvPr/>
          </p:nvSpPr>
          <p:spPr>
            <a:xfrm>
              <a:off x="2567995" y="2028449"/>
              <a:ext cx="263100"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0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sp>
          <p:nvSpPr>
            <p:cNvPr id="162" name="楕円 178">
              <a:extLst>
                <a:ext uri="{FF2B5EF4-FFF2-40B4-BE49-F238E27FC236}">
                  <a16:creationId xmlns:a16="http://schemas.microsoft.com/office/drawing/2014/main" id="{EA67DA83-0EFD-DB2B-9E34-5B2299E59878}"/>
                </a:ext>
              </a:extLst>
            </p:cNvPr>
            <p:cNvSpPr/>
            <p:nvPr/>
          </p:nvSpPr>
          <p:spPr>
            <a:xfrm>
              <a:off x="1845239" y="2050447"/>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05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grpSp>
        <p:nvGrpSpPr>
          <p:cNvPr id="179" name="グループ化 178">
            <a:extLst>
              <a:ext uri="{FF2B5EF4-FFF2-40B4-BE49-F238E27FC236}">
                <a16:creationId xmlns:a16="http://schemas.microsoft.com/office/drawing/2014/main" id="{661FDC87-5EF2-9491-CC91-9BE2106AC923}"/>
              </a:ext>
            </a:extLst>
          </p:cNvPr>
          <p:cNvGrpSpPr/>
          <p:nvPr/>
        </p:nvGrpSpPr>
        <p:grpSpPr>
          <a:xfrm>
            <a:off x="1631098" y="4301320"/>
            <a:ext cx="1001114" cy="742234"/>
            <a:chOff x="877874" y="5118726"/>
            <a:chExt cx="999803" cy="741261"/>
          </a:xfrm>
        </p:grpSpPr>
        <p:grpSp>
          <p:nvGrpSpPr>
            <p:cNvPr id="180" name="グループ化 179">
              <a:extLst>
                <a:ext uri="{FF2B5EF4-FFF2-40B4-BE49-F238E27FC236}">
                  <a16:creationId xmlns:a16="http://schemas.microsoft.com/office/drawing/2014/main" id="{4AD1CAEC-FBED-F7AD-A0CD-7485332895D0}"/>
                </a:ext>
              </a:extLst>
            </p:cNvPr>
            <p:cNvGrpSpPr/>
            <p:nvPr/>
          </p:nvGrpSpPr>
          <p:grpSpPr>
            <a:xfrm>
              <a:off x="919525" y="5387708"/>
              <a:ext cx="373352" cy="472279"/>
              <a:chOff x="3546819" y="1032693"/>
              <a:chExt cx="550994" cy="696991"/>
            </a:xfrm>
          </p:grpSpPr>
          <p:sp>
            <p:nvSpPr>
              <p:cNvPr id="203" name="矢印: 右カーブ 114">
                <a:extLst>
                  <a:ext uri="{FF2B5EF4-FFF2-40B4-BE49-F238E27FC236}">
                    <a16:creationId xmlns:a16="http://schemas.microsoft.com/office/drawing/2014/main" id="{A4CB57D0-2C7A-883A-D1FB-DDFF4B4EEFCA}"/>
                  </a:ext>
                </a:extLst>
              </p:cNvPr>
              <p:cNvSpPr/>
              <p:nvPr/>
            </p:nvSpPr>
            <p:spPr>
              <a:xfrm>
                <a:off x="3668228" y="1097046"/>
                <a:ext cx="380534" cy="632638"/>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04" name="正方形/長方形 203">
                <a:extLst>
                  <a:ext uri="{FF2B5EF4-FFF2-40B4-BE49-F238E27FC236}">
                    <a16:creationId xmlns:a16="http://schemas.microsoft.com/office/drawing/2014/main" id="{2C55D35D-6C29-3333-B83B-E8CC60429B35}"/>
                  </a:ext>
                </a:extLst>
              </p:cNvPr>
              <p:cNvSpPr/>
              <p:nvPr/>
            </p:nvSpPr>
            <p:spPr>
              <a:xfrm>
                <a:off x="3546819" y="1032693"/>
                <a:ext cx="550994" cy="34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nvGrpSpPr>
            <p:cNvPr id="181" name="グループ化 180">
              <a:extLst>
                <a:ext uri="{FF2B5EF4-FFF2-40B4-BE49-F238E27FC236}">
                  <a16:creationId xmlns:a16="http://schemas.microsoft.com/office/drawing/2014/main" id="{ADAD5CA0-D596-0042-88E8-F646A8A6D39F}"/>
                </a:ext>
              </a:extLst>
            </p:cNvPr>
            <p:cNvGrpSpPr/>
            <p:nvPr/>
          </p:nvGrpSpPr>
          <p:grpSpPr>
            <a:xfrm rot="10800000">
              <a:off x="1441972" y="5118726"/>
              <a:ext cx="373352" cy="472279"/>
              <a:chOff x="3546819" y="1032693"/>
              <a:chExt cx="550994" cy="696991"/>
            </a:xfrm>
          </p:grpSpPr>
          <p:sp>
            <p:nvSpPr>
              <p:cNvPr id="201" name="矢印: 右カーブ 112">
                <a:extLst>
                  <a:ext uri="{FF2B5EF4-FFF2-40B4-BE49-F238E27FC236}">
                    <a16:creationId xmlns:a16="http://schemas.microsoft.com/office/drawing/2014/main" id="{25CC4B66-07E0-C229-E045-32F9553797EF}"/>
                  </a:ext>
                </a:extLst>
              </p:cNvPr>
              <p:cNvSpPr/>
              <p:nvPr/>
            </p:nvSpPr>
            <p:spPr>
              <a:xfrm>
                <a:off x="3668228" y="1097046"/>
                <a:ext cx="380534" cy="632638"/>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02" name="正方形/長方形 201">
                <a:extLst>
                  <a:ext uri="{FF2B5EF4-FFF2-40B4-BE49-F238E27FC236}">
                    <a16:creationId xmlns:a16="http://schemas.microsoft.com/office/drawing/2014/main" id="{208FC958-8539-B32C-35D6-EA492BE4FC07}"/>
                  </a:ext>
                </a:extLst>
              </p:cNvPr>
              <p:cNvSpPr/>
              <p:nvPr/>
            </p:nvSpPr>
            <p:spPr>
              <a:xfrm>
                <a:off x="3546819" y="1032693"/>
                <a:ext cx="550994" cy="34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nvGrpSpPr>
            <p:cNvPr id="182" name="グループ化 181">
              <a:extLst>
                <a:ext uri="{FF2B5EF4-FFF2-40B4-BE49-F238E27FC236}">
                  <a16:creationId xmlns:a16="http://schemas.microsoft.com/office/drawing/2014/main" id="{717B44BF-EBB7-8140-92FE-C10B3BD34DF4}"/>
                </a:ext>
              </a:extLst>
            </p:cNvPr>
            <p:cNvGrpSpPr/>
            <p:nvPr/>
          </p:nvGrpSpPr>
          <p:grpSpPr>
            <a:xfrm>
              <a:off x="1113887" y="5403580"/>
              <a:ext cx="512647" cy="193962"/>
              <a:chOff x="1474294" y="4240509"/>
              <a:chExt cx="620303" cy="369332"/>
            </a:xfrm>
          </p:grpSpPr>
          <p:grpSp>
            <p:nvGrpSpPr>
              <p:cNvPr id="185" name="グループ化 184">
                <a:extLst>
                  <a:ext uri="{FF2B5EF4-FFF2-40B4-BE49-F238E27FC236}">
                    <a16:creationId xmlns:a16="http://schemas.microsoft.com/office/drawing/2014/main" id="{B0ACE2D4-4A44-E942-E25A-30B6A4E1DE97}"/>
                  </a:ext>
                </a:extLst>
              </p:cNvPr>
              <p:cNvGrpSpPr/>
              <p:nvPr/>
            </p:nvGrpSpPr>
            <p:grpSpPr>
              <a:xfrm>
                <a:off x="1552876" y="4240509"/>
                <a:ext cx="460758" cy="369332"/>
                <a:chOff x="417116" y="829384"/>
                <a:chExt cx="1695222" cy="3760519"/>
              </a:xfrm>
            </p:grpSpPr>
            <p:sp>
              <p:nvSpPr>
                <p:cNvPr id="188" name="円弧 187">
                  <a:extLst>
                    <a:ext uri="{FF2B5EF4-FFF2-40B4-BE49-F238E27FC236}">
                      <a16:creationId xmlns:a16="http://schemas.microsoft.com/office/drawing/2014/main" id="{7A63ECCE-F5D6-7674-504A-09E718D7EF33}"/>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89" name="円弧 188">
                  <a:extLst>
                    <a:ext uri="{FF2B5EF4-FFF2-40B4-BE49-F238E27FC236}">
                      <a16:creationId xmlns:a16="http://schemas.microsoft.com/office/drawing/2014/main" id="{7693CB6D-CE61-3024-C0F1-CEB5F712EE11}"/>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0" name="円弧 189">
                  <a:extLst>
                    <a:ext uri="{FF2B5EF4-FFF2-40B4-BE49-F238E27FC236}">
                      <a16:creationId xmlns:a16="http://schemas.microsoft.com/office/drawing/2014/main" id="{9C1E9A32-3F56-D2F0-77E6-F1E5F3744690}"/>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1" name="円弧 190">
                  <a:extLst>
                    <a:ext uri="{FF2B5EF4-FFF2-40B4-BE49-F238E27FC236}">
                      <a16:creationId xmlns:a16="http://schemas.microsoft.com/office/drawing/2014/main" id="{CB787EC5-F8AD-BC49-A266-9E8C32765EAD}"/>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2" name="円弧 191">
                  <a:extLst>
                    <a:ext uri="{FF2B5EF4-FFF2-40B4-BE49-F238E27FC236}">
                      <a16:creationId xmlns:a16="http://schemas.microsoft.com/office/drawing/2014/main" id="{2F2E2794-03A4-16B9-D8AF-462AEE73866A}"/>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3" name="円弧 192">
                  <a:extLst>
                    <a:ext uri="{FF2B5EF4-FFF2-40B4-BE49-F238E27FC236}">
                      <a16:creationId xmlns:a16="http://schemas.microsoft.com/office/drawing/2014/main" id="{FC38441B-64E9-9AFD-31F6-375D0310A7AE}"/>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4" name="円弧 193">
                  <a:extLst>
                    <a:ext uri="{FF2B5EF4-FFF2-40B4-BE49-F238E27FC236}">
                      <a16:creationId xmlns:a16="http://schemas.microsoft.com/office/drawing/2014/main" id="{92F8659A-1B1A-FEE0-2461-6536F100FB52}"/>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5" name="円弧 194">
                  <a:extLst>
                    <a:ext uri="{FF2B5EF4-FFF2-40B4-BE49-F238E27FC236}">
                      <a16:creationId xmlns:a16="http://schemas.microsoft.com/office/drawing/2014/main" id="{34642284-498B-36F0-A1C7-14E1967D4CED}"/>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6" name="円弧 195">
                  <a:extLst>
                    <a:ext uri="{FF2B5EF4-FFF2-40B4-BE49-F238E27FC236}">
                      <a16:creationId xmlns:a16="http://schemas.microsoft.com/office/drawing/2014/main" id="{0634E95D-B524-1B80-D50A-89F16E32EFBE}"/>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7" name="円弧 196">
                  <a:extLst>
                    <a:ext uri="{FF2B5EF4-FFF2-40B4-BE49-F238E27FC236}">
                      <a16:creationId xmlns:a16="http://schemas.microsoft.com/office/drawing/2014/main" id="{407FA57B-1D27-FF53-6CB1-5373D786D711}"/>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8" name="円弧 197">
                  <a:extLst>
                    <a:ext uri="{FF2B5EF4-FFF2-40B4-BE49-F238E27FC236}">
                      <a16:creationId xmlns:a16="http://schemas.microsoft.com/office/drawing/2014/main" id="{18FC6995-1509-5157-2D1A-1A2FA241928B}"/>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99" name="円弧 198">
                  <a:extLst>
                    <a:ext uri="{FF2B5EF4-FFF2-40B4-BE49-F238E27FC236}">
                      <a16:creationId xmlns:a16="http://schemas.microsoft.com/office/drawing/2014/main" id="{C7A30BAC-8799-2FBE-BF4E-7951D4D19168}"/>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00" name="円弧 199">
                  <a:extLst>
                    <a:ext uri="{FF2B5EF4-FFF2-40B4-BE49-F238E27FC236}">
                      <a16:creationId xmlns:a16="http://schemas.microsoft.com/office/drawing/2014/main" id="{B7C3B18E-4FE4-A091-0DB5-28B4B21585FB}"/>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grpSp>
          <p:cxnSp>
            <p:nvCxnSpPr>
              <p:cNvPr id="186" name="直線コネクタ 185">
                <a:extLst>
                  <a:ext uri="{FF2B5EF4-FFF2-40B4-BE49-F238E27FC236}">
                    <a16:creationId xmlns:a16="http://schemas.microsoft.com/office/drawing/2014/main" id="{4E4D0ACA-11FA-F657-F176-5E7CC80318BB}"/>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662304B6-D80C-4A38-3B83-46E6917B48D1}"/>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3" name="楕円 13">
              <a:extLst>
                <a:ext uri="{FF2B5EF4-FFF2-40B4-BE49-F238E27FC236}">
                  <a16:creationId xmlns:a16="http://schemas.microsoft.com/office/drawing/2014/main" id="{0EB04B5E-DFA0-06F2-65A7-54AFDF660E50}"/>
                </a:ext>
              </a:extLst>
            </p:cNvPr>
            <p:cNvSpPr/>
            <p:nvPr/>
          </p:nvSpPr>
          <p:spPr>
            <a:xfrm>
              <a:off x="1614578" y="5354313"/>
              <a:ext cx="263099"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sp>
          <p:nvSpPr>
            <p:cNvPr id="184" name="楕円 14">
              <a:extLst>
                <a:ext uri="{FF2B5EF4-FFF2-40B4-BE49-F238E27FC236}">
                  <a16:creationId xmlns:a16="http://schemas.microsoft.com/office/drawing/2014/main" id="{569A7F08-5BDF-F100-EB6C-775AF825F30B}"/>
                </a:ext>
              </a:extLst>
            </p:cNvPr>
            <p:cNvSpPr/>
            <p:nvPr/>
          </p:nvSpPr>
          <p:spPr>
            <a:xfrm>
              <a:off x="877874" y="5362983"/>
              <a:ext cx="263099"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grpSp>
        <p:nvGrpSpPr>
          <p:cNvPr id="205" name="グループ化 204">
            <a:extLst>
              <a:ext uri="{FF2B5EF4-FFF2-40B4-BE49-F238E27FC236}">
                <a16:creationId xmlns:a16="http://schemas.microsoft.com/office/drawing/2014/main" id="{2F334521-7CBF-1A85-BFBF-C40D181E9574}"/>
              </a:ext>
            </a:extLst>
          </p:cNvPr>
          <p:cNvGrpSpPr/>
          <p:nvPr/>
        </p:nvGrpSpPr>
        <p:grpSpPr>
          <a:xfrm>
            <a:off x="3952714" y="4364412"/>
            <a:ext cx="1571660" cy="351171"/>
            <a:chOff x="1929325" y="5378960"/>
            <a:chExt cx="1753853" cy="391879"/>
          </a:xfrm>
        </p:grpSpPr>
        <p:grpSp>
          <p:nvGrpSpPr>
            <p:cNvPr id="206" name="グループ化 205">
              <a:extLst>
                <a:ext uri="{FF2B5EF4-FFF2-40B4-BE49-F238E27FC236}">
                  <a16:creationId xmlns:a16="http://schemas.microsoft.com/office/drawing/2014/main" id="{1C4B2B7E-F85B-517B-43B1-87554F08EB4F}"/>
                </a:ext>
              </a:extLst>
            </p:cNvPr>
            <p:cNvGrpSpPr/>
            <p:nvPr/>
          </p:nvGrpSpPr>
          <p:grpSpPr>
            <a:xfrm>
              <a:off x="2465738" y="5480436"/>
              <a:ext cx="512647" cy="193962"/>
              <a:chOff x="1474294" y="4240509"/>
              <a:chExt cx="620303" cy="369332"/>
            </a:xfrm>
          </p:grpSpPr>
          <p:grpSp>
            <p:nvGrpSpPr>
              <p:cNvPr id="215" name="グループ化 214">
                <a:extLst>
                  <a:ext uri="{FF2B5EF4-FFF2-40B4-BE49-F238E27FC236}">
                    <a16:creationId xmlns:a16="http://schemas.microsoft.com/office/drawing/2014/main" id="{2CC699EF-494F-30B2-59E3-4C2BD153C1F0}"/>
                  </a:ext>
                </a:extLst>
              </p:cNvPr>
              <p:cNvGrpSpPr/>
              <p:nvPr/>
            </p:nvGrpSpPr>
            <p:grpSpPr>
              <a:xfrm>
                <a:off x="1552876" y="4240509"/>
                <a:ext cx="460758" cy="369332"/>
                <a:chOff x="417116" y="829384"/>
                <a:chExt cx="1695222" cy="3760519"/>
              </a:xfrm>
            </p:grpSpPr>
            <p:sp>
              <p:nvSpPr>
                <p:cNvPr id="218" name="円弧 217">
                  <a:extLst>
                    <a:ext uri="{FF2B5EF4-FFF2-40B4-BE49-F238E27FC236}">
                      <a16:creationId xmlns:a16="http://schemas.microsoft.com/office/drawing/2014/main" id="{186FF000-3DB1-D416-D15F-F8D83D847BA0}"/>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19" name="円弧 218">
                  <a:extLst>
                    <a:ext uri="{FF2B5EF4-FFF2-40B4-BE49-F238E27FC236}">
                      <a16:creationId xmlns:a16="http://schemas.microsoft.com/office/drawing/2014/main" id="{4A3709C0-91F9-FF14-968F-2BD85613B43B}"/>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0" name="円弧 219">
                  <a:extLst>
                    <a:ext uri="{FF2B5EF4-FFF2-40B4-BE49-F238E27FC236}">
                      <a16:creationId xmlns:a16="http://schemas.microsoft.com/office/drawing/2014/main" id="{B88022E5-1050-B236-7196-1F816E8B7888}"/>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1" name="円弧 220">
                  <a:extLst>
                    <a:ext uri="{FF2B5EF4-FFF2-40B4-BE49-F238E27FC236}">
                      <a16:creationId xmlns:a16="http://schemas.microsoft.com/office/drawing/2014/main" id="{78472A30-5739-CCEE-585A-20E85965EC41}"/>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2" name="円弧 221">
                  <a:extLst>
                    <a:ext uri="{FF2B5EF4-FFF2-40B4-BE49-F238E27FC236}">
                      <a16:creationId xmlns:a16="http://schemas.microsoft.com/office/drawing/2014/main" id="{B8E5629D-82D9-8164-AB96-D05105A5CEE6}"/>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3" name="円弧 222">
                  <a:extLst>
                    <a:ext uri="{FF2B5EF4-FFF2-40B4-BE49-F238E27FC236}">
                      <a16:creationId xmlns:a16="http://schemas.microsoft.com/office/drawing/2014/main" id="{30ECB2E2-B001-A64B-040A-DE1BAE594B9F}"/>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4" name="円弧 223">
                  <a:extLst>
                    <a:ext uri="{FF2B5EF4-FFF2-40B4-BE49-F238E27FC236}">
                      <a16:creationId xmlns:a16="http://schemas.microsoft.com/office/drawing/2014/main" id="{826116CE-ADE0-D9D8-DD4A-D6D20367DFD4}"/>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5" name="円弧 224">
                  <a:extLst>
                    <a:ext uri="{FF2B5EF4-FFF2-40B4-BE49-F238E27FC236}">
                      <a16:creationId xmlns:a16="http://schemas.microsoft.com/office/drawing/2014/main" id="{E5161C38-DCC5-2F9C-5841-1E0070D8E6F7}"/>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6" name="円弧 225">
                  <a:extLst>
                    <a:ext uri="{FF2B5EF4-FFF2-40B4-BE49-F238E27FC236}">
                      <a16:creationId xmlns:a16="http://schemas.microsoft.com/office/drawing/2014/main" id="{2175C813-1A83-7273-FC87-121C213BB43D}"/>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7" name="円弧 226">
                  <a:extLst>
                    <a:ext uri="{FF2B5EF4-FFF2-40B4-BE49-F238E27FC236}">
                      <a16:creationId xmlns:a16="http://schemas.microsoft.com/office/drawing/2014/main" id="{3B56EE11-575D-2A7A-65F3-0F6AC6F77C2F}"/>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8" name="円弧 227">
                  <a:extLst>
                    <a:ext uri="{FF2B5EF4-FFF2-40B4-BE49-F238E27FC236}">
                      <a16:creationId xmlns:a16="http://schemas.microsoft.com/office/drawing/2014/main" id="{EDCA3AA2-8557-E89B-F560-5D51BB83BF9E}"/>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9" name="円弧 228">
                  <a:extLst>
                    <a:ext uri="{FF2B5EF4-FFF2-40B4-BE49-F238E27FC236}">
                      <a16:creationId xmlns:a16="http://schemas.microsoft.com/office/drawing/2014/main" id="{9FA05787-52A2-23DC-2FFD-77B4D966B478}"/>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30" name="円弧 229">
                  <a:extLst>
                    <a:ext uri="{FF2B5EF4-FFF2-40B4-BE49-F238E27FC236}">
                      <a16:creationId xmlns:a16="http://schemas.microsoft.com/office/drawing/2014/main" id="{105B9A80-55B2-0997-F987-6A545DA8BB10}"/>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grpSp>
          <p:cxnSp>
            <p:nvCxnSpPr>
              <p:cNvPr id="216" name="直線コネクタ 215">
                <a:extLst>
                  <a:ext uri="{FF2B5EF4-FFF2-40B4-BE49-F238E27FC236}">
                    <a16:creationId xmlns:a16="http://schemas.microsoft.com/office/drawing/2014/main" id="{9E77EDF2-2E9B-F7B8-415C-47339C6D78A4}"/>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83093DE8-177D-C619-BC74-7FD5F825010F}"/>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7" name="楕円 6">
              <a:extLst>
                <a:ext uri="{FF2B5EF4-FFF2-40B4-BE49-F238E27FC236}">
                  <a16:creationId xmlns:a16="http://schemas.microsoft.com/office/drawing/2014/main" id="{6046C8D4-CA66-8318-A645-9A59ED3790D5}"/>
                </a:ext>
              </a:extLst>
            </p:cNvPr>
            <p:cNvSpPr/>
            <p:nvPr/>
          </p:nvSpPr>
          <p:spPr>
            <a:xfrm>
              <a:off x="2958772" y="5437460"/>
              <a:ext cx="263100"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sp>
          <p:nvSpPr>
            <p:cNvPr id="208" name="楕円 8">
              <a:extLst>
                <a:ext uri="{FF2B5EF4-FFF2-40B4-BE49-F238E27FC236}">
                  <a16:creationId xmlns:a16="http://schemas.microsoft.com/office/drawing/2014/main" id="{131354A8-DDE8-8E72-3924-848BAE703CB6}"/>
                </a:ext>
              </a:extLst>
            </p:cNvPr>
            <p:cNvSpPr/>
            <p:nvPr/>
          </p:nvSpPr>
          <p:spPr>
            <a:xfrm>
              <a:off x="2236016" y="5459458"/>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rPr>
                <a:t>H</a:t>
              </a:r>
              <a:endParaRPr kumimoji="0" lang="ja-JP" altLang="en-US" sz="1200" b="1"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34" charset="-128"/>
                <a:cs typeface="+mn-cs"/>
              </a:endParaRPr>
            </a:p>
          </p:txBody>
        </p:sp>
        <p:grpSp>
          <p:nvGrpSpPr>
            <p:cNvPr id="209" name="グループ化 208">
              <a:extLst>
                <a:ext uri="{FF2B5EF4-FFF2-40B4-BE49-F238E27FC236}">
                  <a16:creationId xmlns:a16="http://schemas.microsoft.com/office/drawing/2014/main" id="{F5F646C0-8912-AC9D-5208-1761E6E64F9C}"/>
                </a:ext>
              </a:extLst>
            </p:cNvPr>
            <p:cNvGrpSpPr/>
            <p:nvPr/>
          </p:nvGrpSpPr>
          <p:grpSpPr>
            <a:xfrm>
              <a:off x="2537963" y="5683069"/>
              <a:ext cx="349552" cy="87770"/>
              <a:chOff x="3148228" y="1338588"/>
              <a:chExt cx="515870" cy="129531"/>
            </a:xfrm>
          </p:grpSpPr>
          <p:sp>
            <p:nvSpPr>
              <p:cNvPr id="213" name="矢印: 右 102">
                <a:extLst>
                  <a:ext uri="{FF2B5EF4-FFF2-40B4-BE49-F238E27FC236}">
                    <a16:creationId xmlns:a16="http://schemas.microsoft.com/office/drawing/2014/main" id="{4994E8F3-CCC4-D4E0-E264-6EDAEC5DFD8E}"/>
                  </a:ext>
                </a:extLst>
              </p:cNvPr>
              <p:cNvSpPr/>
              <p:nvPr/>
            </p:nvSpPr>
            <p:spPr>
              <a:xfrm>
                <a:off x="3148228" y="1338588"/>
                <a:ext cx="258723" cy="12741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14" name="矢印: 右 103">
                <a:extLst>
                  <a:ext uri="{FF2B5EF4-FFF2-40B4-BE49-F238E27FC236}">
                    <a16:creationId xmlns:a16="http://schemas.microsoft.com/office/drawing/2014/main" id="{8A8ABFF7-EBB2-68A2-7FA1-5AFF8E12FE8B}"/>
                  </a:ext>
                </a:extLst>
              </p:cNvPr>
              <p:cNvSpPr/>
              <p:nvPr/>
            </p:nvSpPr>
            <p:spPr>
              <a:xfrm flipH="1">
                <a:off x="3405375" y="1340709"/>
                <a:ext cx="258723" cy="12741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210" name="テキスト ボックス 209">
              <a:extLst>
                <a:ext uri="{FF2B5EF4-FFF2-40B4-BE49-F238E27FC236}">
                  <a16:creationId xmlns:a16="http://schemas.microsoft.com/office/drawing/2014/main" id="{B6076C36-1791-ED82-69EF-F3921D63FDF6}"/>
                </a:ext>
              </a:extLst>
            </p:cNvPr>
            <p:cNvSpPr txBox="1"/>
            <p:nvPr/>
          </p:nvSpPr>
          <p:spPr>
            <a:xfrm>
              <a:off x="3194561" y="5378960"/>
              <a:ext cx="488617" cy="360627"/>
            </a:xfrm>
            <a:prstGeom prst="rect">
              <a:avLst/>
            </a:prstGeom>
            <a:no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endPar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11" name="テキスト ボックス 210">
              <a:extLst>
                <a:ext uri="{FF2B5EF4-FFF2-40B4-BE49-F238E27FC236}">
                  <a16:creationId xmlns:a16="http://schemas.microsoft.com/office/drawing/2014/main" id="{A2D466FB-1318-7AA0-AFE2-62620B71C482}"/>
                </a:ext>
              </a:extLst>
            </p:cNvPr>
            <p:cNvSpPr txBox="1"/>
            <p:nvPr/>
          </p:nvSpPr>
          <p:spPr>
            <a:xfrm>
              <a:off x="1929325" y="5398991"/>
              <a:ext cx="361702" cy="36062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endParaRPr kumimoji="0"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12" name="矢印: 左右 99">
              <a:extLst>
                <a:ext uri="{FF2B5EF4-FFF2-40B4-BE49-F238E27FC236}">
                  <a16:creationId xmlns:a16="http://schemas.microsoft.com/office/drawing/2014/main" id="{387B250A-ED90-E9AE-7B99-A69CB74717B7}"/>
                </a:ext>
              </a:extLst>
            </p:cNvPr>
            <p:cNvSpPr/>
            <p:nvPr/>
          </p:nvSpPr>
          <p:spPr>
            <a:xfrm flipV="1">
              <a:off x="2551846" y="5380713"/>
              <a:ext cx="317192" cy="86333"/>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nvGrpSpPr>
          <p:cNvPr id="66" name="グループ化 65">
            <a:extLst>
              <a:ext uri="{FF2B5EF4-FFF2-40B4-BE49-F238E27FC236}">
                <a16:creationId xmlns:a16="http://schemas.microsoft.com/office/drawing/2014/main" id="{F16EBF2F-E4AE-B46E-BC27-C4E543FD149F}"/>
              </a:ext>
            </a:extLst>
          </p:cNvPr>
          <p:cNvGrpSpPr/>
          <p:nvPr/>
        </p:nvGrpSpPr>
        <p:grpSpPr>
          <a:xfrm>
            <a:off x="5951695" y="3847047"/>
            <a:ext cx="2989455" cy="2089656"/>
            <a:chOff x="7975432" y="1362705"/>
            <a:chExt cx="3620280" cy="2786206"/>
          </a:xfrm>
        </p:grpSpPr>
        <p:pic>
          <p:nvPicPr>
            <p:cNvPr id="3" name="図 2" descr="グラフ, ヒストグラム&#10;&#10;自動的に生成された説明">
              <a:extLst>
                <a:ext uri="{FF2B5EF4-FFF2-40B4-BE49-F238E27FC236}">
                  <a16:creationId xmlns:a16="http://schemas.microsoft.com/office/drawing/2014/main" id="{9C0B0C85-F242-001A-CE06-3FEE5532F035}"/>
                </a:ext>
              </a:extLst>
            </p:cNvPr>
            <p:cNvPicPr>
              <a:picLocks noChangeAspect="1"/>
            </p:cNvPicPr>
            <p:nvPr/>
          </p:nvPicPr>
          <p:blipFill rotWithShape="1">
            <a:blip r:embed="rId7">
              <a:extLst>
                <a:ext uri="{28A0092B-C50C-407E-A947-70E740481C1C}">
                  <a14:useLocalDpi xmlns:a14="http://schemas.microsoft.com/office/drawing/2010/main" val="0"/>
                </a:ext>
              </a:extLst>
            </a:blip>
            <a:srcRect l="11306" t="10603" r="7576" b="9437"/>
            <a:stretch/>
          </p:blipFill>
          <p:spPr>
            <a:xfrm>
              <a:off x="8524982" y="1410216"/>
              <a:ext cx="2947607" cy="2179168"/>
            </a:xfrm>
            <a:prstGeom prst="rect">
              <a:avLst/>
            </a:prstGeom>
          </p:spPr>
        </p:pic>
        <p:grpSp>
          <p:nvGrpSpPr>
            <p:cNvPr id="65" name="グループ化 64">
              <a:extLst>
                <a:ext uri="{FF2B5EF4-FFF2-40B4-BE49-F238E27FC236}">
                  <a16:creationId xmlns:a16="http://schemas.microsoft.com/office/drawing/2014/main" id="{B55C0F66-2069-2259-2057-772997B26F20}"/>
                </a:ext>
              </a:extLst>
            </p:cNvPr>
            <p:cNvGrpSpPr/>
            <p:nvPr/>
          </p:nvGrpSpPr>
          <p:grpSpPr>
            <a:xfrm>
              <a:off x="7975432" y="1362705"/>
              <a:ext cx="3620280" cy="2786206"/>
              <a:chOff x="7975432" y="1362705"/>
              <a:chExt cx="3620280" cy="2786206"/>
            </a:xfrm>
          </p:grpSpPr>
          <p:sp>
            <p:nvSpPr>
              <p:cNvPr id="7" name="テキスト ボックス 6">
                <a:extLst>
                  <a:ext uri="{FF2B5EF4-FFF2-40B4-BE49-F238E27FC236}">
                    <a16:creationId xmlns:a16="http://schemas.microsoft.com/office/drawing/2014/main" id="{4741A4B1-E3E5-8AC1-B1C6-03A7EF7E3013}"/>
                  </a:ext>
                </a:extLst>
              </p:cNvPr>
              <p:cNvSpPr txBox="1"/>
              <p:nvPr/>
            </p:nvSpPr>
            <p:spPr>
              <a:xfrm>
                <a:off x="8579240" y="3563447"/>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テキスト ボックス 8">
                <a:extLst>
                  <a:ext uri="{FF2B5EF4-FFF2-40B4-BE49-F238E27FC236}">
                    <a16:creationId xmlns:a16="http://schemas.microsoft.com/office/drawing/2014/main" id="{EFD3FEDA-4242-A2EF-CFED-5ECCBAEA4E9C}"/>
                  </a:ext>
                </a:extLst>
              </p:cNvPr>
              <p:cNvSpPr txBox="1"/>
              <p:nvPr/>
            </p:nvSpPr>
            <p:spPr>
              <a:xfrm>
                <a:off x="8817222" y="3563447"/>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500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14B170FE-D159-D709-CC9A-F1ECC53AF30B}"/>
                  </a:ext>
                </a:extLst>
              </p:cNvPr>
              <p:cNvSpPr txBox="1"/>
              <p:nvPr/>
            </p:nvSpPr>
            <p:spPr>
              <a:xfrm>
                <a:off x="9068870" y="3565648"/>
                <a:ext cx="47596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BC284A7F-8B35-B924-92D5-ED881C48B0F7}"/>
                  </a:ext>
                </a:extLst>
              </p:cNvPr>
              <p:cNvSpPr txBox="1"/>
              <p:nvPr/>
            </p:nvSpPr>
            <p:spPr>
              <a:xfrm>
                <a:off x="9362053" y="3566926"/>
                <a:ext cx="47596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1500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8ED0FD65-6D10-3830-AE4F-28D5A2DB9CF0}"/>
                  </a:ext>
                </a:extLst>
              </p:cNvPr>
              <p:cNvSpPr txBox="1"/>
              <p:nvPr/>
            </p:nvSpPr>
            <p:spPr>
              <a:xfrm>
                <a:off x="9653101" y="3562543"/>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2000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70634E48-D27A-AF69-2E4D-DFF15830A889}"/>
                  </a:ext>
                </a:extLst>
              </p:cNvPr>
              <p:cNvSpPr txBox="1"/>
              <p:nvPr/>
            </p:nvSpPr>
            <p:spPr>
              <a:xfrm>
                <a:off x="9965119" y="3564221"/>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2500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5" name="テキスト ボックス 14">
                <a:extLst>
                  <a:ext uri="{FF2B5EF4-FFF2-40B4-BE49-F238E27FC236}">
                    <a16:creationId xmlns:a16="http://schemas.microsoft.com/office/drawing/2014/main" id="{3DECAE31-9A65-5A7B-9533-AA3819BF5059}"/>
                  </a:ext>
                </a:extLst>
              </p:cNvPr>
              <p:cNvSpPr txBox="1"/>
              <p:nvPr/>
            </p:nvSpPr>
            <p:spPr>
              <a:xfrm>
                <a:off x="10242888" y="3563447"/>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3000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99F4F0DD-1C52-0CAF-2AA4-53A1B8F8776A}"/>
                  </a:ext>
                </a:extLst>
              </p:cNvPr>
              <p:cNvSpPr txBox="1"/>
              <p:nvPr/>
            </p:nvSpPr>
            <p:spPr>
              <a:xfrm>
                <a:off x="10544725" y="3563447"/>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3500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5" name="テキスト ボックス 54">
                <a:extLst>
                  <a:ext uri="{FF2B5EF4-FFF2-40B4-BE49-F238E27FC236}">
                    <a16:creationId xmlns:a16="http://schemas.microsoft.com/office/drawing/2014/main" id="{11F17239-20BB-3953-B427-605842965DD4}"/>
                  </a:ext>
                </a:extLst>
              </p:cNvPr>
              <p:cNvSpPr txBox="1"/>
              <p:nvPr/>
            </p:nvSpPr>
            <p:spPr>
              <a:xfrm>
                <a:off x="10827507" y="3558076"/>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4000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6" name="テキスト ボックス 55">
                <a:extLst>
                  <a:ext uri="{FF2B5EF4-FFF2-40B4-BE49-F238E27FC236}">
                    <a16:creationId xmlns:a16="http://schemas.microsoft.com/office/drawing/2014/main" id="{AFF8DC35-F488-F858-1E8F-8561DB4A0B75}"/>
                  </a:ext>
                </a:extLst>
              </p:cNvPr>
              <p:cNvSpPr txBox="1"/>
              <p:nvPr/>
            </p:nvSpPr>
            <p:spPr>
              <a:xfrm>
                <a:off x="11119747" y="3558075"/>
                <a:ext cx="475965"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4500</a:t>
                </a:r>
                <a:endParaRPr kumimoji="0" lang="ja-JP" altLang="en-US"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7" name="テキスト ボックス 56">
                <a:extLst>
                  <a:ext uri="{FF2B5EF4-FFF2-40B4-BE49-F238E27FC236}">
                    <a16:creationId xmlns:a16="http://schemas.microsoft.com/office/drawing/2014/main" id="{7556C1D2-4B62-65E2-81EA-B4B780D8EC52}"/>
                  </a:ext>
                </a:extLst>
              </p:cNvPr>
              <p:cNvSpPr txBox="1"/>
              <p:nvPr/>
            </p:nvSpPr>
            <p:spPr>
              <a:xfrm>
                <a:off x="8195322" y="3245827"/>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-5</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9" name="テキスト ボックス 58">
                <a:extLst>
                  <a:ext uri="{FF2B5EF4-FFF2-40B4-BE49-F238E27FC236}">
                    <a16:creationId xmlns:a16="http://schemas.microsoft.com/office/drawing/2014/main" id="{60278870-CC32-ADFD-B6F4-96F145A2BD94}"/>
                  </a:ext>
                </a:extLst>
              </p:cNvPr>
              <p:cNvSpPr txBox="1"/>
              <p:nvPr/>
            </p:nvSpPr>
            <p:spPr>
              <a:xfrm>
                <a:off x="8195324" y="2789632"/>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-4</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0" name="テキスト ボックス 59">
                <a:extLst>
                  <a:ext uri="{FF2B5EF4-FFF2-40B4-BE49-F238E27FC236}">
                    <a16:creationId xmlns:a16="http://schemas.microsoft.com/office/drawing/2014/main" id="{E3BBD7C9-05F9-BACD-2D7D-1C5901889138}"/>
                  </a:ext>
                </a:extLst>
              </p:cNvPr>
              <p:cNvSpPr txBox="1"/>
              <p:nvPr/>
            </p:nvSpPr>
            <p:spPr>
              <a:xfrm>
                <a:off x="8195552" y="2304266"/>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-3</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1" name="テキスト ボックス 60">
                <a:extLst>
                  <a:ext uri="{FF2B5EF4-FFF2-40B4-BE49-F238E27FC236}">
                    <a16:creationId xmlns:a16="http://schemas.microsoft.com/office/drawing/2014/main" id="{B0185BDB-CCDA-6FD6-7118-311C17346750}"/>
                  </a:ext>
                </a:extLst>
              </p:cNvPr>
              <p:cNvSpPr txBox="1"/>
              <p:nvPr/>
            </p:nvSpPr>
            <p:spPr>
              <a:xfrm>
                <a:off x="8195324" y="1818899"/>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-2</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2" name="テキスト ボックス 61">
                <a:extLst>
                  <a:ext uri="{FF2B5EF4-FFF2-40B4-BE49-F238E27FC236}">
                    <a16:creationId xmlns:a16="http://schemas.microsoft.com/office/drawing/2014/main" id="{384C0A59-E82E-F67C-DF75-371AB922B1F6}"/>
                  </a:ext>
                </a:extLst>
              </p:cNvPr>
              <p:cNvSpPr txBox="1"/>
              <p:nvPr/>
            </p:nvSpPr>
            <p:spPr>
              <a:xfrm>
                <a:off x="8195324" y="1362705"/>
                <a:ext cx="475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10</a:t>
                </a:r>
                <a:r>
                  <a:rPr kumimoji="0" lang="en-US" altLang="ja-JP"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rPr>
                  <a:t>-1</a:t>
                </a:r>
                <a:endParaRPr kumimoji="0" lang="ja-JP" altLang="en-US" sz="7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3" name="テキスト ボックス 62">
                <a:extLst>
                  <a:ext uri="{FF2B5EF4-FFF2-40B4-BE49-F238E27FC236}">
                    <a16:creationId xmlns:a16="http://schemas.microsoft.com/office/drawing/2014/main" id="{F8D9ED10-1796-9614-6A68-D72FD71FB061}"/>
                  </a:ext>
                </a:extLst>
              </p:cNvPr>
              <p:cNvSpPr txBox="1"/>
              <p:nvPr/>
            </p:nvSpPr>
            <p:spPr>
              <a:xfrm rot="16200000">
                <a:off x="7758199" y="2303464"/>
                <a:ext cx="71146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Loss</a:t>
                </a:r>
              </a:p>
            </p:txBody>
          </p:sp>
          <p:sp>
            <p:nvSpPr>
              <p:cNvPr id="64" name="テキスト ボックス 63">
                <a:extLst>
                  <a:ext uri="{FF2B5EF4-FFF2-40B4-BE49-F238E27FC236}">
                    <a16:creationId xmlns:a16="http://schemas.microsoft.com/office/drawing/2014/main" id="{6828E60B-A0F1-0820-D1D1-2CBAEF98BE17}"/>
                  </a:ext>
                </a:extLst>
              </p:cNvPr>
              <p:cNvSpPr txBox="1"/>
              <p:nvPr/>
            </p:nvSpPr>
            <p:spPr>
              <a:xfrm>
                <a:off x="9123497" y="3864131"/>
                <a:ext cx="1741297" cy="284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Epoch</a:t>
                </a:r>
                <a:endParaRPr kumimoji="0" lang="ja-JP" altLang="en-US" sz="7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grpSp>
        <p:nvGrpSpPr>
          <p:cNvPr id="70" name="グループ化 69">
            <a:extLst>
              <a:ext uri="{FF2B5EF4-FFF2-40B4-BE49-F238E27FC236}">
                <a16:creationId xmlns:a16="http://schemas.microsoft.com/office/drawing/2014/main" id="{D283B678-98AC-C68D-D70C-AD2FF4521551}"/>
              </a:ext>
            </a:extLst>
          </p:cNvPr>
          <p:cNvGrpSpPr/>
          <p:nvPr/>
        </p:nvGrpSpPr>
        <p:grpSpPr>
          <a:xfrm>
            <a:off x="5727912" y="1801300"/>
            <a:ext cx="3197939" cy="1167002"/>
            <a:chOff x="7637216" y="4559793"/>
            <a:chExt cx="4263918" cy="1556002"/>
          </a:xfrm>
        </p:grpSpPr>
        <p:pic>
          <p:nvPicPr>
            <p:cNvPr id="67" name="図 66" descr="ダイアグラム, 設計図&#10;&#10;自動的に生成された説明">
              <a:extLst>
                <a:ext uri="{FF2B5EF4-FFF2-40B4-BE49-F238E27FC236}">
                  <a16:creationId xmlns:a16="http://schemas.microsoft.com/office/drawing/2014/main" id="{48F928BF-4E28-EDA0-0854-180839A6EA69}"/>
                </a:ext>
              </a:extLst>
            </p:cNvPr>
            <p:cNvPicPr>
              <a:picLocks noChangeAspect="1"/>
            </p:cNvPicPr>
            <p:nvPr/>
          </p:nvPicPr>
          <p:blipFill rotWithShape="1">
            <a:blip r:embed="rId8">
              <a:extLst>
                <a:ext uri="{28A0092B-C50C-407E-A947-70E740481C1C}">
                  <a14:useLocalDpi xmlns:a14="http://schemas.microsoft.com/office/drawing/2010/main" val="0"/>
                </a:ext>
              </a:extLst>
            </a:blip>
            <a:srcRect b="19014"/>
            <a:stretch/>
          </p:blipFill>
          <p:spPr>
            <a:xfrm>
              <a:off x="7637216" y="4559793"/>
              <a:ext cx="4225071" cy="1334478"/>
            </a:xfrm>
            <a:prstGeom prst="rect">
              <a:avLst/>
            </a:prstGeom>
          </p:spPr>
        </p:pic>
        <p:sp>
          <p:nvSpPr>
            <p:cNvPr id="68" name="正方形/長方形 67">
              <a:extLst>
                <a:ext uri="{FF2B5EF4-FFF2-40B4-BE49-F238E27FC236}">
                  <a16:creationId xmlns:a16="http://schemas.microsoft.com/office/drawing/2014/main" id="{8E0F5DBD-07B9-848A-DE12-51E270E34583}"/>
                </a:ext>
              </a:extLst>
            </p:cNvPr>
            <p:cNvSpPr/>
            <p:nvPr/>
          </p:nvSpPr>
          <p:spPr>
            <a:xfrm>
              <a:off x="7679901" y="5799342"/>
              <a:ext cx="759156" cy="268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9" name="正方形/長方形 68">
              <a:extLst>
                <a:ext uri="{FF2B5EF4-FFF2-40B4-BE49-F238E27FC236}">
                  <a16:creationId xmlns:a16="http://schemas.microsoft.com/office/drawing/2014/main" id="{695AFC88-AF78-8ABE-ADB2-C57B133788AE}"/>
                </a:ext>
              </a:extLst>
            </p:cNvPr>
            <p:cNvSpPr/>
            <p:nvPr/>
          </p:nvSpPr>
          <p:spPr>
            <a:xfrm>
              <a:off x="11141978" y="5846807"/>
              <a:ext cx="759156" cy="268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58" name="テキスト ボックス 57">
            <a:extLst>
              <a:ext uri="{FF2B5EF4-FFF2-40B4-BE49-F238E27FC236}">
                <a16:creationId xmlns:a16="http://schemas.microsoft.com/office/drawing/2014/main" id="{48442E0D-C9AE-8008-CE5A-BD54B1C5B79A}"/>
              </a:ext>
            </a:extLst>
          </p:cNvPr>
          <p:cNvSpPr txBox="1"/>
          <p:nvPr/>
        </p:nvSpPr>
        <p:spPr>
          <a:xfrm>
            <a:off x="5752409" y="2722213"/>
            <a:ext cx="569367"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Input</a:t>
            </a: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4" name="テキスト ボックス 73">
            <a:extLst>
              <a:ext uri="{FF2B5EF4-FFF2-40B4-BE49-F238E27FC236}">
                <a16:creationId xmlns:a16="http://schemas.microsoft.com/office/drawing/2014/main" id="{061E6053-9E38-B21E-D6D8-8190247A5872}"/>
              </a:ext>
            </a:extLst>
          </p:cNvPr>
          <p:cNvSpPr txBox="1"/>
          <p:nvPr/>
        </p:nvSpPr>
        <p:spPr>
          <a:xfrm>
            <a:off x="8371784" y="2717209"/>
            <a:ext cx="756334"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Output</a:t>
            </a: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37" name="テキスト ボックス 236">
            <a:extLst>
              <a:ext uri="{FF2B5EF4-FFF2-40B4-BE49-F238E27FC236}">
                <a16:creationId xmlns:a16="http://schemas.microsoft.com/office/drawing/2014/main" id="{813ACAB5-984E-9CA5-AEAC-59DE1B2B6DEA}"/>
              </a:ext>
            </a:extLst>
          </p:cNvPr>
          <p:cNvSpPr txBox="1"/>
          <p:nvPr/>
        </p:nvSpPr>
        <p:spPr>
          <a:xfrm>
            <a:off x="6247920" y="3507514"/>
            <a:ext cx="2530552" cy="3000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Evolution of Loss function (MSE)</a:t>
            </a:r>
          </a:p>
        </p:txBody>
      </p:sp>
      <p:sp>
        <p:nvSpPr>
          <p:cNvPr id="238" name="テキスト ボックス 237">
            <a:extLst>
              <a:ext uri="{FF2B5EF4-FFF2-40B4-BE49-F238E27FC236}">
                <a16:creationId xmlns:a16="http://schemas.microsoft.com/office/drawing/2014/main" id="{D55CA255-7A40-5403-6B5E-89B53397D273}"/>
              </a:ext>
            </a:extLst>
          </p:cNvPr>
          <p:cNvSpPr txBox="1"/>
          <p:nvPr/>
        </p:nvSpPr>
        <p:spPr>
          <a:xfrm>
            <a:off x="5877728" y="1372071"/>
            <a:ext cx="3063423" cy="5078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Network models for prediction of translational energy of H </a:t>
            </a:r>
            <a:r>
              <a:rPr kumimoji="0" lang="en-US" altLang="ja-JP" sz="135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aotms</a:t>
            </a: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76315E0A-4BBF-EAF5-FE0C-AE7AAB6B0109}"/>
              </a:ext>
            </a:extLst>
          </p:cNvPr>
          <p:cNvSpPr txBox="1"/>
          <p:nvPr/>
        </p:nvSpPr>
        <p:spPr>
          <a:xfrm>
            <a:off x="3053347" y="1308906"/>
            <a:ext cx="296485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Translational energy of H</a:t>
            </a:r>
            <a:r>
              <a:rPr kumimoji="0" lang="en" altLang="ja-JP" sz="1400" b="0" i="0" u="none" strike="noStrike" kern="1200" cap="none" spc="0" normalizeH="0" baseline="-25000" noProof="0" dirty="0">
                <a:ln>
                  <a:noFill/>
                </a:ln>
                <a:solidFill>
                  <a:prstClr val="black"/>
                </a:solidFill>
                <a:effectLst/>
                <a:uLnTx/>
                <a:uFillTx/>
                <a:latin typeface="Calibri" panose="020F0502020204030204"/>
                <a:ea typeface="游ゴシック" panose="020B0400000000000000" pitchFamily="34" charset="-128"/>
                <a:cs typeface="+mn-cs"/>
              </a:rPr>
              <a:t>2</a:t>
            </a: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molecules</a:t>
            </a: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 name="テキスト ボックス 5">
            <a:extLst>
              <a:ext uri="{FF2B5EF4-FFF2-40B4-BE49-F238E27FC236}">
                <a16:creationId xmlns:a16="http://schemas.microsoft.com/office/drawing/2014/main" id="{3C358310-3B40-AA51-0D7C-DD5700192F6E}"/>
              </a:ext>
            </a:extLst>
          </p:cNvPr>
          <p:cNvSpPr txBox="1"/>
          <p:nvPr/>
        </p:nvSpPr>
        <p:spPr>
          <a:xfrm>
            <a:off x="532841" y="3581859"/>
            <a:ext cx="296485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Rotational states of H</a:t>
            </a:r>
            <a:r>
              <a:rPr kumimoji="0" lang="en" altLang="ja-JP" sz="1400" b="0" i="0" u="none" strike="noStrike" kern="1200" cap="none" spc="0" normalizeH="0" baseline="-25000" noProof="0" dirty="0">
                <a:ln>
                  <a:noFill/>
                </a:ln>
                <a:solidFill>
                  <a:prstClr val="black"/>
                </a:solidFill>
                <a:effectLst/>
                <a:uLnTx/>
                <a:uFillTx/>
                <a:latin typeface="Calibri" panose="020F0502020204030204"/>
                <a:ea typeface="游ゴシック" panose="020B0400000000000000" pitchFamily="34" charset="-128"/>
                <a:cs typeface="+mn-cs"/>
              </a:rPr>
              <a:t>2</a:t>
            </a: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molecules</a:t>
            </a: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CEB859F6-B93A-9D4D-B6B2-53A36D156BAA}"/>
              </a:ext>
            </a:extLst>
          </p:cNvPr>
          <p:cNvSpPr txBox="1"/>
          <p:nvPr/>
        </p:nvSpPr>
        <p:spPr>
          <a:xfrm>
            <a:off x="3125805" y="3576483"/>
            <a:ext cx="296485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Vibrational states of H</a:t>
            </a:r>
            <a:r>
              <a:rPr kumimoji="0" lang="en" altLang="ja-JP" sz="1400" b="0" i="0" u="none" strike="noStrike" kern="1200" cap="none" spc="0" normalizeH="0" baseline="-25000" noProof="0" dirty="0">
                <a:ln>
                  <a:noFill/>
                </a:ln>
                <a:solidFill>
                  <a:prstClr val="black"/>
                </a:solidFill>
                <a:effectLst/>
                <a:uLnTx/>
                <a:uFillTx/>
                <a:latin typeface="Calibri" panose="020F0502020204030204"/>
                <a:ea typeface="游ゴシック" panose="020B0400000000000000" pitchFamily="34" charset="-128"/>
                <a:cs typeface="+mn-cs"/>
              </a:rPr>
              <a:t>2</a:t>
            </a:r>
            <a:r>
              <a:rPr kumimoji="0" lang="en"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molecules</a:t>
            </a: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AD767DE8-C278-B939-3030-EC3D7E0CF1FD}"/>
              </a:ext>
            </a:extLst>
          </p:cNvPr>
          <p:cNvSpPr txBox="1"/>
          <p:nvPr/>
        </p:nvSpPr>
        <p:spPr>
          <a:xfrm>
            <a:off x="423682" y="703165"/>
            <a:ext cx="7607726" cy="430887"/>
          </a:xfrm>
          <a:prstGeom prst="rect">
            <a:avLst/>
          </a:prstGeom>
          <a:noFill/>
        </p:spPr>
        <p:txBody>
          <a:bodyPr wrap="square">
            <a:spAutoFit/>
          </a:bodyPr>
          <a:lstStyle/>
          <a:p>
            <a:pPr defTabSz="685800">
              <a:defRPr/>
            </a:pP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11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1100" dirty="0">
                <a:solidFill>
                  <a:srgbClr val="000000"/>
                </a:solidFill>
                <a:latin typeface="Times New Roman" panose="02020603050405020304" pitchFamily="18" charset="0"/>
                <a:ea typeface="ＭＳ Ｐゴシック"/>
                <a:cs typeface="Times New Roman" panose="02020603050405020304" pitchFamily="18" charset="0"/>
              </a:rPr>
              <a:t>”</a:t>
            </a:r>
            <a:r>
              <a:rPr kumimoji="1" lang="en" altLang="ja-JP" sz="1100" i="1" dirty="0">
                <a:solidFill>
                  <a:srgbClr val="000000"/>
                </a:solidFill>
                <a:latin typeface="Times New Roman" panose="02020603050405020304" pitchFamily="18" charset="0"/>
                <a:ea typeface="ＭＳ Ｐゴシック"/>
                <a:cs typeface="Times New Roman" panose="02020603050405020304" pitchFamily="18" charset="0"/>
              </a:rPr>
              <a:t>Machine learning-based hydrogen recycling model for predicting rovibrational distributions of released molecular hydrogen on tungsten materials via molecular dynamics simulations</a:t>
            </a:r>
            <a:r>
              <a:rPr kumimoji="1" lang="en" altLang="ja-JP" sz="1100" dirty="0">
                <a:solidFill>
                  <a:srgbClr val="000000"/>
                </a:solidFill>
                <a:latin typeface="Times New Roman" panose="02020603050405020304" pitchFamily="18" charset="0"/>
                <a:ea typeface="ＭＳ Ｐゴシック"/>
                <a:cs typeface="Times New Roman" panose="02020603050405020304" pitchFamily="18" charset="0"/>
              </a:rPr>
              <a:t>”, </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Nuclear Materials </a:t>
            </a:r>
            <a:r>
              <a:rPr kumimoji="1" lang="en-US"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and</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Energy. </a:t>
            </a:r>
            <a:r>
              <a:rPr kumimoji="1" lang="en" altLang="ja-JP" sz="11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43</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101942 (2025).</a:t>
            </a:r>
          </a:p>
        </p:txBody>
      </p:sp>
    </p:spTree>
    <p:extLst>
      <p:ext uri="{BB962C8B-B14F-4D97-AF65-F5344CB8AC3E}">
        <p14:creationId xmlns:p14="http://schemas.microsoft.com/office/powerpoint/2010/main" val="2456550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717A3A-B808-0B5C-54A8-A2C6CA426348}"/>
              </a:ext>
            </a:extLst>
          </p:cNvPr>
          <p:cNvSpPr txBox="1"/>
          <p:nvPr/>
        </p:nvSpPr>
        <p:spPr>
          <a:xfrm>
            <a:off x="-316042" y="544247"/>
            <a:ext cx="97760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Consideration of incident energy distribution (Shifted-Maxwellian)</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40B07412-C291-B6FD-06E2-DC390C2C3CBD}"/>
                  </a:ext>
                </a:extLst>
              </p:cNvPr>
              <p:cNvSpPr txBox="1"/>
              <p:nvPr/>
            </p:nvSpPr>
            <p:spPr>
              <a:xfrm>
                <a:off x="327462" y="2055297"/>
                <a:ext cx="6098757" cy="9537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𝑓</m:t>
                      </m:r>
                      <m:d>
                        <m:d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1"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in</m:t>
                              </m:r>
                            </m:sub>
                          </m:sSub>
                        </m:e>
                      </m:d>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2</m:t>
                          </m:r>
                        </m:num>
                        <m:den>
                          <m:rad>
                            <m:radPr>
                              <m:degHide m:val="on"/>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radPr>
                            <m:deg/>
                            <m:e>
                              <m:r>
                                <a:rPr kumimoji="1" lang="ja-JP" altLang="en-US" sz="1350" b="0" i="1" u="none" strike="noStrike" kern="1200" cap="none" spc="0" normalizeH="0" baseline="0" noProof="0">
                                  <a:ln>
                                    <a:noFill/>
                                  </a:ln>
                                  <a:solidFill>
                                    <a:prstClr val="black"/>
                                  </a:solidFill>
                                  <a:effectLst/>
                                  <a:uLnTx/>
                                  <a:uFillTx/>
                                  <a:latin typeface="Cambria Math" panose="02040503050406030204" pitchFamily="18" charset="0"/>
                                  <a:cs typeface="+mn-cs"/>
                                </a:rPr>
                                <m:t>𝜋</m:t>
                              </m:r>
                            </m:e>
                          </m:rad>
                        </m:den>
                      </m:f>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sSup>
                            <m:sSup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1"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e>
                              </m:d>
                            </m:e>
                            <m:sup>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3</m:t>
                                  </m:r>
                                </m:num>
                                <m:den>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sup>
                          </m:sSup>
                        </m:den>
                      </m:f>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radPr>
                        <m:deg/>
                        <m:e>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in</m:t>
                              </m:r>
                            </m:sub>
                          </m:sSub>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𝑒</m:t>
                          </m:r>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m:rPr>
                                  <m:sty m:val="p"/>
                                </m:rPr>
                                <a:rPr kumimoji="1"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f</m:t>
                              </m:r>
                            </m:sub>
                          </m:sSub>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a:rPr kumimoji="1"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0</m:t>
                              </m:r>
                            </m:sub>
                          </m:sSub>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e>
                      </m:rad>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1"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exp</m:t>
                      </m:r>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in</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𝑒</m:t>
                              </m:r>
                              <m: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m:rPr>
                                      <m:sty m:val="p"/>
                                    </m:rPr>
                                    <a:rPr kumimoji="0"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f</m:t>
                                  </m:r>
                                </m:sub>
                              </m:sSub>
                              <m: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a:rPr kumimoji="0"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0</m:t>
                                  </m:r>
                                </m:sub>
                              </m:sSub>
                              <m:r>
                                <a:rPr kumimoji="0"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num>
                            <m:den>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den>
                          </m:f>
                        </m:e>
                      </m:d>
                    </m:oMath>
                  </m:oMathPara>
                </a14:m>
                <a:endPar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𝑒</m:t>
                    </m:r>
                    <m:d>
                      <m:dPr>
                        <m:ctrlP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dPr>
                      <m:e>
                        <m:sSub>
                          <m:sSubPr>
                            <m:ctrlP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m:rPr>
                                <m:sty m:val="p"/>
                              </m:rPr>
                              <a:rPr kumimoji="1"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f</m:t>
                            </m:r>
                          </m:sub>
                        </m:sSub>
                        <m: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1" lang="en-US" altLang="ja-JP" sz="135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ja-JP" altLang="en-US" sz="1350" b="0" i="1" u="none" strike="noStrike" kern="1200" cap="none" spc="0" normalizeH="0" baseline="0" noProof="0">
                                <a:ln>
                                  <a:noFill/>
                                </a:ln>
                                <a:solidFill>
                                  <a:srgbClr val="FF0000"/>
                                </a:solidFill>
                                <a:effectLst/>
                                <a:uLnTx/>
                                <a:uFillTx/>
                                <a:latin typeface="Cambria Math" panose="02040503050406030204" pitchFamily="18" charset="0"/>
                                <a:cs typeface="+mn-cs"/>
                              </a:rPr>
                              <m:t>𝜙</m:t>
                            </m:r>
                          </m:e>
                          <m:sub>
                            <m:r>
                              <a:rPr kumimoji="1" lang="en-US" altLang="ja-JP" sz="1350" b="0" i="0" u="none" strike="noStrike" kern="1200" cap="none" spc="0" normalizeH="0" baseline="0" noProof="0">
                                <a:ln>
                                  <a:noFill/>
                                </a:ln>
                                <a:solidFill>
                                  <a:srgbClr val="FF0000"/>
                                </a:solidFill>
                                <a:effectLst/>
                                <a:uLnTx/>
                                <a:uFillTx/>
                                <a:latin typeface="Cambria Math" panose="02040503050406030204" pitchFamily="18" charset="0"/>
                                <a:cs typeface="+mn-cs"/>
                              </a:rPr>
                              <m:t>0</m:t>
                            </m:r>
                          </m:sub>
                        </m:sSub>
                      </m:e>
                    </m:d>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begChr m:val="{"/>
                        <m:endChr m:val="}"/>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func>
                          <m:func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1"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ln</m:t>
                            </m:r>
                          </m:fName>
                          <m:e>
                            <m:d>
                              <m:dPr>
                                <m:begChr m:val="["/>
                                <m:endChr m:val="]"/>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d>
                                  <m:d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2</m:t>
                                    </m:r>
                                    <m:r>
                                      <a:rPr kumimoji="0" lang="ja-JP" altLang="en-US" sz="1350" b="0" i="1" u="none" strike="noStrike" kern="1200" cap="none" spc="0" normalizeH="0" baseline="0" noProof="0">
                                        <a:ln>
                                          <a:noFill/>
                                        </a:ln>
                                        <a:solidFill>
                                          <a:prstClr val="black"/>
                                        </a:solidFill>
                                        <a:effectLst/>
                                        <a:uLnTx/>
                                        <a:uFillTx/>
                                        <a:latin typeface="Cambria Math" panose="02040503050406030204" pitchFamily="18" charset="0"/>
                                        <a:cs typeface="+mn-cs"/>
                                      </a:rPr>
                                      <m:t>𝜋</m:t>
                                    </m:r>
                                    <m:f>
                                      <m:f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𝑚</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num>
                                      <m:den>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𝑚</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den>
                                    </m:f>
                                  </m:e>
                                </m:d>
                                <m:d>
                                  <m:d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1+</m:t>
                                    </m:r>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num>
                                      <m:den>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den>
                                    </m:f>
                                  </m:e>
                                </m:d>
                              </m:e>
                            </m:d>
                          </m:e>
                        </m:func>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1"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e>
                    </m:d>
                  </m:oMath>
                </a14:m>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14:m>
                  <m:oMath xmlns:m="http://schemas.openxmlformats.org/officeDocument/2006/math">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oMath>
                </a14:m>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mc:Choice>
        <mc:Fallback xmlns="">
          <p:sp>
            <p:nvSpPr>
              <p:cNvPr id="2" name="テキスト ボックス 1">
                <a:extLst>
                  <a:ext uri="{FF2B5EF4-FFF2-40B4-BE49-F238E27FC236}">
                    <a16:creationId xmlns:a16="http://schemas.microsoft.com/office/drawing/2014/main" id="{40B07412-C291-B6FD-06E2-DC390C2C3CBD}"/>
                  </a:ext>
                </a:extLst>
              </p:cNvPr>
              <p:cNvSpPr txBox="1">
                <a:spLocks noRot="1" noChangeAspect="1" noMove="1" noResize="1" noEditPoints="1" noAdjustHandles="1" noChangeArrowheads="1" noChangeShapeType="1" noTextEdit="1"/>
              </p:cNvSpPr>
              <p:nvPr/>
            </p:nvSpPr>
            <p:spPr>
              <a:xfrm>
                <a:off x="327462" y="2055297"/>
                <a:ext cx="6098757" cy="953723"/>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CE26F6F1-FE57-F730-3202-D235F0AF3119}"/>
                  </a:ext>
                </a:extLst>
              </p:cNvPr>
              <p:cNvSpPr txBox="1"/>
              <p:nvPr/>
            </p:nvSpPr>
            <p:spPr>
              <a:xfrm>
                <a:off x="163589" y="3982189"/>
                <a:ext cx="5476935" cy="5419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SupPr>
                        <m:e>
                          <m:r>
                            <m:rPr>
                              <m:sty m:val="p"/>
                            </m:rPr>
                            <a:rPr kumimoji="0" lang="el-GR"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Φ</m:t>
                          </m:r>
                        </m:e>
                        <m: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sub>
                        <m:sup>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m:t>
                          </m:r>
                        </m:sup>
                      </m:sSubSup>
                      <m:d>
                        <m:d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m:rPr>
                              <m:sty m:val="p"/>
                            </m:rPr>
                            <a:rPr kumimoji="0" lang="el-GR"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m</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in</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d>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ary>
                        <m:nary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up>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𝑓</m:t>
                          </m:r>
                          <m:d>
                            <m:d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in</m:t>
                                  </m:r>
                                </m:sub>
                              </m:sSub>
                            </m:e>
                          </m:d>
                          <m:r>
                            <a:rPr kumimoji="0" lang="el-GR"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𝜱</m:t>
                          </m:r>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l-GR"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𝜦</m:t>
                          </m:r>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ctrlPr>
                            </m:sSubPr>
                            <m:e>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t>𝑻</m:t>
                              </m:r>
                            </m:e>
                            <m:sub>
                              <m:r>
                                <a:rPr kumimoji="0" lang="en-US" altLang="ja-JP" sz="1350" b="1" i="0" u="none" strike="noStrike" kern="1200" cap="none" spc="0" normalizeH="0" baseline="0" noProof="0">
                                  <a:ln>
                                    <a:noFill/>
                                  </a:ln>
                                  <a:solidFill>
                                    <a:srgbClr val="00B050"/>
                                  </a:solidFill>
                                  <a:effectLst/>
                                  <a:uLnTx/>
                                  <a:uFillTx/>
                                  <a:latin typeface="Cambria Math" panose="02040503050406030204" pitchFamily="18" charset="0"/>
                                  <a:cs typeface="+mn-cs"/>
                                </a:rPr>
                                <m:t>𝐦</m:t>
                              </m:r>
                            </m:sub>
                          </m:sSub>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t>,</m:t>
                          </m:r>
                          <m:sSub>
                            <m:sSubPr>
                              <m:ctrlP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ctrlPr>
                            </m:sSubPr>
                            <m:e>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t>𝑬</m:t>
                              </m:r>
                            </m:e>
                            <m:sub>
                              <m:r>
                                <a:rPr kumimoji="0" lang="en-US" altLang="ja-JP" sz="1350" b="1" i="0" u="none" strike="noStrike" kern="1200" cap="none" spc="0" normalizeH="0" baseline="0" noProof="0">
                                  <a:ln>
                                    <a:noFill/>
                                  </a:ln>
                                  <a:solidFill>
                                    <a:srgbClr val="00B050"/>
                                  </a:solidFill>
                                  <a:effectLst/>
                                  <a:uLnTx/>
                                  <a:uFillTx/>
                                  <a:latin typeface="Cambria Math" panose="02040503050406030204" pitchFamily="18" charset="0"/>
                                  <a:cs typeface="+mn-cs"/>
                                </a:rPr>
                                <m:t>𝐢𝐧</m:t>
                              </m:r>
                            </m:sub>
                          </m:sSub>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𝒙</m:t>
                          </m:r>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m:rPr>
                              <m:nor/>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d</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in</m:t>
                              </m:r>
                            </m:sub>
                          </m:sSub>
                        </m:e>
                      </m:nary>
                    </m:oMath>
                  </m:oMathPara>
                </a14:m>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mc:Choice>
        <mc:Fallback xmlns="">
          <p:sp>
            <p:nvSpPr>
              <p:cNvPr id="11" name="テキスト ボックス 10">
                <a:extLst>
                  <a:ext uri="{FF2B5EF4-FFF2-40B4-BE49-F238E27FC236}">
                    <a16:creationId xmlns:a16="http://schemas.microsoft.com/office/drawing/2014/main" id="{CE26F6F1-FE57-F730-3202-D235F0AF3119}"/>
                  </a:ext>
                </a:extLst>
              </p:cNvPr>
              <p:cNvSpPr txBox="1">
                <a:spLocks noRot="1" noChangeAspect="1" noMove="1" noResize="1" noEditPoints="1" noAdjustHandles="1" noChangeArrowheads="1" noChangeShapeType="1" noTextEdit="1"/>
              </p:cNvSpPr>
              <p:nvPr/>
            </p:nvSpPr>
            <p:spPr>
              <a:xfrm>
                <a:off x="163589" y="3982189"/>
                <a:ext cx="5476935" cy="541943"/>
              </a:xfrm>
              <a:prstGeom prst="rect">
                <a:avLst/>
              </a:prstGeom>
              <a:blipFill>
                <a:blip r:embed="rId4"/>
                <a:stretch>
                  <a:fillRect t="-156818" b="-225000"/>
                </a:stretch>
              </a:blipFill>
            </p:spPr>
            <p:txBody>
              <a:bodyPr/>
              <a:lstStyle/>
              <a:p>
                <a:r>
                  <a:rPr lang="ja-JP" altLang="en-US">
                    <a:noFill/>
                  </a:rPr>
                  <a:t> </a:t>
                </a:r>
              </a:p>
            </p:txBody>
          </p:sp>
        </mc:Fallback>
      </mc:AlternateContent>
      <p:sp>
        <p:nvSpPr>
          <p:cNvPr id="12" name="スライド番号プレースホルダー 3">
            <a:extLst>
              <a:ext uri="{FF2B5EF4-FFF2-40B4-BE49-F238E27FC236}">
                <a16:creationId xmlns:a16="http://schemas.microsoft.com/office/drawing/2014/main" id="{D1849ACA-5178-B77B-5887-DBEC80DF031F}"/>
              </a:ext>
            </a:extLst>
          </p:cNvPr>
          <p:cNvSpPr>
            <a:spLocks noGrp="1"/>
          </p:cNvSpPr>
          <p:nvPr>
            <p:ph type="sldNum" sz="quarter" idx="12"/>
          </p:nvPr>
        </p:nvSpPr>
        <p:spPr>
          <a:xfrm>
            <a:off x="7086600" y="5728293"/>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0972CA-F4BA-4016-A680-4159D2C82706}"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pic>
        <p:nvPicPr>
          <p:cNvPr id="16" name="図 15">
            <a:extLst>
              <a:ext uri="{FF2B5EF4-FFF2-40B4-BE49-F238E27FC236}">
                <a16:creationId xmlns:a16="http://schemas.microsoft.com/office/drawing/2014/main" id="{BC5D9701-F351-787A-00E0-F4097BBAFA6F}"/>
              </a:ext>
            </a:extLst>
          </p:cNvPr>
          <p:cNvPicPr>
            <a:picLocks noChangeAspect="1"/>
          </p:cNvPicPr>
          <p:nvPr/>
        </p:nvPicPr>
        <p:blipFill>
          <a:blip r:embed="rId5"/>
          <a:stretch>
            <a:fillRect/>
          </a:stretch>
        </p:blipFill>
        <p:spPr>
          <a:xfrm>
            <a:off x="6029961" y="1734949"/>
            <a:ext cx="3114040" cy="1664672"/>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6B1784E-8486-90AF-2F19-F9306C8FA7F9}"/>
                  </a:ext>
                </a:extLst>
              </p:cNvPr>
              <p:cNvSpPr txBox="1"/>
              <p:nvPr/>
            </p:nvSpPr>
            <p:spPr>
              <a:xfrm>
                <a:off x="295781" y="1393766"/>
                <a:ext cx="4352345"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Distribution of incident energy </a:t>
                </a:r>
                <a14:m>
                  <m:oMath xmlns:m="http://schemas.openxmlformats.org/officeDocument/2006/math">
                    <m:sSub>
                      <m:sSubPr>
                        <m:ctrlPr>
                          <a:rPr kumimoji="0" lang="en" altLang="ja-JP" sz="135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 altLang="ja-JP" sz="1350" b="0" i="1" u="none" strike="noStrike" kern="1200" cap="none" spc="0" normalizeH="0" baseline="0" noProof="0" dirty="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dirty="0">
                            <a:ln>
                              <a:noFill/>
                            </a:ln>
                            <a:solidFill>
                              <a:prstClr val="black"/>
                            </a:solidFill>
                            <a:effectLst/>
                            <a:uLnTx/>
                            <a:uFillTx/>
                            <a:latin typeface="Cambria Math" panose="02040503050406030204" pitchFamily="18" charset="0"/>
                            <a:cs typeface="+mn-cs"/>
                          </a:rPr>
                          <m:t>in</m:t>
                        </m:r>
                      </m:sub>
                    </m:sSub>
                  </m:oMath>
                </a14:m>
                <a: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considering acceleration</a:t>
                </a:r>
                <a:b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br>
                <a: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by sheath </a:t>
                </a:r>
                <a:r>
                  <a:rPr kumimoji="1"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Shifted-Maxwellian</a:t>
                </a:r>
                <a:r>
                  <a:rPr kumimoji="1"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p>
            </p:txBody>
          </p:sp>
        </mc:Choice>
        <mc:Fallback xmlns="">
          <p:sp>
            <p:nvSpPr>
              <p:cNvPr id="8" name="テキスト ボックス 7">
                <a:extLst>
                  <a:ext uri="{FF2B5EF4-FFF2-40B4-BE49-F238E27FC236}">
                    <a16:creationId xmlns:a16="http://schemas.microsoft.com/office/drawing/2014/main" id="{96B1784E-8486-90AF-2F19-F9306C8FA7F9}"/>
                  </a:ext>
                </a:extLst>
              </p:cNvPr>
              <p:cNvSpPr txBox="1">
                <a:spLocks noRot="1" noChangeAspect="1" noMove="1" noResize="1" noEditPoints="1" noAdjustHandles="1" noChangeArrowheads="1" noChangeShapeType="1" noTextEdit="1"/>
              </p:cNvSpPr>
              <p:nvPr/>
            </p:nvSpPr>
            <p:spPr>
              <a:xfrm>
                <a:off x="295781" y="1393766"/>
                <a:ext cx="4352345" cy="507831"/>
              </a:xfrm>
              <a:prstGeom prst="rect">
                <a:avLst/>
              </a:prstGeom>
              <a:blipFill>
                <a:blip r:embed="rId6"/>
                <a:stretch>
                  <a:fillRect l="-292" t="-2439" b="-121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E428DC83-05C5-901B-3744-08241BCC593D}"/>
                  </a:ext>
                </a:extLst>
              </p:cNvPr>
              <p:cNvSpPr txBox="1"/>
              <p:nvPr/>
            </p:nvSpPr>
            <p:spPr>
              <a:xfrm>
                <a:off x="876752" y="3068255"/>
                <a:ext cx="525579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oMath>
                </a14:m>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14:m>
                  <m:oMath xmlns:m="http://schemas.openxmlformats.org/officeDocument/2006/math">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Ion/Electron temperature,</a:t>
                </a:r>
                <a14:m>
                  <m:oMath xmlns:m="http://schemas.openxmlformats.org/officeDocument/2006/math">
                    <m: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    </m:t>
                    </m:r>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𝑚</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i</m:t>
                        </m:r>
                      </m:sub>
                    </m:sSub>
                  </m:oMath>
                </a14:m>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14:m>
                  <m:oMath xmlns:m="http://schemas.openxmlformats.org/officeDocument/2006/math">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𝑚</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e</m:t>
                        </m:r>
                      </m:sub>
                    </m:sSub>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0" lang="en-US" altLang="ja-JP" sz="1350" b="0" i="0"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34" charset="-128"/>
                    <a:cs typeface="+mn-cs"/>
                  </a:rPr>
                  <a:t>: Ion/Electron mass</a:t>
                </a:r>
              </a:p>
            </p:txBody>
          </p:sp>
        </mc:Choice>
        <mc:Fallback xmlns="">
          <p:sp>
            <p:nvSpPr>
              <p:cNvPr id="15" name="テキスト ボックス 14">
                <a:extLst>
                  <a:ext uri="{FF2B5EF4-FFF2-40B4-BE49-F238E27FC236}">
                    <a16:creationId xmlns:a16="http://schemas.microsoft.com/office/drawing/2014/main" id="{E428DC83-05C5-901B-3744-08241BCC593D}"/>
                  </a:ext>
                </a:extLst>
              </p:cNvPr>
              <p:cNvSpPr txBox="1">
                <a:spLocks noRot="1" noChangeAspect="1" noMove="1" noResize="1" noEditPoints="1" noAdjustHandles="1" noChangeArrowheads="1" noChangeShapeType="1" noTextEdit="1"/>
              </p:cNvSpPr>
              <p:nvPr/>
            </p:nvSpPr>
            <p:spPr>
              <a:xfrm>
                <a:off x="876752" y="3068255"/>
                <a:ext cx="5255796" cy="300082"/>
              </a:xfrm>
              <a:prstGeom prst="rect">
                <a:avLst/>
              </a:prstGeom>
              <a:blipFill>
                <a:blip r:embed="rId7"/>
                <a:stretch>
                  <a:fillRect t="-4000" b="-20000"/>
                </a:stretch>
              </a:blipFill>
            </p:spPr>
            <p:txBody>
              <a:bodyPr/>
              <a:lstStyle/>
              <a:p>
                <a:r>
                  <a:rPr lang="ja-JP" altLang="en-US">
                    <a:noFill/>
                  </a:rPr>
                  <a:t> </a:t>
                </a:r>
              </a:p>
            </p:txBody>
          </p:sp>
        </mc:Fallback>
      </mc:AlternateContent>
      <p:pic>
        <p:nvPicPr>
          <p:cNvPr id="9" name="Picture 11">
            <a:extLst>
              <a:ext uri="{FF2B5EF4-FFF2-40B4-BE49-F238E27FC236}">
                <a16:creationId xmlns:a16="http://schemas.microsoft.com/office/drawing/2014/main" id="{E20811FB-E25B-E786-6ED5-6EFE04A432F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84487" y="3550532"/>
            <a:ext cx="1935522" cy="173516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5470180F-5962-7878-3475-B6AD989A8E48}"/>
                  </a:ext>
                </a:extLst>
              </p:cNvPr>
              <p:cNvSpPr txBox="1"/>
              <p:nvPr/>
            </p:nvSpPr>
            <p:spPr>
              <a:xfrm>
                <a:off x="278608" y="5315272"/>
                <a:ext cx="297269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altLang="ja-JP"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oMath>
                </a14:m>
                <a:r>
                  <a:rPr kumimoji="0" lang="en-US" altLang="ja-JP" sz="1350" b="0" i="0" u="none" strike="noStrike" kern="1200" cap="none" spc="0" normalizeH="0" baseline="0" noProof="0" dirty="0">
                    <a:ln>
                      <a:noFill/>
                    </a:ln>
                    <a:solidFill>
                      <a:prstClr val="black"/>
                    </a:solidFill>
                    <a:effectLst/>
                    <a:uLnTx/>
                    <a:uFillTx/>
                    <a:latin typeface="Calibri Light" panose="020F0302020204030204"/>
                    <a:ea typeface="游ゴシック" panose="020B0400000000000000" pitchFamily="34" charset="-128"/>
                    <a:cs typeface="+mn-cs"/>
                  </a:rPr>
                  <a:t>:</a:t>
                </a:r>
                <a:r>
                  <a:rPr kumimoji="0" lang="en-US" altLang="ja-JP" sz="1350" b="0" i="0"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34" charset="-128"/>
                    <a:cs typeface="+mn-cs"/>
                  </a:rPr>
                  <a:t> </a:t>
                </a:r>
                <a:r>
                  <a:rPr kumimoji="0" lang="en-US" altLang="ja-JP" sz="1350" b="0" i="0" u="none" strike="noStrike" kern="1200" cap="none" spc="0" normalizeH="0" baseline="0" noProof="0" dirty="0">
                    <a:ln>
                      <a:noFill/>
                    </a:ln>
                    <a:solidFill>
                      <a:prstClr val="black"/>
                    </a:solidFill>
                    <a:effectLst/>
                    <a:uLnTx/>
                    <a:uFillTx/>
                    <a:latin typeface="Calibri Light" panose="020F0302020204030204"/>
                    <a:ea typeface="游ゴシック" panose="020B0400000000000000" pitchFamily="34" charset="-128"/>
                    <a:cs typeface="+mn-cs"/>
                  </a:rPr>
                  <a:t>H/W</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ja-JP" sz="1350" b="0" i="1" u="none" strike="noStrike" kern="1200" cap="none" spc="0" normalizeH="0" baseline="0" noProof="0">
                            <a:ln>
                              <a:noFill/>
                            </a:ln>
                            <a:solidFill>
                              <a:prstClr val="black"/>
                            </a:solidFill>
                            <a:effectLst/>
                            <a:uLnTx/>
                            <a:uFillTx/>
                            <a:latin typeface="Cambria Math" panose="02040503050406030204" pitchFamily="18" charset="0"/>
                            <a:cs typeface="+mn-cs"/>
                          </a:rPr>
                          <m:t>𝑇</m:t>
                        </m:r>
                      </m:e>
                      <m:sub>
                        <m:r>
                          <m:rPr>
                            <m:sty m:val="p"/>
                          </m:rPr>
                          <a:rPr kumimoji="0" lang="en-US" altLang="ja-JP" sz="1350" b="0" i="0" u="none" strike="noStrike" kern="1200" cap="none" spc="0" normalizeH="0" baseline="0" noProof="0">
                            <a:ln>
                              <a:noFill/>
                            </a:ln>
                            <a:solidFill>
                              <a:prstClr val="black"/>
                            </a:solidFill>
                            <a:effectLst/>
                            <a:uLnTx/>
                            <a:uFillTx/>
                            <a:latin typeface="Cambria Math" panose="02040503050406030204" pitchFamily="18" charset="0"/>
                            <a:cs typeface="+mn-cs"/>
                          </a:rPr>
                          <m:t>m</m:t>
                        </m:r>
                      </m:sub>
                    </m:sSub>
                  </m:oMath>
                </a14:m>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Material temperature</a:t>
                </a:r>
              </a:p>
            </p:txBody>
          </p:sp>
        </mc:Choice>
        <mc:Fallback xmlns="">
          <p:sp>
            <p:nvSpPr>
              <p:cNvPr id="10" name="テキスト ボックス 9">
                <a:extLst>
                  <a:ext uri="{FF2B5EF4-FFF2-40B4-BE49-F238E27FC236}">
                    <a16:creationId xmlns:a16="http://schemas.microsoft.com/office/drawing/2014/main" id="{5470180F-5962-7878-3475-B6AD989A8E48}"/>
                  </a:ext>
                </a:extLst>
              </p:cNvPr>
              <p:cNvSpPr txBox="1">
                <a:spLocks noRot="1" noChangeAspect="1" noMove="1" noResize="1" noEditPoints="1" noAdjustHandles="1" noChangeArrowheads="1" noChangeShapeType="1" noTextEdit="1"/>
              </p:cNvSpPr>
              <p:nvPr/>
            </p:nvSpPr>
            <p:spPr>
              <a:xfrm>
                <a:off x="278608" y="5315272"/>
                <a:ext cx="2972693" cy="507831"/>
              </a:xfrm>
              <a:prstGeom prst="rect">
                <a:avLst/>
              </a:prstGeom>
              <a:blipFill>
                <a:blip r:embed="rId9"/>
                <a:stretch>
                  <a:fillRect b="-12195"/>
                </a:stretch>
              </a:blipFill>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7FD74265-954E-1CBA-FB37-43B84DC87AB9}"/>
              </a:ext>
            </a:extLst>
          </p:cNvPr>
          <p:cNvSpPr txBox="1"/>
          <p:nvPr/>
        </p:nvSpPr>
        <p:spPr>
          <a:xfrm>
            <a:off x="2074632" y="4580695"/>
            <a:ext cx="3634585"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Machine learning model for the distribution of </a:t>
            </a:r>
            <a:r>
              <a:rPr kumimoji="1" lang="en-US" altLang="ja-JP" sz="1350" b="1" i="1"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x</a:t>
            </a:r>
            <a:endParaRPr kumimoji="1" lang="ja-JP" altLang="en-US" sz="1350" b="0" i="0" u="none" strike="noStrike" kern="1200" cap="none" spc="0" normalizeH="0" baseline="0" noProof="0">
              <a:ln>
                <a:noFill/>
              </a:ln>
              <a:solidFill>
                <a:srgbClr val="00B050"/>
              </a:solidFill>
              <a:effectLst/>
              <a:uLnTx/>
              <a:uFillTx/>
              <a:latin typeface="Calibri" panose="020F0502020204030204"/>
              <a:ea typeface="游ゴシック" panose="020B0400000000000000" pitchFamily="34" charset="-128"/>
              <a:cs typeface="+mn-cs"/>
            </a:endParaRPr>
          </a:p>
        </p:txBody>
      </p:sp>
      <p:sp>
        <p:nvSpPr>
          <p:cNvPr id="20" name="下矢印 19">
            <a:extLst>
              <a:ext uri="{FF2B5EF4-FFF2-40B4-BE49-F238E27FC236}">
                <a16:creationId xmlns:a16="http://schemas.microsoft.com/office/drawing/2014/main" id="{5D303AEC-BE73-8763-11E9-75412AB105C0}"/>
              </a:ext>
            </a:extLst>
          </p:cNvPr>
          <p:cNvSpPr/>
          <p:nvPr/>
        </p:nvSpPr>
        <p:spPr>
          <a:xfrm rot="10800000">
            <a:off x="4091828" y="4412407"/>
            <a:ext cx="150669" cy="173451"/>
          </a:xfrm>
          <a:prstGeom prst="downArrow">
            <a:avLst/>
          </a:prstGeom>
          <a:solidFill>
            <a:srgbClr val="05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811AA7A-C23D-EB55-A0BD-6C7A5A319734}"/>
                  </a:ext>
                </a:extLst>
              </p:cNvPr>
              <p:cNvSpPr txBox="1"/>
              <p:nvPr/>
            </p:nvSpPr>
            <p:spPr>
              <a:xfrm>
                <a:off x="2074631" y="4857694"/>
                <a:ext cx="5088194" cy="3000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𝒙</m:t>
                    </m:r>
                  </m:oMath>
                </a14:m>
                <a:r>
                  <a:rPr kumimoji="1" lang="en-US"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 </a:t>
                </a:r>
                <a:r>
                  <a:rPr kumimoji="0" lang="en"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Translational energy </a:t>
                </a:r>
                <a14:m>
                  <m:oMath xmlns:m="http://schemas.openxmlformats.org/officeDocument/2006/math">
                    <m:r>
                      <a:rPr kumimoji="0"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t>𝑬</m:t>
                    </m:r>
                  </m:oMath>
                </a14:m>
                <a:r>
                  <a:rPr kumimoji="1" lang="en-US"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 / Rotational state </a:t>
                </a:r>
                <a:r>
                  <a:rPr kumimoji="1" lang="en-US" altLang="ja-JP" sz="1350" b="1" i="1"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J </a:t>
                </a:r>
                <a:r>
                  <a:rPr kumimoji="1" lang="en-US"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rPr>
                  <a:t>/ Vibrational state </a:t>
                </a:r>
                <a14:m>
                  <m:oMath xmlns:m="http://schemas.openxmlformats.org/officeDocument/2006/math">
                    <m:r>
                      <a:rPr kumimoji="1" lang="en-US" altLang="ja-JP" sz="1350" b="1" i="1" u="none" strike="noStrike" kern="1200" cap="none" spc="0" normalizeH="0" baseline="0" noProof="0">
                        <a:ln>
                          <a:noFill/>
                        </a:ln>
                        <a:solidFill>
                          <a:srgbClr val="00B050"/>
                        </a:solidFill>
                        <a:effectLst/>
                        <a:uLnTx/>
                        <a:uFillTx/>
                        <a:latin typeface="Cambria Math" panose="02040503050406030204" pitchFamily="18" charset="0"/>
                        <a:cs typeface="+mn-cs"/>
                      </a:rPr>
                      <m:t>𝒗</m:t>
                    </m:r>
                  </m:oMath>
                </a14:m>
                <a:endParaRPr kumimoji="1" lang="en-US" altLang="ja-JP" sz="135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34" charset="-128"/>
                  <a:cs typeface="+mn-cs"/>
                </a:endParaRPr>
              </a:p>
            </p:txBody>
          </p:sp>
        </mc:Choice>
        <mc:Fallback xmlns="">
          <p:sp>
            <p:nvSpPr>
              <p:cNvPr id="22" name="テキスト ボックス 21">
                <a:extLst>
                  <a:ext uri="{FF2B5EF4-FFF2-40B4-BE49-F238E27FC236}">
                    <a16:creationId xmlns:a16="http://schemas.microsoft.com/office/drawing/2014/main" id="{B811AA7A-C23D-EB55-A0BD-6C7A5A319734}"/>
                  </a:ext>
                </a:extLst>
              </p:cNvPr>
              <p:cNvSpPr txBox="1">
                <a:spLocks noRot="1" noChangeAspect="1" noMove="1" noResize="1" noEditPoints="1" noAdjustHandles="1" noChangeArrowheads="1" noChangeShapeType="1" noTextEdit="1"/>
              </p:cNvSpPr>
              <p:nvPr/>
            </p:nvSpPr>
            <p:spPr>
              <a:xfrm>
                <a:off x="2074631" y="4857694"/>
                <a:ext cx="5088194" cy="300082"/>
              </a:xfrm>
              <a:prstGeom prst="rect">
                <a:avLst/>
              </a:prstGeom>
              <a:blipFill>
                <a:blip r:embed="rId10"/>
                <a:stretch>
                  <a:fillRect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CDFA5D7B-F9B4-511E-B6F9-95DA795A266C}"/>
                  </a:ext>
                </a:extLst>
              </p:cNvPr>
              <p:cNvSpPr txBox="1"/>
              <p:nvPr/>
            </p:nvSpPr>
            <p:spPr>
              <a:xfrm>
                <a:off x="173981" y="3503057"/>
                <a:ext cx="4673523"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Integrate the output distribution of the machine learning model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according to the distribution 𝑓 of the incident energy </a:t>
                </a:r>
                <a14:m>
                  <m:oMath xmlns:m="http://schemas.openxmlformats.org/officeDocument/2006/math">
                    <m:sSub>
                      <m:sSubPr>
                        <m:ctrlPr>
                          <a:rPr kumimoji="0" lang="en" altLang="ja-JP" sz="135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 altLang="ja-JP" sz="1350" b="0" i="1" u="none" strike="noStrike" kern="1200" cap="none" spc="0" normalizeH="0" baseline="0" noProof="0" dirty="0">
                            <a:ln>
                              <a:noFill/>
                            </a:ln>
                            <a:solidFill>
                              <a:prstClr val="black"/>
                            </a:solidFill>
                            <a:effectLst/>
                            <a:uLnTx/>
                            <a:uFillTx/>
                            <a:latin typeface="Cambria Math" panose="02040503050406030204" pitchFamily="18" charset="0"/>
                            <a:cs typeface="+mn-cs"/>
                          </a:rPr>
                          <m:t>𝐸</m:t>
                        </m:r>
                      </m:e>
                      <m:sub>
                        <m:r>
                          <m:rPr>
                            <m:sty m:val="p"/>
                          </m:rPr>
                          <a:rPr kumimoji="0" lang="en-US" altLang="ja-JP" sz="1350" b="0" i="0" u="none" strike="noStrike" kern="1200" cap="none" spc="0" normalizeH="0" baseline="0" noProof="0" dirty="0">
                            <a:ln>
                              <a:noFill/>
                            </a:ln>
                            <a:solidFill>
                              <a:prstClr val="black"/>
                            </a:solidFill>
                            <a:effectLst/>
                            <a:uLnTx/>
                            <a:uFillTx/>
                            <a:latin typeface="Cambria Math" panose="02040503050406030204" pitchFamily="18" charset="0"/>
                            <a:cs typeface="+mn-cs"/>
                          </a:rPr>
                          <m:t>in</m:t>
                        </m:r>
                      </m:sub>
                    </m:sSub>
                  </m:oMath>
                </a14:m>
                <a:endParaRPr kumimoji="1"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mc:Choice>
        <mc:Fallback xmlns="">
          <p:sp>
            <p:nvSpPr>
              <p:cNvPr id="24" name="テキスト ボックス 23">
                <a:extLst>
                  <a:ext uri="{FF2B5EF4-FFF2-40B4-BE49-F238E27FC236}">
                    <a16:creationId xmlns:a16="http://schemas.microsoft.com/office/drawing/2014/main" id="{CDFA5D7B-F9B4-511E-B6F9-95DA795A266C}"/>
                  </a:ext>
                </a:extLst>
              </p:cNvPr>
              <p:cNvSpPr txBox="1">
                <a:spLocks noRot="1" noChangeAspect="1" noMove="1" noResize="1" noEditPoints="1" noAdjustHandles="1" noChangeArrowheads="1" noChangeShapeType="1" noTextEdit="1"/>
              </p:cNvSpPr>
              <p:nvPr/>
            </p:nvSpPr>
            <p:spPr>
              <a:xfrm>
                <a:off x="173981" y="3503057"/>
                <a:ext cx="4673523" cy="507831"/>
              </a:xfrm>
              <a:prstGeom prst="rect">
                <a:avLst/>
              </a:prstGeom>
              <a:blipFill>
                <a:blip r:embed="rId11"/>
                <a:stretch>
                  <a:fillRect l="-271" t="-2500" b="-12500"/>
                </a:stretch>
              </a:blipFill>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id="{E2DCC46E-8E4B-7D82-AD1A-DF7F84CCBDC4}"/>
              </a:ext>
            </a:extLst>
          </p:cNvPr>
          <p:cNvSpPr/>
          <p:nvPr/>
        </p:nvSpPr>
        <p:spPr>
          <a:xfrm>
            <a:off x="6559346" y="2036714"/>
            <a:ext cx="398206" cy="103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5" name="テキスト ボックス 4">
            <a:extLst>
              <a:ext uri="{FF2B5EF4-FFF2-40B4-BE49-F238E27FC236}">
                <a16:creationId xmlns:a16="http://schemas.microsoft.com/office/drawing/2014/main" id="{24954B36-2900-A181-9259-A953B3C73ACB}"/>
              </a:ext>
            </a:extLst>
          </p:cNvPr>
          <p:cNvSpPr txBox="1"/>
          <p:nvPr/>
        </p:nvSpPr>
        <p:spPr>
          <a:xfrm>
            <a:off x="6483550" y="1889449"/>
            <a:ext cx="660758"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sheath</a:t>
            </a:r>
            <a:endParaRPr kumimoji="1"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B82AB7BA-06A4-C515-3AE3-04C46A44E290}"/>
              </a:ext>
            </a:extLst>
          </p:cNvPr>
          <p:cNvSpPr/>
          <p:nvPr/>
        </p:nvSpPr>
        <p:spPr>
          <a:xfrm>
            <a:off x="6871932" y="2969956"/>
            <a:ext cx="505949" cy="276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DE04C4E0-FB89-4D77-1015-AFC83E521EDB}"/>
              </a:ext>
            </a:extLst>
          </p:cNvPr>
          <p:cNvSpPr txBox="1"/>
          <p:nvPr/>
        </p:nvSpPr>
        <p:spPr>
          <a:xfrm>
            <a:off x="6794413" y="2945956"/>
            <a:ext cx="1044068"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sheath edge</a:t>
            </a:r>
            <a:endParaRPr kumimoji="1"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06702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EFAC-9EA5-10E6-16F0-203F62A4507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8E5223-224B-9CCC-BD45-8073DA1827B5}"/>
              </a:ext>
            </a:extLst>
          </p:cNvPr>
          <p:cNvSpPr>
            <a:spLocks noGrp="1"/>
          </p:cNvSpPr>
          <p:nvPr>
            <p:ph type="sldNum" sz="quarter" idx="12"/>
          </p:nvPr>
        </p:nvSpPr>
        <p:spPr/>
        <p:txBody>
          <a:bodyPr/>
          <a:lstStyle/>
          <a:p>
            <a:fld id="{AD0972CA-F4BA-4016-A680-4159D2C82706}" type="slidenum">
              <a:rPr lang="ja-JP" altLang="en-US" smtClean="0"/>
              <a:pPr/>
              <a:t>22</a:t>
            </a:fld>
            <a:endParaRPr lang="ja-JP" altLang="en-US" dirty="0"/>
          </a:p>
        </p:txBody>
      </p:sp>
      <p:sp>
        <p:nvSpPr>
          <p:cNvPr id="66" name="テキスト ボックス 65">
            <a:extLst>
              <a:ext uri="{FF2B5EF4-FFF2-40B4-BE49-F238E27FC236}">
                <a16:creationId xmlns:a16="http://schemas.microsoft.com/office/drawing/2014/main" id="{AF4DFF76-09F0-C581-6BDC-B09887511F92}"/>
              </a:ext>
            </a:extLst>
          </p:cNvPr>
          <p:cNvSpPr txBox="1"/>
          <p:nvPr/>
        </p:nvSpPr>
        <p:spPr>
          <a:xfrm>
            <a:off x="449578" y="1381116"/>
            <a:ext cx="4265987" cy="507831"/>
          </a:xfrm>
          <a:prstGeom prst="rect">
            <a:avLst/>
          </a:prstGeom>
          <a:noFill/>
        </p:spPr>
        <p:txBody>
          <a:bodyPr wrap="square" rtlCol="0">
            <a:spAutoFit/>
          </a:bodyPr>
          <a:lstStyle/>
          <a:p>
            <a:pPr algn="ctr"/>
            <a:r>
              <a:rPr lang="en-US" altLang="ja-JP" sz="2700" b="1" dirty="0">
                <a:solidFill>
                  <a:srgbClr val="FF0000"/>
                </a:solidFill>
              </a:rPr>
              <a:t>atoms</a:t>
            </a:r>
            <a:endParaRPr kumimoji="1" lang="ja-JP" altLang="en-US" sz="2700" b="1" dirty="0"/>
          </a:p>
        </p:txBody>
      </p:sp>
      <p:grpSp>
        <p:nvGrpSpPr>
          <p:cNvPr id="84" name="グループ化 83">
            <a:extLst>
              <a:ext uri="{FF2B5EF4-FFF2-40B4-BE49-F238E27FC236}">
                <a16:creationId xmlns:a16="http://schemas.microsoft.com/office/drawing/2014/main" id="{0962B841-7784-C22B-E11C-A5D8A42CB7ED}"/>
              </a:ext>
            </a:extLst>
          </p:cNvPr>
          <p:cNvGrpSpPr/>
          <p:nvPr/>
        </p:nvGrpSpPr>
        <p:grpSpPr>
          <a:xfrm>
            <a:off x="517994" y="1989791"/>
            <a:ext cx="3665011" cy="3271805"/>
            <a:chOff x="4218457" y="1493158"/>
            <a:chExt cx="3783354" cy="3377451"/>
          </a:xfrm>
        </p:grpSpPr>
        <p:grpSp>
          <p:nvGrpSpPr>
            <p:cNvPr id="23" name="グループ化 22">
              <a:extLst>
                <a:ext uri="{FF2B5EF4-FFF2-40B4-BE49-F238E27FC236}">
                  <a16:creationId xmlns:a16="http://schemas.microsoft.com/office/drawing/2014/main" id="{557D60C2-3C62-51C0-032C-3202AAF0919B}"/>
                </a:ext>
              </a:extLst>
            </p:cNvPr>
            <p:cNvGrpSpPr/>
            <p:nvPr/>
          </p:nvGrpSpPr>
          <p:grpSpPr>
            <a:xfrm>
              <a:off x="4218457" y="1493158"/>
              <a:ext cx="3783354" cy="3377451"/>
              <a:chOff x="416072" y="2927650"/>
              <a:chExt cx="3439413" cy="3070410"/>
            </a:xfrm>
          </p:grpSpPr>
          <p:sp>
            <p:nvSpPr>
              <p:cNvPr id="24" name="正方形/長方形 23">
                <a:extLst>
                  <a:ext uri="{FF2B5EF4-FFF2-40B4-BE49-F238E27FC236}">
                    <a16:creationId xmlns:a16="http://schemas.microsoft.com/office/drawing/2014/main" id="{2EF19186-5C54-F93B-F07B-A29E9C550B45}"/>
                  </a:ext>
                </a:extLst>
              </p:cNvPr>
              <p:cNvSpPr/>
              <p:nvPr/>
            </p:nvSpPr>
            <p:spPr>
              <a:xfrm>
                <a:off x="1068609" y="2927650"/>
                <a:ext cx="2786876" cy="29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H/W=0.23 </a:t>
                </a:r>
                <a:r>
                  <a:rPr lang="en-US" altLang="ja-JP" sz="1050" i="1" dirty="0">
                    <a:solidFill>
                      <a:sysClr val="windowText" lastClr="000000"/>
                    </a:solidFill>
                  </a:rPr>
                  <a:t>T</a:t>
                </a:r>
                <a:r>
                  <a:rPr lang="en-US" altLang="ja-JP" sz="1050" dirty="0">
                    <a:solidFill>
                      <a:sysClr val="windowText" lastClr="000000"/>
                    </a:solidFill>
                  </a:rPr>
                  <a:t>=300K </a:t>
                </a:r>
                <a:r>
                  <a:rPr lang="en-US" altLang="ja-JP" sz="1050" i="1" dirty="0">
                    <a:solidFill>
                      <a:sysClr val="windowText" lastClr="000000"/>
                    </a:solidFill>
                  </a:rPr>
                  <a:t>T</a:t>
                </a:r>
                <a:r>
                  <a:rPr lang="en-US" altLang="ja-JP" sz="1050" baseline="-25000" dirty="0">
                    <a:solidFill>
                      <a:sysClr val="windowText" lastClr="000000"/>
                    </a:solidFill>
                  </a:rPr>
                  <a:t>i</a:t>
                </a:r>
                <a:r>
                  <a:rPr lang="en-US" altLang="ja-JP" sz="1050" dirty="0">
                    <a:solidFill>
                      <a:sysClr val="windowText" lastClr="000000"/>
                    </a:solidFill>
                  </a:rPr>
                  <a:t>=2.81eV</a:t>
                </a:r>
                <a:endParaRPr lang="ja-JP" altLang="en-US" sz="1050" dirty="0">
                  <a:solidFill>
                    <a:sysClr val="windowText" lastClr="000000"/>
                  </a:solidFill>
                </a:endParaRPr>
              </a:p>
            </p:txBody>
          </p:sp>
          <p:sp>
            <p:nvSpPr>
              <p:cNvPr id="25" name="テキスト ボックス 24">
                <a:extLst>
                  <a:ext uri="{FF2B5EF4-FFF2-40B4-BE49-F238E27FC236}">
                    <a16:creationId xmlns:a16="http://schemas.microsoft.com/office/drawing/2014/main" id="{CFE05E31-E77D-6E90-8F4C-58232EBE2316}"/>
                  </a:ext>
                </a:extLst>
              </p:cNvPr>
              <p:cNvSpPr txBox="1"/>
              <p:nvPr/>
            </p:nvSpPr>
            <p:spPr>
              <a:xfrm>
                <a:off x="953234" y="5563304"/>
                <a:ext cx="475965" cy="254360"/>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26" name="テキスト ボックス 25">
                <a:extLst>
                  <a:ext uri="{FF2B5EF4-FFF2-40B4-BE49-F238E27FC236}">
                    <a16:creationId xmlns:a16="http://schemas.microsoft.com/office/drawing/2014/main" id="{18CC48CC-F5EA-CF32-4514-D9A8D194686A}"/>
                  </a:ext>
                </a:extLst>
              </p:cNvPr>
              <p:cNvSpPr txBox="1"/>
              <p:nvPr/>
            </p:nvSpPr>
            <p:spPr>
              <a:xfrm>
                <a:off x="1342766" y="5759774"/>
                <a:ext cx="2213501" cy="238286"/>
              </a:xfrm>
              <a:prstGeom prst="rect">
                <a:avLst/>
              </a:prstGeom>
              <a:noFill/>
            </p:spPr>
            <p:txBody>
              <a:bodyPr wrap="square" rtlCol="0">
                <a:spAutoFit/>
              </a:bodyPr>
              <a:lstStyle/>
              <a:p>
                <a:pPr algn="ctr"/>
                <a:r>
                  <a:rPr lang="en-US" altLang="ja-JP" sz="1050" dirty="0">
                    <a:latin typeface="游明朝" panose="02020400000000000000" pitchFamily="18" charset="-128"/>
                    <a:ea typeface="游明朝" panose="02020400000000000000" pitchFamily="18" charset="-128"/>
                  </a:rPr>
                  <a:t>Translational energy [eV]</a:t>
                </a:r>
                <a:endParaRPr lang="ja-JP" altLang="en-US" sz="1050" dirty="0"/>
              </a:p>
            </p:txBody>
          </p:sp>
          <p:sp>
            <p:nvSpPr>
              <p:cNvPr id="27" name="テキスト ボックス 26">
                <a:extLst>
                  <a:ext uri="{FF2B5EF4-FFF2-40B4-BE49-F238E27FC236}">
                    <a16:creationId xmlns:a16="http://schemas.microsoft.com/office/drawing/2014/main" id="{CD0A6266-4021-39D1-6910-6243D0D4C90D}"/>
                  </a:ext>
                </a:extLst>
              </p:cNvPr>
              <p:cNvSpPr txBox="1"/>
              <p:nvPr/>
            </p:nvSpPr>
            <p:spPr>
              <a:xfrm>
                <a:off x="691428" y="4658729"/>
                <a:ext cx="475965" cy="254360"/>
              </a:xfrm>
              <a:prstGeom prst="rect">
                <a:avLst/>
              </a:prstGeom>
              <a:noFill/>
            </p:spPr>
            <p:txBody>
              <a:bodyPr wrap="square" rtlCol="0">
                <a:spAutoFit/>
              </a:bodyPr>
              <a:lstStyle/>
              <a:p>
                <a:r>
                  <a:rPr lang="en-US" altLang="ja-JP" sz="900" dirty="0"/>
                  <a:t>0.04</a:t>
                </a:r>
                <a:endParaRPr lang="ja-JP" altLang="en-US" sz="900" dirty="0"/>
              </a:p>
            </p:txBody>
          </p:sp>
          <p:sp>
            <p:nvSpPr>
              <p:cNvPr id="28" name="テキスト ボックス 27">
                <a:extLst>
                  <a:ext uri="{FF2B5EF4-FFF2-40B4-BE49-F238E27FC236}">
                    <a16:creationId xmlns:a16="http://schemas.microsoft.com/office/drawing/2014/main" id="{6972674B-5E09-002C-C461-918D074C6675}"/>
                  </a:ext>
                </a:extLst>
              </p:cNvPr>
              <p:cNvSpPr txBox="1"/>
              <p:nvPr/>
            </p:nvSpPr>
            <p:spPr>
              <a:xfrm rot="16200000">
                <a:off x="-567828" y="4186732"/>
                <a:ext cx="2374777" cy="406977"/>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Number of Emissions / Number of Samples</a:t>
                </a:r>
              </a:p>
            </p:txBody>
          </p:sp>
          <p:sp>
            <p:nvSpPr>
              <p:cNvPr id="29" name="テキスト ボックス 28">
                <a:extLst>
                  <a:ext uri="{FF2B5EF4-FFF2-40B4-BE49-F238E27FC236}">
                    <a16:creationId xmlns:a16="http://schemas.microsoft.com/office/drawing/2014/main" id="{CB2687BE-8FD5-AFD3-CAF2-75A12A0FFDE6}"/>
                  </a:ext>
                </a:extLst>
              </p:cNvPr>
              <p:cNvSpPr txBox="1"/>
              <p:nvPr/>
            </p:nvSpPr>
            <p:spPr>
              <a:xfrm>
                <a:off x="1830969" y="5563303"/>
                <a:ext cx="475965" cy="254360"/>
              </a:xfrm>
              <a:prstGeom prst="rect">
                <a:avLst/>
              </a:prstGeom>
              <a:noFill/>
            </p:spPr>
            <p:txBody>
              <a:bodyPr wrap="square" rtlCol="0">
                <a:spAutoFit/>
              </a:bodyPr>
              <a:lstStyle/>
              <a:p>
                <a:r>
                  <a:rPr lang="en-US" altLang="ja-JP" sz="900" dirty="0"/>
                  <a:t>10</a:t>
                </a:r>
                <a:r>
                  <a:rPr lang="en-US" altLang="ja-JP" sz="900" baseline="30000" dirty="0"/>
                  <a:t>0</a:t>
                </a:r>
                <a:endParaRPr lang="ja-JP" altLang="en-US" sz="900" baseline="30000" dirty="0"/>
              </a:p>
            </p:txBody>
          </p:sp>
          <p:sp>
            <p:nvSpPr>
              <p:cNvPr id="30" name="テキスト ボックス 29">
                <a:extLst>
                  <a:ext uri="{FF2B5EF4-FFF2-40B4-BE49-F238E27FC236}">
                    <a16:creationId xmlns:a16="http://schemas.microsoft.com/office/drawing/2014/main" id="{E81E6CFB-B71F-144F-02A0-B2C693269D60}"/>
                  </a:ext>
                </a:extLst>
              </p:cNvPr>
              <p:cNvSpPr txBox="1"/>
              <p:nvPr/>
            </p:nvSpPr>
            <p:spPr>
              <a:xfrm>
                <a:off x="2720136" y="5551610"/>
                <a:ext cx="475965" cy="254360"/>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31" name="テキスト ボックス 30">
                <a:extLst>
                  <a:ext uri="{FF2B5EF4-FFF2-40B4-BE49-F238E27FC236}">
                    <a16:creationId xmlns:a16="http://schemas.microsoft.com/office/drawing/2014/main" id="{35548294-7071-4633-8115-3436692B15D9}"/>
                  </a:ext>
                </a:extLst>
              </p:cNvPr>
              <p:cNvSpPr txBox="1"/>
              <p:nvPr/>
            </p:nvSpPr>
            <p:spPr>
              <a:xfrm>
                <a:off x="691429" y="5023619"/>
                <a:ext cx="475965" cy="254360"/>
              </a:xfrm>
              <a:prstGeom prst="rect">
                <a:avLst/>
              </a:prstGeom>
              <a:noFill/>
            </p:spPr>
            <p:txBody>
              <a:bodyPr wrap="square" rtlCol="0">
                <a:spAutoFit/>
              </a:bodyPr>
              <a:lstStyle/>
              <a:p>
                <a:r>
                  <a:rPr lang="en-US" altLang="ja-JP" sz="900" dirty="0"/>
                  <a:t>0.02</a:t>
                </a:r>
                <a:endParaRPr lang="ja-JP" altLang="en-US" sz="900" dirty="0"/>
              </a:p>
            </p:txBody>
          </p:sp>
          <p:sp>
            <p:nvSpPr>
              <p:cNvPr id="32" name="テキスト ボックス 31">
                <a:extLst>
                  <a:ext uri="{FF2B5EF4-FFF2-40B4-BE49-F238E27FC236}">
                    <a16:creationId xmlns:a16="http://schemas.microsoft.com/office/drawing/2014/main" id="{C155D3F4-9058-C1D4-4D2F-96A4BC5484BD}"/>
                  </a:ext>
                </a:extLst>
              </p:cNvPr>
              <p:cNvSpPr txBox="1"/>
              <p:nvPr/>
            </p:nvSpPr>
            <p:spPr>
              <a:xfrm>
                <a:off x="691429" y="5406898"/>
                <a:ext cx="475965" cy="254360"/>
              </a:xfrm>
              <a:prstGeom prst="rect">
                <a:avLst/>
              </a:prstGeom>
              <a:noFill/>
            </p:spPr>
            <p:txBody>
              <a:bodyPr wrap="square" rtlCol="0">
                <a:spAutoFit/>
              </a:bodyPr>
              <a:lstStyle/>
              <a:p>
                <a:r>
                  <a:rPr lang="en-US" altLang="ja-JP" sz="900" dirty="0"/>
                  <a:t>0.00</a:t>
                </a:r>
                <a:endParaRPr lang="ja-JP" altLang="en-US" sz="900" dirty="0"/>
              </a:p>
            </p:txBody>
          </p:sp>
          <p:sp>
            <p:nvSpPr>
              <p:cNvPr id="33" name="テキスト ボックス 32">
                <a:extLst>
                  <a:ext uri="{FF2B5EF4-FFF2-40B4-BE49-F238E27FC236}">
                    <a16:creationId xmlns:a16="http://schemas.microsoft.com/office/drawing/2014/main" id="{A89D1BDC-CB00-90BB-ED8C-CA7F574D23AA}"/>
                  </a:ext>
                </a:extLst>
              </p:cNvPr>
              <p:cNvSpPr txBox="1"/>
              <p:nvPr/>
            </p:nvSpPr>
            <p:spPr>
              <a:xfrm>
                <a:off x="691429" y="4256531"/>
                <a:ext cx="475965" cy="254360"/>
              </a:xfrm>
              <a:prstGeom prst="rect">
                <a:avLst/>
              </a:prstGeom>
              <a:noFill/>
            </p:spPr>
            <p:txBody>
              <a:bodyPr wrap="square" rtlCol="0">
                <a:spAutoFit/>
              </a:bodyPr>
              <a:lstStyle/>
              <a:p>
                <a:r>
                  <a:rPr lang="en-US" altLang="ja-JP" sz="900" dirty="0"/>
                  <a:t>0.06</a:t>
                </a:r>
                <a:endParaRPr lang="ja-JP" altLang="en-US" sz="900" dirty="0"/>
              </a:p>
            </p:txBody>
          </p:sp>
          <p:sp>
            <p:nvSpPr>
              <p:cNvPr id="34" name="テキスト ボックス 33">
                <a:extLst>
                  <a:ext uri="{FF2B5EF4-FFF2-40B4-BE49-F238E27FC236}">
                    <a16:creationId xmlns:a16="http://schemas.microsoft.com/office/drawing/2014/main" id="{83A914E4-B32B-D0FC-6E6D-80BBA703A339}"/>
                  </a:ext>
                </a:extLst>
              </p:cNvPr>
              <p:cNvSpPr txBox="1"/>
              <p:nvPr/>
            </p:nvSpPr>
            <p:spPr>
              <a:xfrm>
                <a:off x="691429" y="3888415"/>
                <a:ext cx="475965" cy="254360"/>
              </a:xfrm>
              <a:prstGeom prst="rect">
                <a:avLst/>
              </a:prstGeom>
              <a:noFill/>
            </p:spPr>
            <p:txBody>
              <a:bodyPr wrap="square" rtlCol="0">
                <a:spAutoFit/>
              </a:bodyPr>
              <a:lstStyle/>
              <a:p>
                <a:r>
                  <a:rPr lang="en-US" altLang="ja-JP" sz="900" dirty="0"/>
                  <a:t>0.08</a:t>
                </a:r>
                <a:endParaRPr lang="ja-JP" altLang="en-US" sz="900" dirty="0"/>
              </a:p>
            </p:txBody>
          </p:sp>
          <p:sp>
            <p:nvSpPr>
              <p:cNvPr id="35" name="テキスト ボックス 34">
                <a:extLst>
                  <a:ext uri="{FF2B5EF4-FFF2-40B4-BE49-F238E27FC236}">
                    <a16:creationId xmlns:a16="http://schemas.microsoft.com/office/drawing/2014/main" id="{5D16930E-1893-59CB-1B26-A04D9377481F}"/>
                  </a:ext>
                </a:extLst>
              </p:cNvPr>
              <p:cNvSpPr txBox="1"/>
              <p:nvPr/>
            </p:nvSpPr>
            <p:spPr>
              <a:xfrm>
                <a:off x="691429" y="3496938"/>
                <a:ext cx="475965" cy="254360"/>
              </a:xfrm>
              <a:prstGeom prst="rect">
                <a:avLst/>
              </a:prstGeom>
              <a:noFill/>
            </p:spPr>
            <p:txBody>
              <a:bodyPr wrap="square" rtlCol="0">
                <a:spAutoFit/>
              </a:bodyPr>
              <a:lstStyle/>
              <a:p>
                <a:r>
                  <a:rPr lang="en-US" altLang="ja-JP" sz="900" dirty="0"/>
                  <a:t>0.10</a:t>
                </a:r>
                <a:endParaRPr lang="ja-JP" altLang="en-US" sz="900" dirty="0"/>
              </a:p>
            </p:txBody>
          </p:sp>
          <p:sp>
            <p:nvSpPr>
              <p:cNvPr id="36" name="テキスト ボックス 35">
                <a:extLst>
                  <a:ext uri="{FF2B5EF4-FFF2-40B4-BE49-F238E27FC236}">
                    <a16:creationId xmlns:a16="http://schemas.microsoft.com/office/drawing/2014/main" id="{805535E2-E430-52B8-E20F-AED6E70F783F}"/>
                  </a:ext>
                </a:extLst>
              </p:cNvPr>
              <p:cNvSpPr txBox="1"/>
              <p:nvPr/>
            </p:nvSpPr>
            <p:spPr>
              <a:xfrm>
                <a:off x="691429" y="3120934"/>
                <a:ext cx="475965" cy="254360"/>
              </a:xfrm>
              <a:prstGeom prst="rect">
                <a:avLst/>
              </a:prstGeom>
              <a:noFill/>
            </p:spPr>
            <p:txBody>
              <a:bodyPr wrap="square" rtlCol="0">
                <a:spAutoFit/>
              </a:bodyPr>
              <a:lstStyle/>
              <a:p>
                <a:r>
                  <a:rPr lang="en-US" altLang="ja-JP" sz="900" dirty="0"/>
                  <a:t>0.12</a:t>
                </a:r>
                <a:endParaRPr lang="ja-JP" altLang="en-US" sz="900" dirty="0"/>
              </a:p>
            </p:txBody>
          </p:sp>
        </p:grpSp>
        <p:pic>
          <p:nvPicPr>
            <p:cNvPr id="77" name="図 76" descr="グラフ, 棒グラフ, ヒストグラム&#10;&#10;自動的に生成された説明">
              <a:extLst>
                <a:ext uri="{FF2B5EF4-FFF2-40B4-BE49-F238E27FC236}">
                  <a16:creationId xmlns:a16="http://schemas.microsoft.com/office/drawing/2014/main" id="{D4B38102-ECD6-D146-CBCF-F825E3A89176}"/>
                </a:ext>
              </a:extLst>
            </p:cNvPr>
            <p:cNvPicPr>
              <a:picLocks noChangeAspect="1"/>
            </p:cNvPicPr>
            <p:nvPr/>
          </p:nvPicPr>
          <p:blipFill rotWithShape="1">
            <a:blip r:embed="rId3">
              <a:extLst>
                <a:ext uri="{28A0092B-C50C-407E-A947-70E740481C1C}">
                  <a14:useLocalDpi xmlns:a14="http://schemas.microsoft.com/office/drawing/2010/main" val="0"/>
                </a:ext>
              </a:extLst>
            </a:blip>
            <a:srcRect l="11194" t="11364" r="24600" b="9419"/>
            <a:stretch/>
          </p:blipFill>
          <p:spPr>
            <a:xfrm>
              <a:off x="4938176" y="1805106"/>
              <a:ext cx="2823050" cy="2612253"/>
            </a:xfrm>
            <a:prstGeom prst="rect">
              <a:avLst/>
            </a:prstGeom>
          </p:spPr>
        </p:pic>
      </p:grpSp>
      <p:sp>
        <p:nvSpPr>
          <p:cNvPr id="3" name="テキスト ボックス 2">
            <a:extLst>
              <a:ext uri="{FF2B5EF4-FFF2-40B4-BE49-F238E27FC236}">
                <a16:creationId xmlns:a16="http://schemas.microsoft.com/office/drawing/2014/main" id="{D2F1B05F-2FD7-7B9B-A1CB-1CDC3E793298}"/>
              </a:ext>
            </a:extLst>
          </p:cNvPr>
          <p:cNvSpPr txBox="1"/>
          <p:nvPr/>
        </p:nvSpPr>
        <p:spPr>
          <a:xfrm>
            <a:off x="787425" y="5715600"/>
            <a:ext cx="3659976" cy="830997"/>
          </a:xfrm>
          <a:prstGeom prst="rect">
            <a:avLst/>
          </a:prstGeom>
          <a:noFill/>
        </p:spPr>
        <p:txBody>
          <a:bodyPr wrap="square" rtlCol="0">
            <a:spAutoFit/>
          </a:bodyPr>
          <a:lstStyle/>
          <a:p>
            <a:r>
              <a:rPr lang="en" altLang="ja-JP" sz="1600" dirty="0"/>
              <a:t>The higher the electron temperature and the deeper the sheath, the greater the amount of atoms emitted.</a:t>
            </a:r>
            <a:endParaRPr kumimoji="1" lang="ja-JP" altLang="en-US" sz="1600"/>
          </a:p>
        </p:txBody>
      </p:sp>
      <p:grpSp>
        <p:nvGrpSpPr>
          <p:cNvPr id="4" name="グループ化 3">
            <a:extLst>
              <a:ext uri="{FF2B5EF4-FFF2-40B4-BE49-F238E27FC236}">
                <a16:creationId xmlns:a16="http://schemas.microsoft.com/office/drawing/2014/main" id="{42EC056A-EBD8-3C47-84DF-74FC26D20140}"/>
              </a:ext>
            </a:extLst>
          </p:cNvPr>
          <p:cNvGrpSpPr/>
          <p:nvPr/>
        </p:nvGrpSpPr>
        <p:grpSpPr>
          <a:xfrm rot="16200000">
            <a:off x="6971309" y="2905662"/>
            <a:ext cx="3091864" cy="737949"/>
            <a:chOff x="4336217" y="4961479"/>
            <a:chExt cx="4122484" cy="983931"/>
          </a:xfrm>
        </p:grpSpPr>
        <p:sp>
          <p:nvSpPr>
            <p:cNvPr id="5" name="テキスト ボックス 4">
              <a:extLst>
                <a:ext uri="{FF2B5EF4-FFF2-40B4-BE49-F238E27FC236}">
                  <a16:creationId xmlns:a16="http://schemas.microsoft.com/office/drawing/2014/main" id="{BEFBF7EC-3144-F270-BD23-5DD09A51544D}"/>
                </a:ext>
              </a:extLst>
            </p:cNvPr>
            <p:cNvSpPr txBox="1"/>
            <p:nvPr/>
          </p:nvSpPr>
          <p:spPr>
            <a:xfrm rot="5400000">
              <a:off x="4152999" y="5327916"/>
              <a:ext cx="766546" cy="400109"/>
            </a:xfrm>
            <a:prstGeom prst="rect">
              <a:avLst/>
            </a:prstGeom>
            <a:noFill/>
          </p:spPr>
          <p:txBody>
            <a:bodyPr wrap="square" rtlCol="0">
              <a:spAutoFit/>
            </a:bodyPr>
            <a:lstStyle/>
            <a:p>
              <a:r>
                <a:rPr lang="en-US" altLang="ja-JP" sz="1350" dirty="0"/>
                <a:t>0.1</a:t>
              </a:r>
              <a:endParaRPr lang="ja-JP" altLang="en-US" sz="1350" dirty="0"/>
            </a:p>
          </p:txBody>
        </p:sp>
        <p:sp>
          <p:nvSpPr>
            <p:cNvPr id="6" name="テキスト ボックス 5">
              <a:extLst>
                <a:ext uri="{FF2B5EF4-FFF2-40B4-BE49-F238E27FC236}">
                  <a16:creationId xmlns:a16="http://schemas.microsoft.com/office/drawing/2014/main" id="{D9478EE3-4535-8297-5B2C-F2BD39583106}"/>
                </a:ext>
              </a:extLst>
            </p:cNvPr>
            <p:cNvSpPr txBox="1"/>
            <p:nvPr/>
          </p:nvSpPr>
          <p:spPr>
            <a:xfrm>
              <a:off x="4899768" y="5545301"/>
              <a:ext cx="2953881" cy="400109"/>
            </a:xfrm>
            <a:prstGeom prst="rect">
              <a:avLst/>
            </a:prstGeom>
            <a:noFill/>
          </p:spPr>
          <p:txBody>
            <a:bodyPr wrap="square" rtlCol="0">
              <a:spAutoFit/>
            </a:bodyPr>
            <a:lstStyle/>
            <a:p>
              <a:pPr algn="ctr"/>
              <a:r>
                <a:rPr lang="en-US" altLang="ja-JP" sz="1350" dirty="0">
                  <a:latin typeface="Times New Roman" panose="02020603050405020304" pitchFamily="18" charset="0"/>
                  <a:cs typeface="Times New Roman" panose="02020603050405020304" pitchFamily="18" charset="0"/>
                </a:rPr>
                <a:t>Electron temperature </a:t>
              </a:r>
              <a:r>
                <a:rPr lang="en-US" altLang="ja-JP" sz="1350" i="1" dirty="0" err="1">
                  <a:latin typeface="Times New Roman" panose="02020603050405020304" pitchFamily="18" charset="0"/>
                  <a:cs typeface="Times New Roman" panose="02020603050405020304" pitchFamily="18" charset="0"/>
                </a:rPr>
                <a:t>T</a:t>
              </a:r>
              <a:r>
                <a:rPr lang="en-US" altLang="ja-JP" sz="1350" baseline="-25000" dirty="0" err="1">
                  <a:latin typeface="Times New Roman" panose="02020603050405020304" pitchFamily="18" charset="0"/>
                  <a:cs typeface="Times New Roman" panose="02020603050405020304" pitchFamily="18" charset="0"/>
                </a:rPr>
                <a:t>e</a:t>
              </a:r>
              <a:r>
                <a:rPr lang="en-US" altLang="ja-JP" sz="1350" dirty="0">
                  <a:latin typeface="Times New Roman" panose="02020603050405020304" pitchFamily="18" charset="0"/>
                  <a:cs typeface="Times New Roman" panose="02020603050405020304" pitchFamily="18" charset="0"/>
                </a:rPr>
                <a:t> [eV]</a:t>
              </a:r>
              <a:endParaRPr kumimoji="1" lang="ja-JP" altLang="en-US" sz="1350" dirty="0">
                <a:latin typeface="Times New Roman" panose="02020603050405020304" pitchFamily="18" charset="0"/>
                <a:cs typeface="Times New Roman" panose="02020603050405020304" pitchFamily="18" charset="0"/>
              </a:endParaRPr>
            </a:p>
          </p:txBody>
        </p:sp>
        <p:pic>
          <p:nvPicPr>
            <p:cNvPr id="7" name="図 6" descr="グラフ, 棒グラフ&#10;&#10;自動的に生成された説明">
              <a:extLst>
                <a:ext uri="{FF2B5EF4-FFF2-40B4-BE49-F238E27FC236}">
                  <a16:creationId xmlns:a16="http://schemas.microsoft.com/office/drawing/2014/main" id="{0C21DE42-5BB1-2BA1-5858-024139B1604E}"/>
                </a:ext>
              </a:extLst>
            </p:cNvPr>
            <p:cNvPicPr>
              <a:picLocks noChangeAspect="1"/>
            </p:cNvPicPr>
            <p:nvPr/>
          </p:nvPicPr>
          <p:blipFill rotWithShape="1">
            <a:blip r:embed="rId4">
              <a:extLst>
                <a:ext uri="{28A0092B-C50C-407E-A947-70E740481C1C}">
                  <a14:useLocalDpi xmlns:a14="http://schemas.microsoft.com/office/drawing/2010/main" val="0"/>
                </a:ext>
              </a:extLst>
            </a:blip>
            <a:srcRect l="78204" t="11899" r="17590" b="10143"/>
            <a:stretch/>
          </p:blipFill>
          <p:spPr>
            <a:xfrm rot="5400000">
              <a:off x="6241337" y="3214909"/>
              <a:ext cx="270742" cy="3763881"/>
            </a:xfrm>
            <a:prstGeom prst="rect">
              <a:avLst/>
            </a:prstGeom>
          </p:spPr>
        </p:pic>
        <p:sp>
          <p:nvSpPr>
            <p:cNvPr id="8" name="テキスト ボックス 7">
              <a:extLst>
                <a:ext uri="{FF2B5EF4-FFF2-40B4-BE49-F238E27FC236}">
                  <a16:creationId xmlns:a16="http://schemas.microsoft.com/office/drawing/2014/main" id="{72A02862-9E2B-05F6-B908-851089CA46AB}"/>
                </a:ext>
              </a:extLst>
            </p:cNvPr>
            <p:cNvSpPr txBox="1"/>
            <p:nvPr/>
          </p:nvSpPr>
          <p:spPr>
            <a:xfrm rot="5400000">
              <a:off x="5516620" y="5330587"/>
              <a:ext cx="766546" cy="400109"/>
            </a:xfrm>
            <a:prstGeom prst="rect">
              <a:avLst/>
            </a:prstGeom>
            <a:noFill/>
          </p:spPr>
          <p:txBody>
            <a:bodyPr wrap="square" rtlCol="0">
              <a:spAutoFit/>
            </a:bodyPr>
            <a:lstStyle/>
            <a:p>
              <a:r>
                <a:rPr lang="en-US" altLang="ja-JP" sz="1350" dirty="0"/>
                <a:t>1</a:t>
              </a:r>
              <a:endParaRPr lang="ja-JP" altLang="en-US" sz="1350" dirty="0"/>
            </a:p>
          </p:txBody>
        </p:sp>
        <p:sp>
          <p:nvSpPr>
            <p:cNvPr id="51" name="テキスト ボックス 50">
              <a:extLst>
                <a:ext uri="{FF2B5EF4-FFF2-40B4-BE49-F238E27FC236}">
                  <a16:creationId xmlns:a16="http://schemas.microsoft.com/office/drawing/2014/main" id="{55DE46E9-DE98-2A9D-1D24-03B555F0C17A}"/>
                </a:ext>
              </a:extLst>
            </p:cNvPr>
            <p:cNvSpPr txBox="1"/>
            <p:nvPr/>
          </p:nvSpPr>
          <p:spPr>
            <a:xfrm rot="5400000">
              <a:off x="6934817" y="5329812"/>
              <a:ext cx="766546" cy="400109"/>
            </a:xfrm>
            <a:prstGeom prst="rect">
              <a:avLst/>
            </a:prstGeom>
            <a:noFill/>
          </p:spPr>
          <p:txBody>
            <a:bodyPr wrap="square" rtlCol="0">
              <a:spAutoFit/>
            </a:bodyPr>
            <a:lstStyle/>
            <a:p>
              <a:r>
                <a:rPr lang="en-US" altLang="ja-JP" sz="1350" dirty="0"/>
                <a:t>10</a:t>
              </a:r>
              <a:endParaRPr lang="ja-JP" altLang="en-US" sz="1350" dirty="0"/>
            </a:p>
          </p:txBody>
        </p:sp>
        <p:sp>
          <p:nvSpPr>
            <p:cNvPr id="52" name="テキスト ボックス 51">
              <a:extLst>
                <a:ext uri="{FF2B5EF4-FFF2-40B4-BE49-F238E27FC236}">
                  <a16:creationId xmlns:a16="http://schemas.microsoft.com/office/drawing/2014/main" id="{02DAE4B0-A9EF-9FC7-A79E-D33A61E03656}"/>
                </a:ext>
              </a:extLst>
            </p:cNvPr>
            <p:cNvSpPr txBox="1"/>
            <p:nvPr/>
          </p:nvSpPr>
          <p:spPr>
            <a:xfrm rot="5400000">
              <a:off x="7875374" y="5327915"/>
              <a:ext cx="766546" cy="400109"/>
            </a:xfrm>
            <a:prstGeom prst="rect">
              <a:avLst/>
            </a:prstGeom>
            <a:noFill/>
          </p:spPr>
          <p:txBody>
            <a:bodyPr wrap="square" rtlCol="0">
              <a:spAutoFit/>
            </a:bodyPr>
            <a:lstStyle/>
            <a:p>
              <a:r>
                <a:rPr lang="en-US" altLang="ja-JP" sz="1350" dirty="0"/>
                <a:t>50</a:t>
              </a:r>
              <a:endParaRPr lang="ja-JP" altLang="en-US" sz="1350" dirty="0"/>
            </a:p>
          </p:txBody>
        </p:sp>
      </p:grpSp>
      <p:grpSp>
        <p:nvGrpSpPr>
          <p:cNvPr id="53" name="グループ化 52">
            <a:extLst>
              <a:ext uri="{FF2B5EF4-FFF2-40B4-BE49-F238E27FC236}">
                <a16:creationId xmlns:a16="http://schemas.microsoft.com/office/drawing/2014/main" id="{701F3AEE-3273-3D5A-E758-B4ACAEC31A26}"/>
              </a:ext>
            </a:extLst>
          </p:cNvPr>
          <p:cNvGrpSpPr/>
          <p:nvPr/>
        </p:nvGrpSpPr>
        <p:grpSpPr>
          <a:xfrm>
            <a:off x="4473166" y="2001337"/>
            <a:ext cx="3627465" cy="3268134"/>
            <a:chOff x="4167744" y="1413406"/>
            <a:chExt cx="3744596" cy="3373662"/>
          </a:xfrm>
        </p:grpSpPr>
        <p:grpSp>
          <p:nvGrpSpPr>
            <p:cNvPr id="54" name="グループ化 53">
              <a:extLst>
                <a:ext uri="{FF2B5EF4-FFF2-40B4-BE49-F238E27FC236}">
                  <a16:creationId xmlns:a16="http://schemas.microsoft.com/office/drawing/2014/main" id="{1E9EE4A6-7531-ACD0-6537-DDEE64B19603}"/>
                </a:ext>
              </a:extLst>
            </p:cNvPr>
            <p:cNvGrpSpPr/>
            <p:nvPr/>
          </p:nvGrpSpPr>
          <p:grpSpPr>
            <a:xfrm>
              <a:off x="4167744" y="1413406"/>
              <a:ext cx="3744596" cy="3373662"/>
              <a:chOff x="424608" y="2937916"/>
              <a:chExt cx="3404179" cy="3066965"/>
            </a:xfrm>
          </p:grpSpPr>
          <p:sp>
            <p:nvSpPr>
              <p:cNvPr id="56" name="正方形/長方形 55">
                <a:extLst>
                  <a:ext uri="{FF2B5EF4-FFF2-40B4-BE49-F238E27FC236}">
                    <a16:creationId xmlns:a16="http://schemas.microsoft.com/office/drawing/2014/main" id="{2FB079F0-48BC-1C3C-739C-CF2C71F36880}"/>
                  </a:ext>
                </a:extLst>
              </p:cNvPr>
              <p:cNvSpPr/>
              <p:nvPr/>
            </p:nvSpPr>
            <p:spPr>
              <a:xfrm>
                <a:off x="1041911" y="2937916"/>
                <a:ext cx="2786876" cy="29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rPr>
                  <a:t>H/W=0.23 </a:t>
                </a:r>
                <a:r>
                  <a:rPr lang="en-US" altLang="ja-JP" sz="1050" i="1" dirty="0">
                    <a:solidFill>
                      <a:sysClr val="windowText" lastClr="000000"/>
                    </a:solidFill>
                  </a:rPr>
                  <a:t>T</a:t>
                </a:r>
                <a:r>
                  <a:rPr lang="en-US" altLang="ja-JP" sz="1050" dirty="0">
                    <a:solidFill>
                      <a:sysClr val="windowText" lastClr="000000"/>
                    </a:solidFill>
                  </a:rPr>
                  <a:t>=300K </a:t>
                </a:r>
                <a:r>
                  <a:rPr lang="en-US" altLang="ja-JP" sz="1050" i="1" dirty="0">
                    <a:solidFill>
                      <a:sysClr val="windowText" lastClr="000000"/>
                    </a:solidFill>
                  </a:rPr>
                  <a:t>T</a:t>
                </a:r>
                <a:r>
                  <a:rPr lang="en-US" altLang="ja-JP" sz="1050" baseline="-25000" dirty="0">
                    <a:solidFill>
                      <a:sysClr val="windowText" lastClr="000000"/>
                    </a:solidFill>
                  </a:rPr>
                  <a:t>i</a:t>
                </a:r>
                <a:r>
                  <a:rPr lang="en-US" altLang="ja-JP" sz="1050" dirty="0">
                    <a:solidFill>
                      <a:sysClr val="windowText" lastClr="000000"/>
                    </a:solidFill>
                  </a:rPr>
                  <a:t>=2.81eV</a:t>
                </a:r>
                <a:endParaRPr lang="ja-JP" altLang="en-US" sz="1050" dirty="0">
                  <a:solidFill>
                    <a:sysClr val="windowText" lastClr="000000"/>
                  </a:solidFill>
                </a:endParaRPr>
              </a:p>
            </p:txBody>
          </p:sp>
          <p:sp>
            <p:nvSpPr>
              <p:cNvPr id="57" name="テキスト ボックス 56">
                <a:extLst>
                  <a:ext uri="{FF2B5EF4-FFF2-40B4-BE49-F238E27FC236}">
                    <a16:creationId xmlns:a16="http://schemas.microsoft.com/office/drawing/2014/main" id="{D6943037-E1CC-E8F3-3B4B-7CA727D14A23}"/>
                  </a:ext>
                </a:extLst>
              </p:cNvPr>
              <p:cNvSpPr txBox="1"/>
              <p:nvPr/>
            </p:nvSpPr>
            <p:spPr>
              <a:xfrm>
                <a:off x="935408" y="5558910"/>
                <a:ext cx="475965" cy="254360"/>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58" name="テキスト ボックス 57">
                <a:extLst>
                  <a:ext uri="{FF2B5EF4-FFF2-40B4-BE49-F238E27FC236}">
                    <a16:creationId xmlns:a16="http://schemas.microsoft.com/office/drawing/2014/main" id="{69ED1590-F057-F772-7366-4F3F46AC9635}"/>
                  </a:ext>
                </a:extLst>
              </p:cNvPr>
              <p:cNvSpPr txBox="1"/>
              <p:nvPr/>
            </p:nvSpPr>
            <p:spPr>
              <a:xfrm>
                <a:off x="1335184" y="5766595"/>
                <a:ext cx="2213501" cy="238286"/>
              </a:xfrm>
              <a:prstGeom prst="rect">
                <a:avLst/>
              </a:prstGeom>
              <a:noFill/>
            </p:spPr>
            <p:txBody>
              <a:bodyPr wrap="square" rtlCol="0">
                <a:spAutoFit/>
              </a:bodyPr>
              <a:lstStyle/>
              <a:p>
                <a:pPr algn="ctr"/>
                <a:r>
                  <a:rPr lang="en-US" altLang="ja-JP" sz="1050" dirty="0">
                    <a:latin typeface="游明朝" panose="02020400000000000000" pitchFamily="18" charset="-128"/>
                    <a:ea typeface="游明朝" panose="02020400000000000000" pitchFamily="18" charset="-128"/>
                  </a:rPr>
                  <a:t>Translational energy [eV]</a:t>
                </a:r>
                <a:endParaRPr lang="ja-JP" altLang="en-US" sz="1050" dirty="0"/>
              </a:p>
            </p:txBody>
          </p:sp>
          <p:sp>
            <p:nvSpPr>
              <p:cNvPr id="59" name="テキスト ボックス 58">
                <a:extLst>
                  <a:ext uri="{FF2B5EF4-FFF2-40B4-BE49-F238E27FC236}">
                    <a16:creationId xmlns:a16="http://schemas.microsoft.com/office/drawing/2014/main" id="{3A18C75B-8FC5-8848-39E4-54C6A07FE76D}"/>
                  </a:ext>
                </a:extLst>
              </p:cNvPr>
              <p:cNvSpPr txBox="1"/>
              <p:nvPr/>
            </p:nvSpPr>
            <p:spPr>
              <a:xfrm>
                <a:off x="688803" y="4658729"/>
                <a:ext cx="475965" cy="254360"/>
              </a:xfrm>
              <a:prstGeom prst="rect">
                <a:avLst/>
              </a:prstGeom>
              <a:noFill/>
            </p:spPr>
            <p:txBody>
              <a:bodyPr wrap="square" rtlCol="0">
                <a:spAutoFit/>
              </a:bodyPr>
              <a:lstStyle/>
              <a:p>
                <a:r>
                  <a:rPr lang="en-US" altLang="ja-JP" sz="900" dirty="0"/>
                  <a:t>0.04</a:t>
                </a:r>
                <a:endParaRPr lang="ja-JP" altLang="en-US" sz="900" dirty="0"/>
              </a:p>
            </p:txBody>
          </p:sp>
          <p:sp>
            <p:nvSpPr>
              <p:cNvPr id="60" name="テキスト ボックス 59">
                <a:extLst>
                  <a:ext uri="{FF2B5EF4-FFF2-40B4-BE49-F238E27FC236}">
                    <a16:creationId xmlns:a16="http://schemas.microsoft.com/office/drawing/2014/main" id="{CDAEF1C9-01C8-5F9D-CE4D-47A5FAA7F469}"/>
                  </a:ext>
                </a:extLst>
              </p:cNvPr>
              <p:cNvSpPr txBox="1"/>
              <p:nvPr/>
            </p:nvSpPr>
            <p:spPr>
              <a:xfrm rot="16200000">
                <a:off x="-559667" y="4191318"/>
                <a:ext cx="2375528" cy="406977"/>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Number of Emissions / Number of Samples</a:t>
                </a:r>
              </a:p>
            </p:txBody>
          </p:sp>
          <p:sp>
            <p:nvSpPr>
              <p:cNvPr id="61" name="テキスト ボックス 60">
                <a:extLst>
                  <a:ext uri="{FF2B5EF4-FFF2-40B4-BE49-F238E27FC236}">
                    <a16:creationId xmlns:a16="http://schemas.microsoft.com/office/drawing/2014/main" id="{9AA11C40-1709-7D96-0E15-3415218D5423}"/>
                  </a:ext>
                </a:extLst>
              </p:cNvPr>
              <p:cNvSpPr txBox="1"/>
              <p:nvPr/>
            </p:nvSpPr>
            <p:spPr>
              <a:xfrm>
                <a:off x="1840404" y="5558910"/>
                <a:ext cx="475965" cy="254360"/>
              </a:xfrm>
              <a:prstGeom prst="rect">
                <a:avLst/>
              </a:prstGeom>
              <a:noFill/>
            </p:spPr>
            <p:txBody>
              <a:bodyPr wrap="square" rtlCol="0">
                <a:spAutoFit/>
              </a:bodyPr>
              <a:lstStyle/>
              <a:p>
                <a:r>
                  <a:rPr lang="en-US" altLang="ja-JP" sz="900" dirty="0"/>
                  <a:t>10</a:t>
                </a:r>
                <a:r>
                  <a:rPr lang="en-US" altLang="ja-JP" sz="900" baseline="30000" dirty="0"/>
                  <a:t>0</a:t>
                </a:r>
                <a:endParaRPr lang="ja-JP" altLang="en-US" sz="900" baseline="30000" dirty="0"/>
              </a:p>
            </p:txBody>
          </p:sp>
          <p:sp>
            <p:nvSpPr>
              <p:cNvPr id="62" name="テキスト ボックス 61">
                <a:extLst>
                  <a:ext uri="{FF2B5EF4-FFF2-40B4-BE49-F238E27FC236}">
                    <a16:creationId xmlns:a16="http://schemas.microsoft.com/office/drawing/2014/main" id="{59F10768-B35C-D0F8-EEC7-53803841C3F0}"/>
                  </a:ext>
                </a:extLst>
              </p:cNvPr>
              <p:cNvSpPr txBox="1"/>
              <p:nvPr/>
            </p:nvSpPr>
            <p:spPr>
              <a:xfrm>
                <a:off x="2730403" y="5562618"/>
                <a:ext cx="475965" cy="254360"/>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63" name="テキスト ボックス 62">
                <a:extLst>
                  <a:ext uri="{FF2B5EF4-FFF2-40B4-BE49-F238E27FC236}">
                    <a16:creationId xmlns:a16="http://schemas.microsoft.com/office/drawing/2014/main" id="{E00A457F-CDC5-48C4-FD87-4C2BE3E2BE33}"/>
                  </a:ext>
                </a:extLst>
              </p:cNvPr>
              <p:cNvSpPr txBox="1"/>
              <p:nvPr/>
            </p:nvSpPr>
            <p:spPr>
              <a:xfrm>
                <a:off x="688804" y="5023619"/>
                <a:ext cx="475965" cy="254360"/>
              </a:xfrm>
              <a:prstGeom prst="rect">
                <a:avLst/>
              </a:prstGeom>
              <a:noFill/>
            </p:spPr>
            <p:txBody>
              <a:bodyPr wrap="square" rtlCol="0">
                <a:spAutoFit/>
              </a:bodyPr>
              <a:lstStyle/>
              <a:p>
                <a:r>
                  <a:rPr lang="en-US" altLang="ja-JP" sz="900" dirty="0"/>
                  <a:t>0.02</a:t>
                </a:r>
                <a:endParaRPr lang="ja-JP" altLang="en-US" sz="900" dirty="0"/>
              </a:p>
            </p:txBody>
          </p:sp>
          <p:sp>
            <p:nvSpPr>
              <p:cNvPr id="64" name="テキスト ボックス 63">
                <a:extLst>
                  <a:ext uri="{FF2B5EF4-FFF2-40B4-BE49-F238E27FC236}">
                    <a16:creationId xmlns:a16="http://schemas.microsoft.com/office/drawing/2014/main" id="{075EE848-FFE3-BCB4-740F-7E0FDCF365AD}"/>
                  </a:ext>
                </a:extLst>
              </p:cNvPr>
              <p:cNvSpPr txBox="1"/>
              <p:nvPr/>
            </p:nvSpPr>
            <p:spPr>
              <a:xfrm>
                <a:off x="688804" y="5406898"/>
                <a:ext cx="475965" cy="254360"/>
              </a:xfrm>
              <a:prstGeom prst="rect">
                <a:avLst/>
              </a:prstGeom>
              <a:noFill/>
            </p:spPr>
            <p:txBody>
              <a:bodyPr wrap="square" rtlCol="0">
                <a:spAutoFit/>
              </a:bodyPr>
              <a:lstStyle/>
              <a:p>
                <a:r>
                  <a:rPr lang="en-US" altLang="ja-JP" sz="900" dirty="0"/>
                  <a:t>0.00</a:t>
                </a:r>
                <a:endParaRPr lang="ja-JP" altLang="en-US" sz="900" dirty="0"/>
              </a:p>
            </p:txBody>
          </p:sp>
          <p:sp>
            <p:nvSpPr>
              <p:cNvPr id="65" name="テキスト ボックス 64">
                <a:extLst>
                  <a:ext uri="{FF2B5EF4-FFF2-40B4-BE49-F238E27FC236}">
                    <a16:creationId xmlns:a16="http://schemas.microsoft.com/office/drawing/2014/main" id="{F7386A5E-65B6-F4A7-8DCA-33CFD5473FC7}"/>
                  </a:ext>
                </a:extLst>
              </p:cNvPr>
              <p:cNvSpPr txBox="1"/>
              <p:nvPr/>
            </p:nvSpPr>
            <p:spPr>
              <a:xfrm>
                <a:off x="688804" y="4282725"/>
                <a:ext cx="475965" cy="254360"/>
              </a:xfrm>
              <a:prstGeom prst="rect">
                <a:avLst/>
              </a:prstGeom>
              <a:noFill/>
            </p:spPr>
            <p:txBody>
              <a:bodyPr wrap="square" rtlCol="0">
                <a:spAutoFit/>
              </a:bodyPr>
              <a:lstStyle/>
              <a:p>
                <a:r>
                  <a:rPr lang="en-US" altLang="ja-JP" sz="900" dirty="0"/>
                  <a:t>0.06</a:t>
                </a:r>
                <a:endParaRPr lang="ja-JP" altLang="en-US" sz="900" dirty="0"/>
              </a:p>
            </p:txBody>
          </p:sp>
          <p:sp>
            <p:nvSpPr>
              <p:cNvPr id="67" name="テキスト ボックス 66">
                <a:extLst>
                  <a:ext uri="{FF2B5EF4-FFF2-40B4-BE49-F238E27FC236}">
                    <a16:creationId xmlns:a16="http://schemas.microsoft.com/office/drawing/2014/main" id="{A1719334-FC63-8BD9-5AD5-992C5850254A}"/>
                  </a:ext>
                </a:extLst>
              </p:cNvPr>
              <p:cNvSpPr txBox="1"/>
              <p:nvPr/>
            </p:nvSpPr>
            <p:spPr>
              <a:xfrm>
                <a:off x="688804" y="3887540"/>
                <a:ext cx="475965" cy="254360"/>
              </a:xfrm>
              <a:prstGeom prst="rect">
                <a:avLst/>
              </a:prstGeom>
              <a:noFill/>
            </p:spPr>
            <p:txBody>
              <a:bodyPr wrap="square" rtlCol="0">
                <a:spAutoFit/>
              </a:bodyPr>
              <a:lstStyle/>
              <a:p>
                <a:r>
                  <a:rPr lang="en-US" altLang="ja-JP" sz="900" dirty="0"/>
                  <a:t>0.08</a:t>
                </a:r>
                <a:endParaRPr lang="ja-JP" altLang="en-US" sz="900" dirty="0"/>
              </a:p>
            </p:txBody>
          </p:sp>
          <p:sp>
            <p:nvSpPr>
              <p:cNvPr id="75" name="テキスト ボックス 74">
                <a:extLst>
                  <a:ext uri="{FF2B5EF4-FFF2-40B4-BE49-F238E27FC236}">
                    <a16:creationId xmlns:a16="http://schemas.microsoft.com/office/drawing/2014/main" id="{2C78C93C-E043-2590-39D3-263F075A2182}"/>
                  </a:ext>
                </a:extLst>
              </p:cNvPr>
              <p:cNvSpPr txBox="1"/>
              <p:nvPr/>
            </p:nvSpPr>
            <p:spPr>
              <a:xfrm>
                <a:off x="688804" y="3487311"/>
                <a:ext cx="475965" cy="254360"/>
              </a:xfrm>
              <a:prstGeom prst="rect">
                <a:avLst/>
              </a:prstGeom>
              <a:noFill/>
            </p:spPr>
            <p:txBody>
              <a:bodyPr wrap="square" rtlCol="0">
                <a:spAutoFit/>
              </a:bodyPr>
              <a:lstStyle/>
              <a:p>
                <a:r>
                  <a:rPr lang="en-US" altLang="ja-JP" sz="900" dirty="0"/>
                  <a:t>0.10</a:t>
                </a:r>
                <a:endParaRPr lang="ja-JP" altLang="en-US" sz="900" dirty="0"/>
              </a:p>
            </p:txBody>
          </p:sp>
          <p:sp>
            <p:nvSpPr>
              <p:cNvPr id="76" name="テキスト ボックス 75">
                <a:extLst>
                  <a:ext uri="{FF2B5EF4-FFF2-40B4-BE49-F238E27FC236}">
                    <a16:creationId xmlns:a16="http://schemas.microsoft.com/office/drawing/2014/main" id="{1CBC9C24-A818-E688-F05D-1C0280EF53E6}"/>
                  </a:ext>
                </a:extLst>
              </p:cNvPr>
              <p:cNvSpPr txBox="1"/>
              <p:nvPr/>
            </p:nvSpPr>
            <p:spPr>
              <a:xfrm>
                <a:off x="688804" y="3129505"/>
                <a:ext cx="475965" cy="254360"/>
              </a:xfrm>
              <a:prstGeom prst="rect">
                <a:avLst/>
              </a:prstGeom>
              <a:noFill/>
            </p:spPr>
            <p:txBody>
              <a:bodyPr wrap="square" rtlCol="0">
                <a:spAutoFit/>
              </a:bodyPr>
              <a:lstStyle/>
              <a:p>
                <a:r>
                  <a:rPr lang="en-US" altLang="ja-JP" sz="900" dirty="0"/>
                  <a:t>0.12</a:t>
                </a:r>
                <a:endParaRPr lang="ja-JP" altLang="en-US" sz="900" dirty="0"/>
              </a:p>
            </p:txBody>
          </p:sp>
        </p:grpSp>
        <p:pic>
          <p:nvPicPr>
            <p:cNvPr id="55" name="図 54" descr="グラフ&#10;&#10;自動的に生成された説明">
              <a:extLst>
                <a:ext uri="{FF2B5EF4-FFF2-40B4-BE49-F238E27FC236}">
                  <a16:creationId xmlns:a16="http://schemas.microsoft.com/office/drawing/2014/main" id="{56ACDCDC-E15F-CC8D-123C-F13D63928008}"/>
                </a:ext>
              </a:extLst>
            </p:cNvPr>
            <p:cNvPicPr>
              <a:picLocks noChangeAspect="1"/>
            </p:cNvPicPr>
            <p:nvPr/>
          </p:nvPicPr>
          <p:blipFill rotWithShape="1">
            <a:blip r:embed="rId5">
              <a:extLst>
                <a:ext uri="{28A0092B-C50C-407E-A947-70E740481C1C}">
                  <a14:useLocalDpi xmlns:a14="http://schemas.microsoft.com/office/drawing/2010/main" val="0"/>
                </a:ext>
              </a:extLst>
            </a:blip>
            <a:srcRect l="11423" t="11257" r="24228" b="9502"/>
            <a:stretch/>
          </p:blipFill>
          <p:spPr>
            <a:xfrm>
              <a:off x="4865115" y="1723266"/>
              <a:ext cx="2829326" cy="2613080"/>
            </a:xfrm>
            <a:prstGeom prst="rect">
              <a:avLst/>
            </a:prstGeom>
          </p:spPr>
        </p:pic>
      </p:grpSp>
      <p:sp>
        <p:nvSpPr>
          <p:cNvPr id="78" name="テキスト ボックス 77">
            <a:extLst>
              <a:ext uri="{FF2B5EF4-FFF2-40B4-BE49-F238E27FC236}">
                <a16:creationId xmlns:a16="http://schemas.microsoft.com/office/drawing/2014/main" id="{8B45871A-C109-6875-4B0C-15EA2FF93F9D}"/>
              </a:ext>
            </a:extLst>
          </p:cNvPr>
          <p:cNvSpPr txBox="1"/>
          <p:nvPr/>
        </p:nvSpPr>
        <p:spPr>
          <a:xfrm>
            <a:off x="4782422" y="5734288"/>
            <a:ext cx="3953752" cy="830997"/>
          </a:xfrm>
          <a:prstGeom prst="rect">
            <a:avLst/>
          </a:prstGeom>
          <a:noFill/>
        </p:spPr>
        <p:txBody>
          <a:bodyPr wrap="square" rtlCol="0">
            <a:spAutoFit/>
          </a:bodyPr>
          <a:lstStyle/>
          <a:p>
            <a:r>
              <a:rPr lang="en" altLang="ja-JP" sz="1600" dirty="0"/>
              <a:t>The lower the electron temperature and the shallower the sheath, the greater the amount of molecular emission.</a:t>
            </a:r>
            <a:endParaRPr kumimoji="1" lang="ja-JP" altLang="en-US" sz="1600"/>
          </a:p>
        </p:txBody>
      </p:sp>
      <p:sp>
        <p:nvSpPr>
          <p:cNvPr id="80" name="テキスト ボックス 79">
            <a:extLst>
              <a:ext uri="{FF2B5EF4-FFF2-40B4-BE49-F238E27FC236}">
                <a16:creationId xmlns:a16="http://schemas.microsoft.com/office/drawing/2014/main" id="{7CEFDB68-7CCF-1CBB-9B60-E444AA54B83B}"/>
              </a:ext>
            </a:extLst>
          </p:cNvPr>
          <p:cNvSpPr txBox="1"/>
          <p:nvPr/>
        </p:nvSpPr>
        <p:spPr>
          <a:xfrm>
            <a:off x="-44629" y="105519"/>
            <a:ext cx="9233258" cy="830997"/>
          </a:xfrm>
          <a:prstGeom prst="rect">
            <a:avLst/>
          </a:prstGeom>
          <a:noFill/>
        </p:spPr>
        <p:txBody>
          <a:bodyPr wrap="square" rtlCol="0">
            <a:spAutoFit/>
          </a:bodyPr>
          <a:lstStyle/>
          <a:p>
            <a:pPr algn="ctr"/>
            <a:r>
              <a:rPr lang="en" altLang="ja-JP" sz="2400" dirty="0"/>
              <a:t>Translational energy distribution of recycled </a:t>
            </a:r>
            <a:r>
              <a:rPr lang="en" altLang="ja-JP" sz="2400" b="1" dirty="0">
                <a:solidFill>
                  <a:srgbClr val="FF0000"/>
                </a:solidFill>
              </a:rPr>
              <a:t>atoms</a:t>
            </a:r>
            <a:r>
              <a:rPr lang="en" altLang="ja-JP" sz="2400" dirty="0"/>
              <a:t> and </a:t>
            </a:r>
            <a:r>
              <a:rPr lang="en" altLang="ja-JP" sz="2400" b="1" dirty="0">
                <a:solidFill>
                  <a:srgbClr val="0000FF"/>
                </a:solidFill>
              </a:rPr>
              <a:t>molecules</a:t>
            </a:r>
            <a:br>
              <a:rPr lang="en" altLang="ja-JP" sz="2400" dirty="0">
                <a:solidFill>
                  <a:srgbClr val="0000FF"/>
                </a:solidFill>
              </a:rPr>
            </a:br>
            <a:r>
              <a:rPr lang="en" altLang="ja-JP" sz="2400" dirty="0"/>
              <a:t>considering Maxwell distribution</a:t>
            </a:r>
            <a:endParaRPr kumimoji="1" lang="ja-JP" altLang="en-US" sz="2400" b="1" dirty="0"/>
          </a:p>
        </p:txBody>
      </p:sp>
      <p:sp>
        <p:nvSpPr>
          <p:cNvPr id="85" name="テキスト ボックス 84">
            <a:extLst>
              <a:ext uri="{FF2B5EF4-FFF2-40B4-BE49-F238E27FC236}">
                <a16:creationId xmlns:a16="http://schemas.microsoft.com/office/drawing/2014/main" id="{61F7B800-1CDA-F460-1D1D-D5DB2B88A83F}"/>
              </a:ext>
            </a:extLst>
          </p:cNvPr>
          <p:cNvSpPr txBox="1"/>
          <p:nvPr/>
        </p:nvSpPr>
        <p:spPr>
          <a:xfrm>
            <a:off x="4307148" y="1426759"/>
            <a:ext cx="4265987" cy="507831"/>
          </a:xfrm>
          <a:prstGeom prst="rect">
            <a:avLst/>
          </a:prstGeom>
          <a:noFill/>
        </p:spPr>
        <p:txBody>
          <a:bodyPr wrap="square" rtlCol="0">
            <a:spAutoFit/>
          </a:bodyPr>
          <a:lstStyle/>
          <a:p>
            <a:pPr algn="ctr"/>
            <a:r>
              <a:rPr lang="en-US" altLang="ja-JP" sz="2700" b="1" dirty="0">
                <a:solidFill>
                  <a:srgbClr val="0000FF"/>
                </a:solidFill>
              </a:rPr>
              <a:t>molecules</a:t>
            </a:r>
            <a:endParaRPr kumimoji="1" lang="ja-JP" altLang="en-US" sz="2700" b="1" dirty="0">
              <a:solidFill>
                <a:srgbClr val="0000FF"/>
              </a:solidFill>
            </a:endParaRPr>
          </a:p>
        </p:txBody>
      </p:sp>
    </p:spTree>
    <p:extLst>
      <p:ext uri="{BB962C8B-B14F-4D97-AF65-F5344CB8AC3E}">
        <p14:creationId xmlns:p14="http://schemas.microsoft.com/office/powerpoint/2010/main" val="103260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DCA6F-0D09-B233-CB5F-E97E08408742}"/>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C351E6C3-5411-A72C-4550-1455601FE122}"/>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010E25EF-562B-8EBC-D338-BE8483F0A08A}"/>
              </a:ext>
            </a:extLst>
          </p:cNvPr>
          <p:cNvSpPr txBox="1"/>
          <p:nvPr/>
        </p:nvSpPr>
        <p:spPr>
          <a:xfrm>
            <a:off x="179512" y="1287905"/>
            <a:ext cx="9217024" cy="517064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Background</a:t>
            </a: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Molecular dynamics simulation of hydrogen recycling on tungsten wall</a:t>
            </a:r>
          </a:p>
          <a:p>
            <a:pPr marL="457200" lvl="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Integration</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with fluid codes and neutral transport simulation</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Machine learning approaches for the wall model</a:t>
            </a:r>
            <a:endParaRPr kumimoji="0" lang="en"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marL="914400" lvl="1" indent="-457200">
              <a:spcBef>
                <a:spcPts val="1200"/>
              </a:spcBef>
              <a:buFont typeface="+mj-lt"/>
              <a:buAutoNum type="arabicPeriod"/>
              <a:defRPr/>
            </a:pPr>
            <a:r>
              <a:rPr kumimoji="1" lang="en-US" altLang="ja-JP" sz="3000" dirty="0">
                <a:latin typeface="Times New Roman" panose="02020603050405020304" pitchFamily="18" charset="0"/>
                <a:cs typeface="Times New Roman" panose="02020603050405020304" pitchFamily="18" charset="0"/>
              </a:rPr>
              <a:t>Prediction model for </a:t>
            </a:r>
            <a:r>
              <a:rPr lang="en" altLang="ja-JP" sz="3000" dirty="0">
                <a:latin typeface="Times New Roman" panose="02020603050405020304" pitchFamily="18" charset="0"/>
                <a:cs typeface="Times New Roman" panose="02020603050405020304" pitchFamily="18" charset="0"/>
              </a:rPr>
              <a:t>emission distribution</a:t>
            </a:r>
            <a:endParaRPr kumimoji="1" lang="en-US" altLang="ja-JP" sz="3000" dirty="0">
              <a:latin typeface="Times New Roman" panose="02020603050405020304" pitchFamily="18" charset="0"/>
              <a:cs typeface="Times New Roman" panose="02020603050405020304" pitchFamily="18" charset="0"/>
            </a:endParaRPr>
          </a:p>
          <a:p>
            <a:pPr marL="914400" lvl="1" indent="-457200">
              <a:spcBef>
                <a:spcPts val="1200"/>
              </a:spcBef>
              <a:buFont typeface="+mj-lt"/>
              <a:buAutoNum type="arabicPeriod"/>
              <a:defRPr/>
            </a:pPr>
            <a:r>
              <a:rPr lang="en" altLang="ja-JP" sz="3000" dirty="0">
                <a:solidFill>
                  <a:srgbClr val="FF0000"/>
                </a:solidFill>
                <a:latin typeface="Times New Roman" panose="02020603050405020304" pitchFamily="18" charset="0"/>
                <a:cs typeface="Times New Roman" panose="02020603050405020304" pitchFamily="18" charset="0"/>
              </a:rPr>
              <a:t>Deep learning assisted </a:t>
            </a:r>
            <a:r>
              <a:rPr lang="en" altLang="ja-JP" sz="3000" dirty="0" err="1">
                <a:solidFill>
                  <a:srgbClr val="FF0000"/>
                </a:solidFill>
                <a:latin typeface="Times New Roman" panose="02020603050405020304" pitchFamily="18" charset="0"/>
                <a:cs typeface="Times New Roman" panose="02020603050405020304" pitchFamily="18" charset="0"/>
              </a:rPr>
              <a:t>kMC</a:t>
            </a:r>
            <a:r>
              <a:rPr lang="en" altLang="ja-JP" sz="3000" dirty="0">
                <a:solidFill>
                  <a:srgbClr val="FF0000"/>
                </a:solidFill>
                <a:latin typeface="Times New Roman" panose="02020603050405020304" pitchFamily="18" charset="0"/>
                <a:cs typeface="Times New Roman" panose="02020603050405020304" pitchFamily="18" charset="0"/>
              </a:rPr>
              <a:t>-MD hybrid simulation</a:t>
            </a:r>
            <a:endParaRPr kumimoji="0" lang="en"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Future work: </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D16D1E4F-9375-F580-1C15-C53C9F0149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40656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07A31-4298-B3A3-A9AD-F3BA8FE1885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AD2676-79CC-425C-F803-88BFFEF187C1}"/>
              </a:ext>
            </a:extLst>
          </p:cNvPr>
          <p:cNvSpPr>
            <a:spLocks noGrp="1"/>
          </p:cNvSpPr>
          <p:nvPr>
            <p:ph type="sldNum" sz="quarter" idx="12"/>
          </p:nvPr>
        </p:nvSpPr>
        <p:spPr/>
        <p:txBody>
          <a:bodyPr/>
          <a:lstStyle/>
          <a:p>
            <a:fld id="{4C964AF1-C7F9-4B52-ACD8-3A55889761AB}" type="slidenum">
              <a:rPr kumimoji="1" lang="ja-JP" altLang="en-US" smtClean="0"/>
              <a:t>24</a:t>
            </a:fld>
            <a:endParaRPr kumimoji="1" lang="ja-JP" altLang="en-US"/>
          </a:p>
        </p:txBody>
      </p:sp>
      <p:cxnSp>
        <p:nvCxnSpPr>
          <p:cNvPr id="13" name="直線コネクタ 12">
            <a:extLst>
              <a:ext uri="{FF2B5EF4-FFF2-40B4-BE49-F238E27FC236}">
                <a16:creationId xmlns:a16="http://schemas.microsoft.com/office/drawing/2014/main" id="{6DE91A1C-FE40-6588-1E16-E98F71061483}"/>
              </a:ext>
            </a:extLst>
          </p:cNvPr>
          <p:cNvCxnSpPr>
            <a:cxnSpLocks/>
          </p:cNvCxnSpPr>
          <p:nvPr/>
        </p:nvCxnSpPr>
        <p:spPr>
          <a:xfrm>
            <a:off x="596270" y="2391579"/>
            <a:ext cx="21277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52437ED-666B-B422-01AC-1EE337D464DD}"/>
              </a:ext>
            </a:extLst>
          </p:cNvPr>
          <p:cNvSpPr txBox="1"/>
          <p:nvPr/>
        </p:nvSpPr>
        <p:spPr>
          <a:xfrm>
            <a:off x="1668333" y="2128874"/>
            <a:ext cx="1217800" cy="323165"/>
          </a:xfrm>
          <a:prstGeom prst="rect">
            <a:avLst/>
          </a:prstGeom>
          <a:noFill/>
        </p:spPr>
        <p:txBody>
          <a:bodyPr wrap="square" rtlCol="0">
            <a:spAutoFit/>
          </a:bodyPr>
          <a:lstStyle/>
          <a:p>
            <a:pPr algn="ctr"/>
            <a:r>
              <a:rPr lang="en-US" altLang="ja-JP" sz="1500" dirty="0"/>
              <a:t>W surface</a:t>
            </a:r>
            <a:endParaRPr kumimoji="1" lang="ja-JP" altLang="en-US" sz="1500" dirty="0"/>
          </a:p>
        </p:txBody>
      </p:sp>
      <p:cxnSp>
        <p:nvCxnSpPr>
          <p:cNvPr id="15" name="直線コネクタ 14">
            <a:extLst>
              <a:ext uri="{FF2B5EF4-FFF2-40B4-BE49-F238E27FC236}">
                <a16:creationId xmlns:a16="http://schemas.microsoft.com/office/drawing/2014/main" id="{17CEB7DC-BB8F-29FF-B242-CB236315EF5A}"/>
              </a:ext>
            </a:extLst>
          </p:cNvPr>
          <p:cNvCxnSpPr>
            <a:cxnSpLocks/>
          </p:cNvCxnSpPr>
          <p:nvPr/>
        </p:nvCxnSpPr>
        <p:spPr>
          <a:xfrm>
            <a:off x="586279" y="151850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矢印: 右 44">
            <a:extLst>
              <a:ext uri="{FF2B5EF4-FFF2-40B4-BE49-F238E27FC236}">
                <a16:creationId xmlns:a16="http://schemas.microsoft.com/office/drawing/2014/main" id="{8FEFDEC5-ABCE-14ED-08A9-0242F13BAC0C}"/>
              </a:ext>
            </a:extLst>
          </p:cNvPr>
          <p:cNvSpPr/>
          <p:nvPr/>
        </p:nvSpPr>
        <p:spPr>
          <a:xfrm>
            <a:off x="2834441" y="2225309"/>
            <a:ext cx="295604" cy="332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矢印: 右 48">
            <a:extLst>
              <a:ext uri="{FF2B5EF4-FFF2-40B4-BE49-F238E27FC236}">
                <a16:creationId xmlns:a16="http://schemas.microsoft.com/office/drawing/2014/main" id="{53BD69E8-28D6-BE1C-4269-6DE382594BF7}"/>
              </a:ext>
            </a:extLst>
          </p:cNvPr>
          <p:cNvSpPr/>
          <p:nvPr/>
        </p:nvSpPr>
        <p:spPr>
          <a:xfrm>
            <a:off x="5543710" y="2225217"/>
            <a:ext cx="295604" cy="332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3" name="矢印: 右 72">
            <a:extLst>
              <a:ext uri="{FF2B5EF4-FFF2-40B4-BE49-F238E27FC236}">
                <a16:creationId xmlns:a16="http://schemas.microsoft.com/office/drawing/2014/main" id="{1C350012-40FA-81E4-573C-AB20ADC585B4}"/>
              </a:ext>
            </a:extLst>
          </p:cNvPr>
          <p:cNvSpPr/>
          <p:nvPr/>
        </p:nvSpPr>
        <p:spPr>
          <a:xfrm>
            <a:off x="8300326" y="2206949"/>
            <a:ext cx="295604" cy="332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4" name="矢印: 右 73">
            <a:extLst>
              <a:ext uri="{FF2B5EF4-FFF2-40B4-BE49-F238E27FC236}">
                <a16:creationId xmlns:a16="http://schemas.microsoft.com/office/drawing/2014/main" id="{D5EA5A8D-F474-F5BF-3EF2-4A8324DADE14}"/>
              </a:ext>
            </a:extLst>
          </p:cNvPr>
          <p:cNvSpPr/>
          <p:nvPr/>
        </p:nvSpPr>
        <p:spPr>
          <a:xfrm>
            <a:off x="209795" y="2225217"/>
            <a:ext cx="295604" cy="332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6" name="四角形: 角を丸くする 75">
            <a:extLst>
              <a:ext uri="{FF2B5EF4-FFF2-40B4-BE49-F238E27FC236}">
                <a16:creationId xmlns:a16="http://schemas.microsoft.com/office/drawing/2014/main" id="{8C21C3A9-EA13-2A58-7A7A-0F65A2AF71AB}"/>
              </a:ext>
            </a:extLst>
          </p:cNvPr>
          <p:cNvSpPr/>
          <p:nvPr/>
        </p:nvSpPr>
        <p:spPr>
          <a:xfrm>
            <a:off x="62238" y="1494602"/>
            <a:ext cx="8949874" cy="185823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77" name="直線矢印コネクタ 76">
            <a:extLst>
              <a:ext uri="{FF2B5EF4-FFF2-40B4-BE49-F238E27FC236}">
                <a16:creationId xmlns:a16="http://schemas.microsoft.com/office/drawing/2014/main" id="{DFB0398F-32E7-4268-246A-80CFC5464D2F}"/>
              </a:ext>
            </a:extLst>
          </p:cNvPr>
          <p:cNvCxnSpPr>
            <a:cxnSpLocks/>
          </p:cNvCxnSpPr>
          <p:nvPr/>
        </p:nvCxnSpPr>
        <p:spPr>
          <a:xfrm>
            <a:off x="854807" y="3038790"/>
            <a:ext cx="73559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a:extLst>
              <a:ext uri="{FF2B5EF4-FFF2-40B4-BE49-F238E27FC236}">
                <a16:creationId xmlns:a16="http://schemas.microsoft.com/office/drawing/2014/main" id="{C85A6AC3-D599-3AC5-8413-8AF2E766C94A}"/>
              </a:ext>
            </a:extLst>
          </p:cNvPr>
          <p:cNvGrpSpPr/>
          <p:nvPr/>
        </p:nvGrpSpPr>
        <p:grpSpPr>
          <a:xfrm>
            <a:off x="1395375" y="1629414"/>
            <a:ext cx="350759" cy="323165"/>
            <a:chOff x="3759753" y="1993033"/>
            <a:chExt cx="467679" cy="430886"/>
          </a:xfrm>
        </p:grpSpPr>
        <p:sp>
          <p:nvSpPr>
            <p:cNvPr id="44" name="テキスト ボックス 43">
              <a:extLst>
                <a:ext uri="{FF2B5EF4-FFF2-40B4-BE49-F238E27FC236}">
                  <a16:creationId xmlns:a16="http://schemas.microsoft.com/office/drawing/2014/main" id="{E329F8DC-C0F2-A472-FE1C-AE63A038BA54}"/>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82" name="楕円 81">
              <a:extLst>
                <a:ext uri="{FF2B5EF4-FFF2-40B4-BE49-F238E27FC236}">
                  <a16:creationId xmlns:a16="http://schemas.microsoft.com/office/drawing/2014/main" id="{548B4712-7212-137D-49C3-B3FD4B9BB450}"/>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cxnSp>
        <p:nvCxnSpPr>
          <p:cNvPr id="108" name="直線矢印コネクタ 107">
            <a:extLst>
              <a:ext uri="{FF2B5EF4-FFF2-40B4-BE49-F238E27FC236}">
                <a16:creationId xmlns:a16="http://schemas.microsoft.com/office/drawing/2014/main" id="{06E59C74-E137-6A2A-A331-717E39C11BA8}"/>
              </a:ext>
            </a:extLst>
          </p:cNvPr>
          <p:cNvCxnSpPr/>
          <p:nvPr/>
        </p:nvCxnSpPr>
        <p:spPr>
          <a:xfrm>
            <a:off x="1570754" y="1937007"/>
            <a:ext cx="0" cy="436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472E285D-CB0C-1094-A445-297FEEC6EE34}"/>
              </a:ext>
            </a:extLst>
          </p:cNvPr>
          <p:cNvSpPr txBox="1"/>
          <p:nvPr/>
        </p:nvSpPr>
        <p:spPr>
          <a:xfrm>
            <a:off x="275167" y="1672288"/>
            <a:ext cx="1123224" cy="369332"/>
          </a:xfrm>
          <a:prstGeom prst="rect">
            <a:avLst/>
          </a:prstGeom>
          <a:noFill/>
          <a:ln w="38100">
            <a:solidFill>
              <a:srgbClr val="00B0F0"/>
            </a:solidFill>
          </a:ln>
        </p:spPr>
        <p:txBody>
          <a:bodyPr wrap="square" rtlCol="0">
            <a:spAutoFit/>
          </a:bodyPr>
          <a:lstStyle/>
          <a:p>
            <a:pPr algn="ctr"/>
            <a:r>
              <a:rPr lang="en-US" altLang="ja-JP" b="1" dirty="0">
                <a:solidFill>
                  <a:srgbClr val="00B0F0"/>
                </a:solidFill>
              </a:rPr>
              <a:t>Injection</a:t>
            </a:r>
            <a:endParaRPr kumimoji="1" lang="ja-JP" altLang="en-US" b="1" dirty="0">
              <a:solidFill>
                <a:srgbClr val="00B0F0"/>
              </a:solidFill>
            </a:endParaRPr>
          </a:p>
        </p:txBody>
      </p:sp>
      <p:cxnSp>
        <p:nvCxnSpPr>
          <p:cNvPr id="111" name="直線コネクタ 110">
            <a:extLst>
              <a:ext uri="{FF2B5EF4-FFF2-40B4-BE49-F238E27FC236}">
                <a16:creationId xmlns:a16="http://schemas.microsoft.com/office/drawing/2014/main" id="{83C5CC2D-55CC-B8A2-46EB-C1AB97172AE1}"/>
              </a:ext>
            </a:extLst>
          </p:cNvPr>
          <p:cNvCxnSpPr>
            <a:cxnSpLocks/>
          </p:cNvCxnSpPr>
          <p:nvPr/>
        </p:nvCxnSpPr>
        <p:spPr>
          <a:xfrm>
            <a:off x="3227623" y="2399865"/>
            <a:ext cx="21277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id="{C428FE03-2179-32A0-D1A8-662FEA742E0D}"/>
              </a:ext>
            </a:extLst>
          </p:cNvPr>
          <p:cNvSpPr txBox="1"/>
          <p:nvPr/>
        </p:nvSpPr>
        <p:spPr>
          <a:xfrm>
            <a:off x="4378291" y="2134953"/>
            <a:ext cx="1158154" cy="323165"/>
          </a:xfrm>
          <a:prstGeom prst="rect">
            <a:avLst/>
          </a:prstGeom>
          <a:noFill/>
        </p:spPr>
        <p:txBody>
          <a:bodyPr wrap="square" rtlCol="0">
            <a:spAutoFit/>
          </a:bodyPr>
          <a:lstStyle/>
          <a:p>
            <a:pPr algn="ctr"/>
            <a:r>
              <a:rPr lang="en-US" altLang="ja-JP" sz="1500" dirty="0"/>
              <a:t>W surface</a:t>
            </a:r>
            <a:endParaRPr kumimoji="1" lang="ja-JP" altLang="en-US" sz="1500" dirty="0"/>
          </a:p>
        </p:txBody>
      </p:sp>
      <p:cxnSp>
        <p:nvCxnSpPr>
          <p:cNvPr id="145" name="直線コネクタ 144">
            <a:extLst>
              <a:ext uri="{FF2B5EF4-FFF2-40B4-BE49-F238E27FC236}">
                <a16:creationId xmlns:a16="http://schemas.microsoft.com/office/drawing/2014/main" id="{2E283137-92BF-0B5C-813B-B172FF418895}"/>
              </a:ext>
            </a:extLst>
          </p:cNvPr>
          <p:cNvCxnSpPr>
            <a:cxnSpLocks/>
          </p:cNvCxnSpPr>
          <p:nvPr/>
        </p:nvCxnSpPr>
        <p:spPr>
          <a:xfrm>
            <a:off x="5949348" y="2387015"/>
            <a:ext cx="21277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16EAE241-C619-E0FB-CB86-ABB524C199D0}"/>
              </a:ext>
            </a:extLst>
          </p:cNvPr>
          <p:cNvSpPr txBox="1"/>
          <p:nvPr/>
        </p:nvSpPr>
        <p:spPr>
          <a:xfrm>
            <a:off x="7134137" y="2123679"/>
            <a:ext cx="1067467" cy="323165"/>
          </a:xfrm>
          <a:prstGeom prst="rect">
            <a:avLst/>
          </a:prstGeom>
          <a:noFill/>
        </p:spPr>
        <p:txBody>
          <a:bodyPr wrap="square" rtlCol="0">
            <a:spAutoFit/>
          </a:bodyPr>
          <a:lstStyle/>
          <a:p>
            <a:pPr algn="ctr"/>
            <a:r>
              <a:rPr lang="en-US" altLang="ja-JP" sz="1500" dirty="0"/>
              <a:t>W surface</a:t>
            </a:r>
            <a:endParaRPr kumimoji="1" lang="ja-JP" altLang="en-US" sz="1500" dirty="0"/>
          </a:p>
        </p:txBody>
      </p:sp>
      <p:cxnSp>
        <p:nvCxnSpPr>
          <p:cNvPr id="151" name="直線矢印コネクタ 150">
            <a:extLst>
              <a:ext uri="{FF2B5EF4-FFF2-40B4-BE49-F238E27FC236}">
                <a16:creationId xmlns:a16="http://schemas.microsoft.com/office/drawing/2014/main" id="{F479487B-DE55-A2AE-5B90-8F62E2AF7B7C}"/>
              </a:ext>
            </a:extLst>
          </p:cNvPr>
          <p:cNvCxnSpPr>
            <a:cxnSpLocks/>
          </p:cNvCxnSpPr>
          <p:nvPr/>
        </p:nvCxnSpPr>
        <p:spPr>
          <a:xfrm>
            <a:off x="6981971" y="1954047"/>
            <a:ext cx="0" cy="436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DCD1D515-C8AA-9692-1C62-5527D8A57F13}"/>
              </a:ext>
            </a:extLst>
          </p:cNvPr>
          <p:cNvSpPr txBox="1"/>
          <p:nvPr/>
        </p:nvSpPr>
        <p:spPr>
          <a:xfrm>
            <a:off x="5586239" y="1693110"/>
            <a:ext cx="1211818" cy="369332"/>
          </a:xfrm>
          <a:prstGeom prst="rect">
            <a:avLst/>
          </a:prstGeom>
          <a:noFill/>
          <a:ln w="38100">
            <a:solidFill>
              <a:srgbClr val="00B0F0"/>
            </a:solidFill>
          </a:ln>
        </p:spPr>
        <p:txBody>
          <a:bodyPr wrap="square" rtlCol="0">
            <a:spAutoFit/>
          </a:bodyPr>
          <a:lstStyle/>
          <a:p>
            <a:pPr algn="ctr"/>
            <a:r>
              <a:rPr lang="en-US" altLang="ja-JP" b="1" dirty="0">
                <a:solidFill>
                  <a:srgbClr val="00B0F0"/>
                </a:solidFill>
              </a:rPr>
              <a:t>Injection</a:t>
            </a:r>
            <a:endParaRPr kumimoji="1" lang="ja-JP" altLang="en-US" b="1" dirty="0">
              <a:solidFill>
                <a:srgbClr val="00B0F0"/>
              </a:solidFill>
            </a:endParaRPr>
          </a:p>
        </p:txBody>
      </p:sp>
      <p:sp>
        <p:nvSpPr>
          <p:cNvPr id="178" name="テキスト ボックス 177">
            <a:extLst>
              <a:ext uri="{FF2B5EF4-FFF2-40B4-BE49-F238E27FC236}">
                <a16:creationId xmlns:a16="http://schemas.microsoft.com/office/drawing/2014/main" id="{42834613-078A-95E3-A448-B57C4928419F}"/>
              </a:ext>
            </a:extLst>
          </p:cNvPr>
          <p:cNvSpPr txBox="1"/>
          <p:nvPr/>
        </p:nvSpPr>
        <p:spPr>
          <a:xfrm>
            <a:off x="8016718" y="2851325"/>
            <a:ext cx="922614" cy="369332"/>
          </a:xfrm>
          <a:prstGeom prst="rect">
            <a:avLst/>
          </a:prstGeom>
          <a:noFill/>
        </p:spPr>
        <p:txBody>
          <a:bodyPr wrap="square">
            <a:spAutoFit/>
          </a:bodyPr>
          <a:lstStyle/>
          <a:p>
            <a:pPr algn="ctr"/>
            <a:r>
              <a:rPr lang="ja-JP" altLang="en-US" dirty="0"/>
              <a:t>time</a:t>
            </a:r>
          </a:p>
        </p:txBody>
      </p:sp>
      <p:sp>
        <p:nvSpPr>
          <p:cNvPr id="7" name="テキスト ボックス 6">
            <a:extLst>
              <a:ext uri="{FF2B5EF4-FFF2-40B4-BE49-F238E27FC236}">
                <a16:creationId xmlns:a16="http://schemas.microsoft.com/office/drawing/2014/main" id="{4DF78969-1A05-234A-6C80-04DED310FCA1}"/>
              </a:ext>
            </a:extLst>
          </p:cNvPr>
          <p:cNvSpPr txBox="1"/>
          <p:nvPr/>
        </p:nvSpPr>
        <p:spPr>
          <a:xfrm>
            <a:off x="3137310" y="1674337"/>
            <a:ext cx="1194315" cy="369332"/>
          </a:xfrm>
          <a:prstGeom prst="rect">
            <a:avLst/>
          </a:prstGeom>
          <a:noFill/>
          <a:ln w="38100">
            <a:solidFill>
              <a:srgbClr val="FFC000"/>
            </a:solidFill>
          </a:ln>
        </p:spPr>
        <p:txBody>
          <a:bodyPr wrap="square" rtlCol="0">
            <a:spAutoFit/>
          </a:bodyPr>
          <a:lstStyle/>
          <a:p>
            <a:pPr algn="ctr"/>
            <a:r>
              <a:rPr lang="en-US" altLang="ja-JP" b="1" dirty="0">
                <a:solidFill>
                  <a:srgbClr val="FFC000"/>
                </a:solidFill>
              </a:rPr>
              <a:t>Diffusion</a:t>
            </a:r>
            <a:endParaRPr kumimoji="1" lang="ja-JP" altLang="en-US" b="1" dirty="0">
              <a:solidFill>
                <a:srgbClr val="FFC000"/>
              </a:solidFill>
            </a:endParaRPr>
          </a:p>
        </p:txBody>
      </p:sp>
      <p:sp>
        <p:nvSpPr>
          <p:cNvPr id="8" name="テキスト ボックス 7">
            <a:extLst>
              <a:ext uri="{FF2B5EF4-FFF2-40B4-BE49-F238E27FC236}">
                <a16:creationId xmlns:a16="http://schemas.microsoft.com/office/drawing/2014/main" id="{3D82DD57-9510-42F3-39F2-F47CB28DF857}"/>
              </a:ext>
            </a:extLst>
          </p:cNvPr>
          <p:cNvSpPr txBox="1"/>
          <p:nvPr/>
        </p:nvSpPr>
        <p:spPr>
          <a:xfrm>
            <a:off x="736974" y="3022148"/>
            <a:ext cx="1936644" cy="323165"/>
          </a:xfrm>
          <a:prstGeom prst="rect">
            <a:avLst/>
          </a:prstGeom>
          <a:noFill/>
        </p:spPr>
        <p:txBody>
          <a:bodyPr wrap="square">
            <a:spAutoFit/>
          </a:bodyPr>
          <a:lstStyle/>
          <a:p>
            <a:pPr algn="ctr"/>
            <a:r>
              <a:rPr lang="en" altLang="ja-JP" sz="1500" b="1" dirty="0">
                <a:solidFill>
                  <a:srgbClr val="FF0000"/>
                </a:solidFill>
              </a:rPr>
              <a:t>non-equilibrium</a:t>
            </a:r>
            <a:endParaRPr lang="ja-JP" altLang="en-US" sz="1500" b="1" dirty="0">
              <a:solidFill>
                <a:srgbClr val="FF0000"/>
              </a:solidFill>
            </a:endParaRPr>
          </a:p>
        </p:txBody>
      </p:sp>
      <p:sp>
        <p:nvSpPr>
          <p:cNvPr id="9" name="テキスト ボックス 8">
            <a:extLst>
              <a:ext uri="{FF2B5EF4-FFF2-40B4-BE49-F238E27FC236}">
                <a16:creationId xmlns:a16="http://schemas.microsoft.com/office/drawing/2014/main" id="{66F7AD76-13C8-DE00-27DA-B5E8171B903B}"/>
              </a:ext>
            </a:extLst>
          </p:cNvPr>
          <p:cNvSpPr txBox="1"/>
          <p:nvPr/>
        </p:nvSpPr>
        <p:spPr>
          <a:xfrm>
            <a:off x="3737785" y="3038791"/>
            <a:ext cx="1266264" cy="323165"/>
          </a:xfrm>
          <a:prstGeom prst="rect">
            <a:avLst/>
          </a:prstGeom>
          <a:noFill/>
        </p:spPr>
        <p:txBody>
          <a:bodyPr wrap="square">
            <a:spAutoFit/>
          </a:bodyPr>
          <a:lstStyle/>
          <a:p>
            <a:pPr algn="ctr"/>
            <a:r>
              <a:rPr lang="en" altLang="ja-JP" sz="1500" b="1" dirty="0">
                <a:solidFill>
                  <a:srgbClr val="FF0000"/>
                </a:solidFill>
              </a:rPr>
              <a:t>equilibrium</a:t>
            </a:r>
            <a:endParaRPr lang="ja-JP" altLang="en-US" sz="1500" b="1" dirty="0">
              <a:solidFill>
                <a:srgbClr val="FF0000"/>
              </a:solidFill>
            </a:endParaRPr>
          </a:p>
        </p:txBody>
      </p:sp>
      <p:sp>
        <p:nvSpPr>
          <p:cNvPr id="11" name="テキスト ボックス 10">
            <a:extLst>
              <a:ext uri="{FF2B5EF4-FFF2-40B4-BE49-F238E27FC236}">
                <a16:creationId xmlns:a16="http://schemas.microsoft.com/office/drawing/2014/main" id="{C23623C0-FC99-2D33-90A0-4889FD9DCD94}"/>
              </a:ext>
            </a:extLst>
          </p:cNvPr>
          <p:cNvSpPr txBox="1"/>
          <p:nvPr/>
        </p:nvSpPr>
        <p:spPr>
          <a:xfrm>
            <a:off x="6262241" y="3048623"/>
            <a:ext cx="1681698" cy="323165"/>
          </a:xfrm>
          <a:prstGeom prst="rect">
            <a:avLst/>
          </a:prstGeom>
          <a:noFill/>
        </p:spPr>
        <p:txBody>
          <a:bodyPr wrap="square">
            <a:spAutoFit/>
          </a:bodyPr>
          <a:lstStyle/>
          <a:p>
            <a:pPr algn="ctr"/>
            <a:r>
              <a:rPr lang="en" altLang="ja-JP" sz="1500" b="1" dirty="0">
                <a:solidFill>
                  <a:srgbClr val="FF0000"/>
                </a:solidFill>
              </a:rPr>
              <a:t>non-equilibrium</a:t>
            </a:r>
            <a:endParaRPr lang="ja-JP" altLang="en-US" sz="1500" b="1" dirty="0">
              <a:solidFill>
                <a:srgbClr val="FF0000"/>
              </a:solidFill>
            </a:endParaRPr>
          </a:p>
        </p:txBody>
      </p:sp>
      <p:grpSp>
        <p:nvGrpSpPr>
          <p:cNvPr id="4" name="グループ化 3">
            <a:extLst>
              <a:ext uri="{FF2B5EF4-FFF2-40B4-BE49-F238E27FC236}">
                <a16:creationId xmlns:a16="http://schemas.microsoft.com/office/drawing/2014/main" id="{F85C54E4-11C9-7B45-D774-8C8524E017EA}"/>
              </a:ext>
            </a:extLst>
          </p:cNvPr>
          <p:cNvGrpSpPr/>
          <p:nvPr/>
        </p:nvGrpSpPr>
        <p:grpSpPr>
          <a:xfrm>
            <a:off x="891154" y="2449931"/>
            <a:ext cx="350759" cy="323165"/>
            <a:chOff x="3759753" y="1993033"/>
            <a:chExt cx="467679" cy="430886"/>
          </a:xfrm>
        </p:grpSpPr>
        <p:sp>
          <p:nvSpPr>
            <p:cNvPr id="5" name="テキスト ボックス 4">
              <a:extLst>
                <a:ext uri="{FF2B5EF4-FFF2-40B4-BE49-F238E27FC236}">
                  <a16:creationId xmlns:a16="http://schemas.microsoft.com/office/drawing/2014/main" id="{C9749781-D4B3-D3B6-F437-3A97C3547D7F}"/>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6" name="楕円 15">
              <a:extLst>
                <a:ext uri="{FF2B5EF4-FFF2-40B4-BE49-F238E27FC236}">
                  <a16:creationId xmlns:a16="http://schemas.microsoft.com/office/drawing/2014/main" id="{7915811E-98FC-EB5D-C1CB-CCDA9C6D4BDA}"/>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17" name="グループ化 16">
            <a:extLst>
              <a:ext uri="{FF2B5EF4-FFF2-40B4-BE49-F238E27FC236}">
                <a16:creationId xmlns:a16="http://schemas.microsoft.com/office/drawing/2014/main" id="{E580B32B-7702-A786-EFDA-25CB18FBBF46}"/>
              </a:ext>
            </a:extLst>
          </p:cNvPr>
          <p:cNvGrpSpPr/>
          <p:nvPr/>
        </p:nvGrpSpPr>
        <p:grpSpPr>
          <a:xfrm>
            <a:off x="1159513" y="2728970"/>
            <a:ext cx="350759" cy="323165"/>
            <a:chOff x="3759753" y="1993033"/>
            <a:chExt cx="467679" cy="430886"/>
          </a:xfrm>
        </p:grpSpPr>
        <p:sp>
          <p:nvSpPr>
            <p:cNvPr id="18" name="テキスト ボックス 17">
              <a:extLst>
                <a:ext uri="{FF2B5EF4-FFF2-40B4-BE49-F238E27FC236}">
                  <a16:creationId xmlns:a16="http://schemas.microsoft.com/office/drawing/2014/main" id="{8C5A98D2-A90C-9B12-8807-D888C19F11DD}"/>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9" name="楕円 18">
              <a:extLst>
                <a:ext uri="{FF2B5EF4-FFF2-40B4-BE49-F238E27FC236}">
                  <a16:creationId xmlns:a16="http://schemas.microsoft.com/office/drawing/2014/main" id="{FFFBA7D3-9979-D40B-A04E-3C7EB68E0926}"/>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20" name="グループ化 19">
            <a:extLst>
              <a:ext uri="{FF2B5EF4-FFF2-40B4-BE49-F238E27FC236}">
                <a16:creationId xmlns:a16="http://schemas.microsoft.com/office/drawing/2014/main" id="{A7E5B242-A71D-63C5-F0CD-83624FA7D66A}"/>
              </a:ext>
            </a:extLst>
          </p:cNvPr>
          <p:cNvGrpSpPr/>
          <p:nvPr/>
        </p:nvGrpSpPr>
        <p:grpSpPr>
          <a:xfrm>
            <a:off x="1471831" y="2499297"/>
            <a:ext cx="350759" cy="323165"/>
            <a:chOff x="3759753" y="1993033"/>
            <a:chExt cx="467679" cy="430886"/>
          </a:xfrm>
        </p:grpSpPr>
        <p:sp>
          <p:nvSpPr>
            <p:cNvPr id="21" name="テキスト ボックス 20">
              <a:extLst>
                <a:ext uri="{FF2B5EF4-FFF2-40B4-BE49-F238E27FC236}">
                  <a16:creationId xmlns:a16="http://schemas.microsoft.com/office/drawing/2014/main" id="{A0095842-C928-941A-7E2E-D0F05E3A2B08}"/>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22" name="楕円 21">
              <a:extLst>
                <a:ext uri="{FF2B5EF4-FFF2-40B4-BE49-F238E27FC236}">
                  <a16:creationId xmlns:a16="http://schemas.microsoft.com/office/drawing/2014/main" id="{E6193884-7409-7C4B-1F84-13F26EE128F8}"/>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23" name="グループ化 22">
            <a:extLst>
              <a:ext uri="{FF2B5EF4-FFF2-40B4-BE49-F238E27FC236}">
                <a16:creationId xmlns:a16="http://schemas.microsoft.com/office/drawing/2014/main" id="{D7DFA14B-424A-940E-5CB6-35D6391E8F0F}"/>
              </a:ext>
            </a:extLst>
          </p:cNvPr>
          <p:cNvGrpSpPr/>
          <p:nvPr/>
        </p:nvGrpSpPr>
        <p:grpSpPr>
          <a:xfrm>
            <a:off x="1903807" y="2664665"/>
            <a:ext cx="350759" cy="323165"/>
            <a:chOff x="3759753" y="1993033"/>
            <a:chExt cx="467679" cy="430886"/>
          </a:xfrm>
        </p:grpSpPr>
        <p:sp>
          <p:nvSpPr>
            <p:cNvPr id="24" name="テキスト ボックス 23">
              <a:extLst>
                <a:ext uri="{FF2B5EF4-FFF2-40B4-BE49-F238E27FC236}">
                  <a16:creationId xmlns:a16="http://schemas.microsoft.com/office/drawing/2014/main" id="{CB2F6062-5B21-F286-FECB-2FA8F272FC3E}"/>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25" name="楕円 24">
              <a:extLst>
                <a:ext uri="{FF2B5EF4-FFF2-40B4-BE49-F238E27FC236}">
                  <a16:creationId xmlns:a16="http://schemas.microsoft.com/office/drawing/2014/main" id="{F2B5A21F-D364-DF73-20AE-11E606D7000D}"/>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26" name="グループ化 25">
            <a:extLst>
              <a:ext uri="{FF2B5EF4-FFF2-40B4-BE49-F238E27FC236}">
                <a16:creationId xmlns:a16="http://schemas.microsoft.com/office/drawing/2014/main" id="{379AE1DA-596D-B41C-FBF4-2AAD5DFBEEFD}"/>
              </a:ext>
            </a:extLst>
          </p:cNvPr>
          <p:cNvGrpSpPr/>
          <p:nvPr/>
        </p:nvGrpSpPr>
        <p:grpSpPr>
          <a:xfrm>
            <a:off x="3239373" y="2706073"/>
            <a:ext cx="350759" cy="323165"/>
            <a:chOff x="3759753" y="1993033"/>
            <a:chExt cx="467679" cy="430886"/>
          </a:xfrm>
        </p:grpSpPr>
        <p:sp>
          <p:nvSpPr>
            <p:cNvPr id="27" name="テキスト ボックス 26">
              <a:extLst>
                <a:ext uri="{FF2B5EF4-FFF2-40B4-BE49-F238E27FC236}">
                  <a16:creationId xmlns:a16="http://schemas.microsoft.com/office/drawing/2014/main" id="{EE07712F-7C30-F65A-583A-CA4ED399A482}"/>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28" name="楕円 27">
              <a:extLst>
                <a:ext uri="{FF2B5EF4-FFF2-40B4-BE49-F238E27FC236}">
                  <a16:creationId xmlns:a16="http://schemas.microsoft.com/office/drawing/2014/main" id="{7A361778-9AE3-D6CA-2514-119AE3C36327}"/>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29" name="グループ化 28">
            <a:extLst>
              <a:ext uri="{FF2B5EF4-FFF2-40B4-BE49-F238E27FC236}">
                <a16:creationId xmlns:a16="http://schemas.microsoft.com/office/drawing/2014/main" id="{9FB7FCBF-F15A-2EB9-9AA6-92BED17EA503}"/>
              </a:ext>
            </a:extLst>
          </p:cNvPr>
          <p:cNvGrpSpPr/>
          <p:nvPr/>
        </p:nvGrpSpPr>
        <p:grpSpPr>
          <a:xfrm>
            <a:off x="3870168" y="2676528"/>
            <a:ext cx="350759" cy="323165"/>
            <a:chOff x="3759753" y="1993033"/>
            <a:chExt cx="467679" cy="430886"/>
          </a:xfrm>
        </p:grpSpPr>
        <p:sp>
          <p:nvSpPr>
            <p:cNvPr id="30" name="テキスト ボックス 29">
              <a:extLst>
                <a:ext uri="{FF2B5EF4-FFF2-40B4-BE49-F238E27FC236}">
                  <a16:creationId xmlns:a16="http://schemas.microsoft.com/office/drawing/2014/main" id="{21D24631-1000-84C9-0B13-DE36ECEA649B}"/>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31" name="楕円 30">
              <a:extLst>
                <a:ext uri="{FF2B5EF4-FFF2-40B4-BE49-F238E27FC236}">
                  <a16:creationId xmlns:a16="http://schemas.microsoft.com/office/drawing/2014/main" id="{04A511E2-505F-4E20-3AD9-E55DE3B6C5E7}"/>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32" name="グループ化 31">
            <a:extLst>
              <a:ext uri="{FF2B5EF4-FFF2-40B4-BE49-F238E27FC236}">
                <a16:creationId xmlns:a16="http://schemas.microsoft.com/office/drawing/2014/main" id="{7A736604-9402-EF0F-3602-AD289D456902}"/>
              </a:ext>
            </a:extLst>
          </p:cNvPr>
          <p:cNvGrpSpPr/>
          <p:nvPr/>
        </p:nvGrpSpPr>
        <p:grpSpPr>
          <a:xfrm>
            <a:off x="3463556" y="2442027"/>
            <a:ext cx="350759" cy="323165"/>
            <a:chOff x="3759753" y="1993033"/>
            <a:chExt cx="467679" cy="430886"/>
          </a:xfrm>
        </p:grpSpPr>
        <p:sp>
          <p:nvSpPr>
            <p:cNvPr id="33" name="テキスト ボックス 32">
              <a:extLst>
                <a:ext uri="{FF2B5EF4-FFF2-40B4-BE49-F238E27FC236}">
                  <a16:creationId xmlns:a16="http://schemas.microsoft.com/office/drawing/2014/main" id="{6914E77B-3C2D-35C0-40C9-F138B03B3146}"/>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34" name="楕円 33">
              <a:extLst>
                <a:ext uri="{FF2B5EF4-FFF2-40B4-BE49-F238E27FC236}">
                  <a16:creationId xmlns:a16="http://schemas.microsoft.com/office/drawing/2014/main" id="{A1A7AC23-38F9-4BAA-972A-FED263C39F1E}"/>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35" name="グループ化 34">
            <a:extLst>
              <a:ext uri="{FF2B5EF4-FFF2-40B4-BE49-F238E27FC236}">
                <a16:creationId xmlns:a16="http://schemas.microsoft.com/office/drawing/2014/main" id="{A6CB82F0-1F41-90D8-F5E6-5DB1FB5E2AA4}"/>
              </a:ext>
            </a:extLst>
          </p:cNvPr>
          <p:cNvGrpSpPr/>
          <p:nvPr/>
        </p:nvGrpSpPr>
        <p:grpSpPr>
          <a:xfrm>
            <a:off x="4279313" y="2455270"/>
            <a:ext cx="350759" cy="323165"/>
            <a:chOff x="3759753" y="1993033"/>
            <a:chExt cx="467679" cy="430886"/>
          </a:xfrm>
        </p:grpSpPr>
        <p:sp>
          <p:nvSpPr>
            <p:cNvPr id="36" name="テキスト ボックス 35">
              <a:extLst>
                <a:ext uri="{FF2B5EF4-FFF2-40B4-BE49-F238E27FC236}">
                  <a16:creationId xmlns:a16="http://schemas.microsoft.com/office/drawing/2014/main" id="{4C3391F7-C658-DA66-0382-CC8BE05EE4CE}"/>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37" name="楕円 36">
              <a:extLst>
                <a:ext uri="{FF2B5EF4-FFF2-40B4-BE49-F238E27FC236}">
                  <a16:creationId xmlns:a16="http://schemas.microsoft.com/office/drawing/2014/main" id="{72249940-5C2B-9D54-2397-0AE7FC3A3E1E}"/>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38" name="グループ化 37">
            <a:extLst>
              <a:ext uri="{FF2B5EF4-FFF2-40B4-BE49-F238E27FC236}">
                <a16:creationId xmlns:a16="http://schemas.microsoft.com/office/drawing/2014/main" id="{E005D455-DAD3-4B32-0646-B2B562809664}"/>
              </a:ext>
            </a:extLst>
          </p:cNvPr>
          <p:cNvGrpSpPr/>
          <p:nvPr/>
        </p:nvGrpSpPr>
        <p:grpSpPr>
          <a:xfrm>
            <a:off x="4659426" y="2683076"/>
            <a:ext cx="350759" cy="323165"/>
            <a:chOff x="3759753" y="1993033"/>
            <a:chExt cx="467679" cy="430886"/>
          </a:xfrm>
        </p:grpSpPr>
        <p:sp>
          <p:nvSpPr>
            <p:cNvPr id="39" name="テキスト ボックス 38">
              <a:extLst>
                <a:ext uri="{FF2B5EF4-FFF2-40B4-BE49-F238E27FC236}">
                  <a16:creationId xmlns:a16="http://schemas.microsoft.com/office/drawing/2014/main" id="{707AF759-BAD9-290D-A412-1199D7C446B6}"/>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40" name="楕円 39">
              <a:extLst>
                <a:ext uri="{FF2B5EF4-FFF2-40B4-BE49-F238E27FC236}">
                  <a16:creationId xmlns:a16="http://schemas.microsoft.com/office/drawing/2014/main" id="{26A44762-6B02-F5EA-05B8-36E23D07348C}"/>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41" name="グループ化 40">
            <a:extLst>
              <a:ext uri="{FF2B5EF4-FFF2-40B4-BE49-F238E27FC236}">
                <a16:creationId xmlns:a16="http://schemas.microsoft.com/office/drawing/2014/main" id="{E3817E13-6D02-9120-4E66-157C2A4EADC8}"/>
              </a:ext>
            </a:extLst>
          </p:cNvPr>
          <p:cNvGrpSpPr/>
          <p:nvPr/>
        </p:nvGrpSpPr>
        <p:grpSpPr>
          <a:xfrm>
            <a:off x="6806592" y="1635380"/>
            <a:ext cx="350759" cy="323165"/>
            <a:chOff x="3759753" y="1993033"/>
            <a:chExt cx="467679" cy="430886"/>
          </a:xfrm>
        </p:grpSpPr>
        <p:sp>
          <p:nvSpPr>
            <p:cNvPr id="42" name="テキスト ボックス 41">
              <a:extLst>
                <a:ext uri="{FF2B5EF4-FFF2-40B4-BE49-F238E27FC236}">
                  <a16:creationId xmlns:a16="http://schemas.microsoft.com/office/drawing/2014/main" id="{992F4FED-81F5-90D5-D9F3-58B4B618920E}"/>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43" name="楕円 42">
              <a:extLst>
                <a:ext uri="{FF2B5EF4-FFF2-40B4-BE49-F238E27FC236}">
                  <a16:creationId xmlns:a16="http://schemas.microsoft.com/office/drawing/2014/main" id="{8BE0C2CA-E3B7-D576-5012-6F2DD2E2594E}"/>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50" name="グループ化 49">
            <a:extLst>
              <a:ext uri="{FF2B5EF4-FFF2-40B4-BE49-F238E27FC236}">
                <a16:creationId xmlns:a16="http://schemas.microsoft.com/office/drawing/2014/main" id="{079518C9-730C-2ED3-E7D0-1059AB86CA11}"/>
              </a:ext>
            </a:extLst>
          </p:cNvPr>
          <p:cNvGrpSpPr/>
          <p:nvPr/>
        </p:nvGrpSpPr>
        <p:grpSpPr>
          <a:xfrm>
            <a:off x="6018967" y="2435235"/>
            <a:ext cx="350759" cy="323165"/>
            <a:chOff x="3759753" y="1993033"/>
            <a:chExt cx="467679" cy="430886"/>
          </a:xfrm>
        </p:grpSpPr>
        <p:sp>
          <p:nvSpPr>
            <p:cNvPr id="51" name="テキスト ボックス 50">
              <a:extLst>
                <a:ext uri="{FF2B5EF4-FFF2-40B4-BE49-F238E27FC236}">
                  <a16:creationId xmlns:a16="http://schemas.microsoft.com/office/drawing/2014/main" id="{CCBBA895-1AD6-EC0B-BFE9-C9F477D60DEC}"/>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52" name="楕円 51">
              <a:extLst>
                <a:ext uri="{FF2B5EF4-FFF2-40B4-BE49-F238E27FC236}">
                  <a16:creationId xmlns:a16="http://schemas.microsoft.com/office/drawing/2014/main" id="{0638E752-7A38-8B4B-9E23-D49BE3F9706A}"/>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53" name="グループ化 52">
            <a:extLst>
              <a:ext uri="{FF2B5EF4-FFF2-40B4-BE49-F238E27FC236}">
                <a16:creationId xmlns:a16="http://schemas.microsoft.com/office/drawing/2014/main" id="{50ED0CA4-3D6D-C472-BA69-CAD92F33C2B7}"/>
              </a:ext>
            </a:extLst>
          </p:cNvPr>
          <p:cNvGrpSpPr/>
          <p:nvPr/>
        </p:nvGrpSpPr>
        <p:grpSpPr>
          <a:xfrm>
            <a:off x="6383386" y="2696306"/>
            <a:ext cx="350759" cy="323165"/>
            <a:chOff x="3759753" y="1993033"/>
            <a:chExt cx="467679" cy="430886"/>
          </a:xfrm>
        </p:grpSpPr>
        <p:sp>
          <p:nvSpPr>
            <p:cNvPr id="54" name="テキスト ボックス 53">
              <a:extLst>
                <a:ext uri="{FF2B5EF4-FFF2-40B4-BE49-F238E27FC236}">
                  <a16:creationId xmlns:a16="http://schemas.microsoft.com/office/drawing/2014/main" id="{6EFB33D6-C6BB-010B-2768-43479F6D68A9}"/>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55" name="楕円 54">
              <a:extLst>
                <a:ext uri="{FF2B5EF4-FFF2-40B4-BE49-F238E27FC236}">
                  <a16:creationId xmlns:a16="http://schemas.microsoft.com/office/drawing/2014/main" id="{0340F466-F660-DEB7-66AA-536CA6377BFE}"/>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56" name="グループ化 55">
            <a:extLst>
              <a:ext uri="{FF2B5EF4-FFF2-40B4-BE49-F238E27FC236}">
                <a16:creationId xmlns:a16="http://schemas.microsoft.com/office/drawing/2014/main" id="{8D7616FB-943C-DFD3-E5CE-F7D4454D30E9}"/>
              </a:ext>
            </a:extLst>
          </p:cNvPr>
          <p:cNvGrpSpPr/>
          <p:nvPr/>
        </p:nvGrpSpPr>
        <p:grpSpPr>
          <a:xfrm>
            <a:off x="6677251" y="2435443"/>
            <a:ext cx="350759" cy="323165"/>
            <a:chOff x="3759753" y="1993033"/>
            <a:chExt cx="467679" cy="430886"/>
          </a:xfrm>
        </p:grpSpPr>
        <p:sp>
          <p:nvSpPr>
            <p:cNvPr id="57" name="テキスト ボックス 56">
              <a:extLst>
                <a:ext uri="{FF2B5EF4-FFF2-40B4-BE49-F238E27FC236}">
                  <a16:creationId xmlns:a16="http://schemas.microsoft.com/office/drawing/2014/main" id="{D254A0E8-D3C6-1447-EC02-6DBEBC55E383}"/>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58" name="楕円 57">
              <a:extLst>
                <a:ext uri="{FF2B5EF4-FFF2-40B4-BE49-F238E27FC236}">
                  <a16:creationId xmlns:a16="http://schemas.microsoft.com/office/drawing/2014/main" id="{7F91860F-B950-4B54-B937-FB8B38EB6870}"/>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59" name="グループ化 58">
            <a:extLst>
              <a:ext uri="{FF2B5EF4-FFF2-40B4-BE49-F238E27FC236}">
                <a16:creationId xmlns:a16="http://schemas.microsoft.com/office/drawing/2014/main" id="{6E7BDB33-CD00-3BC9-2165-835D8CEF1864}"/>
              </a:ext>
            </a:extLst>
          </p:cNvPr>
          <p:cNvGrpSpPr/>
          <p:nvPr/>
        </p:nvGrpSpPr>
        <p:grpSpPr>
          <a:xfrm>
            <a:off x="7249755" y="2442027"/>
            <a:ext cx="350759" cy="323165"/>
            <a:chOff x="3759753" y="1993033"/>
            <a:chExt cx="467679" cy="430886"/>
          </a:xfrm>
        </p:grpSpPr>
        <p:sp>
          <p:nvSpPr>
            <p:cNvPr id="60" name="テキスト ボックス 59">
              <a:extLst>
                <a:ext uri="{FF2B5EF4-FFF2-40B4-BE49-F238E27FC236}">
                  <a16:creationId xmlns:a16="http://schemas.microsoft.com/office/drawing/2014/main" id="{90A4C6E9-7749-BA92-6C36-7F4E1182C0A6}"/>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61" name="楕円 60">
              <a:extLst>
                <a:ext uri="{FF2B5EF4-FFF2-40B4-BE49-F238E27FC236}">
                  <a16:creationId xmlns:a16="http://schemas.microsoft.com/office/drawing/2014/main" id="{1B25C8D9-14A1-A2B7-8FA5-DE1266A0E0A0}"/>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62" name="グループ化 61">
            <a:extLst>
              <a:ext uri="{FF2B5EF4-FFF2-40B4-BE49-F238E27FC236}">
                <a16:creationId xmlns:a16="http://schemas.microsoft.com/office/drawing/2014/main" id="{A285B4A7-B745-8024-B953-A001BE9BC86F}"/>
              </a:ext>
            </a:extLst>
          </p:cNvPr>
          <p:cNvGrpSpPr/>
          <p:nvPr/>
        </p:nvGrpSpPr>
        <p:grpSpPr>
          <a:xfrm>
            <a:off x="7555084" y="2689899"/>
            <a:ext cx="350759" cy="323165"/>
            <a:chOff x="3759753" y="1993033"/>
            <a:chExt cx="467679" cy="430886"/>
          </a:xfrm>
        </p:grpSpPr>
        <p:sp>
          <p:nvSpPr>
            <p:cNvPr id="63" name="テキスト ボックス 62">
              <a:extLst>
                <a:ext uri="{FF2B5EF4-FFF2-40B4-BE49-F238E27FC236}">
                  <a16:creationId xmlns:a16="http://schemas.microsoft.com/office/drawing/2014/main" id="{F9B0D3FD-4060-1C4A-B537-4B751D15DB10}"/>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64" name="楕円 63">
              <a:extLst>
                <a:ext uri="{FF2B5EF4-FFF2-40B4-BE49-F238E27FC236}">
                  <a16:creationId xmlns:a16="http://schemas.microsoft.com/office/drawing/2014/main" id="{DA42EC2E-91D7-7309-C3B4-CC40AAC0E032}"/>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cxnSp>
        <p:nvCxnSpPr>
          <p:cNvPr id="68" name="直線矢印コネクタ 67">
            <a:extLst>
              <a:ext uri="{FF2B5EF4-FFF2-40B4-BE49-F238E27FC236}">
                <a16:creationId xmlns:a16="http://schemas.microsoft.com/office/drawing/2014/main" id="{05A68DAD-0F0E-14E2-04CC-3328E5E749E7}"/>
              </a:ext>
            </a:extLst>
          </p:cNvPr>
          <p:cNvCxnSpPr>
            <a:cxnSpLocks/>
            <a:stCxn id="28" idx="1"/>
          </p:cNvCxnSpPr>
          <p:nvPr/>
        </p:nvCxnSpPr>
        <p:spPr>
          <a:xfrm flipH="1" flipV="1">
            <a:off x="3178900" y="2629405"/>
            <a:ext cx="154766" cy="1467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11D76FAF-8ED7-D0B6-6B89-7E7A18958921}"/>
              </a:ext>
            </a:extLst>
          </p:cNvPr>
          <p:cNvCxnSpPr>
            <a:stCxn id="34" idx="5"/>
          </p:cNvCxnSpPr>
          <p:nvPr/>
        </p:nvCxnSpPr>
        <p:spPr>
          <a:xfrm>
            <a:off x="3729675" y="2683946"/>
            <a:ext cx="84640" cy="6606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DC5FDECB-EE84-83AD-6D3D-FA64E165C086}"/>
              </a:ext>
            </a:extLst>
          </p:cNvPr>
          <p:cNvCxnSpPr>
            <a:stCxn id="31" idx="0"/>
          </p:cNvCxnSpPr>
          <p:nvPr/>
        </p:nvCxnSpPr>
        <p:spPr>
          <a:xfrm flipH="1" flipV="1">
            <a:off x="4045547" y="2533803"/>
            <a:ext cx="4827" cy="1772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BCCFF87A-3FC4-655C-2ADB-9F42488AEF68}"/>
              </a:ext>
            </a:extLst>
          </p:cNvPr>
          <p:cNvCxnSpPr>
            <a:cxnSpLocks/>
          </p:cNvCxnSpPr>
          <p:nvPr/>
        </p:nvCxnSpPr>
        <p:spPr>
          <a:xfrm flipH="1">
            <a:off x="4310242" y="2723269"/>
            <a:ext cx="82085" cy="1877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C0EAB959-5C86-1B13-57E8-5500B8E83E65}"/>
              </a:ext>
            </a:extLst>
          </p:cNvPr>
          <p:cNvCxnSpPr>
            <a:cxnSpLocks/>
          </p:cNvCxnSpPr>
          <p:nvPr/>
        </p:nvCxnSpPr>
        <p:spPr>
          <a:xfrm flipV="1">
            <a:off x="4862154" y="2494964"/>
            <a:ext cx="35587" cy="2193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aphicFrame>
        <p:nvGraphicFramePr>
          <p:cNvPr id="100" name="表 100">
            <a:extLst>
              <a:ext uri="{FF2B5EF4-FFF2-40B4-BE49-F238E27FC236}">
                <a16:creationId xmlns:a16="http://schemas.microsoft.com/office/drawing/2014/main" id="{6B8B33E6-EBA5-A841-DF30-CA1AD763955A}"/>
              </a:ext>
            </a:extLst>
          </p:cNvPr>
          <p:cNvGraphicFramePr>
            <a:graphicFrameLocks noGrp="1"/>
          </p:cNvGraphicFramePr>
          <p:nvPr>
            <p:extLst>
              <p:ext uri="{D42A27DB-BD31-4B8C-83A1-F6EECF244321}">
                <p14:modId xmlns:p14="http://schemas.microsoft.com/office/powerpoint/2010/main" val="2488420311"/>
              </p:ext>
            </p:extLst>
          </p:nvPr>
        </p:nvGraphicFramePr>
        <p:xfrm>
          <a:off x="298951" y="4497174"/>
          <a:ext cx="3371070" cy="1381552"/>
        </p:xfrm>
        <a:graphic>
          <a:graphicData uri="http://schemas.openxmlformats.org/drawingml/2006/table">
            <a:tbl>
              <a:tblPr firstRow="1" bandRow="1">
                <a:tableStyleId>{5940675A-B579-460E-94D1-54222C63F5DA}</a:tableStyleId>
              </a:tblPr>
              <a:tblGrid>
                <a:gridCol w="621338">
                  <a:extLst>
                    <a:ext uri="{9D8B030D-6E8A-4147-A177-3AD203B41FA5}">
                      <a16:colId xmlns:a16="http://schemas.microsoft.com/office/drawing/2014/main" val="178884043"/>
                    </a:ext>
                  </a:extLst>
                </a:gridCol>
                <a:gridCol w="1374866">
                  <a:extLst>
                    <a:ext uri="{9D8B030D-6E8A-4147-A177-3AD203B41FA5}">
                      <a16:colId xmlns:a16="http://schemas.microsoft.com/office/drawing/2014/main" val="2238773948"/>
                    </a:ext>
                  </a:extLst>
                </a:gridCol>
                <a:gridCol w="1374866">
                  <a:extLst>
                    <a:ext uri="{9D8B030D-6E8A-4147-A177-3AD203B41FA5}">
                      <a16:colId xmlns:a16="http://schemas.microsoft.com/office/drawing/2014/main" val="129957477"/>
                    </a:ext>
                  </a:extLst>
                </a:gridCol>
              </a:tblGrid>
              <a:tr h="525780">
                <a:tc>
                  <a:txBody>
                    <a:bodyPr/>
                    <a:lstStyle/>
                    <a:p>
                      <a:pPr algn="ctr"/>
                      <a:endParaRPr kumimoji="1" lang="ja-JP" altLang="en-US" sz="1500" b="1" dirty="0"/>
                    </a:p>
                  </a:txBody>
                  <a:tcPr marL="68580" marR="68580" marT="34290" marB="34290" anchor="ctr">
                    <a:solidFill>
                      <a:schemeClr val="bg2"/>
                    </a:solidFill>
                  </a:tcPr>
                </a:tc>
                <a:tc>
                  <a:txBody>
                    <a:bodyPr/>
                    <a:lstStyle/>
                    <a:p>
                      <a:pPr algn="ctr"/>
                      <a:r>
                        <a:rPr kumimoji="1" lang="en-US" altLang="ja-JP" sz="1500" b="1" dirty="0"/>
                        <a:t>Comp. Cost</a:t>
                      </a:r>
                      <a:endParaRPr kumimoji="1" lang="ja-JP" altLang="en-US" sz="1500" b="1" dirty="0"/>
                    </a:p>
                  </a:txBody>
                  <a:tcPr marL="68580" marR="68580" marT="34290" marB="34290" anchor="ctr">
                    <a:solidFill>
                      <a:schemeClr val="bg2"/>
                    </a:solidFill>
                  </a:tcPr>
                </a:tc>
                <a:tc>
                  <a:txBody>
                    <a:bodyPr/>
                    <a:lstStyle/>
                    <a:p>
                      <a:pPr algn="ctr"/>
                      <a:r>
                        <a:rPr kumimoji="1" lang="en" altLang="ja-JP" sz="1500" b="1" dirty="0"/>
                        <a:t>Sim. in Non-Eq. States</a:t>
                      </a:r>
                      <a:endParaRPr kumimoji="1" lang="ja-JP" altLang="en-US" sz="1500" b="1" dirty="0"/>
                    </a:p>
                  </a:txBody>
                  <a:tcPr marL="68580" marR="68580" marT="34290" marB="34290" anchor="ctr">
                    <a:solidFill>
                      <a:schemeClr val="bg2"/>
                    </a:solidFill>
                  </a:tcPr>
                </a:tc>
                <a:extLst>
                  <a:ext uri="{0D108BD9-81ED-4DB2-BD59-A6C34878D82A}">
                    <a16:rowId xmlns:a16="http://schemas.microsoft.com/office/drawing/2014/main" val="277593557"/>
                  </a:ext>
                </a:extLst>
              </a:tr>
              <a:tr h="427886">
                <a:tc>
                  <a:txBody>
                    <a:bodyPr/>
                    <a:lstStyle/>
                    <a:p>
                      <a:pPr algn="ctr"/>
                      <a:r>
                        <a:rPr kumimoji="1" lang="en-US" altLang="ja-JP" sz="1500" b="1" dirty="0"/>
                        <a:t>MD</a:t>
                      </a:r>
                      <a:endParaRPr kumimoji="1" lang="ja-JP" altLang="en-US" sz="1500" b="1" dirty="0"/>
                    </a:p>
                  </a:txBody>
                  <a:tcPr marL="68580" marR="68580" marT="34290" marB="34290" anchor="ctr">
                    <a:solidFill>
                      <a:schemeClr val="bg2"/>
                    </a:solidFill>
                  </a:tcPr>
                </a:tc>
                <a:tc>
                  <a:txBody>
                    <a:bodyPr/>
                    <a:lstStyle/>
                    <a:p>
                      <a:pPr algn="ctr"/>
                      <a:r>
                        <a:rPr kumimoji="1" lang="en-US" altLang="ja-JP" sz="2100" b="1" dirty="0"/>
                        <a:t>×</a:t>
                      </a:r>
                      <a:endParaRPr kumimoji="1" lang="ja-JP" altLang="en-US" sz="2100" b="1" dirty="0"/>
                    </a:p>
                  </a:txBody>
                  <a:tcPr marL="68580" marR="68580" marT="34290" marB="34290" anchor="ctr"/>
                </a:tc>
                <a:tc>
                  <a:txBody>
                    <a:bodyPr/>
                    <a:lstStyle/>
                    <a:p>
                      <a:pPr algn="ctr"/>
                      <a:r>
                        <a:rPr kumimoji="1" lang="ja-JP" altLang="en-US" sz="2100" b="1" dirty="0"/>
                        <a:t>○</a:t>
                      </a:r>
                    </a:p>
                  </a:txBody>
                  <a:tcPr marL="68580" marR="68580" marT="34290" marB="34290" anchor="ctr"/>
                </a:tc>
                <a:extLst>
                  <a:ext uri="{0D108BD9-81ED-4DB2-BD59-A6C34878D82A}">
                    <a16:rowId xmlns:a16="http://schemas.microsoft.com/office/drawing/2014/main" val="2811640947"/>
                  </a:ext>
                </a:extLst>
              </a:tr>
              <a:tr h="427886">
                <a:tc>
                  <a:txBody>
                    <a:bodyPr/>
                    <a:lstStyle/>
                    <a:p>
                      <a:pPr algn="ctr"/>
                      <a:r>
                        <a:rPr kumimoji="1" lang="en-US" altLang="ja-JP" sz="1500" b="1" dirty="0" err="1"/>
                        <a:t>kMC</a:t>
                      </a:r>
                      <a:endParaRPr kumimoji="1" lang="ja-JP" altLang="en-US" sz="1500" b="1" dirty="0"/>
                    </a:p>
                  </a:txBody>
                  <a:tcPr marL="68580" marR="68580" marT="34290" marB="34290" anchor="ctr">
                    <a:solidFill>
                      <a:schemeClr val="bg2"/>
                    </a:solidFill>
                  </a:tcPr>
                </a:tc>
                <a:tc>
                  <a:txBody>
                    <a:bodyPr/>
                    <a:lstStyle/>
                    <a:p>
                      <a:pPr algn="ctr"/>
                      <a:r>
                        <a:rPr kumimoji="1" lang="ja-JP" altLang="en-US" sz="2100" b="1" dirty="0"/>
                        <a:t>○</a:t>
                      </a:r>
                    </a:p>
                  </a:txBody>
                  <a:tcPr marL="68580" marR="68580" marT="34290" marB="34290" anchor="ctr"/>
                </a:tc>
                <a:tc>
                  <a:txBody>
                    <a:bodyPr/>
                    <a:lstStyle/>
                    <a:p>
                      <a:pPr algn="ctr"/>
                      <a:r>
                        <a:rPr kumimoji="1" lang="en-US" altLang="ja-JP" sz="2100" b="1" dirty="0"/>
                        <a:t>×</a:t>
                      </a:r>
                      <a:endParaRPr kumimoji="1" lang="ja-JP" altLang="en-US" sz="2100" b="1" dirty="0"/>
                    </a:p>
                  </a:txBody>
                  <a:tcPr marL="68580" marR="68580" marT="34290" marB="34290" anchor="ctr"/>
                </a:tc>
                <a:extLst>
                  <a:ext uri="{0D108BD9-81ED-4DB2-BD59-A6C34878D82A}">
                    <a16:rowId xmlns:a16="http://schemas.microsoft.com/office/drawing/2014/main" val="826642645"/>
                  </a:ext>
                </a:extLst>
              </a:tr>
            </a:tbl>
          </a:graphicData>
        </a:graphic>
      </p:graphicFrame>
      <p:sp>
        <p:nvSpPr>
          <p:cNvPr id="65" name="テキスト ボックス 64">
            <a:extLst>
              <a:ext uri="{FF2B5EF4-FFF2-40B4-BE49-F238E27FC236}">
                <a16:creationId xmlns:a16="http://schemas.microsoft.com/office/drawing/2014/main" id="{8A9BAF8F-9EF1-3E47-AD5E-E5606592E558}"/>
              </a:ext>
            </a:extLst>
          </p:cNvPr>
          <p:cNvSpPr txBox="1"/>
          <p:nvPr/>
        </p:nvSpPr>
        <p:spPr>
          <a:xfrm>
            <a:off x="629288" y="3888586"/>
            <a:ext cx="3262020" cy="553998"/>
          </a:xfrm>
          <a:prstGeom prst="rect">
            <a:avLst/>
          </a:prstGeom>
          <a:noFill/>
        </p:spPr>
        <p:txBody>
          <a:bodyPr wrap="square" rtlCol="0">
            <a:spAutoFit/>
          </a:bodyPr>
          <a:lstStyle/>
          <a:p>
            <a:pPr marL="214313" indent="-214313">
              <a:buFont typeface="Arial" panose="020B0604020202020204" pitchFamily="34" charset="0"/>
              <a:buChar char="•"/>
            </a:pPr>
            <a:r>
              <a:rPr kumimoji="1" lang="en-US" altLang="ja-JP" sz="1500" dirty="0"/>
              <a:t>Molecular dynamics (MD) </a:t>
            </a:r>
          </a:p>
          <a:p>
            <a:pPr marL="214313" indent="-214313">
              <a:buFont typeface="Arial" panose="020B0604020202020204" pitchFamily="34" charset="0"/>
              <a:buChar char="•"/>
            </a:pPr>
            <a:r>
              <a:rPr kumimoji="1" lang="en-US" altLang="ja-JP" sz="1500" dirty="0"/>
              <a:t>kinetic Monte Carlo (</a:t>
            </a:r>
            <a:r>
              <a:rPr kumimoji="1" lang="en-US" altLang="ja-JP" sz="1500" dirty="0" err="1"/>
              <a:t>kMC</a:t>
            </a:r>
            <a:r>
              <a:rPr kumimoji="1" lang="en-US" altLang="ja-JP" sz="1500" dirty="0"/>
              <a:t>)</a:t>
            </a:r>
            <a:endParaRPr kumimoji="1" lang="ja-JP" altLang="en-US" sz="1500" dirty="0"/>
          </a:p>
        </p:txBody>
      </p:sp>
      <p:sp>
        <p:nvSpPr>
          <p:cNvPr id="72" name="四角形: 角を丸くする 71">
            <a:extLst>
              <a:ext uri="{FF2B5EF4-FFF2-40B4-BE49-F238E27FC236}">
                <a16:creationId xmlns:a16="http://schemas.microsoft.com/office/drawing/2014/main" id="{B705E967-C07B-CE4C-B354-D1595A101D24}"/>
              </a:ext>
            </a:extLst>
          </p:cNvPr>
          <p:cNvSpPr/>
          <p:nvPr/>
        </p:nvSpPr>
        <p:spPr>
          <a:xfrm>
            <a:off x="56418" y="3762316"/>
            <a:ext cx="3870148" cy="2619012"/>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0" name="テキスト ボックス 69">
            <a:extLst>
              <a:ext uri="{FF2B5EF4-FFF2-40B4-BE49-F238E27FC236}">
                <a16:creationId xmlns:a16="http://schemas.microsoft.com/office/drawing/2014/main" id="{94B742F3-9575-7827-E1D0-BC9CA6EEAD69}"/>
              </a:ext>
            </a:extLst>
          </p:cNvPr>
          <p:cNvSpPr txBox="1"/>
          <p:nvPr/>
        </p:nvSpPr>
        <p:spPr>
          <a:xfrm>
            <a:off x="658892" y="3546397"/>
            <a:ext cx="2760980" cy="369332"/>
          </a:xfrm>
          <a:prstGeom prst="rect">
            <a:avLst/>
          </a:prstGeom>
          <a:solidFill>
            <a:schemeClr val="bg1"/>
          </a:solidFill>
        </p:spPr>
        <p:txBody>
          <a:bodyPr wrap="square" lIns="0" tIns="46800" rIns="0">
            <a:spAutoFit/>
          </a:bodyPr>
          <a:lstStyle/>
          <a:p>
            <a:pPr algn="ctr"/>
            <a:r>
              <a:rPr lang="en" altLang="ja-JP" b="1" dirty="0"/>
              <a:t>Comparison of methods</a:t>
            </a:r>
            <a:endParaRPr lang="ja-JP" altLang="en-US" b="1" dirty="0"/>
          </a:p>
        </p:txBody>
      </p:sp>
      <p:sp>
        <p:nvSpPr>
          <p:cNvPr id="85" name="テキスト ボックス 84">
            <a:extLst>
              <a:ext uri="{FF2B5EF4-FFF2-40B4-BE49-F238E27FC236}">
                <a16:creationId xmlns:a16="http://schemas.microsoft.com/office/drawing/2014/main" id="{D3326BEC-856C-A916-ABEE-42463AD54A1D}"/>
              </a:ext>
            </a:extLst>
          </p:cNvPr>
          <p:cNvSpPr txBox="1"/>
          <p:nvPr/>
        </p:nvSpPr>
        <p:spPr>
          <a:xfrm>
            <a:off x="4040232" y="3940691"/>
            <a:ext cx="2587635" cy="369332"/>
          </a:xfrm>
          <a:prstGeom prst="rect">
            <a:avLst/>
          </a:prstGeom>
          <a:solidFill>
            <a:schemeClr val="bg1"/>
          </a:solidFill>
          <a:ln>
            <a:noFill/>
          </a:ln>
        </p:spPr>
        <p:txBody>
          <a:bodyPr wrap="square" rtlCol="0">
            <a:spAutoFit/>
          </a:bodyPr>
          <a:lstStyle/>
          <a:p>
            <a:pPr algn="ctr"/>
            <a:r>
              <a:rPr kumimoji="1" lang="en-US" altLang="ja-JP" b="1" dirty="0">
                <a:solidFill>
                  <a:srgbClr val="00B0F0"/>
                </a:solidFill>
              </a:rPr>
              <a:t>Injection: MD</a:t>
            </a:r>
            <a:endParaRPr kumimoji="1" lang="ja-JP" altLang="en-US" b="1" dirty="0">
              <a:solidFill>
                <a:srgbClr val="FF0000"/>
              </a:solidFill>
            </a:endParaRPr>
          </a:p>
        </p:txBody>
      </p:sp>
      <p:grpSp>
        <p:nvGrpSpPr>
          <p:cNvPr id="104" name="グループ化 103">
            <a:extLst>
              <a:ext uri="{FF2B5EF4-FFF2-40B4-BE49-F238E27FC236}">
                <a16:creationId xmlns:a16="http://schemas.microsoft.com/office/drawing/2014/main" id="{BC433B13-D85E-A7BD-8432-31D0F5D59E1D}"/>
              </a:ext>
            </a:extLst>
          </p:cNvPr>
          <p:cNvGrpSpPr/>
          <p:nvPr/>
        </p:nvGrpSpPr>
        <p:grpSpPr>
          <a:xfrm>
            <a:off x="4261198" y="4420836"/>
            <a:ext cx="2289863" cy="1514790"/>
            <a:chOff x="6555400" y="3793395"/>
            <a:chExt cx="3053150" cy="2019720"/>
          </a:xfrm>
        </p:grpSpPr>
        <p:cxnSp>
          <p:nvCxnSpPr>
            <p:cNvPr id="78" name="直線コネクタ 77">
              <a:extLst>
                <a:ext uri="{FF2B5EF4-FFF2-40B4-BE49-F238E27FC236}">
                  <a16:creationId xmlns:a16="http://schemas.microsoft.com/office/drawing/2014/main" id="{5E2E331C-4CE7-EDC6-833D-8543A0C43692}"/>
                </a:ext>
              </a:extLst>
            </p:cNvPr>
            <p:cNvCxnSpPr>
              <a:cxnSpLocks/>
            </p:cNvCxnSpPr>
            <p:nvPr/>
          </p:nvCxnSpPr>
          <p:spPr>
            <a:xfrm>
              <a:off x="6555400" y="4932375"/>
              <a:ext cx="28370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A3B9D3C5-C2B6-A677-4912-C823156DF16F}"/>
                </a:ext>
              </a:extLst>
            </p:cNvPr>
            <p:cNvSpPr txBox="1"/>
            <p:nvPr/>
          </p:nvSpPr>
          <p:spPr>
            <a:xfrm>
              <a:off x="8129725" y="4582102"/>
              <a:ext cx="1478825" cy="430887"/>
            </a:xfrm>
            <a:prstGeom prst="rect">
              <a:avLst/>
            </a:prstGeom>
            <a:noFill/>
          </p:spPr>
          <p:txBody>
            <a:bodyPr wrap="square" rtlCol="0">
              <a:spAutoFit/>
            </a:bodyPr>
            <a:lstStyle/>
            <a:p>
              <a:pPr algn="ctr"/>
              <a:r>
                <a:rPr lang="en-US" altLang="ja-JP" sz="1500" dirty="0"/>
                <a:t>W surface</a:t>
              </a:r>
              <a:endParaRPr kumimoji="1" lang="ja-JP" altLang="en-US" sz="1500" dirty="0"/>
            </a:p>
          </p:txBody>
        </p:sp>
        <p:grpSp>
          <p:nvGrpSpPr>
            <p:cNvPr id="86" name="グループ化 85">
              <a:extLst>
                <a:ext uri="{FF2B5EF4-FFF2-40B4-BE49-F238E27FC236}">
                  <a16:creationId xmlns:a16="http://schemas.microsoft.com/office/drawing/2014/main" id="{0CA64D76-4FAB-B581-7837-87D718D927AD}"/>
                </a:ext>
              </a:extLst>
            </p:cNvPr>
            <p:cNvGrpSpPr/>
            <p:nvPr/>
          </p:nvGrpSpPr>
          <p:grpSpPr>
            <a:xfrm>
              <a:off x="6948577" y="5010177"/>
              <a:ext cx="467679" cy="430886"/>
              <a:chOff x="3759753" y="1993033"/>
              <a:chExt cx="467679" cy="430886"/>
            </a:xfrm>
          </p:grpSpPr>
          <p:sp>
            <p:nvSpPr>
              <p:cNvPr id="87" name="テキスト ボックス 86">
                <a:extLst>
                  <a:ext uri="{FF2B5EF4-FFF2-40B4-BE49-F238E27FC236}">
                    <a16:creationId xmlns:a16="http://schemas.microsoft.com/office/drawing/2014/main" id="{F459F692-1D32-B011-55B3-F30718102E78}"/>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88" name="楕円 87">
                <a:extLst>
                  <a:ext uri="{FF2B5EF4-FFF2-40B4-BE49-F238E27FC236}">
                    <a16:creationId xmlns:a16="http://schemas.microsoft.com/office/drawing/2014/main" id="{8D3A24E7-651D-3376-099A-134350D3AEA5}"/>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89" name="グループ化 88">
              <a:extLst>
                <a:ext uri="{FF2B5EF4-FFF2-40B4-BE49-F238E27FC236}">
                  <a16:creationId xmlns:a16="http://schemas.microsoft.com/office/drawing/2014/main" id="{77F1843A-94BC-DD65-1C17-D19ABE7C610D}"/>
                </a:ext>
              </a:extLst>
            </p:cNvPr>
            <p:cNvGrpSpPr/>
            <p:nvPr/>
          </p:nvGrpSpPr>
          <p:grpSpPr>
            <a:xfrm>
              <a:off x="7306390" y="5382229"/>
              <a:ext cx="467679" cy="430886"/>
              <a:chOff x="3759753" y="1993033"/>
              <a:chExt cx="467679" cy="430886"/>
            </a:xfrm>
          </p:grpSpPr>
          <p:sp>
            <p:nvSpPr>
              <p:cNvPr id="90" name="テキスト ボックス 89">
                <a:extLst>
                  <a:ext uri="{FF2B5EF4-FFF2-40B4-BE49-F238E27FC236}">
                    <a16:creationId xmlns:a16="http://schemas.microsoft.com/office/drawing/2014/main" id="{64465351-532E-B8E0-C089-DB886438463D}"/>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91" name="楕円 90">
                <a:extLst>
                  <a:ext uri="{FF2B5EF4-FFF2-40B4-BE49-F238E27FC236}">
                    <a16:creationId xmlns:a16="http://schemas.microsoft.com/office/drawing/2014/main" id="{09D17CEC-B8BD-DA5C-5FDB-EED3CBC2A524}"/>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92" name="グループ化 91">
              <a:extLst>
                <a:ext uri="{FF2B5EF4-FFF2-40B4-BE49-F238E27FC236}">
                  <a16:creationId xmlns:a16="http://schemas.microsoft.com/office/drawing/2014/main" id="{9F826CD2-BD42-8396-245A-055F2ACB1619}"/>
                </a:ext>
              </a:extLst>
            </p:cNvPr>
            <p:cNvGrpSpPr/>
            <p:nvPr/>
          </p:nvGrpSpPr>
          <p:grpSpPr>
            <a:xfrm>
              <a:off x="7722813" y="5075998"/>
              <a:ext cx="467679" cy="430886"/>
              <a:chOff x="3759753" y="1993033"/>
              <a:chExt cx="467679" cy="430886"/>
            </a:xfrm>
          </p:grpSpPr>
          <p:sp>
            <p:nvSpPr>
              <p:cNvPr id="93" name="テキスト ボックス 92">
                <a:extLst>
                  <a:ext uri="{FF2B5EF4-FFF2-40B4-BE49-F238E27FC236}">
                    <a16:creationId xmlns:a16="http://schemas.microsoft.com/office/drawing/2014/main" id="{7A4D0473-65B8-2770-AA55-1A87A33020B7}"/>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94" name="楕円 93">
                <a:extLst>
                  <a:ext uri="{FF2B5EF4-FFF2-40B4-BE49-F238E27FC236}">
                    <a16:creationId xmlns:a16="http://schemas.microsoft.com/office/drawing/2014/main" id="{D267A9EF-45E9-9B24-4F84-ECA9EC90D97D}"/>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95" name="グループ化 94">
              <a:extLst>
                <a:ext uri="{FF2B5EF4-FFF2-40B4-BE49-F238E27FC236}">
                  <a16:creationId xmlns:a16="http://schemas.microsoft.com/office/drawing/2014/main" id="{3B5D0CAC-B8C1-281A-982F-5F7E48CBE5D6}"/>
                </a:ext>
              </a:extLst>
            </p:cNvPr>
            <p:cNvGrpSpPr/>
            <p:nvPr/>
          </p:nvGrpSpPr>
          <p:grpSpPr>
            <a:xfrm>
              <a:off x="8298782" y="5296488"/>
              <a:ext cx="467679" cy="430886"/>
              <a:chOff x="3759753" y="1993033"/>
              <a:chExt cx="467679" cy="430886"/>
            </a:xfrm>
          </p:grpSpPr>
          <p:sp>
            <p:nvSpPr>
              <p:cNvPr id="96" name="テキスト ボックス 95">
                <a:extLst>
                  <a:ext uri="{FF2B5EF4-FFF2-40B4-BE49-F238E27FC236}">
                    <a16:creationId xmlns:a16="http://schemas.microsoft.com/office/drawing/2014/main" id="{45A868E9-C20F-F809-50EC-082EAB5AC690}"/>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97" name="楕円 96">
                <a:extLst>
                  <a:ext uri="{FF2B5EF4-FFF2-40B4-BE49-F238E27FC236}">
                    <a16:creationId xmlns:a16="http://schemas.microsoft.com/office/drawing/2014/main" id="{69464504-1DE8-A0BB-B97C-BD088D43C741}"/>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98" name="グループ化 97">
              <a:extLst>
                <a:ext uri="{FF2B5EF4-FFF2-40B4-BE49-F238E27FC236}">
                  <a16:creationId xmlns:a16="http://schemas.microsoft.com/office/drawing/2014/main" id="{4CB391DA-97CF-5626-1B95-D489228BA99F}"/>
                </a:ext>
              </a:extLst>
            </p:cNvPr>
            <p:cNvGrpSpPr/>
            <p:nvPr/>
          </p:nvGrpSpPr>
          <p:grpSpPr>
            <a:xfrm>
              <a:off x="7731120" y="3793395"/>
              <a:ext cx="467679" cy="430886"/>
              <a:chOff x="3912153" y="1993033"/>
              <a:chExt cx="467679" cy="430886"/>
            </a:xfrm>
          </p:grpSpPr>
          <p:sp>
            <p:nvSpPr>
              <p:cNvPr id="101" name="テキスト ボックス 100">
                <a:extLst>
                  <a:ext uri="{FF2B5EF4-FFF2-40B4-BE49-F238E27FC236}">
                    <a16:creationId xmlns:a16="http://schemas.microsoft.com/office/drawing/2014/main" id="{599C71C9-30E0-7E97-D51C-EDE0A6A8537B}"/>
                  </a:ext>
                </a:extLst>
              </p:cNvPr>
              <p:cNvSpPr txBox="1"/>
              <p:nvPr/>
            </p:nvSpPr>
            <p:spPr>
              <a:xfrm>
                <a:off x="39121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02" name="楕円 101">
                <a:extLst>
                  <a:ext uri="{FF2B5EF4-FFF2-40B4-BE49-F238E27FC236}">
                    <a16:creationId xmlns:a16="http://schemas.microsoft.com/office/drawing/2014/main" id="{FDDAC308-F397-5104-D2F0-46120055C647}"/>
                  </a:ext>
                </a:extLst>
              </p:cNvPr>
              <p:cNvSpPr>
                <a:spLocks noChangeAspect="1"/>
              </p:cNvSpPr>
              <p:nvPr/>
            </p:nvSpPr>
            <p:spPr>
              <a:xfrm>
                <a:off x="39904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cxnSp>
          <p:nvCxnSpPr>
            <p:cNvPr id="103" name="直線矢印コネクタ 102">
              <a:extLst>
                <a:ext uri="{FF2B5EF4-FFF2-40B4-BE49-F238E27FC236}">
                  <a16:creationId xmlns:a16="http://schemas.microsoft.com/office/drawing/2014/main" id="{F55E2FF2-7991-0490-21E8-07B29001250B}"/>
                </a:ext>
              </a:extLst>
            </p:cNvPr>
            <p:cNvCxnSpPr/>
            <p:nvPr/>
          </p:nvCxnSpPr>
          <p:spPr>
            <a:xfrm>
              <a:off x="7963088" y="4221010"/>
              <a:ext cx="0" cy="5817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29" name="テキスト ボックス 128">
            <a:extLst>
              <a:ext uri="{FF2B5EF4-FFF2-40B4-BE49-F238E27FC236}">
                <a16:creationId xmlns:a16="http://schemas.microsoft.com/office/drawing/2014/main" id="{D9484AAD-651C-B13C-88D1-D0DA66BF6EC0}"/>
              </a:ext>
            </a:extLst>
          </p:cNvPr>
          <p:cNvSpPr txBox="1"/>
          <p:nvPr/>
        </p:nvSpPr>
        <p:spPr>
          <a:xfrm>
            <a:off x="6579690" y="3942893"/>
            <a:ext cx="2539457" cy="369332"/>
          </a:xfrm>
          <a:prstGeom prst="rect">
            <a:avLst/>
          </a:prstGeom>
          <a:noFill/>
          <a:ln>
            <a:noFill/>
          </a:ln>
        </p:spPr>
        <p:txBody>
          <a:bodyPr wrap="square" rtlCol="0">
            <a:spAutoFit/>
          </a:bodyPr>
          <a:lstStyle/>
          <a:p>
            <a:pPr algn="ctr"/>
            <a:r>
              <a:rPr lang="en-US" altLang="ja-JP" b="1" dirty="0">
                <a:solidFill>
                  <a:srgbClr val="FFC000"/>
                </a:solidFill>
              </a:rPr>
              <a:t>Diffusion: </a:t>
            </a:r>
            <a:r>
              <a:rPr lang="en-US" altLang="ja-JP" b="1" dirty="0" err="1">
                <a:solidFill>
                  <a:srgbClr val="FFC000"/>
                </a:solidFill>
              </a:rPr>
              <a:t>kMC</a:t>
            </a:r>
            <a:r>
              <a:rPr lang="en-US" altLang="ja-JP" b="1" dirty="0">
                <a:solidFill>
                  <a:srgbClr val="FFC000"/>
                </a:solidFill>
              </a:rPr>
              <a:t> </a:t>
            </a:r>
            <a:endParaRPr kumimoji="1" lang="ja-JP" altLang="en-US" b="1" dirty="0">
              <a:solidFill>
                <a:srgbClr val="FF0000"/>
              </a:solidFill>
            </a:endParaRPr>
          </a:p>
        </p:txBody>
      </p:sp>
      <p:grpSp>
        <p:nvGrpSpPr>
          <p:cNvPr id="156" name="グループ化 155">
            <a:extLst>
              <a:ext uri="{FF2B5EF4-FFF2-40B4-BE49-F238E27FC236}">
                <a16:creationId xmlns:a16="http://schemas.microsoft.com/office/drawing/2014/main" id="{9A4AA1CE-D48E-6F2F-B269-36CC323F3E2B}"/>
              </a:ext>
            </a:extLst>
          </p:cNvPr>
          <p:cNvGrpSpPr/>
          <p:nvPr/>
        </p:nvGrpSpPr>
        <p:grpSpPr>
          <a:xfrm>
            <a:off x="6768154" y="4966504"/>
            <a:ext cx="2347154" cy="894284"/>
            <a:chOff x="9013320" y="4543785"/>
            <a:chExt cx="3129539" cy="1192378"/>
          </a:xfrm>
        </p:grpSpPr>
        <p:cxnSp>
          <p:nvCxnSpPr>
            <p:cNvPr id="125" name="直線コネクタ 124">
              <a:extLst>
                <a:ext uri="{FF2B5EF4-FFF2-40B4-BE49-F238E27FC236}">
                  <a16:creationId xmlns:a16="http://schemas.microsoft.com/office/drawing/2014/main" id="{847ECED2-772F-A129-9417-43CBBFEFF5D1}"/>
                </a:ext>
              </a:extLst>
            </p:cNvPr>
            <p:cNvCxnSpPr>
              <a:cxnSpLocks/>
            </p:cNvCxnSpPr>
            <p:nvPr/>
          </p:nvCxnSpPr>
          <p:spPr>
            <a:xfrm>
              <a:off x="9078285" y="4897001"/>
              <a:ext cx="28370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56878538-33B1-F47A-F84C-F35459608E9B}"/>
                </a:ext>
              </a:extLst>
            </p:cNvPr>
            <p:cNvSpPr txBox="1"/>
            <p:nvPr/>
          </p:nvSpPr>
          <p:spPr>
            <a:xfrm>
              <a:off x="10581034" y="4543785"/>
              <a:ext cx="1561825" cy="430886"/>
            </a:xfrm>
            <a:prstGeom prst="rect">
              <a:avLst/>
            </a:prstGeom>
            <a:noFill/>
          </p:spPr>
          <p:txBody>
            <a:bodyPr wrap="square" rtlCol="0">
              <a:spAutoFit/>
            </a:bodyPr>
            <a:lstStyle/>
            <a:p>
              <a:pPr algn="ctr"/>
              <a:r>
                <a:rPr kumimoji="1" lang="en-US" altLang="ja-JP" sz="1500" dirty="0"/>
                <a:t>W surface</a:t>
              </a:r>
              <a:endParaRPr kumimoji="1" lang="ja-JP" altLang="en-US" sz="1500" dirty="0"/>
            </a:p>
          </p:txBody>
        </p:sp>
        <p:grpSp>
          <p:nvGrpSpPr>
            <p:cNvPr id="131" name="グループ化 130">
              <a:extLst>
                <a:ext uri="{FF2B5EF4-FFF2-40B4-BE49-F238E27FC236}">
                  <a16:creationId xmlns:a16="http://schemas.microsoft.com/office/drawing/2014/main" id="{BC3FA22E-B7AF-BA25-5517-155C4E47C6BF}"/>
                </a:ext>
              </a:extLst>
            </p:cNvPr>
            <p:cNvGrpSpPr/>
            <p:nvPr/>
          </p:nvGrpSpPr>
          <p:grpSpPr>
            <a:xfrm>
              <a:off x="9093951" y="5305277"/>
              <a:ext cx="467679" cy="430886"/>
              <a:chOff x="3759753" y="1993033"/>
              <a:chExt cx="467679" cy="430886"/>
            </a:xfrm>
          </p:grpSpPr>
          <p:sp>
            <p:nvSpPr>
              <p:cNvPr id="132" name="テキスト ボックス 131">
                <a:extLst>
                  <a:ext uri="{FF2B5EF4-FFF2-40B4-BE49-F238E27FC236}">
                    <a16:creationId xmlns:a16="http://schemas.microsoft.com/office/drawing/2014/main" id="{21BA9EDA-E2AB-9295-9D26-5F68330D644F}"/>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33" name="楕円 132">
                <a:extLst>
                  <a:ext uri="{FF2B5EF4-FFF2-40B4-BE49-F238E27FC236}">
                    <a16:creationId xmlns:a16="http://schemas.microsoft.com/office/drawing/2014/main" id="{535C8FA4-2169-27E7-02CC-23F1EC7D50AB}"/>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134" name="グループ化 133">
              <a:extLst>
                <a:ext uri="{FF2B5EF4-FFF2-40B4-BE49-F238E27FC236}">
                  <a16:creationId xmlns:a16="http://schemas.microsoft.com/office/drawing/2014/main" id="{97C2F064-E199-B7F9-1AAD-89474DB1709D}"/>
                </a:ext>
              </a:extLst>
            </p:cNvPr>
            <p:cNvGrpSpPr/>
            <p:nvPr/>
          </p:nvGrpSpPr>
          <p:grpSpPr>
            <a:xfrm>
              <a:off x="9935011" y="5265884"/>
              <a:ext cx="467679" cy="430886"/>
              <a:chOff x="3759753" y="1993033"/>
              <a:chExt cx="467679" cy="430886"/>
            </a:xfrm>
          </p:grpSpPr>
          <p:sp>
            <p:nvSpPr>
              <p:cNvPr id="135" name="テキスト ボックス 134">
                <a:extLst>
                  <a:ext uri="{FF2B5EF4-FFF2-40B4-BE49-F238E27FC236}">
                    <a16:creationId xmlns:a16="http://schemas.microsoft.com/office/drawing/2014/main" id="{7D7DEF76-D99E-CA24-945D-0238DB8A5B42}"/>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36" name="楕円 135">
                <a:extLst>
                  <a:ext uri="{FF2B5EF4-FFF2-40B4-BE49-F238E27FC236}">
                    <a16:creationId xmlns:a16="http://schemas.microsoft.com/office/drawing/2014/main" id="{88E02186-6BA1-8C0E-5844-119E4574E0AC}"/>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137" name="グループ化 136">
              <a:extLst>
                <a:ext uri="{FF2B5EF4-FFF2-40B4-BE49-F238E27FC236}">
                  <a16:creationId xmlns:a16="http://schemas.microsoft.com/office/drawing/2014/main" id="{3BF5A012-A4DB-F74E-F1F3-4DE48A87ADA6}"/>
                </a:ext>
              </a:extLst>
            </p:cNvPr>
            <p:cNvGrpSpPr/>
            <p:nvPr/>
          </p:nvGrpSpPr>
          <p:grpSpPr>
            <a:xfrm>
              <a:off x="9392862" y="4953216"/>
              <a:ext cx="467679" cy="430886"/>
              <a:chOff x="3759753" y="1993033"/>
              <a:chExt cx="467679" cy="430886"/>
            </a:xfrm>
          </p:grpSpPr>
          <p:sp>
            <p:nvSpPr>
              <p:cNvPr id="138" name="テキスト ボックス 137">
                <a:extLst>
                  <a:ext uri="{FF2B5EF4-FFF2-40B4-BE49-F238E27FC236}">
                    <a16:creationId xmlns:a16="http://schemas.microsoft.com/office/drawing/2014/main" id="{05EE5644-FA5D-ADD8-7B05-F91F78515A25}"/>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39" name="楕円 138">
                <a:extLst>
                  <a:ext uri="{FF2B5EF4-FFF2-40B4-BE49-F238E27FC236}">
                    <a16:creationId xmlns:a16="http://schemas.microsoft.com/office/drawing/2014/main" id="{8BE66B5B-08E9-4531-8CF0-E3BF14C55B1A}"/>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140" name="グループ化 139">
              <a:extLst>
                <a:ext uri="{FF2B5EF4-FFF2-40B4-BE49-F238E27FC236}">
                  <a16:creationId xmlns:a16="http://schemas.microsoft.com/office/drawing/2014/main" id="{4E509D17-7D28-7BD9-6F6F-887BAD652A71}"/>
                </a:ext>
              </a:extLst>
            </p:cNvPr>
            <p:cNvGrpSpPr/>
            <p:nvPr/>
          </p:nvGrpSpPr>
          <p:grpSpPr>
            <a:xfrm>
              <a:off x="10480538" y="4970873"/>
              <a:ext cx="467679" cy="430886"/>
              <a:chOff x="3759753" y="1993033"/>
              <a:chExt cx="467679" cy="430886"/>
            </a:xfrm>
          </p:grpSpPr>
          <p:sp>
            <p:nvSpPr>
              <p:cNvPr id="141" name="テキスト ボックス 140">
                <a:extLst>
                  <a:ext uri="{FF2B5EF4-FFF2-40B4-BE49-F238E27FC236}">
                    <a16:creationId xmlns:a16="http://schemas.microsoft.com/office/drawing/2014/main" id="{2BF3B20D-9225-B3C1-ED30-477C49BBFB0B}"/>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42" name="楕円 141">
                <a:extLst>
                  <a:ext uri="{FF2B5EF4-FFF2-40B4-BE49-F238E27FC236}">
                    <a16:creationId xmlns:a16="http://schemas.microsoft.com/office/drawing/2014/main" id="{8CA96264-B560-A19D-89FF-6FFB833F6339}"/>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143" name="グループ化 142">
              <a:extLst>
                <a:ext uri="{FF2B5EF4-FFF2-40B4-BE49-F238E27FC236}">
                  <a16:creationId xmlns:a16="http://schemas.microsoft.com/office/drawing/2014/main" id="{B6B12836-7966-FFB0-D3A3-26953AB43D8A}"/>
                </a:ext>
              </a:extLst>
            </p:cNvPr>
            <p:cNvGrpSpPr/>
            <p:nvPr/>
          </p:nvGrpSpPr>
          <p:grpSpPr>
            <a:xfrm>
              <a:off x="10987355" y="5274614"/>
              <a:ext cx="467679" cy="430886"/>
              <a:chOff x="3759753" y="1993033"/>
              <a:chExt cx="467679" cy="430886"/>
            </a:xfrm>
          </p:grpSpPr>
          <p:sp>
            <p:nvSpPr>
              <p:cNvPr id="144" name="テキスト ボックス 143">
                <a:extLst>
                  <a:ext uri="{FF2B5EF4-FFF2-40B4-BE49-F238E27FC236}">
                    <a16:creationId xmlns:a16="http://schemas.microsoft.com/office/drawing/2014/main" id="{0AC52BC7-7C64-5850-7CAF-B23EC623FB24}"/>
                  </a:ext>
                </a:extLst>
              </p:cNvPr>
              <p:cNvSpPr txBox="1"/>
              <p:nvPr/>
            </p:nvSpPr>
            <p:spPr>
              <a:xfrm>
                <a:off x="3759753" y="1993033"/>
                <a:ext cx="467679" cy="430886"/>
              </a:xfrm>
              <a:prstGeom prst="rect">
                <a:avLst/>
              </a:prstGeom>
              <a:noFill/>
            </p:spPr>
            <p:txBody>
              <a:bodyPr wrap="square" rtlCol="0">
                <a:spAutoFit/>
              </a:bodyPr>
              <a:lstStyle/>
              <a:p>
                <a:pPr algn="ctr"/>
                <a:r>
                  <a:rPr kumimoji="1" lang="en-US" altLang="ja-JP" sz="1500" dirty="0">
                    <a:latin typeface="Times New Roman" panose="02020603050405020304" pitchFamily="18" charset="0"/>
                    <a:cs typeface="Times New Roman" panose="02020603050405020304" pitchFamily="18" charset="0"/>
                  </a:rPr>
                  <a:t>H</a:t>
                </a:r>
                <a:endParaRPr kumimoji="1" lang="ja-JP" altLang="en-US" sz="1500" dirty="0">
                  <a:latin typeface="Times New Roman" panose="02020603050405020304" pitchFamily="18" charset="0"/>
                  <a:cs typeface="Times New Roman" panose="02020603050405020304" pitchFamily="18" charset="0"/>
                </a:endParaRPr>
              </a:p>
            </p:txBody>
          </p:sp>
          <p:sp>
            <p:nvSpPr>
              <p:cNvPr id="148" name="楕円 147">
                <a:extLst>
                  <a:ext uri="{FF2B5EF4-FFF2-40B4-BE49-F238E27FC236}">
                    <a16:creationId xmlns:a16="http://schemas.microsoft.com/office/drawing/2014/main" id="{26EBDB74-BE23-632A-4982-5E590E326F08}"/>
                  </a:ext>
                </a:extLst>
              </p:cNvPr>
              <p:cNvSpPr>
                <a:spLocks noChangeAspect="1"/>
              </p:cNvSpPr>
              <p:nvPr/>
            </p:nvSpPr>
            <p:spPr>
              <a:xfrm>
                <a:off x="3838028" y="2039042"/>
                <a:ext cx="324000" cy="3240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cxnSp>
          <p:nvCxnSpPr>
            <p:cNvPr id="149" name="直線矢印コネクタ 148">
              <a:extLst>
                <a:ext uri="{FF2B5EF4-FFF2-40B4-BE49-F238E27FC236}">
                  <a16:creationId xmlns:a16="http://schemas.microsoft.com/office/drawing/2014/main" id="{7C909F38-EB17-8DF4-4A8F-F7EEC50C4384}"/>
                </a:ext>
              </a:extLst>
            </p:cNvPr>
            <p:cNvCxnSpPr>
              <a:cxnSpLocks/>
              <a:stCxn id="133" idx="1"/>
            </p:cNvCxnSpPr>
            <p:nvPr/>
          </p:nvCxnSpPr>
          <p:spPr>
            <a:xfrm flipH="1" flipV="1">
              <a:off x="9013320" y="5203054"/>
              <a:ext cx="206355" cy="1956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0" name="直線矢印コネクタ 149">
              <a:extLst>
                <a:ext uri="{FF2B5EF4-FFF2-40B4-BE49-F238E27FC236}">
                  <a16:creationId xmlns:a16="http://schemas.microsoft.com/office/drawing/2014/main" id="{353F7522-EBC1-A182-9356-4BA53A64B9A0}"/>
                </a:ext>
              </a:extLst>
            </p:cNvPr>
            <p:cNvCxnSpPr>
              <a:stCxn id="139" idx="5"/>
            </p:cNvCxnSpPr>
            <p:nvPr/>
          </p:nvCxnSpPr>
          <p:spPr>
            <a:xfrm>
              <a:off x="9747688" y="5275776"/>
              <a:ext cx="112853" cy="880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A1DD2442-1D6B-88FF-0313-2E6A72BFBDFC}"/>
                </a:ext>
              </a:extLst>
            </p:cNvPr>
            <p:cNvCxnSpPr>
              <a:stCxn id="136" idx="0"/>
            </p:cNvCxnSpPr>
            <p:nvPr/>
          </p:nvCxnSpPr>
          <p:spPr>
            <a:xfrm flipH="1" flipV="1">
              <a:off x="10168850" y="5075585"/>
              <a:ext cx="6436" cy="2363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4" name="直線矢印コネクタ 153">
              <a:extLst>
                <a:ext uri="{FF2B5EF4-FFF2-40B4-BE49-F238E27FC236}">
                  <a16:creationId xmlns:a16="http://schemas.microsoft.com/office/drawing/2014/main" id="{2868D446-4C14-31BE-8BFC-CD6917B1999E}"/>
                </a:ext>
              </a:extLst>
            </p:cNvPr>
            <p:cNvCxnSpPr>
              <a:cxnSpLocks/>
            </p:cNvCxnSpPr>
            <p:nvPr/>
          </p:nvCxnSpPr>
          <p:spPr>
            <a:xfrm flipH="1">
              <a:off x="10521776" y="5328206"/>
              <a:ext cx="109447" cy="25038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C037AB8D-BA1B-7571-11EF-2ADFFE2DC2E1}"/>
                </a:ext>
              </a:extLst>
            </p:cNvPr>
            <p:cNvCxnSpPr>
              <a:cxnSpLocks/>
            </p:cNvCxnSpPr>
            <p:nvPr/>
          </p:nvCxnSpPr>
          <p:spPr>
            <a:xfrm flipV="1">
              <a:off x="11257660" y="5023800"/>
              <a:ext cx="47449" cy="2924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163" name="四角形: 角を丸くする 162">
            <a:extLst>
              <a:ext uri="{FF2B5EF4-FFF2-40B4-BE49-F238E27FC236}">
                <a16:creationId xmlns:a16="http://schemas.microsoft.com/office/drawing/2014/main" id="{56D0F918-E662-378F-5955-6056B64F11C2}"/>
              </a:ext>
            </a:extLst>
          </p:cNvPr>
          <p:cNvSpPr/>
          <p:nvPr/>
        </p:nvSpPr>
        <p:spPr>
          <a:xfrm>
            <a:off x="4081489" y="3717032"/>
            <a:ext cx="4996401" cy="226060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65" name="直線コネクタ 164">
            <a:extLst>
              <a:ext uri="{FF2B5EF4-FFF2-40B4-BE49-F238E27FC236}">
                <a16:creationId xmlns:a16="http://schemas.microsoft.com/office/drawing/2014/main" id="{B07CAF31-78BC-7578-EC07-24D0024FDF79}"/>
              </a:ext>
            </a:extLst>
          </p:cNvPr>
          <p:cNvCxnSpPr>
            <a:cxnSpLocks/>
            <a:stCxn id="163" idx="2"/>
            <a:endCxn id="163" idx="0"/>
          </p:cNvCxnSpPr>
          <p:nvPr/>
        </p:nvCxnSpPr>
        <p:spPr>
          <a:xfrm flipV="1">
            <a:off x="6579689" y="3717032"/>
            <a:ext cx="0" cy="2260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テキスト ボックス 161">
            <a:extLst>
              <a:ext uri="{FF2B5EF4-FFF2-40B4-BE49-F238E27FC236}">
                <a16:creationId xmlns:a16="http://schemas.microsoft.com/office/drawing/2014/main" id="{29583662-653D-A1DF-138B-ECCF96B25830}"/>
              </a:ext>
            </a:extLst>
          </p:cNvPr>
          <p:cNvSpPr txBox="1"/>
          <p:nvPr/>
        </p:nvSpPr>
        <p:spPr>
          <a:xfrm>
            <a:off x="4807768" y="3504353"/>
            <a:ext cx="3640198" cy="415498"/>
          </a:xfrm>
          <a:prstGeom prst="rect">
            <a:avLst/>
          </a:prstGeom>
          <a:solidFill>
            <a:schemeClr val="bg1"/>
          </a:solidFill>
        </p:spPr>
        <p:txBody>
          <a:bodyPr wrap="square">
            <a:spAutoFit/>
          </a:bodyPr>
          <a:lstStyle/>
          <a:p>
            <a:pPr algn="ctr"/>
            <a:r>
              <a:rPr lang="en" altLang="ja-JP" sz="2100" b="1" dirty="0"/>
              <a:t>Hybrid simulation method</a:t>
            </a:r>
            <a:endParaRPr lang="ja-JP" altLang="en-US" sz="2100" b="1" dirty="0"/>
          </a:p>
        </p:txBody>
      </p:sp>
      <p:sp>
        <p:nvSpPr>
          <p:cNvPr id="10" name="テキスト ボックス 9">
            <a:extLst>
              <a:ext uri="{FF2B5EF4-FFF2-40B4-BE49-F238E27FC236}">
                <a16:creationId xmlns:a16="http://schemas.microsoft.com/office/drawing/2014/main" id="{11EAE69E-4DC9-8F05-2329-4EBB2AA45D24}"/>
              </a:ext>
            </a:extLst>
          </p:cNvPr>
          <p:cNvSpPr txBox="1"/>
          <p:nvPr/>
        </p:nvSpPr>
        <p:spPr>
          <a:xfrm>
            <a:off x="1855762" y="1541806"/>
            <a:ext cx="937095" cy="300082"/>
          </a:xfrm>
          <a:prstGeom prst="rect">
            <a:avLst/>
          </a:prstGeom>
          <a:noFill/>
        </p:spPr>
        <p:txBody>
          <a:bodyPr wrap="square" rtlCol="0">
            <a:spAutoFit/>
          </a:bodyPr>
          <a:lstStyle/>
          <a:p>
            <a:pPr algn="ctr"/>
            <a:r>
              <a:rPr kumimoji="1" lang="en-US" altLang="ja-JP" sz="1350" b="1" dirty="0"/>
              <a:t>~ 1 </a:t>
            </a:r>
            <a:r>
              <a:rPr kumimoji="1" lang="en-US" altLang="ja-JP" sz="1350" b="1" dirty="0" err="1"/>
              <a:t>ps</a:t>
            </a:r>
            <a:endParaRPr kumimoji="1" lang="ja-JP" altLang="en-US" sz="1350" b="1" dirty="0"/>
          </a:p>
        </p:txBody>
      </p:sp>
      <p:sp>
        <p:nvSpPr>
          <p:cNvPr id="46" name="テキスト ボックス 45">
            <a:extLst>
              <a:ext uri="{FF2B5EF4-FFF2-40B4-BE49-F238E27FC236}">
                <a16:creationId xmlns:a16="http://schemas.microsoft.com/office/drawing/2014/main" id="{E199DBF2-F20A-01F7-C41F-532BE5EB14E3}"/>
              </a:ext>
            </a:extLst>
          </p:cNvPr>
          <p:cNvSpPr txBox="1"/>
          <p:nvPr/>
        </p:nvSpPr>
        <p:spPr>
          <a:xfrm>
            <a:off x="4459258" y="1543225"/>
            <a:ext cx="1028259" cy="300082"/>
          </a:xfrm>
          <a:prstGeom prst="rect">
            <a:avLst/>
          </a:prstGeom>
          <a:noFill/>
        </p:spPr>
        <p:txBody>
          <a:bodyPr wrap="square" rtlCol="0">
            <a:spAutoFit/>
          </a:bodyPr>
          <a:lstStyle/>
          <a:p>
            <a:pPr algn="ctr"/>
            <a:r>
              <a:rPr lang="en-US" altLang="ja-JP" sz="1350" b="1" dirty="0"/>
              <a:t>~ 0.1 </a:t>
            </a:r>
            <a:r>
              <a:rPr lang="en-US" altLang="ja-JP" sz="1350" b="1" dirty="0" err="1"/>
              <a:t>μ</a:t>
            </a:r>
            <a:r>
              <a:rPr kumimoji="1" lang="en-US" altLang="ja-JP" sz="1350" b="1" dirty="0" err="1"/>
              <a:t>s</a:t>
            </a:r>
            <a:endParaRPr kumimoji="1" lang="ja-JP" altLang="en-US" sz="1350" b="1" dirty="0"/>
          </a:p>
        </p:txBody>
      </p:sp>
      <p:sp>
        <p:nvSpPr>
          <p:cNvPr id="47" name="テキスト ボックス 46">
            <a:extLst>
              <a:ext uri="{FF2B5EF4-FFF2-40B4-BE49-F238E27FC236}">
                <a16:creationId xmlns:a16="http://schemas.microsoft.com/office/drawing/2014/main" id="{DB1297F8-E0F7-AA02-CD37-096F78C93B3E}"/>
              </a:ext>
            </a:extLst>
          </p:cNvPr>
          <p:cNvSpPr txBox="1"/>
          <p:nvPr/>
        </p:nvSpPr>
        <p:spPr>
          <a:xfrm>
            <a:off x="7216057" y="1570154"/>
            <a:ext cx="937095" cy="300082"/>
          </a:xfrm>
          <a:prstGeom prst="rect">
            <a:avLst/>
          </a:prstGeom>
          <a:noFill/>
        </p:spPr>
        <p:txBody>
          <a:bodyPr wrap="square" rtlCol="0">
            <a:spAutoFit/>
          </a:bodyPr>
          <a:lstStyle/>
          <a:p>
            <a:pPr algn="ctr"/>
            <a:r>
              <a:rPr kumimoji="1" lang="en-US" altLang="ja-JP" sz="1350" b="1" dirty="0"/>
              <a:t>~ 1 </a:t>
            </a:r>
            <a:r>
              <a:rPr kumimoji="1" lang="en-US" altLang="ja-JP" sz="1350" b="1" dirty="0" err="1"/>
              <a:t>ps</a:t>
            </a:r>
            <a:endParaRPr kumimoji="1" lang="ja-JP" altLang="en-US" sz="1350" b="1" dirty="0"/>
          </a:p>
        </p:txBody>
      </p:sp>
      <p:sp>
        <p:nvSpPr>
          <p:cNvPr id="12" name="テキスト ボックス 11">
            <a:extLst>
              <a:ext uri="{FF2B5EF4-FFF2-40B4-BE49-F238E27FC236}">
                <a16:creationId xmlns:a16="http://schemas.microsoft.com/office/drawing/2014/main" id="{CA762164-334E-449D-A3E6-02FA317513FC}"/>
              </a:ext>
            </a:extLst>
          </p:cNvPr>
          <p:cNvSpPr txBox="1"/>
          <p:nvPr/>
        </p:nvSpPr>
        <p:spPr>
          <a:xfrm>
            <a:off x="153347" y="307014"/>
            <a:ext cx="8855343" cy="461665"/>
          </a:xfrm>
          <a:prstGeom prst="rect">
            <a:avLst/>
          </a:prstGeom>
          <a:noFill/>
        </p:spPr>
        <p:txBody>
          <a:bodyPr wrap="square">
            <a:spAutoFit/>
          </a:bodyPr>
          <a:lstStyle/>
          <a:p>
            <a:pPr algn="ctr"/>
            <a:r>
              <a:rPr lang="en" altLang="ja-JP" sz="2400" dirty="0"/>
              <a:t>Attempt at a Deep Learning Assisted </a:t>
            </a:r>
            <a:r>
              <a:rPr lang="en" altLang="ja-JP" sz="2400" dirty="0" err="1"/>
              <a:t>kMC</a:t>
            </a:r>
            <a:r>
              <a:rPr lang="en" altLang="ja-JP" sz="2400" dirty="0"/>
              <a:t>-MD Hybrid Method</a:t>
            </a:r>
            <a:endParaRPr lang="ja-JP" altLang="en-US" sz="2400"/>
          </a:p>
        </p:txBody>
      </p:sp>
      <p:sp>
        <p:nvSpPr>
          <p:cNvPr id="3" name="テキスト ボックス 2">
            <a:extLst>
              <a:ext uri="{FF2B5EF4-FFF2-40B4-BE49-F238E27FC236}">
                <a16:creationId xmlns:a16="http://schemas.microsoft.com/office/drawing/2014/main" id="{CDB5BC61-7205-1153-E07C-5A4AB8530A05}"/>
              </a:ext>
            </a:extLst>
          </p:cNvPr>
          <p:cNvSpPr txBox="1"/>
          <p:nvPr/>
        </p:nvSpPr>
        <p:spPr>
          <a:xfrm>
            <a:off x="356743" y="890750"/>
            <a:ext cx="8430513" cy="369332"/>
          </a:xfrm>
          <a:prstGeom prst="rect">
            <a:avLst/>
          </a:prstGeom>
          <a:noFill/>
          <a:ln w="25400">
            <a:solidFill>
              <a:srgbClr val="FFC000"/>
            </a:solidFill>
          </a:ln>
        </p:spPr>
        <p:txBody>
          <a:bodyPr wrap="none" rtlCol="0">
            <a:spAutoFit/>
          </a:bodyPr>
          <a:lstStyle/>
          <a:p>
            <a:r>
              <a:rPr kumimoji="1" lang="en-US" altLang="ja-JP" dirty="0"/>
              <a:t>Objective: </a:t>
            </a:r>
            <a:r>
              <a:rPr lang="en" altLang="ja-JP" dirty="0"/>
              <a:t>Simulation of hydrogen atom accumulation due to continuous injection</a:t>
            </a:r>
            <a:endParaRPr kumimoji="1" lang="ja-JP" altLang="en-US"/>
          </a:p>
        </p:txBody>
      </p:sp>
    </p:spTree>
    <p:extLst>
      <p:ext uri="{BB962C8B-B14F-4D97-AF65-F5344CB8AC3E}">
        <p14:creationId xmlns:p14="http://schemas.microsoft.com/office/powerpoint/2010/main" val="36115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6E4F6-C6F5-4727-C206-FE8F8DAF4C96}"/>
              </a:ext>
            </a:extLst>
          </p:cNvPr>
          <p:cNvSpPr>
            <a:spLocks noGrp="1"/>
          </p:cNvSpPr>
          <p:nvPr>
            <p:ph type="title"/>
          </p:nvPr>
        </p:nvSpPr>
        <p:spPr>
          <a:xfrm>
            <a:off x="628650" y="311562"/>
            <a:ext cx="7886700" cy="572652"/>
          </a:xfrm>
        </p:spPr>
        <p:txBody>
          <a:bodyPr>
            <a:normAutofit/>
          </a:bodyPr>
          <a:lstStyle/>
          <a:p>
            <a:pPr algn="ctr"/>
            <a:r>
              <a:rPr lang="en-US" altLang="ja-JP" b="1" dirty="0"/>
              <a:t>Purpose and method</a:t>
            </a:r>
            <a:endParaRPr kumimoji="1" lang="ja-JP" altLang="en-US" b="1" dirty="0"/>
          </a:p>
        </p:txBody>
      </p:sp>
      <p:cxnSp>
        <p:nvCxnSpPr>
          <p:cNvPr id="4" name="直線コネクタ 3">
            <a:extLst>
              <a:ext uri="{FF2B5EF4-FFF2-40B4-BE49-F238E27FC236}">
                <a16:creationId xmlns:a16="http://schemas.microsoft.com/office/drawing/2014/main" id="{2B2C215B-114F-AA1D-633C-785C1CF91E5E}"/>
              </a:ext>
            </a:extLst>
          </p:cNvPr>
          <p:cNvCxnSpPr>
            <a:cxnSpLocks/>
          </p:cNvCxnSpPr>
          <p:nvPr/>
        </p:nvCxnSpPr>
        <p:spPr>
          <a:xfrm>
            <a:off x="179070" y="972184"/>
            <a:ext cx="8785860"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D8254A0-F35E-9F7F-0183-BAEC6F1DDE46}"/>
              </a:ext>
            </a:extLst>
          </p:cNvPr>
          <p:cNvSpPr txBox="1"/>
          <p:nvPr/>
        </p:nvSpPr>
        <p:spPr>
          <a:xfrm>
            <a:off x="545216" y="1187835"/>
            <a:ext cx="8094086" cy="1107996"/>
          </a:xfrm>
          <a:prstGeom prst="rect">
            <a:avLst/>
          </a:prstGeom>
          <a:noFill/>
          <a:ln w="28575">
            <a:noFill/>
          </a:ln>
        </p:spPr>
        <p:txBody>
          <a:bodyPr wrap="square" rtlCol="0">
            <a:spAutoFit/>
          </a:bodyPr>
          <a:lstStyle/>
          <a:p>
            <a:pPr algn="just" defTabSz="685800"/>
            <a:r>
              <a:rPr kumimoji="1" lang="en-US" altLang="ja-JP" sz="2200" dirty="0">
                <a:solidFill>
                  <a:prstClr val="black"/>
                </a:solidFill>
                <a:latin typeface="Times New Roman"/>
                <a:ea typeface="游ゴシック"/>
              </a:rPr>
              <a:t>Hybrid method has the problem that it needs considerable computation cost for the calculation of the migration barrier and trapping site required for </a:t>
            </a:r>
            <a:r>
              <a:rPr kumimoji="1" lang="en-US" altLang="ja-JP" sz="2200" dirty="0" err="1">
                <a:solidFill>
                  <a:prstClr val="black"/>
                </a:solidFill>
                <a:latin typeface="Times New Roman"/>
                <a:ea typeface="游ゴシック"/>
              </a:rPr>
              <a:t>kMC</a:t>
            </a:r>
            <a:r>
              <a:rPr kumimoji="1" lang="en-US" altLang="ja-JP" sz="2200" dirty="0">
                <a:solidFill>
                  <a:prstClr val="black"/>
                </a:solidFill>
                <a:latin typeface="Times New Roman"/>
                <a:ea typeface="游ゴシック"/>
              </a:rPr>
              <a:t> calculation.</a:t>
            </a:r>
            <a:endParaRPr kumimoji="1" lang="ja-JP" altLang="en-US" sz="2200" dirty="0">
              <a:solidFill>
                <a:prstClr val="black"/>
              </a:solidFill>
              <a:latin typeface="Times New Roman"/>
              <a:ea typeface="游ゴシック"/>
            </a:endParaRPr>
          </a:p>
        </p:txBody>
      </p:sp>
      <p:sp>
        <p:nvSpPr>
          <p:cNvPr id="6" name="矢印: 下 32">
            <a:extLst>
              <a:ext uri="{FF2B5EF4-FFF2-40B4-BE49-F238E27FC236}">
                <a16:creationId xmlns:a16="http://schemas.microsoft.com/office/drawing/2014/main" id="{06FBAF8B-B2EE-6A4F-7095-BB38C67DC051}"/>
              </a:ext>
            </a:extLst>
          </p:cNvPr>
          <p:cNvSpPr/>
          <p:nvPr/>
        </p:nvSpPr>
        <p:spPr>
          <a:xfrm>
            <a:off x="1361934" y="3438070"/>
            <a:ext cx="166693" cy="235145"/>
          </a:xfrm>
          <a:custGeom>
            <a:avLst>
              <a:gd name="f0" fmla="val 14908"/>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0000"/>
          </a:solidFill>
          <a:ln w="12701" cap="flat">
            <a:solidFill>
              <a:srgbClr val="00000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endParaRPr kumimoji="1" lang="en-US" sz="1351" kern="0" dirty="0">
              <a:solidFill>
                <a:srgbClr val="FFFFFF"/>
              </a:solidFill>
              <a:latin typeface="Calibri"/>
              <a:ea typeface="游ゴシック" pitchFamily="34"/>
            </a:endParaRPr>
          </a:p>
        </p:txBody>
      </p:sp>
      <p:grpSp>
        <p:nvGrpSpPr>
          <p:cNvPr id="7" name="グループ化 6">
            <a:extLst>
              <a:ext uri="{FF2B5EF4-FFF2-40B4-BE49-F238E27FC236}">
                <a16:creationId xmlns:a16="http://schemas.microsoft.com/office/drawing/2014/main" id="{3AF397EB-445E-B211-078E-CED1FDD074E1}"/>
              </a:ext>
            </a:extLst>
          </p:cNvPr>
          <p:cNvGrpSpPr/>
          <p:nvPr/>
        </p:nvGrpSpPr>
        <p:grpSpPr>
          <a:xfrm>
            <a:off x="812496" y="3708001"/>
            <a:ext cx="1302314" cy="639067"/>
            <a:chOff x="1389097" y="2485883"/>
            <a:chExt cx="1736419" cy="852089"/>
          </a:xfrm>
        </p:grpSpPr>
        <p:sp>
          <p:nvSpPr>
            <p:cNvPr id="14" name="正方形/長方形 13">
              <a:extLst>
                <a:ext uri="{FF2B5EF4-FFF2-40B4-BE49-F238E27FC236}">
                  <a16:creationId xmlns:a16="http://schemas.microsoft.com/office/drawing/2014/main" id="{06CF7F4C-BAF9-A916-6E59-6078468C4678}"/>
                </a:ext>
              </a:extLst>
            </p:cNvPr>
            <p:cNvSpPr/>
            <p:nvPr/>
          </p:nvSpPr>
          <p:spPr>
            <a:xfrm>
              <a:off x="1398406" y="2522837"/>
              <a:ext cx="1727110" cy="815135"/>
            </a:xfrm>
            <a:prstGeom prst="rect">
              <a:avLst/>
            </a:prstGeom>
            <a:pattFill prst="wdUpDiag">
              <a:fgClr>
                <a:schemeClr val="tx1"/>
              </a:fgClr>
              <a:bgClr>
                <a:schemeClr val="bg1">
                  <a:lumMod val="5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dirty="0">
                <a:solidFill>
                  <a:prstClr val="white"/>
                </a:solidFill>
                <a:latin typeface="Times New Roman"/>
                <a:ea typeface="游ゴシック"/>
              </a:endParaRPr>
            </a:p>
          </p:txBody>
        </p:sp>
        <p:cxnSp>
          <p:nvCxnSpPr>
            <p:cNvPr id="15" name="直線矢印コネクタ 8">
              <a:extLst>
                <a:ext uri="{FF2B5EF4-FFF2-40B4-BE49-F238E27FC236}">
                  <a16:creationId xmlns:a16="http://schemas.microsoft.com/office/drawing/2014/main" id="{F007C3B6-3344-D77A-7200-94F56E3BC725}"/>
                </a:ext>
              </a:extLst>
            </p:cNvPr>
            <p:cNvCxnSpPr>
              <a:cxnSpLocks/>
            </p:cNvCxnSpPr>
            <p:nvPr/>
          </p:nvCxnSpPr>
          <p:spPr>
            <a:xfrm flipV="1">
              <a:off x="1389097" y="2485883"/>
              <a:ext cx="1735970" cy="2299"/>
            </a:xfrm>
            <a:prstGeom prst="straightConnector1">
              <a:avLst/>
            </a:prstGeom>
            <a:noFill/>
            <a:ln w="57150" cap="flat">
              <a:solidFill>
                <a:srgbClr val="000000"/>
              </a:solidFill>
              <a:prstDash val="solid"/>
              <a:miter/>
            </a:ln>
          </p:spPr>
        </p:cxnSp>
      </p:grpSp>
      <p:sp>
        <p:nvSpPr>
          <p:cNvPr id="8" name="テキスト ボックス 7">
            <a:extLst>
              <a:ext uri="{FF2B5EF4-FFF2-40B4-BE49-F238E27FC236}">
                <a16:creationId xmlns:a16="http://schemas.microsoft.com/office/drawing/2014/main" id="{47BFD752-019C-BA5B-9D54-FE5B69B90273}"/>
              </a:ext>
            </a:extLst>
          </p:cNvPr>
          <p:cNvSpPr txBox="1"/>
          <p:nvPr/>
        </p:nvSpPr>
        <p:spPr>
          <a:xfrm>
            <a:off x="1851824" y="4076201"/>
            <a:ext cx="205339" cy="300082"/>
          </a:xfrm>
          <a:prstGeom prst="rect">
            <a:avLst/>
          </a:prstGeom>
          <a:noFill/>
        </p:spPr>
        <p:txBody>
          <a:bodyPr wrap="square" rtlCol="0">
            <a:spAutoFit/>
          </a:bodyPr>
          <a:lstStyle/>
          <a:p>
            <a:pPr algn="ctr" defTabSz="685800"/>
            <a:r>
              <a:rPr kumimoji="1" lang="en-US" altLang="ja-JP" sz="1350" b="1" dirty="0">
                <a:solidFill>
                  <a:srgbClr val="FF0000"/>
                </a:solidFill>
                <a:latin typeface="Times New Roman"/>
                <a:ea typeface="游ゴシック"/>
              </a:rPr>
              <a:t>W</a:t>
            </a:r>
            <a:endParaRPr kumimoji="1" lang="ja-JP" altLang="en-US" sz="1350" b="1" dirty="0">
              <a:solidFill>
                <a:srgbClr val="FF0000"/>
              </a:solidFill>
              <a:latin typeface="Times New Roman"/>
              <a:ea typeface="游ゴシック"/>
            </a:endParaRPr>
          </a:p>
        </p:txBody>
      </p:sp>
      <p:sp>
        <p:nvSpPr>
          <p:cNvPr id="9" name="フローチャート: 結合子 21">
            <a:extLst>
              <a:ext uri="{FF2B5EF4-FFF2-40B4-BE49-F238E27FC236}">
                <a16:creationId xmlns:a16="http://schemas.microsoft.com/office/drawing/2014/main" id="{53938BFF-F078-CF2C-821C-BA2A12F2F376}"/>
              </a:ext>
            </a:extLst>
          </p:cNvPr>
          <p:cNvSpPr/>
          <p:nvPr/>
        </p:nvSpPr>
        <p:spPr>
          <a:xfrm>
            <a:off x="1731455" y="3818220"/>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10" name="フローチャート: 結合子 21">
            <a:extLst>
              <a:ext uri="{FF2B5EF4-FFF2-40B4-BE49-F238E27FC236}">
                <a16:creationId xmlns:a16="http://schemas.microsoft.com/office/drawing/2014/main" id="{5730F9F2-6CEA-314A-D32C-185ED9DF8703}"/>
              </a:ext>
            </a:extLst>
          </p:cNvPr>
          <p:cNvSpPr/>
          <p:nvPr/>
        </p:nvSpPr>
        <p:spPr>
          <a:xfrm>
            <a:off x="1304829" y="4042754"/>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11" name="フローチャート: 結合子 21">
            <a:extLst>
              <a:ext uri="{FF2B5EF4-FFF2-40B4-BE49-F238E27FC236}">
                <a16:creationId xmlns:a16="http://schemas.microsoft.com/office/drawing/2014/main" id="{0063601F-EFA8-AF2C-D45F-229E81A19714}"/>
              </a:ext>
            </a:extLst>
          </p:cNvPr>
          <p:cNvSpPr/>
          <p:nvPr/>
        </p:nvSpPr>
        <p:spPr>
          <a:xfrm>
            <a:off x="917003" y="3811795"/>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12" name="フローチャート: 結合子 21">
            <a:extLst>
              <a:ext uri="{FF2B5EF4-FFF2-40B4-BE49-F238E27FC236}">
                <a16:creationId xmlns:a16="http://schemas.microsoft.com/office/drawing/2014/main" id="{F8D1CE5B-E329-9736-865D-579BB74A71B0}"/>
              </a:ext>
            </a:extLst>
          </p:cNvPr>
          <p:cNvSpPr/>
          <p:nvPr/>
        </p:nvSpPr>
        <p:spPr>
          <a:xfrm>
            <a:off x="1338286" y="3183248"/>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AFD00EB-985C-FBD2-8903-D14F77E94CD4}"/>
              </a:ext>
            </a:extLst>
          </p:cNvPr>
          <p:cNvSpPr txBox="1"/>
          <p:nvPr/>
        </p:nvSpPr>
        <p:spPr>
          <a:xfrm>
            <a:off x="528541" y="2566196"/>
            <a:ext cx="1897267" cy="646331"/>
          </a:xfrm>
          <a:prstGeom prst="rect">
            <a:avLst/>
          </a:prstGeom>
          <a:noFill/>
          <a:ln w="28575">
            <a:noFill/>
          </a:ln>
        </p:spPr>
        <p:txBody>
          <a:bodyPr wrap="square" rtlCol="0">
            <a:spAutoFit/>
          </a:bodyPr>
          <a:lstStyle/>
          <a:p>
            <a:pPr algn="ctr" defTabSz="685800"/>
            <a:r>
              <a:rPr kumimoji="1" lang="en-US" altLang="ja-JP" b="1" dirty="0">
                <a:solidFill>
                  <a:prstClr val="black"/>
                </a:solidFill>
                <a:latin typeface="Times New Roman"/>
                <a:ea typeface="游ゴシック"/>
              </a:rPr>
              <a:t>injection </a:t>
            </a:r>
          </a:p>
          <a:p>
            <a:pPr algn="ctr" defTabSz="685800"/>
            <a:r>
              <a:rPr kumimoji="1" lang="en-US" altLang="ja-JP" b="1" dirty="0">
                <a:solidFill>
                  <a:prstClr val="black"/>
                </a:solidFill>
                <a:latin typeface="Times New Roman"/>
                <a:ea typeface="游ゴシック"/>
              </a:rPr>
              <a:t>(MD)</a:t>
            </a:r>
            <a:endParaRPr kumimoji="1" lang="ja-JP" altLang="en-US" b="1" dirty="0">
              <a:solidFill>
                <a:prstClr val="black"/>
              </a:solidFill>
              <a:latin typeface="Times New Roman"/>
              <a:ea typeface="游ゴシック"/>
            </a:endParaRPr>
          </a:p>
        </p:txBody>
      </p:sp>
      <p:sp>
        <p:nvSpPr>
          <p:cNvPr id="60" name="正方形/長方形 59">
            <a:extLst>
              <a:ext uri="{FF2B5EF4-FFF2-40B4-BE49-F238E27FC236}">
                <a16:creationId xmlns:a16="http://schemas.microsoft.com/office/drawing/2014/main" id="{5E2F83EE-3E09-9268-D2F1-4C9D630922DC}"/>
              </a:ext>
            </a:extLst>
          </p:cNvPr>
          <p:cNvSpPr/>
          <p:nvPr/>
        </p:nvSpPr>
        <p:spPr>
          <a:xfrm>
            <a:off x="730401" y="2587677"/>
            <a:ext cx="1463022" cy="18515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grpSp>
        <p:nvGrpSpPr>
          <p:cNvPr id="33" name="グループ化 32">
            <a:extLst>
              <a:ext uri="{FF2B5EF4-FFF2-40B4-BE49-F238E27FC236}">
                <a16:creationId xmlns:a16="http://schemas.microsoft.com/office/drawing/2014/main" id="{DC53211B-D7C6-F977-D5CB-0FEBD4A73F98}"/>
              </a:ext>
            </a:extLst>
          </p:cNvPr>
          <p:cNvGrpSpPr/>
          <p:nvPr/>
        </p:nvGrpSpPr>
        <p:grpSpPr>
          <a:xfrm>
            <a:off x="4935703" y="3726315"/>
            <a:ext cx="1302314" cy="639067"/>
            <a:chOff x="1389097" y="2485883"/>
            <a:chExt cx="1736419" cy="852089"/>
          </a:xfrm>
        </p:grpSpPr>
        <p:sp>
          <p:nvSpPr>
            <p:cNvPr id="41" name="正方形/長方形 40">
              <a:extLst>
                <a:ext uri="{FF2B5EF4-FFF2-40B4-BE49-F238E27FC236}">
                  <a16:creationId xmlns:a16="http://schemas.microsoft.com/office/drawing/2014/main" id="{845C5537-AAEA-9193-2865-39B1D725916B}"/>
                </a:ext>
              </a:extLst>
            </p:cNvPr>
            <p:cNvSpPr/>
            <p:nvPr/>
          </p:nvSpPr>
          <p:spPr>
            <a:xfrm>
              <a:off x="1398406" y="2522837"/>
              <a:ext cx="1727110" cy="815135"/>
            </a:xfrm>
            <a:prstGeom prst="rect">
              <a:avLst/>
            </a:prstGeom>
            <a:pattFill prst="wdUpDiag">
              <a:fgClr>
                <a:schemeClr val="tx1"/>
              </a:fgClr>
              <a:bgClr>
                <a:schemeClr val="bg1">
                  <a:lumMod val="5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dirty="0">
                <a:solidFill>
                  <a:prstClr val="white"/>
                </a:solidFill>
                <a:latin typeface="Times New Roman"/>
                <a:ea typeface="游ゴシック"/>
              </a:endParaRPr>
            </a:p>
          </p:txBody>
        </p:sp>
        <p:cxnSp>
          <p:nvCxnSpPr>
            <p:cNvPr id="42" name="直線矢印コネクタ 8">
              <a:extLst>
                <a:ext uri="{FF2B5EF4-FFF2-40B4-BE49-F238E27FC236}">
                  <a16:creationId xmlns:a16="http://schemas.microsoft.com/office/drawing/2014/main" id="{F125C902-746D-CBD8-3D9C-F78E531A2081}"/>
                </a:ext>
              </a:extLst>
            </p:cNvPr>
            <p:cNvCxnSpPr>
              <a:cxnSpLocks/>
            </p:cNvCxnSpPr>
            <p:nvPr/>
          </p:nvCxnSpPr>
          <p:spPr>
            <a:xfrm flipV="1">
              <a:off x="1389097" y="2485883"/>
              <a:ext cx="1735970" cy="2299"/>
            </a:xfrm>
            <a:prstGeom prst="straightConnector1">
              <a:avLst/>
            </a:prstGeom>
            <a:noFill/>
            <a:ln w="57150" cap="flat">
              <a:solidFill>
                <a:srgbClr val="000000"/>
              </a:solidFill>
              <a:prstDash val="solid"/>
              <a:miter/>
            </a:ln>
          </p:spPr>
        </p:cxnSp>
      </p:grpSp>
      <p:sp>
        <p:nvSpPr>
          <p:cNvPr id="34" name="テキスト ボックス 33">
            <a:extLst>
              <a:ext uri="{FF2B5EF4-FFF2-40B4-BE49-F238E27FC236}">
                <a16:creationId xmlns:a16="http://schemas.microsoft.com/office/drawing/2014/main" id="{6A008B24-1213-8D53-3362-A9BBBFB38834}"/>
              </a:ext>
            </a:extLst>
          </p:cNvPr>
          <p:cNvSpPr txBox="1"/>
          <p:nvPr/>
        </p:nvSpPr>
        <p:spPr>
          <a:xfrm>
            <a:off x="5975031" y="4094515"/>
            <a:ext cx="205339" cy="300082"/>
          </a:xfrm>
          <a:prstGeom prst="rect">
            <a:avLst/>
          </a:prstGeom>
          <a:noFill/>
        </p:spPr>
        <p:txBody>
          <a:bodyPr wrap="square" rtlCol="0">
            <a:spAutoFit/>
          </a:bodyPr>
          <a:lstStyle/>
          <a:p>
            <a:pPr algn="ctr" defTabSz="685800"/>
            <a:r>
              <a:rPr kumimoji="1" lang="en-US" altLang="ja-JP" sz="1350" b="1" dirty="0">
                <a:solidFill>
                  <a:srgbClr val="FF0000"/>
                </a:solidFill>
                <a:latin typeface="Times New Roman"/>
                <a:ea typeface="游ゴシック"/>
              </a:rPr>
              <a:t>W</a:t>
            </a:r>
            <a:endParaRPr kumimoji="1" lang="ja-JP" altLang="en-US" sz="1350" b="1" dirty="0">
              <a:solidFill>
                <a:srgbClr val="FF0000"/>
              </a:solidFill>
              <a:latin typeface="Times New Roman"/>
              <a:ea typeface="游ゴシック"/>
            </a:endParaRPr>
          </a:p>
        </p:txBody>
      </p:sp>
      <p:sp>
        <p:nvSpPr>
          <p:cNvPr id="35" name="フローチャート: 結合子 21">
            <a:extLst>
              <a:ext uri="{FF2B5EF4-FFF2-40B4-BE49-F238E27FC236}">
                <a16:creationId xmlns:a16="http://schemas.microsoft.com/office/drawing/2014/main" id="{DC269D71-8CC9-A2AF-BDBA-21B05D78EE42}"/>
              </a:ext>
            </a:extLst>
          </p:cNvPr>
          <p:cNvSpPr/>
          <p:nvPr/>
        </p:nvSpPr>
        <p:spPr>
          <a:xfrm>
            <a:off x="5854662" y="3836534"/>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36" name="フローチャート: 結合子 21">
            <a:extLst>
              <a:ext uri="{FF2B5EF4-FFF2-40B4-BE49-F238E27FC236}">
                <a16:creationId xmlns:a16="http://schemas.microsoft.com/office/drawing/2014/main" id="{41BC3237-E3A5-A845-CCDA-BAA523C1F6D3}"/>
              </a:ext>
            </a:extLst>
          </p:cNvPr>
          <p:cNvSpPr/>
          <p:nvPr/>
        </p:nvSpPr>
        <p:spPr>
          <a:xfrm>
            <a:off x="5428036" y="4061069"/>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37" name="フローチャート: 結合子 21">
            <a:extLst>
              <a:ext uri="{FF2B5EF4-FFF2-40B4-BE49-F238E27FC236}">
                <a16:creationId xmlns:a16="http://schemas.microsoft.com/office/drawing/2014/main" id="{3345B1D2-D196-E0FD-4238-2AB5D3BF94D5}"/>
              </a:ext>
            </a:extLst>
          </p:cNvPr>
          <p:cNvSpPr/>
          <p:nvPr/>
        </p:nvSpPr>
        <p:spPr>
          <a:xfrm>
            <a:off x="5040210" y="3830109"/>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38" name="フローチャート: 結合子 21">
            <a:extLst>
              <a:ext uri="{FF2B5EF4-FFF2-40B4-BE49-F238E27FC236}">
                <a16:creationId xmlns:a16="http://schemas.microsoft.com/office/drawing/2014/main" id="{110A4EFA-4E39-3591-C616-84A29A7AF92B}"/>
              </a:ext>
            </a:extLst>
          </p:cNvPr>
          <p:cNvSpPr/>
          <p:nvPr/>
        </p:nvSpPr>
        <p:spPr>
          <a:xfrm>
            <a:off x="5491618" y="3183248"/>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0F7C17D9-6518-5E13-1E97-E2332C5A198F}"/>
              </a:ext>
            </a:extLst>
          </p:cNvPr>
          <p:cNvSpPr txBox="1"/>
          <p:nvPr/>
        </p:nvSpPr>
        <p:spPr>
          <a:xfrm>
            <a:off x="5040210" y="2566196"/>
            <a:ext cx="1161448" cy="646331"/>
          </a:xfrm>
          <a:prstGeom prst="rect">
            <a:avLst/>
          </a:prstGeom>
          <a:noFill/>
          <a:ln w="28575">
            <a:noFill/>
          </a:ln>
        </p:spPr>
        <p:txBody>
          <a:bodyPr wrap="square" rtlCol="0">
            <a:spAutoFit/>
          </a:bodyPr>
          <a:lstStyle/>
          <a:p>
            <a:pPr algn="ctr" defTabSz="685800"/>
            <a:r>
              <a:rPr kumimoji="1" lang="en-US" altLang="ja-JP" b="1" dirty="0">
                <a:solidFill>
                  <a:prstClr val="black"/>
                </a:solidFill>
                <a:latin typeface="Times New Roman"/>
                <a:ea typeface="游ゴシック"/>
              </a:rPr>
              <a:t>injection (MD)</a:t>
            </a:r>
            <a:endParaRPr kumimoji="1" lang="ja-JP" altLang="en-US" b="1" dirty="0">
              <a:solidFill>
                <a:prstClr val="black"/>
              </a:solidFill>
              <a:latin typeface="Times New Roman"/>
              <a:ea typeface="游ゴシック"/>
            </a:endParaRPr>
          </a:p>
        </p:txBody>
      </p:sp>
      <p:sp>
        <p:nvSpPr>
          <p:cNvPr id="40" name="フローチャート: 結合子 21">
            <a:extLst>
              <a:ext uri="{FF2B5EF4-FFF2-40B4-BE49-F238E27FC236}">
                <a16:creationId xmlns:a16="http://schemas.microsoft.com/office/drawing/2014/main" id="{A36B3B03-445C-7299-E7C2-766E642B99E5}"/>
              </a:ext>
            </a:extLst>
          </p:cNvPr>
          <p:cNvSpPr/>
          <p:nvPr/>
        </p:nvSpPr>
        <p:spPr>
          <a:xfrm>
            <a:off x="5104079" y="4103666"/>
            <a:ext cx="223038" cy="229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61" name="正方形/長方形 60">
            <a:extLst>
              <a:ext uri="{FF2B5EF4-FFF2-40B4-BE49-F238E27FC236}">
                <a16:creationId xmlns:a16="http://schemas.microsoft.com/office/drawing/2014/main" id="{0CD28BCD-95EE-0509-CC67-D0226A59C414}"/>
              </a:ext>
            </a:extLst>
          </p:cNvPr>
          <p:cNvSpPr/>
          <p:nvPr/>
        </p:nvSpPr>
        <p:spPr>
          <a:xfrm>
            <a:off x="4849597" y="2566196"/>
            <a:ext cx="1463022" cy="18515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grpSp>
        <p:nvGrpSpPr>
          <p:cNvPr id="65" name="グループ化 64">
            <a:extLst>
              <a:ext uri="{FF2B5EF4-FFF2-40B4-BE49-F238E27FC236}">
                <a16:creationId xmlns:a16="http://schemas.microsoft.com/office/drawing/2014/main" id="{EBCAAA15-ADA8-792D-5B3A-086E4E783F09}"/>
              </a:ext>
            </a:extLst>
          </p:cNvPr>
          <p:cNvGrpSpPr/>
          <p:nvPr/>
        </p:nvGrpSpPr>
        <p:grpSpPr>
          <a:xfrm>
            <a:off x="2798064" y="2566196"/>
            <a:ext cx="1463022" cy="1851511"/>
            <a:chOff x="3729050" y="2473777"/>
            <a:chExt cx="1950696" cy="2468681"/>
          </a:xfrm>
        </p:grpSpPr>
        <p:grpSp>
          <p:nvGrpSpPr>
            <p:cNvPr id="16" name="グループ化 15">
              <a:extLst>
                <a:ext uri="{FF2B5EF4-FFF2-40B4-BE49-F238E27FC236}">
                  <a16:creationId xmlns:a16="http://schemas.microsoft.com/office/drawing/2014/main" id="{D867688E-F141-B9AE-31A2-27DA01DE3F65}"/>
                </a:ext>
              </a:extLst>
            </p:cNvPr>
            <p:cNvGrpSpPr/>
            <p:nvPr/>
          </p:nvGrpSpPr>
          <p:grpSpPr>
            <a:xfrm>
              <a:off x="3829787" y="2475425"/>
              <a:ext cx="1728000" cy="2426468"/>
              <a:chOff x="3882735" y="1469254"/>
              <a:chExt cx="1728000" cy="2426468"/>
            </a:xfrm>
          </p:grpSpPr>
          <p:sp>
            <p:nvSpPr>
              <p:cNvPr id="17" name="テキスト ボックス 16">
                <a:extLst>
                  <a:ext uri="{FF2B5EF4-FFF2-40B4-BE49-F238E27FC236}">
                    <a16:creationId xmlns:a16="http://schemas.microsoft.com/office/drawing/2014/main" id="{1AF2D764-53C8-4CB8-2570-29B56D5470DD}"/>
                  </a:ext>
                </a:extLst>
              </p:cNvPr>
              <p:cNvSpPr txBox="1"/>
              <p:nvPr/>
            </p:nvSpPr>
            <p:spPr>
              <a:xfrm>
                <a:off x="3990696" y="1469254"/>
                <a:ext cx="1548597" cy="861774"/>
              </a:xfrm>
              <a:prstGeom prst="rect">
                <a:avLst/>
              </a:prstGeom>
              <a:noFill/>
              <a:ln w="28575">
                <a:noFill/>
              </a:ln>
            </p:spPr>
            <p:txBody>
              <a:bodyPr wrap="square" rtlCol="0">
                <a:spAutoFit/>
              </a:bodyPr>
              <a:lstStyle/>
              <a:p>
                <a:pPr algn="ctr" defTabSz="685800"/>
                <a:r>
                  <a:rPr kumimoji="1" lang="en-US" altLang="ja-JP" b="1" dirty="0">
                    <a:solidFill>
                      <a:prstClr val="black"/>
                    </a:solidFill>
                    <a:latin typeface="Times New Roman"/>
                    <a:ea typeface="游ゴシック"/>
                  </a:rPr>
                  <a:t>diffusion (</a:t>
                </a:r>
                <a:r>
                  <a:rPr kumimoji="1" lang="en-US" altLang="ja-JP" b="1" dirty="0" err="1">
                    <a:solidFill>
                      <a:prstClr val="black"/>
                    </a:solidFill>
                    <a:latin typeface="Times New Roman"/>
                    <a:ea typeface="游ゴシック"/>
                  </a:rPr>
                  <a:t>kMC</a:t>
                </a:r>
                <a:r>
                  <a:rPr kumimoji="1" lang="en-US" altLang="ja-JP" b="1" dirty="0">
                    <a:solidFill>
                      <a:prstClr val="black"/>
                    </a:solidFill>
                    <a:latin typeface="Times New Roman"/>
                    <a:ea typeface="游ゴシック"/>
                  </a:rPr>
                  <a:t>)</a:t>
                </a:r>
                <a:endParaRPr kumimoji="1" lang="ja-JP" altLang="en-US" b="1" dirty="0">
                  <a:solidFill>
                    <a:prstClr val="black"/>
                  </a:solidFill>
                  <a:latin typeface="Times New Roman"/>
                  <a:ea typeface="游ゴシック"/>
                </a:endParaRPr>
              </a:p>
            </p:txBody>
          </p:sp>
          <p:grpSp>
            <p:nvGrpSpPr>
              <p:cNvPr id="18" name="グループ化 17">
                <a:extLst>
                  <a:ext uri="{FF2B5EF4-FFF2-40B4-BE49-F238E27FC236}">
                    <a16:creationId xmlns:a16="http://schemas.microsoft.com/office/drawing/2014/main" id="{C1433D49-9004-7646-2558-08EBE4ED191D}"/>
                  </a:ext>
                </a:extLst>
              </p:cNvPr>
              <p:cNvGrpSpPr/>
              <p:nvPr/>
            </p:nvGrpSpPr>
            <p:grpSpPr>
              <a:xfrm>
                <a:off x="3882735" y="2977021"/>
                <a:ext cx="1728000" cy="918701"/>
                <a:chOff x="3971551" y="2878806"/>
                <a:chExt cx="1728000" cy="918701"/>
              </a:xfrm>
            </p:grpSpPr>
            <p:grpSp>
              <p:nvGrpSpPr>
                <p:cNvPr id="19" name="グループ化 18">
                  <a:extLst>
                    <a:ext uri="{FF2B5EF4-FFF2-40B4-BE49-F238E27FC236}">
                      <a16:creationId xmlns:a16="http://schemas.microsoft.com/office/drawing/2014/main" id="{93E5C84E-9550-79BD-91C5-B7843FA0C0AF}"/>
                    </a:ext>
                  </a:extLst>
                </p:cNvPr>
                <p:cNvGrpSpPr/>
                <p:nvPr/>
              </p:nvGrpSpPr>
              <p:grpSpPr>
                <a:xfrm>
                  <a:off x="3971551" y="2878806"/>
                  <a:ext cx="1728000" cy="856323"/>
                  <a:chOff x="1001067" y="2481649"/>
                  <a:chExt cx="2124449" cy="856323"/>
                </a:xfrm>
              </p:grpSpPr>
              <p:sp>
                <p:nvSpPr>
                  <p:cNvPr id="29" name="正方形/長方形 28">
                    <a:extLst>
                      <a:ext uri="{FF2B5EF4-FFF2-40B4-BE49-F238E27FC236}">
                        <a16:creationId xmlns:a16="http://schemas.microsoft.com/office/drawing/2014/main" id="{06932AEF-4AA4-2685-381A-01C66DBBE384}"/>
                      </a:ext>
                    </a:extLst>
                  </p:cNvPr>
                  <p:cNvSpPr/>
                  <p:nvPr/>
                </p:nvSpPr>
                <p:spPr>
                  <a:xfrm>
                    <a:off x="1012356" y="2522837"/>
                    <a:ext cx="2113160" cy="815135"/>
                  </a:xfrm>
                  <a:prstGeom prst="rect">
                    <a:avLst/>
                  </a:prstGeom>
                  <a:pattFill prst="wdUpDiag">
                    <a:fgClr>
                      <a:schemeClr val="tx1"/>
                    </a:fgClr>
                    <a:bgClr>
                      <a:schemeClr val="bg1">
                        <a:lumMod val="5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dirty="0">
                      <a:solidFill>
                        <a:prstClr val="white"/>
                      </a:solidFill>
                      <a:latin typeface="Times New Roman"/>
                      <a:ea typeface="游ゴシック"/>
                    </a:endParaRPr>
                  </a:p>
                </p:txBody>
              </p:sp>
              <p:cxnSp>
                <p:nvCxnSpPr>
                  <p:cNvPr id="30" name="直線矢印コネクタ 8">
                    <a:extLst>
                      <a:ext uri="{FF2B5EF4-FFF2-40B4-BE49-F238E27FC236}">
                        <a16:creationId xmlns:a16="http://schemas.microsoft.com/office/drawing/2014/main" id="{98C675D4-1738-7007-A5B2-17A8EFA2EFCA}"/>
                      </a:ext>
                    </a:extLst>
                  </p:cNvPr>
                  <p:cNvCxnSpPr>
                    <a:cxnSpLocks/>
                  </p:cNvCxnSpPr>
                  <p:nvPr/>
                </p:nvCxnSpPr>
                <p:spPr>
                  <a:xfrm>
                    <a:off x="1001067" y="2481649"/>
                    <a:ext cx="2124000" cy="4234"/>
                  </a:xfrm>
                  <a:prstGeom prst="straightConnector1">
                    <a:avLst/>
                  </a:prstGeom>
                  <a:noFill/>
                  <a:ln w="57150" cap="flat">
                    <a:solidFill>
                      <a:srgbClr val="000000"/>
                    </a:solidFill>
                    <a:prstDash val="solid"/>
                    <a:miter/>
                  </a:ln>
                </p:spPr>
              </p:cxnSp>
            </p:grpSp>
            <p:sp>
              <p:nvSpPr>
                <p:cNvPr id="20" name="フローチャート: 結合子 21">
                  <a:extLst>
                    <a:ext uri="{FF2B5EF4-FFF2-40B4-BE49-F238E27FC236}">
                      <a16:creationId xmlns:a16="http://schemas.microsoft.com/office/drawing/2014/main" id="{8BF2FB8F-9877-B412-2FB1-518A9B0EA90E}"/>
                    </a:ext>
                  </a:extLst>
                </p:cNvPr>
                <p:cNvSpPr/>
                <p:nvPr/>
              </p:nvSpPr>
              <p:spPr>
                <a:xfrm>
                  <a:off x="5183382" y="2976556"/>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21" name="フローチャート: 結合子 21">
                  <a:extLst>
                    <a:ext uri="{FF2B5EF4-FFF2-40B4-BE49-F238E27FC236}">
                      <a16:creationId xmlns:a16="http://schemas.microsoft.com/office/drawing/2014/main" id="{A9D154DF-C56B-D359-49EC-D4274E3E3E3E}"/>
                    </a:ext>
                  </a:extLst>
                </p:cNvPr>
                <p:cNvSpPr/>
                <p:nvPr/>
              </p:nvSpPr>
              <p:spPr>
                <a:xfrm>
                  <a:off x="4491192" y="3390349"/>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22" name="フローチャート: 結合子 21">
                  <a:extLst>
                    <a:ext uri="{FF2B5EF4-FFF2-40B4-BE49-F238E27FC236}">
                      <a16:creationId xmlns:a16="http://schemas.microsoft.com/office/drawing/2014/main" id="{8AD1E393-A3E2-3957-E9BF-3247C4C7E477}"/>
                    </a:ext>
                  </a:extLst>
                </p:cNvPr>
                <p:cNvSpPr/>
                <p:nvPr/>
              </p:nvSpPr>
              <p:spPr>
                <a:xfrm>
                  <a:off x="4452726" y="2980929"/>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23" name="フローチャート: 結合子 21">
                  <a:extLst>
                    <a:ext uri="{FF2B5EF4-FFF2-40B4-BE49-F238E27FC236}">
                      <a16:creationId xmlns:a16="http://schemas.microsoft.com/office/drawing/2014/main" id="{34908A1D-C65C-5D04-BABA-81E505F1CE64}"/>
                    </a:ext>
                  </a:extLst>
                </p:cNvPr>
                <p:cNvSpPr/>
                <p:nvPr/>
              </p:nvSpPr>
              <p:spPr>
                <a:xfrm>
                  <a:off x="4047315" y="2959213"/>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76E9D349-D5C2-BF22-9B7B-99C8809DCECA}"/>
                    </a:ext>
                  </a:extLst>
                </p:cNvPr>
                <p:cNvSpPr txBox="1"/>
                <p:nvPr/>
              </p:nvSpPr>
              <p:spPr>
                <a:xfrm>
                  <a:off x="5374055" y="3397398"/>
                  <a:ext cx="273785" cy="400109"/>
                </a:xfrm>
                <a:prstGeom prst="rect">
                  <a:avLst/>
                </a:prstGeom>
                <a:noFill/>
              </p:spPr>
              <p:txBody>
                <a:bodyPr wrap="square" rtlCol="0">
                  <a:spAutoFit/>
                </a:bodyPr>
                <a:lstStyle/>
                <a:p>
                  <a:pPr algn="ctr" defTabSz="685800"/>
                  <a:r>
                    <a:rPr kumimoji="1" lang="en-US" altLang="ja-JP" sz="1350" b="1" dirty="0">
                      <a:solidFill>
                        <a:srgbClr val="FF0000"/>
                      </a:solidFill>
                      <a:latin typeface="Times New Roman"/>
                      <a:ea typeface="游ゴシック"/>
                    </a:rPr>
                    <a:t>W</a:t>
                  </a:r>
                  <a:endParaRPr kumimoji="1" lang="ja-JP" altLang="en-US" sz="1350" b="1" dirty="0">
                    <a:solidFill>
                      <a:srgbClr val="FF0000"/>
                    </a:solidFill>
                    <a:latin typeface="Times New Roman"/>
                    <a:ea typeface="游ゴシック"/>
                  </a:endParaRPr>
                </a:p>
              </p:txBody>
            </p:sp>
            <p:cxnSp>
              <p:nvCxnSpPr>
                <p:cNvPr id="25" name="直線矢印コネクタ 24">
                  <a:extLst>
                    <a:ext uri="{FF2B5EF4-FFF2-40B4-BE49-F238E27FC236}">
                      <a16:creationId xmlns:a16="http://schemas.microsoft.com/office/drawing/2014/main" id="{81724008-B0AF-E3D0-24CE-139673012FD6}"/>
                    </a:ext>
                  </a:extLst>
                </p:cNvPr>
                <p:cNvCxnSpPr>
                  <a:cxnSpLocks/>
                </p:cNvCxnSpPr>
                <p:nvPr/>
              </p:nvCxnSpPr>
              <p:spPr>
                <a:xfrm>
                  <a:off x="4746240" y="3212806"/>
                  <a:ext cx="250516" cy="934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6EEE5628-6ECE-CB06-56F7-70D819ACCA5C}"/>
                    </a:ext>
                  </a:extLst>
                </p:cNvPr>
                <p:cNvCxnSpPr>
                  <a:cxnSpLocks/>
                </p:cNvCxnSpPr>
                <p:nvPr/>
              </p:nvCxnSpPr>
              <p:spPr>
                <a:xfrm flipH="1">
                  <a:off x="4069655" y="3251522"/>
                  <a:ext cx="104682" cy="2684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781D45C-018F-DBD8-BE33-3B393C6BAF47}"/>
                    </a:ext>
                  </a:extLst>
                </p:cNvPr>
                <p:cNvCxnSpPr>
                  <a:cxnSpLocks/>
                </p:cNvCxnSpPr>
                <p:nvPr/>
              </p:nvCxnSpPr>
              <p:spPr>
                <a:xfrm flipH="1" flipV="1">
                  <a:off x="4230858" y="3488238"/>
                  <a:ext cx="309614" cy="4469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AA7FB8E7-3C25-25E4-1A1B-E6FDBAE90BDE}"/>
                    </a:ext>
                  </a:extLst>
                </p:cNvPr>
                <p:cNvCxnSpPr>
                  <a:cxnSpLocks/>
                </p:cNvCxnSpPr>
                <p:nvPr/>
              </p:nvCxnSpPr>
              <p:spPr>
                <a:xfrm flipH="1">
                  <a:off x="5151223" y="3278888"/>
                  <a:ext cx="123150" cy="2154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2" name="正方形/長方形 61">
              <a:extLst>
                <a:ext uri="{FF2B5EF4-FFF2-40B4-BE49-F238E27FC236}">
                  <a16:creationId xmlns:a16="http://schemas.microsoft.com/office/drawing/2014/main" id="{D636B577-096D-EE9C-6DDD-E6C756863433}"/>
                </a:ext>
              </a:extLst>
            </p:cNvPr>
            <p:cNvSpPr/>
            <p:nvPr/>
          </p:nvSpPr>
          <p:spPr>
            <a:xfrm>
              <a:off x="3729050" y="2473777"/>
              <a:ext cx="1950696" cy="246868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grpSp>
      <p:grpSp>
        <p:nvGrpSpPr>
          <p:cNvPr id="67" name="グループ化 66">
            <a:extLst>
              <a:ext uri="{FF2B5EF4-FFF2-40B4-BE49-F238E27FC236}">
                <a16:creationId xmlns:a16="http://schemas.microsoft.com/office/drawing/2014/main" id="{47A2B713-1AD9-048D-D66E-B3E114CDF05B}"/>
              </a:ext>
            </a:extLst>
          </p:cNvPr>
          <p:cNvGrpSpPr/>
          <p:nvPr/>
        </p:nvGrpSpPr>
        <p:grpSpPr>
          <a:xfrm>
            <a:off x="7053125" y="2566196"/>
            <a:ext cx="1463022" cy="1851511"/>
            <a:chOff x="9685403" y="3072739"/>
            <a:chExt cx="1950696" cy="2468681"/>
          </a:xfrm>
        </p:grpSpPr>
        <p:grpSp>
          <p:nvGrpSpPr>
            <p:cNvPr id="43" name="グループ化 42">
              <a:extLst>
                <a:ext uri="{FF2B5EF4-FFF2-40B4-BE49-F238E27FC236}">
                  <a16:creationId xmlns:a16="http://schemas.microsoft.com/office/drawing/2014/main" id="{A4982E8D-9670-D15C-6CCE-106B06425298}"/>
                </a:ext>
              </a:extLst>
            </p:cNvPr>
            <p:cNvGrpSpPr/>
            <p:nvPr/>
          </p:nvGrpSpPr>
          <p:grpSpPr>
            <a:xfrm>
              <a:off x="9799628" y="3079710"/>
              <a:ext cx="1728000" cy="2447451"/>
              <a:chOff x="9571315" y="1520097"/>
              <a:chExt cx="1728000" cy="2447451"/>
            </a:xfrm>
          </p:grpSpPr>
          <p:sp>
            <p:nvSpPr>
              <p:cNvPr id="44" name="テキスト ボックス 43">
                <a:extLst>
                  <a:ext uri="{FF2B5EF4-FFF2-40B4-BE49-F238E27FC236}">
                    <a16:creationId xmlns:a16="http://schemas.microsoft.com/office/drawing/2014/main" id="{51EF1A6B-DE9C-AD0B-CE8D-34B444D317B2}"/>
                  </a:ext>
                </a:extLst>
              </p:cNvPr>
              <p:cNvSpPr txBox="1"/>
              <p:nvPr/>
            </p:nvSpPr>
            <p:spPr>
              <a:xfrm>
                <a:off x="9669419" y="1520097"/>
                <a:ext cx="1548597" cy="861775"/>
              </a:xfrm>
              <a:prstGeom prst="rect">
                <a:avLst/>
              </a:prstGeom>
              <a:noFill/>
              <a:ln w="28575">
                <a:noFill/>
              </a:ln>
            </p:spPr>
            <p:txBody>
              <a:bodyPr wrap="square" rtlCol="0">
                <a:spAutoFit/>
              </a:bodyPr>
              <a:lstStyle/>
              <a:p>
                <a:pPr algn="ctr" defTabSz="685800"/>
                <a:r>
                  <a:rPr kumimoji="1" lang="en-US" altLang="ja-JP" b="1" dirty="0">
                    <a:solidFill>
                      <a:prstClr val="black"/>
                    </a:solidFill>
                    <a:latin typeface="Times New Roman"/>
                    <a:ea typeface="游ゴシック"/>
                  </a:rPr>
                  <a:t>diffusion (</a:t>
                </a:r>
                <a:r>
                  <a:rPr kumimoji="1" lang="en-US" altLang="ja-JP" b="1" dirty="0" err="1">
                    <a:solidFill>
                      <a:prstClr val="black"/>
                    </a:solidFill>
                    <a:latin typeface="Times New Roman"/>
                    <a:ea typeface="游ゴシック"/>
                  </a:rPr>
                  <a:t>kMC</a:t>
                </a:r>
                <a:r>
                  <a:rPr kumimoji="1" lang="en-US" altLang="ja-JP" b="1" dirty="0">
                    <a:solidFill>
                      <a:prstClr val="black"/>
                    </a:solidFill>
                    <a:latin typeface="Times New Roman"/>
                    <a:ea typeface="游ゴシック"/>
                  </a:rPr>
                  <a:t>)</a:t>
                </a:r>
                <a:endParaRPr kumimoji="1" lang="ja-JP" altLang="en-US" b="1" dirty="0">
                  <a:solidFill>
                    <a:prstClr val="black"/>
                  </a:solidFill>
                  <a:latin typeface="Times New Roman"/>
                  <a:ea typeface="游ゴシック"/>
                </a:endParaRPr>
              </a:p>
            </p:txBody>
          </p:sp>
          <p:grpSp>
            <p:nvGrpSpPr>
              <p:cNvPr id="45" name="グループ化 44">
                <a:extLst>
                  <a:ext uri="{FF2B5EF4-FFF2-40B4-BE49-F238E27FC236}">
                    <a16:creationId xmlns:a16="http://schemas.microsoft.com/office/drawing/2014/main" id="{F8E996E7-F8B6-D2A6-0271-1208E3D6019E}"/>
                  </a:ext>
                </a:extLst>
              </p:cNvPr>
              <p:cNvGrpSpPr/>
              <p:nvPr/>
            </p:nvGrpSpPr>
            <p:grpSpPr>
              <a:xfrm>
                <a:off x="9571315" y="3048847"/>
                <a:ext cx="1728000" cy="918701"/>
                <a:chOff x="3971551" y="2878806"/>
                <a:chExt cx="1728000" cy="918701"/>
              </a:xfrm>
            </p:grpSpPr>
            <p:grpSp>
              <p:nvGrpSpPr>
                <p:cNvPr id="48" name="グループ化 47">
                  <a:extLst>
                    <a:ext uri="{FF2B5EF4-FFF2-40B4-BE49-F238E27FC236}">
                      <a16:creationId xmlns:a16="http://schemas.microsoft.com/office/drawing/2014/main" id="{870764ED-772C-35B6-D5BE-93EBAFFA94F8}"/>
                    </a:ext>
                  </a:extLst>
                </p:cNvPr>
                <p:cNvGrpSpPr/>
                <p:nvPr/>
              </p:nvGrpSpPr>
              <p:grpSpPr>
                <a:xfrm>
                  <a:off x="3971551" y="2878806"/>
                  <a:ext cx="1728000" cy="856323"/>
                  <a:chOff x="1001067" y="2481649"/>
                  <a:chExt cx="2124449" cy="856323"/>
                </a:xfrm>
              </p:grpSpPr>
              <p:sp>
                <p:nvSpPr>
                  <p:cNvPr id="58" name="正方形/長方形 57">
                    <a:extLst>
                      <a:ext uri="{FF2B5EF4-FFF2-40B4-BE49-F238E27FC236}">
                        <a16:creationId xmlns:a16="http://schemas.microsoft.com/office/drawing/2014/main" id="{2F1CEBE1-860A-9178-B11B-AC1B5BB9E51E}"/>
                      </a:ext>
                    </a:extLst>
                  </p:cNvPr>
                  <p:cNvSpPr/>
                  <p:nvPr/>
                </p:nvSpPr>
                <p:spPr>
                  <a:xfrm>
                    <a:off x="1012356" y="2522837"/>
                    <a:ext cx="2113160" cy="815135"/>
                  </a:xfrm>
                  <a:prstGeom prst="rect">
                    <a:avLst/>
                  </a:prstGeom>
                  <a:pattFill prst="wdUpDiag">
                    <a:fgClr>
                      <a:schemeClr val="tx1"/>
                    </a:fgClr>
                    <a:bgClr>
                      <a:schemeClr val="bg1">
                        <a:lumMod val="5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dirty="0">
                      <a:solidFill>
                        <a:prstClr val="white"/>
                      </a:solidFill>
                      <a:latin typeface="Times New Roman"/>
                      <a:ea typeface="游ゴシック"/>
                    </a:endParaRPr>
                  </a:p>
                </p:txBody>
              </p:sp>
              <p:cxnSp>
                <p:nvCxnSpPr>
                  <p:cNvPr id="59" name="直線矢印コネクタ 8">
                    <a:extLst>
                      <a:ext uri="{FF2B5EF4-FFF2-40B4-BE49-F238E27FC236}">
                        <a16:creationId xmlns:a16="http://schemas.microsoft.com/office/drawing/2014/main" id="{AB9BE85F-67A5-2CE8-638F-71F09D51431F}"/>
                      </a:ext>
                    </a:extLst>
                  </p:cNvPr>
                  <p:cNvCxnSpPr>
                    <a:cxnSpLocks/>
                  </p:cNvCxnSpPr>
                  <p:nvPr/>
                </p:nvCxnSpPr>
                <p:spPr>
                  <a:xfrm>
                    <a:off x="1001067" y="2481649"/>
                    <a:ext cx="2124000" cy="4234"/>
                  </a:xfrm>
                  <a:prstGeom prst="straightConnector1">
                    <a:avLst/>
                  </a:prstGeom>
                  <a:noFill/>
                  <a:ln w="57150" cap="flat">
                    <a:solidFill>
                      <a:srgbClr val="000000"/>
                    </a:solidFill>
                    <a:prstDash val="solid"/>
                    <a:miter/>
                  </a:ln>
                </p:spPr>
              </p:cxnSp>
            </p:grpSp>
            <p:sp>
              <p:nvSpPr>
                <p:cNvPr id="49" name="フローチャート: 結合子 21">
                  <a:extLst>
                    <a:ext uri="{FF2B5EF4-FFF2-40B4-BE49-F238E27FC236}">
                      <a16:creationId xmlns:a16="http://schemas.microsoft.com/office/drawing/2014/main" id="{35FD6BDE-F393-92B0-1F06-C5A2833B16CD}"/>
                    </a:ext>
                  </a:extLst>
                </p:cNvPr>
                <p:cNvSpPr/>
                <p:nvPr/>
              </p:nvSpPr>
              <p:spPr>
                <a:xfrm>
                  <a:off x="5356291" y="2960499"/>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50" name="フローチャート: 結合子 21">
                  <a:extLst>
                    <a:ext uri="{FF2B5EF4-FFF2-40B4-BE49-F238E27FC236}">
                      <a16:creationId xmlns:a16="http://schemas.microsoft.com/office/drawing/2014/main" id="{1CF70BB8-161F-AE3D-BD82-542C229E974C}"/>
                    </a:ext>
                  </a:extLst>
                </p:cNvPr>
                <p:cNvSpPr/>
                <p:nvPr/>
              </p:nvSpPr>
              <p:spPr>
                <a:xfrm>
                  <a:off x="4491192" y="3390349"/>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51" name="フローチャート: 結合子 21">
                  <a:extLst>
                    <a:ext uri="{FF2B5EF4-FFF2-40B4-BE49-F238E27FC236}">
                      <a16:creationId xmlns:a16="http://schemas.microsoft.com/office/drawing/2014/main" id="{0513E0B8-1ACC-2B9A-E417-D4690D1C58A4}"/>
                    </a:ext>
                  </a:extLst>
                </p:cNvPr>
                <p:cNvSpPr/>
                <p:nvPr/>
              </p:nvSpPr>
              <p:spPr>
                <a:xfrm>
                  <a:off x="4452726" y="2980929"/>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52" name="フローチャート: 結合子 21">
                  <a:extLst>
                    <a:ext uri="{FF2B5EF4-FFF2-40B4-BE49-F238E27FC236}">
                      <a16:creationId xmlns:a16="http://schemas.microsoft.com/office/drawing/2014/main" id="{A2A8AD39-38E2-C112-7357-557BB2F6DF34}"/>
                    </a:ext>
                  </a:extLst>
                </p:cNvPr>
                <p:cNvSpPr/>
                <p:nvPr/>
              </p:nvSpPr>
              <p:spPr>
                <a:xfrm>
                  <a:off x="4047315" y="2959213"/>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sp>
              <p:nvSpPr>
                <p:cNvPr id="53" name="テキスト ボックス 52">
                  <a:extLst>
                    <a:ext uri="{FF2B5EF4-FFF2-40B4-BE49-F238E27FC236}">
                      <a16:creationId xmlns:a16="http://schemas.microsoft.com/office/drawing/2014/main" id="{2F59E020-4248-6F67-454A-920473946056}"/>
                    </a:ext>
                  </a:extLst>
                </p:cNvPr>
                <p:cNvSpPr txBox="1"/>
                <p:nvPr/>
              </p:nvSpPr>
              <p:spPr>
                <a:xfrm>
                  <a:off x="5374055" y="3397398"/>
                  <a:ext cx="273785" cy="400109"/>
                </a:xfrm>
                <a:prstGeom prst="rect">
                  <a:avLst/>
                </a:prstGeom>
                <a:noFill/>
              </p:spPr>
              <p:txBody>
                <a:bodyPr wrap="square" rtlCol="0">
                  <a:spAutoFit/>
                </a:bodyPr>
                <a:lstStyle/>
                <a:p>
                  <a:pPr algn="ctr" defTabSz="685800"/>
                  <a:r>
                    <a:rPr kumimoji="1" lang="en-US" altLang="ja-JP" sz="1350" b="1" dirty="0">
                      <a:solidFill>
                        <a:srgbClr val="FF0000"/>
                      </a:solidFill>
                      <a:latin typeface="Times New Roman"/>
                      <a:ea typeface="游ゴシック"/>
                    </a:rPr>
                    <a:t>W</a:t>
                  </a:r>
                  <a:endParaRPr kumimoji="1" lang="ja-JP" altLang="en-US" sz="1350" b="1" dirty="0">
                    <a:solidFill>
                      <a:srgbClr val="FF0000"/>
                    </a:solidFill>
                    <a:latin typeface="Times New Roman"/>
                    <a:ea typeface="游ゴシック"/>
                  </a:endParaRPr>
                </a:p>
              </p:txBody>
            </p:sp>
            <p:cxnSp>
              <p:nvCxnSpPr>
                <p:cNvPr id="54" name="直線矢印コネクタ 53">
                  <a:extLst>
                    <a:ext uri="{FF2B5EF4-FFF2-40B4-BE49-F238E27FC236}">
                      <a16:creationId xmlns:a16="http://schemas.microsoft.com/office/drawing/2014/main" id="{E7D2AE01-29CF-7552-8C3F-D0AED8C6C7AF}"/>
                    </a:ext>
                  </a:extLst>
                </p:cNvPr>
                <p:cNvCxnSpPr>
                  <a:cxnSpLocks/>
                </p:cNvCxnSpPr>
                <p:nvPr/>
              </p:nvCxnSpPr>
              <p:spPr>
                <a:xfrm>
                  <a:off x="4746240" y="3212806"/>
                  <a:ext cx="250516" cy="934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8297636F-AF87-6B01-0121-3A07FB6766A9}"/>
                    </a:ext>
                  </a:extLst>
                </p:cNvPr>
                <p:cNvCxnSpPr>
                  <a:cxnSpLocks/>
                </p:cNvCxnSpPr>
                <p:nvPr/>
              </p:nvCxnSpPr>
              <p:spPr>
                <a:xfrm flipH="1">
                  <a:off x="4069655" y="3251522"/>
                  <a:ext cx="104682" cy="2684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E3D0AA54-A441-A975-8E16-194DE9A39485}"/>
                    </a:ext>
                  </a:extLst>
                </p:cNvPr>
                <p:cNvCxnSpPr>
                  <a:cxnSpLocks/>
                </p:cNvCxnSpPr>
                <p:nvPr/>
              </p:nvCxnSpPr>
              <p:spPr>
                <a:xfrm flipH="1" flipV="1">
                  <a:off x="4230858" y="3488238"/>
                  <a:ext cx="309614" cy="4469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756BE30F-2C7C-CA87-652D-60768C4AFCC4}"/>
                    </a:ext>
                  </a:extLst>
                </p:cNvPr>
                <p:cNvCxnSpPr>
                  <a:cxnSpLocks/>
                </p:cNvCxnSpPr>
                <p:nvPr/>
              </p:nvCxnSpPr>
              <p:spPr>
                <a:xfrm flipH="1">
                  <a:off x="5324132" y="3262831"/>
                  <a:ext cx="123150" cy="2154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フローチャート: 結合子 21">
                <a:extLst>
                  <a:ext uri="{FF2B5EF4-FFF2-40B4-BE49-F238E27FC236}">
                    <a16:creationId xmlns:a16="http://schemas.microsoft.com/office/drawing/2014/main" id="{1655F236-F353-3E2F-A78D-6D402BBFA386}"/>
                  </a:ext>
                </a:extLst>
              </p:cNvPr>
              <p:cNvSpPr/>
              <p:nvPr/>
            </p:nvSpPr>
            <p:spPr>
              <a:xfrm>
                <a:off x="10521167" y="3534982"/>
                <a:ext cx="297384" cy="3061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28575" cap="flat">
                <a:solidFill>
                  <a:srgbClr val="00B0F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r>
                  <a:rPr kumimoji="1" lang="en-US" sz="1500" kern="0" dirty="0">
                    <a:solidFill>
                      <a:srgbClr val="000000"/>
                    </a:solidFill>
                    <a:latin typeface="Times New Roman" panose="02020603050405020304" pitchFamily="18" charset="0"/>
                    <a:ea typeface="游ゴシック"/>
                    <a:cs typeface="Times New Roman" panose="02020603050405020304" pitchFamily="18" charset="0"/>
                  </a:rPr>
                  <a:t>H</a:t>
                </a:r>
                <a:endParaRPr kumimoji="1" lang="en-US" sz="1500" kern="0" dirty="0">
                  <a:solidFill>
                    <a:srgbClr val="000000"/>
                  </a:solidFill>
                  <a:latin typeface="Times New Roman" panose="02020603050405020304" pitchFamily="18" charset="0"/>
                  <a:ea typeface="游ゴシック" pitchFamily="34"/>
                  <a:cs typeface="Times New Roman" panose="02020603050405020304" pitchFamily="18" charset="0"/>
                </a:endParaRPr>
              </a:p>
            </p:txBody>
          </p:sp>
          <p:cxnSp>
            <p:nvCxnSpPr>
              <p:cNvPr id="47" name="直線矢印コネクタ 46">
                <a:extLst>
                  <a:ext uri="{FF2B5EF4-FFF2-40B4-BE49-F238E27FC236}">
                    <a16:creationId xmlns:a16="http://schemas.microsoft.com/office/drawing/2014/main" id="{FD258327-13ED-68C9-40AD-C98C616B1E92}"/>
                  </a:ext>
                </a:extLst>
              </p:cNvPr>
              <p:cNvCxnSpPr>
                <a:cxnSpLocks/>
                <a:stCxn id="46" idx="7"/>
              </p:cNvCxnSpPr>
              <p:nvPr/>
            </p:nvCxnSpPr>
            <p:spPr>
              <a:xfrm flipV="1">
                <a:off x="10775000" y="3394633"/>
                <a:ext cx="106609" cy="1851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正方形/長方形 62">
              <a:extLst>
                <a:ext uri="{FF2B5EF4-FFF2-40B4-BE49-F238E27FC236}">
                  <a16:creationId xmlns:a16="http://schemas.microsoft.com/office/drawing/2014/main" id="{8D4E3828-C201-2F1A-85B6-4E224A462BF2}"/>
                </a:ext>
              </a:extLst>
            </p:cNvPr>
            <p:cNvSpPr/>
            <p:nvPr/>
          </p:nvSpPr>
          <p:spPr>
            <a:xfrm>
              <a:off x="9685403" y="3072739"/>
              <a:ext cx="1950696" cy="246868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grpSp>
      <p:sp>
        <p:nvSpPr>
          <p:cNvPr id="69" name="矢印: 右 68">
            <a:extLst>
              <a:ext uri="{FF2B5EF4-FFF2-40B4-BE49-F238E27FC236}">
                <a16:creationId xmlns:a16="http://schemas.microsoft.com/office/drawing/2014/main" id="{3390D19B-AFCC-95C8-F4AF-C3968EB9E63B}"/>
              </a:ext>
            </a:extLst>
          </p:cNvPr>
          <p:cNvSpPr/>
          <p:nvPr/>
        </p:nvSpPr>
        <p:spPr>
          <a:xfrm>
            <a:off x="8639301" y="3185191"/>
            <a:ext cx="460876" cy="413070"/>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71" name="矢印: 右 70">
            <a:extLst>
              <a:ext uri="{FF2B5EF4-FFF2-40B4-BE49-F238E27FC236}">
                <a16:creationId xmlns:a16="http://schemas.microsoft.com/office/drawing/2014/main" id="{05365E92-3E35-1C1C-8EBA-5CA3771CC9EB}"/>
              </a:ext>
            </a:extLst>
          </p:cNvPr>
          <p:cNvSpPr/>
          <p:nvPr/>
        </p:nvSpPr>
        <p:spPr>
          <a:xfrm>
            <a:off x="187642" y="3185191"/>
            <a:ext cx="460876" cy="413070"/>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73" name="矢印: 右 72">
            <a:extLst>
              <a:ext uri="{FF2B5EF4-FFF2-40B4-BE49-F238E27FC236}">
                <a16:creationId xmlns:a16="http://schemas.microsoft.com/office/drawing/2014/main" id="{27DF15F0-AA2A-AE52-E9F3-8D6969F03619}"/>
              </a:ext>
            </a:extLst>
          </p:cNvPr>
          <p:cNvSpPr/>
          <p:nvPr/>
        </p:nvSpPr>
        <p:spPr>
          <a:xfrm>
            <a:off x="4344916" y="3185191"/>
            <a:ext cx="460876" cy="413070"/>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70" name="矢印: 下 32">
            <a:extLst>
              <a:ext uri="{FF2B5EF4-FFF2-40B4-BE49-F238E27FC236}">
                <a16:creationId xmlns:a16="http://schemas.microsoft.com/office/drawing/2014/main" id="{3F059FED-865A-E95B-1DBB-6C4A71731986}"/>
              </a:ext>
            </a:extLst>
          </p:cNvPr>
          <p:cNvSpPr/>
          <p:nvPr/>
        </p:nvSpPr>
        <p:spPr>
          <a:xfrm>
            <a:off x="5519109" y="3438070"/>
            <a:ext cx="166693" cy="235145"/>
          </a:xfrm>
          <a:custGeom>
            <a:avLst>
              <a:gd name="f0" fmla="val 14908"/>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0000"/>
          </a:solidFill>
          <a:ln w="12701" cap="flat">
            <a:solidFill>
              <a:srgbClr val="000000"/>
            </a:solidFill>
            <a:prstDash val="solid"/>
            <a:miter/>
          </a:ln>
        </p:spPr>
        <p:txBody>
          <a:bodyPr vert="horz" wrap="square" lIns="68580" tIns="34290" rIns="68580" bIns="34290" anchor="ctr" anchorCtr="1" compatLnSpc="1">
            <a:noAutofit/>
          </a:bodyPr>
          <a:lstStyle/>
          <a:p>
            <a:pPr algn="ctr" defTabSz="685886">
              <a:defRPr sz="1800" b="0" i="0" u="none" strike="noStrike" kern="0" cap="none" spc="0" baseline="0">
                <a:solidFill>
                  <a:srgbClr val="000000"/>
                </a:solidFill>
                <a:uFillTx/>
              </a:defRPr>
            </a:pPr>
            <a:endParaRPr kumimoji="1" lang="en-US" sz="1351" kern="0" dirty="0">
              <a:solidFill>
                <a:srgbClr val="FFFFFF"/>
              </a:solidFill>
              <a:latin typeface="Calibri"/>
              <a:ea typeface="游ゴシック" pitchFamily="34"/>
            </a:endParaRPr>
          </a:p>
        </p:txBody>
      </p:sp>
      <p:sp>
        <p:nvSpPr>
          <p:cNvPr id="68" name="テキスト ボックス 67">
            <a:extLst>
              <a:ext uri="{FF2B5EF4-FFF2-40B4-BE49-F238E27FC236}">
                <a16:creationId xmlns:a16="http://schemas.microsoft.com/office/drawing/2014/main" id="{D1166DAC-1C4E-A81E-7F9B-4831FDDFE2E3}"/>
              </a:ext>
            </a:extLst>
          </p:cNvPr>
          <p:cNvSpPr txBox="1"/>
          <p:nvPr/>
        </p:nvSpPr>
        <p:spPr>
          <a:xfrm>
            <a:off x="1397121" y="4881350"/>
            <a:ext cx="6349760" cy="1200329"/>
          </a:xfrm>
          <a:prstGeom prst="rect">
            <a:avLst/>
          </a:prstGeom>
          <a:noFill/>
          <a:ln w="28575">
            <a:solidFill>
              <a:srgbClr val="00B0F0"/>
            </a:solidFill>
          </a:ln>
        </p:spPr>
        <p:txBody>
          <a:bodyPr wrap="square" rtlCol="0">
            <a:spAutoFit/>
          </a:bodyPr>
          <a:lstStyle/>
          <a:p>
            <a:pPr algn="ctr" defTabSz="685800"/>
            <a:r>
              <a:rPr kumimoji="1" lang="en-US" altLang="ja-JP" b="1" dirty="0">
                <a:solidFill>
                  <a:prstClr val="black"/>
                </a:solidFill>
                <a:latin typeface="Times New Roman"/>
                <a:ea typeface="游ゴシック"/>
              </a:rPr>
              <a:t>Predicting the following three values by deep learning models : </a:t>
            </a:r>
          </a:p>
          <a:p>
            <a:pPr marL="1285875" lvl="3" indent="-257175" defTabSz="685800">
              <a:buFont typeface="+mj-ea"/>
              <a:buAutoNum type="circleNumDbPlain"/>
            </a:pPr>
            <a:r>
              <a:rPr kumimoji="1" lang="en-US" altLang="ja-JP" u="sng" dirty="0">
                <a:solidFill>
                  <a:srgbClr val="FF0000"/>
                </a:solidFill>
                <a:latin typeface="Times New Roman"/>
                <a:ea typeface="游ゴシック"/>
              </a:rPr>
              <a:t>3D potential energy distribution</a:t>
            </a:r>
          </a:p>
          <a:p>
            <a:pPr marL="1285875" lvl="3" indent="-257175" defTabSz="685800">
              <a:buFont typeface="+mj-ea"/>
              <a:buAutoNum type="circleNumDbPlain"/>
            </a:pPr>
            <a:r>
              <a:rPr kumimoji="1" lang="en-US" altLang="ja-JP" dirty="0">
                <a:solidFill>
                  <a:prstClr val="black"/>
                </a:solidFill>
                <a:latin typeface="Times New Roman"/>
                <a:ea typeface="游ゴシック"/>
              </a:rPr>
              <a:t>Migration barrier</a:t>
            </a:r>
          </a:p>
          <a:p>
            <a:pPr marL="1285875" lvl="3" indent="-257175" defTabSz="685800">
              <a:buFont typeface="+mj-ea"/>
              <a:buAutoNum type="circleNumDbPlain"/>
            </a:pPr>
            <a:r>
              <a:rPr kumimoji="1" lang="en-US" altLang="ja-JP" dirty="0">
                <a:solidFill>
                  <a:prstClr val="black"/>
                </a:solidFill>
                <a:latin typeface="Times New Roman"/>
                <a:ea typeface="游ゴシック"/>
              </a:rPr>
              <a:t>Minimum potential point (trapping site) </a:t>
            </a:r>
            <a:endParaRPr kumimoji="1" lang="ja-JP" altLang="en-US" dirty="0">
              <a:solidFill>
                <a:prstClr val="black"/>
              </a:solidFill>
              <a:latin typeface="Times New Roman"/>
              <a:ea typeface="游ゴシック"/>
            </a:endParaRPr>
          </a:p>
        </p:txBody>
      </p:sp>
      <p:sp>
        <p:nvSpPr>
          <p:cNvPr id="75" name="矢印: 右 74">
            <a:extLst>
              <a:ext uri="{FF2B5EF4-FFF2-40B4-BE49-F238E27FC236}">
                <a16:creationId xmlns:a16="http://schemas.microsoft.com/office/drawing/2014/main" id="{F6807A61-B003-A41D-D7E7-FA4FE759CA4F}"/>
              </a:ext>
            </a:extLst>
          </p:cNvPr>
          <p:cNvSpPr/>
          <p:nvPr/>
        </p:nvSpPr>
        <p:spPr>
          <a:xfrm rot="2867372">
            <a:off x="1722642" y="4515635"/>
            <a:ext cx="405421" cy="356101"/>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76" name="矢印: 右 75">
            <a:extLst>
              <a:ext uri="{FF2B5EF4-FFF2-40B4-BE49-F238E27FC236}">
                <a16:creationId xmlns:a16="http://schemas.microsoft.com/office/drawing/2014/main" id="{9048522E-9E71-5516-D8F5-120DE537FF7D}"/>
              </a:ext>
            </a:extLst>
          </p:cNvPr>
          <p:cNvSpPr/>
          <p:nvPr/>
        </p:nvSpPr>
        <p:spPr>
          <a:xfrm rot="2867372">
            <a:off x="5483092" y="4503388"/>
            <a:ext cx="405421" cy="356101"/>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78" name="矢印: 右 77">
            <a:extLst>
              <a:ext uri="{FF2B5EF4-FFF2-40B4-BE49-F238E27FC236}">
                <a16:creationId xmlns:a16="http://schemas.microsoft.com/office/drawing/2014/main" id="{20D6D652-23F9-A575-538D-91AE71485111}"/>
              </a:ext>
            </a:extLst>
          </p:cNvPr>
          <p:cNvSpPr/>
          <p:nvPr/>
        </p:nvSpPr>
        <p:spPr>
          <a:xfrm rot="18917288" flipV="1">
            <a:off x="3109413" y="4461447"/>
            <a:ext cx="402616" cy="357338"/>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81" name="矢印: 右 80">
            <a:extLst>
              <a:ext uri="{FF2B5EF4-FFF2-40B4-BE49-F238E27FC236}">
                <a16:creationId xmlns:a16="http://schemas.microsoft.com/office/drawing/2014/main" id="{47A65938-6C77-5A54-8312-7EF77DDFF8BF}"/>
              </a:ext>
            </a:extLst>
          </p:cNvPr>
          <p:cNvSpPr/>
          <p:nvPr/>
        </p:nvSpPr>
        <p:spPr>
          <a:xfrm rot="18917288" flipV="1">
            <a:off x="7241909" y="4461447"/>
            <a:ext cx="402616" cy="357338"/>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游ゴシック"/>
            </a:endParaRPr>
          </a:p>
        </p:txBody>
      </p:sp>
      <p:sp>
        <p:nvSpPr>
          <p:cNvPr id="5" name="テキスト ボックス 4">
            <a:extLst>
              <a:ext uri="{FF2B5EF4-FFF2-40B4-BE49-F238E27FC236}">
                <a16:creationId xmlns:a16="http://schemas.microsoft.com/office/drawing/2014/main" id="{6F42E6A5-8B12-2F14-EED3-00A20F19EE6C}"/>
              </a:ext>
            </a:extLst>
          </p:cNvPr>
          <p:cNvSpPr txBox="1"/>
          <p:nvPr/>
        </p:nvSpPr>
        <p:spPr>
          <a:xfrm>
            <a:off x="5854662" y="5200165"/>
            <a:ext cx="1495819" cy="369332"/>
          </a:xfrm>
          <a:prstGeom prst="rect">
            <a:avLst/>
          </a:prstGeom>
          <a:noFill/>
        </p:spPr>
        <p:txBody>
          <a:bodyPr wrap="square" rtlCol="0">
            <a:spAutoFit/>
          </a:bodyPr>
          <a:lstStyle/>
          <a:p>
            <a:pPr defTabSz="685800"/>
            <a:r>
              <a:rPr kumimoji="1" lang="en-US" altLang="ja-JP" b="1" dirty="0">
                <a:solidFill>
                  <a:srgbClr val="FF0000"/>
                </a:solidFill>
                <a:latin typeface="Times New Roman"/>
                <a:ea typeface="游ゴシック"/>
              </a:rPr>
              <a:t>Today’s topic</a:t>
            </a:r>
            <a:endParaRPr kumimoji="1" lang="ja-JP" altLang="en-US" b="1" dirty="0">
              <a:solidFill>
                <a:srgbClr val="FF0000"/>
              </a:solidFill>
              <a:latin typeface="Times New Roman"/>
              <a:ea typeface="游ゴシック"/>
            </a:endParaRPr>
          </a:p>
        </p:txBody>
      </p:sp>
      <p:sp>
        <p:nvSpPr>
          <p:cNvPr id="32" name="右中かっこ 31">
            <a:extLst>
              <a:ext uri="{FF2B5EF4-FFF2-40B4-BE49-F238E27FC236}">
                <a16:creationId xmlns:a16="http://schemas.microsoft.com/office/drawing/2014/main" id="{1DF470C8-0B57-9ECB-063D-EE410598C330}"/>
              </a:ext>
            </a:extLst>
          </p:cNvPr>
          <p:cNvSpPr/>
          <p:nvPr/>
        </p:nvSpPr>
        <p:spPr>
          <a:xfrm>
            <a:off x="5711124" y="5267424"/>
            <a:ext cx="143538" cy="268055"/>
          </a:xfrm>
          <a:prstGeom prst="rightBrace">
            <a:avLst>
              <a:gd name="adj1" fmla="val 25197"/>
              <a:gd name="adj2" fmla="val 50000"/>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kumimoji="1" lang="ja-JP" altLang="en-US" sz="1350">
              <a:solidFill>
                <a:prstClr val="black"/>
              </a:solidFill>
              <a:latin typeface="Times New Roman"/>
              <a:ea typeface="游ゴシック"/>
            </a:endParaRPr>
          </a:p>
        </p:txBody>
      </p:sp>
      <p:sp>
        <p:nvSpPr>
          <p:cNvPr id="64" name="スライド番号プレースホルダー 63">
            <a:extLst>
              <a:ext uri="{FF2B5EF4-FFF2-40B4-BE49-F238E27FC236}">
                <a16:creationId xmlns:a16="http://schemas.microsoft.com/office/drawing/2014/main" id="{F263BC68-43AC-4A69-88A0-E4C22D6AD680}"/>
              </a:ext>
            </a:extLst>
          </p:cNvPr>
          <p:cNvSpPr>
            <a:spLocks noGrp="1"/>
          </p:cNvSpPr>
          <p:nvPr>
            <p:ph type="sldNum" sz="quarter" idx="12"/>
          </p:nvPr>
        </p:nvSpPr>
        <p:spPr/>
        <p:txBody>
          <a:bodyPr/>
          <a:lstStyle/>
          <a:p>
            <a:pPr defTabSz="685800"/>
            <a:fld id="{42FDC272-9C72-4C5E-8504-A660428337F8}" type="slidenum">
              <a:rPr kumimoji="1" lang="ja-JP" altLang="en-US">
                <a:solidFill>
                  <a:prstClr val="black">
                    <a:tint val="82000"/>
                  </a:prstClr>
                </a:solidFill>
                <a:latin typeface="Times New Roman"/>
                <a:ea typeface="游ゴシック"/>
              </a:rPr>
              <a:pPr defTabSz="685800"/>
              <a:t>25</a:t>
            </a:fld>
            <a:endParaRPr kumimoji="1" lang="ja-JP" altLang="en-US">
              <a:solidFill>
                <a:prstClr val="black">
                  <a:tint val="82000"/>
                </a:prstClr>
              </a:solidFill>
              <a:latin typeface="Times New Roman"/>
              <a:ea typeface="游ゴシック"/>
            </a:endParaRPr>
          </a:p>
        </p:txBody>
      </p:sp>
      <p:sp>
        <p:nvSpPr>
          <p:cNvPr id="31" name="テキスト ボックス 30">
            <a:extLst>
              <a:ext uri="{FF2B5EF4-FFF2-40B4-BE49-F238E27FC236}">
                <a16:creationId xmlns:a16="http://schemas.microsoft.com/office/drawing/2014/main" id="{D90D4BEA-42B0-31C9-8F99-ED42F4AC5556}"/>
              </a:ext>
            </a:extLst>
          </p:cNvPr>
          <p:cNvSpPr txBox="1"/>
          <p:nvPr/>
        </p:nvSpPr>
        <p:spPr>
          <a:xfrm>
            <a:off x="6705709" y="5640922"/>
            <a:ext cx="2259221" cy="369332"/>
          </a:xfrm>
          <a:prstGeom prst="rect">
            <a:avLst/>
          </a:prstGeom>
          <a:solidFill>
            <a:schemeClr val="bg1"/>
          </a:solidFill>
          <a:ln>
            <a:solidFill>
              <a:schemeClr val="accent2">
                <a:lumMod val="60000"/>
                <a:lumOff val="40000"/>
              </a:schemeClr>
            </a:solidFill>
          </a:ln>
        </p:spPr>
        <p:txBody>
          <a:bodyPr wrap="square" rtlCol="0">
            <a:spAutoFit/>
          </a:bodyPr>
          <a:lstStyle/>
          <a:p>
            <a:pPr defTabSz="685800"/>
            <a:r>
              <a:rPr kumimoji="1" lang="en-US" altLang="ja-JP" b="1" dirty="0">
                <a:solidFill>
                  <a:schemeClr val="accent2">
                    <a:lumMod val="60000"/>
                    <a:lumOff val="40000"/>
                  </a:schemeClr>
                </a:solidFill>
                <a:latin typeface="Times New Roman"/>
                <a:ea typeface="游ゴシック"/>
              </a:rPr>
              <a:t>Under development</a:t>
            </a:r>
            <a:endParaRPr kumimoji="1" lang="ja-JP" altLang="en-US" b="1" dirty="0">
              <a:solidFill>
                <a:schemeClr val="accent2">
                  <a:lumMod val="60000"/>
                  <a:lumOff val="40000"/>
                </a:schemeClr>
              </a:solidFill>
              <a:latin typeface="Times New Roman"/>
              <a:ea typeface="游ゴシック"/>
            </a:endParaRPr>
          </a:p>
        </p:txBody>
      </p:sp>
      <p:sp>
        <p:nvSpPr>
          <p:cNvPr id="66" name="右中かっこ 65">
            <a:extLst>
              <a:ext uri="{FF2B5EF4-FFF2-40B4-BE49-F238E27FC236}">
                <a16:creationId xmlns:a16="http://schemas.microsoft.com/office/drawing/2014/main" id="{1C6313E4-FBFE-6C6D-C025-9BCB260BA512}"/>
              </a:ext>
            </a:extLst>
          </p:cNvPr>
          <p:cNvSpPr/>
          <p:nvPr/>
        </p:nvSpPr>
        <p:spPr>
          <a:xfrm>
            <a:off x="6562171" y="5610673"/>
            <a:ext cx="143538" cy="400986"/>
          </a:xfrm>
          <a:prstGeom prst="rightBrace">
            <a:avLst>
              <a:gd name="adj1" fmla="val 25197"/>
              <a:gd name="adj2" fmla="val 50000"/>
            </a:avLst>
          </a:prstGeom>
          <a:ln w="285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kumimoji="1" lang="ja-JP" altLang="en-US" sz="1350">
              <a:solidFill>
                <a:prstClr val="black"/>
              </a:solidFill>
              <a:latin typeface="Times New Roman"/>
              <a:ea typeface="游ゴシック"/>
            </a:endParaRPr>
          </a:p>
        </p:txBody>
      </p:sp>
    </p:spTree>
    <p:extLst>
      <p:ext uri="{BB962C8B-B14F-4D97-AF65-F5344CB8AC3E}">
        <p14:creationId xmlns:p14="http://schemas.microsoft.com/office/powerpoint/2010/main" val="4181800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2498AE-2AF3-4339-A675-F3054B67B41F}"/>
              </a:ext>
            </a:extLst>
          </p:cNvPr>
          <p:cNvSpPr>
            <a:spLocks noGrp="1"/>
          </p:cNvSpPr>
          <p:nvPr>
            <p:ph type="title"/>
          </p:nvPr>
        </p:nvSpPr>
        <p:spPr>
          <a:xfrm>
            <a:off x="2053328" y="102321"/>
            <a:ext cx="4928507" cy="786926"/>
          </a:xfrm>
        </p:spPr>
        <p:txBody>
          <a:bodyPr>
            <a:normAutofit/>
          </a:bodyPr>
          <a:lstStyle/>
          <a:p>
            <a:pPr algn="ctr"/>
            <a:r>
              <a:rPr lang="en-US" altLang="ja-JP" dirty="0">
                <a:latin typeface="Times New Roman" panose="02020603050405020304" pitchFamily="18" charset="0"/>
                <a:cs typeface="Times New Roman" panose="02020603050405020304" pitchFamily="18" charset="0"/>
              </a:rPr>
              <a:t>Network model (Generator)</a:t>
            </a:r>
            <a:endParaRPr lang="ja-JP" altLang="en-US" dirty="0"/>
          </a:p>
        </p:txBody>
      </p:sp>
      <p:pic>
        <p:nvPicPr>
          <p:cNvPr id="277" name="図 276">
            <a:extLst>
              <a:ext uri="{FF2B5EF4-FFF2-40B4-BE49-F238E27FC236}">
                <a16:creationId xmlns:a16="http://schemas.microsoft.com/office/drawing/2014/main" id="{FDEBE70F-3127-88B4-0293-16AD2C456F0A}"/>
              </a:ext>
            </a:extLst>
          </p:cNvPr>
          <p:cNvPicPr>
            <a:picLocks noChangeAspect="1"/>
          </p:cNvPicPr>
          <p:nvPr/>
        </p:nvPicPr>
        <p:blipFill>
          <a:blip r:embed="rId2"/>
          <a:stretch>
            <a:fillRect/>
          </a:stretch>
        </p:blipFill>
        <p:spPr>
          <a:xfrm>
            <a:off x="698967" y="578993"/>
            <a:ext cx="7746065" cy="6279007"/>
          </a:xfrm>
          <a:prstGeom prst="rect">
            <a:avLst/>
          </a:prstGeom>
        </p:spPr>
      </p:pic>
      <p:sp>
        <p:nvSpPr>
          <p:cNvPr id="278" name="正方形/長方形 277">
            <a:extLst>
              <a:ext uri="{FF2B5EF4-FFF2-40B4-BE49-F238E27FC236}">
                <a16:creationId xmlns:a16="http://schemas.microsoft.com/office/drawing/2014/main" id="{63570F21-1665-49F7-AC56-C9AC48A311E0}"/>
              </a:ext>
            </a:extLst>
          </p:cNvPr>
          <p:cNvSpPr/>
          <p:nvPr/>
        </p:nvSpPr>
        <p:spPr>
          <a:xfrm>
            <a:off x="611560" y="476672"/>
            <a:ext cx="936104" cy="556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0377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6E4F6-C6F5-4727-C206-FE8F8DAF4C96}"/>
              </a:ext>
            </a:extLst>
          </p:cNvPr>
          <p:cNvSpPr>
            <a:spLocks noGrp="1"/>
          </p:cNvSpPr>
          <p:nvPr>
            <p:ph type="title"/>
          </p:nvPr>
        </p:nvSpPr>
        <p:spPr>
          <a:xfrm>
            <a:off x="139093" y="454529"/>
            <a:ext cx="5292080" cy="572632"/>
          </a:xfrm>
        </p:spPr>
        <p:txBody>
          <a:bodyPr>
            <a:noAutofit/>
          </a:bodyPr>
          <a:lstStyle/>
          <a:p>
            <a:pPr algn="ctr"/>
            <a:r>
              <a:rPr lang="en-US" altLang="ja-JP" sz="2800" b="1" dirty="0"/>
              <a:t>Results of prediction of 3D potential energy distribution</a:t>
            </a:r>
            <a:endParaRPr lang="ja-JP" altLang="en-US" sz="2800" b="1" dirty="0"/>
          </a:p>
        </p:txBody>
      </p:sp>
      <p:cxnSp>
        <p:nvCxnSpPr>
          <p:cNvPr id="4" name="直線コネクタ 3">
            <a:extLst>
              <a:ext uri="{FF2B5EF4-FFF2-40B4-BE49-F238E27FC236}">
                <a16:creationId xmlns:a16="http://schemas.microsoft.com/office/drawing/2014/main" id="{2B2C215B-114F-AA1D-633C-785C1CF91E5E}"/>
              </a:ext>
            </a:extLst>
          </p:cNvPr>
          <p:cNvCxnSpPr>
            <a:cxnSpLocks/>
          </p:cNvCxnSpPr>
          <p:nvPr/>
        </p:nvCxnSpPr>
        <p:spPr>
          <a:xfrm>
            <a:off x="252167" y="1268760"/>
            <a:ext cx="5179006"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79" name="図 78">
            <a:extLst>
              <a:ext uri="{FF2B5EF4-FFF2-40B4-BE49-F238E27FC236}">
                <a16:creationId xmlns:a16="http://schemas.microsoft.com/office/drawing/2014/main" id="{C681618F-451B-787F-4EA4-85EFA6A94B01}"/>
              </a:ext>
            </a:extLst>
          </p:cNvPr>
          <p:cNvPicPr>
            <a:picLocks noChangeAspect="1"/>
          </p:cNvPicPr>
          <p:nvPr/>
        </p:nvPicPr>
        <p:blipFill>
          <a:blip r:embed="rId3"/>
          <a:stretch>
            <a:fillRect/>
          </a:stretch>
        </p:blipFill>
        <p:spPr>
          <a:xfrm>
            <a:off x="113074" y="3067217"/>
            <a:ext cx="2824200" cy="2326614"/>
          </a:xfrm>
          <a:prstGeom prst="rect">
            <a:avLst/>
          </a:prstGeom>
        </p:spPr>
      </p:pic>
      <p:pic>
        <p:nvPicPr>
          <p:cNvPr id="116" name="図 115">
            <a:extLst>
              <a:ext uri="{FF2B5EF4-FFF2-40B4-BE49-F238E27FC236}">
                <a16:creationId xmlns:a16="http://schemas.microsoft.com/office/drawing/2014/main" id="{42E91831-24FA-C0EB-3F4F-9D2773D8671A}"/>
              </a:ext>
            </a:extLst>
          </p:cNvPr>
          <p:cNvPicPr>
            <a:picLocks noChangeAspect="1"/>
          </p:cNvPicPr>
          <p:nvPr/>
        </p:nvPicPr>
        <p:blipFill>
          <a:blip r:embed="rId4"/>
          <a:stretch>
            <a:fillRect/>
          </a:stretch>
        </p:blipFill>
        <p:spPr>
          <a:xfrm>
            <a:off x="3122702" y="3025872"/>
            <a:ext cx="2824200" cy="2326614"/>
          </a:xfrm>
          <a:prstGeom prst="rect">
            <a:avLst/>
          </a:prstGeom>
        </p:spPr>
      </p:pic>
      <p:pic>
        <p:nvPicPr>
          <p:cNvPr id="154" name="図 153">
            <a:extLst>
              <a:ext uri="{FF2B5EF4-FFF2-40B4-BE49-F238E27FC236}">
                <a16:creationId xmlns:a16="http://schemas.microsoft.com/office/drawing/2014/main" id="{BF9FD3A5-DBD1-8F69-7FB9-F95DF4BC0D06}"/>
              </a:ext>
            </a:extLst>
          </p:cNvPr>
          <p:cNvPicPr>
            <a:picLocks noChangeAspect="1"/>
          </p:cNvPicPr>
          <p:nvPr/>
        </p:nvPicPr>
        <p:blipFill>
          <a:blip r:embed="rId5"/>
          <a:stretch>
            <a:fillRect/>
          </a:stretch>
        </p:blipFill>
        <p:spPr>
          <a:xfrm>
            <a:off x="6067044" y="3067217"/>
            <a:ext cx="2897886" cy="2327400"/>
          </a:xfrm>
          <a:prstGeom prst="rect">
            <a:avLst/>
          </a:prstGeom>
        </p:spPr>
      </p:pic>
      <p:sp>
        <p:nvSpPr>
          <p:cNvPr id="158" name="四角形: 角を丸くする 157">
            <a:extLst>
              <a:ext uri="{FF2B5EF4-FFF2-40B4-BE49-F238E27FC236}">
                <a16:creationId xmlns:a16="http://schemas.microsoft.com/office/drawing/2014/main" id="{1F87B1FC-43D6-A1AB-C6D4-C65CAD078E7E}"/>
              </a:ext>
            </a:extLst>
          </p:cNvPr>
          <p:cNvSpPr/>
          <p:nvPr/>
        </p:nvSpPr>
        <p:spPr>
          <a:xfrm>
            <a:off x="113074" y="2928689"/>
            <a:ext cx="2877262" cy="2516913"/>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9" name="四角形: 角を丸くする 158">
            <a:extLst>
              <a:ext uri="{FF2B5EF4-FFF2-40B4-BE49-F238E27FC236}">
                <a16:creationId xmlns:a16="http://schemas.microsoft.com/office/drawing/2014/main" id="{1CC60FF2-E0A7-5D6C-444C-9A8C56805252}"/>
              </a:ext>
            </a:extLst>
          </p:cNvPr>
          <p:cNvSpPr/>
          <p:nvPr/>
        </p:nvSpPr>
        <p:spPr>
          <a:xfrm>
            <a:off x="3122703" y="2928689"/>
            <a:ext cx="2877262" cy="2516913"/>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60" name="四角形: 角を丸くする 159">
            <a:extLst>
              <a:ext uri="{FF2B5EF4-FFF2-40B4-BE49-F238E27FC236}">
                <a16:creationId xmlns:a16="http://schemas.microsoft.com/office/drawing/2014/main" id="{9D228B21-0406-D327-B2B5-5F9949C99793}"/>
              </a:ext>
            </a:extLst>
          </p:cNvPr>
          <p:cNvSpPr/>
          <p:nvPr/>
        </p:nvSpPr>
        <p:spPr>
          <a:xfrm>
            <a:off x="6132330" y="2928689"/>
            <a:ext cx="2877262" cy="2516912"/>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5" name="テキスト ボックス 154">
            <a:extLst>
              <a:ext uri="{FF2B5EF4-FFF2-40B4-BE49-F238E27FC236}">
                <a16:creationId xmlns:a16="http://schemas.microsoft.com/office/drawing/2014/main" id="{096A3E39-B12B-D610-DB94-12DABDE780B9}"/>
              </a:ext>
            </a:extLst>
          </p:cNvPr>
          <p:cNvSpPr txBox="1"/>
          <p:nvPr/>
        </p:nvSpPr>
        <p:spPr>
          <a:xfrm>
            <a:off x="731890" y="2732482"/>
            <a:ext cx="1559235" cy="415498"/>
          </a:xfrm>
          <a:prstGeom prst="rect">
            <a:avLst/>
          </a:prstGeom>
          <a:solidFill>
            <a:schemeClr val="bg1"/>
          </a:solidFill>
        </p:spPr>
        <p:txBody>
          <a:bodyPr wrap="square" rtlCol="0">
            <a:spAutoFit/>
          </a:bodyPr>
          <a:lstStyle/>
          <a:p>
            <a:pPr algn="ctr"/>
            <a:r>
              <a:rPr kumimoji="1" lang="en-US" altLang="ja-JP" sz="2100" dirty="0"/>
              <a:t>Ture values</a:t>
            </a:r>
            <a:endParaRPr kumimoji="1" lang="ja-JP" altLang="en-US" sz="2100" dirty="0"/>
          </a:p>
        </p:txBody>
      </p:sp>
      <p:sp>
        <p:nvSpPr>
          <p:cNvPr id="156" name="テキスト ボックス 155">
            <a:extLst>
              <a:ext uri="{FF2B5EF4-FFF2-40B4-BE49-F238E27FC236}">
                <a16:creationId xmlns:a16="http://schemas.microsoft.com/office/drawing/2014/main" id="{E88D7E93-0968-824D-B8E0-5CD009B22E4E}"/>
              </a:ext>
            </a:extLst>
          </p:cNvPr>
          <p:cNvSpPr txBox="1"/>
          <p:nvPr/>
        </p:nvSpPr>
        <p:spPr>
          <a:xfrm>
            <a:off x="3498596" y="2732482"/>
            <a:ext cx="2129958" cy="415498"/>
          </a:xfrm>
          <a:prstGeom prst="rect">
            <a:avLst/>
          </a:prstGeom>
          <a:solidFill>
            <a:schemeClr val="bg1"/>
          </a:solidFill>
        </p:spPr>
        <p:txBody>
          <a:bodyPr wrap="square" rtlCol="0">
            <a:spAutoFit/>
          </a:bodyPr>
          <a:lstStyle/>
          <a:p>
            <a:pPr algn="ctr"/>
            <a:r>
              <a:rPr kumimoji="1" lang="en-US" altLang="ja-JP" sz="2100" dirty="0"/>
              <a:t>Predicted values</a:t>
            </a:r>
            <a:endParaRPr kumimoji="1" lang="ja-JP" altLang="en-US" sz="2100" dirty="0"/>
          </a:p>
        </p:txBody>
      </p:sp>
      <p:sp>
        <p:nvSpPr>
          <p:cNvPr id="161" name="テキスト ボックス 160">
            <a:extLst>
              <a:ext uri="{FF2B5EF4-FFF2-40B4-BE49-F238E27FC236}">
                <a16:creationId xmlns:a16="http://schemas.microsoft.com/office/drawing/2014/main" id="{AB654A8A-6E0D-BDED-25AA-F0129FA541CA}"/>
              </a:ext>
            </a:extLst>
          </p:cNvPr>
          <p:cNvSpPr txBox="1"/>
          <p:nvPr/>
        </p:nvSpPr>
        <p:spPr>
          <a:xfrm>
            <a:off x="206288" y="6186400"/>
            <a:ext cx="8297765" cy="461665"/>
          </a:xfrm>
          <a:prstGeom prst="rect">
            <a:avLst/>
          </a:prstGeom>
          <a:noFill/>
        </p:spPr>
        <p:txBody>
          <a:bodyPr wrap="square" rtlCol="0">
            <a:spAutoFit/>
          </a:bodyPr>
          <a:lstStyle/>
          <a:p>
            <a:r>
              <a:rPr kumimoji="1" lang="en-US" altLang="ja-JP" sz="1200" dirty="0"/>
              <a:t>S. Saito</a:t>
            </a:r>
            <a:r>
              <a:rPr lang="en-US" altLang="ja-JP" sz="1200" dirty="0"/>
              <a:t>, </a:t>
            </a:r>
            <a:r>
              <a:rPr lang="en-US" altLang="ja-JP" sz="1200" i="1" dirty="0"/>
              <a:t>et al</a:t>
            </a:r>
            <a:r>
              <a:rPr lang="en-US" altLang="ja-JP" sz="1200" dirty="0"/>
              <a:t>., “</a:t>
            </a:r>
            <a:r>
              <a:rPr lang="en-US" altLang="ja-JP" sz="1200" i="1" dirty="0"/>
              <a:t>Deep learning model for predicting the spatial distribution of binding energy from atomic configurations</a:t>
            </a:r>
            <a:r>
              <a:rPr lang="en-US" altLang="ja-JP" sz="1200" dirty="0"/>
              <a:t>”, Japanese Journal of Applied Physics, </a:t>
            </a:r>
            <a:r>
              <a:rPr lang="en-US" altLang="ja-JP" sz="1200" b="1" dirty="0"/>
              <a:t>63</a:t>
            </a:r>
            <a:r>
              <a:rPr lang="en-US" altLang="ja-JP" sz="1200" dirty="0"/>
              <a:t>, (2024).</a:t>
            </a:r>
            <a:endParaRPr kumimoji="1" lang="ja-JP" altLang="en-US" sz="1200" dirty="0"/>
          </a:p>
        </p:txBody>
      </p:sp>
      <p:sp>
        <p:nvSpPr>
          <p:cNvPr id="162" name="テキスト ボックス 161">
            <a:extLst>
              <a:ext uri="{FF2B5EF4-FFF2-40B4-BE49-F238E27FC236}">
                <a16:creationId xmlns:a16="http://schemas.microsoft.com/office/drawing/2014/main" id="{7DF4F27B-1675-AF7D-6359-BAE0BB701DFA}"/>
              </a:ext>
            </a:extLst>
          </p:cNvPr>
          <p:cNvSpPr txBox="1"/>
          <p:nvPr/>
        </p:nvSpPr>
        <p:spPr>
          <a:xfrm>
            <a:off x="139093" y="5608251"/>
            <a:ext cx="8870499" cy="415498"/>
          </a:xfrm>
          <a:prstGeom prst="rect">
            <a:avLst/>
          </a:prstGeom>
          <a:noFill/>
        </p:spPr>
        <p:txBody>
          <a:bodyPr wrap="square" rtlCol="0">
            <a:spAutoFit/>
          </a:bodyPr>
          <a:lstStyle/>
          <a:p>
            <a:r>
              <a:rPr lang="en-US" altLang="ja-JP" sz="2000" dirty="0"/>
              <a:t>The accuracy is good based on the comparison between the true and predicted values</a:t>
            </a:r>
          </a:p>
        </p:txBody>
      </p:sp>
      <p:sp>
        <p:nvSpPr>
          <p:cNvPr id="5" name="スライド番号プレースホルダー 4">
            <a:extLst>
              <a:ext uri="{FF2B5EF4-FFF2-40B4-BE49-F238E27FC236}">
                <a16:creationId xmlns:a16="http://schemas.microsoft.com/office/drawing/2014/main" id="{814C97A1-E635-03AF-B6B0-AC975BA6AF21}"/>
              </a:ext>
            </a:extLst>
          </p:cNvPr>
          <p:cNvSpPr>
            <a:spLocks noGrp="1"/>
          </p:cNvSpPr>
          <p:nvPr>
            <p:ph type="sldNum" sz="quarter" idx="12"/>
          </p:nvPr>
        </p:nvSpPr>
        <p:spPr>
          <a:xfrm>
            <a:off x="7010789" y="6567376"/>
            <a:ext cx="2057400" cy="273844"/>
          </a:xfrm>
        </p:spPr>
        <p:txBody>
          <a:bodyPr/>
          <a:lstStyle/>
          <a:p>
            <a:fld id="{42FDC272-9C72-4C5E-8504-A660428337F8}" type="slidenum">
              <a:rPr kumimoji="1" lang="ja-JP" altLang="en-US" smtClean="0"/>
              <a:t>27</a:t>
            </a:fld>
            <a:endParaRPr kumimoji="1" lang="ja-JP" altLang="en-US" dirty="0"/>
          </a:p>
        </p:txBody>
      </p:sp>
      <p:sp>
        <p:nvSpPr>
          <p:cNvPr id="157" name="テキスト ボックス 156">
            <a:extLst>
              <a:ext uri="{FF2B5EF4-FFF2-40B4-BE49-F238E27FC236}">
                <a16:creationId xmlns:a16="http://schemas.microsoft.com/office/drawing/2014/main" id="{9F144CA0-C464-47B9-523F-1BD487C59F3D}"/>
              </a:ext>
            </a:extLst>
          </p:cNvPr>
          <p:cNvSpPr txBox="1"/>
          <p:nvPr/>
        </p:nvSpPr>
        <p:spPr>
          <a:xfrm>
            <a:off x="6596280" y="2732482"/>
            <a:ext cx="1907773" cy="415498"/>
          </a:xfrm>
          <a:prstGeom prst="rect">
            <a:avLst/>
          </a:prstGeom>
          <a:solidFill>
            <a:schemeClr val="bg1"/>
          </a:solidFill>
        </p:spPr>
        <p:txBody>
          <a:bodyPr wrap="square" rtlCol="0">
            <a:spAutoFit/>
          </a:bodyPr>
          <a:lstStyle/>
          <a:p>
            <a:pPr algn="ctr"/>
            <a:r>
              <a:rPr kumimoji="1" lang="en-US" altLang="ja-JP" sz="2100" dirty="0"/>
              <a:t>Absolute error</a:t>
            </a:r>
            <a:endParaRPr kumimoji="1" lang="ja-JP" altLang="en-US" sz="2100" dirty="0"/>
          </a:p>
        </p:txBody>
      </p:sp>
      <p:pic>
        <p:nvPicPr>
          <p:cNvPr id="3" name="図 2">
            <a:extLst>
              <a:ext uri="{FF2B5EF4-FFF2-40B4-BE49-F238E27FC236}">
                <a16:creationId xmlns:a16="http://schemas.microsoft.com/office/drawing/2014/main" id="{BB62B018-A4DF-8EF6-81DB-B537C6AB67A4}"/>
              </a:ext>
            </a:extLst>
          </p:cNvPr>
          <p:cNvPicPr>
            <a:picLocks noChangeAspect="1"/>
          </p:cNvPicPr>
          <p:nvPr/>
        </p:nvPicPr>
        <p:blipFill>
          <a:blip r:embed="rId6"/>
          <a:stretch>
            <a:fillRect/>
          </a:stretch>
        </p:blipFill>
        <p:spPr>
          <a:xfrm>
            <a:off x="5968602" y="6604"/>
            <a:ext cx="2918995" cy="2731589"/>
          </a:xfrm>
          <a:prstGeom prst="rect">
            <a:avLst/>
          </a:prstGeom>
        </p:spPr>
      </p:pic>
      <p:sp>
        <p:nvSpPr>
          <p:cNvPr id="7" name="正方形/長方形 6">
            <a:extLst>
              <a:ext uri="{FF2B5EF4-FFF2-40B4-BE49-F238E27FC236}">
                <a16:creationId xmlns:a16="http://schemas.microsoft.com/office/drawing/2014/main" id="{6343549E-4105-D9F7-035A-0EBC3AE9982A}"/>
              </a:ext>
            </a:extLst>
          </p:cNvPr>
          <p:cNvSpPr/>
          <p:nvPr/>
        </p:nvSpPr>
        <p:spPr>
          <a:xfrm>
            <a:off x="7957859" y="2527231"/>
            <a:ext cx="1051733" cy="210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ADC00DD-06AC-655D-61F3-64F321D17772}"/>
              </a:ext>
            </a:extLst>
          </p:cNvPr>
          <p:cNvSpPr/>
          <p:nvPr/>
        </p:nvSpPr>
        <p:spPr>
          <a:xfrm>
            <a:off x="5846606" y="209935"/>
            <a:ext cx="658897" cy="239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118DA31C-81AC-CD99-83D5-049BDE68D0A5}"/>
              </a:ext>
            </a:extLst>
          </p:cNvPr>
          <p:cNvSpPr/>
          <p:nvPr/>
        </p:nvSpPr>
        <p:spPr>
          <a:xfrm>
            <a:off x="6067044" y="6604"/>
            <a:ext cx="2942548" cy="273158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2A0D2B8-4CE6-6151-8F75-05D2BA722F63}"/>
              </a:ext>
            </a:extLst>
          </p:cNvPr>
          <p:cNvSpPr txBox="1"/>
          <p:nvPr/>
        </p:nvSpPr>
        <p:spPr>
          <a:xfrm>
            <a:off x="5818228" y="-53901"/>
            <a:ext cx="1907773" cy="415498"/>
          </a:xfrm>
          <a:prstGeom prst="rect">
            <a:avLst/>
          </a:prstGeom>
          <a:noFill/>
        </p:spPr>
        <p:txBody>
          <a:bodyPr wrap="square" rtlCol="0">
            <a:spAutoFit/>
          </a:bodyPr>
          <a:lstStyle/>
          <a:p>
            <a:pPr algn="ctr"/>
            <a:r>
              <a:rPr kumimoji="1" lang="en-US" altLang="ja-JP" sz="2100" b="1" dirty="0">
                <a:solidFill>
                  <a:schemeClr val="accent2"/>
                </a:solidFill>
              </a:rPr>
              <a:t>Input</a:t>
            </a:r>
            <a:endParaRPr kumimoji="1" lang="ja-JP" altLang="en-US" sz="2100" b="1" dirty="0">
              <a:solidFill>
                <a:schemeClr val="accent2"/>
              </a:solidFill>
            </a:endParaRPr>
          </a:p>
        </p:txBody>
      </p:sp>
      <p:sp>
        <p:nvSpPr>
          <p:cNvPr id="14" name="テキスト ボックス 13">
            <a:extLst>
              <a:ext uri="{FF2B5EF4-FFF2-40B4-BE49-F238E27FC236}">
                <a16:creationId xmlns:a16="http://schemas.microsoft.com/office/drawing/2014/main" id="{AEF74B7D-76CF-AAA5-445B-A22DA9E6AFD9}"/>
              </a:ext>
            </a:extLst>
          </p:cNvPr>
          <p:cNvSpPr txBox="1"/>
          <p:nvPr/>
        </p:nvSpPr>
        <p:spPr>
          <a:xfrm>
            <a:off x="181310" y="1837128"/>
            <a:ext cx="1819729" cy="923330"/>
          </a:xfrm>
          <a:prstGeom prst="rect">
            <a:avLst/>
          </a:prstGeom>
          <a:noFill/>
        </p:spPr>
        <p:txBody>
          <a:bodyPr wrap="none" rtlCol="0">
            <a:spAutoFit/>
          </a:bodyPr>
          <a:lstStyle/>
          <a:p>
            <a:r>
              <a:rPr kumimoji="1" lang="en-US" altLang="ja-JP" dirty="0"/>
              <a:t>EAM potential</a:t>
            </a:r>
          </a:p>
          <a:p>
            <a:r>
              <a:rPr kumimoji="1" lang="en-US" altLang="ja-JP" dirty="0"/>
              <a:t>4 hours</a:t>
            </a:r>
          </a:p>
          <a:p>
            <a:r>
              <a:rPr kumimoji="1" lang="en-US" altLang="ja-JP" dirty="0"/>
              <a:t>by 1 CPU(1 core)</a:t>
            </a:r>
            <a:endParaRPr kumimoji="1" lang="ja-JP" altLang="en-US"/>
          </a:p>
        </p:txBody>
      </p:sp>
      <p:sp>
        <p:nvSpPr>
          <p:cNvPr id="15" name="テキスト ボックス 14">
            <a:extLst>
              <a:ext uri="{FF2B5EF4-FFF2-40B4-BE49-F238E27FC236}">
                <a16:creationId xmlns:a16="http://schemas.microsoft.com/office/drawing/2014/main" id="{D2FE4622-D9DA-6242-C30A-158D0A40451B}"/>
              </a:ext>
            </a:extLst>
          </p:cNvPr>
          <p:cNvSpPr txBox="1"/>
          <p:nvPr/>
        </p:nvSpPr>
        <p:spPr>
          <a:xfrm>
            <a:off x="3025058" y="1809152"/>
            <a:ext cx="2526654" cy="923330"/>
          </a:xfrm>
          <a:prstGeom prst="rect">
            <a:avLst/>
          </a:prstGeom>
          <a:noFill/>
        </p:spPr>
        <p:txBody>
          <a:bodyPr wrap="none" rtlCol="0">
            <a:spAutoFit/>
          </a:bodyPr>
          <a:lstStyle/>
          <a:p>
            <a:r>
              <a:rPr kumimoji="1" lang="en-US" altLang="ja-JP" dirty="0"/>
              <a:t>DL model</a:t>
            </a:r>
          </a:p>
          <a:p>
            <a:r>
              <a:rPr kumimoji="1" lang="en-US" altLang="ja-JP" dirty="0"/>
              <a:t>0.2 second by</a:t>
            </a:r>
          </a:p>
          <a:p>
            <a:r>
              <a:rPr kumimoji="1" lang="en-US" altLang="ja-JP" dirty="0"/>
              <a:t>1 CPU(1 core)  + 1 GPU </a:t>
            </a:r>
            <a:endParaRPr kumimoji="1" lang="ja-JP" altLang="en-US"/>
          </a:p>
        </p:txBody>
      </p:sp>
    </p:spTree>
    <p:extLst>
      <p:ext uri="{BB962C8B-B14F-4D97-AF65-F5344CB8AC3E}">
        <p14:creationId xmlns:p14="http://schemas.microsoft.com/office/powerpoint/2010/main" val="439598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CD94-94BA-6EA2-B543-037B6722DA6E}"/>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F7C2B34B-4FF1-B494-F635-802A49411D87}"/>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736D24BF-BAA4-3ABA-8710-642F03F342DD}"/>
              </a:ext>
            </a:extLst>
          </p:cNvPr>
          <p:cNvSpPr txBox="1"/>
          <p:nvPr/>
        </p:nvSpPr>
        <p:spPr>
          <a:xfrm>
            <a:off x="179512" y="1287905"/>
            <a:ext cx="9217024" cy="517064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Background</a:t>
            </a: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Molecular dynamics simulation of hydrogen recycling on tungsten wall</a:t>
            </a:r>
          </a:p>
          <a:p>
            <a:pPr marL="457200" lvl="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Integration</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with fluid codes and neutral transport simulation</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Machine learning approaches for the wall model</a:t>
            </a:r>
            <a:endParaRPr kumimoji="0" lang="en"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marL="914400" lvl="1" indent="-457200">
              <a:spcBef>
                <a:spcPts val="1200"/>
              </a:spcBef>
              <a:buFont typeface="+mj-lt"/>
              <a:buAutoNum type="arabicPeriod"/>
              <a:defRPr/>
            </a:pPr>
            <a:r>
              <a:rPr kumimoji="1" lang="en-US" altLang="ja-JP" sz="3000" dirty="0">
                <a:latin typeface="Times New Roman" panose="02020603050405020304" pitchFamily="18" charset="0"/>
                <a:cs typeface="Times New Roman" panose="02020603050405020304" pitchFamily="18" charset="0"/>
              </a:rPr>
              <a:t>Prediction model for </a:t>
            </a:r>
            <a:r>
              <a:rPr lang="en" altLang="ja-JP" sz="3000" dirty="0">
                <a:latin typeface="Times New Roman" panose="02020603050405020304" pitchFamily="18" charset="0"/>
                <a:cs typeface="Times New Roman" panose="02020603050405020304" pitchFamily="18" charset="0"/>
              </a:rPr>
              <a:t>emission distribution</a:t>
            </a:r>
            <a:endParaRPr kumimoji="1" lang="en-US" altLang="ja-JP" sz="3000" dirty="0">
              <a:latin typeface="Times New Roman" panose="02020603050405020304" pitchFamily="18" charset="0"/>
              <a:cs typeface="Times New Roman" panose="02020603050405020304" pitchFamily="18" charset="0"/>
            </a:endParaRPr>
          </a:p>
          <a:p>
            <a:pPr marL="914400" lvl="1"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Deep learning assisted </a:t>
            </a:r>
            <a:r>
              <a:rPr lang="en" altLang="ja-JP" sz="3000" dirty="0" err="1">
                <a:latin typeface="Times New Roman" panose="02020603050405020304" pitchFamily="18" charset="0"/>
                <a:cs typeface="Times New Roman" panose="02020603050405020304" pitchFamily="18" charset="0"/>
              </a:rPr>
              <a:t>kMC</a:t>
            </a:r>
            <a:r>
              <a:rPr lang="en" altLang="ja-JP" sz="3000" dirty="0">
                <a:latin typeface="Times New Roman" panose="02020603050405020304" pitchFamily="18" charset="0"/>
                <a:cs typeface="Times New Roman" panose="02020603050405020304" pitchFamily="18" charset="0"/>
              </a:rPr>
              <a:t>-MD hybrid simulation</a:t>
            </a:r>
            <a:endParaRPr kumimoji="0" lang="en"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Future work: </a:t>
            </a:r>
            <a:r>
              <a:rPr kumimoji="0" lang="en"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05A75666-CAF8-2634-7AC0-4613D1824C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8306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A04EF-3C79-B1B1-284C-13E347350183}"/>
            </a:ext>
          </a:extLst>
        </p:cNvPr>
        <p:cNvGrpSpPr/>
        <p:nvPr/>
      </p:nvGrpSpPr>
      <p:grpSpPr>
        <a:xfrm>
          <a:off x="0" y="0"/>
          <a:ext cx="0" cy="0"/>
          <a:chOff x="0" y="0"/>
          <a:chExt cx="0" cy="0"/>
        </a:xfrm>
      </p:grpSpPr>
      <p:sp>
        <p:nvSpPr>
          <p:cNvPr id="8" name="爆発 1 7">
            <a:extLst>
              <a:ext uri="{FF2B5EF4-FFF2-40B4-BE49-F238E27FC236}">
                <a16:creationId xmlns:a16="http://schemas.microsoft.com/office/drawing/2014/main" id="{04ABE40C-6992-B574-9738-EA880CD5E26D}"/>
              </a:ext>
            </a:extLst>
          </p:cNvPr>
          <p:cNvSpPr/>
          <p:nvPr/>
        </p:nvSpPr>
        <p:spPr>
          <a:xfrm>
            <a:off x="139166" y="4842115"/>
            <a:ext cx="2448272" cy="1154054"/>
          </a:xfrm>
          <a:prstGeom prst="irregularSeal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 name="スライド番号プレースホルダー 1">
            <a:extLst>
              <a:ext uri="{FF2B5EF4-FFF2-40B4-BE49-F238E27FC236}">
                <a16:creationId xmlns:a16="http://schemas.microsoft.com/office/drawing/2014/main" id="{32A709E5-CA75-9E03-E697-D49A93FE1158}"/>
              </a:ext>
            </a:extLst>
          </p:cNvPr>
          <p:cNvSpPr>
            <a:spLocks noGrp="1"/>
          </p:cNvSpPr>
          <p:nvPr>
            <p:ph type="sldNum" sz="quarter" idx="12"/>
          </p:nvPr>
        </p:nvSpPr>
        <p:spPr>
          <a:xfrm>
            <a:off x="6922209"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5C6AD1-354F-4CE9-BEAA-85A97D56F97C}"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3D019781-1E17-44DB-20A1-EF2D85D0CDB1}"/>
              </a:ext>
            </a:extLst>
          </p:cNvPr>
          <p:cNvSpPr txBox="1"/>
          <p:nvPr/>
        </p:nvSpPr>
        <p:spPr>
          <a:xfrm>
            <a:off x="188876" y="4930249"/>
            <a:ext cx="2537105"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Deep learning Assisted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MD-</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34" charset="-128"/>
                <a:cs typeface="+mn-cs"/>
              </a:rPr>
              <a:t>kMC</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Method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for calculation of density</a:t>
            </a: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pic>
        <p:nvPicPr>
          <p:cNvPr id="170" name="図 169">
            <a:extLst>
              <a:ext uri="{FF2B5EF4-FFF2-40B4-BE49-F238E27FC236}">
                <a16:creationId xmlns:a16="http://schemas.microsoft.com/office/drawing/2014/main" id="{C19BFEF8-B9AB-CEA8-502C-B655F16953AD}"/>
              </a:ext>
            </a:extLst>
          </p:cNvPr>
          <p:cNvPicPr>
            <a:picLocks noChangeAspect="1"/>
          </p:cNvPicPr>
          <p:nvPr/>
        </p:nvPicPr>
        <p:blipFill>
          <a:blip r:embed="rId2"/>
          <a:stretch>
            <a:fillRect/>
          </a:stretch>
        </p:blipFill>
        <p:spPr>
          <a:xfrm>
            <a:off x="1427776" y="2197709"/>
            <a:ext cx="7366631" cy="4432290"/>
          </a:xfrm>
          <a:prstGeom prst="rect">
            <a:avLst/>
          </a:prstGeom>
        </p:spPr>
      </p:pic>
      <p:sp>
        <p:nvSpPr>
          <p:cNvPr id="3" name="正方形/長方形 2">
            <a:extLst>
              <a:ext uri="{FF2B5EF4-FFF2-40B4-BE49-F238E27FC236}">
                <a16:creationId xmlns:a16="http://schemas.microsoft.com/office/drawing/2014/main" id="{F434C882-FE74-3303-66B4-57B6340AFBC6}"/>
              </a:ext>
            </a:extLst>
          </p:cNvPr>
          <p:cNvSpPr/>
          <p:nvPr/>
        </p:nvSpPr>
        <p:spPr>
          <a:xfrm>
            <a:off x="4977983" y="3617979"/>
            <a:ext cx="1008112"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533160B-91DC-798B-B474-959ABA306533}"/>
              </a:ext>
            </a:extLst>
          </p:cNvPr>
          <p:cNvSpPr txBox="1"/>
          <p:nvPr/>
        </p:nvSpPr>
        <p:spPr>
          <a:xfrm>
            <a:off x="4977983" y="3575403"/>
            <a:ext cx="1271182" cy="369332"/>
          </a:xfrm>
          <a:prstGeom prst="rect">
            <a:avLst/>
          </a:prstGeom>
          <a:noFill/>
        </p:spPr>
        <p:txBody>
          <a:bodyPr wrap="none" rtlCol="0">
            <a:spAutoFit/>
          </a:bodyPr>
          <a:lstStyle/>
          <a:p>
            <a:r>
              <a:rPr kumimoji="1" lang="en-US" altLang="ja-JP" b="1" dirty="0"/>
              <a:t>Wall model</a:t>
            </a:r>
            <a:endParaRPr kumimoji="1" lang="ja-JP" altLang="en-US" b="1"/>
          </a:p>
        </p:txBody>
      </p:sp>
      <p:pic>
        <p:nvPicPr>
          <p:cNvPr id="13" name="図 12">
            <a:extLst>
              <a:ext uri="{FF2B5EF4-FFF2-40B4-BE49-F238E27FC236}">
                <a16:creationId xmlns:a16="http://schemas.microsoft.com/office/drawing/2014/main" id="{08A02695-CF16-82B1-32C8-33D408A254F0}"/>
              </a:ext>
            </a:extLst>
          </p:cNvPr>
          <p:cNvPicPr>
            <a:picLocks noChangeAspect="1"/>
          </p:cNvPicPr>
          <p:nvPr/>
        </p:nvPicPr>
        <p:blipFill>
          <a:blip r:embed="rId3"/>
          <a:stretch>
            <a:fillRect/>
          </a:stretch>
        </p:blipFill>
        <p:spPr>
          <a:xfrm>
            <a:off x="2032508" y="537708"/>
            <a:ext cx="5170870" cy="1765482"/>
          </a:xfrm>
          <a:prstGeom prst="rect">
            <a:avLst/>
          </a:prstGeom>
        </p:spPr>
      </p:pic>
      <p:sp>
        <p:nvSpPr>
          <p:cNvPr id="14" name="テキスト ボックス 13">
            <a:extLst>
              <a:ext uri="{FF2B5EF4-FFF2-40B4-BE49-F238E27FC236}">
                <a16:creationId xmlns:a16="http://schemas.microsoft.com/office/drawing/2014/main" id="{A92E3F74-9DC0-95A3-D44F-0DC830DB8CFD}"/>
              </a:ext>
            </a:extLst>
          </p:cNvPr>
          <p:cNvSpPr txBox="1"/>
          <p:nvPr/>
        </p:nvSpPr>
        <p:spPr>
          <a:xfrm>
            <a:off x="144328" y="-46840"/>
            <a:ext cx="8855343" cy="584775"/>
          </a:xfrm>
          <a:prstGeom prst="rect">
            <a:avLst/>
          </a:prstGeom>
          <a:noFill/>
        </p:spPr>
        <p:txBody>
          <a:bodyPr wrap="square">
            <a:spAutoFit/>
          </a:bodyPr>
          <a:lstStyle/>
          <a:p>
            <a:pPr lvl="0" algn="ctr">
              <a:spcBef>
                <a:spcPts val="1200"/>
              </a:spcBef>
              <a:defRPr/>
            </a:pPr>
            <a:r>
              <a:rPr kumimoji="1" lang="en-US" altLang="ja-JP" sz="3200" dirty="0">
                <a:solidFill>
                  <a:prstClr val="black"/>
                </a:solidFill>
                <a:latin typeface="Times New Roman" panose="02020603050405020304" pitchFamily="18" charset="0"/>
                <a:ea typeface="ＭＳ Ｐゴシック"/>
                <a:cs typeface="Times New Roman" panose="02020603050405020304" pitchFamily="18" charset="0"/>
              </a:rPr>
              <a:t>Future work: </a:t>
            </a:r>
            <a:r>
              <a:rPr lang="en" altLang="ja-JP" sz="3200" dirty="0">
                <a:solidFill>
                  <a:srgbClr val="000000"/>
                </a:solidFill>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200" dirty="0">
              <a:solidFill>
                <a:prstClr val="black"/>
              </a:solidFill>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106861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414416-EA65-41E0-B8C8-E6932690D017}"/>
              </a:ext>
            </a:extLst>
          </p:cNvPr>
          <p:cNvSpPr>
            <a:spLocks noGrp="1"/>
          </p:cNvSpPr>
          <p:nvPr>
            <p:ph type="title"/>
          </p:nvPr>
        </p:nvSpPr>
        <p:spPr>
          <a:xfrm>
            <a:off x="107504" y="105870"/>
            <a:ext cx="8856984" cy="688615"/>
          </a:xfrm>
        </p:spPr>
        <p:txBody>
          <a:bodyPr>
            <a:normAutofit/>
          </a:bodyPr>
          <a:lstStyle/>
          <a:p>
            <a:r>
              <a:rPr lang="en-US" altLang="ja-JP" sz="2800" dirty="0"/>
              <a:t>Hydrogen recycling and plasma-material interaction</a:t>
            </a:r>
            <a:endParaRPr kumimoji="1" lang="ja-JP" altLang="en-US" sz="2800"/>
          </a:p>
        </p:txBody>
      </p:sp>
      <p:pic>
        <p:nvPicPr>
          <p:cNvPr id="6" name="図 5">
            <a:extLst>
              <a:ext uri="{FF2B5EF4-FFF2-40B4-BE49-F238E27FC236}">
                <a16:creationId xmlns:a16="http://schemas.microsoft.com/office/drawing/2014/main" id="{2C6AADE6-BDB6-DBC2-5408-D13032B18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36" y="1413749"/>
            <a:ext cx="3235621" cy="3305287"/>
          </a:xfrm>
          <a:prstGeom prst="rect">
            <a:avLst/>
          </a:prstGeom>
        </p:spPr>
      </p:pic>
      <p:sp>
        <p:nvSpPr>
          <p:cNvPr id="10" name="正方形/長方形 9">
            <a:extLst>
              <a:ext uri="{FF2B5EF4-FFF2-40B4-BE49-F238E27FC236}">
                <a16:creationId xmlns:a16="http://schemas.microsoft.com/office/drawing/2014/main" id="{3EA1D67F-E654-C58D-8A1D-A98F836D5612}"/>
              </a:ext>
            </a:extLst>
          </p:cNvPr>
          <p:cNvSpPr/>
          <p:nvPr/>
        </p:nvSpPr>
        <p:spPr>
          <a:xfrm rot="5400000">
            <a:off x="5062188" y="1150649"/>
            <a:ext cx="2730724" cy="2515678"/>
          </a:xfrm>
          <a:prstGeom prst="rect">
            <a:avLst/>
          </a:prstGeom>
          <a:gradFill flip="none" rotWithShape="1">
            <a:gsLst>
              <a:gs pos="38000">
                <a:schemeClr val="accent1">
                  <a:lumMod val="5000"/>
                  <a:lumOff val="95000"/>
                </a:schemeClr>
              </a:gs>
              <a:gs pos="74000">
                <a:srgbClr val="FFCCFF"/>
              </a:gs>
              <a:gs pos="83000">
                <a:srgbClr val="FFCCFF"/>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コネクタ 10">
            <a:extLst>
              <a:ext uri="{FF2B5EF4-FFF2-40B4-BE49-F238E27FC236}">
                <a16:creationId xmlns:a16="http://schemas.microsoft.com/office/drawing/2014/main" id="{78F792BD-5CD7-FB00-BFA1-BE11C2AE3FE9}"/>
              </a:ext>
            </a:extLst>
          </p:cNvPr>
          <p:cNvCxnSpPr/>
          <p:nvPr/>
        </p:nvCxnSpPr>
        <p:spPr>
          <a:xfrm rot="5400000">
            <a:off x="6585303" y="2635213"/>
            <a:ext cx="0" cy="251567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EB10B668-6307-7017-CA44-39D9C92ACD7D}"/>
              </a:ext>
            </a:extLst>
          </p:cNvPr>
          <p:cNvGrpSpPr/>
          <p:nvPr/>
        </p:nvGrpSpPr>
        <p:grpSpPr>
          <a:xfrm rot="5400000">
            <a:off x="6413081" y="2845886"/>
            <a:ext cx="401945" cy="2458177"/>
            <a:chOff x="6689558" y="1676400"/>
            <a:chExt cx="367772" cy="1973580"/>
          </a:xfrm>
        </p:grpSpPr>
        <p:cxnSp>
          <p:nvCxnSpPr>
            <p:cNvPr id="38" name="直線コネクタ 37">
              <a:extLst>
                <a:ext uri="{FF2B5EF4-FFF2-40B4-BE49-F238E27FC236}">
                  <a16:creationId xmlns:a16="http://schemas.microsoft.com/office/drawing/2014/main" id="{A28AEF3F-64EF-98AA-9A10-52755BF5C309}"/>
                </a:ext>
              </a:extLst>
            </p:cNvPr>
            <p:cNvCxnSpPr>
              <a:cxnSpLocks/>
            </p:cNvCxnSpPr>
            <p:nvPr/>
          </p:nvCxnSpPr>
          <p:spPr>
            <a:xfrm flipV="1">
              <a:off x="6689558" y="326136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533BA9F-70AC-43C8-284D-F64D4AF29695}"/>
                </a:ext>
              </a:extLst>
            </p:cNvPr>
            <p:cNvCxnSpPr>
              <a:cxnSpLocks/>
            </p:cNvCxnSpPr>
            <p:nvPr/>
          </p:nvCxnSpPr>
          <p:spPr>
            <a:xfrm flipV="1">
              <a:off x="6689558" y="345948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93FFE6B-8271-6169-3843-F6DBC461F25C}"/>
                </a:ext>
              </a:extLst>
            </p:cNvPr>
            <p:cNvCxnSpPr>
              <a:cxnSpLocks/>
            </p:cNvCxnSpPr>
            <p:nvPr/>
          </p:nvCxnSpPr>
          <p:spPr>
            <a:xfrm flipV="1">
              <a:off x="6689558" y="286512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69F6403-C87F-2789-FB6D-0445EF8156BD}"/>
                </a:ext>
              </a:extLst>
            </p:cNvPr>
            <p:cNvCxnSpPr>
              <a:cxnSpLocks/>
            </p:cNvCxnSpPr>
            <p:nvPr/>
          </p:nvCxnSpPr>
          <p:spPr>
            <a:xfrm flipV="1">
              <a:off x="6689558" y="306324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2D6B7F1-5A38-EA7C-169A-7F37FA693B70}"/>
                </a:ext>
              </a:extLst>
            </p:cNvPr>
            <p:cNvCxnSpPr>
              <a:cxnSpLocks/>
            </p:cNvCxnSpPr>
            <p:nvPr/>
          </p:nvCxnSpPr>
          <p:spPr>
            <a:xfrm flipV="1">
              <a:off x="6695178" y="246888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F0C7604-2C6B-60C6-0FB2-2FE22CBA2AF0}"/>
                </a:ext>
              </a:extLst>
            </p:cNvPr>
            <p:cNvCxnSpPr>
              <a:cxnSpLocks/>
            </p:cNvCxnSpPr>
            <p:nvPr/>
          </p:nvCxnSpPr>
          <p:spPr>
            <a:xfrm flipV="1">
              <a:off x="6695178" y="266700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09813E8-F367-81ED-2647-356B0CAD6D20}"/>
                </a:ext>
              </a:extLst>
            </p:cNvPr>
            <p:cNvCxnSpPr>
              <a:cxnSpLocks/>
            </p:cNvCxnSpPr>
            <p:nvPr/>
          </p:nvCxnSpPr>
          <p:spPr>
            <a:xfrm flipV="1">
              <a:off x="6695178" y="207264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09A3708-5120-271B-D71F-BC623160F983}"/>
                </a:ext>
              </a:extLst>
            </p:cNvPr>
            <p:cNvCxnSpPr>
              <a:cxnSpLocks/>
            </p:cNvCxnSpPr>
            <p:nvPr/>
          </p:nvCxnSpPr>
          <p:spPr>
            <a:xfrm flipV="1">
              <a:off x="6695178" y="227076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966C6F76-0103-1737-B3FE-8910058EEE41}"/>
                </a:ext>
              </a:extLst>
            </p:cNvPr>
            <p:cNvCxnSpPr>
              <a:cxnSpLocks/>
            </p:cNvCxnSpPr>
            <p:nvPr/>
          </p:nvCxnSpPr>
          <p:spPr>
            <a:xfrm flipV="1">
              <a:off x="6706008" y="167640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DFBD60D-225B-D62F-8E1C-15FDD8EF4560}"/>
                </a:ext>
              </a:extLst>
            </p:cNvPr>
            <p:cNvCxnSpPr>
              <a:cxnSpLocks/>
            </p:cNvCxnSpPr>
            <p:nvPr/>
          </p:nvCxnSpPr>
          <p:spPr>
            <a:xfrm flipV="1">
              <a:off x="6706008" y="1874520"/>
              <a:ext cx="351322" cy="19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12">
            <a:extLst>
              <a:ext uri="{FF2B5EF4-FFF2-40B4-BE49-F238E27FC236}">
                <a16:creationId xmlns:a16="http://schemas.microsoft.com/office/drawing/2014/main" id="{1D03946B-3F82-1CF5-5430-3F5D7C9CC18C}"/>
              </a:ext>
            </a:extLst>
          </p:cNvPr>
          <p:cNvSpPr txBox="1"/>
          <p:nvPr/>
        </p:nvSpPr>
        <p:spPr>
          <a:xfrm>
            <a:off x="4727194" y="4294909"/>
            <a:ext cx="3822283" cy="430887"/>
          </a:xfrm>
          <a:prstGeom prst="rect">
            <a:avLst/>
          </a:prstGeom>
          <a:noFill/>
        </p:spPr>
        <p:txBody>
          <a:bodyPr wrap="square" rtlCol="0">
            <a:spAutoFit/>
          </a:bodyPr>
          <a:lstStyle/>
          <a:p>
            <a:r>
              <a:rPr lang="en-US" altLang="ja-JP" sz="2200" dirty="0">
                <a:latin typeface="Times New Roman" panose="02020603050405020304" pitchFamily="18" charset="0"/>
                <a:ea typeface="ＭＳ Ｐゴシック" panose="020B0600070205080204" pitchFamily="50" charset="-128"/>
                <a:cs typeface="Times New Roman" panose="02020603050405020304" pitchFamily="18" charset="0"/>
              </a:rPr>
              <a:t>Hydrogen recycling on the wall</a:t>
            </a:r>
            <a:endParaRPr kumimoji="1" lang="ja-JP" altLang="en-US" sz="2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矢印: 右 40">
            <a:extLst>
              <a:ext uri="{FF2B5EF4-FFF2-40B4-BE49-F238E27FC236}">
                <a16:creationId xmlns:a16="http://schemas.microsoft.com/office/drawing/2014/main" id="{37344AD5-CA2E-D45A-9C74-1A04F31D4C21}"/>
              </a:ext>
            </a:extLst>
          </p:cNvPr>
          <p:cNvSpPr/>
          <p:nvPr/>
        </p:nvSpPr>
        <p:spPr>
          <a:xfrm rot="5400000">
            <a:off x="6000843" y="1712731"/>
            <a:ext cx="2562439" cy="1237157"/>
          </a:xfrm>
          <a:prstGeom prst="rightArrow">
            <a:avLst/>
          </a:prstGeom>
          <a:solidFill>
            <a:srgbClr val="FFC0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5" name="直線コネクタ 14">
            <a:extLst>
              <a:ext uri="{FF2B5EF4-FFF2-40B4-BE49-F238E27FC236}">
                <a16:creationId xmlns:a16="http://schemas.microsoft.com/office/drawing/2014/main" id="{6B5B3756-78BD-ED69-9784-8530658B6E6B}"/>
              </a:ext>
            </a:extLst>
          </p:cNvPr>
          <p:cNvCxnSpPr>
            <a:cxnSpLocks/>
          </p:cNvCxnSpPr>
          <p:nvPr/>
        </p:nvCxnSpPr>
        <p:spPr>
          <a:xfrm flipH="1">
            <a:off x="5300851" y="1050090"/>
            <a:ext cx="2527893"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矢印: 右カーブ 42">
            <a:extLst>
              <a:ext uri="{FF2B5EF4-FFF2-40B4-BE49-F238E27FC236}">
                <a16:creationId xmlns:a16="http://schemas.microsoft.com/office/drawing/2014/main" id="{C88EC68A-C81C-A561-53BF-B18AADB69413}"/>
              </a:ext>
            </a:extLst>
          </p:cNvPr>
          <p:cNvSpPr/>
          <p:nvPr/>
        </p:nvSpPr>
        <p:spPr>
          <a:xfrm rot="5400000" flipH="1">
            <a:off x="6245958" y="3104436"/>
            <a:ext cx="699181" cy="1715367"/>
          </a:xfrm>
          <a:prstGeom prst="curvedRightArrow">
            <a:avLst>
              <a:gd name="adj1" fmla="val 36798"/>
              <a:gd name="adj2" fmla="val 50000"/>
              <a:gd name="adj3" fmla="val 25000"/>
            </a:avLst>
          </a:prstGeom>
          <a:solidFill>
            <a:srgbClr val="FFC000">
              <a:alpha val="3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7" name="テキスト ボックス 16">
            <a:extLst>
              <a:ext uri="{FF2B5EF4-FFF2-40B4-BE49-F238E27FC236}">
                <a16:creationId xmlns:a16="http://schemas.microsoft.com/office/drawing/2014/main" id="{DBD0F4AD-2FB2-B1E3-9B3F-5519EAFD3E51}"/>
              </a:ext>
            </a:extLst>
          </p:cNvPr>
          <p:cNvSpPr txBox="1"/>
          <p:nvPr/>
        </p:nvSpPr>
        <p:spPr>
          <a:xfrm>
            <a:off x="5424917" y="641227"/>
            <a:ext cx="2195864" cy="430887"/>
          </a:xfrm>
          <a:prstGeom prst="rect">
            <a:avLst/>
          </a:prstGeom>
          <a:noFill/>
        </p:spPr>
        <p:txBody>
          <a:bodyPr wrap="square" rtlCol="0">
            <a:spAutoFit/>
          </a:bodyPr>
          <a:lstStyle/>
          <a:p>
            <a:pPr algn="ctr"/>
            <a:r>
              <a:rPr lang="en-US" altLang="ja-JP" sz="2200" dirty="0">
                <a:latin typeface="ＭＳ Ｐゴシック" panose="020B0600070205080204" pitchFamily="50" charset="-128"/>
                <a:ea typeface="ＭＳ Ｐゴシック" panose="020B0600070205080204" pitchFamily="50" charset="-128"/>
              </a:rPr>
              <a:t>Core plasma</a:t>
            </a:r>
            <a:endParaRPr kumimoji="1" lang="ja-JP" altLang="en-US" sz="2200" dirty="0">
              <a:latin typeface="ＭＳ Ｐゴシック" panose="020B0600070205080204" pitchFamily="50" charset="-128"/>
              <a:ea typeface="ＭＳ Ｐゴシック" panose="020B0600070205080204" pitchFamily="50" charset="-128"/>
            </a:endParaRPr>
          </a:p>
        </p:txBody>
      </p:sp>
      <p:cxnSp>
        <p:nvCxnSpPr>
          <p:cNvPr id="18" name="直線矢印コネクタ 17">
            <a:extLst>
              <a:ext uri="{FF2B5EF4-FFF2-40B4-BE49-F238E27FC236}">
                <a16:creationId xmlns:a16="http://schemas.microsoft.com/office/drawing/2014/main" id="{3C7EDDBF-04F1-F0AE-2933-E26AA61F17A3}"/>
              </a:ext>
            </a:extLst>
          </p:cNvPr>
          <p:cNvCxnSpPr>
            <a:cxnSpLocks/>
          </p:cNvCxnSpPr>
          <p:nvPr/>
        </p:nvCxnSpPr>
        <p:spPr>
          <a:xfrm>
            <a:off x="4683276" y="1420220"/>
            <a:ext cx="0" cy="2499604"/>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DD6FBB9-3CE9-1146-672C-09CE8D8B409E}"/>
              </a:ext>
            </a:extLst>
          </p:cNvPr>
          <p:cNvSpPr txBox="1"/>
          <p:nvPr/>
        </p:nvSpPr>
        <p:spPr>
          <a:xfrm rot="16200000">
            <a:off x="3630978" y="2465711"/>
            <a:ext cx="1646606" cy="430887"/>
          </a:xfrm>
          <a:prstGeom prst="rect">
            <a:avLst/>
          </a:prstGeom>
          <a:noFill/>
        </p:spPr>
        <p:txBody>
          <a:bodyPr wrap="none" rtlCol="0">
            <a:spAutoFit/>
          </a:bodyPr>
          <a:lstStyle/>
          <a:p>
            <a:pPr algn="ctr"/>
            <a:r>
              <a:rPr kumimoji="1" lang="en-US" altLang="ja-JP" sz="2200" dirty="0">
                <a:latin typeface="ＭＳ Ｐゴシック" panose="020B0600070205080204" pitchFamily="50" charset="-128"/>
                <a:ea typeface="ＭＳ Ｐゴシック" panose="020B0600070205080204" pitchFamily="50" charset="-128"/>
              </a:rPr>
              <a:t>Edge plasma</a:t>
            </a:r>
            <a:endParaRPr kumimoji="1" lang="ja-JP" altLang="en-US" sz="2200" dirty="0">
              <a:latin typeface="ＭＳ Ｐゴシック" panose="020B0600070205080204" pitchFamily="50" charset="-128"/>
              <a:ea typeface="ＭＳ Ｐゴシック" panose="020B0600070205080204" pitchFamily="50" charset="-128"/>
            </a:endParaRPr>
          </a:p>
        </p:txBody>
      </p:sp>
      <p:grpSp>
        <p:nvGrpSpPr>
          <p:cNvPr id="20" name="グループ化 75">
            <a:extLst>
              <a:ext uri="{FF2B5EF4-FFF2-40B4-BE49-F238E27FC236}">
                <a16:creationId xmlns:a16="http://schemas.microsoft.com/office/drawing/2014/main" id="{6524F3C9-88E1-D880-406D-6EFB0D96BABE}"/>
              </a:ext>
            </a:extLst>
          </p:cNvPr>
          <p:cNvGrpSpPr>
            <a:grpSpLocks/>
          </p:cNvGrpSpPr>
          <p:nvPr/>
        </p:nvGrpSpPr>
        <p:grpSpPr bwMode="auto">
          <a:xfrm rot="5400000">
            <a:off x="7055208" y="3070543"/>
            <a:ext cx="553998" cy="507429"/>
            <a:chOff x="5703042" y="2334121"/>
            <a:chExt cx="555088" cy="507392"/>
          </a:xfrm>
        </p:grpSpPr>
        <p:sp>
          <p:nvSpPr>
            <p:cNvPr id="36" name="円/楕円 76">
              <a:extLst>
                <a:ext uri="{FF2B5EF4-FFF2-40B4-BE49-F238E27FC236}">
                  <a16:creationId xmlns:a16="http://schemas.microsoft.com/office/drawing/2014/main" id="{79318CAB-7494-2A01-2850-FBED1AA683FB}"/>
                </a:ext>
              </a:extLst>
            </p:cNvPr>
            <p:cNvSpPr/>
            <p:nvPr/>
          </p:nvSpPr>
          <p:spPr>
            <a:xfrm>
              <a:off x="5735856" y="2341486"/>
              <a:ext cx="499456" cy="50002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77">
              <a:extLst>
                <a:ext uri="{FF2B5EF4-FFF2-40B4-BE49-F238E27FC236}">
                  <a16:creationId xmlns:a16="http://schemas.microsoft.com/office/drawing/2014/main" id="{B282EE1D-B3A4-6DF6-8894-CC232F8191CB}"/>
                </a:ext>
              </a:extLst>
            </p:cNvPr>
            <p:cNvSpPr>
              <a:spLocks noChangeArrowheads="1"/>
            </p:cNvSpPr>
            <p:nvPr/>
          </p:nvSpPr>
          <p:spPr bwMode="auto">
            <a:xfrm rot="16200000">
              <a:off x="5738389" y="2298774"/>
              <a:ext cx="484393" cy="55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000" b="1" dirty="0">
                  <a:latin typeface="Times New Roman" panose="02020603050405020304" pitchFamily="18" charset="0"/>
                  <a:cs typeface="Times New Roman" panose="02020603050405020304" pitchFamily="18" charset="0"/>
                </a:rPr>
                <a:t>H</a:t>
              </a:r>
              <a:endParaRPr lang="ja-JP" altLang="en-US" sz="3000" baseline="30000" dirty="0">
                <a:latin typeface="Arial" panose="020B0604020202020204" pitchFamily="34" charset="0"/>
              </a:endParaRPr>
            </a:p>
          </p:txBody>
        </p:sp>
      </p:grpSp>
      <p:sp>
        <p:nvSpPr>
          <p:cNvPr id="21" name="テキスト ボックス 150">
            <a:extLst>
              <a:ext uri="{FF2B5EF4-FFF2-40B4-BE49-F238E27FC236}">
                <a16:creationId xmlns:a16="http://schemas.microsoft.com/office/drawing/2014/main" id="{A2D5E8BB-7632-C696-1F29-B4096AAE860D}"/>
              </a:ext>
            </a:extLst>
          </p:cNvPr>
          <p:cNvSpPr txBox="1">
            <a:spLocks noChangeArrowheads="1"/>
          </p:cNvSpPr>
          <p:nvPr/>
        </p:nvSpPr>
        <p:spPr bwMode="auto">
          <a:xfrm>
            <a:off x="6587655" y="2098757"/>
            <a:ext cx="1324145"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2200"/>
              </a:lnSpc>
              <a:spcBef>
                <a:spcPct val="0"/>
              </a:spcBef>
              <a:buFontTx/>
              <a:buNone/>
            </a:pPr>
            <a:r>
              <a:rPr lang="en-US" altLang="ja-JP" sz="2200" b="1" dirty="0">
                <a:latin typeface="Times New Roman" panose="02020603050405020304" pitchFamily="18" charset="0"/>
                <a:cs typeface="Times New Roman" panose="02020603050405020304" pitchFamily="18" charset="0"/>
              </a:rPr>
              <a:t>Incident</a:t>
            </a:r>
          </a:p>
          <a:p>
            <a:pPr algn="ctr" eaLnBrk="1" hangingPunct="1">
              <a:lnSpc>
                <a:spcPts val="2200"/>
              </a:lnSpc>
              <a:spcBef>
                <a:spcPct val="0"/>
              </a:spcBef>
              <a:buFontTx/>
              <a:buNone/>
            </a:pPr>
            <a:r>
              <a:rPr lang="en-US" altLang="ja-JP" sz="2200" b="1" dirty="0">
                <a:latin typeface="Times New Roman" panose="02020603050405020304" pitchFamily="18" charset="0"/>
                <a:cs typeface="Times New Roman" panose="02020603050405020304" pitchFamily="18" charset="0"/>
              </a:rPr>
              <a:t>hydrogen</a:t>
            </a:r>
            <a:endParaRPr lang="ja-JP" altLang="en-US" sz="2200" b="1" dirty="0">
              <a:latin typeface="Times New Roman" panose="02020603050405020304" pitchFamily="18" charset="0"/>
              <a:cs typeface="Times New Roman" panose="02020603050405020304" pitchFamily="18" charset="0"/>
            </a:endParaRPr>
          </a:p>
        </p:txBody>
      </p:sp>
      <p:sp>
        <p:nvSpPr>
          <p:cNvPr id="23" name="矢印: 右 1">
            <a:extLst>
              <a:ext uri="{FF2B5EF4-FFF2-40B4-BE49-F238E27FC236}">
                <a16:creationId xmlns:a16="http://schemas.microsoft.com/office/drawing/2014/main" id="{BC668BEE-E810-DA5D-AF1A-D5142E3431D2}"/>
              </a:ext>
            </a:extLst>
          </p:cNvPr>
          <p:cNvSpPr/>
          <p:nvPr/>
        </p:nvSpPr>
        <p:spPr>
          <a:xfrm rot="16200000">
            <a:off x="4672075" y="1736199"/>
            <a:ext cx="2562439" cy="1237157"/>
          </a:xfrm>
          <a:prstGeom prst="rightArrow">
            <a:avLst/>
          </a:prstGeom>
          <a:solidFill>
            <a:srgbClr val="FFC0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150">
            <a:extLst>
              <a:ext uri="{FF2B5EF4-FFF2-40B4-BE49-F238E27FC236}">
                <a16:creationId xmlns:a16="http://schemas.microsoft.com/office/drawing/2014/main" id="{EFCE9D7D-9E37-36A4-4FAF-54A5C4B4D57D}"/>
              </a:ext>
            </a:extLst>
          </p:cNvPr>
          <p:cNvSpPr txBox="1">
            <a:spLocks noChangeArrowheads="1"/>
          </p:cNvSpPr>
          <p:nvPr/>
        </p:nvSpPr>
        <p:spPr bwMode="auto">
          <a:xfrm>
            <a:off x="5364986" y="1108240"/>
            <a:ext cx="2324675"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2200"/>
              </a:lnSpc>
              <a:spcBef>
                <a:spcPct val="0"/>
              </a:spcBef>
              <a:buFontTx/>
              <a:buNone/>
            </a:pPr>
            <a:r>
              <a:rPr lang="en-US" altLang="ja-JP" sz="2200" b="1" dirty="0">
                <a:latin typeface="Times New Roman" panose="02020603050405020304" pitchFamily="18" charset="0"/>
                <a:cs typeface="Times New Roman" panose="02020603050405020304" pitchFamily="18" charset="0"/>
              </a:rPr>
              <a:t>Neutral transport</a:t>
            </a:r>
          </a:p>
        </p:txBody>
      </p:sp>
      <p:grpSp>
        <p:nvGrpSpPr>
          <p:cNvPr id="25" name="グループ化 87">
            <a:extLst>
              <a:ext uri="{FF2B5EF4-FFF2-40B4-BE49-F238E27FC236}">
                <a16:creationId xmlns:a16="http://schemas.microsoft.com/office/drawing/2014/main" id="{14847570-1CED-D902-40CC-97C0AC8BBE19}"/>
              </a:ext>
            </a:extLst>
          </p:cNvPr>
          <p:cNvGrpSpPr>
            <a:grpSpLocks/>
          </p:cNvGrpSpPr>
          <p:nvPr/>
        </p:nvGrpSpPr>
        <p:grpSpPr bwMode="auto">
          <a:xfrm>
            <a:off x="5927487" y="3060043"/>
            <a:ext cx="803275" cy="596900"/>
            <a:chOff x="1475656" y="2879207"/>
            <a:chExt cx="803108" cy="596184"/>
          </a:xfrm>
        </p:grpSpPr>
        <p:sp>
          <p:nvSpPr>
            <p:cNvPr id="33" name="円/楕円 82">
              <a:extLst>
                <a:ext uri="{FF2B5EF4-FFF2-40B4-BE49-F238E27FC236}">
                  <a16:creationId xmlns:a16="http://schemas.microsoft.com/office/drawing/2014/main" id="{89045C45-699C-7FF2-9FBD-E5C988A2D832}"/>
                </a:ext>
              </a:extLst>
            </p:cNvPr>
            <p:cNvSpPr/>
            <p:nvPr/>
          </p:nvSpPr>
          <p:spPr>
            <a:xfrm>
              <a:off x="1475656" y="2885549"/>
              <a:ext cx="499959" cy="499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円/楕円 85">
              <a:extLst>
                <a:ext uri="{FF2B5EF4-FFF2-40B4-BE49-F238E27FC236}">
                  <a16:creationId xmlns:a16="http://schemas.microsoft.com/office/drawing/2014/main" id="{D1D276BB-FA72-1B30-EE6C-DAC9E04F9BE3}"/>
                </a:ext>
              </a:extLst>
            </p:cNvPr>
            <p:cNvSpPr/>
            <p:nvPr/>
          </p:nvSpPr>
          <p:spPr>
            <a:xfrm>
              <a:off x="1778806" y="2975928"/>
              <a:ext cx="499958" cy="499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正方形/長方形 83">
              <a:extLst>
                <a:ext uri="{FF2B5EF4-FFF2-40B4-BE49-F238E27FC236}">
                  <a16:creationId xmlns:a16="http://schemas.microsoft.com/office/drawing/2014/main" id="{11C4FC1D-A50C-FD59-1201-C417EB303C38}"/>
                </a:ext>
              </a:extLst>
            </p:cNvPr>
            <p:cNvSpPr>
              <a:spLocks noChangeArrowheads="1"/>
            </p:cNvSpPr>
            <p:nvPr/>
          </p:nvSpPr>
          <p:spPr bwMode="auto">
            <a:xfrm>
              <a:off x="1598834" y="2879207"/>
              <a:ext cx="6126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000" b="1" dirty="0">
                  <a:solidFill>
                    <a:schemeClr val="bg1"/>
                  </a:solidFill>
                  <a:latin typeface="Times New Roman" panose="02020603050405020304" pitchFamily="18" charset="0"/>
                  <a:cs typeface="Times New Roman" panose="02020603050405020304" pitchFamily="18" charset="0"/>
                </a:rPr>
                <a:t>H</a:t>
              </a:r>
              <a:r>
                <a:rPr lang="en-US" altLang="ja-JP" sz="3000" b="1" baseline="-25000" dirty="0">
                  <a:solidFill>
                    <a:schemeClr val="bg1"/>
                  </a:solidFill>
                  <a:latin typeface="Times New Roman" panose="02020603050405020304" pitchFamily="18" charset="0"/>
                  <a:cs typeface="Times New Roman" panose="02020603050405020304" pitchFamily="18" charset="0"/>
                </a:rPr>
                <a:t>2</a:t>
              </a:r>
              <a:endParaRPr lang="ja-JP" altLang="en-US" sz="3000" baseline="-25000" dirty="0">
                <a:solidFill>
                  <a:schemeClr val="bg1"/>
                </a:solidFill>
                <a:latin typeface="Arial" panose="020B0604020202020204" pitchFamily="34" charset="0"/>
              </a:endParaRPr>
            </a:p>
          </p:txBody>
        </p:sp>
      </p:grpSp>
      <p:grpSp>
        <p:nvGrpSpPr>
          <p:cNvPr id="26" name="グループ化 75">
            <a:extLst>
              <a:ext uri="{FF2B5EF4-FFF2-40B4-BE49-F238E27FC236}">
                <a16:creationId xmlns:a16="http://schemas.microsoft.com/office/drawing/2014/main" id="{DCF6372C-63EE-1DA8-7551-7C47F97E9481}"/>
              </a:ext>
            </a:extLst>
          </p:cNvPr>
          <p:cNvGrpSpPr>
            <a:grpSpLocks/>
          </p:cNvGrpSpPr>
          <p:nvPr/>
        </p:nvGrpSpPr>
        <p:grpSpPr bwMode="auto">
          <a:xfrm>
            <a:off x="5314060" y="3050195"/>
            <a:ext cx="503238" cy="554038"/>
            <a:chOff x="5735859" y="2319263"/>
            <a:chExt cx="504229" cy="553998"/>
          </a:xfrm>
        </p:grpSpPr>
        <p:sp>
          <p:nvSpPr>
            <p:cNvPr id="31" name="円/楕円 76">
              <a:extLst>
                <a:ext uri="{FF2B5EF4-FFF2-40B4-BE49-F238E27FC236}">
                  <a16:creationId xmlns:a16="http://schemas.microsoft.com/office/drawing/2014/main" id="{8C9DFCA1-B34C-4561-621D-FD72C81FB3AD}"/>
                </a:ext>
              </a:extLst>
            </p:cNvPr>
            <p:cNvSpPr/>
            <p:nvPr/>
          </p:nvSpPr>
          <p:spPr>
            <a:xfrm>
              <a:off x="5735859" y="2341486"/>
              <a:ext cx="499457" cy="500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正方形/長方形 77">
              <a:extLst>
                <a:ext uri="{FF2B5EF4-FFF2-40B4-BE49-F238E27FC236}">
                  <a16:creationId xmlns:a16="http://schemas.microsoft.com/office/drawing/2014/main" id="{03E27B7E-10FC-3AB5-4F86-BB398FCD0649}"/>
                </a:ext>
              </a:extLst>
            </p:cNvPr>
            <p:cNvSpPr>
              <a:spLocks noChangeArrowheads="1"/>
            </p:cNvSpPr>
            <p:nvPr/>
          </p:nvSpPr>
          <p:spPr bwMode="auto">
            <a:xfrm>
              <a:off x="5755660" y="2319263"/>
              <a:ext cx="4844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000" b="1" dirty="0">
                  <a:solidFill>
                    <a:schemeClr val="bg1"/>
                  </a:solidFill>
                  <a:latin typeface="Times New Roman" panose="02020603050405020304" pitchFamily="18" charset="0"/>
                  <a:cs typeface="Times New Roman" panose="02020603050405020304" pitchFamily="18" charset="0"/>
                </a:rPr>
                <a:t>H</a:t>
              </a:r>
              <a:endParaRPr lang="ja-JP" altLang="en-US" sz="3000" dirty="0">
                <a:solidFill>
                  <a:schemeClr val="bg1"/>
                </a:solidFill>
                <a:latin typeface="Arial" panose="020B0604020202020204" pitchFamily="34" charset="0"/>
              </a:endParaRPr>
            </a:p>
          </p:txBody>
        </p:sp>
      </p:grpSp>
      <p:sp>
        <p:nvSpPr>
          <p:cNvPr id="27" name="テキスト ボックス 150">
            <a:extLst>
              <a:ext uri="{FF2B5EF4-FFF2-40B4-BE49-F238E27FC236}">
                <a16:creationId xmlns:a16="http://schemas.microsoft.com/office/drawing/2014/main" id="{C8F0A434-E982-A081-40E3-B82A3A89513F}"/>
              </a:ext>
            </a:extLst>
          </p:cNvPr>
          <p:cNvSpPr txBox="1">
            <a:spLocks noChangeArrowheads="1"/>
          </p:cNvSpPr>
          <p:nvPr/>
        </p:nvSpPr>
        <p:spPr bwMode="auto">
          <a:xfrm>
            <a:off x="5238597" y="2096891"/>
            <a:ext cx="144055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2200"/>
              </a:lnSpc>
              <a:spcBef>
                <a:spcPct val="0"/>
              </a:spcBef>
              <a:buFontTx/>
              <a:buNone/>
            </a:pPr>
            <a:r>
              <a:rPr lang="en-US" altLang="ja-JP" sz="2200" b="1" dirty="0">
                <a:latin typeface="Times New Roman" panose="02020603050405020304" pitchFamily="18" charset="0"/>
                <a:cs typeface="Times New Roman" panose="02020603050405020304" pitchFamily="18" charset="0"/>
              </a:rPr>
              <a:t>Recycled</a:t>
            </a:r>
          </a:p>
          <a:p>
            <a:pPr algn="ctr" eaLnBrk="1" hangingPunct="1">
              <a:lnSpc>
                <a:spcPts val="2200"/>
              </a:lnSpc>
              <a:spcBef>
                <a:spcPct val="0"/>
              </a:spcBef>
              <a:buFontTx/>
              <a:buNone/>
            </a:pPr>
            <a:r>
              <a:rPr lang="en-US" altLang="ja-JP" sz="2200" b="1" dirty="0">
                <a:latin typeface="Times New Roman" panose="02020603050405020304" pitchFamily="18" charset="0"/>
                <a:cs typeface="Times New Roman" panose="02020603050405020304" pitchFamily="18" charset="0"/>
              </a:rPr>
              <a:t>hydrogen</a:t>
            </a:r>
          </a:p>
        </p:txBody>
      </p:sp>
      <p:sp>
        <p:nvSpPr>
          <p:cNvPr id="28" name="テキスト ボックス 150">
            <a:extLst>
              <a:ext uri="{FF2B5EF4-FFF2-40B4-BE49-F238E27FC236}">
                <a16:creationId xmlns:a16="http://schemas.microsoft.com/office/drawing/2014/main" id="{7267480E-580D-9522-BD1A-B1A07A8BA918}"/>
              </a:ext>
            </a:extLst>
          </p:cNvPr>
          <p:cNvSpPr txBox="1">
            <a:spLocks noChangeArrowheads="1"/>
          </p:cNvSpPr>
          <p:nvPr/>
        </p:nvSpPr>
        <p:spPr bwMode="auto">
          <a:xfrm>
            <a:off x="4960731" y="1446086"/>
            <a:ext cx="336502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ts val="2200"/>
              </a:lnSpc>
              <a:spcBef>
                <a:spcPct val="0"/>
              </a:spcBef>
              <a:buFontTx/>
              <a:buNone/>
            </a:pPr>
            <a:r>
              <a:rPr lang="en-US" altLang="ja-JP" sz="2200" dirty="0">
                <a:latin typeface="Times New Roman" panose="02020603050405020304" pitchFamily="18" charset="0"/>
                <a:cs typeface="Times New Roman" panose="02020603050405020304" pitchFamily="18" charset="0"/>
              </a:rPr>
              <a:t>collision, ionization</a:t>
            </a:r>
          </a:p>
          <a:p>
            <a:pPr algn="ctr">
              <a:lnSpc>
                <a:spcPts val="2200"/>
              </a:lnSpc>
              <a:spcBef>
                <a:spcPct val="0"/>
              </a:spcBef>
              <a:buNone/>
            </a:pPr>
            <a:r>
              <a:rPr lang="en" altLang="ja-JP" sz="2200" dirty="0">
                <a:latin typeface="Times New Roman" panose="02020603050405020304" pitchFamily="18" charset="0"/>
                <a:cs typeface="Times New Roman" panose="02020603050405020304" pitchFamily="18" charset="0"/>
              </a:rPr>
              <a:t>dissociation</a:t>
            </a:r>
            <a:r>
              <a:rPr lang="en-US" altLang="ja-JP" sz="2200" dirty="0">
                <a:latin typeface="Times New Roman" panose="02020603050405020304" pitchFamily="18" charset="0"/>
                <a:cs typeface="Times New Roman" panose="02020603050405020304" pitchFamily="18" charset="0"/>
              </a:rPr>
              <a:t>, recombination</a:t>
            </a:r>
            <a:endParaRPr lang="ja-JP" altLang="en-US" sz="2200" dirty="0">
              <a:latin typeface="Times New Roman" panose="02020603050405020304" pitchFamily="18" charset="0"/>
              <a:cs typeface="Times New Roman" panose="02020603050405020304" pitchFamily="18" charset="0"/>
            </a:endParaRPr>
          </a:p>
        </p:txBody>
      </p:sp>
      <p:sp>
        <p:nvSpPr>
          <p:cNvPr id="29" name="テキスト ボックス 150">
            <a:extLst>
              <a:ext uri="{FF2B5EF4-FFF2-40B4-BE49-F238E27FC236}">
                <a16:creationId xmlns:a16="http://schemas.microsoft.com/office/drawing/2014/main" id="{0E928A12-0F5A-22E1-1385-E3077E286951}"/>
              </a:ext>
            </a:extLst>
          </p:cNvPr>
          <p:cNvSpPr txBox="1">
            <a:spLocks noChangeArrowheads="1"/>
          </p:cNvSpPr>
          <p:nvPr/>
        </p:nvSpPr>
        <p:spPr bwMode="auto">
          <a:xfrm>
            <a:off x="5017456" y="2707581"/>
            <a:ext cx="7970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200" b="1" dirty="0">
                <a:latin typeface="Times New Roman" panose="02020603050405020304" pitchFamily="18" charset="0"/>
                <a:cs typeface="Times New Roman" panose="02020603050405020304" pitchFamily="18" charset="0"/>
              </a:rPr>
              <a:t>atom</a:t>
            </a:r>
            <a:endParaRPr lang="ja-JP" altLang="en-US" sz="2200" b="1" dirty="0">
              <a:latin typeface="Times New Roman" panose="02020603050405020304" pitchFamily="18" charset="0"/>
              <a:cs typeface="Times New Roman" panose="02020603050405020304" pitchFamily="18" charset="0"/>
            </a:endParaRPr>
          </a:p>
        </p:txBody>
      </p:sp>
      <p:sp>
        <p:nvSpPr>
          <p:cNvPr id="30" name="テキスト ボックス 150">
            <a:extLst>
              <a:ext uri="{FF2B5EF4-FFF2-40B4-BE49-F238E27FC236}">
                <a16:creationId xmlns:a16="http://schemas.microsoft.com/office/drawing/2014/main" id="{AC908221-DD14-4A7D-4660-FDE49CFA9F67}"/>
              </a:ext>
            </a:extLst>
          </p:cNvPr>
          <p:cNvSpPr txBox="1">
            <a:spLocks noChangeArrowheads="1"/>
          </p:cNvSpPr>
          <p:nvPr/>
        </p:nvSpPr>
        <p:spPr bwMode="auto">
          <a:xfrm>
            <a:off x="5782024" y="2710594"/>
            <a:ext cx="1250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200" b="1" dirty="0">
                <a:latin typeface="Times New Roman" panose="02020603050405020304" pitchFamily="18" charset="0"/>
                <a:cs typeface="Times New Roman" panose="02020603050405020304" pitchFamily="18" charset="0"/>
              </a:rPr>
              <a:t>molecule</a:t>
            </a:r>
            <a:endParaRPr lang="ja-JP" altLang="en-US" sz="2200" b="1" dirty="0">
              <a:latin typeface="Times New Roman" panose="02020603050405020304" pitchFamily="18" charset="0"/>
              <a:cs typeface="Times New Roman" panose="02020603050405020304" pitchFamily="18" charset="0"/>
            </a:endParaRPr>
          </a:p>
        </p:txBody>
      </p:sp>
      <p:sp>
        <p:nvSpPr>
          <p:cNvPr id="22" name="大かっこ 21">
            <a:extLst>
              <a:ext uri="{FF2B5EF4-FFF2-40B4-BE49-F238E27FC236}">
                <a16:creationId xmlns:a16="http://schemas.microsoft.com/office/drawing/2014/main" id="{0DA0D8C6-6E9C-E563-7675-0FE732610C33}"/>
              </a:ext>
            </a:extLst>
          </p:cNvPr>
          <p:cNvSpPr/>
          <p:nvPr/>
        </p:nvSpPr>
        <p:spPr>
          <a:xfrm>
            <a:off x="4892443" y="1461392"/>
            <a:ext cx="3467774" cy="596001"/>
          </a:xfrm>
          <a:prstGeom prst="bracketPair">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B7DF721-34DB-8D48-8415-42B340F3D070}"/>
              </a:ext>
            </a:extLst>
          </p:cNvPr>
          <p:cNvPicPr>
            <a:picLocks noChangeAspect="1"/>
          </p:cNvPicPr>
          <p:nvPr/>
        </p:nvPicPr>
        <p:blipFill>
          <a:blip r:embed="rId3"/>
          <a:stretch>
            <a:fillRect/>
          </a:stretch>
        </p:blipFill>
        <p:spPr>
          <a:xfrm>
            <a:off x="1415948" y="4783567"/>
            <a:ext cx="6162607" cy="2104089"/>
          </a:xfrm>
          <a:prstGeom prst="rect">
            <a:avLst/>
          </a:prstGeom>
        </p:spPr>
      </p:pic>
      <p:sp>
        <p:nvSpPr>
          <p:cNvPr id="4" name="テキスト ボックス 3">
            <a:extLst>
              <a:ext uri="{FF2B5EF4-FFF2-40B4-BE49-F238E27FC236}">
                <a16:creationId xmlns:a16="http://schemas.microsoft.com/office/drawing/2014/main" id="{6A438D86-B20B-CB3C-36D1-2A4F0A56A047}"/>
              </a:ext>
            </a:extLst>
          </p:cNvPr>
          <p:cNvSpPr txBox="1"/>
          <p:nvPr/>
        </p:nvSpPr>
        <p:spPr>
          <a:xfrm>
            <a:off x="1979712" y="2191702"/>
            <a:ext cx="733141" cy="433571"/>
          </a:xfrm>
          <a:prstGeom prst="rect">
            <a:avLst/>
          </a:prstGeom>
          <a:solidFill>
            <a:schemeClr val="bg1"/>
          </a:solidFill>
        </p:spPr>
        <p:txBody>
          <a:bodyPr wrap="none" lIns="36000" tIns="36000" rIns="36000" bIns="36000" rtlCol="0">
            <a:spAutoFit/>
          </a:bodyPr>
          <a:lstStyle/>
          <a:p>
            <a:pPr algn="ctr">
              <a:lnSpc>
                <a:spcPts val="1420"/>
              </a:lnSpc>
            </a:pPr>
            <a:r>
              <a:rPr kumimoji="1" lang="en-US" altLang="ja-JP" sz="1600" dirty="0"/>
              <a:t>Core</a:t>
            </a:r>
          </a:p>
          <a:p>
            <a:pPr algn="ctr">
              <a:lnSpc>
                <a:spcPts val="1420"/>
              </a:lnSpc>
            </a:pPr>
            <a:r>
              <a:rPr kumimoji="1" lang="en-US" altLang="ja-JP" sz="1600" dirty="0"/>
              <a:t>plasma</a:t>
            </a:r>
            <a:endParaRPr kumimoji="1" lang="ja-JP" altLang="en-US" sz="1600"/>
          </a:p>
        </p:txBody>
      </p:sp>
      <p:sp>
        <p:nvSpPr>
          <p:cNvPr id="5" name="テキスト ボックス 4">
            <a:extLst>
              <a:ext uri="{FF2B5EF4-FFF2-40B4-BE49-F238E27FC236}">
                <a16:creationId xmlns:a16="http://schemas.microsoft.com/office/drawing/2014/main" id="{85EEC4DA-2DBF-4F00-5A2D-216E074BD6D8}"/>
              </a:ext>
            </a:extLst>
          </p:cNvPr>
          <p:cNvSpPr txBox="1"/>
          <p:nvPr/>
        </p:nvSpPr>
        <p:spPr>
          <a:xfrm>
            <a:off x="695682" y="2108382"/>
            <a:ext cx="880618" cy="254035"/>
          </a:xfrm>
          <a:prstGeom prst="rect">
            <a:avLst/>
          </a:prstGeom>
          <a:solidFill>
            <a:schemeClr val="bg1"/>
          </a:solidFill>
        </p:spPr>
        <p:txBody>
          <a:bodyPr wrap="none" lIns="36000" tIns="36000" rIns="36000" bIns="36000" rtlCol="0">
            <a:spAutoFit/>
          </a:bodyPr>
          <a:lstStyle/>
          <a:p>
            <a:pPr algn="ctr">
              <a:lnSpc>
                <a:spcPts val="1420"/>
              </a:lnSpc>
            </a:pPr>
            <a:r>
              <a:rPr kumimoji="1" lang="en-US" altLang="ja-JP" sz="1600" dirty="0"/>
              <a:t>First wall</a:t>
            </a:r>
            <a:endParaRPr kumimoji="1" lang="ja-JP" altLang="en-US" sz="1600"/>
          </a:p>
        </p:txBody>
      </p:sp>
      <p:sp>
        <p:nvSpPr>
          <p:cNvPr id="7" name="テキスト ボックス 6">
            <a:extLst>
              <a:ext uri="{FF2B5EF4-FFF2-40B4-BE49-F238E27FC236}">
                <a16:creationId xmlns:a16="http://schemas.microsoft.com/office/drawing/2014/main" id="{16DE4649-4571-2A79-EEB7-434AEB42C89F}"/>
              </a:ext>
            </a:extLst>
          </p:cNvPr>
          <p:cNvSpPr txBox="1"/>
          <p:nvPr/>
        </p:nvSpPr>
        <p:spPr>
          <a:xfrm>
            <a:off x="943056" y="3132884"/>
            <a:ext cx="733140" cy="433571"/>
          </a:xfrm>
          <a:prstGeom prst="rect">
            <a:avLst/>
          </a:prstGeom>
          <a:solidFill>
            <a:schemeClr val="bg1"/>
          </a:solidFill>
        </p:spPr>
        <p:txBody>
          <a:bodyPr wrap="none" lIns="36000" tIns="36000" rIns="36000" bIns="36000" rtlCol="0">
            <a:spAutoFit/>
          </a:bodyPr>
          <a:lstStyle/>
          <a:p>
            <a:pPr algn="ctr">
              <a:lnSpc>
                <a:spcPts val="1420"/>
              </a:lnSpc>
            </a:pPr>
            <a:r>
              <a:rPr kumimoji="1" lang="en-US" altLang="ja-JP" sz="1600" dirty="0"/>
              <a:t>Edge</a:t>
            </a:r>
          </a:p>
          <a:p>
            <a:pPr algn="ctr">
              <a:lnSpc>
                <a:spcPts val="1420"/>
              </a:lnSpc>
            </a:pPr>
            <a:r>
              <a:rPr kumimoji="1" lang="en-US" altLang="ja-JP" sz="1600" dirty="0"/>
              <a:t>plasma</a:t>
            </a:r>
            <a:endParaRPr kumimoji="1" lang="ja-JP" altLang="en-US" sz="1600"/>
          </a:p>
        </p:txBody>
      </p:sp>
      <p:sp>
        <p:nvSpPr>
          <p:cNvPr id="8" name="テキスト ボックス 7">
            <a:extLst>
              <a:ext uri="{FF2B5EF4-FFF2-40B4-BE49-F238E27FC236}">
                <a16:creationId xmlns:a16="http://schemas.microsoft.com/office/drawing/2014/main" id="{66B5E084-53C3-6CB4-8C98-8AB88F46CDDF}"/>
              </a:ext>
            </a:extLst>
          </p:cNvPr>
          <p:cNvSpPr txBox="1"/>
          <p:nvPr/>
        </p:nvSpPr>
        <p:spPr>
          <a:xfrm>
            <a:off x="930235" y="4509120"/>
            <a:ext cx="906266" cy="254035"/>
          </a:xfrm>
          <a:prstGeom prst="rect">
            <a:avLst/>
          </a:prstGeom>
          <a:solidFill>
            <a:schemeClr val="bg1"/>
          </a:solidFill>
        </p:spPr>
        <p:txBody>
          <a:bodyPr wrap="none" lIns="36000" tIns="36000" rIns="36000" bIns="36000" rtlCol="0">
            <a:spAutoFit/>
          </a:bodyPr>
          <a:lstStyle/>
          <a:p>
            <a:pPr algn="ctr">
              <a:lnSpc>
                <a:spcPts val="1420"/>
              </a:lnSpc>
            </a:pPr>
            <a:r>
              <a:rPr kumimoji="1" lang="en-US" altLang="ja-JP" sz="1600" dirty="0"/>
              <a:t> Divertor </a:t>
            </a:r>
            <a:endParaRPr kumimoji="1" lang="ja-JP" altLang="en-US" sz="1600"/>
          </a:p>
        </p:txBody>
      </p:sp>
      <p:sp>
        <p:nvSpPr>
          <p:cNvPr id="9" name="テキスト ボックス 8">
            <a:extLst>
              <a:ext uri="{FF2B5EF4-FFF2-40B4-BE49-F238E27FC236}">
                <a16:creationId xmlns:a16="http://schemas.microsoft.com/office/drawing/2014/main" id="{7E1EE3CD-8AC3-3464-BFB2-A8C3EE79DC62}"/>
              </a:ext>
            </a:extLst>
          </p:cNvPr>
          <p:cNvSpPr txBox="1"/>
          <p:nvPr/>
        </p:nvSpPr>
        <p:spPr>
          <a:xfrm>
            <a:off x="3135180" y="3105133"/>
            <a:ext cx="1064962" cy="254035"/>
          </a:xfrm>
          <a:prstGeom prst="rect">
            <a:avLst/>
          </a:prstGeom>
          <a:solidFill>
            <a:schemeClr val="bg1"/>
          </a:solidFill>
        </p:spPr>
        <p:txBody>
          <a:bodyPr wrap="none" lIns="36000" tIns="36000" rIns="36000" bIns="36000" rtlCol="0">
            <a:spAutoFit/>
          </a:bodyPr>
          <a:lstStyle/>
          <a:p>
            <a:pPr algn="ctr">
              <a:lnSpc>
                <a:spcPts val="1420"/>
              </a:lnSpc>
            </a:pPr>
            <a:r>
              <a:rPr kumimoji="1" lang="en-US" altLang="ja-JP" sz="1600" dirty="0"/>
              <a:t>Separatrix </a:t>
            </a:r>
            <a:endParaRPr kumimoji="1" lang="ja-JP" altLang="en-US" sz="1600"/>
          </a:p>
        </p:txBody>
      </p:sp>
    </p:spTree>
    <p:extLst>
      <p:ext uri="{BB962C8B-B14F-4D97-AF65-F5344CB8AC3E}">
        <p14:creationId xmlns:p14="http://schemas.microsoft.com/office/powerpoint/2010/main" val="1389124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lstStyle/>
          <a:p>
            <a:r>
              <a:rPr dirty="0"/>
              <a:t>Summary</a:t>
            </a:r>
          </a:p>
        </p:txBody>
      </p:sp>
      <p:sp>
        <p:nvSpPr>
          <p:cNvPr id="3" name="Content Placeholder 2"/>
          <p:cNvSpPr>
            <a:spLocks noGrp="1"/>
          </p:cNvSpPr>
          <p:nvPr>
            <p:ph idx="1"/>
          </p:nvPr>
        </p:nvSpPr>
        <p:spPr>
          <a:xfrm>
            <a:off x="628650" y="1412776"/>
            <a:ext cx="8263830" cy="5112568"/>
          </a:xfrm>
        </p:spPr>
        <p:txBody>
          <a:bodyPr>
            <a:noAutofit/>
          </a:bodyPr>
          <a:lstStyle/>
          <a:p>
            <a:pPr>
              <a:spcBef>
                <a:spcPts val="2550"/>
              </a:spcBef>
            </a:pPr>
            <a:r>
              <a:rPr lang="en" altLang="ja-JP" sz="2400" dirty="0"/>
              <a:t>Hydrogen recycling on tungsten walls was investigated using MD simulations.</a:t>
            </a:r>
            <a:endParaRPr sz="2200" dirty="0"/>
          </a:p>
          <a:p>
            <a:pPr>
              <a:spcBef>
                <a:spcPts val="2550"/>
              </a:spcBef>
            </a:pPr>
            <a:r>
              <a:rPr lang="en" altLang="ja-JP" sz="2400" dirty="0"/>
              <a:t>Emission distributions of rovibrational states of recycled hydrogen were predicted using machine learning techniques.</a:t>
            </a:r>
            <a:endParaRPr sz="2200" dirty="0"/>
          </a:p>
          <a:p>
            <a:pPr>
              <a:spcBef>
                <a:spcPts val="2550"/>
              </a:spcBef>
            </a:pPr>
            <a:r>
              <a:rPr lang="en" altLang="ja-JP" sz="2400" dirty="0"/>
              <a:t>The developed wall model was integrated with the SONIC code and neutral transport simulations.</a:t>
            </a:r>
            <a:endParaRPr sz="2200" dirty="0"/>
          </a:p>
          <a:p>
            <a:pPr algn="just">
              <a:spcBef>
                <a:spcPts val="2550"/>
              </a:spcBef>
            </a:pPr>
            <a:r>
              <a:rPr lang="en" altLang="ja-JP" sz="2400" dirty="0"/>
              <a:t>Future plan: We will develop a deep learning-assisted </a:t>
            </a:r>
            <a:r>
              <a:rPr lang="en" altLang="ja-JP" sz="2400" dirty="0" err="1"/>
              <a:t>kMC</a:t>
            </a:r>
            <a:r>
              <a:rPr lang="en" altLang="ja-JP" sz="2400" dirty="0"/>
              <a:t>–MD hybrid method to generate training data for machine learning models that predict particle density. The model will provide input for emission distribution predictions and enable to solve the dynamical interaction between plasma and wall.</a:t>
            </a:r>
            <a:endParaRPr sz="2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ADAE0-17A7-32E7-7A24-04DBBCA9B6E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D1A6C74-C1FB-5288-2B5D-68052D682DC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0D58BC-AB55-DE53-ED7E-CABDF3B6D529}"/>
              </a:ext>
            </a:extLst>
          </p:cNvPr>
          <p:cNvSpPr>
            <a:spLocks noGrp="1"/>
          </p:cNvSpPr>
          <p:nvPr>
            <p:ph type="sldNum" sz="quarter" idx="12"/>
          </p:nvPr>
        </p:nvSpPr>
        <p:spPr/>
        <p:txBody>
          <a:bodyPr/>
          <a:lstStyle/>
          <a:p>
            <a:fld id="{D15C6AD1-354F-4CE9-BEAA-85A97D56F97C}" type="slidenum">
              <a:rPr kumimoji="1" lang="ja-JP" altLang="en-US" smtClean="0"/>
              <a:t>31</a:t>
            </a:fld>
            <a:endParaRPr kumimoji="1" lang="ja-JP" altLang="en-US"/>
          </a:p>
        </p:txBody>
      </p:sp>
    </p:spTree>
    <p:extLst>
      <p:ext uri="{BB962C8B-B14F-4D97-AF65-F5344CB8AC3E}">
        <p14:creationId xmlns:p14="http://schemas.microsoft.com/office/powerpoint/2010/main" val="152955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5251505" y="2411592"/>
            <a:ext cx="3435296" cy="1219148"/>
          </a:xfrm>
          <a:prstGeom prst="roundRect">
            <a:avLst/>
          </a:prstGeom>
          <a:gradFill>
            <a:gsLst>
              <a:gs pos="0">
                <a:srgbClr val="F9EEED"/>
              </a:gs>
              <a:gs pos="100000">
                <a:schemeClr val="accent2">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0" name="角丸四角形 29"/>
          <p:cNvSpPr/>
          <p:nvPr/>
        </p:nvSpPr>
        <p:spPr>
          <a:xfrm>
            <a:off x="5251505" y="3705041"/>
            <a:ext cx="3435295" cy="1561902"/>
          </a:xfrm>
          <a:prstGeom prst="roundRect">
            <a:avLst/>
          </a:prstGeom>
          <a:gradFill>
            <a:gsLst>
              <a:gs pos="0">
                <a:schemeClr val="accent1">
                  <a:lumMod val="5000"/>
                  <a:lumOff val="9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14" y="1148025"/>
            <a:ext cx="4404342" cy="5303624"/>
          </a:xfrm>
          <a:prstGeom prst="rect">
            <a:avLst/>
          </a:prstGeom>
        </p:spPr>
      </p:pic>
      <p:sp>
        <p:nvSpPr>
          <p:cNvPr id="2" name="タイトル 1"/>
          <p:cNvSpPr>
            <a:spLocks noGrp="1"/>
          </p:cNvSpPr>
          <p:nvPr>
            <p:ph type="title"/>
          </p:nvPr>
        </p:nvSpPr>
        <p:spPr>
          <a:xfrm>
            <a:off x="248749" y="70466"/>
            <a:ext cx="5537689" cy="982270"/>
          </a:xfrm>
        </p:spPr>
        <p:txBody>
          <a:bodyPr>
            <a:normAutofit/>
          </a:bodyPr>
          <a:lstStyle/>
          <a:p>
            <a:pPr>
              <a:lnSpc>
                <a:spcPts val="3080"/>
              </a:lnSpc>
            </a:pPr>
            <a:r>
              <a:rPr lang="en" altLang="ja-JP" sz="3200" dirty="0"/>
              <a:t>Radiation damage to walls</a:t>
            </a:r>
            <a:br>
              <a:rPr lang="en" altLang="ja-JP" sz="3200" dirty="0"/>
            </a:br>
            <a:r>
              <a:rPr lang="en" altLang="ja-JP" sz="3200" dirty="0"/>
              <a:t>(helium bubbles)</a:t>
            </a:r>
            <a:endParaRPr kumimoji="1" lang="ja-JP" altLang="en-US" sz="30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384273" y="4153702"/>
            <a:ext cx="3302527" cy="1054135"/>
          </a:xfrm>
          <a:prstGeom prst="rect">
            <a:avLst/>
          </a:prstGeom>
          <a:noFill/>
        </p:spPr>
        <p:txBody>
          <a:bodyPr wrap="square" rtlCol="0">
            <a:spAutoFit/>
          </a:bodyPr>
          <a:lstStyle/>
          <a:p>
            <a:pPr>
              <a:lnSpc>
                <a:spcPts val="2480"/>
              </a:lnSpc>
            </a:pPr>
            <a:r>
              <a:rPr kumimoji="1" lang="en-US" altLang="ja-JP" sz="2400" b="0" i="0" u="none" strike="noStrike" kern="1200" cap="none" spc="0" normalizeH="0" baseline="0" noProof="0" dirty="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Emission of </a:t>
            </a:r>
            <a:r>
              <a:rPr kumimoji="1" lang="en" altLang="ja-JP" sz="2400" b="0" i="0" u="none" strike="noStrike" kern="1200" cap="none" spc="0" normalizeH="0" baseline="0" noProof="0" dirty="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material atoms by collisions with plasma particles</a:t>
            </a:r>
            <a:endParaRPr kumimoji="1" lang="ja-JP" altLang="en-US" sz="2400" b="0" i="0" u="none" strike="noStrike" kern="1200" cap="none" spc="0" normalizeH="0" baseline="0" noProof="0" dirty="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1" name="テキスト ボックス 20"/>
          <p:cNvSpPr txBox="1"/>
          <p:nvPr/>
        </p:nvSpPr>
        <p:spPr>
          <a:xfrm>
            <a:off x="5482769" y="2317542"/>
            <a:ext cx="1781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retention</a:t>
            </a:r>
          </a:p>
        </p:txBody>
      </p:sp>
      <p:cxnSp>
        <p:nvCxnSpPr>
          <p:cNvPr id="25" name="直線コネクタ 24"/>
          <p:cNvCxnSpPr/>
          <p:nvPr/>
        </p:nvCxnSpPr>
        <p:spPr>
          <a:xfrm>
            <a:off x="381941" y="1032473"/>
            <a:ext cx="540449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5456726" y="3601966"/>
            <a:ext cx="17620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sputtering</a:t>
            </a:r>
            <a:endParaRPr kumimoji="1" lang="ja-JP" altLang="en-US" sz="2800" b="1"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endParaRPr>
          </a:p>
        </p:txBody>
      </p:sp>
      <p:cxnSp>
        <p:nvCxnSpPr>
          <p:cNvPr id="32" name="直線コネクタ 31"/>
          <p:cNvCxnSpPr/>
          <p:nvPr/>
        </p:nvCxnSpPr>
        <p:spPr>
          <a:xfrm>
            <a:off x="5470070" y="4079400"/>
            <a:ext cx="17123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482769" y="2786733"/>
            <a:ext cx="1591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348848" y="2870953"/>
            <a:ext cx="3513402" cy="733534"/>
          </a:xfrm>
          <a:prstGeom prst="rect">
            <a:avLst/>
          </a:prstGeom>
          <a:noFill/>
        </p:spPr>
        <p:txBody>
          <a:bodyPr wrap="square" rtlCol="0">
            <a:spAutoFit/>
          </a:bodyPr>
          <a:lstStyle/>
          <a:p>
            <a:pPr lvl="0" defTabSz="914400">
              <a:lnSpc>
                <a:spcPts val="2480"/>
              </a:lnSpc>
              <a:defRPr/>
            </a:pPr>
            <a:r>
              <a:rPr lang="en" altLang="ja-JP" sz="2400" dirty="0">
                <a:solidFill>
                  <a:srgbClr val="FF0000"/>
                </a:solidFill>
                <a:latin typeface="Times New Roman" panose="02020603050405020304" pitchFamily="18" charset="0"/>
                <a:cs typeface="Times New Roman" panose="02020603050405020304" pitchFamily="18" charset="0"/>
              </a:rPr>
              <a:t>Accumulate of the Plasma particles in the material</a:t>
            </a:r>
            <a:endParaRPr kumimoji="1" lang="ja-JP" alt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nvGrpSpPr>
          <p:cNvPr id="20" name="グループ化 19"/>
          <p:cNvGrpSpPr/>
          <p:nvPr/>
        </p:nvGrpSpPr>
        <p:grpSpPr>
          <a:xfrm>
            <a:off x="2025103" y="3910270"/>
            <a:ext cx="269257" cy="269257"/>
            <a:chOff x="1224091" y="3720187"/>
            <a:chExt cx="269257" cy="269257"/>
          </a:xfrm>
        </p:grpSpPr>
        <p:sp>
          <p:nvSpPr>
            <p:cNvPr id="18" name="円/楕円 17"/>
            <p:cNvSpPr/>
            <p:nvPr/>
          </p:nvSpPr>
          <p:spPr>
            <a:xfrm>
              <a:off x="1224091" y="3720187"/>
              <a:ext cx="269257" cy="26925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19" name="テキスト ボックス 18"/>
            <p:cNvSpPr txBox="1"/>
            <p:nvPr/>
          </p:nvSpPr>
          <p:spPr>
            <a:xfrm>
              <a:off x="1249532" y="3762482"/>
              <a:ext cx="23724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a:t>
              </a:r>
              <a:r>
                <a:rPr kumimoji="1" lang="en-US" altLang="ja-JP"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endParaRPr kumimoji="1" lang="ja-JP" altLang="en-US"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grpSp>
        <p:nvGrpSpPr>
          <p:cNvPr id="31" name="グループ化 30"/>
          <p:cNvGrpSpPr/>
          <p:nvPr/>
        </p:nvGrpSpPr>
        <p:grpSpPr>
          <a:xfrm>
            <a:off x="2529391" y="3778816"/>
            <a:ext cx="269257" cy="269257"/>
            <a:chOff x="1224091" y="3720187"/>
            <a:chExt cx="269257" cy="269257"/>
          </a:xfrm>
        </p:grpSpPr>
        <p:sp>
          <p:nvSpPr>
            <p:cNvPr id="35" name="円/楕円 34"/>
            <p:cNvSpPr/>
            <p:nvPr/>
          </p:nvSpPr>
          <p:spPr>
            <a:xfrm>
              <a:off x="1224091" y="3720187"/>
              <a:ext cx="269257" cy="26925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37" name="テキスト ボックス 36"/>
            <p:cNvSpPr txBox="1"/>
            <p:nvPr/>
          </p:nvSpPr>
          <p:spPr>
            <a:xfrm>
              <a:off x="1249532" y="3762482"/>
              <a:ext cx="23724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a:t>
              </a:r>
              <a:r>
                <a:rPr kumimoji="1" lang="en-US" altLang="ja-JP"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endParaRPr kumimoji="1" lang="ja-JP" altLang="en-US"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grpSp>
        <p:nvGrpSpPr>
          <p:cNvPr id="38" name="グループ化 37"/>
          <p:cNvGrpSpPr/>
          <p:nvPr/>
        </p:nvGrpSpPr>
        <p:grpSpPr>
          <a:xfrm>
            <a:off x="2011416" y="5923803"/>
            <a:ext cx="269257" cy="269257"/>
            <a:chOff x="1224091" y="3720187"/>
            <a:chExt cx="269257" cy="269257"/>
          </a:xfrm>
        </p:grpSpPr>
        <p:sp>
          <p:nvSpPr>
            <p:cNvPr id="39" name="円/楕円 38"/>
            <p:cNvSpPr/>
            <p:nvPr/>
          </p:nvSpPr>
          <p:spPr>
            <a:xfrm>
              <a:off x="1224091" y="3720187"/>
              <a:ext cx="269257" cy="26925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40" name="テキスト ボックス 39"/>
            <p:cNvSpPr txBox="1"/>
            <p:nvPr/>
          </p:nvSpPr>
          <p:spPr>
            <a:xfrm>
              <a:off x="1249532" y="3762482"/>
              <a:ext cx="23724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a:t>
              </a:r>
              <a:r>
                <a:rPr kumimoji="1" lang="en-US" altLang="ja-JP"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endParaRPr kumimoji="1" lang="ja-JP" altLang="en-US" sz="1200" b="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grpSp>
        <p:nvGrpSpPr>
          <p:cNvPr id="41" name="グループ化 40"/>
          <p:cNvGrpSpPr/>
          <p:nvPr/>
        </p:nvGrpSpPr>
        <p:grpSpPr>
          <a:xfrm>
            <a:off x="1052002" y="4880573"/>
            <a:ext cx="2333889" cy="1431842"/>
            <a:chOff x="1052002" y="5098284"/>
            <a:chExt cx="2333889" cy="1431842"/>
          </a:xfrm>
        </p:grpSpPr>
        <p:grpSp>
          <p:nvGrpSpPr>
            <p:cNvPr id="42" name="グループ化 41"/>
            <p:cNvGrpSpPr/>
            <p:nvPr/>
          </p:nvGrpSpPr>
          <p:grpSpPr>
            <a:xfrm>
              <a:off x="1052002" y="5098284"/>
              <a:ext cx="2333889" cy="1431842"/>
              <a:chOff x="1052002" y="5098284"/>
              <a:chExt cx="2333889" cy="1431842"/>
            </a:xfrm>
          </p:grpSpPr>
          <p:sp>
            <p:nvSpPr>
              <p:cNvPr id="44" name="円/楕円 43"/>
              <p:cNvSpPr/>
              <p:nvPr/>
            </p:nvSpPr>
            <p:spPr>
              <a:xfrm>
                <a:off x="2690737" y="5098284"/>
                <a:ext cx="616334" cy="5760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 name="円/楕円 44"/>
              <p:cNvSpPr/>
              <p:nvPr/>
            </p:nvSpPr>
            <p:spPr>
              <a:xfrm rot="1215148">
                <a:off x="1939595" y="5338245"/>
                <a:ext cx="881506" cy="5760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 name="円/楕円 45"/>
              <p:cNvSpPr/>
              <p:nvPr/>
            </p:nvSpPr>
            <p:spPr>
              <a:xfrm>
                <a:off x="1125486" y="5265704"/>
                <a:ext cx="520853" cy="5804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 name="円/楕円 46"/>
              <p:cNvSpPr/>
              <p:nvPr/>
            </p:nvSpPr>
            <p:spPr>
              <a:xfrm rot="20863889">
                <a:off x="2307964" y="5954062"/>
                <a:ext cx="1077927" cy="5760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 name="円/楕円 47"/>
              <p:cNvSpPr/>
              <p:nvPr/>
            </p:nvSpPr>
            <p:spPr>
              <a:xfrm>
                <a:off x="1052002" y="5957509"/>
                <a:ext cx="1126823" cy="39281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43" name="テキスト ボックス 42"/>
            <p:cNvSpPr txBox="1"/>
            <p:nvPr/>
          </p:nvSpPr>
          <p:spPr>
            <a:xfrm>
              <a:off x="1409339" y="5639168"/>
              <a:ext cx="1653017" cy="369332"/>
            </a:xfrm>
            <a:prstGeom prst="rect">
              <a:avLst/>
            </a:prstGeom>
            <a:solidFill>
              <a:schemeClr val="accent6">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Helium bubbles</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sp>
        <p:nvSpPr>
          <p:cNvPr id="23" name="下矢印 22"/>
          <p:cNvSpPr/>
          <p:nvPr/>
        </p:nvSpPr>
        <p:spPr>
          <a:xfrm>
            <a:off x="6553200" y="5347434"/>
            <a:ext cx="899120" cy="471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0" name="角丸四角形 49"/>
          <p:cNvSpPr/>
          <p:nvPr/>
        </p:nvSpPr>
        <p:spPr>
          <a:xfrm>
            <a:off x="4425840" y="5885893"/>
            <a:ext cx="4646624" cy="707886"/>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2" name="正方形/長方形 51"/>
          <p:cNvSpPr/>
          <p:nvPr/>
        </p:nvSpPr>
        <p:spPr>
          <a:xfrm>
            <a:off x="4425840" y="5818862"/>
            <a:ext cx="4726166" cy="707886"/>
          </a:xfrm>
          <a:prstGeom prst="rect">
            <a:avLst/>
          </a:prstGeom>
        </p:spPr>
        <p:txBody>
          <a:bodyPr wrap="none">
            <a:spAutoFit/>
          </a:bodyPr>
          <a:lstStyle/>
          <a:p>
            <a:pPr algn="ctr" defTabSz="914400">
              <a:defRPr/>
            </a:pPr>
            <a:r>
              <a:rPr kumimoji="1" lang="en"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Changes in the material surface structure</a:t>
            </a:r>
            <a:br>
              <a:rPr kumimoji="1" lang="en"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br>
            <a:r>
              <a:rPr kumimoji="1" lang="en"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(generation of helium bubbles)</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nvGrpSpPr>
          <p:cNvPr id="12" name="グループ化 11"/>
          <p:cNvGrpSpPr/>
          <p:nvPr/>
        </p:nvGrpSpPr>
        <p:grpSpPr>
          <a:xfrm>
            <a:off x="5972944" y="275876"/>
            <a:ext cx="2713856" cy="2019392"/>
            <a:chOff x="-1090511" y="370241"/>
            <a:chExt cx="2713856" cy="2019392"/>
          </a:xfrm>
        </p:grpSpPr>
        <p:sp>
          <p:nvSpPr>
            <p:cNvPr id="51" name="Rectangle 11"/>
            <p:cNvSpPr>
              <a:spLocks noChangeArrowheads="1"/>
            </p:cNvSpPr>
            <p:nvPr/>
          </p:nvSpPr>
          <p:spPr bwMode="auto">
            <a:xfrm>
              <a:off x="-748381" y="1944270"/>
              <a:ext cx="2209800" cy="26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1" fontAlgn="auto" latinLnBrk="0" hangingPunct="1">
                <a:lnSpc>
                  <a:spcPct val="100000"/>
                </a:lnSpc>
                <a:spcBef>
                  <a:spcPts val="0"/>
                </a:spcBef>
                <a:spcAft>
                  <a:spcPts val="0"/>
                </a:spcAft>
                <a:buClr>
                  <a:prstClr val="black"/>
                </a:buClr>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N. </a:t>
              </a:r>
              <a:r>
                <a:rPr kumimoji="1" lang="en-US" altLang="ja-JP" sz="1200" b="0" i="0" u="none" strike="noStrike" kern="1200" cap="none" spc="0" normalizeH="0" baseline="0" noProof="0" dirty="0" err="1">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Ohno</a:t>
              </a:r>
              <a:r>
                <a:rPr kumimoji="1"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 et. al., J. </a:t>
              </a:r>
              <a:r>
                <a:rPr kumimoji="1" lang="en-US" altLang="ja-JP" sz="1200" b="0" i="0" u="none" strike="noStrike" kern="1200" cap="none" spc="0" normalizeH="0" baseline="0" noProof="0" dirty="0" err="1">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Nucl</a:t>
              </a:r>
              <a:r>
                <a:rPr kumimoji="1"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 Mater. 363 (2007) 1153</a:t>
              </a:r>
            </a:p>
          </p:txBody>
        </p:sp>
        <p:pic>
          <p:nvPicPr>
            <p:cNvPr id="49" name="Picture 4795"/>
            <p:cNvPicPr>
              <a:picLocks noChangeAspect="1" noChangeArrowheads="1"/>
            </p:cNvPicPr>
            <p:nvPr/>
          </p:nvPicPr>
          <p:blipFill rotWithShape="1">
            <a:blip r:embed="rId5">
              <a:extLst>
                <a:ext uri="{28A0092B-C50C-407E-A947-70E740481C1C}">
                  <a14:useLocalDpi xmlns:a14="http://schemas.microsoft.com/office/drawing/2010/main" val="0"/>
                </a:ext>
              </a:extLst>
            </a:blip>
            <a:srcRect l="49738" r="-770"/>
            <a:stretch/>
          </p:blipFill>
          <p:spPr bwMode="auto">
            <a:xfrm>
              <a:off x="-640373" y="431511"/>
              <a:ext cx="1917584" cy="156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正方形/長方形 53"/>
            <p:cNvSpPr/>
            <p:nvPr/>
          </p:nvSpPr>
          <p:spPr>
            <a:xfrm>
              <a:off x="-1011681" y="397258"/>
              <a:ext cx="1327608" cy="307777"/>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Helium bubbles</a:t>
              </a: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3" name="角丸四角形 43"/>
            <p:cNvSpPr/>
            <p:nvPr/>
          </p:nvSpPr>
          <p:spPr>
            <a:xfrm>
              <a:off x="-1090511" y="370241"/>
              <a:ext cx="2713856" cy="201939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grpSp>
      <p:cxnSp>
        <p:nvCxnSpPr>
          <p:cNvPr id="63" name="直線コネクタ 62"/>
          <p:cNvCxnSpPr>
            <a:cxnSpLocks/>
          </p:cNvCxnSpPr>
          <p:nvPr/>
        </p:nvCxnSpPr>
        <p:spPr>
          <a:xfrm>
            <a:off x="3779912" y="4401108"/>
            <a:ext cx="208627" cy="45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6700651" y="652085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D942-E2CD-4743-A8BA-7B65784F1B32}"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t>/29</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862142737"/>
      </p:ext>
    </p:extLst>
  </p:cSld>
  <p:clrMapOvr>
    <a:masterClrMapping/>
  </p:clrMapOvr>
  <mc:AlternateContent xmlns:mc="http://schemas.openxmlformats.org/markup-compatibility/2006" xmlns:p14="http://schemas.microsoft.com/office/powerpoint/2010/main">
    <mc:Choice Requires="p14">
      <p:transition spd="slow" p14:dur="2000" advTm="25986"/>
    </mc:Choice>
    <mc:Fallback xmlns="">
      <p:transition spd="slow" advTm="2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457200" y="-27384"/>
            <a:ext cx="8229600" cy="108012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 altLang="ja-JP" dirty="0"/>
              <a:t>Time evolution of absorption rate by helium irradiation</a:t>
            </a:r>
            <a:endParaRPr lang="ja-JP" altLang="en-US" dirty="0">
              <a:latin typeface="Times New Roman" pitchFamily="18" charset="0"/>
              <a:cs typeface="Times New Roman" pitchFamily="18" charset="0"/>
            </a:endParaRPr>
          </a:p>
        </p:txBody>
      </p:sp>
      <p:cxnSp>
        <p:nvCxnSpPr>
          <p:cNvPr id="9" name="直線コネクタ 8"/>
          <p:cNvCxnSpPr/>
          <p:nvPr/>
        </p:nvCxnSpPr>
        <p:spPr>
          <a:xfrm>
            <a:off x="214313" y="980728"/>
            <a:ext cx="8715375"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b="38539"/>
          <a:stretch/>
        </p:blipFill>
        <p:spPr>
          <a:xfrm>
            <a:off x="5048020" y="3765967"/>
            <a:ext cx="3565334" cy="2334538"/>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604" y="1130552"/>
            <a:ext cx="3377264" cy="2298416"/>
          </a:xfrm>
          <a:prstGeom prst="rect">
            <a:avLst/>
          </a:prstGeom>
        </p:spPr>
      </p:pic>
      <p:pic>
        <p:nvPicPr>
          <p:cNvPr id="30" name="図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08" y="1772816"/>
            <a:ext cx="4365114" cy="4139543"/>
          </a:xfrm>
          <a:prstGeom prst="rect">
            <a:avLst/>
          </a:prstGeom>
        </p:spPr>
      </p:pic>
      <p:sp>
        <p:nvSpPr>
          <p:cNvPr id="57" name="正方形/長方形 56"/>
          <p:cNvSpPr/>
          <p:nvPr/>
        </p:nvSpPr>
        <p:spPr>
          <a:xfrm>
            <a:off x="1404416" y="5565560"/>
            <a:ext cx="2882520" cy="430887"/>
          </a:xfrm>
          <a:prstGeom prst="rect">
            <a:avLst/>
          </a:prstGeom>
          <a:solidFill>
            <a:schemeClr val="bg1"/>
          </a:solidFill>
        </p:spPr>
        <p:txBody>
          <a:bodyPr wrap="none">
            <a:spAutoFit/>
          </a:bodyPr>
          <a:lstStyle/>
          <a:p>
            <a:pPr algn="ctr"/>
            <a:r>
              <a:rPr lang="en-US" altLang="ja-JP" sz="2200" dirty="0" err="1">
                <a:latin typeface="Times New Roman" panose="02020603050405020304" pitchFamily="18" charset="0"/>
                <a:cs typeface="Times New Roman" panose="02020603050405020304" pitchFamily="18" charset="0"/>
              </a:rPr>
              <a:t>Fluence</a:t>
            </a:r>
            <a:r>
              <a:rPr lang="en-US" altLang="ja-JP" sz="2200" dirty="0">
                <a:latin typeface="Times New Roman" panose="02020603050405020304" pitchFamily="18" charset="0"/>
                <a:cs typeface="Times New Roman" panose="02020603050405020304" pitchFamily="18" charset="0"/>
              </a:rPr>
              <a:t> [×10</a:t>
            </a:r>
            <a:r>
              <a:rPr lang="en-US" altLang="ja-JP" sz="2200" baseline="30000" dirty="0">
                <a:latin typeface="Times New Roman" panose="02020603050405020304" pitchFamily="18" charset="0"/>
                <a:cs typeface="Times New Roman" panose="02020603050405020304" pitchFamily="18" charset="0"/>
              </a:rPr>
              <a:t>20</a:t>
            </a:r>
            <a:r>
              <a:rPr lang="en-US" altLang="ja-JP" sz="2200" dirty="0">
                <a:latin typeface="Times New Roman" panose="02020603050405020304" pitchFamily="18" charset="0"/>
                <a:cs typeface="Times New Roman" panose="02020603050405020304" pitchFamily="18" charset="0"/>
              </a:rPr>
              <a:t> He/m</a:t>
            </a:r>
            <a:r>
              <a:rPr lang="en-US" altLang="ja-JP" sz="2200" baseline="30000" dirty="0">
                <a:latin typeface="Times New Roman" panose="02020603050405020304" pitchFamily="18" charset="0"/>
                <a:cs typeface="Times New Roman" panose="02020603050405020304" pitchFamily="18" charset="0"/>
              </a:rPr>
              <a:t>2</a:t>
            </a:r>
            <a:r>
              <a:rPr lang="en-US" altLang="ja-JP" sz="2200" dirty="0">
                <a:latin typeface="Times New Roman" panose="02020603050405020304" pitchFamily="18" charset="0"/>
                <a:cs typeface="Times New Roman" panose="02020603050405020304" pitchFamily="18" charset="0"/>
              </a:rPr>
              <a:t>]</a:t>
            </a:r>
            <a:endParaRPr lang="ja-JP" altLang="en-US" sz="2200" dirty="0">
              <a:latin typeface="Times New Roman" panose="02020603050405020304" pitchFamily="18" charset="0"/>
              <a:cs typeface="Times New Roman" panose="02020603050405020304" pitchFamily="18" charset="0"/>
            </a:endParaRPr>
          </a:p>
        </p:txBody>
      </p:sp>
      <p:sp>
        <p:nvSpPr>
          <p:cNvPr id="58" name="テキスト ボックス 57"/>
          <p:cNvSpPr txBox="1"/>
          <p:nvPr/>
        </p:nvSpPr>
        <p:spPr>
          <a:xfrm>
            <a:off x="460888" y="1205693"/>
            <a:ext cx="1553630" cy="492443"/>
          </a:xfrm>
          <a:prstGeom prst="rect">
            <a:avLst/>
          </a:prstGeom>
          <a:noFill/>
        </p:spPr>
        <p:txBody>
          <a:bodyPr wrap="none" rtlCol="0">
            <a:spAutoFit/>
          </a:bodyPr>
          <a:lstStyle/>
          <a:p>
            <a:r>
              <a:rPr kumimoji="1" lang="en-US" altLang="ja-JP" sz="2600" i="1" dirty="0">
                <a:latin typeface="Times New Roman" panose="02020603050405020304" pitchFamily="18" charset="0"/>
                <a:cs typeface="Times New Roman" panose="02020603050405020304" pitchFamily="18" charset="0"/>
              </a:rPr>
              <a:t>E</a:t>
            </a:r>
            <a:r>
              <a:rPr kumimoji="1" lang="en-US" altLang="ja-JP" sz="2600" baseline="-25000" dirty="0">
                <a:latin typeface="Times New Roman" panose="02020603050405020304" pitchFamily="18" charset="0"/>
                <a:cs typeface="Times New Roman" panose="02020603050405020304" pitchFamily="18" charset="0"/>
              </a:rPr>
              <a:t>in</a:t>
            </a:r>
            <a:r>
              <a:rPr kumimoji="1" lang="en-US" altLang="ja-JP" sz="2600" dirty="0">
                <a:latin typeface="Times New Roman" panose="02020603050405020304" pitchFamily="18" charset="0"/>
                <a:cs typeface="Times New Roman" panose="02020603050405020304" pitchFamily="18" charset="0"/>
              </a:rPr>
              <a:t>=1 keV</a:t>
            </a:r>
            <a:endParaRPr kumimoji="1" lang="ja-JP" altLang="en-US" sz="2600" dirty="0">
              <a:latin typeface="Times New Roman" panose="02020603050405020304" pitchFamily="18" charset="0"/>
              <a:cs typeface="Times New Roman" panose="02020603050405020304" pitchFamily="18" charset="0"/>
            </a:endParaRPr>
          </a:p>
        </p:txBody>
      </p:sp>
      <p:sp>
        <p:nvSpPr>
          <p:cNvPr id="59" name="テキスト ボックス 58"/>
          <p:cNvSpPr txBox="1"/>
          <p:nvPr/>
        </p:nvSpPr>
        <p:spPr>
          <a:xfrm>
            <a:off x="5547323" y="6100505"/>
            <a:ext cx="2566728" cy="646331"/>
          </a:xfrm>
          <a:prstGeom prst="rect">
            <a:avLst/>
          </a:prstGeom>
          <a:noFill/>
        </p:spPr>
        <p:txBody>
          <a:bodyPr wrap="none" rtlCol="0">
            <a:spAutoFit/>
          </a:bodyPr>
          <a:lstStyle/>
          <a:p>
            <a:r>
              <a:rPr lang="en" altLang="ja-JP" dirty="0"/>
              <a:t>Plot of stopping positions</a:t>
            </a:r>
            <a:br>
              <a:rPr lang="en" altLang="ja-JP" dirty="0"/>
            </a:br>
            <a:r>
              <a:rPr lang="en" altLang="ja-JP" dirty="0"/>
              <a:t>of incident helium atoms</a:t>
            </a:r>
            <a:endParaRPr kumimoji="1" lang="ja-JP" altLang="en-US" dirty="0"/>
          </a:p>
        </p:txBody>
      </p:sp>
      <p:sp>
        <p:nvSpPr>
          <p:cNvPr id="60" name="テキスト ボックス 59"/>
          <p:cNvSpPr txBox="1"/>
          <p:nvPr/>
        </p:nvSpPr>
        <p:spPr>
          <a:xfrm>
            <a:off x="5074007" y="3482642"/>
            <a:ext cx="3662669" cy="369332"/>
          </a:xfrm>
          <a:prstGeom prst="rect">
            <a:avLst/>
          </a:prstGeom>
          <a:noFill/>
        </p:spPr>
        <p:txBody>
          <a:bodyPr wrap="none" rtlCol="0">
            <a:spAutoFit/>
          </a:bodyPr>
          <a:lstStyle/>
          <a:p>
            <a:r>
              <a:rPr lang="en" altLang="ja-JP" dirty="0"/>
              <a:t>Trajectories of incident helium atoms</a:t>
            </a:r>
            <a:endParaRPr kumimoji="1" lang="ja-JP" altLang="en-US" dirty="0"/>
          </a:p>
        </p:txBody>
      </p:sp>
      <p:sp>
        <p:nvSpPr>
          <p:cNvPr id="3" name="スライド番号プレースホルダー 2"/>
          <p:cNvSpPr>
            <a:spLocks noGrp="1"/>
          </p:cNvSpPr>
          <p:nvPr>
            <p:ph type="sldNum" sz="quarter" idx="12"/>
          </p:nvPr>
        </p:nvSpPr>
        <p:spPr/>
        <p:txBody>
          <a:bodyPr/>
          <a:lstStyle/>
          <a:p>
            <a:fld id="{CD54D942-E2CD-4743-A8BA-7B65784F1B32}" type="slidenum">
              <a:rPr lang="ja-JP" altLang="en-US" smtClean="0"/>
              <a:pPr/>
              <a:t>33</a:t>
            </a:fld>
            <a:r>
              <a:rPr lang="en-US" altLang="ja-JP" dirty="0"/>
              <a:t>/29</a:t>
            </a:r>
            <a:endParaRPr lang="ja-JP" altLang="en-US" dirty="0"/>
          </a:p>
        </p:txBody>
      </p:sp>
      <p:sp>
        <p:nvSpPr>
          <p:cNvPr id="4" name="正方形/長方形 3">
            <a:extLst>
              <a:ext uri="{FF2B5EF4-FFF2-40B4-BE49-F238E27FC236}">
                <a16:creationId xmlns:a16="http://schemas.microsoft.com/office/drawing/2014/main" id="{DCE45324-2FFE-8697-6EC1-912C0999DCFA}"/>
              </a:ext>
            </a:extLst>
          </p:cNvPr>
          <p:cNvSpPr/>
          <p:nvPr/>
        </p:nvSpPr>
        <p:spPr>
          <a:xfrm>
            <a:off x="1311313" y="6048573"/>
            <a:ext cx="2975623" cy="307777"/>
          </a:xfrm>
          <a:prstGeom prst="rect">
            <a:avLst/>
          </a:prstGeom>
        </p:spPr>
        <p:txBody>
          <a:bodyPr wrap="none">
            <a:spAutoFit/>
          </a:bodyPr>
          <a:lstStyle/>
          <a:p>
            <a:pPr>
              <a:spcBef>
                <a:spcPct val="0"/>
              </a:spcBef>
            </a:pPr>
            <a:r>
              <a:rPr lang="fr-FR" altLang="ja-JP" sz="1400" dirty="0"/>
              <a:t>S. Saito, et al., JJAP. 55 (2016) 01AH07 </a:t>
            </a:r>
          </a:p>
        </p:txBody>
      </p:sp>
      <p:sp>
        <p:nvSpPr>
          <p:cNvPr id="5" name="正方形/長方形 4">
            <a:extLst>
              <a:ext uri="{FF2B5EF4-FFF2-40B4-BE49-F238E27FC236}">
                <a16:creationId xmlns:a16="http://schemas.microsoft.com/office/drawing/2014/main" id="{89897B91-F097-ADCB-4A78-901F6737C768}"/>
              </a:ext>
            </a:extLst>
          </p:cNvPr>
          <p:cNvSpPr/>
          <p:nvPr/>
        </p:nvSpPr>
        <p:spPr>
          <a:xfrm>
            <a:off x="1311313" y="6210734"/>
            <a:ext cx="2882071" cy="307777"/>
          </a:xfrm>
          <a:prstGeom prst="rect">
            <a:avLst/>
          </a:prstGeom>
        </p:spPr>
        <p:txBody>
          <a:bodyPr wrap="none">
            <a:spAutoFit/>
          </a:bodyPr>
          <a:lstStyle/>
          <a:p>
            <a:pPr>
              <a:spcBef>
                <a:spcPct val="0"/>
              </a:spcBef>
            </a:pPr>
            <a:r>
              <a:rPr lang="fr-FR" altLang="ja-JP" sz="1400" dirty="0"/>
              <a:t>S. Saito, et al., proc. JSST2017 (2017)</a:t>
            </a:r>
          </a:p>
        </p:txBody>
      </p:sp>
      <p:sp>
        <p:nvSpPr>
          <p:cNvPr id="6" name="正方形/長方形 5">
            <a:extLst>
              <a:ext uri="{FF2B5EF4-FFF2-40B4-BE49-F238E27FC236}">
                <a16:creationId xmlns:a16="http://schemas.microsoft.com/office/drawing/2014/main" id="{E8D7BF97-09EA-3F89-EC14-40DF131692B2}"/>
              </a:ext>
            </a:extLst>
          </p:cNvPr>
          <p:cNvSpPr/>
          <p:nvPr/>
        </p:nvSpPr>
        <p:spPr>
          <a:xfrm>
            <a:off x="1311313" y="6364622"/>
            <a:ext cx="2975623" cy="307777"/>
          </a:xfrm>
          <a:prstGeom prst="rect">
            <a:avLst/>
          </a:prstGeom>
        </p:spPr>
        <p:txBody>
          <a:bodyPr wrap="none">
            <a:spAutoFit/>
          </a:bodyPr>
          <a:lstStyle/>
          <a:p>
            <a:pPr>
              <a:spcBef>
                <a:spcPct val="0"/>
              </a:spcBef>
            </a:pPr>
            <a:r>
              <a:rPr lang="fr-FR" altLang="ja-JP" sz="1400" dirty="0"/>
              <a:t>S. Saito, et al., JJAP. 56 (2017) 01AF04 </a:t>
            </a:r>
          </a:p>
        </p:txBody>
      </p:sp>
    </p:spTree>
    <p:custDataLst>
      <p:tags r:id="rId1"/>
    </p:custDataLst>
    <p:extLst>
      <p:ext uri="{BB962C8B-B14F-4D97-AF65-F5344CB8AC3E}">
        <p14:creationId xmlns:p14="http://schemas.microsoft.com/office/powerpoint/2010/main" val="457580377"/>
      </p:ext>
    </p:extLst>
  </p:cSld>
  <p:clrMapOvr>
    <a:masterClrMapping/>
  </p:clrMapOvr>
  <mc:AlternateContent xmlns:mc="http://schemas.openxmlformats.org/markup-compatibility/2006" xmlns:p14="http://schemas.microsoft.com/office/powerpoint/2010/main">
    <mc:Choice Requires="p14">
      <p:transition spd="slow" p14:dur="2000" advTm="1518"/>
    </mc:Choice>
    <mc:Fallback xmlns="">
      <p:transition spd="slow" advTm="151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99899" y="177179"/>
            <a:ext cx="8944202" cy="52087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Times New Roman" panose="02020603050405020304" pitchFamily="18" charset="0"/>
                <a:cs typeface="Times New Roman" panose="02020603050405020304" pitchFamily="18" charset="0"/>
              </a:rPr>
              <a:t>Energy absorption on the fuzz structured surface</a:t>
            </a:r>
          </a:p>
        </p:txBody>
      </p:sp>
      <p:cxnSp>
        <p:nvCxnSpPr>
          <p:cNvPr id="8" name="直線コネクタ 7"/>
          <p:cNvCxnSpPr/>
          <p:nvPr/>
        </p:nvCxnSpPr>
        <p:spPr>
          <a:xfrm>
            <a:off x="214313" y="732373"/>
            <a:ext cx="871537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214313" y="1491482"/>
            <a:ext cx="3916906" cy="4564899"/>
            <a:chOff x="-1749654" y="1223763"/>
            <a:chExt cx="3916906" cy="4564899"/>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450" y="1855090"/>
              <a:ext cx="3816424" cy="375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671973" y="5534301"/>
              <a:ext cx="2977097" cy="254361"/>
            </a:xfrm>
            <a:prstGeom prst="rect">
              <a:avLst/>
            </a:prstGeom>
          </p:spPr>
          <p:txBody>
            <a:bodyPr wrap="none">
              <a:spAutoFit/>
            </a:bodyPr>
            <a:lstStyle/>
            <a:p>
              <a:pPr>
                <a:spcBef>
                  <a:spcPct val="0"/>
                </a:spcBef>
              </a:pPr>
              <a:r>
                <a:rPr lang="fr-FR" altLang="ja-JP" sz="1400" dirty="0"/>
                <a:t>S. Kajita, et al., JJAP. 50 (2011) 08JG01 </a:t>
              </a:r>
            </a:p>
          </p:txBody>
        </p:sp>
        <p:sp>
          <p:nvSpPr>
            <p:cNvPr id="5" name="テキスト ボックス 4"/>
            <p:cNvSpPr txBox="1"/>
            <p:nvPr/>
          </p:nvSpPr>
          <p:spPr>
            <a:xfrm>
              <a:off x="-1749654" y="1223763"/>
              <a:ext cx="3916906" cy="631327"/>
            </a:xfrm>
            <a:prstGeom prst="rect">
              <a:avLst/>
            </a:prstGeom>
            <a:noFill/>
          </p:spPr>
          <p:txBody>
            <a:bodyPr wrap="none" rtlCol="0">
              <a:spAutoFit/>
            </a:bodyPr>
            <a:lstStyle/>
            <a:p>
              <a:pPr>
                <a:lnSpc>
                  <a:spcPts val="2100"/>
                </a:lnSpc>
              </a:pPr>
              <a:r>
                <a:rPr lang="en" altLang="ja-JP" sz="2000" dirty="0"/>
                <a:t>Fuzz structure of tungsten surface </a:t>
              </a:r>
            </a:p>
            <a:p>
              <a:pPr>
                <a:lnSpc>
                  <a:spcPts val="2100"/>
                </a:lnSpc>
              </a:pPr>
              <a:r>
                <a:rPr lang="en" altLang="ja-JP" sz="2000" dirty="0"/>
                <a:t>formed by helium plasma exposure.</a:t>
              </a:r>
              <a:endParaRPr kumimoji="1" lang="ja-JP" altLang="en-US" sz="2000" dirty="0"/>
            </a:p>
          </p:txBody>
        </p:sp>
      </p:grpSp>
      <p:grpSp>
        <p:nvGrpSpPr>
          <p:cNvPr id="19" name="グループ化 18"/>
          <p:cNvGrpSpPr/>
          <p:nvPr/>
        </p:nvGrpSpPr>
        <p:grpSpPr>
          <a:xfrm>
            <a:off x="4352706" y="1871091"/>
            <a:ext cx="4761280" cy="4029053"/>
            <a:chOff x="4788024" y="2734755"/>
            <a:chExt cx="3709616" cy="3139122"/>
          </a:xfrm>
        </p:grpSpPr>
        <p:pic>
          <p:nvPicPr>
            <p:cNvPr id="6" name="図 5" descr="H:\ワークスペースH29\研究\JSST\図B. eloss_利用するものだけ.png"/>
            <p:cNvPicPr/>
            <p:nvPr/>
          </p:nvPicPr>
          <p:blipFill rotWithShape="1">
            <a:blip r:embed="rId3" cstate="print">
              <a:extLst>
                <a:ext uri="{28A0092B-C50C-407E-A947-70E740481C1C}">
                  <a14:useLocalDpi xmlns:a14="http://schemas.microsoft.com/office/drawing/2010/main" val="0"/>
                </a:ext>
              </a:extLst>
            </a:blip>
            <a:srcRect t="3195" b="8220"/>
            <a:stretch/>
          </p:blipFill>
          <p:spPr bwMode="auto">
            <a:xfrm>
              <a:off x="4824109" y="3464506"/>
              <a:ext cx="3420386" cy="2409371"/>
            </a:xfrm>
            <a:prstGeom prst="rect">
              <a:avLst/>
            </a:prstGeom>
            <a:noFill/>
            <a:ln>
              <a:noFill/>
            </a:ln>
            <a:extLst>
              <a:ext uri="{53640926-AAD7-44D8-BBD7-CCE9431645EC}">
                <a14:shadowObscured xmlns:a14="http://schemas.microsoft.com/office/drawing/2010/main"/>
              </a:ext>
            </a:extLst>
          </p:spPr>
        </p:pic>
        <p:pic>
          <p:nvPicPr>
            <p:cNvPr id="16" name="図 15"/>
            <p:cNvPicPr>
              <a:picLocks noChangeAspect="1"/>
            </p:cNvPicPr>
            <p:nvPr/>
          </p:nvPicPr>
          <p:blipFill rotWithShape="1">
            <a:blip r:embed="rId4"/>
            <a:srcRect l="29548" t="642" r="753" b="92138"/>
            <a:stretch/>
          </p:blipFill>
          <p:spPr>
            <a:xfrm>
              <a:off x="4788024" y="2734755"/>
              <a:ext cx="3709616" cy="452898"/>
            </a:xfrm>
            <a:prstGeom prst="rect">
              <a:avLst/>
            </a:prstGeom>
          </p:spPr>
        </p:pic>
      </p:grpSp>
      <p:sp>
        <p:nvSpPr>
          <p:cNvPr id="4" name="スライド番号プレースホルダー 3"/>
          <p:cNvSpPr>
            <a:spLocks noGrp="1"/>
          </p:cNvSpPr>
          <p:nvPr>
            <p:ph type="sldNum" sz="quarter" idx="12"/>
          </p:nvPr>
        </p:nvSpPr>
        <p:spPr/>
        <p:txBody>
          <a:bodyPr/>
          <a:lstStyle/>
          <a:p>
            <a:fld id="{CD54D942-E2CD-4743-A8BA-7B65784F1B32}" type="slidenum">
              <a:rPr lang="ja-JP" altLang="en-US" smtClean="0"/>
              <a:pPr/>
              <a:t>34</a:t>
            </a:fld>
            <a:r>
              <a:rPr lang="en-US" altLang="ja-JP" dirty="0"/>
              <a:t>/29</a:t>
            </a:r>
            <a:endParaRPr lang="ja-JP" altLang="en-US" dirty="0"/>
          </a:p>
        </p:txBody>
      </p:sp>
      <p:sp>
        <p:nvSpPr>
          <p:cNvPr id="2" name="正方形/長方形 1">
            <a:extLst>
              <a:ext uri="{FF2B5EF4-FFF2-40B4-BE49-F238E27FC236}">
                <a16:creationId xmlns:a16="http://schemas.microsoft.com/office/drawing/2014/main" id="{D115483D-FB0E-8163-A15F-C19E7B0752EB}"/>
              </a:ext>
            </a:extLst>
          </p:cNvPr>
          <p:cNvSpPr/>
          <p:nvPr/>
        </p:nvSpPr>
        <p:spPr>
          <a:xfrm>
            <a:off x="4433234" y="5871266"/>
            <a:ext cx="2975623" cy="307777"/>
          </a:xfrm>
          <a:prstGeom prst="rect">
            <a:avLst/>
          </a:prstGeom>
        </p:spPr>
        <p:txBody>
          <a:bodyPr wrap="none">
            <a:spAutoFit/>
          </a:bodyPr>
          <a:lstStyle/>
          <a:p>
            <a:pPr>
              <a:spcBef>
                <a:spcPct val="0"/>
              </a:spcBef>
            </a:pPr>
            <a:r>
              <a:rPr lang="fr-FR" altLang="ja-JP" sz="1400" dirty="0"/>
              <a:t>S. Saito, et al., JJAP. 55 (2016) 01AH07 </a:t>
            </a:r>
          </a:p>
        </p:txBody>
      </p:sp>
      <p:sp>
        <p:nvSpPr>
          <p:cNvPr id="7" name="正方形/長方形 6">
            <a:extLst>
              <a:ext uri="{FF2B5EF4-FFF2-40B4-BE49-F238E27FC236}">
                <a16:creationId xmlns:a16="http://schemas.microsoft.com/office/drawing/2014/main" id="{198968C3-BAD1-C07C-205F-457EEFF31338}"/>
              </a:ext>
            </a:extLst>
          </p:cNvPr>
          <p:cNvSpPr/>
          <p:nvPr/>
        </p:nvSpPr>
        <p:spPr>
          <a:xfrm>
            <a:off x="4433234" y="6033427"/>
            <a:ext cx="2886881" cy="307777"/>
          </a:xfrm>
          <a:prstGeom prst="rect">
            <a:avLst/>
          </a:prstGeom>
        </p:spPr>
        <p:txBody>
          <a:bodyPr wrap="none">
            <a:spAutoFit/>
          </a:bodyPr>
          <a:lstStyle/>
          <a:p>
            <a:pPr>
              <a:spcBef>
                <a:spcPct val="0"/>
              </a:spcBef>
            </a:pPr>
            <a:r>
              <a:rPr lang="fr-FR" altLang="ja-JP" sz="1400" dirty="0"/>
              <a:t>S. Saito, et al., proc. JSST2017 (2017).</a:t>
            </a:r>
          </a:p>
        </p:txBody>
      </p:sp>
      <p:sp>
        <p:nvSpPr>
          <p:cNvPr id="9" name="正方形/長方形 8">
            <a:extLst>
              <a:ext uri="{FF2B5EF4-FFF2-40B4-BE49-F238E27FC236}">
                <a16:creationId xmlns:a16="http://schemas.microsoft.com/office/drawing/2014/main" id="{C15AACA4-8647-61F4-2F5B-DD29DED70FCF}"/>
              </a:ext>
            </a:extLst>
          </p:cNvPr>
          <p:cNvSpPr/>
          <p:nvPr/>
        </p:nvSpPr>
        <p:spPr>
          <a:xfrm>
            <a:off x="4433234" y="6187315"/>
            <a:ext cx="2975623" cy="307777"/>
          </a:xfrm>
          <a:prstGeom prst="rect">
            <a:avLst/>
          </a:prstGeom>
        </p:spPr>
        <p:txBody>
          <a:bodyPr wrap="none">
            <a:spAutoFit/>
          </a:bodyPr>
          <a:lstStyle/>
          <a:p>
            <a:pPr>
              <a:spcBef>
                <a:spcPct val="0"/>
              </a:spcBef>
            </a:pPr>
            <a:r>
              <a:rPr lang="fr-FR" altLang="ja-JP" sz="1400" dirty="0"/>
              <a:t>S. Saito, et al., JJAP. 56 (2017) 01AF04 </a:t>
            </a:r>
          </a:p>
        </p:txBody>
      </p:sp>
    </p:spTree>
    <p:extLst>
      <p:ext uri="{BB962C8B-B14F-4D97-AF65-F5344CB8AC3E}">
        <p14:creationId xmlns:p14="http://schemas.microsoft.com/office/powerpoint/2010/main" val="1319414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C83D-DD16-3CC9-47E9-CE5DA10F7E4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CDACF52-9C4D-3871-4E61-DA1E447F1DF6}"/>
              </a:ext>
            </a:extLst>
          </p:cNvPr>
          <p:cNvSpPr>
            <a:spLocks noGrp="1"/>
          </p:cNvSpPr>
          <p:nvPr>
            <p:ph type="sldNum" sz="quarter" idx="12"/>
          </p:nvPr>
        </p:nvSpPr>
        <p:spPr>
          <a:xfrm>
            <a:off x="6872754" y="6476707"/>
            <a:ext cx="2133600" cy="476250"/>
          </a:xfrm>
        </p:spPr>
        <p:txBody>
          <a:bodyPr/>
          <a:lstStyle/>
          <a:p>
            <a:fld id="{4C964AF1-C7F9-4B52-ACD8-3A55889761AB}" type="slidenum">
              <a:rPr kumimoji="1" lang="ja-JP" altLang="en-US" smtClean="0"/>
              <a:t>35</a:t>
            </a:fld>
            <a:endParaRPr kumimoji="1" lang="ja-JP" altLang="en-US"/>
          </a:p>
        </p:txBody>
      </p:sp>
      <p:sp>
        <p:nvSpPr>
          <p:cNvPr id="6" name="テキスト ボックス 5">
            <a:extLst>
              <a:ext uri="{FF2B5EF4-FFF2-40B4-BE49-F238E27FC236}">
                <a16:creationId xmlns:a16="http://schemas.microsoft.com/office/drawing/2014/main" id="{491846BC-E150-EB26-1070-CFE6EB26812B}"/>
              </a:ext>
            </a:extLst>
          </p:cNvPr>
          <p:cNvSpPr txBox="1"/>
          <p:nvPr/>
        </p:nvSpPr>
        <p:spPr>
          <a:xfrm>
            <a:off x="107504" y="6606059"/>
            <a:ext cx="3552710"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9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Jpn</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J. Appl. Phys. 63 9SP03 (2024).</a:t>
            </a:r>
          </a:p>
        </p:txBody>
      </p:sp>
      <p:sp>
        <p:nvSpPr>
          <p:cNvPr id="27" name="テキスト ボックス 26">
            <a:extLst>
              <a:ext uri="{FF2B5EF4-FFF2-40B4-BE49-F238E27FC236}">
                <a16:creationId xmlns:a16="http://schemas.microsoft.com/office/drawing/2014/main" id="{D2770D5A-2047-D7DF-8FF5-3ED0BB607E87}"/>
              </a:ext>
            </a:extLst>
          </p:cNvPr>
          <p:cNvSpPr txBox="1"/>
          <p:nvPr/>
        </p:nvSpPr>
        <p:spPr>
          <a:xfrm>
            <a:off x="-24488" y="-23162"/>
            <a:ext cx="8916968" cy="830997"/>
          </a:xfrm>
          <a:prstGeom prst="rect">
            <a:avLst/>
          </a:prstGeom>
          <a:noFill/>
        </p:spPr>
        <p:txBody>
          <a:bodyPr wrap="square" rtlCol="0">
            <a:spAutoFit/>
          </a:bodyPr>
          <a:lstStyle/>
          <a:p>
            <a:pPr algn="ctr"/>
            <a:r>
              <a:rPr lang="en-US" altLang="ja-JP" sz="2400" b="1" dirty="0"/>
              <a:t>Results of prediction of 3D potential energy distribution</a:t>
            </a:r>
          </a:p>
          <a:p>
            <a:pPr algn="ctr"/>
            <a:endParaRPr kumimoji="1" lang="ja-JP" altLang="en-US" sz="2400" b="1" dirty="0"/>
          </a:p>
        </p:txBody>
      </p:sp>
      <p:grpSp>
        <p:nvGrpSpPr>
          <p:cNvPr id="8" name="グループ化 7">
            <a:extLst>
              <a:ext uri="{FF2B5EF4-FFF2-40B4-BE49-F238E27FC236}">
                <a16:creationId xmlns:a16="http://schemas.microsoft.com/office/drawing/2014/main" id="{2938825A-CCD0-C101-A3EA-9A0C487CF183}"/>
              </a:ext>
            </a:extLst>
          </p:cNvPr>
          <p:cNvGrpSpPr/>
          <p:nvPr/>
        </p:nvGrpSpPr>
        <p:grpSpPr>
          <a:xfrm>
            <a:off x="971600" y="329713"/>
            <a:ext cx="7344816" cy="6198574"/>
            <a:chOff x="1331640" y="254762"/>
            <a:chExt cx="7416824" cy="6348476"/>
          </a:xfrm>
        </p:grpSpPr>
        <p:grpSp>
          <p:nvGrpSpPr>
            <p:cNvPr id="7" name="グループ化 6">
              <a:extLst>
                <a:ext uri="{FF2B5EF4-FFF2-40B4-BE49-F238E27FC236}">
                  <a16:creationId xmlns:a16="http://schemas.microsoft.com/office/drawing/2014/main" id="{A6FDCD20-7CF6-7667-FDC0-782E367F6882}"/>
                </a:ext>
              </a:extLst>
            </p:cNvPr>
            <p:cNvGrpSpPr/>
            <p:nvPr/>
          </p:nvGrpSpPr>
          <p:grpSpPr>
            <a:xfrm>
              <a:off x="1331640" y="254762"/>
              <a:ext cx="7416824" cy="6348476"/>
              <a:chOff x="1706688" y="1042189"/>
              <a:chExt cx="5730624" cy="4905163"/>
            </a:xfrm>
          </p:grpSpPr>
          <p:pic>
            <p:nvPicPr>
              <p:cNvPr id="3" name="図 2">
                <a:extLst>
                  <a:ext uri="{FF2B5EF4-FFF2-40B4-BE49-F238E27FC236}">
                    <a16:creationId xmlns:a16="http://schemas.microsoft.com/office/drawing/2014/main" id="{60F846B3-BD24-0345-FB84-0919BFAD2581}"/>
                  </a:ext>
                </a:extLst>
              </p:cNvPr>
              <p:cNvPicPr>
                <a:picLocks noChangeAspect="1"/>
              </p:cNvPicPr>
              <p:nvPr/>
            </p:nvPicPr>
            <p:blipFill>
              <a:blip r:embed="rId3"/>
              <a:stretch>
                <a:fillRect/>
              </a:stretch>
            </p:blipFill>
            <p:spPr>
              <a:xfrm>
                <a:off x="1706688" y="1042189"/>
                <a:ext cx="5730624" cy="1647811"/>
              </a:xfrm>
              <a:prstGeom prst="rect">
                <a:avLst/>
              </a:prstGeom>
            </p:spPr>
          </p:pic>
          <p:pic>
            <p:nvPicPr>
              <p:cNvPr id="25" name="図 24">
                <a:extLst>
                  <a:ext uri="{FF2B5EF4-FFF2-40B4-BE49-F238E27FC236}">
                    <a16:creationId xmlns:a16="http://schemas.microsoft.com/office/drawing/2014/main" id="{1F2FECD5-72C5-E330-6208-CFA7E6B9D0E4}"/>
                  </a:ext>
                </a:extLst>
              </p:cNvPr>
              <p:cNvPicPr>
                <a:picLocks noChangeAspect="1"/>
              </p:cNvPicPr>
              <p:nvPr/>
            </p:nvPicPr>
            <p:blipFill>
              <a:blip r:embed="rId4"/>
              <a:stretch>
                <a:fillRect/>
              </a:stretch>
            </p:blipFill>
            <p:spPr>
              <a:xfrm>
                <a:off x="1706688" y="2643674"/>
                <a:ext cx="5730624" cy="1660026"/>
              </a:xfrm>
              <a:prstGeom prst="rect">
                <a:avLst/>
              </a:prstGeom>
            </p:spPr>
          </p:pic>
          <p:pic>
            <p:nvPicPr>
              <p:cNvPr id="26" name="図 25">
                <a:extLst>
                  <a:ext uri="{FF2B5EF4-FFF2-40B4-BE49-F238E27FC236}">
                    <a16:creationId xmlns:a16="http://schemas.microsoft.com/office/drawing/2014/main" id="{248855FD-386F-54CA-166C-155276E60B5B}"/>
                  </a:ext>
                </a:extLst>
              </p:cNvPr>
              <p:cNvPicPr>
                <a:picLocks noChangeAspect="1"/>
              </p:cNvPicPr>
              <p:nvPr/>
            </p:nvPicPr>
            <p:blipFill>
              <a:blip r:embed="rId5"/>
              <a:stretch>
                <a:fillRect/>
              </a:stretch>
            </p:blipFill>
            <p:spPr>
              <a:xfrm>
                <a:off x="1706688" y="4284855"/>
                <a:ext cx="5730624" cy="1662497"/>
              </a:xfrm>
              <a:prstGeom prst="rect">
                <a:avLst/>
              </a:prstGeom>
            </p:spPr>
          </p:pic>
          <p:sp>
            <p:nvSpPr>
              <p:cNvPr id="4" name="テキスト ボックス 3">
                <a:extLst>
                  <a:ext uri="{FF2B5EF4-FFF2-40B4-BE49-F238E27FC236}">
                    <a16:creationId xmlns:a16="http://schemas.microsoft.com/office/drawing/2014/main" id="{385D1BDA-CA05-0290-2E97-E3365A83471A}"/>
                  </a:ext>
                </a:extLst>
              </p:cNvPr>
              <p:cNvSpPr txBox="1"/>
              <p:nvPr/>
            </p:nvSpPr>
            <p:spPr>
              <a:xfrm>
                <a:off x="5562248" y="2690000"/>
                <a:ext cx="1800242" cy="202134"/>
              </a:xfrm>
              <a:prstGeom prst="rect">
                <a:avLst/>
              </a:prstGeom>
              <a:solidFill>
                <a:schemeClr val="bg1"/>
              </a:solidFill>
            </p:spPr>
            <p:txBody>
              <a:bodyPr wrap="square" rtlCol="0">
                <a:spAutoFit/>
              </a:bodyPr>
              <a:lstStyle/>
              <a:p>
                <a:pPr algn="ctr"/>
                <a:r>
                  <a:rPr kumimoji="1" lang="en-US" altLang="ja-JP" sz="1100" b="1" dirty="0">
                    <a:solidFill>
                      <a:srgbClr val="FFC000"/>
                    </a:solidFill>
                  </a:rPr>
                  <a:t>surface: </a:t>
                </a:r>
                <a:r>
                  <a:rPr kumimoji="1" lang="ja-JP" altLang="en-US" sz="1100" b="1" dirty="0">
                    <a:solidFill>
                      <a:srgbClr val="FFC000"/>
                    </a:solidFill>
                  </a:rPr>
                  <a:t>正解と予測の絶対誤差</a:t>
                </a:r>
              </a:p>
            </p:txBody>
          </p:sp>
          <p:sp>
            <p:nvSpPr>
              <p:cNvPr id="5" name="テキスト ボックス 4">
                <a:extLst>
                  <a:ext uri="{FF2B5EF4-FFF2-40B4-BE49-F238E27FC236}">
                    <a16:creationId xmlns:a16="http://schemas.microsoft.com/office/drawing/2014/main" id="{B0D26710-6EC0-A19F-3B06-2AA08DD40981}"/>
                  </a:ext>
                </a:extLst>
              </p:cNvPr>
              <p:cNvSpPr txBox="1"/>
              <p:nvPr/>
            </p:nvSpPr>
            <p:spPr>
              <a:xfrm>
                <a:off x="5605901" y="4317539"/>
                <a:ext cx="1761257" cy="202134"/>
              </a:xfrm>
              <a:prstGeom prst="rect">
                <a:avLst/>
              </a:prstGeom>
              <a:solidFill>
                <a:schemeClr val="bg1"/>
              </a:solidFill>
            </p:spPr>
            <p:txBody>
              <a:bodyPr wrap="square" rtlCol="0">
                <a:spAutoFit/>
              </a:bodyPr>
              <a:lstStyle/>
              <a:p>
                <a:pPr algn="ctr"/>
                <a:r>
                  <a:rPr kumimoji="1" lang="en-US" altLang="ja-JP" sz="1100" b="1" dirty="0">
                    <a:solidFill>
                      <a:srgbClr val="FFC000"/>
                    </a:solidFill>
                  </a:rPr>
                  <a:t>random: </a:t>
                </a:r>
                <a:r>
                  <a:rPr kumimoji="1" lang="ja-JP" altLang="en-US" sz="1100" b="1" dirty="0">
                    <a:solidFill>
                      <a:srgbClr val="FFC000"/>
                    </a:solidFill>
                  </a:rPr>
                  <a:t>正解と予測の絶対誤差</a:t>
                </a:r>
              </a:p>
            </p:txBody>
          </p:sp>
        </p:grpSp>
        <p:sp>
          <p:nvSpPr>
            <p:cNvPr id="9" name="正方形/長方形 8">
              <a:extLst>
                <a:ext uri="{FF2B5EF4-FFF2-40B4-BE49-F238E27FC236}">
                  <a16:creationId xmlns:a16="http://schemas.microsoft.com/office/drawing/2014/main" id="{68DC3396-8361-3F88-DD5B-726E438A6073}"/>
                </a:ext>
              </a:extLst>
            </p:cNvPr>
            <p:cNvSpPr/>
            <p:nvPr/>
          </p:nvSpPr>
          <p:spPr>
            <a:xfrm>
              <a:off x="1835696" y="254762"/>
              <a:ext cx="1296144"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0000FF"/>
                  </a:solidFill>
                  <a:latin typeface="Times New Roman" panose="02020603050405020304" pitchFamily="18" charset="0"/>
                  <a:cs typeface="Times New Roman" panose="02020603050405020304" pitchFamily="18" charset="0"/>
                </a:rPr>
                <a:t>bulk: true data</a:t>
              </a:r>
              <a:endParaRPr kumimoji="1" lang="ja-JP" altLang="en-US" sz="1400" b="1">
                <a:solidFill>
                  <a:srgbClr val="0000FF"/>
                </a:solidFill>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id="{E42CF484-EA7A-D976-C0D4-B8CF694CCD71}"/>
                </a:ext>
              </a:extLst>
            </p:cNvPr>
            <p:cNvSpPr/>
            <p:nvPr/>
          </p:nvSpPr>
          <p:spPr>
            <a:xfrm>
              <a:off x="1675480" y="2351200"/>
              <a:ext cx="1528368"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0000FF"/>
                  </a:solidFill>
                  <a:latin typeface="Times New Roman" panose="02020603050405020304" pitchFamily="18" charset="0"/>
                  <a:cs typeface="Times New Roman" panose="02020603050405020304" pitchFamily="18" charset="0"/>
                </a:rPr>
                <a:t>surface: true data</a:t>
              </a:r>
              <a:endParaRPr kumimoji="1" lang="ja-JP" altLang="en-US" sz="1400" b="1">
                <a:solidFill>
                  <a:srgbClr val="0000FF"/>
                </a:solidFill>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id="{561344D3-2AF6-51FF-42D0-C6989F0CE353}"/>
                </a:ext>
              </a:extLst>
            </p:cNvPr>
            <p:cNvSpPr/>
            <p:nvPr/>
          </p:nvSpPr>
          <p:spPr>
            <a:xfrm>
              <a:off x="1675480" y="4460143"/>
              <a:ext cx="1528368"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0000FF"/>
                  </a:solidFill>
                  <a:latin typeface="Times New Roman" panose="02020603050405020304" pitchFamily="18" charset="0"/>
                  <a:cs typeface="Times New Roman" panose="02020603050405020304" pitchFamily="18" charset="0"/>
                </a:rPr>
                <a:t>random: true data</a:t>
              </a:r>
              <a:endParaRPr kumimoji="1" lang="ja-JP" altLang="en-US" sz="1400" b="1">
                <a:solidFill>
                  <a:srgbClr val="0000FF"/>
                </a:solidFill>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id="{21C99FF6-3454-D31E-7F9C-46599D9C0CDD}"/>
                </a:ext>
              </a:extLst>
            </p:cNvPr>
            <p:cNvSpPr/>
            <p:nvPr/>
          </p:nvSpPr>
          <p:spPr>
            <a:xfrm>
              <a:off x="4348126" y="266625"/>
              <a:ext cx="1296144"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0000"/>
                  </a:solidFill>
                  <a:latin typeface="Times New Roman" panose="02020603050405020304" pitchFamily="18" charset="0"/>
                  <a:cs typeface="Times New Roman" panose="02020603050405020304" pitchFamily="18" charset="0"/>
                </a:rPr>
                <a:t>bulk: prediction</a:t>
              </a:r>
              <a:endParaRPr kumimoji="1" lang="ja-JP" altLang="en-US" sz="1400" b="1">
                <a:solidFill>
                  <a:srgbClr val="FF0000"/>
                </a:solidFill>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id="{CE73282A-6651-64A7-ABB2-F6D48C53F1E7}"/>
                </a:ext>
              </a:extLst>
            </p:cNvPr>
            <p:cNvSpPr/>
            <p:nvPr/>
          </p:nvSpPr>
          <p:spPr>
            <a:xfrm>
              <a:off x="4187910" y="2363063"/>
              <a:ext cx="1528368"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0000"/>
                  </a:solidFill>
                  <a:latin typeface="Times New Roman" panose="02020603050405020304" pitchFamily="18" charset="0"/>
                  <a:cs typeface="Times New Roman" panose="02020603050405020304" pitchFamily="18" charset="0"/>
                </a:rPr>
                <a:t>surface: prediction</a:t>
              </a:r>
              <a:endParaRPr kumimoji="1" lang="ja-JP" altLang="en-US" sz="1400" b="1">
                <a:solidFill>
                  <a:srgbClr val="FF0000"/>
                </a:solidFill>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id="{3027A9D4-8656-BC57-4F75-336FAEF98525}"/>
                </a:ext>
              </a:extLst>
            </p:cNvPr>
            <p:cNvSpPr/>
            <p:nvPr/>
          </p:nvSpPr>
          <p:spPr>
            <a:xfrm>
              <a:off x="4187910" y="4472006"/>
              <a:ext cx="1528368"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0000"/>
                  </a:solidFill>
                  <a:latin typeface="Times New Roman" panose="02020603050405020304" pitchFamily="18" charset="0"/>
                  <a:cs typeface="Times New Roman" panose="02020603050405020304" pitchFamily="18" charset="0"/>
                </a:rPr>
                <a:t>random: prediction</a:t>
              </a:r>
              <a:endParaRPr kumimoji="1" lang="ja-JP" altLang="en-US" sz="1400" b="1">
                <a:solidFill>
                  <a:srgbClr val="FF0000"/>
                </a:solidFill>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id="{38E27515-2843-6C2B-FAF6-3A69475AF449}"/>
                </a:ext>
              </a:extLst>
            </p:cNvPr>
            <p:cNvSpPr/>
            <p:nvPr/>
          </p:nvSpPr>
          <p:spPr>
            <a:xfrm>
              <a:off x="6378172" y="260456"/>
              <a:ext cx="2273454"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C000"/>
                  </a:solidFill>
                  <a:latin typeface="Times New Roman" panose="02020603050405020304" pitchFamily="18" charset="0"/>
                  <a:cs typeface="Times New Roman" panose="02020603050405020304" pitchFamily="18" charset="0"/>
                </a:rPr>
                <a:t>bulk: absolute error</a:t>
              </a:r>
              <a:endParaRPr kumimoji="1" lang="ja-JP" altLang="en-US" sz="1400" b="1">
                <a:solidFill>
                  <a:srgbClr val="FFC000"/>
                </a:solidFill>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id="{107C41A9-2DFE-8F79-881C-80E8EFEBEE35}"/>
                </a:ext>
              </a:extLst>
            </p:cNvPr>
            <p:cNvSpPr/>
            <p:nvPr/>
          </p:nvSpPr>
          <p:spPr>
            <a:xfrm>
              <a:off x="6271966" y="2356894"/>
              <a:ext cx="2379660"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C000"/>
                  </a:solidFill>
                  <a:latin typeface="Times New Roman" panose="02020603050405020304" pitchFamily="18" charset="0"/>
                  <a:cs typeface="Times New Roman" panose="02020603050405020304" pitchFamily="18" charset="0"/>
                </a:rPr>
                <a:t>surface: absolute error</a:t>
              </a:r>
              <a:endParaRPr kumimoji="1" lang="ja-JP" altLang="en-US" sz="1400" b="1">
                <a:solidFill>
                  <a:srgbClr val="FFC000"/>
                </a:solidFill>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id="{CB0E4A26-9137-EA8A-54F4-4E0B5B95AD9B}"/>
                </a:ext>
              </a:extLst>
            </p:cNvPr>
            <p:cNvSpPr/>
            <p:nvPr/>
          </p:nvSpPr>
          <p:spPr>
            <a:xfrm>
              <a:off x="6271966" y="4465837"/>
              <a:ext cx="2414834" cy="293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6800" rIns="0" rtlCol="0" anchor="ctr"/>
            <a:lstStyle/>
            <a:p>
              <a:pPr algn="ctr"/>
              <a:r>
                <a:rPr kumimoji="1" lang="en-US" altLang="ja-JP" sz="1400" b="1" dirty="0">
                  <a:solidFill>
                    <a:srgbClr val="FFC000"/>
                  </a:solidFill>
                  <a:latin typeface="Times New Roman" panose="02020603050405020304" pitchFamily="18" charset="0"/>
                  <a:cs typeface="Times New Roman" panose="02020603050405020304" pitchFamily="18" charset="0"/>
                </a:rPr>
                <a:t>random: absolute error</a:t>
              </a:r>
              <a:endParaRPr kumimoji="1" lang="ja-JP" altLang="en-US" sz="1400" b="1">
                <a:solidFill>
                  <a:srgbClr val="FFC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0879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D13A3-07EF-C625-0507-6EDA066773F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51B6B06-0C34-CB79-5003-691DC381AA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5C6AD1-354F-4CE9-BEAA-85A97D56F97C}"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81084B17-9091-01ED-B1DB-712460EC7EF6}"/>
                  </a:ext>
                </a:extLst>
              </p:cNvPr>
              <p:cNvSpPr txBox="1"/>
              <p:nvPr/>
            </p:nvSpPr>
            <p:spPr>
              <a:xfrm>
                <a:off x="222881" y="4803237"/>
                <a:ext cx="8748464" cy="195016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728663" lvl="0" indent="-728663" algn="just">
                  <a:lnSpc>
                    <a:spcPts val="1600"/>
                  </a:lnSpc>
                  <a:defRPr/>
                </a:pPr>
                <a14:m>
                  <m:oMath xmlns:m="http://schemas.openxmlformats.org/officeDocument/2006/math">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𝑛</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e</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𝑇</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e</m:t>
                        </m:r>
                      </m:sub>
                    </m:sSub>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Electron density and temperature of edge plasma</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Sup>
                      <m:sSubSup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𝑇</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e</m:t>
                        </m:r>
                      </m:sub>
                      <m:sup>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sh</m:t>
                        </m:r>
                      </m:sup>
                    </m:sSub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SubSup>
                      <m:sSubSup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𝑇</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i</m:t>
                        </m:r>
                      </m:sub>
                      <m:sup>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sh</m:t>
                        </m:r>
                      </m:sup>
                    </m:sSub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SubSup>
                      <m:sSubSup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𝛤</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P</m:t>
                        </m:r>
                      </m:sub>
                      <m:sup>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sh</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up>
                    </m:sSubSup>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Electron temperature, ion temperature, and flux to the wall at the sheath edge</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𝛥</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𝑛</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r>
                      <a:rPr kumimoji="0" lang="el-GR" sz="1600" b="1"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𝜟</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𝝅</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𝛥</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𝜖</m:t>
                    </m:r>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Increments in density, momentum, and energy of ions resulting from neutral transport</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𝑇</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m</m:t>
                        </m:r>
                      </m:sub>
                    </m:sSub>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Wall temperature</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𝜃</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𝐵</m:t>
                        </m:r>
                      </m:sub>
                    </m:sSub>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Incident angle of magnetic field lines to the wall</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𝜌</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D</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𝜌</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T</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sSub>
                      <m:sSub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𝜌</m:t>
                        </m:r>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He</m:t>
                        </m:r>
                      </m:sub>
                    </m:sSub>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a:t>
                </a:r>
                <a:r>
                  <a:rPr lang="en-US" sz="1600" dirty="0">
                    <a:solidFill>
                      <a:prstClr val="black"/>
                    </a:solidFill>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Deuterium, tritium, and helium densities in the wall</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Sup>
                      <m:sSubSup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𝑓</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𝑥</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𝑣</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𝐽</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 </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𝐸</m:t>
                        </m:r>
                      </m:sup>
                    </m:sSubSup>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The distribution of rovibrational states, and translational energy of released molecule 𝑥</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728663" lvl="0" indent="-728663" algn="just">
                  <a:lnSpc>
                    <a:spcPts val="1600"/>
                  </a:lnSpc>
                  <a:spcBef>
                    <a:spcPts val="240"/>
                  </a:spcBef>
                  <a:tabLst>
                    <a:tab pos="1238250" algn="l"/>
                  </a:tabLst>
                  <a:defRPr/>
                </a:pPr>
                <a14:m>
                  <m:oMath xmlns:m="http://schemas.openxmlformats.org/officeDocument/2006/math">
                    <m:sSubSup>
                      <m:sSubSupPr>
                        <m:ctrlPr>
                          <a:rPr kumimoji="0"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𝑓</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𝑥</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49" charset="-128"/>
                            <a:cs typeface="Times New Roman" panose="02020603050405020304" pitchFamily="18" charset="0"/>
                          </a:rPr>
                          <m:t>𝐸</m:t>
                        </m:r>
                      </m:sup>
                    </m:sSubSup>
                  </m:oMath>
                </a14:m>
                <a:r>
                  <a:rPr kumimoji="0" lang="en-US" sz="1600" b="0" i="0" u="none" strike="noStrike" kern="1200" cap="none" spc="0" normalizeH="0" baseline="0" noProof="0" dirty="0">
                    <a:ln>
                      <a:noFill/>
                    </a:ln>
                    <a:solidFill>
                      <a:prstClr val="black"/>
                    </a:solidFill>
                    <a:effectLst/>
                    <a:uLnTx/>
                    <a:uFillTx/>
                    <a:latin typeface="ＭＳ 明朝" panose="02020609040205080304" pitchFamily="49" charset="-128"/>
                    <a:ea typeface="ＭＳ ゴシック" panose="020B0609070205080204" pitchFamily="49" charset="-128"/>
                    <a:cs typeface="Times New Roman" panose="02020603050405020304" pitchFamily="18" charset="0"/>
                  </a:rPr>
                  <a:t>:			</a:t>
                </a:r>
                <a:r>
                  <a:rPr lang="en" altLang="ja-JP" sz="1600" dirty="0"/>
                  <a:t>The distribution of translational energy of released atom 𝑥</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a:p>
                <a:pPr marL="972185" marR="0" lvl="0" indent="-972185" algn="l" defTabSz="457200" rtl="0" eaLnBrk="1" fontAlgn="auto" latinLnBrk="0" hangingPunct="1">
                  <a:lnSpc>
                    <a:spcPct val="100000"/>
                  </a:lnSpc>
                  <a:spcBef>
                    <a:spcPts val="0"/>
                  </a:spcBef>
                  <a:spcAft>
                    <a:spcPts val="0"/>
                  </a:spcAft>
                  <a:buClrTx/>
                  <a:buSzTx/>
                  <a:buFontTx/>
                  <a:buNone/>
                  <a:tabLst>
                    <a:tab pos="810260" algn="l"/>
                  </a:tabLst>
                  <a:defRPr/>
                </a:pPr>
                <a:r>
                  <a:rPr kumimoji="0" 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rPr>
                  <a:t> </a:t>
                </a:r>
                <a:endParaRPr kumimoji="0"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ＭＳ ゴシック" panose="020B0609070205080204" pitchFamily="49" charset="-128"/>
                </a:endParaRPr>
              </a:p>
            </p:txBody>
          </p:sp>
        </mc:Choice>
        <mc:Fallback xmlns="">
          <p:sp>
            <p:nvSpPr>
              <p:cNvPr id="4" name="テキスト ボックス 3">
                <a:extLst>
                  <a:ext uri="{FF2B5EF4-FFF2-40B4-BE49-F238E27FC236}">
                    <a16:creationId xmlns:a16="http://schemas.microsoft.com/office/drawing/2014/main" id="{25548065-80ED-621F-9899-302CB2D19396}"/>
                  </a:ext>
                </a:extLst>
              </p:cNvPr>
              <p:cNvSpPr txBox="1">
                <a:spLocks noRot="1" noChangeAspect="1" noMove="1" noResize="1" noEditPoints="1" noAdjustHandles="1" noChangeArrowheads="1" noChangeShapeType="1" noTextEdit="1"/>
              </p:cNvSpPr>
              <p:nvPr/>
            </p:nvSpPr>
            <p:spPr>
              <a:xfrm>
                <a:off x="222881" y="4803237"/>
                <a:ext cx="8748464" cy="1950161"/>
              </a:xfrm>
              <a:prstGeom prst="rect">
                <a:avLst/>
              </a:prstGeom>
              <a:blipFill>
                <a:blip r:embed="rId2"/>
                <a:stretch>
                  <a:fillRect t="-3871" b="-645"/>
                </a:stretch>
              </a:blipFill>
              <a:ln w="6350">
                <a:solidFill>
                  <a:prstClr val="black"/>
                </a:solidFill>
              </a:ln>
            </p:spPr>
            <p:txBody>
              <a:bodyPr/>
              <a:lstStyle/>
              <a:p>
                <a:r>
                  <a:rPr lang="ja-JP" altLang="en-US">
                    <a:noFill/>
                  </a:rPr>
                  <a:t> </a:t>
                </a:r>
              </a:p>
            </p:txBody>
          </p:sp>
        </mc:Fallback>
      </mc:AlternateContent>
      <p:pic>
        <p:nvPicPr>
          <p:cNvPr id="170" name="図 169">
            <a:extLst>
              <a:ext uri="{FF2B5EF4-FFF2-40B4-BE49-F238E27FC236}">
                <a16:creationId xmlns:a16="http://schemas.microsoft.com/office/drawing/2014/main" id="{C8A9EAE2-6D13-3604-3D35-1562D19CF568}"/>
              </a:ext>
            </a:extLst>
          </p:cNvPr>
          <p:cNvPicPr>
            <a:picLocks noChangeAspect="1"/>
          </p:cNvPicPr>
          <p:nvPr/>
        </p:nvPicPr>
        <p:blipFill>
          <a:blip r:embed="rId3"/>
          <a:stretch>
            <a:fillRect/>
          </a:stretch>
        </p:blipFill>
        <p:spPr>
          <a:xfrm>
            <a:off x="1381833" y="136522"/>
            <a:ext cx="7366631" cy="4432290"/>
          </a:xfrm>
          <a:prstGeom prst="rect">
            <a:avLst/>
          </a:prstGeom>
        </p:spPr>
      </p:pic>
      <p:sp>
        <p:nvSpPr>
          <p:cNvPr id="3" name="正方形/長方形 2">
            <a:extLst>
              <a:ext uri="{FF2B5EF4-FFF2-40B4-BE49-F238E27FC236}">
                <a16:creationId xmlns:a16="http://schemas.microsoft.com/office/drawing/2014/main" id="{4DF45901-0192-F4F1-000D-BCAC4BE6C68D}"/>
              </a:ext>
            </a:extLst>
          </p:cNvPr>
          <p:cNvSpPr/>
          <p:nvPr/>
        </p:nvSpPr>
        <p:spPr>
          <a:xfrm>
            <a:off x="4932040" y="1556792"/>
            <a:ext cx="1008112"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02A3A5-2C56-92D4-ACD8-84F86DA68D45}"/>
              </a:ext>
            </a:extLst>
          </p:cNvPr>
          <p:cNvSpPr txBox="1"/>
          <p:nvPr/>
        </p:nvSpPr>
        <p:spPr>
          <a:xfrm>
            <a:off x="4932040" y="1514216"/>
            <a:ext cx="1271182" cy="369332"/>
          </a:xfrm>
          <a:prstGeom prst="rect">
            <a:avLst/>
          </a:prstGeom>
          <a:noFill/>
        </p:spPr>
        <p:txBody>
          <a:bodyPr wrap="none" rtlCol="0">
            <a:spAutoFit/>
          </a:bodyPr>
          <a:lstStyle/>
          <a:p>
            <a:r>
              <a:rPr kumimoji="1" lang="en-US" altLang="ja-JP" b="1" dirty="0"/>
              <a:t>Wall model</a:t>
            </a:r>
            <a:endParaRPr kumimoji="1" lang="ja-JP" altLang="en-US" b="1"/>
          </a:p>
        </p:txBody>
      </p:sp>
      <p:sp>
        <p:nvSpPr>
          <p:cNvPr id="18" name="爆発 1 17">
            <a:extLst>
              <a:ext uri="{FF2B5EF4-FFF2-40B4-BE49-F238E27FC236}">
                <a16:creationId xmlns:a16="http://schemas.microsoft.com/office/drawing/2014/main" id="{05D77F61-0DA3-1650-0373-B389F1BACD05}"/>
              </a:ext>
            </a:extLst>
          </p:cNvPr>
          <p:cNvSpPr/>
          <p:nvPr/>
        </p:nvSpPr>
        <p:spPr>
          <a:xfrm>
            <a:off x="139166" y="3627098"/>
            <a:ext cx="2448272" cy="1154054"/>
          </a:xfrm>
          <a:prstGeom prst="irregularSeal1">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9" name="爆発 1 18">
            <a:extLst>
              <a:ext uri="{FF2B5EF4-FFF2-40B4-BE49-F238E27FC236}">
                <a16:creationId xmlns:a16="http://schemas.microsoft.com/office/drawing/2014/main" id="{AAFA1EBB-F9C8-D71D-988D-4E11260B7EA2}"/>
              </a:ext>
            </a:extLst>
          </p:cNvPr>
          <p:cNvSpPr/>
          <p:nvPr/>
        </p:nvSpPr>
        <p:spPr>
          <a:xfrm>
            <a:off x="139166" y="2763002"/>
            <a:ext cx="2448272" cy="1154054"/>
          </a:xfrm>
          <a:prstGeom prst="irregularSeal1">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44D29305-8A1D-C591-327B-ED9C966A0D0C}"/>
              </a:ext>
            </a:extLst>
          </p:cNvPr>
          <p:cNvSpPr txBox="1"/>
          <p:nvPr/>
        </p:nvSpPr>
        <p:spPr>
          <a:xfrm>
            <a:off x="412917" y="3862912"/>
            <a:ext cx="2174763" cy="646331"/>
          </a:xfrm>
          <a:prstGeom prst="rect">
            <a:avLst/>
          </a:prstGeom>
          <a:noFill/>
        </p:spPr>
        <p:txBody>
          <a:bodyPr wrap="none" rtlCol="0">
            <a:spAutoFit/>
          </a:bodyPr>
          <a:lstStyle/>
          <a:p>
            <a:pPr algn="ctr">
              <a:defRPr/>
            </a:pPr>
            <a:r>
              <a:rPr lang="en" altLang="ja-JP" dirty="0">
                <a:solidFill>
                  <a:prstClr val="black"/>
                </a:solidFill>
                <a:latin typeface="Times New Roman"/>
              </a:rPr>
              <a:t>Heat conduction sim.</a:t>
            </a:r>
            <a:br>
              <a:rPr lang="en" altLang="ja-JP" dirty="0">
                <a:solidFill>
                  <a:prstClr val="black"/>
                </a:solidFill>
                <a:latin typeface="Times New Roman"/>
              </a:rPr>
            </a:br>
            <a:r>
              <a:rPr lang="en" altLang="ja-JP" dirty="0">
                <a:solidFill>
                  <a:prstClr val="black"/>
                </a:solidFill>
                <a:latin typeface="Times New Roman"/>
              </a:rPr>
              <a:t>using FEM</a:t>
            </a:r>
            <a:endParaRPr kumimoji="1" lang="ja-JP" altLang="en-US">
              <a:solidFill>
                <a:prstClr val="black"/>
              </a:solidFill>
              <a:latin typeface="Calibri" panose="020F0502020204030204"/>
              <a:ea typeface="游ゴシック" panose="020B0400000000000000" pitchFamily="34" charset="-128"/>
            </a:endParaRPr>
          </a:p>
        </p:txBody>
      </p:sp>
      <p:sp>
        <p:nvSpPr>
          <p:cNvPr id="21" name="テキスト ボックス 20">
            <a:extLst>
              <a:ext uri="{FF2B5EF4-FFF2-40B4-BE49-F238E27FC236}">
                <a16:creationId xmlns:a16="http://schemas.microsoft.com/office/drawing/2014/main" id="{EEE194B5-D973-AAAD-25EC-9BA5E1355FF6}"/>
              </a:ext>
            </a:extLst>
          </p:cNvPr>
          <p:cNvSpPr txBox="1"/>
          <p:nvPr/>
        </p:nvSpPr>
        <p:spPr>
          <a:xfrm>
            <a:off x="188876" y="2851136"/>
            <a:ext cx="2537105" cy="923330"/>
          </a:xfrm>
          <a:prstGeom prst="rect">
            <a:avLst/>
          </a:prstGeom>
          <a:noFill/>
        </p:spPr>
        <p:txBody>
          <a:bodyPr wrap="none" rtlCol="0">
            <a:spAutoFit/>
          </a:bodyPr>
          <a:lstStyle/>
          <a:p>
            <a:pPr algn="ctr">
              <a:defRPr/>
            </a:pPr>
            <a:r>
              <a:rPr kumimoji="1" lang="en-US" altLang="ja-JP" dirty="0">
                <a:solidFill>
                  <a:prstClr val="black"/>
                </a:solidFill>
                <a:latin typeface="Calibri" panose="020F0502020204030204"/>
                <a:ea typeface="游ゴシック" panose="020B0400000000000000" pitchFamily="34" charset="-128"/>
              </a:rPr>
              <a:t>Deep learning Assisted</a:t>
            </a:r>
          </a:p>
          <a:p>
            <a:pPr algn="ctr">
              <a:defRPr/>
            </a:pPr>
            <a:r>
              <a:rPr kumimoji="1" lang="en-US" altLang="ja-JP" dirty="0">
                <a:solidFill>
                  <a:prstClr val="black"/>
                </a:solidFill>
                <a:latin typeface="Calibri" panose="020F0502020204030204"/>
                <a:ea typeface="游ゴシック" panose="020B0400000000000000" pitchFamily="34" charset="-128"/>
              </a:rPr>
              <a:t>MD-</a:t>
            </a:r>
            <a:r>
              <a:rPr kumimoji="1" lang="en-US" altLang="ja-JP" dirty="0" err="1">
                <a:solidFill>
                  <a:prstClr val="black"/>
                </a:solidFill>
                <a:latin typeface="Calibri" panose="020F0502020204030204"/>
                <a:ea typeface="游ゴシック" panose="020B0400000000000000" pitchFamily="34" charset="-128"/>
              </a:rPr>
              <a:t>kMC</a:t>
            </a:r>
            <a:r>
              <a:rPr kumimoji="1" lang="en-US" altLang="ja-JP" dirty="0">
                <a:solidFill>
                  <a:prstClr val="black"/>
                </a:solidFill>
                <a:latin typeface="Calibri" panose="020F0502020204030204"/>
                <a:ea typeface="游ゴシック" panose="020B0400000000000000" pitchFamily="34" charset="-128"/>
              </a:rPr>
              <a:t> Method</a:t>
            </a:r>
          </a:p>
          <a:p>
            <a:pPr algn="ctr">
              <a:defRPr/>
            </a:pPr>
            <a:r>
              <a:rPr kumimoji="1" lang="en-US" altLang="ja-JP" dirty="0">
                <a:solidFill>
                  <a:prstClr val="black"/>
                </a:solidFill>
                <a:latin typeface="Calibri" panose="020F0502020204030204"/>
                <a:ea typeface="游ゴシック" panose="020B0400000000000000" pitchFamily="34" charset="-128"/>
              </a:rPr>
              <a:t>For calculation of density</a:t>
            </a:r>
            <a:endParaRPr kumimoji="1" lang="ja-JP" altLang="en-US">
              <a:solidFill>
                <a:prstClr val="black"/>
              </a:solidFill>
              <a:latin typeface="Calibri" panose="020F0502020204030204"/>
              <a:ea typeface="游ゴシック" panose="020B0400000000000000" pitchFamily="34" charset="-128"/>
            </a:endParaRPr>
          </a:p>
        </p:txBody>
      </p:sp>
      <p:sp>
        <p:nvSpPr>
          <p:cNvPr id="22" name="爆発 1 21">
            <a:extLst>
              <a:ext uri="{FF2B5EF4-FFF2-40B4-BE49-F238E27FC236}">
                <a16:creationId xmlns:a16="http://schemas.microsoft.com/office/drawing/2014/main" id="{023A5C0F-89BD-61D7-9E50-33157AB65F5C}"/>
              </a:ext>
            </a:extLst>
          </p:cNvPr>
          <p:cNvSpPr/>
          <p:nvPr/>
        </p:nvSpPr>
        <p:spPr>
          <a:xfrm>
            <a:off x="196893" y="1680956"/>
            <a:ext cx="2448272" cy="1154054"/>
          </a:xfrm>
          <a:prstGeom prst="irregularSeal1">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3" name="テキスト ボックス 22">
            <a:extLst>
              <a:ext uri="{FF2B5EF4-FFF2-40B4-BE49-F238E27FC236}">
                <a16:creationId xmlns:a16="http://schemas.microsoft.com/office/drawing/2014/main" id="{8FCFE5F1-2C90-7F95-7A39-28324D83D853}"/>
              </a:ext>
            </a:extLst>
          </p:cNvPr>
          <p:cNvSpPr txBox="1"/>
          <p:nvPr/>
        </p:nvSpPr>
        <p:spPr>
          <a:xfrm>
            <a:off x="268824" y="1970914"/>
            <a:ext cx="2204130" cy="646331"/>
          </a:xfrm>
          <a:prstGeom prst="rect">
            <a:avLst/>
          </a:prstGeom>
          <a:noFill/>
        </p:spPr>
        <p:txBody>
          <a:bodyPr wrap="none" rtlCol="0">
            <a:spAutoFit/>
          </a:bodyPr>
          <a:lstStyle/>
          <a:p>
            <a:pPr algn="ctr">
              <a:defRPr/>
            </a:pPr>
            <a:r>
              <a:rPr lang="en" altLang="ja-JP" dirty="0">
                <a:solidFill>
                  <a:prstClr val="black"/>
                </a:solidFill>
                <a:latin typeface="Times New Roman"/>
              </a:rPr>
              <a:t>automatic generation</a:t>
            </a:r>
            <a:br>
              <a:rPr lang="en" altLang="ja-JP" dirty="0">
                <a:solidFill>
                  <a:prstClr val="black"/>
                </a:solidFill>
                <a:latin typeface="Times New Roman"/>
              </a:rPr>
            </a:br>
            <a:r>
              <a:rPr lang="en" altLang="ja-JP" dirty="0">
                <a:solidFill>
                  <a:prstClr val="black"/>
                </a:solidFill>
                <a:latin typeface="Times New Roman"/>
              </a:rPr>
              <a:t>system for ML mode</a:t>
            </a:r>
            <a:endParaRPr kumimoji="1" lang="ja-JP" altLang="en-US">
              <a:solidFill>
                <a:prstClr val="black"/>
              </a:solidFill>
              <a:latin typeface="Calibri" panose="020F0502020204030204"/>
              <a:ea typeface="游ゴシック" panose="020B0400000000000000" pitchFamily="34" charset="-128"/>
            </a:endParaRPr>
          </a:p>
        </p:txBody>
      </p:sp>
    </p:spTree>
    <p:extLst>
      <p:ext uri="{BB962C8B-B14F-4D97-AF65-F5344CB8AC3E}">
        <p14:creationId xmlns:p14="http://schemas.microsoft.com/office/powerpoint/2010/main" val="217198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856E044-6669-8927-BDF6-FC83CA384D0B}"/>
              </a:ext>
            </a:extLst>
          </p:cNvPr>
          <p:cNvSpPr>
            <a:spLocks noGrp="1"/>
          </p:cNvSpPr>
          <p:nvPr>
            <p:ph type="sldNum" sz="quarter" idx="12"/>
          </p:nvPr>
        </p:nvSpPr>
        <p:spPr/>
        <p:txBody>
          <a:bodyPr/>
          <a:lstStyle/>
          <a:p>
            <a:pPr defTabSz="685800"/>
            <a:fld id="{4C964AF1-C7F9-4B52-ACD8-3A55889761AB}" type="slidenum">
              <a:rPr kumimoji="1" lang="ja-JP" altLang="en-US">
                <a:solidFill>
                  <a:prstClr val="black">
                    <a:tint val="75000"/>
                  </a:prstClr>
                </a:solidFill>
                <a:latin typeface="Times New Roman"/>
                <a:ea typeface="ＭＳ 明朝"/>
              </a:rPr>
              <a:pPr defTabSz="685800"/>
              <a:t>37</a:t>
            </a:fld>
            <a:endParaRPr kumimoji="1" lang="ja-JP" altLang="en-US">
              <a:solidFill>
                <a:prstClr val="black">
                  <a:tint val="75000"/>
                </a:prstClr>
              </a:solidFill>
              <a:latin typeface="Times New Roman"/>
              <a:ea typeface="ＭＳ 明朝"/>
            </a:endParaRPr>
          </a:p>
        </p:txBody>
      </p:sp>
      <p:sp>
        <p:nvSpPr>
          <p:cNvPr id="3" name="テキスト ボックス 2">
            <a:extLst>
              <a:ext uri="{FF2B5EF4-FFF2-40B4-BE49-F238E27FC236}">
                <a16:creationId xmlns:a16="http://schemas.microsoft.com/office/drawing/2014/main" id="{5AA31754-607B-173A-3CF6-FE52EFB8D93A}"/>
              </a:ext>
            </a:extLst>
          </p:cNvPr>
          <p:cNvSpPr txBox="1"/>
          <p:nvPr/>
        </p:nvSpPr>
        <p:spPr>
          <a:xfrm>
            <a:off x="3105150" y="808097"/>
            <a:ext cx="2809876" cy="461665"/>
          </a:xfrm>
          <a:prstGeom prst="rect">
            <a:avLst/>
          </a:prstGeom>
          <a:noFill/>
        </p:spPr>
        <p:txBody>
          <a:bodyPr wrap="square" rtlCol="0">
            <a:spAutoFit/>
          </a:bodyPr>
          <a:lstStyle/>
          <a:p>
            <a:pPr algn="ctr" defTabSz="685800"/>
            <a:r>
              <a:rPr kumimoji="1" lang="en" altLang="ja-JP" sz="2400" b="1" dirty="0">
                <a:solidFill>
                  <a:srgbClr val="111111"/>
                </a:solidFill>
                <a:latin typeface="Times New Roman" panose="02020603050405020304" pitchFamily="18" charset="0"/>
                <a:ea typeface="ＭＳ 明朝"/>
                <a:cs typeface="Times New Roman" panose="02020603050405020304" pitchFamily="18" charset="0"/>
              </a:rPr>
              <a:t>cf. </a:t>
            </a:r>
            <a:r>
              <a:rPr kumimoji="1" lang="en-US" altLang="ja-JP" sz="2400" b="1" dirty="0">
                <a:solidFill>
                  <a:prstClr val="black"/>
                </a:solidFill>
                <a:latin typeface="Times New Roman" panose="02020603050405020304" pitchFamily="18" charset="0"/>
                <a:ea typeface="ＭＳ 明朝"/>
                <a:cs typeface="Times New Roman" panose="02020603050405020304" pitchFamily="18" charset="0"/>
              </a:rPr>
              <a:t>pix2pix</a:t>
            </a:r>
            <a:endParaRPr kumimoji="1" lang="ja-JP" altLang="en-US" sz="2400" b="1" dirty="0">
              <a:solidFill>
                <a:prstClr val="black"/>
              </a:solidFill>
              <a:latin typeface="Times New Roman" panose="02020603050405020304" pitchFamily="18" charset="0"/>
              <a:ea typeface="ＭＳ 明朝"/>
              <a:cs typeface="Times New Roman" panose="02020603050405020304" pitchFamily="18" charset="0"/>
            </a:endParaRPr>
          </a:p>
        </p:txBody>
      </p:sp>
      <p:sp>
        <p:nvSpPr>
          <p:cNvPr id="4" name="テキスト ボックス 3">
            <a:extLst>
              <a:ext uri="{FF2B5EF4-FFF2-40B4-BE49-F238E27FC236}">
                <a16:creationId xmlns:a16="http://schemas.microsoft.com/office/drawing/2014/main" id="{E73444DF-7DC8-7F77-2B44-EB0328D731A5}"/>
              </a:ext>
            </a:extLst>
          </p:cNvPr>
          <p:cNvSpPr txBox="1"/>
          <p:nvPr/>
        </p:nvSpPr>
        <p:spPr>
          <a:xfrm>
            <a:off x="292358" y="1895890"/>
            <a:ext cx="4478265" cy="646331"/>
          </a:xfrm>
          <a:prstGeom prst="rect">
            <a:avLst/>
          </a:prstGeom>
          <a:noFill/>
        </p:spPr>
        <p:txBody>
          <a:bodyPr wrap="square" rtlCol="0">
            <a:spAutoFit/>
          </a:bodyPr>
          <a:lstStyle/>
          <a:p>
            <a:pPr defTabSz="685800"/>
            <a:r>
              <a:rPr kumimoji="1" lang="en" altLang="ja-JP" dirty="0">
                <a:solidFill>
                  <a:prstClr val="black"/>
                </a:solidFill>
                <a:latin typeface="Times New Roman"/>
                <a:ea typeface="ＭＳ 明朝"/>
              </a:rPr>
              <a:t>Generative adversarial network (GAN) for 2D image to 2D image conversion </a:t>
            </a:r>
            <a:endParaRPr kumimoji="1" lang="ja-JP" altLang="en-US" dirty="0">
              <a:solidFill>
                <a:prstClr val="black"/>
              </a:solidFill>
              <a:latin typeface="Times New Roman"/>
              <a:ea typeface="ＭＳ 明朝"/>
            </a:endParaRPr>
          </a:p>
        </p:txBody>
      </p:sp>
      <p:grpSp>
        <p:nvGrpSpPr>
          <p:cNvPr id="21" name="グループ化 20">
            <a:extLst>
              <a:ext uri="{FF2B5EF4-FFF2-40B4-BE49-F238E27FC236}">
                <a16:creationId xmlns:a16="http://schemas.microsoft.com/office/drawing/2014/main" id="{293DC5B9-3AA8-6EC9-15A7-8BB7276CA74D}"/>
              </a:ext>
            </a:extLst>
          </p:cNvPr>
          <p:cNvGrpSpPr/>
          <p:nvPr/>
        </p:nvGrpSpPr>
        <p:grpSpPr>
          <a:xfrm>
            <a:off x="5647189" y="3850990"/>
            <a:ext cx="2898323" cy="1974322"/>
            <a:chOff x="7480506" y="1005758"/>
            <a:chExt cx="3864430" cy="2632429"/>
          </a:xfrm>
        </p:grpSpPr>
        <p:grpSp>
          <p:nvGrpSpPr>
            <p:cNvPr id="5" name="グループ化 4">
              <a:extLst>
                <a:ext uri="{FF2B5EF4-FFF2-40B4-BE49-F238E27FC236}">
                  <a16:creationId xmlns:a16="http://schemas.microsoft.com/office/drawing/2014/main" id="{3E243FAB-C966-51B2-1102-E8E41A02697B}"/>
                </a:ext>
              </a:extLst>
            </p:cNvPr>
            <p:cNvGrpSpPr/>
            <p:nvPr/>
          </p:nvGrpSpPr>
          <p:grpSpPr>
            <a:xfrm>
              <a:off x="7480506" y="1005758"/>
              <a:ext cx="3864430" cy="2632429"/>
              <a:chOff x="8015636" y="4256309"/>
              <a:chExt cx="3864430" cy="2632429"/>
            </a:xfrm>
          </p:grpSpPr>
          <p:grpSp>
            <p:nvGrpSpPr>
              <p:cNvPr id="6" name="グループ化 5">
                <a:extLst>
                  <a:ext uri="{FF2B5EF4-FFF2-40B4-BE49-F238E27FC236}">
                    <a16:creationId xmlns:a16="http://schemas.microsoft.com/office/drawing/2014/main" id="{4E94E829-D3A2-FC43-0B29-8A7DE9513921}"/>
                  </a:ext>
                </a:extLst>
              </p:cNvPr>
              <p:cNvGrpSpPr/>
              <p:nvPr/>
            </p:nvGrpSpPr>
            <p:grpSpPr>
              <a:xfrm>
                <a:off x="8015636" y="4256309"/>
                <a:ext cx="1645983" cy="911790"/>
                <a:chOff x="7951681" y="4633845"/>
                <a:chExt cx="1645983" cy="911790"/>
              </a:xfrm>
            </p:grpSpPr>
            <p:sp>
              <p:nvSpPr>
                <p:cNvPr id="18" name="正方形/長方形 17">
                  <a:extLst>
                    <a:ext uri="{FF2B5EF4-FFF2-40B4-BE49-F238E27FC236}">
                      <a16:creationId xmlns:a16="http://schemas.microsoft.com/office/drawing/2014/main" id="{5BFF0D7D-834B-86A6-F5D8-159B52680E4C}"/>
                    </a:ext>
                  </a:extLst>
                </p:cNvPr>
                <p:cNvSpPr/>
                <p:nvPr/>
              </p:nvSpPr>
              <p:spPr>
                <a:xfrm>
                  <a:off x="8039994" y="4633845"/>
                  <a:ext cx="1469358" cy="9117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9" name="テキスト ボックス 18">
                  <a:extLst>
                    <a:ext uri="{FF2B5EF4-FFF2-40B4-BE49-F238E27FC236}">
                      <a16:creationId xmlns:a16="http://schemas.microsoft.com/office/drawing/2014/main" id="{C2506418-20C2-1B16-5391-045F00577FB1}"/>
                    </a:ext>
                  </a:extLst>
                </p:cNvPr>
                <p:cNvSpPr txBox="1"/>
                <p:nvPr/>
              </p:nvSpPr>
              <p:spPr>
                <a:xfrm>
                  <a:off x="7951681" y="4863759"/>
                  <a:ext cx="1645983" cy="430886"/>
                </a:xfrm>
                <a:prstGeom prst="rect">
                  <a:avLst/>
                </a:prstGeom>
                <a:noFill/>
              </p:spPr>
              <p:txBody>
                <a:bodyPr wrap="square" rtlCol="0">
                  <a:spAutoFit/>
                </a:bodyPr>
                <a:lstStyle/>
                <a:p>
                  <a:pPr algn="ctr" defTabSz="685800"/>
                  <a:r>
                    <a:rPr kumimoji="1" lang="en-US" altLang="ja-JP" sz="1500" b="1" dirty="0">
                      <a:solidFill>
                        <a:prstClr val="black"/>
                      </a:solidFill>
                      <a:latin typeface="Times New Roman"/>
                      <a:ea typeface="ＭＳ 明朝"/>
                    </a:rPr>
                    <a:t>input image</a:t>
                  </a:r>
                  <a:endParaRPr kumimoji="1" lang="ja-JP" altLang="en-US" sz="1500" b="1" dirty="0">
                    <a:solidFill>
                      <a:prstClr val="black"/>
                    </a:solidFill>
                    <a:latin typeface="Times New Roman"/>
                    <a:ea typeface="ＭＳ 明朝"/>
                  </a:endParaRPr>
                </a:p>
              </p:txBody>
            </p:sp>
          </p:grpSp>
          <p:grpSp>
            <p:nvGrpSpPr>
              <p:cNvPr id="7" name="グループ化 6">
                <a:extLst>
                  <a:ext uri="{FF2B5EF4-FFF2-40B4-BE49-F238E27FC236}">
                    <a16:creationId xmlns:a16="http://schemas.microsoft.com/office/drawing/2014/main" id="{056BA84A-CEAA-6082-EBB6-A382B0725890}"/>
                  </a:ext>
                </a:extLst>
              </p:cNvPr>
              <p:cNvGrpSpPr/>
              <p:nvPr/>
            </p:nvGrpSpPr>
            <p:grpSpPr>
              <a:xfrm>
                <a:off x="8015636" y="5920161"/>
                <a:ext cx="1645983" cy="968577"/>
                <a:chOff x="8039994" y="5621480"/>
                <a:chExt cx="1645983" cy="968577"/>
              </a:xfrm>
            </p:grpSpPr>
            <p:sp>
              <p:nvSpPr>
                <p:cNvPr id="16" name="正方形/長方形 15">
                  <a:extLst>
                    <a:ext uri="{FF2B5EF4-FFF2-40B4-BE49-F238E27FC236}">
                      <a16:creationId xmlns:a16="http://schemas.microsoft.com/office/drawing/2014/main" id="{D3F46393-F30F-C7BC-0E23-581357CBE223}"/>
                    </a:ext>
                  </a:extLst>
                </p:cNvPr>
                <p:cNvSpPr/>
                <p:nvPr/>
              </p:nvSpPr>
              <p:spPr>
                <a:xfrm>
                  <a:off x="8128307" y="5621480"/>
                  <a:ext cx="1469358" cy="91179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7" name="テキスト ボックス 16">
                  <a:extLst>
                    <a:ext uri="{FF2B5EF4-FFF2-40B4-BE49-F238E27FC236}">
                      <a16:creationId xmlns:a16="http://schemas.microsoft.com/office/drawing/2014/main" id="{A46BF601-02DA-C549-F948-B774A3621FA3}"/>
                    </a:ext>
                  </a:extLst>
                </p:cNvPr>
                <p:cNvSpPr txBox="1"/>
                <p:nvPr/>
              </p:nvSpPr>
              <p:spPr>
                <a:xfrm>
                  <a:off x="8039994" y="5851394"/>
                  <a:ext cx="1645983" cy="738663"/>
                </a:xfrm>
                <a:prstGeom prst="rect">
                  <a:avLst/>
                </a:prstGeom>
                <a:noFill/>
              </p:spPr>
              <p:txBody>
                <a:bodyPr wrap="square" rtlCol="0">
                  <a:spAutoFit/>
                </a:bodyPr>
                <a:lstStyle/>
                <a:p>
                  <a:pPr algn="ctr" defTabSz="685800"/>
                  <a:r>
                    <a:rPr kumimoji="1" lang="en-US" altLang="ja-JP" sz="1500" b="1" dirty="0">
                      <a:solidFill>
                        <a:prstClr val="black"/>
                      </a:solidFill>
                      <a:latin typeface="Times New Roman"/>
                      <a:ea typeface="ＭＳ 明朝"/>
                    </a:rPr>
                    <a:t>output image</a:t>
                  </a:r>
                  <a:endParaRPr kumimoji="1" lang="ja-JP" altLang="en-US" sz="1500" b="1" dirty="0">
                    <a:solidFill>
                      <a:prstClr val="black"/>
                    </a:solidFill>
                    <a:latin typeface="Times New Roman"/>
                    <a:ea typeface="ＭＳ 明朝"/>
                  </a:endParaRPr>
                </a:p>
              </p:txBody>
            </p:sp>
          </p:grpSp>
          <p:sp>
            <p:nvSpPr>
              <p:cNvPr id="8" name="テキスト ボックス 7">
                <a:extLst>
                  <a:ext uri="{FF2B5EF4-FFF2-40B4-BE49-F238E27FC236}">
                    <a16:creationId xmlns:a16="http://schemas.microsoft.com/office/drawing/2014/main" id="{2129E69D-96CB-EB89-2396-6E03BC7E0A76}"/>
                  </a:ext>
                </a:extLst>
              </p:cNvPr>
              <p:cNvSpPr txBox="1"/>
              <p:nvPr/>
            </p:nvSpPr>
            <p:spPr>
              <a:xfrm>
                <a:off x="8042428" y="5269468"/>
                <a:ext cx="1501857" cy="492443"/>
              </a:xfrm>
              <a:prstGeom prst="rect">
                <a:avLst/>
              </a:prstGeom>
              <a:noFill/>
            </p:spPr>
            <p:txBody>
              <a:bodyPr wrap="square" rtlCol="0">
                <a:spAutoFit/>
              </a:bodyPr>
              <a:lstStyle/>
              <a:p>
                <a:pPr algn="ctr" defTabSz="685800"/>
                <a:r>
                  <a:rPr kumimoji="1" lang="en-US" altLang="ja-JP" dirty="0">
                    <a:solidFill>
                      <a:prstClr val="black"/>
                    </a:solidFill>
                    <a:latin typeface="Times New Roman"/>
                    <a:ea typeface="ＭＳ 明朝"/>
                  </a:rPr>
                  <a:t>Generator</a:t>
                </a:r>
                <a:endParaRPr kumimoji="1" lang="ja-JP" altLang="en-US" dirty="0">
                  <a:solidFill>
                    <a:prstClr val="black"/>
                  </a:solidFill>
                  <a:latin typeface="Times New Roman"/>
                  <a:ea typeface="ＭＳ 明朝"/>
                </a:endParaRPr>
              </a:p>
            </p:txBody>
          </p:sp>
          <p:sp>
            <p:nvSpPr>
              <p:cNvPr id="9" name="四角形: 角を丸くする 8">
                <a:extLst>
                  <a:ext uri="{FF2B5EF4-FFF2-40B4-BE49-F238E27FC236}">
                    <a16:creationId xmlns:a16="http://schemas.microsoft.com/office/drawing/2014/main" id="{99966EB0-CA2B-CE31-0F72-3962E5511E8C}"/>
                  </a:ext>
                </a:extLst>
              </p:cNvPr>
              <p:cNvSpPr/>
              <p:nvPr/>
            </p:nvSpPr>
            <p:spPr>
              <a:xfrm>
                <a:off x="8084150" y="5374017"/>
                <a:ext cx="1513516" cy="30991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0" name="矢印: 下 9">
                <a:extLst>
                  <a:ext uri="{FF2B5EF4-FFF2-40B4-BE49-F238E27FC236}">
                    <a16:creationId xmlns:a16="http://schemas.microsoft.com/office/drawing/2014/main" id="{D4F73874-6B14-D933-76EF-2012585D32F1}"/>
                  </a:ext>
                </a:extLst>
              </p:cNvPr>
              <p:cNvSpPr/>
              <p:nvPr/>
            </p:nvSpPr>
            <p:spPr>
              <a:xfrm>
                <a:off x="8666134" y="5174163"/>
                <a:ext cx="393700" cy="1954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1" name="矢印: 下 10">
                <a:extLst>
                  <a:ext uri="{FF2B5EF4-FFF2-40B4-BE49-F238E27FC236}">
                    <a16:creationId xmlns:a16="http://schemas.microsoft.com/office/drawing/2014/main" id="{18B74263-F6A8-64C1-A7F5-0B99A49314B8}"/>
                  </a:ext>
                </a:extLst>
              </p:cNvPr>
              <p:cNvSpPr/>
              <p:nvPr/>
            </p:nvSpPr>
            <p:spPr>
              <a:xfrm>
                <a:off x="8646131" y="5711651"/>
                <a:ext cx="393700" cy="1954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2" name="テキスト ボックス 11">
                <a:extLst>
                  <a:ext uri="{FF2B5EF4-FFF2-40B4-BE49-F238E27FC236}">
                    <a16:creationId xmlns:a16="http://schemas.microsoft.com/office/drawing/2014/main" id="{9BC9C59C-F53A-E371-AEBE-E043619B254F}"/>
                  </a:ext>
                </a:extLst>
              </p:cNvPr>
              <p:cNvSpPr txBox="1"/>
              <p:nvPr/>
            </p:nvSpPr>
            <p:spPr>
              <a:xfrm>
                <a:off x="9798933" y="5271884"/>
                <a:ext cx="2081133" cy="492443"/>
              </a:xfrm>
              <a:prstGeom prst="rect">
                <a:avLst/>
              </a:prstGeom>
              <a:noFill/>
            </p:spPr>
            <p:txBody>
              <a:bodyPr wrap="square" rtlCol="0">
                <a:spAutoFit/>
              </a:bodyPr>
              <a:lstStyle/>
              <a:p>
                <a:pPr algn="ctr" defTabSz="685800"/>
                <a:r>
                  <a:rPr kumimoji="1" lang="en-US" altLang="ja-JP" dirty="0">
                    <a:solidFill>
                      <a:prstClr val="black"/>
                    </a:solidFill>
                    <a:latin typeface="Times New Roman"/>
                    <a:ea typeface="ＭＳ 明朝"/>
                  </a:rPr>
                  <a:t>Discriminator</a:t>
                </a:r>
                <a:endParaRPr kumimoji="1" lang="ja-JP" altLang="en-US" dirty="0">
                  <a:solidFill>
                    <a:prstClr val="black"/>
                  </a:solidFill>
                  <a:latin typeface="Times New Roman"/>
                  <a:ea typeface="ＭＳ 明朝"/>
                </a:endParaRPr>
              </a:p>
            </p:txBody>
          </p:sp>
          <p:sp>
            <p:nvSpPr>
              <p:cNvPr id="13" name="四角形: 角を丸くする 12">
                <a:extLst>
                  <a:ext uri="{FF2B5EF4-FFF2-40B4-BE49-F238E27FC236}">
                    <a16:creationId xmlns:a16="http://schemas.microsoft.com/office/drawing/2014/main" id="{1E04E26C-3464-39C6-69C2-9D0AAFE2B621}"/>
                  </a:ext>
                </a:extLst>
              </p:cNvPr>
              <p:cNvSpPr/>
              <p:nvPr/>
            </p:nvSpPr>
            <p:spPr>
              <a:xfrm>
                <a:off x="9913932" y="5374017"/>
                <a:ext cx="1925919" cy="309918"/>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14" name="矢印: 下カーブ 13">
                <a:extLst>
                  <a:ext uri="{FF2B5EF4-FFF2-40B4-BE49-F238E27FC236}">
                    <a16:creationId xmlns:a16="http://schemas.microsoft.com/office/drawing/2014/main" id="{3F730D4E-5670-2609-7967-40DA1594BD8D}"/>
                  </a:ext>
                </a:extLst>
              </p:cNvPr>
              <p:cNvSpPr/>
              <p:nvPr/>
            </p:nvSpPr>
            <p:spPr>
              <a:xfrm>
                <a:off x="9515782" y="5049501"/>
                <a:ext cx="540056" cy="290842"/>
              </a:xfrm>
              <a:prstGeom prst="curvedDownArrow">
                <a:avLst/>
              </a:prstGeom>
              <a:solidFill>
                <a:srgbClr val="0070C0"/>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black"/>
                  </a:solidFill>
                  <a:latin typeface="Times New Roman"/>
                  <a:ea typeface="ＭＳ 明朝"/>
                </a:endParaRPr>
              </a:p>
            </p:txBody>
          </p:sp>
          <p:sp>
            <p:nvSpPr>
              <p:cNvPr id="15" name="矢印: 下カーブ 14">
                <a:extLst>
                  <a:ext uri="{FF2B5EF4-FFF2-40B4-BE49-F238E27FC236}">
                    <a16:creationId xmlns:a16="http://schemas.microsoft.com/office/drawing/2014/main" id="{356644C6-381A-F1BA-A52D-77593661BD27}"/>
                  </a:ext>
                </a:extLst>
              </p:cNvPr>
              <p:cNvSpPr/>
              <p:nvPr/>
            </p:nvSpPr>
            <p:spPr>
              <a:xfrm rot="10800000">
                <a:off x="9488087" y="5748758"/>
                <a:ext cx="540056" cy="290842"/>
              </a:xfrm>
              <a:prstGeom prst="curvedDownArrow">
                <a:avLst/>
              </a:prstGeom>
              <a:solidFill>
                <a:srgbClr val="0070C0"/>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black"/>
                  </a:solidFill>
                  <a:latin typeface="Times New Roman"/>
                  <a:ea typeface="ＭＳ 明朝"/>
                </a:endParaRPr>
              </a:p>
            </p:txBody>
          </p:sp>
        </p:grpSp>
        <p:sp>
          <p:nvSpPr>
            <p:cNvPr id="20" name="テキスト ボックス 19">
              <a:extLst>
                <a:ext uri="{FF2B5EF4-FFF2-40B4-BE49-F238E27FC236}">
                  <a16:creationId xmlns:a16="http://schemas.microsoft.com/office/drawing/2014/main" id="{33E5AB0A-F165-9B64-F4C2-873E6353EAA5}"/>
                </a:ext>
              </a:extLst>
            </p:cNvPr>
            <p:cNvSpPr txBox="1"/>
            <p:nvPr/>
          </p:nvSpPr>
          <p:spPr>
            <a:xfrm>
              <a:off x="9139709" y="1230154"/>
              <a:ext cx="2081133" cy="553997"/>
            </a:xfrm>
            <a:prstGeom prst="rect">
              <a:avLst/>
            </a:prstGeom>
            <a:noFill/>
          </p:spPr>
          <p:txBody>
            <a:bodyPr wrap="square">
              <a:spAutoFit/>
            </a:bodyPr>
            <a:lstStyle/>
            <a:p>
              <a:pPr algn="ctr" defTabSz="685800"/>
              <a:r>
                <a:rPr kumimoji="1" lang="en-US" altLang="ja-JP" sz="2100" b="1" dirty="0">
                  <a:solidFill>
                    <a:prstClr val="black"/>
                  </a:solidFill>
                  <a:latin typeface="Times New Roman"/>
                  <a:ea typeface="ＭＳ 明朝"/>
                </a:rPr>
                <a:t>GAN</a:t>
              </a:r>
              <a:endParaRPr kumimoji="1" lang="ja-JP" altLang="en-US" sz="2100" b="1" dirty="0">
                <a:solidFill>
                  <a:prstClr val="black"/>
                </a:solidFill>
                <a:latin typeface="Times New Roman"/>
                <a:ea typeface="ＭＳ 明朝"/>
              </a:endParaRPr>
            </a:p>
          </p:txBody>
        </p:sp>
      </p:grpSp>
      <p:pic>
        <p:nvPicPr>
          <p:cNvPr id="24" name="図 23">
            <a:extLst>
              <a:ext uri="{FF2B5EF4-FFF2-40B4-BE49-F238E27FC236}">
                <a16:creationId xmlns:a16="http://schemas.microsoft.com/office/drawing/2014/main" id="{6EC786CA-37D2-A9B0-D5C0-247F7DC8FFB2}"/>
              </a:ext>
            </a:extLst>
          </p:cNvPr>
          <p:cNvPicPr>
            <a:picLocks noChangeAspect="1"/>
          </p:cNvPicPr>
          <p:nvPr/>
        </p:nvPicPr>
        <p:blipFill>
          <a:blip r:embed="rId3"/>
          <a:stretch>
            <a:fillRect/>
          </a:stretch>
        </p:blipFill>
        <p:spPr>
          <a:xfrm>
            <a:off x="4799733" y="1728484"/>
            <a:ext cx="1367017" cy="1350000"/>
          </a:xfrm>
          <a:prstGeom prst="rect">
            <a:avLst/>
          </a:prstGeom>
        </p:spPr>
      </p:pic>
      <p:pic>
        <p:nvPicPr>
          <p:cNvPr id="26" name="図 25">
            <a:extLst>
              <a:ext uri="{FF2B5EF4-FFF2-40B4-BE49-F238E27FC236}">
                <a16:creationId xmlns:a16="http://schemas.microsoft.com/office/drawing/2014/main" id="{295ADE57-2E5F-2123-1A11-8E3CE1CBBE6F}"/>
              </a:ext>
            </a:extLst>
          </p:cNvPr>
          <p:cNvPicPr>
            <a:picLocks noChangeAspect="1"/>
          </p:cNvPicPr>
          <p:nvPr/>
        </p:nvPicPr>
        <p:blipFill>
          <a:blip r:embed="rId4"/>
          <a:stretch>
            <a:fillRect/>
          </a:stretch>
        </p:blipFill>
        <p:spPr>
          <a:xfrm>
            <a:off x="7546004" y="1712873"/>
            <a:ext cx="1323616" cy="1350000"/>
          </a:xfrm>
          <a:prstGeom prst="rect">
            <a:avLst/>
          </a:prstGeom>
        </p:spPr>
      </p:pic>
      <p:sp>
        <p:nvSpPr>
          <p:cNvPr id="27" name="テキスト ボックス 26">
            <a:extLst>
              <a:ext uri="{FF2B5EF4-FFF2-40B4-BE49-F238E27FC236}">
                <a16:creationId xmlns:a16="http://schemas.microsoft.com/office/drawing/2014/main" id="{CF34ADD1-D4C6-B147-9A7E-6DFA6EC51953}"/>
              </a:ext>
            </a:extLst>
          </p:cNvPr>
          <p:cNvSpPr txBox="1"/>
          <p:nvPr/>
        </p:nvSpPr>
        <p:spPr>
          <a:xfrm>
            <a:off x="6361386" y="2207263"/>
            <a:ext cx="969361" cy="369332"/>
          </a:xfrm>
          <a:prstGeom prst="rect">
            <a:avLst/>
          </a:prstGeom>
          <a:noFill/>
        </p:spPr>
        <p:txBody>
          <a:bodyPr wrap="square" rtlCol="0">
            <a:spAutoFit/>
          </a:bodyPr>
          <a:lstStyle/>
          <a:p>
            <a:pPr algn="ctr" defTabSz="685800"/>
            <a:r>
              <a:rPr kumimoji="1" lang="en-US" altLang="ja-JP" b="1" dirty="0">
                <a:solidFill>
                  <a:prstClr val="black"/>
                </a:solidFill>
                <a:latin typeface="Times New Roman"/>
                <a:ea typeface="ＭＳ 明朝"/>
              </a:rPr>
              <a:t>pix2pix</a:t>
            </a:r>
            <a:endParaRPr kumimoji="1" lang="ja-JP" altLang="en-US" b="1" dirty="0">
              <a:solidFill>
                <a:prstClr val="black"/>
              </a:solidFill>
              <a:latin typeface="Times New Roman"/>
              <a:ea typeface="ＭＳ 明朝"/>
            </a:endParaRPr>
          </a:p>
        </p:txBody>
      </p:sp>
      <p:sp>
        <p:nvSpPr>
          <p:cNvPr id="28" name="矢印: 右 27">
            <a:extLst>
              <a:ext uri="{FF2B5EF4-FFF2-40B4-BE49-F238E27FC236}">
                <a16:creationId xmlns:a16="http://schemas.microsoft.com/office/drawing/2014/main" id="{919150A8-3A19-C718-5B69-BF81E0B8CC58}"/>
              </a:ext>
            </a:extLst>
          </p:cNvPr>
          <p:cNvSpPr/>
          <p:nvPr/>
        </p:nvSpPr>
        <p:spPr>
          <a:xfrm>
            <a:off x="6185470" y="2264547"/>
            <a:ext cx="282632" cy="33486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29" name="矢印: 右 28">
            <a:extLst>
              <a:ext uri="{FF2B5EF4-FFF2-40B4-BE49-F238E27FC236}">
                <a16:creationId xmlns:a16="http://schemas.microsoft.com/office/drawing/2014/main" id="{5EFE6E8B-832C-9BFE-3909-3EBC35F27BC5}"/>
              </a:ext>
            </a:extLst>
          </p:cNvPr>
          <p:cNvSpPr/>
          <p:nvPr/>
        </p:nvSpPr>
        <p:spPr>
          <a:xfrm>
            <a:off x="7252981" y="2251919"/>
            <a:ext cx="282632" cy="33486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32" name="正方形/長方形 31">
            <a:extLst>
              <a:ext uri="{FF2B5EF4-FFF2-40B4-BE49-F238E27FC236}">
                <a16:creationId xmlns:a16="http://schemas.microsoft.com/office/drawing/2014/main" id="{3C8743E3-3AF6-96D9-A1E6-374C335C7F44}"/>
              </a:ext>
            </a:extLst>
          </p:cNvPr>
          <p:cNvSpPr/>
          <p:nvPr/>
        </p:nvSpPr>
        <p:spPr>
          <a:xfrm>
            <a:off x="4722669" y="1548798"/>
            <a:ext cx="4203123" cy="19668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
        <p:nvSpPr>
          <p:cNvPr id="31" name="テキスト ボックス 30">
            <a:extLst>
              <a:ext uri="{FF2B5EF4-FFF2-40B4-BE49-F238E27FC236}">
                <a16:creationId xmlns:a16="http://schemas.microsoft.com/office/drawing/2014/main" id="{33B3C168-3CFB-DDC9-B52A-2FD293D72943}"/>
              </a:ext>
            </a:extLst>
          </p:cNvPr>
          <p:cNvSpPr txBox="1"/>
          <p:nvPr/>
        </p:nvSpPr>
        <p:spPr>
          <a:xfrm>
            <a:off x="4799733" y="1430852"/>
            <a:ext cx="3967603" cy="300082"/>
          </a:xfrm>
          <a:prstGeom prst="rect">
            <a:avLst/>
          </a:prstGeom>
          <a:solidFill>
            <a:schemeClr val="bg1"/>
          </a:solidFill>
        </p:spPr>
        <p:txBody>
          <a:bodyPr wrap="square" rtlCol="0">
            <a:spAutoFit/>
          </a:bodyPr>
          <a:lstStyle/>
          <a:p>
            <a:pPr defTabSz="685800"/>
            <a:r>
              <a:rPr kumimoji="1" lang="en" altLang="ja-JP" sz="1350" dirty="0">
                <a:solidFill>
                  <a:prstClr val="black"/>
                </a:solidFill>
                <a:latin typeface="Times New Roman"/>
                <a:ea typeface="ＭＳ 明朝"/>
              </a:rPr>
              <a:t>Example: Converting grayscale image to a color image</a:t>
            </a:r>
            <a:endParaRPr kumimoji="1" lang="ja-JP" altLang="en-US" sz="1350" dirty="0">
              <a:solidFill>
                <a:prstClr val="black"/>
              </a:solidFill>
              <a:latin typeface="Times New Roman"/>
              <a:ea typeface="ＭＳ 明朝"/>
            </a:endParaRPr>
          </a:p>
        </p:txBody>
      </p:sp>
      <p:sp>
        <p:nvSpPr>
          <p:cNvPr id="36" name="テキスト ボックス 35">
            <a:extLst>
              <a:ext uri="{FF2B5EF4-FFF2-40B4-BE49-F238E27FC236}">
                <a16:creationId xmlns:a16="http://schemas.microsoft.com/office/drawing/2014/main" id="{ACB9BB22-1EB0-BCD6-3F9E-0132797CCD4D}"/>
              </a:ext>
            </a:extLst>
          </p:cNvPr>
          <p:cNvSpPr txBox="1"/>
          <p:nvPr/>
        </p:nvSpPr>
        <p:spPr>
          <a:xfrm>
            <a:off x="5270162" y="3044726"/>
            <a:ext cx="3497174" cy="646331"/>
          </a:xfrm>
          <a:prstGeom prst="rect">
            <a:avLst/>
          </a:prstGeom>
          <a:noFill/>
        </p:spPr>
        <p:txBody>
          <a:bodyPr wrap="square">
            <a:spAutoFit/>
          </a:bodyPr>
          <a:lstStyle/>
          <a:p>
            <a:pPr defTabSz="685800"/>
            <a:r>
              <a:rPr kumimoji="1" lang="en-US" altLang="ja-JP" sz="900" dirty="0">
                <a:solidFill>
                  <a:prstClr val="black"/>
                </a:solidFill>
                <a:latin typeface="Times New Roman"/>
                <a:ea typeface="ＭＳ 明朝"/>
              </a:rPr>
              <a:t>Phillip Isola, Jun-Yan Zhu, </a:t>
            </a:r>
            <a:r>
              <a:rPr kumimoji="1" lang="en-US" altLang="ja-JP" sz="900" dirty="0" err="1">
                <a:solidFill>
                  <a:prstClr val="black"/>
                </a:solidFill>
                <a:latin typeface="Times New Roman"/>
                <a:ea typeface="ＭＳ 明朝"/>
              </a:rPr>
              <a:t>Tinghui</a:t>
            </a:r>
            <a:r>
              <a:rPr kumimoji="1" lang="en-US" altLang="ja-JP" sz="900" dirty="0">
                <a:solidFill>
                  <a:prstClr val="black"/>
                </a:solidFill>
                <a:latin typeface="Times New Roman"/>
                <a:ea typeface="ＭＳ 明朝"/>
              </a:rPr>
              <a:t> Zhou, Alexei A. </a:t>
            </a:r>
            <a:r>
              <a:rPr kumimoji="1" lang="en-US" altLang="ja-JP" sz="900" dirty="0" err="1">
                <a:solidFill>
                  <a:prstClr val="black"/>
                </a:solidFill>
                <a:latin typeface="Times New Roman"/>
                <a:ea typeface="ＭＳ 明朝"/>
              </a:rPr>
              <a:t>Efros</a:t>
            </a:r>
            <a:r>
              <a:rPr kumimoji="1" lang="en-US" altLang="ja-JP" sz="900" dirty="0">
                <a:solidFill>
                  <a:prstClr val="black"/>
                </a:solidFill>
                <a:latin typeface="Times New Roman"/>
                <a:ea typeface="ＭＳ 明朝"/>
              </a:rPr>
              <a:t>,</a:t>
            </a:r>
          </a:p>
          <a:p>
            <a:pPr defTabSz="685800"/>
            <a:r>
              <a:rPr kumimoji="1" lang="en-US" altLang="ja-JP" sz="900" i="1" dirty="0">
                <a:solidFill>
                  <a:prstClr val="black"/>
                </a:solidFill>
                <a:latin typeface="Times New Roman"/>
                <a:ea typeface="ＭＳ 明朝"/>
              </a:rPr>
              <a:t>Image-to-Image Translation with Conditional Adversarial Networks</a:t>
            </a:r>
          </a:p>
          <a:p>
            <a:pPr defTabSz="685800"/>
            <a:r>
              <a:rPr kumimoji="1" lang="en-US" altLang="ja-JP" sz="900" dirty="0">
                <a:solidFill>
                  <a:prstClr val="black"/>
                </a:solidFill>
                <a:latin typeface="Times New Roman"/>
                <a:ea typeface="ＭＳ 明朝"/>
                <a:hlinkClick r:id="rId5"/>
              </a:rPr>
              <a:t>https://arxiv.org/pdf/1611.07004.pdf</a:t>
            </a:r>
            <a:endParaRPr kumimoji="1" lang="en-US" altLang="ja-JP" sz="900" dirty="0">
              <a:solidFill>
                <a:prstClr val="black"/>
              </a:solidFill>
              <a:latin typeface="Times New Roman"/>
              <a:ea typeface="ＭＳ 明朝"/>
            </a:endParaRPr>
          </a:p>
          <a:p>
            <a:pPr defTabSz="685800"/>
            <a:endParaRPr kumimoji="1" lang="en-US" altLang="ja-JP" sz="900" dirty="0">
              <a:solidFill>
                <a:prstClr val="black"/>
              </a:solidFill>
              <a:latin typeface="Times New Roman"/>
              <a:ea typeface="ＭＳ 明朝"/>
            </a:endParaRPr>
          </a:p>
        </p:txBody>
      </p:sp>
      <p:sp>
        <p:nvSpPr>
          <p:cNvPr id="37" name="テキスト ボックス 36">
            <a:extLst>
              <a:ext uri="{FF2B5EF4-FFF2-40B4-BE49-F238E27FC236}">
                <a16:creationId xmlns:a16="http://schemas.microsoft.com/office/drawing/2014/main" id="{6325520A-C0D6-7DCC-C9CD-6EF3C82A5FD0}"/>
              </a:ext>
            </a:extLst>
          </p:cNvPr>
          <p:cNvSpPr txBox="1"/>
          <p:nvPr/>
        </p:nvSpPr>
        <p:spPr>
          <a:xfrm>
            <a:off x="2122515" y="3808829"/>
            <a:ext cx="1925610" cy="369332"/>
          </a:xfrm>
          <a:prstGeom prst="rect">
            <a:avLst/>
          </a:prstGeom>
          <a:noFill/>
        </p:spPr>
        <p:txBody>
          <a:bodyPr wrap="square" rtlCol="0">
            <a:spAutoFit/>
          </a:bodyPr>
          <a:lstStyle/>
          <a:p>
            <a:pPr defTabSz="685800"/>
            <a:r>
              <a:rPr kumimoji="1" lang="en-US" altLang="ja-JP" dirty="0">
                <a:solidFill>
                  <a:prstClr val="black"/>
                </a:solidFill>
                <a:latin typeface="Times New Roman"/>
                <a:ea typeface="ＭＳ 明朝"/>
              </a:rPr>
              <a:t>Overview of GAN</a:t>
            </a:r>
            <a:endParaRPr kumimoji="1" lang="ja-JP" altLang="en-US" dirty="0">
              <a:solidFill>
                <a:prstClr val="black"/>
              </a:solidFill>
              <a:latin typeface="Times New Roman"/>
              <a:ea typeface="ＭＳ 明朝"/>
            </a:endParaRPr>
          </a:p>
        </p:txBody>
      </p:sp>
      <p:sp>
        <p:nvSpPr>
          <p:cNvPr id="38" name="テキスト ボックス 37">
            <a:extLst>
              <a:ext uri="{FF2B5EF4-FFF2-40B4-BE49-F238E27FC236}">
                <a16:creationId xmlns:a16="http://schemas.microsoft.com/office/drawing/2014/main" id="{5C58AC41-84D4-C563-7BE8-C688F1168160}"/>
              </a:ext>
            </a:extLst>
          </p:cNvPr>
          <p:cNvSpPr txBox="1"/>
          <p:nvPr/>
        </p:nvSpPr>
        <p:spPr>
          <a:xfrm>
            <a:off x="857251" y="4252784"/>
            <a:ext cx="4831409" cy="1546577"/>
          </a:xfrm>
          <a:prstGeom prst="rect">
            <a:avLst/>
          </a:prstGeom>
          <a:noFill/>
        </p:spPr>
        <p:txBody>
          <a:bodyPr wrap="square" rtlCol="0">
            <a:spAutoFit/>
          </a:bodyPr>
          <a:lstStyle/>
          <a:p>
            <a:pPr defTabSz="685800"/>
            <a:r>
              <a:rPr kumimoji="1" lang="en-US" altLang="ja-JP" sz="1350" dirty="0">
                <a:solidFill>
                  <a:prstClr val="black"/>
                </a:solidFill>
                <a:latin typeface="Times New Roman"/>
                <a:ea typeface="ＭＳ 明朝"/>
              </a:rPr>
              <a:t>GAN consists of two networks: a generator and a discriminator.</a:t>
            </a:r>
            <a:r>
              <a:rPr kumimoji="1" lang="ja-JP" altLang="en-US" sz="1350">
                <a:solidFill>
                  <a:prstClr val="black"/>
                </a:solidFill>
                <a:latin typeface="Times New Roman"/>
                <a:ea typeface="ＭＳ 明朝"/>
              </a:rPr>
              <a:t> </a:t>
            </a:r>
            <a:endParaRPr kumimoji="1" lang="en-US" altLang="ja-JP" sz="1350" dirty="0">
              <a:solidFill>
                <a:prstClr val="black"/>
              </a:solidFill>
              <a:latin typeface="Times New Roman"/>
              <a:ea typeface="ＭＳ 明朝"/>
            </a:endParaRPr>
          </a:p>
          <a:p>
            <a:pPr defTabSz="685800"/>
            <a:endParaRPr kumimoji="1" lang="en-US" altLang="ja-JP" sz="1350" b="1" dirty="0">
              <a:solidFill>
                <a:prstClr val="black"/>
              </a:solidFill>
              <a:latin typeface="Times New Roman"/>
              <a:ea typeface="ＭＳ 明朝"/>
            </a:endParaRPr>
          </a:p>
          <a:p>
            <a:pPr marL="214313" indent="-214313" defTabSz="685800">
              <a:buFont typeface="Arial" panose="020B0604020202020204" pitchFamily="34" charset="0"/>
              <a:buChar char="•"/>
            </a:pPr>
            <a:r>
              <a:rPr kumimoji="1" lang="en-US" altLang="ja-JP" sz="1350" b="1" dirty="0">
                <a:solidFill>
                  <a:prstClr val="black"/>
                </a:solidFill>
                <a:latin typeface="Times New Roman"/>
                <a:ea typeface="ＭＳ 明朝"/>
              </a:rPr>
              <a:t>Generator</a:t>
            </a:r>
          </a:p>
          <a:p>
            <a:pPr defTabSz="685800"/>
            <a:r>
              <a:rPr kumimoji="1" lang="en" altLang="ja-JP" sz="1350" dirty="0">
                <a:solidFill>
                  <a:prstClr val="black"/>
                </a:solidFill>
                <a:latin typeface="Times New Roman"/>
                <a:ea typeface="ＭＳ 明朝"/>
              </a:rPr>
              <a:t>Output the desired image from the input image.</a:t>
            </a:r>
          </a:p>
          <a:p>
            <a:pPr defTabSz="685800"/>
            <a:endParaRPr kumimoji="1" lang="en-US" altLang="ja-JP" sz="1350" b="1" dirty="0">
              <a:solidFill>
                <a:prstClr val="black"/>
              </a:solidFill>
              <a:latin typeface="Times New Roman"/>
              <a:ea typeface="ＭＳ 明朝"/>
            </a:endParaRPr>
          </a:p>
          <a:p>
            <a:pPr marL="214313" indent="-214313" defTabSz="685800">
              <a:buFont typeface="Arial" panose="020B0604020202020204" pitchFamily="34" charset="0"/>
              <a:buChar char="•"/>
            </a:pPr>
            <a:r>
              <a:rPr kumimoji="1" lang="en-US" altLang="ja-JP" sz="1350" b="1" dirty="0">
                <a:solidFill>
                  <a:prstClr val="black"/>
                </a:solidFill>
                <a:latin typeface="Times New Roman"/>
                <a:ea typeface="ＭＳ 明朝"/>
              </a:rPr>
              <a:t>Discriminator</a:t>
            </a:r>
          </a:p>
          <a:p>
            <a:pPr defTabSz="685800"/>
            <a:r>
              <a:rPr kumimoji="1" lang="en" altLang="ja-JP" sz="1350" dirty="0">
                <a:solidFill>
                  <a:srgbClr val="202124"/>
                </a:solidFill>
                <a:latin typeface="Times New Roman" panose="02020603050405020304" pitchFamily="18" charset="0"/>
                <a:ea typeface="ＭＳ 明朝"/>
                <a:cs typeface="Times New Roman" panose="02020603050405020304" pitchFamily="18" charset="0"/>
              </a:rPr>
              <a:t>Judge whether the image is generated or real one.</a:t>
            </a:r>
            <a:endParaRPr kumimoji="1" lang="ja-JP" altLang="en-US" sz="1350" dirty="0">
              <a:solidFill>
                <a:prstClr val="black"/>
              </a:solidFill>
              <a:latin typeface="Times New Roman" panose="02020603050405020304" pitchFamily="18" charset="0"/>
              <a:ea typeface="ＭＳ 明朝"/>
              <a:cs typeface="Times New Roman" panose="02020603050405020304" pitchFamily="18" charset="0"/>
            </a:endParaRPr>
          </a:p>
        </p:txBody>
      </p:sp>
      <p:sp>
        <p:nvSpPr>
          <p:cNvPr id="39" name="四角形: 角を丸くする 38">
            <a:extLst>
              <a:ext uri="{FF2B5EF4-FFF2-40B4-BE49-F238E27FC236}">
                <a16:creationId xmlns:a16="http://schemas.microsoft.com/office/drawing/2014/main" id="{AB48578C-8467-6733-90DC-5188D2E126D6}"/>
              </a:ext>
            </a:extLst>
          </p:cNvPr>
          <p:cNvSpPr/>
          <p:nvPr/>
        </p:nvSpPr>
        <p:spPr>
          <a:xfrm>
            <a:off x="260226" y="3798276"/>
            <a:ext cx="8779865" cy="206359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Times New Roman"/>
              <a:ea typeface="ＭＳ 明朝"/>
            </a:endParaRPr>
          </a:p>
        </p:txBody>
      </p:sp>
    </p:spTree>
    <p:extLst>
      <p:ext uri="{BB962C8B-B14F-4D97-AF65-F5344CB8AC3E}">
        <p14:creationId xmlns:p14="http://schemas.microsoft.com/office/powerpoint/2010/main" val="2580513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39283-3743-8214-B250-B711E667CB50}"/>
            </a:ext>
          </a:extLst>
        </p:cNvPr>
        <p:cNvGrpSpPr/>
        <p:nvPr/>
      </p:nvGrpSpPr>
      <p:grpSpPr>
        <a:xfrm>
          <a:off x="0" y="0"/>
          <a:ext cx="0" cy="0"/>
          <a:chOff x="0" y="0"/>
          <a:chExt cx="0" cy="0"/>
        </a:xfrm>
      </p:grpSpPr>
      <p:cxnSp>
        <p:nvCxnSpPr>
          <p:cNvPr id="1024" name="直線コネクタ 1023">
            <a:extLst>
              <a:ext uri="{FF2B5EF4-FFF2-40B4-BE49-F238E27FC236}">
                <a16:creationId xmlns:a16="http://schemas.microsoft.com/office/drawing/2014/main" id="{76B7CDE5-279D-B547-F9C8-C7DB2F3679CD}"/>
              </a:ext>
            </a:extLst>
          </p:cNvPr>
          <p:cNvCxnSpPr>
            <a:cxnSpLocks/>
            <a:stCxn id="60" idx="2"/>
          </p:cNvCxnSpPr>
          <p:nvPr/>
        </p:nvCxnSpPr>
        <p:spPr>
          <a:xfrm flipV="1">
            <a:off x="4571171" y="3846215"/>
            <a:ext cx="0" cy="19577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FABC987-D247-3575-E4D2-120495AA3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24" t="7510" r="10937" b="8472"/>
          <a:stretch/>
        </p:blipFill>
        <p:spPr bwMode="auto">
          <a:xfrm>
            <a:off x="6924209" y="3936312"/>
            <a:ext cx="1573336" cy="17545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3A02CD9D-B305-C77B-8E45-3A66E28C8C6F}"/>
              </a:ext>
            </a:extLst>
          </p:cNvPr>
          <p:cNvSpPr>
            <a:spLocks noGrp="1"/>
          </p:cNvSpPr>
          <p:nvPr>
            <p:ph type="sldNum" sz="quarter" idx="12"/>
          </p:nvPr>
        </p:nvSpPr>
        <p:spPr>
          <a:xfrm>
            <a:off x="6457950" y="5492262"/>
            <a:ext cx="2057400" cy="273844"/>
          </a:xfrm>
        </p:spPr>
        <p:txBody>
          <a:bodyPr/>
          <a:lstStyle/>
          <a:p>
            <a:fld id="{4C964AF1-C7F9-4B52-ACD8-3A55889761AB}" type="slidenum">
              <a:rPr kumimoji="1" lang="ja-JP" altLang="en-US" smtClean="0"/>
              <a:t>38</a:t>
            </a:fld>
            <a:endParaRPr kumimoji="1" lang="ja-JP" altLang="en-US"/>
          </a:p>
        </p:txBody>
      </p:sp>
      <p:sp>
        <p:nvSpPr>
          <p:cNvPr id="18" name="テキスト ボックス 17">
            <a:extLst>
              <a:ext uri="{FF2B5EF4-FFF2-40B4-BE49-F238E27FC236}">
                <a16:creationId xmlns:a16="http://schemas.microsoft.com/office/drawing/2014/main" id="{8E61BAB6-3BBE-680B-0AED-C66F452D7273}"/>
              </a:ext>
            </a:extLst>
          </p:cNvPr>
          <p:cNvSpPr txBox="1"/>
          <p:nvPr/>
        </p:nvSpPr>
        <p:spPr>
          <a:xfrm>
            <a:off x="2230402" y="831231"/>
            <a:ext cx="4854734" cy="461665"/>
          </a:xfrm>
          <a:prstGeom prst="rect">
            <a:avLst/>
          </a:prstGeom>
          <a:noFill/>
        </p:spPr>
        <p:txBody>
          <a:bodyPr wrap="square" rtlCol="0">
            <a:spAutoFit/>
          </a:bodyPr>
          <a:lstStyle/>
          <a:p>
            <a:pPr algn="ctr"/>
            <a:r>
              <a:rPr lang="en" altLang="ja-JP" sz="2400" dirty="0"/>
              <a:t>Usage of deep learning in </a:t>
            </a:r>
            <a:r>
              <a:rPr lang="en" altLang="ja-JP" sz="2400" dirty="0" err="1"/>
              <a:t>kMC</a:t>
            </a:r>
            <a:endParaRPr kumimoji="1" lang="ja-JP" altLang="en-US" sz="2400" b="1" dirty="0"/>
          </a:p>
        </p:txBody>
      </p:sp>
      <p:graphicFrame>
        <p:nvGraphicFramePr>
          <p:cNvPr id="17" name="表 16">
            <a:extLst>
              <a:ext uri="{FF2B5EF4-FFF2-40B4-BE49-F238E27FC236}">
                <a16:creationId xmlns:a16="http://schemas.microsoft.com/office/drawing/2014/main" id="{01839C9A-7C22-75A9-F58E-6B3553C737E6}"/>
              </a:ext>
            </a:extLst>
          </p:cNvPr>
          <p:cNvGraphicFramePr>
            <a:graphicFrameLocks noGrp="1"/>
          </p:cNvGraphicFramePr>
          <p:nvPr/>
        </p:nvGraphicFramePr>
        <p:xfrm>
          <a:off x="2171330" y="4088947"/>
          <a:ext cx="2025000" cy="1620000"/>
        </p:xfrm>
        <a:graphic>
          <a:graphicData uri="http://schemas.openxmlformats.org/drawingml/2006/table">
            <a:tbl>
              <a:tblPr firstRow="1" bandRow="1">
                <a:tableStyleId>{5940675A-B579-460E-94D1-54222C63F5DA}</a:tableStyleId>
              </a:tblPr>
              <a:tblGrid>
                <a:gridCol w="405000">
                  <a:extLst>
                    <a:ext uri="{9D8B030D-6E8A-4147-A177-3AD203B41FA5}">
                      <a16:colId xmlns:a16="http://schemas.microsoft.com/office/drawing/2014/main" val="2083429052"/>
                    </a:ext>
                  </a:extLst>
                </a:gridCol>
                <a:gridCol w="405000">
                  <a:extLst>
                    <a:ext uri="{9D8B030D-6E8A-4147-A177-3AD203B41FA5}">
                      <a16:colId xmlns:a16="http://schemas.microsoft.com/office/drawing/2014/main" val="2425425570"/>
                    </a:ext>
                  </a:extLst>
                </a:gridCol>
                <a:gridCol w="405000">
                  <a:extLst>
                    <a:ext uri="{9D8B030D-6E8A-4147-A177-3AD203B41FA5}">
                      <a16:colId xmlns:a16="http://schemas.microsoft.com/office/drawing/2014/main" val="649543170"/>
                    </a:ext>
                  </a:extLst>
                </a:gridCol>
                <a:gridCol w="405000">
                  <a:extLst>
                    <a:ext uri="{9D8B030D-6E8A-4147-A177-3AD203B41FA5}">
                      <a16:colId xmlns:a16="http://schemas.microsoft.com/office/drawing/2014/main" val="584442003"/>
                    </a:ext>
                  </a:extLst>
                </a:gridCol>
                <a:gridCol w="405000">
                  <a:extLst>
                    <a:ext uri="{9D8B030D-6E8A-4147-A177-3AD203B41FA5}">
                      <a16:colId xmlns:a16="http://schemas.microsoft.com/office/drawing/2014/main" val="2371386761"/>
                    </a:ext>
                  </a:extLst>
                </a:gridCol>
              </a:tblGrid>
              <a:tr h="405000">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extLst>
                  <a:ext uri="{0D108BD9-81ED-4DB2-BD59-A6C34878D82A}">
                    <a16:rowId xmlns:a16="http://schemas.microsoft.com/office/drawing/2014/main" val="182519294"/>
                  </a:ext>
                </a:extLst>
              </a:tr>
              <a:tr h="405000">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tc>
                  <a:txBody>
                    <a:bodyPr/>
                    <a:lstStyle/>
                    <a:p>
                      <a:pPr algn="ctr"/>
                      <a:r>
                        <a:rPr kumimoji="1" lang="en-US" altLang="ja-JP" sz="1200" dirty="0"/>
                        <a:t>0</a:t>
                      </a:r>
                      <a:endParaRPr kumimoji="1" lang="ja-JP" altLang="en-US" sz="1200" dirty="0"/>
                    </a:p>
                  </a:txBody>
                  <a:tcPr marL="68580" marR="68580" marT="34290" marB="34290" anchor="ctr"/>
                </a:tc>
                <a:extLst>
                  <a:ext uri="{0D108BD9-81ED-4DB2-BD59-A6C34878D82A}">
                    <a16:rowId xmlns:a16="http://schemas.microsoft.com/office/drawing/2014/main" val="1105109288"/>
                  </a:ext>
                </a:extLst>
              </a:tr>
              <a:tr h="405000">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extLst>
                  <a:ext uri="{0D108BD9-81ED-4DB2-BD59-A6C34878D82A}">
                    <a16:rowId xmlns:a16="http://schemas.microsoft.com/office/drawing/2014/main" val="1892755999"/>
                  </a:ext>
                </a:extLst>
              </a:tr>
              <a:tr h="405000">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255</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tc>
                  <a:txBody>
                    <a:bodyPr/>
                    <a:lstStyle/>
                    <a:p>
                      <a:pPr algn="ctr"/>
                      <a:r>
                        <a:rPr kumimoji="1" lang="en-US" altLang="ja-JP" sz="1200" dirty="0"/>
                        <a:t>100</a:t>
                      </a:r>
                      <a:endParaRPr kumimoji="1" lang="ja-JP" altLang="en-US" sz="1200" dirty="0"/>
                    </a:p>
                  </a:txBody>
                  <a:tcPr marL="68580" marR="68580" marT="34290" marB="34290" anchor="ctr"/>
                </a:tc>
                <a:extLst>
                  <a:ext uri="{0D108BD9-81ED-4DB2-BD59-A6C34878D82A}">
                    <a16:rowId xmlns:a16="http://schemas.microsoft.com/office/drawing/2014/main" val="2419925396"/>
                  </a:ext>
                </a:extLst>
              </a:tr>
            </a:tbl>
          </a:graphicData>
        </a:graphic>
      </p:graphicFrame>
      <p:sp>
        <p:nvSpPr>
          <p:cNvPr id="33" name="テキスト ボックス 32">
            <a:extLst>
              <a:ext uri="{FF2B5EF4-FFF2-40B4-BE49-F238E27FC236}">
                <a16:creationId xmlns:a16="http://schemas.microsoft.com/office/drawing/2014/main" id="{48BE70F6-D3ED-0FE1-7637-DE5739B523EE}"/>
              </a:ext>
            </a:extLst>
          </p:cNvPr>
          <p:cNvSpPr txBox="1"/>
          <p:nvPr/>
        </p:nvSpPr>
        <p:spPr>
          <a:xfrm>
            <a:off x="745357" y="4102464"/>
            <a:ext cx="1147763" cy="323165"/>
          </a:xfrm>
          <a:prstGeom prst="rect">
            <a:avLst/>
          </a:prstGeom>
          <a:noFill/>
        </p:spPr>
        <p:txBody>
          <a:bodyPr wrap="square" rtlCol="0">
            <a:spAutoFit/>
          </a:bodyPr>
          <a:lstStyle/>
          <a:p>
            <a:pPr algn="ctr"/>
            <a:r>
              <a:rPr lang="en" altLang="ja-JP" sz="1500" dirty="0">
                <a:solidFill>
                  <a:srgbClr val="202124"/>
                </a:solidFill>
                <a:latin typeface="Times New Roman" panose="02020603050405020304" pitchFamily="18" charset="0"/>
                <a:cs typeface="Times New Roman" panose="02020603050405020304" pitchFamily="18" charset="0"/>
              </a:rPr>
              <a:t>2D image</a:t>
            </a:r>
            <a:endParaRPr kumimoji="1" lang="ja-JP" altLang="en-US" sz="1500" b="1" dirty="0">
              <a:latin typeface="Times New Roman" panose="02020603050405020304" pitchFamily="18" charset="0"/>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45EBC1CE-C978-BCAF-3489-CCDA9D105042}"/>
              </a:ext>
            </a:extLst>
          </p:cNvPr>
          <p:cNvSpPr txBox="1"/>
          <p:nvPr/>
        </p:nvSpPr>
        <p:spPr>
          <a:xfrm>
            <a:off x="384037" y="4536080"/>
            <a:ext cx="1787293" cy="1338828"/>
          </a:xfrm>
          <a:prstGeom prst="rect">
            <a:avLst/>
          </a:prstGeom>
          <a:noFill/>
        </p:spPr>
        <p:txBody>
          <a:bodyPr wrap="square" rtlCol="0">
            <a:spAutoFit/>
          </a:bodyPr>
          <a:lstStyle/>
          <a:p>
            <a:pPr marL="214313" indent="-214313">
              <a:buFontTx/>
              <a:buChar char="-"/>
            </a:pPr>
            <a:r>
              <a:rPr lang="en" altLang="ja-JP" sz="1350" dirty="0">
                <a:solidFill>
                  <a:srgbClr val="202124"/>
                </a:solidFill>
                <a:latin typeface="Times New Roman" panose="02020603050405020304" pitchFamily="18" charset="0"/>
                <a:cs typeface="Times New Roman" panose="02020603050405020304" pitchFamily="18" charset="0"/>
              </a:rPr>
              <a:t>Pixels (arranged in 2D array)</a:t>
            </a:r>
            <a:endParaRPr lang="en-US" altLang="ja-JP" sz="1350" dirty="0">
              <a:solidFill>
                <a:srgbClr val="202124"/>
              </a:solidFill>
              <a:latin typeface="Times New Roman" panose="02020603050405020304" pitchFamily="18" charset="0"/>
              <a:cs typeface="Times New Roman" panose="02020603050405020304" pitchFamily="18" charset="0"/>
            </a:endParaRPr>
          </a:p>
          <a:p>
            <a:pPr marL="214313" indent="-214313">
              <a:buFontTx/>
              <a:buChar char="-"/>
            </a:pPr>
            <a:r>
              <a:rPr lang="en" altLang="ja-JP" sz="1350" dirty="0">
                <a:solidFill>
                  <a:srgbClr val="202124"/>
                </a:solidFill>
                <a:latin typeface="Times New Roman" panose="02020603050405020304" pitchFamily="18" charset="0"/>
                <a:cs typeface="Times New Roman" panose="02020603050405020304" pitchFamily="18" charset="0"/>
              </a:rPr>
              <a:t>Pixel value represents the intensity of the pixel.</a:t>
            </a:r>
            <a:endParaRPr kumimoji="1" lang="ja-JP" altLang="en-US" sz="1350" dirty="0">
              <a:latin typeface="Times New Roman" panose="02020603050405020304" pitchFamily="18" charset="0"/>
              <a:cs typeface="Times New Roman" panose="02020603050405020304" pitchFamily="18" charset="0"/>
            </a:endParaRPr>
          </a:p>
        </p:txBody>
      </p:sp>
      <p:sp>
        <p:nvSpPr>
          <p:cNvPr id="57" name="テキスト ボックス 56">
            <a:extLst>
              <a:ext uri="{FF2B5EF4-FFF2-40B4-BE49-F238E27FC236}">
                <a16:creationId xmlns:a16="http://schemas.microsoft.com/office/drawing/2014/main" id="{1782D105-B094-B850-4FDD-39585AC677B5}"/>
              </a:ext>
            </a:extLst>
          </p:cNvPr>
          <p:cNvSpPr txBox="1"/>
          <p:nvPr/>
        </p:nvSpPr>
        <p:spPr>
          <a:xfrm>
            <a:off x="4972045" y="4085762"/>
            <a:ext cx="1433513" cy="323165"/>
          </a:xfrm>
          <a:prstGeom prst="rect">
            <a:avLst/>
          </a:prstGeom>
          <a:noFill/>
        </p:spPr>
        <p:txBody>
          <a:bodyPr wrap="square" rtlCol="0">
            <a:spAutoFit/>
          </a:bodyPr>
          <a:lstStyle/>
          <a:p>
            <a:pPr algn="ctr"/>
            <a:r>
              <a:rPr lang="en" altLang="ja-JP" sz="1500" dirty="0">
                <a:solidFill>
                  <a:srgbClr val="202124"/>
                </a:solidFill>
                <a:latin typeface="Times New Roman" panose="02020603050405020304" pitchFamily="18" charset="0"/>
                <a:cs typeface="Times New Roman" panose="02020603050405020304" pitchFamily="18" charset="0"/>
              </a:rPr>
              <a:t>3D image</a:t>
            </a:r>
            <a:endParaRPr kumimoji="1" lang="ja-JP" altLang="en-US" sz="1500" b="1" dirty="0">
              <a:latin typeface="Times New Roman" panose="02020603050405020304" pitchFamily="18" charset="0"/>
              <a:cs typeface="Times New Roman" panose="02020603050405020304" pitchFamily="18" charset="0"/>
            </a:endParaRPr>
          </a:p>
        </p:txBody>
      </p:sp>
      <p:sp>
        <p:nvSpPr>
          <p:cNvPr id="59" name="テキスト ボックス 58">
            <a:extLst>
              <a:ext uri="{FF2B5EF4-FFF2-40B4-BE49-F238E27FC236}">
                <a16:creationId xmlns:a16="http://schemas.microsoft.com/office/drawing/2014/main" id="{D1D5C4E6-786A-8ECF-2694-DDEE959BF4BE}"/>
              </a:ext>
            </a:extLst>
          </p:cNvPr>
          <p:cNvSpPr txBox="1"/>
          <p:nvPr/>
        </p:nvSpPr>
        <p:spPr>
          <a:xfrm>
            <a:off x="4619440" y="4590320"/>
            <a:ext cx="2243508" cy="923330"/>
          </a:xfrm>
          <a:prstGeom prst="rect">
            <a:avLst/>
          </a:prstGeom>
          <a:noFill/>
        </p:spPr>
        <p:txBody>
          <a:bodyPr wrap="square" rtlCol="0">
            <a:spAutoFit/>
          </a:bodyPr>
          <a:lstStyle/>
          <a:p>
            <a:pPr marL="214313" indent="-214313">
              <a:buFontTx/>
              <a:buChar char="-"/>
            </a:pPr>
            <a:r>
              <a:rPr lang="en" altLang="ja-JP" sz="1350" dirty="0">
                <a:solidFill>
                  <a:srgbClr val="202124"/>
                </a:solidFill>
                <a:latin typeface="Times New Roman" panose="02020603050405020304" pitchFamily="18" charset="0"/>
                <a:cs typeface="Times New Roman" panose="02020603050405020304" pitchFamily="18" charset="0"/>
              </a:rPr>
              <a:t>Voxels (arranged in 3D array)</a:t>
            </a:r>
          </a:p>
          <a:p>
            <a:pPr marL="214313" indent="-214313">
              <a:buFontTx/>
              <a:buChar char="-"/>
            </a:pPr>
            <a:r>
              <a:rPr lang="en" altLang="ja-JP" sz="1350" dirty="0"/>
              <a:t> Voxel value ​​represents the potential energies.</a:t>
            </a:r>
            <a:endParaRPr lang="en-US" altLang="ja-JP" sz="1350" dirty="0"/>
          </a:p>
        </p:txBody>
      </p:sp>
      <p:sp>
        <p:nvSpPr>
          <p:cNvPr id="60" name="四角形: 角を丸くする 59">
            <a:extLst>
              <a:ext uri="{FF2B5EF4-FFF2-40B4-BE49-F238E27FC236}">
                <a16:creationId xmlns:a16="http://schemas.microsoft.com/office/drawing/2014/main" id="{E36A3BAB-6945-A173-0FE8-C825CBD91058}"/>
              </a:ext>
            </a:extLst>
          </p:cNvPr>
          <p:cNvSpPr/>
          <p:nvPr/>
        </p:nvSpPr>
        <p:spPr>
          <a:xfrm>
            <a:off x="188843" y="3823055"/>
            <a:ext cx="8764657" cy="1980933"/>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テキスト ボックス 2">
            <a:extLst>
              <a:ext uri="{FF2B5EF4-FFF2-40B4-BE49-F238E27FC236}">
                <a16:creationId xmlns:a16="http://schemas.microsoft.com/office/drawing/2014/main" id="{443070D8-1D0C-8792-C65C-05D89F9E3069}"/>
              </a:ext>
            </a:extLst>
          </p:cNvPr>
          <p:cNvSpPr txBox="1"/>
          <p:nvPr/>
        </p:nvSpPr>
        <p:spPr>
          <a:xfrm>
            <a:off x="2634604" y="3645819"/>
            <a:ext cx="3730098" cy="369332"/>
          </a:xfrm>
          <a:prstGeom prst="rect">
            <a:avLst/>
          </a:prstGeom>
          <a:solidFill>
            <a:schemeClr val="bg1"/>
          </a:solidFill>
        </p:spPr>
        <p:txBody>
          <a:bodyPr wrap="square" rtlCol="0">
            <a:spAutoFit/>
          </a:bodyPr>
          <a:lstStyle/>
          <a:p>
            <a:pPr algn="ctr"/>
            <a:r>
              <a:rPr lang="en" altLang="ja-JP" dirty="0">
                <a:solidFill>
                  <a:srgbClr val="202124"/>
                </a:solidFill>
                <a:latin typeface="Times New Roman" panose="02020603050405020304" pitchFamily="18" charset="0"/>
                <a:cs typeface="Times New Roman" panose="02020603050405020304" pitchFamily="18" charset="0"/>
              </a:rPr>
              <a:t>Expansion of pix2pix from 2D to 3D</a:t>
            </a:r>
            <a:endParaRPr kumimoji="1" lang="ja-JP" altLang="en-US" b="1" dirty="0">
              <a:latin typeface="Times New Roman" panose="02020603050405020304" pitchFamily="18" charset="0"/>
              <a:cs typeface="Times New Roman" panose="02020603050405020304" pitchFamily="18" charset="0"/>
            </a:endParaRPr>
          </a:p>
        </p:txBody>
      </p:sp>
      <p:pic>
        <p:nvPicPr>
          <p:cNvPr id="20" name="図 19">
            <a:extLst>
              <a:ext uri="{FF2B5EF4-FFF2-40B4-BE49-F238E27FC236}">
                <a16:creationId xmlns:a16="http://schemas.microsoft.com/office/drawing/2014/main" id="{1D6D16C8-4337-DDC3-4CBB-6C6824D76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282" y="1262342"/>
            <a:ext cx="7057778" cy="2475914"/>
          </a:xfrm>
          <a:prstGeom prst="rect">
            <a:avLst/>
          </a:prstGeom>
        </p:spPr>
      </p:pic>
    </p:spTree>
    <p:extLst>
      <p:ext uri="{BB962C8B-B14F-4D97-AF65-F5344CB8AC3E}">
        <p14:creationId xmlns:p14="http://schemas.microsoft.com/office/powerpoint/2010/main" val="17714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D8ABF04-1059-4A62-B526-0C5DD7D7827A}"/>
              </a:ext>
            </a:extLst>
          </p:cNvPr>
          <p:cNvSpPr>
            <a:spLocks noGrp="1"/>
          </p:cNvSpPr>
          <p:nvPr>
            <p:ph type="sldNum" sz="quarter" idx="12"/>
          </p:nvPr>
        </p:nvSpPr>
        <p:spPr>
          <a:xfrm>
            <a:off x="8316811" y="5598787"/>
            <a:ext cx="596810" cy="377684"/>
          </a:xfrm>
        </p:spPr>
        <p:txBody>
          <a:bodyPr/>
          <a:lstStyle/>
          <a:p>
            <a:fld id="{6D22F896-40B5-4ADD-8801-0D06FADFA095}" type="slidenum">
              <a:rPr lang="en-US" sz="1350"/>
              <a:t>39</a:t>
            </a:fld>
            <a:endParaRPr lang="en-US" sz="1350" dirty="0"/>
          </a:p>
        </p:txBody>
      </p:sp>
      <p:pic>
        <p:nvPicPr>
          <p:cNvPr id="6" name="図 5" descr="黒い背景と白い文字&#10;&#10;中程度の精度で自動的に生成された説明">
            <a:extLst>
              <a:ext uri="{FF2B5EF4-FFF2-40B4-BE49-F238E27FC236}">
                <a16:creationId xmlns:a16="http://schemas.microsoft.com/office/drawing/2014/main" id="{3130CB99-0FE0-459A-A3F9-F53E2AC3D9D3}"/>
              </a:ext>
            </a:extLst>
          </p:cNvPr>
          <p:cNvPicPr>
            <a:picLocks noChangeAspect="1"/>
          </p:cNvPicPr>
          <p:nvPr/>
        </p:nvPicPr>
        <p:blipFill>
          <a:blip r:embed="rId2"/>
          <a:stretch>
            <a:fillRect/>
          </a:stretch>
        </p:blipFill>
        <p:spPr>
          <a:xfrm>
            <a:off x="872909" y="1509254"/>
            <a:ext cx="7398183" cy="4089533"/>
          </a:xfrm>
          <a:prstGeom prst="rect">
            <a:avLst/>
          </a:prstGeom>
        </p:spPr>
      </p:pic>
      <p:sp>
        <p:nvSpPr>
          <p:cNvPr id="7" name="タイトル 1">
            <a:extLst>
              <a:ext uri="{FF2B5EF4-FFF2-40B4-BE49-F238E27FC236}">
                <a16:creationId xmlns:a16="http://schemas.microsoft.com/office/drawing/2014/main" id="{77DFFB6A-8AEC-D896-2FEE-3E74F038CA80}"/>
              </a:ext>
            </a:extLst>
          </p:cNvPr>
          <p:cNvSpPr txBox="1">
            <a:spLocks/>
          </p:cNvSpPr>
          <p:nvPr/>
        </p:nvSpPr>
        <p:spPr>
          <a:xfrm>
            <a:off x="116975" y="857251"/>
            <a:ext cx="3284392" cy="506547"/>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3300" dirty="0"/>
              <a:t>Structure </a:t>
            </a:r>
            <a:r>
              <a:rPr lang="en-US" altLang="ja-JP" sz="3300" dirty="0"/>
              <a:t>discriminator</a:t>
            </a:r>
            <a:endParaRPr lang="ja-JP" altLang="en-US" sz="3300" dirty="0"/>
          </a:p>
        </p:txBody>
      </p:sp>
    </p:spTree>
    <p:extLst>
      <p:ext uri="{BB962C8B-B14F-4D97-AF65-F5344CB8AC3E}">
        <p14:creationId xmlns:p14="http://schemas.microsoft.com/office/powerpoint/2010/main" val="3376191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b="38085"/>
          <a:stretch/>
        </p:blipFill>
        <p:spPr>
          <a:xfrm>
            <a:off x="98419" y="544130"/>
            <a:ext cx="9045581" cy="2592288"/>
          </a:xfrm>
          <a:prstGeom prst="rect">
            <a:avLst/>
          </a:prstGeom>
        </p:spPr>
      </p:pic>
      <p:sp>
        <p:nvSpPr>
          <p:cNvPr id="4" name="正方形/長方形 3"/>
          <p:cNvSpPr/>
          <p:nvPr/>
        </p:nvSpPr>
        <p:spPr>
          <a:xfrm>
            <a:off x="0" y="18857"/>
            <a:ext cx="9142622" cy="400110"/>
          </a:xfrm>
          <a:prstGeom prst="rect">
            <a:avLst/>
          </a:prstGeom>
          <a:noFill/>
          <a:ln>
            <a:solidFill>
              <a:schemeClr val="bg1"/>
            </a:solidFill>
          </a:ln>
        </p:spPr>
        <p:txBody>
          <a:bodyPr wrap="square">
            <a:spAutoFit/>
          </a:bodyPr>
          <a:lstStyle/>
          <a:p>
            <a:pPr algn="ctr">
              <a:defRPr/>
            </a:pPr>
            <a:r>
              <a:rPr kumimoji="1" lang="en-US" altLang="ja-JP" sz="20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Background</a:t>
            </a:r>
            <a:r>
              <a:rPr kumimoji="1" lang="ja-JP" altLang="en-US" sz="2000" b="1" i="0" u="sng" strike="noStrike" kern="1200" cap="none" spc="0" normalizeH="0" baseline="0" noProof="0">
                <a:ln>
                  <a:noFill/>
                </a:ln>
                <a:solidFill>
                  <a:prstClr val="black"/>
                </a:solidFill>
                <a:effectLst/>
                <a:uLnTx/>
                <a:uFillTx/>
                <a:latin typeface="Times New Roman" panose="02020603050405020304" pitchFamily="18" charset="0"/>
                <a:ea typeface="游ゴシック"/>
                <a:cs typeface="Times New Roman" panose="02020603050405020304" pitchFamily="18" charset="0"/>
              </a:rPr>
              <a:t>：</a:t>
            </a:r>
            <a:r>
              <a:rPr kumimoji="1" lang="en-US" altLang="ja-JP" sz="20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Importance of detached plasma and hydrogen molecular processes</a:t>
            </a:r>
            <a:endParaRPr kumimoji="0" lang="ja-JP"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5" name="Text Box 3"/>
          <p:cNvSpPr txBox="1">
            <a:spLocks noChangeArrowheads="1"/>
          </p:cNvSpPr>
          <p:nvPr/>
        </p:nvSpPr>
        <p:spPr bwMode="auto">
          <a:xfrm>
            <a:off x="827584" y="418616"/>
            <a:ext cx="8094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Figure 13 from Y. Hayashi et al 2016 Nucl. Fusion 56 126006 doi:10.1088/0029-5515/56/12/126006</a:t>
            </a:r>
          </a:p>
        </p:txBody>
      </p:sp>
      <p:pic>
        <p:nvPicPr>
          <p:cNvPr id="13" name="Picture 4" descr="marrate">
            <a:extLst>
              <a:ext uri="{FF2B5EF4-FFF2-40B4-BE49-F238E27FC236}">
                <a16:creationId xmlns:a16="http://schemas.microsoft.com/office/drawing/2014/main" id="{7B1E4098-3D31-42E1-8326-12906D2925F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7126" y="3511010"/>
            <a:ext cx="3274733" cy="2951556"/>
          </a:xfrm>
          <a:prstGeom prst="rect">
            <a:avLst/>
          </a:prstGeom>
          <a:noFill/>
          <a:ln w="9525">
            <a:noFill/>
            <a:miter lim="800000"/>
            <a:headEnd/>
            <a:tailEnd/>
          </a:ln>
        </p:spPr>
      </p:pic>
      <p:sp>
        <p:nvSpPr>
          <p:cNvPr id="27" name="テキスト ボックス 26">
            <a:extLst>
              <a:ext uri="{FF2B5EF4-FFF2-40B4-BE49-F238E27FC236}">
                <a16:creationId xmlns:a16="http://schemas.microsoft.com/office/drawing/2014/main" id="{FEC79BCC-FAC7-4E8C-A7EB-5A04BF436F2A}"/>
              </a:ext>
            </a:extLst>
          </p:cNvPr>
          <p:cNvSpPr txBox="1"/>
          <p:nvPr/>
        </p:nvSpPr>
        <p:spPr>
          <a:xfrm>
            <a:off x="6811453" y="6281808"/>
            <a:ext cx="2068250" cy="276999"/>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Vibrational states</a:t>
            </a:r>
            <a:r>
              <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 </a:t>
            </a:r>
            <a:r>
              <a:rPr kumimoji="1" lang="en-US" altLang="ja-JP" sz="1800" b="0" i="1"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v</a:t>
            </a:r>
            <a:endParaRPr kumimoji="1" lang="ja-JP"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endParaRPr>
          </a:p>
        </p:txBody>
      </p:sp>
      <p:sp>
        <p:nvSpPr>
          <p:cNvPr id="28" name="左矢印 40">
            <a:extLst>
              <a:ext uri="{FF2B5EF4-FFF2-40B4-BE49-F238E27FC236}">
                <a16:creationId xmlns:a16="http://schemas.microsoft.com/office/drawing/2014/main" id="{65B5A4FA-0768-455C-8395-2D77E21510C8}"/>
              </a:ext>
            </a:extLst>
          </p:cNvPr>
          <p:cNvSpPr/>
          <p:nvPr/>
        </p:nvSpPr>
        <p:spPr>
          <a:xfrm>
            <a:off x="179512" y="836712"/>
            <a:ext cx="7929236" cy="1939220"/>
          </a:xfrm>
          <a:prstGeom prst="leftArrow">
            <a:avLst/>
          </a:prstGeom>
          <a:solidFill>
            <a:schemeClr val="tx1">
              <a:alpha val="8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Transport of neutrals (hydrogen atoms / molecules)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by Neutral transport code +</a:t>
            </a:r>
            <a:r>
              <a:rPr kumimoji="0" lang="ja-JP"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 </a:t>
            </a:r>
            <a:r>
              <a:rPr kumimoji="0" lang="en-US" altLang="ja-JP"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Collisional radiative model</a:t>
            </a:r>
            <a:endParaRPr kumimoji="0" lang="ja-JP"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73F215BC-1512-4BB2-9C1E-450354B74AE8}"/>
              </a:ext>
            </a:extLst>
          </p:cNvPr>
          <p:cNvGrpSpPr/>
          <p:nvPr/>
        </p:nvGrpSpPr>
        <p:grpSpPr>
          <a:xfrm>
            <a:off x="8161428" y="620686"/>
            <a:ext cx="938719" cy="2451194"/>
            <a:chOff x="8161428" y="620686"/>
            <a:chExt cx="938719" cy="2451194"/>
          </a:xfrm>
        </p:grpSpPr>
        <p:sp>
          <p:nvSpPr>
            <p:cNvPr id="6" name="四角形: 角を丸くする 5">
              <a:extLst>
                <a:ext uri="{FF2B5EF4-FFF2-40B4-BE49-F238E27FC236}">
                  <a16:creationId xmlns:a16="http://schemas.microsoft.com/office/drawing/2014/main" id="{7F826E26-5935-470E-BFA7-E7BBB2B62EF9}"/>
                </a:ext>
              </a:extLst>
            </p:cNvPr>
            <p:cNvSpPr/>
            <p:nvPr/>
          </p:nvSpPr>
          <p:spPr>
            <a:xfrm>
              <a:off x="8172400" y="620688"/>
              <a:ext cx="864096" cy="2448272"/>
            </a:xfrm>
            <a:prstGeom prst="roundRect">
              <a:avLst/>
            </a:prstGeom>
            <a:solidFill>
              <a:srgbClr val="FF0000">
                <a:alpha val="47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Times New Roman"/>
                <a:ea typeface="游ゴシック"/>
                <a:cs typeface="+mn-cs"/>
              </a:endParaRPr>
            </a:p>
          </p:txBody>
        </p:sp>
        <p:sp>
          <p:nvSpPr>
            <p:cNvPr id="8" name="テキスト ボックス 7">
              <a:extLst>
                <a:ext uri="{FF2B5EF4-FFF2-40B4-BE49-F238E27FC236}">
                  <a16:creationId xmlns:a16="http://schemas.microsoft.com/office/drawing/2014/main" id="{755FC727-CA6F-41A0-9054-9A5D7BA0F59C}"/>
                </a:ext>
              </a:extLst>
            </p:cNvPr>
            <p:cNvSpPr txBox="1"/>
            <p:nvPr/>
          </p:nvSpPr>
          <p:spPr>
            <a:xfrm rot="16200000">
              <a:off x="7405191" y="1376923"/>
              <a:ext cx="2451194" cy="938719"/>
            </a:xfrm>
            <a:prstGeom prst="rect">
              <a:avLst/>
            </a:prstGeom>
            <a:noFill/>
          </p:spPr>
          <p:txBody>
            <a:bodyPr wrap="square" rtlCol="0">
              <a:spAutoFit/>
            </a:bodyPr>
            <a:lstStyle/>
            <a:p>
              <a:pPr marL="0" marR="0" lvl="0" indent="0" algn="ctr" defTabSz="457200" rtl="0" eaLnBrk="1" fontAlgn="auto" latinLnBrk="0" hangingPunct="1">
                <a:lnSpc>
                  <a:spcPts val="2200"/>
                </a:lnSpc>
                <a:spcBef>
                  <a:spcPts val="0"/>
                </a:spcBef>
                <a:spcAft>
                  <a:spcPts val="0"/>
                </a:spcAft>
                <a:buClrTx/>
                <a:buSzTx/>
                <a:buFontTx/>
                <a:buNone/>
                <a:tabLst/>
                <a:defRPr/>
              </a:pPr>
              <a:r>
                <a:rPr kumimoji="1" lang="en-US" altLang="ja-JP" sz="2200" b="1" i="0" u="none" strike="noStrike" kern="1200" cap="none" spc="0" normalizeH="0" baseline="0" noProof="0" dirty="0">
                  <a:ln>
                    <a:noFill/>
                  </a:ln>
                  <a:solidFill>
                    <a:prstClr val="white"/>
                  </a:solidFill>
                  <a:effectLst/>
                  <a:uLnTx/>
                  <a:uFillTx/>
                  <a:latin typeface="Times New Roman"/>
                  <a:ea typeface="游ゴシック"/>
                  <a:cs typeface="+mn-cs"/>
                </a:rPr>
                <a:t>Hydrogen recycling model</a:t>
              </a:r>
              <a:br>
                <a:rPr kumimoji="1" lang="en-US" altLang="ja-JP" sz="2200" b="1" i="0" u="none" strike="noStrike" kern="1200" cap="none" spc="0" normalizeH="0" baseline="0" noProof="0" dirty="0">
                  <a:ln>
                    <a:noFill/>
                  </a:ln>
                  <a:solidFill>
                    <a:prstClr val="white"/>
                  </a:solidFill>
                  <a:effectLst/>
                  <a:uLnTx/>
                  <a:uFillTx/>
                  <a:latin typeface="Times New Roman"/>
                  <a:ea typeface="游ゴシック"/>
                  <a:cs typeface="+mn-cs"/>
                </a:rPr>
              </a:br>
              <a:r>
                <a:rPr kumimoji="1" lang="en-US" altLang="ja-JP" sz="2200" b="1" i="0" u="none" strike="noStrike" kern="1200" cap="none" spc="0" normalizeH="0" baseline="0" noProof="0" dirty="0">
                  <a:ln>
                    <a:noFill/>
                  </a:ln>
                  <a:solidFill>
                    <a:prstClr val="white"/>
                  </a:solidFill>
                  <a:effectLst/>
                  <a:uLnTx/>
                  <a:uFillTx/>
                  <a:latin typeface="Times New Roman"/>
                  <a:ea typeface="游ゴシック"/>
                  <a:cs typeface="+mn-cs"/>
                </a:rPr>
                <a:t> by MD</a:t>
              </a:r>
              <a:endParaRPr kumimoji="1" lang="ja-JP" altLang="en-US" sz="2200" b="1" i="0" u="none" strike="noStrike" kern="1200" cap="none" spc="0" normalizeH="0" baseline="0" noProof="0" dirty="0">
                <a:ln>
                  <a:noFill/>
                </a:ln>
                <a:solidFill>
                  <a:prstClr val="white"/>
                </a:solidFill>
                <a:effectLst/>
                <a:uLnTx/>
                <a:uFillTx/>
                <a:latin typeface="Times New Roman"/>
                <a:ea typeface="游ゴシック"/>
                <a:cs typeface="+mn-cs"/>
              </a:endParaRPr>
            </a:p>
          </p:txBody>
        </p:sp>
      </p:grpSp>
      <p:sp>
        <p:nvSpPr>
          <p:cNvPr id="12" name="スライド番号プレースホルダー 11">
            <a:extLst>
              <a:ext uri="{FF2B5EF4-FFF2-40B4-BE49-F238E27FC236}">
                <a16:creationId xmlns:a16="http://schemas.microsoft.com/office/drawing/2014/main" id="{C5C08518-B96D-42EC-B58E-8ADCA384F489}"/>
              </a:ext>
            </a:extLst>
          </p:cNvPr>
          <p:cNvSpPr>
            <a:spLocks noGrp="1"/>
          </p:cNvSpPr>
          <p:nvPr>
            <p:ph type="sldNum" sz="quarter" idx="12"/>
          </p:nvPr>
        </p:nvSpPr>
        <p:spPr>
          <a:xfrm>
            <a:off x="6546400" y="6425930"/>
            <a:ext cx="2494966" cy="55691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B26D4D-4F27-4FA3-AF14-F0D5B9A3974A}" type="slidenum">
              <a:rPr kumimoji="0" lang="en-US" altLang="ja-JP" sz="1200" b="0" i="0" u="none" strike="noStrike" kern="1200" cap="none" spc="0" normalizeH="0" baseline="0" noProof="0" smtClean="0">
                <a:ln>
                  <a:noFill/>
                </a:ln>
                <a:solidFill>
                  <a:prstClr val="black">
                    <a:tint val="75000"/>
                  </a:prstClr>
                </a:solidFill>
                <a:effectLst/>
                <a:uLnTx/>
                <a:uFillTx/>
                <a:latin typeface="Times New Roman"/>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ja-JP" sz="1200" b="0" i="0" u="none" strike="noStrike" kern="1200" cap="none" spc="0" normalizeH="0" baseline="0" noProof="0" dirty="0">
              <a:ln>
                <a:noFill/>
              </a:ln>
              <a:solidFill>
                <a:prstClr val="black">
                  <a:tint val="75000"/>
                </a:prstClr>
              </a:solidFill>
              <a:effectLst/>
              <a:uLnTx/>
              <a:uFillTx/>
              <a:latin typeface="Times New Roman"/>
              <a:ea typeface="游ゴシック"/>
              <a:cs typeface="+mn-cs"/>
            </a:endParaRPr>
          </a:p>
        </p:txBody>
      </p:sp>
      <p:grpSp>
        <p:nvGrpSpPr>
          <p:cNvPr id="11" name="グループ化 10">
            <a:extLst>
              <a:ext uri="{FF2B5EF4-FFF2-40B4-BE49-F238E27FC236}">
                <a16:creationId xmlns:a16="http://schemas.microsoft.com/office/drawing/2014/main" id="{988B8149-219B-EF25-B254-B50EA9287720}"/>
              </a:ext>
            </a:extLst>
          </p:cNvPr>
          <p:cNvGrpSpPr/>
          <p:nvPr/>
        </p:nvGrpSpPr>
        <p:grpSpPr>
          <a:xfrm>
            <a:off x="-50390" y="5078520"/>
            <a:ext cx="6120679" cy="1666197"/>
            <a:chOff x="149712" y="3681209"/>
            <a:chExt cx="6120679" cy="1666197"/>
          </a:xfrm>
        </p:grpSpPr>
        <p:grpSp>
          <p:nvGrpSpPr>
            <p:cNvPr id="14" name="グループ化 13">
              <a:extLst>
                <a:ext uri="{FF2B5EF4-FFF2-40B4-BE49-F238E27FC236}">
                  <a16:creationId xmlns:a16="http://schemas.microsoft.com/office/drawing/2014/main" id="{8225B88D-2220-1DC4-CF30-592AD19469DD}"/>
                </a:ext>
              </a:extLst>
            </p:cNvPr>
            <p:cNvGrpSpPr/>
            <p:nvPr/>
          </p:nvGrpSpPr>
          <p:grpSpPr>
            <a:xfrm>
              <a:off x="149712" y="3681209"/>
              <a:ext cx="6120679" cy="1480177"/>
              <a:chOff x="282970" y="4518410"/>
              <a:chExt cx="6120679" cy="1480177"/>
            </a:xfrm>
          </p:grpSpPr>
          <p:sp>
            <p:nvSpPr>
              <p:cNvPr id="17" name="テキスト ボックス 16">
                <a:extLst>
                  <a:ext uri="{FF2B5EF4-FFF2-40B4-BE49-F238E27FC236}">
                    <a16:creationId xmlns:a16="http://schemas.microsoft.com/office/drawing/2014/main" id="{4200677A-91CC-2DC8-2D76-4958F3DFAA63}"/>
                  </a:ext>
                </a:extLst>
              </p:cNvPr>
              <p:cNvSpPr txBox="1"/>
              <p:nvPr/>
            </p:nvSpPr>
            <p:spPr>
              <a:xfrm>
                <a:off x="282970" y="4518410"/>
                <a:ext cx="612067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Molecular </a:t>
                </a:r>
                <a:r>
                  <a:rPr kumimoji="0" lang="ja-JP"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Assisted</a:t>
                </a:r>
                <a:r>
                  <a:rPr kumimoji="0" lang="en-US"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 </a:t>
                </a:r>
                <a:r>
                  <a:rPr kumimoji="0" lang="ja-JP"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Recombination:</a:t>
                </a:r>
                <a:r>
                  <a:rPr kumimoji="0" lang="en-US"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 </a:t>
                </a:r>
                <a:r>
                  <a:rPr kumimoji="0" lang="ja-JP" altLang="ja-JP"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MAR</a:t>
                </a:r>
                <a:r>
                  <a:rPr kumimoji="0" lang="ja-JP" altLang="ja-JP" sz="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 </a:t>
                </a:r>
                <a:endParaRPr kumimoji="1" lang="ja-JP" altLang="en-US" sz="1800" b="1" i="0" u="sng"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endParaRPr>
              </a:p>
            </p:txBody>
          </p:sp>
          <p:grpSp>
            <p:nvGrpSpPr>
              <p:cNvPr id="29" name="グループ化 28">
                <a:extLst>
                  <a:ext uri="{FF2B5EF4-FFF2-40B4-BE49-F238E27FC236}">
                    <a16:creationId xmlns:a16="http://schemas.microsoft.com/office/drawing/2014/main" id="{4758F92E-B7FC-2042-757F-CDFFDC9951A4}"/>
                  </a:ext>
                </a:extLst>
              </p:cNvPr>
              <p:cNvGrpSpPr/>
              <p:nvPr/>
            </p:nvGrpSpPr>
            <p:grpSpPr>
              <a:xfrm>
                <a:off x="736271" y="4797152"/>
                <a:ext cx="5186370" cy="1201435"/>
                <a:chOff x="-388962" y="4914273"/>
                <a:chExt cx="5186370" cy="1201435"/>
              </a:xfrm>
            </p:grpSpPr>
            <p:pic>
              <p:nvPicPr>
                <p:cNvPr id="30" name="図 29">
                  <a:extLst>
                    <a:ext uri="{FF2B5EF4-FFF2-40B4-BE49-F238E27FC236}">
                      <a16:creationId xmlns:a16="http://schemas.microsoft.com/office/drawing/2014/main" id="{E87248D9-8165-4D4C-A4F0-B96E295AF68B}"/>
                    </a:ext>
                  </a:extLst>
                </p:cNvPr>
                <p:cNvPicPr>
                  <a:picLocks noChangeAspect="1"/>
                </p:cNvPicPr>
                <p:nvPr/>
              </p:nvPicPr>
              <p:blipFill rotWithShape="1">
                <a:blip r:embed="rId6"/>
                <a:srcRect t="60593"/>
                <a:stretch/>
              </p:blipFill>
              <p:spPr>
                <a:xfrm>
                  <a:off x="-35675" y="5860322"/>
                  <a:ext cx="4833083" cy="255386"/>
                </a:xfrm>
                <a:prstGeom prst="rect">
                  <a:avLst/>
                </a:prstGeom>
              </p:spPr>
            </p:pic>
            <p:sp>
              <p:nvSpPr>
                <p:cNvPr id="31" name="正方形/長方形 30">
                  <a:extLst>
                    <a:ext uri="{FF2B5EF4-FFF2-40B4-BE49-F238E27FC236}">
                      <a16:creationId xmlns:a16="http://schemas.microsoft.com/office/drawing/2014/main" id="{47E882CD-D88A-9706-F329-E458A37CEE61}"/>
                    </a:ext>
                  </a:extLst>
                </p:cNvPr>
                <p:cNvSpPr/>
                <p:nvPr/>
              </p:nvSpPr>
              <p:spPr>
                <a:xfrm>
                  <a:off x="-388962" y="4914273"/>
                  <a:ext cx="3822521" cy="369332"/>
                </a:xfrm>
                <a:prstGeom prst="rect">
                  <a:avLst/>
                </a:prstGeom>
              </p:spPr>
              <p:txBody>
                <a:bodyPr wrap="none">
                  <a:spAutoFit/>
                </a:bodyPr>
                <a:lstStyle/>
                <a:p>
                  <a:pPr lvl="0">
                    <a:defRPr/>
                  </a:pPr>
                  <a:r>
                    <a:rPr kumimoji="0" lang="en-US" altLang="ja-JP" sz="1800" b="0" i="0" u="none" strike="noStrike" kern="1200" cap="none" spc="0" normalizeH="0" baseline="0" noProof="0" dirty="0">
                      <a:ln>
                        <a:noFill/>
                      </a:ln>
                      <a:solidFill>
                        <a:srgbClr val="222222"/>
                      </a:solidFill>
                      <a:effectLst/>
                      <a:uLnTx/>
                      <a:uFillTx/>
                      <a:latin typeface="Times New Roman" panose="02020603050405020304" pitchFamily="18" charset="0"/>
                      <a:ea typeface="游ゴシック"/>
                      <a:cs typeface="Times New Roman" panose="02020603050405020304" pitchFamily="18" charset="0"/>
                    </a:rPr>
                    <a:t>Charge exchange </a:t>
                  </a:r>
                  <a:r>
                    <a:rPr lang="en-US" altLang="ja-JP" dirty="0">
                      <a:solidFill>
                        <a:prstClr val="black"/>
                      </a:solidFill>
                      <a:latin typeface="Times New Roman" panose="02020603050405020304" pitchFamily="18" charset="0"/>
                      <a:ea typeface="游ゴシック"/>
                      <a:cs typeface="Times New Roman" panose="02020603050405020304" pitchFamily="18" charset="0"/>
                    </a:rPr>
                    <a:t>recombination</a:t>
                  </a:r>
                  <a:r>
                    <a:rPr lang="en-US" altLang="ja-JP" dirty="0">
                      <a:solidFill>
                        <a:srgbClr val="222222"/>
                      </a:solidFill>
                      <a:latin typeface="Times New Roman" panose="02020603050405020304" pitchFamily="18" charset="0"/>
                      <a:ea typeface="游ゴシック"/>
                      <a:cs typeface="Times New Roman" panose="02020603050405020304" pitchFamily="18" charset="0"/>
                    </a:rPr>
                    <a:t> (CX) :</a:t>
                  </a:r>
                  <a:endParaRPr kumimoji="0" lang="en-US" altLang="ja-JP" sz="1800" b="0" i="0" u="none" strike="noStrike" kern="1200" cap="none" spc="0" normalizeH="0" baseline="0" noProof="0" dirty="0">
                    <a:ln>
                      <a:noFill/>
                    </a:ln>
                    <a:solidFill>
                      <a:srgbClr val="222222"/>
                    </a:solidFill>
                    <a:effectLst/>
                    <a:uLnTx/>
                    <a:uFillTx/>
                    <a:latin typeface="Times New Roman" panose="02020603050405020304" pitchFamily="18" charset="0"/>
                    <a:ea typeface="游ゴシック"/>
                    <a:cs typeface="Times New Roman" panose="02020603050405020304" pitchFamily="18" charset="0"/>
                  </a:endParaRPr>
                </a:p>
              </p:txBody>
            </p:sp>
            <p:sp>
              <p:nvSpPr>
                <p:cNvPr id="32" name="正方形/長方形 31">
                  <a:extLst>
                    <a:ext uri="{FF2B5EF4-FFF2-40B4-BE49-F238E27FC236}">
                      <a16:creationId xmlns:a16="http://schemas.microsoft.com/office/drawing/2014/main" id="{058B6A1C-662A-0B1A-F995-1AB1D93E006F}"/>
                    </a:ext>
                  </a:extLst>
                </p:cNvPr>
                <p:cNvSpPr/>
                <p:nvPr/>
              </p:nvSpPr>
              <p:spPr>
                <a:xfrm>
                  <a:off x="-380415" y="5535450"/>
                  <a:ext cx="332655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rPr>
                    <a:t>Dissociative recombination (DA)</a:t>
                  </a:r>
                  <a:r>
                    <a:rPr lang="en-US" altLang="ja-JP" dirty="0">
                      <a:solidFill>
                        <a:prstClr val="black"/>
                      </a:solidFill>
                      <a:latin typeface="Times New Roman" panose="02020603050405020304" pitchFamily="18" charset="0"/>
                      <a:ea typeface="游ゴシック"/>
                      <a:cs typeface="Times New Roman" panose="02020603050405020304" pitchFamily="18" charset="0"/>
                    </a:rPr>
                    <a:t>:</a:t>
                  </a:r>
                  <a:endPar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a:cs typeface="Times New Roman" panose="02020603050405020304" pitchFamily="18" charset="0"/>
                  </a:endParaRPr>
                </a:p>
              </p:txBody>
            </p:sp>
          </p:grpSp>
        </p:grpSp>
        <p:pic>
          <p:nvPicPr>
            <p:cNvPr id="15" name="図 14">
              <a:extLst>
                <a:ext uri="{FF2B5EF4-FFF2-40B4-BE49-F238E27FC236}">
                  <a16:creationId xmlns:a16="http://schemas.microsoft.com/office/drawing/2014/main" id="{F7BA31D9-63F1-5C70-9BC4-88519D53A10D}"/>
                </a:ext>
              </a:extLst>
            </p:cNvPr>
            <p:cNvPicPr>
              <a:picLocks noChangeAspect="1"/>
            </p:cNvPicPr>
            <p:nvPr/>
          </p:nvPicPr>
          <p:blipFill rotWithShape="1">
            <a:blip r:embed="rId6"/>
            <a:srcRect b="58113"/>
            <a:stretch/>
          </p:blipFill>
          <p:spPr>
            <a:xfrm>
              <a:off x="990192" y="4302386"/>
              <a:ext cx="4833083" cy="271460"/>
            </a:xfrm>
            <a:prstGeom prst="rect">
              <a:avLst/>
            </a:prstGeom>
          </p:spPr>
        </p:pic>
        <p:sp>
          <p:nvSpPr>
            <p:cNvPr id="16" name="四角形: 角を丸くする 17">
              <a:extLst>
                <a:ext uri="{FF2B5EF4-FFF2-40B4-BE49-F238E27FC236}">
                  <a16:creationId xmlns:a16="http://schemas.microsoft.com/office/drawing/2014/main" id="{DEADCC77-490D-F673-1753-B08471A9289A}"/>
                </a:ext>
              </a:extLst>
            </p:cNvPr>
            <p:cNvSpPr/>
            <p:nvPr/>
          </p:nvSpPr>
          <p:spPr>
            <a:xfrm>
              <a:off x="611560" y="3717032"/>
              <a:ext cx="5458403" cy="1630374"/>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imes New Roman"/>
                <a:ea typeface="游ゴシック"/>
                <a:cs typeface="+mn-cs"/>
              </a:endParaRPr>
            </a:p>
          </p:txBody>
        </p:sp>
      </p:grpSp>
      <p:sp>
        <p:nvSpPr>
          <p:cNvPr id="33" name="テキスト ボックス 32">
            <a:extLst>
              <a:ext uri="{FF2B5EF4-FFF2-40B4-BE49-F238E27FC236}">
                <a16:creationId xmlns:a16="http://schemas.microsoft.com/office/drawing/2014/main" id="{6FC6D491-57B4-6D82-A192-399A87C46B08}"/>
              </a:ext>
            </a:extLst>
          </p:cNvPr>
          <p:cNvSpPr txBox="1"/>
          <p:nvPr/>
        </p:nvSpPr>
        <p:spPr>
          <a:xfrm>
            <a:off x="289005" y="3143700"/>
            <a:ext cx="4585854" cy="461665"/>
          </a:xfrm>
          <a:prstGeom prst="rect">
            <a:avLst/>
          </a:prstGeom>
          <a:noFill/>
        </p:spPr>
        <p:txBody>
          <a:bodyPr wrap="square">
            <a:spAutoFit/>
          </a:bodyPr>
          <a:lstStyle/>
          <a:p>
            <a:r>
              <a:rPr kumimoji="1" lang="en-US" altLang="ja-JP" sz="2400" b="1" i="0" u="sng" strike="noStrike" kern="1200" cap="none" spc="0" normalizeH="0" baseline="0" noProof="0" dirty="0">
                <a:ln>
                  <a:noFill/>
                </a:ln>
                <a:solidFill>
                  <a:srgbClr val="0070C0"/>
                </a:solidFill>
                <a:effectLst/>
                <a:uLnTx/>
                <a:uFillTx/>
                <a:latin typeface="Times New Roman" panose="02020603050405020304" pitchFamily="18" charset="0"/>
                <a:ea typeface="ＭＳ Ｐゴシック"/>
                <a:cs typeface="Times New Roman" panose="02020603050405020304" pitchFamily="18" charset="0"/>
              </a:rPr>
              <a:t>Detached plasma</a:t>
            </a:r>
            <a:endParaRPr lang="ja-JP" altLang="en-US" sz="2400"/>
          </a:p>
        </p:txBody>
      </p:sp>
      <p:sp>
        <p:nvSpPr>
          <p:cNvPr id="34" name="テキスト ボックス 33">
            <a:extLst>
              <a:ext uri="{FF2B5EF4-FFF2-40B4-BE49-F238E27FC236}">
                <a16:creationId xmlns:a16="http://schemas.microsoft.com/office/drawing/2014/main" id="{D5CFED07-CC50-3E70-3A68-7734EA7D45D9}"/>
              </a:ext>
            </a:extLst>
          </p:cNvPr>
          <p:cNvSpPr txBox="1"/>
          <p:nvPr/>
        </p:nvSpPr>
        <p:spPr>
          <a:xfrm>
            <a:off x="596999" y="3585166"/>
            <a:ext cx="6755999" cy="1451679"/>
          </a:xfrm>
          <a:prstGeom prst="rect">
            <a:avLst/>
          </a:prstGeom>
          <a:noFill/>
        </p:spPr>
        <p:txBody>
          <a:bodyPr wrap="square">
            <a:spAutoFit/>
          </a:bodyPr>
          <a:lstStyle/>
          <a:p>
            <a:pPr marL="285750" indent="-285750">
              <a:lnSpc>
                <a:spcPts val="2000"/>
              </a:lnSpc>
              <a:spcAft>
                <a:spcPts val="600"/>
              </a:spcAft>
              <a:buFont typeface="Arial" panose="020B0604020202020204" pitchFamily="34" charset="0"/>
              <a:buChar char="•"/>
            </a:pPr>
            <a:r>
              <a:rPr lang="en" altLang="ja-JP" sz="2000" dirty="0">
                <a:latin typeface="Times New Roman" panose="02020603050405020304" pitchFamily="18" charset="0"/>
                <a:cs typeface="Times New Roman" panose="02020603050405020304" pitchFamily="18" charset="0"/>
              </a:rPr>
              <a:t>Key technology to reduce heat load on the wall</a:t>
            </a:r>
            <a:br>
              <a:rPr lang="en" altLang="ja-JP" sz="2000" dirty="0">
                <a:latin typeface="Times New Roman" panose="02020603050405020304" pitchFamily="18" charset="0"/>
                <a:cs typeface="Times New Roman" panose="02020603050405020304" pitchFamily="18" charset="0"/>
              </a:rPr>
            </a:br>
            <a:r>
              <a:rPr lang="en" altLang="ja-JP" sz="2000" dirty="0">
                <a:latin typeface="Times New Roman" panose="02020603050405020304" pitchFamily="18" charset="0"/>
                <a:cs typeface="Times New Roman" panose="02020603050405020304" pitchFamily="18" charset="0"/>
              </a:rPr>
              <a:t>(prevent walls from melting)</a:t>
            </a:r>
          </a:p>
          <a:p>
            <a:pPr marL="285750" indent="-285750">
              <a:lnSpc>
                <a:spcPts val="2000"/>
              </a:lnSpc>
              <a:spcAft>
                <a:spcPts val="600"/>
              </a:spcAft>
              <a:buFont typeface="Arial" panose="020B0604020202020204" pitchFamily="34" charset="0"/>
              <a:buChar char="•"/>
            </a:pPr>
            <a:r>
              <a:rPr lang="en" altLang="ja-JP" sz="2000" dirty="0">
                <a:latin typeface="Times New Roman" panose="02020603050405020304" pitchFamily="18" charset="0"/>
                <a:cs typeface="Times New Roman" panose="02020603050405020304" pitchFamily="18" charset="0"/>
              </a:rPr>
              <a:t>Neutral gas (hydrogen, nitrogen, neon, etc.) is</a:t>
            </a:r>
            <a:br>
              <a:rPr lang="en" altLang="ja-JP" sz="2000" dirty="0">
                <a:latin typeface="Times New Roman" panose="02020603050405020304" pitchFamily="18" charset="0"/>
                <a:cs typeface="Times New Roman" panose="02020603050405020304" pitchFamily="18" charset="0"/>
              </a:rPr>
            </a:br>
            <a:r>
              <a:rPr lang="en" altLang="ja-JP" sz="2000" dirty="0">
                <a:latin typeface="Times New Roman" panose="02020603050405020304" pitchFamily="18" charset="0"/>
                <a:cs typeface="Times New Roman" panose="02020603050405020304" pitchFamily="18" charset="0"/>
              </a:rPr>
              <a:t>injected into the divertor region to neutralize</a:t>
            </a:r>
            <a:br>
              <a:rPr lang="en" altLang="ja-JP" sz="2000" dirty="0">
                <a:latin typeface="Times New Roman" panose="02020603050405020304" pitchFamily="18" charset="0"/>
                <a:cs typeface="Times New Roman" panose="02020603050405020304" pitchFamily="18" charset="0"/>
              </a:rPr>
            </a:br>
            <a:r>
              <a:rPr lang="en" altLang="ja-JP" sz="2000" dirty="0">
                <a:latin typeface="Times New Roman" panose="02020603050405020304" pitchFamily="18" charset="0"/>
                <a:cs typeface="Times New Roman" panose="02020603050405020304" pitchFamily="18" charset="0"/>
              </a:rPr>
              <a:t>the plasma.</a:t>
            </a:r>
            <a:endParaRPr lang="ja-JP" altLang="en-US" sz="2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645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04C030F-E226-C7F0-7A84-40F9978DB2A7}"/>
              </a:ext>
            </a:extLst>
          </p:cNvPr>
          <p:cNvSpPr txBox="1"/>
          <p:nvPr/>
        </p:nvSpPr>
        <p:spPr>
          <a:xfrm>
            <a:off x="790777" y="857251"/>
            <a:ext cx="7562446" cy="507831"/>
          </a:xfrm>
          <a:prstGeom prst="rect">
            <a:avLst/>
          </a:prstGeom>
          <a:noFill/>
        </p:spPr>
        <p:txBody>
          <a:bodyPr wrap="square" rtlCol="0">
            <a:spAutoFit/>
          </a:bodyPr>
          <a:lstStyle/>
          <a:p>
            <a:pPr algn="ctr"/>
            <a:r>
              <a:rPr lang="en" altLang="ja-JP" sz="2700" dirty="0"/>
              <a:t>Generation of training data by MD simulation</a:t>
            </a:r>
            <a:endParaRPr kumimoji="1" lang="ja-JP" altLang="en-US" sz="27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F8D730A6-559D-053D-7AD5-DEC08AB99A54}"/>
                  </a:ext>
                </a:extLst>
              </p:cNvPr>
              <p:cNvSpPr txBox="1"/>
              <p:nvPr/>
            </p:nvSpPr>
            <p:spPr>
              <a:xfrm>
                <a:off x="4794361" y="3349173"/>
                <a:ext cx="4662068" cy="923330"/>
              </a:xfrm>
              <a:prstGeom prst="rect">
                <a:avLst/>
              </a:prstGeom>
              <a:noFill/>
            </p:spPr>
            <p:txBody>
              <a:bodyPr wrap="square" rtlCol="0">
                <a:spAutoFit/>
              </a:bodyPr>
              <a:lstStyle/>
              <a:p>
                <a:r>
                  <a:rPr kumimoji="1" lang="en-US" altLang="ja-JP" sz="1350" u="sng" dirty="0">
                    <a:latin typeface="Times New Roman" panose="02020603050405020304" pitchFamily="18" charset="0"/>
                    <a:cs typeface="Times New Roman" panose="02020603050405020304" pitchFamily="18" charset="0"/>
                  </a:rPr>
                  <a:t>Training Data</a:t>
                </a:r>
              </a:p>
              <a:p>
                <a:r>
                  <a:rPr kumimoji="1" lang="ja-JP" altLang="en-US" sz="1350" dirty="0">
                    <a:latin typeface="Times New Roman" panose="02020603050405020304" pitchFamily="18" charset="0"/>
                    <a:cs typeface="Times New Roman" panose="02020603050405020304" pitchFamily="18" charset="0"/>
                  </a:rPr>
                  <a:t>・</a:t>
                </a:r>
                <a:r>
                  <a:rPr kumimoji="1" lang="en-US" altLang="ja-JP" sz="1350" dirty="0">
                    <a:latin typeface="Times New Roman" panose="02020603050405020304" pitchFamily="18" charset="0"/>
                    <a:cs typeface="Times New Roman" panose="02020603050405020304" pitchFamily="18" charset="0"/>
                  </a:rPr>
                  <a:t>H/W (</a:t>
                </a:r>
                <a14:m>
                  <m:oMath xmlns:m="http://schemas.openxmlformats.org/officeDocument/2006/math">
                    <m:r>
                      <m:rPr>
                        <m:sty m:val="p"/>
                      </m:rPr>
                      <a:rPr lang="el-GR" altLang="ja-JP" sz="1350" i="1">
                        <a:latin typeface="Cambria Math" panose="02040503050406030204" pitchFamily="18" charset="0"/>
                        <a:ea typeface="Cambria Math" panose="02040503050406030204" pitchFamily="18" charset="0"/>
                      </a:rPr>
                      <m:t>Λ</m:t>
                    </m:r>
                  </m:oMath>
                </a14:m>
                <a:r>
                  <a:rPr kumimoji="1" lang="en-US" altLang="ja-JP" sz="1350" dirty="0">
                    <a:latin typeface="Times New Roman" panose="02020603050405020304" pitchFamily="18" charset="0"/>
                    <a:cs typeface="Times New Roman" panose="02020603050405020304" pitchFamily="18" charset="0"/>
                  </a:rPr>
                  <a:t>): 0.1, 0.23</a:t>
                </a:r>
              </a:p>
              <a:p>
                <a:r>
                  <a:rPr kumimoji="1" lang="ja-JP" altLang="en-US" sz="1350">
                    <a:latin typeface="Times New Roman" panose="02020603050405020304" pitchFamily="18" charset="0"/>
                    <a:cs typeface="Times New Roman" panose="02020603050405020304" pitchFamily="18" charset="0"/>
                  </a:rPr>
                  <a:t>・</a:t>
                </a:r>
                <a:r>
                  <a:rPr lang="en-US" altLang="ja-JP" sz="1350" dirty="0">
                    <a:latin typeface="Times New Roman" panose="02020603050405020304" pitchFamily="18" charset="0"/>
                    <a:cs typeface="Times New Roman" panose="02020603050405020304" pitchFamily="18" charset="0"/>
                  </a:rPr>
                  <a:t>Material temperature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m</m:t>
                        </m:r>
                      </m:sub>
                    </m:sSub>
                  </m:oMath>
                </a14:m>
                <a:r>
                  <a:rPr lang="en-US" altLang="ja-JP" sz="1350" dirty="0">
                    <a:latin typeface="Times New Roman" panose="02020603050405020304" pitchFamily="18" charset="0"/>
                    <a:cs typeface="Times New Roman" panose="02020603050405020304" pitchFamily="18" charset="0"/>
                  </a:rPr>
                  <a:t>): 300, 600, 1000 [K]</a:t>
                </a:r>
              </a:p>
              <a:p>
                <a:r>
                  <a:rPr kumimoji="1" lang="ja-JP" altLang="en-US" sz="1350">
                    <a:latin typeface="Times New Roman" panose="02020603050405020304" pitchFamily="18" charset="0"/>
                    <a:cs typeface="Times New Roman" panose="02020603050405020304" pitchFamily="18" charset="0"/>
                  </a:rPr>
                  <a:t>・</a:t>
                </a:r>
                <a:r>
                  <a:rPr lang="en-US" altLang="ja-JP" sz="1350" dirty="0">
                    <a:latin typeface="Times New Roman" panose="02020603050405020304" pitchFamily="18" charset="0"/>
                    <a:cs typeface="Times New Roman" panose="02020603050405020304" pitchFamily="18" charset="0"/>
                  </a:rPr>
                  <a:t>Incident energy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𝐸</m:t>
                        </m:r>
                      </m:e>
                      <m:sub>
                        <m:r>
                          <m:rPr>
                            <m:sty m:val="p"/>
                          </m:rPr>
                          <a:rPr lang="en-US" altLang="ja-JP" sz="1350">
                            <a:latin typeface="Cambria Math" panose="02040503050406030204" pitchFamily="18" charset="0"/>
                          </a:rPr>
                          <m:t>in</m:t>
                        </m:r>
                      </m:sub>
                    </m:sSub>
                  </m:oMath>
                </a14:m>
                <a:r>
                  <a:rPr lang="en-US" altLang="ja-JP" sz="1350" dirty="0">
                    <a:latin typeface="Times New Roman" panose="02020603050405020304" pitchFamily="18" charset="0"/>
                    <a:cs typeface="Times New Roman" panose="02020603050405020304" pitchFamily="18" charset="0"/>
                  </a:rPr>
                  <a:t>): 0.1, 1, 10, 100 [eV]</a:t>
                </a:r>
                <a:endParaRPr kumimoji="1" lang="ja-JP" altLang="en-US" sz="1350" dirty="0">
                  <a:latin typeface="Times New Roman" panose="02020603050405020304" pitchFamily="18" charset="0"/>
                  <a:cs typeface="Times New Roman" panose="02020603050405020304" pitchFamily="18" charset="0"/>
                </a:endParaRPr>
              </a:p>
            </p:txBody>
          </p:sp>
        </mc:Choice>
        <mc:Fallback xmlns="">
          <p:sp>
            <p:nvSpPr>
              <p:cNvPr id="8" name="テキスト ボックス 7">
                <a:extLst>
                  <a:ext uri="{FF2B5EF4-FFF2-40B4-BE49-F238E27FC236}">
                    <a16:creationId xmlns:a16="http://schemas.microsoft.com/office/drawing/2014/main" id="{F8D730A6-559D-053D-7AD5-DEC08AB99A54}"/>
                  </a:ext>
                </a:extLst>
              </p:cNvPr>
              <p:cNvSpPr txBox="1">
                <a:spLocks noRot="1" noChangeAspect="1" noMove="1" noResize="1" noEditPoints="1" noAdjustHandles="1" noChangeArrowheads="1" noChangeShapeType="1" noTextEdit="1"/>
              </p:cNvSpPr>
              <p:nvPr/>
            </p:nvSpPr>
            <p:spPr>
              <a:xfrm>
                <a:off x="4794361" y="3349173"/>
                <a:ext cx="4662068" cy="923330"/>
              </a:xfrm>
              <a:prstGeom prst="rect">
                <a:avLst/>
              </a:prstGeom>
              <a:blipFill>
                <a:blip r:embed="rId2"/>
                <a:stretch>
                  <a:fillRect l="-272" b="-5405"/>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34A1ACD2-5259-D5BB-B2A0-32B802C6763B}"/>
              </a:ext>
            </a:extLst>
          </p:cNvPr>
          <p:cNvSpPr txBox="1"/>
          <p:nvPr/>
        </p:nvSpPr>
        <p:spPr>
          <a:xfrm>
            <a:off x="4840605" y="4146392"/>
            <a:ext cx="4303395" cy="507831"/>
          </a:xfrm>
          <a:prstGeom prst="rect">
            <a:avLst/>
          </a:prstGeom>
          <a:noFill/>
        </p:spPr>
        <p:txBody>
          <a:bodyPr wrap="square" rtlCol="0">
            <a:spAutoFit/>
          </a:bodyPr>
          <a:lstStyle/>
          <a:p>
            <a:r>
              <a:rPr lang="en" altLang="ja-JP" sz="1350" dirty="0"/>
              <a:t>2(H/W)×3(temperature)×4(incident energy) = 24 patterns</a:t>
            </a:r>
            <a:endParaRPr kumimoji="1" lang="ja-JP" altLang="en-US" sz="135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5FF1549E-8787-69AD-733E-C2C2DD5A7A08}"/>
              </a:ext>
            </a:extLst>
          </p:cNvPr>
          <p:cNvSpPr txBox="1"/>
          <p:nvPr/>
        </p:nvSpPr>
        <p:spPr>
          <a:xfrm>
            <a:off x="4758082" y="1385757"/>
            <a:ext cx="4349639" cy="1962076"/>
          </a:xfrm>
          <a:prstGeom prst="rect">
            <a:avLst/>
          </a:prstGeom>
          <a:noFill/>
        </p:spPr>
        <p:txBody>
          <a:bodyPr wrap="square" rtlCol="0">
            <a:spAutoFit/>
          </a:bodyPr>
          <a:lstStyle/>
          <a:p>
            <a:r>
              <a:rPr kumimoji="1" lang="en-US" altLang="ja-JP" sz="1350" u="sng" dirty="0">
                <a:latin typeface="Times New Roman" panose="02020603050405020304" pitchFamily="18" charset="0"/>
                <a:cs typeface="Times New Roman" panose="02020603050405020304" pitchFamily="18" charset="0"/>
              </a:rPr>
              <a:t>Simulation Condition</a:t>
            </a:r>
            <a:endParaRPr lang="en-US" altLang="ja-JP" sz="1350" dirty="0"/>
          </a:p>
          <a:p>
            <a:r>
              <a:rPr lang="ja-JP" altLang="en" sz="1350"/>
              <a:t>・</a:t>
            </a:r>
            <a:r>
              <a:rPr lang="en" altLang="ja-JP" sz="1350" dirty="0"/>
              <a:t>Target material: bcc tungsten containing hydrogen</a:t>
            </a:r>
          </a:p>
          <a:p>
            <a:r>
              <a:rPr lang="ja-JP" altLang="en" sz="1350"/>
              <a:t>・</a:t>
            </a:r>
            <a:r>
              <a:rPr lang="en" altLang="ja-JP" sz="1350" dirty="0"/>
              <a:t>Boundary condition: Periodic boundary condition (</a:t>
            </a:r>
            <a:r>
              <a:rPr lang="en" altLang="ja-JP" sz="1350" i="1" dirty="0"/>
              <a:t>x</a:t>
            </a:r>
            <a:r>
              <a:rPr lang="en" altLang="ja-JP" sz="1350" dirty="0"/>
              <a:t> and </a:t>
            </a:r>
            <a:r>
              <a:rPr lang="en" altLang="ja-JP" sz="1350" i="1" dirty="0"/>
              <a:t>y</a:t>
            </a:r>
            <a:r>
              <a:rPr lang="en" altLang="ja-JP" sz="1350" dirty="0"/>
              <a:t> directions)</a:t>
            </a:r>
          </a:p>
          <a:p>
            <a:r>
              <a:rPr lang="ja-JP" altLang="en" sz="1350"/>
              <a:t>・</a:t>
            </a:r>
            <a:r>
              <a:rPr lang="en" altLang="ja-JP" sz="1350" dirty="0"/>
              <a:t>Atomic interaction: EAM potential</a:t>
            </a:r>
          </a:p>
          <a:p>
            <a:r>
              <a:rPr lang="ja-JP" altLang="en" sz="1350"/>
              <a:t>・</a:t>
            </a:r>
            <a:r>
              <a:rPr lang="en" altLang="ja-JP" sz="1350" dirty="0"/>
              <a:t>Heat bath: Langevin thermostat</a:t>
            </a:r>
          </a:p>
          <a:p>
            <a:r>
              <a:rPr lang="ja-JP" altLang="en" sz="1350"/>
              <a:t>・</a:t>
            </a:r>
            <a:r>
              <a:rPr lang="en" altLang="ja-JP" sz="1350" dirty="0"/>
              <a:t>Incoming atom: Hydrogen atom</a:t>
            </a:r>
          </a:p>
          <a:p>
            <a:r>
              <a:rPr lang="ja-JP" altLang="en" sz="1350"/>
              <a:t>・</a:t>
            </a:r>
            <a:r>
              <a:rPr lang="en" altLang="ja-JP" sz="1350" dirty="0"/>
              <a:t>Number of incident atoms: 1 atom</a:t>
            </a:r>
          </a:p>
          <a:p>
            <a:r>
              <a:rPr lang="ja-JP" altLang="en" sz="1350"/>
              <a:t>・</a:t>
            </a:r>
            <a:r>
              <a:rPr lang="en" altLang="ja-JP" sz="1350" dirty="0"/>
              <a:t>Simulation time: 1ps</a:t>
            </a:r>
            <a:endParaRPr kumimoji="1" lang="ja-JP" altLang="en-US" sz="135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34C45771-E5A4-5DBA-9F6A-5159F96F644B}"/>
                  </a:ext>
                </a:extLst>
              </p:cNvPr>
              <p:cNvSpPr txBox="1"/>
              <p:nvPr/>
            </p:nvSpPr>
            <p:spPr>
              <a:xfrm>
                <a:off x="4794362" y="4485024"/>
                <a:ext cx="4228825" cy="923330"/>
              </a:xfrm>
              <a:prstGeom prst="rect">
                <a:avLst/>
              </a:prstGeom>
              <a:noFill/>
            </p:spPr>
            <p:txBody>
              <a:bodyPr wrap="square" rtlCol="0">
                <a:spAutoFit/>
              </a:bodyPr>
              <a:lstStyle/>
              <a:p>
                <a:r>
                  <a:rPr kumimoji="1" lang="en-US" altLang="ja-JP" sz="1350" u="sng" dirty="0">
                    <a:latin typeface="Times New Roman" panose="02020603050405020304" pitchFamily="18" charset="0"/>
                    <a:cs typeface="Times New Roman" panose="02020603050405020304" pitchFamily="18" charset="0"/>
                  </a:rPr>
                  <a:t>Test Data</a:t>
                </a:r>
              </a:p>
              <a:p>
                <a:r>
                  <a:rPr kumimoji="1" lang="ja-JP" altLang="en-US" sz="1350" dirty="0">
                    <a:latin typeface="Times New Roman" panose="02020603050405020304" pitchFamily="18" charset="0"/>
                    <a:cs typeface="Times New Roman" panose="02020603050405020304" pitchFamily="18" charset="0"/>
                  </a:rPr>
                  <a:t>・</a:t>
                </a:r>
                <a:r>
                  <a:rPr kumimoji="1" lang="en-US" altLang="ja-JP" sz="1350" dirty="0">
                    <a:latin typeface="Times New Roman" panose="02020603050405020304" pitchFamily="18" charset="0"/>
                    <a:cs typeface="Times New Roman" panose="02020603050405020304" pitchFamily="18" charset="0"/>
                  </a:rPr>
                  <a:t>H/W (</a:t>
                </a:r>
                <a14:m>
                  <m:oMath xmlns:m="http://schemas.openxmlformats.org/officeDocument/2006/math">
                    <m:r>
                      <m:rPr>
                        <m:sty m:val="p"/>
                      </m:rPr>
                      <a:rPr lang="el-GR" altLang="ja-JP" sz="1350" i="1">
                        <a:latin typeface="Cambria Math" panose="02040503050406030204" pitchFamily="18" charset="0"/>
                        <a:ea typeface="Cambria Math" panose="02040503050406030204" pitchFamily="18" charset="0"/>
                      </a:rPr>
                      <m:t>Λ</m:t>
                    </m:r>
                  </m:oMath>
                </a14:m>
                <a:r>
                  <a:rPr kumimoji="1" lang="en-US" altLang="ja-JP" sz="1350" dirty="0">
                    <a:latin typeface="Times New Roman" panose="02020603050405020304" pitchFamily="18" charset="0"/>
                    <a:cs typeface="Times New Roman" panose="02020603050405020304" pitchFamily="18" charset="0"/>
                  </a:rPr>
                  <a:t>): 0.23</a:t>
                </a:r>
              </a:p>
              <a:p>
                <a:r>
                  <a:rPr kumimoji="1" lang="ja-JP" altLang="en-US" sz="1350">
                    <a:latin typeface="Times New Roman" panose="02020603050405020304" pitchFamily="18" charset="0"/>
                    <a:cs typeface="Times New Roman" panose="02020603050405020304" pitchFamily="18" charset="0"/>
                  </a:rPr>
                  <a:t>・</a:t>
                </a:r>
                <a:r>
                  <a:rPr lang="en-US" altLang="ja-JP" sz="1350" dirty="0">
                    <a:latin typeface="Times New Roman" panose="02020603050405020304" pitchFamily="18" charset="0"/>
                    <a:cs typeface="Times New Roman" panose="02020603050405020304" pitchFamily="18" charset="0"/>
                  </a:rPr>
                  <a:t>Material temperature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m</m:t>
                        </m:r>
                      </m:sub>
                    </m:sSub>
                  </m:oMath>
                </a14:m>
                <a:r>
                  <a:rPr lang="en-US" altLang="ja-JP" sz="1350" dirty="0">
                    <a:latin typeface="Times New Roman" panose="02020603050405020304" pitchFamily="18" charset="0"/>
                    <a:cs typeface="Times New Roman" panose="02020603050405020304" pitchFamily="18" charset="0"/>
                  </a:rPr>
                  <a:t>): </a:t>
                </a:r>
                <a:r>
                  <a:rPr kumimoji="1" lang="en-US" altLang="ja-JP" sz="1350" dirty="0">
                    <a:latin typeface="Times New Roman" panose="02020603050405020304" pitchFamily="18" charset="0"/>
                    <a:cs typeface="Times New Roman" panose="02020603050405020304" pitchFamily="18" charset="0"/>
                  </a:rPr>
                  <a:t>400, 800 [K]</a:t>
                </a:r>
              </a:p>
              <a:p>
                <a:r>
                  <a:rPr kumimoji="1" lang="ja-JP" altLang="en-US" sz="1350">
                    <a:latin typeface="Times New Roman" panose="02020603050405020304" pitchFamily="18" charset="0"/>
                    <a:cs typeface="Times New Roman" panose="02020603050405020304" pitchFamily="18" charset="0"/>
                  </a:rPr>
                  <a:t>・</a:t>
                </a:r>
                <a:r>
                  <a:rPr lang="en-US" altLang="ja-JP" sz="1350" dirty="0">
                    <a:latin typeface="Times New Roman" panose="02020603050405020304" pitchFamily="18" charset="0"/>
                    <a:cs typeface="Times New Roman" panose="02020603050405020304" pitchFamily="18" charset="0"/>
                  </a:rPr>
                  <a:t>Incident energy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𝐸</m:t>
                        </m:r>
                      </m:e>
                      <m:sub>
                        <m:r>
                          <m:rPr>
                            <m:sty m:val="p"/>
                          </m:rPr>
                          <a:rPr lang="en-US" altLang="ja-JP" sz="1350">
                            <a:latin typeface="Cambria Math" panose="02040503050406030204" pitchFamily="18" charset="0"/>
                          </a:rPr>
                          <m:t>in</m:t>
                        </m:r>
                      </m:sub>
                    </m:sSub>
                  </m:oMath>
                </a14:m>
                <a:r>
                  <a:rPr lang="en-US" altLang="ja-JP" sz="1350" dirty="0">
                    <a:latin typeface="Times New Roman" panose="02020603050405020304" pitchFamily="18" charset="0"/>
                    <a:cs typeface="Times New Roman" panose="02020603050405020304" pitchFamily="18" charset="0"/>
                  </a:rPr>
                  <a:t>): 5, 50 [eV]</a:t>
                </a:r>
              </a:p>
            </p:txBody>
          </p:sp>
        </mc:Choice>
        <mc:Fallback xmlns="">
          <p:sp>
            <p:nvSpPr>
              <p:cNvPr id="12" name="テキスト ボックス 11">
                <a:extLst>
                  <a:ext uri="{FF2B5EF4-FFF2-40B4-BE49-F238E27FC236}">
                    <a16:creationId xmlns:a16="http://schemas.microsoft.com/office/drawing/2014/main" id="{34C45771-E5A4-5DBA-9F6A-5159F96F644B}"/>
                  </a:ext>
                </a:extLst>
              </p:cNvPr>
              <p:cNvSpPr txBox="1">
                <a:spLocks noRot="1" noChangeAspect="1" noMove="1" noResize="1" noEditPoints="1" noAdjustHandles="1" noChangeArrowheads="1" noChangeShapeType="1" noTextEdit="1"/>
              </p:cNvSpPr>
              <p:nvPr/>
            </p:nvSpPr>
            <p:spPr>
              <a:xfrm>
                <a:off x="4794362" y="4485024"/>
                <a:ext cx="4228825" cy="923330"/>
              </a:xfrm>
              <a:prstGeom prst="rect">
                <a:avLst/>
              </a:prstGeom>
              <a:blipFill>
                <a:blip r:embed="rId3"/>
                <a:stretch>
                  <a:fillRect l="-299" t="-1370" b="-6849"/>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76E952FC-71C7-73C7-59D5-C5983D45F8DF}"/>
              </a:ext>
            </a:extLst>
          </p:cNvPr>
          <p:cNvSpPr txBox="1"/>
          <p:nvPr/>
        </p:nvSpPr>
        <p:spPr>
          <a:xfrm>
            <a:off x="4794362" y="5385271"/>
            <a:ext cx="4303395" cy="300082"/>
          </a:xfrm>
          <a:prstGeom prst="rect">
            <a:avLst/>
          </a:prstGeom>
          <a:noFill/>
        </p:spPr>
        <p:txBody>
          <a:bodyPr wrap="square" rtlCol="0">
            <a:spAutoFit/>
          </a:bodyPr>
          <a:lstStyle/>
          <a:p>
            <a:r>
              <a:rPr kumimoji="1" lang="en-US" altLang="ja-JP" sz="1350" dirty="0">
                <a:latin typeface="Times New Roman" panose="02020603050405020304" pitchFamily="18" charset="0"/>
                <a:cs typeface="Times New Roman" panose="02020603050405020304" pitchFamily="18" charset="0"/>
              </a:rPr>
              <a:t>2(</a:t>
            </a:r>
            <a:r>
              <a:rPr lang="en" altLang="ja-JP" sz="1350" dirty="0"/>
              <a:t>temperature</a:t>
            </a:r>
            <a:r>
              <a:rPr kumimoji="1" lang="en-US" altLang="ja-JP" sz="1350" dirty="0">
                <a:latin typeface="Times New Roman" panose="02020603050405020304" pitchFamily="18" charset="0"/>
                <a:cs typeface="Times New Roman" panose="02020603050405020304" pitchFamily="18" charset="0"/>
              </a:rPr>
              <a:t>)×2(</a:t>
            </a:r>
            <a:r>
              <a:rPr lang="en" altLang="ja-JP" sz="1350" dirty="0"/>
              <a:t>incident energy</a:t>
            </a:r>
            <a:r>
              <a:rPr kumimoji="1" lang="en-US" altLang="ja-JP" sz="1350" dirty="0">
                <a:latin typeface="Times New Roman" panose="02020603050405020304" pitchFamily="18" charset="0"/>
                <a:cs typeface="Times New Roman" panose="02020603050405020304" pitchFamily="18" charset="0"/>
              </a:rPr>
              <a:t>)</a:t>
            </a:r>
            <a:r>
              <a:rPr lang="ja-JP" altLang="en-US" sz="1350">
                <a:latin typeface="Times New Roman" panose="02020603050405020304" pitchFamily="18" charset="0"/>
                <a:cs typeface="Times New Roman" panose="02020603050405020304" pitchFamily="18" charset="0"/>
              </a:rPr>
              <a:t> </a:t>
            </a:r>
            <a:r>
              <a:rPr lang="en-US" altLang="ja-JP" sz="1350" dirty="0">
                <a:latin typeface="Times New Roman" panose="02020603050405020304" pitchFamily="18" charset="0"/>
                <a:cs typeface="Times New Roman" panose="02020603050405020304" pitchFamily="18" charset="0"/>
              </a:rPr>
              <a:t>=</a:t>
            </a:r>
            <a:r>
              <a:rPr lang="ja-JP" altLang="en-US" sz="1350">
                <a:latin typeface="Times New Roman" panose="02020603050405020304" pitchFamily="18" charset="0"/>
                <a:cs typeface="Times New Roman" panose="02020603050405020304" pitchFamily="18" charset="0"/>
              </a:rPr>
              <a:t> </a:t>
            </a:r>
            <a:r>
              <a:rPr lang="en-US" altLang="ja-JP" sz="1350" dirty="0">
                <a:latin typeface="Times New Roman" panose="02020603050405020304" pitchFamily="18" charset="0"/>
                <a:cs typeface="Times New Roman" panose="02020603050405020304" pitchFamily="18" charset="0"/>
              </a:rPr>
              <a:t>4</a:t>
            </a:r>
            <a:r>
              <a:rPr lang="en" altLang="ja-JP" sz="1350" dirty="0"/>
              <a:t> patterns</a:t>
            </a:r>
            <a:endParaRPr kumimoji="1" lang="ja-JP" altLang="en-US" sz="1350" dirty="0">
              <a:latin typeface="Times New Roman" panose="02020603050405020304" pitchFamily="18" charset="0"/>
              <a:cs typeface="Times New Roman" panose="02020603050405020304" pitchFamily="18" charset="0"/>
            </a:endParaRPr>
          </a:p>
        </p:txBody>
      </p:sp>
      <p:grpSp>
        <p:nvGrpSpPr>
          <p:cNvPr id="11" name="グループ化 10">
            <a:extLst>
              <a:ext uri="{FF2B5EF4-FFF2-40B4-BE49-F238E27FC236}">
                <a16:creationId xmlns:a16="http://schemas.microsoft.com/office/drawing/2014/main" id="{A309A5E6-3E8E-ACC3-DFB6-42F623EF7E58}"/>
              </a:ext>
            </a:extLst>
          </p:cNvPr>
          <p:cNvGrpSpPr/>
          <p:nvPr/>
        </p:nvGrpSpPr>
        <p:grpSpPr>
          <a:xfrm>
            <a:off x="324091" y="1521759"/>
            <a:ext cx="4025549" cy="3381422"/>
            <a:chOff x="432120" y="886012"/>
            <a:chExt cx="5367399" cy="4508562"/>
          </a:xfrm>
        </p:grpSpPr>
        <p:grpSp>
          <p:nvGrpSpPr>
            <p:cNvPr id="2" name="グループ化 1">
              <a:extLst>
                <a:ext uri="{FF2B5EF4-FFF2-40B4-BE49-F238E27FC236}">
                  <a16:creationId xmlns:a16="http://schemas.microsoft.com/office/drawing/2014/main" id="{822FCAC9-B3F8-71B6-B6B5-79261EEF927D}"/>
                </a:ext>
              </a:extLst>
            </p:cNvPr>
            <p:cNvGrpSpPr/>
            <p:nvPr/>
          </p:nvGrpSpPr>
          <p:grpSpPr>
            <a:xfrm>
              <a:off x="432120" y="886012"/>
              <a:ext cx="5367399" cy="4508562"/>
              <a:chOff x="1121880" y="1077913"/>
              <a:chExt cx="4676037" cy="3927825"/>
            </a:xfrm>
          </p:grpSpPr>
          <p:pic>
            <p:nvPicPr>
              <p:cNvPr id="3" name="図 2">
                <a:extLst>
                  <a:ext uri="{FF2B5EF4-FFF2-40B4-BE49-F238E27FC236}">
                    <a16:creationId xmlns:a16="http://schemas.microsoft.com/office/drawing/2014/main" id="{247E6611-32E9-FCC9-E17C-E91BE9AFCB34}"/>
                  </a:ext>
                </a:extLst>
              </p:cNvPr>
              <p:cNvPicPr>
                <a:picLocks noChangeAspect="1"/>
              </p:cNvPicPr>
              <p:nvPr/>
            </p:nvPicPr>
            <p:blipFill>
              <a:blip r:embed="rId4"/>
              <a:stretch>
                <a:fillRect/>
              </a:stretch>
            </p:blipFill>
            <p:spPr>
              <a:xfrm>
                <a:off x="1121880" y="1140539"/>
                <a:ext cx="4676037" cy="3865199"/>
              </a:xfrm>
              <a:prstGeom prst="rect">
                <a:avLst/>
              </a:prstGeom>
            </p:spPr>
          </p:pic>
          <p:sp>
            <p:nvSpPr>
              <p:cNvPr id="5" name="正方形/長方形 4">
                <a:extLst>
                  <a:ext uri="{FF2B5EF4-FFF2-40B4-BE49-F238E27FC236}">
                    <a16:creationId xmlns:a16="http://schemas.microsoft.com/office/drawing/2014/main" id="{4539283F-7379-D166-8E68-BCA853261C56}"/>
                  </a:ext>
                </a:extLst>
              </p:cNvPr>
              <p:cNvSpPr/>
              <p:nvPr/>
            </p:nvSpPr>
            <p:spPr>
              <a:xfrm>
                <a:off x="1230485" y="1154113"/>
                <a:ext cx="377190"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Times New Roman" panose="02020603050405020304" pitchFamily="18" charset="0"/>
                  <a:cs typeface="Times New Roman" panose="02020603050405020304" pitchFamily="18" charset="0"/>
                </a:endParaRPr>
              </a:p>
            </p:txBody>
          </p:sp>
          <p:sp>
            <p:nvSpPr>
              <p:cNvPr id="6" name="正方形/長方形 5">
                <a:extLst>
                  <a:ext uri="{FF2B5EF4-FFF2-40B4-BE49-F238E27FC236}">
                    <a16:creationId xmlns:a16="http://schemas.microsoft.com/office/drawing/2014/main" id="{52481390-88A7-B64E-DB20-9954906E10EC}"/>
                  </a:ext>
                </a:extLst>
              </p:cNvPr>
              <p:cNvSpPr/>
              <p:nvPr/>
            </p:nvSpPr>
            <p:spPr>
              <a:xfrm>
                <a:off x="1183098" y="1077913"/>
                <a:ext cx="566154"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Times New Roman" panose="02020603050405020304" pitchFamily="18" charset="0"/>
                  <a:cs typeface="Times New Roman" panose="02020603050405020304" pitchFamily="18" charset="0"/>
                </a:endParaRPr>
              </a:p>
            </p:txBody>
          </p:sp>
        </p:grpSp>
        <p:sp>
          <p:nvSpPr>
            <p:cNvPr id="14" name="テキスト ボックス 13">
              <a:extLst>
                <a:ext uri="{FF2B5EF4-FFF2-40B4-BE49-F238E27FC236}">
                  <a16:creationId xmlns:a16="http://schemas.microsoft.com/office/drawing/2014/main" id="{00FC91EE-6925-6F39-87ED-DC919ED1D049}"/>
                </a:ext>
              </a:extLst>
            </p:cNvPr>
            <p:cNvSpPr txBox="1"/>
            <p:nvPr/>
          </p:nvSpPr>
          <p:spPr>
            <a:xfrm>
              <a:off x="3815228" y="1094095"/>
              <a:ext cx="356188" cy="400109"/>
            </a:xfrm>
            <a:prstGeom prst="rect">
              <a:avLst/>
            </a:prstGeom>
            <a:noFill/>
          </p:spPr>
          <p:txBody>
            <a:bodyPr wrap="square" rtlCol="0">
              <a:spAutoFit/>
            </a:bodyPr>
            <a:lstStyle/>
            <a:p>
              <a:r>
                <a:rPr kumimoji="1" lang="en-US" altLang="ja-JP" sz="1350" dirty="0">
                  <a:latin typeface="Times New Roman" panose="02020603050405020304" pitchFamily="18" charset="0"/>
                  <a:cs typeface="Times New Roman" panose="02020603050405020304" pitchFamily="18" charset="0"/>
                </a:rPr>
                <a:t>H</a:t>
              </a:r>
              <a:endParaRPr kumimoji="1" lang="ja-JP" altLang="en-US" sz="135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04B0C5AD-4AA7-E981-2523-C19B81BB98CB}"/>
                </a:ext>
              </a:extLst>
            </p:cNvPr>
            <p:cNvSpPr txBox="1"/>
            <p:nvPr/>
          </p:nvSpPr>
          <p:spPr>
            <a:xfrm>
              <a:off x="4486398" y="1143924"/>
              <a:ext cx="464229" cy="400109"/>
            </a:xfrm>
            <a:prstGeom prst="rect">
              <a:avLst/>
            </a:prstGeom>
            <a:noFill/>
          </p:spPr>
          <p:txBody>
            <a:bodyPr wrap="none" rtlCol="0">
              <a:spAutoFit/>
            </a:bodyPr>
            <a:lstStyle/>
            <a:p>
              <a:r>
                <a:rPr lang="en-US" altLang="ja-JP" sz="1350" dirty="0">
                  <a:solidFill>
                    <a:srgbClr val="00B0F0"/>
                  </a:solidFill>
                  <a:latin typeface="Times New Roman" panose="02020603050405020304" pitchFamily="18" charset="0"/>
                  <a:cs typeface="Times New Roman" panose="02020603050405020304" pitchFamily="18" charset="0"/>
                </a:rPr>
                <a:t>W</a:t>
              </a:r>
              <a:endParaRPr kumimoji="1" lang="ja-JP" altLang="en-US" sz="1350" dirty="0">
                <a:solidFill>
                  <a:srgbClr val="00B0F0"/>
                </a:solidFill>
                <a:latin typeface="Times New Roman" panose="02020603050405020304" pitchFamily="18" charset="0"/>
                <a:cs typeface="Times New Roman" panose="02020603050405020304" pitchFamily="18" charset="0"/>
              </a:endParaRPr>
            </a:p>
          </p:txBody>
        </p:sp>
        <p:cxnSp>
          <p:nvCxnSpPr>
            <p:cNvPr id="17" name="直線コネクタ 16">
              <a:extLst>
                <a:ext uri="{FF2B5EF4-FFF2-40B4-BE49-F238E27FC236}">
                  <a16:creationId xmlns:a16="http://schemas.microsoft.com/office/drawing/2014/main" id="{F15E957F-E055-9E86-0E1C-3A0A520111F7}"/>
                </a:ext>
              </a:extLst>
            </p:cNvPr>
            <p:cNvCxnSpPr>
              <a:cxnSpLocks/>
            </p:cNvCxnSpPr>
            <p:nvPr/>
          </p:nvCxnSpPr>
          <p:spPr>
            <a:xfrm flipH="1">
              <a:off x="4497117" y="1454543"/>
              <a:ext cx="116511" cy="49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A8BEDD1-40D8-BAE0-E21A-8F444F5ECE09}"/>
                </a:ext>
              </a:extLst>
            </p:cNvPr>
            <p:cNvCxnSpPr>
              <a:cxnSpLocks/>
            </p:cNvCxnSpPr>
            <p:nvPr/>
          </p:nvCxnSpPr>
          <p:spPr>
            <a:xfrm flipH="1">
              <a:off x="3855782" y="1454543"/>
              <a:ext cx="96744" cy="486072"/>
            </a:xfrm>
            <a:prstGeom prst="line">
              <a:avLst/>
            </a:prstGeom>
          </p:spPr>
          <p:style>
            <a:lnRef idx="1">
              <a:schemeClr val="dk1"/>
            </a:lnRef>
            <a:fillRef idx="0">
              <a:schemeClr val="dk1"/>
            </a:fillRef>
            <a:effectRef idx="0">
              <a:schemeClr val="dk1"/>
            </a:effectRef>
            <a:fontRef idx="minor">
              <a:schemeClr val="tx1"/>
            </a:fontRef>
          </p:style>
        </p:cxnSp>
      </p:grpSp>
      <p:sp>
        <p:nvSpPr>
          <p:cNvPr id="7" name="スライド番号プレースホルダー 3">
            <a:extLst>
              <a:ext uri="{FF2B5EF4-FFF2-40B4-BE49-F238E27FC236}">
                <a16:creationId xmlns:a16="http://schemas.microsoft.com/office/drawing/2014/main" id="{4F825358-DF86-638B-34CE-E3305E6E21DC}"/>
              </a:ext>
            </a:extLst>
          </p:cNvPr>
          <p:cNvSpPr>
            <a:spLocks noGrp="1"/>
          </p:cNvSpPr>
          <p:nvPr>
            <p:ph type="sldNum" sz="quarter" idx="12"/>
          </p:nvPr>
        </p:nvSpPr>
        <p:spPr>
          <a:xfrm>
            <a:off x="7086600" y="5728293"/>
            <a:ext cx="2057400" cy="273844"/>
          </a:xfrm>
        </p:spPr>
        <p:txBody>
          <a:bodyPr/>
          <a:lstStyle/>
          <a:p>
            <a:fld id="{AD0972CA-F4BA-4016-A680-4159D2C82706}" type="slidenum">
              <a:rPr kumimoji="1" lang="ja-JP" altLang="en-US" smtClean="0"/>
              <a:t>40</a:t>
            </a:fld>
            <a:endParaRPr kumimoji="1" lang="ja-JP" altLang="en-US"/>
          </a:p>
        </p:txBody>
      </p:sp>
    </p:spTree>
    <p:extLst>
      <p:ext uri="{BB962C8B-B14F-4D97-AF65-F5344CB8AC3E}">
        <p14:creationId xmlns:p14="http://schemas.microsoft.com/office/powerpoint/2010/main" val="3824733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矢印: 下 2">
            <a:extLst>
              <a:ext uri="{FF2B5EF4-FFF2-40B4-BE49-F238E27FC236}">
                <a16:creationId xmlns:a16="http://schemas.microsoft.com/office/drawing/2014/main" id="{252A4BF4-33FE-DB92-9BC0-1F2D3D2088C2}"/>
              </a:ext>
            </a:extLst>
          </p:cNvPr>
          <p:cNvSpPr/>
          <p:nvPr/>
        </p:nvSpPr>
        <p:spPr>
          <a:xfrm rot="16200000">
            <a:off x="3610893" y="4845873"/>
            <a:ext cx="187992" cy="41340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p:sp>
        <p:nvSpPr>
          <p:cNvPr id="31" name="矢印: 下 2">
            <a:extLst>
              <a:ext uri="{FF2B5EF4-FFF2-40B4-BE49-F238E27FC236}">
                <a16:creationId xmlns:a16="http://schemas.microsoft.com/office/drawing/2014/main" id="{5DC5E635-BDB6-B872-E62C-CA9CB5DAA3C8}"/>
              </a:ext>
            </a:extLst>
          </p:cNvPr>
          <p:cNvSpPr/>
          <p:nvPr/>
        </p:nvSpPr>
        <p:spPr>
          <a:xfrm rot="16200000">
            <a:off x="2601364" y="4843876"/>
            <a:ext cx="187992" cy="41340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p:sp>
        <p:nvSpPr>
          <p:cNvPr id="32" name="矢印: 下 2">
            <a:extLst>
              <a:ext uri="{FF2B5EF4-FFF2-40B4-BE49-F238E27FC236}">
                <a16:creationId xmlns:a16="http://schemas.microsoft.com/office/drawing/2014/main" id="{6542DCAE-5805-AE48-CFA6-E7FEA63B660B}"/>
              </a:ext>
            </a:extLst>
          </p:cNvPr>
          <p:cNvSpPr/>
          <p:nvPr/>
        </p:nvSpPr>
        <p:spPr>
          <a:xfrm rot="16200000">
            <a:off x="2596576" y="5437028"/>
            <a:ext cx="187992" cy="41340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C7311CF9-516F-9E93-3181-A2F87B785995}"/>
              </a:ext>
            </a:extLst>
          </p:cNvPr>
          <p:cNvSpPr txBox="1"/>
          <p:nvPr/>
        </p:nvSpPr>
        <p:spPr>
          <a:xfrm>
            <a:off x="2119332" y="937261"/>
            <a:ext cx="5114925" cy="507831"/>
          </a:xfrm>
          <a:prstGeom prst="rect">
            <a:avLst/>
          </a:prstGeom>
          <a:noFill/>
        </p:spPr>
        <p:txBody>
          <a:bodyPr wrap="square" rtlCol="0">
            <a:spAutoFit/>
          </a:bodyPr>
          <a:lstStyle/>
          <a:p>
            <a:pPr algn="ctr"/>
            <a:r>
              <a:rPr lang="en" altLang="ja-JP" sz="2700" dirty="0">
                <a:solidFill>
                  <a:srgbClr val="202124"/>
                </a:solidFill>
                <a:latin typeface="arial" panose="020B0604020202020204" pitchFamily="34" charset="0"/>
              </a:rPr>
              <a:t>Machine Learning Model</a:t>
            </a:r>
            <a:endParaRPr kumimoji="1" lang="ja-JP" altLang="en-US" sz="2700" b="1" dirty="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AB7C292A-F049-7221-5147-371B9F45EF9E}"/>
              </a:ext>
            </a:extLst>
          </p:cNvPr>
          <p:cNvSpPr txBox="1"/>
          <p:nvPr/>
        </p:nvSpPr>
        <p:spPr>
          <a:xfrm>
            <a:off x="5033728" y="3299133"/>
            <a:ext cx="1546169" cy="323165"/>
          </a:xfrm>
          <a:prstGeom prst="rect">
            <a:avLst/>
          </a:prstGeom>
          <a:noFill/>
        </p:spPr>
        <p:txBody>
          <a:bodyPr wrap="square" rtlCol="0">
            <a:spAutoFit/>
          </a:bodyPr>
          <a:lstStyle/>
          <a:p>
            <a:pPr algn="ctr"/>
            <a:r>
              <a:rPr lang="en-US" altLang="ja-JP" sz="1500" b="1" dirty="0">
                <a:latin typeface="Times New Roman" panose="02020603050405020304" pitchFamily="18" charset="0"/>
                <a:cs typeface="Times New Roman" panose="02020603050405020304" pitchFamily="18" charset="0"/>
              </a:rPr>
              <a:t>Training Data</a:t>
            </a:r>
            <a:endParaRPr kumimoji="1" lang="ja-JP" altLang="en-US" sz="1500" b="1" dirty="0">
              <a:latin typeface="Times New Roman" panose="02020603050405020304" pitchFamily="18" charset="0"/>
              <a:cs typeface="Times New Roman" panose="02020603050405020304" pitchFamily="18" charset="0"/>
            </a:endParaRPr>
          </a:p>
        </p:txBody>
      </p:sp>
      <p:grpSp>
        <p:nvGrpSpPr>
          <p:cNvPr id="61" name="グループ化 60">
            <a:extLst>
              <a:ext uri="{FF2B5EF4-FFF2-40B4-BE49-F238E27FC236}">
                <a16:creationId xmlns:a16="http://schemas.microsoft.com/office/drawing/2014/main" id="{A8B89696-1E3E-D7BE-59D7-CD51F3427744}"/>
              </a:ext>
            </a:extLst>
          </p:cNvPr>
          <p:cNvGrpSpPr/>
          <p:nvPr/>
        </p:nvGrpSpPr>
        <p:grpSpPr>
          <a:xfrm>
            <a:off x="63536" y="1576119"/>
            <a:ext cx="6305820" cy="1685624"/>
            <a:chOff x="1456348" y="875091"/>
            <a:chExt cx="8407760" cy="2247499"/>
          </a:xfrm>
        </p:grpSpPr>
        <p:sp>
          <p:nvSpPr>
            <p:cNvPr id="12" name="四角形: 角を丸くする 11">
              <a:extLst>
                <a:ext uri="{FF2B5EF4-FFF2-40B4-BE49-F238E27FC236}">
                  <a16:creationId xmlns:a16="http://schemas.microsoft.com/office/drawing/2014/main" id="{9B27C5A4-9C25-C6E7-4831-8653E1170271}"/>
                </a:ext>
              </a:extLst>
            </p:cNvPr>
            <p:cNvSpPr/>
            <p:nvPr/>
          </p:nvSpPr>
          <p:spPr>
            <a:xfrm>
              <a:off x="1456348" y="1668200"/>
              <a:ext cx="1760783" cy="67059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ysClr val="windowText" lastClr="000000"/>
                  </a:solidFill>
                  <a:latin typeface="Times New Roman" panose="02020603050405020304" pitchFamily="18" charset="0"/>
                  <a:cs typeface="Times New Roman" panose="02020603050405020304" pitchFamily="18" charset="0"/>
                </a:rPr>
                <a:t>1500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楕円 12">
              <a:extLst>
                <a:ext uri="{FF2B5EF4-FFF2-40B4-BE49-F238E27FC236}">
                  <a16:creationId xmlns:a16="http://schemas.microsoft.com/office/drawing/2014/main" id="{5D111EC3-063F-D647-8EBA-C0A8D8997852}"/>
                </a:ext>
              </a:extLst>
            </p:cNvPr>
            <p:cNvSpPr/>
            <p:nvPr/>
          </p:nvSpPr>
          <p:spPr>
            <a:xfrm>
              <a:off x="5682079" y="965891"/>
              <a:ext cx="2212309" cy="36933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ysClr val="windowText" lastClr="000000"/>
                  </a:solidFill>
                  <a:latin typeface="Times New Roman" panose="02020603050405020304" pitchFamily="18" charset="0"/>
                  <a:cs typeface="Times New Roman" panose="02020603050405020304" pitchFamily="18" charset="0"/>
                </a:rPr>
                <a:t>1000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14" name="直線矢印コネクタ 13">
              <a:extLst>
                <a:ext uri="{FF2B5EF4-FFF2-40B4-BE49-F238E27FC236}">
                  <a16:creationId xmlns:a16="http://schemas.microsoft.com/office/drawing/2014/main" id="{14FEBA90-E3E8-2A7C-0408-A2F91DD208BC}"/>
                </a:ext>
              </a:extLst>
            </p:cNvPr>
            <p:cNvCxnSpPr>
              <a:cxnSpLocks/>
              <a:stCxn id="12" idx="3"/>
              <a:endCxn id="13" idx="2"/>
            </p:cNvCxnSpPr>
            <p:nvPr/>
          </p:nvCxnSpPr>
          <p:spPr>
            <a:xfrm flipV="1">
              <a:off x="3217131" y="1150557"/>
              <a:ext cx="2464948" cy="852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4ECCC727-B25B-E381-D2C4-E7F218029EFB}"/>
                </a:ext>
              </a:extLst>
            </p:cNvPr>
            <p:cNvCxnSpPr>
              <a:cxnSpLocks/>
              <a:stCxn id="12" idx="3"/>
              <a:endCxn id="19" idx="2"/>
            </p:cNvCxnSpPr>
            <p:nvPr/>
          </p:nvCxnSpPr>
          <p:spPr>
            <a:xfrm flipV="1">
              <a:off x="3217131" y="1593084"/>
              <a:ext cx="2464949" cy="4104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7D608704-289B-57A7-AA32-700DECB01577}"/>
                </a:ext>
              </a:extLst>
            </p:cNvPr>
            <p:cNvCxnSpPr>
              <a:cxnSpLocks/>
              <a:stCxn id="12" idx="3"/>
              <a:endCxn id="20" idx="2"/>
            </p:cNvCxnSpPr>
            <p:nvPr/>
          </p:nvCxnSpPr>
          <p:spPr>
            <a:xfrm>
              <a:off x="3217131" y="2003495"/>
              <a:ext cx="2464948" cy="206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楕円 18">
              <a:extLst>
                <a:ext uri="{FF2B5EF4-FFF2-40B4-BE49-F238E27FC236}">
                  <a16:creationId xmlns:a16="http://schemas.microsoft.com/office/drawing/2014/main" id="{B609F0D3-03A1-7F8A-D115-6DA01FD4961C}"/>
                </a:ext>
              </a:extLst>
            </p:cNvPr>
            <p:cNvSpPr/>
            <p:nvPr/>
          </p:nvSpPr>
          <p:spPr>
            <a:xfrm>
              <a:off x="5682080" y="1408418"/>
              <a:ext cx="2212308" cy="36933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ysClr val="windowText" lastClr="000000"/>
                  </a:solidFill>
                  <a:latin typeface="Times New Roman" panose="02020603050405020304" pitchFamily="18" charset="0"/>
                  <a:cs typeface="Times New Roman" panose="02020603050405020304" pitchFamily="18" charset="0"/>
                </a:rPr>
                <a:t>1000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sp>
          <p:nvSpPr>
            <p:cNvPr id="20" name="楕円 19">
              <a:extLst>
                <a:ext uri="{FF2B5EF4-FFF2-40B4-BE49-F238E27FC236}">
                  <a16:creationId xmlns:a16="http://schemas.microsoft.com/office/drawing/2014/main" id="{AFD7D2D4-F7F4-4C59-B5B7-CE5554C10465}"/>
                </a:ext>
              </a:extLst>
            </p:cNvPr>
            <p:cNvSpPr/>
            <p:nvPr/>
          </p:nvSpPr>
          <p:spPr>
            <a:xfrm>
              <a:off x="5682079" y="1839467"/>
              <a:ext cx="2212308" cy="36933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ysClr val="windowText" lastClr="000000"/>
                  </a:solidFill>
                  <a:latin typeface="Times New Roman" panose="02020603050405020304" pitchFamily="18" charset="0"/>
                  <a:cs typeface="Times New Roman" panose="02020603050405020304" pitchFamily="18" charset="0"/>
                </a:rPr>
                <a:t>1000</a:t>
              </a:r>
              <a:r>
                <a:rPr kumimoji="1" lang="en-US" altLang="ja-JP" sz="1350" dirty="0">
                  <a:solidFill>
                    <a:sysClr val="windowText" lastClr="000000"/>
                  </a:solidFill>
                  <a:latin typeface="Times New Roman" panose="02020603050405020304" pitchFamily="18" charset="0"/>
                  <a:cs typeface="Times New Roman" panose="02020603050405020304" pitchFamily="18" charset="0"/>
                </a:rPr>
                <a:t>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724CBAE7-9088-9DF9-9D3A-0A99B26B42D4}"/>
                </a:ext>
              </a:extLst>
            </p:cNvPr>
            <p:cNvSpPr/>
            <p:nvPr/>
          </p:nvSpPr>
          <p:spPr>
            <a:xfrm>
              <a:off x="8308511" y="875091"/>
              <a:ext cx="1549614" cy="392130"/>
            </a:xfrm>
            <a:prstGeom prst="roundRect">
              <a:avLst/>
            </a:prstGeom>
            <a:solidFill>
              <a:schemeClr val="bg1"/>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chemeClr val="tx1"/>
                  </a:solidFill>
                  <a:latin typeface="Times New Roman" panose="02020603050405020304" pitchFamily="18" charset="0"/>
                  <a:cs typeface="Times New Roman" panose="02020603050405020304" pitchFamily="18" charset="0"/>
                </a:rPr>
                <a:t>1</a:t>
              </a:r>
              <a:r>
                <a:rPr lang="en" altLang="ja-JP" sz="1350" dirty="0">
                  <a:solidFill>
                    <a:schemeClr val="tx1"/>
                  </a:solidFill>
                </a:rPr>
                <a:t>distribution</a:t>
              </a:r>
              <a:endParaRPr kumimoji="1" lang="ja-JP" altLang="en-US" sz="1350" dirty="0">
                <a:solidFill>
                  <a:schemeClr val="tx1"/>
                </a:solidFill>
                <a:latin typeface="Times New Roman" panose="02020603050405020304" pitchFamily="18" charset="0"/>
                <a:cs typeface="Times New Roman" panose="02020603050405020304" pitchFamily="18" charset="0"/>
              </a:endParaRPr>
            </a:p>
          </p:txBody>
        </p:sp>
        <p:sp>
          <p:nvSpPr>
            <p:cNvPr id="10" name="四角形: 角を丸くする 9">
              <a:extLst>
                <a:ext uri="{FF2B5EF4-FFF2-40B4-BE49-F238E27FC236}">
                  <a16:creationId xmlns:a16="http://schemas.microsoft.com/office/drawing/2014/main" id="{BF7D729A-F6DC-E2B8-4C4B-3987A2FD6C12}"/>
                </a:ext>
              </a:extLst>
            </p:cNvPr>
            <p:cNvSpPr/>
            <p:nvPr/>
          </p:nvSpPr>
          <p:spPr>
            <a:xfrm>
              <a:off x="8308511" y="1370653"/>
              <a:ext cx="1549614" cy="392130"/>
            </a:xfrm>
            <a:prstGeom prst="roundRect">
              <a:avLst/>
            </a:prstGeom>
            <a:solidFill>
              <a:schemeClr val="bg1"/>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chemeClr val="tx1"/>
                  </a:solidFill>
                  <a:latin typeface="Times New Roman" panose="02020603050405020304" pitchFamily="18" charset="0"/>
                  <a:cs typeface="Times New Roman" panose="02020603050405020304" pitchFamily="18" charset="0"/>
                </a:rPr>
                <a:t>1</a:t>
              </a:r>
              <a:r>
                <a:rPr lang="en" altLang="ja-JP" sz="1350" dirty="0">
                  <a:solidFill>
                    <a:schemeClr val="tx1"/>
                  </a:solidFill>
                </a:rPr>
                <a:t>distribution</a:t>
              </a:r>
              <a:endParaRPr kumimoji="1" lang="ja-JP" altLang="en-US" sz="1350" dirty="0">
                <a:solidFill>
                  <a:schemeClr val="tx1"/>
                </a:solidFill>
                <a:latin typeface="Times New Roman" panose="02020603050405020304" pitchFamily="18" charset="0"/>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B3012924-0322-F832-FB78-9F440F24CB40}"/>
                </a:ext>
              </a:extLst>
            </p:cNvPr>
            <p:cNvSpPr/>
            <p:nvPr/>
          </p:nvSpPr>
          <p:spPr>
            <a:xfrm>
              <a:off x="8308511" y="1827398"/>
              <a:ext cx="1548008" cy="392130"/>
            </a:xfrm>
            <a:prstGeom prst="roundRect">
              <a:avLst/>
            </a:prstGeom>
            <a:solidFill>
              <a:schemeClr val="bg1"/>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chemeClr val="tx1"/>
                  </a:solidFill>
                  <a:latin typeface="Times New Roman" panose="02020603050405020304" pitchFamily="18" charset="0"/>
                  <a:cs typeface="Times New Roman" panose="02020603050405020304" pitchFamily="18" charset="0"/>
                </a:rPr>
                <a:t>1</a:t>
              </a:r>
              <a:r>
                <a:rPr lang="en" altLang="ja-JP" sz="1350" dirty="0">
                  <a:solidFill>
                    <a:schemeClr val="tx1"/>
                  </a:solidFill>
                </a:rPr>
                <a:t>distribution</a:t>
              </a:r>
              <a:endParaRPr kumimoji="1" lang="ja-JP" altLang="en-US" sz="1350" dirty="0">
                <a:solidFill>
                  <a:schemeClr val="tx1"/>
                </a:solidFill>
                <a:latin typeface="Times New Roman" panose="02020603050405020304" pitchFamily="18" charset="0"/>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11DA029E-D253-87A3-424D-EDBC5BA667E9}"/>
                </a:ext>
              </a:extLst>
            </p:cNvPr>
            <p:cNvCxnSpPr>
              <a:cxnSpLocks/>
              <a:stCxn id="13" idx="6"/>
              <a:endCxn id="9" idx="1"/>
            </p:cNvCxnSpPr>
            <p:nvPr/>
          </p:nvCxnSpPr>
          <p:spPr>
            <a:xfrm flipV="1">
              <a:off x="7894388" y="1071156"/>
              <a:ext cx="414123" cy="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D60452B8-5FDA-E675-B38A-D2E59F335EEC}"/>
                </a:ext>
              </a:extLst>
            </p:cNvPr>
            <p:cNvCxnSpPr>
              <a:cxnSpLocks/>
              <a:stCxn id="20" idx="6"/>
              <a:endCxn id="11" idx="1"/>
            </p:cNvCxnSpPr>
            <p:nvPr/>
          </p:nvCxnSpPr>
          <p:spPr>
            <a:xfrm flipV="1">
              <a:off x="7894387" y="2023463"/>
              <a:ext cx="414124" cy="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BA9DF5B3-CDA5-6D3C-FC30-9656F3AD0A1B}"/>
                </a:ext>
              </a:extLst>
            </p:cNvPr>
            <p:cNvCxnSpPr>
              <a:cxnSpLocks/>
              <a:stCxn id="19" idx="6"/>
              <a:endCxn id="10" idx="1"/>
            </p:cNvCxnSpPr>
            <p:nvPr/>
          </p:nvCxnSpPr>
          <p:spPr>
            <a:xfrm flipV="1">
              <a:off x="7894388" y="1566718"/>
              <a:ext cx="414123" cy="26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9A55FD32-8B2F-EA5F-7674-D1B0AC047E59}"/>
                </a:ext>
              </a:extLst>
            </p:cNvPr>
            <p:cNvCxnSpPr>
              <a:cxnSpLocks/>
              <a:stCxn id="12" idx="3"/>
              <a:endCxn id="22" idx="2"/>
            </p:cNvCxnSpPr>
            <p:nvPr/>
          </p:nvCxnSpPr>
          <p:spPr>
            <a:xfrm>
              <a:off x="3217131" y="2003495"/>
              <a:ext cx="2464948" cy="443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楕円 21">
              <a:extLst>
                <a:ext uri="{FF2B5EF4-FFF2-40B4-BE49-F238E27FC236}">
                  <a16:creationId xmlns:a16="http://schemas.microsoft.com/office/drawing/2014/main" id="{1D4465BF-3835-47EC-6CE2-AB22DE5D8BFC}"/>
                </a:ext>
              </a:extLst>
            </p:cNvPr>
            <p:cNvSpPr/>
            <p:nvPr/>
          </p:nvSpPr>
          <p:spPr>
            <a:xfrm>
              <a:off x="5682079" y="2262208"/>
              <a:ext cx="2212308" cy="36933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ysClr val="windowText" lastClr="000000"/>
                  </a:solidFill>
                  <a:latin typeface="Times New Roman" panose="02020603050405020304" pitchFamily="18" charset="0"/>
                  <a:cs typeface="Times New Roman" panose="02020603050405020304" pitchFamily="18" charset="0"/>
                </a:rPr>
                <a:t>1000</a:t>
              </a:r>
              <a:r>
                <a:rPr kumimoji="1" lang="en-US" altLang="ja-JP" sz="1350" dirty="0">
                  <a:solidFill>
                    <a:sysClr val="windowText" lastClr="000000"/>
                  </a:solidFill>
                  <a:latin typeface="Times New Roman" panose="02020603050405020304" pitchFamily="18" charset="0"/>
                  <a:cs typeface="Times New Roman" panose="02020603050405020304" pitchFamily="18" charset="0"/>
                </a:rPr>
                <a:t>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44" name="直線矢印コネクタ 43">
              <a:extLst>
                <a:ext uri="{FF2B5EF4-FFF2-40B4-BE49-F238E27FC236}">
                  <a16:creationId xmlns:a16="http://schemas.microsoft.com/office/drawing/2014/main" id="{6600A158-C224-9553-76D1-D6C1346CDB78}"/>
                </a:ext>
              </a:extLst>
            </p:cNvPr>
            <p:cNvCxnSpPr>
              <a:cxnSpLocks/>
              <a:stCxn id="12" idx="3"/>
              <a:endCxn id="45" idx="2"/>
            </p:cNvCxnSpPr>
            <p:nvPr/>
          </p:nvCxnSpPr>
          <p:spPr>
            <a:xfrm>
              <a:off x="3217131" y="2003495"/>
              <a:ext cx="2464948" cy="864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楕円 44">
              <a:extLst>
                <a:ext uri="{FF2B5EF4-FFF2-40B4-BE49-F238E27FC236}">
                  <a16:creationId xmlns:a16="http://schemas.microsoft.com/office/drawing/2014/main" id="{891EA3D3-4C92-BA9A-996A-34571A6B6746}"/>
                </a:ext>
              </a:extLst>
            </p:cNvPr>
            <p:cNvSpPr/>
            <p:nvPr/>
          </p:nvSpPr>
          <p:spPr>
            <a:xfrm>
              <a:off x="5682079" y="2682983"/>
              <a:ext cx="2212308" cy="36933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ysClr val="windowText" lastClr="000000"/>
                  </a:solidFill>
                  <a:latin typeface="Times New Roman" panose="02020603050405020304" pitchFamily="18" charset="0"/>
                  <a:cs typeface="Times New Roman" panose="02020603050405020304" pitchFamily="18" charset="0"/>
                </a:rPr>
                <a:t>1000</a:t>
              </a:r>
              <a:r>
                <a:rPr kumimoji="1" lang="en-US" altLang="ja-JP" sz="1350" dirty="0">
                  <a:solidFill>
                    <a:sysClr val="windowText" lastClr="000000"/>
                  </a:solidFill>
                  <a:latin typeface="Times New Roman" panose="02020603050405020304" pitchFamily="18" charset="0"/>
                  <a:cs typeface="Times New Roman" panose="02020603050405020304" pitchFamily="18" charset="0"/>
                </a:rPr>
                <a:t> samples</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sp>
          <p:nvSpPr>
            <p:cNvPr id="51" name="四角形: 角を丸くする 50">
              <a:extLst>
                <a:ext uri="{FF2B5EF4-FFF2-40B4-BE49-F238E27FC236}">
                  <a16:creationId xmlns:a16="http://schemas.microsoft.com/office/drawing/2014/main" id="{B27599E6-2D5C-BB40-50C2-A8389E1084F5}"/>
                </a:ext>
              </a:extLst>
            </p:cNvPr>
            <p:cNvSpPr/>
            <p:nvPr/>
          </p:nvSpPr>
          <p:spPr>
            <a:xfrm>
              <a:off x="8307782" y="2282462"/>
              <a:ext cx="1556326" cy="392130"/>
            </a:xfrm>
            <a:prstGeom prst="roundRect">
              <a:avLst/>
            </a:prstGeom>
            <a:solidFill>
              <a:schemeClr val="bg1"/>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chemeClr val="tx1"/>
                  </a:solidFill>
                  <a:latin typeface="Times New Roman" panose="02020603050405020304" pitchFamily="18" charset="0"/>
                  <a:cs typeface="Times New Roman" panose="02020603050405020304" pitchFamily="18" charset="0"/>
                </a:rPr>
                <a:t>1</a:t>
              </a:r>
              <a:r>
                <a:rPr lang="en" altLang="ja-JP" sz="1350" dirty="0">
                  <a:solidFill>
                    <a:schemeClr val="tx1"/>
                  </a:solidFill>
                </a:rPr>
                <a:t>distribution</a:t>
              </a:r>
              <a:endParaRPr kumimoji="1" lang="ja-JP" altLang="en-US" sz="1350" dirty="0">
                <a:solidFill>
                  <a:schemeClr val="tx1"/>
                </a:solidFill>
                <a:latin typeface="Times New Roman" panose="02020603050405020304" pitchFamily="18" charset="0"/>
                <a:cs typeface="Times New Roman" panose="02020603050405020304" pitchFamily="18" charset="0"/>
              </a:endParaRPr>
            </a:p>
          </p:txBody>
        </p:sp>
        <p:cxnSp>
          <p:nvCxnSpPr>
            <p:cNvPr id="52" name="直線矢印コネクタ 51">
              <a:extLst>
                <a:ext uri="{FF2B5EF4-FFF2-40B4-BE49-F238E27FC236}">
                  <a16:creationId xmlns:a16="http://schemas.microsoft.com/office/drawing/2014/main" id="{5C226E9A-F4F8-FF23-184A-8FE3E0096A7C}"/>
                </a:ext>
              </a:extLst>
            </p:cNvPr>
            <p:cNvCxnSpPr>
              <a:cxnSpLocks/>
              <a:stCxn id="22" idx="6"/>
              <a:endCxn id="51" idx="1"/>
            </p:cNvCxnSpPr>
            <p:nvPr/>
          </p:nvCxnSpPr>
          <p:spPr>
            <a:xfrm>
              <a:off x="7894387" y="2446874"/>
              <a:ext cx="413395" cy="316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四角形: 角を丸くする 55">
              <a:extLst>
                <a:ext uri="{FF2B5EF4-FFF2-40B4-BE49-F238E27FC236}">
                  <a16:creationId xmlns:a16="http://schemas.microsoft.com/office/drawing/2014/main" id="{B66658EC-59EA-EA7B-83B9-8B107201B126}"/>
                </a:ext>
              </a:extLst>
            </p:cNvPr>
            <p:cNvSpPr/>
            <p:nvPr/>
          </p:nvSpPr>
          <p:spPr>
            <a:xfrm>
              <a:off x="8307782" y="2730460"/>
              <a:ext cx="1549615" cy="392130"/>
            </a:xfrm>
            <a:prstGeom prst="roundRect">
              <a:avLst/>
            </a:prstGeom>
            <a:solidFill>
              <a:schemeClr val="bg1"/>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solidFill>
                    <a:schemeClr val="tx1"/>
                  </a:solidFill>
                  <a:latin typeface="Times New Roman" panose="02020603050405020304" pitchFamily="18" charset="0"/>
                  <a:cs typeface="Times New Roman" panose="02020603050405020304" pitchFamily="18" charset="0"/>
                </a:rPr>
                <a:t>1</a:t>
              </a:r>
              <a:r>
                <a:rPr lang="en" altLang="ja-JP" sz="1350" dirty="0">
                  <a:solidFill>
                    <a:schemeClr val="tx1"/>
                  </a:solidFill>
                </a:rPr>
                <a:t>distribution</a:t>
              </a:r>
              <a:endParaRPr kumimoji="1" lang="ja-JP" altLang="en-US" sz="1350" dirty="0">
                <a:solidFill>
                  <a:schemeClr val="tx1"/>
                </a:solidFill>
                <a:latin typeface="Times New Roman" panose="02020603050405020304" pitchFamily="18" charset="0"/>
                <a:cs typeface="Times New Roman" panose="02020603050405020304" pitchFamily="18" charset="0"/>
              </a:endParaRPr>
            </a:p>
          </p:txBody>
        </p:sp>
        <p:cxnSp>
          <p:nvCxnSpPr>
            <p:cNvPr id="57" name="直線矢印コネクタ 56">
              <a:extLst>
                <a:ext uri="{FF2B5EF4-FFF2-40B4-BE49-F238E27FC236}">
                  <a16:creationId xmlns:a16="http://schemas.microsoft.com/office/drawing/2014/main" id="{E962488B-0CAA-A5FD-0E20-CE806B9BA6C4}"/>
                </a:ext>
              </a:extLst>
            </p:cNvPr>
            <p:cNvCxnSpPr>
              <a:cxnSpLocks/>
              <a:stCxn id="45" idx="6"/>
              <a:endCxn id="56" idx="1"/>
            </p:cNvCxnSpPr>
            <p:nvPr/>
          </p:nvCxnSpPr>
          <p:spPr>
            <a:xfrm>
              <a:off x="7894387" y="2867649"/>
              <a:ext cx="413395" cy="58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楕円 16">
              <a:extLst>
                <a:ext uri="{FF2B5EF4-FFF2-40B4-BE49-F238E27FC236}">
                  <a16:creationId xmlns:a16="http://schemas.microsoft.com/office/drawing/2014/main" id="{86D22DEE-D0F0-1070-F09B-748D3C37BAD9}"/>
                </a:ext>
              </a:extLst>
            </p:cNvPr>
            <p:cNvSpPr/>
            <p:nvPr/>
          </p:nvSpPr>
          <p:spPr>
            <a:xfrm>
              <a:off x="3569213" y="1577026"/>
              <a:ext cx="1760783" cy="835570"/>
            </a:xfrm>
            <a:prstGeom prst="ellips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ja-JP" sz="1350" dirty="0">
                  <a:solidFill>
                    <a:srgbClr val="202124"/>
                  </a:solidFill>
                  <a:latin typeface="arial" panose="020B0604020202020204" pitchFamily="34" charset="0"/>
                </a:rPr>
                <a:t>random selection</a:t>
              </a:r>
              <a:endParaRPr kumimoji="1"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p:grpSp>
      <p:sp>
        <p:nvSpPr>
          <p:cNvPr id="67" name="テキスト ボックス 66">
            <a:extLst>
              <a:ext uri="{FF2B5EF4-FFF2-40B4-BE49-F238E27FC236}">
                <a16:creationId xmlns:a16="http://schemas.microsoft.com/office/drawing/2014/main" id="{69A95692-1A9D-5D42-2D37-31657FE6A93D}"/>
              </a:ext>
            </a:extLst>
          </p:cNvPr>
          <p:cNvSpPr txBox="1"/>
          <p:nvPr/>
        </p:nvSpPr>
        <p:spPr>
          <a:xfrm>
            <a:off x="175654" y="3036223"/>
            <a:ext cx="4888880" cy="784830"/>
          </a:xfrm>
          <a:prstGeom prst="rect">
            <a:avLst/>
          </a:prstGeom>
          <a:noFill/>
        </p:spPr>
        <p:txBody>
          <a:bodyPr wrap="square" rtlCol="0">
            <a:spAutoFit/>
          </a:bodyPr>
          <a:lstStyle/>
          <a:p>
            <a:r>
              <a:rPr lang="en-US" altLang="ja-JP" sz="1500" u="sng" dirty="0">
                <a:latin typeface="Times New Roman" panose="02020603050405020304" pitchFamily="18" charset="0"/>
                <a:cs typeface="Times New Roman" panose="02020603050405020304" pitchFamily="18" charset="0"/>
              </a:rPr>
              <a:t>Training Data</a:t>
            </a:r>
            <a:endParaRPr kumimoji="1" lang="en-US" altLang="ja-JP" sz="1500" u="sng" dirty="0">
              <a:latin typeface="Times New Roman" panose="02020603050405020304" pitchFamily="18" charset="0"/>
              <a:cs typeface="Times New Roman" panose="02020603050405020304" pitchFamily="18" charset="0"/>
            </a:endParaRPr>
          </a:p>
          <a:p>
            <a:r>
              <a:rPr lang="en" altLang="ja-JP" sz="1500" dirty="0">
                <a:latin typeface="Times New Roman" panose="02020603050405020304" pitchFamily="18" charset="0"/>
                <a:cs typeface="Times New Roman" panose="02020603050405020304" pitchFamily="18" charset="0"/>
              </a:rPr>
              <a:t>2(H/W)×3(temperature)×4(incident energy) = 24 patterns</a:t>
            </a:r>
            <a:endParaRPr kumimoji="1" lang="ja-JP" altLang="en-US" sz="1500">
              <a:latin typeface="Times New Roman" panose="02020603050405020304" pitchFamily="18" charset="0"/>
              <a:cs typeface="Times New Roman" panose="02020603050405020304" pitchFamily="18" charset="0"/>
            </a:endParaRPr>
          </a:p>
          <a:p>
            <a:r>
              <a:rPr kumimoji="1" lang="ja-JP" altLang="en-US" sz="1500">
                <a:latin typeface="Times New Roman" panose="02020603050405020304" pitchFamily="18" charset="0"/>
                <a:cs typeface="Times New Roman" panose="02020603050405020304" pitchFamily="18" charset="0"/>
              </a:rPr>
              <a:t>→</a:t>
            </a:r>
            <a:r>
              <a:rPr lang="en-US" altLang="ja-JP" sz="1500" dirty="0">
                <a:latin typeface="Times New Roman" panose="02020603050405020304" pitchFamily="18" charset="0"/>
                <a:cs typeface="Times New Roman" panose="02020603050405020304" pitchFamily="18" charset="0"/>
              </a:rPr>
              <a:t> 24×5(</a:t>
            </a:r>
            <a:r>
              <a:rPr lang="en" altLang="ja-JP" sz="1500" dirty="0">
                <a:solidFill>
                  <a:srgbClr val="202124"/>
                </a:solidFill>
                <a:latin typeface="Times New Roman" panose="02020603050405020304" pitchFamily="18" charset="0"/>
                <a:cs typeface="Times New Roman" panose="02020603050405020304" pitchFamily="18" charset="0"/>
              </a:rPr>
              <a:t>random selections</a:t>
            </a:r>
            <a:r>
              <a:rPr lang="en-US" altLang="ja-JP" sz="1500" dirty="0">
                <a:latin typeface="Times New Roman" panose="02020603050405020304" pitchFamily="18" charset="0"/>
                <a:cs typeface="Times New Roman" panose="02020603050405020304" pitchFamily="18" charset="0"/>
              </a:rPr>
              <a:t>)</a:t>
            </a:r>
            <a:r>
              <a:rPr lang="ja-JP" altLang="en-US" sz="1500">
                <a:latin typeface="Times New Roman" panose="02020603050405020304" pitchFamily="18" charset="0"/>
                <a:cs typeface="Times New Roman" panose="02020603050405020304" pitchFamily="18" charset="0"/>
              </a:rPr>
              <a:t> </a:t>
            </a:r>
            <a:r>
              <a:rPr kumimoji="1" lang="en-US" altLang="ja-JP" sz="1500" dirty="0">
                <a:latin typeface="Times New Roman" panose="02020603050405020304" pitchFamily="18" charset="0"/>
                <a:cs typeface="Times New Roman" panose="02020603050405020304" pitchFamily="18" charset="0"/>
              </a:rPr>
              <a:t>= </a:t>
            </a:r>
            <a:r>
              <a:rPr lang="en-US" altLang="ja-JP" sz="1500" dirty="0">
                <a:latin typeface="Times New Roman" panose="02020603050405020304" pitchFamily="18" charset="0"/>
                <a:cs typeface="Times New Roman" panose="02020603050405020304" pitchFamily="18" charset="0"/>
              </a:rPr>
              <a:t>120 </a:t>
            </a:r>
            <a:r>
              <a:rPr kumimoji="1" lang="en-US" altLang="ja-JP" sz="1500" dirty="0">
                <a:latin typeface="Times New Roman" panose="02020603050405020304" pitchFamily="18" charset="0"/>
                <a:cs typeface="Times New Roman" panose="02020603050405020304" pitchFamily="18" charset="0"/>
              </a:rPr>
              <a:t>training data</a:t>
            </a:r>
            <a:endParaRPr kumimoji="1" lang="ja-JP" altLang="en-US" sz="15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4C71B5FC-C755-0CEC-8539-79166DD8EF0A}"/>
                  </a:ext>
                </a:extLst>
              </p:cNvPr>
              <p:cNvSpPr/>
              <p:nvPr/>
            </p:nvSpPr>
            <p:spPr>
              <a:xfrm>
                <a:off x="1039379" y="5399360"/>
                <a:ext cx="1449277" cy="4887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ysClr val="windowText" lastClr="000000"/>
                    </a:solidFill>
                    <a:latin typeface="Times New Roman" panose="02020603050405020304" pitchFamily="18" charset="0"/>
                    <a:cs typeface="Times New Roman" panose="02020603050405020304" pitchFamily="18" charset="0"/>
                  </a:rPr>
                  <a:t>Incident Energy (</a:t>
                </a:r>
                <a14:m>
                  <m:oMath xmlns:m="http://schemas.openxmlformats.org/officeDocument/2006/math">
                    <m:sSub>
                      <m:sSubPr>
                        <m:ctrlPr>
                          <a:rPr lang="en-US" altLang="ja-JP" sz="1350" i="1">
                            <a:solidFill>
                              <a:schemeClr val="tx1"/>
                            </a:solidFill>
                            <a:latin typeface="Cambria Math" panose="02040503050406030204" pitchFamily="18" charset="0"/>
                          </a:rPr>
                        </m:ctrlPr>
                      </m:sSubPr>
                      <m:e>
                        <m:r>
                          <a:rPr lang="en-US" altLang="ja-JP" sz="1350" i="1">
                            <a:solidFill>
                              <a:schemeClr val="tx1"/>
                            </a:solidFill>
                            <a:latin typeface="Cambria Math" panose="02040503050406030204" pitchFamily="18" charset="0"/>
                          </a:rPr>
                          <m:t>𝐸</m:t>
                        </m:r>
                      </m:e>
                      <m:sub>
                        <m:r>
                          <m:rPr>
                            <m:sty m:val="p"/>
                          </m:rPr>
                          <a:rPr lang="en-US" altLang="ja-JP" sz="1350">
                            <a:solidFill>
                              <a:schemeClr val="tx1"/>
                            </a:solidFill>
                            <a:latin typeface="Cambria Math" panose="02040503050406030204" pitchFamily="18" charset="0"/>
                          </a:rPr>
                          <m:t>in</m:t>
                        </m:r>
                      </m:sub>
                    </m:sSub>
                  </m:oMath>
                </a14:m>
                <a:r>
                  <a:rPr lang="en-US" altLang="ja-JP" sz="1350" dirty="0">
                    <a:solidFill>
                      <a:sysClr val="windowText" lastClr="000000"/>
                    </a:solidFill>
                    <a:latin typeface="Times New Roman" panose="02020603050405020304" pitchFamily="18" charset="0"/>
                    <a:cs typeface="Times New Roman" panose="02020603050405020304" pitchFamily="18" charset="0"/>
                  </a:rPr>
                  <a:t>) </a:t>
                </a:r>
                <a:endParaRPr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mc:Choice>
        <mc:Fallback xmlns="">
          <p:sp>
            <p:nvSpPr>
              <p:cNvPr id="33" name="正方形/長方形 32">
                <a:extLst>
                  <a:ext uri="{FF2B5EF4-FFF2-40B4-BE49-F238E27FC236}">
                    <a16:creationId xmlns:a16="http://schemas.microsoft.com/office/drawing/2014/main" id="{4C71B5FC-C755-0CEC-8539-79166DD8EF0A}"/>
                  </a:ext>
                </a:extLst>
              </p:cNvPr>
              <p:cNvSpPr>
                <a:spLocks noRot="1" noChangeAspect="1" noMove="1" noResize="1" noEditPoints="1" noAdjustHandles="1" noChangeArrowheads="1" noChangeShapeType="1" noTextEdit="1"/>
              </p:cNvSpPr>
              <p:nvPr/>
            </p:nvSpPr>
            <p:spPr>
              <a:xfrm>
                <a:off x="1039379" y="5399360"/>
                <a:ext cx="1449277" cy="488742"/>
              </a:xfrm>
              <a:prstGeom prst="rect">
                <a:avLst/>
              </a:prstGeom>
              <a:blipFill>
                <a:blip r:embed="rId2"/>
                <a:stretch>
                  <a:fillRect t="-2439" b="-9756"/>
                </a:stretch>
              </a:blipFill>
              <a:ln>
                <a:solidFill>
                  <a:schemeClr val="tx1"/>
                </a:solidFill>
              </a:ln>
            </p:spPr>
            <p:txBody>
              <a:bodyPr/>
              <a:lstStyle/>
              <a:p>
                <a:r>
                  <a:rPr lang="ja-JP" altLang="en-US">
                    <a:noFill/>
                  </a:rPr>
                  <a:t> </a:t>
                </a:r>
              </a:p>
            </p:txBody>
          </p:sp>
        </mc:Fallback>
      </mc:AlternateContent>
      <p:sp>
        <p:nvSpPr>
          <p:cNvPr id="34" name="正方形/長方形 33">
            <a:extLst>
              <a:ext uri="{FF2B5EF4-FFF2-40B4-BE49-F238E27FC236}">
                <a16:creationId xmlns:a16="http://schemas.microsoft.com/office/drawing/2014/main" id="{5A65A505-236E-26F5-BC27-D77739AD789E}"/>
              </a:ext>
            </a:extLst>
          </p:cNvPr>
          <p:cNvSpPr/>
          <p:nvPr/>
        </p:nvSpPr>
        <p:spPr>
          <a:xfrm>
            <a:off x="3942851" y="4630483"/>
            <a:ext cx="4591698" cy="8486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nSpc>
                <a:spcPts val="1395"/>
              </a:lnSpc>
              <a:buAutoNum type="arabicPeriod"/>
            </a:pPr>
            <a:r>
              <a:rPr lang="en-US" altLang="ja-JP" sz="1350" dirty="0">
                <a:solidFill>
                  <a:schemeClr val="tx1"/>
                </a:solidFill>
                <a:latin typeface="Times New Roman" panose="02020603050405020304" pitchFamily="18" charset="0"/>
                <a:cs typeface="Times New Roman" panose="02020603050405020304" pitchFamily="18" charset="0"/>
              </a:rPr>
              <a:t>Distributions of translational energy of emitted H atoms</a:t>
            </a:r>
          </a:p>
          <a:p>
            <a:pPr marL="257175" indent="-257175">
              <a:lnSpc>
                <a:spcPts val="1395"/>
              </a:lnSpc>
              <a:buFontTx/>
              <a:buAutoNum type="arabicPeriod"/>
            </a:pPr>
            <a:r>
              <a:rPr lang="en-US" altLang="ja-JP" sz="1350" dirty="0">
                <a:solidFill>
                  <a:schemeClr val="tx1"/>
                </a:solidFill>
                <a:latin typeface="Times New Roman" panose="02020603050405020304" pitchFamily="18" charset="0"/>
                <a:cs typeface="Times New Roman" panose="02020603050405020304" pitchFamily="18" charset="0"/>
              </a:rPr>
              <a:t>Distributions of translational energy of emitted H</a:t>
            </a:r>
            <a:r>
              <a:rPr lang="en-US" altLang="ja-JP" sz="1350" baseline="-25000" dirty="0">
                <a:solidFill>
                  <a:schemeClr val="tx1"/>
                </a:solidFill>
                <a:latin typeface="Times New Roman" panose="02020603050405020304" pitchFamily="18" charset="0"/>
                <a:cs typeface="Times New Roman" panose="02020603050405020304" pitchFamily="18" charset="0"/>
              </a:rPr>
              <a:t>2</a:t>
            </a:r>
            <a:r>
              <a:rPr lang="en-US" altLang="ja-JP" sz="1350" dirty="0">
                <a:solidFill>
                  <a:schemeClr val="tx1"/>
                </a:solidFill>
                <a:latin typeface="Times New Roman" panose="02020603050405020304" pitchFamily="18" charset="0"/>
                <a:cs typeface="Times New Roman" panose="02020603050405020304" pitchFamily="18" charset="0"/>
              </a:rPr>
              <a:t> molecules</a:t>
            </a:r>
          </a:p>
          <a:p>
            <a:pPr marL="257175" indent="-257175">
              <a:lnSpc>
                <a:spcPts val="1395"/>
              </a:lnSpc>
              <a:buAutoNum type="arabicPeriod"/>
            </a:pPr>
            <a:r>
              <a:rPr lang="en-US" altLang="ja-JP" sz="1350" dirty="0">
                <a:solidFill>
                  <a:schemeClr val="tx1"/>
                </a:solidFill>
                <a:latin typeface="Times New Roman" panose="02020603050405020304" pitchFamily="18" charset="0"/>
                <a:cs typeface="Times New Roman" panose="02020603050405020304" pitchFamily="18" charset="0"/>
              </a:rPr>
              <a:t>Distributions of rotational states of emitted  H</a:t>
            </a:r>
            <a:r>
              <a:rPr lang="en-US" altLang="ja-JP" sz="1350" baseline="-25000" dirty="0">
                <a:solidFill>
                  <a:schemeClr val="tx1"/>
                </a:solidFill>
                <a:latin typeface="Times New Roman" panose="02020603050405020304" pitchFamily="18" charset="0"/>
                <a:cs typeface="Times New Roman" panose="02020603050405020304" pitchFamily="18" charset="0"/>
              </a:rPr>
              <a:t>2</a:t>
            </a:r>
            <a:r>
              <a:rPr lang="en-US" altLang="ja-JP" sz="1350" dirty="0">
                <a:solidFill>
                  <a:schemeClr val="tx1"/>
                </a:solidFill>
                <a:latin typeface="Times New Roman" panose="02020603050405020304" pitchFamily="18" charset="0"/>
                <a:cs typeface="Times New Roman" panose="02020603050405020304" pitchFamily="18" charset="0"/>
              </a:rPr>
              <a:t> molecules</a:t>
            </a:r>
          </a:p>
          <a:p>
            <a:pPr marL="257175" indent="-257175">
              <a:lnSpc>
                <a:spcPts val="1395"/>
              </a:lnSpc>
              <a:buFontTx/>
              <a:buAutoNum type="arabicPeriod"/>
            </a:pPr>
            <a:r>
              <a:rPr lang="en-US" altLang="ja-JP" sz="1350" dirty="0">
                <a:solidFill>
                  <a:schemeClr val="tx1"/>
                </a:solidFill>
                <a:latin typeface="Times New Roman" panose="02020603050405020304" pitchFamily="18" charset="0"/>
                <a:cs typeface="Times New Roman" panose="02020603050405020304" pitchFamily="18" charset="0"/>
              </a:rPr>
              <a:t>Distributions of vibrational states of emitted  H</a:t>
            </a:r>
            <a:r>
              <a:rPr lang="en-US" altLang="ja-JP" sz="1350" baseline="-25000" dirty="0">
                <a:solidFill>
                  <a:schemeClr val="tx1"/>
                </a:solidFill>
                <a:latin typeface="Times New Roman" panose="02020603050405020304" pitchFamily="18" charset="0"/>
                <a:cs typeface="Times New Roman" panose="02020603050405020304" pitchFamily="18" charset="0"/>
              </a:rPr>
              <a:t>2</a:t>
            </a:r>
            <a:r>
              <a:rPr lang="en-US" altLang="ja-JP" sz="1350" dirty="0">
                <a:solidFill>
                  <a:schemeClr val="tx1"/>
                </a:solidFill>
                <a:latin typeface="Times New Roman" panose="02020603050405020304" pitchFamily="18" charset="0"/>
                <a:cs typeface="Times New Roman" panose="02020603050405020304" pitchFamily="18" charset="0"/>
              </a:rPr>
              <a:t> molecules</a:t>
            </a:r>
          </a:p>
        </p:txBody>
      </p:sp>
      <p:sp>
        <p:nvSpPr>
          <p:cNvPr id="37" name="正方形/長方形 36">
            <a:extLst>
              <a:ext uri="{FF2B5EF4-FFF2-40B4-BE49-F238E27FC236}">
                <a16:creationId xmlns:a16="http://schemas.microsoft.com/office/drawing/2014/main" id="{3371E299-7F68-30AD-D1FC-4444EA484363}"/>
              </a:ext>
            </a:extLst>
          </p:cNvPr>
          <p:cNvSpPr/>
          <p:nvPr/>
        </p:nvSpPr>
        <p:spPr>
          <a:xfrm rot="16200000">
            <a:off x="2378777" y="4764381"/>
            <a:ext cx="1677691" cy="5697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latin typeface="Times New Roman" panose="02020603050405020304" pitchFamily="18" charset="0"/>
                <a:cs typeface="Times New Roman" panose="02020603050405020304" pitchFamily="18" charset="0"/>
              </a:rPr>
              <a:t>Fully Connected Network</a:t>
            </a:r>
            <a:endParaRPr lang="ja-JP" altLang="en-US" sz="1350" dirty="0">
              <a:solidFill>
                <a:schemeClr val="tx1"/>
              </a:solidFill>
              <a:latin typeface="Times New Roman" panose="02020603050405020304" pitchFamily="18" charset="0"/>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85A50195-8849-0293-2D7C-D08D8DADC532}"/>
              </a:ext>
            </a:extLst>
          </p:cNvPr>
          <p:cNvSpPr txBox="1"/>
          <p:nvPr/>
        </p:nvSpPr>
        <p:spPr>
          <a:xfrm>
            <a:off x="1225006" y="3864160"/>
            <a:ext cx="1078021" cy="369332"/>
          </a:xfrm>
          <a:prstGeom prst="rect">
            <a:avLst/>
          </a:prstGeom>
          <a:noFill/>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Input</a:t>
            </a:r>
            <a:endParaRPr lang="ja-JP"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0" name="正方形/長方形 69">
                <a:extLst>
                  <a:ext uri="{FF2B5EF4-FFF2-40B4-BE49-F238E27FC236}">
                    <a16:creationId xmlns:a16="http://schemas.microsoft.com/office/drawing/2014/main" id="{614FDDC7-A6C1-7794-7392-CFDEFADF6FF1}"/>
                  </a:ext>
                </a:extLst>
              </p:cNvPr>
              <p:cNvSpPr/>
              <p:nvPr/>
            </p:nvSpPr>
            <p:spPr>
              <a:xfrm>
                <a:off x="1060703" y="4787320"/>
                <a:ext cx="1431690" cy="4907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latin typeface="Times New Roman" panose="02020603050405020304" pitchFamily="18" charset="0"/>
                    <a:cs typeface="Times New Roman" panose="02020603050405020304" pitchFamily="18" charset="0"/>
                  </a:rPr>
                  <a:t>Material Temperature (</a:t>
                </a:r>
                <a14:m>
                  <m:oMath xmlns:m="http://schemas.openxmlformats.org/officeDocument/2006/math">
                    <m:sSub>
                      <m:sSubPr>
                        <m:ctrlPr>
                          <a:rPr lang="en-US" altLang="ja-JP" sz="1350" i="1">
                            <a:solidFill>
                              <a:schemeClr val="tx1"/>
                            </a:solidFill>
                            <a:latin typeface="Cambria Math" panose="02040503050406030204" pitchFamily="18" charset="0"/>
                          </a:rPr>
                        </m:ctrlPr>
                      </m:sSubPr>
                      <m:e>
                        <m:r>
                          <a:rPr lang="en-US" altLang="ja-JP" sz="1350" i="1">
                            <a:solidFill>
                              <a:schemeClr val="tx1"/>
                            </a:solidFill>
                            <a:latin typeface="Cambria Math" panose="02040503050406030204" pitchFamily="18" charset="0"/>
                          </a:rPr>
                          <m:t>𝑇</m:t>
                        </m:r>
                      </m:e>
                      <m:sub>
                        <m:r>
                          <m:rPr>
                            <m:sty m:val="p"/>
                          </m:rPr>
                          <a:rPr lang="en-US" altLang="ja-JP" sz="1350">
                            <a:solidFill>
                              <a:schemeClr val="tx1"/>
                            </a:solidFill>
                            <a:latin typeface="Cambria Math" panose="02040503050406030204" pitchFamily="18" charset="0"/>
                          </a:rPr>
                          <m:t>m</m:t>
                        </m:r>
                      </m:sub>
                    </m:sSub>
                    <m:r>
                      <a:rPr lang="en-US" altLang="ja-JP" sz="1350" i="1">
                        <a:solidFill>
                          <a:schemeClr val="tx1"/>
                        </a:solidFill>
                        <a:latin typeface="Cambria Math" panose="02040503050406030204" pitchFamily="18" charset="0"/>
                      </a:rPr>
                      <m:t> </m:t>
                    </m:r>
                  </m:oMath>
                </a14:m>
                <a:r>
                  <a:rPr lang="en-US" altLang="ja-JP" sz="1350" dirty="0">
                    <a:solidFill>
                      <a:schemeClr val="tx1"/>
                    </a:solidFill>
                    <a:latin typeface="Times New Roman" panose="02020603050405020304" pitchFamily="18" charset="0"/>
                    <a:cs typeface="Times New Roman" panose="02020603050405020304" pitchFamily="18" charset="0"/>
                  </a:rPr>
                  <a:t>)</a:t>
                </a:r>
                <a:endParaRPr lang="ja-JP" altLang="en-US" sz="13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0" name="正方形/長方形 69">
                <a:extLst>
                  <a:ext uri="{FF2B5EF4-FFF2-40B4-BE49-F238E27FC236}">
                    <a16:creationId xmlns:a16="http://schemas.microsoft.com/office/drawing/2014/main" id="{614FDDC7-A6C1-7794-7392-CFDEFADF6FF1}"/>
                  </a:ext>
                </a:extLst>
              </p:cNvPr>
              <p:cNvSpPr>
                <a:spLocks noRot="1" noChangeAspect="1" noMove="1" noResize="1" noEditPoints="1" noAdjustHandles="1" noChangeArrowheads="1" noChangeShapeType="1" noTextEdit="1"/>
              </p:cNvSpPr>
              <p:nvPr/>
            </p:nvSpPr>
            <p:spPr>
              <a:xfrm>
                <a:off x="1060703" y="4787320"/>
                <a:ext cx="1431690" cy="490784"/>
              </a:xfrm>
              <a:prstGeom prst="rect">
                <a:avLst/>
              </a:prstGeom>
              <a:blipFill>
                <a:blip r:embed="rId3"/>
                <a:stretch>
                  <a:fillRect t="-21951" b="-29268"/>
                </a:stretch>
              </a:blipFill>
              <a:ln>
                <a:solidFill>
                  <a:schemeClr val="tx1"/>
                </a:solidFill>
              </a:ln>
            </p:spPr>
            <p:txBody>
              <a:bodyPr/>
              <a:lstStyle/>
              <a:p>
                <a:r>
                  <a:rPr lang="ja-JP" altLang="en-US">
                    <a:noFill/>
                  </a:rPr>
                  <a:t> </a:t>
                </a:r>
              </a:p>
            </p:txBody>
          </p:sp>
        </mc:Fallback>
      </mc:AlternateContent>
      <p:sp>
        <p:nvSpPr>
          <p:cNvPr id="3" name="矢印: 下 2">
            <a:extLst>
              <a:ext uri="{FF2B5EF4-FFF2-40B4-BE49-F238E27FC236}">
                <a16:creationId xmlns:a16="http://schemas.microsoft.com/office/drawing/2014/main" id="{CB3670C2-1FEE-E9D1-BDF8-1792F12DE2B2}"/>
              </a:ext>
            </a:extLst>
          </p:cNvPr>
          <p:cNvSpPr/>
          <p:nvPr/>
        </p:nvSpPr>
        <p:spPr>
          <a:xfrm rot="16200000">
            <a:off x="2601363" y="4249703"/>
            <a:ext cx="187992" cy="41340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38B2DA4B-B093-92F9-9A40-15F8AF6E7B43}"/>
                  </a:ext>
                </a:extLst>
              </p:cNvPr>
              <p:cNvSpPr/>
              <p:nvPr/>
            </p:nvSpPr>
            <p:spPr>
              <a:xfrm>
                <a:off x="1056967" y="4211015"/>
                <a:ext cx="1431689" cy="4907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ysClr val="windowText" lastClr="000000"/>
                    </a:solidFill>
                    <a:latin typeface="Times New Roman" panose="02020603050405020304" pitchFamily="18" charset="0"/>
                    <a:cs typeface="Times New Roman" panose="02020603050405020304" pitchFamily="18" charset="0"/>
                  </a:rPr>
                  <a:t>H/W(</a:t>
                </a:r>
                <a14:m>
                  <m:oMath xmlns:m="http://schemas.openxmlformats.org/officeDocument/2006/math">
                    <m:r>
                      <m:rPr>
                        <m:sty m:val="p"/>
                      </m:rPr>
                      <a:rPr lang="el-GR" altLang="ja-JP" sz="1350" i="1">
                        <a:solidFill>
                          <a:schemeClr val="tx1"/>
                        </a:solidFill>
                        <a:latin typeface="Cambria Math" panose="02040503050406030204" pitchFamily="18" charset="0"/>
                        <a:ea typeface="Cambria Math" panose="02040503050406030204" pitchFamily="18" charset="0"/>
                      </a:rPr>
                      <m:t>Λ</m:t>
                    </m:r>
                  </m:oMath>
                </a14:m>
                <a:r>
                  <a:rPr lang="en-US" altLang="ja-JP" sz="1350" dirty="0">
                    <a:solidFill>
                      <a:sysClr val="windowText" lastClr="000000"/>
                    </a:solidFill>
                    <a:latin typeface="Times New Roman" panose="02020603050405020304" pitchFamily="18" charset="0"/>
                    <a:cs typeface="Times New Roman" panose="02020603050405020304" pitchFamily="18" charset="0"/>
                  </a:rPr>
                  <a:t>)</a:t>
                </a:r>
                <a:endParaRPr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mc:Choice>
        <mc:Fallback xmlns="">
          <p:sp>
            <p:nvSpPr>
              <p:cNvPr id="4" name="正方形/長方形 3">
                <a:extLst>
                  <a:ext uri="{FF2B5EF4-FFF2-40B4-BE49-F238E27FC236}">
                    <a16:creationId xmlns:a16="http://schemas.microsoft.com/office/drawing/2014/main" id="{38B2DA4B-B093-92F9-9A40-15F8AF6E7B43}"/>
                  </a:ext>
                </a:extLst>
              </p:cNvPr>
              <p:cNvSpPr>
                <a:spLocks noRot="1" noChangeAspect="1" noMove="1" noResize="1" noEditPoints="1" noAdjustHandles="1" noChangeArrowheads="1" noChangeShapeType="1" noTextEdit="1"/>
              </p:cNvSpPr>
              <p:nvPr/>
            </p:nvSpPr>
            <p:spPr>
              <a:xfrm>
                <a:off x="1056967" y="4211015"/>
                <a:ext cx="1431689" cy="490784"/>
              </a:xfrm>
              <a:prstGeom prst="rect">
                <a:avLst/>
              </a:prstGeom>
              <a:blipFill>
                <a:blip r:embed="rId4"/>
                <a:stretch>
                  <a:fillRect/>
                </a:stretch>
              </a:blipFill>
              <a:ln>
                <a:solidFill>
                  <a:schemeClr val="tx1"/>
                </a:solidFill>
              </a:ln>
            </p:spPr>
            <p:txBody>
              <a:bodyPr/>
              <a:lstStyle/>
              <a:p>
                <a:r>
                  <a:rPr lang="ja-JP" altLang="en-US">
                    <a:noFill/>
                  </a:rPr>
                  <a:t> </a:t>
                </a:r>
              </a:p>
            </p:txBody>
          </p:sp>
        </mc:Fallback>
      </mc:AlternateContent>
      <p:sp>
        <p:nvSpPr>
          <p:cNvPr id="23" name="スライド番号プレースホルダー 3">
            <a:extLst>
              <a:ext uri="{FF2B5EF4-FFF2-40B4-BE49-F238E27FC236}">
                <a16:creationId xmlns:a16="http://schemas.microsoft.com/office/drawing/2014/main" id="{E2555A1E-B047-D620-7916-25086303C6BB}"/>
              </a:ext>
            </a:extLst>
          </p:cNvPr>
          <p:cNvSpPr>
            <a:spLocks noGrp="1"/>
          </p:cNvSpPr>
          <p:nvPr>
            <p:ph type="sldNum" sz="quarter" idx="12"/>
          </p:nvPr>
        </p:nvSpPr>
        <p:spPr>
          <a:xfrm>
            <a:off x="7086600" y="5728293"/>
            <a:ext cx="2057400" cy="273844"/>
          </a:xfrm>
        </p:spPr>
        <p:txBody>
          <a:bodyPr/>
          <a:lstStyle/>
          <a:p>
            <a:fld id="{AD0972CA-F4BA-4016-A680-4159D2C82706}" type="slidenum">
              <a:rPr kumimoji="1" lang="ja-JP" altLang="en-US" smtClean="0"/>
              <a:t>41</a:t>
            </a:fld>
            <a:endParaRPr kumimoji="1" lang="ja-JP" altLang="en-US"/>
          </a:p>
        </p:txBody>
      </p:sp>
      <p:grpSp>
        <p:nvGrpSpPr>
          <p:cNvPr id="78" name="グループ化 77">
            <a:extLst>
              <a:ext uri="{FF2B5EF4-FFF2-40B4-BE49-F238E27FC236}">
                <a16:creationId xmlns:a16="http://schemas.microsoft.com/office/drawing/2014/main" id="{6B5F384F-0165-3128-3FCA-AFAEB45DA215}"/>
              </a:ext>
            </a:extLst>
          </p:cNvPr>
          <p:cNvGrpSpPr/>
          <p:nvPr/>
        </p:nvGrpSpPr>
        <p:grpSpPr>
          <a:xfrm>
            <a:off x="6747605" y="1307360"/>
            <a:ext cx="2455649" cy="1889706"/>
            <a:chOff x="9068150" y="551067"/>
            <a:chExt cx="3274198" cy="2519608"/>
          </a:xfrm>
        </p:grpSpPr>
        <p:pic>
          <p:nvPicPr>
            <p:cNvPr id="53" name="図 52" descr="グラフ&#10;&#10;自動的に生成された説明">
              <a:extLst>
                <a:ext uri="{FF2B5EF4-FFF2-40B4-BE49-F238E27FC236}">
                  <a16:creationId xmlns:a16="http://schemas.microsoft.com/office/drawing/2014/main" id="{308F9712-5CE1-0A18-4D92-81C38191734E}"/>
                </a:ext>
              </a:extLst>
            </p:cNvPr>
            <p:cNvPicPr>
              <a:picLocks noChangeAspect="1"/>
            </p:cNvPicPr>
            <p:nvPr/>
          </p:nvPicPr>
          <p:blipFill rotWithShape="1">
            <a:blip r:embed="rId5">
              <a:extLst>
                <a:ext uri="{28A0092B-C50C-407E-A947-70E740481C1C}">
                  <a14:useLocalDpi xmlns:a14="http://schemas.microsoft.com/office/drawing/2010/main" val="0"/>
                </a:ext>
              </a:extLst>
            </a:blip>
            <a:srcRect l="11005" t="11577" r="8141" b="9352"/>
            <a:stretch/>
          </p:blipFill>
          <p:spPr>
            <a:xfrm>
              <a:off x="9521061" y="716323"/>
              <a:ext cx="2670939" cy="1959057"/>
            </a:xfrm>
            <a:prstGeom prst="rect">
              <a:avLst/>
            </a:prstGeom>
          </p:spPr>
        </p:pic>
        <p:sp>
          <p:nvSpPr>
            <p:cNvPr id="54" name="テキスト ボックス 53">
              <a:extLst>
                <a:ext uri="{FF2B5EF4-FFF2-40B4-BE49-F238E27FC236}">
                  <a16:creationId xmlns:a16="http://schemas.microsoft.com/office/drawing/2014/main" id="{F7D02D86-866D-65AB-82BC-BFCB24062430}"/>
                </a:ext>
              </a:extLst>
            </p:cNvPr>
            <p:cNvSpPr txBox="1"/>
            <p:nvPr/>
          </p:nvSpPr>
          <p:spPr>
            <a:xfrm rot="16200000">
              <a:off x="8007442" y="1611775"/>
              <a:ext cx="2398415" cy="276999"/>
            </a:xfrm>
            <a:prstGeom prst="rect">
              <a:avLst/>
            </a:prstGeom>
            <a:noFill/>
          </p:spPr>
          <p:txBody>
            <a:bodyPr wrap="square" rtlCol="0">
              <a:spAutoFit/>
            </a:bodyPr>
            <a:lstStyle/>
            <a:p>
              <a:pPr algn="ctr"/>
              <a:r>
                <a:rPr lang="en-US" altLang="ja-JP" sz="750" dirty="0">
                  <a:latin typeface="Times New Roman" panose="02020603050405020304" pitchFamily="18" charset="0"/>
                  <a:cs typeface="Times New Roman" panose="02020603050405020304" pitchFamily="18" charset="0"/>
                </a:rPr>
                <a:t>Num of Emissions / Num of Samples</a:t>
              </a:r>
            </a:p>
          </p:txBody>
        </p:sp>
        <p:sp>
          <p:nvSpPr>
            <p:cNvPr id="55" name="テキスト ボックス 54">
              <a:extLst>
                <a:ext uri="{FF2B5EF4-FFF2-40B4-BE49-F238E27FC236}">
                  <a16:creationId xmlns:a16="http://schemas.microsoft.com/office/drawing/2014/main" id="{2FDD84E0-51AC-983E-0700-6B4378C18AD1}"/>
                </a:ext>
              </a:extLst>
            </p:cNvPr>
            <p:cNvSpPr txBox="1"/>
            <p:nvPr/>
          </p:nvSpPr>
          <p:spPr>
            <a:xfrm>
              <a:off x="10335331" y="2785895"/>
              <a:ext cx="948204" cy="284780"/>
            </a:xfrm>
            <a:prstGeom prst="rect">
              <a:avLst/>
            </a:prstGeom>
            <a:noFill/>
          </p:spPr>
          <p:txBody>
            <a:bodyPr wrap="square" rtlCol="0">
              <a:spAutoFit/>
            </a:bodyPr>
            <a:lstStyle/>
            <a:p>
              <a:pPr algn="ctr"/>
              <a:r>
                <a:rPr lang="ja-JP" altLang="en-US" sz="788" dirty="0">
                  <a:latin typeface="游明朝" panose="02020400000000000000" pitchFamily="18" charset="-128"/>
                  <a:ea typeface="游明朝" panose="02020400000000000000" pitchFamily="18" charset="-128"/>
                </a:rPr>
                <a:t>回転準位</a:t>
              </a:r>
              <a:endParaRPr lang="ja-JP" altLang="en-US" sz="788" dirty="0"/>
            </a:p>
          </p:txBody>
        </p:sp>
        <p:sp>
          <p:nvSpPr>
            <p:cNvPr id="58" name="テキスト ボックス 57">
              <a:extLst>
                <a:ext uri="{FF2B5EF4-FFF2-40B4-BE49-F238E27FC236}">
                  <a16:creationId xmlns:a16="http://schemas.microsoft.com/office/drawing/2014/main" id="{6E68D45B-3247-75CF-552C-C35D413FFE49}"/>
                </a:ext>
              </a:extLst>
            </p:cNvPr>
            <p:cNvSpPr txBox="1"/>
            <p:nvPr/>
          </p:nvSpPr>
          <p:spPr>
            <a:xfrm>
              <a:off x="9458461" y="2621656"/>
              <a:ext cx="523563" cy="276999"/>
            </a:xfrm>
            <a:prstGeom prst="rect">
              <a:avLst/>
            </a:prstGeom>
            <a:noFill/>
          </p:spPr>
          <p:txBody>
            <a:bodyPr wrap="square" rtlCol="0">
              <a:spAutoFit/>
            </a:bodyPr>
            <a:lstStyle/>
            <a:p>
              <a:r>
                <a:rPr lang="en-US" altLang="ja-JP" sz="750" dirty="0"/>
                <a:t>0</a:t>
              </a:r>
              <a:endParaRPr lang="ja-JP" altLang="en-US" sz="750" dirty="0"/>
            </a:p>
          </p:txBody>
        </p:sp>
        <p:sp>
          <p:nvSpPr>
            <p:cNvPr id="59" name="テキスト ボックス 58">
              <a:extLst>
                <a:ext uri="{FF2B5EF4-FFF2-40B4-BE49-F238E27FC236}">
                  <a16:creationId xmlns:a16="http://schemas.microsoft.com/office/drawing/2014/main" id="{0F9F94CD-F6CA-74BF-FB89-0D0C4E76CC81}"/>
                </a:ext>
              </a:extLst>
            </p:cNvPr>
            <p:cNvSpPr txBox="1"/>
            <p:nvPr/>
          </p:nvSpPr>
          <p:spPr>
            <a:xfrm>
              <a:off x="9210913" y="2515052"/>
              <a:ext cx="523563" cy="276999"/>
            </a:xfrm>
            <a:prstGeom prst="rect">
              <a:avLst/>
            </a:prstGeom>
            <a:noFill/>
          </p:spPr>
          <p:txBody>
            <a:bodyPr wrap="square" rtlCol="0">
              <a:spAutoFit/>
            </a:bodyPr>
            <a:lstStyle/>
            <a:p>
              <a:r>
                <a:rPr lang="en-US" altLang="ja-JP" sz="750" dirty="0"/>
                <a:t>0.00</a:t>
              </a:r>
              <a:endParaRPr lang="ja-JP" altLang="en-US" sz="750" dirty="0"/>
            </a:p>
          </p:txBody>
        </p:sp>
        <p:sp>
          <p:nvSpPr>
            <p:cNvPr id="60" name="テキスト ボックス 59">
              <a:extLst>
                <a:ext uri="{FF2B5EF4-FFF2-40B4-BE49-F238E27FC236}">
                  <a16:creationId xmlns:a16="http://schemas.microsoft.com/office/drawing/2014/main" id="{EB7CF5C9-9A09-5D75-BCA0-23D122F94CA9}"/>
                </a:ext>
              </a:extLst>
            </p:cNvPr>
            <p:cNvSpPr txBox="1"/>
            <p:nvPr/>
          </p:nvSpPr>
          <p:spPr>
            <a:xfrm>
              <a:off x="9210913" y="2162054"/>
              <a:ext cx="523563" cy="276999"/>
            </a:xfrm>
            <a:prstGeom prst="rect">
              <a:avLst/>
            </a:prstGeom>
            <a:noFill/>
          </p:spPr>
          <p:txBody>
            <a:bodyPr wrap="square" rtlCol="0">
              <a:spAutoFit/>
            </a:bodyPr>
            <a:lstStyle/>
            <a:p>
              <a:r>
                <a:rPr lang="en-US" altLang="ja-JP" sz="750" dirty="0"/>
                <a:t>0.02</a:t>
              </a:r>
              <a:endParaRPr lang="ja-JP" altLang="en-US" sz="750" dirty="0"/>
            </a:p>
          </p:txBody>
        </p:sp>
        <p:sp>
          <p:nvSpPr>
            <p:cNvPr id="62" name="テキスト ボックス 61">
              <a:extLst>
                <a:ext uri="{FF2B5EF4-FFF2-40B4-BE49-F238E27FC236}">
                  <a16:creationId xmlns:a16="http://schemas.microsoft.com/office/drawing/2014/main" id="{6D3275D6-0AF9-3FB7-44A7-54C4E8C75675}"/>
                </a:ext>
              </a:extLst>
            </p:cNvPr>
            <p:cNvSpPr txBox="1"/>
            <p:nvPr/>
          </p:nvSpPr>
          <p:spPr>
            <a:xfrm>
              <a:off x="9210913" y="1827262"/>
              <a:ext cx="523563" cy="276999"/>
            </a:xfrm>
            <a:prstGeom prst="rect">
              <a:avLst/>
            </a:prstGeom>
            <a:noFill/>
          </p:spPr>
          <p:txBody>
            <a:bodyPr wrap="square" rtlCol="0">
              <a:spAutoFit/>
            </a:bodyPr>
            <a:lstStyle/>
            <a:p>
              <a:r>
                <a:rPr lang="en-US" altLang="ja-JP" sz="750" dirty="0"/>
                <a:t>0.04</a:t>
              </a:r>
              <a:endParaRPr lang="ja-JP" altLang="en-US" sz="750" dirty="0"/>
            </a:p>
          </p:txBody>
        </p:sp>
        <p:sp>
          <p:nvSpPr>
            <p:cNvPr id="63" name="テキスト ボックス 62">
              <a:extLst>
                <a:ext uri="{FF2B5EF4-FFF2-40B4-BE49-F238E27FC236}">
                  <a16:creationId xmlns:a16="http://schemas.microsoft.com/office/drawing/2014/main" id="{27627655-AA2C-588A-F5C9-B9CCAE444A37}"/>
                </a:ext>
              </a:extLst>
            </p:cNvPr>
            <p:cNvSpPr txBox="1"/>
            <p:nvPr/>
          </p:nvSpPr>
          <p:spPr>
            <a:xfrm>
              <a:off x="9210913" y="1455066"/>
              <a:ext cx="523563" cy="276999"/>
            </a:xfrm>
            <a:prstGeom prst="rect">
              <a:avLst/>
            </a:prstGeom>
            <a:noFill/>
          </p:spPr>
          <p:txBody>
            <a:bodyPr wrap="square" rtlCol="0">
              <a:spAutoFit/>
            </a:bodyPr>
            <a:lstStyle/>
            <a:p>
              <a:r>
                <a:rPr lang="en-US" altLang="ja-JP" sz="750" dirty="0"/>
                <a:t>0.06</a:t>
              </a:r>
              <a:endParaRPr lang="ja-JP" altLang="en-US" sz="750" dirty="0"/>
            </a:p>
          </p:txBody>
        </p:sp>
        <p:sp>
          <p:nvSpPr>
            <p:cNvPr id="64" name="テキスト ボックス 63">
              <a:extLst>
                <a:ext uri="{FF2B5EF4-FFF2-40B4-BE49-F238E27FC236}">
                  <a16:creationId xmlns:a16="http://schemas.microsoft.com/office/drawing/2014/main" id="{FC1ACEE7-7F55-2C06-19A5-35378A2CBA45}"/>
                </a:ext>
              </a:extLst>
            </p:cNvPr>
            <p:cNvSpPr txBox="1"/>
            <p:nvPr/>
          </p:nvSpPr>
          <p:spPr>
            <a:xfrm>
              <a:off x="9210913" y="1124292"/>
              <a:ext cx="523563" cy="276999"/>
            </a:xfrm>
            <a:prstGeom prst="rect">
              <a:avLst/>
            </a:prstGeom>
            <a:noFill/>
          </p:spPr>
          <p:txBody>
            <a:bodyPr wrap="square" rtlCol="0">
              <a:spAutoFit/>
            </a:bodyPr>
            <a:lstStyle/>
            <a:p>
              <a:r>
                <a:rPr lang="en-US" altLang="ja-JP" sz="750" dirty="0"/>
                <a:t>0.08</a:t>
              </a:r>
              <a:endParaRPr lang="ja-JP" altLang="en-US" sz="750" dirty="0"/>
            </a:p>
          </p:txBody>
        </p:sp>
        <p:sp>
          <p:nvSpPr>
            <p:cNvPr id="65" name="テキスト ボックス 64">
              <a:extLst>
                <a:ext uri="{FF2B5EF4-FFF2-40B4-BE49-F238E27FC236}">
                  <a16:creationId xmlns:a16="http://schemas.microsoft.com/office/drawing/2014/main" id="{AB4F598A-976F-8FE9-784C-5254261473AF}"/>
                </a:ext>
              </a:extLst>
            </p:cNvPr>
            <p:cNvSpPr txBox="1"/>
            <p:nvPr/>
          </p:nvSpPr>
          <p:spPr>
            <a:xfrm>
              <a:off x="9210913" y="779456"/>
              <a:ext cx="523563" cy="276999"/>
            </a:xfrm>
            <a:prstGeom prst="rect">
              <a:avLst/>
            </a:prstGeom>
            <a:noFill/>
          </p:spPr>
          <p:txBody>
            <a:bodyPr wrap="square" rtlCol="0">
              <a:spAutoFit/>
            </a:bodyPr>
            <a:lstStyle/>
            <a:p>
              <a:r>
                <a:rPr lang="en-US" altLang="ja-JP" sz="750" dirty="0"/>
                <a:t>0.10</a:t>
              </a:r>
              <a:endParaRPr lang="ja-JP" altLang="en-US" sz="750" dirty="0"/>
            </a:p>
          </p:txBody>
        </p:sp>
        <p:sp>
          <p:nvSpPr>
            <p:cNvPr id="71" name="テキスト ボックス 70">
              <a:extLst>
                <a:ext uri="{FF2B5EF4-FFF2-40B4-BE49-F238E27FC236}">
                  <a16:creationId xmlns:a16="http://schemas.microsoft.com/office/drawing/2014/main" id="{36881067-2754-954B-736C-C61FE44FC027}"/>
                </a:ext>
              </a:extLst>
            </p:cNvPr>
            <p:cNvSpPr txBox="1"/>
            <p:nvPr/>
          </p:nvSpPr>
          <p:spPr>
            <a:xfrm>
              <a:off x="9850863" y="2621656"/>
              <a:ext cx="523563" cy="276999"/>
            </a:xfrm>
            <a:prstGeom prst="rect">
              <a:avLst/>
            </a:prstGeom>
            <a:noFill/>
          </p:spPr>
          <p:txBody>
            <a:bodyPr wrap="square" rtlCol="0">
              <a:spAutoFit/>
            </a:bodyPr>
            <a:lstStyle/>
            <a:p>
              <a:r>
                <a:rPr lang="en-US" altLang="ja-JP" sz="750" dirty="0"/>
                <a:t>5</a:t>
              </a:r>
              <a:endParaRPr lang="ja-JP" altLang="en-US" sz="750" dirty="0"/>
            </a:p>
          </p:txBody>
        </p:sp>
        <p:sp>
          <p:nvSpPr>
            <p:cNvPr id="72" name="テキスト ボックス 71">
              <a:extLst>
                <a:ext uri="{FF2B5EF4-FFF2-40B4-BE49-F238E27FC236}">
                  <a16:creationId xmlns:a16="http://schemas.microsoft.com/office/drawing/2014/main" id="{A664B14F-41FE-7D18-75DD-25BBB17C4ACF}"/>
                </a:ext>
              </a:extLst>
            </p:cNvPr>
            <p:cNvSpPr txBox="1"/>
            <p:nvPr/>
          </p:nvSpPr>
          <p:spPr>
            <a:xfrm>
              <a:off x="10226986" y="2621656"/>
              <a:ext cx="523563" cy="276999"/>
            </a:xfrm>
            <a:prstGeom prst="rect">
              <a:avLst/>
            </a:prstGeom>
            <a:noFill/>
          </p:spPr>
          <p:txBody>
            <a:bodyPr wrap="square" rtlCol="0">
              <a:spAutoFit/>
            </a:bodyPr>
            <a:lstStyle/>
            <a:p>
              <a:r>
                <a:rPr lang="en-US" altLang="ja-JP" sz="750" dirty="0"/>
                <a:t>10</a:t>
              </a:r>
              <a:endParaRPr lang="ja-JP" altLang="en-US" sz="750" dirty="0"/>
            </a:p>
          </p:txBody>
        </p:sp>
        <p:sp>
          <p:nvSpPr>
            <p:cNvPr id="73" name="テキスト ボックス 72">
              <a:extLst>
                <a:ext uri="{FF2B5EF4-FFF2-40B4-BE49-F238E27FC236}">
                  <a16:creationId xmlns:a16="http://schemas.microsoft.com/office/drawing/2014/main" id="{FD07E7BE-F29B-8141-8DF6-CF1E0F0D7F01}"/>
                </a:ext>
              </a:extLst>
            </p:cNvPr>
            <p:cNvSpPr txBox="1"/>
            <p:nvPr/>
          </p:nvSpPr>
          <p:spPr>
            <a:xfrm>
              <a:off x="10626486" y="2621656"/>
              <a:ext cx="523563" cy="276999"/>
            </a:xfrm>
            <a:prstGeom prst="rect">
              <a:avLst/>
            </a:prstGeom>
            <a:noFill/>
          </p:spPr>
          <p:txBody>
            <a:bodyPr wrap="square" rtlCol="0">
              <a:spAutoFit/>
            </a:bodyPr>
            <a:lstStyle/>
            <a:p>
              <a:r>
                <a:rPr lang="en-US" altLang="ja-JP" sz="750" dirty="0"/>
                <a:t>15</a:t>
              </a:r>
              <a:endParaRPr lang="ja-JP" altLang="en-US" sz="750" dirty="0"/>
            </a:p>
          </p:txBody>
        </p:sp>
        <p:sp>
          <p:nvSpPr>
            <p:cNvPr id="74" name="テキスト ボックス 73">
              <a:extLst>
                <a:ext uri="{FF2B5EF4-FFF2-40B4-BE49-F238E27FC236}">
                  <a16:creationId xmlns:a16="http://schemas.microsoft.com/office/drawing/2014/main" id="{64BD0B3F-37CA-24C4-3FCD-54276721904E}"/>
                </a:ext>
              </a:extLst>
            </p:cNvPr>
            <p:cNvSpPr txBox="1"/>
            <p:nvPr/>
          </p:nvSpPr>
          <p:spPr>
            <a:xfrm>
              <a:off x="11025986" y="2621656"/>
              <a:ext cx="523563" cy="276999"/>
            </a:xfrm>
            <a:prstGeom prst="rect">
              <a:avLst/>
            </a:prstGeom>
            <a:noFill/>
          </p:spPr>
          <p:txBody>
            <a:bodyPr wrap="square" rtlCol="0">
              <a:spAutoFit/>
            </a:bodyPr>
            <a:lstStyle/>
            <a:p>
              <a:r>
                <a:rPr lang="en-US" altLang="ja-JP" sz="750" dirty="0"/>
                <a:t>20</a:t>
              </a:r>
              <a:endParaRPr lang="ja-JP" altLang="en-US" sz="750" dirty="0"/>
            </a:p>
          </p:txBody>
        </p:sp>
        <p:sp>
          <p:nvSpPr>
            <p:cNvPr id="75" name="テキスト ボックス 74">
              <a:extLst>
                <a:ext uri="{FF2B5EF4-FFF2-40B4-BE49-F238E27FC236}">
                  <a16:creationId xmlns:a16="http://schemas.microsoft.com/office/drawing/2014/main" id="{983660D0-8AF4-DD99-EDDE-64D51D7A13AE}"/>
                </a:ext>
              </a:extLst>
            </p:cNvPr>
            <p:cNvSpPr txBox="1"/>
            <p:nvPr/>
          </p:nvSpPr>
          <p:spPr>
            <a:xfrm>
              <a:off x="11450743" y="2621656"/>
              <a:ext cx="523563" cy="276999"/>
            </a:xfrm>
            <a:prstGeom prst="rect">
              <a:avLst/>
            </a:prstGeom>
            <a:noFill/>
          </p:spPr>
          <p:txBody>
            <a:bodyPr wrap="square" rtlCol="0">
              <a:spAutoFit/>
            </a:bodyPr>
            <a:lstStyle/>
            <a:p>
              <a:r>
                <a:rPr lang="en-US" altLang="ja-JP" sz="750" dirty="0"/>
                <a:t>25</a:t>
              </a:r>
              <a:endParaRPr lang="ja-JP" altLang="en-US" sz="750" dirty="0"/>
            </a:p>
          </p:txBody>
        </p:sp>
        <p:sp>
          <p:nvSpPr>
            <p:cNvPr id="76" name="テキスト ボックス 75">
              <a:extLst>
                <a:ext uri="{FF2B5EF4-FFF2-40B4-BE49-F238E27FC236}">
                  <a16:creationId xmlns:a16="http://schemas.microsoft.com/office/drawing/2014/main" id="{B71D0309-896A-AA6A-9858-0ACB7BF7A0A0}"/>
                </a:ext>
              </a:extLst>
            </p:cNvPr>
            <p:cNvSpPr txBox="1"/>
            <p:nvPr/>
          </p:nvSpPr>
          <p:spPr>
            <a:xfrm>
              <a:off x="11818785" y="2621656"/>
              <a:ext cx="523563" cy="276999"/>
            </a:xfrm>
            <a:prstGeom prst="rect">
              <a:avLst/>
            </a:prstGeom>
            <a:noFill/>
          </p:spPr>
          <p:txBody>
            <a:bodyPr wrap="square" rtlCol="0">
              <a:spAutoFit/>
            </a:bodyPr>
            <a:lstStyle/>
            <a:p>
              <a:r>
                <a:rPr lang="en-US" altLang="ja-JP" sz="750" dirty="0"/>
                <a:t>30</a:t>
              </a:r>
              <a:endParaRPr lang="ja-JP" altLang="en-US" sz="750" dirty="0"/>
            </a:p>
          </p:txBody>
        </p:sp>
      </p:grpSp>
      <p:sp>
        <p:nvSpPr>
          <p:cNvPr id="80" name="吹き出し: 四角形 79">
            <a:extLst>
              <a:ext uri="{FF2B5EF4-FFF2-40B4-BE49-F238E27FC236}">
                <a16:creationId xmlns:a16="http://schemas.microsoft.com/office/drawing/2014/main" id="{CB4297D5-9854-02E7-C8F1-69783AAD8CB8}"/>
              </a:ext>
            </a:extLst>
          </p:cNvPr>
          <p:cNvSpPr/>
          <p:nvPr/>
        </p:nvSpPr>
        <p:spPr>
          <a:xfrm>
            <a:off x="6674915" y="1335605"/>
            <a:ext cx="2415576" cy="1838314"/>
          </a:xfrm>
          <a:prstGeom prst="wedgeRectCallout">
            <a:avLst>
              <a:gd name="adj1" fmla="val -60057"/>
              <a:gd name="adj2" fmla="val -2929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386EBB33-3E5F-5322-5274-FE67C9F05A18}"/>
                  </a:ext>
                </a:extLst>
              </p:cNvPr>
              <p:cNvSpPr txBox="1"/>
              <p:nvPr/>
            </p:nvSpPr>
            <p:spPr>
              <a:xfrm>
                <a:off x="7021007" y="874308"/>
                <a:ext cx="1848711" cy="715581"/>
              </a:xfrm>
              <a:prstGeom prst="rect">
                <a:avLst/>
              </a:prstGeom>
              <a:noFill/>
            </p:spPr>
            <p:txBody>
              <a:bodyPr wrap="square" rtlCol="0">
                <a:spAutoFit/>
              </a:bodyPr>
              <a:lstStyle/>
              <a:p>
                <a:pPr algn="r"/>
                <a:r>
                  <a:rPr lang="en" altLang="ja-JP" sz="1350" dirty="0"/>
                  <a:t>Example: </a:t>
                </a:r>
                <a14:m>
                  <m:oMath xmlns:m="http://schemas.openxmlformats.org/officeDocument/2006/math">
                    <m:r>
                      <m:rPr>
                        <m:sty m:val="p"/>
                      </m:rPr>
                      <a:rPr lang="el-GR" altLang="ja-JP" sz="1350" i="1">
                        <a:latin typeface="Cambria Math" panose="02040503050406030204" pitchFamily="18" charset="0"/>
                        <a:ea typeface="Cambria Math" panose="02040503050406030204" pitchFamily="18" charset="0"/>
                      </a:rPr>
                      <m:t>Λ</m:t>
                    </m:r>
                    <m:r>
                      <a:rPr lang="el-GR" altLang="ja-JP" sz="1350" i="1">
                        <a:latin typeface="Cambria Math" panose="02040503050406030204" pitchFamily="18" charset="0"/>
                        <a:ea typeface="Cambria Math" panose="02040503050406030204" pitchFamily="18" charset="0"/>
                      </a:rPr>
                      <m:t> </m:t>
                    </m:r>
                  </m:oMath>
                </a14:m>
                <a:r>
                  <a:rPr lang="en" altLang="ja-JP" sz="1350" dirty="0"/>
                  <a:t>=0.23, </a:t>
                </a:r>
                <a:endParaRPr lang="en-US" altLang="ja-JP" sz="1350" i="1" dirty="0">
                  <a:latin typeface="Cambria Math" panose="02040503050406030204" pitchFamily="18" charset="0"/>
                </a:endParaRPr>
              </a:p>
              <a:p>
                <a:pPr algn="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m</m:t>
                        </m:r>
                      </m:sub>
                    </m:sSub>
                    <m:r>
                      <a:rPr lang="en-US" altLang="ja-JP" sz="1350" i="1">
                        <a:latin typeface="Cambria Math" panose="02040503050406030204" pitchFamily="18" charset="0"/>
                      </a:rPr>
                      <m:t> </m:t>
                    </m:r>
                  </m:oMath>
                </a14:m>
                <a:r>
                  <a:rPr lang="en" altLang="ja-JP" sz="1350" dirty="0"/>
                  <a:t>=1000K,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𝐸</m:t>
                        </m:r>
                      </m:e>
                      <m:sub>
                        <m:r>
                          <m:rPr>
                            <m:sty m:val="p"/>
                          </m:rPr>
                          <a:rPr lang="en-US" altLang="ja-JP" sz="1350">
                            <a:latin typeface="Cambria Math" panose="02040503050406030204" pitchFamily="18" charset="0"/>
                          </a:rPr>
                          <m:t>in</m:t>
                        </m:r>
                      </m:sub>
                    </m:sSub>
                    <m:r>
                      <a:rPr lang="en-US" altLang="ja-JP" sz="1350" i="1">
                        <a:latin typeface="Cambria Math" panose="02040503050406030204" pitchFamily="18" charset="0"/>
                      </a:rPr>
                      <m:t> </m:t>
                    </m:r>
                  </m:oMath>
                </a14:m>
                <a:r>
                  <a:rPr lang="en" altLang="ja-JP" sz="1350" dirty="0"/>
                  <a:t>=0.1eV</a:t>
                </a:r>
                <a:endParaRPr kumimoji="1" lang="ja-JP" altLang="en-US" sz="1350" dirty="0">
                  <a:latin typeface="Times New Roman" panose="02020603050405020304" pitchFamily="18" charset="0"/>
                  <a:cs typeface="Times New Roman" panose="02020603050405020304" pitchFamily="18" charset="0"/>
                </a:endParaRPr>
              </a:p>
            </p:txBody>
          </p:sp>
        </mc:Choice>
        <mc:Fallback xmlns="">
          <p:sp>
            <p:nvSpPr>
              <p:cNvPr id="24" name="テキスト ボックス 23">
                <a:extLst>
                  <a:ext uri="{FF2B5EF4-FFF2-40B4-BE49-F238E27FC236}">
                    <a16:creationId xmlns:a16="http://schemas.microsoft.com/office/drawing/2014/main" id="{386EBB33-3E5F-5322-5274-FE67C9F05A18}"/>
                  </a:ext>
                </a:extLst>
              </p:cNvPr>
              <p:cNvSpPr txBox="1">
                <a:spLocks noRot="1" noChangeAspect="1" noMove="1" noResize="1" noEditPoints="1" noAdjustHandles="1" noChangeArrowheads="1" noChangeShapeType="1" noTextEdit="1"/>
              </p:cNvSpPr>
              <p:nvPr/>
            </p:nvSpPr>
            <p:spPr>
              <a:xfrm>
                <a:off x="7021007" y="874308"/>
                <a:ext cx="1848711" cy="715581"/>
              </a:xfrm>
              <a:prstGeom prst="rect">
                <a:avLst/>
              </a:prstGeom>
              <a:blipFill>
                <a:blip r:embed="rId6"/>
                <a:stretch>
                  <a:fillRect r="-3401" b="-5172"/>
                </a:stretch>
              </a:blipFill>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E35F6083-2A95-DA0E-5068-79D6C90BE86A}"/>
              </a:ext>
            </a:extLst>
          </p:cNvPr>
          <p:cNvSpPr txBox="1"/>
          <p:nvPr/>
        </p:nvSpPr>
        <p:spPr>
          <a:xfrm>
            <a:off x="5699689" y="4277984"/>
            <a:ext cx="1078021" cy="369332"/>
          </a:xfrm>
          <a:prstGeom prst="rect">
            <a:avLst/>
          </a:prstGeom>
          <a:noFill/>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Output</a:t>
            </a:r>
            <a:endParaRPr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467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5164489-3179-5489-31EA-F049DF07832B}"/>
              </a:ext>
            </a:extLst>
          </p:cNvPr>
          <p:cNvSpPr>
            <a:spLocks noGrp="1"/>
          </p:cNvSpPr>
          <p:nvPr>
            <p:ph type="sldNum" sz="quarter" idx="12"/>
          </p:nvPr>
        </p:nvSpPr>
        <p:spPr/>
        <p:txBody>
          <a:bodyPr/>
          <a:lstStyle/>
          <a:p>
            <a:fld id="{AD0972CA-F4BA-4016-A680-4159D2C82706}" type="slidenum">
              <a:rPr lang="ja-JP" altLang="en-US" smtClean="0"/>
              <a:pPr/>
              <a:t>42</a:t>
            </a:fld>
            <a:endParaRPr lang="ja-JP" altLang="en-US" dirty="0"/>
          </a:p>
        </p:txBody>
      </p:sp>
      <p:sp>
        <p:nvSpPr>
          <p:cNvPr id="3" name="テキスト ボックス 2">
            <a:extLst>
              <a:ext uri="{FF2B5EF4-FFF2-40B4-BE49-F238E27FC236}">
                <a16:creationId xmlns:a16="http://schemas.microsoft.com/office/drawing/2014/main" id="{DECBD5AD-AF7C-4886-7179-1F02A4AA473D}"/>
              </a:ext>
            </a:extLst>
          </p:cNvPr>
          <p:cNvSpPr txBox="1"/>
          <p:nvPr/>
        </p:nvSpPr>
        <p:spPr>
          <a:xfrm>
            <a:off x="-316042" y="841396"/>
            <a:ext cx="9776084" cy="923330"/>
          </a:xfrm>
          <a:prstGeom prst="rect">
            <a:avLst/>
          </a:prstGeom>
          <a:noFill/>
        </p:spPr>
        <p:txBody>
          <a:bodyPr wrap="square" rtlCol="0">
            <a:spAutoFit/>
          </a:bodyPr>
          <a:lstStyle/>
          <a:p>
            <a:pPr algn="ctr"/>
            <a:r>
              <a:rPr lang="en" altLang="ja-JP" sz="2700" dirty="0">
                <a:solidFill>
                  <a:srgbClr val="202124"/>
                </a:solidFill>
                <a:latin typeface="arial" panose="020B0604020202020204" pitchFamily="34" charset="0"/>
              </a:rPr>
              <a:t>Direct prediction model for emission distribution</a:t>
            </a:r>
            <a:br>
              <a:rPr lang="en" altLang="ja-JP" sz="2700" dirty="0">
                <a:solidFill>
                  <a:srgbClr val="202124"/>
                </a:solidFill>
                <a:latin typeface="arial" panose="020B0604020202020204" pitchFamily="34" charset="0"/>
              </a:rPr>
            </a:br>
            <a:r>
              <a:rPr lang="en" altLang="ja-JP" sz="2700" dirty="0">
                <a:solidFill>
                  <a:srgbClr val="202124"/>
                </a:solidFill>
                <a:latin typeface="arial" panose="020B0604020202020204" pitchFamily="34" charset="0"/>
              </a:rPr>
              <a:t>considering Maxwellian distribution</a:t>
            </a:r>
            <a:endParaRPr lang="en-US" altLang="ja-JP" sz="2700" b="1" dirty="0"/>
          </a:p>
        </p:txBody>
      </p:sp>
      <p:grpSp>
        <p:nvGrpSpPr>
          <p:cNvPr id="19" name="グループ化 18">
            <a:extLst>
              <a:ext uri="{FF2B5EF4-FFF2-40B4-BE49-F238E27FC236}">
                <a16:creationId xmlns:a16="http://schemas.microsoft.com/office/drawing/2014/main" id="{E4A39C13-EC68-EF8C-9EC1-C180C92A07A5}"/>
              </a:ext>
            </a:extLst>
          </p:cNvPr>
          <p:cNvGrpSpPr/>
          <p:nvPr/>
        </p:nvGrpSpPr>
        <p:grpSpPr>
          <a:xfrm>
            <a:off x="5125309" y="3419811"/>
            <a:ext cx="3733289" cy="2308483"/>
            <a:chOff x="5782518" y="3559881"/>
            <a:chExt cx="4977719" cy="3077977"/>
          </a:xfrm>
        </p:grpSpPr>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C8F8F58E-6F21-BCC9-4224-73BA02080929}"/>
                    </a:ext>
                  </a:extLst>
                </p:cNvPr>
                <p:cNvSpPr/>
                <p:nvPr/>
              </p:nvSpPr>
              <p:spPr>
                <a:xfrm>
                  <a:off x="8211099" y="4100968"/>
                  <a:ext cx="1310800" cy="3236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1350" i="1">
                                <a:solidFill>
                                  <a:schemeClr val="tx1"/>
                                </a:solidFill>
                                <a:latin typeface="Cambria Math" panose="02040503050406030204" pitchFamily="18" charset="0"/>
                              </a:rPr>
                            </m:ctrlPr>
                          </m:sSubPr>
                          <m:e>
                            <m:r>
                              <a:rPr lang="en-US" altLang="ja-JP" sz="1350" i="1">
                                <a:solidFill>
                                  <a:schemeClr val="tx1"/>
                                </a:solidFill>
                                <a:latin typeface="Cambria Math" panose="02040503050406030204" pitchFamily="18" charset="0"/>
                              </a:rPr>
                              <m:t>𝑇</m:t>
                            </m:r>
                          </m:e>
                          <m:sub>
                            <m:r>
                              <m:rPr>
                                <m:sty m:val="p"/>
                              </m:rPr>
                              <a:rPr lang="en-US" altLang="ja-JP" sz="1350">
                                <a:solidFill>
                                  <a:schemeClr val="tx1"/>
                                </a:solidFill>
                                <a:latin typeface="Cambria Math" panose="02040503050406030204" pitchFamily="18" charset="0"/>
                              </a:rPr>
                              <m:t>i</m:t>
                            </m:r>
                          </m:sub>
                        </m:sSub>
                      </m:oMath>
                    </m:oMathPara>
                  </a14:m>
                  <a:endParaRPr lang="ja-JP" altLang="en-US" sz="13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正方形/長方形 6">
                  <a:extLst>
                    <a:ext uri="{FF2B5EF4-FFF2-40B4-BE49-F238E27FC236}">
                      <a16:creationId xmlns:a16="http://schemas.microsoft.com/office/drawing/2014/main" id="{C8F8F58E-6F21-BCC9-4224-73BA02080929}"/>
                    </a:ext>
                  </a:extLst>
                </p:cNvPr>
                <p:cNvSpPr>
                  <a:spLocks noRot="1" noChangeAspect="1" noMove="1" noResize="1" noEditPoints="1" noAdjustHandles="1" noChangeArrowheads="1" noChangeShapeType="1" noTextEdit="1"/>
                </p:cNvSpPr>
                <p:nvPr/>
              </p:nvSpPr>
              <p:spPr>
                <a:xfrm>
                  <a:off x="8211099" y="4100968"/>
                  <a:ext cx="1310800" cy="323629"/>
                </a:xfrm>
                <a:prstGeom prst="rect">
                  <a:avLst/>
                </a:prstGeom>
                <a:blipFill>
                  <a:blip r:embed="rId3"/>
                  <a:stretch>
                    <a:fillRect b="-3704"/>
                  </a:stretch>
                </a:blipFill>
                <a:ln>
                  <a:solidFill>
                    <a:schemeClr val="tx1"/>
                  </a:solidFill>
                </a:ln>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08E57668-8E8A-0437-A67B-DDCFC3AB4758}"/>
                </a:ext>
              </a:extLst>
            </p:cNvPr>
            <p:cNvSpPr/>
            <p:nvPr/>
          </p:nvSpPr>
          <p:spPr>
            <a:xfrm>
              <a:off x="5890470" y="5948294"/>
              <a:ext cx="4815832" cy="6895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350" dirty="0">
                  <a:solidFill>
                    <a:srgbClr val="202124"/>
                  </a:solidFill>
                  <a:latin typeface="Times New Roman" panose="02020603050405020304" pitchFamily="18" charset="0"/>
                  <a:cs typeface="Times New Roman" panose="02020603050405020304" pitchFamily="18" charset="0"/>
                </a:rPr>
                <a:t>Emission distribution</a:t>
              </a:r>
              <a:br>
                <a:rPr lang="en" altLang="ja-JP" sz="1350" dirty="0">
                  <a:solidFill>
                    <a:srgbClr val="202124"/>
                  </a:solidFill>
                  <a:latin typeface="Times New Roman" panose="02020603050405020304" pitchFamily="18" charset="0"/>
                  <a:cs typeface="Times New Roman" panose="02020603050405020304" pitchFamily="18" charset="0"/>
                </a:rPr>
              </a:br>
              <a:r>
                <a:rPr lang="en" altLang="ja-JP" sz="1350" dirty="0">
                  <a:solidFill>
                    <a:srgbClr val="202124"/>
                  </a:solidFill>
                  <a:latin typeface="Times New Roman" panose="02020603050405020304" pitchFamily="18" charset="0"/>
                  <a:cs typeface="Times New Roman" panose="02020603050405020304" pitchFamily="18" charset="0"/>
                </a:rPr>
                <a:t>considering Maxwellian distribution</a:t>
              </a:r>
              <a:endParaRPr lang="ja-JP" altLang="en-US" sz="1350" dirty="0">
                <a:solidFill>
                  <a:schemeClr val="tx1"/>
                </a:solidFill>
                <a:latin typeface="Times New Roman" panose="02020603050405020304" pitchFamily="18" charset="0"/>
                <a:cs typeface="Times New Roman" panose="02020603050405020304" pitchFamily="18" charset="0"/>
              </a:endParaRPr>
            </a:p>
          </p:txBody>
        </p:sp>
        <p:sp>
          <p:nvSpPr>
            <p:cNvPr id="9" name="矢印: 下 8">
              <a:extLst>
                <a:ext uri="{FF2B5EF4-FFF2-40B4-BE49-F238E27FC236}">
                  <a16:creationId xmlns:a16="http://schemas.microsoft.com/office/drawing/2014/main" id="{32AE2ECF-4A2F-69C0-87F0-D6BA00A65CAE}"/>
                </a:ext>
              </a:extLst>
            </p:cNvPr>
            <p:cNvSpPr/>
            <p:nvPr/>
          </p:nvSpPr>
          <p:spPr>
            <a:xfrm>
              <a:off x="8144272" y="5568393"/>
              <a:ext cx="247844" cy="34588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id="{937CA8F9-17F3-2671-2A4A-631AF26C3197}"/>
                </a:ext>
              </a:extLst>
            </p:cNvPr>
            <p:cNvSpPr/>
            <p:nvPr/>
          </p:nvSpPr>
          <p:spPr>
            <a:xfrm>
              <a:off x="5782518" y="5036937"/>
              <a:ext cx="4977719" cy="4947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latin typeface="Times New Roman" panose="02020603050405020304" pitchFamily="18" charset="0"/>
                  <a:cs typeface="Times New Roman" panose="02020603050405020304" pitchFamily="18" charset="0"/>
                </a:rPr>
                <a:t>Fully Connected Network</a:t>
              </a:r>
              <a:endParaRPr lang="ja-JP" altLang="en-US" sz="1350" dirty="0">
                <a:solidFill>
                  <a:schemeClr val="tx1"/>
                </a:solidFill>
                <a:latin typeface="Times New Roman" panose="02020603050405020304" pitchFamily="18" charset="0"/>
                <a:cs typeface="Times New Roman" panose="02020603050405020304" pitchFamily="18" charset="0"/>
              </a:endParaRPr>
            </a:p>
          </p:txBody>
        </p:sp>
        <p:sp>
          <p:nvSpPr>
            <p:cNvPr id="11" name="矢印: 下 10">
              <a:extLst>
                <a:ext uri="{FF2B5EF4-FFF2-40B4-BE49-F238E27FC236}">
                  <a16:creationId xmlns:a16="http://schemas.microsoft.com/office/drawing/2014/main" id="{4598AC04-B243-4E80-4446-07FFF3315EF1}"/>
                </a:ext>
              </a:extLst>
            </p:cNvPr>
            <p:cNvSpPr/>
            <p:nvPr/>
          </p:nvSpPr>
          <p:spPr>
            <a:xfrm>
              <a:off x="7317272" y="4464396"/>
              <a:ext cx="250656" cy="551209"/>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C8925C53-35C3-7775-2517-48B8638741C7}"/>
                </a:ext>
              </a:extLst>
            </p:cNvPr>
            <p:cNvSpPr txBox="1"/>
            <p:nvPr/>
          </p:nvSpPr>
          <p:spPr>
            <a:xfrm>
              <a:off x="7549513" y="3559881"/>
              <a:ext cx="1437361" cy="492443"/>
            </a:xfrm>
            <a:prstGeom prst="rect">
              <a:avLst/>
            </a:prstGeom>
            <a:noFill/>
          </p:spPr>
          <p:txBody>
            <a:bodyPr wrap="square" rtlCol="0">
              <a:spAutoFit/>
            </a:bodyPr>
            <a:lstStyle/>
            <a:p>
              <a:pPr algn="ctr"/>
              <a:r>
                <a:rPr lang="en-US" altLang="ja-JP" dirty="0">
                  <a:latin typeface="Times New Roman" panose="02020603050405020304" pitchFamily="18" charset="0"/>
                  <a:cs typeface="Times New Roman" panose="02020603050405020304" pitchFamily="18" charset="0"/>
                </a:rPr>
                <a:t>Input</a:t>
              </a:r>
              <a:endParaRPr lang="ja-JP" altLang="en-US" dirty="0">
                <a:latin typeface="Times New Roman" panose="02020603050405020304" pitchFamily="18" charset="0"/>
                <a:cs typeface="Times New Roman" panose="02020603050405020304" pitchFamily="18" charset="0"/>
              </a:endParaRPr>
            </a:p>
          </p:txBody>
        </p:sp>
        <p:sp>
          <p:nvSpPr>
            <p:cNvPr id="13" name="矢印: 下 12">
              <a:extLst>
                <a:ext uri="{FF2B5EF4-FFF2-40B4-BE49-F238E27FC236}">
                  <a16:creationId xmlns:a16="http://schemas.microsoft.com/office/drawing/2014/main" id="{1F4513E3-A901-9DF6-C5FE-B4926915568C}"/>
                </a:ext>
              </a:extLst>
            </p:cNvPr>
            <p:cNvSpPr/>
            <p:nvPr/>
          </p:nvSpPr>
          <p:spPr>
            <a:xfrm>
              <a:off x="8694308" y="4461024"/>
              <a:ext cx="250656" cy="551209"/>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正方形/長方形 13">
                  <a:extLst>
                    <a:ext uri="{FF2B5EF4-FFF2-40B4-BE49-F238E27FC236}">
                      <a16:creationId xmlns:a16="http://schemas.microsoft.com/office/drawing/2014/main" id="{897E79A2-DFBD-3C28-D427-6FAF9FFA3617}"/>
                    </a:ext>
                  </a:extLst>
                </p:cNvPr>
                <p:cNvSpPr/>
                <p:nvPr/>
              </p:nvSpPr>
              <p:spPr>
                <a:xfrm>
                  <a:off x="6741960" y="4098245"/>
                  <a:ext cx="1402465" cy="3236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1350" i="1">
                                <a:solidFill>
                                  <a:schemeClr val="tx1"/>
                                </a:solidFill>
                                <a:latin typeface="Cambria Math" panose="02040503050406030204" pitchFamily="18" charset="0"/>
                              </a:rPr>
                            </m:ctrlPr>
                          </m:sSubPr>
                          <m:e>
                            <m:r>
                              <a:rPr lang="en-US" altLang="ja-JP" sz="1350" i="1">
                                <a:solidFill>
                                  <a:schemeClr val="tx1"/>
                                </a:solidFill>
                                <a:latin typeface="Cambria Math" panose="02040503050406030204" pitchFamily="18" charset="0"/>
                              </a:rPr>
                              <m:t>𝑇</m:t>
                            </m:r>
                          </m:e>
                          <m:sub>
                            <m:r>
                              <m:rPr>
                                <m:sty m:val="p"/>
                              </m:rPr>
                              <a:rPr lang="en-US" altLang="ja-JP" sz="1350">
                                <a:solidFill>
                                  <a:schemeClr val="tx1"/>
                                </a:solidFill>
                                <a:latin typeface="Cambria Math" panose="02040503050406030204" pitchFamily="18" charset="0"/>
                              </a:rPr>
                              <m:t>m</m:t>
                            </m:r>
                          </m:sub>
                        </m:sSub>
                      </m:oMath>
                    </m:oMathPara>
                  </a14:m>
                  <a:endParaRPr lang="ja-JP" altLang="en-US" sz="13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 name="正方形/長方形 13">
                  <a:extLst>
                    <a:ext uri="{FF2B5EF4-FFF2-40B4-BE49-F238E27FC236}">
                      <a16:creationId xmlns:a16="http://schemas.microsoft.com/office/drawing/2014/main" id="{897E79A2-DFBD-3C28-D427-6FAF9FFA3617}"/>
                    </a:ext>
                  </a:extLst>
                </p:cNvPr>
                <p:cNvSpPr>
                  <a:spLocks noRot="1" noChangeAspect="1" noMove="1" noResize="1" noEditPoints="1" noAdjustHandles="1" noChangeArrowheads="1" noChangeShapeType="1" noTextEdit="1"/>
                </p:cNvSpPr>
                <p:nvPr/>
              </p:nvSpPr>
              <p:spPr>
                <a:xfrm>
                  <a:off x="6741960" y="4098245"/>
                  <a:ext cx="1402465" cy="323629"/>
                </a:xfrm>
                <a:prstGeom prst="rect">
                  <a:avLst/>
                </a:prstGeom>
                <a:blipFill>
                  <a:blip r:embed="rId4"/>
                  <a:stretch>
                    <a:fillRect/>
                  </a:stretch>
                </a:blipFill>
                <a:ln>
                  <a:solidFill>
                    <a:schemeClr val="tx1"/>
                  </a:solidFill>
                </a:ln>
              </p:spPr>
              <p:txBody>
                <a:bodyPr/>
                <a:lstStyle/>
                <a:p>
                  <a:r>
                    <a:rPr lang="ja-JP" altLang="en-US">
                      <a:noFill/>
                    </a:rPr>
                    <a:t> </a:t>
                  </a:r>
                </a:p>
              </p:txBody>
            </p:sp>
          </mc:Fallback>
        </mc:AlternateContent>
        <p:sp>
          <p:nvSpPr>
            <p:cNvPr id="15" name="矢印: 下 14">
              <a:extLst>
                <a:ext uri="{FF2B5EF4-FFF2-40B4-BE49-F238E27FC236}">
                  <a16:creationId xmlns:a16="http://schemas.microsoft.com/office/drawing/2014/main" id="{0A09FF03-1C67-D0F9-F05E-2E7C21FF0927}"/>
                </a:ext>
              </a:extLst>
            </p:cNvPr>
            <p:cNvSpPr/>
            <p:nvPr/>
          </p:nvSpPr>
          <p:spPr>
            <a:xfrm>
              <a:off x="6098179" y="4464396"/>
              <a:ext cx="250656" cy="551209"/>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0C9E158E-35A6-C559-7AAE-5CE211070FAF}"/>
                    </a:ext>
                  </a:extLst>
                </p:cNvPr>
                <p:cNvSpPr/>
                <p:nvPr/>
              </p:nvSpPr>
              <p:spPr>
                <a:xfrm>
                  <a:off x="5782518" y="4098245"/>
                  <a:ext cx="898509" cy="3236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ja-JP" sz="1350" i="1">
                            <a:solidFill>
                              <a:schemeClr val="tx1"/>
                            </a:solidFill>
                            <a:latin typeface="Cambria Math" panose="02040503050406030204" pitchFamily="18" charset="0"/>
                            <a:ea typeface="Cambria Math" panose="02040503050406030204" pitchFamily="18" charset="0"/>
                          </a:rPr>
                          <m:t>Λ</m:t>
                        </m:r>
                      </m:oMath>
                    </m:oMathPara>
                  </a14:m>
                  <a:endParaRPr lang="ja-JP" altLang="en-US" sz="1350" dirty="0">
                    <a:solidFill>
                      <a:sysClr val="windowText" lastClr="000000"/>
                    </a:solidFill>
                    <a:latin typeface="Times New Roman" panose="02020603050405020304" pitchFamily="18" charset="0"/>
                    <a:cs typeface="Times New Roman" panose="02020603050405020304" pitchFamily="18" charset="0"/>
                  </a:endParaRPr>
                </a:p>
              </p:txBody>
            </p:sp>
          </mc:Choice>
          <mc:Fallback xmlns="">
            <p:sp>
              <p:nvSpPr>
                <p:cNvPr id="16" name="正方形/長方形 15">
                  <a:extLst>
                    <a:ext uri="{FF2B5EF4-FFF2-40B4-BE49-F238E27FC236}">
                      <a16:creationId xmlns:a16="http://schemas.microsoft.com/office/drawing/2014/main" id="{0C9E158E-35A6-C559-7AAE-5CE211070FAF}"/>
                    </a:ext>
                  </a:extLst>
                </p:cNvPr>
                <p:cNvSpPr>
                  <a:spLocks noRot="1" noChangeAspect="1" noMove="1" noResize="1" noEditPoints="1" noAdjustHandles="1" noChangeArrowheads="1" noChangeShapeType="1" noTextEdit="1"/>
                </p:cNvSpPr>
                <p:nvPr/>
              </p:nvSpPr>
              <p:spPr>
                <a:xfrm>
                  <a:off x="5782518" y="4098245"/>
                  <a:ext cx="898509" cy="323629"/>
                </a:xfrm>
                <a:prstGeom prst="rect">
                  <a:avLst/>
                </a:prstGeom>
                <a:blipFill>
                  <a:blip r:embed="rId5"/>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02559F53-EEE2-B062-C649-E6C6D34D8E75}"/>
                    </a:ext>
                  </a:extLst>
                </p:cNvPr>
                <p:cNvSpPr/>
                <p:nvPr/>
              </p:nvSpPr>
              <p:spPr>
                <a:xfrm>
                  <a:off x="9568601" y="4098245"/>
                  <a:ext cx="1191636" cy="3236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1350" i="1">
                                <a:solidFill>
                                  <a:schemeClr val="tx1"/>
                                </a:solidFill>
                                <a:latin typeface="Cambria Math" panose="02040503050406030204" pitchFamily="18" charset="0"/>
                              </a:rPr>
                            </m:ctrlPr>
                          </m:sSubPr>
                          <m:e>
                            <m:r>
                              <a:rPr lang="en-US" altLang="ja-JP" sz="1350" i="1">
                                <a:solidFill>
                                  <a:schemeClr val="tx1"/>
                                </a:solidFill>
                                <a:latin typeface="Cambria Math" panose="02040503050406030204" pitchFamily="18" charset="0"/>
                              </a:rPr>
                              <m:t>𝑇</m:t>
                            </m:r>
                          </m:e>
                          <m:sub>
                            <m:r>
                              <m:rPr>
                                <m:sty m:val="p"/>
                              </m:rPr>
                              <a:rPr lang="en-US" altLang="ja-JP" sz="1350">
                                <a:solidFill>
                                  <a:schemeClr val="tx1"/>
                                </a:solidFill>
                                <a:latin typeface="Cambria Math" panose="02040503050406030204" pitchFamily="18" charset="0"/>
                              </a:rPr>
                              <m:t>e</m:t>
                            </m:r>
                          </m:sub>
                        </m:sSub>
                      </m:oMath>
                    </m:oMathPara>
                  </a14:m>
                  <a:endParaRPr lang="ja-JP" altLang="en-US" sz="13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正方形/長方形 16">
                  <a:extLst>
                    <a:ext uri="{FF2B5EF4-FFF2-40B4-BE49-F238E27FC236}">
                      <a16:creationId xmlns:a16="http://schemas.microsoft.com/office/drawing/2014/main" id="{02559F53-EEE2-B062-C649-E6C6D34D8E75}"/>
                    </a:ext>
                  </a:extLst>
                </p:cNvPr>
                <p:cNvSpPr>
                  <a:spLocks noRot="1" noChangeAspect="1" noMove="1" noResize="1" noEditPoints="1" noAdjustHandles="1" noChangeArrowheads="1" noChangeShapeType="1" noTextEdit="1"/>
                </p:cNvSpPr>
                <p:nvPr/>
              </p:nvSpPr>
              <p:spPr>
                <a:xfrm>
                  <a:off x="9568601" y="4098245"/>
                  <a:ext cx="1191636" cy="323629"/>
                </a:xfrm>
                <a:prstGeom prst="rect">
                  <a:avLst/>
                </a:prstGeom>
                <a:blipFill>
                  <a:blip r:embed="rId6"/>
                  <a:stretch>
                    <a:fillRect/>
                  </a:stretch>
                </a:blipFill>
                <a:ln>
                  <a:solidFill>
                    <a:schemeClr val="tx1"/>
                  </a:solidFill>
                </a:ln>
              </p:spPr>
              <p:txBody>
                <a:bodyPr/>
                <a:lstStyle/>
                <a:p>
                  <a:r>
                    <a:rPr lang="ja-JP" altLang="en-US">
                      <a:noFill/>
                    </a:rPr>
                    <a:t> </a:t>
                  </a:r>
                </a:p>
              </p:txBody>
            </p:sp>
          </mc:Fallback>
        </mc:AlternateContent>
        <p:sp>
          <p:nvSpPr>
            <p:cNvPr id="18" name="矢印: 下 17">
              <a:extLst>
                <a:ext uri="{FF2B5EF4-FFF2-40B4-BE49-F238E27FC236}">
                  <a16:creationId xmlns:a16="http://schemas.microsoft.com/office/drawing/2014/main" id="{0F5688EB-0A94-49C1-1671-96FD12E23304}"/>
                </a:ext>
              </a:extLst>
            </p:cNvPr>
            <p:cNvSpPr/>
            <p:nvPr/>
          </p:nvSpPr>
          <p:spPr>
            <a:xfrm>
              <a:off x="9992228" y="4458301"/>
              <a:ext cx="250656" cy="551209"/>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30" name="グループ化 29">
            <a:extLst>
              <a:ext uri="{FF2B5EF4-FFF2-40B4-BE49-F238E27FC236}">
                <a16:creationId xmlns:a16="http://schemas.microsoft.com/office/drawing/2014/main" id="{E863208C-F879-9486-7648-D4482A0B247A}"/>
              </a:ext>
            </a:extLst>
          </p:cNvPr>
          <p:cNvGrpSpPr/>
          <p:nvPr/>
        </p:nvGrpSpPr>
        <p:grpSpPr>
          <a:xfrm>
            <a:off x="603625" y="1764542"/>
            <a:ext cx="7936748" cy="1847789"/>
            <a:chOff x="804834" y="910022"/>
            <a:chExt cx="10582331" cy="2463719"/>
          </a:xfrm>
        </p:grpSpPr>
        <p:grpSp>
          <p:nvGrpSpPr>
            <p:cNvPr id="27" name="グループ化 26">
              <a:extLst>
                <a:ext uri="{FF2B5EF4-FFF2-40B4-BE49-F238E27FC236}">
                  <a16:creationId xmlns:a16="http://schemas.microsoft.com/office/drawing/2014/main" id="{2D5FF0BC-7100-A16E-D6D6-31E4E360B11C}"/>
                </a:ext>
              </a:extLst>
            </p:cNvPr>
            <p:cNvGrpSpPr/>
            <p:nvPr/>
          </p:nvGrpSpPr>
          <p:grpSpPr>
            <a:xfrm>
              <a:off x="804834" y="910022"/>
              <a:ext cx="10582331" cy="1645144"/>
              <a:chOff x="1055478" y="904941"/>
              <a:chExt cx="10582331" cy="1645144"/>
            </a:xfrm>
          </p:grpSpPr>
          <p:grpSp>
            <p:nvGrpSpPr>
              <p:cNvPr id="21" name="グループ化 20">
                <a:extLst>
                  <a:ext uri="{FF2B5EF4-FFF2-40B4-BE49-F238E27FC236}">
                    <a16:creationId xmlns:a16="http://schemas.microsoft.com/office/drawing/2014/main" id="{C644C5EA-9004-ED30-9504-B4ACDD23298B}"/>
                  </a:ext>
                </a:extLst>
              </p:cNvPr>
              <p:cNvGrpSpPr/>
              <p:nvPr/>
            </p:nvGrpSpPr>
            <p:grpSpPr>
              <a:xfrm>
                <a:off x="1055478" y="904941"/>
                <a:ext cx="3742591" cy="1324384"/>
                <a:chOff x="471122" y="791867"/>
                <a:chExt cx="3742591" cy="1324384"/>
              </a:xfrm>
            </p:grpSpPr>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C98FE67-5493-637A-4F85-060B7F3A63C6}"/>
                        </a:ext>
                      </a:extLst>
                    </p:cNvPr>
                    <p:cNvSpPr txBox="1"/>
                    <p:nvPr/>
                  </p:nvSpPr>
                  <p:spPr>
                    <a:xfrm>
                      <a:off x="471122" y="814614"/>
                      <a:ext cx="3742591" cy="1231107"/>
                    </a:xfrm>
                    <a:prstGeom prst="rect">
                      <a:avLst/>
                    </a:prstGeom>
                    <a:noFill/>
                  </p:spPr>
                  <p:txBody>
                    <a:bodyPr wrap="square" rtlCol="0">
                      <a:spAutoFit/>
                    </a:bodyPr>
                    <a:lstStyle/>
                    <a:p>
                      <a:pPr algn="ctr"/>
                      <a:r>
                        <a:rPr lang="en" altLang="ja-JP" sz="1350" dirty="0"/>
                        <a:t>Emission distribution for monochromatic incident energy</a:t>
                      </a:r>
                    </a:p>
                    <a:p>
                      <a:pPr algn="ctr"/>
                      <a:endParaRPr kumimoji="1" lang="en-US" altLang="ja-JP" sz="1350" dirty="0"/>
                    </a:p>
                    <a:p>
                      <a:pPr algn="ctr"/>
                      <a:r>
                        <a:rPr kumimoji="1" lang="en-US" altLang="ja-JP" sz="1350" dirty="0"/>
                        <a:t>Input: </a:t>
                      </a:r>
                      <a14:m>
                        <m:oMath xmlns:m="http://schemas.openxmlformats.org/officeDocument/2006/math">
                          <m:r>
                            <m:rPr>
                              <m:sty m:val="p"/>
                            </m:rPr>
                            <a:rPr lang="el-GR" altLang="ja-JP" sz="1350" i="1">
                              <a:latin typeface="Cambria Math" panose="02040503050406030204" pitchFamily="18" charset="0"/>
                              <a:ea typeface="Cambria Math" panose="02040503050406030204" pitchFamily="18" charset="0"/>
                            </a:rPr>
                            <m:t>Λ</m:t>
                          </m:r>
                          <m:r>
                            <a:rPr lang="el-GR" altLang="ja-JP" sz="1350" i="1">
                              <a:latin typeface="Cambria Math" panose="02040503050406030204" pitchFamily="18" charset="0"/>
                              <a:ea typeface="Cambria Math" panose="02040503050406030204" pitchFamily="18" charset="0"/>
                            </a:rPr>
                            <m:t> </m:t>
                          </m:r>
                        </m:oMath>
                      </a14:m>
                      <a:r>
                        <a:rPr kumimoji="1" lang="en-US" altLang="ja-JP" sz="1350" dirty="0"/>
                        <a:t>,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m</m:t>
                              </m:r>
                            </m:sub>
                          </m:sSub>
                        </m:oMath>
                      </a14:m>
                      <a:r>
                        <a:rPr kumimoji="1" lang="en-US" altLang="ja-JP" sz="1350" dirty="0"/>
                        <a:t>,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𝐸</m:t>
                              </m:r>
                            </m:e>
                            <m:sub>
                              <m:r>
                                <m:rPr>
                                  <m:sty m:val="p"/>
                                </m:rPr>
                                <a:rPr lang="en-US" altLang="ja-JP" sz="1350">
                                  <a:latin typeface="Cambria Math" panose="02040503050406030204" pitchFamily="18" charset="0"/>
                                </a:rPr>
                                <m:t>in</m:t>
                              </m:r>
                            </m:sub>
                          </m:sSub>
                        </m:oMath>
                      </a14:m>
                      <a:endParaRPr kumimoji="1" lang="ja-JP" altLang="en-US" sz="1350" dirty="0"/>
                    </a:p>
                  </p:txBody>
                </p:sp>
              </mc:Choice>
              <mc:Fallback xmlns="">
                <p:sp>
                  <p:nvSpPr>
                    <p:cNvPr id="5" name="テキスト ボックス 4">
                      <a:extLst>
                        <a:ext uri="{FF2B5EF4-FFF2-40B4-BE49-F238E27FC236}">
                          <a16:creationId xmlns:a16="http://schemas.microsoft.com/office/drawing/2014/main" id="{4C98FE67-5493-637A-4F85-060B7F3A63C6}"/>
                        </a:ext>
                      </a:extLst>
                    </p:cNvPr>
                    <p:cNvSpPr txBox="1">
                      <a:spLocks noRot="1" noChangeAspect="1" noMove="1" noResize="1" noEditPoints="1" noAdjustHandles="1" noChangeArrowheads="1" noChangeShapeType="1" noTextEdit="1"/>
                    </p:cNvSpPr>
                    <p:nvPr/>
                  </p:nvSpPr>
                  <p:spPr>
                    <a:xfrm>
                      <a:off x="471122" y="814614"/>
                      <a:ext cx="3742591" cy="1231107"/>
                    </a:xfrm>
                    <a:prstGeom prst="rect">
                      <a:avLst/>
                    </a:prstGeom>
                    <a:blipFill>
                      <a:blip r:embed="rId7"/>
                      <a:stretch>
                        <a:fillRect t="-1351" b="-4054"/>
                      </a:stretch>
                    </a:blipFill>
                  </p:spPr>
                  <p:txBody>
                    <a:bodyPr/>
                    <a:lstStyle/>
                    <a:p>
                      <a:r>
                        <a:rPr lang="ja-JP" altLang="en-US">
                          <a:noFill/>
                        </a:rPr>
                        <a:t> </a:t>
                      </a:r>
                    </a:p>
                  </p:txBody>
                </p:sp>
              </mc:Fallback>
            </mc:AlternateContent>
            <p:sp>
              <p:nvSpPr>
                <p:cNvPr id="20" name="四角形: 角を丸くする 19">
                  <a:extLst>
                    <a:ext uri="{FF2B5EF4-FFF2-40B4-BE49-F238E27FC236}">
                      <a16:creationId xmlns:a16="http://schemas.microsoft.com/office/drawing/2014/main" id="{ECFFD93C-A6D2-8492-B92A-30CA6B95B450}"/>
                    </a:ext>
                  </a:extLst>
                </p:cNvPr>
                <p:cNvSpPr/>
                <p:nvPr/>
              </p:nvSpPr>
              <p:spPr>
                <a:xfrm>
                  <a:off x="550986" y="791867"/>
                  <a:ext cx="3582864" cy="132438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grpSp>
            <p:nvGrpSpPr>
              <p:cNvPr id="22" name="グループ化 21">
                <a:extLst>
                  <a:ext uri="{FF2B5EF4-FFF2-40B4-BE49-F238E27FC236}">
                    <a16:creationId xmlns:a16="http://schemas.microsoft.com/office/drawing/2014/main" id="{81C8B52D-E1F9-50A2-5B1C-4412FC599415}"/>
                  </a:ext>
                </a:extLst>
              </p:cNvPr>
              <p:cNvGrpSpPr/>
              <p:nvPr/>
            </p:nvGrpSpPr>
            <p:grpSpPr>
              <a:xfrm>
                <a:off x="7259790" y="904941"/>
                <a:ext cx="4378019" cy="1324384"/>
                <a:chOff x="471122" y="791867"/>
                <a:chExt cx="3742591" cy="1324384"/>
              </a:xfrm>
            </p:grpSpPr>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03D3548D-EB17-88FC-A591-FEC277F19011}"/>
                        </a:ext>
                      </a:extLst>
                    </p:cNvPr>
                    <p:cNvSpPr txBox="1"/>
                    <p:nvPr/>
                  </p:nvSpPr>
                  <p:spPr>
                    <a:xfrm>
                      <a:off x="471122" y="814040"/>
                      <a:ext cx="3742591" cy="1231107"/>
                    </a:xfrm>
                    <a:prstGeom prst="rect">
                      <a:avLst/>
                    </a:prstGeom>
                    <a:noFill/>
                  </p:spPr>
                  <p:txBody>
                    <a:bodyPr wrap="square" rtlCol="0">
                      <a:spAutoFit/>
                    </a:bodyPr>
                    <a:lstStyle/>
                    <a:p>
                      <a:pPr algn="ctr"/>
                      <a:r>
                        <a:rPr kumimoji="1" lang="en" altLang="ja-JP" sz="1350" dirty="0"/>
                        <a:t>Emission distribution</a:t>
                      </a:r>
                      <a:br>
                        <a:rPr kumimoji="1" lang="en" altLang="ja-JP" sz="1350" dirty="0"/>
                      </a:br>
                      <a:r>
                        <a:rPr kumimoji="1" lang="en" altLang="ja-JP" sz="1350" dirty="0"/>
                        <a:t>considering Maxwellian distribution</a:t>
                      </a:r>
                    </a:p>
                    <a:p>
                      <a:pPr algn="ctr"/>
                      <a:endParaRPr kumimoji="1" lang="en-US" altLang="ja-JP" sz="1350" dirty="0"/>
                    </a:p>
                    <a:p>
                      <a:pPr algn="ctr"/>
                      <a:r>
                        <a:rPr kumimoji="1" lang="en-US" altLang="ja-JP" sz="1350" dirty="0"/>
                        <a:t>Input: </a:t>
                      </a:r>
                      <a14:m>
                        <m:oMath xmlns:m="http://schemas.openxmlformats.org/officeDocument/2006/math">
                          <m:r>
                            <m:rPr>
                              <m:sty m:val="p"/>
                            </m:rPr>
                            <a:rPr lang="el-GR" altLang="ja-JP" sz="1350" i="1">
                              <a:latin typeface="Cambria Math" panose="02040503050406030204" pitchFamily="18" charset="0"/>
                              <a:ea typeface="Cambria Math" panose="02040503050406030204" pitchFamily="18" charset="0"/>
                            </a:rPr>
                            <m:t>Λ</m:t>
                          </m:r>
                          <m:r>
                            <a:rPr lang="el-GR" altLang="ja-JP" sz="1350" i="1">
                              <a:latin typeface="Cambria Math" panose="02040503050406030204" pitchFamily="18" charset="0"/>
                              <a:ea typeface="Cambria Math" panose="02040503050406030204" pitchFamily="18" charset="0"/>
                            </a:rPr>
                            <m:t> </m:t>
                          </m:r>
                        </m:oMath>
                      </a14:m>
                      <a:r>
                        <a:rPr kumimoji="1" lang="en-US" altLang="ja-JP" sz="1350" dirty="0"/>
                        <a:t>,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m</m:t>
                              </m:r>
                            </m:sub>
                          </m:sSub>
                        </m:oMath>
                      </a14:m>
                      <a:r>
                        <a:rPr kumimoji="1" lang="en-US" altLang="ja-JP" sz="1350" dirty="0"/>
                        <a:t>,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i</m:t>
                              </m:r>
                            </m:sub>
                          </m:sSub>
                        </m:oMath>
                      </a14:m>
                      <a:r>
                        <a:rPr kumimoji="1" lang="en-US" altLang="ja-JP" sz="1350" dirty="0"/>
                        <a:t>, </a:t>
                      </a:r>
                      <a14:m>
                        <m:oMath xmlns:m="http://schemas.openxmlformats.org/officeDocument/2006/math">
                          <m:sSub>
                            <m:sSubPr>
                              <m:ctrlPr>
                                <a:rPr lang="en-US" altLang="ja-JP" sz="1350" i="1">
                                  <a:latin typeface="Cambria Math" panose="02040503050406030204" pitchFamily="18" charset="0"/>
                                </a:rPr>
                              </m:ctrlPr>
                            </m:sSubPr>
                            <m:e>
                              <m:r>
                                <a:rPr lang="en-US" altLang="ja-JP" sz="1350" i="1">
                                  <a:latin typeface="Cambria Math" panose="02040503050406030204" pitchFamily="18" charset="0"/>
                                </a:rPr>
                                <m:t>𝑇</m:t>
                              </m:r>
                            </m:e>
                            <m:sub>
                              <m:r>
                                <m:rPr>
                                  <m:sty m:val="p"/>
                                </m:rPr>
                                <a:rPr lang="en-US" altLang="ja-JP" sz="1350">
                                  <a:latin typeface="Cambria Math" panose="02040503050406030204" pitchFamily="18" charset="0"/>
                                </a:rPr>
                                <m:t>e</m:t>
                              </m:r>
                            </m:sub>
                          </m:sSub>
                        </m:oMath>
                      </a14:m>
                      <a:endParaRPr kumimoji="1" lang="ja-JP" altLang="en-US" sz="1350" dirty="0"/>
                    </a:p>
                  </p:txBody>
                </p:sp>
              </mc:Choice>
              <mc:Fallback xmlns="">
                <p:sp>
                  <p:nvSpPr>
                    <p:cNvPr id="23" name="テキスト ボックス 22">
                      <a:extLst>
                        <a:ext uri="{FF2B5EF4-FFF2-40B4-BE49-F238E27FC236}">
                          <a16:creationId xmlns:a16="http://schemas.microsoft.com/office/drawing/2014/main" id="{03D3548D-EB17-88FC-A591-FEC277F19011}"/>
                        </a:ext>
                      </a:extLst>
                    </p:cNvPr>
                    <p:cNvSpPr txBox="1">
                      <a:spLocks noRot="1" noChangeAspect="1" noMove="1" noResize="1" noEditPoints="1" noAdjustHandles="1" noChangeArrowheads="1" noChangeShapeType="1" noTextEdit="1"/>
                    </p:cNvSpPr>
                    <p:nvPr/>
                  </p:nvSpPr>
                  <p:spPr>
                    <a:xfrm>
                      <a:off x="471122" y="814040"/>
                      <a:ext cx="3742591" cy="1231107"/>
                    </a:xfrm>
                    <a:prstGeom prst="rect">
                      <a:avLst/>
                    </a:prstGeom>
                    <a:blipFill>
                      <a:blip r:embed="rId8"/>
                      <a:stretch>
                        <a:fillRect t="-1351" b="-4054"/>
                      </a:stretch>
                    </a:blipFill>
                  </p:spPr>
                  <p:txBody>
                    <a:bodyPr/>
                    <a:lstStyle/>
                    <a:p>
                      <a:r>
                        <a:rPr lang="ja-JP" altLang="en-US">
                          <a:noFill/>
                        </a:rPr>
                        <a:t> </a:t>
                      </a:r>
                    </a:p>
                  </p:txBody>
                </p:sp>
              </mc:Fallback>
            </mc:AlternateContent>
            <p:sp>
              <p:nvSpPr>
                <p:cNvPr id="24" name="四角形: 角を丸くする 23">
                  <a:extLst>
                    <a:ext uri="{FF2B5EF4-FFF2-40B4-BE49-F238E27FC236}">
                      <a16:creationId xmlns:a16="http://schemas.microsoft.com/office/drawing/2014/main" id="{FC0993FC-E235-91D1-21B9-E19642B5B378}"/>
                    </a:ext>
                  </a:extLst>
                </p:cNvPr>
                <p:cNvSpPr/>
                <p:nvPr/>
              </p:nvSpPr>
              <p:spPr>
                <a:xfrm>
                  <a:off x="550986" y="791867"/>
                  <a:ext cx="3582864" cy="132438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25" name="矢印: 右 24">
                <a:extLst>
                  <a:ext uri="{FF2B5EF4-FFF2-40B4-BE49-F238E27FC236}">
                    <a16:creationId xmlns:a16="http://schemas.microsoft.com/office/drawing/2014/main" id="{029121A8-E579-2C5F-91D3-2486D7D7C2D1}"/>
                  </a:ext>
                </a:extLst>
              </p:cNvPr>
              <p:cNvSpPr/>
              <p:nvPr/>
            </p:nvSpPr>
            <p:spPr>
              <a:xfrm>
                <a:off x="5056157" y="1335240"/>
                <a:ext cx="188113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6" name="テキスト ボックス 25">
                <a:extLst>
                  <a:ext uri="{FF2B5EF4-FFF2-40B4-BE49-F238E27FC236}">
                    <a16:creationId xmlns:a16="http://schemas.microsoft.com/office/drawing/2014/main" id="{58CA7DB3-B881-FF3B-8B8A-141657A48D75}"/>
                  </a:ext>
                </a:extLst>
              </p:cNvPr>
              <p:cNvSpPr txBox="1"/>
              <p:nvPr/>
            </p:nvSpPr>
            <p:spPr>
              <a:xfrm>
                <a:off x="4718206" y="1872977"/>
                <a:ext cx="2612359" cy="677108"/>
              </a:xfrm>
              <a:prstGeom prst="rect">
                <a:avLst/>
              </a:prstGeom>
              <a:noFill/>
            </p:spPr>
            <p:txBody>
              <a:bodyPr wrap="square" rtlCol="0">
                <a:spAutoFit/>
              </a:bodyPr>
              <a:lstStyle/>
              <a:p>
                <a:pPr algn="ctr"/>
                <a:r>
                  <a:rPr lang="en" altLang="ja-JP" sz="1350" dirty="0"/>
                  <a:t>Integration with Maxwellian distribution</a:t>
                </a:r>
                <a:endParaRPr kumimoji="1" lang="ja-JP" altLang="en-US" sz="1350" dirty="0"/>
              </a:p>
            </p:txBody>
          </p:sp>
        </p:grpSp>
        <p:sp>
          <p:nvSpPr>
            <p:cNvPr id="28" name="矢印: 上向き折線 27">
              <a:extLst>
                <a:ext uri="{FF2B5EF4-FFF2-40B4-BE49-F238E27FC236}">
                  <a16:creationId xmlns:a16="http://schemas.microsoft.com/office/drawing/2014/main" id="{742590EA-D089-D2FA-6F6E-B6F25803EB40}"/>
                </a:ext>
              </a:extLst>
            </p:cNvPr>
            <p:cNvSpPr/>
            <p:nvPr/>
          </p:nvSpPr>
          <p:spPr>
            <a:xfrm rot="5400000">
              <a:off x="8158981" y="2289465"/>
              <a:ext cx="615795" cy="606192"/>
            </a:xfrm>
            <a:prstGeom prst="bentUpArrow">
              <a:avLst>
                <a:gd name="adj1" fmla="val 38031"/>
                <a:gd name="adj2" fmla="val 36728"/>
                <a:gd name="adj3" fmla="val 380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9" name="テキスト ボックス 28">
              <a:extLst>
                <a:ext uri="{FF2B5EF4-FFF2-40B4-BE49-F238E27FC236}">
                  <a16:creationId xmlns:a16="http://schemas.microsoft.com/office/drawing/2014/main" id="{E3374D24-BC2B-AC28-2A48-C90268E19BA7}"/>
                </a:ext>
              </a:extLst>
            </p:cNvPr>
            <p:cNvSpPr txBox="1"/>
            <p:nvPr/>
          </p:nvSpPr>
          <p:spPr>
            <a:xfrm>
              <a:off x="8769976" y="2327301"/>
              <a:ext cx="2121388" cy="1046440"/>
            </a:xfrm>
            <a:prstGeom prst="rect">
              <a:avLst/>
            </a:prstGeom>
            <a:noFill/>
          </p:spPr>
          <p:txBody>
            <a:bodyPr wrap="square" rtlCol="0">
              <a:spAutoFit/>
            </a:bodyPr>
            <a:lstStyle/>
            <a:p>
              <a:pPr algn="ctr"/>
              <a:r>
                <a:rPr lang="en" altLang="ja-JP" sz="1500" dirty="0"/>
                <a:t>Prediction by machine learning</a:t>
              </a:r>
              <a:endParaRPr kumimoji="1" lang="ja-JP" altLang="en-US" sz="1500" b="1" dirty="0"/>
            </a:p>
          </p:txBody>
        </p:sp>
      </p:grpSp>
      <p:grpSp>
        <p:nvGrpSpPr>
          <p:cNvPr id="37" name="グループ化 36">
            <a:extLst>
              <a:ext uri="{FF2B5EF4-FFF2-40B4-BE49-F238E27FC236}">
                <a16:creationId xmlns:a16="http://schemas.microsoft.com/office/drawing/2014/main" id="{871F3226-3F43-1D9F-BFF1-A272F9BC324F}"/>
              </a:ext>
            </a:extLst>
          </p:cNvPr>
          <p:cNvGrpSpPr/>
          <p:nvPr/>
        </p:nvGrpSpPr>
        <p:grpSpPr>
          <a:xfrm>
            <a:off x="851935" y="3291597"/>
            <a:ext cx="3156223" cy="770596"/>
            <a:chOff x="905711" y="3456199"/>
            <a:chExt cx="4208297" cy="1027461"/>
          </a:xfrm>
        </p:grpSpPr>
        <p:sp>
          <p:nvSpPr>
            <p:cNvPr id="4" name="テキスト ボックス 3">
              <a:extLst>
                <a:ext uri="{FF2B5EF4-FFF2-40B4-BE49-F238E27FC236}">
                  <a16:creationId xmlns:a16="http://schemas.microsoft.com/office/drawing/2014/main" id="{B3263C07-F6E3-6743-2EEA-C6FEBD120F33}"/>
                </a:ext>
              </a:extLst>
            </p:cNvPr>
            <p:cNvSpPr txBox="1"/>
            <p:nvPr/>
          </p:nvSpPr>
          <p:spPr>
            <a:xfrm>
              <a:off x="975906" y="4083551"/>
              <a:ext cx="4067906" cy="400109"/>
            </a:xfrm>
            <a:prstGeom prst="rect">
              <a:avLst/>
            </a:prstGeom>
            <a:noFill/>
          </p:spPr>
          <p:txBody>
            <a:bodyPr wrap="square" rtlCol="0">
              <a:spAutoFit/>
            </a:bodyPr>
            <a:lstStyle/>
            <a:p>
              <a:pPr algn="ctr"/>
              <a:r>
                <a:rPr kumimoji="1" lang="ja-JP" altLang="en-US" sz="1350" dirty="0"/>
                <a:t>合計</a:t>
              </a:r>
              <a:r>
                <a:rPr kumimoji="1" lang="en-US" altLang="ja-JP" sz="1350" dirty="0"/>
                <a:t>: 11664</a:t>
              </a:r>
              <a:endParaRPr kumimoji="1" lang="ja-JP" altLang="en-US" sz="1350" dirty="0"/>
            </a:p>
          </p:txBody>
        </p:sp>
        <p:sp>
          <p:nvSpPr>
            <p:cNvPr id="31" name="テキスト ボックス 30">
              <a:extLst>
                <a:ext uri="{FF2B5EF4-FFF2-40B4-BE49-F238E27FC236}">
                  <a16:creationId xmlns:a16="http://schemas.microsoft.com/office/drawing/2014/main" id="{2066A772-6F39-BCA3-2732-C67589F57CF3}"/>
                </a:ext>
              </a:extLst>
            </p:cNvPr>
            <p:cNvSpPr txBox="1"/>
            <p:nvPr/>
          </p:nvSpPr>
          <p:spPr>
            <a:xfrm>
              <a:off x="905711" y="3456199"/>
              <a:ext cx="4208297" cy="677108"/>
            </a:xfrm>
            <a:prstGeom prst="rect">
              <a:avLst/>
            </a:prstGeom>
            <a:noFill/>
          </p:spPr>
          <p:txBody>
            <a:bodyPr wrap="square" rtlCol="0">
              <a:spAutoFit/>
            </a:bodyPr>
            <a:lstStyle/>
            <a:p>
              <a:pPr algn="ctr"/>
              <a:r>
                <a:rPr lang="en" altLang="ja-JP" sz="1350" b="1" dirty="0">
                  <a:solidFill>
                    <a:srgbClr val="202124"/>
                  </a:solidFill>
                  <a:latin typeface="Times New Roman" panose="02020603050405020304" pitchFamily="18" charset="0"/>
                  <a:cs typeface="Times New Roman" panose="02020603050405020304" pitchFamily="18" charset="0"/>
                </a:rPr>
                <a:t>Emission distribution</a:t>
              </a:r>
              <a:br>
                <a:rPr lang="en" altLang="ja-JP" sz="1350" b="1" dirty="0">
                  <a:solidFill>
                    <a:srgbClr val="202124"/>
                  </a:solidFill>
                  <a:latin typeface="Times New Roman" panose="02020603050405020304" pitchFamily="18" charset="0"/>
                  <a:cs typeface="Times New Roman" panose="02020603050405020304" pitchFamily="18" charset="0"/>
                </a:rPr>
              </a:br>
              <a:r>
                <a:rPr lang="en" altLang="ja-JP" sz="1350" b="1" dirty="0">
                  <a:solidFill>
                    <a:srgbClr val="202124"/>
                  </a:solidFill>
                  <a:latin typeface="Times New Roman" panose="02020603050405020304" pitchFamily="18" charset="0"/>
                  <a:cs typeface="Times New Roman" panose="02020603050405020304" pitchFamily="18" charset="0"/>
                </a:rPr>
                <a:t>considering Maxwellian distribution</a:t>
              </a:r>
              <a:endParaRPr lang="ja-JP" altLang="en-US" sz="1350" b="1" dirty="0">
                <a:latin typeface="Times New Roman" panose="02020603050405020304" pitchFamily="18" charset="0"/>
                <a:cs typeface="Times New Roman" panose="02020603050405020304" pitchFamily="18" charset="0"/>
              </a:endParaRPr>
            </a:p>
          </p:txBody>
        </p:sp>
      </p:grpSp>
      <p:graphicFrame>
        <p:nvGraphicFramePr>
          <p:cNvPr id="34" name="表 33">
            <a:extLst>
              <a:ext uri="{FF2B5EF4-FFF2-40B4-BE49-F238E27FC236}">
                <a16:creationId xmlns:a16="http://schemas.microsoft.com/office/drawing/2014/main" id="{048E8E4F-E131-FE38-7BDD-ECE8A315123A}"/>
              </a:ext>
            </a:extLst>
          </p:cNvPr>
          <p:cNvGraphicFramePr>
            <a:graphicFrameLocks noGrp="1"/>
          </p:cNvGraphicFramePr>
          <p:nvPr/>
        </p:nvGraphicFramePr>
        <p:xfrm>
          <a:off x="354090" y="4852451"/>
          <a:ext cx="4151910" cy="563880"/>
        </p:xfrm>
        <a:graphic>
          <a:graphicData uri="http://schemas.openxmlformats.org/drawingml/2006/table">
            <a:tbl>
              <a:tblPr firstRow="1" bandRow="1">
                <a:tableStyleId>{5C22544A-7EE6-4342-B048-85BDC9FD1C3A}</a:tableStyleId>
              </a:tblPr>
              <a:tblGrid>
                <a:gridCol w="2075955">
                  <a:extLst>
                    <a:ext uri="{9D8B030D-6E8A-4147-A177-3AD203B41FA5}">
                      <a16:colId xmlns:a16="http://schemas.microsoft.com/office/drawing/2014/main" val="2604937843"/>
                    </a:ext>
                  </a:extLst>
                </a:gridCol>
                <a:gridCol w="2075955">
                  <a:extLst>
                    <a:ext uri="{9D8B030D-6E8A-4147-A177-3AD203B41FA5}">
                      <a16:colId xmlns:a16="http://schemas.microsoft.com/office/drawing/2014/main" val="1722481012"/>
                    </a:ext>
                  </a:extLst>
                </a:gridCol>
              </a:tblGrid>
              <a:tr h="278130">
                <a:tc>
                  <a:txBody>
                    <a:bodyPr/>
                    <a:lstStyle/>
                    <a:p>
                      <a:pPr algn="ctr"/>
                      <a:r>
                        <a:rPr kumimoji="1" lang="en-US" altLang="ja-JP" sz="1400" dirty="0">
                          <a:latin typeface="Times New Roman" panose="02020603050405020304" pitchFamily="18" charset="0"/>
                          <a:cs typeface="Times New Roman" panose="02020603050405020304" pitchFamily="18" charset="0"/>
                        </a:rPr>
                        <a:t>Training Data</a:t>
                      </a:r>
                      <a:endParaRPr kumimoji="1" lang="ja-JP" alt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1400" dirty="0">
                          <a:latin typeface="Times New Roman" panose="02020603050405020304" pitchFamily="18" charset="0"/>
                          <a:cs typeface="Times New Roman" panose="02020603050405020304" pitchFamily="18" charset="0"/>
                        </a:rPr>
                        <a:t>Test Data</a:t>
                      </a:r>
                      <a:endParaRPr kumimoji="1" lang="ja-JP" alt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923133661"/>
                  </a:ext>
                </a:extLst>
              </a:tr>
              <a:tr h="278130">
                <a:tc>
                  <a:txBody>
                    <a:bodyPr/>
                    <a:lstStyle/>
                    <a:p>
                      <a:pPr algn="ctr"/>
                      <a:r>
                        <a:rPr kumimoji="1" lang="en-US" altLang="ja-JP" sz="1400" dirty="0">
                          <a:latin typeface="Times New Roman" panose="02020603050405020304" pitchFamily="18" charset="0"/>
                          <a:cs typeface="Times New Roman" panose="02020603050405020304" pitchFamily="18" charset="0"/>
                        </a:rPr>
                        <a:t>9331</a:t>
                      </a:r>
                      <a:endParaRPr kumimoji="1" lang="ja-JP" alt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1400" dirty="0">
                          <a:latin typeface="Times New Roman" panose="02020603050405020304" pitchFamily="18" charset="0"/>
                          <a:cs typeface="Times New Roman" panose="02020603050405020304" pitchFamily="18" charset="0"/>
                        </a:rPr>
                        <a:t>2333</a:t>
                      </a:r>
                      <a:endParaRPr kumimoji="1" lang="ja-JP" alt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340696260"/>
                  </a:ext>
                </a:extLst>
              </a:tr>
            </a:tbl>
          </a:graphicData>
        </a:graphic>
      </p:graphicFrame>
      <p:grpSp>
        <p:nvGrpSpPr>
          <p:cNvPr id="36" name="グループ化 35">
            <a:extLst>
              <a:ext uri="{FF2B5EF4-FFF2-40B4-BE49-F238E27FC236}">
                <a16:creationId xmlns:a16="http://schemas.microsoft.com/office/drawing/2014/main" id="{9E799398-EEB5-589E-8250-A0E021B0D0FF}"/>
              </a:ext>
            </a:extLst>
          </p:cNvPr>
          <p:cNvGrpSpPr/>
          <p:nvPr/>
        </p:nvGrpSpPr>
        <p:grpSpPr>
          <a:xfrm>
            <a:off x="1744502" y="4096841"/>
            <a:ext cx="1371345" cy="685800"/>
            <a:chOff x="1978733" y="4539782"/>
            <a:chExt cx="1828460" cy="914400"/>
          </a:xfrm>
        </p:grpSpPr>
        <p:cxnSp>
          <p:nvCxnSpPr>
            <p:cNvPr id="33" name="コネクタ: カギ線 32">
              <a:extLst>
                <a:ext uri="{FF2B5EF4-FFF2-40B4-BE49-F238E27FC236}">
                  <a16:creationId xmlns:a16="http://schemas.microsoft.com/office/drawing/2014/main" id="{7A19B796-072D-09D5-8007-245EEE706681}"/>
                </a:ext>
              </a:extLst>
            </p:cNvPr>
            <p:cNvCxnSpPr>
              <a:cxnSpLocks/>
            </p:cNvCxnSpPr>
            <p:nvPr/>
          </p:nvCxnSpPr>
          <p:spPr>
            <a:xfrm rot="5400000">
              <a:off x="1978733" y="4539782"/>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コネクタ: カギ線 34">
              <a:extLst>
                <a:ext uri="{FF2B5EF4-FFF2-40B4-BE49-F238E27FC236}">
                  <a16:creationId xmlns:a16="http://schemas.microsoft.com/office/drawing/2014/main" id="{D68C3086-1ABB-9FAA-1BD9-82C6607B2A1F}"/>
                </a:ext>
              </a:extLst>
            </p:cNvPr>
            <p:cNvCxnSpPr>
              <a:cxnSpLocks/>
            </p:cNvCxnSpPr>
            <p:nvPr/>
          </p:nvCxnSpPr>
          <p:spPr>
            <a:xfrm rot="16200000" flipH="1">
              <a:off x="2892793" y="4539782"/>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sp>
        <p:nvSpPr>
          <p:cNvPr id="38" name="テキスト ボックス 37">
            <a:extLst>
              <a:ext uri="{FF2B5EF4-FFF2-40B4-BE49-F238E27FC236}">
                <a16:creationId xmlns:a16="http://schemas.microsoft.com/office/drawing/2014/main" id="{885898CA-DAA0-5173-BA84-277AAAFFFCE0}"/>
              </a:ext>
            </a:extLst>
          </p:cNvPr>
          <p:cNvSpPr txBox="1"/>
          <p:nvPr/>
        </p:nvSpPr>
        <p:spPr>
          <a:xfrm>
            <a:off x="1305674" y="4200621"/>
            <a:ext cx="1005915" cy="300082"/>
          </a:xfrm>
          <a:prstGeom prst="rect">
            <a:avLst/>
          </a:prstGeom>
          <a:noFill/>
        </p:spPr>
        <p:txBody>
          <a:bodyPr wrap="square" rtlCol="0">
            <a:spAutoFit/>
          </a:bodyPr>
          <a:lstStyle/>
          <a:p>
            <a:r>
              <a:rPr kumimoji="1" lang="en-US" altLang="ja-JP" sz="1350" dirty="0"/>
              <a:t>80%</a:t>
            </a:r>
            <a:endParaRPr kumimoji="1" lang="ja-JP" altLang="en-US" sz="1350" dirty="0"/>
          </a:p>
        </p:txBody>
      </p:sp>
      <p:sp>
        <p:nvSpPr>
          <p:cNvPr id="39" name="テキスト ボックス 38">
            <a:extLst>
              <a:ext uri="{FF2B5EF4-FFF2-40B4-BE49-F238E27FC236}">
                <a16:creationId xmlns:a16="http://schemas.microsoft.com/office/drawing/2014/main" id="{A1B11843-E616-2CDA-0267-0A9A1CCAC4C8}"/>
              </a:ext>
            </a:extLst>
          </p:cNvPr>
          <p:cNvSpPr txBox="1"/>
          <p:nvPr/>
        </p:nvSpPr>
        <p:spPr>
          <a:xfrm>
            <a:off x="3104407" y="4172728"/>
            <a:ext cx="1005915" cy="300082"/>
          </a:xfrm>
          <a:prstGeom prst="rect">
            <a:avLst/>
          </a:prstGeom>
          <a:noFill/>
        </p:spPr>
        <p:txBody>
          <a:bodyPr wrap="square" rtlCol="0">
            <a:spAutoFit/>
          </a:bodyPr>
          <a:lstStyle/>
          <a:p>
            <a:r>
              <a:rPr lang="en-US" altLang="ja-JP" sz="1350" dirty="0"/>
              <a:t>2</a:t>
            </a:r>
            <a:r>
              <a:rPr kumimoji="1" lang="en-US" altLang="ja-JP" sz="1350" dirty="0"/>
              <a:t>0%</a:t>
            </a:r>
            <a:endParaRPr kumimoji="1" lang="ja-JP" altLang="en-US" sz="1350" dirty="0"/>
          </a:p>
        </p:txBody>
      </p:sp>
    </p:spTree>
    <p:extLst>
      <p:ext uri="{BB962C8B-B14F-4D97-AF65-F5344CB8AC3E}">
        <p14:creationId xmlns:p14="http://schemas.microsoft.com/office/powerpoint/2010/main" val="2525953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グループ化 203">
            <a:extLst>
              <a:ext uri="{FF2B5EF4-FFF2-40B4-BE49-F238E27FC236}">
                <a16:creationId xmlns:a16="http://schemas.microsoft.com/office/drawing/2014/main" id="{11AFF41C-0773-FDC8-0DF4-483020F9509B}"/>
              </a:ext>
            </a:extLst>
          </p:cNvPr>
          <p:cNvGrpSpPr/>
          <p:nvPr/>
        </p:nvGrpSpPr>
        <p:grpSpPr>
          <a:xfrm>
            <a:off x="3231957" y="3625818"/>
            <a:ext cx="2819680" cy="2284293"/>
            <a:chOff x="371308" y="734525"/>
            <a:chExt cx="3759573" cy="3045724"/>
          </a:xfrm>
        </p:grpSpPr>
        <p:grpSp>
          <p:nvGrpSpPr>
            <p:cNvPr id="205" name="グループ化 204">
              <a:extLst>
                <a:ext uri="{FF2B5EF4-FFF2-40B4-BE49-F238E27FC236}">
                  <a16:creationId xmlns:a16="http://schemas.microsoft.com/office/drawing/2014/main" id="{0D44763D-E368-3752-B416-D2753F6ED05A}"/>
                </a:ext>
              </a:extLst>
            </p:cNvPr>
            <p:cNvGrpSpPr/>
            <p:nvPr/>
          </p:nvGrpSpPr>
          <p:grpSpPr>
            <a:xfrm>
              <a:off x="371308" y="734525"/>
              <a:ext cx="3759573" cy="3045724"/>
              <a:chOff x="1323079" y="2178234"/>
              <a:chExt cx="3759573" cy="3045724"/>
            </a:xfrm>
          </p:grpSpPr>
          <p:sp>
            <p:nvSpPr>
              <p:cNvPr id="208" name="テキスト ボックス 207">
                <a:extLst>
                  <a:ext uri="{FF2B5EF4-FFF2-40B4-BE49-F238E27FC236}">
                    <a16:creationId xmlns:a16="http://schemas.microsoft.com/office/drawing/2014/main" id="{084EC8F8-0EC3-554C-C206-412B3520850E}"/>
                  </a:ext>
                </a:extLst>
              </p:cNvPr>
              <p:cNvSpPr txBox="1"/>
              <p:nvPr/>
            </p:nvSpPr>
            <p:spPr>
              <a:xfrm>
                <a:off x="1859364" y="4721190"/>
                <a:ext cx="475965" cy="307776"/>
              </a:xfrm>
              <a:prstGeom prst="rect">
                <a:avLst/>
              </a:prstGeom>
              <a:noFill/>
            </p:spPr>
            <p:txBody>
              <a:bodyPr wrap="square" rtlCol="0">
                <a:spAutoFit/>
              </a:bodyPr>
              <a:lstStyle/>
              <a:p>
                <a:r>
                  <a:rPr lang="en-US" altLang="ja-JP" sz="900" dirty="0"/>
                  <a:t>0</a:t>
                </a:r>
                <a:endParaRPr lang="ja-JP" altLang="en-US" sz="900" baseline="30000" dirty="0"/>
              </a:p>
            </p:txBody>
          </p:sp>
          <p:sp>
            <p:nvSpPr>
              <p:cNvPr id="209" name="テキスト ボックス 208">
                <a:extLst>
                  <a:ext uri="{FF2B5EF4-FFF2-40B4-BE49-F238E27FC236}">
                    <a16:creationId xmlns:a16="http://schemas.microsoft.com/office/drawing/2014/main" id="{241191DF-5018-E7AC-1D16-1F65A62A1420}"/>
                  </a:ext>
                </a:extLst>
              </p:cNvPr>
              <p:cNvSpPr txBox="1"/>
              <p:nvPr/>
            </p:nvSpPr>
            <p:spPr>
              <a:xfrm>
                <a:off x="2255342" y="4885403"/>
                <a:ext cx="2213501" cy="338555"/>
              </a:xfrm>
              <a:prstGeom prst="rect">
                <a:avLst/>
              </a:prstGeom>
              <a:noFill/>
            </p:spPr>
            <p:txBody>
              <a:bodyPr wrap="square" rtlCol="0">
                <a:spAutoFit/>
              </a:bodyPr>
              <a:lstStyle/>
              <a:p>
                <a:pPr algn="ctr" defTabSz="685800">
                  <a:defRPr/>
                </a:pPr>
                <a:r>
                  <a:rPr kumimoji="1" lang="en-US" altLang="ja-JP" sz="1050" dirty="0">
                    <a:solidFill>
                      <a:prstClr val="black"/>
                    </a:solidFill>
                    <a:latin typeface="游明朝" panose="02020400000000000000" pitchFamily="18" charset="-128"/>
                    <a:ea typeface="游明朝" panose="02020400000000000000" pitchFamily="18" charset="-128"/>
                  </a:rPr>
                  <a:t>Vibrational </a:t>
                </a:r>
                <a:r>
                  <a:rPr kumimoji="1" lang="en-US" altLang="ja-JP" sz="1050" dirty="0" err="1">
                    <a:solidFill>
                      <a:prstClr val="black"/>
                    </a:solidFill>
                    <a:latin typeface="游明朝" panose="02020400000000000000" pitchFamily="18" charset="-128"/>
                    <a:ea typeface="游明朝" panose="02020400000000000000" pitchFamily="18" charset="-128"/>
                  </a:rPr>
                  <a:t>st</a:t>
                </a:r>
                <a:r>
                  <a:rPr lang="en-US" altLang="ja-JP" sz="1050" dirty="0">
                    <a:solidFill>
                      <a:prstClr val="black"/>
                    </a:solidFill>
                    <a:latin typeface="游明朝" panose="02020400000000000000" pitchFamily="18" charset="-128"/>
                    <a:ea typeface="游明朝" panose="02020400000000000000" pitchFamily="18" charset="-128"/>
                  </a:rPr>
                  <a:t>ate </a:t>
                </a:r>
                <a:r>
                  <a:rPr lang="en-US" altLang="ja-JP" sz="1050" i="1" dirty="0">
                    <a:solidFill>
                      <a:prstClr val="black"/>
                    </a:solidFill>
                    <a:latin typeface="游明朝" panose="02020400000000000000" pitchFamily="18" charset="-128"/>
                    <a:ea typeface="游明朝" panose="02020400000000000000" pitchFamily="18" charset="-128"/>
                  </a:rPr>
                  <a:t>v</a:t>
                </a:r>
                <a:endParaRPr kumimoji="1" lang="ja-JP" altLang="en-US" sz="1050" i="1" dirty="0">
                  <a:solidFill>
                    <a:prstClr val="black"/>
                  </a:solidFill>
                  <a:latin typeface="Times New Roman"/>
                  <a:ea typeface="ＭＳ Ｐゴシック"/>
                </a:endParaRPr>
              </a:p>
            </p:txBody>
          </p:sp>
          <p:sp>
            <p:nvSpPr>
              <p:cNvPr id="210" name="テキスト ボックス 209">
                <a:extLst>
                  <a:ext uri="{FF2B5EF4-FFF2-40B4-BE49-F238E27FC236}">
                    <a16:creationId xmlns:a16="http://schemas.microsoft.com/office/drawing/2014/main" id="{7E2406A7-1678-08B6-64B6-BEA1AB607E9E}"/>
                  </a:ext>
                </a:extLst>
              </p:cNvPr>
              <p:cNvSpPr txBox="1"/>
              <p:nvPr/>
            </p:nvSpPr>
            <p:spPr>
              <a:xfrm rot="16200000">
                <a:off x="-36792" y="3538105"/>
                <a:ext cx="3027517" cy="307776"/>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 of Emissions / Num of Samples</a:t>
                </a:r>
              </a:p>
            </p:txBody>
          </p:sp>
          <p:sp>
            <p:nvSpPr>
              <p:cNvPr id="211" name="テキスト ボックス 210">
                <a:extLst>
                  <a:ext uri="{FF2B5EF4-FFF2-40B4-BE49-F238E27FC236}">
                    <a16:creationId xmlns:a16="http://schemas.microsoft.com/office/drawing/2014/main" id="{1DD53DE4-4A29-05B0-7416-E774A7A5408B}"/>
                  </a:ext>
                </a:extLst>
              </p:cNvPr>
              <p:cNvSpPr txBox="1"/>
              <p:nvPr/>
            </p:nvSpPr>
            <p:spPr>
              <a:xfrm>
                <a:off x="1544756" y="4608405"/>
                <a:ext cx="544339" cy="307776"/>
              </a:xfrm>
              <a:prstGeom prst="rect">
                <a:avLst/>
              </a:prstGeom>
              <a:noFill/>
            </p:spPr>
            <p:txBody>
              <a:bodyPr wrap="square" rtlCol="0">
                <a:spAutoFit/>
              </a:bodyPr>
              <a:lstStyle/>
              <a:p>
                <a:r>
                  <a:rPr lang="en-US" altLang="ja-JP" sz="900" dirty="0"/>
                  <a:t>0.00</a:t>
                </a:r>
                <a:endParaRPr lang="ja-JP" altLang="en-US" sz="900" dirty="0"/>
              </a:p>
            </p:txBody>
          </p:sp>
          <p:sp>
            <p:nvSpPr>
              <p:cNvPr id="212" name="テキスト ボックス 211">
                <a:extLst>
                  <a:ext uri="{FF2B5EF4-FFF2-40B4-BE49-F238E27FC236}">
                    <a16:creationId xmlns:a16="http://schemas.microsoft.com/office/drawing/2014/main" id="{E28E47D6-B4A5-8F6C-9509-1157E603DC68}"/>
                  </a:ext>
                </a:extLst>
              </p:cNvPr>
              <p:cNvSpPr txBox="1"/>
              <p:nvPr/>
            </p:nvSpPr>
            <p:spPr>
              <a:xfrm>
                <a:off x="2203962" y="4721190"/>
                <a:ext cx="475965" cy="307776"/>
              </a:xfrm>
              <a:prstGeom prst="rect">
                <a:avLst/>
              </a:prstGeom>
              <a:noFill/>
            </p:spPr>
            <p:txBody>
              <a:bodyPr wrap="square" rtlCol="0">
                <a:spAutoFit/>
              </a:bodyPr>
              <a:lstStyle/>
              <a:p>
                <a:r>
                  <a:rPr lang="en-US" altLang="ja-JP" sz="900" dirty="0"/>
                  <a:t>2</a:t>
                </a:r>
                <a:endParaRPr lang="ja-JP" altLang="en-US" sz="900" dirty="0"/>
              </a:p>
            </p:txBody>
          </p:sp>
          <p:sp>
            <p:nvSpPr>
              <p:cNvPr id="213" name="テキスト ボックス 212">
                <a:extLst>
                  <a:ext uri="{FF2B5EF4-FFF2-40B4-BE49-F238E27FC236}">
                    <a16:creationId xmlns:a16="http://schemas.microsoft.com/office/drawing/2014/main" id="{06F90487-4FDF-7FB4-57A1-CCA45512EA0D}"/>
                  </a:ext>
                </a:extLst>
              </p:cNvPr>
              <p:cNvSpPr txBox="1"/>
              <p:nvPr/>
            </p:nvSpPr>
            <p:spPr>
              <a:xfrm>
                <a:off x="2532755" y="4723467"/>
                <a:ext cx="475965" cy="307776"/>
              </a:xfrm>
              <a:prstGeom prst="rect">
                <a:avLst/>
              </a:prstGeom>
              <a:noFill/>
            </p:spPr>
            <p:txBody>
              <a:bodyPr wrap="square" rtlCol="0">
                <a:spAutoFit/>
              </a:bodyPr>
              <a:lstStyle/>
              <a:p>
                <a:r>
                  <a:rPr lang="en-US" altLang="ja-JP" sz="900" dirty="0"/>
                  <a:t>4</a:t>
                </a:r>
                <a:endParaRPr lang="ja-JP" altLang="en-US" sz="900" dirty="0"/>
              </a:p>
            </p:txBody>
          </p:sp>
          <p:sp>
            <p:nvSpPr>
              <p:cNvPr id="214" name="テキスト ボックス 213">
                <a:extLst>
                  <a:ext uri="{FF2B5EF4-FFF2-40B4-BE49-F238E27FC236}">
                    <a16:creationId xmlns:a16="http://schemas.microsoft.com/office/drawing/2014/main" id="{406A024D-B14C-2C2C-68B2-FB3C1B6BC1B5}"/>
                  </a:ext>
                </a:extLst>
              </p:cNvPr>
              <p:cNvSpPr txBox="1"/>
              <p:nvPr/>
            </p:nvSpPr>
            <p:spPr>
              <a:xfrm>
                <a:off x="2891470" y="4726913"/>
                <a:ext cx="475965" cy="307776"/>
              </a:xfrm>
              <a:prstGeom prst="rect">
                <a:avLst/>
              </a:prstGeom>
              <a:noFill/>
            </p:spPr>
            <p:txBody>
              <a:bodyPr wrap="square" rtlCol="0">
                <a:spAutoFit/>
              </a:bodyPr>
              <a:lstStyle/>
              <a:p>
                <a:r>
                  <a:rPr lang="en-US" altLang="ja-JP" sz="900" dirty="0"/>
                  <a:t>6</a:t>
                </a:r>
                <a:endParaRPr lang="ja-JP" altLang="en-US" sz="900" dirty="0"/>
              </a:p>
            </p:txBody>
          </p:sp>
          <p:sp>
            <p:nvSpPr>
              <p:cNvPr id="215" name="テキスト ボックス 214">
                <a:extLst>
                  <a:ext uri="{FF2B5EF4-FFF2-40B4-BE49-F238E27FC236}">
                    <a16:creationId xmlns:a16="http://schemas.microsoft.com/office/drawing/2014/main" id="{91A23656-D723-BACF-0F60-A2A746618FA7}"/>
                  </a:ext>
                </a:extLst>
              </p:cNvPr>
              <p:cNvSpPr txBox="1"/>
              <p:nvPr/>
            </p:nvSpPr>
            <p:spPr>
              <a:xfrm>
                <a:off x="3252112" y="4725646"/>
                <a:ext cx="475965" cy="307776"/>
              </a:xfrm>
              <a:prstGeom prst="rect">
                <a:avLst/>
              </a:prstGeom>
              <a:noFill/>
            </p:spPr>
            <p:txBody>
              <a:bodyPr wrap="square" rtlCol="0">
                <a:spAutoFit/>
              </a:bodyPr>
              <a:lstStyle/>
              <a:p>
                <a:r>
                  <a:rPr lang="en-US" altLang="ja-JP" sz="900" dirty="0"/>
                  <a:t>8</a:t>
                </a:r>
                <a:endParaRPr lang="ja-JP" altLang="en-US" sz="900" dirty="0"/>
              </a:p>
            </p:txBody>
          </p:sp>
          <p:sp>
            <p:nvSpPr>
              <p:cNvPr id="216" name="テキスト ボックス 215">
                <a:extLst>
                  <a:ext uri="{FF2B5EF4-FFF2-40B4-BE49-F238E27FC236}">
                    <a16:creationId xmlns:a16="http://schemas.microsoft.com/office/drawing/2014/main" id="{38B9FDDE-B782-8E81-C039-68765B4A68D9}"/>
                  </a:ext>
                </a:extLst>
              </p:cNvPr>
              <p:cNvSpPr txBox="1"/>
              <p:nvPr/>
            </p:nvSpPr>
            <p:spPr>
              <a:xfrm>
                <a:off x="3567249" y="4718665"/>
                <a:ext cx="475965" cy="307776"/>
              </a:xfrm>
              <a:prstGeom prst="rect">
                <a:avLst/>
              </a:prstGeom>
              <a:noFill/>
            </p:spPr>
            <p:txBody>
              <a:bodyPr wrap="square" rtlCol="0">
                <a:spAutoFit/>
              </a:bodyPr>
              <a:lstStyle/>
              <a:p>
                <a:r>
                  <a:rPr lang="en-US" altLang="ja-JP" sz="900" dirty="0"/>
                  <a:t>10</a:t>
                </a:r>
                <a:endParaRPr lang="ja-JP" altLang="en-US" sz="900" dirty="0"/>
              </a:p>
            </p:txBody>
          </p:sp>
          <p:sp>
            <p:nvSpPr>
              <p:cNvPr id="217" name="テキスト ボックス 216">
                <a:extLst>
                  <a:ext uri="{FF2B5EF4-FFF2-40B4-BE49-F238E27FC236}">
                    <a16:creationId xmlns:a16="http://schemas.microsoft.com/office/drawing/2014/main" id="{959F67D5-12AE-D553-039E-D051499EFDD5}"/>
                  </a:ext>
                </a:extLst>
              </p:cNvPr>
              <p:cNvSpPr txBox="1"/>
              <p:nvPr/>
            </p:nvSpPr>
            <p:spPr>
              <a:xfrm>
                <a:off x="3918125" y="4717745"/>
                <a:ext cx="475965" cy="307776"/>
              </a:xfrm>
              <a:prstGeom prst="rect">
                <a:avLst/>
              </a:prstGeom>
              <a:noFill/>
            </p:spPr>
            <p:txBody>
              <a:bodyPr wrap="square" rtlCol="0">
                <a:spAutoFit/>
              </a:bodyPr>
              <a:lstStyle/>
              <a:p>
                <a:r>
                  <a:rPr lang="en-US" altLang="ja-JP" sz="900" dirty="0"/>
                  <a:t>12</a:t>
                </a:r>
                <a:endParaRPr lang="ja-JP" altLang="en-US" sz="900" dirty="0"/>
              </a:p>
            </p:txBody>
          </p:sp>
          <p:sp>
            <p:nvSpPr>
              <p:cNvPr id="218" name="テキスト ボックス 217">
                <a:extLst>
                  <a:ext uri="{FF2B5EF4-FFF2-40B4-BE49-F238E27FC236}">
                    <a16:creationId xmlns:a16="http://schemas.microsoft.com/office/drawing/2014/main" id="{9309DCA0-F859-D389-5BBD-4196D3390E61}"/>
                  </a:ext>
                </a:extLst>
              </p:cNvPr>
              <p:cNvSpPr txBox="1"/>
              <p:nvPr/>
            </p:nvSpPr>
            <p:spPr>
              <a:xfrm>
                <a:off x="1544756" y="4314837"/>
                <a:ext cx="544339" cy="307776"/>
              </a:xfrm>
              <a:prstGeom prst="rect">
                <a:avLst/>
              </a:prstGeom>
              <a:noFill/>
            </p:spPr>
            <p:txBody>
              <a:bodyPr wrap="square" rtlCol="0">
                <a:spAutoFit/>
              </a:bodyPr>
              <a:lstStyle/>
              <a:p>
                <a:r>
                  <a:rPr lang="en-US" altLang="ja-JP" sz="900" dirty="0"/>
                  <a:t>0.02</a:t>
                </a:r>
                <a:endParaRPr lang="ja-JP" altLang="en-US" sz="900" dirty="0"/>
              </a:p>
            </p:txBody>
          </p:sp>
          <p:sp>
            <p:nvSpPr>
              <p:cNvPr id="219" name="テキスト ボックス 218">
                <a:extLst>
                  <a:ext uri="{FF2B5EF4-FFF2-40B4-BE49-F238E27FC236}">
                    <a16:creationId xmlns:a16="http://schemas.microsoft.com/office/drawing/2014/main" id="{E26E81B1-CF34-5E44-1821-FA3B3FA90817}"/>
                  </a:ext>
                </a:extLst>
              </p:cNvPr>
              <p:cNvSpPr txBox="1"/>
              <p:nvPr/>
            </p:nvSpPr>
            <p:spPr>
              <a:xfrm>
                <a:off x="1548630" y="4005813"/>
                <a:ext cx="544339" cy="307776"/>
              </a:xfrm>
              <a:prstGeom prst="rect">
                <a:avLst/>
              </a:prstGeom>
              <a:noFill/>
            </p:spPr>
            <p:txBody>
              <a:bodyPr wrap="square" rtlCol="0">
                <a:spAutoFit/>
              </a:bodyPr>
              <a:lstStyle/>
              <a:p>
                <a:r>
                  <a:rPr lang="en-US" altLang="ja-JP" sz="900" dirty="0"/>
                  <a:t>0.04</a:t>
                </a:r>
                <a:endParaRPr lang="ja-JP" altLang="en-US" sz="900" dirty="0"/>
              </a:p>
            </p:txBody>
          </p:sp>
          <p:sp>
            <p:nvSpPr>
              <p:cNvPr id="220" name="テキスト ボックス 219">
                <a:extLst>
                  <a:ext uri="{FF2B5EF4-FFF2-40B4-BE49-F238E27FC236}">
                    <a16:creationId xmlns:a16="http://schemas.microsoft.com/office/drawing/2014/main" id="{8BD9D93B-3B6B-74E8-5CEF-3852B1F59C07}"/>
                  </a:ext>
                </a:extLst>
              </p:cNvPr>
              <p:cNvSpPr txBox="1"/>
              <p:nvPr/>
            </p:nvSpPr>
            <p:spPr>
              <a:xfrm>
                <a:off x="1544756" y="3708006"/>
                <a:ext cx="544339" cy="307776"/>
              </a:xfrm>
              <a:prstGeom prst="rect">
                <a:avLst/>
              </a:prstGeom>
              <a:noFill/>
            </p:spPr>
            <p:txBody>
              <a:bodyPr wrap="square" rtlCol="0">
                <a:spAutoFit/>
              </a:bodyPr>
              <a:lstStyle/>
              <a:p>
                <a:r>
                  <a:rPr lang="en-US" altLang="ja-JP" sz="900" dirty="0"/>
                  <a:t>0.06</a:t>
                </a:r>
                <a:endParaRPr lang="ja-JP" altLang="en-US" sz="900" dirty="0"/>
              </a:p>
            </p:txBody>
          </p:sp>
          <p:sp>
            <p:nvSpPr>
              <p:cNvPr id="221" name="テキスト ボックス 220">
                <a:extLst>
                  <a:ext uri="{FF2B5EF4-FFF2-40B4-BE49-F238E27FC236}">
                    <a16:creationId xmlns:a16="http://schemas.microsoft.com/office/drawing/2014/main" id="{FECDC0FA-1306-D66A-1F11-72DD130B62C2}"/>
                  </a:ext>
                </a:extLst>
              </p:cNvPr>
              <p:cNvSpPr txBox="1"/>
              <p:nvPr/>
            </p:nvSpPr>
            <p:spPr>
              <a:xfrm>
                <a:off x="1553008" y="3414995"/>
                <a:ext cx="544339" cy="307776"/>
              </a:xfrm>
              <a:prstGeom prst="rect">
                <a:avLst/>
              </a:prstGeom>
              <a:noFill/>
            </p:spPr>
            <p:txBody>
              <a:bodyPr wrap="square" rtlCol="0">
                <a:spAutoFit/>
              </a:bodyPr>
              <a:lstStyle/>
              <a:p>
                <a:r>
                  <a:rPr lang="en-US" altLang="ja-JP" sz="900" dirty="0"/>
                  <a:t>0.08</a:t>
                </a:r>
                <a:endParaRPr lang="ja-JP" altLang="en-US" sz="900" dirty="0"/>
              </a:p>
            </p:txBody>
          </p:sp>
          <p:sp>
            <p:nvSpPr>
              <p:cNvPr id="222" name="テキスト ボックス 221">
                <a:extLst>
                  <a:ext uri="{FF2B5EF4-FFF2-40B4-BE49-F238E27FC236}">
                    <a16:creationId xmlns:a16="http://schemas.microsoft.com/office/drawing/2014/main" id="{E5016D2C-DCA2-8E88-EC43-8151FE29E204}"/>
                  </a:ext>
                </a:extLst>
              </p:cNvPr>
              <p:cNvSpPr txBox="1"/>
              <p:nvPr/>
            </p:nvSpPr>
            <p:spPr>
              <a:xfrm>
                <a:off x="1544756" y="3108499"/>
                <a:ext cx="544339" cy="307776"/>
              </a:xfrm>
              <a:prstGeom prst="rect">
                <a:avLst/>
              </a:prstGeom>
              <a:noFill/>
            </p:spPr>
            <p:txBody>
              <a:bodyPr wrap="square" rtlCol="0">
                <a:spAutoFit/>
              </a:bodyPr>
              <a:lstStyle/>
              <a:p>
                <a:r>
                  <a:rPr lang="en-US" altLang="ja-JP" sz="900" dirty="0"/>
                  <a:t>0.10</a:t>
                </a:r>
                <a:endParaRPr lang="ja-JP" altLang="en-US" sz="900" dirty="0"/>
              </a:p>
            </p:txBody>
          </p:sp>
          <p:sp>
            <p:nvSpPr>
              <p:cNvPr id="223" name="テキスト ボックス 222">
                <a:extLst>
                  <a:ext uri="{FF2B5EF4-FFF2-40B4-BE49-F238E27FC236}">
                    <a16:creationId xmlns:a16="http://schemas.microsoft.com/office/drawing/2014/main" id="{BD2536C5-BF47-B5F4-B6AB-6C7F662ADB50}"/>
                  </a:ext>
                </a:extLst>
              </p:cNvPr>
              <p:cNvSpPr txBox="1"/>
              <p:nvPr/>
            </p:nvSpPr>
            <p:spPr>
              <a:xfrm>
                <a:off x="1544756" y="2813090"/>
                <a:ext cx="544339" cy="307776"/>
              </a:xfrm>
              <a:prstGeom prst="rect">
                <a:avLst/>
              </a:prstGeom>
              <a:noFill/>
            </p:spPr>
            <p:txBody>
              <a:bodyPr wrap="square" rtlCol="0">
                <a:spAutoFit/>
              </a:bodyPr>
              <a:lstStyle/>
              <a:p>
                <a:r>
                  <a:rPr lang="en-US" altLang="ja-JP" sz="900" dirty="0"/>
                  <a:t>0.12</a:t>
                </a:r>
                <a:endParaRPr lang="ja-JP" altLang="en-US" sz="900" dirty="0"/>
              </a:p>
            </p:txBody>
          </p:sp>
          <p:sp>
            <p:nvSpPr>
              <p:cNvPr id="224" name="テキスト ボックス 223">
                <a:extLst>
                  <a:ext uri="{FF2B5EF4-FFF2-40B4-BE49-F238E27FC236}">
                    <a16:creationId xmlns:a16="http://schemas.microsoft.com/office/drawing/2014/main" id="{06E674E2-ED72-F749-7E6D-479EA5CC15F0}"/>
                  </a:ext>
                </a:extLst>
              </p:cNvPr>
              <p:cNvSpPr txBox="1"/>
              <p:nvPr/>
            </p:nvSpPr>
            <p:spPr>
              <a:xfrm>
                <a:off x="4256409" y="4717745"/>
                <a:ext cx="475965" cy="307776"/>
              </a:xfrm>
              <a:prstGeom prst="rect">
                <a:avLst/>
              </a:prstGeom>
              <a:noFill/>
            </p:spPr>
            <p:txBody>
              <a:bodyPr wrap="square" rtlCol="0">
                <a:spAutoFit/>
              </a:bodyPr>
              <a:lstStyle/>
              <a:p>
                <a:r>
                  <a:rPr lang="en-US" altLang="ja-JP" sz="900" dirty="0"/>
                  <a:t>14</a:t>
                </a:r>
                <a:endParaRPr lang="ja-JP" altLang="en-US" sz="900" dirty="0"/>
              </a:p>
            </p:txBody>
          </p:sp>
          <p:sp>
            <p:nvSpPr>
              <p:cNvPr id="225" name="テキスト ボックス 224">
                <a:extLst>
                  <a:ext uri="{FF2B5EF4-FFF2-40B4-BE49-F238E27FC236}">
                    <a16:creationId xmlns:a16="http://schemas.microsoft.com/office/drawing/2014/main" id="{11E8BF82-7DD4-D90C-A8BF-E58EB043D283}"/>
                  </a:ext>
                </a:extLst>
              </p:cNvPr>
              <p:cNvSpPr txBox="1"/>
              <p:nvPr/>
            </p:nvSpPr>
            <p:spPr>
              <a:xfrm>
                <a:off x="4606687" y="4717745"/>
                <a:ext cx="475965" cy="307776"/>
              </a:xfrm>
              <a:prstGeom prst="rect">
                <a:avLst/>
              </a:prstGeom>
              <a:noFill/>
            </p:spPr>
            <p:txBody>
              <a:bodyPr wrap="square" rtlCol="0">
                <a:spAutoFit/>
              </a:bodyPr>
              <a:lstStyle/>
              <a:p>
                <a:r>
                  <a:rPr lang="en-US" altLang="ja-JP" sz="900" dirty="0"/>
                  <a:t>16</a:t>
                </a:r>
                <a:endParaRPr lang="ja-JP" altLang="en-US" sz="900" dirty="0"/>
              </a:p>
            </p:txBody>
          </p:sp>
          <p:sp>
            <p:nvSpPr>
              <p:cNvPr id="226" name="テキスト ボックス 225">
                <a:extLst>
                  <a:ext uri="{FF2B5EF4-FFF2-40B4-BE49-F238E27FC236}">
                    <a16:creationId xmlns:a16="http://schemas.microsoft.com/office/drawing/2014/main" id="{26E93D44-EAC6-9539-9837-03E5FE71F8EA}"/>
                  </a:ext>
                </a:extLst>
              </p:cNvPr>
              <p:cNvSpPr txBox="1"/>
              <p:nvPr/>
            </p:nvSpPr>
            <p:spPr>
              <a:xfrm>
                <a:off x="1553008" y="2517681"/>
                <a:ext cx="544339" cy="307776"/>
              </a:xfrm>
              <a:prstGeom prst="rect">
                <a:avLst/>
              </a:prstGeom>
              <a:noFill/>
            </p:spPr>
            <p:txBody>
              <a:bodyPr wrap="square" rtlCol="0">
                <a:spAutoFit/>
              </a:bodyPr>
              <a:lstStyle/>
              <a:p>
                <a:r>
                  <a:rPr lang="en-US" altLang="ja-JP" sz="900" dirty="0"/>
                  <a:t>0.14</a:t>
                </a:r>
                <a:endParaRPr lang="ja-JP" altLang="en-US" sz="900" dirty="0"/>
              </a:p>
            </p:txBody>
          </p:sp>
        </p:grpSp>
        <p:pic>
          <p:nvPicPr>
            <p:cNvPr id="206" name="図 205" descr="グラフ, 折れ線グラフ&#10;&#10;自動的に生成された説明">
              <a:extLst>
                <a:ext uri="{FF2B5EF4-FFF2-40B4-BE49-F238E27FC236}">
                  <a16:creationId xmlns:a16="http://schemas.microsoft.com/office/drawing/2014/main" id="{FC406DF9-1C21-6E42-D2E9-C299E248AF4C}"/>
                </a:ext>
              </a:extLst>
            </p:cNvPr>
            <p:cNvPicPr>
              <a:picLocks noChangeAspect="1"/>
            </p:cNvPicPr>
            <p:nvPr/>
          </p:nvPicPr>
          <p:blipFill rotWithShape="1">
            <a:blip r:embed="rId2">
              <a:extLst>
                <a:ext uri="{28A0092B-C50C-407E-A947-70E740481C1C}">
                  <a14:useLocalDpi xmlns:a14="http://schemas.microsoft.com/office/drawing/2010/main" val="0"/>
                </a:ext>
              </a:extLst>
            </a:blip>
            <a:srcRect l="11011" t="11739" r="9572" b="9575"/>
            <a:stretch/>
          </p:blipFill>
          <p:spPr>
            <a:xfrm>
              <a:off x="967069" y="1187209"/>
              <a:ext cx="2885759" cy="2144457"/>
            </a:xfrm>
            <a:prstGeom prst="rect">
              <a:avLst/>
            </a:prstGeom>
          </p:spPr>
        </p:pic>
      </p:grpSp>
      <p:grpSp>
        <p:nvGrpSpPr>
          <p:cNvPr id="183" name="グループ化 182">
            <a:extLst>
              <a:ext uri="{FF2B5EF4-FFF2-40B4-BE49-F238E27FC236}">
                <a16:creationId xmlns:a16="http://schemas.microsoft.com/office/drawing/2014/main" id="{280200A1-5C0E-26D3-9FCC-A8F3B9BB20A0}"/>
              </a:ext>
            </a:extLst>
          </p:cNvPr>
          <p:cNvGrpSpPr/>
          <p:nvPr/>
        </p:nvGrpSpPr>
        <p:grpSpPr>
          <a:xfrm>
            <a:off x="267458" y="3647595"/>
            <a:ext cx="2717744" cy="2270638"/>
            <a:chOff x="527206" y="791053"/>
            <a:chExt cx="3623658" cy="3027517"/>
          </a:xfrm>
        </p:grpSpPr>
        <p:grpSp>
          <p:nvGrpSpPr>
            <p:cNvPr id="184" name="グループ化 183">
              <a:extLst>
                <a:ext uri="{FF2B5EF4-FFF2-40B4-BE49-F238E27FC236}">
                  <a16:creationId xmlns:a16="http://schemas.microsoft.com/office/drawing/2014/main" id="{C2B581B5-B73B-F592-17D0-E4347AC71E91}"/>
                </a:ext>
              </a:extLst>
            </p:cNvPr>
            <p:cNvGrpSpPr/>
            <p:nvPr/>
          </p:nvGrpSpPr>
          <p:grpSpPr>
            <a:xfrm>
              <a:off x="527206" y="791053"/>
              <a:ext cx="3623658" cy="3027517"/>
              <a:chOff x="3237823" y="3395331"/>
              <a:chExt cx="3623658" cy="3027517"/>
            </a:xfrm>
          </p:grpSpPr>
          <p:sp>
            <p:nvSpPr>
              <p:cNvPr id="187" name="テキスト ボックス 186">
                <a:extLst>
                  <a:ext uri="{FF2B5EF4-FFF2-40B4-BE49-F238E27FC236}">
                    <a16:creationId xmlns:a16="http://schemas.microsoft.com/office/drawing/2014/main" id="{DC3F882F-D44C-AF22-F7C8-9274DCBEAA39}"/>
                  </a:ext>
                </a:extLst>
              </p:cNvPr>
              <p:cNvSpPr txBox="1"/>
              <p:nvPr/>
            </p:nvSpPr>
            <p:spPr>
              <a:xfrm>
                <a:off x="3868750" y="5854331"/>
                <a:ext cx="475965" cy="307776"/>
              </a:xfrm>
              <a:prstGeom prst="rect">
                <a:avLst/>
              </a:prstGeom>
              <a:noFill/>
            </p:spPr>
            <p:txBody>
              <a:bodyPr wrap="square" rtlCol="0">
                <a:spAutoFit/>
              </a:bodyPr>
              <a:lstStyle/>
              <a:p>
                <a:r>
                  <a:rPr lang="en-US" altLang="ja-JP" sz="900" dirty="0"/>
                  <a:t>0</a:t>
                </a:r>
                <a:endParaRPr lang="ja-JP" altLang="en-US" sz="900" baseline="30000" dirty="0"/>
              </a:p>
            </p:txBody>
          </p:sp>
          <p:sp>
            <p:nvSpPr>
              <p:cNvPr id="188" name="テキスト ボックス 187">
                <a:extLst>
                  <a:ext uri="{FF2B5EF4-FFF2-40B4-BE49-F238E27FC236}">
                    <a16:creationId xmlns:a16="http://schemas.microsoft.com/office/drawing/2014/main" id="{277491AA-61D5-1ECA-FA1C-FB2EF123A81D}"/>
                  </a:ext>
                </a:extLst>
              </p:cNvPr>
              <p:cNvSpPr txBox="1"/>
              <p:nvPr/>
            </p:nvSpPr>
            <p:spPr>
              <a:xfrm>
                <a:off x="4277431" y="6053696"/>
                <a:ext cx="2213501" cy="338555"/>
              </a:xfrm>
              <a:prstGeom prst="rect">
                <a:avLst/>
              </a:prstGeom>
              <a:noFill/>
            </p:spPr>
            <p:txBody>
              <a:bodyPr wrap="square" rtlCol="0">
                <a:spAutoFit/>
              </a:bodyPr>
              <a:lstStyle/>
              <a:p>
                <a:pPr algn="ctr" defTabSz="685800">
                  <a:defRPr/>
                </a:pPr>
                <a:r>
                  <a:rPr kumimoji="1" lang="en-US" altLang="ja-JP" sz="1050" dirty="0">
                    <a:solidFill>
                      <a:prstClr val="black"/>
                    </a:solidFill>
                    <a:latin typeface="游明朝" panose="02020400000000000000" pitchFamily="18" charset="-128"/>
                    <a:ea typeface="游明朝" panose="02020400000000000000" pitchFamily="18" charset="-128"/>
                  </a:rPr>
                  <a:t>Rotational state </a:t>
                </a:r>
                <a:r>
                  <a:rPr kumimoji="1" lang="en-US" altLang="ja-JP" sz="1050" i="1" dirty="0">
                    <a:solidFill>
                      <a:prstClr val="black"/>
                    </a:solidFill>
                    <a:latin typeface="游明朝" panose="02020400000000000000" pitchFamily="18" charset="-128"/>
                    <a:ea typeface="游明朝" panose="02020400000000000000" pitchFamily="18" charset="-128"/>
                  </a:rPr>
                  <a:t>J</a:t>
                </a:r>
                <a:endParaRPr kumimoji="1" lang="ja-JP" altLang="en-US" sz="1050" i="1" dirty="0">
                  <a:solidFill>
                    <a:prstClr val="black"/>
                  </a:solidFill>
                  <a:latin typeface="Times New Roman"/>
                  <a:ea typeface="ＭＳ Ｐゴシック"/>
                </a:endParaRPr>
              </a:p>
            </p:txBody>
          </p:sp>
          <p:sp>
            <p:nvSpPr>
              <p:cNvPr id="189" name="テキスト ボックス 188">
                <a:extLst>
                  <a:ext uri="{FF2B5EF4-FFF2-40B4-BE49-F238E27FC236}">
                    <a16:creationId xmlns:a16="http://schemas.microsoft.com/office/drawing/2014/main" id="{814BE9D5-3871-2CA7-264D-DC5FA04833A4}"/>
                  </a:ext>
                </a:extLst>
              </p:cNvPr>
              <p:cNvSpPr txBox="1"/>
              <p:nvPr/>
            </p:nvSpPr>
            <p:spPr>
              <a:xfrm rot="16200000">
                <a:off x="1877952" y="4755202"/>
                <a:ext cx="3027517" cy="307776"/>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 of Emissions / Num of Samples</a:t>
                </a:r>
              </a:p>
            </p:txBody>
          </p:sp>
          <p:sp>
            <p:nvSpPr>
              <p:cNvPr id="190" name="テキスト ボックス 189">
                <a:extLst>
                  <a:ext uri="{FF2B5EF4-FFF2-40B4-BE49-F238E27FC236}">
                    <a16:creationId xmlns:a16="http://schemas.microsoft.com/office/drawing/2014/main" id="{F5665D1F-5FE8-970C-FE23-2300A76DC529}"/>
                  </a:ext>
                </a:extLst>
              </p:cNvPr>
              <p:cNvSpPr txBox="1"/>
              <p:nvPr/>
            </p:nvSpPr>
            <p:spPr>
              <a:xfrm>
                <a:off x="3478632" y="5732681"/>
                <a:ext cx="544339" cy="492443"/>
              </a:xfrm>
              <a:prstGeom prst="rect">
                <a:avLst/>
              </a:prstGeom>
              <a:noFill/>
            </p:spPr>
            <p:txBody>
              <a:bodyPr wrap="square" rtlCol="0">
                <a:spAutoFit/>
              </a:bodyPr>
              <a:lstStyle/>
              <a:p>
                <a:r>
                  <a:rPr lang="en-US" altLang="ja-JP" sz="900" dirty="0"/>
                  <a:t>0.000</a:t>
                </a:r>
                <a:endParaRPr lang="ja-JP" altLang="en-US" sz="900" dirty="0"/>
              </a:p>
            </p:txBody>
          </p:sp>
          <p:sp>
            <p:nvSpPr>
              <p:cNvPr id="191" name="テキスト ボックス 190">
                <a:extLst>
                  <a:ext uri="{FF2B5EF4-FFF2-40B4-BE49-F238E27FC236}">
                    <a16:creationId xmlns:a16="http://schemas.microsoft.com/office/drawing/2014/main" id="{A9BAB6BD-9FC4-189B-3271-24A2662EAFEE}"/>
                  </a:ext>
                </a:extLst>
              </p:cNvPr>
              <p:cNvSpPr txBox="1"/>
              <p:nvPr/>
            </p:nvSpPr>
            <p:spPr>
              <a:xfrm>
                <a:off x="4287027" y="5847984"/>
                <a:ext cx="475965" cy="307776"/>
              </a:xfrm>
              <a:prstGeom prst="rect">
                <a:avLst/>
              </a:prstGeom>
              <a:noFill/>
            </p:spPr>
            <p:txBody>
              <a:bodyPr wrap="square" rtlCol="0">
                <a:spAutoFit/>
              </a:bodyPr>
              <a:lstStyle/>
              <a:p>
                <a:r>
                  <a:rPr lang="en-US" altLang="ja-JP" sz="900" dirty="0"/>
                  <a:t>5</a:t>
                </a:r>
                <a:endParaRPr lang="ja-JP" altLang="en-US" sz="900" baseline="30000" dirty="0"/>
              </a:p>
            </p:txBody>
          </p:sp>
          <p:sp>
            <p:nvSpPr>
              <p:cNvPr id="192" name="テキスト ボックス 191">
                <a:extLst>
                  <a:ext uri="{FF2B5EF4-FFF2-40B4-BE49-F238E27FC236}">
                    <a16:creationId xmlns:a16="http://schemas.microsoft.com/office/drawing/2014/main" id="{F3A2AFE1-B246-E6B1-AEEB-499A7F7EC10E}"/>
                  </a:ext>
                </a:extLst>
              </p:cNvPr>
              <p:cNvSpPr txBox="1"/>
              <p:nvPr/>
            </p:nvSpPr>
            <p:spPr>
              <a:xfrm>
                <a:off x="4666900" y="5853092"/>
                <a:ext cx="475965" cy="307776"/>
              </a:xfrm>
              <a:prstGeom prst="rect">
                <a:avLst/>
              </a:prstGeom>
              <a:noFill/>
            </p:spPr>
            <p:txBody>
              <a:bodyPr wrap="square" rtlCol="0">
                <a:spAutoFit/>
              </a:bodyPr>
              <a:lstStyle/>
              <a:p>
                <a:r>
                  <a:rPr lang="en-US" altLang="ja-JP" sz="900" dirty="0"/>
                  <a:t>10</a:t>
                </a:r>
                <a:endParaRPr lang="ja-JP" altLang="en-US" sz="900" baseline="30000" dirty="0"/>
              </a:p>
            </p:txBody>
          </p:sp>
          <p:sp>
            <p:nvSpPr>
              <p:cNvPr id="193" name="テキスト ボックス 192">
                <a:extLst>
                  <a:ext uri="{FF2B5EF4-FFF2-40B4-BE49-F238E27FC236}">
                    <a16:creationId xmlns:a16="http://schemas.microsoft.com/office/drawing/2014/main" id="{56FE7996-1AB1-B451-FD0C-B7446D4748B1}"/>
                  </a:ext>
                </a:extLst>
              </p:cNvPr>
              <p:cNvSpPr txBox="1"/>
              <p:nvPr/>
            </p:nvSpPr>
            <p:spPr>
              <a:xfrm>
                <a:off x="5087089" y="5847983"/>
                <a:ext cx="475965" cy="307776"/>
              </a:xfrm>
              <a:prstGeom prst="rect">
                <a:avLst/>
              </a:prstGeom>
              <a:noFill/>
            </p:spPr>
            <p:txBody>
              <a:bodyPr wrap="square" rtlCol="0">
                <a:spAutoFit/>
              </a:bodyPr>
              <a:lstStyle/>
              <a:p>
                <a:r>
                  <a:rPr lang="en-US" altLang="ja-JP" sz="900" dirty="0"/>
                  <a:t>15</a:t>
                </a:r>
                <a:endParaRPr lang="ja-JP" altLang="en-US" sz="900" baseline="30000" dirty="0"/>
              </a:p>
            </p:txBody>
          </p:sp>
          <p:sp>
            <p:nvSpPr>
              <p:cNvPr id="194" name="テキスト ボックス 193">
                <a:extLst>
                  <a:ext uri="{FF2B5EF4-FFF2-40B4-BE49-F238E27FC236}">
                    <a16:creationId xmlns:a16="http://schemas.microsoft.com/office/drawing/2014/main" id="{FA16DAF4-6838-FEC2-BE2C-9704D66A32D3}"/>
                  </a:ext>
                </a:extLst>
              </p:cNvPr>
              <p:cNvSpPr txBox="1"/>
              <p:nvPr/>
            </p:nvSpPr>
            <p:spPr>
              <a:xfrm>
                <a:off x="5538461" y="5847983"/>
                <a:ext cx="475965" cy="307776"/>
              </a:xfrm>
              <a:prstGeom prst="rect">
                <a:avLst/>
              </a:prstGeom>
              <a:noFill/>
            </p:spPr>
            <p:txBody>
              <a:bodyPr wrap="square" rtlCol="0">
                <a:spAutoFit/>
              </a:bodyPr>
              <a:lstStyle/>
              <a:p>
                <a:r>
                  <a:rPr lang="en-US" altLang="ja-JP" sz="900" dirty="0"/>
                  <a:t>20</a:t>
                </a:r>
                <a:endParaRPr lang="ja-JP" altLang="en-US" sz="900" dirty="0"/>
              </a:p>
            </p:txBody>
          </p:sp>
          <p:sp>
            <p:nvSpPr>
              <p:cNvPr id="195" name="テキスト ボックス 194">
                <a:extLst>
                  <a:ext uri="{FF2B5EF4-FFF2-40B4-BE49-F238E27FC236}">
                    <a16:creationId xmlns:a16="http://schemas.microsoft.com/office/drawing/2014/main" id="{0ED4DFE4-862C-DDCA-BC80-209FD2982F55}"/>
                  </a:ext>
                </a:extLst>
              </p:cNvPr>
              <p:cNvSpPr txBox="1"/>
              <p:nvPr/>
            </p:nvSpPr>
            <p:spPr>
              <a:xfrm>
                <a:off x="5953172" y="5847983"/>
                <a:ext cx="475965" cy="307776"/>
              </a:xfrm>
              <a:prstGeom prst="rect">
                <a:avLst/>
              </a:prstGeom>
              <a:noFill/>
            </p:spPr>
            <p:txBody>
              <a:bodyPr wrap="square" rtlCol="0">
                <a:spAutoFit/>
              </a:bodyPr>
              <a:lstStyle/>
              <a:p>
                <a:r>
                  <a:rPr lang="en-US" altLang="ja-JP" sz="900" dirty="0"/>
                  <a:t>25</a:t>
                </a:r>
                <a:endParaRPr lang="ja-JP" altLang="en-US" sz="900" baseline="30000" dirty="0"/>
              </a:p>
            </p:txBody>
          </p:sp>
          <p:sp>
            <p:nvSpPr>
              <p:cNvPr id="196" name="テキスト ボックス 195">
                <a:extLst>
                  <a:ext uri="{FF2B5EF4-FFF2-40B4-BE49-F238E27FC236}">
                    <a16:creationId xmlns:a16="http://schemas.microsoft.com/office/drawing/2014/main" id="{3EE5E778-B496-2718-4636-6C0F19C01318}"/>
                  </a:ext>
                </a:extLst>
              </p:cNvPr>
              <p:cNvSpPr txBox="1"/>
              <p:nvPr/>
            </p:nvSpPr>
            <p:spPr>
              <a:xfrm>
                <a:off x="6385516" y="5853092"/>
                <a:ext cx="475965" cy="307776"/>
              </a:xfrm>
              <a:prstGeom prst="rect">
                <a:avLst/>
              </a:prstGeom>
              <a:noFill/>
            </p:spPr>
            <p:txBody>
              <a:bodyPr wrap="square" rtlCol="0">
                <a:spAutoFit/>
              </a:bodyPr>
              <a:lstStyle/>
              <a:p>
                <a:r>
                  <a:rPr lang="en-US" altLang="ja-JP" sz="900" dirty="0"/>
                  <a:t>30</a:t>
                </a:r>
                <a:endParaRPr lang="ja-JP" altLang="en-US" sz="900" baseline="30000" dirty="0"/>
              </a:p>
            </p:txBody>
          </p:sp>
          <p:sp>
            <p:nvSpPr>
              <p:cNvPr id="197" name="テキスト ボックス 196">
                <a:extLst>
                  <a:ext uri="{FF2B5EF4-FFF2-40B4-BE49-F238E27FC236}">
                    <a16:creationId xmlns:a16="http://schemas.microsoft.com/office/drawing/2014/main" id="{17F50A05-6EF4-4602-D76D-6778031129E6}"/>
                  </a:ext>
                </a:extLst>
              </p:cNvPr>
              <p:cNvSpPr txBox="1"/>
              <p:nvPr/>
            </p:nvSpPr>
            <p:spPr>
              <a:xfrm>
                <a:off x="3476812" y="5390477"/>
                <a:ext cx="544339" cy="492443"/>
              </a:xfrm>
              <a:prstGeom prst="rect">
                <a:avLst/>
              </a:prstGeom>
              <a:noFill/>
            </p:spPr>
            <p:txBody>
              <a:bodyPr wrap="square" rtlCol="0">
                <a:spAutoFit/>
              </a:bodyPr>
              <a:lstStyle/>
              <a:p>
                <a:r>
                  <a:rPr lang="en-US" altLang="ja-JP" sz="900" dirty="0"/>
                  <a:t>0.005</a:t>
                </a:r>
                <a:endParaRPr lang="ja-JP" altLang="en-US" sz="900" dirty="0"/>
              </a:p>
            </p:txBody>
          </p:sp>
          <p:sp>
            <p:nvSpPr>
              <p:cNvPr id="198" name="テキスト ボックス 197">
                <a:extLst>
                  <a:ext uri="{FF2B5EF4-FFF2-40B4-BE49-F238E27FC236}">
                    <a16:creationId xmlns:a16="http://schemas.microsoft.com/office/drawing/2014/main" id="{9C9EF249-70B9-1301-5515-2EAB4A2EDB68}"/>
                  </a:ext>
                </a:extLst>
              </p:cNvPr>
              <p:cNvSpPr txBox="1"/>
              <p:nvPr/>
            </p:nvSpPr>
            <p:spPr>
              <a:xfrm>
                <a:off x="3476812" y="5041623"/>
                <a:ext cx="544339" cy="492443"/>
              </a:xfrm>
              <a:prstGeom prst="rect">
                <a:avLst/>
              </a:prstGeom>
              <a:noFill/>
            </p:spPr>
            <p:txBody>
              <a:bodyPr wrap="square" rtlCol="0">
                <a:spAutoFit/>
              </a:bodyPr>
              <a:lstStyle/>
              <a:p>
                <a:r>
                  <a:rPr lang="en-US" altLang="ja-JP" sz="900" dirty="0"/>
                  <a:t>0.010</a:t>
                </a:r>
                <a:endParaRPr lang="ja-JP" altLang="en-US" sz="900" dirty="0"/>
              </a:p>
            </p:txBody>
          </p:sp>
          <p:sp>
            <p:nvSpPr>
              <p:cNvPr id="199" name="テキスト ボックス 198">
                <a:extLst>
                  <a:ext uri="{FF2B5EF4-FFF2-40B4-BE49-F238E27FC236}">
                    <a16:creationId xmlns:a16="http://schemas.microsoft.com/office/drawing/2014/main" id="{2B85BA5E-CF40-618C-E193-F109F1F7DEB8}"/>
                  </a:ext>
                </a:extLst>
              </p:cNvPr>
              <p:cNvSpPr txBox="1"/>
              <p:nvPr/>
            </p:nvSpPr>
            <p:spPr>
              <a:xfrm>
                <a:off x="3474584" y="4682570"/>
                <a:ext cx="544339" cy="492443"/>
              </a:xfrm>
              <a:prstGeom prst="rect">
                <a:avLst/>
              </a:prstGeom>
              <a:noFill/>
            </p:spPr>
            <p:txBody>
              <a:bodyPr wrap="square" rtlCol="0">
                <a:spAutoFit/>
              </a:bodyPr>
              <a:lstStyle/>
              <a:p>
                <a:r>
                  <a:rPr lang="en-US" altLang="ja-JP" sz="900" dirty="0"/>
                  <a:t>0.015</a:t>
                </a:r>
                <a:endParaRPr lang="ja-JP" altLang="en-US" sz="900" dirty="0"/>
              </a:p>
            </p:txBody>
          </p:sp>
          <p:sp>
            <p:nvSpPr>
              <p:cNvPr id="200" name="テキスト ボックス 199">
                <a:extLst>
                  <a:ext uri="{FF2B5EF4-FFF2-40B4-BE49-F238E27FC236}">
                    <a16:creationId xmlns:a16="http://schemas.microsoft.com/office/drawing/2014/main" id="{4C6E22B9-12D5-865B-61E3-37016BF479DD}"/>
                  </a:ext>
                </a:extLst>
              </p:cNvPr>
              <p:cNvSpPr txBox="1"/>
              <p:nvPr/>
            </p:nvSpPr>
            <p:spPr>
              <a:xfrm>
                <a:off x="3477262" y="4345218"/>
                <a:ext cx="544339" cy="492443"/>
              </a:xfrm>
              <a:prstGeom prst="rect">
                <a:avLst/>
              </a:prstGeom>
              <a:noFill/>
            </p:spPr>
            <p:txBody>
              <a:bodyPr wrap="square" rtlCol="0">
                <a:spAutoFit/>
              </a:bodyPr>
              <a:lstStyle/>
              <a:p>
                <a:r>
                  <a:rPr lang="en-US" altLang="ja-JP" sz="900" dirty="0"/>
                  <a:t>0.020</a:t>
                </a:r>
                <a:endParaRPr lang="ja-JP" altLang="en-US" sz="900" dirty="0"/>
              </a:p>
            </p:txBody>
          </p:sp>
          <p:sp>
            <p:nvSpPr>
              <p:cNvPr id="201" name="テキスト ボックス 200">
                <a:extLst>
                  <a:ext uri="{FF2B5EF4-FFF2-40B4-BE49-F238E27FC236}">
                    <a16:creationId xmlns:a16="http://schemas.microsoft.com/office/drawing/2014/main" id="{3267918C-11EF-5BD3-9B9C-9BB0B86970F5}"/>
                  </a:ext>
                </a:extLst>
              </p:cNvPr>
              <p:cNvSpPr txBox="1"/>
              <p:nvPr/>
            </p:nvSpPr>
            <p:spPr>
              <a:xfrm>
                <a:off x="3474584" y="3988838"/>
                <a:ext cx="544339" cy="492443"/>
              </a:xfrm>
              <a:prstGeom prst="rect">
                <a:avLst/>
              </a:prstGeom>
              <a:noFill/>
            </p:spPr>
            <p:txBody>
              <a:bodyPr wrap="square" rtlCol="0">
                <a:spAutoFit/>
              </a:bodyPr>
              <a:lstStyle/>
              <a:p>
                <a:r>
                  <a:rPr lang="en-US" altLang="ja-JP" sz="900" dirty="0"/>
                  <a:t>0.025</a:t>
                </a:r>
                <a:endParaRPr lang="ja-JP" altLang="en-US" sz="900" dirty="0"/>
              </a:p>
            </p:txBody>
          </p:sp>
          <p:sp>
            <p:nvSpPr>
              <p:cNvPr id="202" name="テキスト ボックス 201">
                <a:extLst>
                  <a:ext uri="{FF2B5EF4-FFF2-40B4-BE49-F238E27FC236}">
                    <a16:creationId xmlns:a16="http://schemas.microsoft.com/office/drawing/2014/main" id="{2CC8B4DD-3C31-A50D-8CC0-AA0C14354569}"/>
                  </a:ext>
                </a:extLst>
              </p:cNvPr>
              <p:cNvSpPr txBox="1"/>
              <p:nvPr/>
            </p:nvSpPr>
            <p:spPr>
              <a:xfrm>
                <a:off x="3484002" y="3651014"/>
                <a:ext cx="544339" cy="492443"/>
              </a:xfrm>
              <a:prstGeom prst="rect">
                <a:avLst/>
              </a:prstGeom>
              <a:noFill/>
            </p:spPr>
            <p:txBody>
              <a:bodyPr wrap="square" rtlCol="0">
                <a:spAutoFit/>
              </a:bodyPr>
              <a:lstStyle/>
              <a:p>
                <a:r>
                  <a:rPr lang="en-US" altLang="ja-JP" sz="900" dirty="0"/>
                  <a:t>0.030</a:t>
                </a:r>
                <a:endParaRPr lang="ja-JP" altLang="en-US" sz="900" dirty="0"/>
              </a:p>
            </p:txBody>
          </p:sp>
        </p:grpSp>
        <p:pic>
          <p:nvPicPr>
            <p:cNvPr id="185" name="図 184" descr="グラフ, 折れ線グラフ&#10;&#10;自動的に生成された説明">
              <a:extLst>
                <a:ext uri="{FF2B5EF4-FFF2-40B4-BE49-F238E27FC236}">
                  <a16:creationId xmlns:a16="http://schemas.microsoft.com/office/drawing/2014/main" id="{D015B4FA-BFC0-4CBD-180B-93DE97D36F08}"/>
                </a:ext>
              </a:extLst>
            </p:cNvPr>
            <p:cNvPicPr>
              <a:picLocks noChangeAspect="1"/>
            </p:cNvPicPr>
            <p:nvPr/>
          </p:nvPicPr>
          <p:blipFill rotWithShape="1">
            <a:blip r:embed="rId3">
              <a:extLst>
                <a:ext uri="{28A0092B-C50C-407E-A947-70E740481C1C}">
                  <a14:useLocalDpi xmlns:a14="http://schemas.microsoft.com/office/drawing/2010/main" val="0"/>
                </a:ext>
              </a:extLst>
            </a:blip>
            <a:srcRect l="11340" t="11479" r="9489" b="9583"/>
            <a:stretch/>
          </p:blipFill>
          <p:spPr>
            <a:xfrm>
              <a:off x="1232217" y="1157844"/>
              <a:ext cx="2876852" cy="2151288"/>
            </a:xfrm>
            <a:prstGeom prst="rect">
              <a:avLst/>
            </a:prstGeom>
          </p:spPr>
        </p:pic>
      </p:grpSp>
      <p:grpSp>
        <p:nvGrpSpPr>
          <p:cNvPr id="182" name="グループ化 181">
            <a:extLst>
              <a:ext uri="{FF2B5EF4-FFF2-40B4-BE49-F238E27FC236}">
                <a16:creationId xmlns:a16="http://schemas.microsoft.com/office/drawing/2014/main" id="{2CB6A588-CC50-8BA0-13A5-5683D9876E67}"/>
              </a:ext>
            </a:extLst>
          </p:cNvPr>
          <p:cNvGrpSpPr/>
          <p:nvPr/>
        </p:nvGrpSpPr>
        <p:grpSpPr>
          <a:xfrm>
            <a:off x="3213140" y="1381022"/>
            <a:ext cx="2629282" cy="2270638"/>
            <a:chOff x="4284187" y="698363"/>
            <a:chExt cx="3505710" cy="3027517"/>
          </a:xfrm>
        </p:grpSpPr>
        <p:sp>
          <p:nvSpPr>
            <p:cNvPr id="169" name="テキスト ボックス 168">
              <a:extLst>
                <a:ext uri="{FF2B5EF4-FFF2-40B4-BE49-F238E27FC236}">
                  <a16:creationId xmlns:a16="http://schemas.microsoft.com/office/drawing/2014/main" id="{50456A87-998A-89B2-F419-B10E128900A3}"/>
                </a:ext>
              </a:extLst>
            </p:cNvPr>
            <p:cNvSpPr txBox="1"/>
            <p:nvPr/>
          </p:nvSpPr>
          <p:spPr>
            <a:xfrm>
              <a:off x="4805533" y="3082654"/>
              <a:ext cx="475965" cy="430887"/>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170" name="テキスト ボックス 169">
              <a:extLst>
                <a:ext uri="{FF2B5EF4-FFF2-40B4-BE49-F238E27FC236}">
                  <a16:creationId xmlns:a16="http://schemas.microsoft.com/office/drawing/2014/main" id="{4D835389-D4A4-F073-8084-CEB2C06870FA}"/>
                </a:ext>
              </a:extLst>
            </p:cNvPr>
            <p:cNvSpPr txBox="1"/>
            <p:nvPr/>
          </p:nvSpPr>
          <p:spPr>
            <a:xfrm>
              <a:off x="5316229" y="3257308"/>
              <a:ext cx="2213502" cy="338555"/>
            </a:xfrm>
            <a:prstGeom prst="rect">
              <a:avLst/>
            </a:prstGeom>
            <a:noFill/>
          </p:spPr>
          <p:txBody>
            <a:bodyPr wrap="square" rtlCol="0">
              <a:spAutoFit/>
            </a:bodyPr>
            <a:lstStyle/>
            <a:p>
              <a:pPr algn="ctr" defTabSz="685800">
                <a:defRPr/>
              </a:pPr>
              <a:r>
                <a:rPr kumimoji="1" lang="en-US" altLang="ja-JP" sz="1050" dirty="0">
                  <a:solidFill>
                    <a:prstClr val="black"/>
                  </a:solidFill>
                  <a:latin typeface="Times New Roman" panose="02020603050405020304" pitchFamily="18" charset="0"/>
                  <a:ea typeface="游明朝" panose="02020400000000000000" pitchFamily="18" charset="-128"/>
                  <a:cs typeface="Times New Roman" panose="02020603050405020304" pitchFamily="18" charset="0"/>
                </a:rPr>
                <a:t>Translational energy </a:t>
              </a:r>
              <a:r>
                <a:rPr kumimoji="1" lang="en-US" altLang="ja-JP" sz="1050" dirty="0">
                  <a:solidFill>
                    <a:prstClr val="black"/>
                  </a:solidFill>
                  <a:latin typeface="Times New Roman" panose="02020603050405020304" pitchFamily="18" charset="0"/>
                  <a:ea typeface="ＭＳ Ｐゴシック"/>
                  <a:cs typeface="Times New Roman" panose="02020603050405020304" pitchFamily="18" charset="0"/>
                </a:rPr>
                <a:t>[eV]</a:t>
              </a:r>
              <a:endParaRPr kumimoji="1" lang="ja-JP" altLang="en-US" sz="1050"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171" name="テキスト ボックス 170">
              <a:extLst>
                <a:ext uri="{FF2B5EF4-FFF2-40B4-BE49-F238E27FC236}">
                  <a16:creationId xmlns:a16="http://schemas.microsoft.com/office/drawing/2014/main" id="{50EE5A61-1527-9581-7130-995E47BD78F3}"/>
                </a:ext>
              </a:extLst>
            </p:cNvPr>
            <p:cNvSpPr txBox="1"/>
            <p:nvPr/>
          </p:nvSpPr>
          <p:spPr>
            <a:xfrm rot="16200000">
              <a:off x="2924316" y="2058234"/>
              <a:ext cx="3027517" cy="307776"/>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 of Emissions / Num of Samples</a:t>
              </a:r>
            </a:p>
          </p:txBody>
        </p:sp>
        <p:sp>
          <p:nvSpPr>
            <p:cNvPr id="172" name="テキスト ボックス 171">
              <a:extLst>
                <a:ext uri="{FF2B5EF4-FFF2-40B4-BE49-F238E27FC236}">
                  <a16:creationId xmlns:a16="http://schemas.microsoft.com/office/drawing/2014/main" id="{13EDF30B-C5FB-AA8D-2894-9029360ABD7B}"/>
                </a:ext>
              </a:extLst>
            </p:cNvPr>
            <p:cNvSpPr txBox="1"/>
            <p:nvPr/>
          </p:nvSpPr>
          <p:spPr>
            <a:xfrm>
              <a:off x="4529132" y="2961872"/>
              <a:ext cx="454447" cy="492443"/>
            </a:xfrm>
            <a:prstGeom prst="rect">
              <a:avLst/>
            </a:prstGeom>
            <a:noFill/>
          </p:spPr>
          <p:txBody>
            <a:bodyPr wrap="square" rtlCol="0">
              <a:spAutoFit/>
            </a:bodyPr>
            <a:lstStyle/>
            <a:p>
              <a:r>
                <a:rPr lang="en-US" altLang="ja-JP" sz="900" dirty="0"/>
                <a:t>0.00</a:t>
              </a:r>
              <a:endParaRPr lang="ja-JP" altLang="en-US" sz="900" dirty="0"/>
            </a:p>
          </p:txBody>
        </p:sp>
        <p:sp>
          <p:nvSpPr>
            <p:cNvPr id="173" name="テキスト ボックス 172">
              <a:extLst>
                <a:ext uri="{FF2B5EF4-FFF2-40B4-BE49-F238E27FC236}">
                  <a16:creationId xmlns:a16="http://schemas.microsoft.com/office/drawing/2014/main" id="{38F9A805-AFAE-19B9-90E5-C264CC85996B}"/>
                </a:ext>
              </a:extLst>
            </p:cNvPr>
            <p:cNvSpPr txBox="1"/>
            <p:nvPr/>
          </p:nvSpPr>
          <p:spPr>
            <a:xfrm>
              <a:off x="5812813" y="3082656"/>
              <a:ext cx="475965" cy="307776"/>
            </a:xfrm>
            <a:prstGeom prst="rect">
              <a:avLst/>
            </a:prstGeom>
            <a:noFill/>
          </p:spPr>
          <p:txBody>
            <a:bodyPr wrap="square" rtlCol="0">
              <a:spAutoFit/>
            </a:bodyPr>
            <a:lstStyle/>
            <a:p>
              <a:r>
                <a:rPr lang="en-US" altLang="ja-JP" sz="900" dirty="0"/>
                <a:t>10</a:t>
              </a:r>
              <a:r>
                <a:rPr lang="en-US" altLang="ja-JP" sz="900" baseline="30000" dirty="0"/>
                <a:t>0</a:t>
              </a:r>
              <a:endParaRPr lang="ja-JP" altLang="en-US" sz="900" baseline="30000" dirty="0"/>
            </a:p>
          </p:txBody>
        </p:sp>
        <p:sp>
          <p:nvSpPr>
            <p:cNvPr id="174" name="テキスト ボックス 173">
              <a:extLst>
                <a:ext uri="{FF2B5EF4-FFF2-40B4-BE49-F238E27FC236}">
                  <a16:creationId xmlns:a16="http://schemas.microsoft.com/office/drawing/2014/main" id="{0401DC20-7202-3947-CF42-59C2F8494D8C}"/>
                </a:ext>
              </a:extLst>
            </p:cNvPr>
            <p:cNvSpPr txBox="1"/>
            <p:nvPr/>
          </p:nvSpPr>
          <p:spPr>
            <a:xfrm>
              <a:off x="6820093" y="3082657"/>
              <a:ext cx="475965" cy="307776"/>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175" name="テキスト ボックス 174">
              <a:extLst>
                <a:ext uri="{FF2B5EF4-FFF2-40B4-BE49-F238E27FC236}">
                  <a16:creationId xmlns:a16="http://schemas.microsoft.com/office/drawing/2014/main" id="{5A7F2C98-C6AB-D962-668C-E0DA0A316741}"/>
                </a:ext>
              </a:extLst>
            </p:cNvPr>
            <p:cNvSpPr txBox="1"/>
            <p:nvPr/>
          </p:nvSpPr>
          <p:spPr>
            <a:xfrm>
              <a:off x="4529130" y="2641749"/>
              <a:ext cx="454447" cy="492443"/>
            </a:xfrm>
            <a:prstGeom prst="rect">
              <a:avLst/>
            </a:prstGeom>
            <a:noFill/>
          </p:spPr>
          <p:txBody>
            <a:bodyPr wrap="square" rtlCol="0">
              <a:spAutoFit/>
            </a:bodyPr>
            <a:lstStyle/>
            <a:p>
              <a:r>
                <a:rPr lang="en-US" altLang="ja-JP" sz="900" dirty="0"/>
                <a:t>0.02</a:t>
              </a:r>
              <a:endParaRPr lang="ja-JP" altLang="en-US" sz="900" dirty="0"/>
            </a:p>
          </p:txBody>
        </p:sp>
        <p:sp>
          <p:nvSpPr>
            <p:cNvPr id="176" name="テキスト ボックス 175">
              <a:extLst>
                <a:ext uri="{FF2B5EF4-FFF2-40B4-BE49-F238E27FC236}">
                  <a16:creationId xmlns:a16="http://schemas.microsoft.com/office/drawing/2014/main" id="{29720A72-0A2F-914E-5B4B-604C9928E62F}"/>
                </a:ext>
              </a:extLst>
            </p:cNvPr>
            <p:cNvSpPr txBox="1"/>
            <p:nvPr/>
          </p:nvSpPr>
          <p:spPr>
            <a:xfrm>
              <a:off x="4529130" y="2325767"/>
              <a:ext cx="454447" cy="492443"/>
            </a:xfrm>
            <a:prstGeom prst="rect">
              <a:avLst/>
            </a:prstGeom>
            <a:noFill/>
          </p:spPr>
          <p:txBody>
            <a:bodyPr wrap="square" rtlCol="0">
              <a:spAutoFit/>
            </a:bodyPr>
            <a:lstStyle/>
            <a:p>
              <a:r>
                <a:rPr lang="en-US" altLang="ja-JP" sz="900" dirty="0"/>
                <a:t>0.04</a:t>
              </a:r>
              <a:endParaRPr lang="ja-JP" altLang="en-US" sz="900" dirty="0"/>
            </a:p>
          </p:txBody>
        </p:sp>
        <p:sp>
          <p:nvSpPr>
            <p:cNvPr id="177" name="テキスト ボックス 176">
              <a:extLst>
                <a:ext uri="{FF2B5EF4-FFF2-40B4-BE49-F238E27FC236}">
                  <a16:creationId xmlns:a16="http://schemas.microsoft.com/office/drawing/2014/main" id="{202EB65C-D09F-8A15-6ACC-29FCFF6F03E6}"/>
                </a:ext>
              </a:extLst>
            </p:cNvPr>
            <p:cNvSpPr txBox="1"/>
            <p:nvPr/>
          </p:nvSpPr>
          <p:spPr>
            <a:xfrm>
              <a:off x="4529130" y="1995162"/>
              <a:ext cx="454447" cy="492443"/>
            </a:xfrm>
            <a:prstGeom prst="rect">
              <a:avLst/>
            </a:prstGeom>
            <a:noFill/>
          </p:spPr>
          <p:txBody>
            <a:bodyPr wrap="square" rtlCol="0">
              <a:spAutoFit/>
            </a:bodyPr>
            <a:lstStyle/>
            <a:p>
              <a:r>
                <a:rPr lang="en-US" altLang="ja-JP" sz="900" dirty="0"/>
                <a:t>0.06</a:t>
              </a:r>
              <a:endParaRPr lang="ja-JP" altLang="en-US" sz="900" dirty="0"/>
            </a:p>
          </p:txBody>
        </p:sp>
        <p:sp>
          <p:nvSpPr>
            <p:cNvPr id="178" name="テキスト ボックス 177">
              <a:extLst>
                <a:ext uri="{FF2B5EF4-FFF2-40B4-BE49-F238E27FC236}">
                  <a16:creationId xmlns:a16="http://schemas.microsoft.com/office/drawing/2014/main" id="{6356A417-87D3-B3EE-6F40-B4382D2B1130}"/>
                </a:ext>
              </a:extLst>
            </p:cNvPr>
            <p:cNvSpPr txBox="1"/>
            <p:nvPr/>
          </p:nvSpPr>
          <p:spPr>
            <a:xfrm>
              <a:off x="4529128" y="1663043"/>
              <a:ext cx="454447" cy="492443"/>
            </a:xfrm>
            <a:prstGeom prst="rect">
              <a:avLst/>
            </a:prstGeom>
            <a:noFill/>
          </p:spPr>
          <p:txBody>
            <a:bodyPr wrap="square" rtlCol="0">
              <a:spAutoFit/>
            </a:bodyPr>
            <a:lstStyle/>
            <a:p>
              <a:r>
                <a:rPr lang="en-US" altLang="ja-JP" sz="900" dirty="0"/>
                <a:t>0.08</a:t>
              </a:r>
              <a:endParaRPr lang="ja-JP" altLang="en-US" sz="900" dirty="0"/>
            </a:p>
          </p:txBody>
        </p:sp>
        <p:sp>
          <p:nvSpPr>
            <p:cNvPr id="179" name="テキスト ボックス 178">
              <a:extLst>
                <a:ext uri="{FF2B5EF4-FFF2-40B4-BE49-F238E27FC236}">
                  <a16:creationId xmlns:a16="http://schemas.microsoft.com/office/drawing/2014/main" id="{63B7AF48-AEAF-1B0F-9F32-6D2EFD5541EB}"/>
                </a:ext>
              </a:extLst>
            </p:cNvPr>
            <p:cNvSpPr txBox="1"/>
            <p:nvPr/>
          </p:nvSpPr>
          <p:spPr>
            <a:xfrm>
              <a:off x="4529128" y="1354275"/>
              <a:ext cx="454447" cy="492443"/>
            </a:xfrm>
            <a:prstGeom prst="rect">
              <a:avLst/>
            </a:prstGeom>
            <a:noFill/>
          </p:spPr>
          <p:txBody>
            <a:bodyPr wrap="square" rtlCol="0">
              <a:spAutoFit/>
            </a:bodyPr>
            <a:lstStyle/>
            <a:p>
              <a:r>
                <a:rPr lang="en-US" altLang="ja-JP" sz="900" dirty="0"/>
                <a:t>0.10</a:t>
              </a:r>
              <a:endParaRPr lang="ja-JP" altLang="en-US" sz="900" dirty="0"/>
            </a:p>
          </p:txBody>
        </p:sp>
        <p:sp>
          <p:nvSpPr>
            <p:cNvPr id="180" name="テキスト ボックス 179">
              <a:extLst>
                <a:ext uri="{FF2B5EF4-FFF2-40B4-BE49-F238E27FC236}">
                  <a16:creationId xmlns:a16="http://schemas.microsoft.com/office/drawing/2014/main" id="{3EDB8E8F-1C2C-C43C-FD71-76433FF0D265}"/>
                </a:ext>
              </a:extLst>
            </p:cNvPr>
            <p:cNvSpPr txBox="1"/>
            <p:nvPr/>
          </p:nvSpPr>
          <p:spPr>
            <a:xfrm>
              <a:off x="4529128" y="1034154"/>
              <a:ext cx="454447" cy="492443"/>
            </a:xfrm>
            <a:prstGeom prst="rect">
              <a:avLst/>
            </a:prstGeom>
            <a:noFill/>
          </p:spPr>
          <p:txBody>
            <a:bodyPr wrap="square" rtlCol="0">
              <a:spAutoFit/>
            </a:bodyPr>
            <a:lstStyle/>
            <a:p>
              <a:r>
                <a:rPr lang="en-US" altLang="ja-JP" sz="900" dirty="0"/>
                <a:t>0.12</a:t>
              </a:r>
              <a:endParaRPr lang="ja-JP" altLang="en-US" sz="900" dirty="0"/>
            </a:p>
          </p:txBody>
        </p:sp>
        <p:pic>
          <p:nvPicPr>
            <p:cNvPr id="167" name="図 166" descr="グラフ&#10;&#10;自動的に生成された説明">
              <a:extLst>
                <a:ext uri="{FF2B5EF4-FFF2-40B4-BE49-F238E27FC236}">
                  <a16:creationId xmlns:a16="http://schemas.microsoft.com/office/drawing/2014/main" id="{76539258-A24A-8BF0-E780-B61D7BF7168B}"/>
                </a:ext>
              </a:extLst>
            </p:cNvPr>
            <p:cNvPicPr>
              <a:picLocks noChangeAspect="1"/>
            </p:cNvPicPr>
            <p:nvPr/>
          </p:nvPicPr>
          <p:blipFill rotWithShape="1">
            <a:blip r:embed="rId4">
              <a:extLst>
                <a:ext uri="{28A0092B-C50C-407E-A947-70E740481C1C}">
                  <a14:useLocalDpi xmlns:a14="http://schemas.microsoft.com/office/drawing/2010/main" val="0"/>
                </a:ext>
              </a:extLst>
            </a:blip>
            <a:srcRect l="10989" t="11121" r="9578" b="9357"/>
            <a:stretch/>
          </p:blipFill>
          <p:spPr>
            <a:xfrm>
              <a:off x="4903502" y="999349"/>
              <a:ext cx="2886395" cy="2167227"/>
            </a:xfrm>
            <a:prstGeom prst="rect">
              <a:avLst/>
            </a:prstGeom>
          </p:spPr>
        </p:pic>
        <p:sp>
          <p:nvSpPr>
            <p:cNvPr id="168" name="正方形/長方形 167">
              <a:extLst>
                <a:ext uri="{FF2B5EF4-FFF2-40B4-BE49-F238E27FC236}">
                  <a16:creationId xmlns:a16="http://schemas.microsoft.com/office/drawing/2014/main" id="{DDA55A81-8C68-1064-0D59-58272596D26B}"/>
                </a:ext>
              </a:extLst>
            </p:cNvPr>
            <p:cNvSpPr/>
            <p:nvPr/>
          </p:nvSpPr>
          <p:spPr>
            <a:xfrm>
              <a:off x="5038206" y="1091703"/>
              <a:ext cx="2156152" cy="452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ysClr val="windowText" lastClr="000000"/>
                  </a:solidFill>
                </a:rPr>
                <a:t>H/W=0.23 </a:t>
              </a:r>
              <a:r>
                <a:rPr lang="en-US" altLang="ja-JP" sz="1050" i="1" dirty="0">
                  <a:solidFill>
                    <a:sysClr val="windowText" lastClr="000000"/>
                  </a:solidFill>
                </a:rPr>
                <a:t>T</a:t>
              </a:r>
              <a:r>
                <a:rPr lang="en-US" altLang="ja-JP" sz="1050" dirty="0">
                  <a:solidFill>
                    <a:sysClr val="windowText" lastClr="000000"/>
                  </a:solidFill>
                </a:rPr>
                <a:t>=900K</a:t>
              </a:r>
            </a:p>
            <a:p>
              <a:r>
                <a:rPr lang="en-US" altLang="ja-JP" sz="1050" i="1" dirty="0" err="1">
                  <a:solidFill>
                    <a:sysClr val="windowText" lastClr="000000"/>
                  </a:solidFill>
                </a:rPr>
                <a:t>T</a:t>
              </a:r>
              <a:r>
                <a:rPr lang="en-US" altLang="ja-JP" sz="1050" baseline="-25000" dirty="0" err="1">
                  <a:solidFill>
                    <a:sysClr val="windowText" lastClr="000000"/>
                  </a:solidFill>
                </a:rPr>
                <a:t>i</a:t>
              </a:r>
              <a:r>
                <a:rPr lang="en-US" altLang="ja-JP" sz="1050" dirty="0">
                  <a:solidFill>
                    <a:sysClr val="windowText" lastClr="000000"/>
                  </a:solidFill>
                </a:rPr>
                <a:t>=0.85eV </a:t>
              </a:r>
              <a:r>
                <a:rPr lang="en-US" altLang="ja-JP" sz="1050" i="1" dirty="0" err="1">
                  <a:solidFill>
                    <a:sysClr val="windowText" lastClr="000000"/>
                  </a:solidFill>
                </a:rPr>
                <a:t>T</a:t>
              </a:r>
              <a:r>
                <a:rPr lang="en-US" altLang="ja-JP" sz="1050" baseline="-25000" dirty="0" err="1">
                  <a:solidFill>
                    <a:sysClr val="windowText" lastClr="000000"/>
                  </a:solidFill>
                </a:rPr>
                <a:t>e</a:t>
              </a:r>
              <a:r>
                <a:rPr lang="en-US" altLang="ja-JP" sz="1050" dirty="0">
                  <a:solidFill>
                    <a:sysClr val="windowText" lastClr="000000"/>
                  </a:solidFill>
                </a:rPr>
                <a:t>=11.72 eV</a:t>
              </a:r>
              <a:endParaRPr lang="ja-JP" altLang="en-US" sz="1050" dirty="0">
                <a:solidFill>
                  <a:sysClr val="windowText" lastClr="000000"/>
                </a:solidFill>
              </a:endParaRPr>
            </a:p>
          </p:txBody>
        </p:sp>
      </p:grpSp>
      <p:sp>
        <p:nvSpPr>
          <p:cNvPr id="2" name="スライド番号プレースホルダー 1">
            <a:extLst>
              <a:ext uri="{FF2B5EF4-FFF2-40B4-BE49-F238E27FC236}">
                <a16:creationId xmlns:a16="http://schemas.microsoft.com/office/drawing/2014/main" id="{D16C06F6-B353-FF99-4BCC-C7C9E6BA6F8B}"/>
              </a:ext>
            </a:extLst>
          </p:cNvPr>
          <p:cNvSpPr>
            <a:spLocks noGrp="1"/>
          </p:cNvSpPr>
          <p:nvPr>
            <p:ph type="sldNum" sz="quarter" idx="12"/>
          </p:nvPr>
        </p:nvSpPr>
        <p:spPr>
          <a:xfrm>
            <a:off x="7088483" y="5751030"/>
            <a:ext cx="2057400" cy="273844"/>
          </a:xfrm>
        </p:spPr>
        <p:txBody>
          <a:bodyPr/>
          <a:lstStyle/>
          <a:p>
            <a:fld id="{AD0972CA-F4BA-4016-A680-4159D2C82706}" type="slidenum">
              <a:rPr lang="ja-JP" altLang="en-US" smtClean="0"/>
              <a:pPr/>
              <a:t>43</a:t>
            </a:fld>
            <a:endParaRPr lang="ja-JP" altLang="en-US" dirty="0"/>
          </a:p>
        </p:txBody>
      </p:sp>
      <p:sp>
        <p:nvSpPr>
          <p:cNvPr id="49" name="テキスト ボックス 48">
            <a:extLst>
              <a:ext uri="{FF2B5EF4-FFF2-40B4-BE49-F238E27FC236}">
                <a16:creationId xmlns:a16="http://schemas.microsoft.com/office/drawing/2014/main" id="{E9F8BE9B-7F65-B949-78E8-21AA6A5EF70D}"/>
              </a:ext>
            </a:extLst>
          </p:cNvPr>
          <p:cNvSpPr txBox="1"/>
          <p:nvPr/>
        </p:nvSpPr>
        <p:spPr>
          <a:xfrm>
            <a:off x="697754" y="863449"/>
            <a:ext cx="7929411" cy="507831"/>
          </a:xfrm>
          <a:prstGeom prst="rect">
            <a:avLst/>
          </a:prstGeom>
          <a:noFill/>
        </p:spPr>
        <p:txBody>
          <a:bodyPr wrap="square" rtlCol="0">
            <a:spAutoFit/>
          </a:bodyPr>
          <a:lstStyle/>
          <a:p>
            <a:pPr algn="ctr"/>
            <a:r>
              <a:rPr kumimoji="1" lang="en-US" altLang="ja-JP" sz="2700" b="1" dirty="0"/>
              <a:t>Result of prediction</a:t>
            </a:r>
            <a:endParaRPr kumimoji="1" lang="ja-JP" altLang="en-US" sz="2700" b="1" dirty="0"/>
          </a:p>
        </p:txBody>
      </p:sp>
      <p:grpSp>
        <p:nvGrpSpPr>
          <p:cNvPr id="82" name="グループ化 81">
            <a:extLst>
              <a:ext uri="{FF2B5EF4-FFF2-40B4-BE49-F238E27FC236}">
                <a16:creationId xmlns:a16="http://schemas.microsoft.com/office/drawing/2014/main" id="{C4ED587C-12B8-DF72-71E6-D29955BADA93}"/>
              </a:ext>
            </a:extLst>
          </p:cNvPr>
          <p:cNvGrpSpPr/>
          <p:nvPr/>
        </p:nvGrpSpPr>
        <p:grpSpPr>
          <a:xfrm>
            <a:off x="6025652" y="1728128"/>
            <a:ext cx="3069249" cy="1457375"/>
            <a:chOff x="6981487" y="4635039"/>
            <a:chExt cx="4092332" cy="1943166"/>
          </a:xfrm>
        </p:grpSpPr>
        <p:grpSp>
          <p:nvGrpSpPr>
            <p:cNvPr id="70" name="グループ化 69">
              <a:extLst>
                <a:ext uri="{FF2B5EF4-FFF2-40B4-BE49-F238E27FC236}">
                  <a16:creationId xmlns:a16="http://schemas.microsoft.com/office/drawing/2014/main" id="{CA860935-2930-6CFA-C63E-A9EEA8BC51B6}"/>
                </a:ext>
              </a:extLst>
            </p:cNvPr>
            <p:cNvGrpSpPr/>
            <p:nvPr/>
          </p:nvGrpSpPr>
          <p:grpSpPr>
            <a:xfrm>
              <a:off x="6981487" y="4649581"/>
              <a:ext cx="4092332" cy="1928624"/>
              <a:chOff x="7363047" y="4412700"/>
              <a:chExt cx="4092332" cy="1928624"/>
            </a:xfrm>
          </p:grpSpPr>
          <p:grpSp>
            <p:nvGrpSpPr>
              <p:cNvPr id="71" name="グループ化 70">
                <a:extLst>
                  <a:ext uri="{FF2B5EF4-FFF2-40B4-BE49-F238E27FC236}">
                    <a16:creationId xmlns:a16="http://schemas.microsoft.com/office/drawing/2014/main" id="{9AE21569-1351-0BF0-C43E-3371147ACB3B}"/>
                  </a:ext>
                </a:extLst>
              </p:cNvPr>
              <p:cNvGrpSpPr/>
              <p:nvPr/>
            </p:nvGrpSpPr>
            <p:grpSpPr>
              <a:xfrm>
                <a:off x="7363047" y="4412700"/>
                <a:ext cx="4092332" cy="1928624"/>
                <a:chOff x="7363047" y="4412700"/>
                <a:chExt cx="3683363" cy="1735886"/>
              </a:xfrm>
            </p:grpSpPr>
            <p:pic>
              <p:nvPicPr>
                <p:cNvPr id="73" name="図 72" descr="ダイアグラム, 設計図&#10;&#10;自動的に生成された説明">
                  <a:extLst>
                    <a:ext uri="{FF2B5EF4-FFF2-40B4-BE49-F238E27FC236}">
                      <a16:creationId xmlns:a16="http://schemas.microsoft.com/office/drawing/2014/main" id="{A7FACF35-D11B-61D2-E12F-311B394425F5}"/>
                    </a:ext>
                  </a:extLst>
                </p:cNvPr>
                <p:cNvPicPr>
                  <a:picLocks noChangeAspect="1"/>
                </p:cNvPicPr>
                <p:nvPr/>
              </p:nvPicPr>
              <p:blipFill rotWithShape="1">
                <a:blip r:embed="rId5">
                  <a:extLst>
                    <a:ext uri="{28A0092B-C50C-407E-A947-70E740481C1C}">
                      <a14:useLocalDpi xmlns:a14="http://schemas.microsoft.com/office/drawing/2010/main" val="0"/>
                    </a:ext>
                  </a:extLst>
                </a:blip>
                <a:srcRect t="25938" r="16841" b="14225"/>
                <a:stretch/>
              </p:blipFill>
              <p:spPr bwMode="auto">
                <a:xfrm>
                  <a:off x="7481821" y="4455487"/>
                  <a:ext cx="3393110" cy="1364463"/>
                </a:xfrm>
                <a:prstGeom prst="rect">
                  <a:avLst/>
                </a:prstGeom>
                <a:ln>
                  <a:noFill/>
                </a:ln>
                <a:extLst>
                  <a:ext uri="{53640926-AAD7-44D8-BBD7-CCE9431645EC}">
                    <a14:shadowObscured xmlns:a14="http://schemas.microsoft.com/office/drawing/2010/main"/>
                  </a:ext>
                </a:extLst>
              </p:spPr>
            </p:pic>
            <p:sp>
              <p:nvSpPr>
                <p:cNvPr id="74" name="正方形/長方形 73">
                  <a:extLst>
                    <a:ext uri="{FF2B5EF4-FFF2-40B4-BE49-F238E27FC236}">
                      <a16:creationId xmlns:a16="http://schemas.microsoft.com/office/drawing/2014/main" id="{BC03B2D9-293E-8365-AA58-54917B1AE2E2}"/>
                    </a:ext>
                  </a:extLst>
                </p:cNvPr>
                <p:cNvSpPr/>
                <p:nvPr/>
              </p:nvSpPr>
              <p:spPr>
                <a:xfrm>
                  <a:off x="7363047" y="5680895"/>
                  <a:ext cx="980566" cy="385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5" name="正方形/長方形 74">
                  <a:extLst>
                    <a:ext uri="{FF2B5EF4-FFF2-40B4-BE49-F238E27FC236}">
                      <a16:creationId xmlns:a16="http://schemas.microsoft.com/office/drawing/2014/main" id="{8010281B-83A8-001A-0FDB-58ECAE440609}"/>
                    </a:ext>
                  </a:extLst>
                </p:cNvPr>
                <p:cNvSpPr/>
                <p:nvPr/>
              </p:nvSpPr>
              <p:spPr>
                <a:xfrm>
                  <a:off x="10065844" y="5762908"/>
                  <a:ext cx="980566" cy="385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6" name="正方形/長方形 75">
                  <a:extLst>
                    <a:ext uri="{FF2B5EF4-FFF2-40B4-BE49-F238E27FC236}">
                      <a16:creationId xmlns:a16="http://schemas.microsoft.com/office/drawing/2014/main" id="{6640DEBC-AAFD-18F1-3E81-45545AEBDA14}"/>
                    </a:ext>
                  </a:extLst>
                </p:cNvPr>
                <p:cNvSpPr/>
                <p:nvPr/>
              </p:nvSpPr>
              <p:spPr>
                <a:xfrm>
                  <a:off x="9921580" y="4412700"/>
                  <a:ext cx="980566" cy="385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pic>
            <p:nvPicPr>
              <p:cNvPr id="72" name="図 71">
                <a:extLst>
                  <a:ext uri="{FF2B5EF4-FFF2-40B4-BE49-F238E27FC236}">
                    <a16:creationId xmlns:a16="http://schemas.microsoft.com/office/drawing/2014/main" id="{150158D2-7A1C-CABA-4321-E62C4E30A67E}"/>
                  </a:ext>
                </a:extLst>
              </p:cNvPr>
              <p:cNvPicPr>
                <a:picLocks noChangeAspect="1"/>
              </p:cNvPicPr>
              <p:nvPr/>
            </p:nvPicPr>
            <p:blipFill>
              <a:blip r:embed="rId6"/>
              <a:stretch>
                <a:fillRect/>
              </a:stretch>
            </p:blipFill>
            <p:spPr>
              <a:xfrm>
                <a:off x="10491000" y="4488274"/>
                <a:ext cx="562105" cy="313595"/>
              </a:xfrm>
              <a:prstGeom prst="rect">
                <a:avLst/>
              </a:prstGeom>
            </p:spPr>
          </p:pic>
        </p:grpSp>
        <p:sp>
          <p:nvSpPr>
            <p:cNvPr id="45" name="テキスト ボックス 44">
              <a:extLst>
                <a:ext uri="{FF2B5EF4-FFF2-40B4-BE49-F238E27FC236}">
                  <a16:creationId xmlns:a16="http://schemas.microsoft.com/office/drawing/2014/main" id="{0C16FB7C-D1D2-B179-3DB4-9EC25B60E493}"/>
                </a:ext>
              </a:extLst>
            </p:cNvPr>
            <p:cNvSpPr txBox="1"/>
            <p:nvPr/>
          </p:nvSpPr>
          <p:spPr>
            <a:xfrm>
              <a:off x="7153348" y="6089368"/>
              <a:ext cx="759156" cy="400109"/>
            </a:xfrm>
            <a:prstGeom prst="rect">
              <a:avLst/>
            </a:prstGeom>
            <a:noFill/>
          </p:spPr>
          <p:txBody>
            <a:bodyPr wrap="square" rtlCol="0">
              <a:spAutoFit/>
            </a:bodyPr>
            <a:lstStyle/>
            <a:p>
              <a:r>
                <a:rPr kumimoji="1" lang="ja-JP" altLang="en-US" sz="1350" dirty="0"/>
                <a:t>入力</a:t>
              </a:r>
            </a:p>
          </p:txBody>
        </p:sp>
        <p:sp>
          <p:nvSpPr>
            <p:cNvPr id="51" name="テキスト ボックス 50">
              <a:extLst>
                <a:ext uri="{FF2B5EF4-FFF2-40B4-BE49-F238E27FC236}">
                  <a16:creationId xmlns:a16="http://schemas.microsoft.com/office/drawing/2014/main" id="{4D2B3CAE-E3F4-E195-F54F-8BE8CBCB24C9}"/>
                </a:ext>
              </a:extLst>
            </p:cNvPr>
            <p:cNvSpPr txBox="1"/>
            <p:nvPr/>
          </p:nvSpPr>
          <p:spPr>
            <a:xfrm>
              <a:off x="10063754" y="6125392"/>
              <a:ext cx="759156" cy="400109"/>
            </a:xfrm>
            <a:prstGeom prst="rect">
              <a:avLst/>
            </a:prstGeom>
            <a:noFill/>
          </p:spPr>
          <p:txBody>
            <a:bodyPr wrap="square" rtlCol="0">
              <a:spAutoFit/>
            </a:bodyPr>
            <a:lstStyle/>
            <a:p>
              <a:r>
                <a:rPr kumimoji="1" lang="ja-JP" altLang="en-US" sz="1350" dirty="0"/>
                <a:t>出力</a:t>
              </a:r>
            </a:p>
          </p:txBody>
        </p:sp>
        <p:pic>
          <p:nvPicPr>
            <p:cNvPr id="78" name="図 77">
              <a:extLst>
                <a:ext uri="{FF2B5EF4-FFF2-40B4-BE49-F238E27FC236}">
                  <a16:creationId xmlns:a16="http://schemas.microsoft.com/office/drawing/2014/main" id="{D804E595-4237-3675-F4D9-ECD4D506FCF0}"/>
                </a:ext>
              </a:extLst>
            </p:cNvPr>
            <p:cNvPicPr>
              <a:picLocks noChangeAspect="1"/>
            </p:cNvPicPr>
            <p:nvPr/>
          </p:nvPicPr>
          <p:blipFill>
            <a:blip r:embed="rId7"/>
            <a:stretch>
              <a:fillRect/>
            </a:stretch>
          </p:blipFill>
          <p:spPr>
            <a:xfrm>
              <a:off x="7166142" y="5136735"/>
              <a:ext cx="566856" cy="952633"/>
            </a:xfrm>
            <a:prstGeom prst="rect">
              <a:avLst/>
            </a:prstGeom>
          </p:spPr>
        </p:pic>
        <mc:AlternateContent xmlns:mc="http://schemas.openxmlformats.org/markup-compatibility/2006" xmlns:a14="http://schemas.microsoft.com/office/drawing/2010/main">
          <mc:Choice Requires="a14">
            <p:sp>
              <p:nvSpPr>
                <p:cNvPr id="79" name="正方形/長方形 78">
                  <a:extLst>
                    <a:ext uri="{FF2B5EF4-FFF2-40B4-BE49-F238E27FC236}">
                      <a16:creationId xmlns:a16="http://schemas.microsoft.com/office/drawing/2014/main" id="{DF362CD2-0791-7D23-1A79-144379935CAE}"/>
                    </a:ext>
                  </a:extLst>
                </p:cNvPr>
                <p:cNvSpPr/>
                <p:nvPr/>
              </p:nvSpPr>
              <p:spPr>
                <a:xfrm>
                  <a:off x="8531869" y="4635039"/>
                  <a:ext cx="854586" cy="365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ysClr val="windowText" lastClr="000000"/>
                      </a:solidFill>
                    </a:rPr>
                    <a:t>32</a:t>
                  </a:r>
                  <a14:m>
                    <m:oMath xmlns:m="http://schemas.openxmlformats.org/officeDocument/2006/math">
                      <m:r>
                        <a:rPr kumimoji="1" lang="en-US" altLang="ja-JP" sz="1500" i="1">
                          <a:solidFill>
                            <a:sysClr val="windowText" lastClr="000000"/>
                          </a:solidFill>
                          <a:latin typeface="Cambria Math" panose="02040503050406030204" pitchFamily="18" charset="0"/>
                          <a:ea typeface="Cambria Math" panose="02040503050406030204" pitchFamily="18" charset="0"/>
                        </a:rPr>
                        <m:t>×</m:t>
                      </m:r>
                    </m:oMath>
                  </a14:m>
                  <a:r>
                    <a:rPr kumimoji="1" lang="en-US" altLang="ja-JP" sz="1500" dirty="0">
                      <a:solidFill>
                        <a:sysClr val="windowText" lastClr="000000"/>
                      </a:solidFill>
                    </a:rPr>
                    <a:t>1</a:t>
                  </a:r>
                  <a:endParaRPr kumimoji="1" lang="ja-JP" altLang="en-US" sz="1500" dirty="0">
                    <a:solidFill>
                      <a:sysClr val="windowText" lastClr="000000"/>
                    </a:solidFill>
                  </a:endParaRPr>
                </a:p>
              </p:txBody>
            </p:sp>
          </mc:Choice>
          <mc:Fallback xmlns="">
            <p:sp>
              <p:nvSpPr>
                <p:cNvPr id="79" name="正方形/長方形 78">
                  <a:extLst>
                    <a:ext uri="{FF2B5EF4-FFF2-40B4-BE49-F238E27FC236}">
                      <a16:creationId xmlns:a16="http://schemas.microsoft.com/office/drawing/2014/main" id="{DF362CD2-0791-7D23-1A79-144379935CAE}"/>
                    </a:ext>
                  </a:extLst>
                </p:cNvPr>
                <p:cNvSpPr>
                  <a:spLocks noRot="1" noChangeAspect="1" noMove="1" noResize="1" noEditPoints="1" noAdjustHandles="1" noChangeArrowheads="1" noChangeShapeType="1" noTextEdit="1"/>
                </p:cNvSpPr>
                <p:nvPr/>
              </p:nvSpPr>
              <p:spPr>
                <a:xfrm>
                  <a:off x="8531869" y="4635039"/>
                  <a:ext cx="854586" cy="365725"/>
                </a:xfrm>
                <a:prstGeom prst="rect">
                  <a:avLst/>
                </a:prstGeom>
                <a:blipFill>
                  <a:blip r:embed="rId9"/>
                  <a:stretch>
                    <a:fillRect l="-2143" t="-13333" r="-714" b="-35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正方形/長方形 79">
                  <a:extLst>
                    <a:ext uri="{FF2B5EF4-FFF2-40B4-BE49-F238E27FC236}">
                      <a16:creationId xmlns:a16="http://schemas.microsoft.com/office/drawing/2014/main" id="{A9107899-6C73-0E4E-5AD3-394E52D49C55}"/>
                    </a:ext>
                  </a:extLst>
                </p:cNvPr>
                <p:cNvSpPr/>
                <p:nvPr/>
              </p:nvSpPr>
              <p:spPr>
                <a:xfrm>
                  <a:off x="7041205" y="4771010"/>
                  <a:ext cx="854586" cy="365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ysClr val="windowText" lastClr="000000"/>
                      </a:solidFill>
                    </a:rPr>
                    <a:t>4</a:t>
                  </a:r>
                  <a14:m>
                    <m:oMath xmlns:m="http://schemas.openxmlformats.org/officeDocument/2006/math">
                      <m:r>
                        <a:rPr kumimoji="1" lang="en-US" altLang="ja-JP" sz="1500" i="1">
                          <a:solidFill>
                            <a:sysClr val="windowText" lastClr="000000"/>
                          </a:solidFill>
                          <a:latin typeface="Cambria Math" panose="02040503050406030204" pitchFamily="18" charset="0"/>
                          <a:ea typeface="Cambria Math" panose="02040503050406030204" pitchFamily="18" charset="0"/>
                        </a:rPr>
                        <m:t>×</m:t>
                      </m:r>
                    </m:oMath>
                  </a14:m>
                  <a:r>
                    <a:rPr kumimoji="1" lang="en-US" altLang="ja-JP" sz="1500" dirty="0">
                      <a:solidFill>
                        <a:sysClr val="windowText" lastClr="000000"/>
                      </a:solidFill>
                    </a:rPr>
                    <a:t>1</a:t>
                  </a:r>
                  <a:endParaRPr kumimoji="1" lang="ja-JP" altLang="en-US" sz="1500" dirty="0">
                    <a:solidFill>
                      <a:sysClr val="windowText" lastClr="000000"/>
                    </a:solidFill>
                  </a:endParaRPr>
                </a:p>
              </p:txBody>
            </p:sp>
          </mc:Choice>
          <mc:Fallback xmlns="">
            <p:sp>
              <p:nvSpPr>
                <p:cNvPr id="80" name="正方形/長方形 79">
                  <a:extLst>
                    <a:ext uri="{FF2B5EF4-FFF2-40B4-BE49-F238E27FC236}">
                      <a16:creationId xmlns:a16="http://schemas.microsoft.com/office/drawing/2014/main" id="{A9107899-6C73-0E4E-5AD3-394E52D49C55}"/>
                    </a:ext>
                  </a:extLst>
                </p:cNvPr>
                <p:cNvSpPr>
                  <a:spLocks noRot="1" noChangeAspect="1" noMove="1" noResize="1" noEditPoints="1" noAdjustHandles="1" noChangeArrowheads="1" noChangeShapeType="1" noTextEdit="1"/>
                </p:cNvSpPr>
                <p:nvPr/>
              </p:nvSpPr>
              <p:spPr>
                <a:xfrm>
                  <a:off x="7041205" y="4771010"/>
                  <a:ext cx="854586" cy="365725"/>
                </a:xfrm>
                <a:prstGeom prst="rect">
                  <a:avLst/>
                </a:prstGeom>
                <a:blipFill>
                  <a:blip r:embed="rId10"/>
                  <a:stretch>
                    <a:fillRect t="-13333" b="-33333"/>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正方形/長方形 80">
                  <a:extLst>
                    <a:ext uri="{FF2B5EF4-FFF2-40B4-BE49-F238E27FC236}">
                      <a16:creationId xmlns:a16="http://schemas.microsoft.com/office/drawing/2014/main" id="{D453ACA3-E575-2565-7DD1-52455AE4969C}"/>
                    </a:ext>
                  </a:extLst>
                </p:cNvPr>
                <p:cNvSpPr/>
                <p:nvPr/>
              </p:nvSpPr>
              <p:spPr>
                <a:xfrm>
                  <a:off x="10016039" y="4668230"/>
                  <a:ext cx="854586" cy="365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ysClr val="windowText" lastClr="000000"/>
                      </a:solidFill>
                    </a:rPr>
                    <a:t>14</a:t>
                  </a:r>
                  <a14:m>
                    <m:oMath xmlns:m="http://schemas.openxmlformats.org/officeDocument/2006/math">
                      <m:r>
                        <a:rPr kumimoji="1" lang="en-US" altLang="ja-JP" sz="1500" i="1">
                          <a:solidFill>
                            <a:sysClr val="windowText" lastClr="000000"/>
                          </a:solidFill>
                          <a:latin typeface="Cambria Math" panose="02040503050406030204" pitchFamily="18" charset="0"/>
                          <a:ea typeface="Cambria Math" panose="02040503050406030204" pitchFamily="18" charset="0"/>
                        </a:rPr>
                        <m:t>×</m:t>
                      </m:r>
                    </m:oMath>
                  </a14:m>
                  <a:r>
                    <a:rPr kumimoji="1" lang="en-US" altLang="ja-JP" sz="1500" dirty="0">
                      <a:solidFill>
                        <a:sysClr val="windowText" lastClr="000000"/>
                      </a:solidFill>
                    </a:rPr>
                    <a:t>1</a:t>
                  </a:r>
                  <a:endParaRPr kumimoji="1" lang="ja-JP" altLang="en-US" sz="1500" dirty="0">
                    <a:solidFill>
                      <a:sysClr val="windowText" lastClr="000000"/>
                    </a:solidFill>
                  </a:endParaRPr>
                </a:p>
              </p:txBody>
            </p:sp>
          </mc:Choice>
          <mc:Fallback xmlns="">
            <p:sp>
              <p:nvSpPr>
                <p:cNvPr id="81" name="正方形/長方形 80">
                  <a:extLst>
                    <a:ext uri="{FF2B5EF4-FFF2-40B4-BE49-F238E27FC236}">
                      <a16:creationId xmlns:a16="http://schemas.microsoft.com/office/drawing/2014/main" id="{D453ACA3-E575-2565-7DD1-52455AE4969C}"/>
                    </a:ext>
                  </a:extLst>
                </p:cNvPr>
                <p:cNvSpPr>
                  <a:spLocks noRot="1" noChangeAspect="1" noMove="1" noResize="1" noEditPoints="1" noAdjustHandles="1" noChangeArrowheads="1" noChangeShapeType="1" noTextEdit="1"/>
                </p:cNvSpPr>
                <p:nvPr/>
              </p:nvSpPr>
              <p:spPr>
                <a:xfrm>
                  <a:off x="10016039" y="4668230"/>
                  <a:ext cx="854586" cy="365725"/>
                </a:xfrm>
                <a:prstGeom prst="rect">
                  <a:avLst/>
                </a:prstGeom>
                <a:blipFill>
                  <a:blip r:embed="rId11"/>
                  <a:stretch>
                    <a:fillRect l="-1471" t="-13793" r="-1471" b="-34483"/>
                  </a:stretch>
                </a:blipFill>
                <a:ln>
                  <a:noFill/>
                </a:ln>
              </p:spPr>
              <p:txBody>
                <a:bodyPr/>
                <a:lstStyle/>
                <a:p>
                  <a:r>
                    <a:rPr lang="ja-JP" altLang="en-US">
                      <a:noFill/>
                    </a:rPr>
                    <a:t> </a:t>
                  </a:r>
                </a:p>
              </p:txBody>
            </p:sp>
          </mc:Fallback>
        </mc:AlternateContent>
      </p:grpSp>
      <p:grpSp>
        <p:nvGrpSpPr>
          <p:cNvPr id="111" name="グループ化 110">
            <a:extLst>
              <a:ext uri="{FF2B5EF4-FFF2-40B4-BE49-F238E27FC236}">
                <a16:creationId xmlns:a16="http://schemas.microsoft.com/office/drawing/2014/main" id="{B813A3AD-D085-2D21-C3F2-E68155EC5802}"/>
              </a:ext>
            </a:extLst>
          </p:cNvPr>
          <p:cNvGrpSpPr/>
          <p:nvPr/>
        </p:nvGrpSpPr>
        <p:grpSpPr>
          <a:xfrm>
            <a:off x="6030790" y="3949955"/>
            <a:ext cx="2690111" cy="1975496"/>
            <a:chOff x="2213583" y="4254869"/>
            <a:chExt cx="3586814" cy="2633995"/>
          </a:xfrm>
        </p:grpSpPr>
        <p:grpSp>
          <p:nvGrpSpPr>
            <p:cNvPr id="68" name="グループ化 67">
              <a:extLst>
                <a:ext uri="{FF2B5EF4-FFF2-40B4-BE49-F238E27FC236}">
                  <a16:creationId xmlns:a16="http://schemas.microsoft.com/office/drawing/2014/main" id="{92B681E6-699C-DF7D-90EF-497D612165E6}"/>
                </a:ext>
              </a:extLst>
            </p:cNvPr>
            <p:cNvGrpSpPr/>
            <p:nvPr/>
          </p:nvGrpSpPr>
          <p:grpSpPr>
            <a:xfrm>
              <a:off x="2213583" y="4510274"/>
              <a:ext cx="3586814" cy="2378590"/>
              <a:chOff x="6964583" y="4110479"/>
              <a:chExt cx="3586814" cy="2378590"/>
            </a:xfrm>
          </p:grpSpPr>
          <p:sp>
            <p:nvSpPr>
              <p:cNvPr id="52" name="テキスト ボックス 51">
                <a:extLst>
                  <a:ext uri="{FF2B5EF4-FFF2-40B4-BE49-F238E27FC236}">
                    <a16:creationId xmlns:a16="http://schemas.microsoft.com/office/drawing/2014/main" id="{44D3E721-59DB-3F73-2156-4CD74E0CF687}"/>
                  </a:ext>
                </a:extLst>
              </p:cNvPr>
              <p:cNvSpPr txBox="1"/>
              <p:nvPr/>
            </p:nvSpPr>
            <p:spPr>
              <a:xfrm>
                <a:off x="7517904" y="5998466"/>
                <a:ext cx="475965" cy="276999"/>
              </a:xfrm>
              <a:prstGeom prst="rect">
                <a:avLst/>
              </a:prstGeom>
              <a:noFill/>
            </p:spPr>
            <p:txBody>
              <a:bodyPr wrap="square" rtlCol="0">
                <a:spAutoFit/>
              </a:bodyPr>
              <a:lstStyle/>
              <a:p>
                <a:r>
                  <a:rPr lang="en-US" altLang="ja-JP" sz="750" dirty="0"/>
                  <a:t>0</a:t>
                </a:r>
                <a:endParaRPr lang="ja-JP" altLang="en-US" sz="750" dirty="0"/>
              </a:p>
            </p:txBody>
          </p:sp>
          <p:sp>
            <p:nvSpPr>
              <p:cNvPr id="53" name="テキスト ボックス 52">
                <a:extLst>
                  <a:ext uri="{FF2B5EF4-FFF2-40B4-BE49-F238E27FC236}">
                    <a16:creationId xmlns:a16="http://schemas.microsoft.com/office/drawing/2014/main" id="{F7B387A4-4D19-EBAB-5D4B-FC79106A0B04}"/>
                  </a:ext>
                </a:extLst>
              </p:cNvPr>
              <p:cNvSpPr txBox="1"/>
              <p:nvPr/>
            </p:nvSpPr>
            <p:spPr>
              <a:xfrm>
                <a:off x="7803392" y="5998466"/>
                <a:ext cx="475965" cy="276999"/>
              </a:xfrm>
              <a:prstGeom prst="rect">
                <a:avLst/>
              </a:prstGeom>
              <a:noFill/>
            </p:spPr>
            <p:txBody>
              <a:bodyPr wrap="square" rtlCol="0">
                <a:spAutoFit/>
              </a:bodyPr>
              <a:lstStyle/>
              <a:p>
                <a:r>
                  <a:rPr lang="en-US" altLang="ja-JP" sz="750" dirty="0"/>
                  <a:t>50</a:t>
                </a:r>
                <a:endParaRPr lang="ja-JP" altLang="en-US" sz="750" dirty="0"/>
              </a:p>
            </p:txBody>
          </p:sp>
          <p:sp>
            <p:nvSpPr>
              <p:cNvPr id="54" name="テキスト ボックス 53">
                <a:extLst>
                  <a:ext uri="{FF2B5EF4-FFF2-40B4-BE49-F238E27FC236}">
                    <a16:creationId xmlns:a16="http://schemas.microsoft.com/office/drawing/2014/main" id="{A1C13F36-7FB3-4EB6-F12A-68909DAC7CFB}"/>
                  </a:ext>
                </a:extLst>
              </p:cNvPr>
              <p:cNvSpPr txBox="1"/>
              <p:nvPr/>
            </p:nvSpPr>
            <p:spPr>
              <a:xfrm>
                <a:off x="8099091" y="5998466"/>
                <a:ext cx="475965" cy="276999"/>
              </a:xfrm>
              <a:prstGeom prst="rect">
                <a:avLst/>
              </a:prstGeom>
              <a:noFill/>
            </p:spPr>
            <p:txBody>
              <a:bodyPr wrap="square" rtlCol="0">
                <a:spAutoFit/>
              </a:bodyPr>
              <a:lstStyle/>
              <a:p>
                <a:r>
                  <a:rPr lang="en-US" altLang="ja-JP" sz="750" dirty="0"/>
                  <a:t>100</a:t>
                </a:r>
                <a:endParaRPr lang="ja-JP" altLang="en-US" sz="750" dirty="0"/>
              </a:p>
            </p:txBody>
          </p:sp>
          <p:sp>
            <p:nvSpPr>
              <p:cNvPr id="55" name="テキスト ボックス 54">
                <a:extLst>
                  <a:ext uri="{FF2B5EF4-FFF2-40B4-BE49-F238E27FC236}">
                    <a16:creationId xmlns:a16="http://schemas.microsoft.com/office/drawing/2014/main" id="{770AC1D8-C7F8-7EC5-9460-37CF842082A6}"/>
                  </a:ext>
                </a:extLst>
              </p:cNvPr>
              <p:cNvSpPr txBox="1"/>
              <p:nvPr/>
            </p:nvSpPr>
            <p:spPr>
              <a:xfrm>
                <a:off x="8430401" y="5998466"/>
                <a:ext cx="475965" cy="276999"/>
              </a:xfrm>
              <a:prstGeom prst="rect">
                <a:avLst/>
              </a:prstGeom>
              <a:noFill/>
            </p:spPr>
            <p:txBody>
              <a:bodyPr wrap="square" rtlCol="0">
                <a:spAutoFit/>
              </a:bodyPr>
              <a:lstStyle/>
              <a:p>
                <a:r>
                  <a:rPr lang="en-US" altLang="ja-JP" sz="750" dirty="0"/>
                  <a:t>150</a:t>
                </a:r>
                <a:endParaRPr lang="ja-JP" altLang="en-US" sz="750" dirty="0"/>
              </a:p>
            </p:txBody>
          </p:sp>
          <p:sp>
            <p:nvSpPr>
              <p:cNvPr id="56" name="テキスト ボックス 55">
                <a:extLst>
                  <a:ext uri="{FF2B5EF4-FFF2-40B4-BE49-F238E27FC236}">
                    <a16:creationId xmlns:a16="http://schemas.microsoft.com/office/drawing/2014/main" id="{EBE643ED-212B-7223-863A-C4AAA044D1E1}"/>
                  </a:ext>
                </a:extLst>
              </p:cNvPr>
              <p:cNvSpPr txBox="1"/>
              <p:nvPr/>
            </p:nvSpPr>
            <p:spPr>
              <a:xfrm>
                <a:off x="8744552" y="5998466"/>
                <a:ext cx="475965" cy="276999"/>
              </a:xfrm>
              <a:prstGeom prst="rect">
                <a:avLst/>
              </a:prstGeom>
              <a:noFill/>
            </p:spPr>
            <p:txBody>
              <a:bodyPr wrap="square" rtlCol="0">
                <a:spAutoFit/>
              </a:bodyPr>
              <a:lstStyle/>
              <a:p>
                <a:r>
                  <a:rPr lang="en-US" altLang="ja-JP" sz="750" dirty="0"/>
                  <a:t>200</a:t>
                </a:r>
                <a:endParaRPr lang="ja-JP" altLang="en-US" sz="750" dirty="0"/>
              </a:p>
            </p:txBody>
          </p:sp>
          <p:sp>
            <p:nvSpPr>
              <p:cNvPr id="57" name="テキスト ボックス 56">
                <a:extLst>
                  <a:ext uri="{FF2B5EF4-FFF2-40B4-BE49-F238E27FC236}">
                    <a16:creationId xmlns:a16="http://schemas.microsoft.com/office/drawing/2014/main" id="{459B4FB1-EE24-33F3-4E99-9AA46F080392}"/>
                  </a:ext>
                </a:extLst>
              </p:cNvPr>
              <p:cNvSpPr txBox="1"/>
              <p:nvPr/>
            </p:nvSpPr>
            <p:spPr>
              <a:xfrm>
                <a:off x="9074688" y="5998466"/>
                <a:ext cx="475965" cy="276999"/>
              </a:xfrm>
              <a:prstGeom prst="rect">
                <a:avLst/>
              </a:prstGeom>
              <a:noFill/>
            </p:spPr>
            <p:txBody>
              <a:bodyPr wrap="square" rtlCol="0">
                <a:spAutoFit/>
              </a:bodyPr>
              <a:lstStyle/>
              <a:p>
                <a:r>
                  <a:rPr lang="en-US" altLang="ja-JP" sz="750" dirty="0"/>
                  <a:t>250</a:t>
                </a:r>
                <a:endParaRPr lang="ja-JP" altLang="en-US" sz="750" dirty="0"/>
              </a:p>
            </p:txBody>
          </p:sp>
          <p:sp>
            <p:nvSpPr>
              <p:cNvPr id="58" name="テキスト ボックス 57">
                <a:extLst>
                  <a:ext uri="{FF2B5EF4-FFF2-40B4-BE49-F238E27FC236}">
                    <a16:creationId xmlns:a16="http://schemas.microsoft.com/office/drawing/2014/main" id="{A3897900-DE06-C823-FD97-00E3B735022F}"/>
                  </a:ext>
                </a:extLst>
              </p:cNvPr>
              <p:cNvSpPr txBox="1"/>
              <p:nvPr/>
            </p:nvSpPr>
            <p:spPr>
              <a:xfrm>
                <a:off x="7176227" y="5068386"/>
                <a:ext cx="475965" cy="276999"/>
              </a:xfrm>
              <a:prstGeom prst="rect">
                <a:avLst/>
              </a:prstGeom>
              <a:noFill/>
            </p:spPr>
            <p:txBody>
              <a:bodyPr wrap="square" rtlCol="0">
                <a:spAutoFit/>
              </a:bodyPr>
              <a:lstStyle/>
              <a:p>
                <a:r>
                  <a:rPr lang="en-US" altLang="ja-JP" sz="750" dirty="0"/>
                  <a:t>10</a:t>
                </a:r>
                <a:r>
                  <a:rPr lang="en-US" altLang="ja-JP" sz="750" baseline="30000" dirty="0"/>
                  <a:t>-5</a:t>
                </a:r>
                <a:endParaRPr lang="ja-JP" altLang="en-US" sz="750" baseline="30000" dirty="0"/>
              </a:p>
            </p:txBody>
          </p:sp>
          <p:sp>
            <p:nvSpPr>
              <p:cNvPr id="59" name="テキスト ボックス 58">
                <a:extLst>
                  <a:ext uri="{FF2B5EF4-FFF2-40B4-BE49-F238E27FC236}">
                    <a16:creationId xmlns:a16="http://schemas.microsoft.com/office/drawing/2014/main" id="{48565866-5EB8-FCD7-C274-897C34E2D93D}"/>
                  </a:ext>
                </a:extLst>
              </p:cNvPr>
              <p:cNvSpPr txBox="1"/>
              <p:nvPr/>
            </p:nvSpPr>
            <p:spPr>
              <a:xfrm>
                <a:off x="7176227" y="4597243"/>
                <a:ext cx="475965" cy="276999"/>
              </a:xfrm>
              <a:prstGeom prst="rect">
                <a:avLst/>
              </a:prstGeom>
              <a:noFill/>
            </p:spPr>
            <p:txBody>
              <a:bodyPr wrap="square" rtlCol="0">
                <a:spAutoFit/>
              </a:bodyPr>
              <a:lstStyle/>
              <a:p>
                <a:r>
                  <a:rPr lang="en-US" altLang="ja-JP" sz="750" dirty="0"/>
                  <a:t>10</a:t>
                </a:r>
                <a:r>
                  <a:rPr lang="en-US" altLang="ja-JP" sz="750" baseline="30000" dirty="0"/>
                  <a:t>-4</a:t>
                </a:r>
                <a:endParaRPr lang="ja-JP" altLang="en-US" sz="750" baseline="30000" dirty="0"/>
              </a:p>
            </p:txBody>
          </p:sp>
          <p:sp>
            <p:nvSpPr>
              <p:cNvPr id="60" name="テキスト ボックス 59">
                <a:extLst>
                  <a:ext uri="{FF2B5EF4-FFF2-40B4-BE49-F238E27FC236}">
                    <a16:creationId xmlns:a16="http://schemas.microsoft.com/office/drawing/2014/main" id="{ECEA4D78-FB08-AE2F-5E14-7392A5E977A1}"/>
                  </a:ext>
                </a:extLst>
              </p:cNvPr>
              <p:cNvSpPr txBox="1"/>
              <p:nvPr/>
            </p:nvSpPr>
            <p:spPr>
              <a:xfrm>
                <a:off x="7176227" y="4110479"/>
                <a:ext cx="475965" cy="276999"/>
              </a:xfrm>
              <a:prstGeom prst="rect">
                <a:avLst/>
              </a:prstGeom>
              <a:noFill/>
            </p:spPr>
            <p:txBody>
              <a:bodyPr wrap="square" rtlCol="0">
                <a:spAutoFit/>
              </a:bodyPr>
              <a:lstStyle/>
              <a:p>
                <a:r>
                  <a:rPr lang="en-US" altLang="ja-JP" sz="750" dirty="0"/>
                  <a:t>10</a:t>
                </a:r>
                <a:r>
                  <a:rPr lang="en-US" altLang="ja-JP" sz="750" baseline="30000" dirty="0"/>
                  <a:t>-3</a:t>
                </a:r>
                <a:endParaRPr lang="ja-JP" altLang="en-US" sz="750" baseline="30000" dirty="0"/>
              </a:p>
            </p:txBody>
          </p:sp>
          <p:sp>
            <p:nvSpPr>
              <p:cNvPr id="61" name="テキスト ボックス 60">
                <a:extLst>
                  <a:ext uri="{FF2B5EF4-FFF2-40B4-BE49-F238E27FC236}">
                    <a16:creationId xmlns:a16="http://schemas.microsoft.com/office/drawing/2014/main" id="{EE47FDBD-9F3D-6DDD-9B37-A73A83D1997D}"/>
                  </a:ext>
                </a:extLst>
              </p:cNvPr>
              <p:cNvSpPr txBox="1"/>
              <p:nvPr/>
            </p:nvSpPr>
            <p:spPr>
              <a:xfrm rot="16200000">
                <a:off x="6747350" y="4845294"/>
                <a:ext cx="711465" cy="276999"/>
              </a:xfrm>
              <a:prstGeom prst="rect">
                <a:avLst/>
              </a:prstGeom>
              <a:noFill/>
            </p:spPr>
            <p:txBody>
              <a:bodyPr wrap="square" rtlCol="0">
                <a:spAutoFit/>
              </a:bodyPr>
              <a:lstStyle/>
              <a:p>
                <a:pPr algn="ctr"/>
                <a:r>
                  <a:rPr lang="en-US" altLang="ja-JP" sz="750" dirty="0">
                    <a:latin typeface="Times New Roman" panose="02020603050405020304" pitchFamily="18" charset="0"/>
                    <a:cs typeface="Times New Roman" panose="02020603050405020304" pitchFamily="18" charset="0"/>
                  </a:rPr>
                  <a:t>Loss</a:t>
                </a:r>
              </a:p>
            </p:txBody>
          </p:sp>
          <p:sp>
            <p:nvSpPr>
              <p:cNvPr id="62" name="テキスト ボックス 61">
                <a:extLst>
                  <a:ext uri="{FF2B5EF4-FFF2-40B4-BE49-F238E27FC236}">
                    <a16:creationId xmlns:a16="http://schemas.microsoft.com/office/drawing/2014/main" id="{950ECA45-B3B9-BAEA-6AF0-2D0A6E7CBC9F}"/>
                  </a:ext>
                </a:extLst>
              </p:cNvPr>
              <p:cNvSpPr txBox="1"/>
              <p:nvPr/>
            </p:nvSpPr>
            <p:spPr>
              <a:xfrm>
                <a:off x="8204521" y="6204289"/>
                <a:ext cx="1741297" cy="284780"/>
              </a:xfrm>
              <a:prstGeom prst="rect">
                <a:avLst/>
              </a:prstGeom>
              <a:noFill/>
            </p:spPr>
            <p:txBody>
              <a:bodyPr wrap="square" rtlCol="0">
                <a:spAutoFit/>
              </a:bodyPr>
              <a:lstStyle/>
              <a:p>
                <a:pPr algn="ctr"/>
                <a:r>
                  <a:rPr lang="en-US" altLang="ja-JP" sz="788" dirty="0">
                    <a:latin typeface="游明朝" panose="02020400000000000000" pitchFamily="18" charset="-128"/>
                    <a:ea typeface="游明朝" panose="02020400000000000000" pitchFamily="18" charset="-128"/>
                  </a:rPr>
                  <a:t>Epoch</a:t>
                </a:r>
                <a:endParaRPr lang="ja-JP" altLang="en-US" sz="788" dirty="0"/>
              </a:p>
            </p:txBody>
          </p:sp>
          <p:sp>
            <p:nvSpPr>
              <p:cNvPr id="63" name="テキスト ボックス 62">
                <a:extLst>
                  <a:ext uri="{FF2B5EF4-FFF2-40B4-BE49-F238E27FC236}">
                    <a16:creationId xmlns:a16="http://schemas.microsoft.com/office/drawing/2014/main" id="{2B1CCF39-6D30-C914-15AC-E690B67623E8}"/>
                  </a:ext>
                </a:extLst>
              </p:cNvPr>
              <p:cNvSpPr txBox="1"/>
              <p:nvPr/>
            </p:nvSpPr>
            <p:spPr>
              <a:xfrm>
                <a:off x="9400048" y="5998466"/>
                <a:ext cx="475965" cy="276999"/>
              </a:xfrm>
              <a:prstGeom prst="rect">
                <a:avLst/>
              </a:prstGeom>
              <a:noFill/>
            </p:spPr>
            <p:txBody>
              <a:bodyPr wrap="square" rtlCol="0">
                <a:spAutoFit/>
              </a:bodyPr>
              <a:lstStyle/>
              <a:p>
                <a:r>
                  <a:rPr lang="en-US" altLang="ja-JP" sz="750" dirty="0"/>
                  <a:t>300</a:t>
                </a:r>
                <a:endParaRPr lang="ja-JP" altLang="en-US" sz="750" dirty="0"/>
              </a:p>
            </p:txBody>
          </p:sp>
          <p:sp>
            <p:nvSpPr>
              <p:cNvPr id="64" name="テキスト ボックス 63">
                <a:extLst>
                  <a:ext uri="{FF2B5EF4-FFF2-40B4-BE49-F238E27FC236}">
                    <a16:creationId xmlns:a16="http://schemas.microsoft.com/office/drawing/2014/main" id="{02ED0B5D-63FC-958D-D54F-AC2BE0240AC3}"/>
                  </a:ext>
                </a:extLst>
              </p:cNvPr>
              <p:cNvSpPr txBox="1"/>
              <p:nvPr/>
            </p:nvSpPr>
            <p:spPr>
              <a:xfrm>
                <a:off x="7176227" y="5595573"/>
                <a:ext cx="475965" cy="276999"/>
              </a:xfrm>
              <a:prstGeom prst="rect">
                <a:avLst/>
              </a:prstGeom>
              <a:noFill/>
            </p:spPr>
            <p:txBody>
              <a:bodyPr wrap="square" rtlCol="0">
                <a:spAutoFit/>
              </a:bodyPr>
              <a:lstStyle/>
              <a:p>
                <a:r>
                  <a:rPr lang="en-US" altLang="ja-JP" sz="750" dirty="0"/>
                  <a:t>10</a:t>
                </a:r>
                <a:r>
                  <a:rPr lang="en-US" altLang="ja-JP" sz="750" baseline="30000" dirty="0"/>
                  <a:t>-6</a:t>
                </a:r>
                <a:endParaRPr lang="ja-JP" altLang="en-US" sz="750" baseline="30000" dirty="0"/>
              </a:p>
            </p:txBody>
          </p:sp>
          <p:sp>
            <p:nvSpPr>
              <p:cNvPr id="66" name="テキスト ボックス 65">
                <a:extLst>
                  <a:ext uri="{FF2B5EF4-FFF2-40B4-BE49-F238E27FC236}">
                    <a16:creationId xmlns:a16="http://schemas.microsoft.com/office/drawing/2014/main" id="{9FA521D0-B63D-3DE5-1EE5-00B53CFAB49E}"/>
                  </a:ext>
                </a:extLst>
              </p:cNvPr>
              <p:cNvSpPr txBox="1"/>
              <p:nvPr/>
            </p:nvSpPr>
            <p:spPr>
              <a:xfrm>
                <a:off x="9748470" y="5998466"/>
                <a:ext cx="475965" cy="276999"/>
              </a:xfrm>
              <a:prstGeom prst="rect">
                <a:avLst/>
              </a:prstGeom>
              <a:noFill/>
            </p:spPr>
            <p:txBody>
              <a:bodyPr wrap="square" rtlCol="0">
                <a:spAutoFit/>
              </a:bodyPr>
              <a:lstStyle/>
              <a:p>
                <a:r>
                  <a:rPr lang="en-US" altLang="ja-JP" sz="750" dirty="0"/>
                  <a:t>350</a:t>
                </a:r>
                <a:endParaRPr lang="ja-JP" altLang="en-US" sz="750" dirty="0"/>
              </a:p>
            </p:txBody>
          </p:sp>
          <p:sp>
            <p:nvSpPr>
              <p:cNvPr id="67" name="テキスト ボックス 66">
                <a:extLst>
                  <a:ext uri="{FF2B5EF4-FFF2-40B4-BE49-F238E27FC236}">
                    <a16:creationId xmlns:a16="http://schemas.microsoft.com/office/drawing/2014/main" id="{0FCD7D7F-F99A-FC9C-5A87-36330DE6021A}"/>
                  </a:ext>
                </a:extLst>
              </p:cNvPr>
              <p:cNvSpPr txBox="1"/>
              <p:nvPr/>
            </p:nvSpPr>
            <p:spPr>
              <a:xfrm>
                <a:off x="10075432" y="5998466"/>
                <a:ext cx="475965" cy="276999"/>
              </a:xfrm>
              <a:prstGeom prst="rect">
                <a:avLst/>
              </a:prstGeom>
              <a:noFill/>
            </p:spPr>
            <p:txBody>
              <a:bodyPr wrap="square" rtlCol="0">
                <a:spAutoFit/>
              </a:bodyPr>
              <a:lstStyle/>
              <a:p>
                <a:r>
                  <a:rPr lang="en-US" altLang="ja-JP" sz="750" dirty="0"/>
                  <a:t>400</a:t>
                </a:r>
                <a:endParaRPr lang="ja-JP" altLang="en-US" sz="750" dirty="0"/>
              </a:p>
            </p:txBody>
          </p:sp>
        </p:grpSp>
        <p:pic>
          <p:nvPicPr>
            <p:cNvPr id="110" name="図 109" descr="グラフ, ヒストグラム&#10;&#10;自動的に生成された説明">
              <a:extLst>
                <a:ext uri="{FF2B5EF4-FFF2-40B4-BE49-F238E27FC236}">
                  <a16:creationId xmlns:a16="http://schemas.microsoft.com/office/drawing/2014/main" id="{2E9A0AB6-AC2A-A015-C124-07E25D2263B2}"/>
                </a:ext>
              </a:extLst>
            </p:cNvPr>
            <p:cNvPicPr>
              <a:picLocks noChangeAspect="1"/>
            </p:cNvPicPr>
            <p:nvPr/>
          </p:nvPicPr>
          <p:blipFill rotWithShape="1">
            <a:blip r:embed="rId12">
              <a:extLst>
                <a:ext uri="{28A0092B-C50C-407E-A947-70E740481C1C}">
                  <a14:useLocalDpi xmlns:a14="http://schemas.microsoft.com/office/drawing/2010/main" val="0"/>
                </a:ext>
              </a:extLst>
            </a:blip>
            <a:srcRect l="11675" t="11108" r="9700" b="9076"/>
            <a:stretch/>
          </p:blipFill>
          <p:spPr>
            <a:xfrm>
              <a:off x="2736783" y="4254869"/>
              <a:ext cx="2857041" cy="2175211"/>
            </a:xfrm>
            <a:prstGeom prst="rect">
              <a:avLst/>
            </a:prstGeom>
          </p:spPr>
        </p:pic>
      </p:grpSp>
      <p:grpSp>
        <p:nvGrpSpPr>
          <p:cNvPr id="142" name="グループ化 141">
            <a:extLst>
              <a:ext uri="{FF2B5EF4-FFF2-40B4-BE49-F238E27FC236}">
                <a16:creationId xmlns:a16="http://schemas.microsoft.com/office/drawing/2014/main" id="{5625372B-0D9E-E979-F221-5DF0962D6949}"/>
              </a:ext>
            </a:extLst>
          </p:cNvPr>
          <p:cNvGrpSpPr/>
          <p:nvPr/>
        </p:nvGrpSpPr>
        <p:grpSpPr>
          <a:xfrm>
            <a:off x="250066" y="1389081"/>
            <a:ext cx="3307735" cy="2270638"/>
            <a:chOff x="333421" y="1261821"/>
            <a:chExt cx="4410313" cy="3027517"/>
          </a:xfrm>
        </p:grpSpPr>
        <p:pic>
          <p:nvPicPr>
            <p:cNvPr id="104" name="図 103" descr="グラフ&#10;&#10;自動的に生成された説明">
              <a:extLst>
                <a:ext uri="{FF2B5EF4-FFF2-40B4-BE49-F238E27FC236}">
                  <a16:creationId xmlns:a16="http://schemas.microsoft.com/office/drawing/2014/main" id="{418E2E0C-A097-C3C3-C37C-9ADF967C450D}"/>
                </a:ext>
              </a:extLst>
            </p:cNvPr>
            <p:cNvPicPr>
              <a:picLocks noChangeAspect="1"/>
            </p:cNvPicPr>
            <p:nvPr/>
          </p:nvPicPr>
          <p:blipFill rotWithShape="1">
            <a:blip r:embed="rId13">
              <a:extLst>
                <a:ext uri="{28A0092B-C50C-407E-A947-70E740481C1C}">
                  <a14:useLocalDpi xmlns:a14="http://schemas.microsoft.com/office/drawing/2010/main" val="0"/>
                </a:ext>
              </a:extLst>
            </a:blip>
            <a:srcRect l="11087" t="11683" r="9302" b="9285"/>
            <a:stretch/>
          </p:blipFill>
          <p:spPr>
            <a:xfrm>
              <a:off x="977206" y="1552214"/>
              <a:ext cx="2892862" cy="2153885"/>
            </a:xfrm>
            <a:prstGeom prst="rect">
              <a:avLst/>
            </a:prstGeom>
          </p:spPr>
        </p:pic>
        <p:grpSp>
          <p:nvGrpSpPr>
            <p:cNvPr id="127" name="グループ化 126">
              <a:extLst>
                <a:ext uri="{FF2B5EF4-FFF2-40B4-BE49-F238E27FC236}">
                  <a16:creationId xmlns:a16="http://schemas.microsoft.com/office/drawing/2014/main" id="{CEAF18F1-F9C6-DA33-0002-F65D7EA738D2}"/>
                </a:ext>
              </a:extLst>
            </p:cNvPr>
            <p:cNvGrpSpPr/>
            <p:nvPr/>
          </p:nvGrpSpPr>
          <p:grpSpPr>
            <a:xfrm>
              <a:off x="333421" y="1261821"/>
              <a:ext cx="4410313" cy="3027517"/>
              <a:chOff x="333421" y="1261821"/>
              <a:chExt cx="4410313" cy="3027517"/>
            </a:xfrm>
          </p:grpSpPr>
          <p:sp>
            <p:nvSpPr>
              <p:cNvPr id="5" name="正方形/長方形 4">
                <a:extLst>
                  <a:ext uri="{FF2B5EF4-FFF2-40B4-BE49-F238E27FC236}">
                    <a16:creationId xmlns:a16="http://schemas.microsoft.com/office/drawing/2014/main" id="{DB9E1831-3CA7-7C88-A6A9-2111F2FAABF8}"/>
                  </a:ext>
                </a:extLst>
              </p:cNvPr>
              <p:cNvSpPr/>
              <p:nvPr/>
            </p:nvSpPr>
            <p:spPr>
              <a:xfrm>
                <a:off x="1109996" y="1630669"/>
                <a:ext cx="3633738" cy="29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ysClr val="windowText" lastClr="000000"/>
                    </a:solidFill>
                  </a:rPr>
                  <a:t>H/W=0.10 </a:t>
                </a:r>
                <a:r>
                  <a:rPr lang="en-US" altLang="ja-JP" sz="1050" i="1" dirty="0">
                    <a:solidFill>
                      <a:sysClr val="windowText" lastClr="000000"/>
                    </a:solidFill>
                  </a:rPr>
                  <a:t>T</a:t>
                </a:r>
                <a:r>
                  <a:rPr lang="en-US" altLang="ja-JP" sz="1050" dirty="0">
                    <a:solidFill>
                      <a:sysClr val="windowText" lastClr="000000"/>
                    </a:solidFill>
                  </a:rPr>
                  <a:t>=300K</a:t>
                </a:r>
              </a:p>
              <a:p>
                <a:r>
                  <a:rPr lang="en-US" altLang="ja-JP" sz="1050" i="1" dirty="0" err="1">
                    <a:solidFill>
                      <a:sysClr val="windowText" lastClr="000000"/>
                    </a:solidFill>
                  </a:rPr>
                  <a:t>T</a:t>
                </a:r>
                <a:r>
                  <a:rPr lang="en-US" altLang="ja-JP" sz="1050" baseline="-25000" dirty="0" err="1">
                    <a:solidFill>
                      <a:sysClr val="windowText" lastClr="000000"/>
                    </a:solidFill>
                  </a:rPr>
                  <a:t>i</a:t>
                </a:r>
                <a:r>
                  <a:rPr lang="en-US" altLang="ja-JP" sz="1050" dirty="0">
                    <a:solidFill>
                      <a:sysClr val="windowText" lastClr="000000"/>
                    </a:solidFill>
                  </a:rPr>
                  <a:t>=0.42eV </a:t>
                </a:r>
                <a:r>
                  <a:rPr lang="en-US" altLang="ja-JP" sz="1050" i="1" dirty="0" err="1">
                    <a:solidFill>
                      <a:sysClr val="windowText" lastClr="000000"/>
                    </a:solidFill>
                  </a:rPr>
                  <a:t>T</a:t>
                </a:r>
                <a:r>
                  <a:rPr lang="en-US" altLang="ja-JP" sz="1050" baseline="-25000" dirty="0" err="1">
                    <a:solidFill>
                      <a:sysClr val="windowText" lastClr="000000"/>
                    </a:solidFill>
                  </a:rPr>
                  <a:t>e</a:t>
                </a:r>
                <a:r>
                  <a:rPr lang="en-US" altLang="ja-JP" sz="1050" dirty="0">
                    <a:solidFill>
                      <a:sysClr val="windowText" lastClr="000000"/>
                    </a:solidFill>
                  </a:rPr>
                  <a:t>=48.94 eV</a:t>
                </a:r>
                <a:endParaRPr lang="ja-JP" altLang="en-US" sz="1050" dirty="0">
                  <a:solidFill>
                    <a:sysClr val="windowText" lastClr="000000"/>
                  </a:solidFill>
                </a:endParaRPr>
              </a:p>
            </p:txBody>
          </p:sp>
          <p:sp>
            <p:nvSpPr>
              <p:cNvPr id="7" name="テキスト ボックス 6">
                <a:extLst>
                  <a:ext uri="{FF2B5EF4-FFF2-40B4-BE49-F238E27FC236}">
                    <a16:creationId xmlns:a16="http://schemas.microsoft.com/office/drawing/2014/main" id="{EEA22B51-EAD3-15C3-CDFB-40D087366061}"/>
                  </a:ext>
                </a:extLst>
              </p:cNvPr>
              <p:cNvSpPr txBox="1"/>
              <p:nvPr/>
            </p:nvSpPr>
            <p:spPr>
              <a:xfrm>
                <a:off x="854768" y="3646111"/>
                <a:ext cx="475965" cy="430887"/>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22" name="テキスト ボックス 21">
                <a:extLst>
                  <a:ext uri="{FF2B5EF4-FFF2-40B4-BE49-F238E27FC236}">
                    <a16:creationId xmlns:a16="http://schemas.microsoft.com/office/drawing/2014/main" id="{416669E2-99D8-4A9E-27B8-3B56368E1304}"/>
                  </a:ext>
                </a:extLst>
              </p:cNvPr>
              <p:cNvSpPr txBox="1"/>
              <p:nvPr/>
            </p:nvSpPr>
            <p:spPr>
              <a:xfrm>
                <a:off x="1365464" y="3820765"/>
                <a:ext cx="2213501" cy="338555"/>
              </a:xfrm>
              <a:prstGeom prst="rect">
                <a:avLst/>
              </a:prstGeom>
              <a:noFill/>
            </p:spPr>
            <p:txBody>
              <a:bodyPr wrap="square" rtlCol="0">
                <a:spAutoFit/>
              </a:bodyPr>
              <a:lstStyle/>
              <a:p>
                <a:pPr algn="ctr" defTabSz="685800">
                  <a:defRPr/>
                </a:pPr>
                <a:r>
                  <a:rPr kumimoji="1" lang="en-US" altLang="ja-JP" sz="1050" dirty="0">
                    <a:solidFill>
                      <a:prstClr val="black"/>
                    </a:solidFill>
                    <a:latin typeface="Times New Roman" panose="02020603050405020304" pitchFamily="18" charset="0"/>
                    <a:ea typeface="游明朝" panose="02020400000000000000" pitchFamily="18" charset="-128"/>
                    <a:cs typeface="Times New Roman" panose="02020603050405020304" pitchFamily="18" charset="0"/>
                  </a:rPr>
                  <a:t>Translational energy </a:t>
                </a:r>
                <a:r>
                  <a:rPr kumimoji="1" lang="en-US" altLang="ja-JP" sz="1050" dirty="0">
                    <a:solidFill>
                      <a:prstClr val="black"/>
                    </a:solidFill>
                    <a:latin typeface="Times New Roman" panose="02020603050405020304" pitchFamily="18" charset="0"/>
                    <a:ea typeface="ＭＳ Ｐゴシック"/>
                    <a:cs typeface="Times New Roman" panose="02020603050405020304" pitchFamily="18" charset="0"/>
                  </a:rPr>
                  <a:t>[eV]</a:t>
                </a:r>
                <a:endParaRPr kumimoji="1" lang="ja-JP" altLang="en-US" sz="1050"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45612EA3-64C7-0E8F-06BD-D119D543EC6F}"/>
                  </a:ext>
                </a:extLst>
              </p:cNvPr>
              <p:cNvSpPr txBox="1"/>
              <p:nvPr/>
            </p:nvSpPr>
            <p:spPr>
              <a:xfrm rot="16200000">
                <a:off x="-1026450" y="2621692"/>
                <a:ext cx="3027517" cy="307776"/>
              </a:xfrm>
              <a:prstGeom prst="rect">
                <a:avLst/>
              </a:prstGeom>
              <a:noFill/>
            </p:spPr>
            <p:txBody>
              <a:bodyPr wrap="square" rtlCol="0">
                <a:spAutoFit/>
              </a:bodyPr>
              <a:lstStyle/>
              <a:p>
                <a:pPr algn="ctr"/>
                <a:r>
                  <a:rPr lang="en-US" altLang="ja-JP" sz="900" dirty="0">
                    <a:latin typeface="Times New Roman" panose="02020603050405020304" pitchFamily="18" charset="0"/>
                    <a:cs typeface="Times New Roman" panose="02020603050405020304" pitchFamily="18" charset="0"/>
                  </a:rPr>
                  <a:t>Num of Emissions / Num of Samples</a:t>
                </a:r>
              </a:p>
            </p:txBody>
          </p:sp>
          <p:sp>
            <p:nvSpPr>
              <p:cNvPr id="24" name="テキスト ボックス 23">
                <a:extLst>
                  <a:ext uri="{FF2B5EF4-FFF2-40B4-BE49-F238E27FC236}">
                    <a16:creationId xmlns:a16="http://schemas.microsoft.com/office/drawing/2014/main" id="{B4EE7DE4-6630-8A16-B60B-C856F5908F11}"/>
                  </a:ext>
                </a:extLst>
              </p:cNvPr>
              <p:cNvSpPr txBox="1"/>
              <p:nvPr/>
            </p:nvSpPr>
            <p:spPr>
              <a:xfrm>
                <a:off x="579744" y="3525329"/>
                <a:ext cx="454447" cy="492443"/>
              </a:xfrm>
              <a:prstGeom prst="rect">
                <a:avLst/>
              </a:prstGeom>
              <a:noFill/>
            </p:spPr>
            <p:txBody>
              <a:bodyPr wrap="square" rtlCol="0">
                <a:spAutoFit/>
              </a:bodyPr>
              <a:lstStyle/>
              <a:p>
                <a:r>
                  <a:rPr lang="en-US" altLang="ja-JP" sz="900" dirty="0"/>
                  <a:t>0.00</a:t>
                </a:r>
                <a:endParaRPr lang="ja-JP" altLang="en-US" sz="900" dirty="0"/>
              </a:p>
            </p:txBody>
          </p:sp>
          <p:sp>
            <p:nvSpPr>
              <p:cNvPr id="25" name="テキスト ボックス 24">
                <a:extLst>
                  <a:ext uri="{FF2B5EF4-FFF2-40B4-BE49-F238E27FC236}">
                    <a16:creationId xmlns:a16="http://schemas.microsoft.com/office/drawing/2014/main" id="{0D206C68-7A7E-83CD-22EE-765D81432DFF}"/>
                  </a:ext>
                </a:extLst>
              </p:cNvPr>
              <p:cNvSpPr txBox="1"/>
              <p:nvPr/>
            </p:nvSpPr>
            <p:spPr>
              <a:xfrm>
                <a:off x="1862048" y="3646113"/>
                <a:ext cx="475965" cy="307776"/>
              </a:xfrm>
              <a:prstGeom prst="rect">
                <a:avLst/>
              </a:prstGeom>
              <a:noFill/>
            </p:spPr>
            <p:txBody>
              <a:bodyPr wrap="square" rtlCol="0">
                <a:spAutoFit/>
              </a:bodyPr>
              <a:lstStyle/>
              <a:p>
                <a:r>
                  <a:rPr lang="en-US" altLang="ja-JP" sz="900" dirty="0"/>
                  <a:t>10</a:t>
                </a:r>
                <a:r>
                  <a:rPr lang="en-US" altLang="ja-JP" sz="900" baseline="30000" dirty="0"/>
                  <a:t>0</a:t>
                </a:r>
                <a:endParaRPr lang="ja-JP" altLang="en-US" sz="900" baseline="30000" dirty="0"/>
              </a:p>
            </p:txBody>
          </p:sp>
          <p:sp>
            <p:nvSpPr>
              <p:cNvPr id="26" name="テキスト ボックス 25">
                <a:extLst>
                  <a:ext uri="{FF2B5EF4-FFF2-40B4-BE49-F238E27FC236}">
                    <a16:creationId xmlns:a16="http://schemas.microsoft.com/office/drawing/2014/main" id="{046753AD-6B37-AFFA-D980-39352F8669A4}"/>
                  </a:ext>
                </a:extLst>
              </p:cNvPr>
              <p:cNvSpPr txBox="1"/>
              <p:nvPr/>
            </p:nvSpPr>
            <p:spPr>
              <a:xfrm>
                <a:off x="2869327" y="3646114"/>
                <a:ext cx="475965" cy="307776"/>
              </a:xfrm>
              <a:prstGeom prst="rect">
                <a:avLst/>
              </a:prstGeom>
              <a:noFill/>
            </p:spPr>
            <p:txBody>
              <a:bodyPr wrap="square" rtlCol="0">
                <a:spAutoFit/>
              </a:bodyPr>
              <a:lstStyle/>
              <a:p>
                <a:r>
                  <a:rPr lang="en-US" altLang="ja-JP" sz="900" dirty="0"/>
                  <a:t>10</a:t>
                </a:r>
                <a:r>
                  <a:rPr lang="en-US" altLang="ja-JP" sz="900" baseline="30000" dirty="0"/>
                  <a:t>1</a:t>
                </a:r>
                <a:endParaRPr lang="ja-JP" altLang="en-US" sz="900" baseline="30000" dirty="0"/>
              </a:p>
            </p:txBody>
          </p:sp>
          <p:sp>
            <p:nvSpPr>
              <p:cNvPr id="27" name="テキスト ボックス 26">
                <a:extLst>
                  <a:ext uri="{FF2B5EF4-FFF2-40B4-BE49-F238E27FC236}">
                    <a16:creationId xmlns:a16="http://schemas.microsoft.com/office/drawing/2014/main" id="{3FA31CC5-2306-EC5F-B8BE-31FA42B490B2}"/>
                  </a:ext>
                </a:extLst>
              </p:cNvPr>
              <p:cNvSpPr txBox="1"/>
              <p:nvPr/>
            </p:nvSpPr>
            <p:spPr>
              <a:xfrm>
                <a:off x="579744" y="3168935"/>
                <a:ext cx="454447" cy="492443"/>
              </a:xfrm>
              <a:prstGeom prst="rect">
                <a:avLst/>
              </a:prstGeom>
              <a:noFill/>
            </p:spPr>
            <p:txBody>
              <a:bodyPr wrap="square" rtlCol="0">
                <a:spAutoFit/>
              </a:bodyPr>
              <a:lstStyle/>
              <a:p>
                <a:r>
                  <a:rPr lang="en-US" altLang="ja-JP" sz="900" dirty="0"/>
                  <a:t>0.02</a:t>
                </a:r>
                <a:endParaRPr lang="ja-JP" altLang="en-US" sz="900" dirty="0"/>
              </a:p>
            </p:txBody>
          </p:sp>
          <p:sp>
            <p:nvSpPr>
              <p:cNvPr id="28" name="テキスト ボックス 27">
                <a:extLst>
                  <a:ext uri="{FF2B5EF4-FFF2-40B4-BE49-F238E27FC236}">
                    <a16:creationId xmlns:a16="http://schemas.microsoft.com/office/drawing/2014/main" id="{AE74AF38-77FA-8A46-886F-B50F156E361C}"/>
                  </a:ext>
                </a:extLst>
              </p:cNvPr>
              <p:cNvSpPr txBox="1"/>
              <p:nvPr/>
            </p:nvSpPr>
            <p:spPr>
              <a:xfrm>
                <a:off x="579744" y="2827075"/>
                <a:ext cx="454447" cy="492443"/>
              </a:xfrm>
              <a:prstGeom prst="rect">
                <a:avLst/>
              </a:prstGeom>
              <a:noFill/>
            </p:spPr>
            <p:txBody>
              <a:bodyPr wrap="square" rtlCol="0">
                <a:spAutoFit/>
              </a:bodyPr>
              <a:lstStyle/>
              <a:p>
                <a:r>
                  <a:rPr lang="en-US" altLang="ja-JP" sz="900" dirty="0"/>
                  <a:t>0.04</a:t>
                </a:r>
                <a:endParaRPr lang="ja-JP" altLang="en-US" sz="900" dirty="0"/>
              </a:p>
            </p:txBody>
          </p:sp>
          <p:sp>
            <p:nvSpPr>
              <p:cNvPr id="29" name="テキスト ボックス 28">
                <a:extLst>
                  <a:ext uri="{FF2B5EF4-FFF2-40B4-BE49-F238E27FC236}">
                    <a16:creationId xmlns:a16="http://schemas.microsoft.com/office/drawing/2014/main" id="{900A6DF4-6D36-C8D9-1EDB-B2A7AEE12706}"/>
                  </a:ext>
                </a:extLst>
              </p:cNvPr>
              <p:cNvSpPr txBox="1"/>
              <p:nvPr/>
            </p:nvSpPr>
            <p:spPr>
              <a:xfrm>
                <a:off x="579744" y="2480272"/>
                <a:ext cx="454447" cy="492443"/>
              </a:xfrm>
              <a:prstGeom prst="rect">
                <a:avLst/>
              </a:prstGeom>
              <a:noFill/>
            </p:spPr>
            <p:txBody>
              <a:bodyPr wrap="square" rtlCol="0">
                <a:spAutoFit/>
              </a:bodyPr>
              <a:lstStyle/>
              <a:p>
                <a:r>
                  <a:rPr lang="en-US" altLang="ja-JP" sz="900" dirty="0"/>
                  <a:t>0.06</a:t>
                </a:r>
                <a:endParaRPr lang="ja-JP" altLang="en-US" sz="900" dirty="0"/>
              </a:p>
            </p:txBody>
          </p:sp>
          <p:sp>
            <p:nvSpPr>
              <p:cNvPr id="30" name="テキスト ボックス 29">
                <a:extLst>
                  <a:ext uri="{FF2B5EF4-FFF2-40B4-BE49-F238E27FC236}">
                    <a16:creationId xmlns:a16="http://schemas.microsoft.com/office/drawing/2014/main" id="{6501F430-567D-29C6-4869-B759A5B9FC34}"/>
                  </a:ext>
                </a:extLst>
              </p:cNvPr>
              <p:cNvSpPr txBox="1"/>
              <p:nvPr/>
            </p:nvSpPr>
            <p:spPr>
              <a:xfrm>
                <a:off x="579744" y="2122980"/>
                <a:ext cx="454447" cy="492443"/>
              </a:xfrm>
              <a:prstGeom prst="rect">
                <a:avLst/>
              </a:prstGeom>
              <a:noFill/>
            </p:spPr>
            <p:txBody>
              <a:bodyPr wrap="square" rtlCol="0">
                <a:spAutoFit/>
              </a:bodyPr>
              <a:lstStyle/>
              <a:p>
                <a:r>
                  <a:rPr lang="en-US" altLang="ja-JP" sz="900" dirty="0"/>
                  <a:t>0.08</a:t>
                </a:r>
                <a:endParaRPr lang="ja-JP" altLang="en-US" sz="900" dirty="0"/>
              </a:p>
            </p:txBody>
          </p:sp>
          <p:sp>
            <p:nvSpPr>
              <p:cNvPr id="31" name="テキスト ボックス 30">
                <a:extLst>
                  <a:ext uri="{FF2B5EF4-FFF2-40B4-BE49-F238E27FC236}">
                    <a16:creationId xmlns:a16="http://schemas.microsoft.com/office/drawing/2014/main" id="{48B3E768-E145-48CE-E49E-783440D7F5F2}"/>
                  </a:ext>
                </a:extLst>
              </p:cNvPr>
              <p:cNvSpPr txBox="1"/>
              <p:nvPr/>
            </p:nvSpPr>
            <p:spPr>
              <a:xfrm>
                <a:off x="579744" y="1772109"/>
                <a:ext cx="454447" cy="492443"/>
              </a:xfrm>
              <a:prstGeom prst="rect">
                <a:avLst/>
              </a:prstGeom>
              <a:noFill/>
            </p:spPr>
            <p:txBody>
              <a:bodyPr wrap="square" rtlCol="0">
                <a:spAutoFit/>
              </a:bodyPr>
              <a:lstStyle/>
              <a:p>
                <a:r>
                  <a:rPr lang="en-US" altLang="ja-JP" sz="900" dirty="0"/>
                  <a:t>0.10</a:t>
                </a:r>
                <a:endParaRPr lang="ja-JP" altLang="en-US" sz="900" dirty="0"/>
              </a:p>
            </p:txBody>
          </p:sp>
          <p:sp>
            <p:nvSpPr>
              <p:cNvPr id="112" name="テキスト ボックス 111">
                <a:extLst>
                  <a:ext uri="{FF2B5EF4-FFF2-40B4-BE49-F238E27FC236}">
                    <a16:creationId xmlns:a16="http://schemas.microsoft.com/office/drawing/2014/main" id="{6E6D67E6-BA89-2F5B-CADE-10B8958E593A}"/>
                  </a:ext>
                </a:extLst>
              </p:cNvPr>
              <p:cNvSpPr txBox="1"/>
              <p:nvPr/>
            </p:nvSpPr>
            <p:spPr>
              <a:xfrm>
                <a:off x="579744" y="1424720"/>
                <a:ext cx="454447" cy="492443"/>
              </a:xfrm>
              <a:prstGeom prst="rect">
                <a:avLst/>
              </a:prstGeom>
              <a:noFill/>
            </p:spPr>
            <p:txBody>
              <a:bodyPr wrap="square" rtlCol="0">
                <a:spAutoFit/>
              </a:bodyPr>
              <a:lstStyle/>
              <a:p>
                <a:r>
                  <a:rPr lang="en-US" altLang="ja-JP" sz="900" dirty="0"/>
                  <a:t>0.12</a:t>
                </a:r>
                <a:endParaRPr lang="ja-JP" altLang="en-US" sz="900" dirty="0"/>
              </a:p>
            </p:txBody>
          </p:sp>
        </p:grpSp>
      </p:grpSp>
      <p:grpSp>
        <p:nvGrpSpPr>
          <p:cNvPr id="3" name="グループ化 2">
            <a:extLst>
              <a:ext uri="{FF2B5EF4-FFF2-40B4-BE49-F238E27FC236}">
                <a16:creationId xmlns:a16="http://schemas.microsoft.com/office/drawing/2014/main" id="{C97B318A-6636-37CB-01FE-96AF0A27C7BA}"/>
              </a:ext>
            </a:extLst>
          </p:cNvPr>
          <p:cNvGrpSpPr/>
          <p:nvPr/>
        </p:nvGrpSpPr>
        <p:grpSpPr>
          <a:xfrm>
            <a:off x="1036457" y="1984286"/>
            <a:ext cx="369401" cy="629849"/>
            <a:chOff x="10165132" y="249967"/>
            <a:chExt cx="367673" cy="626903"/>
          </a:xfrm>
        </p:grpSpPr>
        <p:sp>
          <p:nvSpPr>
            <p:cNvPr id="4" name="楕円 71">
              <a:extLst>
                <a:ext uri="{FF2B5EF4-FFF2-40B4-BE49-F238E27FC236}">
                  <a16:creationId xmlns:a16="http://schemas.microsoft.com/office/drawing/2014/main" id="{B1A0F395-EEA0-B8ED-401C-A0DCE9D090C3}"/>
                </a:ext>
              </a:extLst>
            </p:cNvPr>
            <p:cNvSpPr/>
            <p:nvPr/>
          </p:nvSpPr>
          <p:spPr>
            <a:xfrm>
              <a:off x="10269705" y="613771"/>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ysClr val="windowText" lastClr="000000"/>
                  </a:solidFill>
                </a:rPr>
                <a:t>H</a:t>
              </a:r>
              <a:endParaRPr lang="ja-JP" altLang="en-US" sz="1350" b="1" dirty="0">
                <a:solidFill>
                  <a:sysClr val="windowText" lastClr="000000"/>
                </a:solidFill>
              </a:endParaRPr>
            </a:p>
          </p:txBody>
        </p:sp>
        <p:sp>
          <p:nvSpPr>
            <p:cNvPr id="6" name="矢印: 上 72">
              <a:extLst>
                <a:ext uri="{FF2B5EF4-FFF2-40B4-BE49-F238E27FC236}">
                  <a16:creationId xmlns:a16="http://schemas.microsoft.com/office/drawing/2014/main" id="{8AE4ACAE-3650-1C80-CF23-6E31F5897659}"/>
                </a:ext>
              </a:extLst>
            </p:cNvPr>
            <p:cNvSpPr/>
            <p:nvPr/>
          </p:nvSpPr>
          <p:spPr>
            <a:xfrm rot="19886405">
              <a:off x="10165132" y="249967"/>
              <a:ext cx="149178" cy="40169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p>
          </p:txBody>
        </p:sp>
      </p:grpSp>
      <p:sp>
        <p:nvSpPr>
          <p:cNvPr id="8" name="テキスト ボックス 7">
            <a:extLst>
              <a:ext uri="{FF2B5EF4-FFF2-40B4-BE49-F238E27FC236}">
                <a16:creationId xmlns:a16="http://schemas.microsoft.com/office/drawing/2014/main" id="{3D593ADD-AD24-C1F0-8A26-71D58E5829C9}"/>
              </a:ext>
            </a:extLst>
          </p:cNvPr>
          <p:cNvSpPr txBox="1"/>
          <p:nvPr/>
        </p:nvSpPr>
        <p:spPr>
          <a:xfrm>
            <a:off x="665769" y="1313967"/>
            <a:ext cx="2261539" cy="300082"/>
          </a:xfrm>
          <a:prstGeom prst="rect">
            <a:avLst/>
          </a:prstGeom>
          <a:noFill/>
        </p:spPr>
        <p:txBody>
          <a:bodyPr wrap="square">
            <a:spAutoFit/>
          </a:bodyPr>
          <a:lstStyle/>
          <a:p>
            <a:r>
              <a:rPr lang="en-US" altLang="ja-JP" sz="1350" b="1" dirty="0"/>
              <a:t>Transrational energy of </a:t>
            </a:r>
            <a:r>
              <a:rPr lang="en-US" altLang="ja-JP" sz="1350" b="1" dirty="0">
                <a:solidFill>
                  <a:srgbClr val="FF0000"/>
                </a:solidFill>
              </a:rPr>
              <a:t>H</a:t>
            </a:r>
            <a:endParaRPr lang="ja-JP" altLang="en-US" sz="1350">
              <a:solidFill>
                <a:srgbClr val="FF0000"/>
              </a:solidFill>
            </a:endParaRPr>
          </a:p>
        </p:txBody>
      </p:sp>
      <p:sp>
        <p:nvSpPr>
          <p:cNvPr id="9" name="テキスト ボックス 8">
            <a:extLst>
              <a:ext uri="{FF2B5EF4-FFF2-40B4-BE49-F238E27FC236}">
                <a16:creationId xmlns:a16="http://schemas.microsoft.com/office/drawing/2014/main" id="{51DC6837-EC31-9EC4-0FE5-4ECFE412D350}"/>
              </a:ext>
            </a:extLst>
          </p:cNvPr>
          <p:cNvSpPr txBox="1"/>
          <p:nvPr/>
        </p:nvSpPr>
        <p:spPr>
          <a:xfrm>
            <a:off x="3604150" y="1355473"/>
            <a:ext cx="2331149" cy="300082"/>
          </a:xfrm>
          <a:prstGeom prst="rect">
            <a:avLst/>
          </a:prstGeom>
          <a:noFill/>
        </p:spPr>
        <p:txBody>
          <a:bodyPr wrap="square">
            <a:spAutoFit/>
          </a:bodyPr>
          <a:lstStyle/>
          <a:p>
            <a:r>
              <a:rPr lang="en-US" altLang="ja-JP" sz="1350" b="1" dirty="0"/>
              <a:t>Transrational energy of </a:t>
            </a:r>
            <a:r>
              <a:rPr lang="en-US" altLang="ja-JP" sz="1350" b="1" dirty="0">
                <a:solidFill>
                  <a:srgbClr val="00B0F0"/>
                </a:solidFill>
              </a:rPr>
              <a:t>H</a:t>
            </a:r>
            <a:r>
              <a:rPr lang="en-US" altLang="ja-JP" sz="1350" b="1" baseline="-25000" dirty="0">
                <a:solidFill>
                  <a:srgbClr val="00B0F0"/>
                </a:solidFill>
              </a:rPr>
              <a:t>2</a:t>
            </a:r>
            <a:endParaRPr lang="ja-JP" altLang="en-US" sz="1350" baseline="-25000">
              <a:solidFill>
                <a:srgbClr val="00B0F0"/>
              </a:solidFill>
            </a:endParaRPr>
          </a:p>
        </p:txBody>
      </p:sp>
      <p:sp>
        <p:nvSpPr>
          <p:cNvPr id="10" name="テキスト ボックス 9">
            <a:extLst>
              <a:ext uri="{FF2B5EF4-FFF2-40B4-BE49-F238E27FC236}">
                <a16:creationId xmlns:a16="http://schemas.microsoft.com/office/drawing/2014/main" id="{C73EE089-1754-6AA2-39FD-992F472F5F93}"/>
              </a:ext>
            </a:extLst>
          </p:cNvPr>
          <p:cNvSpPr txBox="1"/>
          <p:nvPr/>
        </p:nvSpPr>
        <p:spPr>
          <a:xfrm>
            <a:off x="806375" y="3664936"/>
            <a:ext cx="2001204" cy="300082"/>
          </a:xfrm>
          <a:prstGeom prst="rect">
            <a:avLst/>
          </a:prstGeom>
          <a:noFill/>
        </p:spPr>
        <p:txBody>
          <a:bodyPr wrap="square">
            <a:spAutoFit/>
          </a:bodyPr>
          <a:lstStyle/>
          <a:p>
            <a:r>
              <a:rPr lang="en-US" altLang="ja-JP" sz="1350" b="1" dirty="0"/>
              <a:t>Rotational state of </a:t>
            </a:r>
            <a:r>
              <a:rPr lang="en-US" altLang="ja-JP" sz="1350" b="1" dirty="0">
                <a:solidFill>
                  <a:srgbClr val="00B0F0"/>
                </a:solidFill>
              </a:rPr>
              <a:t>H</a:t>
            </a:r>
            <a:r>
              <a:rPr lang="en-US" altLang="ja-JP" sz="1350" b="1" baseline="-25000" dirty="0">
                <a:solidFill>
                  <a:srgbClr val="00B0F0"/>
                </a:solidFill>
              </a:rPr>
              <a:t>2</a:t>
            </a:r>
            <a:endParaRPr lang="ja-JP" altLang="en-US" sz="1350" baseline="-25000">
              <a:solidFill>
                <a:srgbClr val="00B0F0"/>
              </a:solidFill>
            </a:endParaRPr>
          </a:p>
        </p:txBody>
      </p:sp>
      <p:sp>
        <p:nvSpPr>
          <p:cNvPr id="11" name="テキスト ボックス 10">
            <a:extLst>
              <a:ext uri="{FF2B5EF4-FFF2-40B4-BE49-F238E27FC236}">
                <a16:creationId xmlns:a16="http://schemas.microsoft.com/office/drawing/2014/main" id="{44074423-4950-90D9-9920-85D65C66A87A}"/>
              </a:ext>
            </a:extLst>
          </p:cNvPr>
          <p:cNvSpPr txBox="1"/>
          <p:nvPr/>
        </p:nvSpPr>
        <p:spPr>
          <a:xfrm>
            <a:off x="3684913" y="3670403"/>
            <a:ext cx="1803359" cy="507831"/>
          </a:xfrm>
          <a:prstGeom prst="rect">
            <a:avLst/>
          </a:prstGeom>
          <a:noFill/>
        </p:spPr>
        <p:txBody>
          <a:bodyPr wrap="square">
            <a:spAutoFit/>
          </a:bodyPr>
          <a:lstStyle/>
          <a:p>
            <a:r>
              <a:rPr lang="en-US" altLang="ja-JP" sz="1350" b="1" dirty="0"/>
              <a:t>Vibrational state of </a:t>
            </a:r>
            <a:r>
              <a:rPr lang="en-US" altLang="ja-JP" sz="1350" b="1" dirty="0">
                <a:solidFill>
                  <a:srgbClr val="00B0F0"/>
                </a:solidFill>
              </a:rPr>
              <a:t>H</a:t>
            </a:r>
            <a:r>
              <a:rPr lang="en-US" altLang="ja-JP" sz="1350" b="1" baseline="-25000" dirty="0">
                <a:solidFill>
                  <a:srgbClr val="00B0F0"/>
                </a:solidFill>
              </a:rPr>
              <a:t>2</a:t>
            </a:r>
            <a:endParaRPr lang="ja-JP" altLang="en-US" sz="1350" baseline="-25000">
              <a:solidFill>
                <a:srgbClr val="00B0F0"/>
              </a:solidFill>
            </a:endParaRPr>
          </a:p>
        </p:txBody>
      </p:sp>
      <p:grpSp>
        <p:nvGrpSpPr>
          <p:cNvPr id="12" name="グループ化 11">
            <a:extLst>
              <a:ext uri="{FF2B5EF4-FFF2-40B4-BE49-F238E27FC236}">
                <a16:creationId xmlns:a16="http://schemas.microsoft.com/office/drawing/2014/main" id="{9996BF91-75EA-3806-BE20-A2ACD3ABF384}"/>
              </a:ext>
            </a:extLst>
          </p:cNvPr>
          <p:cNvGrpSpPr/>
          <p:nvPr/>
        </p:nvGrpSpPr>
        <p:grpSpPr>
          <a:xfrm>
            <a:off x="3842876" y="2102263"/>
            <a:ext cx="950258" cy="583233"/>
            <a:chOff x="1845239" y="1708465"/>
            <a:chExt cx="985856" cy="605081"/>
          </a:xfrm>
        </p:grpSpPr>
        <p:sp>
          <p:nvSpPr>
            <p:cNvPr id="13" name="矢印: 上 174">
              <a:extLst>
                <a:ext uri="{FF2B5EF4-FFF2-40B4-BE49-F238E27FC236}">
                  <a16:creationId xmlns:a16="http://schemas.microsoft.com/office/drawing/2014/main" id="{5D6C2DC8-D7A6-0A20-AF98-CD814AB6AF7B}"/>
                </a:ext>
              </a:extLst>
            </p:cNvPr>
            <p:cNvSpPr/>
            <p:nvPr/>
          </p:nvSpPr>
          <p:spPr>
            <a:xfrm rot="19886405">
              <a:off x="2172711" y="1708465"/>
              <a:ext cx="149178" cy="40169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0" dirty="0"/>
            </a:p>
          </p:txBody>
        </p:sp>
        <p:sp>
          <p:nvSpPr>
            <p:cNvPr id="14" name="正方形/長方形 13">
              <a:extLst>
                <a:ext uri="{FF2B5EF4-FFF2-40B4-BE49-F238E27FC236}">
                  <a16:creationId xmlns:a16="http://schemas.microsoft.com/office/drawing/2014/main" id="{2297F758-6963-008A-B2E8-FB4CB4FE5E9C}"/>
                </a:ext>
              </a:extLst>
            </p:cNvPr>
            <p:cNvSpPr/>
            <p:nvPr/>
          </p:nvSpPr>
          <p:spPr>
            <a:xfrm>
              <a:off x="2214799" y="2070554"/>
              <a:ext cx="235993" cy="17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5" name="グループ化 14">
              <a:extLst>
                <a:ext uri="{FF2B5EF4-FFF2-40B4-BE49-F238E27FC236}">
                  <a16:creationId xmlns:a16="http://schemas.microsoft.com/office/drawing/2014/main" id="{657F1ECD-C2D7-243A-1A3B-97BB9362E98B}"/>
                </a:ext>
              </a:extLst>
            </p:cNvPr>
            <p:cNvGrpSpPr/>
            <p:nvPr/>
          </p:nvGrpSpPr>
          <p:grpSpPr>
            <a:xfrm>
              <a:off x="2074961" y="2071425"/>
              <a:ext cx="512647" cy="193962"/>
              <a:chOff x="1474294" y="4240509"/>
              <a:chExt cx="620303" cy="369332"/>
            </a:xfrm>
          </p:grpSpPr>
          <p:grpSp>
            <p:nvGrpSpPr>
              <p:cNvPr id="18" name="グループ化 17">
                <a:extLst>
                  <a:ext uri="{FF2B5EF4-FFF2-40B4-BE49-F238E27FC236}">
                    <a16:creationId xmlns:a16="http://schemas.microsoft.com/office/drawing/2014/main" id="{632550C8-0868-2056-8FBB-51569CA38161}"/>
                  </a:ext>
                </a:extLst>
              </p:cNvPr>
              <p:cNvGrpSpPr/>
              <p:nvPr/>
            </p:nvGrpSpPr>
            <p:grpSpPr>
              <a:xfrm>
                <a:off x="1552876" y="4240509"/>
                <a:ext cx="460758" cy="369332"/>
                <a:chOff x="417116" y="829384"/>
                <a:chExt cx="1695222" cy="3760519"/>
              </a:xfrm>
            </p:grpSpPr>
            <p:sp>
              <p:nvSpPr>
                <p:cNvPr id="21" name="円弧 20">
                  <a:extLst>
                    <a:ext uri="{FF2B5EF4-FFF2-40B4-BE49-F238E27FC236}">
                      <a16:creationId xmlns:a16="http://schemas.microsoft.com/office/drawing/2014/main" id="{15D707BB-4FF4-16B7-6D2A-4ADCEB3358B6}"/>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2" name="円弧 31">
                  <a:extLst>
                    <a:ext uri="{FF2B5EF4-FFF2-40B4-BE49-F238E27FC236}">
                      <a16:creationId xmlns:a16="http://schemas.microsoft.com/office/drawing/2014/main" id="{68179ECB-5A23-E1FA-7AEC-E86741B57E07}"/>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3" name="円弧 32">
                  <a:extLst>
                    <a:ext uri="{FF2B5EF4-FFF2-40B4-BE49-F238E27FC236}">
                      <a16:creationId xmlns:a16="http://schemas.microsoft.com/office/drawing/2014/main" id="{64176120-4854-5391-B488-8DC28265B7BF}"/>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4" name="円弧 33">
                  <a:extLst>
                    <a:ext uri="{FF2B5EF4-FFF2-40B4-BE49-F238E27FC236}">
                      <a16:creationId xmlns:a16="http://schemas.microsoft.com/office/drawing/2014/main" id="{57295F8F-95FC-D011-77DE-32ECE2029FC5}"/>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5" name="円弧 34">
                  <a:extLst>
                    <a:ext uri="{FF2B5EF4-FFF2-40B4-BE49-F238E27FC236}">
                      <a16:creationId xmlns:a16="http://schemas.microsoft.com/office/drawing/2014/main" id="{8B83D15B-6100-EB94-28F6-74161A7E4640}"/>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6" name="円弧 35">
                  <a:extLst>
                    <a:ext uri="{FF2B5EF4-FFF2-40B4-BE49-F238E27FC236}">
                      <a16:creationId xmlns:a16="http://schemas.microsoft.com/office/drawing/2014/main" id="{543B2C51-8B79-BB41-03D1-199CFF1949C0}"/>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7" name="円弧 36">
                  <a:extLst>
                    <a:ext uri="{FF2B5EF4-FFF2-40B4-BE49-F238E27FC236}">
                      <a16:creationId xmlns:a16="http://schemas.microsoft.com/office/drawing/2014/main" id="{9D68450C-69BE-D188-96AF-B45CF8525CF9}"/>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8" name="円弧 37">
                  <a:extLst>
                    <a:ext uri="{FF2B5EF4-FFF2-40B4-BE49-F238E27FC236}">
                      <a16:creationId xmlns:a16="http://schemas.microsoft.com/office/drawing/2014/main" id="{C5762936-A2A4-F431-C07D-96B11892DB21}"/>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39" name="円弧 38">
                  <a:extLst>
                    <a:ext uri="{FF2B5EF4-FFF2-40B4-BE49-F238E27FC236}">
                      <a16:creationId xmlns:a16="http://schemas.microsoft.com/office/drawing/2014/main" id="{714E64FD-07B7-1C99-AC51-040F6DE8DE48}"/>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40" name="円弧 39">
                  <a:extLst>
                    <a:ext uri="{FF2B5EF4-FFF2-40B4-BE49-F238E27FC236}">
                      <a16:creationId xmlns:a16="http://schemas.microsoft.com/office/drawing/2014/main" id="{2DA3A6DA-96C6-E588-1331-76000AC3EF8C}"/>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41" name="円弧 40">
                  <a:extLst>
                    <a:ext uri="{FF2B5EF4-FFF2-40B4-BE49-F238E27FC236}">
                      <a16:creationId xmlns:a16="http://schemas.microsoft.com/office/drawing/2014/main" id="{C9544E87-31D4-BF99-4F7F-653D51D14CE4}"/>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42" name="円弧 41">
                  <a:extLst>
                    <a:ext uri="{FF2B5EF4-FFF2-40B4-BE49-F238E27FC236}">
                      <a16:creationId xmlns:a16="http://schemas.microsoft.com/office/drawing/2014/main" id="{77A8AE75-CAAB-718D-D832-0839E06D4F05}"/>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43" name="円弧 42">
                  <a:extLst>
                    <a:ext uri="{FF2B5EF4-FFF2-40B4-BE49-F238E27FC236}">
                      <a16:creationId xmlns:a16="http://schemas.microsoft.com/office/drawing/2014/main" id="{329E0E4E-F3AD-2E80-3FAD-53AE5B8AA371}"/>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grpSp>
          <p:cxnSp>
            <p:nvCxnSpPr>
              <p:cNvPr id="19" name="直線コネクタ 18">
                <a:extLst>
                  <a:ext uri="{FF2B5EF4-FFF2-40B4-BE49-F238E27FC236}">
                    <a16:creationId xmlns:a16="http://schemas.microsoft.com/office/drawing/2014/main" id="{60F6275F-1BF0-7481-83EE-0D8A152D1A9B}"/>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BD639BD-1D44-BE08-335D-C1D3B6BF1D31}"/>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楕円 177">
              <a:extLst>
                <a:ext uri="{FF2B5EF4-FFF2-40B4-BE49-F238E27FC236}">
                  <a16:creationId xmlns:a16="http://schemas.microsoft.com/office/drawing/2014/main" id="{98E70244-FDA9-B42A-3BA2-23004130C434}"/>
                </a:ext>
              </a:extLst>
            </p:cNvPr>
            <p:cNvSpPr/>
            <p:nvPr/>
          </p:nvSpPr>
          <p:spPr>
            <a:xfrm>
              <a:off x="2567995" y="2028449"/>
              <a:ext cx="263100"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ysClr val="windowText" lastClr="000000"/>
                  </a:solidFill>
                </a:rPr>
                <a:t>H</a:t>
              </a:r>
              <a:endParaRPr lang="ja-JP" altLang="en-US" sz="1050" b="1" dirty="0">
                <a:solidFill>
                  <a:sysClr val="windowText" lastClr="000000"/>
                </a:solidFill>
              </a:endParaRPr>
            </a:p>
          </p:txBody>
        </p:sp>
        <p:sp>
          <p:nvSpPr>
            <p:cNvPr id="17" name="楕円 178">
              <a:extLst>
                <a:ext uri="{FF2B5EF4-FFF2-40B4-BE49-F238E27FC236}">
                  <a16:creationId xmlns:a16="http://schemas.microsoft.com/office/drawing/2014/main" id="{01292BE4-A9BA-B83D-3AF8-C5676D75E772}"/>
                </a:ext>
              </a:extLst>
            </p:cNvPr>
            <p:cNvSpPr/>
            <p:nvPr/>
          </p:nvSpPr>
          <p:spPr>
            <a:xfrm>
              <a:off x="1845239" y="2050447"/>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ysClr val="windowText" lastClr="000000"/>
                  </a:solidFill>
                </a:rPr>
                <a:t>H</a:t>
              </a:r>
              <a:endParaRPr lang="ja-JP" altLang="en-US" sz="1050" b="1" dirty="0">
                <a:solidFill>
                  <a:sysClr val="windowText" lastClr="000000"/>
                </a:solidFill>
              </a:endParaRPr>
            </a:p>
          </p:txBody>
        </p:sp>
      </p:grpSp>
      <p:grpSp>
        <p:nvGrpSpPr>
          <p:cNvPr id="44" name="グループ化 43">
            <a:extLst>
              <a:ext uri="{FF2B5EF4-FFF2-40B4-BE49-F238E27FC236}">
                <a16:creationId xmlns:a16="http://schemas.microsoft.com/office/drawing/2014/main" id="{0D9ECACE-AF7D-728B-66B0-B149AC61F839}"/>
              </a:ext>
            </a:extLst>
          </p:cNvPr>
          <p:cNvGrpSpPr/>
          <p:nvPr/>
        </p:nvGrpSpPr>
        <p:grpSpPr>
          <a:xfrm>
            <a:off x="1631098" y="4301320"/>
            <a:ext cx="1001114" cy="742234"/>
            <a:chOff x="877874" y="5118726"/>
            <a:chExt cx="999803" cy="741261"/>
          </a:xfrm>
        </p:grpSpPr>
        <p:grpSp>
          <p:nvGrpSpPr>
            <p:cNvPr id="46" name="グループ化 45">
              <a:extLst>
                <a:ext uri="{FF2B5EF4-FFF2-40B4-BE49-F238E27FC236}">
                  <a16:creationId xmlns:a16="http://schemas.microsoft.com/office/drawing/2014/main" id="{23A2C436-95EB-69A6-9FC2-58C07EF4D98B}"/>
                </a:ext>
              </a:extLst>
            </p:cNvPr>
            <p:cNvGrpSpPr/>
            <p:nvPr/>
          </p:nvGrpSpPr>
          <p:grpSpPr>
            <a:xfrm>
              <a:off x="919525" y="5387708"/>
              <a:ext cx="373352" cy="472279"/>
              <a:chOff x="3546819" y="1032693"/>
              <a:chExt cx="550994" cy="696991"/>
            </a:xfrm>
          </p:grpSpPr>
          <p:sp>
            <p:nvSpPr>
              <p:cNvPr id="99" name="矢印: 右カーブ 114">
                <a:extLst>
                  <a:ext uri="{FF2B5EF4-FFF2-40B4-BE49-F238E27FC236}">
                    <a16:creationId xmlns:a16="http://schemas.microsoft.com/office/drawing/2014/main" id="{DCF74AD3-2023-F5F4-74B8-90A9C94C7067}"/>
                  </a:ext>
                </a:extLst>
              </p:cNvPr>
              <p:cNvSpPr/>
              <p:nvPr/>
            </p:nvSpPr>
            <p:spPr>
              <a:xfrm>
                <a:off x="3668228" y="1097046"/>
                <a:ext cx="380534" cy="632638"/>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dirty="0">
                  <a:solidFill>
                    <a:schemeClr val="tx1"/>
                  </a:solidFill>
                </a:endParaRPr>
              </a:p>
            </p:txBody>
          </p:sp>
          <p:sp>
            <p:nvSpPr>
              <p:cNvPr id="100" name="正方形/長方形 99">
                <a:extLst>
                  <a:ext uri="{FF2B5EF4-FFF2-40B4-BE49-F238E27FC236}">
                    <a16:creationId xmlns:a16="http://schemas.microsoft.com/office/drawing/2014/main" id="{0ED01AD5-FE2E-42E3-AABE-E28F71855C6E}"/>
                  </a:ext>
                </a:extLst>
              </p:cNvPr>
              <p:cNvSpPr/>
              <p:nvPr/>
            </p:nvSpPr>
            <p:spPr>
              <a:xfrm>
                <a:off x="3546819" y="1032693"/>
                <a:ext cx="550994" cy="34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p>
            </p:txBody>
          </p:sp>
        </p:grpSp>
        <p:grpSp>
          <p:nvGrpSpPr>
            <p:cNvPr id="47" name="グループ化 46">
              <a:extLst>
                <a:ext uri="{FF2B5EF4-FFF2-40B4-BE49-F238E27FC236}">
                  <a16:creationId xmlns:a16="http://schemas.microsoft.com/office/drawing/2014/main" id="{A15F9044-5CB7-487C-AB06-4F806F9CFDC8}"/>
                </a:ext>
              </a:extLst>
            </p:cNvPr>
            <p:cNvGrpSpPr/>
            <p:nvPr/>
          </p:nvGrpSpPr>
          <p:grpSpPr>
            <a:xfrm rot="10800000">
              <a:off x="1441972" y="5118726"/>
              <a:ext cx="373352" cy="472279"/>
              <a:chOff x="3546819" y="1032693"/>
              <a:chExt cx="550994" cy="696991"/>
            </a:xfrm>
          </p:grpSpPr>
          <p:sp>
            <p:nvSpPr>
              <p:cNvPr id="97" name="矢印: 右カーブ 112">
                <a:extLst>
                  <a:ext uri="{FF2B5EF4-FFF2-40B4-BE49-F238E27FC236}">
                    <a16:creationId xmlns:a16="http://schemas.microsoft.com/office/drawing/2014/main" id="{75A62C17-D3E3-BBF3-9110-011F3321F2D7}"/>
                  </a:ext>
                </a:extLst>
              </p:cNvPr>
              <p:cNvSpPr/>
              <p:nvPr/>
            </p:nvSpPr>
            <p:spPr>
              <a:xfrm>
                <a:off x="3668228" y="1097046"/>
                <a:ext cx="380534" cy="632638"/>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solidFill>
                    <a:schemeClr val="tx1"/>
                  </a:solidFill>
                </a:endParaRPr>
              </a:p>
            </p:txBody>
          </p:sp>
          <p:sp>
            <p:nvSpPr>
              <p:cNvPr id="98" name="正方形/長方形 97">
                <a:extLst>
                  <a:ext uri="{FF2B5EF4-FFF2-40B4-BE49-F238E27FC236}">
                    <a16:creationId xmlns:a16="http://schemas.microsoft.com/office/drawing/2014/main" id="{1CBE0116-02B1-8C92-B347-7F1782513E01}"/>
                  </a:ext>
                </a:extLst>
              </p:cNvPr>
              <p:cNvSpPr/>
              <p:nvPr/>
            </p:nvSpPr>
            <p:spPr>
              <a:xfrm>
                <a:off x="3546819" y="1032693"/>
                <a:ext cx="550994" cy="34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p>
            </p:txBody>
          </p:sp>
        </p:grpSp>
        <p:grpSp>
          <p:nvGrpSpPr>
            <p:cNvPr id="48" name="グループ化 47">
              <a:extLst>
                <a:ext uri="{FF2B5EF4-FFF2-40B4-BE49-F238E27FC236}">
                  <a16:creationId xmlns:a16="http://schemas.microsoft.com/office/drawing/2014/main" id="{14E7FFF8-0D50-EE5C-48B3-7E3CBC07D4FB}"/>
                </a:ext>
              </a:extLst>
            </p:cNvPr>
            <p:cNvGrpSpPr/>
            <p:nvPr/>
          </p:nvGrpSpPr>
          <p:grpSpPr>
            <a:xfrm>
              <a:off x="1113887" y="5403580"/>
              <a:ext cx="512647" cy="193962"/>
              <a:chOff x="1474294" y="4240509"/>
              <a:chExt cx="620303" cy="369332"/>
            </a:xfrm>
          </p:grpSpPr>
          <p:grpSp>
            <p:nvGrpSpPr>
              <p:cNvPr id="69" name="グループ化 68">
                <a:extLst>
                  <a:ext uri="{FF2B5EF4-FFF2-40B4-BE49-F238E27FC236}">
                    <a16:creationId xmlns:a16="http://schemas.microsoft.com/office/drawing/2014/main" id="{BD866410-E7B9-2348-024D-456CA297E29D}"/>
                  </a:ext>
                </a:extLst>
              </p:cNvPr>
              <p:cNvGrpSpPr/>
              <p:nvPr/>
            </p:nvGrpSpPr>
            <p:grpSpPr>
              <a:xfrm>
                <a:off x="1552876" y="4240509"/>
                <a:ext cx="460758" cy="369332"/>
                <a:chOff x="417116" y="829384"/>
                <a:chExt cx="1695222" cy="3760519"/>
              </a:xfrm>
            </p:grpSpPr>
            <p:sp>
              <p:nvSpPr>
                <p:cNvPr id="84" name="円弧 83">
                  <a:extLst>
                    <a:ext uri="{FF2B5EF4-FFF2-40B4-BE49-F238E27FC236}">
                      <a16:creationId xmlns:a16="http://schemas.microsoft.com/office/drawing/2014/main" id="{61366959-5231-58CB-5743-46C9C4FC346C}"/>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85" name="円弧 84">
                  <a:extLst>
                    <a:ext uri="{FF2B5EF4-FFF2-40B4-BE49-F238E27FC236}">
                      <a16:creationId xmlns:a16="http://schemas.microsoft.com/office/drawing/2014/main" id="{540398B9-C2E3-0BEB-F2E6-3A2525B80AF2}"/>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86" name="円弧 85">
                  <a:extLst>
                    <a:ext uri="{FF2B5EF4-FFF2-40B4-BE49-F238E27FC236}">
                      <a16:creationId xmlns:a16="http://schemas.microsoft.com/office/drawing/2014/main" id="{43ECD033-4DCB-E905-AF11-C0CC58974D09}"/>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87" name="円弧 86">
                  <a:extLst>
                    <a:ext uri="{FF2B5EF4-FFF2-40B4-BE49-F238E27FC236}">
                      <a16:creationId xmlns:a16="http://schemas.microsoft.com/office/drawing/2014/main" id="{FD246DB5-407F-920D-AD72-F4CE1C0931A2}"/>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88" name="円弧 87">
                  <a:extLst>
                    <a:ext uri="{FF2B5EF4-FFF2-40B4-BE49-F238E27FC236}">
                      <a16:creationId xmlns:a16="http://schemas.microsoft.com/office/drawing/2014/main" id="{ACE10089-AAFB-4AFE-9958-1D7ADCB55FA1}"/>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89" name="円弧 88">
                  <a:extLst>
                    <a:ext uri="{FF2B5EF4-FFF2-40B4-BE49-F238E27FC236}">
                      <a16:creationId xmlns:a16="http://schemas.microsoft.com/office/drawing/2014/main" id="{9FDD7A60-633F-263F-052B-C7F8D95E5A4F}"/>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0" name="円弧 89">
                  <a:extLst>
                    <a:ext uri="{FF2B5EF4-FFF2-40B4-BE49-F238E27FC236}">
                      <a16:creationId xmlns:a16="http://schemas.microsoft.com/office/drawing/2014/main" id="{DAA7882C-55FE-E59E-1053-E1E861E759D3}"/>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1" name="円弧 90">
                  <a:extLst>
                    <a:ext uri="{FF2B5EF4-FFF2-40B4-BE49-F238E27FC236}">
                      <a16:creationId xmlns:a16="http://schemas.microsoft.com/office/drawing/2014/main" id="{80331AE5-1163-7F31-1AB5-99B1C8B24216}"/>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2" name="円弧 91">
                  <a:extLst>
                    <a:ext uri="{FF2B5EF4-FFF2-40B4-BE49-F238E27FC236}">
                      <a16:creationId xmlns:a16="http://schemas.microsoft.com/office/drawing/2014/main" id="{110C2812-7404-B352-A7A1-369168DF585A}"/>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3" name="円弧 92">
                  <a:extLst>
                    <a:ext uri="{FF2B5EF4-FFF2-40B4-BE49-F238E27FC236}">
                      <a16:creationId xmlns:a16="http://schemas.microsoft.com/office/drawing/2014/main" id="{78171A74-6335-786D-AFE8-4DF3535024D0}"/>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4" name="円弧 93">
                  <a:extLst>
                    <a:ext uri="{FF2B5EF4-FFF2-40B4-BE49-F238E27FC236}">
                      <a16:creationId xmlns:a16="http://schemas.microsoft.com/office/drawing/2014/main" id="{4455F583-0F54-38BA-83D1-0D90A897A000}"/>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5" name="円弧 94">
                  <a:extLst>
                    <a:ext uri="{FF2B5EF4-FFF2-40B4-BE49-F238E27FC236}">
                      <a16:creationId xmlns:a16="http://schemas.microsoft.com/office/drawing/2014/main" id="{2EFB0A3B-8497-8557-D661-A70ED93B4269}"/>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96" name="円弧 95">
                  <a:extLst>
                    <a:ext uri="{FF2B5EF4-FFF2-40B4-BE49-F238E27FC236}">
                      <a16:creationId xmlns:a16="http://schemas.microsoft.com/office/drawing/2014/main" id="{EFECD053-C6E0-CA5B-DCFA-05AEDF5966FD}"/>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grpSp>
          <p:cxnSp>
            <p:nvCxnSpPr>
              <p:cNvPr id="77" name="直線コネクタ 76">
                <a:extLst>
                  <a:ext uri="{FF2B5EF4-FFF2-40B4-BE49-F238E27FC236}">
                    <a16:creationId xmlns:a16="http://schemas.microsoft.com/office/drawing/2014/main" id="{C0747F5C-576C-57AA-5301-1E6E8AF440F4}"/>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1E4B7F82-B7E2-82D5-CCDB-ED7B82EBD63F}"/>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楕円 13">
              <a:extLst>
                <a:ext uri="{FF2B5EF4-FFF2-40B4-BE49-F238E27FC236}">
                  <a16:creationId xmlns:a16="http://schemas.microsoft.com/office/drawing/2014/main" id="{4B46A7FE-EAAB-FB20-5098-156915607C97}"/>
                </a:ext>
              </a:extLst>
            </p:cNvPr>
            <p:cNvSpPr/>
            <p:nvPr/>
          </p:nvSpPr>
          <p:spPr>
            <a:xfrm>
              <a:off x="1614578" y="5354313"/>
              <a:ext cx="263099"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ysClr val="windowText" lastClr="000000"/>
                  </a:solidFill>
                </a:rPr>
                <a:t>H</a:t>
              </a:r>
              <a:endParaRPr lang="ja-JP" altLang="en-US" sz="1200" b="1" dirty="0">
                <a:solidFill>
                  <a:sysClr val="windowText" lastClr="000000"/>
                </a:solidFill>
              </a:endParaRPr>
            </a:p>
          </p:txBody>
        </p:sp>
        <p:sp>
          <p:nvSpPr>
            <p:cNvPr id="65" name="楕円 14">
              <a:extLst>
                <a:ext uri="{FF2B5EF4-FFF2-40B4-BE49-F238E27FC236}">
                  <a16:creationId xmlns:a16="http://schemas.microsoft.com/office/drawing/2014/main" id="{6862BE67-84CE-8969-E482-32A3A79C83FD}"/>
                </a:ext>
              </a:extLst>
            </p:cNvPr>
            <p:cNvSpPr/>
            <p:nvPr/>
          </p:nvSpPr>
          <p:spPr>
            <a:xfrm>
              <a:off x="877874" y="5362983"/>
              <a:ext cx="263099"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ysClr val="windowText" lastClr="000000"/>
                  </a:solidFill>
                </a:rPr>
                <a:t>H</a:t>
              </a:r>
              <a:endParaRPr lang="ja-JP" altLang="en-US" sz="1200" b="1" dirty="0">
                <a:solidFill>
                  <a:sysClr val="windowText" lastClr="000000"/>
                </a:solidFill>
              </a:endParaRPr>
            </a:p>
          </p:txBody>
        </p:sp>
      </p:grpSp>
      <p:grpSp>
        <p:nvGrpSpPr>
          <p:cNvPr id="101" name="グループ化 100">
            <a:extLst>
              <a:ext uri="{FF2B5EF4-FFF2-40B4-BE49-F238E27FC236}">
                <a16:creationId xmlns:a16="http://schemas.microsoft.com/office/drawing/2014/main" id="{4C04C07C-342F-C6FF-7674-A007AFFF0F85}"/>
              </a:ext>
            </a:extLst>
          </p:cNvPr>
          <p:cNvGrpSpPr/>
          <p:nvPr/>
        </p:nvGrpSpPr>
        <p:grpSpPr>
          <a:xfrm>
            <a:off x="4385254" y="4585688"/>
            <a:ext cx="1571660" cy="351171"/>
            <a:chOff x="1929325" y="5378960"/>
            <a:chExt cx="1753853" cy="391879"/>
          </a:xfrm>
        </p:grpSpPr>
        <p:grpSp>
          <p:nvGrpSpPr>
            <p:cNvPr id="102" name="グループ化 101">
              <a:extLst>
                <a:ext uri="{FF2B5EF4-FFF2-40B4-BE49-F238E27FC236}">
                  <a16:creationId xmlns:a16="http://schemas.microsoft.com/office/drawing/2014/main" id="{99DA83AB-D6D0-7D83-53EE-971C99A60F39}"/>
                </a:ext>
              </a:extLst>
            </p:cNvPr>
            <p:cNvGrpSpPr/>
            <p:nvPr/>
          </p:nvGrpSpPr>
          <p:grpSpPr>
            <a:xfrm>
              <a:off x="2465738" y="5480436"/>
              <a:ext cx="512647" cy="193962"/>
              <a:chOff x="1474294" y="4240509"/>
              <a:chExt cx="620303" cy="369332"/>
            </a:xfrm>
          </p:grpSpPr>
          <p:grpSp>
            <p:nvGrpSpPr>
              <p:cNvPr id="117" name="グループ化 116">
                <a:extLst>
                  <a:ext uri="{FF2B5EF4-FFF2-40B4-BE49-F238E27FC236}">
                    <a16:creationId xmlns:a16="http://schemas.microsoft.com/office/drawing/2014/main" id="{1539A9FF-A51A-60EB-85D7-F845F89B9DC3}"/>
                  </a:ext>
                </a:extLst>
              </p:cNvPr>
              <p:cNvGrpSpPr/>
              <p:nvPr/>
            </p:nvGrpSpPr>
            <p:grpSpPr>
              <a:xfrm>
                <a:off x="1552876" y="4240509"/>
                <a:ext cx="460758" cy="369332"/>
                <a:chOff x="417116" y="829384"/>
                <a:chExt cx="1695222" cy="3760519"/>
              </a:xfrm>
            </p:grpSpPr>
            <p:sp>
              <p:nvSpPr>
                <p:cNvPr id="120" name="円弧 119">
                  <a:extLst>
                    <a:ext uri="{FF2B5EF4-FFF2-40B4-BE49-F238E27FC236}">
                      <a16:creationId xmlns:a16="http://schemas.microsoft.com/office/drawing/2014/main" id="{F7A011CC-0D27-A2A4-B032-EF948C5847F9}"/>
                    </a:ext>
                  </a:extLst>
                </p:cNvPr>
                <p:cNvSpPr/>
                <p:nvPr/>
              </p:nvSpPr>
              <p:spPr>
                <a:xfrm>
                  <a:off x="417116" y="83048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1" name="円弧 120">
                  <a:extLst>
                    <a:ext uri="{FF2B5EF4-FFF2-40B4-BE49-F238E27FC236}">
                      <a16:creationId xmlns:a16="http://schemas.microsoft.com/office/drawing/2014/main" id="{4EF77992-B8C3-BC70-50F6-5F14E9A33F5B}"/>
                    </a:ext>
                  </a:extLst>
                </p:cNvPr>
                <p:cNvSpPr/>
                <p:nvPr/>
              </p:nvSpPr>
              <p:spPr>
                <a:xfrm>
                  <a:off x="615484" y="834591"/>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2" name="円弧 121">
                  <a:extLst>
                    <a:ext uri="{FF2B5EF4-FFF2-40B4-BE49-F238E27FC236}">
                      <a16:creationId xmlns:a16="http://schemas.microsoft.com/office/drawing/2014/main" id="{1E8817FB-924C-84B0-E56E-618800EAA8BE}"/>
                    </a:ext>
                  </a:extLst>
                </p:cNvPr>
                <p:cNvSpPr/>
                <p:nvPr/>
              </p:nvSpPr>
              <p:spPr>
                <a:xfrm>
                  <a:off x="809658" y="838840"/>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3" name="円弧 122">
                  <a:extLst>
                    <a:ext uri="{FF2B5EF4-FFF2-40B4-BE49-F238E27FC236}">
                      <a16:creationId xmlns:a16="http://schemas.microsoft.com/office/drawing/2014/main" id="{BAAE5B79-6DE5-AB8D-58E9-01AC6F062955}"/>
                    </a:ext>
                  </a:extLst>
                </p:cNvPr>
                <p:cNvSpPr/>
                <p:nvPr/>
              </p:nvSpPr>
              <p:spPr>
                <a:xfrm>
                  <a:off x="1003931" y="843073"/>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4" name="円弧 123">
                  <a:extLst>
                    <a:ext uri="{FF2B5EF4-FFF2-40B4-BE49-F238E27FC236}">
                      <a16:creationId xmlns:a16="http://schemas.microsoft.com/office/drawing/2014/main" id="{428FA104-2829-5F39-16DD-8859C14DE119}"/>
                    </a:ext>
                  </a:extLst>
                </p:cNvPr>
                <p:cNvSpPr/>
                <p:nvPr/>
              </p:nvSpPr>
              <p:spPr>
                <a:xfrm>
                  <a:off x="1199211" y="847204"/>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5" name="円弧 124">
                  <a:extLst>
                    <a:ext uri="{FF2B5EF4-FFF2-40B4-BE49-F238E27FC236}">
                      <a16:creationId xmlns:a16="http://schemas.microsoft.com/office/drawing/2014/main" id="{2E3D3074-E4BC-D806-2278-CB8203A34C78}"/>
                    </a:ext>
                  </a:extLst>
                </p:cNvPr>
                <p:cNvSpPr/>
                <p:nvPr/>
              </p:nvSpPr>
              <p:spPr>
                <a:xfrm>
                  <a:off x="1398830" y="852468"/>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26" name="円弧 125">
                  <a:extLst>
                    <a:ext uri="{FF2B5EF4-FFF2-40B4-BE49-F238E27FC236}">
                      <a16:creationId xmlns:a16="http://schemas.microsoft.com/office/drawing/2014/main" id="{F2AC3FFF-1363-1D69-C86B-16762F02A996}"/>
                    </a:ext>
                  </a:extLst>
                </p:cNvPr>
                <p:cNvSpPr/>
                <p:nvPr/>
              </p:nvSpPr>
              <p:spPr>
                <a:xfrm>
                  <a:off x="1595712" y="855385"/>
                  <a:ext cx="516626"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43" name="円弧 142">
                  <a:extLst>
                    <a:ext uri="{FF2B5EF4-FFF2-40B4-BE49-F238E27FC236}">
                      <a16:creationId xmlns:a16="http://schemas.microsoft.com/office/drawing/2014/main" id="{EEB6B62A-4CDB-8377-E1E9-2D79F0947060}"/>
                    </a:ext>
                  </a:extLst>
                </p:cNvPr>
                <p:cNvSpPr/>
                <p:nvPr/>
              </p:nvSpPr>
              <p:spPr>
                <a:xfrm flipV="1">
                  <a:off x="613495" y="829384"/>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58" name="円弧 157">
                  <a:extLst>
                    <a:ext uri="{FF2B5EF4-FFF2-40B4-BE49-F238E27FC236}">
                      <a16:creationId xmlns:a16="http://schemas.microsoft.com/office/drawing/2014/main" id="{B644F5B5-A528-35E1-FD4F-BE18A0D41C6B}"/>
                    </a:ext>
                  </a:extLst>
                </p:cNvPr>
                <p:cNvSpPr/>
                <p:nvPr/>
              </p:nvSpPr>
              <p:spPr>
                <a:xfrm flipV="1">
                  <a:off x="810733" y="832918"/>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61" name="円弧 160">
                  <a:extLst>
                    <a:ext uri="{FF2B5EF4-FFF2-40B4-BE49-F238E27FC236}">
                      <a16:creationId xmlns:a16="http://schemas.microsoft.com/office/drawing/2014/main" id="{8661577A-5374-36C5-039F-32F6810CA02D}"/>
                    </a:ext>
                  </a:extLst>
                </p:cNvPr>
                <p:cNvSpPr/>
                <p:nvPr/>
              </p:nvSpPr>
              <p:spPr>
                <a:xfrm flipV="1">
                  <a:off x="1005583" y="8362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62" name="円弧 161">
                  <a:extLst>
                    <a:ext uri="{FF2B5EF4-FFF2-40B4-BE49-F238E27FC236}">
                      <a16:creationId xmlns:a16="http://schemas.microsoft.com/office/drawing/2014/main" id="{57FFFD46-5E64-0970-8176-3B99737D3E41}"/>
                    </a:ext>
                  </a:extLst>
                </p:cNvPr>
                <p:cNvSpPr/>
                <p:nvPr/>
              </p:nvSpPr>
              <p:spPr>
                <a:xfrm flipV="1">
                  <a:off x="1201085" y="841440"/>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63" name="円弧 162">
                  <a:extLst>
                    <a:ext uri="{FF2B5EF4-FFF2-40B4-BE49-F238E27FC236}">
                      <a16:creationId xmlns:a16="http://schemas.microsoft.com/office/drawing/2014/main" id="{B2325B88-6FB1-35CB-A3E9-DC29DCDCB529}"/>
                    </a:ext>
                  </a:extLst>
                </p:cNvPr>
                <p:cNvSpPr/>
                <p:nvPr/>
              </p:nvSpPr>
              <p:spPr>
                <a:xfrm flipV="1">
                  <a:off x="1396652" y="845569"/>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sp>
              <p:nvSpPr>
                <p:cNvPr id="164" name="円弧 163">
                  <a:extLst>
                    <a:ext uri="{FF2B5EF4-FFF2-40B4-BE49-F238E27FC236}">
                      <a16:creationId xmlns:a16="http://schemas.microsoft.com/office/drawing/2014/main" id="{E0D6C11F-EDDA-86BC-8E37-5676F5D6A9D4}"/>
                    </a:ext>
                  </a:extLst>
                </p:cNvPr>
                <p:cNvSpPr/>
                <p:nvPr/>
              </p:nvSpPr>
              <p:spPr>
                <a:xfrm flipV="1">
                  <a:off x="1594321" y="848981"/>
                  <a:ext cx="320785" cy="3734518"/>
                </a:xfrm>
                <a:prstGeom prst="arc">
                  <a:avLst>
                    <a:gd name="adj1" fmla="val 10842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500"/>
                </a:p>
              </p:txBody>
            </p:sp>
          </p:grpSp>
          <p:cxnSp>
            <p:nvCxnSpPr>
              <p:cNvPr id="118" name="直線コネクタ 117">
                <a:extLst>
                  <a:ext uri="{FF2B5EF4-FFF2-40B4-BE49-F238E27FC236}">
                    <a16:creationId xmlns:a16="http://schemas.microsoft.com/office/drawing/2014/main" id="{3159FB5D-0BA6-D883-20FC-596A054C2A16}"/>
                  </a:ext>
                </a:extLst>
              </p:cNvPr>
              <p:cNvCxnSpPr/>
              <p:nvPr/>
            </p:nvCxnSpPr>
            <p:spPr>
              <a:xfrm>
                <a:off x="1474294" y="4425726"/>
                <a:ext cx="80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DEE36C10-DFEB-A7A6-AD73-CCD421B9AC44}"/>
                  </a:ext>
                </a:extLst>
              </p:cNvPr>
              <p:cNvCxnSpPr/>
              <p:nvPr/>
            </p:nvCxnSpPr>
            <p:spPr>
              <a:xfrm>
                <a:off x="2013634" y="4423898"/>
                <a:ext cx="809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3" name="楕円 6">
              <a:extLst>
                <a:ext uri="{FF2B5EF4-FFF2-40B4-BE49-F238E27FC236}">
                  <a16:creationId xmlns:a16="http://schemas.microsoft.com/office/drawing/2014/main" id="{B8F8EA23-1015-9129-64A6-84B71368B4BC}"/>
                </a:ext>
              </a:extLst>
            </p:cNvPr>
            <p:cNvSpPr/>
            <p:nvPr/>
          </p:nvSpPr>
          <p:spPr>
            <a:xfrm>
              <a:off x="2958772" y="5437460"/>
              <a:ext cx="263100" cy="263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ysClr val="windowText" lastClr="000000"/>
                  </a:solidFill>
                </a:rPr>
                <a:t>H</a:t>
              </a:r>
              <a:endParaRPr lang="ja-JP" altLang="en-US" sz="1200" b="1" dirty="0">
                <a:solidFill>
                  <a:sysClr val="windowText" lastClr="000000"/>
                </a:solidFill>
              </a:endParaRPr>
            </a:p>
          </p:txBody>
        </p:sp>
        <p:sp>
          <p:nvSpPr>
            <p:cNvPr id="105" name="楕円 8">
              <a:extLst>
                <a:ext uri="{FF2B5EF4-FFF2-40B4-BE49-F238E27FC236}">
                  <a16:creationId xmlns:a16="http://schemas.microsoft.com/office/drawing/2014/main" id="{E6B05ADA-AC36-6BF0-2F87-F51EF0F62042}"/>
                </a:ext>
              </a:extLst>
            </p:cNvPr>
            <p:cNvSpPr/>
            <p:nvPr/>
          </p:nvSpPr>
          <p:spPr>
            <a:xfrm>
              <a:off x="2236016" y="5459458"/>
              <a:ext cx="263100" cy="263099"/>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ysClr val="windowText" lastClr="000000"/>
                  </a:solidFill>
                </a:rPr>
                <a:t>H</a:t>
              </a:r>
              <a:endParaRPr lang="ja-JP" altLang="en-US" sz="1200" b="1" dirty="0">
                <a:solidFill>
                  <a:sysClr val="windowText" lastClr="000000"/>
                </a:solidFill>
              </a:endParaRPr>
            </a:p>
          </p:txBody>
        </p:sp>
        <p:grpSp>
          <p:nvGrpSpPr>
            <p:cNvPr id="107" name="グループ化 106">
              <a:extLst>
                <a:ext uri="{FF2B5EF4-FFF2-40B4-BE49-F238E27FC236}">
                  <a16:creationId xmlns:a16="http://schemas.microsoft.com/office/drawing/2014/main" id="{74BE698B-4A61-82E2-823A-6FA6FBF6C03E}"/>
                </a:ext>
              </a:extLst>
            </p:cNvPr>
            <p:cNvGrpSpPr/>
            <p:nvPr/>
          </p:nvGrpSpPr>
          <p:grpSpPr>
            <a:xfrm>
              <a:off x="2537963" y="5683069"/>
              <a:ext cx="349552" cy="87770"/>
              <a:chOff x="3148228" y="1338588"/>
              <a:chExt cx="515870" cy="129531"/>
            </a:xfrm>
          </p:grpSpPr>
          <p:sp>
            <p:nvSpPr>
              <p:cNvPr id="115" name="矢印: 右 102">
                <a:extLst>
                  <a:ext uri="{FF2B5EF4-FFF2-40B4-BE49-F238E27FC236}">
                    <a16:creationId xmlns:a16="http://schemas.microsoft.com/office/drawing/2014/main" id="{5EA8F4B2-F50D-7258-24DF-FA703C40CA1C}"/>
                  </a:ext>
                </a:extLst>
              </p:cNvPr>
              <p:cNvSpPr/>
              <p:nvPr/>
            </p:nvSpPr>
            <p:spPr>
              <a:xfrm>
                <a:off x="3148228" y="1338588"/>
                <a:ext cx="258723" cy="12741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p>
            </p:txBody>
          </p:sp>
          <p:sp>
            <p:nvSpPr>
              <p:cNvPr id="116" name="矢印: 右 103">
                <a:extLst>
                  <a:ext uri="{FF2B5EF4-FFF2-40B4-BE49-F238E27FC236}">
                    <a16:creationId xmlns:a16="http://schemas.microsoft.com/office/drawing/2014/main" id="{DF4BDAD1-6A5C-1050-9418-0080F32911C6}"/>
                  </a:ext>
                </a:extLst>
              </p:cNvPr>
              <p:cNvSpPr/>
              <p:nvPr/>
            </p:nvSpPr>
            <p:spPr>
              <a:xfrm flipH="1">
                <a:off x="3405375" y="1340709"/>
                <a:ext cx="258723" cy="12741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p>
            </p:txBody>
          </p:sp>
        </p:grpSp>
        <p:sp>
          <p:nvSpPr>
            <p:cNvPr id="109" name="テキスト ボックス 108">
              <a:extLst>
                <a:ext uri="{FF2B5EF4-FFF2-40B4-BE49-F238E27FC236}">
                  <a16:creationId xmlns:a16="http://schemas.microsoft.com/office/drawing/2014/main" id="{1C4E4CA4-034E-0F36-8315-E90D1E5F5649}"/>
                </a:ext>
              </a:extLst>
            </p:cNvPr>
            <p:cNvSpPr txBox="1"/>
            <p:nvPr/>
          </p:nvSpPr>
          <p:spPr>
            <a:xfrm>
              <a:off x="3194561" y="5378960"/>
              <a:ext cx="488617" cy="360627"/>
            </a:xfrm>
            <a:prstGeom prst="rect">
              <a:avLst/>
            </a:prstGeom>
            <a:noFill/>
            <a:ln>
              <a:noFill/>
            </a:ln>
          </p:spPr>
          <p:txBody>
            <a:bodyPr wrap="square" rtlCol="0" anchor="ctr">
              <a:spAutoFit/>
            </a:bodyPr>
            <a:lstStyle/>
            <a:p>
              <a:r>
                <a:rPr lang="en-US" altLang="ja-JP" sz="900" dirty="0"/>
                <a:t>)</a:t>
              </a:r>
              <a:r>
                <a:rPr lang="en-US" altLang="ja-JP" sz="1200" dirty="0"/>
                <a:t>)</a:t>
              </a:r>
              <a:r>
                <a:rPr lang="en-US" altLang="ja-JP" sz="1500" dirty="0"/>
                <a:t>)</a:t>
              </a:r>
              <a:endParaRPr lang="ja-JP" altLang="en-US" sz="900" dirty="0"/>
            </a:p>
          </p:txBody>
        </p:sp>
        <p:sp>
          <p:nvSpPr>
            <p:cNvPr id="113" name="テキスト ボックス 112">
              <a:extLst>
                <a:ext uri="{FF2B5EF4-FFF2-40B4-BE49-F238E27FC236}">
                  <a16:creationId xmlns:a16="http://schemas.microsoft.com/office/drawing/2014/main" id="{CCB07190-1D4A-CA38-BB79-DC4BF0BBE392}"/>
                </a:ext>
              </a:extLst>
            </p:cNvPr>
            <p:cNvSpPr txBox="1"/>
            <p:nvPr/>
          </p:nvSpPr>
          <p:spPr>
            <a:xfrm>
              <a:off x="1929325" y="5398991"/>
              <a:ext cx="377801" cy="360627"/>
            </a:xfrm>
            <a:prstGeom prst="rect">
              <a:avLst/>
            </a:prstGeom>
            <a:noFill/>
            <a:ln>
              <a:noFill/>
            </a:ln>
          </p:spPr>
          <p:txBody>
            <a:bodyPr wrap="none" rtlCol="0">
              <a:spAutoFit/>
            </a:bodyPr>
            <a:lstStyle/>
            <a:p>
              <a:r>
                <a:rPr lang="en-US" altLang="ja-JP" sz="1500" dirty="0"/>
                <a:t>(</a:t>
              </a:r>
              <a:r>
                <a:rPr lang="en-US" altLang="ja-JP" sz="1200" dirty="0"/>
                <a:t>(</a:t>
              </a:r>
              <a:r>
                <a:rPr lang="en-US" altLang="ja-JP" sz="900" dirty="0"/>
                <a:t>(</a:t>
              </a:r>
              <a:endParaRPr lang="ja-JP" altLang="en-US" sz="900" dirty="0"/>
            </a:p>
          </p:txBody>
        </p:sp>
        <p:sp>
          <p:nvSpPr>
            <p:cNvPr id="114" name="矢印: 左右 99">
              <a:extLst>
                <a:ext uri="{FF2B5EF4-FFF2-40B4-BE49-F238E27FC236}">
                  <a16:creationId xmlns:a16="http://schemas.microsoft.com/office/drawing/2014/main" id="{41C70171-A0D4-930C-943D-192CDA01D233}"/>
                </a:ext>
              </a:extLst>
            </p:cNvPr>
            <p:cNvSpPr/>
            <p:nvPr/>
          </p:nvSpPr>
          <p:spPr>
            <a:xfrm flipV="1">
              <a:off x="2551846" y="5380713"/>
              <a:ext cx="317192" cy="86333"/>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75"/>
            </a:p>
          </p:txBody>
        </p:sp>
      </p:grpSp>
      <p:sp>
        <p:nvSpPr>
          <p:cNvPr id="203" name="正方形/長方形 202">
            <a:extLst>
              <a:ext uri="{FF2B5EF4-FFF2-40B4-BE49-F238E27FC236}">
                <a16:creationId xmlns:a16="http://schemas.microsoft.com/office/drawing/2014/main" id="{005D41F1-7B80-FEF3-941C-B62933909B1F}"/>
              </a:ext>
            </a:extLst>
          </p:cNvPr>
          <p:cNvSpPr/>
          <p:nvPr/>
        </p:nvSpPr>
        <p:spPr>
          <a:xfrm>
            <a:off x="827603" y="3969491"/>
            <a:ext cx="1521983" cy="38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ysClr val="windowText" lastClr="000000"/>
                </a:solidFill>
              </a:rPr>
              <a:t>H/W=0.23 </a:t>
            </a:r>
            <a:r>
              <a:rPr lang="en-US" altLang="ja-JP" sz="1050" i="1" dirty="0">
                <a:solidFill>
                  <a:sysClr val="windowText" lastClr="000000"/>
                </a:solidFill>
              </a:rPr>
              <a:t>T</a:t>
            </a:r>
            <a:r>
              <a:rPr lang="en-US" altLang="ja-JP" sz="1050" dirty="0">
                <a:solidFill>
                  <a:sysClr val="windowText" lastClr="000000"/>
                </a:solidFill>
              </a:rPr>
              <a:t>=400K</a:t>
            </a:r>
          </a:p>
          <a:p>
            <a:r>
              <a:rPr lang="en-US" altLang="ja-JP" sz="1050" i="1" dirty="0" err="1">
                <a:solidFill>
                  <a:sysClr val="windowText" lastClr="000000"/>
                </a:solidFill>
              </a:rPr>
              <a:t>T</a:t>
            </a:r>
            <a:r>
              <a:rPr lang="en-US" altLang="ja-JP" sz="1050" baseline="-25000" dirty="0" err="1">
                <a:solidFill>
                  <a:sysClr val="windowText" lastClr="000000"/>
                </a:solidFill>
              </a:rPr>
              <a:t>i</a:t>
            </a:r>
            <a:r>
              <a:rPr lang="en-US" altLang="ja-JP" sz="1050" dirty="0">
                <a:solidFill>
                  <a:sysClr val="windowText" lastClr="000000"/>
                </a:solidFill>
              </a:rPr>
              <a:t>=2.21eV </a:t>
            </a:r>
            <a:r>
              <a:rPr lang="en-US" altLang="ja-JP" sz="1050" i="1" dirty="0" err="1">
                <a:solidFill>
                  <a:sysClr val="windowText" lastClr="000000"/>
                </a:solidFill>
              </a:rPr>
              <a:t>T</a:t>
            </a:r>
            <a:r>
              <a:rPr lang="en-US" altLang="ja-JP" sz="1050" baseline="-25000" dirty="0" err="1">
                <a:solidFill>
                  <a:sysClr val="windowText" lastClr="000000"/>
                </a:solidFill>
              </a:rPr>
              <a:t>e</a:t>
            </a:r>
            <a:r>
              <a:rPr lang="en-US" altLang="ja-JP" sz="1050" dirty="0">
                <a:solidFill>
                  <a:sysClr val="windowText" lastClr="000000"/>
                </a:solidFill>
              </a:rPr>
              <a:t>=1.74 eV</a:t>
            </a:r>
            <a:endParaRPr lang="ja-JP" altLang="en-US" sz="1050" dirty="0">
              <a:solidFill>
                <a:sysClr val="windowText" lastClr="000000"/>
              </a:solidFill>
            </a:endParaRPr>
          </a:p>
        </p:txBody>
      </p:sp>
      <p:sp>
        <p:nvSpPr>
          <p:cNvPr id="227" name="正方形/長方形 226">
            <a:extLst>
              <a:ext uri="{FF2B5EF4-FFF2-40B4-BE49-F238E27FC236}">
                <a16:creationId xmlns:a16="http://schemas.microsoft.com/office/drawing/2014/main" id="{2D5B08EA-0894-89E4-FD29-A3269540A769}"/>
              </a:ext>
            </a:extLst>
          </p:cNvPr>
          <p:cNvSpPr/>
          <p:nvPr/>
        </p:nvSpPr>
        <p:spPr>
          <a:xfrm>
            <a:off x="3795347" y="3998159"/>
            <a:ext cx="1541661" cy="36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ysClr val="windowText" lastClr="000000"/>
                </a:solidFill>
              </a:rPr>
              <a:t>H/W=0.23 </a:t>
            </a:r>
            <a:r>
              <a:rPr lang="en-US" altLang="ja-JP" sz="1050" i="1" dirty="0">
                <a:solidFill>
                  <a:sysClr val="windowText" lastClr="000000"/>
                </a:solidFill>
              </a:rPr>
              <a:t>T</a:t>
            </a:r>
            <a:r>
              <a:rPr lang="en-US" altLang="ja-JP" sz="1050" dirty="0">
                <a:solidFill>
                  <a:sysClr val="windowText" lastClr="000000"/>
                </a:solidFill>
              </a:rPr>
              <a:t>=400K</a:t>
            </a:r>
          </a:p>
          <a:p>
            <a:r>
              <a:rPr lang="en-US" altLang="ja-JP" sz="1050" i="1" dirty="0" err="1">
                <a:solidFill>
                  <a:sysClr val="windowText" lastClr="000000"/>
                </a:solidFill>
              </a:rPr>
              <a:t>T</a:t>
            </a:r>
            <a:r>
              <a:rPr lang="en-US" altLang="ja-JP" sz="1050" baseline="-25000" dirty="0" err="1">
                <a:solidFill>
                  <a:sysClr val="windowText" lastClr="000000"/>
                </a:solidFill>
              </a:rPr>
              <a:t>i</a:t>
            </a:r>
            <a:r>
              <a:rPr lang="en-US" altLang="ja-JP" sz="1050" dirty="0">
                <a:solidFill>
                  <a:sysClr val="windowText" lastClr="000000"/>
                </a:solidFill>
              </a:rPr>
              <a:t>=2.21eV </a:t>
            </a:r>
            <a:r>
              <a:rPr lang="en-US" altLang="ja-JP" sz="1050" i="1" dirty="0" err="1">
                <a:solidFill>
                  <a:sysClr val="windowText" lastClr="000000"/>
                </a:solidFill>
              </a:rPr>
              <a:t>T</a:t>
            </a:r>
            <a:r>
              <a:rPr lang="en-US" altLang="ja-JP" sz="1050" baseline="-25000" dirty="0" err="1">
                <a:solidFill>
                  <a:sysClr val="windowText" lastClr="000000"/>
                </a:solidFill>
              </a:rPr>
              <a:t>e</a:t>
            </a:r>
            <a:r>
              <a:rPr lang="en-US" altLang="ja-JP" sz="1050" dirty="0">
                <a:solidFill>
                  <a:sysClr val="windowText" lastClr="000000"/>
                </a:solidFill>
              </a:rPr>
              <a:t>=1.74 eV</a:t>
            </a:r>
            <a:endParaRPr lang="ja-JP" altLang="en-US" sz="1050" dirty="0">
              <a:solidFill>
                <a:sysClr val="windowText" lastClr="000000"/>
              </a:solidFill>
            </a:endParaRPr>
          </a:p>
        </p:txBody>
      </p:sp>
      <p:sp>
        <p:nvSpPr>
          <p:cNvPr id="228" name="テキスト ボックス 227">
            <a:extLst>
              <a:ext uri="{FF2B5EF4-FFF2-40B4-BE49-F238E27FC236}">
                <a16:creationId xmlns:a16="http://schemas.microsoft.com/office/drawing/2014/main" id="{8C2CCACA-ED8F-9794-5104-B5060F6875BA}"/>
              </a:ext>
            </a:extLst>
          </p:cNvPr>
          <p:cNvSpPr txBox="1"/>
          <p:nvPr/>
        </p:nvSpPr>
        <p:spPr>
          <a:xfrm>
            <a:off x="6247920" y="3237408"/>
            <a:ext cx="2530552" cy="715581"/>
          </a:xfrm>
          <a:prstGeom prst="rect">
            <a:avLst/>
          </a:prstGeom>
          <a:noFill/>
        </p:spPr>
        <p:txBody>
          <a:bodyPr wrap="square">
            <a:spAutoFit/>
          </a:bodyPr>
          <a:lstStyle/>
          <a:p>
            <a:r>
              <a:rPr lang="en" altLang="ja-JP" sz="1350" dirty="0"/>
              <a:t>Atom translational energy distribution Prediction model loss function (MSE)</a:t>
            </a:r>
            <a:endParaRPr lang="en-US" altLang="ja-JP" sz="1350" b="1" dirty="0"/>
          </a:p>
        </p:txBody>
      </p:sp>
      <p:sp>
        <p:nvSpPr>
          <p:cNvPr id="229" name="テキスト ボックス 228">
            <a:extLst>
              <a:ext uri="{FF2B5EF4-FFF2-40B4-BE49-F238E27FC236}">
                <a16:creationId xmlns:a16="http://schemas.microsoft.com/office/drawing/2014/main" id="{7985FDAA-6E51-0DED-8D19-CB55740FA261}"/>
              </a:ext>
            </a:extLst>
          </p:cNvPr>
          <p:cNvSpPr txBox="1"/>
          <p:nvPr/>
        </p:nvSpPr>
        <p:spPr>
          <a:xfrm>
            <a:off x="5877728" y="1283944"/>
            <a:ext cx="3063423" cy="507831"/>
          </a:xfrm>
          <a:prstGeom prst="rect">
            <a:avLst/>
          </a:prstGeom>
          <a:noFill/>
        </p:spPr>
        <p:txBody>
          <a:bodyPr wrap="square">
            <a:spAutoFit/>
          </a:bodyPr>
          <a:lstStyle/>
          <a:p>
            <a:r>
              <a:rPr lang="en" altLang="ja-JP" sz="1350" dirty="0">
                <a:solidFill>
                  <a:srgbClr val="202124"/>
                </a:solidFill>
                <a:latin typeface="arial" panose="020B0604020202020204" pitchFamily="34" charset="0"/>
              </a:rPr>
              <a:t>Atom translational energy distribution prediction model</a:t>
            </a:r>
            <a:endParaRPr lang="ja-JP" altLang="en-US" sz="1350"/>
          </a:p>
        </p:txBody>
      </p:sp>
    </p:spTree>
    <p:extLst>
      <p:ext uri="{BB962C8B-B14F-4D97-AF65-F5344CB8AC3E}">
        <p14:creationId xmlns:p14="http://schemas.microsoft.com/office/powerpoint/2010/main" val="1415109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a16="http://schemas.microsoft.com/office/drawing/2014/main" id="{2E280870-C613-F48E-9526-6650B79D068B}"/>
              </a:ext>
            </a:extLst>
          </p:cNvPr>
          <p:cNvGrpSpPr/>
          <p:nvPr/>
        </p:nvGrpSpPr>
        <p:grpSpPr>
          <a:xfrm>
            <a:off x="216313" y="1423356"/>
            <a:ext cx="3433084" cy="2049491"/>
            <a:chOff x="381542" y="3313834"/>
            <a:chExt cx="4577445" cy="2732655"/>
          </a:xfrm>
        </p:grpSpPr>
        <p:pic>
          <p:nvPicPr>
            <p:cNvPr id="49" name="図 48">
              <a:extLst>
                <a:ext uri="{FF2B5EF4-FFF2-40B4-BE49-F238E27FC236}">
                  <a16:creationId xmlns:a16="http://schemas.microsoft.com/office/drawing/2014/main" id="{83C05E0D-83E6-5524-6F06-3C562F9BF85E}"/>
                </a:ext>
              </a:extLst>
            </p:cNvPr>
            <p:cNvPicPr>
              <a:picLocks noChangeAspect="1"/>
            </p:cNvPicPr>
            <p:nvPr/>
          </p:nvPicPr>
          <p:blipFill>
            <a:blip r:embed="rId3"/>
            <a:stretch>
              <a:fillRect/>
            </a:stretch>
          </p:blipFill>
          <p:spPr>
            <a:xfrm>
              <a:off x="381542" y="3494387"/>
              <a:ext cx="4176122" cy="2371550"/>
            </a:xfrm>
            <a:prstGeom prst="rect">
              <a:avLst/>
            </a:prstGeom>
          </p:spPr>
        </p:pic>
        <p:sp>
          <p:nvSpPr>
            <p:cNvPr id="50" name="正方形/長方形 49">
              <a:extLst>
                <a:ext uri="{FF2B5EF4-FFF2-40B4-BE49-F238E27FC236}">
                  <a16:creationId xmlns:a16="http://schemas.microsoft.com/office/drawing/2014/main" id="{8DC4EB05-E3AF-06AF-FEE3-354CAB6820F8}"/>
                </a:ext>
              </a:extLst>
            </p:cNvPr>
            <p:cNvSpPr/>
            <p:nvPr/>
          </p:nvSpPr>
          <p:spPr>
            <a:xfrm>
              <a:off x="2145702" y="3313834"/>
              <a:ext cx="2813285" cy="2732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游ゴシック" panose="020F0502020204030204"/>
                <a:ea typeface="游ゴシック" panose="020B0400000000000000" pitchFamily="34" charset="-128"/>
              </a:endParaRPr>
            </a:p>
          </p:txBody>
        </p:sp>
      </p:grpSp>
      <p:sp>
        <p:nvSpPr>
          <p:cNvPr id="2" name="スライド番号プレースホルダー 1">
            <a:extLst>
              <a:ext uri="{FF2B5EF4-FFF2-40B4-BE49-F238E27FC236}">
                <a16:creationId xmlns:a16="http://schemas.microsoft.com/office/drawing/2014/main" id="{645FE8B2-1531-E98C-512D-5C86A25CFFAC}"/>
              </a:ext>
            </a:extLst>
          </p:cNvPr>
          <p:cNvSpPr>
            <a:spLocks noGrp="1"/>
          </p:cNvSpPr>
          <p:nvPr>
            <p:ph type="sldNum" sz="quarter" idx="12"/>
          </p:nvPr>
        </p:nvSpPr>
        <p:spPr/>
        <p:txBody>
          <a:bodyPr/>
          <a:lstStyle/>
          <a:p>
            <a:pPr defTabSz="685800">
              <a:defRPr/>
            </a:pPr>
            <a:fld id="{5CB26D4D-4F27-4FA3-AF14-F0D5B9A3974A}" type="slidenum">
              <a:rPr kumimoji="1" lang="en-US" altLang="ja-JP">
                <a:solidFill>
                  <a:prstClr val="black">
                    <a:tint val="75000"/>
                  </a:prstClr>
                </a:solidFill>
                <a:latin typeface="游ゴシック" panose="020F0502020204030204"/>
                <a:ea typeface="游ゴシック" panose="020B0400000000000000" pitchFamily="34" charset="-128"/>
              </a:rPr>
              <a:pPr defTabSz="685800">
                <a:defRPr/>
              </a:pPr>
              <a:t>44</a:t>
            </a:fld>
            <a:endParaRPr kumimoji="1" lang="en-US" altLang="ja-JP" dirty="0">
              <a:solidFill>
                <a:prstClr val="black">
                  <a:tint val="75000"/>
                </a:prstClr>
              </a:solidFill>
              <a:latin typeface="游ゴシック" panose="020F0502020204030204"/>
              <a:ea typeface="游ゴシック" panose="020B0400000000000000" pitchFamily="34" charset="-128"/>
            </a:endParaRP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E3E973C8-1FE0-EB81-407F-7BE6BECA3313}"/>
                  </a:ext>
                </a:extLst>
              </p:cNvPr>
              <p:cNvSpPr txBox="1"/>
              <p:nvPr/>
            </p:nvSpPr>
            <p:spPr>
              <a:xfrm>
                <a:off x="1975359" y="1512166"/>
                <a:ext cx="2789418" cy="527004"/>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kumimoji="1" lang="en-US" altLang="ja-JP" sz="1350" i="1">
                              <a:solidFill>
                                <a:prstClr val="black"/>
                              </a:solidFill>
                              <a:latin typeface="Cambria Math" panose="02040503050406030204" pitchFamily="18" charset="0"/>
                            </a:rPr>
                          </m:ctrlPr>
                        </m:sSubPr>
                        <m:e>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nary>
                        <m:naryPr>
                          <m:chr m:val="∑"/>
                          <m:supHide m:val="on"/>
                          <m:ctrlPr>
                            <a:rPr kumimoji="1" lang="ja-JP" altLang="en-US" sz="1350" i="1">
                              <a:solidFill>
                                <a:prstClr val="black"/>
                              </a:solidFill>
                              <a:latin typeface="Cambria Math" panose="02040503050406030204" pitchFamily="18" charset="0"/>
                            </a:rPr>
                          </m:ctrlPr>
                        </m:naryPr>
                        <m:sub>
                          <m:r>
                            <m:rPr>
                              <m:brk m:alnAt="7"/>
                            </m:rP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sub>
                        <m:sup/>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m:rPr>
                                  <m:sty m:val="p"/>
                                </m:rPr>
                                <a:rPr kumimoji="1" lang="en-US" altLang="ja-JP" sz="1350">
                                  <a:solidFill>
                                    <a:prstClr val="black"/>
                                  </a:solidFill>
                                  <a:latin typeface="Cambria Math" panose="02040503050406030204" pitchFamily="18" charset="0"/>
                                </a:rPr>
                                <m:t>e</m:t>
                              </m:r>
                            </m:sub>
                          </m:sSub>
                          <m:d>
                            <m:dPr>
                              <m:ctrlPr>
                                <a:rPr kumimoji="1" lang="en-US" altLang="ja-JP" sz="1350" i="1">
                                  <a:solidFill>
                                    <a:prstClr val="black"/>
                                  </a:solidFill>
                                  <a:latin typeface="Cambria Math" panose="02040503050406030204" pitchFamily="18" charset="0"/>
                                </a:rPr>
                              </m:ctrlPr>
                            </m:dPr>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𝑇</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𝑛</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𝑛</m:t>
                              </m:r>
                            </m:e>
                            <m:sub>
                              <m:r>
                                <m:rPr>
                                  <m:sty m:val="p"/>
                                </m:rPr>
                                <a:rPr kumimoji="1" lang="en-US" altLang="ja-JP" sz="1350">
                                  <a:solidFill>
                                    <a:prstClr val="black"/>
                                  </a:solidFill>
                                  <a:latin typeface="Cambria Math" panose="02040503050406030204" pitchFamily="18" charset="0"/>
                                </a:rPr>
                                <m:t>e</m:t>
                              </m:r>
                            </m:sub>
                          </m:sSub>
                        </m:e>
                      </m:nary>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m:t>
                      </m:r>
                    </m:oMath>
                  </m:oMathPara>
                </a14:m>
                <a:endParaRPr kumimoji="1" lang="ja-JP" altLang="en-US" sz="1350" dirty="0">
                  <a:solidFill>
                    <a:prstClr val="black"/>
                  </a:solidFill>
                  <a:latin typeface="游ゴシック" panose="020F0502020204030204"/>
                  <a:ea typeface="游ゴシック" panose="020B0400000000000000" pitchFamily="34" charset="-128"/>
                </a:endParaRPr>
              </a:p>
            </p:txBody>
          </p:sp>
        </mc:Choice>
        <mc:Fallback xmlns="">
          <p:sp>
            <p:nvSpPr>
              <p:cNvPr id="3" name="テキスト ボックス 2">
                <a:extLst>
                  <a:ext uri="{FF2B5EF4-FFF2-40B4-BE49-F238E27FC236}">
                    <a16:creationId xmlns:a16="http://schemas.microsoft.com/office/drawing/2014/main" id="{E3E973C8-1FE0-EB81-407F-7BE6BECA3313}"/>
                  </a:ext>
                </a:extLst>
              </p:cNvPr>
              <p:cNvSpPr txBox="1">
                <a:spLocks noRot="1" noChangeAspect="1" noMove="1" noResize="1" noEditPoints="1" noAdjustHandles="1" noChangeArrowheads="1" noChangeShapeType="1" noTextEdit="1"/>
              </p:cNvSpPr>
              <p:nvPr/>
            </p:nvSpPr>
            <p:spPr>
              <a:xfrm>
                <a:off x="1975359" y="1512166"/>
                <a:ext cx="2789418" cy="527004"/>
              </a:xfrm>
              <a:prstGeom prst="rect">
                <a:avLst/>
              </a:prstGeom>
              <a:blipFill>
                <a:blip r:embed="rId4"/>
                <a:stretch>
                  <a:fillRect l="-5430" t="-150000" r="-1357" b="-2047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D3E4066-A8A3-B851-C00C-CBF3DF959F12}"/>
                  </a:ext>
                </a:extLst>
              </p:cNvPr>
              <p:cNvSpPr txBox="1"/>
              <p:nvPr/>
            </p:nvSpPr>
            <p:spPr>
              <a:xfrm>
                <a:off x="1863680" y="2155955"/>
                <a:ext cx="2962542" cy="527004"/>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kumimoji="1" lang="en-US" altLang="ja-JP" sz="1350" i="1">
                              <a:solidFill>
                                <a:prstClr val="black"/>
                              </a:solidFill>
                              <a:latin typeface="Cambria Math" panose="02040503050406030204" pitchFamily="18" charset="0"/>
                            </a:rPr>
                          </m:ctrlPr>
                        </m:sSubPr>
                        <m:e>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e>
                        <m:sub>
                          <m:r>
                            <m:rPr>
                              <m:sty m:val="p"/>
                            </m:rPr>
                            <a:rPr kumimoji="1" lang="en-US" altLang="ja-JP" sz="1350">
                              <a:solidFill>
                                <a:prstClr val="black"/>
                              </a:solidFill>
                              <a:latin typeface="Cambria Math" panose="02040503050406030204" pitchFamily="18" charset="0"/>
                            </a:rPr>
                            <m:t>H</m:t>
                          </m:r>
                          <m:r>
                            <a:rPr kumimoji="1" lang="en-US" altLang="ja-JP" sz="1350" baseline="30000">
                              <a:solidFill>
                                <a:prstClr val="black"/>
                              </a:solidFill>
                              <a:latin typeface="Cambria Math" panose="02040503050406030204" pitchFamily="18" charset="0"/>
                            </a:rPr>
                            <m:t>+</m:t>
                          </m:r>
                        </m:sub>
                      </m:sSub>
                      <m:r>
                        <a:rPr kumimoji="1" lang="en-US" altLang="ja-JP" sz="1350" i="1">
                          <a:solidFill>
                            <a:prstClr val="black"/>
                          </a:solidFill>
                          <a:latin typeface="Cambria Math" panose="02040503050406030204" pitchFamily="18" charset="0"/>
                        </a:rPr>
                        <m:t>=</m:t>
                      </m:r>
                      <m:nary>
                        <m:naryPr>
                          <m:chr m:val="∑"/>
                          <m:supHide m:val="on"/>
                          <m:ctrlPr>
                            <a:rPr kumimoji="1" lang="ja-JP" altLang="en-US" sz="1350" i="1">
                              <a:solidFill>
                                <a:prstClr val="black"/>
                              </a:solidFill>
                              <a:latin typeface="Cambria Math" panose="02040503050406030204" pitchFamily="18" charset="0"/>
                            </a:rPr>
                          </m:ctrlPr>
                        </m:naryPr>
                        <m:sub>
                          <m:r>
                            <m:rPr>
                              <m:brk m:alnAt="7"/>
                            </m:rP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sub>
                        <m:sup/>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m:rPr>
                                  <m:sty m:val="p"/>
                                </m:rPr>
                                <a:rPr kumimoji="1" lang="en-US" altLang="ja-JP" sz="1350">
                                  <a:solidFill>
                                    <a:prstClr val="black"/>
                                  </a:solidFill>
                                  <a:latin typeface="Cambria Math" panose="02040503050406030204" pitchFamily="18" charset="0"/>
                                </a:rPr>
                                <m:t>H</m:t>
                              </m:r>
                              <m:r>
                                <a:rPr kumimoji="1" lang="en-US" altLang="ja-JP" sz="1350" baseline="30000">
                                  <a:solidFill>
                                    <a:prstClr val="black"/>
                                  </a:solidFill>
                                  <a:latin typeface="Cambria Math" panose="02040503050406030204" pitchFamily="18" charset="0"/>
                                </a:rPr>
                                <m:t>+</m:t>
                              </m:r>
                            </m:sub>
                          </m:sSub>
                          <m:d>
                            <m:dPr>
                              <m:ctrlPr>
                                <a:rPr kumimoji="1" lang="en-US" altLang="ja-JP" sz="1350" i="1">
                                  <a:solidFill>
                                    <a:prstClr val="black"/>
                                  </a:solidFill>
                                  <a:latin typeface="Cambria Math" panose="02040503050406030204" pitchFamily="18" charset="0"/>
                                </a:rPr>
                              </m:ctrlPr>
                            </m:dPr>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𝑇</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𝑛</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𝑛</m:t>
                              </m:r>
                            </m:e>
                            <m:sub>
                              <m:r>
                                <m:rPr>
                                  <m:sty m:val="p"/>
                                </m:rPr>
                                <a:rPr kumimoji="1" lang="en-US" altLang="ja-JP" sz="1350">
                                  <a:solidFill>
                                    <a:prstClr val="black"/>
                                  </a:solidFill>
                                  <a:latin typeface="Cambria Math" panose="02040503050406030204" pitchFamily="18" charset="0"/>
                                </a:rPr>
                                <m:t>e</m:t>
                              </m:r>
                            </m:sub>
                          </m:sSub>
                        </m:e>
                      </m:nary>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m:t>
                      </m:r>
                    </m:oMath>
                  </m:oMathPara>
                </a14:m>
                <a:endParaRPr kumimoji="1" lang="ja-JP" altLang="en-US" sz="1350" dirty="0">
                  <a:solidFill>
                    <a:prstClr val="black"/>
                  </a:solidFill>
                  <a:latin typeface="游ゴシック" panose="020F0502020204030204"/>
                  <a:ea typeface="游ゴシック" panose="020B0400000000000000" pitchFamily="34" charset="-128"/>
                </a:endParaRPr>
              </a:p>
            </p:txBody>
          </p:sp>
        </mc:Choice>
        <mc:Fallback xmlns="">
          <p:sp>
            <p:nvSpPr>
              <p:cNvPr id="4" name="テキスト ボックス 3">
                <a:extLst>
                  <a:ext uri="{FF2B5EF4-FFF2-40B4-BE49-F238E27FC236}">
                    <a16:creationId xmlns:a16="http://schemas.microsoft.com/office/drawing/2014/main" id="{1D3E4066-A8A3-B851-C00C-CBF3DF959F12}"/>
                  </a:ext>
                </a:extLst>
              </p:cNvPr>
              <p:cNvSpPr txBox="1">
                <a:spLocks noRot="1" noChangeAspect="1" noMove="1" noResize="1" noEditPoints="1" noAdjustHandles="1" noChangeArrowheads="1" noChangeShapeType="1" noTextEdit="1"/>
              </p:cNvSpPr>
              <p:nvPr/>
            </p:nvSpPr>
            <p:spPr>
              <a:xfrm>
                <a:off x="1863680" y="2155955"/>
                <a:ext cx="2962542" cy="527004"/>
              </a:xfrm>
              <a:prstGeom prst="rect">
                <a:avLst/>
              </a:prstGeom>
              <a:blipFill>
                <a:blip r:embed="rId5"/>
                <a:stretch>
                  <a:fillRect l="-2128" t="-144186" r="-1277" b="-20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54DB1464-03B3-45A8-9C3E-E65F08F7C54D}"/>
                  </a:ext>
                </a:extLst>
              </p:cNvPr>
              <p:cNvSpPr txBox="1"/>
              <p:nvPr/>
            </p:nvSpPr>
            <p:spPr>
              <a:xfrm>
                <a:off x="1936320" y="2820641"/>
                <a:ext cx="2866362" cy="527004"/>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kumimoji="1" lang="en-US" altLang="ja-JP" sz="1350" i="1">
                              <a:solidFill>
                                <a:prstClr val="black"/>
                              </a:solidFill>
                              <a:latin typeface="Cambria Math" panose="02040503050406030204" pitchFamily="18" charset="0"/>
                            </a:rPr>
                          </m:ctrlPr>
                        </m:sSubPr>
                        <m:e>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e>
                        <m:sub>
                          <m:r>
                            <m:rPr>
                              <m:sty m:val="p"/>
                            </m:rPr>
                            <a:rPr kumimoji="1" lang="en-US" altLang="ja-JP" sz="1350">
                              <a:solidFill>
                                <a:prstClr val="black"/>
                              </a:solidFill>
                              <a:latin typeface="Cambria Math" panose="02040503050406030204" pitchFamily="18" charset="0"/>
                            </a:rPr>
                            <m:t>H</m:t>
                          </m:r>
                        </m:sub>
                      </m:sSub>
                      <m:r>
                        <a:rPr kumimoji="1" lang="en-US" altLang="ja-JP" sz="1350" i="1">
                          <a:solidFill>
                            <a:prstClr val="black"/>
                          </a:solidFill>
                          <a:latin typeface="Cambria Math" panose="02040503050406030204" pitchFamily="18" charset="0"/>
                        </a:rPr>
                        <m:t>=</m:t>
                      </m:r>
                      <m:nary>
                        <m:naryPr>
                          <m:chr m:val="∑"/>
                          <m:supHide m:val="on"/>
                          <m:ctrlPr>
                            <a:rPr kumimoji="1" lang="ja-JP" altLang="en-US" sz="1350" i="1">
                              <a:solidFill>
                                <a:prstClr val="black"/>
                              </a:solidFill>
                              <a:latin typeface="Cambria Math" panose="02040503050406030204" pitchFamily="18" charset="0"/>
                            </a:rPr>
                          </m:ctrlPr>
                        </m:naryPr>
                        <m:sub>
                          <m:r>
                            <m:rPr>
                              <m:brk m:alnAt="7"/>
                            </m:rP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sub>
                        <m:sup/>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m:rPr>
                                  <m:sty m:val="p"/>
                                </m:rPr>
                                <a:rPr kumimoji="1" lang="en-US" altLang="ja-JP" sz="1350">
                                  <a:solidFill>
                                    <a:prstClr val="black"/>
                                  </a:solidFill>
                                  <a:latin typeface="Cambria Math" panose="02040503050406030204" pitchFamily="18" charset="0"/>
                                </a:rPr>
                                <m:t>H</m:t>
                              </m:r>
                            </m:sub>
                          </m:sSub>
                          <m:d>
                            <m:dPr>
                              <m:ctrlPr>
                                <a:rPr kumimoji="1" lang="en-US" altLang="ja-JP" sz="1350" i="1">
                                  <a:solidFill>
                                    <a:prstClr val="black"/>
                                  </a:solidFill>
                                  <a:latin typeface="Cambria Math" panose="02040503050406030204" pitchFamily="18" charset="0"/>
                                </a:rPr>
                              </m:ctrlPr>
                            </m:dPr>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𝑇</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𝑛</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𝑛</m:t>
                              </m:r>
                            </m:e>
                            <m:sub>
                              <m:r>
                                <m:rPr>
                                  <m:sty m:val="p"/>
                                </m:rPr>
                                <a:rPr kumimoji="1" lang="en-US" altLang="ja-JP" sz="1350">
                                  <a:solidFill>
                                    <a:prstClr val="black"/>
                                  </a:solidFill>
                                  <a:latin typeface="Cambria Math" panose="02040503050406030204" pitchFamily="18" charset="0"/>
                                </a:rPr>
                                <m:t>H</m:t>
                              </m:r>
                            </m:sub>
                          </m:sSub>
                        </m:e>
                      </m:nary>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m:t>
                      </m:r>
                    </m:oMath>
                  </m:oMathPara>
                </a14:m>
                <a:endParaRPr kumimoji="1" lang="ja-JP" altLang="en-US" sz="1350" dirty="0">
                  <a:solidFill>
                    <a:prstClr val="black"/>
                  </a:solidFill>
                  <a:latin typeface="游ゴシック" panose="020F0502020204030204"/>
                  <a:ea typeface="游ゴシック" panose="020B0400000000000000" pitchFamily="34" charset="-128"/>
                </a:endParaRPr>
              </a:p>
            </p:txBody>
          </p:sp>
        </mc:Choice>
        <mc:Fallback xmlns="">
          <p:sp>
            <p:nvSpPr>
              <p:cNvPr id="5" name="テキスト ボックス 4">
                <a:extLst>
                  <a:ext uri="{FF2B5EF4-FFF2-40B4-BE49-F238E27FC236}">
                    <a16:creationId xmlns:a16="http://schemas.microsoft.com/office/drawing/2014/main" id="{54DB1464-03B3-45A8-9C3E-E65F08F7C54D}"/>
                  </a:ext>
                </a:extLst>
              </p:cNvPr>
              <p:cNvSpPr txBox="1">
                <a:spLocks noRot="1" noChangeAspect="1" noMove="1" noResize="1" noEditPoints="1" noAdjustHandles="1" noChangeArrowheads="1" noChangeShapeType="1" noTextEdit="1"/>
              </p:cNvSpPr>
              <p:nvPr/>
            </p:nvSpPr>
            <p:spPr>
              <a:xfrm>
                <a:off x="1936320" y="2820641"/>
                <a:ext cx="2866362" cy="527004"/>
              </a:xfrm>
              <a:prstGeom prst="rect">
                <a:avLst/>
              </a:prstGeom>
              <a:blipFill>
                <a:blip r:embed="rId6"/>
                <a:stretch>
                  <a:fillRect l="-4405" t="-150000" r="-1322" b="-204762"/>
                </a:stretch>
              </a:blipFill>
            </p:spPr>
            <p:txBody>
              <a:bodyPr/>
              <a:lstStyle/>
              <a:p>
                <a:r>
                  <a:rPr lang="ja-JP" altLang="en-US">
                    <a:noFill/>
                  </a:rPr>
                  <a:t> </a:t>
                </a:r>
              </a:p>
            </p:txBody>
          </p:sp>
        </mc:Fallback>
      </mc:AlternateContent>
      <p:sp>
        <p:nvSpPr>
          <p:cNvPr id="13" name="タイトル 1">
            <a:extLst>
              <a:ext uri="{FF2B5EF4-FFF2-40B4-BE49-F238E27FC236}">
                <a16:creationId xmlns:a16="http://schemas.microsoft.com/office/drawing/2014/main" id="{3957B03E-F91D-153F-3F44-70DDE7C56394}"/>
              </a:ext>
            </a:extLst>
          </p:cNvPr>
          <p:cNvSpPr>
            <a:spLocks/>
          </p:cNvSpPr>
          <p:nvPr/>
        </p:nvSpPr>
        <p:spPr bwMode="auto">
          <a:xfrm>
            <a:off x="1143000" y="921517"/>
            <a:ext cx="6858000" cy="783278"/>
          </a:xfrm>
          <a:prstGeom prst="rect">
            <a:avLst/>
          </a:prstGeom>
          <a:noFill/>
          <a:ln w="9525">
            <a:noFill/>
            <a:miter lim="800000"/>
            <a:headEnd/>
            <a:tailEnd/>
          </a:ln>
        </p:spPr>
        <p:txBody>
          <a:bodyPr anchor="ctr"/>
          <a:lstStyle/>
          <a:p>
            <a:pPr algn="ctr" defTabSz="342900">
              <a:lnSpc>
                <a:spcPct val="90000"/>
              </a:lnSpc>
              <a:defRPr/>
            </a:pPr>
            <a:endParaRPr kumimoji="1" lang="en" altLang="ja-JP" sz="2100" dirty="0">
              <a:solidFill>
                <a:prstClr val="black"/>
              </a:solidFill>
              <a:latin typeface="游ゴシック" panose="020F0502020204030204"/>
              <a:ea typeface="游ゴシック" panose="020B0400000000000000" pitchFamily="34" charset="-128"/>
            </a:endParaRPr>
          </a:p>
        </p:txBody>
      </p:sp>
      <p:sp>
        <p:nvSpPr>
          <p:cNvPr id="15" name="テキスト ボックス 14">
            <a:extLst>
              <a:ext uri="{FF2B5EF4-FFF2-40B4-BE49-F238E27FC236}">
                <a16:creationId xmlns:a16="http://schemas.microsoft.com/office/drawing/2014/main" id="{D110262C-4FF4-0AF3-8996-5D9E52B497FA}"/>
              </a:ext>
            </a:extLst>
          </p:cNvPr>
          <p:cNvSpPr txBox="1"/>
          <p:nvPr/>
        </p:nvSpPr>
        <p:spPr>
          <a:xfrm>
            <a:off x="112948" y="481160"/>
            <a:ext cx="8911233" cy="461665"/>
          </a:xfrm>
          <a:prstGeom prst="rect">
            <a:avLst/>
          </a:prstGeom>
          <a:noFill/>
        </p:spPr>
        <p:txBody>
          <a:bodyPr wrap="square" rtlCol="0">
            <a:spAutoFit/>
          </a:bodyPr>
          <a:lstStyle/>
          <a:p>
            <a:pPr algn="ctr" defTabSz="685800"/>
            <a:r>
              <a:rPr kumimoji="1" lang="en" altLang="ja-JP" sz="2400" b="1" dirty="0">
                <a:solidFill>
                  <a:prstClr val="black"/>
                </a:solidFill>
                <a:latin typeface="游ゴシック" panose="020F0502020204030204"/>
                <a:ea typeface="游ゴシック" panose="020B0400000000000000" pitchFamily="34" charset="-128"/>
              </a:rPr>
              <a:t>Energy absorption due to excitation of rovibrational states</a:t>
            </a:r>
            <a:endParaRPr kumimoji="1" lang="ja-JP" altLang="en-US" sz="2400" b="1" dirty="0">
              <a:solidFill>
                <a:prstClr val="black"/>
              </a:solidFill>
              <a:latin typeface="游ゴシック" panose="020F0502020204030204"/>
              <a:ea typeface="游ゴシック" panose="020B0400000000000000" pitchFamily="34" charset="-128"/>
            </a:endParaRPr>
          </a:p>
        </p:txBody>
      </p:sp>
      <p:pic>
        <p:nvPicPr>
          <p:cNvPr id="18" name="図 17" descr="テーブル&#10;&#10;自動的に生成された説明">
            <a:extLst>
              <a:ext uri="{FF2B5EF4-FFF2-40B4-BE49-F238E27FC236}">
                <a16:creationId xmlns:a16="http://schemas.microsoft.com/office/drawing/2014/main" id="{A344BD5E-1A47-2E53-FD82-2A3029CB86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4640"/>
            <a:ext cx="9144000" cy="1302348"/>
          </a:xfrm>
          <a:prstGeom prst="rect">
            <a:avLst/>
          </a:prstGeom>
        </p:spPr>
      </p:pic>
      <p:sp>
        <p:nvSpPr>
          <p:cNvPr id="11" name="四角形: 角を丸くする 10">
            <a:extLst>
              <a:ext uri="{FF2B5EF4-FFF2-40B4-BE49-F238E27FC236}">
                <a16:creationId xmlns:a16="http://schemas.microsoft.com/office/drawing/2014/main" id="{6B904C89-3413-D0E1-08A9-A0F0D2877D51}"/>
              </a:ext>
            </a:extLst>
          </p:cNvPr>
          <p:cNvSpPr/>
          <p:nvPr/>
        </p:nvSpPr>
        <p:spPr>
          <a:xfrm>
            <a:off x="162367" y="4179839"/>
            <a:ext cx="581891" cy="1461655"/>
          </a:xfrm>
          <a:prstGeom prst="round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游ゴシック" panose="020F0502020204030204"/>
              <a:ea typeface="游ゴシック" panose="020B0400000000000000" pitchFamily="34" charset="-128"/>
            </a:endParaRPr>
          </a:p>
        </p:txBody>
      </p:sp>
      <p:sp>
        <p:nvSpPr>
          <p:cNvPr id="12" name="四角形: 角を丸くする 11">
            <a:extLst>
              <a:ext uri="{FF2B5EF4-FFF2-40B4-BE49-F238E27FC236}">
                <a16:creationId xmlns:a16="http://schemas.microsoft.com/office/drawing/2014/main" id="{14FC9959-51B1-7EB2-862D-3FB27E3A7BB4}"/>
              </a:ext>
            </a:extLst>
          </p:cNvPr>
          <p:cNvSpPr/>
          <p:nvPr/>
        </p:nvSpPr>
        <p:spPr>
          <a:xfrm>
            <a:off x="5914279" y="4179839"/>
            <a:ext cx="924791" cy="1461655"/>
          </a:xfrm>
          <a:prstGeom prst="round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游ゴシック" panose="020F0502020204030204"/>
              <a:ea typeface="游ゴシック" panose="020B0400000000000000" pitchFamily="34" charset="-128"/>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CF3ED739-E169-286B-2EE4-82A9965E116E}"/>
                  </a:ext>
                </a:extLst>
              </p:cNvPr>
              <p:cNvSpPr txBox="1"/>
              <p:nvPr/>
            </p:nvSpPr>
            <p:spPr>
              <a:xfrm>
                <a:off x="5184438" y="2808946"/>
                <a:ext cx="3581138" cy="507831"/>
              </a:xfrm>
              <a:prstGeom prst="rect">
                <a:avLst/>
              </a:prstGeom>
              <a:noFill/>
            </p:spPr>
            <p:txBody>
              <a:bodyPr wrap="square">
                <a:spAutoFit/>
              </a:bodyPr>
              <a:lstStyle/>
              <a:p>
                <a:pPr marL="490538" indent="-490538" defTabSz="685800"/>
                <a14:m>
                  <m:oMath xmlns:m="http://schemas.openxmlformats.org/officeDocument/2006/math">
                    <m:r>
                      <a:rPr kumimoji="1" lang="en-US" altLang="ja-JP" sz="1350" i="1">
                        <a:solidFill>
                          <a:prstClr val="black"/>
                        </a:solidFill>
                        <a:latin typeface="Cambria Math" panose="02040503050406030204" pitchFamily="18" charset="0"/>
                        <a:ea typeface="Cambria Math" panose="02040503050406030204" pitchFamily="18" charset="0"/>
                      </a:rPr>
                      <m:t>𝑛</m:t>
                    </m:r>
                    <m:d>
                      <m:dPr>
                        <m:ctrlPr>
                          <a:rPr kumimoji="1" lang="en-US" altLang="ja-JP" sz="1350" i="1">
                            <a:solidFill>
                              <a:prstClr val="black"/>
                            </a:solidFill>
                            <a:latin typeface="Cambria Math" panose="02040503050406030204" pitchFamily="18" charset="0"/>
                            <a:ea typeface="Cambria Math" panose="02040503050406030204" pitchFamily="18" charset="0"/>
                          </a:rPr>
                        </m:ctrlPr>
                      </m:dPr>
                      <m:e>
                        <m:r>
                          <a:rPr kumimoji="1" lang="en-US" altLang="ja-JP" sz="1350" i="1">
                            <a:solidFill>
                              <a:prstClr val="black"/>
                            </a:solidFill>
                            <a:latin typeface="Cambria Math" panose="02040503050406030204" pitchFamily="18" charset="0"/>
                            <a:ea typeface="Cambria Math" panose="02040503050406030204" pitchFamily="18" charset="0"/>
                          </a:rPr>
                          <m:t>𝑝</m:t>
                        </m:r>
                      </m:e>
                    </m:d>
                    <m:r>
                      <a:rPr kumimoji="1" lang="en-US" altLang="ja-JP" sz="1350" i="1">
                        <a:solidFill>
                          <a:prstClr val="black"/>
                        </a:solidFill>
                        <a:latin typeface="Cambria Math" panose="02040503050406030204" pitchFamily="18" charset="0"/>
                        <a:ea typeface="Cambria Math" panose="02040503050406030204" pitchFamily="18" charset="0"/>
                      </a:rPr>
                      <m:t> </m:t>
                    </m:r>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a:t>
                </a:r>
                <a:r>
                  <a:rPr kumimoji="1" lang="en" altLang="ja-JP" sz="1350" dirty="0">
                    <a:solidFill>
                      <a:prstClr val="black"/>
                    </a:solidFill>
                    <a:latin typeface="Times New Roman"/>
                    <a:ea typeface="ＭＳ Ｐゴシック"/>
                  </a:rPr>
                  <a:t> Hydrogen molecule density at vibrational/rotational level 𝑝</a:t>
                </a:r>
                <a:endParaRPr kumimoji="1" lang="ja-JP" altLang="en-US" sz="1350" dirty="0">
                  <a:solidFill>
                    <a:prstClr val="black"/>
                  </a:solidFill>
                  <a:latin typeface="Times New Roman" panose="02020603050405020304" pitchFamily="18" charset="0"/>
                  <a:ea typeface="ＭＳ Ｐゴシック"/>
                  <a:cs typeface="Times New Roman" panose="02020603050405020304" pitchFamily="18" charset="0"/>
                </a:endParaRPr>
              </a:p>
            </p:txBody>
          </p:sp>
        </mc:Choice>
        <mc:Fallback xmlns="">
          <p:sp>
            <p:nvSpPr>
              <p:cNvPr id="17" name="テキスト ボックス 16">
                <a:extLst>
                  <a:ext uri="{FF2B5EF4-FFF2-40B4-BE49-F238E27FC236}">
                    <a16:creationId xmlns:a16="http://schemas.microsoft.com/office/drawing/2014/main" id="{CF3ED739-E169-286B-2EE4-82A9965E116E}"/>
                  </a:ext>
                </a:extLst>
              </p:cNvPr>
              <p:cNvSpPr txBox="1">
                <a:spLocks noRot="1" noChangeAspect="1" noMove="1" noResize="1" noEditPoints="1" noAdjustHandles="1" noChangeArrowheads="1" noChangeShapeType="1" noTextEdit="1"/>
              </p:cNvSpPr>
              <p:nvPr/>
            </p:nvSpPr>
            <p:spPr>
              <a:xfrm>
                <a:off x="5184438" y="2808946"/>
                <a:ext cx="3581138" cy="507831"/>
              </a:xfrm>
              <a:prstGeom prst="rect">
                <a:avLst/>
              </a:prstGeom>
              <a:blipFill>
                <a:blip r:embed="rId8"/>
                <a:stretch>
                  <a:fillRect t="-2439" b="-97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99DEE33A-CE0F-7B7F-BBCE-9ED21D459624}"/>
                  </a:ext>
                </a:extLst>
              </p:cNvPr>
              <p:cNvSpPr txBox="1"/>
              <p:nvPr/>
            </p:nvSpPr>
            <p:spPr>
              <a:xfrm>
                <a:off x="5164872" y="2344603"/>
                <a:ext cx="2356736" cy="300082"/>
              </a:xfrm>
              <a:prstGeom prst="rect">
                <a:avLst/>
              </a:prstGeom>
              <a:noFill/>
            </p:spPr>
            <p:txBody>
              <a:bodyPr wrap="square">
                <a:spAutoFit/>
              </a:bodyPr>
              <a:lstStyle/>
              <a:p>
                <a:pPr defTabSz="685800"/>
                <a14:m>
                  <m:oMath xmlns:m="http://schemas.openxmlformats.org/officeDocument/2006/math">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ea typeface="Cambria Math" panose="02040503050406030204" pitchFamily="18" charset="0"/>
                      </a:rPr>
                      <m:t>≡</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oMath>
                </a14:m>
                <a:r>
                  <a:rPr kumimoji="1" lang="en-US" altLang="ja-JP" sz="1350" dirty="0">
                    <a:solidFill>
                      <a:prstClr val="black"/>
                    </a:solidFill>
                    <a:latin typeface="Times New Roman"/>
                    <a:ea typeface="ＭＳ Ｐゴシック"/>
                  </a:rPr>
                  <a:t> ,</a:t>
                </a:r>
              </a:p>
            </p:txBody>
          </p:sp>
        </mc:Choice>
        <mc:Fallback xmlns="">
          <p:sp>
            <p:nvSpPr>
              <p:cNvPr id="21" name="テキスト ボックス 20">
                <a:extLst>
                  <a:ext uri="{FF2B5EF4-FFF2-40B4-BE49-F238E27FC236}">
                    <a16:creationId xmlns:a16="http://schemas.microsoft.com/office/drawing/2014/main" id="{99DEE33A-CE0F-7B7F-BBCE-9ED21D459624}"/>
                  </a:ext>
                </a:extLst>
              </p:cNvPr>
              <p:cNvSpPr txBox="1">
                <a:spLocks noRot="1" noChangeAspect="1" noMove="1" noResize="1" noEditPoints="1" noAdjustHandles="1" noChangeArrowheads="1" noChangeShapeType="1" noTextEdit="1"/>
              </p:cNvSpPr>
              <p:nvPr/>
            </p:nvSpPr>
            <p:spPr>
              <a:xfrm>
                <a:off x="5164872" y="2344603"/>
                <a:ext cx="2356736" cy="300082"/>
              </a:xfrm>
              <a:prstGeom prst="rect">
                <a:avLst/>
              </a:prstGeom>
              <a:blipFill>
                <a:blip r:embed="rId9"/>
                <a:stretch>
                  <a:fillRect t="-4000" b="-16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F492EB43-0C31-0303-707F-D5D1EC52F6F1}"/>
                  </a:ext>
                </a:extLst>
              </p:cNvPr>
              <p:cNvSpPr txBox="1"/>
              <p:nvPr/>
            </p:nvSpPr>
            <p:spPr>
              <a:xfrm>
                <a:off x="5164872" y="1826484"/>
                <a:ext cx="3181854" cy="507831"/>
              </a:xfrm>
              <a:prstGeom prst="rect">
                <a:avLst/>
              </a:prstGeom>
              <a:noFill/>
            </p:spPr>
            <p:txBody>
              <a:bodyPr wrap="square">
                <a:spAutoFit/>
              </a:bodyPr>
              <a:lstStyle/>
              <a:p>
                <a:pPr defTabSz="685800"/>
                <a14:m>
                  <m:oMath xmlns:m="http://schemas.openxmlformats.org/officeDocument/2006/math">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 </m:t>
                    </m:r>
                  </m:oMath>
                </a14:m>
                <a:r>
                  <a:rPr kumimoji="1" lang="en-US" altLang="ja-JP" sz="1350" dirty="0">
                    <a:solidFill>
                      <a:prstClr val="black"/>
                    </a:solidFill>
                    <a:latin typeface="Times New Roman"/>
                    <a:ea typeface="ＭＳ Ｐゴシック"/>
                  </a:rPr>
                  <a:t>: </a:t>
                </a:r>
                <a:r>
                  <a:rPr kumimoji="1" lang="en" altLang="ja-JP" sz="1350" dirty="0">
                    <a:solidFill>
                      <a:prstClr val="black"/>
                    </a:solidFill>
                    <a:latin typeface="Times New Roman"/>
                    <a:ea typeface="ＭＳ Ｐゴシック"/>
                  </a:rPr>
                  <a:t>Vibration/rotation level before collision</a:t>
                </a:r>
              </a:p>
              <a:p>
                <a:pPr defTabSz="685800"/>
                <a14:m>
                  <m:oMath xmlns:m="http://schemas.openxmlformats.org/officeDocument/2006/math">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 </m:t>
                    </m:r>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 </a:t>
                </a:r>
                <a:r>
                  <a:rPr kumimoji="1" lang="en" altLang="ja-JP" sz="1350" dirty="0">
                    <a:solidFill>
                      <a:prstClr val="black"/>
                    </a:solidFill>
                    <a:latin typeface="Times New Roman"/>
                    <a:ea typeface="ＭＳ Ｐゴシック"/>
                  </a:rPr>
                  <a:t>Vibration/rotation level after collision</a:t>
                </a:r>
              </a:p>
            </p:txBody>
          </p:sp>
        </mc:Choice>
        <mc:Fallback xmlns="">
          <p:sp>
            <p:nvSpPr>
              <p:cNvPr id="22" name="テキスト ボックス 21">
                <a:extLst>
                  <a:ext uri="{FF2B5EF4-FFF2-40B4-BE49-F238E27FC236}">
                    <a16:creationId xmlns:a16="http://schemas.microsoft.com/office/drawing/2014/main" id="{F492EB43-0C31-0303-707F-D5D1EC52F6F1}"/>
                  </a:ext>
                </a:extLst>
              </p:cNvPr>
              <p:cNvSpPr txBox="1">
                <a:spLocks noRot="1" noChangeAspect="1" noMove="1" noResize="1" noEditPoints="1" noAdjustHandles="1" noChangeArrowheads="1" noChangeShapeType="1" noTextEdit="1"/>
              </p:cNvSpPr>
              <p:nvPr/>
            </p:nvSpPr>
            <p:spPr>
              <a:xfrm>
                <a:off x="5164872" y="1826484"/>
                <a:ext cx="3181854" cy="507831"/>
              </a:xfrm>
              <a:prstGeom prst="rect">
                <a:avLst/>
              </a:prstGeom>
              <a:blipFill>
                <a:blip r:embed="rId10"/>
                <a:stretch>
                  <a:fillRect t="-2500"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9E8C94C-2BA8-8AFE-B3AA-354F099C8EC2}"/>
                  </a:ext>
                </a:extLst>
              </p:cNvPr>
              <p:cNvSpPr txBox="1"/>
              <p:nvPr/>
            </p:nvSpPr>
            <p:spPr>
              <a:xfrm>
                <a:off x="5150469" y="1543041"/>
                <a:ext cx="4337684" cy="300082"/>
              </a:xfrm>
              <a:prstGeom prst="rect">
                <a:avLst/>
              </a:prstGeom>
              <a:noFill/>
            </p:spPr>
            <p:txBody>
              <a:bodyPr wrap="square">
                <a:spAutoFit/>
              </a:bodyPr>
              <a:lstStyle/>
              <a:p>
                <a:pPr defTabSz="685800"/>
                <a14:m>
                  <m:oMath xmlns:m="http://schemas.openxmlformats.org/officeDocument/2006/math">
                    <m:sSub>
                      <m:sSubPr>
                        <m:ctrlPr>
                          <a:rPr kumimoji="1" lang="en-US" altLang="ja-JP" sz="1350" i="1" smtClean="0">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a:rPr kumimoji="1" lang="en-US" altLang="ja-JP" sz="1350" b="0" i="0" smtClean="0">
                            <a:solidFill>
                              <a:prstClr val="black"/>
                            </a:solidFill>
                            <a:latin typeface="Cambria Math" panose="02040503050406030204" pitchFamily="18" charset="0"/>
                          </a:rPr>
                          <m:t>∗</m:t>
                        </m:r>
                      </m:sub>
                    </m:sSub>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 :</a:t>
                </a:r>
                <a:r>
                  <a:rPr kumimoji="1" lang="ja-JP" altLang="en-US" sz="1350">
                    <a:solidFill>
                      <a:prstClr val="black"/>
                    </a:solidFill>
                    <a:latin typeface="Times New Roman" panose="02020603050405020304" pitchFamily="18" charset="0"/>
                    <a:ea typeface="ＭＳ Ｐゴシック"/>
                    <a:cs typeface="Times New Roman" panose="02020603050405020304" pitchFamily="18" charset="0"/>
                  </a:rPr>
                  <a:t> </a:t>
                </a:r>
                <a:r>
                  <a:rPr kumimoji="1" lang="en" altLang="ja-JP" sz="1350" dirty="0">
                    <a:solidFill>
                      <a:prstClr val="black"/>
                    </a:solidFill>
                    <a:latin typeface="Times New Roman"/>
                    <a:ea typeface="ＭＳ Ｐゴシック"/>
                  </a:rPr>
                  <a:t>Excitation rate coefficient due to collision with *</a:t>
                </a:r>
                <a:endParaRPr kumimoji="1" lang="en" altLang="ja-JP" sz="1350" dirty="0">
                  <a:solidFill>
                    <a:prstClr val="black"/>
                  </a:solidFill>
                  <a:latin typeface="Times New Roman" panose="02020603050405020304" pitchFamily="18" charset="0"/>
                  <a:ea typeface="ＭＳ Ｐゴシック"/>
                  <a:cs typeface="Times New Roman" panose="02020603050405020304" pitchFamily="18" charset="0"/>
                </a:endParaRPr>
              </a:p>
            </p:txBody>
          </p:sp>
        </mc:Choice>
        <mc:Fallback xmlns="">
          <p:sp>
            <p:nvSpPr>
              <p:cNvPr id="23" name="テキスト ボックス 22">
                <a:extLst>
                  <a:ext uri="{FF2B5EF4-FFF2-40B4-BE49-F238E27FC236}">
                    <a16:creationId xmlns:a16="http://schemas.microsoft.com/office/drawing/2014/main" id="{59E8C94C-2BA8-8AFE-B3AA-354F099C8EC2}"/>
                  </a:ext>
                </a:extLst>
              </p:cNvPr>
              <p:cNvSpPr txBox="1">
                <a:spLocks noRot="1" noChangeAspect="1" noMove="1" noResize="1" noEditPoints="1" noAdjustHandles="1" noChangeArrowheads="1" noChangeShapeType="1" noTextEdit="1"/>
              </p:cNvSpPr>
              <p:nvPr/>
            </p:nvSpPr>
            <p:spPr>
              <a:xfrm>
                <a:off x="5150469" y="1543041"/>
                <a:ext cx="4337684" cy="300082"/>
              </a:xfrm>
              <a:prstGeom prst="rect">
                <a:avLst/>
              </a:prstGeom>
              <a:blipFill>
                <a:blip r:embed="rId11"/>
                <a:stretch>
                  <a:fillRect t="-4167" b="-208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453E9AD9-E6B0-3EB8-0140-FBFB39DAE422}"/>
                  </a:ext>
                </a:extLst>
              </p:cNvPr>
              <p:cNvSpPr txBox="1"/>
              <p:nvPr/>
            </p:nvSpPr>
            <p:spPr>
              <a:xfrm>
                <a:off x="5170871" y="2577212"/>
                <a:ext cx="3892073" cy="300082"/>
              </a:xfrm>
              <a:prstGeom prst="rect">
                <a:avLst/>
              </a:prstGeom>
              <a:noFill/>
            </p:spPr>
            <p:txBody>
              <a:bodyPr wrap="square">
                <a:spAutoFit/>
              </a:bodyPr>
              <a:lstStyle/>
              <a:p>
                <a:pPr defTabSz="685800"/>
                <a14:m>
                  <m:oMath xmlns:m="http://schemas.openxmlformats.org/officeDocument/2006/math">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oMath>
                </a14:m>
                <a:r>
                  <a:rPr kumimoji="1" lang="en-US" altLang="ja-JP" sz="1350" dirty="0">
                    <a:solidFill>
                      <a:prstClr val="black"/>
                    </a:solidFill>
                    <a:latin typeface="Times New Roman"/>
                    <a:ea typeface="ＭＳ Ｐゴシック"/>
                  </a:rPr>
                  <a:t>: </a:t>
                </a:r>
                <a:r>
                  <a:rPr kumimoji="1" lang="en" altLang="ja-JP" sz="1350" dirty="0">
                    <a:solidFill>
                      <a:prstClr val="black"/>
                    </a:solidFill>
                    <a:latin typeface="Times New Roman"/>
                    <a:ea typeface="ＭＳ Ｐゴシック"/>
                  </a:rPr>
                  <a:t>Energy eigenvalue at rovibrational state 𝑝</a:t>
                </a:r>
                <a:endParaRPr kumimoji="1" lang="en-US" altLang="ja-JP" sz="1350" dirty="0">
                  <a:solidFill>
                    <a:prstClr val="black"/>
                  </a:solidFill>
                  <a:latin typeface="Times New Roman"/>
                  <a:ea typeface="ＭＳ Ｐゴシック"/>
                </a:endParaRPr>
              </a:p>
            </p:txBody>
          </p:sp>
        </mc:Choice>
        <mc:Fallback xmlns="">
          <p:sp>
            <p:nvSpPr>
              <p:cNvPr id="24" name="テキスト ボックス 23">
                <a:extLst>
                  <a:ext uri="{FF2B5EF4-FFF2-40B4-BE49-F238E27FC236}">
                    <a16:creationId xmlns:a16="http://schemas.microsoft.com/office/drawing/2014/main" id="{453E9AD9-E6B0-3EB8-0140-FBFB39DAE422}"/>
                  </a:ext>
                </a:extLst>
              </p:cNvPr>
              <p:cNvSpPr txBox="1">
                <a:spLocks noRot="1" noChangeAspect="1" noMove="1" noResize="1" noEditPoints="1" noAdjustHandles="1" noChangeArrowheads="1" noChangeShapeType="1" noTextEdit="1"/>
              </p:cNvSpPr>
              <p:nvPr/>
            </p:nvSpPr>
            <p:spPr>
              <a:xfrm>
                <a:off x="5170871" y="2577212"/>
                <a:ext cx="3892073" cy="300082"/>
              </a:xfrm>
              <a:prstGeom prst="rect">
                <a:avLst/>
              </a:prstGeom>
              <a:blipFill>
                <a:blip r:embed="rId12"/>
                <a:stretch>
                  <a:fillRect t="-4167" b="-208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02210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396E87-AE41-2A72-E515-73B531DD9CF9}"/>
              </a:ext>
            </a:extLst>
          </p:cNvPr>
          <p:cNvSpPr>
            <a:spLocks noGrp="1"/>
          </p:cNvSpPr>
          <p:nvPr>
            <p:ph type="sldNum" sz="quarter" idx="12"/>
          </p:nvPr>
        </p:nvSpPr>
        <p:spPr/>
        <p:txBody>
          <a:bodyPr/>
          <a:lstStyle/>
          <a:p>
            <a:pPr defTabSz="685800"/>
            <a:fld id="{AD0972CA-F4BA-4016-A680-4159D2C82706}" type="slidenum">
              <a:rPr kumimoji="1" lang="ja-JP" altLang="en-US">
                <a:solidFill>
                  <a:prstClr val="black"/>
                </a:solidFill>
                <a:latin typeface="Times New Roman"/>
                <a:ea typeface="ＭＳ Ｐゴシック"/>
              </a:rPr>
              <a:pPr defTabSz="685800"/>
              <a:t>45</a:t>
            </a:fld>
            <a:endParaRPr kumimoji="1" lang="ja-JP" altLang="en-US" dirty="0">
              <a:solidFill>
                <a:prstClr val="black"/>
              </a:solidFill>
              <a:latin typeface="Times New Roman"/>
              <a:ea typeface="ＭＳ Ｐゴシック"/>
            </a:endParaRPr>
          </a:p>
        </p:txBody>
      </p:sp>
      <p:pic>
        <p:nvPicPr>
          <p:cNvPr id="3" name="図 2">
            <a:extLst>
              <a:ext uri="{FF2B5EF4-FFF2-40B4-BE49-F238E27FC236}">
                <a16:creationId xmlns:a16="http://schemas.microsoft.com/office/drawing/2014/main" id="{7BBC462C-D6D6-FF77-7FB1-11BB1A18C245}"/>
              </a:ext>
            </a:extLst>
          </p:cNvPr>
          <p:cNvPicPr>
            <a:picLocks noChangeAspect="1"/>
          </p:cNvPicPr>
          <p:nvPr/>
        </p:nvPicPr>
        <p:blipFill rotWithShape="1">
          <a:blip r:embed="rId2">
            <a:extLst>
              <a:ext uri="{28A0092B-C50C-407E-A947-70E740481C1C}">
                <a14:useLocalDpi xmlns:a14="http://schemas.microsoft.com/office/drawing/2010/main" val="0"/>
              </a:ext>
            </a:extLst>
          </a:blip>
          <a:srcRect b="66055"/>
          <a:stretch/>
        </p:blipFill>
        <p:spPr bwMode="auto">
          <a:xfrm>
            <a:off x="0" y="3717265"/>
            <a:ext cx="3274403" cy="2307265"/>
          </a:xfrm>
          <a:prstGeom prst="rect">
            <a:avLst/>
          </a:prstGeom>
          <a:ln>
            <a:noFill/>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9585F2A8-09D6-95AE-522B-A1E21E2AF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403" y="3038134"/>
            <a:ext cx="5713415" cy="2978189"/>
          </a:xfrm>
          <a:prstGeom prst="rect">
            <a:avLst/>
          </a:prstGeom>
        </p:spPr>
      </p:pic>
      <p:grpSp>
        <p:nvGrpSpPr>
          <p:cNvPr id="17" name="グループ化 16">
            <a:extLst>
              <a:ext uri="{FF2B5EF4-FFF2-40B4-BE49-F238E27FC236}">
                <a16:creationId xmlns:a16="http://schemas.microsoft.com/office/drawing/2014/main" id="{37FF63D5-5E68-CD60-FD5C-5CA1E0D23DAF}"/>
              </a:ext>
            </a:extLst>
          </p:cNvPr>
          <p:cNvGrpSpPr/>
          <p:nvPr/>
        </p:nvGrpSpPr>
        <p:grpSpPr>
          <a:xfrm>
            <a:off x="3367693" y="1352562"/>
            <a:ext cx="6021901" cy="1878069"/>
            <a:chOff x="4070903" y="-40134"/>
            <a:chExt cx="9277175" cy="2504092"/>
          </a:xfrm>
        </p:grpSpPr>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C295935-00C0-88CD-E0D4-A6517116D54B}"/>
                    </a:ext>
                  </a:extLst>
                </p:cNvPr>
                <p:cNvSpPr txBox="1"/>
                <p:nvPr/>
              </p:nvSpPr>
              <p:spPr>
                <a:xfrm>
                  <a:off x="8446201" y="1573704"/>
                  <a:ext cx="4901877" cy="677108"/>
                </a:xfrm>
                <a:prstGeom prst="rect">
                  <a:avLst/>
                </a:prstGeom>
                <a:noFill/>
              </p:spPr>
              <p:txBody>
                <a:bodyPr wrap="square">
                  <a:spAutoFit/>
                </a:bodyPr>
                <a:lstStyle/>
                <a:p>
                  <a:pPr defTabSz="685800"/>
                  <a14:m>
                    <m:oMath xmlns:m="http://schemas.openxmlformats.org/officeDocument/2006/math">
                      <m:r>
                        <a:rPr kumimoji="1" lang="en-US" altLang="ja-JP" sz="1350" i="1">
                          <a:solidFill>
                            <a:prstClr val="black"/>
                          </a:solidFill>
                          <a:latin typeface="Cambria Math" panose="02040503050406030204" pitchFamily="18" charset="0"/>
                          <a:ea typeface="Cambria Math" panose="02040503050406030204" pitchFamily="18" charset="0"/>
                        </a:rPr>
                        <m:t>𝑛</m:t>
                      </m:r>
                      <m:d>
                        <m:dPr>
                          <m:ctrlPr>
                            <a:rPr kumimoji="1" lang="en-US" altLang="ja-JP" sz="1350" i="1">
                              <a:solidFill>
                                <a:prstClr val="black"/>
                              </a:solidFill>
                              <a:latin typeface="Cambria Math" panose="02040503050406030204" pitchFamily="18" charset="0"/>
                              <a:ea typeface="Cambria Math" panose="02040503050406030204" pitchFamily="18" charset="0"/>
                            </a:rPr>
                          </m:ctrlPr>
                        </m:dPr>
                        <m:e>
                          <m:r>
                            <a:rPr kumimoji="1" lang="en-US" altLang="ja-JP" sz="1350" i="1">
                              <a:solidFill>
                                <a:prstClr val="black"/>
                              </a:solidFill>
                              <a:latin typeface="Cambria Math" panose="02040503050406030204" pitchFamily="18" charset="0"/>
                              <a:ea typeface="Cambria Math" panose="02040503050406030204" pitchFamily="18" charset="0"/>
                            </a:rPr>
                            <m:t>𝑝</m:t>
                          </m:r>
                        </m:e>
                      </m:d>
                      <m:r>
                        <a:rPr kumimoji="1" lang="en-US" altLang="ja-JP" sz="1350" i="1">
                          <a:solidFill>
                            <a:prstClr val="black"/>
                          </a:solidFill>
                          <a:latin typeface="Cambria Math" panose="02040503050406030204" pitchFamily="18" charset="0"/>
                          <a:ea typeface="Cambria Math" panose="02040503050406030204" pitchFamily="18" charset="0"/>
                        </a:rPr>
                        <m:t> </m:t>
                      </m:r>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a:t>
                  </a:r>
                  <a:r>
                    <a:rPr kumimoji="1" lang="en" altLang="ja-JP" sz="1350" dirty="0">
                      <a:solidFill>
                        <a:prstClr val="black"/>
                      </a:solidFill>
                      <a:latin typeface="Times New Roman"/>
                      <a:ea typeface="ＭＳ Ｐゴシック"/>
                    </a:rPr>
                    <a:t> Hydrogen molecule density</a:t>
                  </a:r>
                </a:p>
                <a:p>
                  <a:pPr defTabSz="685800"/>
                  <a:r>
                    <a:rPr kumimoji="1" lang="en" altLang="ja-JP" sz="1350" dirty="0">
                      <a:solidFill>
                        <a:prstClr val="black"/>
                      </a:solidFill>
                      <a:latin typeface="Times New Roman"/>
                      <a:ea typeface="ＭＳ Ｐゴシック"/>
                    </a:rPr>
                    <a:t>           at vibrational/rotational level 𝑝</a:t>
                  </a:r>
                  <a:endParaRPr kumimoji="1" lang="ja-JP" altLang="en-US" sz="1350" dirty="0">
                    <a:solidFill>
                      <a:prstClr val="black"/>
                    </a:solidFill>
                    <a:latin typeface="Times New Roman" panose="02020603050405020304" pitchFamily="18" charset="0"/>
                    <a:ea typeface="ＭＳ Ｐゴシック"/>
                    <a:cs typeface="Times New Roman" panose="02020603050405020304" pitchFamily="18" charset="0"/>
                  </a:endParaRPr>
                </a:p>
              </p:txBody>
            </p:sp>
          </mc:Choice>
          <mc:Fallback xmlns="">
            <p:sp>
              <p:nvSpPr>
                <p:cNvPr id="12" name="テキスト ボックス 11">
                  <a:extLst>
                    <a:ext uri="{FF2B5EF4-FFF2-40B4-BE49-F238E27FC236}">
                      <a16:creationId xmlns:a16="http://schemas.microsoft.com/office/drawing/2014/main" id="{9C295935-00C0-88CD-E0D4-A6517116D54B}"/>
                    </a:ext>
                  </a:extLst>
                </p:cNvPr>
                <p:cNvSpPr txBox="1">
                  <a:spLocks noRot="1" noChangeAspect="1" noMove="1" noResize="1" noEditPoints="1" noAdjustHandles="1" noChangeArrowheads="1" noChangeShapeType="1" noTextEdit="1"/>
                </p:cNvSpPr>
                <p:nvPr/>
              </p:nvSpPr>
              <p:spPr>
                <a:xfrm>
                  <a:off x="8446201" y="1573704"/>
                  <a:ext cx="4901877" cy="677108"/>
                </a:xfrm>
                <a:prstGeom prst="rect">
                  <a:avLst/>
                </a:prstGeom>
                <a:blipFill>
                  <a:blip r:embed="rId4"/>
                  <a:stretch>
                    <a:fillRect b="-12195"/>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A20819F9-2C00-90E1-A521-AECD1AF7AB9A}"/>
                </a:ext>
              </a:extLst>
            </p:cNvPr>
            <p:cNvGrpSpPr/>
            <p:nvPr/>
          </p:nvGrpSpPr>
          <p:grpSpPr>
            <a:xfrm>
              <a:off x="4070903" y="-40134"/>
              <a:ext cx="8453548" cy="2504092"/>
              <a:chOff x="4070903" y="-40134"/>
              <a:chExt cx="8453548" cy="2504092"/>
            </a:xfrm>
          </p:grpSpPr>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56D4BCF-9EFF-9E6D-E4B9-E38FD990DA2F}"/>
                      </a:ext>
                    </a:extLst>
                  </p:cNvPr>
                  <p:cNvSpPr txBox="1"/>
                  <p:nvPr/>
                </p:nvSpPr>
                <p:spPr>
                  <a:xfrm>
                    <a:off x="5926225" y="-40134"/>
                    <a:ext cx="4287422" cy="702672"/>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
                            <m:sSubPr>
                              <m:ctrlPr>
                                <a:rPr kumimoji="1" lang="en-US" altLang="ja-JP" sz="1350" i="1">
                                  <a:solidFill>
                                    <a:prstClr val="black"/>
                                  </a:solidFill>
                                  <a:latin typeface="Cambria Math" panose="02040503050406030204" pitchFamily="18" charset="0"/>
                                </a:rPr>
                              </m:ctrlPr>
                            </m:sSubPr>
                            <m:e>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nary>
                            <m:naryPr>
                              <m:chr m:val="∑"/>
                              <m:supHide m:val="on"/>
                              <m:ctrlPr>
                                <a:rPr kumimoji="1" lang="ja-JP" altLang="en-US" sz="1350" i="1">
                                  <a:solidFill>
                                    <a:prstClr val="black"/>
                                  </a:solidFill>
                                  <a:latin typeface="Cambria Math" panose="02040503050406030204" pitchFamily="18" charset="0"/>
                                </a:rPr>
                              </m:ctrlPr>
                            </m:naryPr>
                            <m:sub>
                              <m:r>
                                <m:rPr>
                                  <m:brk m:alnAt="7"/>
                                </m:rP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sub>
                            <m:sup/>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m:rPr>
                                      <m:sty m:val="p"/>
                                    </m:rPr>
                                    <a:rPr kumimoji="1" lang="en-US" altLang="ja-JP" sz="1350">
                                      <a:solidFill>
                                        <a:prstClr val="black"/>
                                      </a:solidFill>
                                      <a:latin typeface="Cambria Math" panose="02040503050406030204" pitchFamily="18" charset="0"/>
                                    </a:rPr>
                                    <m:t>e</m:t>
                                  </m:r>
                                </m:sub>
                              </m:sSub>
                              <m:d>
                                <m:dPr>
                                  <m:ctrlPr>
                                    <a:rPr kumimoji="1" lang="en-US" altLang="ja-JP" sz="1350" i="1">
                                      <a:solidFill>
                                        <a:prstClr val="black"/>
                                      </a:solidFill>
                                      <a:latin typeface="Cambria Math" panose="02040503050406030204" pitchFamily="18" charset="0"/>
                                    </a:rPr>
                                  </m:ctrlPr>
                                </m:dPr>
                                <m:e>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𝑇</m:t>
                                      </m:r>
                                    </m:e>
                                    <m:sub>
                                      <m:r>
                                        <m:rPr>
                                          <m:sty m:val="p"/>
                                        </m:rPr>
                                        <a:rPr kumimoji="1" lang="en-US" altLang="ja-JP" sz="1350">
                                          <a:solidFill>
                                            <a:prstClr val="black"/>
                                          </a:solidFill>
                                          <a:latin typeface="Cambria Math" panose="02040503050406030204" pitchFamily="18" charset="0"/>
                                        </a:rPr>
                                        <m:t>e</m:t>
                                      </m:r>
                                    </m:sub>
                                  </m:sSub>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𝑛</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𝑛</m:t>
                                  </m:r>
                                </m:e>
                                <m:sub>
                                  <m:r>
                                    <m:rPr>
                                      <m:sty m:val="p"/>
                                    </m:rPr>
                                    <a:rPr kumimoji="1" lang="en-US" altLang="ja-JP" sz="1350">
                                      <a:solidFill>
                                        <a:prstClr val="black"/>
                                      </a:solidFill>
                                      <a:latin typeface="Cambria Math" panose="02040503050406030204" pitchFamily="18" charset="0"/>
                                    </a:rPr>
                                    <m:t>e</m:t>
                                  </m:r>
                                </m:sub>
                              </m:sSub>
                            </m:e>
                          </m:nary>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m:t>
                          </m:r>
                        </m:oMath>
                      </m:oMathPara>
                    </a14:m>
                    <a:endParaRPr kumimoji="1" lang="ja-JP" altLang="en-US" sz="1350" dirty="0">
                      <a:solidFill>
                        <a:prstClr val="black"/>
                      </a:solidFill>
                      <a:latin typeface="Times New Roman"/>
                      <a:ea typeface="ＭＳ Ｐゴシック"/>
                    </a:endParaRPr>
                  </a:p>
                </p:txBody>
              </p:sp>
            </mc:Choice>
            <mc:Fallback xmlns="">
              <p:sp>
                <p:nvSpPr>
                  <p:cNvPr id="7" name="テキスト ボックス 6">
                    <a:extLst>
                      <a:ext uri="{FF2B5EF4-FFF2-40B4-BE49-F238E27FC236}">
                        <a16:creationId xmlns:a16="http://schemas.microsoft.com/office/drawing/2014/main" id="{356D4BCF-9EFF-9E6D-E4B9-E38FD990DA2F}"/>
                      </a:ext>
                    </a:extLst>
                  </p:cNvPr>
                  <p:cNvSpPr txBox="1">
                    <a:spLocks noRot="1" noChangeAspect="1" noMove="1" noResize="1" noEditPoints="1" noAdjustHandles="1" noChangeArrowheads="1" noChangeShapeType="1" noTextEdit="1"/>
                  </p:cNvSpPr>
                  <p:nvPr/>
                </p:nvSpPr>
                <p:spPr>
                  <a:xfrm>
                    <a:off x="5926225" y="-40134"/>
                    <a:ext cx="4287422" cy="702672"/>
                  </a:xfrm>
                  <a:prstGeom prst="rect">
                    <a:avLst/>
                  </a:prstGeom>
                  <a:blipFill>
                    <a:blip r:embed="rId5"/>
                    <a:stretch>
                      <a:fillRect l="-5455" t="-147619" r="-1818" b="-2047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67387F6-FCB3-A5AA-B947-36710A428D9E}"/>
                      </a:ext>
                    </a:extLst>
                  </p:cNvPr>
                  <p:cNvSpPr txBox="1"/>
                  <p:nvPr/>
                </p:nvSpPr>
                <p:spPr>
                  <a:xfrm>
                    <a:off x="8416058" y="651635"/>
                    <a:ext cx="3630723" cy="400109"/>
                  </a:xfrm>
                  <a:prstGeom prst="rect">
                    <a:avLst/>
                  </a:prstGeom>
                  <a:noFill/>
                </p:spPr>
                <p:txBody>
                  <a:bodyPr wrap="square">
                    <a:spAutoFit/>
                  </a:bodyPr>
                  <a:lstStyle/>
                  <a:p>
                    <a:pPr defTabSz="685800"/>
                    <a14:m>
                      <m:oMath xmlns:m="http://schemas.openxmlformats.org/officeDocument/2006/math">
                        <m:r>
                          <m:rPr>
                            <m:sty m:val="p"/>
                          </m:rPr>
                          <a:rPr kumimoji="1" lang="el-GR" altLang="ja-JP" sz="1350" i="1">
                            <a:solidFill>
                              <a:prstClr val="black"/>
                            </a:solidFill>
                            <a:latin typeface="Cambria Math" panose="02040503050406030204" pitchFamily="18" charset="0"/>
                            <a:ea typeface="Cambria Math" panose="02040503050406030204" pitchFamily="18" charset="0"/>
                          </a:rPr>
                          <m:t>Δ</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ea typeface="Cambria Math" panose="02040503050406030204" pitchFamily="18" charset="0"/>
                          </a:rPr>
                          <m:t>≡</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𝑞</m:t>
                            </m:r>
                          </m:e>
                        </m:d>
                        <m:r>
                          <a:rPr kumimoji="1" lang="en-US" altLang="ja-JP" sz="1350" i="1">
                            <a:solidFill>
                              <a:prstClr val="black"/>
                            </a:solidFill>
                            <a:latin typeface="Cambria Math" panose="02040503050406030204" pitchFamily="18" charset="0"/>
                          </a:rPr>
                          <m:t>−</m:t>
                        </m:r>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oMath>
                    </a14:m>
                    <a:r>
                      <a:rPr kumimoji="1" lang="en-US" altLang="ja-JP" sz="1350" dirty="0">
                        <a:solidFill>
                          <a:prstClr val="black"/>
                        </a:solidFill>
                        <a:latin typeface="Times New Roman"/>
                        <a:ea typeface="ＭＳ Ｐゴシック"/>
                      </a:rPr>
                      <a:t> ,</a:t>
                    </a:r>
                  </a:p>
                </p:txBody>
              </p:sp>
            </mc:Choice>
            <mc:Fallback xmlns="">
              <p:sp>
                <p:nvSpPr>
                  <p:cNvPr id="10" name="テキスト ボックス 9">
                    <a:extLst>
                      <a:ext uri="{FF2B5EF4-FFF2-40B4-BE49-F238E27FC236}">
                        <a16:creationId xmlns:a16="http://schemas.microsoft.com/office/drawing/2014/main" id="{B67387F6-FCB3-A5AA-B947-36710A428D9E}"/>
                      </a:ext>
                    </a:extLst>
                  </p:cNvPr>
                  <p:cNvSpPr txBox="1">
                    <a:spLocks noRot="1" noChangeAspect="1" noMove="1" noResize="1" noEditPoints="1" noAdjustHandles="1" noChangeArrowheads="1" noChangeShapeType="1" noTextEdit="1"/>
                  </p:cNvSpPr>
                  <p:nvPr/>
                </p:nvSpPr>
                <p:spPr>
                  <a:xfrm>
                    <a:off x="8416058" y="651635"/>
                    <a:ext cx="3630723" cy="400109"/>
                  </a:xfrm>
                  <a:prstGeom prst="rect">
                    <a:avLst/>
                  </a:prstGeom>
                  <a:blipFill>
                    <a:blip r:embed="rId6"/>
                    <a:stretch>
                      <a:fillRect t="-4167" b="-208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16DFCB28-B4A6-E90A-99CF-5F27BE350506}"/>
                      </a:ext>
                    </a:extLst>
                  </p:cNvPr>
                  <p:cNvSpPr txBox="1"/>
                  <p:nvPr/>
                </p:nvSpPr>
                <p:spPr>
                  <a:xfrm>
                    <a:off x="4093092" y="645783"/>
                    <a:ext cx="4901877" cy="1231107"/>
                  </a:xfrm>
                  <a:prstGeom prst="rect">
                    <a:avLst/>
                  </a:prstGeom>
                  <a:noFill/>
                </p:spPr>
                <p:txBody>
                  <a:bodyPr wrap="square">
                    <a:spAutoFit/>
                  </a:bodyPr>
                  <a:lstStyle/>
                  <a:p>
                    <a:pPr defTabSz="685800"/>
                    <a14:m>
                      <m:oMath xmlns:m="http://schemas.openxmlformats.org/officeDocument/2006/math">
                        <m:r>
                          <a:rPr kumimoji="1" lang="en-US" altLang="ja-JP" sz="1350" i="1">
                            <a:solidFill>
                              <a:prstClr val="black"/>
                            </a:solidFill>
                            <a:latin typeface="Cambria Math" panose="02040503050406030204" pitchFamily="18" charset="0"/>
                          </a:rPr>
                          <m:t>𝑝</m:t>
                        </m:r>
                        <m:r>
                          <a:rPr kumimoji="1" lang="en-US" altLang="ja-JP" sz="1350" i="1">
                            <a:solidFill>
                              <a:prstClr val="black"/>
                            </a:solidFill>
                            <a:latin typeface="Cambria Math" panose="02040503050406030204" pitchFamily="18" charset="0"/>
                          </a:rPr>
                          <m:t> </m:t>
                        </m:r>
                      </m:oMath>
                    </a14:m>
                    <a:r>
                      <a:rPr kumimoji="1" lang="en-US" altLang="ja-JP" sz="1350" dirty="0">
                        <a:solidFill>
                          <a:prstClr val="black"/>
                        </a:solidFill>
                        <a:latin typeface="Times New Roman"/>
                        <a:ea typeface="ＭＳ Ｐゴシック"/>
                      </a:rPr>
                      <a:t>: </a:t>
                    </a:r>
                    <a:r>
                      <a:rPr kumimoji="1" lang="en" altLang="ja-JP" sz="1350" dirty="0">
                        <a:solidFill>
                          <a:prstClr val="black"/>
                        </a:solidFill>
                        <a:latin typeface="Times New Roman"/>
                        <a:ea typeface="ＭＳ Ｐゴシック"/>
                      </a:rPr>
                      <a:t>Vibration/rotation level</a:t>
                    </a:r>
                    <a:br>
                      <a:rPr kumimoji="1" lang="en" altLang="ja-JP" sz="1350" dirty="0">
                        <a:solidFill>
                          <a:prstClr val="black"/>
                        </a:solidFill>
                        <a:latin typeface="Times New Roman"/>
                        <a:ea typeface="ＭＳ Ｐゴシック"/>
                      </a:rPr>
                    </a:br>
                    <a:r>
                      <a:rPr kumimoji="1" lang="en" altLang="ja-JP" sz="1350" dirty="0">
                        <a:solidFill>
                          <a:prstClr val="black"/>
                        </a:solidFill>
                        <a:latin typeface="Times New Roman"/>
                        <a:ea typeface="ＭＳ Ｐゴシック"/>
                      </a:rPr>
                      <a:t>      before collision</a:t>
                    </a:r>
                  </a:p>
                  <a:p>
                    <a:pPr defTabSz="685800"/>
                    <a14:m>
                      <m:oMath xmlns:m="http://schemas.openxmlformats.org/officeDocument/2006/math">
                        <m:r>
                          <a:rPr kumimoji="1" lang="en-US" altLang="ja-JP" sz="1350" i="1">
                            <a:solidFill>
                              <a:prstClr val="black"/>
                            </a:solidFill>
                            <a:latin typeface="Cambria Math" panose="02040503050406030204" pitchFamily="18" charset="0"/>
                          </a:rPr>
                          <m:t>𝑞</m:t>
                        </m:r>
                        <m:r>
                          <a:rPr kumimoji="1" lang="en-US" altLang="ja-JP" sz="1350" i="1">
                            <a:solidFill>
                              <a:prstClr val="black"/>
                            </a:solidFill>
                            <a:latin typeface="Cambria Math" panose="02040503050406030204" pitchFamily="18" charset="0"/>
                          </a:rPr>
                          <m:t> </m:t>
                        </m:r>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 </a:t>
                    </a:r>
                    <a:r>
                      <a:rPr kumimoji="1" lang="en" altLang="ja-JP" sz="1350" dirty="0">
                        <a:solidFill>
                          <a:prstClr val="black"/>
                        </a:solidFill>
                        <a:latin typeface="Times New Roman"/>
                        <a:ea typeface="ＭＳ Ｐゴシック"/>
                      </a:rPr>
                      <a:t>Vibration/rotation level</a:t>
                    </a:r>
                    <a:br>
                      <a:rPr kumimoji="1" lang="en" altLang="ja-JP" sz="1350" dirty="0">
                        <a:solidFill>
                          <a:prstClr val="black"/>
                        </a:solidFill>
                        <a:latin typeface="Times New Roman"/>
                        <a:ea typeface="ＭＳ Ｐゴシック"/>
                      </a:rPr>
                    </a:br>
                    <a:r>
                      <a:rPr kumimoji="1" lang="en" altLang="ja-JP" sz="1350" dirty="0">
                        <a:solidFill>
                          <a:prstClr val="black"/>
                        </a:solidFill>
                        <a:latin typeface="Times New Roman"/>
                        <a:ea typeface="ＭＳ Ｐゴシック"/>
                      </a:rPr>
                      <a:t>      after collision</a:t>
                    </a:r>
                  </a:p>
                </p:txBody>
              </p:sp>
            </mc:Choice>
            <mc:Fallback xmlns="">
              <p:sp>
                <p:nvSpPr>
                  <p:cNvPr id="11" name="テキスト ボックス 10">
                    <a:extLst>
                      <a:ext uri="{FF2B5EF4-FFF2-40B4-BE49-F238E27FC236}">
                        <a16:creationId xmlns:a16="http://schemas.microsoft.com/office/drawing/2014/main" id="{16DFCB28-B4A6-E90A-99CF-5F27BE350506}"/>
                      </a:ext>
                    </a:extLst>
                  </p:cNvPr>
                  <p:cNvSpPr txBox="1">
                    <a:spLocks noRot="1" noChangeAspect="1" noMove="1" noResize="1" noEditPoints="1" noAdjustHandles="1" noChangeArrowheads="1" noChangeShapeType="1" noTextEdit="1"/>
                  </p:cNvSpPr>
                  <p:nvPr/>
                </p:nvSpPr>
                <p:spPr>
                  <a:xfrm>
                    <a:off x="4093092" y="645783"/>
                    <a:ext cx="4901877" cy="1231107"/>
                  </a:xfrm>
                  <a:prstGeom prst="rect">
                    <a:avLst/>
                  </a:prstGeom>
                  <a:blipFill>
                    <a:blip r:embed="rId7"/>
                    <a:stretch>
                      <a:fillRect b="-54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8BF5C2A-5FF1-5881-71DC-E610A9A6CDDC}"/>
                      </a:ext>
                    </a:extLst>
                  </p:cNvPr>
                  <p:cNvSpPr txBox="1"/>
                  <p:nvPr/>
                </p:nvSpPr>
                <p:spPr>
                  <a:xfrm>
                    <a:off x="4070903" y="1786850"/>
                    <a:ext cx="6682517" cy="677108"/>
                  </a:xfrm>
                  <a:prstGeom prst="rect">
                    <a:avLst/>
                  </a:prstGeom>
                  <a:noFill/>
                </p:spPr>
                <p:txBody>
                  <a:bodyPr wrap="square">
                    <a:spAutoFit/>
                  </a:bodyPr>
                  <a:lstStyle/>
                  <a:p>
                    <a:pPr defTabSz="685800"/>
                    <a14:m>
                      <m:oMath xmlns:m="http://schemas.openxmlformats.org/officeDocument/2006/math">
                        <m:sSub>
                          <m:sSubPr>
                            <m:ctrlPr>
                              <a:rPr kumimoji="1" lang="en-US" altLang="ja-JP" sz="1350" i="1">
                                <a:solidFill>
                                  <a:prstClr val="black"/>
                                </a:solidFill>
                                <a:latin typeface="Cambria Math" panose="02040503050406030204" pitchFamily="18" charset="0"/>
                              </a:rPr>
                            </m:ctrlPr>
                          </m:sSubPr>
                          <m:e>
                            <m:r>
                              <a:rPr kumimoji="1" lang="en-US" altLang="ja-JP" sz="1350" i="1">
                                <a:solidFill>
                                  <a:prstClr val="black"/>
                                </a:solidFill>
                                <a:latin typeface="Cambria Math" panose="02040503050406030204" pitchFamily="18" charset="0"/>
                              </a:rPr>
                              <m:t>𝐶</m:t>
                            </m:r>
                          </m:e>
                          <m:sub>
                            <m:r>
                              <m:rPr>
                                <m:sty m:val="p"/>
                              </m:rPr>
                              <a:rPr kumimoji="1" lang="en-US" altLang="ja-JP" sz="1350">
                                <a:solidFill>
                                  <a:prstClr val="black"/>
                                </a:solidFill>
                                <a:latin typeface="Cambria Math" panose="02040503050406030204" pitchFamily="18" charset="0"/>
                              </a:rPr>
                              <m:t>e</m:t>
                            </m:r>
                          </m:sub>
                        </m:sSub>
                      </m:oMath>
                    </a14:m>
                    <a:r>
                      <a:rPr kumimoji="1" lang="en-US" altLang="ja-JP" sz="1350" dirty="0">
                        <a:solidFill>
                          <a:prstClr val="black"/>
                        </a:solidFill>
                        <a:latin typeface="Times New Roman" panose="02020603050405020304" pitchFamily="18" charset="0"/>
                        <a:ea typeface="ＭＳ Ｐゴシック"/>
                        <a:cs typeface="Times New Roman" panose="02020603050405020304" pitchFamily="18" charset="0"/>
                      </a:rPr>
                      <a:t> :</a:t>
                    </a:r>
                    <a:r>
                      <a:rPr kumimoji="1" lang="ja-JP" altLang="en-US" sz="1350">
                        <a:solidFill>
                          <a:prstClr val="black"/>
                        </a:solidFill>
                        <a:latin typeface="Times New Roman" panose="02020603050405020304" pitchFamily="18" charset="0"/>
                        <a:ea typeface="ＭＳ Ｐゴシック"/>
                        <a:cs typeface="Times New Roman" panose="02020603050405020304" pitchFamily="18" charset="0"/>
                      </a:rPr>
                      <a:t> </a:t>
                    </a:r>
                    <a:r>
                      <a:rPr kumimoji="1" lang="en" altLang="ja-JP" sz="1350" dirty="0">
                        <a:solidFill>
                          <a:prstClr val="black"/>
                        </a:solidFill>
                        <a:latin typeface="Times New Roman"/>
                        <a:ea typeface="ＭＳ Ｐゴシック"/>
                      </a:rPr>
                      <a:t>Excitation rate coefficient</a:t>
                    </a:r>
                  </a:p>
                  <a:p>
                    <a:pPr defTabSz="685800"/>
                    <a:r>
                      <a:rPr kumimoji="1" lang="en" altLang="ja-JP" sz="1350" dirty="0">
                        <a:solidFill>
                          <a:prstClr val="black"/>
                        </a:solidFill>
                        <a:latin typeface="Times New Roman"/>
                        <a:ea typeface="ＭＳ Ｐゴシック"/>
                      </a:rPr>
                      <a:t>       due to collision with electron</a:t>
                    </a:r>
                    <a:endParaRPr kumimoji="1" lang="en" altLang="ja-JP" sz="1350" dirty="0">
                      <a:solidFill>
                        <a:prstClr val="black"/>
                      </a:solidFill>
                      <a:latin typeface="Times New Roman" panose="02020603050405020304" pitchFamily="18" charset="0"/>
                      <a:ea typeface="ＭＳ Ｐゴシック"/>
                      <a:cs typeface="Times New Roman" panose="02020603050405020304" pitchFamily="18" charset="0"/>
                    </a:endParaRPr>
                  </a:p>
                </p:txBody>
              </p:sp>
            </mc:Choice>
            <mc:Fallback xmlns="">
              <p:sp>
                <p:nvSpPr>
                  <p:cNvPr id="13" name="テキスト ボックス 12">
                    <a:extLst>
                      <a:ext uri="{FF2B5EF4-FFF2-40B4-BE49-F238E27FC236}">
                        <a16:creationId xmlns:a16="http://schemas.microsoft.com/office/drawing/2014/main" id="{F8BF5C2A-5FF1-5881-71DC-E610A9A6CDDC}"/>
                      </a:ext>
                    </a:extLst>
                  </p:cNvPr>
                  <p:cNvSpPr txBox="1">
                    <a:spLocks noRot="1" noChangeAspect="1" noMove="1" noResize="1" noEditPoints="1" noAdjustHandles="1" noChangeArrowheads="1" noChangeShapeType="1" noTextEdit="1"/>
                  </p:cNvSpPr>
                  <p:nvPr/>
                </p:nvSpPr>
                <p:spPr>
                  <a:xfrm>
                    <a:off x="4070903" y="1786850"/>
                    <a:ext cx="6682517" cy="677108"/>
                  </a:xfrm>
                  <a:prstGeom prst="rect">
                    <a:avLst/>
                  </a:prstGeom>
                  <a:blipFill>
                    <a:blip r:embed="rId8"/>
                    <a:stretch>
                      <a:fillRect t="-2439" b="-97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48C8173E-B5D3-DD68-8F8D-FC7E959DCB58}"/>
                      </a:ext>
                    </a:extLst>
                  </p:cNvPr>
                  <p:cNvSpPr txBox="1"/>
                  <p:nvPr/>
                </p:nvSpPr>
                <p:spPr>
                  <a:xfrm>
                    <a:off x="8425300" y="961781"/>
                    <a:ext cx="4099151" cy="677108"/>
                  </a:xfrm>
                  <a:prstGeom prst="rect">
                    <a:avLst/>
                  </a:prstGeom>
                  <a:noFill/>
                </p:spPr>
                <p:txBody>
                  <a:bodyPr wrap="square">
                    <a:spAutoFit/>
                  </a:bodyPr>
                  <a:lstStyle/>
                  <a:p>
                    <a:pPr defTabSz="685800"/>
                    <a14:m>
                      <m:oMath xmlns:m="http://schemas.openxmlformats.org/officeDocument/2006/math">
                        <m:r>
                          <a:rPr kumimoji="1" lang="en-US" altLang="ja-JP" sz="1350" i="1">
                            <a:solidFill>
                              <a:prstClr val="black"/>
                            </a:solidFill>
                            <a:latin typeface="Cambria Math" panose="02040503050406030204" pitchFamily="18" charset="0"/>
                          </a:rPr>
                          <m:t>𝐸</m:t>
                        </m:r>
                        <m:d>
                          <m:dPr>
                            <m:ctrlPr>
                              <a:rPr kumimoji="1" lang="en-US" altLang="ja-JP" sz="1350" i="1">
                                <a:solidFill>
                                  <a:prstClr val="black"/>
                                </a:solidFill>
                                <a:latin typeface="Cambria Math" panose="02040503050406030204" pitchFamily="18" charset="0"/>
                              </a:rPr>
                            </m:ctrlPr>
                          </m:dPr>
                          <m:e>
                            <m:r>
                              <a:rPr kumimoji="1" lang="en-US" altLang="ja-JP" sz="1350" i="1">
                                <a:solidFill>
                                  <a:prstClr val="black"/>
                                </a:solidFill>
                                <a:latin typeface="Cambria Math" panose="02040503050406030204" pitchFamily="18" charset="0"/>
                              </a:rPr>
                              <m:t>𝑝</m:t>
                            </m:r>
                          </m:e>
                        </m:d>
                      </m:oMath>
                    </a14:m>
                    <a:r>
                      <a:rPr kumimoji="1" lang="en-US" altLang="ja-JP" sz="1350" dirty="0">
                        <a:solidFill>
                          <a:prstClr val="black"/>
                        </a:solidFill>
                        <a:latin typeface="Times New Roman"/>
                        <a:ea typeface="ＭＳ Ｐゴシック"/>
                      </a:rPr>
                      <a:t>: </a:t>
                    </a:r>
                    <a:r>
                      <a:rPr kumimoji="1" lang="en" altLang="ja-JP" sz="1350" dirty="0">
                        <a:solidFill>
                          <a:prstClr val="black"/>
                        </a:solidFill>
                        <a:latin typeface="Times New Roman"/>
                        <a:ea typeface="ＭＳ Ｐゴシック"/>
                      </a:rPr>
                      <a:t>Energy eigenvalue at   </a:t>
                    </a:r>
                  </a:p>
                  <a:p>
                    <a:pPr defTabSz="685800"/>
                    <a:r>
                      <a:rPr kumimoji="1" lang="en" altLang="ja-JP" sz="1350" dirty="0">
                        <a:solidFill>
                          <a:prstClr val="black"/>
                        </a:solidFill>
                        <a:latin typeface="Times New Roman"/>
                        <a:ea typeface="ＭＳ Ｐゴシック"/>
                      </a:rPr>
                      <a:t>           rovibrational state 𝑝</a:t>
                    </a:r>
                    <a:endParaRPr kumimoji="1" lang="en-US" altLang="ja-JP" sz="1350" dirty="0">
                      <a:solidFill>
                        <a:prstClr val="black"/>
                      </a:solidFill>
                      <a:latin typeface="Times New Roman"/>
                      <a:ea typeface="ＭＳ Ｐゴシック"/>
                    </a:endParaRPr>
                  </a:p>
                </p:txBody>
              </p:sp>
            </mc:Choice>
            <mc:Fallback xmlns="">
              <p:sp>
                <p:nvSpPr>
                  <p:cNvPr id="14" name="テキスト ボックス 13">
                    <a:extLst>
                      <a:ext uri="{FF2B5EF4-FFF2-40B4-BE49-F238E27FC236}">
                        <a16:creationId xmlns:a16="http://schemas.microsoft.com/office/drawing/2014/main" id="{48C8173E-B5D3-DD68-8F8D-FC7E959DCB58}"/>
                      </a:ext>
                    </a:extLst>
                  </p:cNvPr>
                  <p:cNvSpPr txBox="1">
                    <a:spLocks noRot="1" noChangeAspect="1" noMove="1" noResize="1" noEditPoints="1" noAdjustHandles="1" noChangeArrowheads="1" noChangeShapeType="1" noTextEdit="1"/>
                  </p:cNvSpPr>
                  <p:nvPr/>
                </p:nvSpPr>
                <p:spPr>
                  <a:xfrm>
                    <a:off x="8425300" y="961781"/>
                    <a:ext cx="4099151" cy="677108"/>
                  </a:xfrm>
                  <a:prstGeom prst="rect">
                    <a:avLst/>
                  </a:prstGeom>
                  <a:blipFill>
                    <a:blip r:embed="rId9"/>
                    <a:stretch>
                      <a:fillRect b="-12195"/>
                    </a:stretch>
                  </a:blipFill>
                </p:spPr>
                <p:txBody>
                  <a:bodyPr/>
                  <a:lstStyle/>
                  <a:p>
                    <a:r>
                      <a:rPr lang="ja-JP" altLang="en-US">
                        <a:noFill/>
                      </a:rPr>
                      <a:t> </a:t>
                    </a:r>
                  </a:p>
                </p:txBody>
              </p:sp>
            </mc:Fallback>
          </mc:AlternateContent>
        </p:grpSp>
      </p:grpSp>
      <p:pic>
        <p:nvPicPr>
          <p:cNvPr id="15" name="図 14">
            <a:extLst>
              <a:ext uri="{FF2B5EF4-FFF2-40B4-BE49-F238E27FC236}">
                <a16:creationId xmlns:a16="http://schemas.microsoft.com/office/drawing/2014/main" id="{15312403-8963-A2F0-EE02-4937A6E282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498" y="1404106"/>
            <a:ext cx="2748698" cy="2457333"/>
          </a:xfrm>
          <a:prstGeom prst="rect">
            <a:avLst/>
          </a:prstGeom>
        </p:spPr>
      </p:pic>
    </p:spTree>
    <p:extLst>
      <p:ext uri="{BB962C8B-B14F-4D97-AF65-F5344CB8AC3E}">
        <p14:creationId xmlns:p14="http://schemas.microsoft.com/office/powerpoint/2010/main" val="3532297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DA4D29-3F74-4845-A5D9-BD759D016381}"/>
              </a:ext>
            </a:extLst>
          </p:cNvPr>
          <p:cNvSpPr>
            <a:spLocks noGrp="1"/>
          </p:cNvSpPr>
          <p:nvPr>
            <p:ph type="title"/>
          </p:nvPr>
        </p:nvSpPr>
        <p:spPr>
          <a:xfrm>
            <a:off x="70992" y="0"/>
            <a:ext cx="9073008" cy="1152128"/>
          </a:xfrm>
        </p:spPr>
        <p:txBody>
          <a:bodyPr>
            <a:normAutofit/>
          </a:bodyPr>
          <a:lstStyle/>
          <a:p>
            <a:pPr algn="ctr"/>
            <a:r>
              <a:rPr lang="en-US" altLang="ja-JP" dirty="0">
                <a:latin typeface="Times New Roman" panose="02020603050405020304" pitchFamily="18" charset="0"/>
                <a:cs typeface="Times New Roman" panose="02020603050405020304" pitchFamily="18" charset="0"/>
              </a:rPr>
              <a:t>Calculation of vibrational state </a:t>
            </a:r>
            <a:r>
              <a:rPr lang="en-US" altLang="ja-JP" i="1" dirty="0">
                <a:latin typeface="Times New Roman" panose="02020603050405020304" pitchFamily="18" charset="0"/>
                <a:cs typeface="Times New Roman" panose="02020603050405020304" pitchFamily="18" charset="0"/>
              </a:rPr>
              <a:t>v</a:t>
            </a:r>
            <a:r>
              <a:rPr lang="en-US" altLang="ja-JP" dirty="0">
                <a:latin typeface="Times New Roman" panose="02020603050405020304" pitchFamily="18" charset="0"/>
                <a:cs typeface="Times New Roman" panose="02020603050405020304" pitchFamily="18" charset="0"/>
              </a:rPr>
              <a:t> and rotational state </a:t>
            </a:r>
            <a:r>
              <a:rPr lang="en-US" altLang="ja-JP" i="1" dirty="0">
                <a:latin typeface="Times New Roman" panose="02020603050405020304" pitchFamily="18" charset="0"/>
                <a:cs typeface="Times New Roman" panose="02020603050405020304" pitchFamily="18" charset="0"/>
              </a:rPr>
              <a:t>J</a:t>
            </a:r>
            <a:r>
              <a:rPr lang="en-US" altLang="ja-JP" dirty="0">
                <a:latin typeface="Times New Roman" panose="02020603050405020304" pitchFamily="18" charset="0"/>
                <a:cs typeface="Times New Roman" panose="02020603050405020304" pitchFamily="18" charset="0"/>
              </a:rPr>
              <a:t> of H</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 molecule</a:t>
            </a:r>
            <a:endParaRPr kumimoji="1" lang="ja-JP" altLang="en-US" dirty="0"/>
          </a:p>
        </p:txBody>
      </p:sp>
      <mc:AlternateContent xmlns:mc="http://schemas.openxmlformats.org/markup-compatibility/2006" xmlns:a14="http://schemas.microsoft.com/office/drawing/2010/main">
        <mc:Choice Requires="a14">
          <p:sp>
            <p:nvSpPr>
              <p:cNvPr id="6" name="コンテンツ プレースホルダー 2">
                <a:extLst>
                  <a:ext uri="{FF2B5EF4-FFF2-40B4-BE49-F238E27FC236}">
                    <a16:creationId xmlns:a16="http://schemas.microsoft.com/office/drawing/2014/main" id="{F16E0F8D-611B-4723-AC80-30234E36668B}"/>
                  </a:ext>
                </a:extLst>
              </p:cNvPr>
              <p:cNvSpPr txBox="1">
                <a:spLocks/>
              </p:cNvSpPr>
              <p:nvPr/>
            </p:nvSpPr>
            <p:spPr>
              <a:xfrm>
                <a:off x="4499992" y="1916832"/>
                <a:ext cx="3240360" cy="1152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𝐽</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den>
                      </m:f>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ad>
                            <m:radPr>
                              <m:degHide m:val="on"/>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1+4</m:t>
                              </m:r>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𝐿</m:t>
                                          </m:r>
                                        </m:num>
                                        <m:den>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den>
                                      </m:f>
                                    </m:e>
                                  </m:d>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rad>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oMath>
                  </m:oMathPara>
                </a14:m>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6" name="コンテンツ プレースホルダー 2">
                <a:extLst>
                  <a:ext uri="{FF2B5EF4-FFF2-40B4-BE49-F238E27FC236}">
                    <a16:creationId xmlns:a16="http://schemas.microsoft.com/office/drawing/2014/main" id="{F16E0F8D-611B-4723-AC80-30234E36668B}"/>
                  </a:ext>
                </a:extLst>
              </p:cNvPr>
              <p:cNvSpPr txBox="1">
                <a:spLocks noRot="1" noChangeAspect="1" noMove="1" noResize="1" noEditPoints="1" noAdjustHandles="1" noChangeArrowheads="1" noChangeShapeType="1" noTextEdit="1"/>
              </p:cNvSpPr>
              <p:nvPr/>
            </p:nvSpPr>
            <p:spPr>
              <a:xfrm>
                <a:off x="4499992" y="1916832"/>
                <a:ext cx="3240360" cy="1152128"/>
              </a:xfrm>
              <a:prstGeom prst="rect">
                <a:avLst/>
              </a:prstGeom>
              <a:blipFill>
                <a:blip r:embed="rId3"/>
                <a:stretch>
                  <a:fillRect/>
                </a:stretch>
              </a:blipFill>
            </p:spPr>
            <p:txBody>
              <a:bodyPr/>
              <a:lstStyle/>
              <a:p>
                <a:r>
                  <a:rPr lang="ja-JP" altLang="en-US">
                    <a:noFill/>
                  </a:rPr>
                  <a:t> </a:t>
                </a:r>
              </a:p>
            </p:txBody>
          </p:sp>
        </mc:Fallback>
      </mc:AlternateContent>
      <p:sp>
        <p:nvSpPr>
          <p:cNvPr id="7" name="正方形/長方形 6">
            <a:extLst>
              <a:ext uri="{FF2B5EF4-FFF2-40B4-BE49-F238E27FC236}">
                <a16:creationId xmlns:a16="http://schemas.microsoft.com/office/drawing/2014/main" id="{C670CEBA-E541-400A-9B3D-A085B27D54F6}"/>
              </a:ext>
            </a:extLst>
          </p:cNvPr>
          <p:cNvSpPr/>
          <p:nvPr/>
        </p:nvSpPr>
        <p:spPr>
          <a:xfrm>
            <a:off x="179512" y="1124744"/>
            <a:ext cx="8568952" cy="769441"/>
          </a:xfrm>
          <a:prstGeom prst="rect">
            <a:avLst/>
          </a:prstGeom>
        </p:spPr>
        <p:txBody>
          <a:bodyPr wrap="square">
            <a:spAutoFit/>
          </a:bodyPr>
          <a:lstStyle/>
          <a:p>
            <a:pPr marL="266700" lvl="0" indent="-266700"/>
            <a:r>
              <a:rPr kumimoji="1" lang="en-US" altLang="ja-JP" sz="2200" u="sng" dirty="0">
                <a:solidFill>
                  <a:prstClr val="black"/>
                </a:solidFill>
                <a:latin typeface="Times New Roman" panose="02020603050405020304" pitchFamily="18" charset="0"/>
                <a:cs typeface="Times New Roman" panose="02020603050405020304" pitchFamily="18" charset="0"/>
              </a:rPr>
              <a:t>1. Calculate rotational state </a:t>
            </a:r>
            <a:r>
              <a:rPr kumimoji="1" lang="en-US" altLang="ja-JP" sz="2200" i="1" u="sng" dirty="0">
                <a:solidFill>
                  <a:prstClr val="black"/>
                </a:solidFill>
                <a:latin typeface="Times New Roman" panose="02020603050405020304" pitchFamily="18" charset="0"/>
                <a:cs typeface="Times New Roman" panose="02020603050405020304" pitchFamily="18" charset="0"/>
              </a:rPr>
              <a:t>J</a:t>
            </a:r>
            <a:r>
              <a:rPr kumimoji="1" lang="en-US" altLang="ja-JP" sz="2200" u="sng" dirty="0">
                <a:solidFill>
                  <a:prstClr val="black"/>
                </a:solidFill>
                <a:latin typeface="Times New Roman" panose="02020603050405020304" pitchFamily="18" charset="0"/>
                <a:cs typeface="Times New Roman" panose="02020603050405020304" pitchFamily="18" charset="0"/>
              </a:rPr>
              <a:t> from total angular momentum </a:t>
            </a:r>
            <a:r>
              <a:rPr kumimoji="1" lang="en-US" altLang="ja-JP" sz="2200" i="1" u="sng" dirty="0">
                <a:solidFill>
                  <a:prstClr val="black"/>
                </a:solidFill>
                <a:latin typeface="Times New Roman" panose="02020603050405020304" pitchFamily="18" charset="0"/>
                <a:cs typeface="Times New Roman" panose="02020603050405020304" pitchFamily="18" charset="0"/>
              </a:rPr>
              <a:t>L </a:t>
            </a:r>
            <a:r>
              <a:rPr kumimoji="1" lang="en-US" altLang="ja-JP" sz="2200" u="sng" dirty="0">
                <a:solidFill>
                  <a:prstClr val="black"/>
                </a:solidFill>
                <a:latin typeface="Times New Roman" panose="02020603050405020304" pitchFamily="18" charset="0"/>
                <a:cs typeface="Times New Roman" panose="02020603050405020304" pitchFamily="18" charset="0"/>
              </a:rPr>
              <a:t>of hydrogen molecule in center-of-mass coordinate system obtained from MD</a:t>
            </a:r>
            <a:endParaRPr kumimoji="0" lang="ja-JP" altLang="en-US" sz="2200" b="0" i="0" u="sng"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8225C57A-61D4-462D-A243-FD27B4C8D68E}"/>
              </a:ext>
            </a:extLst>
          </p:cNvPr>
          <p:cNvSpPr/>
          <p:nvPr/>
        </p:nvSpPr>
        <p:spPr>
          <a:xfrm>
            <a:off x="179512" y="3068960"/>
            <a:ext cx="6961008" cy="430887"/>
          </a:xfrm>
          <a:prstGeom prst="rect">
            <a:avLst/>
          </a:prstGeom>
        </p:spPr>
        <p:txBody>
          <a:bodyPr wrap="none">
            <a:spAutoFit/>
          </a:bodyPr>
          <a:lstStyle/>
          <a:p>
            <a:pPr lvl="0"/>
            <a:r>
              <a:rPr kumimoji="1" lang="en-US" altLang="ja-JP" sz="2200" u="sng" dirty="0">
                <a:solidFill>
                  <a:prstClr val="black"/>
                </a:solidFill>
                <a:latin typeface="Times New Roman" panose="02020603050405020304" pitchFamily="18" charset="0"/>
                <a:cs typeface="Times New Roman" panose="02020603050405020304" pitchFamily="18" charset="0"/>
              </a:rPr>
              <a:t>2. Calculate the total energy </a:t>
            </a:r>
            <a:r>
              <a:rPr kumimoji="1" lang="en-US" altLang="ja-JP" sz="2200" i="1" u="sng" dirty="0">
                <a:solidFill>
                  <a:prstClr val="black"/>
                </a:solidFill>
                <a:latin typeface="Times New Roman" panose="02020603050405020304" pitchFamily="18" charset="0"/>
                <a:cs typeface="Times New Roman" panose="02020603050405020304" pitchFamily="18" charset="0"/>
              </a:rPr>
              <a:t>E</a:t>
            </a:r>
            <a:r>
              <a:rPr kumimoji="1" lang="en-US" altLang="ja-JP" sz="2200" u="sng" dirty="0">
                <a:solidFill>
                  <a:prstClr val="black"/>
                </a:solidFill>
                <a:latin typeface="Times New Roman" panose="02020603050405020304" pitchFamily="18" charset="0"/>
                <a:cs typeface="Times New Roman" panose="02020603050405020304" pitchFamily="18" charset="0"/>
              </a:rPr>
              <a:t> in center-of-mass coordinate</a:t>
            </a:r>
            <a:endParaRPr kumimoji="0" lang="ja-JP" altLang="en-US" sz="2200" b="0" i="0" u="sng"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A5B7EC2A-55BE-4B2B-83B1-CCCE766FEC39}"/>
              </a:ext>
            </a:extLst>
          </p:cNvPr>
          <p:cNvSpPr/>
          <p:nvPr/>
        </p:nvSpPr>
        <p:spPr>
          <a:xfrm>
            <a:off x="179512" y="4509120"/>
            <a:ext cx="8496944" cy="1138773"/>
          </a:xfrm>
          <a:prstGeom prst="rect">
            <a:avLst/>
          </a:prstGeom>
        </p:spPr>
        <p:txBody>
          <a:bodyPr wrap="square">
            <a:spAutoFit/>
          </a:bodyPr>
          <a:lstStyle/>
          <a:p>
            <a:pPr marL="266700" lvl="0" indent="-266700"/>
            <a:r>
              <a:rPr kumimoji="1" lang="en-US" altLang="ja-JP" sz="2200" u="sng" dirty="0">
                <a:solidFill>
                  <a:prstClr val="black"/>
                </a:solidFill>
                <a:latin typeface="Times New Roman" panose="02020603050405020304" pitchFamily="18" charset="0"/>
                <a:cs typeface="Times New Roman" panose="02020603050405020304" pitchFamily="18" charset="0"/>
              </a:rPr>
              <a:t>3. Find the </a:t>
            </a:r>
            <a:r>
              <a:rPr kumimoji="1" lang="en-US" altLang="ja-JP" sz="2200" i="1" u="sng" dirty="0">
                <a:solidFill>
                  <a:prstClr val="black"/>
                </a:solidFill>
                <a:latin typeface="Times New Roman" panose="02020603050405020304" pitchFamily="18" charset="0"/>
                <a:cs typeface="Times New Roman" panose="02020603050405020304" pitchFamily="18" charset="0"/>
              </a:rPr>
              <a:t>v</a:t>
            </a:r>
            <a:r>
              <a:rPr kumimoji="1" lang="en-US" altLang="ja-JP" sz="2200" u="sng" dirty="0">
                <a:solidFill>
                  <a:prstClr val="black"/>
                </a:solidFill>
                <a:latin typeface="Times New Roman" panose="02020603050405020304" pitchFamily="18" charset="0"/>
                <a:cs typeface="Times New Roman" panose="02020603050405020304" pitchFamily="18" charset="0"/>
              </a:rPr>
              <a:t> closest to the values ​​of </a:t>
            </a:r>
            <a:r>
              <a:rPr kumimoji="1" lang="en-US" altLang="ja-JP" sz="2200" i="1" u="sng" dirty="0">
                <a:solidFill>
                  <a:prstClr val="black"/>
                </a:solidFill>
                <a:latin typeface="Times New Roman" panose="02020603050405020304" pitchFamily="18" charset="0"/>
                <a:cs typeface="Times New Roman" panose="02020603050405020304" pitchFamily="18" charset="0"/>
              </a:rPr>
              <a:t>J </a:t>
            </a:r>
            <a:r>
              <a:rPr kumimoji="1" lang="en-US" altLang="ja-JP" sz="2200" u="sng" dirty="0">
                <a:solidFill>
                  <a:prstClr val="black"/>
                </a:solidFill>
                <a:latin typeface="Times New Roman" panose="02020603050405020304" pitchFamily="18" charset="0"/>
                <a:cs typeface="Times New Roman" panose="02020603050405020304" pitchFamily="18" charset="0"/>
              </a:rPr>
              <a:t>and </a:t>
            </a:r>
            <a:r>
              <a:rPr kumimoji="1" lang="en-US" altLang="ja-JP" sz="2200" i="1" u="sng" dirty="0">
                <a:solidFill>
                  <a:prstClr val="black"/>
                </a:solidFill>
                <a:latin typeface="Times New Roman" panose="02020603050405020304" pitchFamily="18" charset="0"/>
                <a:cs typeface="Times New Roman" panose="02020603050405020304" pitchFamily="18" charset="0"/>
              </a:rPr>
              <a:t>E </a:t>
            </a:r>
            <a:r>
              <a:rPr kumimoji="1" lang="en-US" altLang="ja-JP" sz="2200" u="sng" dirty="0">
                <a:solidFill>
                  <a:prstClr val="black"/>
                </a:solidFill>
                <a:latin typeface="Times New Roman" panose="02020603050405020304" pitchFamily="18" charset="0"/>
                <a:cs typeface="Times New Roman" panose="02020603050405020304" pitchFamily="18" charset="0"/>
              </a:rPr>
              <a:t>from the table of </a:t>
            </a:r>
            <a:r>
              <a:rPr kumimoji="1" lang="en-US" altLang="ja-JP" sz="2200" i="1" u="sng" dirty="0">
                <a:solidFill>
                  <a:prstClr val="black"/>
                </a:solidFill>
                <a:latin typeface="Times New Roman" panose="02020603050405020304" pitchFamily="18" charset="0"/>
                <a:cs typeface="Times New Roman" panose="02020603050405020304" pitchFamily="18" charset="0"/>
              </a:rPr>
              <a:t>J</a:t>
            </a:r>
            <a:r>
              <a:rPr kumimoji="1" lang="en-US" altLang="ja-JP" sz="2200" u="sng" dirty="0">
                <a:solidFill>
                  <a:prstClr val="black"/>
                </a:solidFill>
                <a:latin typeface="Times New Roman" panose="02020603050405020304" pitchFamily="18" charset="0"/>
                <a:cs typeface="Times New Roman" panose="02020603050405020304" pitchFamily="18" charset="0"/>
              </a:rPr>
              <a:t>, </a:t>
            </a:r>
            <a:r>
              <a:rPr kumimoji="1" lang="en-US" altLang="ja-JP" sz="2200" i="1" u="sng" dirty="0">
                <a:solidFill>
                  <a:prstClr val="black"/>
                </a:solidFill>
                <a:latin typeface="Times New Roman" panose="02020603050405020304" pitchFamily="18" charset="0"/>
                <a:cs typeface="Times New Roman" panose="02020603050405020304" pitchFamily="18" charset="0"/>
              </a:rPr>
              <a:t>v </a:t>
            </a:r>
            <a:r>
              <a:rPr kumimoji="1" lang="en-US" altLang="ja-JP" sz="2200" u="sng" dirty="0">
                <a:solidFill>
                  <a:prstClr val="black"/>
                </a:solidFill>
                <a:latin typeface="Times New Roman" panose="02020603050405020304" pitchFamily="18" charset="0"/>
                <a:cs typeface="Times New Roman" panose="02020603050405020304" pitchFamily="18" charset="0"/>
              </a:rPr>
              <a:t>and </a:t>
            </a:r>
            <a:r>
              <a:rPr kumimoji="1" lang="en-US" altLang="ja-JP" sz="2200" i="1" u="sng" dirty="0">
                <a:solidFill>
                  <a:prstClr val="black"/>
                </a:solidFill>
                <a:latin typeface="Times New Roman" panose="02020603050405020304" pitchFamily="18" charset="0"/>
                <a:cs typeface="Times New Roman" panose="02020603050405020304" pitchFamily="18" charset="0"/>
              </a:rPr>
              <a:t>E</a:t>
            </a:r>
            <a:r>
              <a:rPr kumimoji="1" lang="en-US" altLang="ja-JP" sz="2200" u="sng" dirty="0">
                <a:solidFill>
                  <a:prstClr val="black"/>
                </a:solidFill>
                <a:latin typeface="Times New Roman" panose="02020603050405020304" pitchFamily="18" charset="0"/>
                <a:cs typeface="Times New Roman" panose="02020603050405020304" pitchFamily="18" charset="0"/>
              </a:rPr>
              <a:t> pairs obtained by solving the Schrodinger equation in center-of-mass </a:t>
            </a:r>
            <a:r>
              <a:rPr kumimoji="1" lang="en-US" altLang="ja-JP" sz="2000" u="sng" dirty="0">
                <a:solidFill>
                  <a:prstClr val="black"/>
                </a:solidFill>
                <a:latin typeface="Times New Roman" panose="02020603050405020304" pitchFamily="18" charset="0"/>
                <a:cs typeface="Times New Roman" panose="02020603050405020304" pitchFamily="18" charset="0"/>
              </a:rPr>
              <a:t>coordinate </a:t>
            </a:r>
            <a:r>
              <a:rPr kumimoji="1" lang="en-US" altLang="ja-JP" sz="2200" u="sng" dirty="0">
                <a:solidFill>
                  <a:prstClr val="black"/>
                </a:solidFill>
                <a:latin typeface="Times New Roman" panose="02020603050405020304" pitchFamily="18" charset="0"/>
                <a:cs typeface="Times New Roman" panose="02020603050405020304" pitchFamily="18" charset="0"/>
              </a:rPr>
              <a:t>system.</a:t>
            </a:r>
          </a:p>
        </p:txBody>
      </p:sp>
      <mc:AlternateContent xmlns:mc="http://schemas.openxmlformats.org/markup-compatibility/2006" xmlns:a14="http://schemas.microsoft.com/office/drawing/2010/main">
        <mc:Choice Requires="a14">
          <p:sp>
            <p:nvSpPr>
              <p:cNvPr id="18" name="コンテンツ プレースホルダー 2">
                <a:extLst>
                  <a:ext uri="{FF2B5EF4-FFF2-40B4-BE49-F238E27FC236}">
                    <a16:creationId xmlns:a16="http://schemas.microsoft.com/office/drawing/2014/main" id="{C17EF25D-BA51-443B-B1A3-D49B3797DDF8}"/>
                  </a:ext>
                </a:extLst>
              </p:cNvPr>
              <p:cNvSpPr txBox="1">
                <a:spLocks/>
              </p:cNvSpPr>
              <p:nvPr/>
            </p:nvSpPr>
            <p:spPr>
              <a:xfrm>
                <a:off x="1297732" y="2270522"/>
                <a:ext cx="2736304" cy="3600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𝐿</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𝐽</m:t>
                      </m:r>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𝐽</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1" lang="en-US" altLang="ja-JP" sz="2000" b="0" i="1"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50" charset="-128"/>
                  <a:cs typeface="+mn-cs"/>
                </a:endParaRPr>
              </a:p>
            </p:txBody>
          </p:sp>
        </mc:Choice>
        <mc:Fallback xmlns="">
          <p:sp>
            <p:nvSpPr>
              <p:cNvPr id="18" name="コンテンツ プレースホルダー 2">
                <a:extLst>
                  <a:ext uri="{FF2B5EF4-FFF2-40B4-BE49-F238E27FC236}">
                    <a16:creationId xmlns:a16="http://schemas.microsoft.com/office/drawing/2014/main" id="{C17EF25D-BA51-443B-B1A3-D49B3797DDF8}"/>
                  </a:ext>
                </a:extLst>
              </p:cNvPr>
              <p:cNvSpPr txBox="1">
                <a:spLocks noRot="1" noChangeAspect="1" noMove="1" noResize="1" noEditPoints="1" noAdjustHandles="1" noChangeArrowheads="1" noChangeShapeType="1" noTextEdit="1"/>
              </p:cNvSpPr>
              <p:nvPr/>
            </p:nvSpPr>
            <p:spPr>
              <a:xfrm>
                <a:off x="1297732" y="2270522"/>
                <a:ext cx="2736304" cy="360040"/>
              </a:xfrm>
              <a:prstGeom prst="rect">
                <a:avLst/>
              </a:prstGeom>
              <a:blipFill>
                <a:blip r:embed="rId4"/>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コンテンツ プレースホルダー 2">
                <a:extLst>
                  <a:ext uri="{FF2B5EF4-FFF2-40B4-BE49-F238E27FC236}">
                    <a16:creationId xmlns:a16="http://schemas.microsoft.com/office/drawing/2014/main" id="{8F79E29F-D821-4446-9B4D-F92359452E2D}"/>
                  </a:ext>
                </a:extLst>
              </p:cNvPr>
              <p:cNvSpPr txBox="1">
                <a:spLocks/>
              </p:cNvSpPr>
              <p:nvPr/>
            </p:nvSpPr>
            <p:spPr>
              <a:xfrm>
                <a:off x="395536" y="5714057"/>
                <a:ext cx="7886700" cy="811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ja-JP" alt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den>
                      </m:f>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𝜓</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sub>
                          </m:sSub>
                        </m:num>
                        <m:den>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𝑑𝑅</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𝑈</m:t>
                      </m:r>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d>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𝜓</m:t>
                          </m:r>
                        </m:e>
                        <m:sub>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𝑣</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p>
                            <m:sSup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e>
                            <m:sup>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2</m:t>
                          </m:r>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den>
                      </m:f>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𝐽</m:t>
                          </m:r>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𝐽</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num>
                        <m:den>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𝜓</m:t>
                          </m:r>
                        </m:e>
                        <m:sub>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𝑣</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𝐸</m:t>
                      </m:r>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𝜓</m:t>
                          </m:r>
                        </m:e>
                        <m:sub>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𝑣</m:t>
                          </m:r>
                        </m:sub>
                      </m:sSub>
                    </m:oMath>
                  </m:oMathPara>
                </a14:m>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23" name="コンテンツ プレースホルダー 2">
                <a:extLst>
                  <a:ext uri="{FF2B5EF4-FFF2-40B4-BE49-F238E27FC236}">
                    <a16:creationId xmlns:a16="http://schemas.microsoft.com/office/drawing/2014/main" id="{8F79E29F-D821-4446-9B4D-F92359452E2D}"/>
                  </a:ext>
                </a:extLst>
              </p:cNvPr>
              <p:cNvSpPr txBox="1">
                <a:spLocks noRot="1" noChangeAspect="1" noMove="1" noResize="1" noEditPoints="1" noAdjustHandles="1" noChangeArrowheads="1" noChangeShapeType="1" noTextEdit="1"/>
              </p:cNvSpPr>
              <p:nvPr/>
            </p:nvSpPr>
            <p:spPr>
              <a:xfrm>
                <a:off x="395536" y="5714057"/>
                <a:ext cx="7886700" cy="81128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a:extLst>
                  <a:ext uri="{FF2B5EF4-FFF2-40B4-BE49-F238E27FC236}">
                    <a16:creationId xmlns:a16="http://schemas.microsoft.com/office/drawing/2014/main" id="{EA8523FE-1221-4F94-871E-A7B4B90414D6}"/>
                  </a:ext>
                </a:extLst>
              </p:cNvPr>
              <p:cNvSpPr txBox="1">
                <a:spLocks/>
              </p:cNvSpPr>
              <p:nvPr/>
            </p:nvSpPr>
            <p:spPr>
              <a:xfrm>
                <a:off x="179512" y="3501008"/>
                <a:ext cx="7886700" cy="936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den>
                      </m:f>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𝑑𝑅</m:t>
                                  </m:r>
                                </m:num>
                                <m:den>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𝑑𝑡</m:t>
                                  </m:r>
                                </m:den>
                              </m:f>
                            </m:e>
                          </m:d>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𝑈</m:t>
                      </m:r>
                      <m:d>
                        <m:d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d>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2</m:t>
                          </m:r>
                          <m:r>
                            <a:rPr kumimoji="1" lang="ja-JP"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den>
                      </m:f>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𝐿</m:t>
                                  </m:r>
                                </m:num>
                                <m:den>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𝑅</m:t>
                                  </m:r>
                                </m:den>
                              </m:f>
                            </m:e>
                          </m:d>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oMath>
                  </m:oMathPara>
                </a14:m>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24" name="コンテンツ プレースホルダー 2">
                <a:extLst>
                  <a:ext uri="{FF2B5EF4-FFF2-40B4-BE49-F238E27FC236}">
                    <a16:creationId xmlns:a16="http://schemas.microsoft.com/office/drawing/2014/main" id="{EA8523FE-1221-4F94-871E-A7B4B90414D6}"/>
                  </a:ext>
                </a:extLst>
              </p:cNvPr>
              <p:cNvSpPr txBox="1">
                <a:spLocks noRot="1" noChangeAspect="1" noMove="1" noResize="1" noEditPoints="1" noAdjustHandles="1" noChangeArrowheads="1" noChangeShapeType="1" noTextEdit="1"/>
              </p:cNvSpPr>
              <p:nvPr/>
            </p:nvSpPr>
            <p:spPr>
              <a:xfrm>
                <a:off x="179512" y="3501008"/>
                <a:ext cx="7886700" cy="936104"/>
              </a:xfrm>
              <a:prstGeom prst="rect">
                <a:avLst/>
              </a:prstGeom>
              <a:blipFill>
                <a:blip r:embed="rId6"/>
                <a:stretch>
                  <a:fillRect/>
                </a:stretch>
              </a:blipFill>
            </p:spPr>
            <p:txBody>
              <a:bodyPr/>
              <a:lstStyle/>
              <a:p>
                <a:r>
                  <a:rPr lang="ja-JP" altLang="en-US">
                    <a:noFill/>
                  </a:rPr>
                  <a:t> </a:t>
                </a:r>
              </a:p>
            </p:txBody>
          </p:sp>
        </mc:Fallback>
      </mc:AlternateContent>
      <p:sp>
        <p:nvSpPr>
          <p:cNvPr id="17" name="テキスト ボックス 16">
            <a:extLst>
              <a:ext uri="{FF2B5EF4-FFF2-40B4-BE49-F238E27FC236}">
                <a16:creationId xmlns:a16="http://schemas.microsoft.com/office/drawing/2014/main" id="{19E187A3-B32D-4B45-987A-3CC9FFCBE7A2}"/>
              </a:ext>
            </a:extLst>
          </p:cNvPr>
          <p:cNvSpPr txBox="1"/>
          <p:nvPr/>
        </p:nvSpPr>
        <p:spPr>
          <a:xfrm>
            <a:off x="611560" y="3573016"/>
            <a:ext cx="1018227" cy="646331"/>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Classical</a:t>
            </a:r>
          </a:p>
          <a:p>
            <a:r>
              <a:rPr kumimoji="1" lang="en-US" altLang="ja-JP" dirty="0">
                <a:latin typeface="Times New Roman" panose="02020603050405020304" pitchFamily="18" charset="0"/>
                <a:cs typeface="Times New Roman" panose="02020603050405020304" pitchFamily="18" charset="0"/>
              </a:rPr>
              <a:t>system:</a:t>
            </a:r>
            <a:endParaRPr kumimoji="1" lang="ja-JP" altLang="en-US"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75E50A25-A5FE-4B06-B620-7C3211A7EB2A}"/>
              </a:ext>
            </a:extLst>
          </p:cNvPr>
          <p:cNvSpPr txBox="1"/>
          <p:nvPr/>
        </p:nvSpPr>
        <p:spPr>
          <a:xfrm>
            <a:off x="611560" y="5661248"/>
            <a:ext cx="1043876" cy="646331"/>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Quantum</a:t>
            </a:r>
          </a:p>
          <a:p>
            <a:r>
              <a:rPr kumimoji="1" lang="en-US" altLang="ja-JP" dirty="0">
                <a:latin typeface="Times New Roman" panose="02020603050405020304" pitchFamily="18" charset="0"/>
                <a:cs typeface="Times New Roman" panose="02020603050405020304" pitchFamily="18" charset="0"/>
              </a:rPr>
              <a:t>system:</a:t>
            </a:r>
            <a:endParaRPr kumimoji="1" lang="ja-JP" altLang="en-US" dirty="0">
              <a:latin typeface="Times New Roman" panose="02020603050405020304" pitchFamily="18" charset="0"/>
              <a:cs typeface="Times New Roman" panose="02020603050405020304" pitchFamily="18" charset="0"/>
            </a:endParaRPr>
          </a:p>
        </p:txBody>
      </p:sp>
      <p:grpSp>
        <p:nvGrpSpPr>
          <p:cNvPr id="21" name="グループ化 20">
            <a:extLst>
              <a:ext uri="{FF2B5EF4-FFF2-40B4-BE49-F238E27FC236}">
                <a16:creationId xmlns:a16="http://schemas.microsoft.com/office/drawing/2014/main" id="{2BAE626F-84A6-4BA5-8B6B-80DCE5DB8A87}"/>
              </a:ext>
            </a:extLst>
          </p:cNvPr>
          <p:cNvGrpSpPr/>
          <p:nvPr/>
        </p:nvGrpSpPr>
        <p:grpSpPr>
          <a:xfrm>
            <a:off x="6228184" y="3501008"/>
            <a:ext cx="2780937" cy="936104"/>
            <a:chOff x="6804248" y="1899574"/>
            <a:chExt cx="2348889" cy="1169386"/>
          </a:xfrm>
        </p:grpSpPr>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E77AF527-101D-42EF-BAE0-A9BC75279C97}"/>
                    </a:ext>
                  </a:extLst>
                </p:cNvPr>
                <p:cNvSpPr/>
                <p:nvPr/>
              </p:nvSpPr>
              <p:spPr>
                <a:xfrm>
                  <a:off x="6848881" y="1899574"/>
                  <a:ext cx="2304256" cy="923330"/>
                </a:xfrm>
                <a:prstGeom prst="rect">
                  <a:avLst/>
                </a:prstGeom>
              </p:spPr>
              <p:txBody>
                <a:bodyPr wrap="square">
                  <a:spAutoFit/>
                </a:bodyPr>
                <a:lstStyle/>
                <a:p>
                  <a14:m>
                    <m:oMath xmlns:m="http://schemas.openxmlformats.org/officeDocument/2006/math">
                      <m:r>
                        <a:rPr lang="en-US" altLang="ja-JP" i="1">
                          <a:latin typeface="Cambria Math" panose="02040503050406030204" pitchFamily="18" charset="0"/>
                        </a:rPr>
                        <m:t>𝑅</m:t>
                      </m:r>
                    </m:oMath>
                  </a14:m>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Internuclear distance</a:t>
                  </a:r>
                  <a:br>
                    <a:rPr lang="en-US" altLang="ja-JP" dirty="0">
                      <a:latin typeface="Times New Roman" panose="02020603050405020304" pitchFamily="18" charset="0"/>
                      <a:cs typeface="Times New Roman" panose="02020603050405020304" pitchFamily="18" charset="0"/>
                    </a:rPr>
                  </a:br>
                  <a:r>
                    <a:rPr lang="en-US" altLang="ja-JP" i="1" dirty="0">
                      <a:latin typeface="Times New Roman" panose="02020603050405020304" pitchFamily="18" charset="0"/>
                      <a:cs typeface="Times New Roman" panose="02020603050405020304" pitchFamily="18" charset="0"/>
                    </a:rPr>
                    <a:t>μ</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Reduced mass</a:t>
                  </a:r>
                </a:p>
                <a:p>
                  <a14:m>
                    <m:oMath xmlns:m="http://schemas.openxmlformats.org/officeDocument/2006/math">
                      <m:r>
                        <a:rPr lang="en-US" altLang="ja-JP" i="1">
                          <a:latin typeface="Cambria Math" panose="02040503050406030204" pitchFamily="18" charset="0"/>
                        </a:rPr>
                        <m:t>𝑈</m:t>
                      </m:r>
                      <m:d>
                        <m:dPr>
                          <m:ctrlPr>
                            <a:rPr lang="en-US" altLang="ja-JP" i="1" smtClean="0">
                              <a:latin typeface="Cambria Math" panose="02040503050406030204" pitchFamily="18" charset="0"/>
                            </a:rPr>
                          </m:ctrlPr>
                        </m:dPr>
                        <m:e>
                          <m:r>
                            <a:rPr lang="en-US" altLang="ja-JP" i="1">
                              <a:latin typeface="Cambria Math" panose="02040503050406030204" pitchFamily="18" charset="0"/>
                            </a:rPr>
                            <m:t>𝑅</m:t>
                          </m:r>
                        </m:e>
                      </m:d>
                    </m:oMath>
                  </a14:m>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Potential function</a:t>
                  </a:r>
                  <a:endParaRPr lang="ja-JP" altLang="en-US" dirty="0">
                    <a:latin typeface="Times New Roman" panose="02020603050405020304" pitchFamily="18" charset="0"/>
                    <a:cs typeface="Times New Roman" panose="02020603050405020304" pitchFamily="18" charset="0"/>
                  </a:endParaRPr>
                </a:p>
              </p:txBody>
            </p:sp>
          </mc:Choice>
          <mc:Fallback xmlns="">
            <p:sp>
              <p:nvSpPr>
                <p:cNvPr id="22" name="正方形/長方形 21">
                  <a:extLst>
                    <a:ext uri="{FF2B5EF4-FFF2-40B4-BE49-F238E27FC236}">
                      <a16:creationId xmlns:a16="http://schemas.microsoft.com/office/drawing/2014/main" id="{E77AF527-101D-42EF-BAE0-A9BC75279C97}"/>
                    </a:ext>
                  </a:extLst>
                </p:cNvPr>
                <p:cNvSpPr>
                  <a:spLocks noRot="1" noChangeAspect="1" noMove="1" noResize="1" noEditPoints="1" noAdjustHandles="1" noChangeArrowheads="1" noChangeShapeType="1" noTextEdit="1"/>
                </p:cNvSpPr>
                <p:nvPr/>
              </p:nvSpPr>
              <p:spPr>
                <a:xfrm>
                  <a:off x="6848881" y="1899574"/>
                  <a:ext cx="2304256" cy="923330"/>
                </a:xfrm>
                <a:prstGeom prst="rect">
                  <a:avLst/>
                </a:prstGeom>
                <a:blipFill>
                  <a:blip r:embed="rId7"/>
                  <a:stretch>
                    <a:fillRect l="-1786" t="-4918" b="-36885"/>
                  </a:stretch>
                </a:blipFill>
              </p:spPr>
              <p:txBody>
                <a:bodyPr/>
                <a:lstStyle/>
                <a:p>
                  <a:r>
                    <a:rPr lang="ja-JP" altLang="en-US">
                      <a:noFill/>
                    </a:rPr>
                    <a:t> </a:t>
                  </a:r>
                </a:p>
              </p:txBody>
            </p:sp>
          </mc:Fallback>
        </mc:AlternateContent>
        <p:sp>
          <p:nvSpPr>
            <p:cNvPr id="25" name="左大かっこ 24">
              <a:extLst>
                <a:ext uri="{FF2B5EF4-FFF2-40B4-BE49-F238E27FC236}">
                  <a16:creationId xmlns:a16="http://schemas.microsoft.com/office/drawing/2014/main" id="{44E2E5E2-959C-4AFB-9B29-9CB29070E85B}"/>
                </a:ext>
              </a:extLst>
            </p:cNvPr>
            <p:cNvSpPr/>
            <p:nvPr/>
          </p:nvSpPr>
          <p:spPr>
            <a:xfrm>
              <a:off x="6804248" y="1916832"/>
              <a:ext cx="144016" cy="1152128"/>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6" name="左大かっこ 25">
              <a:extLst>
                <a:ext uri="{FF2B5EF4-FFF2-40B4-BE49-F238E27FC236}">
                  <a16:creationId xmlns:a16="http://schemas.microsoft.com/office/drawing/2014/main" id="{AE106460-87B8-43C1-BC99-F5BBF6F84BF6}"/>
                </a:ext>
              </a:extLst>
            </p:cNvPr>
            <p:cNvSpPr/>
            <p:nvPr/>
          </p:nvSpPr>
          <p:spPr>
            <a:xfrm rot="10800000">
              <a:off x="8892480" y="1916832"/>
              <a:ext cx="144016" cy="1152128"/>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3" name="矢印: 左右 2">
            <a:extLst>
              <a:ext uri="{FF2B5EF4-FFF2-40B4-BE49-F238E27FC236}">
                <a16:creationId xmlns:a16="http://schemas.microsoft.com/office/drawing/2014/main" id="{04A689D7-BF0E-4C61-866B-D873863051CA}"/>
              </a:ext>
            </a:extLst>
          </p:cNvPr>
          <p:cNvSpPr/>
          <p:nvPr/>
        </p:nvSpPr>
        <p:spPr>
          <a:xfrm>
            <a:off x="3491880" y="2348880"/>
            <a:ext cx="648072" cy="2880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103F712A-D999-475A-A4E9-A903115E4078}"/>
              </a:ext>
            </a:extLst>
          </p:cNvPr>
          <p:cNvSpPr>
            <a:spLocks noGrp="1"/>
          </p:cNvSpPr>
          <p:nvPr>
            <p:ph type="sldNum" sz="quarter" idx="12"/>
          </p:nvPr>
        </p:nvSpPr>
        <p:spPr/>
        <p:txBody>
          <a:bodyPr/>
          <a:lstStyle/>
          <a:p>
            <a:fld id="{04E861C4-FAD9-484C-929A-1B1B88111B40}" type="slidenum">
              <a:rPr kumimoji="1" lang="ja-JP" altLang="en-US" smtClean="0"/>
              <a:pPr/>
              <a:t>46</a:t>
            </a:fld>
            <a:endParaRPr kumimoji="1" lang="ja-JP" altLang="en-US" dirty="0"/>
          </a:p>
        </p:txBody>
      </p:sp>
    </p:spTree>
    <p:extLst>
      <p:ext uri="{BB962C8B-B14F-4D97-AF65-F5344CB8AC3E}">
        <p14:creationId xmlns:p14="http://schemas.microsoft.com/office/powerpoint/2010/main" val="1646225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5ED1879-CA6F-ABF9-B0EF-C3D22CDF43A6}"/>
              </a:ext>
            </a:extLst>
          </p:cNvPr>
          <p:cNvSpPr>
            <a:spLocks noGrp="1"/>
          </p:cNvSpPr>
          <p:nvPr>
            <p:ph type="sldNum" sz="quarter" idx="12"/>
          </p:nvPr>
        </p:nvSpPr>
        <p:spPr/>
        <p:txBody>
          <a:bodyPr/>
          <a:lstStyle/>
          <a:p>
            <a:fld id="{D15C6AD1-354F-4CE9-BEAA-85A97D56F97C}" type="slidenum">
              <a:rPr kumimoji="1" lang="ja-JP" altLang="en-US" smtClean="0"/>
              <a:t>47</a:t>
            </a:fld>
            <a:endParaRPr kumimoji="1" lang="ja-JP" altLang="en-US"/>
          </a:p>
        </p:txBody>
      </p:sp>
      <p:pic>
        <p:nvPicPr>
          <p:cNvPr id="3" name="図 2">
            <a:extLst>
              <a:ext uri="{FF2B5EF4-FFF2-40B4-BE49-F238E27FC236}">
                <a16:creationId xmlns:a16="http://schemas.microsoft.com/office/drawing/2014/main" id="{7F154993-79A8-8F12-B64C-48BF860F81AE}"/>
              </a:ext>
            </a:extLst>
          </p:cNvPr>
          <p:cNvPicPr>
            <a:picLocks noChangeAspect="1"/>
          </p:cNvPicPr>
          <p:nvPr/>
        </p:nvPicPr>
        <p:blipFill>
          <a:blip r:embed="rId2"/>
          <a:stretch>
            <a:fillRect/>
          </a:stretch>
        </p:blipFill>
        <p:spPr>
          <a:xfrm>
            <a:off x="1806750" y="649837"/>
            <a:ext cx="5530499" cy="5558325"/>
          </a:xfrm>
          <a:prstGeom prst="rect">
            <a:avLst/>
          </a:prstGeom>
        </p:spPr>
      </p:pic>
    </p:spTree>
    <p:extLst>
      <p:ext uri="{BB962C8B-B14F-4D97-AF65-F5344CB8AC3E}">
        <p14:creationId xmlns:p14="http://schemas.microsoft.com/office/powerpoint/2010/main" val="27453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B4F3-F4F6-6D8F-DA61-991F2B40D19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1B1FF0B-BEC0-1C53-E5FB-EF045ABA4C7E}"/>
              </a:ext>
            </a:extLst>
          </p:cNvPr>
          <p:cNvSpPr txBox="1"/>
          <p:nvPr/>
        </p:nvSpPr>
        <p:spPr>
          <a:xfrm>
            <a:off x="235527" y="6472973"/>
            <a:ext cx="874376" cy="369332"/>
          </a:xfrm>
          <a:prstGeom prst="rect">
            <a:avLst/>
          </a:prstGeom>
          <a:solidFill>
            <a:schemeClr val="bg1"/>
          </a:solidFill>
        </p:spPr>
        <p:txBody>
          <a:bodyPr wrap="square" rtlCol="0">
            <a:spAutoFit/>
          </a:bodyPr>
          <a:lstStyle/>
          <a:p>
            <a:endParaRPr kumimoji="1" lang="ja-JP" altLang="en-US"/>
          </a:p>
        </p:txBody>
      </p:sp>
      <p:sp>
        <p:nvSpPr>
          <p:cNvPr id="2" name="タイトル 1">
            <a:extLst>
              <a:ext uri="{FF2B5EF4-FFF2-40B4-BE49-F238E27FC236}">
                <a16:creationId xmlns:a16="http://schemas.microsoft.com/office/drawing/2014/main" id="{57503E66-8218-9A5D-2D10-A7BDA69BA421}"/>
              </a:ext>
            </a:extLst>
          </p:cNvPr>
          <p:cNvSpPr>
            <a:spLocks noGrp="1"/>
          </p:cNvSpPr>
          <p:nvPr>
            <p:ph type="title"/>
          </p:nvPr>
        </p:nvSpPr>
        <p:spPr>
          <a:xfrm>
            <a:off x="1187624" y="278738"/>
            <a:ext cx="8278318" cy="1003491"/>
          </a:xfrm>
        </p:spPr>
        <p:txBody>
          <a:bodyPr/>
          <a:lstStyle/>
          <a:p>
            <a:r>
              <a:rPr lang="en" altLang="ja-JP" sz="4000" dirty="0"/>
              <a:t>Overview of our wall model</a:t>
            </a:r>
            <a:endParaRPr lang="ja-JP" altLang="en-US" sz="4000"/>
          </a:p>
        </p:txBody>
      </p:sp>
      <p:sp>
        <p:nvSpPr>
          <p:cNvPr id="3" name="テキスト ボックス 2">
            <a:extLst>
              <a:ext uri="{FF2B5EF4-FFF2-40B4-BE49-F238E27FC236}">
                <a16:creationId xmlns:a16="http://schemas.microsoft.com/office/drawing/2014/main" id="{958F2F65-E961-1EDB-8935-7BFF1013D337}"/>
              </a:ext>
            </a:extLst>
          </p:cNvPr>
          <p:cNvSpPr txBox="1"/>
          <p:nvPr/>
        </p:nvSpPr>
        <p:spPr>
          <a:xfrm>
            <a:off x="206986" y="1663043"/>
            <a:ext cx="4332088" cy="4932119"/>
          </a:xfrm>
          <a:prstGeom prst="rect">
            <a:avLst/>
          </a:prstGeom>
          <a:noFill/>
          <a:ln w="34925">
            <a:solidFill>
              <a:srgbClr val="FFC000"/>
            </a:solidFill>
          </a:ln>
        </p:spPr>
        <p:txBody>
          <a:bodyPr wrap="square" rtlCol="0">
            <a:spAutoFit/>
          </a:bodyPr>
          <a:lstStyle/>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ts val="72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ts val="72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ts val="72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dirty="0">
              <a:solidFill>
                <a:srgbClr val="00B0F0"/>
              </a:solidFill>
              <a:latin typeface="Arial"/>
              <a:ea typeface="ＭＳ Ｐゴシック"/>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srgbClr val="00B0F0"/>
              </a:solidFill>
              <a:effectLst/>
              <a:uLnTx/>
              <a:uFillTx/>
              <a:latin typeface="Arial"/>
              <a:ea typeface="ＭＳ Ｐゴシック"/>
              <a:cs typeface="+mn-cs"/>
            </a:endParaRPr>
          </a:p>
          <a:p>
            <a:pPr marL="539354" marR="0" lvl="0" indent="-529829" algn="l" defTabSz="685800" rtl="0" eaLnBrk="1" fontAlgn="auto" latinLnBrk="0" hangingPunct="1">
              <a:lnSpc>
                <a:spcPct val="100000"/>
              </a:lnSpc>
              <a:spcBef>
                <a:spcPts val="0"/>
              </a:spcBef>
              <a:spcAft>
                <a:spcPts val="0"/>
              </a:spcAft>
              <a:buClrTx/>
              <a:buSzTx/>
              <a:buFontTx/>
              <a:buNone/>
              <a:tabLst/>
              <a:defRPr/>
            </a:pPr>
            <a:endParaRPr kumimoji="1" lang="en-US" altLang="ja-JP" sz="1350" dirty="0">
              <a:solidFill>
                <a:srgbClr val="00B0F0"/>
              </a:solidFill>
              <a:latin typeface="Arial"/>
              <a:ea typeface="ＭＳ Ｐゴシック"/>
            </a:endParaRPr>
          </a:p>
        </p:txBody>
      </p:sp>
      <p:grpSp>
        <p:nvGrpSpPr>
          <p:cNvPr id="10" name="グループ化 9">
            <a:extLst>
              <a:ext uri="{FF2B5EF4-FFF2-40B4-BE49-F238E27FC236}">
                <a16:creationId xmlns:a16="http://schemas.microsoft.com/office/drawing/2014/main" id="{DCE2CB24-4747-8B84-EDAC-F6D208DE33B6}"/>
              </a:ext>
            </a:extLst>
          </p:cNvPr>
          <p:cNvGrpSpPr/>
          <p:nvPr/>
        </p:nvGrpSpPr>
        <p:grpSpPr>
          <a:xfrm>
            <a:off x="225581" y="3715562"/>
            <a:ext cx="4380371" cy="2684778"/>
            <a:chOff x="223395" y="1556040"/>
            <a:chExt cx="5343393" cy="3672244"/>
          </a:xfrm>
        </p:grpSpPr>
        <p:grpSp>
          <p:nvGrpSpPr>
            <p:cNvPr id="11" name="グループ化 10">
              <a:extLst>
                <a:ext uri="{FF2B5EF4-FFF2-40B4-BE49-F238E27FC236}">
                  <a16:creationId xmlns:a16="http://schemas.microsoft.com/office/drawing/2014/main" id="{5D9C0D66-C94B-AA78-1402-6E762480443D}"/>
                </a:ext>
              </a:extLst>
            </p:cNvPr>
            <p:cNvGrpSpPr/>
            <p:nvPr/>
          </p:nvGrpSpPr>
          <p:grpSpPr>
            <a:xfrm>
              <a:off x="223395" y="1556040"/>
              <a:ext cx="5343393" cy="3672244"/>
              <a:chOff x="2827420" y="990892"/>
              <a:chExt cx="6733389" cy="4627519"/>
            </a:xfrm>
          </p:grpSpPr>
          <p:grpSp>
            <p:nvGrpSpPr>
              <p:cNvPr id="19" name="グループ化 18">
                <a:extLst>
                  <a:ext uri="{FF2B5EF4-FFF2-40B4-BE49-F238E27FC236}">
                    <a16:creationId xmlns:a16="http://schemas.microsoft.com/office/drawing/2014/main" id="{A8AA0432-1B05-04ED-9929-E585477BCCE4}"/>
                  </a:ext>
                </a:extLst>
              </p:cNvPr>
              <p:cNvGrpSpPr/>
              <p:nvPr/>
            </p:nvGrpSpPr>
            <p:grpSpPr>
              <a:xfrm>
                <a:off x="2827420" y="990892"/>
                <a:ext cx="6733389" cy="4627519"/>
                <a:chOff x="5286780" y="1422839"/>
                <a:chExt cx="6733389" cy="4627519"/>
              </a:xfrm>
            </p:grpSpPr>
            <p:pic>
              <p:nvPicPr>
                <p:cNvPr id="25" name="図 24" descr="グラフ, 等高線グラフ&#10;&#10;自動的に生成された説明">
                  <a:extLst>
                    <a:ext uri="{FF2B5EF4-FFF2-40B4-BE49-F238E27FC236}">
                      <a16:creationId xmlns:a16="http://schemas.microsoft.com/office/drawing/2014/main" id="{81186DFF-802D-5E9E-C3AD-A8A4EE07C4C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6780" y="1435338"/>
                  <a:ext cx="6733389" cy="4615020"/>
                </a:xfrm>
                <a:prstGeom prst="rect">
                  <a:avLst/>
                </a:prstGeom>
              </p:spPr>
            </p:pic>
            <p:sp>
              <p:nvSpPr>
                <p:cNvPr id="26" name="正方形/長方形 25">
                  <a:extLst>
                    <a:ext uri="{FF2B5EF4-FFF2-40B4-BE49-F238E27FC236}">
                      <a16:creationId xmlns:a16="http://schemas.microsoft.com/office/drawing/2014/main" id="{469680FE-30B3-9CEB-A67A-EFA166811347}"/>
                    </a:ext>
                  </a:extLst>
                </p:cNvPr>
                <p:cNvSpPr/>
                <p:nvPr/>
              </p:nvSpPr>
              <p:spPr>
                <a:xfrm>
                  <a:off x="5389271" y="1422839"/>
                  <a:ext cx="317606" cy="4238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nvGrpSpPr>
              <p:cNvPr id="20" name="グループ化 19">
                <a:extLst>
                  <a:ext uri="{FF2B5EF4-FFF2-40B4-BE49-F238E27FC236}">
                    <a16:creationId xmlns:a16="http://schemas.microsoft.com/office/drawing/2014/main" id="{94B4A90E-90AE-BC07-2E4B-0336D7A4B473}"/>
                  </a:ext>
                </a:extLst>
              </p:cNvPr>
              <p:cNvGrpSpPr/>
              <p:nvPr/>
            </p:nvGrpSpPr>
            <p:grpSpPr>
              <a:xfrm>
                <a:off x="4328681" y="2991995"/>
                <a:ext cx="3688309" cy="1938062"/>
                <a:chOff x="4328681" y="2991995"/>
                <a:chExt cx="3688309" cy="1938062"/>
              </a:xfrm>
            </p:grpSpPr>
            <p:sp>
              <p:nvSpPr>
                <p:cNvPr id="21" name="楕円 10">
                  <a:extLst>
                    <a:ext uri="{FF2B5EF4-FFF2-40B4-BE49-F238E27FC236}">
                      <a16:creationId xmlns:a16="http://schemas.microsoft.com/office/drawing/2014/main" id="{DC1AA68D-195E-AE13-0CD7-6088034C4F82}"/>
                    </a:ext>
                  </a:extLst>
                </p:cNvPr>
                <p:cNvSpPr/>
                <p:nvPr/>
              </p:nvSpPr>
              <p:spPr>
                <a:xfrm rot="1488883">
                  <a:off x="4328681" y="2991995"/>
                  <a:ext cx="485125" cy="142166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楕円 11">
                  <a:extLst>
                    <a:ext uri="{FF2B5EF4-FFF2-40B4-BE49-F238E27FC236}">
                      <a16:creationId xmlns:a16="http://schemas.microsoft.com/office/drawing/2014/main" id="{380471A4-E31B-4A21-B980-27437DCAFB0A}"/>
                    </a:ext>
                  </a:extLst>
                </p:cNvPr>
                <p:cNvSpPr/>
                <p:nvPr/>
              </p:nvSpPr>
              <p:spPr>
                <a:xfrm rot="21177344">
                  <a:off x="7493000" y="3647724"/>
                  <a:ext cx="523990" cy="1282333"/>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23" name="直線コネクタ 22">
                  <a:extLst>
                    <a:ext uri="{FF2B5EF4-FFF2-40B4-BE49-F238E27FC236}">
                      <a16:creationId xmlns:a16="http://schemas.microsoft.com/office/drawing/2014/main" id="{D7B54D64-E955-26EF-089E-7221A6A96082}"/>
                    </a:ext>
                  </a:extLst>
                </p:cNvPr>
                <p:cNvCxnSpPr>
                  <a:cxnSpLocks/>
                </p:cNvCxnSpPr>
                <p:nvPr/>
              </p:nvCxnSpPr>
              <p:spPr>
                <a:xfrm>
                  <a:off x="4612714" y="4148915"/>
                  <a:ext cx="285101" cy="1721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6C4936C-0569-3074-78A8-DA522960634D}"/>
                    </a:ext>
                  </a:extLst>
                </p:cNvPr>
                <p:cNvCxnSpPr>
                  <a:cxnSpLocks/>
                </p:cNvCxnSpPr>
                <p:nvPr/>
              </p:nvCxnSpPr>
              <p:spPr>
                <a:xfrm flipH="1">
                  <a:off x="7250084" y="4148915"/>
                  <a:ext cx="240330" cy="1721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 name="テキスト ボックス 11">
              <a:extLst>
                <a:ext uri="{FF2B5EF4-FFF2-40B4-BE49-F238E27FC236}">
                  <a16:creationId xmlns:a16="http://schemas.microsoft.com/office/drawing/2014/main" id="{B37F3304-CDC9-0CDF-ADBD-8343EF0D46C3}"/>
                </a:ext>
              </a:extLst>
            </p:cNvPr>
            <p:cNvSpPr txBox="1"/>
            <p:nvPr/>
          </p:nvSpPr>
          <p:spPr>
            <a:xfrm>
              <a:off x="657863" y="1681452"/>
              <a:ext cx="4103297" cy="978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350" dirty="0">
                  <a:solidFill>
                    <a:srgbClr val="FFFFFF"/>
                  </a:solidFill>
                  <a:latin typeface="Times New Roman" panose="02020603050405020304" pitchFamily="18" charset="0"/>
                  <a:ea typeface="ＭＳ Ｐゴシック"/>
                  <a:cs typeface="Times New Roman" panose="02020603050405020304" pitchFamily="18" charset="0"/>
                </a:rPr>
                <a:t>Spatial distribution of hydrogen molecule’s density in the edge plasma of </a:t>
              </a:r>
              <a:r>
                <a:rPr kumimoji="1" lang="en-US" altLang="ja-JP" sz="135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JA-DEMO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135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Neutral transport simulation</a:t>
              </a:r>
              <a:r>
                <a:rPr kumimoji="1" lang="ja-JP" altLang="en-US" sz="135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a:t>
              </a:r>
              <a:endParaRPr kumimoji="1" lang="ja-JP" altLang="en-US" sz="135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4965636-7B0C-6E46-CBE6-A43820F99096}"/>
                </a:ext>
              </a:extLst>
            </p:cNvPr>
            <p:cNvSpPr txBox="1"/>
            <p:nvPr/>
          </p:nvSpPr>
          <p:spPr>
            <a:xfrm>
              <a:off x="1210608" y="4122687"/>
              <a:ext cx="3161280" cy="69461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FFFFFF"/>
                  </a:solidFill>
                  <a:effectLst/>
                  <a:uLnTx/>
                  <a:uFillTx/>
                  <a:latin typeface="Arial"/>
                  <a:ea typeface="ＭＳ Ｐゴシック"/>
                  <a:cs typeface="+mn-cs"/>
                </a:rPr>
                <a:t>We would like to use</a:t>
              </a:r>
              <a:br>
                <a:rPr kumimoji="1" lang="en-US" altLang="ja-JP" sz="1350" b="0" i="0" u="none" strike="noStrike" kern="1200" cap="none" spc="0" normalizeH="0" baseline="0" noProof="0" dirty="0">
                  <a:ln>
                    <a:noFill/>
                  </a:ln>
                  <a:solidFill>
                    <a:srgbClr val="FFFFFF"/>
                  </a:solidFill>
                  <a:effectLst/>
                  <a:uLnTx/>
                  <a:uFillTx/>
                  <a:latin typeface="Arial"/>
                  <a:ea typeface="ＭＳ Ｐゴシック"/>
                  <a:cs typeface="+mn-cs"/>
                </a:rPr>
              </a:br>
              <a:r>
                <a:rPr kumimoji="1" lang="en-US" altLang="ja-JP" sz="1350" b="0" i="0" u="none" strike="noStrike" kern="1200" cap="none" spc="0" normalizeH="0" baseline="0" noProof="0" dirty="0">
                  <a:ln>
                    <a:noFill/>
                  </a:ln>
                  <a:solidFill>
                    <a:srgbClr val="FFFFFF"/>
                  </a:solidFill>
                  <a:effectLst/>
                  <a:uLnTx/>
                  <a:uFillTx/>
                  <a:latin typeface="Arial"/>
                  <a:ea typeface="ＭＳ Ｐゴシック"/>
                  <a:cs typeface="+mn-cs"/>
                </a:rPr>
                <a:t>machine learning (ML) model</a:t>
              </a:r>
              <a:endParaRPr kumimoji="1" lang="ja-JP" altLang="en-US" sz="1350" b="0" i="0" u="none" strike="noStrike" kern="1200" cap="none" spc="0" normalizeH="0" baseline="0" noProof="0" dirty="0">
                <a:ln>
                  <a:noFill/>
                </a:ln>
                <a:solidFill>
                  <a:srgbClr val="FFFFFF"/>
                </a:solidFill>
                <a:effectLst/>
                <a:uLnTx/>
                <a:uFillTx/>
                <a:latin typeface="Arial"/>
                <a:ea typeface="ＭＳ Ｐゴシック"/>
                <a:cs typeface="+mn-cs"/>
              </a:endParaRPr>
            </a:p>
          </p:txBody>
        </p:sp>
      </p:grpSp>
      <p:sp>
        <p:nvSpPr>
          <p:cNvPr id="27" name="テキスト ボックス 26">
            <a:extLst>
              <a:ext uri="{FF2B5EF4-FFF2-40B4-BE49-F238E27FC236}">
                <a16:creationId xmlns:a16="http://schemas.microsoft.com/office/drawing/2014/main" id="{44C504DD-D7A1-28A2-F3DF-E6DEB541BDB0}"/>
              </a:ext>
            </a:extLst>
          </p:cNvPr>
          <p:cNvSpPr txBox="1"/>
          <p:nvPr/>
        </p:nvSpPr>
        <p:spPr>
          <a:xfrm>
            <a:off x="734617" y="6381328"/>
            <a:ext cx="3552710"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9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Nucl</a:t>
            </a:r>
            <a:r>
              <a:rPr kumimoji="1" lang="en"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Fusion 64 126067 (2024).</a:t>
            </a:r>
          </a:p>
        </p:txBody>
      </p:sp>
      <p:sp>
        <p:nvSpPr>
          <p:cNvPr id="31" name="テキスト ボックス 30">
            <a:extLst>
              <a:ext uri="{FF2B5EF4-FFF2-40B4-BE49-F238E27FC236}">
                <a16:creationId xmlns:a16="http://schemas.microsoft.com/office/drawing/2014/main" id="{28D71339-6DF7-36ED-8AA5-0C3F39300393}"/>
              </a:ext>
            </a:extLst>
          </p:cNvPr>
          <p:cNvSpPr txBox="1"/>
          <p:nvPr/>
        </p:nvSpPr>
        <p:spPr>
          <a:xfrm>
            <a:off x="292256" y="1781853"/>
            <a:ext cx="2206310" cy="338554"/>
          </a:xfrm>
          <a:prstGeom prst="rect">
            <a:avLst/>
          </a:prstGeom>
          <a:solidFill>
            <a:schemeClr val="bg1"/>
          </a:solidFill>
        </p:spPr>
        <p:txBody>
          <a:bodyPr wrap="none" rtlCol="0">
            <a:spAutoFit/>
          </a:bodyPr>
          <a:lstStyle/>
          <a:p>
            <a:pPr lvl="0" defTabSz="685800">
              <a:defRPr/>
            </a:pPr>
            <a:r>
              <a:rPr lang="en" altLang="ja-JP" sz="1600" b="1" dirty="0"/>
              <a:t>Context and Motivation</a:t>
            </a:r>
            <a:endParaRPr kumimoji="1" lang="ja-JP" altLang="en-US" sz="16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2" name="テキスト ボックス 31">
            <a:extLst>
              <a:ext uri="{FF2B5EF4-FFF2-40B4-BE49-F238E27FC236}">
                <a16:creationId xmlns:a16="http://schemas.microsoft.com/office/drawing/2014/main" id="{A8A85A1A-708D-2F78-4949-87E000A9D1CA}"/>
              </a:ext>
            </a:extLst>
          </p:cNvPr>
          <p:cNvSpPr txBox="1"/>
          <p:nvPr/>
        </p:nvSpPr>
        <p:spPr>
          <a:xfrm>
            <a:off x="191735" y="2091468"/>
            <a:ext cx="4277808" cy="1592744"/>
          </a:xfrm>
          <a:prstGeom prst="rect">
            <a:avLst/>
          </a:prstGeom>
          <a:noFill/>
        </p:spPr>
        <p:txBody>
          <a:bodyPr wrap="square">
            <a:spAutoFit/>
          </a:bodyPr>
          <a:lstStyle/>
          <a:p>
            <a:pPr marL="223838" marR="0" lvl="0" indent="-214313" algn="l" defTabSz="685800" rtl="0" eaLnBrk="1" fontAlgn="auto" latinLnBrk="0" hangingPunct="1">
              <a:lnSpc>
                <a:spcPts val="1395"/>
              </a:lnSpc>
              <a:spcBef>
                <a:spcPts val="0"/>
              </a:spcBef>
              <a:spcAft>
                <a:spcPts val="450"/>
              </a:spcAft>
              <a:buClrTx/>
              <a:buSzTx/>
              <a:buFont typeface="Arial" panose="020B0604020202020204" pitchFamily="34" charset="0"/>
              <a:buChar char="•"/>
              <a:tabLst/>
              <a:defRPr/>
            </a:pPr>
            <a:r>
              <a:rPr kumimoji="1" lang="en" altLang="ja-JP" sz="1350" b="0" i="0" u="none" strike="noStrike" kern="1200" cap="none" spc="0" normalizeH="0" baseline="0" noProof="0" dirty="0">
                <a:ln>
                  <a:noFill/>
                </a:ln>
                <a:solidFill>
                  <a:srgbClr val="FF0000"/>
                </a:solidFill>
                <a:effectLst/>
                <a:uLnTx/>
                <a:uFillTx/>
                <a:latin typeface="Arial"/>
                <a:ea typeface="ＭＳ Ｐゴシック"/>
                <a:cs typeface="+mn-cs"/>
              </a:rPr>
              <a:t>We would like to calculate neutral transport in the edge plasma under the dynamically changing interaction between the plasma and the wall.</a:t>
            </a:r>
          </a:p>
          <a:p>
            <a:pPr marL="223838" marR="0" lvl="0" indent="-214313" algn="l" defTabSz="685800" rtl="0" eaLnBrk="1" fontAlgn="auto" latinLnBrk="0" hangingPunct="1">
              <a:lnSpc>
                <a:spcPts val="1395"/>
              </a:lnSpc>
              <a:spcBef>
                <a:spcPts val="0"/>
              </a:spcBef>
              <a:spcAft>
                <a:spcPts val="450"/>
              </a:spcAft>
              <a:buClrTx/>
              <a:buSzTx/>
              <a:buFont typeface="Arial" panose="020B0604020202020204" pitchFamily="34" charset="0"/>
              <a:buChar char="•"/>
              <a:tabLst/>
              <a:defRPr/>
            </a:pPr>
            <a:r>
              <a:rPr kumimoji="1" lang="en" altLang="ja-JP" sz="1350" b="0" i="0" u="none" strike="noStrike" kern="1200" cap="none" spc="0" normalizeH="0" baseline="0" noProof="0" dirty="0">
                <a:ln>
                  <a:noFill/>
                </a:ln>
                <a:solidFill>
                  <a:srgbClr val="00B0F0"/>
                </a:solidFill>
                <a:effectLst/>
                <a:uLnTx/>
                <a:uFillTx/>
                <a:latin typeface="Arial"/>
                <a:ea typeface="ＭＳ Ｐゴシック"/>
                <a:cs typeface="+mn-cs"/>
              </a:rPr>
              <a:t>By using machine learning, we can dynamically generate the distribution of released hydrogen (especially the rovibrational states of hydrogen molecules) from the plasma parameters near the wall.</a:t>
            </a:r>
          </a:p>
        </p:txBody>
      </p:sp>
      <p:sp>
        <p:nvSpPr>
          <p:cNvPr id="41" name="正方形/長方形 40">
            <a:extLst>
              <a:ext uri="{FF2B5EF4-FFF2-40B4-BE49-F238E27FC236}">
                <a16:creationId xmlns:a16="http://schemas.microsoft.com/office/drawing/2014/main" id="{8B019D87-EF4F-E8B9-AAF9-D0953347135B}"/>
              </a:ext>
            </a:extLst>
          </p:cNvPr>
          <p:cNvSpPr/>
          <p:nvPr/>
        </p:nvSpPr>
        <p:spPr>
          <a:xfrm>
            <a:off x="7455607" y="4045716"/>
            <a:ext cx="686405" cy="338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4" name="グループ化 43">
            <a:extLst>
              <a:ext uri="{FF2B5EF4-FFF2-40B4-BE49-F238E27FC236}">
                <a16:creationId xmlns:a16="http://schemas.microsoft.com/office/drawing/2014/main" id="{73AA0938-D508-D56B-E82E-9153DC0F3AC7}"/>
              </a:ext>
            </a:extLst>
          </p:cNvPr>
          <p:cNvGrpSpPr/>
          <p:nvPr/>
        </p:nvGrpSpPr>
        <p:grpSpPr>
          <a:xfrm>
            <a:off x="6285757" y="1694828"/>
            <a:ext cx="2869432" cy="2363534"/>
            <a:chOff x="432120" y="973478"/>
            <a:chExt cx="5367399" cy="4421096"/>
          </a:xfrm>
        </p:grpSpPr>
        <p:grpSp>
          <p:nvGrpSpPr>
            <p:cNvPr id="45" name="グループ化 44">
              <a:extLst>
                <a:ext uri="{FF2B5EF4-FFF2-40B4-BE49-F238E27FC236}">
                  <a16:creationId xmlns:a16="http://schemas.microsoft.com/office/drawing/2014/main" id="{0F13F7DA-37DB-2F2E-1B1C-AC6A43FA6F20}"/>
                </a:ext>
              </a:extLst>
            </p:cNvPr>
            <p:cNvGrpSpPr/>
            <p:nvPr/>
          </p:nvGrpSpPr>
          <p:grpSpPr>
            <a:xfrm>
              <a:off x="432120" y="973478"/>
              <a:ext cx="5367399" cy="4421096"/>
              <a:chOff x="1121880" y="1154113"/>
              <a:chExt cx="4676037" cy="3851625"/>
            </a:xfrm>
          </p:grpSpPr>
          <p:pic>
            <p:nvPicPr>
              <p:cNvPr id="52" name="図 51">
                <a:extLst>
                  <a:ext uri="{FF2B5EF4-FFF2-40B4-BE49-F238E27FC236}">
                    <a16:creationId xmlns:a16="http://schemas.microsoft.com/office/drawing/2014/main" id="{C641C624-0632-89EA-89DF-746B55088D0F}"/>
                  </a:ext>
                </a:extLst>
              </p:cNvPr>
              <p:cNvPicPr>
                <a:picLocks noChangeAspect="1"/>
              </p:cNvPicPr>
              <p:nvPr/>
            </p:nvPicPr>
            <p:blipFill rotWithShape="1">
              <a:blip r:embed="rId4"/>
              <a:srcRect t="3070"/>
              <a:stretch/>
            </p:blipFill>
            <p:spPr>
              <a:xfrm>
                <a:off x="1121880" y="1259193"/>
                <a:ext cx="4676037" cy="3746545"/>
              </a:xfrm>
              <a:prstGeom prst="rect">
                <a:avLst/>
              </a:prstGeom>
            </p:spPr>
          </p:pic>
          <p:sp>
            <p:nvSpPr>
              <p:cNvPr id="53" name="正方形/長方形 52">
                <a:extLst>
                  <a:ext uri="{FF2B5EF4-FFF2-40B4-BE49-F238E27FC236}">
                    <a16:creationId xmlns:a16="http://schemas.microsoft.com/office/drawing/2014/main" id="{6B118561-F893-4EDC-BFD9-1B0A1067049E}"/>
                  </a:ext>
                </a:extLst>
              </p:cNvPr>
              <p:cNvSpPr/>
              <p:nvPr/>
            </p:nvSpPr>
            <p:spPr>
              <a:xfrm>
                <a:off x="1230485" y="1154113"/>
                <a:ext cx="377190"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endParaRPr>
              </a:p>
            </p:txBody>
          </p:sp>
        </p:grpSp>
        <p:sp>
          <p:nvSpPr>
            <p:cNvPr id="48" name="テキスト ボックス 47">
              <a:extLst>
                <a:ext uri="{FF2B5EF4-FFF2-40B4-BE49-F238E27FC236}">
                  <a16:creationId xmlns:a16="http://schemas.microsoft.com/office/drawing/2014/main" id="{92EEC820-B9B6-DC2F-6F3A-03B31930DFA9}"/>
                </a:ext>
              </a:extLst>
            </p:cNvPr>
            <p:cNvSpPr txBox="1"/>
            <p:nvPr/>
          </p:nvSpPr>
          <p:spPr>
            <a:xfrm>
              <a:off x="3815227" y="1094094"/>
              <a:ext cx="356189" cy="56131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a:t>
              </a:r>
              <a:endParaRPr kumimoji="1" lang="ja-JP" altLang="en-US" sz="135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49" name="テキスト ボックス 48">
              <a:extLst>
                <a:ext uri="{FF2B5EF4-FFF2-40B4-BE49-F238E27FC236}">
                  <a16:creationId xmlns:a16="http://schemas.microsoft.com/office/drawing/2014/main" id="{2CBCF72C-4040-3881-BDCD-EB43CB2F93E6}"/>
                </a:ext>
              </a:extLst>
            </p:cNvPr>
            <p:cNvSpPr txBox="1"/>
            <p:nvPr/>
          </p:nvSpPr>
          <p:spPr>
            <a:xfrm>
              <a:off x="4486397" y="1143924"/>
              <a:ext cx="651271" cy="56131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B0F0"/>
                  </a:solidFill>
                  <a:effectLst/>
                  <a:uLnTx/>
                  <a:uFillTx/>
                  <a:latin typeface="Times New Roman" panose="02020603050405020304" pitchFamily="18" charset="0"/>
                  <a:ea typeface="ＭＳ Ｐゴシック"/>
                  <a:cs typeface="Times New Roman" panose="02020603050405020304" pitchFamily="18" charset="0"/>
                </a:rPr>
                <a:t>W</a:t>
              </a:r>
              <a:endParaRPr kumimoji="1" lang="ja-JP" altLang="en-US" sz="1350" b="0" i="0" u="none" strike="noStrike" kern="1200" cap="none" spc="0" normalizeH="0" baseline="0" noProof="0" dirty="0">
                <a:ln>
                  <a:noFill/>
                </a:ln>
                <a:solidFill>
                  <a:srgbClr val="00B0F0"/>
                </a:solidFill>
                <a:effectLst/>
                <a:uLnTx/>
                <a:uFillTx/>
                <a:latin typeface="Times New Roman" panose="02020603050405020304" pitchFamily="18" charset="0"/>
                <a:ea typeface="ＭＳ Ｐゴシック"/>
                <a:cs typeface="Times New Roman" panose="02020603050405020304" pitchFamily="18" charset="0"/>
              </a:endParaRPr>
            </a:p>
          </p:txBody>
        </p:sp>
        <p:cxnSp>
          <p:nvCxnSpPr>
            <p:cNvPr id="50" name="直線コネクタ 49">
              <a:extLst>
                <a:ext uri="{FF2B5EF4-FFF2-40B4-BE49-F238E27FC236}">
                  <a16:creationId xmlns:a16="http://schemas.microsoft.com/office/drawing/2014/main" id="{0043C0A0-C6A4-0D25-B8EC-8C7958772610}"/>
                </a:ext>
              </a:extLst>
            </p:cNvPr>
            <p:cNvCxnSpPr>
              <a:cxnSpLocks/>
            </p:cNvCxnSpPr>
            <p:nvPr/>
          </p:nvCxnSpPr>
          <p:spPr>
            <a:xfrm flipH="1">
              <a:off x="4497117" y="1567071"/>
              <a:ext cx="116512" cy="49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8D2E905-EA59-C372-CF8C-76AD84446F37}"/>
                </a:ext>
              </a:extLst>
            </p:cNvPr>
            <p:cNvCxnSpPr>
              <a:cxnSpLocks/>
            </p:cNvCxnSpPr>
            <p:nvPr/>
          </p:nvCxnSpPr>
          <p:spPr>
            <a:xfrm flipH="1">
              <a:off x="3855782" y="1454543"/>
              <a:ext cx="96744" cy="486072"/>
            </a:xfrm>
            <a:prstGeom prst="line">
              <a:avLst/>
            </a:prstGeom>
          </p:spPr>
          <p:style>
            <a:lnRef idx="1">
              <a:schemeClr val="dk1"/>
            </a:lnRef>
            <a:fillRef idx="0">
              <a:schemeClr val="dk1"/>
            </a:fillRef>
            <a:effectRef idx="0">
              <a:schemeClr val="dk1"/>
            </a:effectRef>
            <a:fontRef idx="minor">
              <a:schemeClr val="tx1"/>
            </a:fontRef>
          </p:style>
        </p:cxnSp>
      </p:grpSp>
      <p:grpSp>
        <p:nvGrpSpPr>
          <p:cNvPr id="54" name="グループ化 53">
            <a:extLst>
              <a:ext uri="{FF2B5EF4-FFF2-40B4-BE49-F238E27FC236}">
                <a16:creationId xmlns:a16="http://schemas.microsoft.com/office/drawing/2014/main" id="{EC5F14E7-E44D-C631-41AE-5336296F9926}"/>
              </a:ext>
            </a:extLst>
          </p:cNvPr>
          <p:cNvGrpSpPr/>
          <p:nvPr/>
        </p:nvGrpSpPr>
        <p:grpSpPr>
          <a:xfrm>
            <a:off x="5831370" y="4360413"/>
            <a:ext cx="3218095" cy="2267306"/>
            <a:chOff x="8084156" y="869311"/>
            <a:chExt cx="4290794" cy="5098709"/>
          </a:xfrm>
        </p:grpSpPr>
        <p:sp>
          <p:nvSpPr>
            <p:cNvPr id="55" name="角丸四角形 54">
              <a:extLst>
                <a:ext uri="{FF2B5EF4-FFF2-40B4-BE49-F238E27FC236}">
                  <a16:creationId xmlns:a16="http://schemas.microsoft.com/office/drawing/2014/main" id="{9EA88F43-401D-9681-2901-4F98E1762EF5}"/>
                </a:ext>
              </a:extLst>
            </p:cNvPr>
            <p:cNvSpPr/>
            <p:nvPr/>
          </p:nvSpPr>
          <p:spPr>
            <a:xfrm>
              <a:off x="8084156" y="869311"/>
              <a:ext cx="4245957" cy="500907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56" name="グループ化 55">
              <a:extLst>
                <a:ext uri="{FF2B5EF4-FFF2-40B4-BE49-F238E27FC236}">
                  <a16:creationId xmlns:a16="http://schemas.microsoft.com/office/drawing/2014/main" id="{626964E0-D508-4F51-B176-A7AA2C60B46E}"/>
                </a:ext>
              </a:extLst>
            </p:cNvPr>
            <p:cNvGrpSpPr/>
            <p:nvPr/>
          </p:nvGrpSpPr>
          <p:grpSpPr>
            <a:xfrm>
              <a:off x="8101079" y="902335"/>
              <a:ext cx="4273871" cy="5065685"/>
              <a:chOff x="12253989" y="1440029"/>
              <a:chExt cx="4273871" cy="5065685"/>
            </a:xfrm>
          </p:grpSpPr>
          <p:grpSp>
            <p:nvGrpSpPr>
              <p:cNvPr id="57" name="グループ化 56">
                <a:extLst>
                  <a:ext uri="{FF2B5EF4-FFF2-40B4-BE49-F238E27FC236}">
                    <a16:creationId xmlns:a16="http://schemas.microsoft.com/office/drawing/2014/main" id="{53773EA8-286B-9FF0-0489-49C0C1C33C64}"/>
                  </a:ext>
                </a:extLst>
              </p:cNvPr>
              <p:cNvGrpSpPr/>
              <p:nvPr/>
            </p:nvGrpSpPr>
            <p:grpSpPr>
              <a:xfrm>
                <a:off x="12253989" y="2427791"/>
                <a:ext cx="4273871" cy="4077923"/>
                <a:chOff x="12253989" y="2427791"/>
                <a:chExt cx="4273871" cy="4077923"/>
              </a:xfrm>
            </p:grpSpPr>
            <p:grpSp>
              <p:nvGrpSpPr>
                <p:cNvPr id="59" name="グループ化 58">
                  <a:extLst>
                    <a:ext uri="{FF2B5EF4-FFF2-40B4-BE49-F238E27FC236}">
                      <a16:creationId xmlns:a16="http://schemas.microsoft.com/office/drawing/2014/main" id="{745865A9-359D-4EB1-D60F-1FFAA494F4D7}"/>
                    </a:ext>
                  </a:extLst>
                </p:cNvPr>
                <p:cNvGrpSpPr/>
                <p:nvPr/>
              </p:nvGrpSpPr>
              <p:grpSpPr>
                <a:xfrm>
                  <a:off x="12253989" y="2427791"/>
                  <a:ext cx="4273871" cy="4077923"/>
                  <a:chOff x="3993046" y="1235327"/>
                  <a:chExt cx="4273871" cy="4077923"/>
                </a:xfrm>
              </p:grpSpPr>
              <p:grpSp>
                <p:nvGrpSpPr>
                  <p:cNvPr id="67" name="グループ化 66">
                    <a:extLst>
                      <a:ext uri="{FF2B5EF4-FFF2-40B4-BE49-F238E27FC236}">
                        <a16:creationId xmlns:a16="http://schemas.microsoft.com/office/drawing/2014/main" id="{FDE13C36-B218-782C-8DDE-D455900FCD3A}"/>
                      </a:ext>
                    </a:extLst>
                  </p:cNvPr>
                  <p:cNvGrpSpPr/>
                  <p:nvPr/>
                </p:nvGrpSpPr>
                <p:grpSpPr>
                  <a:xfrm>
                    <a:off x="3993046" y="1235327"/>
                    <a:ext cx="4273871" cy="4077923"/>
                    <a:chOff x="2256636" y="1534274"/>
                    <a:chExt cx="3532125" cy="3370183"/>
                  </a:xfrm>
                </p:grpSpPr>
                <p:sp>
                  <p:nvSpPr>
                    <p:cNvPr id="69" name="正方形/長方形 68">
                      <a:extLst>
                        <a:ext uri="{FF2B5EF4-FFF2-40B4-BE49-F238E27FC236}">
                          <a16:creationId xmlns:a16="http://schemas.microsoft.com/office/drawing/2014/main" id="{B808A558-F147-3E7E-88CB-0DCF3C7953D9}"/>
                        </a:ext>
                      </a:extLst>
                    </p:cNvPr>
                    <p:cNvSpPr/>
                    <p:nvPr/>
                  </p:nvSpPr>
                  <p:spPr>
                    <a:xfrm>
                      <a:off x="3001885" y="1534274"/>
                      <a:ext cx="2786876" cy="29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ysClr val="windowText" lastClr="000000"/>
                          </a:solidFill>
                          <a:effectLst/>
                          <a:uLnTx/>
                          <a:uFillTx/>
                          <a:latin typeface="Arial"/>
                          <a:ea typeface="ＭＳ Ｐゴシック"/>
                          <a:cs typeface="+mn-cs"/>
                        </a:rPr>
                        <a:t>H/W=0.23 </a:t>
                      </a:r>
                      <a:r>
                        <a:rPr kumimoji="1" lang="en-US" altLang="ja-JP" sz="1050" b="0" i="1" u="none" strike="noStrike" kern="1200" cap="none" spc="0" normalizeH="0" baseline="0" noProof="0" dirty="0">
                          <a:ln>
                            <a:noFill/>
                          </a:ln>
                          <a:solidFill>
                            <a:sysClr val="windowText" lastClr="000000"/>
                          </a:solidFill>
                          <a:effectLst/>
                          <a:uLnTx/>
                          <a:uFillTx/>
                          <a:latin typeface="Arial"/>
                          <a:ea typeface="ＭＳ Ｐゴシック"/>
                          <a:cs typeface="+mn-cs"/>
                        </a:rPr>
                        <a:t>T</a:t>
                      </a:r>
                      <a:r>
                        <a:rPr kumimoji="1" lang="en-US" altLang="ja-JP" sz="1050" b="0" i="0" u="none" strike="noStrike" kern="1200" cap="none" spc="0" normalizeH="0" baseline="0" noProof="0" dirty="0">
                          <a:ln>
                            <a:noFill/>
                          </a:ln>
                          <a:solidFill>
                            <a:sysClr val="windowText" lastClr="000000"/>
                          </a:solidFill>
                          <a:effectLst/>
                          <a:uLnTx/>
                          <a:uFillTx/>
                          <a:latin typeface="Arial"/>
                          <a:ea typeface="ＭＳ Ｐゴシック"/>
                          <a:cs typeface="+mn-cs"/>
                        </a:rPr>
                        <a:t>=300K </a:t>
                      </a:r>
                      <a:r>
                        <a:rPr kumimoji="1" lang="en-US" altLang="ja-JP" sz="1050" b="0" i="1" u="none" strike="noStrike" kern="1200" cap="none" spc="0" normalizeH="0" baseline="0" noProof="0" dirty="0">
                          <a:ln>
                            <a:noFill/>
                          </a:ln>
                          <a:solidFill>
                            <a:sysClr val="windowText" lastClr="000000"/>
                          </a:solidFill>
                          <a:effectLst/>
                          <a:uLnTx/>
                          <a:uFillTx/>
                          <a:latin typeface="Arial"/>
                          <a:ea typeface="ＭＳ Ｐゴシック"/>
                          <a:cs typeface="+mn-cs"/>
                        </a:rPr>
                        <a:t>T</a:t>
                      </a:r>
                      <a:r>
                        <a:rPr kumimoji="1" lang="en-US" altLang="ja-JP" sz="1050" b="0" i="0" u="none" strike="noStrike" kern="1200" cap="none" spc="0" normalizeH="0" baseline="-25000" noProof="0" dirty="0">
                          <a:ln>
                            <a:noFill/>
                          </a:ln>
                          <a:solidFill>
                            <a:sysClr val="windowText" lastClr="000000"/>
                          </a:solidFill>
                          <a:effectLst/>
                          <a:uLnTx/>
                          <a:uFillTx/>
                          <a:latin typeface="Arial"/>
                          <a:ea typeface="ＭＳ Ｐゴシック"/>
                          <a:cs typeface="+mn-cs"/>
                        </a:rPr>
                        <a:t>i</a:t>
                      </a:r>
                      <a:r>
                        <a:rPr kumimoji="1" lang="en-US" altLang="ja-JP" sz="1050" b="0" i="0" u="none" strike="noStrike" kern="1200" cap="none" spc="0" normalizeH="0" baseline="0" noProof="0" dirty="0">
                          <a:ln>
                            <a:noFill/>
                          </a:ln>
                          <a:solidFill>
                            <a:sysClr val="windowText" lastClr="000000"/>
                          </a:solidFill>
                          <a:effectLst/>
                          <a:uLnTx/>
                          <a:uFillTx/>
                          <a:latin typeface="Arial"/>
                          <a:ea typeface="ＭＳ Ｐゴシック"/>
                          <a:cs typeface="+mn-cs"/>
                        </a:rPr>
                        <a:t>=2.81eV</a:t>
                      </a:r>
                      <a:endParaRPr kumimoji="1" lang="ja-JP" altLang="en-US" sz="1050" b="0" i="0" u="none" strike="noStrike" kern="1200" cap="none" spc="0" normalizeH="0" baseline="0" noProof="0" dirty="0">
                        <a:ln>
                          <a:noFill/>
                        </a:ln>
                        <a:solidFill>
                          <a:sysClr val="windowText" lastClr="000000"/>
                        </a:solidFill>
                        <a:effectLst/>
                        <a:uLnTx/>
                        <a:uFillTx/>
                        <a:latin typeface="Arial"/>
                        <a:ea typeface="ＭＳ Ｐゴシック"/>
                        <a:cs typeface="+mn-cs"/>
                      </a:endParaRPr>
                    </a:p>
                  </p:txBody>
                </p:sp>
                <p:sp>
                  <p:nvSpPr>
                    <p:cNvPr id="70" name="テキスト ボックス 69">
                      <a:extLst>
                        <a:ext uri="{FF2B5EF4-FFF2-40B4-BE49-F238E27FC236}">
                          <a16:creationId xmlns:a16="http://schemas.microsoft.com/office/drawing/2014/main" id="{5F8A4520-1866-D304-B662-0E518AE832AC}"/>
                        </a:ext>
                      </a:extLst>
                    </p:cNvPr>
                    <p:cNvSpPr txBox="1"/>
                    <p:nvPr/>
                  </p:nvSpPr>
                  <p:spPr>
                    <a:xfrm>
                      <a:off x="2981678"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a:t>
                      </a:r>
                      <a:endParaRPr kumimoji="1" lang="ja-JP" altLang="en-US" sz="900" b="0" i="0" u="none" strike="noStrike" kern="1200" cap="none" spc="0" normalizeH="0" baseline="30000" noProof="0" dirty="0">
                        <a:ln>
                          <a:noFill/>
                        </a:ln>
                        <a:solidFill>
                          <a:srgbClr val="000000"/>
                        </a:solidFill>
                        <a:effectLst/>
                        <a:uLnTx/>
                        <a:uFillTx/>
                        <a:latin typeface="Arial"/>
                        <a:ea typeface="ＭＳ Ｐゴシック"/>
                        <a:cs typeface="+mn-cs"/>
                      </a:endParaRPr>
                    </a:p>
                  </p:txBody>
                </p:sp>
                <p:sp>
                  <p:nvSpPr>
                    <p:cNvPr id="71" name="テキスト ボックス 70">
                      <a:extLst>
                        <a:ext uri="{FF2B5EF4-FFF2-40B4-BE49-F238E27FC236}">
                          <a16:creationId xmlns:a16="http://schemas.microsoft.com/office/drawing/2014/main" id="{7888AB96-EC22-8DFB-1516-4D73311524F8}"/>
                        </a:ext>
                      </a:extLst>
                    </p:cNvPr>
                    <p:cNvSpPr txBox="1"/>
                    <p:nvPr/>
                  </p:nvSpPr>
                  <p:spPr>
                    <a:xfrm>
                      <a:off x="3090871" y="4432552"/>
                      <a:ext cx="2213501" cy="47190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rgbClr val="000000"/>
                          </a:solidFill>
                          <a:latin typeface="游明朝" panose="02020400000000000000" pitchFamily="18" charset="-128"/>
                          <a:ea typeface="游明朝" panose="02020400000000000000" pitchFamily="18" charset="-128"/>
                        </a:rPr>
                        <a:t>Rotational states</a:t>
                      </a:r>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2" name="テキスト ボックス 71">
                      <a:extLst>
                        <a:ext uri="{FF2B5EF4-FFF2-40B4-BE49-F238E27FC236}">
                          <a16:creationId xmlns:a16="http://schemas.microsoft.com/office/drawing/2014/main" id="{A77A5989-1652-028D-26B8-1E98DBBD2B1A}"/>
                        </a:ext>
                      </a:extLst>
                    </p:cNvPr>
                    <p:cNvSpPr txBox="1"/>
                    <p:nvPr/>
                  </p:nvSpPr>
                  <p:spPr>
                    <a:xfrm rot="16200000">
                      <a:off x="1268118" y="2802582"/>
                      <a:ext cx="2384014" cy="4069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Number of Emissions / Number of Samples</a:t>
                      </a:r>
                    </a:p>
                  </p:txBody>
                </p:sp>
                <p:sp>
                  <p:nvSpPr>
                    <p:cNvPr id="73" name="テキスト ボックス 72">
                      <a:extLst>
                        <a:ext uri="{FF2B5EF4-FFF2-40B4-BE49-F238E27FC236}">
                          <a16:creationId xmlns:a16="http://schemas.microsoft.com/office/drawing/2014/main" id="{314901E5-FB21-96E2-4EAE-4BC32FDECCCC}"/>
                        </a:ext>
                      </a:extLst>
                    </p:cNvPr>
                    <p:cNvSpPr txBox="1"/>
                    <p:nvPr/>
                  </p:nvSpPr>
                  <p:spPr>
                    <a:xfrm>
                      <a:off x="3346723"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4" name="テキスト ボックス 73">
                      <a:extLst>
                        <a:ext uri="{FF2B5EF4-FFF2-40B4-BE49-F238E27FC236}">
                          <a16:creationId xmlns:a16="http://schemas.microsoft.com/office/drawing/2014/main" id="{5271C501-0064-4700-B577-AE5DE5C949D2}"/>
                        </a:ext>
                      </a:extLst>
                    </p:cNvPr>
                    <p:cNvSpPr txBox="1"/>
                    <p:nvPr/>
                  </p:nvSpPr>
                  <p:spPr>
                    <a:xfrm>
                      <a:off x="3699283"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10</a:t>
                      </a:r>
                      <a:endParaRPr kumimoji="1" lang="ja-JP" altLang="en-US" sz="900" b="0" i="0" u="none" strike="noStrike" kern="1200" cap="none" spc="0" normalizeH="0" baseline="30000" noProof="0" dirty="0">
                        <a:ln>
                          <a:noFill/>
                        </a:ln>
                        <a:solidFill>
                          <a:srgbClr val="000000"/>
                        </a:solidFill>
                        <a:effectLst/>
                        <a:uLnTx/>
                        <a:uFillTx/>
                        <a:latin typeface="Arial"/>
                        <a:ea typeface="ＭＳ Ｐゴシック"/>
                        <a:cs typeface="+mn-cs"/>
                      </a:endParaRPr>
                    </a:p>
                  </p:txBody>
                </p:sp>
                <p:sp>
                  <p:nvSpPr>
                    <p:cNvPr id="75" name="テキスト ボックス 74">
                      <a:extLst>
                        <a:ext uri="{FF2B5EF4-FFF2-40B4-BE49-F238E27FC236}">
                          <a16:creationId xmlns:a16="http://schemas.microsoft.com/office/drawing/2014/main" id="{6C1588AF-7827-8A09-685A-5F8FEAA6FF7B}"/>
                        </a:ext>
                      </a:extLst>
                    </p:cNvPr>
                    <p:cNvSpPr txBox="1"/>
                    <p:nvPr/>
                  </p:nvSpPr>
                  <p:spPr>
                    <a:xfrm>
                      <a:off x="2508184" y="4023803"/>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0.0000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6" name="テキスト ボックス 75">
                      <a:extLst>
                        <a:ext uri="{FF2B5EF4-FFF2-40B4-BE49-F238E27FC236}">
                          <a16:creationId xmlns:a16="http://schemas.microsoft.com/office/drawing/2014/main" id="{5B99CE6A-2B34-0226-99AE-702E8E134F1B}"/>
                        </a:ext>
                      </a:extLst>
                    </p:cNvPr>
                    <p:cNvSpPr txBox="1"/>
                    <p:nvPr/>
                  </p:nvSpPr>
                  <p:spPr>
                    <a:xfrm>
                      <a:off x="4077460"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15</a:t>
                      </a:r>
                      <a:endParaRPr kumimoji="1" lang="ja-JP" altLang="en-US" sz="900" b="0" i="0" u="none" strike="noStrike" kern="1200" cap="none" spc="0" normalizeH="0" baseline="30000" noProof="0" dirty="0">
                        <a:ln>
                          <a:noFill/>
                        </a:ln>
                        <a:solidFill>
                          <a:srgbClr val="000000"/>
                        </a:solidFill>
                        <a:effectLst/>
                        <a:uLnTx/>
                        <a:uFillTx/>
                        <a:latin typeface="Arial"/>
                        <a:ea typeface="ＭＳ Ｐゴシック"/>
                        <a:cs typeface="+mn-cs"/>
                      </a:endParaRPr>
                    </a:p>
                  </p:txBody>
                </p:sp>
                <p:sp>
                  <p:nvSpPr>
                    <p:cNvPr id="77" name="テキスト ボックス 76">
                      <a:extLst>
                        <a:ext uri="{FF2B5EF4-FFF2-40B4-BE49-F238E27FC236}">
                          <a16:creationId xmlns:a16="http://schemas.microsoft.com/office/drawing/2014/main" id="{20F924BD-E4DE-5E51-972C-CE87546D8AF1}"/>
                        </a:ext>
                      </a:extLst>
                    </p:cNvPr>
                    <p:cNvSpPr txBox="1"/>
                    <p:nvPr/>
                  </p:nvSpPr>
                  <p:spPr>
                    <a:xfrm>
                      <a:off x="4449116"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20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8" name="テキスト ボックス 77">
                      <a:extLst>
                        <a:ext uri="{FF2B5EF4-FFF2-40B4-BE49-F238E27FC236}">
                          <a16:creationId xmlns:a16="http://schemas.microsoft.com/office/drawing/2014/main" id="{48F8F908-3A92-9300-FF42-4E26B0A80060}"/>
                        </a:ext>
                      </a:extLst>
                    </p:cNvPr>
                    <p:cNvSpPr txBox="1"/>
                    <p:nvPr/>
                  </p:nvSpPr>
                  <p:spPr>
                    <a:xfrm>
                      <a:off x="4831593"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25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9" name="テキスト ボックス 78">
                      <a:extLst>
                        <a:ext uri="{FF2B5EF4-FFF2-40B4-BE49-F238E27FC236}">
                          <a16:creationId xmlns:a16="http://schemas.microsoft.com/office/drawing/2014/main" id="{178357DC-E81F-EE6A-E977-BF572C65ED42}"/>
                        </a:ext>
                      </a:extLst>
                    </p:cNvPr>
                    <p:cNvSpPr txBox="1"/>
                    <p:nvPr/>
                  </p:nvSpPr>
                  <p:spPr>
                    <a:xfrm>
                      <a:off x="5207145" y="4138380"/>
                      <a:ext cx="475965"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30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0" name="テキスト ボックス 79">
                      <a:extLst>
                        <a:ext uri="{FF2B5EF4-FFF2-40B4-BE49-F238E27FC236}">
                          <a16:creationId xmlns:a16="http://schemas.microsoft.com/office/drawing/2014/main" id="{45D92B10-1D87-4E27-A510-0306833ED8BF}"/>
                        </a:ext>
                      </a:extLst>
                    </p:cNvPr>
                    <p:cNvSpPr txBox="1"/>
                    <p:nvPr/>
                  </p:nvSpPr>
                  <p:spPr>
                    <a:xfrm>
                      <a:off x="2508184" y="3733826"/>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0.0025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1" name="テキスト ボックス 80">
                      <a:extLst>
                        <a:ext uri="{FF2B5EF4-FFF2-40B4-BE49-F238E27FC236}">
                          <a16:creationId xmlns:a16="http://schemas.microsoft.com/office/drawing/2014/main" id="{A5E0C087-16D5-534F-034B-1399BA6EDB07}"/>
                        </a:ext>
                      </a:extLst>
                    </p:cNvPr>
                    <p:cNvSpPr txBox="1"/>
                    <p:nvPr/>
                  </p:nvSpPr>
                  <p:spPr>
                    <a:xfrm>
                      <a:off x="2508184" y="3450338"/>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0.0050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2" name="テキスト ボックス 81">
                      <a:extLst>
                        <a:ext uri="{FF2B5EF4-FFF2-40B4-BE49-F238E27FC236}">
                          <a16:creationId xmlns:a16="http://schemas.microsoft.com/office/drawing/2014/main" id="{0664322E-3F53-4C33-2300-6745386CE66B}"/>
                        </a:ext>
                      </a:extLst>
                    </p:cNvPr>
                    <p:cNvSpPr txBox="1"/>
                    <p:nvPr/>
                  </p:nvSpPr>
                  <p:spPr>
                    <a:xfrm>
                      <a:off x="2508183" y="3171121"/>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0.0075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3" name="テキスト ボックス 82">
                      <a:extLst>
                        <a:ext uri="{FF2B5EF4-FFF2-40B4-BE49-F238E27FC236}">
                          <a16:creationId xmlns:a16="http://schemas.microsoft.com/office/drawing/2014/main" id="{634BF8D3-F80F-060B-215C-954172E4FC89}"/>
                        </a:ext>
                      </a:extLst>
                    </p:cNvPr>
                    <p:cNvSpPr txBox="1"/>
                    <p:nvPr/>
                  </p:nvSpPr>
                  <p:spPr>
                    <a:xfrm>
                      <a:off x="2508183" y="2867569"/>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0.0100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4" name="テキスト ボックス 83">
                      <a:extLst>
                        <a:ext uri="{FF2B5EF4-FFF2-40B4-BE49-F238E27FC236}">
                          <a16:creationId xmlns:a16="http://schemas.microsoft.com/office/drawing/2014/main" id="{708E7A58-8689-C162-E634-6CAA5D9FFBBB}"/>
                        </a:ext>
                      </a:extLst>
                    </p:cNvPr>
                    <p:cNvSpPr txBox="1"/>
                    <p:nvPr/>
                  </p:nvSpPr>
                  <p:spPr>
                    <a:xfrm>
                      <a:off x="2508183" y="2587312"/>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0.0125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5" name="テキスト ボックス 84">
                      <a:extLst>
                        <a:ext uri="{FF2B5EF4-FFF2-40B4-BE49-F238E27FC236}">
                          <a16:creationId xmlns:a16="http://schemas.microsoft.com/office/drawing/2014/main" id="{39A9222E-8B52-764D-CD6B-C13D338D2FCA}"/>
                        </a:ext>
                      </a:extLst>
                    </p:cNvPr>
                    <p:cNvSpPr txBox="1"/>
                    <p:nvPr/>
                  </p:nvSpPr>
                  <p:spPr>
                    <a:xfrm>
                      <a:off x="2508183" y="2283764"/>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0.0150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6" name="テキスト ボックス 85">
                      <a:extLst>
                        <a:ext uri="{FF2B5EF4-FFF2-40B4-BE49-F238E27FC236}">
                          <a16:creationId xmlns:a16="http://schemas.microsoft.com/office/drawing/2014/main" id="{56731519-BA46-5B9F-5C91-1A305E7AC966}"/>
                        </a:ext>
                      </a:extLst>
                    </p:cNvPr>
                    <p:cNvSpPr txBox="1"/>
                    <p:nvPr/>
                  </p:nvSpPr>
                  <p:spPr>
                    <a:xfrm>
                      <a:off x="2508183" y="1995860"/>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0.0175</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7" name="テキスト ボックス 86">
                      <a:extLst>
                        <a:ext uri="{FF2B5EF4-FFF2-40B4-BE49-F238E27FC236}">
                          <a16:creationId xmlns:a16="http://schemas.microsoft.com/office/drawing/2014/main" id="{98CA00D2-40BF-6684-D41D-E2595F85127A}"/>
                        </a:ext>
                      </a:extLst>
                    </p:cNvPr>
                    <p:cNvSpPr txBox="1"/>
                    <p:nvPr/>
                  </p:nvSpPr>
                  <p:spPr>
                    <a:xfrm>
                      <a:off x="2508183" y="1723282"/>
                      <a:ext cx="656989" cy="4290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Ｐゴシック"/>
                          <a:cs typeface="+mn-cs"/>
                        </a:rPr>
                        <a:t>0.0200</a:t>
                      </a:r>
                      <a:endParaRPr kumimoji="1" lang="ja-JP" alt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pic>
                <p:nvPicPr>
                  <p:cNvPr id="68" name="図 67" descr="グラフ&#10;&#10;自動的に生成された説明">
                    <a:extLst>
                      <a:ext uri="{FF2B5EF4-FFF2-40B4-BE49-F238E27FC236}">
                        <a16:creationId xmlns:a16="http://schemas.microsoft.com/office/drawing/2014/main" id="{94DE3003-5748-2225-641D-2C1784B9D3CC}"/>
                      </a:ext>
                    </a:extLst>
                  </p:cNvPr>
                  <p:cNvPicPr>
                    <a:picLocks noChangeAspect="1"/>
                  </p:cNvPicPr>
                  <p:nvPr/>
                </p:nvPicPr>
                <p:blipFill rotWithShape="1">
                  <a:blip r:embed="rId5">
                    <a:extLst>
                      <a:ext uri="{28A0092B-C50C-407E-A947-70E740481C1C}">
                        <a14:useLocalDpi xmlns:a14="http://schemas.microsoft.com/office/drawing/2010/main" val="0"/>
                      </a:ext>
                    </a:extLst>
                  </a:blip>
                  <a:srcRect l="11370" t="11079" r="24947" b="9396"/>
                  <a:stretch/>
                </p:blipFill>
                <p:spPr>
                  <a:xfrm>
                    <a:off x="4849167" y="1564363"/>
                    <a:ext cx="3080050" cy="2884659"/>
                  </a:xfrm>
                  <a:prstGeom prst="rect">
                    <a:avLst/>
                  </a:prstGeom>
                </p:spPr>
              </p:pic>
            </p:grpSp>
            <p:grpSp>
              <p:nvGrpSpPr>
                <p:cNvPr id="60" name="グループ化 59">
                  <a:extLst>
                    <a:ext uri="{FF2B5EF4-FFF2-40B4-BE49-F238E27FC236}">
                      <a16:creationId xmlns:a16="http://schemas.microsoft.com/office/drawing/2014/main" id="{29F61046-E6FD-A2B2-514D-41CC0922D0BC}"/>
                    </a:ext>
                  </a:extLst>
                </p:cNvPr>
                <p:cNvGrpSpPr/>
                <p:nvPr/>
              </p:nvGrpSpPr>
              <p:grpSpPr>
                <a:xfrm>
                  <a:off x="15249915" y="2567185"/>
                  <a:ext cx="1004353" cy="3097770"/>
                  <a:chOff x="15249915" y="2567185"/>
                  <a:chExt cx="1004353" cy="3097770"/>
                </a:xfrm>
              </p:grpSpPr>
              <p:sp>
                <p:nvSpPr>
                  <p:cNvPr id="61" name="テキスト ボックス 60">
                    <a:extLst>
                      <a:ext uri="{FF2B5EF4-FFF2-40B4-BE49-F238E27FC236}">
                        <a16:creationId xmlns:a16="http://schemas.microsoft.com/office/drawing/2014/main" id="{2F512DA3-5112-7078-12B9-E7490B79E7AB}"/>
                      </a:ext>
                    </a:extLst>
                  </p:cNvPr>
                  <p:cNvSpPr txBox="1"/>
                  <p:nvPr/>
                </p:nvSpPr>
                <p:spPr>
                  <a:xfrm>
                    <a:off x="15379046" y="5093950"/>
                    <a:ext cx="766547" cy="57100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rPr>
                      <a:t>0.1</a:t>
                    </a:r>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2" name="テキスト ボックス 61">
                    <a:extLst>
                      <a:ext uri="{FF2B5EF4-FFF2-40B4-BE49-F238E27FC236}">
                        <a16:creationId xmlns:a16="http://schemas.microsoft.com/office/drawing/2014/main" id="{D152B5F8-7E80-462E-0B81-F69AC86B55AF}"/>
                      </a:ext>
                    </a:extLst>
                  </p:cNvPr>
                  <p:cNvSpPr txBox="1"/>
                  <p:nvPr/>
                </p:nvSpPr>
                <p:spPr>
                  <a:xfrm rot="16200000">
                    <a:off x="14346440" y="3613238"/>
                    <a:ext cx="2953881" cy="861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Electron temperature </a:t>
                    </a:r>
                    <a:r>
                      <a:rPr kumimoji="1" lang="en-US" altLang="ja-JP" sz="12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a:t>
                    </a:r>
                    <a:r>
                      <a:rPr kumimoji="1" lang="en-US" altLang="ja-JP" sz="12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[eV]</a:t>
                    </a:r>
                    <a:endParaRPr kumimoji="1" lang="ja-JP"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pic>
                <p:nvPicPr>
                  <p:cNvPr id="63" name="図 62" descr="グラフ, 棒グラフ&#10;&#10;自動的に生成された説明">
                    <a:extLst>
                      <a:ext uri="{FF2B5EF4-FFF2-40B4-BE49-F238E27FC236}">
                        <a16:creationId xmlns:a16="http://schemas.microsoft.com/office/drawing/2014/main" id="{116D46AE-44E1-31C5-4953-8008464088C1}"/>
                      </a:ext>
                    </a:extLst>
                  </p:cNvPr>
                  <p:cNvPicPr>
                    <a:picLocks noChangeAspect="1"/>
                  </p:cNvPicPr>
                  <p:nvPr/>
                </p:nvPicPr>
                <p:blipFill rotWithShape="1">
                  <a:blip r:embed="rId6">
                    <a:extLst>
                      <a:ext uri="{28A0092B-C50C-407E-A947-70E740481C1C}">
                        <a14:useLocalDpi xmlns:a14="http://schemas.microsoft.com/office/drawing/2010/main" val="0"/>
                      </a:ext>
                    </a:extLst>
                  </a:blip>
                  <a:srcRect l="78204" t="11899" r="17590" b="10143"/>
                  <a:stretch/>
                </p:blipFill>
                <p:spPr>
                  <a:xfrm>
                    <a:off x="15249915" y="2923545"/>
                    <a:ext cx="170690" cy="2372946"/>
                  </a:xfrm>
                  <a:prstGeom prst="rect">
                    <a:avLst/>
                  </a:prstGeom>
                </p:spPr>
              </p:pic>
              <p:sp>
                <p:nvSpPr>
                  <p:cNvPr id="64" name="テキスト ボックス 63">
                    <a:extLst>
                      <a:ext uri="{FF2B5EF4-FFF2-40B4-BE49-F238E27FC236}">
                        <a16:creationId xmlns:a16="http://schemas.microsoft.com/office/drawing/2014/main" id="{DC38FE02-5939-2002-B9C9-7C007EFB9C9D}"/>
                      </a:ext>
                    </a:extLst>
                  </p:cNvPr>
                  <p:cNvSpPr txBox="1"/>
                  <p:nvPr/>
                </p:nvSpPr>
                <p:spPr>
                  <a:xfrm>
                    <a:off x="15369688" y="4254488"/>
                    <a:ext cx="766546" cy="57100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rPr>
                      <a:t>1</a:t>
                    </a:r>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5" name="テキスト ボックス 64">
                    <a:extLst>
                      <a:ext uri="{FF2B5EF4-FFF2-40B4-BE49-F238E27FC236}">
                        <a16:creationId xmlns:a16="http://schemas.microsoft.com/office/drawing/2014/main" id="{D69CBB36-4197-9AED-A8BE-774191AFDF49}"/>
                      </a:ext>
                    </a:extLst>
                  </p:cNvPr>
                  <p:cNvSpPr txBox="1"/>
                  <p:nvPr/>
                </p:nvSpPr>
                <p:spPr>
                  <a:xfrm>
                    <a:off x="15369687" y="3378130"/>
                    <a:ext cx="766546" cy="57100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rPr>
                      <a:t>10</a:t>
                    </a:r>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6" name="テキスト ボックス 65">
                    <a:extLst>
                      <a:ext uri="{FF2B5EF4-FFF2-40B4-BE49-F238E27FC236}">
                        <a16:creationId xmlns:a16="http://schemas.microsoft.com/office/drawing/2014/main" id="{9187582B-4639-F11A-B2F4-714C584996F1}"/>
                      </a:ext>
                    </a:extLst>
                  </p:cNvPr>
                  <p:cNvSpPr txBox="1"/>
                  <p:nvPr/>
                </p:nvSpPr>
                <p:spPr>
                  <a:xfrm>
                    <a:off x="15389330" y="2779537"/>
                    <a:ext cx="441293" cy="93437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rPr>
                      <a:t>50</a:t>
                    </a:r>
                    <a:endPar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sp>
            <p:nvSpPr>
              <p:cNvPr id="58" name="テキスト ボックス 57">
                <a:extLst>
                  <a:ext uri="{FF2B5EF4-FFF2-40B4-BE49-F238E27FC236}">
                    <a16:creationId xmlns:a16="http://schemas.microsoft.com/office/drawing/2014/main" id="{880C97A3-3521-9D48-B5D3-D71375646DF8}"/>
                  </a:ext>
                </a:extLst>
              </p:cNvPr>
              <p:cNvSpPr txBox="1"/>
              <p:nvPr/>
            </p:nvSpPr>
            <p:spPr>
              <a:xfrm>
                <a:off x="12819181" y="1440029"/>
                <a:ext cx="3450455" cy="1015120"/>
              </a:xfrm>
              <a:prstGeom prst="rect">
                <a:avLst/>
              </a:prstGeom>
              <a:noFill/>
            </p:spPr>
            <p:txBody>
              <a:bodyPr wrap="square">
                <a:spAutoFit/>
              </a:bodyPr>
              <a:lstStyle/>
              <a:p>
                <a:pPr lvl="0" defTabSz="685800">
                  <a:lnSpc>
                    <a:spcPts val="1400"/>
                  </a:lnSpc>
                  <a:defRPr/>
                </a:pPr>
                <a:r>
                  <a:rPr lang="en" altLang="ja-JP" sz="1400" dirty="0">
                    <a:latin typeface="Times New Roman" panose="02020603050405020304" pitchFamily="18" charset="0"/>
                    <a:cs typeface="Times New Roman" panose="02020603050405020304" pitchFamily="18" charset="0"/>
                  </a:rPr>
                  <a:t>Distribution of Rotational states of released hydrogen molecules</a:t>
                </a:r>
                <a:endParaRPr kumimoji="1" lang="ja-JP" altLang="en-US" sz="135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grpSp>
      </p:grpSp>
      <p:sp>
        <p:nvSpPr>
          <p:cNvPr id="88" name="テキスト ボックス 87">
            <a:extLst>
              <a:ext uri="{FF2B5EF4-FFF2-40B4-BE49-F238E27FC236}">
                <a16:creationId xmlns:a16="http://schemas.microsoft.com/office/drawing/2014/main" id="{2CBE193A-CA3E-3333-2917-83B29183E0CF}"/>
              </a:ext>
            </a:extLst>
          </p:cNvPr>
          <p:cNvSpPr txBox="1"/>
          <p:nvPr/>
        </p:nvSpPr>
        <p:spPr>
          <a:xfrm>
            <a:off x="6783036" y="2794885"/>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89" name="グループ化 88">
            <a:extLst>
              <a:ext uri="{FF2B5EF4-FFF2-40B4-BE49-F238E27FC236}">
                <a16:creationId xmlns:a16="http://schemas.microsoft.com/office/drawing/2014/main" id="{119A9706-4086-7AED-408E-5A89AB7EFBC1}"/>
              </a:ext>
            </a:extLst>
          </p:cNvPr>
          <p:cNvGrpSpPr/>
          <p:nvPr/>
        </p:nvGrpSpPr>
        <p:grpSpPr>
          <a:xfrm>
            <a:off x="4447643" y="2624578"/>
            <a:ext cx="3103125" cy="1586336"/>
            <a:chOff x="6053519" y="4650121"/>
            <a:chExt cx="4137500" cy="2115115"/>
          </a:xfrm>
        </p:grpSpPr>
        <p:sp>
          <p:nvSpPr>
            <p:cNvPr id="90" name="角丸四角形 89">
              <a:extLst>
                <a:ext uri="{FF2B5EF4-FFF2-40B4-BE49-F238E27FC236}">
                  <a16:creationId xmlns:a16="http://schemas.microsoft.com/office/drawing/2014/main" id="{75F2CC2E-94B2-2AC6-EF3A-663232F39952}"/>
                </a:ext>
              </a:extLst>
            </p:cNvPr>
            <p:cNvSpPr/>
            <p:nvPr/>
          </p:nvSpPr>
          <p:spPr>
            <a:xfrm>
              <a:off x="6268278" y="4650121"/>
              <a:ext cx="3922741" cy="211511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91" name="グループ化 90">
              <a:extLst>
                <a:ext uri="{FF2B5EF4-FFF2-40B4-BE49-F238E27FC236}">
                  <a16:creationId xmlns:a16="http://schemas.microsoft.com/office/drawing/2014/main" id="{B9CAF3BA-E002-D6A6-BCBB-3E3E0DD44BD0}"/>
                </a:ext>
              </a:extLst>
            </p:cNvPr>
            <p:cNvGrpSpPr/>
            <p:nvPr/>
          </p:nvGrpSpPr>
          <p:grpSpPr>
            <a:xfrm>
              <a:off x="6053519" y="4816575"/>
              <a:ext cx="4027002" cy="1918013"/>
              <a:chOff x="5881241" y="4909339"/>
              <a:chExt cx="4027002" cy="1918013"/>
            </a:xfrm>
          </p:grpSpPr>
          <p:sp>
            <p:nvSpPr>
              <p:cNvPr id="92" name="正方形/長方形 91">
                <a:extLst>
                  <a:ext uri="{FF2B5EF4-FFF2-40B4-BE49-F238E27FC236}">
                    <a16:creationId xmlns:a16="http://schemas.microsoft.com/office/drawing/2014/main" id="{1DB264B2-08EB-3473-0D01-536BD57D2F55}"/>
                  </a:ext>
                </a:extLst>
              </p:cNvPr>
              <p:cNvSpPr/>
              <p:nvPr/>
            </p:nvSpPr>
            <p:spPr>
              <a:xfrm>
                <a:off x="6181220" y="6252567"/>
                <a:ext cx="3726262" cy="5747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kumimoji="1" lang="en"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Output</a:t>
                </a:r>
                <a:r>
                  <a:rPr kumimoji="1" lang="en" altLang="ja-JP" sz="1200" dirty="0">
                    <a:solidFill>
                      <a:srgbClr val="000000"/>
                    </a:solidFill>
                    <a:latin typeface="Times New Roman" panose="02020603050405020304" pitchFamily="18" charset="0"/>
                    <a:ea typeface="ＭＳ Ｐゴシック"/>
                    <a:cs typeface="Times New Roman" panose="02020603050405020304" pitchFamily="18" charset="0"/>
                  </a:rPr>
                  <a:t>: emission distribution of hydrogen </a:t>
                </a:r>
                <a:r>
                  <a:rPr kumimoji="1" lang="en"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(translational energy, rovibrational states)</a:t>
                </a:r>
                <a:endParaRPr kumimoji="1" lang="ja-JP"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93" name="正方形/長方形 92">
                <a:extLst>
                  <a:ext uri="{FF2B5EF4-FFF2-40B4-BE49-F238E27FC236}">
                    <a16:creationId xmlns:a16="http://schemas.microsoft.com/office/drawing/2014/main" id="{348B28D6-9713-F27B-0243-B84433CE0A6C}"/>
                  </a:ext>
                </a:extLst>
              </p:cNvPr>
              <p:cNvSpPr/>
              <p:nvPr/>
            </p:nvSpPr>
            <p:spPr>
              <a:xfrm>
                <a:off x="6212326" y="5637618"/>
                <a:ext cx="3695917" cy="3673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Fully connected network</a:t>
                </a:r>
                <a:endParaRPr kumimoji="1" lang="ja-JP"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94" name="テキスト ボックス 93">
                <a:extLst>
                  <a:ext uri="{FF2B5EF4-FFF2-40B4-BE49-F238E27FC236}">
                    <a16:creationId xmlns:a16="http://schemas.microsoft.com/office/drawing/2014/main" id="{E65E8B2D-0DF8-3A9D-8B63-DF68D1175384}"/>
                  </a:ext>
                </a:extLst>
              </p:cNvPr>
              <p:cNvSpPr txBox="1"/>
              <p:nvPr/>
            </p:nvSpPr>
            <p:spPr>
              <a:xfrm>
                <a:off x="5881241" y="4909339"/>
                <a:ext cx="1067230" cy="3385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Input</a:t>
                </a:r>
                <a:endParaRPr kumimoji="1" lang="ja-JP" altLang="en-US" sz="105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grpSp>
            <p:nvGrpSpPr>
              <p:cNvPr id="95" name="グループ化 94">
                <a:extLst>
                  <a:ext uri="{FF2B5EF4-FFF2-40B4-BE49-F238E27FC236}">
                    <a16:creationId xmlns:a16="http://schemas.microsoft.com/office/drawing/2014/main" id="{1082844D-8493-6DF0-B5E0-B465FA3995F1}"/>
                  </a:ext>
                </a:extLst>
              </p:cNvPr>
              <p:cNvGrpSpPr/>
              <p:nvPr/>
            </p:nvGrpSpPr>
            <p:grpSpPr>
              <a:xfrm>
                <a:off x="6212326" y="5195971"/>
                <a:ext cx="3695917" cy="242314"/>
                <a:chOff x="6212326" y="5033411"/>
                <a:chExt cx="3695917" cy="242314"/>
              </a:xfrm>
            </p:grpSpPr>
            <p:sp>
              <p:nvSpPr>
                <p:cNvPr id="103" name="正方形/長方形 102">
                  <a:extLst>
                    <a:ext uri="{FF2B5EF4-FFF2-40B4-BE49-F238E27FC236}">
                      <a16:creationId xmlns:a16="http://schemas.microsoft.com/office/drawing/2014/main" id="{A38D99FB-11C1-CEC7-9181-E3EC53D27A0A}"/>
                    </a:ext>
                  </a:extLst>
                </p:cNvPr>
                <p:cNvSpPr/>
                <p:nvPr/>
              </p:nvSpPr>
              <p:spPr>
                <a:xfrm>
                  <a:off x="8015528" y="5035433"/>
                  <a:ext cx="973259" cy="2402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ysClr val="windowText" lastClr="000000"/>
                      </a:solidFill>
                      <a:latin typeface="Times New Roman" panose="02020603050405020304" pitchFamily="18" charset="0"/>
                      <a:ea typeface="ＭＳ Ｐゴシック"/>
                      <a:cs typeface="Times New Roman" panose="02020603050405020304" pitchFamily="18" charset="0"/>
                    </a:rPr>
                    <a:t>Ion temp.</a:t>
                  </a: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4" name="正方形/長方形 103">
                  <a:extLst>
                    <a:ext uri="{FF2B5EF4-FFF2-40B4-BE49-F238E27FC236}">
                      <a16:creationId xmlns:a16="http://schemas.microsoft.com/office/drawing/2014/main" id="{F2D689DB-4F2C-8CF1-1F3B-DDB70CA2E8A0}"/>
                    </a:ext>
                  </a:extLst>
                </p:cNvPr>
                <p:cNvSpPr/>
                <p:nvPr/>
              </p:nvSpPr>
              <p:spPr>
                <a:xfrm>
                  <a:off x="6924704" y="5033411"/>
                  <a:ext cx="1041319" cy="2402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rPr>
                    <a:t>Mater. temp.</a:t>
                  </a: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5" name="正方形/長方形 104">
                  <a:extLst>
                    <a:ext uri="{FF2B5EF4-FFF2-40B4-BE49-F238E27FC236}">
                      <a16:creationId xmlns:a16="http://schemas.microsoft.com/office/drawing/2014/main" id="{D9FF52A4-3959-F71C-E3CE-DB82D65803E6}"/>
                    </a:ext>
                  </a:extLst>
                </p:cNvPr>
                <p:cNvSpPr/>
                <p:nvPr/>
              </p:nvSpPr>
              <p:spPr>
                <a:xfrm>
                  <a:off x="6212326" y="5033411"/>
                  <a:ext cx="667136" cy="2402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rPr>
                    <a:t>H/W</a:t>
                  </a: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6" name="正方形/長方形 105">
                  <a:extLst>
                    <a:ext uri="{FF2B5EF4-FFF2-40B4-BE49-F238E27FC236}">
                      <a16:creationId xmlns:a16="http://schemas.microsoft.com/office/drawing/2014/main" id="{9343D936-79F3-4945-5B60-6FBBBA6C606B}"/>
                    </a:ext>
                  </a:extLst>
                </p:cNvPr>
                <p:cNvSpPr/>
                <p:nvPr/>
              </p:nvSpPr>
              <p:spPr>
                <a:xfrm>
                  <a:off x="9023463" y="5033411"/>
                  <a:ext cx="884780" cy="2402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rPr>
                    <a:t>Elec. temp.</a:t>
                  </a: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grpSp>
          <p:grpSp>
            <p:nvGrpSpPr>
              <p:cNvPr id="96" name="グループ化 95">
                <a:extLst>
                  <a:ext uri="{FF2B5EF4-FFF2-40B4-BE49-F238E27FC236}">
                    <a16:creationId xmlns:a16="http://schemas.microsoft.com/office/drawing/2014/main" id="{3B4FAC6E-4DE7-D893-F0EA-9A378477A239}"/>
                  </a:ext>
                </a:extLst>
              </p:cNvPr>
              <p:cNvGrpSpPr/>
              <p:nvPr/>
            </p:nvGrpSpPr>
            <p:grpSpPr>
              <a:xfrm>
                <a:off x="6446702" y="5448575"/>
                <a:ext cx="3077410" cy="226214"/>
                <a:chOff x="6446702" y="5370914"/>
                <a:chExt cx="3077410" cy="413854"/>
              </a:xfrm>
            </p:grpSpPr>
            <p:sp>
              <p:nvSpPr>
                <p:cNvPr id="99" name="矢印: 下 10">
                  <a:extLst>
                    <a:ext uri="{FF2B5EF4-FFF2-40B4-BE49-F238E27FC236}">
                      <a16:creationId xmlns:a16="http://schemas.microsoft.com/office/drawing/2014/main" id="{60F2DF3D-81D3-8E26-F70E-729990653796}"/>
                    </a:ext>
                  </a:extLst>
                </p:cNvPr>
                <p:cNvSpPr/>
                <p:nvPr/>
              </p:nvSpPr>
              <p:spPr>
                <a:xfrm>
                  <a:off x="7351869" y="5375502"/>
                  <a:ext cx="186110" cy="409266"/>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0" name="矢印: 下 12">
                  <a:extLst>
                    <a:ext uri="{FF2B5EF4-FFF2-40B4-BE49-F238E27FC236}">
                      <a16:creationId xmlns:a16="http://schemas.microsoft.com/office/drawing/2014/main" id="{E2A6FB67-C6EF-DD61-E991-66DD5FAF1B67}"/>
                    </a:ext>
                  </a:extLst>
                </p:cNvPr>
                <p:cNvSpPr/>
                <p:nvPr/>
              </p:nvSpPr>
              <p:spPr>
                <a:xfrm>
                  <a:off x="8374307" y="5372965"/>
                  <a:ext cx="186110" cy="409269"/>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1" name="矢印: 下 14">
                  <a:extLst>
                    <a:ext uri="{FF2B5EF4-FFF2-40B4-BE49-F238E27FC236}">
                      <a16:creationId xmlns:a16="http://schemas.microsoft.com/office/drawing/2014/main" id="{CA031213-3111-77AB-EB65-2FEC02A7BD11}"/>
                    </a:ext>
                  </a:extLst>
                </p:cNvPr>
                <p:cNvSpPr/>
                <p:nvPr/>
              </p:nvSpPr>
              <p:spPr>
                <a:xfrm>
                  <a:off x="6446702" y="5375473"/>
                  <a:ext cx="186110" cy="409268"/>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02" name="矢印: 下 17">
                  <a:extLst>
                    <a:ext uri="{FF2B5EF4-FFF2-40B4-BE49-F238E27FC236}">
                      <a16:creationId xmlns:a16="http://schemas.microsoft.com/office/drawing/2014/main" id="{C7C5B518-61C7-E10E-128F-D3C435DD254C}"/>
                    </a:ext>
                  </a:extLst>
                </p:cNvPr>
                <p:cNvSpPr/>
                <p:nvPr/>
              </p:nvSpPr>
              <p:spPr>
                <a:xfrm>
                  <a:off x="9338002" y="5370914"/>
                  <a:ext cx="186110" cy="409264"/>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grpSp>
          <p:sp>
            <p:nvSpPr>
              <p:cNvPr id="97" name="矢印: 下 12">
                <a:extLst>
                  <a:ext uri="{FF2B5EF4-FFF2-40B4-BE49-F238E27FC236}">
                    <a16:creationId xmlns:a16="http://schemas.microsoft.com/office/drawing/2014/main" id="{26BFA682-4D4F-8F6D-0096-B015DC5D2E7B}"/>
                  </a:ext>
                </a:extLst>
              </p:cNvPr>
              <p:cNvSpPr/>
              <p:nvPr/>
            </p:nvSpPr>
            <p:spPr>
              <a:xfrm>
                <a:off x="7988227" y="6020437"/>
                <a:ext cx="186110" cy="223710"/>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98" name="テキスト ボックス 97">
                <a:extLst>
                  <a:ext uri="{FF2B5EF4-FFF2-40B4-BE49-F238E27FC236}">
                    <a16:creationId xmlns:a16="http://schemas.microsoft.com/office/drawing/2014/main" id="{2D1DFF37-5DC9-63E8-C686-42801C3FF733}"/>
                  </a:ext>
                </a:extLst>
              </p:cNvPr>
              <p:cNvSpPr txBox="1"/>
              <p:nvPr/>
            </p:nvSpPr>
            <p:spPr>
              <a:xfrm>
                <a:off x="5881241" y="5963331"/>
                <a:ext cx="1067230" cy="3385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Output</a:t>
                </a:r>
                <a:endParaRPr kumimoji="1" lang="ja-JP" altLang="en-US" sz="105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grpSp>
      </p:grpSp>
      <p:sp>
        <p:nvSpPr>
          <p:cNvPr id="107" name="右矢印 106">
            <a:extLst>
              <a:ext uri="{FF2B5EF4-FFF2-40B4-BE49-F238E27FC236}">
                <a16:creationId xmlns:a16="http://schemas.microsoft.com/office/drawing/2014/main" id="{DD707AD3-5F5E-32C5-7FAB-3E6A7A7C4D50}"/>
              </a:ext>
            </a:extLst>
          </p:cNvPr>
          <p:cNvSpPr/>
          <p:nvPr/>
        </p:nvSpPr>
        <p:spPr>
          <a:xfrm rot="8100000">
            <a:off x="7260484" y="2346820"/>
            <a:ext cx="347558" cy="746951"/>
          </a:xfrm>
          <a:prstGeom prst="rightArrow">
            <a:avLst/>
          </a:prstGeom>
          <a:solidFill>
            <a:srgbClr val="FF0000"/>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8" name="右矢印 107">
            <a:extLst>
              <a:ext uri="{FF2B5EF4-FFF2-40B4-BE49-F238E27FC236}">
                <a16:creationId xmlns:a16="http://schemas.microsoft.com/office/drawing/2014/main" id="{D130D283-76E8-D824-938D-DF6033F6D0BB}"/>
              </a:ext>
            </a:extLst>
          </p:cNvPr>
          <p:cNvSpPr/>
          <p:nvPr/>
        </p:nvSpPr>
        <p:spPr>
          <a:xfrm rot="2700000">
            <a:off x="5744008" y="4001031"/>
            <a:ext cx="347558" cy="746951"/>
          </a:xfrm>
          <a:prstGeom prst="rightArrow">
            <a:avLst/>
          </a:prstGeom>
          <a:solidFill>
            <a:srgbClr val="FF0000"/>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9" name="テキスト ボックス 108">
            <a:extLst>
              <a:ext uri="{FF2B5EF4-FFF2-40B4-BE49-F238E27FC236}">
                <a16:creationId xmlns:a16="http://schemas.microsoft.com/office/drawing/2014/main" id="{06C0A8C7-482B-2AA2-00FE-BF5CBE3DCA11}"/>
              </a:ext>
            </a:extLst>
          </p:cNvPr>
          <p:cNvSpPr txBox="1"/>
          <p:nvPr/>
        </p:nvSpPr>
        <p:spPr>
          <a:xfrm>
            <a:off x="7733154" y="2584879"/>
            <a:ext cx="1188146" cy="300082"/>
          </a:xfrm>
          <a:prstGeom prst="rect">
            <a:avLst/>
          </a:prstGeom>
          <a:solidFill>
            <a:schemeClr val="bg1"/>
          </a:solidFill>
          <a:ln w="25400">
            <a:solidFill>
              <a:srgbClr val="FF0000"/>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FF0000"/>
                </a:solidFill>
                <a:effectLst/>
                <a:uLnTx/>
                <a:uFillTx/>
                <a:latin typeface="Arial"/>
                <a:ea typeface="ＭＳ Ｐゴシック"/>
                <a:cs typeface="+mn-cs"/>
              </a:rPr>
              <a:t>Training data</a:t>
            </a:r>
            <a:endParaRPr kumimoji="1" lang="ja-JP" altLang="en-US" sz="135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110" name="テキスト ボックス 109">
            <a:extLst>
              <a:ext uri="{FF2B5EF4-FFF2-40B4-BE49-F238E27FC236}">
                <a16:creationId xmlns:a16="http://schemas.microsoft.com/office/drawing/2014/main" id="{F7D0D7CF-1E2F-5630-8909-D743DF477E32}"/>
              </a:ext>
            </a:extLst>
          </p:cNvPr>
          <p:cNvSpPr txBox="1"/>
          <p:nvPr/>
        </p:nvSpPr>
        <p:spPr>
          <a:xfrm>
            <a:off x="4794307" y="4287388"/>
            <a:ext cx="896399" cy="300082"/>
          </a:xfrm>
          <a:prstGeom prst="rect">
            <a:avLst/>
          </a:prstGeom>
          <a:solidFill>
            <a:schemeClr val="bg1"/>
          </a:solidFill>
          <a:ln w="25400">
            <a:solidFill>
              <a:srgbClr val="FF0000"/>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dirty="0">
                <a:solidFill>
                  <a:srgbClr val="FF0000"/>
                </a:solidFill>
                <a:latin typeface="Times New Roman" panose="02020603050405020304" pitchFamily="18" charset="0"/>
                <a:ea typeface="ＭＳ Ｐゴシック"/>
                <a:cs typeface="Times New Roman" panose="02020603050405020304" pitchFamily="18" charset="0"/>
              </a:rPr>
              <a:t>P</a:t>
            </a:r>
            <a:r>
              <a:rPr kumimoji="1" lang="en-US" altLang="ja-JP" sz="135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rediction</a:t>
            </a:r>
            <a:endParaRPr kumimoji="1" lang="ja-JP" altLang="en-US" sz="135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11" name="タイトル 1">
            <a:extLst>
              <a:ext uri="{FF2B5EF4-FFF2-40B4-BE49-F238E27FC236}">
                <a16:creationId xmlns:a16="http://schemas.microsoft.com/office/drawing/2014/main" id="{611052FB-8D1E-BF3F-37C8-F7E26B8CA570}"/>
              </a:ext>
            </a:extLst>
          </p:cNvPr>
          <p:cNvSpPr txBox="1">
            <a:spLocks/>
          </p:cNvSpPr>
          <p:nvPr/>
        </p:nvSpPr>
        <p:spPr bwMode="auto">
          <a:xfrm>
            <a:off x="6580223" y="1307990"/>
            <a:ext cx="2009958" cy="44731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97500"/>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①</a:t>
            </a:r>
            <a:r>
              <a:rPr kumimoji="1" lang="ja-JP" altLang="en-US" sz="1800" b="1" i="0" u="none" strike="noStrike" kern="1200" cap="none" spc="0" normalizeH="0" baseline="0" noProof="0">
                <a:ln>
                  <a:noFill/>
                </a:ln>
                <a:solidFill>
                  <a:srgbClr val="000000"/>
                </a:solidFill>
                <a:effectLst/>
                <a:uLnTx/>
                <a:uFillTx/>
                <a:latin typeface="ＭＳ Ｐゴシック"/>
                <a:ea typeface="ＭＳ Ｐゴシック"/>
                <a:cs typeface="+mj-cs"/>
              </a:rPr>
              <a:t> </a:t>
            </a: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MD simulation</a:t>
            </a:r>
          </a:p>
        </p:txBody>
      </p:sp>
      <p:sp>
        <p:nvSpPr>
          <p:cNvPr id="112" name="タイトル 1">
            <a:extLst>
              <a:ext uri="{FF2B5EF4-FFF2-40B4-BE49-F238E27FC236}">
                <a16:creationId xmlns:a16="http://schemas.microsoft.com/office/drawing/2014/main" id="{CD0DF04C-8AC8-A0E6-5828-1C6CB370EE02}"/>
              </a:ext>
            </a:extLst>
          </p:cNvPr>
          <p:cNvSpPr txBox="1">
            <a:spLocks/>
          </p:cNvSpPr>
          <p:nvPr/>
        </p:nvSpPr>
        <p:spPr bwMode="auto">
          <a:xfrm>
            <a:off x="4941530" y="2452060"/>
            <a:ext cx="3584213" cy="62209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97500"/>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l" defTabSz="685800">
              <a:defRPr/>
            </a:pP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② </a:t>
            </a:r>
            <a:r>
              <a:rPr kumimoji="1" lang="en"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Training ML model</a:t>
            </a:r>
            <a:endParaRPr kumimoji="1" lang="ja-JP" altLang="en-US" sz="1800" b="1" i="0" u="none" strike="noStrike" kern="1200" cap="none" spc="0" normalizeH="0" baseline="0" noProof="0" dirty="0">
              <a:ln>
                <a:noFill/>
              </a:ln>
              <a:solidFill>
                <a:srgbClr val="000000"/>
              </a:solidFill>
              <a:effectLst/>
              <a:uLnTx/>
              <a:uFillTx/>
              <a:latin typeface="ＭＳ Ｐゴシック"/>
              <a:ea typeface="ＭＳ Ｐゴシック"/>
              <a:cs typeface="+mj-cs"/>
            </a:endParaRPr>
          </a:p>
        </p:txBody>
      </p:sp>
      <p:sp>
        <p:nvSpPr>
          <p:cNvPr id="113" name="タイトル 1">
            <a:extLst>
              <a:ext uri="{FF2B5EF4-FFF2-40B4-BE49-F238E27FC236}">
                <a16:creationId xmlns:a16="http://schemas.microsoft.com/office/drawing/2014/main" id="{8D060217-948A-8A16-DB42-E623F5007681}"/>
              </a:ext>
            </a:extLst>
          </p:cNvPr>
          <p:cNvSpPr txBox="1">
            <a:spLocks/>
          </p:cNvSpPr>
          <p:nvPr/>
        </p:nvSpPr>
        <p:spPr bwMode="auto">
          <a:xfrm>
            <a:off x="4492711" y="4761474"/>
            <a:ext cx="1449702" cy="88353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③</a:t>
            </a:r>
            <a:b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b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Prediction</a:t>
            </a:r>
            <a:b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br>
            <a:r>
              <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of </a:t>
            </a:r>
            <a:r>
              <a:rPr kumimoji="1" lang="en"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rPr>
              <a:t>release distribution </a:t>
            </a:r>
            <a:endParaRPr kumimoji="1" lang="en-US" altLang="ja-JP" sz="1800" b="1" i="0" u="none" strike="noStrike" kern="1200" cap="none" spc="0" normalizeH="0" baseline="0" noProof="0" dirty="0">
              <a:ln>
                <a:noFill/>
              </a:ln>
              <a:solidFill>
                <a:srgbClr val="000000"/>
              </a:solidFill>
              <a:effectLst/>
              <a:uLnTx/>
              <a:uFillTx/>
              <a:latin typeface="ＭＳ Ｐゴシック"/>
              <a:ea typeface="ＭＳ Ｐゴシック"/>
              <a:cs typeface="+mj-cs"/>
            </a:endParaRPr>
          </a:p>
        </p:txBody>
      </p:sp>
      <p:sp>
        <p:nvSpPr>
          <p:cNvPr id="114" name="タイトル 1">
            <a:extLst>
              <a:ext uri="{FF2B5EF4-FFF2-40B4-BE49-F238E27FC236}">
                <a16:creationId xmlns:a16="http://schemas.microsoft.com/office/drawing/2014/main" id="{61EB755B-C690-2A5C-21A4-B167CD4A6A99}"/>
              </a:ext>
            </a:extLst>
          </p:cNvPr>
          <p:cNvSpPr txBox="1">
            <a:spLocks/>
          </p:cNvSpPr>
          <p:nvPr/>
        </p:nvSpPr>
        <p:spPr bwMode="auto">
          <a:xfrm>
            <a:off x="4604928" y="1721713"/>
            <a:ext cx="3646517" cy="44731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lvl="0" algn="l" defTabSz="685800">
              <a:lnSpc>
                <a:spcPts val="1480"/>
              </a:lnSpc>
              <a:tabLst>
                <a:tab pos="2495550" algn="l"/>
              </a:tabLst>
              <a:defRPr/>
            </a:pPr>
            <a:r>
              <a:rPr lang="en" altLang="ja-JP" sz="1400" dirty="0"/>
              <a:t>Evaluation of rovibrational states</a:t>
            </a:r>
            <a:br>
              <a:rPr lang="en" altLang="ja-JP" sz="1400" dirty="0"/>
            </a:br>
            <a:r>
              <a:rPr lang="en" altLang="ja-JP" sz="1400" dirty="0"/>
              <a:t> of emitted hydrogen molecules</a:t>
            </a:r>
            <a:endParaRPr kumimoji="1" lang="ja-JP" altLang="en-US" sz="1350" b="0" i="0" u="none" strike="noStrike" kern="1200" cap="none" spc="0" normalizeH="0" baseline="0" noProof="0" dirty="0">
              <a:ln>
                <a:noFill/>
              </a:ln>
              <a:solidFill>
                <a:srgbClr val="000000"/>
              </a:solidFill>
              <a:effectLst/>
              <a:uLnTx/>
              <a:uFillTx/>
              <a:latin typeface="ＭＳ Ｐゴシック"/>
              <a:ea typeface="ＭＳ Ｐゴシック"/>
              <a:cs typeface="+mj-cs"/>
            </a:endParaRPr>
          </a:p>
        </p:txBody>
      </p:sp>
      <p:sp>
        <p:nvSpPr>
          <p:cNvPr id="115" name="テキスト ボックス 114">
            <a:extLst>
              <a:ext uri="{FF2B5EF4-FFF2-40B4-BE49-F238E27FC236}">
                <a16:creationId xmlns:a16="http://schemas.microsoft.com/office/drawing/2014/main" id="{CD6851B7-A678-39F7-0746-5BA8A73395C9}"/>
              </a:ext>
            </a:extLst>
          </p:cNvPr>
          <p:cNvSpPr txBox="1"/>
          <p:nvPr/>
        </p:nvSpPr>
        <p:spPr>
          <a:xfrm>
            <a:off x="4801172" y="2096430"/>
            <a:ext cx="1851740" cy="553998"/>
          </a:xfrm>
          <a:prstGeom prst="rect">
            <a:avLst/>
          </a:prstGeom>
          <a:noFill/>
        </p:spPr>
        <p:txBody>
          <a:bodyPr wrap="square">
            <a:spAutoFit/>
          </a:bodyPr>
          <a:lstStyle/>
          <a:p>
            <a:pPr marL="128588" marR="0" lvl="0" indent="-128588" algn="l" defTabSz="685800" rtl="0" eaLnBrk="1" fontAlgn="auto" latinLnBrk="0" hangingPunct="1">
              <a:lnSpc>
                <a:spcPts val="900"/>
              </a:lnSpc>
              <a:spcBef>
                <a:spcPts val="0"/>
              </a:spcBef>
              <a:buClrTx/>
              <a:buSzTx/>
              <a:buFont typeface="Arial" panose="020B0604020202020204" pitchFamily="34" charset="0"/>
              <a:buChar char="•"/>
              <a:tabLst/>
              <a:defRPr/>
            </a:pPr>
            <a:r>
              <a:rPr kumimoji="1" lang="ja-JP" altLang="en-US"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US"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US"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ja-JP" altLang="en-US"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Contrib. Plasma Phys. e201900152 (2020). </a:t>
            </a:r>
            <a:endParaRPr kumimoji="1" lang="en-US"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128588" marR="0" lvl="0" indent="-128588" algn="l" defTabSz="685800" rtl="0" eaLnBrk="1" fontAlgn="auto" latinLnBrk="0" hangingPunct="1">
              <a:lnSpc>
                <a:spcPts val="900"/>
              </a:lnSpc>
              <a:spcBef>
                <a:spcPts val="0"/>
              </a:spcBef>
              <a:buClrTx/>
              <a:buSzTx/>
              <a:buFont typeface="Arial" panose="020B0604020202020204" pitchFamily="34" charset="0"/>
              <a:buChar char="•"/>
              <a:tabLst/>
              <a:defRPr/>
            </a:pPr>
            <a:r>
              <a:rPr kumimoji="1" lang="ja-JP" altLang="en-US"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US" altLang="ja-JP" sz="9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US" altLang="ja-JP" sz="9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ja-JP" altLang="en-US" sz="9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Jpn. J. Appl. Phys. 60, SAAB08 (2021).</a:t>
            </a:r>
          </a:p>
        </p:txBody>
      </p:sp>
    </p:spTree>
    <p:extLst>
      <p:ext uri="{BB962C8B-B14F-4D97-AF65-F5344CB8AC3E}">
        <p14:creationId xmlns:p14="http://schemas.microsoft.com/office/powerpoint/2010/main" val="109356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C1074-AEA9-DF94-0FA8-8B1BEE3055ED}"/>
            </a:ext>
          </a:extLst>
        </p:cNvPr>
        <p:cNvGrpSpPr/>
        <p:nvPr/>
      </p:nvGrpSpPr>
      <p:grpSpPr>
        <a:xfrm>
          <a:off x="0" y="0"/>
          <a:ext cx="0" cy="0"/>
          <a:chOff x="0" y="0"/>
          <a:chExt cx="0" cy="0"/>
        </a:xfrm>
      </p:grpSpPr>
      <p:sp>
        <p:nvSpPr>
          <p:cNvPr id="33" name="タイトル 1">
            <a:extLst>
              <a:ext uri="{FF2B5EF4-FFF2-40B4-BE49-F238E27FC236}">
                <a16:creationId xmlns:a16="http://schemas.microsoft.com/office/drawing/2014/main" id="{30D4C9A5-6385-B2C6-1A40-7CB712DB2230}"/>
              </a:ext>
            </a:extLst>
          </p:cNvPr>
          <p:cNvSpPr txBox="1">
            <a:spLocks/>
          </p:cNvSpPr>
          <p:nvPr/>
        </p:nvSpPr>
        <p:spPr bwMode="auto">
          <a:xfrm>
            <a:off x="539552" y="497452"/>
            <a:ext cx="8229600" cy="7904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rPr>
              <a:t>Contents</a:t>
            </a:r>
            <a:endParaRPr kumimoji="1" lang="ja-JP"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Light" panose="020B03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C19974C4-1428-7A84-1204-F1E02E9FBA59}"/>
              </a:ext>
            </a:extLst>
          </p:cNvPr>
          <p:cNvSpPr txBox="1"/>
          <p:nvPr/>
        </p:nvSpPr>
        <p:spPr>
          <a:xfrm>
            <a:off x="539552" y="1628800"/>
            <a:ext cx="8435280" cy="393954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Background</a:t>
            </a: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0" lang="en" altLang="ja-JP" sz="3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Molecular dynamics simulation of hydrogen recycling on tungsten wall</a:t>
            </a:r>
          </a:p>
          <a:p>
            <a:pPr marL="457200" lvl="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Integration</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with fluid codes and neutral transport simulation</a:t>
            </a:r>
          </a:p>
          <a:p>
            <a:pPr marL="457200" indent="-457200">
              <a:spcBef>
                <a:spcPts val="1200"/>
              </a:spcBef>
              <a:buFont typeface="+mj-lt"/>
              <a:buAutoNum type="arabicPeriod"/>
              <a:defRPr/>
            </a:pPr>
            <a:r>
              <a:rPr lang="en" altLang="ja-JP" sz="3000" dirty="0">
                <a:latin typeface="Times New Roman" panose="02020603050405020304" pitchFamily="18" charset="0"/>
                <a:cs typeface="Times New Roman" panose="02020603050405020304" pitchFamily="18" charset="0"/>
              </a:rPr>
              <a:t>Machine learning approaches for the wall model</a:t>
            </a:r>
            <a:endPar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457200" marR="0" lvl="0" indent="-457200" algn="l" defTabSz="457200" rtl="0" eaLnBrk="1" fontAlgn="auto" latinLnBrk="0" hangingPunct="1">
              <a:lnSpc>
                <a:spcPct val="100000"/>
              </a:lnSpc>
              <a:spcBef>
                <a:spcPts val="1200"/>
              </a:spcBef>
              <a:spcAft>
                <a:spcPts val="0"/>
              </a:spcAft>
              <a:buClrTx/>
              <a:buSzTx/>
              <a:buFont typeface="+mj-lt"/>
              <a:buAutoNum type="arabicPeriod"/>
              <a:tabLst/>
              <a:defRPr/>
            </a:pPr>
            <a:r>
              <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Future work: </a:t>
            </a:r>
            <a:r>
              <a:rPr kumimoji="0" lang="en" altLang="ja-JP"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towards advanced wall modeling</a:t>
            </a:r>
            <a:endParaRPr kumimoji="1" lang="en-US" altLang="ja-JP" sz="3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F96C71D2-CE6A-3E98-C5BB-3825DCD8B1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7748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D309D-16AB-4BE5-8A65-41441F00C29B}"/>
              </a:ext>
            </a:extLst>
          </p:cNvPr>
          <p:cNvSpPr>
            <a:spLocks noGrp="1"/>
          </p:cNvSpPr>
          <p:nvPr>
            <p:ph type="title"/>
          </p:nvPr>
        </p:nvSpPr>
        <p:spPr>
          <a:xfrm>
            <a:off x="-108518" y="-22315"/>
            <a:ext cx="9361038" cy="715011"/>
          </a:xfrm>
        </p:spPr>
        <p:txBody>
          <a:bodyPr>
            <a:normAutofit fontScale="90000"/>
          </a:bodyPr>
          <a:lstStyle/>
          <a:p>
            <a:pPr lvl="0" algn="ctr" fontAlgn="base">
              <a:lnSpc>
                <a:spcPct val="100000"/>
              </a:lnSpc>
              <a:spcAft>
                <a:spcPct val="0"/>
              </a:spcAft>
              <a:defRPr/>
            </a:pPr>
            <a:r>
              <a:rPr lang="de-DE" altLang="ja-JP" sz="3200" b="1" dirty="0">
                <a:solidFill>
                  <a:schemeClr val="tx1"/>
                </a:solidFill>
                <a:latin typeface="Times New Roman" panose="02020603050405020304" pitchFamily="18" charset="0"/>
                <a:ea typeface="ＭＳ Ｐゴシック" panose="020B0600070205080204" pitchFamily="50" charset="-128"/>
                <a:cs typeface="Times New Roman" panose="02020603050405020304" pitchFamily="18" charset="0"/>
              </a:rPr>
              <a:t>Hydrogen Recycling Model on Tungsten Materials </a:t>
            </a:r>
            <a:r>
              <a:rPr lang="ja-JP" altLang="en-US" sz="3200" b="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3200" b="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MD</a:t>
            </a:r>
            <a:r>
              <a:rPr lang="ja-JP" altLang="en-US" sz="3200" b="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t>
            </a:r>
            <a:endParaRPr lang="en-US" altLang="ja-JP" sz="3200" b="1"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15" name="図 14">
            <a:extLst>
              <a:ext uri="{FF2B5EF4-FFF2-40B4-BE49-F238E27FC236}">
                <a16:creationId xmlns:a16="http://schemas.microsoft.com/office/drawing/2014/main" id="{A3C8BE85-24A8-4AC8-A76B-9F48DF3AAB06}"/>
              </a:ext>
            </a:extLst>
          </p:cNvPr>
          <p:cNvPicPr>
            <a:picLocks noChangeAspect="1"/>
          </p:cNvPicPr>
          <p:nvPr/>
        </p:nvPicPr>
        <p:blipFill rotWithShape="1">
          <a:blip r:embed="rId3"/>
          <a:srcRect r="56300"/>
          <a:stretch/>
        </p:blipFill>
        <p:spPr>
          <a:xfrm>
            <a:off x="1979712" y="776515"/>
            <a:ext cx="4676095" cy="3867273"/>
          </a:xfrm>
          <a:prstGeom prst="rect">
            <a:avLst/>
          </a:prstGeom>
        </p:spPr>
      </p:pic>
      <p:sp>
        <p:nvSpPr>
          <p:cNvPr id="18" name="正方形/長方形 17">
            <a:extLst>
              <a:ext uri="{FF2B5EF4-FFF2-40B4-BE49-F238E27FC236}">
                <a16:creationId xmlns:a16="http://schemas.microsoft.com/office/drawing/2014/main" id="{F55FE72E-28DC-4B98-9DC4-1B4A137E7FBD}"/>
              </a:ext>
            </a:extLst>
          </p:cNvPr>
          <p:cNvSpPr/>
          <p:nvPr/>
        </p:nvSpPr>
        <p:spPr>
          <a:xfrm>
            <a:off x="2159225" y="814268"/>
            <a:ext cx="28803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テキスト ボックス 24">
            <a:extLst>
              <a:ext uri="{FF2B5EF4-FFF2-40B4-BE49-F238E27FC236}">
                <a16:creationId xmlns:a16="http://schemas.microsoft.com/office/drawing/2014/main" id="{2DFC4B75-003E-4B21-BE6E-50E89A8A36FD}"/>
              </a:ext>
            </a:extLst>
          </p:cNvPr>
          <p:cNvSpPr txBox="1"/>
          <p:nvPr/>
        </p:nvSpPr>
        <p:spPr>
          <a:xfrm>
            <a:off x="72007" y="4727607"/>
            <a:ext cx="5156026" cy="2010807"/>
          </a:xfrm>
          <a:prstGeom prst="rect">
            <a:avLst/>
          </a:prstGeom>
          <a:noFill/>
        </p:spPr>
        <p:txBody>
          <a:bodyPr wrap="square" rtlCol="0">
            <a:spAutoFit/>
          </a:bodyPr>
          <a:lstStyle/>
          <a:p>
            <a:pPr marL="285750" marR="0" lvl="0"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Target material </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Hydrogen contained</a:t>
            </a:r>
          </a:p>
          <a:p>
            <a:pPr marL="0" marR="0" lvl="0" indent="0" algn="l" defTabSz="457200" rtl="0" eaLnBrk="1" fontAlgn="auto" latinLnBrk="0" hangingPunct="1">
              <a:lnSpc>
                <a:spcPts val="2200"/>
              </a:lnSpc>
              <a:spcBef>
                <a:spcPts val="0"/>
              </a:spcBef>
              <a:spcAft>
                <a:spcPts val="0"/>
              </a:spcAft>
              <a:buClrTx/>
              <a:buSzTx/>
              <a:buFontTx/>
              <a:buNone/>
              <a:tabLst>
                <a:tab pos="2190750" algn="l"/>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bcc tungsten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Boundary condition</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Periodic in </a:t>
            </a:r>
            <a:r>
              <a:rPr kumimoji="1" lang="en-US" altLang="ja-JP" sz="22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x</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and </a:t>
            </a:r>
            <a:r>
              <a:rPr kumimoji="1" lang="en-US" altLang="ja-JP" sz="22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y</a:t>
            </a:r>
            <a:endPar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Material temperature</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300 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Interaction</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EAM</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potential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03E572A3-2123-48E1-8F17-8870165AFC66}"/>
              </a:ext>
            </a:extLst>
          </p:cNvPr>
          <p:cNvSpPr txBox="1"/>
          <p:nvPr/>
        </p:nvSpPr>
        <p:spPr>
          <a:xfrm>
            <a:off x="5004048" y="4727607"/>
            <a:ext cx="4032448" cy="212365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Incident atom</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Hydrogen atom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Number of Incidents</a:t>
            </a:r>
            <a:r>
              <a:rPr kumimoji="1" lang="ja-JP"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Thermostat</a:t>
            </a:r>
            <a:r>
              <a:rPr kumimoji="1" lang="ja-JP" altLang="en-US" sz="2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Langevin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Incident energy</a:t>
            </a:r>
            <a:r>
              <a:rPr kumimoji="1" lang="ja-JP" altLang="en-US" sz="2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0.1-100 eV</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H/W</a:t>
            </a:r>
            <a:r>
              <a:rPr kumimoji="1" lang="ja-JP" altLang="en-US" sz="2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0.2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83BDDC71-0DB0-4263-8C7A-747A0339723E}"/>
              </a:ext>
            </a:extLst>
          </p:cNvPr>
          <p:cNvSpPr txBox="1"/>
          <p:nvPr/>
        </p:nvSpPr>
        <p:spPr>
          <a:xfrm>
            <a:off x="7268" y="6488246"/>
            <a:ext cx="9144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[1] Li-Fang Wang, </a:t>
            </a:r>
            <a:r>
              <a:rPr kumimoji="0" lang="en-US" altLang="ja-JP"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Xiaolin</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Shu, </a:t>
            </a:r>
            <a:r>
              <a:rPr kumimoji="0" lang="en-US" altLang="ja-JP"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Guang</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-Hong Lu, and Fei Gao: J. Phys. </a:t>
            </a:r>
            <a:r>
              <a:rPr kumimoji="0" lang="en-US" altLang="ja-JP"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Condens</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Matter </a:t>
            </a:r>
            <a:r>
              <a:rPr kumimoji="0" lang="en-US" altLang="ja-JP"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29 </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(2017) 435401.</a:t>
            </a:r>
            <a:endParaRPr kumimoji="0"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990178D-3F1A-47D8-A16E-CB1D256DDF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円/楕円 2">
            <a:extLst>
              <a:ext uri="{FF2B5EF4-FFF2-40B4-BE49-F238E27FC236}">
                <a16:creationId xmlns:a16="http://schemas.microsoft.com/office/drawing/2014/main" id="{10DF1678-2F9C-5067-4E2F-169495DE8B01}"/>
              </a:ext>
            </a:extLst>
          </p:cNvPr>
          <p:cNvSpPr/>
          <p:nvPr/>
        </p:nvSpPr>
        <p:spPr>
          <a:xfrm>
            <a:off x="6876256" y="1613808"/>
            <a:ext cx="144016" cy="144016"/>
          </a:xfrm>
          <a:prstGeom prst="ellipse">
            <a:avLst/>
          </a:prstGeom>
          <a:solidFill>
            <a:srgbClr val="3799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B6ED35D3-8930-E95C-681D-69D1379A311C}"/>
              </a:ext>
            </a:extLst>
          </p:cNvPr>
          <p:cNvSpPr/>
          <p:nvPr/>
        </p:nvSpPr>
        <p:spPr>
          <a:xfrm>
            <a:off x="6876256" y="1928837"/>
            <a:ext cx="144016" cy="14401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FDFE0F4-383A-2D30-D70E-BF97C22F4608}"/>
              </a:ext>
            </a:extLst>
          </p:cNvPr>
          <p:cNvSpPr txBox="1"/>
          <p:nvPr/>
        </p:nvSpPr>
        <p:spPr>
          <a:xfrm>
            <a:off x="7020272" y="1476735"/>
            <a:ext cx="1465338" cy="369332"/>
          </a:xfrm>
          <a:prstGeom prst="rect">
            <a:avLst/>
          </a:prstGeom>
          <a:noFill/>
        </p:spPr>
        <p:txBody>
          <a:bodyPr wrap="none" rtlCol="0">
            <a:spAutoFit/>
          </a:bodyPr>
          <a:lstStyle/>
          <a:p>
            <a:r>
              <a:rPr kumimoji="1" lang="en-US" altLang="ja-JP" dirty="0">
                <a:solidFill>
                  <a:srgbClr val="3799D4"/>
                </a:solidFill>
                <a:latin typeface="Times New Roman" panose="02020603050405020304" pitchFamily="18" charset="0"/>
                <a:cs typeface="Times New Roman" panose="02020603050405020304" pitchFamily="18" charset="0"/>
              </a:rPr>
              <a:t>Tungsten (W)</a:t>
            </a:r>
            <a:endParaRPr kumimoji="1" lang="ja-JP" altLang="en-US">
              <a:solidFill>
                <a:srgbClr val="3799D4"/>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57E37425-176B-6710-D0DB-3CC5E8D0B664}"/>
              </a:ext>
            </a:extLst>
          </p:cNvPr>
          <p:cNvSpPr txBox="1"/>
          <p:nvPr/>
        </p:nvSpPr>
        <p:spPr>
          <a:xfrm>
            <a:off x="7024210" y="1798474"/>
            <a:ext cx="1537600"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Hydrogen (H)</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828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27777171-6DE6-643C-C3CA-B8DDEBF10998}"/>
              </a:ext>
            </a:extLst>
          </p:cNvPr>
          <p:cNvGrpSpPr/>
          <p:nvPr/>
        </p:nvGrpSpPr>
        <p:grpSpPr>
          <a:xfrm>
            <a:off x="440071" y="987247"/>
            <a:ext cx="4754784" cy="4754784"/>
            <a:chOff x="1287874" y="863944"/>
            <a:chExt cx="5782230" cy="5782230"/>
          </a:xfrm>
        </p:grpSpPr>
        <p:pic>
          <p:nvPicPr>
            <p:cNvPr id="60" name="図 59" descr="グラフ, 折れ線グラフ&#10;&#10;自動的に生成された説明">
              <a:extLst>
                <a:ext uri="{FF2B5EF4-FFF2-40B4-BE49-F238E27FC236}">
                  <a16:creationId xmlns:a16="http://schemas.microsoft.com/office/drawing/2014/main" id="{056EC4EE-778B-9BCA-DD65-42CFF78BC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874" y="863944"/>
              <a:ext cx="5782230" cy="5782230"/>
            </a:xfrm>
            <a:prstGeom prst="rect">
              <a:avLst/>
            </a:prstGeom>
          </p:spPr>
        </p:pic>
        <p:sp>
          <p:nvSpPr>
            <p:cNvPr id="61" name="テキスト ボックス 60">
              <a:extLst>
                <a:ext uri="{FF2B5EF4-FFF2-40B4-BE49-F238E27FC236}">
                  <a16:creationId xmlns:a16="http://schemas.microsoft.com/office/drawing/2014/main" id="{58FC7C89-D783-FD05-9650-EF88D3610FE6}"/>
                </a:ext>
              </a:extLst>
            </p:cNvPr>
            <p:cNvSpPr txBox="1"/>
            <p:nvPr/>
          </p:nvSpPr>
          <p:spPr>
            <a:xfrm>
              <a:off x="2571714" y="1059961"/>
              <a:ext cx="2351431" cy="4491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H (Incident atom)</a:t>
              </a:r>
              <a:endParaRPr kumimoji="1" lang="ja-JP"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cxnSp>
          <p:nvCxnSpPr>
            <p:cNvPr id="65" name="直線コネクタ 64">
              <a:extLst>
                <a:ext uri="{FF2B5EF4-FFF2-40B4-BE49-F238E27FC236}">
                  <a16:creationId xmlns:a16="http://schemas.microsoft.com/office/drawing/2014/main" id="{5EEC4592-9D57-E060-E4B1-D1123B8CF62E}"/>
                </a:ext>
              </a:extLst>
            </p:cNvPr>
            <p:cNvCxnSpPr/>
            <p:nvPr/>
          </p:nvCxnSpPr>
          <p:spPr>
            <a:xfrm flipH="1">
              <a:off x="3808429" y="2271860"/>
              <a:ext cx="226244" cy="433633"/>
            </a:xfrm>
            <a:prstGeom prst="line">
              <a:avLst/>
            </a:prstGeom>
            <a:ln w="15875">
              <a:solidFill>
                <a:srgbClr val="3A0CF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918ADFAA-E542-55BC-1B52-35C29BADBC50}"/>
                    </a:ext>
                  </a:extLst>
                </p:cNvPr>
                <p:cNvSpPr txBox="1"/>
                <p:nvPr/>
              </p:nvSpPr>
              <p:spPr>
                <a:xfrm>
                  <a:off x="2686639" y="2622519"/>
                  <a:ext cx="2064470" cy="785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srgbClr val="3A0CFC"/>
                              </a:solidFill>
                              <a:effectLst/>
                              <a:uLnTx/>
                              <a:uFillTx/>
                              <a:latin typeface="Cambria Math" panose="02040503050406030204" pitchFamily="18" charset="0"/>
                              <a:cs typeface="Times New Roman" panose="02020603050405020304" pitchFamily="18" charset="0"/>
                            </a:rPr>
                          </m:ctrlPr>
                        </m:sSubPr>
                        <m:e>
                          <m:r>
                            <m:rPr>
                              <m:sty m:val="p"/>
                            </m:rPr>
                            <a:rPr kumimoji="1" lang="en-US" altLang="ja-JP" sz="1800" b="0" i="0" u="none" strike="noStrike" kern="1200" cap="none" spc="0" normalizeH="0" baseline="0" noProof="0" smtClean="0">
                              <a:ln>
                                <a:noFill/>
                              </a:ln>
                              <a:solidFill>
                                <a:srgbClr val="3A0CFC"/>
                              </a:solidFill>
                              <a:effectLst/>
                              <a:uLnTx/>
                              <a:uFillTx/>
                              <a:latin typeface="Cambria Math" panose="02040503050406030204" pitchFamily="18" charset="0"/>
                              <a:cs typeface="Times New Roman" panose="02020603050405020304" pitchFamily="18" charset="0"/>
                            </a:rPr>
                            <m:t>H</m:t>
                          </m:r>
                        </m:e>
                        <m:sub>
                          <m:r>
                            <a:rPr kumimoji="1" lang="en-US" altLang="ja-JP" sz="1800" b="0" i="0" u="none" strike="noStrike" kern="1200" cap="none" spc="0" normalizeH="0" baseline="0" noProof="0" smtClean="0">
                              <a:ln>
                                <a:noFill/>
                              </a:ln>
                              <a:solidFill>
                                <a:srgbClr val="3A0CFC"/>
                              </a:solidFill>
                              <a:effectLst/>
                              <a:uLnTx/>
                              <a:uFillTx/>
                              <a:latin typeface="Cambria Math" panose="02040503050406030204" pitchFamily="18" charset="0"/>
                              <a:cs typeface="Times New Roman" panose="02020603050405020304" pitchFamily="18" charset="0"/>
                            </a:rPr>
                            <m:t>2</m:t>
                          </m:r>
                        </m:sub>
                      </m:sSub>
                    </m:oMath>
                  </a14:m>
                  <a:r>
                    <a:rPr kumimoji="1" lang="en-US" altLang="ja-JP" sz="1800" b="0" i="0" u="none" strike="noStrike" kern="1200" cap="none" spc="0" normalizeH="0" baseline="0" noProof="0" dirty="0">
                      <a:ln>
                        <a:noFill/>
                      </a:ln>
                      <a:solidFill>
                        <a:srgbClr val="3A0CFC"/>
                      </a:solidFill>
                      <a:effectLst/>
                      <a:uLnTx/>
                      <a:uFillTx/>
                      <a:latin typeface="Times New Roman" panose="02020603050405020304" pitchFamily="18" charset="0"/>
                      <a:ea typeface="ＭＳ Ｐゴシック"/>
                      <a:cs typeface="Times New Roman" panose="02020603050405020304" pitchFamily="18" charset="0"/>
                    </a:rPr>
                    <a:t> (containing incident atom)</a:t>
                  </a:r>
                  <a:endParaRPr kumimoji="1" lang="ja-JP" altLang="en-US" sz="1800" b="0" i="0" u="none" strike="noStrike" kern="1200" cap="none" spc="0" normalizeH="0" baseline="0" noProof="0" dirty="0">
                    <a:ln>
                      <a:noFill/>
                    </a:ln>
                    <a:solidFill>
                      <a:srgbClr val="3A0CFC"/>
                    </a:solidFill>
                    <a:effectLst/>
                    <a:uLnTx/>
                    <a:uFillTx/>
                    <a:latin typeface="Times New Roman" panose="02020603050405020304" pitchFamily="18" charset="0"/>
                    <a:ea typeface="ＭＳ Ｐゴシック"/>
                    <a:cs typeface="Times New Roman" panose="02020603050405020304" pitchFamily="18" charset="0"/>
                  </a:endParaRPr>
                </a:p>
              </p:txBody>
            </p:sp>
          </mc:Choice>
          <mc:Fallback xmlns="">
            <p:sp>
              <p:nvSpPr>
                <p:cNvPr id="66" name="テキスト ボックス 65">
                  <a:extLst>
                    <a:ext uri="{FF2B5EF4-FFF2-40B4-BE49-F238E27FC236}">
                      <a16:creationId xmlns:a16="http://schemas.microsoft.com/office/drawing/2014/main" id="{918ADFAA-E542-55BC-1B52-35C29BADBC50}"/>
                    </a:ext>
                  </a:extLst>
                </p:cNvPr>
                <p:cNvSpPr txBox="1">
                  <a:spLocks noRot="1" noChangeAspect="1" noMove="1" noResize="1" noEditPoints="1" noAdjustHandles="1" noChangeArrowheads="1" noChangeShapeType="1" noTextEdit="1"/>
                </p:cNvSpPr>
                <p:nvPr/>
              </p:nvSpPr>
              <p:spPr>
                <a:xfrm>
                  <a:off x="2686639" y="2622519"/>
                  <a:ext cx="2064470" cy="785995"/>
                </a:xfrm>
                <a:prstGeom prst="rect">
                  <a:avLst/>
                </a:prstGeom>
                <a:blipFill>
                  <a:blip r:embed="rId4"/>
                  <a:stretch>
                    <a:fillRect l="-3731" t="-3846" b="-13462"/>
                  </a:stretch>
                </a:blipFill>
              </p:spPr>
              <p:txBody>
                <a:bodyPr/>
                <a:lstStyle/>
                <a:p>
                  <a:r>
                    <a:rPr lang="ja-JP" altLang="en-US">
                      <a:noFill/>
                    </a:rPr>
                    <a:t> </a:t>
                  </a:r>
                </a:p>
              </p:txBody>
            </p:sp>
          </mc:Fallback>
        </mc:AlternateContent>
        <p:sp>
          <p:nvSpPr>
            <p:cNvPr id="67" name="テキスト ボックス 66">
              <a:extLst>
                <a:ext uri="{FF2B5EF4-FFF2-40B4-BE49-F238E27FC236}">
                  <a16:creationId xmlns:a16="http://schemas.microsoft.com/office/drawing/2014/main" id="{BA2DD9DB-77EA-DA25-54B3-C6EA8054776F}"/>
                </a:ext>
              </a:extLst>
            </p:cNvPr>
            <p:cNvSpPr txBox="1"/>
            <p:nvPr/>
          </p:nvSpPr>
          <p:spPr>
            <a:xfrm>
              <a:off x="3436628" y="5081749"/>
              <a:ext cx="2628964" cy="4491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47414"/>
                  </a:solidFill>
                  <a:effectLst/>
                  <a:uLnTx/>
                  <a:uFillTx/>
                  <a:latin typeface="Times New Roman" panose="02020603050405020304" pitchFamily="18" charset="0"/>
                  <a:ea typeface="ＭＳ Ｐゴシック"/>
                  <a:cs typeface="Times New Roman" panose="02020603050405020304" pitchFamily="18" charset="0"/>
                </a:rPr>
                <a:t>H (in the material)</a:t>
              </a:r>
              <a:endParaRPr kumimoji="1" lang="ja-JP" altLang="en-US" sz="1800" b="0" i="0" u="none" strike="noStrike" kern="1200" cap="none" spc="0" normalizeH="0" baseline="0" noProof="0" dirty="0">
                <a:ln>
                  <a:noFill/>
                </a:ln>
                <a:solidFill>
                  <a:srgbClr val="F47414"/>
                </a:solidFill>
                <a:effectLst/>
                <a:uLnTx/>
                <a:uFillTx/>
                <a:latin typeface="Times New Roman" panose="02020603050405020304" pitchFamily="18" charset="0"/>
                <a:ea typeface="ＭＳ Ｐゴシック"/>
                <a:cs typeface="Times New Roman" panose="02020603050405020304" pitchFamily="18" charset="0"/>
              </a:endParaRPr>
            </a:p>
          </p:txBody>
        </p:sp>
        <p:cxnSp>
          <p:nvCxnSpPr>
            <p:cNvPr id="68" name="直線コネクタ 67">
              <a:extLst>
                <a:ext uri="{FF2B5EF4-FFF2-40B4-BE49-F238E27FC236}">
                  <a16:creationId xmlns:a16="http://schemas.microsoft.com/office/drawing/2014/main" id="{26C8D5EA-B5B3-69AA-3CC8-2843CA37458B}"/>
                </a:ext>
              </a:extLst>
            </p:cNvPr>
            <p:cNvCxnSpPr>
              <a:cxnSpLocks/>
            </p:cNvCxnSpPr>
            <p:nvPr/>
          </p:nvCxnSpPr>
          <p:spPr>
            <a:xfrm>
              <a:off x="3393649" y="4741590"/>
              <a:ext cx="641024" cy="330031"/>
            </a:xfrm>
            <a:prstGeom prst="line">
              <a:avLst/>
            </a:prstGeom>
            <a:ln w="15875">
              <a:solidFill>
                <a:srgbClr val="F47414"/>
              </a:solidFill>
            </a:ln>
          </p:spPr>
          <p:style>
            <a:lnRef idx="1">
              <a:schemeClr val="accent2"/>
            </a:lnRef>
            <a:fillRef idx="0">
              <a:schemeClr val="accent2"/>
            </a:fillRef>
            <a:effectRef idx="0">
              <a:schemeClr val="accent2"/>
            </a:effectRef>
            <a:fontRef idx="minor">
              <a:schemeClr val="tx1"/>
            </a:fontRef>
          </p:style>
        </p:cxnSp>
        <p:cxnSp>
          <p:nvCxnSpPr>
            <p:cNvPr id="69" name="直線コネクタ 68">
              <a:extLst>
                <a:ext uri="{FF2B5EF4-FFF2-40B4-BE49-F238E27FC236}">
                  <a16:creationId xmlns:a16="http://schemas.microsoft.com/office/drawing/2014/main" id="{EE453301-9E50-55EF-4AC3-919DD749BE52}"/>
                </a:ext>
              </a:extLst>
            </p:cNvPr>
            <p:cNvCxnSpPr>
              <a:cxnSpLocks/>
            </p:cNvCxnSpPr>
            <p:nvPr/>
          </p:nvCxnSpPr>
          <p:spPr>
            <a:xfrm>
              <a:off x="4694549" y="3344159"/>
              <a:ext cx="113121" cy="709331"/>
            </a:xfrm>
            <a:prstGeom prst="line">
              <a:avLst/>
            </a:prstGeom>
            <a:ln w="15875">
              <a:solidFill>
                <a:srgbClr val="1C90FF"/>
              </a:solidFill>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FC33BD25-5AC4-DE40-66B0-9FCB6E0F2C40}"/>
                    </a:ext>
                  </a:extLst>
                </p:cNvPr>
                <p:cNvSpPr txBox="1"/>
                <p:nvPr/>
              </p:nvSpPr>
              <p:spPr>
                <a:xfrm>
                  <a:off x="4053527" y="3978989"/>
                  <a:ext cx="2628964" cy="785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ctrlPr>
                        </m:sSubPr>
                        <m:e>
                          <m:r>
                            <m:rPr>
                              <m:sty m:val="p"/>
                            </m:rPr>
                            <a:rPr kumimoji="1" lang="en-US" altLang="ja-JP" sz="1800" b="0" i="0"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t>H</m:t>
                          </m:r>
                        </m:e>
                        <m:sub>
                          <m:r>
                            <a:rPr kumimoji="1" lang="en-US" altLang="ja-JP" sz="1800" b="0" i="0"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t>2</m:t>
                          </m:r>
                        </m:sub>
                      </m:sSub>
                    </m:oMath>
                  </a14:m>
                  <a:r>
                    <a:rPr kumimoji="1" lang="en-US" altLang="ja-JP" sz="1800" b="0" i="0" u="none" strike="noStrike" kern="1200" cap="none" spc="0" normalizeH="0" baseline="0" noProof="0" dirty="0">
                      <a:ln>
                        <a:noFill/>
                      </a:ln>
                      <a:solidFill>
                        <a:srgbClr val="1C90FF"/>
                      </a:solidFill>
                      <a:effectLst/>
                      <a:uLnTx/>
                      <a:uFillTx/>
                      <a:latin typeface="Times New Roman" panose="02020603050405020304" pitchFamily="18" charset="0"/>
                      <a:ea typeface="ＭＳ Ｐゴシック"/>
                      <a:cs typeface="Times New Roman" panose="02020603050405020304" pitchFamily="18" charset="0"/>
                    </a:rPr>
                    <a:t> (Not containing incident atom)</a:t>
                  </a:r>
                  <a:endParaRPr kumimoji="1" lang="ja-JP" altLang="en-US" sz="1800" b="0" i="0" u="none" strike="noStrike" kern="1200" cap="none" spc="0" normalizeH="0" baseline="0" noProof="0" dirty="0">
                    <a:ln>
                      <a:noFill/>
                    </a:ln>
                    <a:solidFill>
                      <a:srgbClr val="1C90FF"/>
                    </a:solidFill>
                    <a:effectLst/>
                    <a:uLnTx/>
                    <a:uFillTx/>
                    <a:latin typeface="Times New Roman" panose="02020603050405020304" pitchFamily="18" charset="0"/>
                    <a:ea typeface="ＭＳ Ｐゴシック"/>
                    <a:cs typeface="Times New Roman" panose="02020603050405020304" pitchFamily="18" charset="0"/>
                  </a:endParaRPr>
                </a:p>
              </p:txBody>
            </p:sp>
          </mc:Choice>
          <mc:Fallback xmlns="">
            <p:sp>
              <p:nvSpPr>
                <p:cNvPr id="70" name="テキスト ボックス 69">
                  <a:extLst>
                    <a:ext uri="{FF2B5EF4-FFF2-40B4-BE49-F238E27FC236}">
                      <a16:creationId xmlns:a16="http://schemas.microsoft.com/office/drawing/2014/main" id="{FC33BD25-5AC4-DE40-66B0-9FCB6E0F2C40}"/>
                    </a:ext>
                  </a:extLst>
                </p:cNvPr>
                <p:cNvSpPr txBox="1">
                  <a:spLocks noRot="1" noChangeAspect="1" noMove="1" noResize="1" noEditPoints="1" noAdjustHandles="1" noChangeArrowheads="1" noChangeShapeType="1" noTextEdit="1"/>
                </p:cNvSpPr>
                <p:nvPr/>
              </p:nvSpPr>
              <p:spPr>
                <a:xfrm>
                  <a:off x="4053527" y="3978989"/>
                  <a:ext cx="2628964" cy="785995"/>
                </a:xfrm>
                <a:prstGeom prst="rect">
                  <a:avLst/>
                </a:prstGeom>
                <a:blipFill>
                  <a:blip r:embed="rId5"/>
                  <a:stretch>
                    <a:fillRect l="-2339" t="-3846" b="-13462"/>
                  </a:stretch>
                </a:blipFill>
              </p:spPr>
              <p:txBody>
                <a:bodyPr/>
                <a:lstStyle/>
                <a:p>
                  <a:r>
                    <a:rPr lang="ja-JP" altLang="en-US">
                      <a:noFill/>
                    </a:rPr>
                    <a:t> </a:t>
                  </a:r>
                </a:p>
              </p:txBody>
            </p:sp>
          </mc:Fallback>
        </mc:AlternateContent>
      </p:grpSp>
      <p:sp>
        <p:nvSpPr>
          <p:cNvPr id="28" name="テキスト ボックス 27">
            <a:extLst>
              <a:ext uri="{FF2B5EF4-FFF2-40B4-BE49-F238E27FC236}">
                <a16:creationId xmlns:a16="http://schemas.microsoft.com/office/drawing/2014/main" id="{5695A3B6-737F-4407-A9BC-84F82BCDBC4B}"/>
              </a:ext>
            </a:extLst>
          </p:cNvPr>
          <p:cNvSpPr txBox="1"/>
          <p:nvPr/>
        </p:nvSpPr>
        <p:spPr>
          <a:xfrm>
            <a:off x="218226" y="5742031"/>
            <a:ext cx="8714000" cy="923330"/>
          </a:xfrm>
          <a:prstGeom prst="rect">
            <a:avLst/>
          </a:prstGeom>
          <a:solidFill>
            <a:schemeClr val="bg1"/>
          </a:solidFill>
          <a:ln w="50800">
            <a:solidFill>
              <a:srgbClr val="FF6E0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srgbClr val="202124"/>
                </a:solidFill>
                <a:effectLst/>
                <a:uLnTx/>
                <a:uFillTx/>
                <a:latin typeface="Times New Roman" panose="02020603050405020304" pitchFamily="18" charset="0"/>
                <a:ea typeface="ＭＳ Ｐゴシック"/>
                <a:cs typeface="Times New Roman" panose="02020603050405020304" pitchFamily="18" charset="0"/>
              </a:rPr>
              <a:t>When the incident energy is low, many molecules containing incident hydrogen are emitted.</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a:t>
            </a: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There is a possibility that a large amount of hydrogen molecules are released</a:t>
            </a:r>
            <a:b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b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under detached condition.</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pic>
        <p:nvPicPr>
          <p:cNvPr id="49" name="図 48">
            <a:extLst>
              <a:ext uri="{FF2B5EF4-FFF2-40B4-BE49-F238E27FC236}">
                <a16:creationId xmlns:a16="http://schemas.microsoft.com/office/drawing/2014/main" id="{DBC5AED0-D1A5-4AAA-96D3-FC7F26A988A5}"/>
              </a:ext>
            </a:extLst>
          </p:cNvPr>
          <p:cNvPicPr>
            <a:picLocks noChangeAspect="1"/>
          </p:cNvPicPr>
          <p:nvPr/>
        </p:nvPicPr>
        <p:blipFill rotWithShape="1">
          <a:blip r:embed="rId6"/>
          <a:srcRect t="16549" b="67072"/>
          <a:stretch/>
        </p:blipFill>
        <p:spPr>
          <a:xfrm>
            <a:off x="5477544" y="3541888"/>
            <a:ext cx="3406888" cy="1857253"/>
          </a:xfrm>
          <a:prstGeom prst="rect">
            <a:avLst/>
          </a:prstGeom>
        </p:spPr>
      </p:pic>
      <p:pic>
        <p:nvPicPr>
          <p:cNvPr id="50" name="図 49">
            <a:extLst>
              <a:ext uri="{FF2B5EF4-FFF2-40B4-BE49-F238E27FC236}">
                <a16:creationId xmlns:a16="http://schemas.microsoft.com/office/drawing/2014/main" id="{D19FD029-D2D0-4F3C-8462-F07C51BE147E}"/>
              </a:ext>
            </a:extLst>
          </p:cNvPr>
          <p:cNvPicPr>
            <a:picLocks noChangeAspect="1"/>
          </p:cNvPicPr>
          <p:nvPr/>
        </p:nvPicPr>
        <p:blipFill rotWithShape="1">
          <a:blip r:embed="rId6"/>
          <a:srcRect t="1" b="83276"/>
          <a:stretch/>
        </p:blipFill>
        <p:spPr>
          <a:xfrm>
            <a:off x="5488102" y="942107"/>
            <a:ext cx="3406890" cy="1896309"/>
          </a:xfrm>
          <a:prstGeom prst="rect">
            <a:avLst/>
          </a:prstGeom>
        </p:spPr>
      </p:pic>
      <p:sp>
        <p:nvSpPr>
          <p:cNvPr id="51" name="テキスト ボックス 50">
            <a:extLst>
              <a:ext uri="{FF2B5EF4-FFF2-40B4-BE49-F238E27FC236}">
                <a16:creationId xmlns:a16="http://schemas.microsoft.com/office/drawing/2014/main" id="{EBE2AAEA-1ED2-4074-962D-B99520BD6C1E}"/>
              </a:ext>
            </a:extLst>
          </p:cNvPr>
          <p:cNvSpPr txBox="1"/>
          <p:nvPr/>
        </p:nvSpPr>
        <p:spPr>
          <a:xfrm>
            <a:off x="5803015" y="3578576"/>
            <a:ext cx="339576" cy="3638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3" name="テキスト ボックス 52">
            <a:extLst>
              <a:ext uri="{FF2B5EF4-FFF2-40B4-BE49-F238E27FC236}">
                <a16:creationId xmlns:a16="http://schemas.microsoft.com/office/drawing/2014/main" id="{6F36CAF8-2214-48E3-AA68-A8F5DA90EDA7}"/>
              </a:ext>
            </a:extLst>
          </p:cNvPr>
          <p:cNvSpPr txBox="1"/>
          <p:nvPr/>
        </p:nvSpPr>
        <p:spPr>
          <a:xfrm>
            <a:off x="5818646" y="953612"/>
            <a:ext cx="339576" cy="3638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4" name="テキスト ボックス 53">
            <a:extLst>
              <a:ext uri="{FF2B5EF4-FFF2-40B4-BE49-F238E27FC236}">
                <a16:creationId xmlns:a16="http://schemas.microsoft.com/office/drawing/2014/main" id="{C55D9343-A86A-4DD3-96FB-ECC26A68A1C9}"/>
              </a:ext>
            </a:extLst>
          </p:cNvPr>
          <p:cNvSpPr txBox="1"/>
          <p:nvPr/>
        </p:nvSpPr>
        <p:spPr>
          <a:xfrm>
            <a:off x="5803015" y="586794"/>
            <a:ext cx="18389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rPr>
              <a:t>H (Incident atom)</a:t>
            </a:r>
            <a:endParaRPr kumimoji="1" lang="ja-JP"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21185713-F7BE-41F5-A2F4-F9C79FD8EA43}"/>
              </a:ext>
            </a:extLst>
          </p:cNvPr>
          <p:cNvSpPr txBox="1"/>
          <p:nvPr/>
        </p:nvSpPr>
        <p:spPr>
          <a:xfrm>
            <a:off x="7663890" y="4059101"/>
            <a:ext cx="136436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47414"/>
                </a:solidFill>
                <a:effectLst/>
                <a:uLnTx/>
                <a:uFillTx/>
                <a:latin typeface="Times New Roman" panose="02020603050405020304" pitchFamily="18" charset="0"/>
                <a:ea typeface="ＭＳ Ｐゴシック"/>
                <a:cs typeface="Times New Roman" panose="02020603050405020304" pitchFamily="18" charset="0"/>
              </a:rPr>
              <a:t>H (in the material)</a:t>
            </a:r>
            <a:endParaRPr kumimoji="1" lang="ja-JP" altLang="en-US" sz="1800" b="0" i="0" u="none" strike="noStrike" kern="1200" cap="none" spc="0" normalizeH="0" baseline="0" noProof="0" dirty="0">
              <a:ln>
                <a:noFill/>
              </a:ln>
              <a:solidFill>
                <a:srgbClr val="F47414"/>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56" name="正方形/長方形 55">
            <a:extLst>
              <a:ext uri="{FF2B5EF4-FFF2-40B4-BE49-F238E27FC236}">
                <a16:creationId xmlns:a16="http://schemas.microsoft.com/office/drawing/2014/main" id="{2074056F-2D10-4621-9F26-CCC69A1BD026}"/>
              </a:ext>
            </a:extLst>
          </p:cNvPr>
          <p:cNvSpPr/>
          <p:nvPr/>
        </p:nvSpPr>
        <p:spPr>
          <a:xfrm>
            <a:off x="6817103" y="5266063"/>
            <a:ext cx="2086725" cy="23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6C9B9B2B-A30A-44A8-A167-DE94FE822B30}"/>
                  </a:ext>
                </a:extLst>
              </p:cNvPr>
              <p:cNvSpPr txBox="1"/>
              <p:nvPr/>
            </p:nvSpPr>
            <p:spPr>
              <a:xfrm>
                <a:off x="5403236" y="3018405"/>
                <a:ext cx="3891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ctrlPr>
                      </m:sSubPr>
                      <m:e>
                        <m:r>
                          <m:rPr>
                            <m:sty m:val="p"/>
                          </m:rPr>
                          <a:rPr kumimoji="1" lang="en-US" altLang="ja-JP" sz="1800" b="0" i="0"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t>H</m:t>
                        </m:r>
                      </m:e>
                      <m:sub>
                        <m:r>
                          <a:rPr kumimoji="1" lang="en-US" altLang="ja-JP" sz="1800" b="0" i="0" u="none" strike="noStrike" kern="1200" cap="none" spc="0" normalizeH="0" baseline="0" noProof="0" smtClean="0">
                            <a:ln>
                              <a:noFill/>
                            </a:ln>
                            <a:solidFill>
                              <a:srgbClr val="1C90FF"/>
                            </a:solidFill>
                            <a:effectLst/>
                            <a:uLnTx/>
                            <a:uFillTx/>
                            <a:latin typeface="Cambria Math" panose="02040503050406030204" pitchFamily="18" charset="0"/>
                            <a:cs typeface="Times New Roman" panose="02020603050405020304" pitchFamily="18" charset="0"/>
                          </a:rPr>
                          <m:t>2</m:t>
                        </m:r>
                      </m:sub>
                    </m:sSub>
                  </m:oMath>
                </a14:m>
                <a:r>
                  <a:rPr kumimoji="1" lang="en-US" altLang="ja-JP" sz="1800" b="0" i="0" u="none" strike="noStrike" kern="1200" cap="none" spc="0" normalizeH="0" baseline="0" noProof="0" dirty="0">
                    <a:ln>
                      <a:noFill/>
                    </a:ln>
                    <a:solidFill>
                      <a:srgbClr val="1C90FF"/>
                    </a:solidFill>
                    <a:effectLst/>
                    <a:uLnTx/>
                    <a:uFillTx/>
                    <a:latin typeface="Times New Roman" panose="02020603050405020304" pitchFamily="18" charset="0"/>
                    <a:ea typeface="ＭＳ Ｐゴシック"/>
                    <a:cs typeface="Times New Roman" panose="02020603050405020304" pitchFamily="18" charset="0"/>
                  </a:rPr>
                  <a:t> (Not containing incident atom)</a:t>
                </a:r>
                <a:endParaRPr kumimoji="1" lang="ja-JP" altLang="en-US" sz="1800" b="0" i="0" u="none" strike="noStrike" kern="1200" cap="none" spc="0" normalizeH="0" baseline="0" noProof="0" dirty="0">
                  <a:ln>
                    <a:noFill/>
                  </a:ln>
                  <a:solidFill>
                    <a:srgbClr val="1C90FF"/>
                  </a:solidFill>
                  <a:effectLst/>
                  <a:uLnTx/>
                  <a:uFillTx/>
                  <a:latin typeface="Times New Roman" panose="02020603050405020304" pitchFamily="18" charset="0"/>
                  <a:ea typeface="ＭＳ Ｐゴシック"/>
                  <a:cs typeface="Times New Roman" panose="02020603050405020304" pitchFamily="18" charset="0"/>
                </a:endParaRPr>
              </a:p>
            </p:txBody>
          </p:sp>
        </mc:Choice>
        <mc:Fallback xmlns="">
          <p:sp>
            <p:nvSpPr>
              <p:cNvPr id="62" name="テキスト ボックス 61">
                <a:extLst>
                  <a:ext uri="{FF2B5EF4-FFF2-40B4-BE49-F238E27FC236}">
                    <a16:creationId xmlns:a16="http://schemas.microsoft.com/office/drawing/2014/main" id="{6C9B9B2B-A30A-44A8-A167-DE94FE822B30}"/>
                  </a:ext>
                </a:extLst>
              </p:cNvPr>
              <p:cNvSpPr txBox="1">
                <a:spLocks noRot="1" noChangeAspect="1" noMove="1" noResize="1" noEditPoints="1" noAdjustHandles="1" noChangeArrowheads="1" noChangeShapeType="1" noTextEdit="1"/>
              </p:cNvSpPr>
              <p:nvPr/>
            </p:nvSpPr>
            <p:spPr>
              <a:xfrm>
                <a:off x="5403236" y="3018405"/>
                <a:ext cx="3891235" cy="369332"/>
              </a:xfrm>
              <a:prstGeom prst="rect">
                <a:avLst/>
              </a:prstGeom>
              <a:blipFill>
                <a:blip r:embed="rId7"/>
                <a:stretch>
                  <a:fillRect t="-6667" b="-23333"/>
                </a:stretch>
              </a:blipFill>
            </p:spPr>
            <p:txBody>
              <a:bodyPr/>
              <a:lstStyle/>
              <a:p>
                <a:r>
                  <a:rPr lang="ja-JP" altLang="en-US">
                    <a:noFill/>
                  </a:rPr>
                  <a:t> </a:t>
                </a:r>
              </a:p>
            </p:txBody>
          </p:sp>
        </mc:Fallback>
      </mc:AlternateContent>
      <p:sp>
        <p:nvSpPr>
          <p:cNvPr id="9" name="楕円 8">
            <a:extLst>
              <a:ext uri="{FF2B5EF4-FFF2-40B4-BE49-F238E27FC236}">
                <a16:creationId xmlns:a16="http://schemas.microsoft.com/office/drawing/2014/main" id="{2DF915E0-5132-4D01-9B5B-DBDC1E2AECFA}"/>
              </a:ext>
            </a:extLst>
          </p:cNvPr>
          <p:cNvSpPr/>
          <p:nvPr/>
        </p:nvSpPr>
        <p:spPr>
          <a:xfrm>
            <a:off x="6158222" y="3520071"/>
            <a:ext cx="738161" cy="630068"/>
          </a:xfrm>
          <a:prstGeom prst="ellipse">
            <a:avLst/>
          </a:prstGeom>
          <a:noFill/>
          <a:ln>
            <a:solidFill>
              <a:srgbClr val="1F6A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3" name="楕円 62">
            <a:extLst>
              <a:ext uri="{FF2B5EF4-FFF2-40B4-BE49-F238E27FC236}">
                <a16:creationId xmlns:a16="http://schemas.microsoft.com/office/drawing/2014/main" id="{069386E0-9BB6-4D1B-B4A7-DD5B0C21FEFC}"/>
              </a:ext>
            </a:extLst>
          </p:cNvPr>
          <p:cNvSpPr/>
          <p:nvPr/>
        </p:nvSpPr>
        <p:spPr>
          <a:xfrm>
            <a:off x="7641090" y="3485253"/>
            <a:ext cx="738161" cy="630068"/>
          </a:xfrm>
          <a:prstGeom prst="ellipse">
            <a:avLst/>
          </a:prstGeom>
          <a:noFill/>
          <a:ln>
            <a:solidFill>
              <a:srgbClr val="FF8B1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4" name="楕円 63">
            <a:extLst>
              <a:ext uri="{FF2B5EF4-FFF2-40B4-BE49-F238E27FC236}">
                <a16:creationId xmlns:a16="http://schemas.microsoft.com/office/drawing/2014/main" id="{41077316-754A-4794-A639-B92FE095E509}"/>
              </a:ext>
            </a:extLst>
          </p:cNvPr>
          <p:cNvSpPr/>
          <p:nvPr/>
        </p:nvSpPr>
        <p:spPr>
          <a:xfrm>
            <a:off x="6459851" y="981374"/>
            <a:ext cx="738161" cy="63006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スライド番号プレースホルダー 2">
            <a:extLst>
              <a:ext uri="{FF2B5EF4-FFF2-40B4-BE49-F238E27FC236}">
                <a16:creationId xmlns:a16="http://schemas.microsoft.com/office/drawing/2014/main" id="{EF176368-98D1-406C-B834-4703FF732625}"/>
              </a:ext>
            </a:extLst>
          </p:cNvPr>
          <p:cNvSpPr>
            <a:spLocks noGrp="1"/>
          </p:cNvSpPr>
          <p:nvPr>
            <p:ph type="sldNum" sz="quarter" idx="12"/>
          </p:nvPr>
        </p:nvSpPr>
        <p:spPr>
          <a:xfrm>
            <a:off x="6750180" y="644541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 name="タイトル 1">
            <a:extLst>
              <a:ext uri="{FF2B5EF4-FFF2-40B4-BE49-F238E27FC236}">
                <a16:creationId xmlns:a16="http://schemas.microsoft.com/office/drawing/2014/main" id="{1474BE64-EF25-4C68-B511-799549A8B3E4}"/>
              </a:ext>
            </a:extLst>
          </p:cNvPr>
          <p:cNvSpPr txBox="1">
            <a:spLocks/>
          </p:cNvSpPr>
          <p:nvPr/>
        </p:nvSpPr>
        <p:spPr bwMode="auto">
          <a:xfrm>
            <a:off x="171136" y="-14206"/>
            <a:ext cx="8857118" cy="7094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ts val="3300"/>
              </a:lnSpc>
              <a:spcBef>
                <a:spcPct val="0"/>
              </a:spcBef>
              <a:spcAft>
                <a:spcPct val="0"/>
              </a:spcAft>
              <a:buClrTx/>
              <a:buSzTx/>
              <a:buFontTx/>
              <a:buNone/>
              <a:tabLst/>
              <a:defRPr/>
            </a:pPr>
            <a:r>
              <a:rPr kumimoji="1" lang="en-US" altLang="ja-JP" sz="3000" b="0" i="0" u="none" strike="noStrike" kern="1200" cap="none" spc="0" normalizeH="0" baseline="0" noProof="0" dirty="0">
                <a:ln>
                  <a:noFill/>
                </a:ln>
                <a:solidFill>
                  <a:srgbClr val="222222"/>
                </a:solidFill>
                <a:effectLst/>
                <a:uLnTx/>
                <a:uFillTx/>
                <a:latin typeface="Times New Roman" panose="02020603050405020304" pitchFamily="18" charset="0"/>
                <a:ea typeface="ＭＳ Ｐゴシック"/>
                <a:cs typeface="Times New Roman" panose="02020603050405020304" pitchFamily="18" charset="0"/>
              </a:rPr>
              <a:t>Incident energy dependence of hydrogen emission</a:t>
            </a:r>
            <a:endParaRPr kumimoji="1" lang="ja-JP"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2" name="テキスト ボックス 1">
            <a:extLst>
              <a:ext uri="{FF2B5EF4-FFF2-40B4-BE49-F238E27FC236}">
                <a16:creationId xmlns:a16="http://schemas.microsoft.com/office/drawing/2014/main" id="{5E0DFF64-3B26-72FA-60D2-9CA19FAE9EDE}"/>
              </a:ext>
            </a:extLst>
          </p:cNvPr>
          <p:cNvSpPr txBox="1"/>
          <p:nvPr/>
        </p:nvSpPr>
        <p:spPr>
          <a:xfrm>
            <a:off x="249008" y="524270"/>
            <a:ext cx="5281277" cy="430887"/>
          </a:xfrm>
          <a:prstGeom prst="rect">
            <a:avLst/>
          </a:prstGeom>
          <a:noFill/>
        </p:spPr>
        <p:txBody>
          <a:bodyPr wrap="square">
            <a:spAutoFit/>
          </a:bodyPr>
          <a:lstStyle/>
          <a:p>
            <a:pPr defTabSz="685800">
              <a:defRPr/>
            </a:pP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S. Saito,  </a:t>
            </a:r>
            <a:r>
              <a:rPr kumimoji="1" lang="en" altLang="ja-JP" sz="11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et al</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1" lang="en" altLang="ja-JP" sz="11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Emission of high rovibrational hydrogen molecules under detached plasma conditions by recycling on the tungsten wall</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Nuclear Fusion </a:t>
            </a:r>
            <a:r>
              <a:rPr kumimoji="1" lang="en" altLang="ja-JP" sz="11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64</a:t>
            </a:r>
            <a:r>
              <a:rPr kumimoji="1" lang="en" altLang="ja-JP" sz="11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126067 (2024).</a:t>
            </a:r>
          </a:p>
        </p:txBody>
      </p:sp>
    </p:spTree>
    <p:extLst>
      <p:ext uri="{BB962C8B-B14F-4D97-AF65-F5344CB8AC3E}">
        <p14:creationId xmlns:p14="http://schemas.microsoft.com/office/powerpoint/2010/main" val="3177541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AA55CAB-8377-44CE-B2C2-66FE324B709C}"/>
              </a:ext>
            </a:extLst>
          </p:cNvPr>
          <p:cNvPicPr>
            <a:picLocks noChangeAspect="1"/>
          </p:cNvPicPr>
          <p:nvPr/>
        </p:nvPicPr>
        <p:blipFill rotWithShape="1">
          <a:blip r:embed="rId6"/>
          <a:srcRect b="49828"/>
          <a:stretch/>
        </p:blipFill>
        <p:spPr>
          <a:xfrm>
            <a:off x="3563888" y="3602867"/>
            <a:ext cx="5213828" cy="2491725"/>
          </a:xfrm>
          <a:prstGeom prst="rect">
            <a:avLst/>
          </a:prstGeom>
        </p:spPr>
      </p:pic>
      <p:pic>
        <p:nvPicPr>
          <p:cNvPr id="16" name="図 15">
            <a:extLst>
              <a:ext uri="{FF2B5EF4-FFF2-40B4-BE49-F238E27FC236}">
                <a16:creationId xmlns:a16="http://schemas.microsoft.com/office/drawing/2014/main" id="{2FA35030-A427-4CEB-9E5E-5D27BC77B7CD}"/>
              </a:ext>
            </a:extLst>
          </p:cNvPr>
          <p:cNvPicPr>
            <a:picLocks noChangeAspect="1"/>
          </p:cNvPicPr>
          <p:nvPr/>
        </p:nvPicPr>
        <p:blipFill>
          <a:blip r:embed="rId7"/>
          <a:stretch>
            <a:fillRect/>
          </a:stretch>
        </p:blipFill>
        <p:spPr>
          <a:xfrm>
            <a:off x="307822" y="3535831"/>
            <a:ext cx="3068241" cy="2492094"/>
          </a:xfrm>
          <a:prstGeom prst="rect">
            <a:avLst/>
          </a:prstGeom>
        </p:spPr>
      </p:pic>
      <p:sp>
        <p:nvSpPr>
          <p:cNvPr id="22" name="テキスト ボックス 21">
            <a:extLst>
              <a:ext uri="{FF2B5EF4-FFF2-40B4-BE49-F238E27FC236}">
                <a16:creationId xmlns:a16="http://schemas.microsoft.com/office/drawing/2014/main" id="{BDCD2B5A-F6E9-43E1-90F5-D0B5F8DB00E2}"/>
              </a:ext>
            </a:extLst>
          </p:cNvPr>
          <p:cNvSpPr txBox="1"/>
          <p:nvPr/>
        </p:nvSpPr>
        <p:spPr>
          <a:xfrm>
            <a:off x="880533" y="6143531"/>
            <a:ext cx="7391814" cy="646331"/>
          </a:xfrm>
          <a:prstGeom prst="rect">
            <a:avLst/>
          </a:prstGeom>
          <a:solidFill>
            <a:schemeClr val="bg1"/>
          </a:solidFill>
          <a:ln w="50800">
            <a:solidFill>
              <a:srgbClr val="FF6E0A"/>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When the incident energy is low, most of the incident hydrogen atom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forms molecules on the surface.</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6" name="タイトル 1">
            <a:extLst>
              <a:ext uri="{FF2B5EF4-FFF2-40B4-BE49-F238E27FC236}">
                <a16:creationId xmlns:a16="http://schemas.microsoft.com/office/drawing/2014/main" id="{0B9ED2C1-700A-4EDA-AD91-CEE4417F3A7B}"/>
              </a:ext>
            </a:extLst>
          </p:cNvPr>
          <p:cNvSpPr>
            <a:spLocks noGrp="1"/>
          </p:cNvSpPr>
          <p:nvPr>
            <p:ph type="title"/>
          </p:nvPr>
        </p:nvSpPr>
        <p:spPr>
          <a:xfrm>
            <a:off x="-20580" y="-156846"/>
            <a:ext cx="9183160" cy="687610"/>
          </a:xfrm>
        </p:spPr>
        <p:txBody>
          <a:bodyPr>
            <a:noAutofit/>
          </a:bodyPr>
          <a:lstStyle/>
          <a:p>
            <a:pPr algn="ctr"/>
            <a:r>
              <a:rPr lang="en-US" altLang="ja-JP" sz="2200" dirty="0">
                <a:latin typeface="Times New Roman" panose="02020603050405020304" pitchFamily="18" charset="0"/>
                <a:cs typeface="Times New Roman" panose="02020603050405020304" pitchFamily="18" charset="0"/>
              </a:rPr>
              <a:t>Trajectory analysis of H</a:t>
            </a:r>
            <a:r>
              <a:rPr lang="en-US" altLang="ja-JP" sz="2200" baseline="-25000" dirty="0">
                <a:latin typeface="Times New Roman" panose="02020603050405020304" pitchFamily="18" charset="0"/>
                <a:cs typeface="Times New Roman" panose="02020603050405020304" pitchFamily="18" charset="0"/>
              </a:rPr>
              <a:t>2</a:t>
            </a:r>
            <a:r>
              <a:rPr lang="en-US" altLang="ja-JP" sz="2200" dirty="0">
                <a:latin typeface="Times New Roman" panose="02020603050405020304" pitchFamily="18" charset="0"/>
                <a:cs typeface="Times New Roman" panose="02020603050405020304" pitchFamily="18" charset="0"/>
              </a:rPr>
              <a:t> generation on the surface in low incident energy case</a:t>
            </a:r>
            <a:endParaRPr kumimoji="1" lang="ja-JP" altLang="en-US" sz="2200" dirty="0"/>
          </a:p>
        </p:txBody>
      </p:sp>
      <p:sp>
        <p:nvSpPr>
          <p:cNvPr id="5" name="スライド番号プレースホルダー 4">
            <a:extLst>
              <a:ext uri="{FF2B5EF4-FFF2-40B4-BE49-F238E27FC236}">
                <a16:creationId xmlns:a16="http://schemas.microsoft.com/office/drawing/2014/main" id="{D7D60CF3-E844-4E14-88AD-26A7F9C64615}"/>
              </a:ext>
            </a:extLst>
          </p:cNvPr>
          <p:cNvSpPr>
            <a:spLocks noGrp="1"/>
          </p:cNvSpPr>
          <p:nvPr>
            <p:ph type="sldNum" sz="quarter" idx="12"/>
          </p:nvPr>
        </p:nvSpPr>
        <p:spPr>
          <a:xfrm>
            <a:off x="6804248" y="5840118"/>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489AE-4BBB-461E-980E-474F0D287F6A}" type="slidenum">
              <a:rPr kumimoji="0"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8" name="0.1eV_movie">
            <a:hlinkClick r:id="" action="ppaction://media"/>
            <a:extLst>
              <a:ext uri="{FF2B5EF4-FFF2-40B4-BE49-F238E27FC236}">
                <a16:creationId xmlns:a16="http://schemas.microsoft.com/office/drawing/2014/main" id="{82D5DDC9-2731-CDC3-06F8-90ECE249C1BE}"/>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691680" y="685024"/>
            <a:ext cx="5213827" cy="2881182"/>
          </a:xfrm>
          <a:prstGeom prst="rect">
            <a:avLst/>
          </a:prstGeom>
        </p:spPr>
      </p:pic>
      <p:sp>
        <p:nvSpPr>
          <p:cNvPr id="11" name="テキスト ボックス 10">
            <a:extLst>
              <a:ext uri="{FF2B5EF4-FFF2-40B4-BE49-F238E27FC236}">
                <a16:creationId xmlns:a16="http://schemas.microsoft.com/office/drawing/2014/main" id="{EACD953D-9A56-0D1A-D590-0B6B85294FC7}"/>
              </a:ext>
            </a:extLst>
          </p:cNvPr>
          <p:cNvSpPr txBox="1"/>
          <p:nvPr/>
        </p:nvSpPr>
        <p:spPr>
          <a:xfrm>
            <a:off x="4724400" y="292135"/>
            <a:ext cx="4391672"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S. Saito et al., </a:t>
            </a:r>
            <a:r>
              <a:rPr kumimoji="0"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游明朝" panose="02020400000000000000" pitchFamily="18" charset="-128"/>
                <a:cs typeface="+mn-cs"/>
              </a:rPr>
              <a:t>Jpn</a:t>
            </a: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 J. Appl. Phys. </a:t>
            </a:r>
            <a:r>
              <a:rPr kumimoji="0"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60</a:t>
            </a: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 SAAB08 (2021)</a:t>
            </a:r>
            <a:r>
              <a:rPr kumimoji="0" lang="ja-JP" altLang="ja-JP" sz="1400" b="0" i="0" u="none" strike="noStrike" kern="1200" cap="none" spc="0" normalizeH="0" baseline="0" noProof="0">
                <a:ln>
                  <a:noFill/>
                </a:ln>
                <a:solidFill>
                  <a:srgbClr val="000000"/>
                </a:solidFill>
                <a:effectLst/>
                <a:uLnTx/>
                <a:uFillTx/>
                <a:latin typeface="Arial"/>
                <a:ea typeface="ＭＳ Ｐゴシック"/>
                <a:cs typeface="+mn-cs"/>
              </a:rPr>
              <a:t> </a:t>
            </a:r>
            <a:endParaRPr kumimoji="0"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 name="円/楕円 1">
            <a:extLst>
              <a:ext uri="{FF2B5EF4-FFF2-40B4-BE49-F238E27FC236}">
                <a16:creationId xmlns:a16="http://schemas.microsoft.com/office/drawing/2014/main" id="{3E7B6800-4C55-E297-8E80-0A0D0965E645}"/>
              </a:ext>
            </a:extLst>
          </p:cNvPr>
          <p:cNvSpPr/>
          <p:nvPr/>
        </p:nvSpPr>
        <p:spPr>
          <a:xfrm>
            <a:off x="7020272" y="1189737"/>
            <a:ext cx="144016" cy="144016"/>
          </a:xfrm>
          <a:prstGeom prst="ellipse">
            <a:avLst/>
          </a:prstGeom>
          <a:solidFill>
            <a:srgbClr val="E80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円/楕円 2">
            <a:extLst>
              <a:ext uri="{FF2B5EF4-FFF2-40B4-BE49-F238E27FC236}">
                <a16:creationId xmlns:a16="http://schemas.microsoft.com/office/drawing/2014/main" id="{E8B01AC6-5493-64E5-9761-5821A51D6F93}"/>
              </a:ext>
            </a:extLst>
          </p:cNvPr>
          <p:cNvSpPr/>
          <p:nvPr/>
        </p:nvSpPr>
        <p:spPr>
          <a:xfrm>
            <a:off x="7020272" y="1549777"/>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8DA19D34-25A6-FE4A-01CB-AF2D95A658D8}"/>
              </a:ext>
            </a:extLst>
          </p:cNvPr>
          <p:cNvSpPr txBox="1"/>
          <p:nvPr/>
        </p:nvSpPr>
        <p:spPr>
          <a:xfrm>
            <a:off x="7184707" y="1069037"/>
            <a:ext cx="17149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E802DB"/>
                </a:solidFill>
                <a:effectLst/>
                <a:uLnTx/>
                <a:uFillTx/>
                <a:latin typeface="Arial"/>
                <a:ea typeface="ＭＳ Ｐゴシック"/>
                <a:cs typeface="+mn-cs"/>
              </a:rPr>
              <a:t>Tungsten atom</a:t>
            </a:r>
            <a:endParaRPr kumimoji="1" lang="ja-JP" altLang="en-US" sz="1800" b="0" i="0" u="none" strike="noStrike" kern="1200" cap="none" spc="0" normalizeH="0" baseline="0" noProof="0">
              <a:ln>
                <a:noFill/>
              </a:ln>
              <a:solidFill>
                <a:srgbClr val="E802DB"/>
              </a:solidFill>
              <a:effectLst/>
              <a:uLnTx/>
              <a:uFillTx/>
              <a:latin typeface="Arial"/>
              <a:ea typeface="ＭＳ Ｐゴシック"/>
              <a:cs typeface="+mn-cs"/>
            </a:endParaRPr>
          </a:p>
        </p:txBody>
      </p:sp>
      <p:sp>
        <p:nvSpPr>
          <p:cNvPr id="7" name="テキスト ボックス 6">
            <a:extLst>
              <a:ext uri="{FF2B5EF4-FFF2-40B4-BE49-F238E27FC236}">
                <a16:creationId xmlns:a16="http://schemas.microsoft.com/office/drawing/2014/main" id="{392AAE45-1870-45C0-CCB3-BE535C97A973}"/>
              </a:ext>
            </a:extLst>
          </p:cNvPr>
          <p:cNvSpPr txBox="1"/>
          <p:nvPr/>
        </p:nvSpPr>
        <p:spPr>
          <a:xfrm>
            <a:off x="7184707" y="1416289"/>
            <a:ext cx="17620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Hydrogen atom</a:t>
            </a: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1564A00A-16F5-C63C-77E2-8C8EDFF1D8DF}"/>
              </a:ext>
            </a:extLst>
          </p:cNvPr>
          <p:cNvSpPr txBox="1"/>
          <p:nvPr/>
        </p:nvSpPr>
        <p:spPr>
          <a:xfrm>
            <a:off x="3051509" y="5730704"/>
            <a:ext cx="19266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Tungsten atom</a:t>
            </a: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14" name="直線コネクタ 13">
            <a:extLst>
              <a:ext uri="{FF2B5EF4-FFF2-40B4-BE49-F238E27FC236}">
                <a16:creationId xmlns:a16="http://schemas.microsoft.com/office/drawing/2014/main" id="{D87E3615-2A16-2F46-68FC-3EC24A2E9EDC}"/>
              </a:ext>
            </a:extLst>
          </p:cNvPr>
          <p:cNvCxnSpPr>
            <a:cxnSpLocks/>
          </p:cNvCxnSpPr>
          <p:nvPr/>
        </p:nvCxnSpPr>
        <p:spPr>
          <a:xfrm>
            <a:off x="2195736" y="4715923"/>
            <a:ext cx="855773" cy="9459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232E2CA-EC77-5E2F-05B0-7CEC5869D85B}"/>
              </a:ext>
            </a:extLst>
          </p:cNvPr>
          <p:cNvCxnSpPr>
            <a:cxnSpLocks/>
          </p:cNvCxnSpPr>
          <p:nvPr/>
        </p:nvCxnSpPr>
        <p:spPr>
          <a:xfrm flipH="1">
            <a:off x="4600161" y="5473957"/>
            <a:ext cx="663816" cy="36136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A467CC9-4167-B674-6C70-C0F7BA0647C2}"/>
              </a:ext>
            </a:extLst>
          </p:cNvPr>
          <p:cNvSpPr txBox="1"/>
          <p:nvPr/>
        </p:nvSpPr>
        <p:spPr>
          <a:xfrm>
            <a:off x="1636588" y="371985"/>
            <a:ext cx="23121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1"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E</a:t>
            </a:r>
            <a:r>
              <a:rPr kumimoji="0" lang="en-US" altLang="ja-JP" sz="1800" b="0" i="0" u="none" strike="noStrike" kern="1200" cap="none" spc="0" normalizeH="0" baseline="-2500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in</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mn-cs"/>
              </a:rPr>
              <a:t> = 0.1 eV, H/W=0.2</a:t>
            </a:r>
            <a:endParaRPr kumimoji="0"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Tree>
    <p:custDataLst>
      <p:tags r:id="rId1"/>
    </p:custDataLst>
    <p:extLst>
      <p:ext uri="{BB962C8B-B14F-4D97-AF65-F5344CB8AC3E}">
        <p14:creationId xmlns:p14="http://schemas.microsoft.com/office/powerpoint/2010/main" val="35835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113.7"/>
</p:tagLst>
</file>

<file path=ppt/tags/tag2.xml><?xml version="1.0" encoding="utf-8"?>
<p:tagLst xmlns:a="http://schemas.openxmlformats.org/drawingml/2006/main" xmlns:r="http://schemas.openxmlformats.org/officeDocument/2006/relationships" xmlns:p="http://schemas.openxmlformats.org/presentationml/2006/main">
  <p:tag name="TIMING" val="|165.4"/>
</p:tagLst>
</file>

<file path=ppt/tags/tag3.xml><?xml version="1.0" encoding="utf-8"?>
<p:tagLst xmlns:a="http://schemas.openxmlformats.org/drawingml/2006/main" xmlns:r="http://schemas.openxmlformats.org/officeDocument/2006/relationships" xmlns:p="http://schemas.openxmlformats.org/presentationml/2006/main">
  <p:tag name="TIMING" val="|7.9|1.6|1.5|7.2"/>
</p:tagLst>
</file>

<file path=ppt/tags/tag4.xml><?xml version="1.0" encoding="utf-8"?>
<p:tagLst xmlns:a="http://schemas.openxmlformats.org/drawingml/2006/main" xmlns:r="http://schemas.openxmlformats.org/officeDocument/2006/relationships" xmlns:p="http://schemas.openxmlformats.org/presentationml/2006/main">
  <p:tag name="TIMING" val="|0.3|0.4"/>
</p:tagLst>
</file>

<file path=ppt/theme/theme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tem_B26_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_B81_a" id="{C930344A-1746-DA4F-B0BA-90F8C9BA68D9}" vid="{3EB46897-9696-414C-94B3-9C403C650686}"/>
    </a:ext>
  </a:extLst>
</a:theme>
</file>

<file path=ppt/theme/theme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Times New Roman"/>
        <a:ea typeface="游ゴシック Light"/>
        <a:cs typeface=""/>
      </a:majorFont>
      <a:minorFont>
        <a:latin typeface="Times New Roman"/>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6">
      <a:majorFont>
        <a:latin typeface="Times New Roman"/>
        <a:ea typeface="ＭＳ 明朝"/>
        <a:cs typeface=""/>
      </a:majorFont>
      <a:minorFont>
        <a:latin typeface="Times New Roman"/>
        <a:ea typeface="ＭＳ 明朝"/>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7">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13517</TotalTime>
  <Words>4732</Words>
  <Application>Microsoft Macintosh PowerPoint</Application>
  <PresentationFormat>画面に合わせる (4:3)</PresentationFormat>
  <Paragraphs>1054</Paragraphs>
  <Slides>47</Slides>
  <Notes>28</Notes>
  <HiddenSlides>0</HiddenSlides>
  <MMClips>1</MMClips>
  <ScaleCrop>false</ScaleCrop>
  <HeadingPairs>
    <vt:vector size="6" baseType="variant">
      <vt:variant>
        <vt:lpstr>使用されているフォント</vt:lpstr>
      </vt:variant>
      <vt:variant>
        <vt:i4>15</vt:i4>
      </vt:variant>
      <vt:variant>
        <vt:lpstr>テーマ</vt:lpstr>
      </vt:variant>
      <vt:variant>
        <vt:i4>9</vt:i4>
      </vt:variant>
      <vt:variant>
        <vt:lpstr>スライド タイトル</vt:lpstr>
      </vt:variant>
      <vt:variant>
        <vt:i4>47</vt:i4>
      </vt:variant>
    </vt:vector>
  </HeadingPairs>
  <TitlesOfParts>
    <vt:vector size="71" baseType="lpstr">
      <vt:lpstr>Hiragino Maru Gothic Pro W4</vt:lpstr>
      <vt:lpstr>ＭＳ Ｐゴシック</vt:lpstr>
      <vt:lpstr>ＭＳ ゴシック</vt:lpstr>
      <vt:lpstr>ＭＳ 明朝</vt:lpstr>
      <vt:lpstr>メイリオ</vt:lpstr>
      <vt:lpstr>游ゴシック</vt:lpstr>
      <vt:lpstr>游ゴシック Light</vt:lpstr>
      <vt:lpstr>游明朝</vt:lpstr>
      <vt:lpstr>Arial</vt:lpstr>
      <vt:lpstr>Arial</vt:lpstr>
      <vt:lpstr>Calibri</vt:lpstr>
      <vt:lpstr>Calibri Light</vt:lpstr>
      <vt:lpstr>Cambria Math</vt:lpstr>
      <vt:lpstr>Segoe UI</vt:lpstr>
      <vt:lpstr>Times New Roman</vt:lpstr>
      <vt:lpstr>1_標準デザイン</vt:lpstr>
      <vt:lpstr>2_Office テーマ</vt:lpstr>
      <vt:lpstr>3_Office ​​テーマ</vt:lpstr>
      <vt:lpstr>tem_B26_a</vt:lpstr>
      <vt:lpstr>Office テーマ</vt:lpstr>
      <vt:lpstr>1_Office テーマ</vt:lpstr>
      <vt:lpstr>4_Office テーマ</vt:lpstr>
      <vt:lpstr>5_Office テーマ</vt:lpstr>
      <vt:lpstr>6_Office テーマ</vt:lpstr>
      <vt:lpstr>Towards Advanced Wall Modeling Using Machine Learning and Its Integration with Neutral Transport Simulations</vt:lpstr>
      <vt:lpstr>PowerPoint プレゼンテーション</vt:lpstr>
      <vt:lpstr>Hydrogen recycling and plasma-material interaction</vt:lpstr>
      <vt:lpstr>PowerPoint プレゼンテーション</vt:lpstr>
      <vt:lpstr>Overview of our wall model</vt:lpstr>
      <vt:lpstr>PowerPoint プレゼンテーション</vt:lpstr>
      <vt:lpstr>Hydrogen Recycling Model on Tungsten Materials （MD）</vt:lpstr>
      <vt:lpstr>PowerPoint プレゼンテーション</vt:lpstr>
      <vt:lpstr>Trajectory analysis of H2 generation on the surface in low incident energy case</vt:lpstr>
      <vt:lpstr>PowerPoint プレゼンテーション</vt:lpstr>
      <vt:lpstr>Incident energy dependence of  distribution of rovibrational states  of released hydrogen molecules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Dependence of rotational states distribution of plasma near wall on wall temperature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Purpose and method</vt:lpstr>
      <vt:lpstr>Network model (Generator)</vt:lpstr>
      <vt:lpstr>Results of prediction of 3D potential energy distribution</vt:lpstr>
      <vt:lpstr>PowerPoint プレゼンテーション</vt:lpstr>
      <vt:lpstr>PowerPoint プレゼンテーション</vt:lpstr>
      <vt:lpstr>Summary</vt:lpstr>
      <vt:lpstr>PowerPoint プレゼンテーション</vt:lpstr>
      <vt:lpstr>Radiation damage to walls (helium bubbles)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Calculation of vibrational state v and rotational state J of H2 molecule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分子動力学法による 炭素壁水素リサイクリングモデルの開発</dc:title>
  <dc:creator>齋藤 誠紀</dc:creator>
  <cp:lastModifiedBy>誠紀 斎藤</cp:lastModifiedBy>
  <cp:revision>767</cp:revision>
  <cp:lastPrinted>2025-05-23T14:56:38Z</cp:lastPrinted>
  <dcterms:created xsi:type="dcterms:W3CDTF">2019-11-30T03:26:53Z</dcterms:created>
  <dcterms:modified xsi:type="dcterms:W3CDTF">2025-05-26T20:16:38Z</dcterms:modified>
</cp:coreProperties>
</file>