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7" autoAdjust="0"/>
    <p:restoredTop sz="94660"/>
  </p:normalViewPr>
  <p:slideViewPr>
    <p:cSldViewPr snapToGrid="0">
      <p:cViewPr varScale="1">
        <p:scale>
          <a:sx n="17" d="100"/>
          <a:sy n="17" d="100"/>
        </p:scale>
        <p:origin x="2528" y="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0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8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7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9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8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8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9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2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5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0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7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CE9EA-F87E-449B-A760-0CFB0069B4F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22C54-ADC4-49B9-91B8-5E4CFF9AF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1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1" y="-68002"/>
            <a:ext cx="30275213" cy="779450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9600" b="1" dirty="0">
                <a:solidFill>
                  <a:schemeClr val="bg1"/>
                </a:solidFill>
              </a:rPr>
              <a:t>Neutron Activation Analysis of Tungsten in Divertor and Breeding Blanket Armor for EU DEMO</a:t>
            </a:r>
          </a:p>
          <a:p>
            <a:pPr algn="ctr">
              <a:lnSpc>
                <a:spcPts val="6000"/>
              </a:lnSpc>
            </a:pPr>
            <a:r>
              <a:rPr lang="en-US" sz="6000" dirty="0">
                <a:solidFill>
                  <a:schemeClr val="bg1"/>
                </a:solidFill>
              </a:rPr>
              <a:t>Simona </a:t>
            </a:r>
            <a:r>
              <a:rPr lang="en-US" sz="6000" dirty="0" err="1">
                <a:solidFill>
                  <a:schemeClr val="bg1"/>
                </a:solidFill>
              </a:rPr>
              <a:t>Breidokait</a:t>
            </a:r>
            <a:r>
              <a:rPr lang="lt-LT" sz="6000" dirty="0">
                <a:solidFill>
                  <a:schemeClr val="bg1"/>
                </a:solidFill>
              </a:rPr>
              <a:t>ė</a:t>
            </a:r>
            <a:r>
              <a:rPr lang="en-US" sz="6000" dirty="0">
                <a:solidFill>
                  <a:schemeClr val="bg1"/>
                </a:solidFill>
              </a:rPr>
              <a:t> </a:t>
            </a:r>
          </a:p>
          <a:p>
            <a:pPr algn="ctr">
              <a:lnSpc>
                <a:spcPts val="6000"/>
              </a:lnSpc>
            </a:pPr>
            <a:r>
              <a:rPr lang="en-US" sz="6000" dirty="0">
                <a:solidFill>
                  <a:schemeClr val="bg1"/>
                </a:solidFill>
              </a:rPr>
              <a:t>Gediminas Stank</a:t>
            </a:r>
            <a:r>
              <a:rPr lang="lt-LT" sz="6000" dirty="0" err="1">
                <a:solidFill>
                  <a:schemeClr val="bg1"/>
                </a:solidFill>
              </a:rPr>
              <a:t>ūnas</a:t>
            </a:r>
            <a:endParaRPr lang="en-US" sz="6000" dirty="0">
              <a:solidFill>
                <a:schemeClr val="bg1"/>
              </a:solidFill>
            </a:endParaRPr>
          </a:p>
          <a:p>
            <a:pPr algn="ctr">
              <a:lnSpc>
                <a:spcPts val="6914"/>
              </a:lnSpc>
            </a:pPr>
            <a:r>
              <a:rPr lang="en-US" sz="6000" dirty="0">
                <a:solidFill>
                  <a:schemeClr val="bg1"/>
                </a:solidFill>
              </a:rPr>
              <a:t>Lithuanian Energy Institute, Laboratory Of Nuclear Installation Safety</a:t>
            </a:r>
          </a:p>
          <a:p>
            <a:pPr algn="ctr">
              <a:lnSpc>
                <a:spcPts val="6914"/>
              </a:lnSpc>
            </a:pPr>
            <a:r>
              <a:rPr lang="lt-LT" sz="5400" b="1" dirty="0">
                <a:solidFill>
                  <a:schemeClr val="bg1"/>
                </a:solidFill>
              </a:rPr>
              <a:t>simona.breidokaite@lei.lt</a:t>
            </a:r>
            <a:endParaRPr lang="en-US" sz="6600" b="1" dirty="0">
              <a:solidFill>
                <a:schemeClr val="bg1"/>
              </a:solidFill>
            </a:endParaRPr>
          </a:p>
        </p:txBody>
      </p:sp>
      <p:sp>
        <p:nvSpPr>
          <p:cNvPr id="29" name="Text Box 248"/>
          <p:cNvSpPr txBox="1">
            <a:spLocks noChangeArrowheads="1"/>
          </p:cNvSpPr>
          <p:nvPr/>
        </p:nvSpPr>
        <p:spPr bwMode="auto">
          <a:xfrm>
            <a:off x="462636" y="7843629"/>
            <a:ext cx="15050461" cy="788748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</a:ln>
        </p:spPr>
        <p:txBody>
          <a:bodyPr wrap="square">
            <a:spAutoFit/>
          </a:bodyPr>
          <a:lstStyle>
            <a:defPPr>
              <a:defRPr kern="1200" smtId="4294967295"/>
            </a:defPPr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4400" b="1" dirty="0">
                <a:solidFill>
                  <a:schemeClr val="bg1"/>
                </a:solidFill>
                <a:latin typeface="+mn-lt"/>
                <a:ea typeface="SimSun" pitchFamily="2" charset="-122"/>
                <a:cs typeface="Lucida Sans" pitchFamily="34" charset="0"/>
              </a:rPr>
              <a:t>METHODOLOGY</a:t>
            </a:r>
            <a:endParaRPr lang="en-US" altLang="zh-CN" sz="3200" b="1" dirty="0">
              <a:solidFill>
                <a:schemeClr val="bg1"/>
              </a:solidFill>
              <a:latin typeface="+mn-lt"/>
              <a:ea typeface="SimSun" pitchFamily="2" charset="-122"/>
              <a:cs typeface="Lucida Sans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033901" y="0"/>
            <a:ext cx="20247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ID</a:t>
            </a:r>
            <a:r>
              <a:rPr lang="en-US" sz="4400" b="1">
                <a:solidFill>
                  <a:schemeClr val="bg1"/>
                </a:solidFill>
              </a:rPr>
              <a:t>: 7 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24" name="Text Box 248"/>
          <p:cNvSpPr txBox="1">
            <a:spLocks noChangeArrowheads="1"/>
          </p:cNvSpPr>
          <p:nvPr/>
        </p:nvSpPr>
        <p:spPr bwMode="auto">
          <a:xfrm>
            <a:off x="15513096" y="18489740"/>
            <a:ext cx="14762115" cy="769441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</a:ln>
        </p:spPr>
        <p:txBody>
          <a:bodyPr wrap="square">
            <a:spAutoFit/>
          </a:bodyPr>
          <a:lstStyle>
            <a:defPPr>
              <a:defRPr kern="1200" smtId="4294967295"/>
            </a:defPPr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4400" b="1" dirty="0">
                <a:solidFill>
                  <a:schemeClr val="bg1"/>
                </a:solidFill>
                <a:latin typeface="+mn-lt"/>
                <a:ea typeface="SimSun" pitchFamily="2" charset="-122"/>
                <a:cs typeface="Lucida Sans" pitchFamily="34" charset="0"/>
              </a:rPr>
              <a:t>ACKNOWLEDGEMENTS </a:t>
            </a:r>
            <a:endParaRPr lang="en-US" altLang="zh-CN" sz="3200" b="1" dirty="0">
              <a:solidFill>
                <a:schemeClr val="bg1"/>
              </a:solidFill>
              <a:latin typeface="+mn-lt"/>
              <a:ea typeface="SimSun" pitchFamily="2" charset="-122"/>
              <a:cs typeface="Lucida Sans" pitchFamily="34" charset="0"/>
            </a:endParaRP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B181D10C-584F-BBAE-7DED-79879F2B0E68}"/>
              </a:ext>
            </a:extLst>
          </p:cNvPr>
          <p:cNvSpPr>
            <a:spLocks noGrp="1"/>
          </p:cNvSpPr>
          <p:nvPr/>
        </p:nvSpPr>
        <p:spPr bwMode="auto">
          <a:xfrm>
            <a:off x="462636" y="8729236"/>
            <a:ext cx="15016963" cy="1314815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7200" tIns="50400" rIns="97200" bIns="50400" numCol="1" anchor="t" anchorCtr="0" compatLnSpc="1">
            <a:prstTxWarp prst="textNoShape">
              <a:avLst/>
            </a:prstTxWarp>
          </a:bodyPr>
          <a:lstStyle>
            <a:lvl1pPr marL="1565275" indent="-1565275" algn="l" defTabSz="4171950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389313" indent="-1303338" algn="l" defTabSz="417195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214938" indent="-1042988" algn="l" defTabSz="417195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300913" indent="-1042988" algn="l" defTabSz="417195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388475" indent="-1044575" algn="l" defTabSz="417195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9845675" indent="-1044575" algn="l" defTabSz="417195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10302875" indent="-1044575" algn="l" defTabSz="417195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10760075" indent="-1044575" algn="l" defTabSz="417195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11217275" indent="-1044575" algn="l" defTabSz="417195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800100" indent="-457200">
              <a:buNone/>
            </a:pPr>
            <a:r>
              <a:rPr lang="en-US" sz="3600" dirty="0">
                <a:latin typeface="+mn-lt"/>
              </a:rPr>
              <a:t>WCLL</a:t>
            </a:r>
          </a:p>
          <a:p>
            <a:pPr marL="1085850" lvl="2" indent="-457200"/>
            <a:r>
              <a:rPr lang="en-US" sz="2800" b="1" dirty="0">
                <a:solidFill>
                  <a:srgbClr val="034EE3"/>
                </a:solidFill>
                <a:latin typeface="+mn-lt"/>
              </a:rPr>
              <a:t>Pure Tungsten</a:t>
            </a:r>
            <a:r>
              <a:rPr lang="lt-LT" sz="2800" b="1" dirty="0">
                <a:solidFill>
                  <a:srgbClr val="034EE3"/>
                </a:solidFill>
                <a:latin typeface="+mn-lt"/>
              </a:rPr>
              <a:t> </a:t>
            </a:r>
            <a:endParaRPr lang="en-US" sz="2800" b="1" dirty="0">
              <a:solidFill>
                <a:srgbClr val="034EE3"/>
              </a:solidFill>
              <a:latin typeface="+mn-lt"/>
            </a:endParaRPr>
          </a:p>
          <a:p>
            <a:pPr marL="1428750" lvl="4" indent="-457200"/>
            <a:r>
              <a:rPr lang="en-US" sz="3200" dirty="0">
                <a:latin typeface="+mn-lt"/>
              </a:rPr>
              <a:t>Divertor – Case A </a:t>
            </a:r>
            <a:r>
              <a:rPr lang="en-US" sz="3200" dirty="0">
                <a:solidFill>
                  <a:srgbClr val="034EE3"/>
                </a:solidFill>
                <a:latin typeface="+mn-lt"/>
              </a:rPr>
              <a:t>(1730kg)</a:t>
            </a:r>
          </a:p>
          <a:p>
            <a:pPr marL="1428750" lvl="4" indent="-457200"/>
            <a:r>
              <a:rPr lang="en-US" sz="3200" dirty="0">
                <a:latin typeface="+mn-lt"/>
              </a:rPr>
              <a:t>Breeding blanket – Case B </a:t>
            </a:r>
            <a:r>
              <a:rPr lang="en-US" sz="3200" dirty="0">
                <a:solidFill>
                  <a:srgbClr val="034EE3"/>
                </a:solidFill>
                <a:latin typeface="+mn-lt"/>
              </a:rPr>
              <a:t>(1752kg)</a:t>
            </a:r>
          </a:p>
          <a:p>
            <a:pPr marL="1085850" lvl="2" indent="-457200"/>
            <a:r>
              <a:rPr lang="en-US" sz="2800" b="1" dirty="0">
                <a:solidFill>
                  <a:srgbClr val="034EE3"/>
                </a:solidFill>
                <a:latin typeface="+mn-lt"/>
              </a:rPr>
              <a:t>Tungsten alloy </a:t>
            </a:r>
          </a:p>
          <a:p>
            <a:pPr marL="1428750" lvl="4" indent="-457200"/>
            <a:r>
              <a:rPr lang="en-US" sz="3200" dirty="0">
                <a:latin typeface="+mn-lt"/>
              </a:rPr>
              <a:t>Divertor - Case C </a:t>
            </a:r>
            <a:r>
              <a:rPr lang="en-US" sz="3200" dirty="0">
                <a:solidFill>
                  <a:srgbClr val="034EE3"/>
                </a:solidFill>
                <a:latin typeface="+mn-lt"/>
              </a:rPr>
              <a:t>(550kg)</a:t>
            </a:r>
          </a:p>
          <a:p>
            <a:pPr marL="1428750" lvl="4" indent="-457200"/>
            <a:r>
              <a:rPr lang="en-US" sz="3200" dirty="0">
                <a:latin typeface="+mn-lt"/>
              </a:rPr>
              <a:t>Breeding blanket – Case D </a:t>
            </a:r>
            <a:r>
              <a:rPr lang="en-US" sz="3200" dirty="0">
                <a:solidFill>
                  <a:srgbClr val="034EE3"/>
                </a:solidFill>
                <a:latin typeface="+mn-lt"/>
              </a:rPr>
              <a:t>(1745kg)</a:t>
            </a:r>
          </a:p>
          <a:p>
            <a:pPr marL="800100" indent="-457200">
              <a:buNone/>
            </a:pPr>
            <a:r>
              <a:rPr lang="en-US" sz="3600" dirty="0">
                <a:latin typeface="+mn-lt"/>
              </a:rPr>
              <a:t>HCPB</a:t>
            </a:r>
          </a:p>
          <a:p>
            <a:pPr marL="1085850" lvl="2" indent="-457200"/>
            <a:r>
              <a:rPr lang="en-US" sz="2800" b="1" dirty="0">
                <a:solidFill>
                  <a:srgbClr val="034EE3"/>
                </a:solidFill>
                <a:latin typeface="+mn-lt"/>
              </a:rPr>
              <a:t>Pure Tungsten </a:t>
            </a:r>
          </a:p>
          <a:p>
            <a:pPr marL="1428750" lvl="4" indent="-361950"/>
            <a:r>
              <a:rPr lang="en-US" sz="3200" dirty="0">
                <a:latin typeface="+mn-lt"/>
              </a:rPr>
              <a:t>Divertor – Case E </a:t>
            </a:r>
            <a:r>
              <a:rPr lang="en-US" sz="3200" dirty="0">
                <a:solidFill>
                  <a:srgbClr val="034EE3"/>
                </a:solidFill>
                <a:latin typeface="+mn-lt"/>
              </a:rPr>
              <a:t>(1730kg)</a:t>
            </a:r>
          </a:p>
          <a:p>
            <a:pPr marL="1428750" lvl="4" indent="-361950"/>
            <a:r>
              <a:rPr lang="en-US" sz="3200" dirty="0">
                <a:latin typeface="+mn-lt"/>
              </a:rPr>
              <a:t>Breeding blanket – Case F</a:t>
            </a:r>
            <a:r>
              <a:rPr lang="en-US" sz="3200" dirty="0">
                <a:solidFill>
                  <a:srgbClr val="034EE3"/>
                </a:solidFill>
                <a:latin typeface="+mn-lt"/>
              </a:rPr>
              <a:t>(1752kg)</a:t>
            </a:r>
          </a:p>
          <a:p>
            <a:pPr marL="1085850" lvl="2" indent="-457200"/>
            <a:r>
              <a:rPr lang="en-US" sz="2800" b="1" dirty="0">
                <a:solidFill>
                  <a:srgbClr val="034EE3"/>
                </a:solidFill>
                <a:latin typeface="+mn-lt"/>
              </a:rPr>
              <a:t>Tungsten alloy </a:t>
            </a:r>
          </a:p>
          <a:p>
            <a:pPr marL="1428750" lvl="4" indent="-533400"/>
            <a:r>
              <a:rPr lang="en-US" sz="3200" dirty="0">
                <a:latin typeface="+mn-lt"/>
              </a:rPr>
              <a:t>Divertor – Case G </a:t>
            </a:r>
            <a:r>
              <a:rPr lang="en-US" sz="3200" dirty="0">
                <a:solidFill>
                  <a:srgbClr val="034EE3"/>
                </a:solidFill>
                <a:latin typeface="+mn-lt"/>
              </a:rPr>
              <a:t>(550kg)</a:t>
            </a:r>
          </a:p>
          <a:p>
            <a:pPr marL="1428750" lvl="4" indent="-533400"/>
            <a:r>
              <a:rPr lang="en-US" sz="3200" dirty="0">
                <a:latin typeface="+mn-lt"/>
              </a:rPr>
              <a:t>Breeding blanket– Case H </a:t>
            </a:r>
            <a:r>
              <a:rPr lang="en-US" sz="3200" dirty="0">
                <a:solidFill>
                  <a:srgbClr val="034EE3"/>
                </a:solidFill>
                <a:latin typeface="+mn-lt"/>
              </a:rPr>
              <a:t>(1745kg)</a:t>
            </a:r>
          </a:p>
          <a:p>
            <a:pPr marL="0" indent="0" algn="just">
              <a:buNone/>
            </a:pPr>
            <a:endParaRPr lang="en-US" dirty="0">
              <a:latin typeface="+mn-lt"/>
            </a:endParaRPr>
          </a:p>
          <a:p>
            <a:pPr marL="533400" indent="-533400" algn="just">
              <a:buFont typeface="Wingdings" panose="05000000000000000000" pitchFamily="2" charset="2"/>
              <a:buChar char="v"/>
            </a:pPr>
            <a:r>
              <a:rPr lang="lt-LT" dirty="0" err="1">
                <a:latin typeface="+mn-lt"/>
              </a:rPr>
              <a:t>Calculated</a:t>
            </a:r>
            <a:r>
              <a:rPr lang="lt-LT" dirty="0">
                <a:latin typeface="+mn-lt"/>
              </a:rPr>
              <a:t> n</a:t>
            </a:r>
            <a:r>
              <a:rPr lang="en-US" dirty="0" err="1">
                <a:latin typeface="+mn-lt"/>
              </a:rPr>
              <a:t>eutron</a:t>
            </a:r>
            <a:r>
              <a:rPr lang="en-US" dirty="0">
                <a:latin typeface="+mn-lt"/>
              </a:rPr>
              <a:t> fluxes</a:t>
            </a:r>
            <a:r>
              <a:rPr lang="lt-LT" dirty="0">
                <a:latin typeface="+mn-lt"/>
              </a:rPr>
              <a:t>,</a:t>
            </a:r>
            <a:r>
              <a:rPr lang="en-US" dirty="0">
                <a:latin typeface="+mn-lt"/>
              </a:rPr>
              <a:t> based on the 1998 MW fusion plasma source</a:t>
            </a:r>
            <a:r>
              <a:rPr lang="lt-LT" dirty="0">
                <a:latin typeface="+mn-lt"/>
              </a:rPr>
              <a:t>,</a:t>
            </a:r>
            <a:r>
              <a:rPr lang="en-US" dirty="0">
                <a:latin typeface="+mn-lt"/>
              </a:rPr>
              <a:t> were normalized with 7.094×10</a:t>
            </a:r>
            <a:r>
              <a:rPr lang="en-US" baseline="30000" dirty="0">
                <a:latin typeface="+mn-lt"/>
              </a:rPr>
              <a:t>20</a:t>
            </a:r>
            <a:r>
              <a:rPr lang="en-US" dirty="0">
                <a:latin typeface="+mn-lt"/>
              </a:rPr>
              <a:t> n s</a:t>
            </a:r>
            <a:r>
              <a:rPr lang="en-US" baseline="30000" dirty="0">
                <a:latin typeface="+mn-lt"/>
              </a:rPr>
              <a:t>-1</a:t>
            </a:r>
            <a:r>
              <a:rPr lang="en-US" dirty="0">
                <a:latin typeface="+mn-lt"/>
              </a:rPr>
              <a:t>.</a:t>
            </a:r>
            <a:endParaRPr lang="lt-LT" dirty="0">
              <a:latin typeface="+mn-lt"/>
            </a:endParaRPr>
          </a:p>
          <a:p>
            <a:pPr marL="533400" indent="-533400" algn="just">
              <a:buFont typeface="Wingdings" panose="05000000000000000000" pitchFamily="2" charset="2"/>
              <a:buChar char="v"/>
            </a:pPr>
            <a:r>
              <a:rPr lang="en-US" dirty="0">
                <a:latin typeface="+mn-lt"/>
              </a:rPr>
              <a:t>After 10</a:t>
            </a:r>
            <a:r>
              <a:rPr lang="en-US" baseline="30000" dirty="0">
                <a:latin typeface="+mn-lt"/>
              </a:rPr>
              <a:t>9</a:t>
            </a:r>
            <a:r>
              <a:rPr lang="en-US" dirty="0">
                <a:latin typeface="+mn-lt"/>
              </a:rPr>
              <a:t> </a:t>
            </a:r>
            <a:r>
              <a:rPr lang="lt-LT" dirty="0" err="1">
                <a:latin typeface="+mn-lt"/>
              </a:rPr>
              <a:t>particle</a:t>
            </a:r>
            <a:r>
              <a:rPr lang="lt-LT" dirty="0">
                <a:latin typeface="+mn-lt"/>
              </a:rPr>
              <a:t> </a:t>
            </a:r>
            <a:r>
              <a:rPr lang="lt-LT" dirty="0" err="1">
                <a:latin typeface="+mn-lt"/>
              </a:rPr>
              <a:t>histories</a:t>
            </a:r>
            <a:r>
              <a:rPr lang="en-US" dirty="0">
                <a:latin typeface="+mn-lt"/>
              </a:rPr>
              <a:t>, the average statistical error for all calculations is lower than 10% in the divertor. </a:t>
            </a:r>
            <a:endParaRPr lang="lt-LT" dirty="0">
              <a:latin typeface="+mn-lt"/>
            </a:endParaRPr>
          </a:p>
          <a:p>
            <a:pPr marL="533400" indent="-533400" algn="just">
              <a:buFont typeface="Wingdings" panose="05000000000000000000" pitchFamily="2" charset="2"/>
              <a:buChar char="v"/>
            </a:pPr>
            <a:r>
              <a:rPr lang="en-US" dirty="0">
                <a:latin typeface="+mn-lt"/>
              </a:rPr>
              <a:t>Specific activity and contact dose rates were estimated using FISPACT-II with the TENDL-2017 nuclear data library. </a:t>
            </a:r>
            <a:endParaRPr lang="lt-LT" dirty="0">
              <a:latin typeface="+mn-lt"/>
            </a:endParaRPr>
          </a:p>
          <a:p>
            <a:pPr marL="533400" indent="-533400" algn="just">
              <a:buFont typeface="Wingdings" panose="05000000000000000000" pitchFamily="2" charset="2"/>
              <a:buChar char="v"/>
            </a:pPr>
            <a:r>
              <a:rPr lang="en-US" dirty="0">
                <a:latin typeface="+mn-lt"/>
              </a:rPr>
              <a:t>Specific activities and contact dose </a:t>
            </a:r>
            <a:r>
              <a:rPr lang="lt-LT" dirty="0" err="1">
                <a:latin typeface="+mn-lt"/>
              </a:rPr>
              <a:t>rates</a:t>
            </a:r>
            <a:r>
              <a:rPr lang="en-US" dirty="0">
                <a:latin typeface="+mn-lt"/>
              </a:rPr>
              <a:t> were averaged by mass contribution;</a:t>
            </a:r>
          </a:p>
          <a:p>
            <a:pPr marL="533400" indent="-533400" algn="just">
              <a:buFont typeface="Wingdings" panose="05000000000000000000" pitchFamily="2" charset="2"/>
              <a:buChar char="v"/>
            </a:pPr>
            <a:r>
              <a:rPr lang="en-US" dirty="0">
                <a:latin typeface="+mn-lt"/>
              </a:rPr>
              <a:t>Dose rate calculations were performed using the MCNP6 code with FENDL 3.2 nuclear data</a:t>
            </a:r>
            <a:r>
              <a:rPr lang="lt-LT" dirty="0">
                <a:latin typeface="+mn-lt"/>
              </a:rPr>
              <a:t> </a:t>
            </a:r>
            <a:r>
              <a:rPr lang="lt-LT" dirty="0" err="1">
                <a:latin typeface="+mn-lt"/>
              </a:rPr>
              <a:t>library</a:t>
            </a:r>
            <a:r>
              <a:rPr lang="lt-LT" dirty="0">
                <a:latin typeface="+mn-lt"/>
              </a:rPr>
              <a:t>, </a:t>
            </a:r>
            <a:r>
              <a:rPr lang="lt-LT" dirty="0" err="1">
                <a:latin typeface="+mn-lt"/>
              </a:rPr>
              <a:t>while</a:t>
            </a:r>
            <a:r>
              <a:rPr lang="en-US" dirty="0">
                <a:latin typeface="+mn-lt"/>
              </a:rPr>
              <a:t> </a:t>
            </a:r>
            <a:r>
              <a:rPr lang="lt-LT" dirty="0" err="1">
                <a:latin typeface="+mn-lt"/>
              </a:rPr>
              <a:t>conversion</a:t>
            </a:r>
            <a:r>
              <a:rPr lang="en-US" dirty="0">
                <a:latin typeface="+mn-lt"/>
              </a:rPr>
              <a:t> factors w</a:t>
            </a:r>
            <a:r>
              <a:rPr lang="lt-LT" dirty="0">
                <a:latin typeface="+mn-lt"/>
              </a:rPr>
              <a:t>ere</a:t>
            </a:r>
            <a:r>
              <a:rPr lang="en-US" dirty="0">
                <a:latin typeface="+mn-lt"/>
              </a:rPr>
              <a:t> taken from ICRP-74</a:t>
            </a:r>
            <a:endParaRPr lang="en-US" sz="4000" dirty="0">
              <a:latin typeface="+mn-lt"/>
            </a:endParaRPr>
          </a:p>
        </p:txBody>
      </p:sp>
      <p:pic>
        <p:nvPicPr>
          <p:cNvPr id="5" name="Picture 4" descr="DIVERTOR">
            <a:extLst>
              <a:ext uri="{FF2B5EF4-FFF2-40B4-BE49-F238E27FC236}">
                <a16:creationId xmlns:a16="http://schemas.microsoft.com/office/drawing/2014/main" id="{24D319E7-4843-060B-D187-F197FC4C4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3818" y="9205094"/>
            <a:ext cx="11814075" cy="6478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BB">
            <a:extLst>
              <a:ext uri="{FF2B5EF4-FFF2-40B4-BE49-F238E27FC236}">
                <a16:creationId xmlns:a16="http://schemas.microsoft.com/office/drawing/2014/main" id="{08BEAF9C-5D75-3973-29DA-030FBA495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7508" y="8272443"/>
            <a:ext cx="6611324" cy="927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BF9E7FB-A917-AEC1-A8B0-15EC9E6E97D1}"/>
              </a:ext>
            </a:extLst>
          </p:cNvPr>
          <p:cNvSpPr txBox="1"/>
          <p:nvPr/>
        </p:nvSpPr>
        <p:spPr>
          <a:xfrm>
            <a:off x="8984743" y="15935395"/>
            <a:ext cx="123057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/>
              <a:t>Figure 1. </a:t>
            </a:r>
            <a:r>
              <a:rPr lang="en-US" sz="3200" i="1" dirty="0"/>
              <a:t>MCNP </a:t>
            </a:r>
            <a:r>
              <a:rPr lang="en-US" sz="2800" i="1" dirty="0"/>
              <a:t>model</a:t>
            </a:r>
            <a:r>
              <a:rPr lang="en-US" sz="3200" i="1" dirty="0"/>
              <a:t> of semi - heterogeneous (left) and homogenized (right) divertor model.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2C5E17-F8FD-2811-A268-99F96BF6C16E}"/>
              </a:ext>
            </a:extLst>
          </p:cNvPr>
          <p:cNvSpPr txBox="1"/>
          <p:nvPr/>
        </p:nvSpPr>
        <p:spPr>
          <a:xfrm>
            <a:off x="15513097" y="17594438"/>
            <a:ext cx="143375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Figure 2 </a:t>
            </a:r>
            <a:r>
              <a:rPr lang="en-US" sz="2800" i="1" dirty="0"/>
              <a:t>MCNP model of heterogenized and heterogenized WCLL (left) and HCPB (right) breeding blanket models.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DB5C738-FCA7-0A63-4251-B98F6A7F9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694682"/>
              </p:ext>
            </p:extLst>
          </p:nvPr>
        </p:nvGraphicFramePr>
        <p:xfrm>
          <a:off x="820717" y="23662829"/>
          <a:ext cx="13608000" cy="3031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8000">
                  <a:extLst>
                    <a:ext uri="{9D8B030D-6E8A-4147-A177-3AD203B41FA5}">
                      <a16:colId xmlns:a16="http://schemas.microsoft.com/office/drawing/2014/main" val="1519130155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593095357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3335662551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2807612419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2508892378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23101018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endParaRPr lang="lt-LT" sz="2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</a:rPr>
                        <a:t>Activity </a:t>
                      </a:r>
                      <a:endParaRPr lang="lt-LT" sz="2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37737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lt-LT" sz="28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b="1" u="none" strike="noStrike" dirty="0">
                          <a:effectLst/>
                        </a:rPr>
                        <a:t>1s.</a:t>
                      </a:r>
                      <a:endParaRPr lang="lt-LT" sz="2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b="1" u="none" strike="noStrike" dirty="0">
                          <a:effectLst/>
                        </a:rPr>
                        <a:t>1y.</a:t>
                      </a:r>
                      <a:endParaRPr lang="lt-LT" sz="2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b="1" u="none" strike="noStrike">
                          <a:effectLst/>
                        </a:rPr>
                        <a:t>10y.</a:t>
                      </a:r>
                      <a:endParaRPr lang="lt-LT" sz="28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b="1" u="none" strike="noStrike" dirty="0">
                          <a:effectLst/>
                        </a:rPr>
                        <a:t>50y</a:t>
                      </a:r>
                      <a:endParaRPr lang="lt-LT" sz="2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b="1" u="none" strike="noStrike" dirty="0">
                          <a:effectLst/>
                        </a:rPr>
                        <a:t>100y.</a:t>
                      </a:r>
                      <a:endParaRPr lang="lt-LT" sz="2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00964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b="1" u="none" strike="noStrike" dirty="0">
                          <a:effectLst/>
                        </a:rPr>
                        <a:t>Pure</a:t>
                      </a:r>
                      <a:endParaRPr lang="lt-LT" sz="2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187</a:t>
                      </a:r>
                      <a:r>
                        <a:rPr lang="lt-LT" sz="2800" u="none" strike="noStrike" dirty="0">
                          <a:effectLst/>
                        </a:rPr>
                        <a:t>W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181</a:t>
                      </a:r>
                      <a:r>
                        <a:rPr lang="lt-LT" sz="2800" u="none" strike="noStrike" dirty="0">
                          <a:effectLst/>
                        </a:rPr>
                        <a:t>W/</a:t>
                      </a:r>
                      <a:r>
                        <a:rPr lang="lt-LT" sz="2800" u="none" strike="noStrike" baseline="30000" dirty="0">
                          <a:effectLst/>
                        </a:rPr>
                        <a:t>185</a:t>
                      </a:r>
                      <a:r>
                        <a:rPr lang="lt-LT" sz="2800" u="none" strike="noStrike" dirty="0">
                          <a:effectLst/>
                        </a:rPr>
                        <a:t>W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179</a:t>
                      </a:r>
                      <a:r>
                        <a:rPr lang="lt-LT" sz="2800" u="none" strike="noStrike" dirty="0">
                          <a:effectLst/>
                        </a:rPr>
                        <a:t>Ta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3</a:t>
                      </a:r>
                      <a:r>
                        <a:rPr lang="lt-LT" sz="2800" u="none" strike="noStrike" dirty="0">
                          <a:effectLst/>
                        </a:rPr>
                        <a:t>H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186</a:t>
                      </a:r>
                      <a:r>
                        <a:rPr lang="lt-LT" sz="2800" u="none" strike="noStrike" dirty="0">
                          <a:effectLst/>
                        </a:rPr>
                        <a:t>Re/</a:t>
                      </a:r>
                      <a:r>
                        <a:rPr lang="lt-LT" sz="2800" u="none" strike="noStrike" baseline="30000" dirty="0">
                          <a:effectLst/>
                        </a:rPr>
                        <a:t>186m</a:t>
                      </a:r>
                      <a:r>
                        <a:rPr lang="lt-LT" sz="2800" u="none" strike="noStrike" dirty="0">
                          <a:effectLst/>
                        </a:rPr>
                        <a:t>Re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606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b="1" u="none" strike="noStrike" dirty="0" err="1">
                          <a:effectLst/>
                        </a:rPr>
                        <a:t>Alloy</a:t>
                      </a:r>
                      <a:endParaRPr lang="lt-LT" sz="2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187</a:t>
                      </a:r>
                      <a:r>
                        <a:rPr lang="lt-LT" sz="2800" u="none" strike="noStrike" dirty="0">
                          <a:effectLst/>
                        </a:rPr>
                        <a:t>W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181</a:t>
                      </a:r>
                      <a:r>
                        <a:rPr lang="lt-LT" sz="2800" u="none" strike="noStrike" dirty="0">
                          <a:effectLst/>
                        </a:rPr>
                        <a:t>W/</a:t>
                      </a:r>
                      <a:r>
                        <a:rPr lang="lt-LT" sz="2800" u="none" strike="noStrike" baseline="30000" dirty="0">
                          <a:effectLst/>
                        </a:rPr>
                        <a:t>185</a:t>
                      </a:r>
                      <a:r>
                        <a:rPr lang="lt-LT" sz="2800" u="none" strike="noStrike" dirty="0">
                          <a:effectLst/>
                        </a:rPr>
                        <a:t>W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179</a:t>
                      </a:r>
                      <a:r>
                        <a:rPr lang="lt-LT" sz="2800" u="none" strike="noStrike" dirty="0">
                          <a:effectLst/>
                        </a:rPr>
                        <a:t>Ta/</a:t>
                      </a:r>
                      <a:r>
                        <a:rPr lang="en-US" sz="2800" u="none" strike="noStrike" baseline="30000" dirty="0">
                          <a:effectLst/>
                        </a:rPr>
                        <a:t>60</a:t>
                      </a:r>
                      <a:r>
                        <a:rPr lang="lt-LT" sz="2800" u="none" strike="noStrike" dirty="0" err="1">
                          <a:effectLst/>
                        </a:rPr>
                        <a:t>Co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93m</a:t>
                      </a:r>
                      <a:r>
                        <a:rPr lang="lt-LT" sz="2800" u="none" strike="noStrike" dirty="0">
                          <a:effectLst/>
                        </a:rPr>
                        <a:t>Nb/</a:t>
                      </a:r>
                      <a:r>
                        <a:rPr lang="lt-LT" sz="2800" u="none" strike="noStrike" baseline="30000" dirty="0">
                          <a:effectLst/>
                        </a:rPr>
                        <a:t>60</a:t>
                      </a:r>
                      <a:r>
                        <a:rPr lang="lt-LT" sz="2800" u="none" strike="noStrike" dirty="0">
                          <a:effectLst/>
                        </a:rPr>
                        <a:t>Co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91</a:t>
                      </a:r>
                      <a:r>
                        <a:rPr lang="lt-LT" sz="2800" u="none" strike="noStrike" dirty="0">
                          <a:effectLst/>
                        </a:rPr>
                        <a:t>Nb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5526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lt-LT" sz="2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</a:rPr>
                        <a:t>Contact dose rate </a:t>
                      </a:r>
                      <a:r>
                        <a:rPr lang="lt-LT" sz="2800" b="1" u="none" strike="noStrike" dirty="0">
                          <a:effectLst/>
                        </a:rPr>
                        <a:t> </a:t>
                      </a:r>
                      <a:endParaRPr lang="lt-LT" sz="2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57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b="1" u="none" strike="noStrike" dirty="0">
                          <a:effectLst/>
                        </a:rPr>
                        <a:t>Pure</a:t>
                      </a:r>
                      <a:endParaRPr lang="lt-LT" sz="2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187</a:t>
                      </a:r>
                      <a:r>
                        <a:rPr lang="lt-LT" sz="2800" u="none" strike="noStrike" dirty="0">
                          <a:effectLst/>
                        </a:rPr>
                        <a:t>W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182</a:t>
                      </a:r>
                      <a:r>
                        <a:rPr lang="lt-LT" sz="2800" u="none" strike="noStrike" dirty="0">
                          <a:effectLst/>
                        </a:rPr>
                        <a:t>Ta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179</a:t>
                      </a:r>
                      <a:r>
                        <a:rPr lang="lt-LT" sz="2800" u="none" strike="noStrike" dirty="0">
                          <a:effectLst/>
                        </a:rPr>
                        <a:t>Ta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178n</a:t>
                      </a:r>
                      <a:r>
                        <a:rPr lang="lt-LT" sz="2800" u="none" strike="noStrike" dirty="0">
                          <a:effectLst/>
                        </a:rPr>
                        <a:t>Hf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178n</a:t>
                      </a:r>
                      <a:r>
                        <a:rPr lang="lt-LT" sz="2800" u="none" strike="noStrike" dirty="0">
                          <a:effectLst/>
                        </a:rPr>
                        <a:t>Hf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3758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b="1" u="none" strike="noStrike" dirty="0" err="1">
                          <a:effectLst/>
                        </a:rPr>
                        <a:t>Alloy</a:t>
                      </a:r>
                      <a:endParaRPr lang="lt-LT" sz="2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187</a:t>
                      </a:r>
                      <a:r>
                        <a:rPr lang="lt-LT" sz="2800" u="none" strike="noStrike" dirty="0">
                          <a:effectLst/>
                        </a:rPr>
                        <a:t>W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182</a:t>
                      </a:r>
                      <a:r>
                        <a:rPr lang="lt-LT" sz="2800" u="none" strike="noStrike" dirty="0">
                          <a:effectLst/>
                        </a:rPr>
                        <a:t>Ta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60</a:t>
                      </a:r>
                      <a:r>
                        <a:rPr lang="lt-LT" sz="2800" u="none" strike="noStrike" dirty="0">
                          <a:effectLst/>
                        </a:rPr>
                        <a:t>Co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60</a:t>
                      </a:r>
                      <a:r>
                        <a:rPr lang="lt-LT" sz="2800" u="none" strike="noStrike" dirty="0">
                          <a:effectLst/>
                        </a:rPr>
                        <a:t>Co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2800" u="none" strike="noStrike" baseline="30000" dirty="0">
                          <a:effectLst/>
                        </a:rPr>
                        <a:t>108m</a:t>
                      </a:r>
                      <a:r>
                        <a:rPr lang="lt-LT" sz="2800" u="none" strike="noStrike" dirty="0">
                          <a:effectLst/>
                        </a:rPr>
                        <a:t>Ag</a:t>
                      </a:r>
                      <a:endParaRPr lang="lt-LT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308909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89AA052-30A5-9663-14F4-8645B0113557}"/>
              </a:ext>
            </a:extLst>
          </p:cNvPr>
          <p:cNvSpPr/>
          <p:nvPr/>
        </p:nvSpPr>
        <p:spPr>
          <a:xfrm>
            <a:off x="796015" y="22732537"/>
            <a:ext cx="5998133" cy="833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en-GB" sz="28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Table 1.</a:t>
            </a:r>
            <a:r>
              <a:rPr lang="en-GB" sz="28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Dominance radionuclides:</a:t>
            </a:r>
            <a:endParaRPr lang="en-US" sz="2800" b="1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248">
            <a:extLst>
              <a:ext uri="{FF2B5EF4-FFF2-40B4-BE49-F238E27FC236}">
                <a16:creationId xmlns:a16="http://schemas.microsoft.com/office/drawing/2014/main" id="{868D659F-0B03-42D9-8147-631859DCB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066529"/>
            <a:ext cx="30275212" cy="769441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</a:ln>
        </p:spPr>
        <p:txBody>
          <a:bodyPr wrap="square">
            <a:spAutoFit/>
          </a:bodyPr>
          <a:lstStyle>
            <a:defPPr>
              <a:defRPr kern="1200" smtId="4294967295"/>
            </a:defPPr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4400" b="1" dirty="0">
                <a:solidFill>
                  <a:schemeClr val="bg1"/>
                </a:solidFill>
                <a:latin typeface="+mn-lt"/>
                <a:ea typeface="SimSun" pitchFamily="2" charset="-122"/>
                <a:cs typeface="Lucida Sans" pitchFamily="34" charset="0"/>
              </a:rPr>
              <a:t>RESULTS</a:t>
            </a:r>
            <a:endParaRPr lang="en-US" altLang="zh-CN" sz="3200" b="1" dirty="0">
              <a:solidFill>
                <a:schemeClr val="bg1"/>
              </a:solidFill>
              <a:latin typeface="+mn-lt"/>
              <a:ea typeface="SimSun" pitchFamily="2" charset="-122"/>
              <a:cs typeface="Lucida Sans" pitchFamily="34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7D16C7C5-20E2-7C1D-AD03-456E7F048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891182"/>
              </p:ext>
            </p:extLst>
          </p:nvPr>
        </p:nvGraphicFramePr>
        <p:xfrm>
          <a:off x="15242244" y="23565969"/>
          <a:ext cx="14236956" cy="312834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581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1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1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1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18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18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818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818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818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82087"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Case A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>
                          <a:effectLst/>
                        </a:rPr>
                        <a:t>Case B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Case C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Case D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Case 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Case F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Case G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Case H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8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average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2.59E+18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8.48E+17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3.88E+17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3.18E+18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2.24E+18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3.24E+17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3.06E+17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2.37E+18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208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max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3.60E+18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2.17E+18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9.56E+17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6.34E+18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3.08E+18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6.78E+17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7.53E+17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4.79E+18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208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min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2.61E+18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9.72E+16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2.10E+15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1.85E+17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1.13E+18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7.91E+16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1.77E+15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1.30E+17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288A8139-B70C-7DE2-54E5-0C6287FEAC8E}"/>
              </a:ext>
            </a:extLst>
          </p:cNvPr>
          <p:cNvSpPr/>
          <p:nvPr/>
        </p:nvSpPr>
        <p:spPr>
          <a:xfrm>
            <a:off x="15242244" y="22999994"/>
            <a:ext cx="10124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Aft>
                <a:spcPts val="0"/>
              </a:spcAft>
            </a:pPr>
            <a:r>
              <a:rPr lang="en-GB" sz="24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Table 2.</a:t>
            </a:r>
            <a:r>
              <a:rPr lang="en-GB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en-GB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min</a:t>
            </a:r>
            <a:r>
              <a:rPr lang="lt-LT" sz="2400" dirty="0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imum</a:t>
            </a:r>
            <a:r>
              <a:rPr lang="en-GB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and maximum dose rates in all cases (µ</a:t>
            </a:r>
            <a:r>
              <a:rPr lang="en-GB" sz="2400" dirty="0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en-GB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/h)</a:t>
            </a:r>
            <a:endParaRPr lang="en-US" sz="2400" b="1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4134B95-37A9-410F-EB18-9126A8A3346A}"/>
              </a:ext>
            </a:extLst>
          </p:cNvPr>
          <p:cNvSpPr/>
          <p:nvPr/>
        </p:nvSpPr>
        <p:spPr>
          <a:xfrm>
            <a:off x="2552049" y="27108185"/>
            <a:ext cx="1174011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Aft>
                <a:spcPts val="0"/>
              </a:spcAft>
            </a:pPr>
            <a:r>
              <a:rPr lang="en-US" sz="2800" b="1" dirty="0">
                <a:latin typeface="+mn-lt"/>
                <a:ea typeface="Malgun Gothic" panose="020B0503020000020004" pitchFamily="34" charset="-127"/>
                <a:cs typeface="Times" panose="02020603050405020304" pitchFamily="18" charset="0"/>
              </a:rPr>
              <a:t>Figure 3. </a:t>
            </a:r>
            <a:r>
              <a:rPr lang="en-US" sz="2800" dirty="0">
                <a:latin typeface="+mn-lt"/>
                <a:ea typeface="Malgun Gothic" panose="020B0503020000020004" pitchFamily="34" charset="-127"/>
                <a:cs typeface="Times" panose="02020603050405020304" pitchFamily="18" charset="0"/>
              </a:rPr>
              <a:t>The averaged specific activity</a:t>
            </a:r>
            <a:r>
              <a:rPr lang="en-US" sz="2800" dirty="0">
                <a:latin typeface="+mn-lt"/>
                <a:cs typeface="Times" panose="02020603050405020304" pitchFamily="18" charset="0"/>
              </a:rPr>
              <a:t> in all evaluated cases</a:t>
            </a:r>
            <a:endParaRPr lang="en-US" sz="2800" dirty="0">
              <a:effectLst/>
              <a:latin typeface="+mn-lt"/>
              <a:ea typeface="Malgun Gothic" panose="020B0503020000020004" pitchFamily="34" charset="-127"/>
              <a:cs typeface="Times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EB8FF34-1369-9499-FB69-4726D5D5E9C1}"/>
              </a:ext>
            </a:extLst>
          </p:cNvPr>
          <p:cNvSpPr/>
          <p:nvPr/>
        </p:nvSpPr>
        <p:spPr>
          <a:xfrm>
            <a:off x="486956" y="33796600"/>
            <a:ext cx="6638718" cy="858677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Material Effect: Pure vs. </a:t>
            </a:r>
            <a:r>
              <a:rPr lang="lt-LT" sz="3200" b="1" kern="0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Alloy</a:t>
            </a:r>
            <a:endParaRPr lang="en-US" sz="3200" kern="100" noProof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WCLL Divertor:</a:t>
            </a:r>
            <a:endParaRPr lang="en-US" sz="2800" kern="100" noProof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 Day Post-Shutdown: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~3% 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Later Trend: 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Increases from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13% to 90%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HCPB Divertor:</a:t>
            </a:r>
            <a:endParaRPr lang="en-US" sz="2800" kern="100" noProof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Initial difference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9%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rising to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~100%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Exceptions 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at 1 &amp; 3 days: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7%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8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Breeding Blanket Armor Analysis</a:t>
            </a:r>
            <a:endParaRPr lang="en-US" sz="2800" kern="100" noProof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Post-shutdown difference:</a:t>
            </a:r>
            <a:endParaRPr lang="en-US" sz="2400" b="1" kern="100" noProof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i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HCPB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 ~</a:t>
            </a:r>
            <a:r>
              <a:rPr lang="en-US" sz="2400" kern="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i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WCLL: 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~</a:t>
            </a:r>
            <a:r>
              <a:rPr lang="en-US" sz="2400" kern="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After 2 Weeks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i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HCPB: 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↓ to </a:t>
            </a:r>
            <a:r>
              <a:rPr lang="en-US" sz="2400" b="1" kern="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en-US" sz="2400" b="1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i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WCLL: 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↓ to </a:t>
            </a:r>
            <a:r>
              <a:rPr lang="en-US" sz="2400" b="1" kern="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en-US" sz="2400" b="1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Later Activity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due to alloy impurities:</a:t>
            </a:r>
            <a:b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Segoe UI Symbol" panose="020B0502040204020203" pitchFamily="34" charset="0"/>
              </a:rPr>
              <a:t>➤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400" kern="0" noProof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lt-LT" sz="2400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400" kern="0" noProof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difference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rises again to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up 100%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en-US" sz="2400" noProof="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63E8062F-C973-2B6D-430F-2927313881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3912" y="19498404"/>
            <a:ext cx="11719989" cy="2404101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5FC643D1-2B06-CC43-7C0D-AB02943AD40E}"/>
              </a:ext>
            </a:extLst>
          </p:cNvPr>
          <p:cNvSpPr/>
          <p:nvPr/>
        </p:nvSpPr>
        <p:spPr>
          <a:xfrm>
            <a:off x="15084491" y="26869774"/>
            <a:ext cx="14676220" cy="224676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800" dirty="0">
                <a:cs typeface="Times New Roman" panose="02020603050405020304" pitchFamily="18" charset="0"/>
              </a:rPr>
              <a:t>Averaged MCNP dose calculations showed that when tungsten alloy is used for the divertor cells, WCLL results are higher by approximately </a:t>
            </a:r>
            <a:r>
              <a:rPr lang="en-US" sz="2800" b="1" dirty="0">
                <a:cs typeface="Times New Roman" panose="02020603050405020304" pitchFamily="18" charset="0"/>
              </a:rPr>
              <a:t>1.25</a:t>
            </a:r>
            <a:r>
              <a:rPr lang="en-US" sz="2800" dirty="0">
                <a:cs typeface="Times New Roman" panose="02020603050405020304" pitchFamily="18" charset="0"/>
              </a:rPr>
              <a:t> times than HCPB and </a:t>
            </a:r>
            <a:r>
              <a:rPr lang="en-US" sz="2800" b="1" dirty="0">
                <a:cs typeface="Times New Roman" panose="02020603050405020304" pitchFamily="18" charset="0"/>
              </a:rPr>
              <a:t>1.34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lt-LT" sz="2800" dirty="0" err="1">
                <a:cs typeface="Times New Roman" panose="02020603050405020304" pitchFamily="18" charset="0"/>
              </a:rPr>
              <a:t>times</a:t>
            </a:r>
            <a:r>
              <a:rPr lang="lt-LT" sz="2800" dirty="0">
                <a:cs typeface="Times New Roman" panose="02020603050405020304" pitchFamily="18" charset="0"/>
              </a:rPr>
              <a:t> </a:t>
            </a:r>
            <a:r>
              <a:rPr lang="en-US" sz="2800" dirty="0">
                <a:cs typeface="Times New Roman" panose="02020603050405020304" pitchFamily="18" charset="0"/>
              </a:rPr>
              <a:t>when used for BB </a:t>
            </a:r>
            <a:r>
              <a:rPr lang="en-US" sz="2800" dirty="0" err="1">
                <a:cs typeface="Times New Roman" panose="02020603050405020304" pitchFamily="18" charset="0"/>
              </a:rPr>
              <a:t>armour</a:t>
            </a:r>
            <a:r>
              <a:rPr lang="en-US" sz="2800" dirty="0">
                <a:cs typeface="Times New Roman" panose="02020603050405020304" pitchFamily="18" charset="0"/>
              </a:rPr>
              <a:t>. When pure tungsten is used, WCLL model values are higher </a:t>
            </a:r>
            <a:r>
              <a:rPr lang="en-US" sz="2800" b="1" dirty="0">
                <a:cs typeface="Times New Roman" panose="02020603050405020304" pitchFamily="18" charset="0"/>
              </a:rPr>
              <a:t>1.16</a:t>
            </a:r>
            <a:r>
              <a:rPr lang="en-US" sz="2800" dirty="0">
                <a:cs typeface="Times New Roman" panose="02020603050405020304" pitchFamily="18" charset="0"/>
              </a:rPr>
              <a:t> and </a:t>
            </a:r>
            <a:r>
              <a:rPr lang="en-US" sz="2800" b="1" dirty="0">
                <a:cs typeface="Times New Roman" panose="02020603050405020304" pitchFamily="18" charset="0"/>
              </a:rPr>
              <a:t>2.16</a:t>
            </a:r>
            <a:r>
              <a:rPr lang="en-US" sz="2800" dirty="0">
                <a:cs typeface="Times New Roman" panose="02020603050405020304" pitchFamily="18" charset="0"/>
              </a:rPr>
              <a:t> times.</a:t>
            </a:r>
            <a:r>
              <a:rPr lang="lt-LT" sz="2800" dirty="0"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>
                <a:cs typeface="Times New Roman" panose="02020603050405020304" pitchFamily="18" charset="0"/>
              </a:rPr>
              <a:t>In the comparison of the same component but different material, Pure tungsten values are higher almost</a:t>
            </a:r>
            <a:r>
              <a:rPr lang="en-US" sz="2800" b="1" dirty="0">
                <a:cs typeface="Times New Roman" panose="02020603050405020304" pitchFamily="18" charset="0"/>
              </a:rPr>
              <a:t> 7 </a:t>
            </a:r>
            <a:r>
              <a:rPr lang="en-US" sz="2800" dirty="0">
                <a:cs typeface="Times New Roman" panose="02020603050405020304" pitchFamily="18" charset="0"/>
              </a:rPr>
              <a:t>times in divertor cells and </a:t>
            </a:r>
            <a:r>
              <a:rPr lang="en-US" sz="2800" b="1" dirty="0">
                <a:cs typeface="Times New Roman" panose="02020603050405020304" pitchFamily="18" charset="0"/>
              </a:rPr>
              <a:t>3</a:t>
            </a:r>
            <a:r>
              <a:rPr lang="en-US" sz="2800" dirty="0">
                <a:cs typeface="Times New Roman" panose="02020603050405020304" pitchFamily="18" charset="0"/>
              </a:rPr>
              <a:t> times lower in breeding blanket </a:t>
            </a:r>
            <a:r>
              <a:rPr lang="en-US" sz="2800" dirty="0" err="1">
                <a:cs typeface="Times New Roman" panose="02020603050405020304" pitchFamily="18" charset="0"/>
              </a:rPr>
              <a:t>armour</a:t>
            </a:r>
            <a:r>
              <a:rPr lang="en-US" sz="2800" dirty="0">
                <a:cs typeface="Times New Roman" panose="02020603050405020304" pitchFamily="18" charset="0"/>
              </a:rPr>
              <a:t> cells</a:t>
            </a:r>
            <a:r>
              <a:rPr lang="lt-LT" sz="2800" dirty="0">
                <a:cs typeface="Times New Roman" panose="02020603050405020304" pitchFamily="18" charset="0"/>
              </a:rPr>
              <a:t>.</a:t>
            </a:r>
            <a:endParaRPr lang="en-GB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6" name="Picture 35" descr="LEI logo with text (web version)">
            <a:extLst>
              <a:ext uri="{FF2B5EF4-FFF2-40B4-BE49-F238E27FC236}">
                <a16:creationId xmlns:a16="http://schemas.microsoft.com/office/drawing/2014/main" id="{5FE7D58F-BF92-A5F7-E145-6561704726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553"/>
          <a:stretch/>
        </p:blipFill>
        <p:spPr bwMode="auto">
          <a:xfrm>
            <a:off x="820717" y="3571292"/>
            <a:ext cx="2748526" cy="2604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A37EB843-539F-6F7F-7F8D-39AA76F0D2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607541" y="29775975"/>
            <a:ext cx="7774059" cy="5800177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4EB2D1DC-7270-9422-403A-1FF8F45397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802619" y="29647992"/>
            <a:ext cx="7558199" cy="5710204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DCFD58D5-8B96-5242-F467-679384AED4E8}"/>
              </a:ext>
            </a:extLst>
          </p:cNvPr>
          <p:cNvSpPr/>
          <p:nvPr/>
        </p:nvSpPr>
        <p:spPr>
          <a:xfrm>
            <a:off x="17306158" y="29171420"/>
            <a:ext cx="1174011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Aft>
                <a:spcPts val="0"/>
              </a:spcAft>
            </a:pPr>
            <a:r>
              <a:rPr lang="en-US" sz="2800" b="1" dirty="0">
                <a:latin typeface="+mn-lt"/>
                <a:ea typeface="Malgun Gothic" panose="020B0503020000020004" pitchFamily="34" charset="-127"/>
                <a:cs typeface="Times" panose="02020603050405020304" pitchFamily="18" charset="0"/>
              </a:rPr>
              <a:t>Figure 4. </a:t>
            </a:r>
            <a:r>
              <a:rPr lang="en-US" sz="2800" dirty="0">
                <a:latin typeface="+mn-lt"/>
                <a:ea typeface="Malgun Gothic" panose="020B0503020000020004" pitchFamily="34" charset="-127"/>
                <a:cs typeface="Times" panose="02020603050405020304" pitchFamily="18" charset="0"/>
              </a:rPr>
              <a:t>The average contact dose rate </a:t>
            </a:r>
            <a:r>
              <a:rPr lang="en-US" sz="2800" dirty="0">
                <a:latin typeface="+mn-lt"/>
                <a:cs typeface="Times" panose="02020603050405020304" pitchFamily="18" charset="0"/>
              </a:rPr>
              <a:t>in all evaluated cases</a:t>
            </a:r>
            <a:endParaRPr lang="en-US" sz="2800" dirty="0">
              <a:effectLst/>
              <a:latin typeface="+mn-lt"/>
              <a:ea typeface="Malgun Gothic" panose="020B0503020000020004" pitchFamily="34" charset="-127"/>
              <a:cs typeface="Times" panose="02020603050405020304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0D8F02C-7A9E-DB7B-E448-40372164C31E}"/>
              </a:ext>
            </a:extLst>
          </p:cNvPr>
          <p:cNvSpPr/>
          <p:nvPr/>
        </p:nvSpPr>
        <p:spPr>
          <a:xfrm>
            <a:off x="7765231" y="34513931"/>
            <a:ext cx="6526932" cy="75621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BB Model Effect: HCPB vs. WCLL </a:t>
            </a:r>
            <a:endParaRPr lang="lt-LT" sz="3200" b="1" kern="0" noProof="0" dirty="0"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Divertor (Pure)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After shutdown: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8%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1–100 years: 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↓ to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4%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↑ to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20%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Divertor (Alloy)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After shutdown: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16%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1–1000 years: 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↓ to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6%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↑ to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11%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Armor Components (Pure)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Immediate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7%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 week–1 year: 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↓ from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3%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0.02%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End of period: 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↑ to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12%</a:t>
            </a:r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Armor Components (Alloy)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Average: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3%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u="sng" kern="0" noProof="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Peak at 10 years: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12%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2400" noProof="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4AE5DF2-905A-AAB8-B0D6-45307DE11010}"/>
              </a:ext>
            </a:extLst>
          </p:cNvPr>
          <p:cNvSpPr/>
          <p:nvPr/>
        </p:nvSpPr>
        <p:spPr>
          <a:xfrm>
            <a:off x="23430660" y="35406770"/>
            <a:ext cx="6048539" cy="700679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BB Model Effect: HCPB vs. WCLL </a:t>
            </a:r>
            <a:endParaRPr lang="lt-LT" sz="2800" b="1" kern="0" noProof="0" dirty="0"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Divertor (Pure Tungsten)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After shutdown: 1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8%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kern="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 years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 ↓ to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4%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Divertor (Tungsten Alloy)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After shutdown: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21%</a:t>
            </a:r>
            <a:endParaRPr lang="en-US" sz="2400" b="1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kern="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month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 ↓ to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6%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kern="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 years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 ↑ to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11%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Armor Components (Pure)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Average: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0.3%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u="sng" kern="0" noProof="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Armor Components (Alloy)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Immediate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5%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 week–10 year: 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↑ from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13%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26%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u="sng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End of period: 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↑ to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2%</a:t>
            </a:r>
            <a:endParaRPr lang="en-US" sz="2400" kern="100" noProof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324A43B-48F5-28ED-E681-BF1767937321}"/>
              </a:ext>
            </a:extLst>
          </p:cNvPr>
          <p:cNvSpPr/>
          <p:nvPr/>
        </p:nvSpPr>
        <p:spPr>
          <a:xfrm>
            <a:off x="15137602" y="35814541"/>
            <a:ext cx="7319259" cy="619124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kern="0" noProof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Material Effect: Pure vs. </a:t>
            </a:r>
            <a:r>
              <a:rPr lang="lt-LT" sz="3200" b="1" kern="0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Alloy</a:t>
            </a:r>
            <a:endParaRPr lang="en-US" sz="3200" kern="100" noProof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lt-LT" sz="2800" b="1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Divertor</a:t>
            </a:r>
            <a:r>
              <a:rPr lang="lt-LT" sz="2800" b="1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800" b="1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Cells</a:t>
            </a:r>
            <a:r>
              <a:rPr lang="lt-LT" sz="2800" b="1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lt-LT" sz="2800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lt-LT" sz="2400" b="1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Up to 1 </a:t>
            </a:r>
            <a:r>
              <a:rPr lang="lt-LT" sz="2400" b="1" kern="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Week</a:t>
            </a:r>
            <a:r>
              <a:rPr lang="lt-LT" sz="2400" b="1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b="1" kern="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Post-Shutdown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Segoe UI Symbol" panose="020B0502040204020203" pitchFamily="34" charset="0"/>
              </a:rPr>
              <a:t>➤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kern="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Alloy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kern="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b="1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~15% </a:t>
            </a:r>
            <a:r>
              <a:rPr lang="lt-LT" sz="2400" b="1" kern="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kern="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contact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kern="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dose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rate</a:t>
            </a:r>
            <a:endParaRPr lang="lt-LT" sz="2400" kern="1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lt-LT" sz="2400" b="1" kern="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Later</a:t>
            </a:r>
            <a:r>
              <a:rPr lang="lt-LT" sz="2400" b="1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b="1" kern="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Segoe UI Symbol" panose="020B0502040204020203" pitchFamily="34" charset="0"/>
              </a:rPr>
              <a:t>➤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Alloy shows </a:t>
            </a:r>
            <a:r>
              <a:rPr lang="lt-LT" sz="2400" b="1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~27%</a:t>
            </a:r>
            <a:r>
              <a:rPr lang="en-US" sz="2400" b="1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higher </a:t>
            </a:r>
            <a:r>
              <a:rPr lang="en-US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and</a:t>
            </a:r>
            <a:r>
              <a:rPr lang="en-US" sz="2400" b="1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↑ to </a:t>
            </a:r>
            <a:r>
              <a:rPr lang="en-US" sz="2400" b="1" kern="0" noProof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200%</a:t>
            </a:r>
            <a:endParaRPr lang="lt-LT" sz="2400" kern="1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lt-LT" sz="2800" b="1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Breeding</a:t>
            </a:r>
            <a:r>
              <a:rPr lang="lt-LT" sz="2800" b="1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800" b="1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Blanket</a:t>
            </a:r>
            <a:r>
              <a:rPr lang="lt-LT" sz="2800" b="1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800" b="1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Armors</a:t>
            </a:r>
            <a:endParaRPr lang="lt-LT" sz="2800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2400" b="1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Initially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b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Segoe UI Symbol" panose="020B0502040204020203" pitchFamily="34" charset="0"/>
              </a:rPr>
              <a:t>➤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Pure </a:t>
            </a:r>
            <a:r>
              <a:rPr lang="lt-LT" sz="2400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tungsten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400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shows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400" b="1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~25% </a:t>
            </a:r>
            <a:r>
              <a:rPr lang="lt-LT" sz="2400" b="1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higher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400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dose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rate</a:t>
            </a:r>
            <a:endParaRPr lang="lt-LT" sz="2400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lt-LT" sz="2400" b="1" kern="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Later</a:t>
            </a:r>
            <a:r>
              <a:rPr lang="lt-LT" sz="2400" b="1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b="1" kern="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Segoe UI Symbol" panose="020B0502040204020203" pitchFamily="34" charset="0"/>
              </a:rPr>
              <a:t>➤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kern="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kern="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reaches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b="1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~27%</a:t>
            </a:r>
            <a:endParaRPr lang="lt-LT" sz="2400" kern="1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2400" b="1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Due</a:t>
            </a:r>
            <a:r>
              <a:rPr lang="lt-LT" sz="2400" b="1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lt-LT" sz="2400" b="1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Impurities</a:t>
            </a:r>
            <a:r>
              <a:rPr lang="lt-LT" sz="2400" b="1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400" b="1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in</a:t>
            </a:r>
            <a:r>
              <a:rPr lang="lt-LT" sz="2400" b="1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400" b="1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Alloy</a:t>
            </a:r>
            <a:r>
              <a:rPr lang="lt-LT" sz="2400" b="1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400" b="1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Composition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b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Segoe UI Symbol" panose="020B0502040204020203" pitchFamily="34" charset="0"/>
              </a:rPr>
              <a:t>➤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400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Contact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400" kern="0" dirty="0" err="1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dose</a:t>
            </a:r>
            <a:r>
              <a:rPr lang="lt-LT" sz="2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rate </a:t>
            </a:r>
            <a:r>
              <a:rPr lang="en-US" sz="2400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difference increase up to </a:t>
            </a:r>
            <a:r>
              <a:rPr lang="lt-LT" sz="2400" b="1" kern="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200%</a:t>
            </a:r>
            <a:endParaRPr lang="lt-LT" sz="2400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30EA5DE-93C0-781D-9B2B-BB35DE3D8E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6346" y="27651579"/>
            <a:ext cx="7650192" cy="612484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D289297-C07C-85AC-F219-1A413D174BF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34578" y="28252963"/>
            <a:ext cx="6872963" cy="5381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785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1765</TotalTime>
  <Words>890</Words>
  <Application>Microsoft Office PowerPoint</Application>
  <PresentationFormat>Custom</PresentationFormat>
  <Paragraphs>154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 Narrow</vt:lpstr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Office Theme</vt:lpstr>
      <vt:lpstr>PowerPoint Presentation</vt:lpstr>
    </vt:vector>
  </TitlesOfParts>
  <Company>IAEA-SG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FUKUYAMA, Yukiko</dc:creator>
  <cp:lastModifiedBy>Breidokaite</cp:lastModifiedBy>
  <cp:revision>148</cp:revision>
  <dcterms:created xsi:type="dcterms:W3CDTF">2018-07-03T09:22:24Z</dcterms:created>
  <dcterms:modified xsi:type="dcterms:W3CDTF">2025-05-21T10:59:13Z</dcterms:modified>
</cp:coreProperties>
</file>