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1035" r:id="rId3"/>
    <p:sldId id="1061" r:id="rId4"/>
    <p:sldId id="612" r:id="rId5"/>
    <p:sldId id="1036" r:id="rId6"/>
    <p:sldId id="1037" r:id="rId7"/>
    <p:sldId id="1044" r:id="rId8"/>
    <p:sldId id="1038" r:id="rId9"/>
    <p:sldId id="917" r:id="rId10"/>
    <p:sldId id="1062" r:id="rId11"/>
    <p:sldId id="1034" r:id="rId12"/>
    <p:sldId id="1005" r:id="rId13"/>
    <p:sldId id="1004" r:id="rId14"/>
    <p:sldId id="959" r:id="rId15"/>
    <p:sldId id="996" r:id="rId16"/>
    <p:sldId id="1047" r:id="rId17"/>
    <p:sldId id="1055" r:id="rId18"/>
    <p:sldId id="1056" r:id="rId19"/>
    <p:sldId id="1057" r:id="rId20"/>
    <p:sldId id="1064" r:id="rId21"/>
    <p:sldId id="1063" r:id="rId22"/>
    <p:sldId id="1058" r:id="rId23"/>
    <p:sldId id="1066" r:id="rId24"/>
    <p:sldId id="1065" r:id="rId25"/>
    <p:sldId id="1059" r:id="rId26"/>
    <p:sldId id="1067" r:id="rId27"/>
    <p:sldId id="1068" r:id="rId28"/>
    <p:sldId id="1069" r:id="rId29"/>
    <p:sldId id="1070" r:id="rId30"/>
    <p:sldId id="1071" r:id="rId31"/>
    <p:sldId id="1072" r:id="rId32"/>
    <p:sldId id="1050" r:id="rId33"/>
    <p:sldId id="1041" r:id="rId34"/>
    <p:sldId id="1048" r:id="rId35"/>
    <p:sldId id="1026" r:id="rId36"/>
    <p:sldId id="1046" r:id="rId37"/>
    <p:sldId id="1033" r:id="rId38"/>
    <p:sldId id="1045" r:id="rId39"/>
    <p:sldId id="101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321296-4FCE-4CA6-B21C-C11BC4DBE6CD}">
          <p14:sldIdLst>
            <p14:sldId id="256"/>
            <p14:sldId id="1035"/>
            <p14:sldId id="1061"/>
            <p14:sldId id="612"/>
            <p14:sldId id="1036"/>
            <p14:sldId id="1037"/>
            <p14:sldId id="1044"/>
            <p14:sldId id="1038"/>
            <p14:sldId id="917"/>
            <p14:sldId id="1062"/>
            <p14:sldId id="1034"/>
            <p14:sldId id="1005"/>
            <p14:sldId id="1004"/>
            <p14:sldId id="959"/>
            <p14:sldId id="996"/>
            <p14:sldId id="1047"/>
            <p14:sldId id="1055"/>
            <p14:sldId id="1056"/>
            <p14:sldId id="1057"/>
            <p14:sldId id="1064"/>
            <p14:sldId id="1063"/>
            <p14:sldId id="1058"/>
            <p14:sldId id="1066"/>
            <p14:sldId id="1065"/>
            <p14:sldId id="1059"/>
            <p14:sldId id="1067"/>
            <p14:sldId id="1068"/>
            <p14:sldId id="1069"/>
            <p14:sldId id="1070"/>
            <p14:sldId id="1071"/>
            <p14:sldId id="1072"/>
            <p14:sldId id="1050"/>
            <p14:sldId id="1041"/>
            <p14:sldId id="1048"/>
            <p14:sldId id="1026"/>
            <p14:sldId id="1046"/>
            <p14:sldId id="1033"/>
            <p14:sldId id="1045"/>
            <p14:sldId id="10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5" autoAdjust="0"/>
    <p:restoredTop sz="94724" autoAdjust="0"/>
  </p:normalViewPr>
  <p:slideViewPr>
    <p:cSldViewPr snapToGrid="0" snapToObjects="1">
      <p:cViewPr varScale="1">
        <p:scale>
          <a:sx n="72" d="100"/>
          <a:sy n="72" d="100"/>
        </p:scale>
        <p:origin x="5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4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0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0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1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383" y="1827169"/>
            <a:ext cx="10334625" cy="1947460"/>
          </a:xfrm>
        </p:spPr>
        <p:txBody>
          <a:bodyPr>
            <a:noAutofit/>
          </a:bodyPr>
          <a:lstStyle/>
          <a:p>
            <a:br>
              <a:rPr lang="es-ES" sz="4400" dirty="0"/>
            </a:br>
            <a:r>
              <a:rPr lang="en-US" sz="4400" dirty="0"/>
              <a:t>Novel methods to derive nuclear reactors antineutrino spectra</a:t>
            </a:r>
            <a:endParaRPr lang="es-E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383" y="4302555"/>
            <a:ext cx="11130784" cy="1259607"/>
          </a:xfrm>
        </p:spPr>
        <p:txBody>
          <a:bodyPr/>
          <a:lstStyle/>
          <a:p>
            <a:r>
              <a:rPr lang="en-US" dirty="0"/>
              <a:t>Andrea Mattera</a:t>
            </a:r>
            <a:r>
              <a:rPr lang="en-US" baseline="30000" dirty="0"/>
              <a:t>1</a:t>
            </a:r>
            <a:r>
              <a:rPr lang="en-US" dirty="0"/>
              <a:t>, Elizabeth McCutchan</a:t>
            </a:r>
            <a:r>
              <a:rPr lang="en-US" baseline="30000" dirty="0"/>
              <a:t>1</a:t>
            </a:r>
            <a:r>
              <a:rPr lang="en-US" dirty="0"/>
              <a:t>, Alejandro Sonzogni</a:t>
            </a:r>
            <a:r>
              <a:rPr lang="en-US" baseline="30000" dirty="0"/>
              <a:t>2</a:t>
            </a:r>
          </a:p>
          <a:p>
            <a:r>
              <a:rPr lang="en-US" i="1" dirty="0"/>
              <a:t>1: National Nuclear Data Center</a:t>
            </a:r>
          </a:p>
          <a:p>
            <a:r>
              <a:rPr lang="en-US" i="1" dirty="0"/>
              <a:t>2: Nuclear Science &amp; Technology Department, sonzogni@bnl.gov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5F34E-2018-6CA1-5B42-E7D06F479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97BBF-DE75-A0C2-D47A-6B1D3B82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0" y="782630"/>
            <a:ext cx="6140811" cy="4873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01DB84-D0E9-1AD9-9171-6E5E369D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28" y="782630"/>
            <a:ext cx="5929672" cy="4788611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9A1A7F2-8391-F147-4D8F-9847975E5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ILL Electron Data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6795B3-C8EE-7576-AE23-FFE511D98F6C}"/>
              </a:ext>
            </a:extLst>
          </p:cNvPr>
          <p:cNvSpPr txBox="1"/>
          <p:nvPr/>
        </p:nvSpPr>
        <p:spPr>
          <a:xfrm>
            <a:off x="3535052" y="5938887"/>
            <a:ext cx="535442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baseline="30000" dirty="0"/>
              <a:t>235</a:t>
            </a:r>
            <a:r>
              <a:rPr lang="en-US" dirty="0"/>
              <a:t>U electron spectrum is the most extensively measured and with the smallest uncertainties.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01B29D-BB51-908A-101D-D40F42EF6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52"/>
          <a:stretch/>
        </p:blipFill>
        <p:spPr>
          <a:xfrm>
            <a:off x="8889477" y="4595600"/>
            <a:ext cx="3184760" cy="21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59F60-08E6-292F-564D-CFC8030F9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6F0A1A-F9C6-4607-45D2-2313E3B9936D}"/>
              </a:ext>
            </a:extLst>
          </p:cNvPr>
          <p:cNvGrpSpPr/>
          <p:nvPr/>
        </p:nvGrpSpPr>
        <p:grpSpPr>
          <a:xfrm>
            <a:off x="981075" y="849039"/>
            <a:ext cx="6785398" cy="3073675"/>
            <a:chOff x="1357113" y="1368785"/>
            <a:chExt cx="6785398" cy="30736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B47574-5061-479B-1E42-0345F159E966}"/>
                </a:ext>
              </a:extLst>
            </p:cNvPr>
            <p:cNvSpPr/>
            <p:nvPr/>
          </p:nvSpPr>
          <p:spPr>
            <a:xfrm>
              <a:off x="6501754" y="3041949"/>
              <a:ext cx="843925" cy="411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884CA11-9246-58CB-969A-9627EF90F446}"/>
                </a:ext>
              </a:extLst>
            </p:cNvPr>
            <p:cNvSpPr/>
            <p:nvPr/>
          </p:nvSpPr>
          <p:spPr>
            <a:xfrm>
              <a:off x="1577788" y="2052918"/>
              <a:ext cx="2300792" cy="2389542"/>
            </a:xfrm>
            <a:prstGeom prst="roundRect">
              <a:avLst/>
            </a:prstGeom>
            <a:pattFill prst="smConfetti">
              <a:fgClr>
                <a:srgbClr val="00B0F0"/>
              </a:fgClr>
              <a:bgClr>
                <a:schemeClr val="bg1"/>
              </a:bgClr>
            </a:pattFill>
            <a:ln w="730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6336A6-C9E5-6DB3-8A2D-4E597DD7247E}"/>
                </a:ext>
              </a:extLst>
            </p:cNvPr>
            <p:cNvSpPr/>
            <p:nvPr/>
          </p:nvSpPr>
          <p:spPr>
            <a:xfrm>
              <a:off x="2629489" y="2912816"/>
              <a:ext cx="197390" cy="620888"/>
            </a:xfrm>
            <a:prstGeom prst="rect">
              <a:avLst/>
            </a:prstGeom>
            <a:pattFill prst="wdUpDiag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360D9F-7792-67ED-38F3-DB852CBEA29F}"/>
                </a:ext>
              </a:extLst>
            </p:cNvPr>
            <p:cNvSpPr/>
            <p:nvPr/>
          </p:nvSpPr>
          <p:spPr>
            <a:xfrm>
              <a:off x="3878580" y="3017520"/>
              <a:ext cx="952500" cy="411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99E752B-6617-62A6-EB3B-C1DF811D7C22}"/>
                </a:ext>
              </a:extLst>
            </p:cNvPr>
            <p:cNvSpPr/>
            <p:nvPr/>
          </p:nvSpPr>
          <p:spPr>
            <a:xfrm>
              <a:off x="4752425" y="2788920"/>
              <a:ext cx="1749330" cy="87630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B71A8-AF89-B814-2940-A239729B1E02}"/>
                </a:ext>
              </a:extLst>
            </p:cNvPr>
            <p:cNvSpPr txBox="1"/>
            <p:nvPr/>
          </p:nvSpPr>
          <p:spPr>
            <a:xfrm>
              <a:off x="4813498" y="2897229"/>
              <a:ext cx="1628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Magnets to determine </a:t>
              </a:r>
              <a:r>
                <a:rPr lang="en-US" b="1" dirty="0" err="1">
                  <a:solidFill>
                    <a:schemeClr val="bg1"/>
                  </a:solidFill>
                </a:rPr>
                <a:t>E</a:t>
              </a:r>
              <a:r>
                <a:rPr lang="en-US" b="1" baseline="-25000" dirty="0" err="1">
                  <a:solidFill>
                    <a:schemeClr val="bg1"/>
                  </a:solidFill>
                </a:rPr>
                <a:t>e</a:t>
              </a:r>
              <a:r>
                <a:rPr lang="en-US" b="1" baseline="-250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EF5C87-E4EB-4763-8177-7811D6E73D17}"/>
                </a:ext>
              </a:extLst>
            </p:cNvPr>
            <p:cNvSpPr txBox="1"/>
            <p:nvPr/>
          </p:nvSpPr>
          <p:spPr>
            <a:xfrm>
              <a:off x="1357113" y="1368785"/>
              <a:ext cx="269338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ILL Reactor</a:t>
              </a:r>
            </a:p>
            <a:p>
              <a:pPr algn="ctr"/>
              <a:r>
                <a:rPr lang="en-US" sz="1600" b="1" dirty="0">
                  <a:latin typeface="Symbol" panose="05050102010706020507" pitchFamily="18" charset="2"/>
                </a:rPr>
                <a:t>F </a:t>
              </a:r>
              <a:r>
                <a:rPr lang="en-US" sz="1600" b="1" dirty="0"/>
                <a:t>~ 10</a:t>
              </a:r>
              <a:r>
                <a:rPr lang="en-US" sz="1600" b="1" baseline="30000" dirty="0"/>
                <a:t>14</a:t>
              </a:r>
              <a:r>
                <a:rPr lang="en-US" sz="1600" b="1" dirty="0"/>
                <a:t> neutrons/cm</a:t>
              </a:r>
              <a:r>
                <a:rPr lang="en-US" sz="1600" b="1" baseline="30000" dirty="0"/>
                <a:t>2</a:t>
              </a:r>
              <a:r>
                <a:rPr lang="en-US" sz="1600" b="1" dirty="0"/>
                <a:t> 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BC6A23-2276-EAB7-CD11-5B53AD70CF2D}"/>
                </a:ext>
              </a:extLst>
            </p:cNvPr>
            <p:cNvSpPr txBox="1"/>
            <p:nvPr/>
          </p:nvSpPr>
          <p:spPr>
            <a:xfrm>
              <a:off x="1631374" y="2211653"/>
              <a:ext cx="2213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baseline="30000" dirty="0"/>
                <a:t>235</a:t>
              </a:r>
              <a:r>
                <a:rPr lang="en-US" b="1" dirty="0"/>
                <a:t>U, </a:t>
              </a:r>
              <a:r>
                <a:rPr lang="en-US" b="1" baseline="30000" dirty="0"/>
                <a:t>239,241</a:t>
              </a:r>
              <a:r>
                <a:rPr lang="en-US" b="1" dirty="0"/>
                <a:t>Pu foils</a:t>
              </a:r>
            </a:p>
            <a:p>
              <a:pPr algn="ctr"/>
              <a:r>
                <a:rPr lang="en-US" sz="1400" b="1" dirty="0"/>
                <a:t>0.1 - 1 mg/cm</a:t>
              </a:r>
              <a:r>
                <a:rPr lang="en-US" sz="1400" b="1" baseline="30000" dirty="0"/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390373-C4C8-9CFA-8579-F5A2AB62C56E}"/>
                </a:ext>
              </a:extLst>
            </p:cNvPr>
            <p:cNvSpPr/>
            <p:nvPr/>
          </p:nvSpPr>
          <p:spPr>
            <a:xfrm>
              <a:off x="3081302" y="3151942"/>
              <a:ext cx="91440" cy="6994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0E9DBF-623A-F75E-679E-118C99950C40}"/>
                </a:ext>
              </a:extLst>
            </p:cNvPr>
            <p:cNvSpPr txBox="1"/>
            <p:nvPr/>
          </p:nvSpPr>
          <p:spPr>
            <a:xfrm>
              <a:off x="2978655" y="2749004"/>
              <a:ext cx="494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e-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0D1ACEF-5D3F-176D-A668-20E87CFE07EA}"/>
                </a:ext>
              </a:extLst>
            </p:cNvPr>
            <p:cNvCxnSpPr/>
            <p:nvPr/>
          </p:nvCxnSpPr>
          <p:spPr>
            <a:xfrm>
              <a:off x="3225699" y="3186916"/>
              <a:ext cx="4094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CB8C2D-CB9E-3598-8B9C-F0A13899E96F}"/>
                </a:ext>
              </a:extLst>
            </p:cNvPr>
            <p:cNvSpPr/>
            <p:nvPr/>
          </p:nvSpPr>
          <p:spPr>
            <a:xfrm>
              <a:off x="7345679" y="2788920"/>
              <a:ext cx="357753" cy="98298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3D509F-5F7E-0343-D2BA-EEFF025A238B}"/>
                </a:ext>
              </a:extLst>
            </p:cNvPr>
            <p:cNvSpPr txBox="1"/>
            <p:nvPr/>
          </p:nvSpPr>
          <p:spPr>
            <a:xfrm>
              <a:off x="6881401" y="1767294"/>
              <a:ext cx="12611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Detectors to count e-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61C958A-2AB5-AE4B-CFF1-40657727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473" y="136558"/>
            <a:ext cx="4196927" cy="5007990"/>
          </a:xfrm>
          <a:prstGeom prst="rect">
            <a:avLst/>
          </a:prstGeom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3F5DD390-58E0-C41F-8E7D-67520239E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723717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Electron spectra measurements at ILL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59821B-F85D-D2B8-E99E-0903E20A5DA6}"/>
              </a:ext>
            </a:extLst>
          </p:cNvPr>
          <p:cNvSpPr txBox="1"/>
          <p:nvPr/>
        </p:nvSpPr>
        <p:spPr>
          <a:xfrm>
            <a:off x="1102134" y="4047140"/>
            <a:ext cx="2635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normalize spectrum, we must know:</a:t>
            </a:r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Foil thickness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Fission cross section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Neutron flux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Detection efficiency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032100-A15F-5395-BB40-6F9F9B2130B0}"/>
              </a:ext>
            </a:extLst>
          </p:cNvPr>
          <p:cNvGrpSpPr/>
          <p:nvPr/>
        </p:nvGrpSpPr>
        <p:grpSpPr>
          <a:xfrm>
            <a:off x="3941605" y="5459781"/>
            <a:ext cx="6421594" cy="923330"/>
            <a:chOff x="3403059" y="5451924"/>
            <a:chExt cx="6421594" cy="9233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7E6C5F-1A27-AAEC-8A2C-3BB49B82CD21}"/>
                </a:ext>
              </a:extLst>
            </p:cNvPr>
            <p:cNvSpPr txBox="1"/>
            <p:nvPr/>
          </p:nvSpPr>
          <p:spPr>
            <a:xfrm>
              <a:off x="3766152" y="5451924"/>
              <a:ext cx="6058501" cy="923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Use </a:t>
              </a:r>
              <a:r>
                <a:rPr lang="en-US" baseline="30000" dirty="0"/>
                <a:t>113</a:t>
              </a:r>
              <a:r>
                <a:rPr lang="en-US" dirty="0"/>
                <a:t>Cd, </a:t>
              </a:r>
              <a:r>
                <a:rPr lang="en-US" baseline="30000" dirty="0"/>
                <a:t>115</a:t>
              </a:r>
              <a:r>
                <a:rPr lang="en-US" dirty="0"/>
                <a:t>In, </a:t>
              </a:r>
              <a:r>
                <a:rPr lang="en-US" baseline="30000" dirty="0"/>
                <a:t>197</a:t>
              </a:r>
              <a:r>
                <a:rPr lang="en-US" dirty="0"/>
                <a:t>Au, and </a:t>
              </a:r>
              <a:r>
                <a:rPr lang="en-US" baseline="30000" dirty="0"/>
                <a:t>207</a:t>
              </a:r>
              <a:r>
                <a:rPr lang="en-US" dirty="0"/>
                <a:t>Pb K conversion electrons following neutron capture, with well known cross sections, electron energies, and electron K conversion coefficients.</a:t>
              </a:r>
            </a:p>
          </p:txBody>
        </p:sp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5381AF5D-ABFB-C069-738A-8AC01D479542}"/>
                </a:ext>
              </a:extLst>
            </p:cNvPr>
            <p:cNvSpPr/>
            <p:nvPr/>
          </p:nvSpPr>
          <p:spPr>
            <a:xfrm>
              <a:off x="3403059" y="5494867"/>
              <a:ext cx="229141" cy="560526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76218A2-B955-505B-42FB-033FC399DF23}"/>
              </a:ext>
            </a:extLst>
          </p:cNvPr>
          <p:cNvSpPr/>
          <p:nvPr/>
        </p:nvSpPr>
        <p:spPr>
          <a:xfrm>
            <a:off x="6969642" y="2276682"/>
            <a:ext cx="202143" cy="982980"/>
          </a:xfrm>
          <a:prstGeom prst="rect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B8D378-7AFC-D1FE-169C-C274225B814C}"/>
              </a:ext>
            </a:extLst>
          </p:cNvPr>
          <p:cNvGrpSpPr/>
          <p:nvPr/>
        </p:nvGrpSpPr>
        <p:grpSpPr>
          <a:xfrm>
            <a:off x="4743452" y="4394026"/>
            <a:ext cx="1883591" cy="1388961"/>
            <a:chOff x="4382397" y="4394026"/>
            <a:chExt cx="1883591" cy="138896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6B3F33-4B77-1DBD-D2F4-A58931A85979}"/>
                </a:ext>
              </a:extLst>
            </p:cNvPr>
            <p:cNvSpPr txBox="1"/>
            <p:nvPr/>
          </p:nvSpPr>
          <p:spPr>
            <a:xfrm>
              <a:off x="4382397" y="4394026"/>
              <a:ext cx="1883591" cy="64633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Well known cross sections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00F32F2-2925-BE50-B0E3-9088730EB26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5324193" y="5040357"/>
              <a:ext cx="5515" cy="3636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EAB1DA-0D95-D455-5A45-28665A2DE786}"/>
                </a:ext>
              </a:extLst>
            </p:cNvPr>
            <p:cNvCxnSpPr>
              <a:cxnSpLocks/>
            </p:cNvCxnSpPr>
            <p:nvPr/>
          </p:nvCxnSpPr>
          <p:spPr>
            <a:xfrm>
              <a:off x="4548658" y="5778252"/>
              <a:ext cx="1717330" cy="473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22486B-13A3-95D3-BD8C-08E897447121}"/>
              </a:ext>
            </a:extLst>
          </p:cNvPr>
          <p:cNvGrpSpPr/>
          <p:nvPr/>
        </p:nvGrpSpPr>
        <p:grpSpPr>
          <a:xfrm>
            <a:off x="6779450" y="3592706"/>
            <a:ext cx="1322796" cy="2170019"/>
            <a:chOff x="6126692" y="3707238"/>
            <a:chExt cx="1322796" cy="217001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CE8F1E-3A6E-88E3-2CA8-03B3D7A87D61}"/>
                </a:ext>
              </a:extLst>
            </p:cNvPr>
            <p:cNvSpPr txBox="1"/>
            <p:nvPr/>
          </p:nvSpPr>
          <p:spPr>
            <a:xfrm>
              <a:off x="6126692" y="3707238"/>
              <a:ext cx="1322796" cy="14773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Not so </a:t>
              </a:r>
              <a:r>
                <a:rPr lang="en-US" b="1" dirty="0"/>
                <a:t>well known </a:t>
              </a:r>
              <a:r>
                <a:rPr lang="en-US" dirty="0"/>
                <a:t>cross section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5C912C1-819E-990F-8D0D-50E644EB70F4}"/>
                </a:ext>
              </a:extLst>
            </p:cNvPr>
            <p:cNvCxnSpPr>
              <a:cxnSpLocks/>
            </p:cNvCxnSpPr>
            <p:nvPr/>
          </p:nvCxnSpPr>
          <p:spPr>
            <a:xfrm>
              <a:off x="6784318" y="5184566"/>
              <a:ext cx="0" cy="3636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D3F873-9478-19D1-2686-6797B975D006}"/>
                </a:ext>
              </a:extLst>
            </p:cNvPr>
            <p:cNvCxnSpPr>
              <a:cxnSpLocks/>
            </p:cNvCxnSpPr>
            <p:nvPr/>
          </p:nvCxnSpPr>
          <p:spPr>
            <a:xfrm>
              <a:off x="6505363" y="5877257"/>
              <a:ext cx="557910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30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678382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baseline="30000" dirty="0">
                <a:solidFill>
                  <a:srgbClr val="0070C0"/>
                </a:solidFill>
              </a:rPr>
              <a:t>207</a:t>
            </a:r>
            <a:r>
              <a:rPr lang="en-US" altLang="en-US" sz="2800" b="1" dirty="0">
                <a:solidFill>
                  <a:srgbClr val="0070C0"/>
                </a:solidFill>
              </a:rPr>
              <a:t>Pb neutron capture cross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9E6A9-4F0F-61D2-EB35-1E8E00F860A1}"/>
              </a:ext>
            </a:extLst>
          </p:cNvPr>
          <p:cNvSpPr txBox="1"/>
          <p:nvPr/>
        </p:nvSpPr>
        <p:spPr>
          <a:xfrm>
            <a:off x="697230" y="751344"/>
            <a:ext cx="103805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 used by ILL to normalize </a:t>
            </a:r>
            <a:r>
              <a:rPr lang="en-US" baseline="30000" dirty="0"/>
              <a:t>235</a:t>
            </a:r>
            <a:r>
              <a:rPr lang="en-US" dirty="0"/>
              <a:t>U spectrum: </a:t>
            </a:r>
            <a:r>
              <a:rPr lang="en-US" b="1" dirty="0">
                <a:solidFill>
                  <a:srgbClr val="0000CC"/>
                </a:solidFill>
              </a:rPr>
              <a:t>712 </a:t>
            </a:r>
            <a:r>
              <a:rPr lang="en-US" sz="1800" b="1" i="0" u="none" strike="noStrike" baseline="0" dirty="0">
                <a:solidFill>
                  <a:srgbClr val="0000CC"/>
                </a:solidFill>
                <a:latin typeface="MTSY"/>
              </a:rPr>
              <a:t>±</a:t>
            </a:r>
            <a:r>
              <a:rPr lang="en-US" b="1" dirty="0">
                <a:solidFill>
                  <a:srgbClr val="0000CC"/>
                </a:solidFill>
              </a:rPr>
              <a:t> 10 mb</a:t>
            </a:r>
            <a:r>
              <a:rPr lang="en-US" dirty="0"/>
              <a:t>, best value available in 1981, 1985.</a:t>
            </a:r>
          </a:p>
          <a:p>
            <a:r>
              <a:rPr lang="en-US" dirty="0"/>
              <a:t>source: </a:t>
            </a:r>
            <a:r>
              <a:rPr lang="en-US" u="sng" dirty="0"/>
              <a:t>1981 S.F. </a:t>
            </a:r>
            <a:r>
              <a:rPr lang="en-US" u="sng" dirty="0" err="1"/>
              <a:t>Mughabghab</a:t>
            </a:r>
            <a:r>
              <a:rPr lang="en-US" u="sng" dirty="0"/>
              <a:t> evaluation</a:t>
            </a:r>
            <a:r>
              <a:rPr lang="en-US" dirty="0"/>
              <a:t>, based on an indirect measurement published in a 1963 conference proceeding.</a:t>
            </a:r>
          </a:p>
          <a:p>
            <a:endParaRPr lang="en-US" dirty="0"/>
          </a:p>
          <a:p>
            <a:r>
              <a:rPr lang="en-US" dirty="0"/>
              <a:t>Value from </a:t>
            </a:r>
            <a:r>
              <a:rPr lang="en-US" u="sng" dirty="0"/>
              <a:t>2018 S.F. Mughabghab evaluation</a:t>
            </a:r>
            <a:r>
              <a:rPr lang="en-US" dirty="0"/>
              <a:t>: </a:t>
            </a:r>
            <a:r>
              <a:rPr lang="en-US" b="1" dirty="0">
                <a:solidFill>
                  <a:srgbClr val="0000CC"/>
                </a:solidFill>
              </a:rPr>
              <a:t>647 </a:t>
            </a:r>
            <a:r>
              <a:rPr lang="en-US" sz="1800" b="1" i="0" u="none" strike="noStrike" baseline="0" dirty="0">
                <a:solidFill>
                  <a:srgbClr val="0000CC"/>
                </a:solidFill>
                <a:latin typeface="MTSY"/>
              </a:rPr>
              <a:t>±</a:t>
            </a:r>
            <a:r>
              <a:rPr lang="en-US" b="1" dirty="0">
                <a:solidFill>
                  <a:srgbClr val="0000CC"/>
                </a:solidFill>
              </a:rPr>
              <a:t> 9 mb</a:t>
            </a:r>
          </a:p>
          <a:p>
            <a:r>
              <a:rPr lang="en-US" dirty="0"/>
              <a:t>Sources: </a:t>
            </a:r>
          </a:p>
          <a:p>
            <a:r>
              <a:rPr lang="en-US" sz="1800" b="0" i="0" u="none" strike="noStrike" baseline="0" dirty="0"/>
              <a:t>610</a:t>
            </a:r>
            <a:r>
              <a:rPr lang="en-US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MTSY"/>
              </a:rPr>
              <a:t>± </a:t>
            </a:r>
            <a:r>
              <a:rPr lang="en-US" sz="1800" b="0" i="0" u="none" strike="noStrike" baseline="0" dirty="0"/>
              <a:t>30 mb, Blackmon </a:t>
            </a:r>
            <a:r>
              <a:rPr lang="en-US" sz="1800" b="0" i="1" u="none" strike="noStrike" baseline="0" dirty="0"/>
              <a:t>et al</a:t>
            </a:r>
            <a:r>
              <a:rPr lang="en-US" sz="1800" b="0" i="0" u="none" strike="noStrike" baseline="0" dirty="0"/>
              <a:t>., </a:t>
            </a:r>
            <a:r>
              <a:rPr lang="en-US" dirty="0"/>
              <a:t>PRC 65, 045801 (2002).</a:t>
            </a:r>
          </a:p>
          <a:p>
            <a:r>
              <a:rPr lang="en-US" sz="1800" b="0" i="0" u="none" strike="noStrike" baseline="0" dirty="0"/>
              <a:t>649 </a:t>
            </a:r>
            <a:r>
              <a:rPr lang="en-US" sz="1800" b="0" i="0" u="none" strike="noStrike" baseline="0" dirty="0">
                <a:latin typeface="MTSY"/>
              </a:rPr>
              <a:t>± 1</a:t>
            </a:r>
            <a:r>
              <a:rPr lang="en-US" sz="1800" b="0" i="0" u="none" strike="noStrike" baseline="0" dirty="0"/>
              <a:t>4 mb, </a:t>
            </a:r>
            <a:r>
              <a:rPr lang="en-US" dirty="0" err="1"/>
              <a:t>Schillebeeckx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EPJA 49, 143 (2013).</a:t>
            </a:r>
          </a:p>
          <a:p>
            <a:endParaRPr lang="en-US" dirty="0"/>
          </a:p>
          <a:p>
            <a:r>
              <a:rPr lang="en-US" dirty="0"/>
              <a:t>Ratio of cross sections: </a:t>
            </a:r>
            <a:r>
              <a:rPr lang="en-US" b="1" dirty="0">
                <a:solidFill>
                  <a:srgbClr val="FF0000"/>
                </a:solidFill>
              </a:rPr>
              <a:t>647 / 712 = 0.908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Larger cross section --&gt; Lower neutron flux --&gt; Larger electron spectrum.</a:t>
            </a:r>
          </a:p>
          <a:p>
            <a:endParaRPr lang="en-US" sz="800" dirty="0"/>
          </a:p>
          <a:p>
            <a:r>
              <a:rPr lang="en-US" dirty="0"/>
              <a:t>For more details, see Phys. Rev. C </a:t>
            </a:r>
            <a:r>
              <a:rPr lang="en-US" b="1" dirty="0"/>
              <a:t>108</a:t>
            </a:r>
            <a:r>
              <a:rPr lang="en-US" dirty="0"/>
              <a:t>, 024617 (2023).</a:t>
            </a:r>
          </a:p>
        </p:txBody>
      </p:sp>
    </p:spTree>
    <p:extLst>
      <p:ext uri="{BB962C8B-B14F-4D97-AF65-F5344CB8AC3E}">
        <p14:creationId xmlns:p14="http://schemas.microsoft.com/office/powerpoint/2010/main" val="3560375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45EB7-3528-4C41-8659-C1EC808AF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23CFF-BB0E-4817-81DC-37D35072C11C}"/>
              </a:ext>
            </a:extLst>
          </p:cNvPr>
          <p:cNvSpPr txBox="1"/>
          <p:nvPr/>
        </p:nvSpPr>
        <p:spPr>
          <a:xfrm>
            <a:off x="271368" y="159283"/>
            <a:ext cx="1096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ORNL delayed gamma and electron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CB5BB-441C-41B3-9CE7-01F341D8FFD8}"/>
              </a:ext>
            </a:extLst>
          </p:cNvPr>
          <p:cNvSpPr txBox="1"/>
          <p:nvPr/>
        </p:nvSpPr>
        <p:spPr>
          <a:xfrm>
            <a:off x="561016" y="1597551"/>
            <a:ext cx="2600855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During our library clean-up, we found three very valuable reports with delayed electron and gamma spectrum following the thermal fission of </a:t>
            </a:r>
            <a:r>
              <a:rPr lang="en-US" baseline="30000" dirty="0"/>
              <a:t>235</a:t>
            </a:r>
            <a:r>
              <a:rPr lang="en-US" dirty="0"/>
              <a:t>U and </a:t>
            </a:r>
            <a:r>
              <a:rPr lang="en-US" baseline="30000" dirty="0"/>
              <a:t>239,241</a:t>
            </a:r>
            <a:r>
              <a:rPr lang="en-US" dirty="0"/>
              <a:t>Pu.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2538F-FB7E-4DBC-8B12-13A9D28B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60" y="1252140"/>
            <a:ext cx="8333548" cy="3570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A7D857-E70B-4EEA-ABD3-8881D208FA7E}"/>
              </a:ext>
            </a:extLst>
          </p:cNvPr>
          <p:cNvSpPr txBox="1"/>
          <p:nvPr/>
        </p:nvSpPr>
        <p:spPr>
          <a:xfrm>
            <a:off x="3246612" y="5832625"/>
            <a:ext cx="798575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one report  available online, which can’t be searched by content.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19AE2-B692-49B8-A0BD-515FA2F3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22" t="23551" r="39446" b="41657"/>
          <a:stretch/>
        </p:blipFill>
        <p:spPr>
          <a:xfrm>
            <a:off x="6224736" y="1141506"/>
            <a:ext cx="4594730" cy="4313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5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ECDFF-3163-4DC9-8B51-0744DEB29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97FA7-D245-4443-B1BA-1AA68EBD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0" y="1941071"/>
            <a:ext cx="6070317" cy="3453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E2723-8E9B-45E1-B5B6-200D666CF0D5}"/>
              </a:ext>
            </a:extLst>
          </p:cNvPr>
          <p:cNvSpPr txBox="1"/>
          <p:nvPr/>
        </p:nvSpPr>
        <p:spPr>
          <a:xfrm>
            <a:off x="964215" y="5423647"/>
            <a:ext cx="488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N. </a:t>
            </a:r>
            <a:r>
              <a:rPr lang="en-US" sz="1400" dirty="0" err="1"/>
              <a:t>Hagura</a:t>
            </a:r>
            <a:r>
              <a:rPr lang="en-US" sz="1400" dirty="0"/>
              <a:t>, T. Yoshida, T. Tachibana, Journal of Nuclear Science and Technology, 43:5, 497 (2012)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942D9-4A6E-3EF1-ECCF-AB3FEE2DA1A7}"/>
              </a:ext>
            </a:extLst>
          </p:cNvPr>
          <p:cNvSpPr txBox="1"/>
          <p:nvPr/>
        </p:nvSpPr>
        <p:spPr>
          <a:xfrm>
            <a:off x="396875" y="775802"/>
            <a:ext cx="56991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Ionizing radiation energy released by the fission products, per unit time as function of time.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Divided in two components, gammas and betas.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20579-73DB-2FF6-F58B-077F40AC815F}"/>
              </a:ext>
            </a:extLst>
          </p:cNvPr>
          <p:cNvSpPr txBox="1"/>
          <p:nvPr/>
        </p:nvSpPr>
        <p:spPr>
          <a:xfrm>
            <a:off x="6849036" y="4823482"/>
            <a:ext cx="5105340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the decay heat values, published in refereed journals, were available.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The electron spectra data, decay heat is proportional to the spectrum energy average, were not.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F4DAF-76FC-04BA-6B3A-4FD1169A5109}"/>
              </a:ext>
            </a:extLst>
          </p:cNvPr>
          <p:cNvSpPr txBox="1"/>
          <p:nvPr/>
        </p:nvSpPr>
        <p:spPr>
          <a:xfrm>
            <a:off x="396875" y="133753"/>
            <a:ext cx="2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Decay Heat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49674F-A9F3-D927-0BBB-E9C4A932930A}"/>
              </a:ext>
            </a:extLst>
          </p:cNvPr>
          <p:cNvCxnSpPr/>
          <p:nvPr/>
        </p:nvCxnSpPr>
        <p:spPr>
          <a:xfrm flipH="1">
            <a:off x="2469823" y="3063711"/>
            <a:ext cx="4089913" cy="452487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49E758F-3C46-3892-C428-6EAA17D43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736" y="175512"/>
            <a:ext cx="5394640" cy="4390169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2853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2" y="89624"/>
            <a:ext cx="432113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Electron Spectra Ratios</a:t>
            </a:r>
          </a:p>
        </p:txBody>
      </p:sp>
      <p:pic>
        <p:nvPicPr>
          <p:cNvPr id="3" name="Picture 2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DDFC467B-552F-84CC-561F-0181119C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4" t="8937" r="12612" b="4697"/>
          <a:stretch/>
        </p:blipFill>
        <p:spPr>
          <a:xfrm>
            <a:off x="2674113" y="1871307"/>
            <a:ext cx="4875647" cy="3970318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CC5355C-1D12-859A-9E67-E1557B99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6" t="8937" r="12844" b="4545"/>
          <a:stretch/>
        </p:blipFill>
        <p:spPr>
          <a:xfrm>
            <a:off x="7549760" y="85876"/>
            <a:ext cx="4321138" cy="3570862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5A52CB0-B3D6-7DC8-5976-06BB2CD3B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4" t="8937" r="11220" b="4545"/>
          <a:stretch/>
        </p:blipFill>
        <p:spPr>
          <a:xfrm>
            <a:off x="7549760" y="3261487"/>
            <a:ext cx="4421200" cy="3570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724A6E-A4DB-11F2-0E64-03FCA772ED39}"/>
              </a:ext>
            </a:extLst>
          </p:cNvPr>
          <p:cNvSpPr txBox="1"/>
          <p:nvPr/>
        </p:nvSpPr>
        <p:spPr>
          <a:xfrm>
            <a:off x="378252" y="717269"/>
            <a:ext cx="6829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the assistance of ENDF/B-VIII.1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decay data and JEFF-3.3 fission yields, we are able to obtain ratios of electron spectra in equilibrium.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A5E87-C55A-B297-BA81-1E199BF0CE1B}"/>
              </a:ext>
            </a:extLst>
          </p:cNvPr>
          <p:cNvSpPr txBox="1"/>
          <p:nvPr/>
        </p:nvSpPr>
        <p:spPr>
          <a:xfrm>
            <a:off x="378251" y="1745025"/>
            <a:ext cx="23988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</a:t>
            </a:r>
            <a:r>
              <a:rPr lang="en-US" b="1" i="1" baseline="-25000" dirty="0"/>
              <a:t>59</a:t>
            </a:r>
            <a:r>
              <a:rPr lang="en-US" dirty="0"/>
              <a:t> agrees better with </a:t>
            </a:r>
            <a:r>
              <a:rPr lang="en-US" dirty="0" err="1"/>
              <a:t>Kopeikin</a:t>
            </a:r>
            <a:r>
              <a:rPr lang="en-US" dirty="0"/>
              <a:t> </a:t>
            </a:r>
            <a:r>
              <a:rPr lang="en-US" i="1" dirty="0"/>
              <a:t>et al.</a:t>
            </a:r>
          </a:p>
          <a:p>
            <a:endParaRPr lang="en-US" dirty="0"/>
          </a:p>
          <a:p>
            <a:r>
              <a:rPr lang="en-US" b="1" i="1" dirty="0"/>
              <a:t>R</a:t>
            </a:r>
            <a:r>
              <a:rPr lang="en-US" b="1" i="1" baseline="-25000" dirty="0"/>
              <a:t>51</a:t>
            </a:r>
            <a:r>
              <a:rPr lang="en-US" dirty="0"/>
              <a:t> also illustrates issues with </a:t>
            </a:r>
            <a:r>
              <a:rPr lang="en-US" baseline="30000" dirty="0"/>
              <a:t>235</a:t>
            </a:r>
            <a:r>
              <a:rPr lang="en-US" dirty="0"/>
              <a:t>U normalization.</a:t>
            </a:r>
          </a:p>
          <a:p>
            <a:endParaRPr lang="en-US" dirty="0"/>
          </a:p>
          <a:p>
            <a:r>
              <a:rPr lang="en-US" dirty="0"/>
              <a:t>Behavior of ILL </a:t>
            </a:r>
            <a:r>
              <a:rPr lang="en-US" b="1" i="1" dirty="0"/>
              <a:t>R</a:t>
            </a:r>
            <a:r>
              <a:rPr lang="en-US" b="1" i="1" baseline="-25000" dirty="0"/>
              <a:t>59</a:t>
            </a:r>
            <a:r>
              <a:rPr lang="en-US" dirty="0"/>
              <a:t> and </a:t>
            </a:r>
            <a:r>
              <a:rPr lang="en-US" b="1" i="1" dirty="0"/>
              <a:t>R</a:t>
            </a:r>
            <a:r>
              <a:rPr lang="en-US" b="1" i="1" baseline="-25000" dirty="0"/>
              <a:t>19</a:t>
            </a:r>
            <a:r>
              <a:rPr lang="en-US" dirty="0"/>
              <a:t> at high energies disagree with summation, possibly indicating issues in the </a:t>
            </a:r>
            <a:r>
              <a:rPr lang="en-US" baseline="30000" dirty="0"/>
              <a:t>239</a:t>
            </a:r>
            <a:r>
              <a:rPr lang="en-US" dirty="0"/>
              <a:t>Pu target.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91299-5E1C-728A-0F89-50B7F8C701C5}"/>
              </a:ext>
            </a:extLst>
          </p:cNvPr>
          <p:cNvSpPr txBox="1"/>
          <p:nvPr/>
        </p:nvSpPr>
        <p:spPr>
          <a:xfrm>
            <a:off x="3444535" y="6214369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PRC </a:t>
            </a:r>
            <a:r>
              <a:rPr lang="en-US" b="1" dirty="0"/>
              <a:t>108</a:t>
            </a:r>
            <a:r>
              <a:rPr lang="en-US" dirty="0"/>
              <a:t>, 024617 (2023).</a:t>
            </a:r>
          </a:p>
        </p:txBody>
      </p:sp>
    </p:spTree>
    <p:extLst>
      <p:ext uri="{BB962C8B-B14F-4D97-AF65-F5344CB8AC3E}">
        <p14:creationId xmlns:p14="http://schemas.microsoft.com/office/powerpoint/2010/main" val="670266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84FAA-65F7-8BED-8020-1C51A37F0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6" name="Picture 5" descr="A picture containing person, person, standing, old&#10;&#10;Description automatically generated">
            <a:extLst>
              <a:ext uri="{FF2B5EF4-FFF2-40B4-BE49-F238E27FC236}">
                <a16:creationId xmlns:a16="http://schemas.microsoft.com/office/drawing/2014/main" id="{2BCF7A86-FBAD-1298-27B4-705589C3A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250" y="421106"/>
            <a:ext cx="3294908" cy="24711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C3A6A-10B4-EA6B-D5FA-3CAFCCA22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2" y="409865"/>
            <a:ext cx="7866497" cy="16810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D0BD6-51A0-E1A0-4B79-A9F93D61E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63" y="2302968"/>
            <a:ext cx="6542160" cy="16036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90BFE-3E1D-83E2-67F4-D23712415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2" y="4118683"/>
            <a:ext cx="7177965" cy="18923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1F494-9C68-4D41-2DFD-3B39001CE836}"/>
              </a:ext>
            </a:extLst>
          </p:cNvPr>
          <p:cNvCxnSpPr>
            <a:cxnSpLocks/>
          </p:cNvCxnSpPr>
          <p:nvPr/>
        </p:nvCxnSpPr>
        <p:spPr>
          <a:xfrm>
            <a:off x="616226" y="1480930"/>
            <a:ext cx="163995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02428-53F3-7D84-0035-E9CB5B1A806E}"/>
              </a:ext>
            </a:extLst>
          </p:cNvPr>
          <p:cNvCxnSpPr>
            <a:cxnSpLocks/>
          </p:cNvCxnSpPr>
          <p:nvPr/>
        </p:nvCxnSpPr>
        <p:spPr>
          <a:xfrm>
            <a:off x="5208105" y="3313044"/>
            <a:ext cx="173934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98AC6C-F65E-D73A-F6F5-64F11D9502B9}"/>
              </a:ext>
            </a:extLst>
          </p:cNvPr>
          <p:cNvCxnSpPr>
            <a:cxnSpLocks/>
          </p:cNvCxnSpPr>
          <p:nvPr/>
        </p:nvCxnSpPr>
        <p:spPr>
          <a:xfrm>
            <a:off x="4628321" y="5035016"/>
            <a:ext cx="144945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5D043E-6204-D253-11BE-8BF546ABFD7C}"/>
              </a:ext>
            </a:extLst>
          </p:cNvPr>
          <p:cNvSpPr txBox="1"/>
          <p:nvPr/>
        </p:nvSpPr>
        <p:spPr>
          <a:xfrm>
            <a:off x="8399285" y="3104781"/>
            <a:ext cx="3585476" cy="9233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Selfie with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Franz Von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Feilitzsch</a:t>
            </a:r>
            <a:r>
              <a:rPr lang="en-US" dirty="0"/>
              <a:t>, following my Neutrino 2024 talk in Milan, Italy.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153BCA-2615-4499-64AC-C7E348756B31}"/>
              </a:ext>
            </a:extLst>
          </p:cNvPr>
          <p:cNvSpPr txBox="1"/>
          <p:nvPr/>
        </p:nvSpPr>
        <p:spPr>
          <a:xfrm>
            <a:off x="8399284" y="4263694"/>
            <a:ext cx="3660891" cy="187743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Franz told me that the ILL electron data </a:t>
            </a:r>
            <a:r>
              <a:rPr lang="en-US" b="1" dirty="0">
                <a:solidFill>
                  <a:srgbClr val="C00000"/>
                </a:solidFill>
              </a:rPr>
              <a:t>was lost </a:t>
            </a:r>
            <a:r>
              <a:rPr lang="en-US" dirty="0"/>
              <a:t>during the move from Grenoble to Munich.  No room to store those tapes.</a:t>
            </a:r>
          </a:p>
          <a:p>
            <a:endParaRPr lang="en-US" sz="800" dirty="0"/>
          </a:p>
          <a:p>
            <a:r>
              <a:rPr lang="en-US" dirty="0"/>
              <a:t>It would cost ~$30M to perform these experiments again…</a:t>
            </a:r>
          </a:p>
        </p:txBody>
      </p:sp>
    </p:spTree>
    <p:extLst>
      <p:ext uri="{BB962C8B-B14F-4D97-AF65-F5344CB8AC3E}">
        <p14:creationId xmlns:p14="http://schemas.microsoft.com/office/powerpoint/2010/main" val="20903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75" y="2983766"/>
            <a:ext cx="10334625" cy="1947460"/>
          </a:xfrm>
        </p:spPr>
        <p:txBody>
          <a:bodyPr>
            <a:normAutofit/>
          </a:bodyPr>
          <a:lstStyle/>
          <a:p>
            <a:r>
              <a:rPr lang="en-US" sz="4800" dirty="0"/>
              <a:t>Fun with Conversion!</a:t>
            </a:r>
            <a:br>
              <a:rPr lang="en-US" sz="4800" dirty="0"/>
            </a:br>
            <a:br>
              <a:rPr lang="en-US" sz="4800" dirty="0"/>
            </a:br>
            <a:r>
              <a:rPr lang="en-US" sz="1800" dirty="0"/>
              <a:t>(preliminary results)</a:t>
            </a:r>
          </a:p>
        </p:txBody>
      </p:sp>
    </p:spTree>
    <p:extLst>
      <p:ext uri="{BB962C8B-B14F-4D97-AF65-F5344CB8AC3E}">
        <p14:creationId xmlns:p14="http://schemas.microsoft.com/office/powerpoint/2010/main" val="580039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Searching for a possible explanation for ‘the bump’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9E6A9-4F0F-61D2-EB35-1E8E00F860A1}"/>
              </a:ext>
            </a:extLst>
          </p:cNvPr>
          <p:cNvSpPr txBox="1"/>
          <p:nvPr/>
        </p:nvSpPr>
        <p:spPr>
          <a:xfrm>
            <a:off x="571501" y="751344"/>
            <a:ext cx="5153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start by performing a ‘reverse conversion’ fit to the </a:t>
            </a:r>
            <a:r>
              <a:rPr lang="en-US" dirty="0" err="1"/>
              <a:t>Daya</a:t>
            </a:r>
            <a:r>
              <a:rPr lang="en-US" dirty="0"/>
              <a:t> Bay data, which features the smallest binning, 50 keV, for all but the lowest energy point.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5188E80-8C98-25DB-D552-2CC5FC02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773" y="732698"/>
            <a:ext cx="6050804" cy="5524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4589C4-67A7-36F9-8942-944A5C26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50" y="2671458"/>
            <a:ext cx="3854729" cy="952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93F49-9C2B-C13E-8EDA-4D0F12B86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73" y="4978149"/>
            <a:ext cx="4264893" cy="984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FF71C6-5A46-81F8-1B3A-EC791E7A6559}"/>
              </a:ext>
            </a:extLst>
          </p:cNvPr>
          <p:cNvSpPr txBox="1"/>
          <p:nvPr/>
        </p:nvSpPr>
        <p:spPr>
          <a:xfrm>
            <a:off x="571501" y="1888798"/>
            <a:ext cx="537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this fit we can deduce the corresponding electron spectrum, which can also be written 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B978CA-0E8B-D761-E435-37F4AC2D4B3A}"/>
              </a:ext>
            </a:extLst>
          </p:cNvPr>
          <p:cNvSpPr/>
          <p:nvPr/>
        </p:nvSpPr>
        <p:spPr>
          <a:xfrm>
            <a:off x="2385392" y="2671458"/>
            <a:ext cx="1133060" cy="9842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001EF-23EF-C26D-0603-66F3BAED0829}"/>
              </a:ext>
            </a:extLst>
          </p:cNvPr>
          <p:cNvSpPr txBox="1"/>
          <p:nvPr/>
        </p:nvSpPr>
        <p:spPr>
          <a:xfrm>
            <a:off x="1081967" y="3681656"/>
            <a:ext cx="435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Dominant term, ~80% of the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0E8902-C99C-99ED-23F9-9FC977A3007E}"/>
              </a:ext>
            </a:extLst>
          </p:cNvPr>
          <p:cNvSpPr txBox="1"/>
          <p:nvPr/>
        </p:nvSpPr>
        <p:spPr>
          <a:xfrm>
            <a:off x="571501" y="4259659"/>
            <a:ext cx="537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use measured and calculated R</a:t>
            </a:r>
            <a:r>
              <a:rPr lang="en-US" baseline="-25000" dirty="0"/>
              <a:t>5i</a:t>
            </a:r>
            <a:r>
              <a:rPr lang="en-US" dirty="0"/>
              <a:t>=S</a:t>
            </a:r>
            <a:r>
              <a:rPr lang="en-US" baseline="-25000" dirty="0"/>
              <a:t>5</a:t>
            </a:r>
            <a:r>
              <a:rPr lang="en-US" dirty="0"/>
              <a:t>/S</a:t>
            </a:r>
            <a:r>
              <a:rPr lang="en-US" baseline="-25000" dirty="0"/>
              <a:t>i</a:t>
            </a:r>
            <a:r>
              <a:rPr lang="en-US" dirty="0"/>
              <a:t> values to obtain</a:t>
            </a:r>
          </a:p>
        </p:txBody>
      </p:sp>
    </p:spTree>
    <p:extLst>
      <p:ext uri="{BB962C8B-B14F-4D97-AF65-F5344CB8AC3E}">
        <p14:creationId xmlns:p14="http://schemas.microsoft.com/office/powerpoint/2010/main" val="265248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Searching for a possible explanation for ‘the bump’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F6EC681-E387-3D93-974E-AEC66A03A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6" t="4065" r="12375" b="3429"/>
          <a:stretch/>
        </p:blipFill>
        <p:spPr>
          <a:xfrm>
            <a:off x="437287" y="821458"/>
            <a:ext cx="6289875" cy="5495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23D51-4DF3-3FF8-D4EE-807DC69F4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135" y="4142881"/>
            <a:ext cx="5421865" cy="207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91A29-BA1C-D779-C3C0-166B36017BFD}"/>
              </a:ext>
            </a:extLst>
          </p:cNvPr>
          <p:cNvSpPr txBox="1"/>
          <p:nvPr/>
        </p:nvSpPr>
        <p:spPr>
          <a:xfrm>
            <a:off x="7045449" y="1034980"/>
            <a:ext cx="49467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ratio of the deduced electron spectra to the ones measured at ILL &amp; Munich is not constant.   ILL spectra values get smaller in the 3 to 5 MeV range.</a:t>
            </a:r>
          </a:p>
          <a:p>
            <a:endParaRPr lang="en-US" dirty="0"/>
          </a:p>
          <a:p>
            <a:r>
              <a:rPr lang="en-US" dirty="0"/>
              <a:t>Perhaps BILL’s efficiency is 10% smaller than assumed in that energy interval?</a:t>
            </a:r>
          </a:p>
          <a:p>
            <a:endParaRPr lang="en-US" dirty="0"/>
          </a:p>
          <a:p>
            <a:r>
              <a:rPr lang="en-US" dirty="0"/>
              <a:t>Which doesn’t agree with the efficiency curve used at ILL: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B7C986-7E04-2B91-F61B-228E910D9716}"/>
              </a:ext>
            </a:extLst>
          </p:cNvPr>
          <p:cNvSpPr/>
          <p:nvPr/>
        </p:nvSpPr>
        <p:spPr>
          <a:xfrm>
            <a:off x="6727162" y="3944679"/>
            <a:ext cx="5421865" cy="2371916"/>
          </a:xfrm>
          <a:prstGeom prst="round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6DEA7C-67BC-C520-8539-BDAD0840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631" y="99391"/>
            <a:ext cx="6453908" cy="44966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233C-AB22-8718-4F79-3601E335F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8BF80E-EA01-8946-701D-525736D95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80" y="11800"/>
            <a:ext cx="681043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70C0"/>
                </a:solidFill>
                <a:latin typeface="+mj-lt"/>
                <a:cs typeface="Arial" charset="0"/>
              </a:rPr>
              <a:t>How are antineutrinos produced in a nuclear reactor?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DD667-4974-1F16-7E41-E2D50B614795}"/>
              </a:ext>
            </a:extLst>
          </p:cNvPr>
          <p:cNvSpPr txBox="1"/>
          <p:nvPr/>
        </p:nvSpPr>
        <p:spPr>
          <a:xfrm>
            <a:off x="411522" y="962268"/>
            <a:ext cx="508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antineutrinos are produced by neutron rich fission products during beta-minus decay.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BC3E3-4FF0-2FB4-A308-B1D4858110BF}"/>
              </a:ext>
            </a:extLst>
          </p:cNvPr>
          <p:cNvSpPr txBox="1"/>
          <p:nvPr/>
        </p:nvSpPr>
        <p:spPr>
          <a:xfrm>
            <a:off x="410748" y="1608599"/>
            <a:ext cx="49501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fission products population follows a set of linearly coupled differential equations:</a:t>
            </a:r>
          </a:p>
          <a:p>
            <a:endParaRPr lang="en-US" sz="800" dirty="0"/>
          </a:p>
          <a:p>
            <a:r>
              <a:rPr lang="en-US" b="1" dirty="0" err="1">
                <a:solidFill>
                  <a:srgbClr val="0070C0"/>
                </a:solidFill>
              </a:rPr>
              <a:t>dN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/dt = F x </a:t>
            </a:r>
            <a:r>
              <a:rPr lang="en-US" b="1" dirty="0" err="1">
                <a:solidFill>
                  <a:srgbClr val="0070C0"/>
                </a:solidFill>
              </a:rPr>
              <a:t>I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 – </a:t>
            </a:r>
            <a:r>
              <a:rPr lang="en-US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baseline="-25000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+ </a:t>
            </a:r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b="1" baseline="-25000" dirty="0" err="1">
                <a:solidFill>
                  <a:srgbClr val="0070C0"/>
                </a:solidFill>
              </a:rPr>
              <a:t>j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</a:t>
            </a:r>
            <a:r>
              <a:rPr lang="en-US" b="1" baseline="-25000" dirty="0" err="1">
                <a:solidFill>
                  <a:srgbClr val="0070C0"/>
                </a:solidFill>
              </a:rPr>
              <a:t>jk</a:t>
            </a:r>
            <a:r>
              <a:rPr lang="en-US" b="1" dirty="0">
                <a:solidFill>
                  <a:srgbClr val="0070C0"/>
                </a:solidFill>
              </a:rPr>
              <a:t> N</a:t>
            </a:r>
            <a:r>
              <a:rPr lang="en-US" b="1" baseline="-25000" dirty="0">
                <a:solidFill>
                  <a:srgbClr val="0070C0"/>
                </a:solidFill>
              </a:rPr>
              <a:t>j</a:t>
            </a:r>
          </a:p>
          <a:p>
            <a:endParaRPr lang="en-US" baseline="-25000" dirty="0"/>
          </a:p>
          <a:p>
            <a:r>
              <a:rPr lang="en-US" b="1" dirty="0">
                <a:solidFill>
                  <a:srgbClr val="0070C0"/>
                </a:solidFill>
              </a:rPr>
              <a:t>F</a:t>
            </a:r>
            <a:r>
              <a:rPr lang="en-US" dirty="0"/>
              <a:t>: fission rate,</a:t>
            </a:r>
          </a:p>
          <a:p>
            <a:r>
              <a:rPr lang="en-US" b="1" dirty="0">
                <a:solidFill>
                  <a:srgbClr val="0070C0"/>
                </a:solidFill>
              </a:rPr>
              <a:t>I</a:t>
            </a:r>
            <a:r>
              <a:rPr lang="en-US" dirty="0"/>
              <a:t>: probability of produced directly by fission,</a:t>
            </a:r>
          </a:p>
          <a:p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dirty="0"/>
              <a:t>: decay constant,</a:t>
            </a:r>
          </a:p>
          <a:p>
            <a:r>
              <a:rPr lang="en-US" b="1" dirty="0">
                <a:solidFill>
                  <a:srgbClr val="0070C0"/>
                </a:solidFill>
              </a:rPr>
              <a:t>P</a:t>
            </a:r>
            <a:r>
              <a:rPr lang="en-US" dirty="0"/>
              <a:t>: decay probability j to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C6C1E-1AD5-EB3D-928E-2B83A7BEAF92}"/>
              </a:ext>
            </a:extLst>
          </p:cNvPr>
          <p:cNvSpPr txBox="1"/>
          <p:nvPr/>
        </p:nvSpPr>
        <p:spPr>
          <a:xfrm>
            <a:off x="410749" y="4010509"/>
            <a:ext cx="49501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steady state, </a:t>
            </a:r>
            <a:r>
              <a:rPr lang="en-US" b="1" dirty="0" err="1">
                <a:solidFill>
                  <a:srgbClr val="0070C0"/>
                </a:solidFill>
              </a:rPr>
              <a:t>dN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/dt = 0</a:t>
            </a:r>
            <a:r>
              <a:rPr lang="en-US" dirty="0"/>
              <a:t>,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then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baseline="-25000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/ F= C</a:t>
            </a:r>
            <a:r>
              <a:rPr lang="en-US" b="1" baseline="-25000" dirty="0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 / </a:t>
            </a:r>
            <a:r>
              <a:rPr lang="en-US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endParaRPr lang="en-US" b="1" baseline="-25000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dirty="0"/>
              <a:t>: cumulative yield, </a:t>
            </a:r>
          </a:p>
          <a:p>
            <a:endParaRPr lang="en-US" sz="800" dirty="0"/>
          </a:p>
          <a:p>
            <a:r>
              <a:rPr lang="en-US" dirty="0"/>
              <a:t>Then: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0070C0"/>
                </a:solidFill>
              </a:rPr>
              <a:t>S(E) = </a:t>
            </a:r>
            <a:r>
              <a:rPr lang="en-US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b="1" dirty="0">
                <a:solidFill>
                  <a:srgbClr val="0070C0"/>
                </a:solidFill>
              </a:rPr>
              <a:t> C</a:t>
            </a:r>
            <a:r>
              <a:rPr lang="en-US" b="1" baseline="-25000" dirty="0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(E) 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F7B54-4671-BAF3-53D7-7F23E3089A38}"/>
              </a:ext>
            </a:extLst>
          </p:cNvPr>
          <p:cNvSpPr txBox="1"/>
          <p:nvPr/>
        </p:nvSpPr>
        <p:spPr>
          <a:xfrm>
            <a:off x="5687977" y="4605197"/>
            <a:ext cx="6295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Summation method</a:t>
            </a:r>
            <a:r>
              <a:rPr lang="en-US" dirty="0"/>
              <a:t>:</a:t>
            </a:r>
          </a:p>
          <a:p>
            <a:r>
              <a:rPr lang="en-US" dirty="0"/>
              <a:t>Calculate </a:t>
            </a:r>
            <a:r>
              <a:rPr lang="en-US" b="1" dirty="0" err="1">
                <a:solidFill>
                  <a:srgbClr val="0070C0"/>
                </a:solidFill>
              </a:rPr>
              <a:t>S</a:t>
            </a:r>
            <a:r>
              <a:rPr lang="en-US" b="1" baseline="-25000" dirty="0" err="1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(E) </a:t>
            </a:r>
            <a:r>
              <a:rPr lang="en-US" dirty="0"/>
              <a:t>using decay databases and use </a:t>
            </a:r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b="1" baseline="-25000" dirty="0">
                <a:solidFill>
                  <a:srgbClr val="0070C0"/>
                </a:solidFill>
              </a:rPr>
              <a:t>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from fission databases.</a:t>
            </a:r>
          </a:p>
          <a:p>
            <a:endParaRPr lang="en-US" dirty="0"/>
          </a:p>
          <a:p>
            <a:r>
              <a:rPr lang="en-US" u="sng" dirty="0"/>
              <a:t>Conversion method</a:t>
            </a:r>
            <a:r>
              <a:rPr lang="en-US" dirty="0"/>
              <a:t>:</a:t>
            </a:r>
          </a:p>
          <a:p>
            <a:r>
              <a:rPr lang="en-US" dirty="0"/>
              <a:t>Measure electron spectrum and fit as many ‘average’ branches as you can.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C5D2D-6E9B-4E98-EA19-CE037855E15F}"/>
              </a:ext>
            </a:extLst>
          </p:cNvPr>
          <p:cNvSpPr txBox="1"/>
          <p:nvPr/>
        </p:nvSpPr>
        <p:spPr>
          <a:xfrm>
            <a:off x="407577" y="5609204"/>
            <a:ext cx="49173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 electron antineutrinos are produced per fission = 200 MeV = 3.2x10</a:t>
            </a:r>
            <a:r>
              <a:rPr lang="en-US" baseline="30000" dirty="0"/>
              <a:t>-11</a:t>
            </a:r>
            <a:r>
              <a:rPr lang="en-US" dirty="0"/>
              <a:t> J.</a:t>
            </a:r>
          </a:p>
          <a:p>
            <a:r>
              <a:rPr lang="en-US" dirty="0"/>
              <a:t>1 </a:t>
            </a:r>
            <a:r>
              <a:rPr lang="en-US" dirty="0" err="1"/>
              <a:t>GW</a:t>
            </a:r>
            <a:r>
              <a:rPr lang="en-US" baseline="-25000" dirty="0" err="1"/>
              <a:t>th</a:t>
            </a:r>
            <a:r>
              <a:rPr lang="en-US" dirty="0"/>
              <a:t> reactor = 3.1x10</a:t>
            </a:r>
            <a:r>
              <a:rPr lang="en-US" baseline="30000" dirty="0"/>
              <a:t>19</a:t>
            </a:r>
            <a:r>
              <a:rPr lang="en-US" dirty="0"/>
              <a:t> fissions/second = 1.8x10</a:t>
            </a:r>
            <a:r>
              <a:rPr lang="en-US" baseline="30000" dirty="0"/>
              <a:t>20</a:t>
            </a:r>
            <a:r>
              <a:rPr lang="en-US" dirty="0"/>
              <a:t> antineutrinos/second </a:t>
            </a:r>
          </a:p>
        </p:txBody>
      </p:sp>
    </p:spTree>
    <p:extLst>
      <p:ext uri="{BB962C8B-B14F-4D97-AF65-F5344CB8AC3E}">
        <p14:creationId xmlns:p14="http://schemas.microsoft.com/office/powerpoint/2010/main" val="22551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51104-8F41-1C3C-78D9-47106D47B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8DFA-7542-D42B-45F2-1CAFD0BB7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72"/>
          <a:stretch/>
        </p:blipFill>
        <p:spPr>
          <a:xfrm>
            <a:off x="212652" y="8136"/>
            <a:ext cx="10329819" cy="1604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31C2E-72EF-373E-AD0C-BBCEAC22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97" y="1619428"/>
            <a:ext cx="3988653" cy="5116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AE97B-31FC-2D1A-7F63-CD9F31CF6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189" y="1812617"/>
            <a:ext cx="5924311" cy="4730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753030-51A7-9FE1-366B-43D139B97D54}"/>
              </a:ext>
            </a:extLst>
          </p:cNvPr>
          <p:cNvSpPr txBox="1"/>
          <p:nvPr/>
        </p:nvSpPr>
        <p:spPr>
          <a:xfrm>
            <a:off x="4335450" y="5277563"/>
            <a:ext cx="197765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comparison with the Carter data shows the opposite effect!</a:t>
            </a:r>
          </a:p>
        </p:txBody>
      </p:sp>
    </p:spTree>
    <p:extLst>
      <p:ext uri="{BB962C8B-B14F-4D97-AF65-F5344CB8AC3E}">
        <p14:creationId xmlns:p14="http://schemas.microsoft.com/office/powerpoint/2010/main" val="30613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98351104-8F41-1C3C-78D9-47106D47B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sz="1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49AD-AB47-3B3C-872A-EA50E9341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54" y="174021"/>
            <a:ext cx="7620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93CFF6-C706-2CC7-8294-B4A4853D7E3D}"/>
              </a:ext>
            </a:extLst>
          </p:cNvPr>
          <p:cNvSpPr txBox="1"/>
          <p:nvPr/>
        </p:nvSpPr>
        <p:spPr>
          <a:xfrm>
            <a:off x="350875" y="215366"/>
            <a:ext cx="39613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Following suggestions during the Aachen meeting, we reviewed 70+ articles featuring data taken with BILL</a:t>
            </a:r>
          </a:p>
          <a:p>
            <a:endParaRPr lang="en-US" dirty="0"/>
          </a:p>
          <a:p>
            <a:r>
              <a:rPr lang="en-US" dirty="0"/>
              <a:t>Most of them are conversion coefficients measurements to determine gamma multipolarities in neutron capture experiments.</a:t>
            </a:r>
          </a:p>
          <a:p>
            <a:endParaRPr lang="en-US" dirty="0"/>
          </a:p>
          <a:p>
            <a:r>
              <a:rPr lang="en-US" dirty="0"/>
              <a:t>Only the </a:t>
            </a:r>
            <a:r>
              <a:rPr lang="en-US" baseline="30000" dirty="0"/>
              <a:t>113</a:t>
            </a:r>
            <a:r>
              <a:rPr lang="en-US" dirty="0"/>
              <a:t>Cd(n,g) experiment has data up to 8 MeV, A. </a:t>
            </a:r>
            <a:r>
              <a:rPr lang="en-US" dirty="0" err="1"/>
              <a:t>Mheemeed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, NPA </a:t>
            </a:r>
            <a:r>
              <a:rPr lang="en-US" b="1" dirty="0"/>
              <a:t>412</a:t>
            </a:r>
            <a:r>
              <a:rPr lang="en-US" dirty="0"/>
              <a:t>, 113 (1984). </a:t>
            </a:r>
          </a:p>
          <a:p>
            <a:endParaRPr lang="en-US" dirty="0"/>
          </a:p>
          <a:p>
            <a:r>
              <a:rPr lang="en-US" dirty="0"/>
              <a:t>There is a gap in the critical 3-5 MeV interval.  </a:t>
            </a:r>
          </a:p>
          <a:p>
            <a:endParaRPr lang="en-US" dirty="0"/>
          </a:p>
          <a:p>
            <a:r>
              <a:rPr lang="en-US" dirty="0"/>
              <a:t>Also, the scatter in the data wouldn’t reveal a 10% efficiency drop.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235F7-21E1-7CD3-B7F0-CB655BF089E4}"/>
              </a:ext>
            </a:extLst>
          </p:cNvPr>
          <p:cNvSpPr txBox="1"/>
          <p:nvPr/>
        </p:nvSpPr>
        <p:spPr>
          <a:xfrm>
            <a:off x="5166537" y="5847677"/>
            <a:ext cx="645396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only possible way forward is to remeasure the </a:t>
            </a:r>
            <a:r>
              <a:rPr lang="en-US" baseline="30000" dirty="0"/>
              <a:t>235</a:t>
            </a:r>
            <a:r>
              <a:rPr lang="en-US" dirty="0"/>
              <a:t>U and </a:t>
            </a:r>
            <a:r>
              <a:rPr lang="en-US" baseline="30000" dirty="0"/>
              <a:t>239</a:t>
            </a:r>
            <a:r>
              <a:rPr lang="en-US" dirty="0"/>
              <a:t>Pu electron spectra with high precision, including robust normalization and efficiency procedures</a:t>
            </a:r>
          </a:p>
        </p:txBody>
      </p:sp>
    </p:spTree>
    <p:extLst>
      <p:ext uri="{BB962C8B-B14F-4D97-AF65-F5344CB8AC3E}">
        <p14:creationId xmlns:p14="http://schemas.microsoft.com/office/powerpoint/2010/main" val="3098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726808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Derived reference antineutrino spectra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A2245448-FCCB-E5C5-6FEA-64FFA64D5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5" t="10859" r="12819" b="5155"/>
          <a:stretch/>
        </p:blipFill>
        <p:spPr>
          <a:xfrm>
            <a:off x="4760644" y="1161187"/>
            <a:ext cx="7107795" cy="5669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2BDF3-B8B3-B531-41EC-73C731D48E18}"/>
              </a:ext>
            </a:extLst>
          </p:cNvPr>
          <p:cNvSpPr txBox="1"/>
          <p:nvPr/>
        </p:nvSpPr>
        <p:spPr>
          <a:xfrm>
            <a:off x="323560" y="576434"/>
            <a:ext cx="8939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renormalize the ILL spectra, perform a regular conversion fit, and obtain the corresponding antineutrino spectra.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CF40A-9150-EA42-02D6-3C20E7DC138D}"/>
              </a:ext>
            </a:extLst>
          </p:cNvPr>
          <p:cNvSpPr txBox="1"/>
          <p:nvPr/>
        </p:nvSpPr>
        <p:spPr>
          <a:xfrm>
            <a:off x="669851" y="1850065"/>
            <a:ext cx="33917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derived </a:t>
            </a:r>
            <a:r>
              <a:rPr lang="en-US" baseline="30000" dirty="0"/>
              <a:t>235</a:t>
            </a:r>
            <a:r>
              <a:rPr lang="en-US" dirty="0"/>
              <a:t>U spectrum agrees well with STEREO and  </a:t>
            </a:r>
            <a:r>
              <a:rPr lang="en-US" dirty="0" err="1"/>
              <a:t>Daya</a:t>
            </a:r>
            <a:r>
              <a:rPr lang="en-US" dirty="0"/>
              <a:t> Bay – PROSPECT.</a:t>
            </a:r>
          </a:p>
          <a:p>
            <a:endParaRPr lang="en-US" dirty="0"/>
          </a:p>
          <a:p>
            <a:r>
              <a:rPr lang="en-US" dirty="0"/>
              <a:t>As expected, considerably lower than Huber’s at the top.</a:t>
            </a:r>
          </a:p>
          <a:p>
            <a:endParaRPr lang="en-US" dirty="0"/>
          </a:p>
          <a:p>
            <a:r>
              <a:rPr lang="en-US" dirty="0"/>
              <a:t>Our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5</a:t>
            </a:r>
            <a:r>
              <a:rPr lang="en-US" dirty="0"/>
              <a:t> is ~7% lower than Huber’s and ~3% higher than DBP.</a:t>
            </a:r>
          </a:p>
        </p:txBody>
      </p:sp>
    </p:spTree>
    <p:extLst>
      <p:ext uri="{BB962C8B-B14F-4D97-AF65-F5344CB8AC3E}">
        <p14:creationId xmlns:p14="http://schemas.microsoft.com/office/powerpoint/2010/main" val="80523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726808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Derived reference antineutrino spectra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F165F6B-A804-603A-812D-B13D7110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6" t="9897" r="12819" b="5155"/>
          <a:stretch/>
        </p:blipFill>
        <p:spPr>
          <a:xfrm>
            <a:off x="4458424" y="787129"/>
            <a:ext cx="7268087" cy="5894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E6684A-0971-A69E-8C57-D4B7DF1E9B86}"/>
              </a:ext>
            </a:extLst>
          </p:cNvPr>
          <p:cNvSpPr txBox="1"/>
          <p:nvPr/>
        </p:nvSpPr>
        <p:spPr>
          <a:xfrm>
            <a:off x="465489" y="840291"/>
            <a:ext cx="3670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derived </a:t>
            </a:r>
            <a:r>
              <a:rPr lang="en-US" baseline="30000" dirty="0"/>
              <a:t>239</a:t>
            </a:r>
            <a:r>
              <a:rPr lang="en-US" dirty="0"/>
              <a:t>Pu spectrum shows a good agreement with Huber’s, but it is higher in the bump region, up to 15%.</a:t>
            </a:r>
          </a:p>
          <a:p>
            <a:endParaRPr lang="en-US" dirty="0"/>
          </a:p>
          <a:p>
            <a:r>
              <a:rPr lang="en-US" dirty="0"/>
              <a:t>Unexpectedly, we get an overall higher spectrum than DBP.</a:t>
            </a:r>
          </a:p>
          <a:p>
            <a:endParaRPr lang="en-US" dirty="0"/>
          </a:p>
          <a:p>
            <a:r>
              <a:rPr lang="en-US" dirty="0"/>
              <a:t>Our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9</a:t>
            </a:r>
            <a:r>
              <a:rPr lang="en-US" dirty="0"/>
              <a:t> is ~3% higher than Huber’s and ~8% higher than DBP.</a:t>
            </a:r>
          </a:p>
          <a:p>
            <a:endParaRPr lang="en-US" dirty="0"/>
          </a:p>
          <a:p>
            <a:r>
              <a:rPr lang="en-US" dirty="0"/>
              <a:t>Our S</a:t>
            </a:r>
            <a:r>
              <a:rPr lang="en-US" baseline="-25000" dirty="0"/>
              <a:t>9</a:t>
            </a:r>
            <a:r>
              <a:rPr lang="en-US" dirty="0"/>
              <a:t> doesn’t exhibit the shoulder that the DBP one has at around 5 MeV due to the smooth nature of the DB50 and </a:t>
            </a:r>
            <a:r>
              <a:rPr lang="en-US" dirty="0" err="1"/>
              <a:t>Kopeikin’s</a:t>
            </a:r>
            <a:r>
              <a:rPr lang="en-US" dirty="0"/>
              <a:t> curves.</a:t>
            </a:r>
          </a:p>
        </p:txBody>
      </p:sp>
    </p:spTree>
    <p:extLst>
      <p:ext uri="{BB962C8B-B14F-4D97-AF65-F5344CB8AC3E}">
        <p14:creationId xmlns:p14="http://schemas.microsoft.com/office/powerpoint/2010/main" val="1728477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760832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Derived reference antineutrino spectra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6BE08C6-3BFB-800E-25CC-BE1A2C5B0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3" t="9073" r="12924" b="4604"/>
          <a:stretch/>
        </p:blipFill>
        <p:spPr>
          <a:xfrm>
            <a:off x="4536322" y="550499"/>
            <a:ext cx="7450760" cy="6222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636BB0-8106-4B32-827C-77C3572A4BE9}"/>
              </a:ext>
            </a:extLst>
          </p:cNvPr>
          <p:cNvSpPr txBox="1"/>
          <p:nvPr/>
        </p:nvSpPr>
        <p:spPr>
          <a:xfrm>
            <a:off x="457148" y="751344"/>
            <a:ext cx="36705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derived </a:t>
            </a:r>
            <a:r>
              <a:rPr lang="en-US" baseline="30000" dirty="0"/>
              <a:t>241</a:t>
            </a:r>
            <a:r>
              <a:rPr lang="en-US" dirty="0"/>
              <a:t>Pu spectrum shows a good agreement with Huber’s, but it is a bit lower at the top and higher in the bump region, reflecting additionally the use of a summation R</a:t>
            </a:r>
            <a:r>
              <a:rPr lang="en-US" baseline="-25000" dirty="0"/>
              <a:t>51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Our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1</a:t>
            </a:r>
            <a:r>
              <a:rPr lang="en-US" dirty="0"/>
              <a:t> is ~2% higher than Huber’s.</a:t>
            </a:r>
          </a:p>
          <a:p>
            <a:endParaRPr lang="en-US" dirty="0"/>
          </a:p>
          <a:p>
            <a:r>
              <a:rPr lang="en-US" dirty="0"/>
              <a:t>Our S</a:t>
            </a:r>
            <a:r>
              <a:rPr lang="en-US" baseline="-25000" dirty="0"/>
              <a:t>8</a:t>
            </a:r>
            <a:r>
              <a:rPr lang="en-US" dirty="0"/>
              <a:t> is ~10% lower than Mueller’s, perhaps due to updated nuclear data – </a:t>
            </a:r>
            <a:r>
              <a:rPr lang="en-US" dirty="0" err="1"/>
              <a:t>Perisse’s</a:t>
            </a:r>
            <a:r>
              <a:rPr lang="en-US" dirty="0"/>
              <a:t> shows the same trend.</a:t>
            </a:r>
          </a:p>
          <a:p>
            <a:endParaRPr lang="en-US" dirty="0"/>
          </a:p>
          <a:p>
            <a:r>
              <a:rPr lang="en-US" dirty="0"/>
              <a:t>Haag’s </a:t>
            </a:r>
            <a:r>
              <a:rPr lang="en-US" baseline="30000" dirty="0"/>
              <a:t>238</a:t>
            </a:r>
            <a:r>
              <a:rPr lang="en-US" dirty="0"/>
              <a:t>U electron spectrum was re-normalized and the antineutrino spectrum was calculated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775760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Consistency – comparison with </a:t>
            </a:r>
            <a:r>
              <a:rPr lang="en-US" altLang="en-US" sz="2800" b="1" dirty="0" err="1">
                <a:solidFill>
                  <a:srgbClr val="0070C0"/>
                </a:solidFill>
              </a:rPr>
              <a:t>Daya</a:t>
            </a:r>
            <a:r>
              <a:rPr lang="en-US" altLang="en-US" sz="2800" b="1" dirty="0">
                <a:solidFill>
                  <a:srgbClr val="0070C0"/>
                </a:solidFill>
              </a:rPr>
              <a:t> Bay High Energy data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3A2E1-C305-8233-FA55-C1E69EB91E63}"/>
              </a:ext>
            </a:extLst>
          </p:cNvPr>
          <p:cNvSpPr txBox="1"/>
          <p:nvPr/>
        </p:nvSpPr>
        <p:spPr>
          <a:xfrm>
            <a:off x="489755" y="872418"/>
            <a:ext cx="3582186" cy="397031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Despite two successive conversion fits, our derived antineutrino spectra are consistent with the </a:t>
            </a:r>
            <a:r>
              <a:rPr lang="en-US" dirty="0" err="1"/>
              <a:t>Daya</a:t>
            </a:r>
            <a:r>
              <a:rPr lang="en-US" dirty="0"/>
              <a:t> Bay HE data, ratio ~ 1.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Our double conversion method was also benchmarked with a toy model employing summation spectra.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u="sng" dirty="0"/>
              <a:t>Note</a:t>
            </a:r>
            <a:r>
              <a:rPr lang="en-US" dirty="0"/>
              <a:t>, only </a:t>
            </a:r>
            <a:r>
              <a:rPr lang="en-US" dirty="0" err="1"/>
              <a:t>Daya</a:t>
            </a:r>
            <a:r>
              <a:rPr lang="en-US" dirty="0"/>
              <a:t> Bay HE uncertainties are shown in the ratio.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428BC-3A40-68D9-245A-9F4FDE98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05" y="573927"/>
            <a:ext cx="7866631" cy="62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93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F698D55-CAD1-14A9-4FCE-2F91E62E3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37" y="607978"/>
            <a:ext cx="7321648" cy="58526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Consistency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3A2E1-C305-8233-FA55-C1E69EB91E63}"/>
              </a:ext>
            </a:extLst>
          </p:cNvPr>
          <p:cNvSpPr txBox="1"/>
          <p:nvPr/>
        </p:nvSpPr>
        <p:spPr>
          <a:xfrm>
            <a:off x="323560" y="869626"/>
            <a:ext cx="443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could also derive the </a:t>
            </a:r>
            <a:r>
              <a:rPr lang="en-US" baseline="30000" dirty="0"/>
              <a:t>235,238</a:t>
            </a:r>
            <a:r>
              <a:rPr lang="en-US" dirty="0"/>
              <a:t>U and </a:t>
            </a:r>
            <a:r>
              <a:rPr lang="en-US" baseline="30000" dirty="0"/>
              <a:t>239,241</a:t>
            </a:r>
            <a:r>
              <a:rPr lang="en-US" dirty="0"/>
              <a:t>Pu antineutrino spectra from a reactor spectra and summation R</a:t>
            </a:r>
            <a:r>
              <a:rPr lang="en-US" baseline="-25000" dirty="0"/>
              <a:t>5i</a:t>
            </a:r>
            <a:r>
              <a:rPr lang="en-US" dirty="0"/>
              <a:t> values: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F98D4B-58CB-DF84-BF82-13C4F2662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61" y="2389083"/>
            <a:ext cx="4483802" cy="1039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780883-6FD3-E85D-6969-AA6914F8E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61" y="3454063"/>
            <a:ext cx="3291637" cy="712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CCD5B2-C42E-CAFB-85B6-86986A2CCD2D}"/>
              </a:ext>
            </a:extLst>
          </p:cNvPr>
          <p:cNvSpPr txBox="1"/>
          <p:nvPr/>
        </p:nvSpPr>
        <p:spPr>
          <a:xfrm>
            <a:off x="390618" y="4234048"/>
            <a:ext cx="4358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method is numerically far simpler, and we obtain similar values to the double conversion method ones.</a:t>
            </a:r>
          </a:p>
          <a:p>
            <a:endParaRPr lang="en-US" dirty="0"/>
          </a:p>
          <a:p>
            <a:r>
              <a:rPr lang="en-US" dirty="0"/>
              <a:t>It is however less reliable since we are using summation R</a:t>
            </a:r>
            <a:r>
              <a:rPr lang="en-US" baseline="-25000" dirty="0"/>
              <a:t>59</a:t>
            </a:r>
            <a:r>
              <a:rPr lang="en-US" dirty="0"/>
              <a:t> values.</a:t>
            </a:r>
          </a:p>
        </p:txBody>
      </p:sp>
    </p:spTree>
    <p:extLst>
      <p:ext uri="{BB962C8B-B14F-4D97-AF65-F5344CB8AC3E}">
        <p14:creationId xmlns:p14="http://schemas.microsoft.com/office/powerpoint/2010/main" val="1326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Consistency – comparison with </a:t>
            </a:r>
            <a:r>
              <a:rPr lang="en-US" altLang="en-US" sz="2800" b="1" dirty="0" err="1">
                <a:solidFill>
                  <a:srgbClr val="0070C0"/>
                </a:solidFill>
              </a:rPr>
              <a:t>Daya</a:t>
            </a:r>
            <a:r>
              <a:rPr lang="en-US" altLang="en-US" sz="2800" b="1" dirty="0">
                <a:solidFill>
                  <a:srgbClr val="0070C0"/>
                </a:solidFill>
              </a:rPr>
              <a:t> Bay High Energy data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9FCD38C2-8081-8ABB-6630-C2C05F98B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" t="4536" r="12503" b="4536"/>
          <a:stretch/>
        </p:blipFill>
        <p:spPr>
          <a:xfrm>
            <a:off x="4759936" y="786805"/>
            <a:ext cx="6344839" cy="5529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3A2E1-C305-8233-FA55-C1E69EB91E63}"/>
              </a:ext>
            </a:extLst>
          </p:cNvPr>
          <p:cNvSpPr txBox="1"/>
          <p:nvPr/>
        </p:nvSpPr>
        <p:spPr>
          <a:xfrm>
            <a:off x="489098" y="1159497"/>
            <a:ext cx="4082902" cy="480131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DBP59H1M8 reactor model consists of </a:t>
            </a:r>
            <a:r>
              <a:rPr lang="en-US" dirty="0" err="1"/>
              <a:t>Daya</a:t>
            </a:r>
            <a:r>
              <a:rPr lang="en-US" dirty="0"/>
              <a:t> Bay – PROSPECT </a:t>
            </a:r>
            <a:r>
              <a:rPr lang="en-US" baseline="30000" dirty="0"/>
              <a:t>235</a:t>
            </a:r>
            <a:r>
              <a:rPr lang="en-US" dirty="0"/>
              <a:t>U and </a:t>
            </a:r>
            <a:r>
              <a:rPr lang="en-US" baseline="30000" dirty="0"/>
              <a:t>239</a:t>
            </a:r>
            <a:r>
              <a:rPr lang="en-US" dirty="0"/>
              <a:t>Pu antineutrino spectrum, plus Huber’s </a:t>
            </a:r>
            <a:r>
              <a:rPr lang="en-US" baseline="30000" dirty="0"/>
              <a:t>241</a:t>
            </a:r>
            <a:r>
              <a:rPr lang="en-US" dirty="0"/>
              <a:t>Pu and Mueller’s </a:t>
            </a:r>
            <a:r>
              <a:rPr lang="en-US" baseline="30000" dirty="0"/>
              <a:t>238</a:t>
            </a:r>
            <a:r>
              <a:rPr lang="en-US" dirty="0"/>
              <a:t>U spectra.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Excluding mistakes in our calculations, the DBP59H1M8 model doesn’t seem to reproduce the DBHE spectrum, despite their shared provenance.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DBP </a:t>
            </a:r>
            <a:r>
              <a:rPr lang="en-US" baseline="30000" dirty="0"/>
              <a:t>239</a:t>
            </a:r>
            <a:r>
              <a:rPr lang="en-US" dirty="0"/>
              <a:t>Pu lower than Huber’s seems to be a problem.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Has anyone else seen or checked this??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CC23C-5DCA-C64B-EA40-DFAEC81B0123}"/>
              </a:ext>
            </a:extLst>
          </p:cNvPr>
          <p:cNvCxnSpPr/>
          <p:nvPr/>
        </p:nvCxnSpPr>
        <p:spPr>
          <a:xfrm>
            <a:off x="5539562" y="3407734"/>
            <a:ext cx="554394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98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B540D-9BF3-53B5-C0F1-996847203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89BA1-AC14-23FD-AECE-B2F1F07D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5" y="801572"/>
            <a:ext cx="7254831" cy="5880148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936BBB3-D1CD-CFDB-301F-2003298ED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A few issues we encountered…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E093E-92D1-505F-4066-A682EBA9E937}"/>
              </a:ext>
            </a:extLst>
          </p:cNvPr>
          <p:cNvSpPr txBox="1"/>
          <p:nvPr/>
        </p:nvSpPr>
        <p:spPr>
          <a:xfrm>
            <a:off x="627320" y="1063256"/>
            <a:ext cx="3721395" cy="480131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</a:t>
            </a:r>
            <a:r>
              <a:rPr lang="en-US" dirty="0" err="1"/>
              <a:t>Daya</a:t>
            </a:r>
            <a:r>
              <a:rPr lang="en-US" dirty="0"/>
              <a:t> Bay 50 spectrum, given in prompt energy value, was shifted by 0.84 MeV to match the </a:t>
            </a:r>
            <a:r>
              <a:rPr lang="en-US" dirty="0" err="1"/>
              <a:t>Daya</a:t>
            </a:r>
            <a:r>
              <a:rPr lang="en-US" dirty="0"/>
              <a:t> Bay HE spectrum, not the stated 0.78 MeV.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On closer examination, the </a:t>
            </a:r>
            <a:r>
              <a:rPr lang="en-US" dirty="0" err="1"/>
              <a:t>Daya</a:t>
            </a:r>
            <a:r>
              <a:rPr lang="en-US" dirty="0"/>
              <a:t> Bay HE spectrum doesn’t agree super well with the RENO 21 one.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Therefore, the reference antineutrino spectra deduced from the DB50 spectrum will not satisfactorily account for the RENO 21 spectrum.</a:t>
            </a:r>
          </a:p>
        </p:txBody>
      </p:sp>
    </p:spTree>
    <p:extLst>
      <p:ext uri="{BB962C8B-B14F-4D97-AF65-F5344CB8AC3E}">
        <p14:creationId xmlns:p14="http://schemas.microsoft.com/office/powerpoint/2010/main" val="709744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45F17-4639-BA99-0046-6CFCB4F2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43FBE-E861-4E53-AADF-3B4394689F05}"/>
              </a:ext>
            </a:extLst>
          </p:cNvPr>
          <p:cNvSpPr txBox="1"/>
          <p:nvPr/>
        </p:nvSpPr>
        <p:spPr>
          <a:xfrm>
            <a:off x="453728" y="133154"/>
            <a:ext cx="883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New paradigm for antineutrino spectrum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1F040-3F35-10AE-C975-B4DC4AADA781}"/>
              </a:ext>
            </a:extLst>
          </p:cNvPr>
          <p:cNvSpPr txBox="1"/>
          <p:nvPr/>
        </p:nvSpPr>
        <p:spPr>
          <a:xfrm>
            <a:off x="453728" y="740405"/>
            <a:ext cx="91049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31F20"/>
                </a:solidFill>
              </a:rPr>
              <a:t>Currently, we parametrize the antineutrino spectrum using a polynomial fit:</a:t>
            </a:r>
          </a:p>
          <a:p>
            <a:endParaRPr lang="en-US" dirty="0">
              <a:solidFill>
                <a:srgbClr val="231F20"/>
              </a:solidFill>
            </a:endParaRPr>
          </a:p>
          <a:p>
            <a:r>
              <a:rPr lang="en-US" sz="1800" b="1" i="0" u="none" strike="noStrike" baseline="0" dirty="0">
                <a:solidFill>
                  <a:srgbClr val="0000CC"/>
                </a:solidFill>
              </a:rPr>
              <a:t>S(E) = exp (a</a:t>
            </a:r>
            <a:r>
              <a:rPr lang="en-US" sz="1800" b="1" i="0" u="none" strike="noStrike" baseline="-25000" dirty="0">
                <a:solidFill>
                  <a:srgbClr val="0000CC"/>
                </a:solidFill>
              </a:rPr>
              <a:t>0 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+ a</a:t>
            </a:r>
            <a:r>
              <a:rPr lang="en-US" sz="1800" b="1" i="0" u="none" strike="noStrike" baseline="-25000" dirty="0">
                <a:solidFill>
                  <a:srgbClr val="0000CC"/>
                </a:solidFill>
              </a:rPr>
              <a:t>1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E + a</a:t>
            </a:r>
            <a:r>
              <a:rPr lang="en-US" sz="1800" b="1" i="0" u="none" strike="noStrike" baseline="-25000" dirty="0">
                <a:solidFill>
                  <a:srgbClr val="0000CC"/>
                </a:solidFill>
              </a:rPr>
              <a:t>2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E</a:t>
            </a:r>
            <a:r>
              <a:rPr lang="en-US" sz="1800" b="1" i="0" u="none" strike="noStrike" baseline="30000" dirty="0">
                <a:solidFill>
                  <a:srgbClr val="0000CC"/>
                </a:solidFill>
              </a:rPr>
              <a:t>2 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+ a</a:t>
            </a:r>
            <a:r>
              <a:rPr lang="en-US" sz="1800" b="1" i="0" u="none" strike="noStrike" baseline="-25000" dirty="0">
                <a:solidFill>
                  <a:srgbClr val="0000CC"/>
                </a:solidFill>
              </a:rPr>
              <a:t>3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E</a:t>
            </a:r>
            <a:r>
              <a:rPr lang="en-US" sz="1800" b="1" i="0" u="none" strike="noStrike" baseline="30000" dirty="0">
                <a:solidFill>
                  <a:srgbClr val="0000CC"/>
                </a:solidFill>
              </a:rPr>
              <a:t>3 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+ a</a:t>
            </a:r>
            <a:r>
              <a:rPr lang="en-US" sz="1800" b="1" i="0" u="none" strike="noStrike" baseline="-25000" dirty="0">
                <a:solidFill>
                  <a:srgbClr val="0000CC"/>
                </a:solidFill>
              </a:rPr>
              <a:t>4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E</a:t>
            </a:r>
            <a:r>
              <a:rPr lang="en-US" sz="1800" b="1" i="0" u="none" strike="noStrike" baseline="30000" dirty="0">
                <a:solidFill>
                  <a:srgbClr val="0000CC"/>
                </a:solidFill>
              </a:rPr>
              <a:t>4 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+ a</a:t>
            </a:r>
            <a:r>
              <a:rPr lang="en-US" sz="1800" b="1" i="0" u="none" strike="noStrike" baseline="-25000" dirty="0">
                <a:solidFill>
                  <a:srgbClr val="0000CC"/>
                </a:solidFill>
              </a:rPr>
              <a:t>5</a:t>
            </a:r>
            <a:r>
              <a:rPr lang="en-US" sz="1800" b="1" i="0" u="none" strike="noStrike" baseline="0" dirty="0">
                <a:solidFill>
                  <a:srgbClr val="0000CC"/>
                </a:solidFill>
              </a:rPr>
              <a:t>E</a:t>
            </a:r>
            <a:r>
              <a:rPr lang="en-US" sz="1800" b="1" i="0" u="none" strike="noStrike" baseline="30000" dirty="0">
                <a:solidFill>
                  <a:srgbClr val="0000CC"/>
                </a:solidFill>
              </a:rPr>
              <a:t>5 </a:t>
            </a:r>
            <a:r>
              <a:rPr lang="en-US" sz="1800" b="1" i="0" u="none" strike="noStrike" dirty="0">
                <a:solidFill>
                  <a:srgbClr val="0000CC"/>
                </a:solidFill>
              </a:rPr>
              <a:t>)</a:t>
            </a:r>
          </a:p>
          <a:p>
            <a:endParaRPr lang="en-US" dirty="0">
              <a:solidFill>
                <a:srgbClr val="231F20"/>
              </a:solidFill>
            </a:endParaRPr>
          </a:p>
          <a:p>
            <a:r>
              <a:rPr lang="en-US" dirty="0">
                <a:solidFill>
                  <a:srgbClr val="231F20"/>
                </a:solidFill>
              </a:rPr>
              <a:t>It creates a </a:t>
            </a:r>
            <a:r>
              <a:rPr lang="en-US" u="sng" dirty="0">
                <a:solidFill>
                  <a:srgbClr val="231F20"/>
                </a:solidFill>
              </a:rPr>
              <a:t>very smooth spectrum</a:t>
            </a:r>
            <a:r>
              <a:rPr lang="en-US" dirty="0">
                <a:solidFill>
                  <a:srgbClr val="231F20"/>
                </a:solidFill>
              </a:rPr>
              <a:t>, which we think is an unnecessary artifact.</a:t>
            </a:r>
          </a:p>
          <a:p>
            <a:endParaRPr lang="en-US" dirty="0">
              <a:solidFill>
                <a:srgbClr val="231F20"/>
              </a:solidFill>
            </a:endParaRPr>
          </a:p>
          <a:p>
            <a:r>
              <a:rPr lang="en-US" sz="1800" b="0" i="0" u="none" strike="noStrike" baseline="0" dirty="0">
                <a:solidFill>
                  <a:srgbClr val="231F20"/>
                </a:solidFill>
              </a:rPr>
              <a:t>To gauge this problem, we will study the </a:t>
            </a:r>
            <a:r>
              <a:rPr lang="en-US" sz="1800" b="0" i="0" u="none" strike="noStrike" baseline="0" dirty="0" err="1">
                <a:solidFill>
                  <a:srgbClr val="231F20"/>
                </a:solidFill>
              </a:rPr>
              <a:t>Daya</a:t>
            </a:r>
            <a:r>
              <a:rPr lang="en-US" sz="1800" b="0" i="0" u="none" strike="noStrike" baseline="0" dirty="0">
                <a:solidFill>
                  <a:srgbClr val="231F20"/>
                </a:solidFill>
              </a:rPr>
              <a:t> Bay 50 keV IBD data</a:t>
            </a:r>
          </a:p>
          <a:p>
            <a:endParaRPr lang="en-US" dirty="0">
              <a:solidFill>
                <a:srgbClr val="231F20"/>
              </a:solidFill>
            </a:endParaRPr>
          </a:p>
          <a:p>
            <a:r>
              <a:rPr lang="en-US" sz="1800" b="0" i="0" u="none" strike="noStrike" baseline="0" dirty="0">
                <a:solidFill>
                  <a:srgbClr val="231F20"/>
                </a:solidFill>
              </a:rPr>
              <a:t>First, we divide by the IBD cross section.</a:t>
            </a:r>
          </a:p>
          <a:p>
            <a:endParaRPr lang="en-US" sz="1800" b="0" i="0" u="none" strike="noStrike" baseline="0" dirty="0">
              <a:solidFill>
                <a:srgbClr val="231F20"/>
              </a:solidFill>
            </a:endParaRPr>
          </a:p>
          <a:p>
            <a:r>
              <a:rPr lang="en-US" dirty="0">
                <a:solidFill>
                  <a:srgbClr val="231F20"/>
                </a:solidFill>
              </a:rPr>
              <a:t>Second, we perform a polynomial fit to the logarithm of the antineutrino spectrum.</a:t>
            </a:r>
            <a:endParaRPr lang="en-US" sz="1800" b="0" i="0" u="none" strike="noStrike" baseline="0" dirty="0">
              <a:solidFill>
                <a:srgbClr val="231F20"/>
              </a:solidFill>
            </a:endParaRPr>
          </a:p>
          <a:p>
            <a:endParaRPr lang="en-US" dirty="0">
              <a:solidFill>
                <a:srgbClr val="231F20"/>
              </a:solidFill>
            </a:endParaRPr>
          </a:p>
          <a:p>
            <a:r>
              <a:rPr lang="en-US" dirty="0"/>
              <a:t>We then multiply the parametrized spectrum by the IBD cross section and compared to the original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1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7BC09-6447-9380-F172-480E98A6F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8F286DC-2D12-F998-EF9B-3F650B1A3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9276" r="11538" b="6667"/>
          <a:stretch/>
        </p:blipFill>
        <p:spPr>
          <a:xfrm>
            <a:off x="389860" y="1010378"/>
            <a:ext cx="7245627" cy="5671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1ACEF-147D-B265-C844-83FD1A042AB5}"/>
              </a:ext>
            </a:extLst>
          </p:cNvPr>
          <p:cNvSpPr txBox="1"/>
          <p:nvPr/>
        </p:nvSpPr>
        <p:spPr>
          <a:xfrm>
            <a:off x="7817127" y="993394"/>
            <a:ext cx="3589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Daya</a:t>
            </a:r>
            <a:r>
              <a:rPr lang="en-US" dirty="0"/>
              <a:t> Bay 50</a:t>
            </a:r>
          </a:p>
          <a:p>
            <a:r>
              <a:rPr lang="en-US" dirty="0"/>
              <a:t>Chin. Phys. C </a:t>
            </a:r>
            <a:r>
              <a:rPr lang="en-US" b="1" dirty="0"/>
              <a:t>45</a:t>
            </a:r>
            <a:r>
              <a:rPr lang="en-US" dirty="0"/>
              <a:t>, 073001 (2021)</a:t>
            </a:r>
          </a:p>
          <a:p>
            <a:endParaRPr lang="en-US" dirty="0"/>
          </a:p>
          <a:p>
            <a:r>
              <a:rPr lang="en-US" dirty="0"/>
              <a:t>RENO 21</a:t>
            </a:r>
          </a:p>
          <a:p>
            <a:r>
              <a:rPr lang="en-US" dirty="0"/>
              <a:t>PRD </a:t>
            </a:r>
            <a:r>
              <a:rPr lang="en-US" b="1" dirty="0"/>
              <a:t>104</a:t>
            </a:r>
            <a:r>
              <a:rPr lang="en-US" dirty="0"/>
              <a:t>, L111301 (2021)</a:t>
            </a:r>
          </a:p>
          <a:p>
            <a:endParaRPr lang="en-US" dirty="0"/>
          </a:p>
          <a:p>
            <a:r>
              <a:rPr lang="en-US" dirty="0" err="1"/>
              <a:t>Daya</a:t>
            </a:r>
            <a:r>
              <a:rPr lang="en-US" dirty="0"/>
              <a:t> Bay HE</a:t>
            </a:r>
          </a:p>
          <a:p>
            <a:r>
              <a:rPr lang="en-US" dirty="0"/>
              <a:t>PRL </a:t>
            </a:r>
            <a:r>
              <a:rPr lang="en-US" b="1" dirty="0"/>
              <a:t>129</a:t>
            </a:r>
            <a:r>
              <a:rPr lang="en-US" dirty="0"/>
              <a:t>, 041801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B35FAF-7C42-49A2-56A7-42BDAC766A15}"/>
              </a:ext>
            </a:extLst>
          </p:cNvPr>
          <p:cNvSpPr txBox="1"/>
          <p:nvPr/>
        </p:nvSpPr>
        <p:spPr>
          <a:xfrm>
            <a:off x="7817127" y="3635376"/>
            <a:ext cx="3985013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Using these spectra, we developed an inverse problem method; that is, assuming negligible effects from: </a:t>
            </a:r>
          </a:p>
          <a:p>
            <a:pPr algn="ctr"/>
            <a:r>
              <a:rPr lang="en-US" dirty="0"/>
              <a:t>(i) hypothetical sterile neutrinos, </a:t>
            </a:r>
          </a:p>
          <a:p>
            <a:pPr algn="ctr"/>
            <a:r>
              <a:rPr lang="en-US" dirty="0"/>
              <a:t>(ii) antineutrino energy calibrations, </a:t>
            </a:r>
          </a:p>
          <a:p>
            <a:pPr algn="ctr"/>
            <a:r>
              <a:rPr lang="en-US" dirty="0"/>
              <a:t>(iii) allowed shape assumptions,</a:t>
            </a:r>
          </a:p>
          <a:p>
            <a:pPr algn="ctr"/>
            <a:r>
              <a:rPr lang="en-US" dirty="0"/>
              <a:t>obtained reference </a:t>
            </a:r>
            <a:r>
              <a:rPr lang="en-US" baseline="30000" dirty="0"/>
              <a:t>235,238</a:t>
            </a:r>
            <a:r>
              <a:rPr lang="en-US" dirty="0"/>
              <a:t>U and </a:t>
            </a:r>
            <a:r>
              <a:rPr lang="en-US" baseline="30000" dirty="0"/>
              <a:t>239,241</a:t>
            </a:r>
            <a:r>
              <a:rPr lang="en-US" dirty="0"/>
              <a:t>Pu electron and antineutrino spectra.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CE49D8-7683-897F-C696-5D983F7EF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80" y="11800"/>
            <a:ext cx="681043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70C0"/>
                </a:solidFill>
                <a:latin typeface="+mj-lt"/>
                <a:cs typeface="Arial" charset="0"/>
              </a:rPr>
              <a:t>Three fantastic near detectors IBD spectra</a:t>
            </a:r>
          </a:p>
        </p:txBody>
      </p:sp>
    </p:spTree>
    <p:extLst>
      <p:ext uri="{BB962C8B-B14F-4D97-AF65-F5344CB8AC3E}">
        <p14:creationId xmlns:p14="http://schemas.microsoft.com/office/powerpoint/2010/main" val="2642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45F17-4639-BA99-0046-6CFCB4F2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2D08A-D00E-83F3-9CAD-F6F0406C892F}"/>
              </a:ext>
            </a:extLst>
          </p:cNvPr>
          <p:cNvSpPr txBox="1"/>
          <p:nvPr/>
        </p:nvSpPr>
        <p:spPr>
          <a:xfrm>
            <a:off x="453728" y="133154"/>
            <a:ext cx="883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New paradigm for antineutrino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BE8CD-C47A-940B-CE69-7FCF43A74E7B}"/>
              </a:ext>
            </a:extLst>
          </p:cNvPr>
          <p:cNvSpPr txBox="1"/>
          <p:nvPr/>
        </p:nvSpPr>
        <p:spPr>
          <a:xfrm>
            <a:off x="508552" y="706031"/>
            <a:ext cx="1099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231F20"/>
                </a:solidFill>
              </a:rPr>
              <a:t>Daya</a:t>
            </a:r>
            <a:r>
              <a:rPr lang="en-US" sz="1800" b="0" i="0" u="none" strike="noStrike" baseline="0" dirty="0">
                <a:solidFill>
                  <a:srgbClr val="231F20"/>
                </a:solidFill>
              </a:rPr>
              <a:t> Bay 50 keV IBD data – spectra uncertainties only shown for n=5.</a:t>
            </a:r>
          </a:p>
          <a:p>
            <a:endParaRPr lang="en-US" dirty="0">
              <a:solidFill>
                <a:srgbClr val="231F20"/>
              </a:solidFill>
            </a:endParaRPr>
          </a:p>
          <a:p>
            <a:r>
              <a:rPr lang="en-US" sz="1800" b="0" i="0" u="none" strike="noStrike" baseline="0" dirty="0">
                <a:solidFill>
                  <a:srgbClr val="231F20"/>
                </a:solidFill>
              </a:rPr>
              <a:t>Fit perfor</a:t>
            </a:r>
            <a:r>
              <a:rPr lang="en-US" dirty="0">
                <a:solidFill>
                  <a:srgbClr val="231F20"/>
                </a:solidFill>
              </a:rPr>
              <a:t>med using </a:t>
            </a:r>
            <a:r>
              <a:rPr lang="en-US" b="1" dirty="0">
                <a:solidFill>
                  <a:srgbClr val="0000CC"/>
                </a:solidFill>
              </a:rPr>
              <a:t>Origin</a:t>
            </a:r>
            <a:r>
              <a:rPr lang="en-US" dirty="0">
                <a:solidFill>
                  <a:srgbClr val="231F20"/>
                </a:solidFill>
              </a:rPr>
              <a:t> software with </a:t>
            </a:r>
            <a:r>
              <a:rPr lang="en-US" b="1" dirty="0">
                <a:solidFill>
                  <a:srgbClr val="0000CC"/>
                </a:solidFill>
              </a:rPr>
              <a:t>W = 1/(</a:t>
            </a:r>
            <a:r>
              <a:rPr lang="en-US" b="1" dirty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en-US" b="1" dirty="0">
                <a:solidFill>
                  <a:srgbClr val="0000CC"/>
                </a:solidFill>
              </a:rPr>
              <a:t>S)</a:t>
            </a:r>
            <a:r>
              <a:rPr lang="en-US" b="1" baseline="30000" dirty="0">
                <a:solidFill>
                  <a:srgbClr val="0000CC"/>
                </a:solidFill>
              </a:rPr>
              <a:t>2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693E99-CCFB-0CAF-EDBD-E52FF28B8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37" y="2026536"/>
            <a:ext cx="5803073" cy="4503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C2EE92-D380-924B-BBE5-7D85C2E6F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31" y="2026536"/>
            <a:ext cx="5974419" cy="450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64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45F17-4639-BA99-0046-6CFCB4F2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43FBE-E861-4E53-AADF-3B4394689F05}"/>
              </a:ext>
            </a:extLst>
          </p:cNvPr>
          <p:cNvSpPr txBox="1"/>
          <p:nvPr/>
        </p:nvSpPr>
        <p:spPr>
          <a:xfrm>
            <a:off x="453728" y="133154"/>
            <a:ext cx="883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New paradigm for antineutrino spectrum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DCE70-BF73-745C-EB61-0672A235D46B}"/>
              </a:ext>
            </a:extLst>
          </p:cNvPr>
          <p:cNvSpPr txBox="1"/>
          <p:nvPr/>
        </p:nvSpPr>
        <p:spPr>
          <a:xfrm>
            <a:off x="513975" y="907352"/>
            <a:ext cx="1099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31F20"/>
                </a:solidFill>
              </a:rPr>
              <a:t>Similar features observed for NEOS and RENO data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19EAE-1BBC-72CC-A11C-2F55B6E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1" y="1556237"/>
            <a:ext cx="5858494" cy="4657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E9923-C6EE-E4CF-11E7-99FC2316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221" y="1556237"/>
            <a:ext cx="5969642" cy="47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46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45F17-4639-BA99-0046-6CFCB4F2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43FBE-E861-4E53-AADF-3B4394689F05}"/>
              </a:ext>
            </a:extLst>
          </p:cNvPr>
          <p:cNvSpPr txBox="1"/>
          <p:nvPr/>
        </p:nvSpPr>
        <p:spPr>
          <a:xfrm>
            <a:off x="453728" y="133154"/>
            <a:ext cx="883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New paradigm for antineutrino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E231B-F507-2B17-6C7F-C75D2D0C2FDB}"/>
              </a:ext>
            </a:extLst>
          </p:cNvPr>
          <p:cNvSpPr txBox="1"/>
          <p:nvPr/>
        </p:nvSpPr>
        <p:spPr>
          <a:xfrm>
            <a:off x="513975" y="907352"/>
            <a:ext cx="6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31F20"/>
                </a:solidFill>
              </a:rPr>
              <a:t>And for </a:t>
            </a:r>
            <a:r>
              <a:rPr lang="en-US" sz="1800" b="0" i="0" u="none" strike="noStrike" baseline="0" dirty="0" err="1">
                <a:solidFill>
                  <a:srgbClr val="231F20"/>
                </a:solidFill>
              </a:rPr>
              <a:t>Daya</a:t>
            </a:r>
            <a:r>
              <a:rPr lang="en-US" sz="1800" b="0" i="0" u="none" strike="noStrike" baseline="0" dirty="0">
                <a:solidFill>
                  <a:srgbClr val="231F20"/>
                </a:solidFill>
              </a:rPr>
              <a:t> Bay High Energy data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61363-A541-46AB-F87A-EADB5877DB9E}"/>
              </a:ext>
            </a:extLst>
          </p:cNvPr>
          <p:cNvSpPr txBox="1"/>
          <p:nvPr/>
        </p:nvSpPr>
        <p:spPr>
          <a:xfrm>
            <a:off x="8280390" y="1412000"/>
            <a:ext cx="3324533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Fit also checked with Python and JAVA libraries</a:t>
            </a:r>
          </a:p>
          <a:p>
            <a:pPr algn="ctr"/>
            <a:endParaRPr lang="en-US" u="sng" dirty="0"/>
          </a:p>
          <a:p>
            <a:pPr algn="ctr"/>
            <a:r>
              <a:rPr lang="en-US" u="sng" dirty="0"/>
              <a:t>Solution</a:t>
            </a:r>
            <a:r>
              <a:rPr lang="en-US" dirty="0"/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Point-wise function, spectrum given every 10 keV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Straightforward for Summation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 need to think how to do it for future Conversion analysis.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5517B-921A-D054-3001-D7350F2B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77" y="1412806"/>
            <a:ext cx="6713331" cy="53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75" y="2983766"/>
            <a:ext cx="10334625" cy="1947460"/>
          </a:xfrm>
        </p:spPr>
        <p:txBody>
          <a:bodyPr>
            <a:normAutofit/>
          </a:bodyPr>
          <a:lstStyle/>
          <a:p>
            <a:r>
              <a:rPr lang="en-US" sz="4800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502106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96" y="127293"/>
            <a:ext cx="38016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56B5B-B6C2-E1BD-877F-3B6B904F655A}"/>
              </a:ext>
            </a:extLst>
          </p:cNvPr>
          <p:cNvSpPr txBox="1"/>
          <p:nvPr/>
        </p:nvSpPr>
        <p:spPr>
          <a:xfrm>
            <a:off x="695325" y="684284"/>
            <a:ext cx="109251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Understanding the magnitude and features of reactor antineutrino spectra measured in the last 15 years has been a fascinating and rewarding intellectual adventure.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We think that the source of the </a:t>
            </a:r>
            <a:r>
              <a:rPr lang="en-US" b="1" dirty="0">
                <a:solidFill>
                  <a:srgbClr val="FF0000"/>
                </a:solidFill>
              </a:rPr>
              <a:t>RAA</a:t>
            </a:r>
            <a:r>
              <a:rPr lang="en-US" dirty="0"/>
              <a:t> is the use of a higher </a:t>
            </a:r>
            <a:r>
              <a:rPr lang="en-US" b="1" baseline="30000" dirty="0">
                <a:solidFill>
                  <a:schemeClr val="accent1"/>
                </a:solidFill>
              </a:rPr>
              <a:t>207</a:t>
            </a:r>
            <a:r>
              <a:rPr lang="en-US" b="1" dirty="0">
                <a:solidFill>
                  <a:schemeClr val="accent1"/>
                </a:solidFill>
              </a:rPr>
              <a:t>Pb(n,</a:t>
            </a:r>
            <a:r>
              <a:rPr lang="en-US" b="1" dirty="0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chemeClr val="accent1"/>
                </a:solidFill>
              </a:rPr>
              <a:t>) </a:t>
            </a:r>
            <a:r>
              <a:rPr lang="en-US" dirty="0"/>
              <a:t>cross section to normalize the ILL </a:t>
            </a:r>
            <a:r>
              <a:rPr lang="en-US" baseline="30000" dirty="0"/>
              <a:t>235</a:t>
            </a:r>
            <a:r>
              <a:rPr lang="en-US" dirty="0"/>
              <a:t>U electron spectrum.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We really need to </a:t>
            </a:r>
            <a:r>
              <a:rPr lang="en-US" b="1" dirty="0">
                <a:solidFill>
                  <a:srgbClr val="0070C0"/>
                </a:solidFill>
              </a:rPr>
              <a:t>re-measure the </a:t>
            </a:r>
            <a:r>
              <a:rPr lang="en-US" b="1" baseline="30000" dirty="0">
                <a:solidFill>
                  <a:srgbClr val="0070C0"/>
                </a:solidFill>
              </a:rPr>
              <a:t>235,238</a:t>
            </a:r>
            <a:r>
              <a:rPr lang="en-US" b="1" dirty="0">
                <a:solidFill>
                  <a:srgbClr val="0070C0"/>
                </a:solidFill>
              </a:rPr>
              <a:t>U and </a:t>
            </a:r>
            <a:r>
              <a:rPr lang="en-US" b="1" baseline="30000" dirty="0">
                <a:solidFill>
                  <a:srgbClr val="0070C0"/>
                </a:solidFill>
              </a:rPr>
              <a:t>239,241</a:t>
            </a:r>
            <a:r>
              <a:rPr lang="en-US" b="1" dirty="0">
                <a:solidFill>
                  <a:srgbClr val="0070C0"/>
                </a:solidFill>
              </a:rPr>
              <a:t>Pu electron spectra </a:t>
            </a:r>
            <a:r>
              <a:rPr lang="en-US" dirty="0"/>
              <a:t>with (i) high resolution, (ii) high signal to noise ratio, (iii) well characterized efficiency, and (iv) very robust normalization procedure.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</a:t>
            </a:r>
            <a:r>
              <a:rPr lang="en-US" dirty="0" err="1"/>
              <a:t>Daya</a:t>
            </a:r>
            <a:r>
              <a:rPr lang="en-US" dirty="0"/>
              <a:t> Bay 50 dataset is a treasure trove, but we need to use a 0.84 MeV shift, not the 0.78 MeV shift stated.   Can we check that?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Would love to see a </a:t>
            </a:r>
            <a:r>
              <a:rPr lang="en-US" b="1" dirty="0">
                <a:solidFill>
                  <a:srgbClr val="0070C0"/>
                </a:solidFill>
              </a:rPr>
              <a:t>joint </a:t>
            </a:r>
            <a:r>
              <a:rPr lang="en-US" b="1" dirty="0" err="1">
                <a:solidFill>
                  <a:srgbClr val="0070C0"/>
                </a:solidFill>
              </a:rPr>
              <a:t>Daya</a:t>
            </a:r>
            <a:r>
              <a:rPr lang="en-US" b="1" dirty="0">
                <a:solidFill>
                  <a:srgbClr val="0070C0"/>
                </a:solidFill>
              </a:rPr>
              <a:t> Bay – RENO analysi</a:t>
            </a:r>
            <a:r>
              <a:rPr lang="en-US" dirty="0"/>
              <a:t>s that will produce the definite IBD antineutrino standard for future generations, and following an inversion procedure, obtain reference </a:t>
            </a:r>
            <a:r>
              <a:rPr lang="en-US" baseline="30000" dirty="0"/>
              <a:t>235,238</a:t>
            </a:r>
            <a:r>
              <a:rPr lang="en-US" dirty="0"/>
              <a:t>U and </a:t>
            </a:r>
            <a:r>
              <a:rPr lang="en-US" baseline="30000" dirty="0"/>
              <a:t>239,241</a:t>
            </a:r>
            <a:r>
              <a:rPr lang="en-US" dirty="0"/>
              <a:t>Pu electron and antineutrino spectra.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Help! Perhaps I am an idiot, and I’m making mistakes in my calculations, but I found the </a:t>
            </a:r>
            <a:r>
              <a:rPr lang="en-US" dirty="0" err="1"/>
              <a:t>Daya</a:t>
            </a:r>
            <a:r>
              <a:rPr lang="en-US" dirty="0"/>
              <a:t> Bay – PROSPECT </a:t>
            </a:r>
            <a:r>
              <a:rPr lang="en-US" baseline="30000" dirty="0"/>
              <a:t>239</a:t>
            </a:r>
            <a:r>
              <a:rPr lang="en-US" dirty="0"/>
              <a:t>Pu antineutrino spectrum to be too low.   Why should it be smaller than Huber’s?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54529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3092B-6D45-C71E-85AC-D54FF769A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11AB2B41-7D4E-28BF-78DB-03D06204E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85" y="951166"/>
            <a:ext cx="38016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42B7F"/>
                </a:solidFill>
              </a:rPr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5967A-7365-2E82-62B3-CAB1C8012F4B}"/>
              </a:ext>
            </a:extLst>
          </p:cNvPr>
          <p:cNvSpPr txBox="1"/>
          <p:nvPr/>
        </p:nvSpPr>
        <p:spPr>
          <a:xfrm>
            <a:off x="580385" y="1934507"/>
            <a:ext cx="10031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sponsored in part by the U.S. Department of Energy, Office of Science, Office of Nuclear Physics under Contract No. DE-AC02-98CH10886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75" y="2983766"/>
            <a:ext cx="10334625" cy="1947460"/>
          </a:xfrm>
        </p:spPr>
        <p:txBody>
          <a:bodyPr>
            <a:normAutofit/>
          </a:bodyPr>
          <a:lstStyle/>
          <a:p>
            <a:r>
              <a:rPr lang="en-US" sz="4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219630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D73D-973C-DF06-D067-6398F704A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6A28841-A504-CCF1-F8A6-0CD65EFD6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6" t="9445" r="12679" b="4722"/>
          <a:stretch/>
        </p:blipFill>
        <p:spPr>
          <a:xfrm>
            <a:off x="6335515" y="970972"/>
            <a:ext cx="5856485" cy="4825743"/>
          </a:xfrm>
          <a:prstGeom prst="rect">
            <a:avLst/>
          </a:prstGeom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D1F05386-86F9-20E0-ED21-453E7AFD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52" y="89624"/>
            <a:ext cx="1128654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Main reason for the difference between </a:t>
            </a:r>
            <a:r>
              <a:rPr lang="en-US" altLang="en-US" sz="2800" b="1" dirty="0" err="1">
                <a:solidFill>
                  <a:srgbClr val="0070C0"/>
                </a:solidFill>
              </a:rPr>
              <a:t>Perisse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>
                <a:solidFill>
                  <a:srgbClr val="0070C0"/>
                </a:solidFill>
              </a:rPr>
              <a:t>et al</a:t>
            </a:r>
            <a:r>
              <a:rPr lang="en-US" altLang="en-US" sz="2800" b="1" dirty="0">
                <a:solidFill>
                  <a:srgbClr val="0070C0"/>
                </a:solidFill>
              </a:rPr>
              <a:t>. and BNL??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32912-2F3A-89F4-7BBD-4000C066FEA9}"/>
              </a:ext>
            </a:extLst>
          </p:cNvPr>
          <p:cNvSpPr txBox="1"/>
          <p:nvPr/>
        </p:nvSpPr>
        <p:spPr>
          <a:xfrm>
            <a:off x="333952" y="592503"/>
            <a:ext cx="961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all, we are most likely using the same experimental beta intensities &amp; fission yields data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439A722-51A7-DD5C-C5E4-7AFFC4E78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1" t="8937" r="11943" b="4856"/>
          <a:stretch/>
        </p:blipFill>
        <p:spPr>
          <a:xfrm>
            <a:off x="254929" y="961835"/>
            <a:ext cx="6100716" cy="4761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04CF5-D253-420D-1A9C-35A5214BE6B5}"/>
              </a:ext>
            </a:extLst>
          </p:cNvPr>
          <p:cNvSpPr txBox="1"/>
          <p:nvPr/>
        </p:nvSpPr>
        <p:spPr>
          <a:xfrm>
            <a:off x="2562577" y="5852826"/>
            <a:ext cx="847795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5%-70% </a:t>
            </a:r>
            <a:r>
              <a:rPr lang="en-US" dirty="0"/>
              <a:t>of the antineutrino spectrum for the </a:t>
            </a:r>
            <a:r>
              <a:rPr lang="en-US" dirty="0" err="1"/>
              <a:t>Daya</a:t>
            </a:r>
            <a:r>
              <a:rPr lang="en-US" dirty="0"/>
              <a:t> Bay fission fractions comes theoretical calculations due to unknown or incomplete decay schemes.   That may explain the difference between the two summation sets.</a:t>
            </a:r>
          </a:p>
        </p:txBody>
      </p:sp>
    </p:spTree>
    <p:extLst>
      <p:ext uri="{BB962C8B-B14F-4D97-AF65-F5344CB8AC3E}">
        <p14:creationId xmlns:p14="http://schemas.microsoft.com/office/powerpoint/2010/main" val="14834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D73D-973C-DF06-D067-6398F704A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D1F05386-86F9-20E0-ED21-453E7AFD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52" y="89624"/>
            <a:ext cx="1128654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In addition to poorly known or incomplete decay schemes…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32912-2F3A-89F4-7BBD-4000C066FEA9}"/>
              </a:ext>
            </a:extLst>
          </p:cNvPr>
          <p:cNvSpPr txBox="1"/>
          <p:nvPr/>
        </p:nvSpPr>
        <p:spPr>
          <a:xfrm>
            <a:off x="500353" y="702398"/>
            <a:ext cx="5476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of the IBD antineutrinos are produced by odd-Z, odd-N nuclides, due to their larger </a:t>
            </a:r>
            <a:r>
              <a:rPr lang="en-US" dirty="0" err="1"/>
              <a:t>Q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dirty="0"/>
              <a:t>-.</a:t>
            </a:r>
          </a:p>
          <a:p>
            <a:r>
              <a:rPr lang="en-US" dirty="0"/>
              <a:t>These nuclides typically have two long-lived levels, a low-spin and a high-spin one.   The low spin will produce many more IBD antineutrinos.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D6C43-4C12-F7A5-753E-9407E4CC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581043"/>
            <a:ext cx="4952424" cy="4100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8F38C2-A5DF-99C2-D8EA-76C3F323C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227" y="2571321"/>
            <a:ext cx="5476875" cy="3745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350866-298E-E271-7D37-BA45958B3FF7}"/>
              </a:ext>
            </a:extLst>
          </p:cNvPr>
          <p:cNvSpPr txBox="1"/>
          <p:nvPr/>
        </p:nvSpPr>
        <p:spPr>
          <a:xfrm>
            <a:off x="6372224" y="728868"/>
            <a:ext cx="5610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96</a:t>
            </a:r>
            <a:r>
              <a:rPr lang="en-US" dirty="0"/>
              <a:t>Y is the most representative case, with an isomeric ratio of 50% from </a:t>
            </a:r>
            <a:r>
              <a:rPr lang="en-US" baseline="30000" dirty="0"/>
              <a:t>232</a:t>
            </a:r>
            <a:r>
              <a:rPr lang="en-US" dirty="0"/>
              <a:t>Th(</a:t>
            </a:r>
            <a:r>
              <a:rPr lang="en-US" dirty="0" err="1"/>
              <a:t>p,fission</a:t>
            </a:r>
            <a:r>
              <a:rPr lang="en-US" dirty="0"/>
              <a:t>). The thermal neutron one is likely smaller, and impacts our understanding of the ‘bump’ origin (A. Mattera to be published).</a:t>
            </a:r>
          </a:p>
        </p:txBody>
      </p:sp>
    </p:spTree>
    <p:extLst>
      <p:ext uri="{BB962C8B-B14F-4D97-AF65-F5344CB8AC3E}">
        <p14:creationId xmlns:p14="http://schemas.microsoft.com/office/powerpoint/2010/main" val="3188080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585A-91FF-43AD-9998-94E9EDCD0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sz="10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E3969C9E-42B7-43CC-8D91-9D18EA91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Neutron flux at the ILL reactor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9E6A9-4F0F-61D2-EB35-1E8E00F860A1}"/>
              </a:ext>
            </a:extLst>
          </p:cNvPr>
          <p:cNvSpPr txBox="1"/>
          <p:nvPr/>
        </p:nvSpPr>
        <p:spPr>
          <a:xfrm>
            <a:off x="571500" y="751344"/>
            <a:ext cx="1038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Absolute spectra were obtained from: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C56E2-957A-715D-48D9-6F7D4290FC16}"/>
              </a:ext>
            </a:extLst>
          </p:cNvPr>
          <p:cNvSpPr txBox="1"/>
          <p:nvPr/>
        </p:nvSpPr>
        <p:spPr>
          <a:xfrm>
            <a:off x="955160" y="2078939"/>
            <a:ext cx="10922614" cy="473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</a:t>
            </a:r>
            <a:r>
              <a:rPr lang="en-US" b="1" baseline="-25000" dirty="0">
                <a:solidFill>
                  <a:srgbClr val="0070C0"/>
                </a:solidFill>
              </a:rPr>
              <a:t>e</a:t>
            </a:r>
            <a:r>
              <a:rPr lang="en-US" dirty="0"/>
              <a:t>: number of detected electrons, </a:t>
            </a:r>
            <a:r>
              <a:rPr lang="en-US" b="1" dirty="0">
                <a:solidFill>
                  <a:srgbClr val="0070C0"/>
                </a:solidFill>
              </a:rPr>
              <a:t>f</a:t>
            </a:r>
            <a:r>
              <a:rPr lang="en-US" dirty="0"/>
              <a:t> from fission,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from the calibration foil,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dirty="0"/>
              <a:t>: K internal conversion coefficient,</a:t>
            </a:r>
          </a:p>
          <a:p>
            <a:endParaRPr lang="en-US" sz="800" dirty="0"/>
          </a:p>
          <a:p>
            <a:r>
              <a:rPr lang="en-US" b="1" dirty="0" err="1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b="1" baseline="-25000" dirty="0" err="1">
                <a:solidFill>
                  <a:srgbClr val="0070C0"/>
                </a:solidFill>
              </a:rPr>
              <a:t>st</a:t>
            </a:r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(</a:t>
            </a:r>
            <a:r>
              <a:rPr lang="en-US" b="1" dirty="0">
                <a:solidFill>
                  <a:srgbClr val="0070C0"/>
                </a:solidFill>
              </a:rPr>
              <a:t>n</a:t>
            </a:r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,g)</a:t>
            </a:r>
            <a:r>
              <a:rPr lang="en-US" dirty="0"/>
              <a:t>: neutron capture cross section, </a:t>
            </a:r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s(</a:t>
            </a:r>
            <a:r>
              <a:rPr lang="en-US" b="1" dirty="0" err="1">
                <a:solidFill>
                  <a:srgbClr val="0070C0"/>
                </a:solidFill>
              </a:rPr>
              <a:t>n</a:t>
            </a:r>
            <a:r>
              <a:rPr lang="en-US" b="1" dirty="0" err="1">
                <a:solidFill>
                  <a:srgbClr val="0070C0"/>
                </a:solidFill>
                <a:latin typeface="Symbol" panose="05050102010706020507" pitchFamily="18" charset="2"/>
              </a:rPr>
              <a:t>,</a:t>
            </a:r>
            <a:r>
              <a:rPr lang="en-US" b="1" dirty="0" err="1">
                <a:solidFill>
                  <a:srgbClr val="0070C0"/>
                </a:solidFill>
              </a:rPr>
              <a:t>f</a:t>
            </a:r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)</a:t>
            </a:r>
            <a:r>
              <a:rPr lang="en-US" dirty="0"/>
              <a:t>: neutron fission cross section,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0070C0"/>
                </a:solidFill>
              </a:rPr>
              <a:t>n</a:t>
            </a:r>
            <a:r>
              <a:rPr lang="en-US" dirty="0"/>
              <a:t>: Number of nuclides in the foils.</a:t>
            </a:r>
          </a:p>
          <a:p>
            <a:endParaRPr lang="en-US" dirty="0"/>
          </a:p>
          <a:p>
            <a:r>
              <a:rPr lang="en-US" baseline="30000" dirty="0"/>
              <a:t>235</a:t>
            </a:r>
            <a:r>
              <a:rPr lang="en-US" dirty="0"/>
              <a:t>U:  conversion electrons from </a:t>
            </a:r>
            <a:r>
              <a:rPr lang="en-US" b="1" baseline="30000" dirty="0">
                <a:solidFill>
                  <a:srgbClr val="0070C0"/>
                </a:solidFill>
              </a:rPr>
              <a:t>115</a:t>
            </a:r>
            <a:r>
              <a:rPr lang="en-US" b="1" dirty="0">
                <a:solidFill>
                  <a:srgbClr val="0070C0"/>
                </a:solidFill>
              </a:rPr>
              <a:t>In</a:t>
            </a:r>
            <a:r>
              <a:rPr lang="en-US" dirty="0"/>
              <a:t> and </a:t>
            </a:r>
            <a:r>
              <a:rPr lang="en-US" b="1" baseline="30000" dirty="0">
                <a:solidFill>
                  <a:srgbClr val="0070C0"/>
                </a:solidFill>
              </a:rPr>
              <a:t>207</a:t>
            </a:r>
            <a:r>
              <a:rPr lang="en-US" b="1" dirty="0">
                <a:solidFill>
                  <a:srgbClr val="0070C0"/>
                </a:solidFill>
              </a:rPr>
              <a:t>Pb</a:t>
            </a:r>
          </a:p>
          <a:p>
            <a:r>
              <a:rPr lang="en-US" baseline="30000" dirty="0"/>
              <a:t>239</a:t>
            </a:r>
            <a:r>
              <a:rPr lang="en-US" dirty="0"/>
              <a:t>Pu: </a:t>
            </a:r>
            <a:r>
              <a:rPr lang="en-US" b="1" baseline="30000" dirty="0">
                <a:solidFill>
                  <a:srgbClr val="0070C0"/>
                </a:solidFill>
              </a:rPr>
              <a:t>115</a:t>
            </a:r>
            <a:r>
              <a:rPr lang="en-US" b="1" dirty="0">
                <a:solidFill>
                  <a:srgbClr val="0070C0"/>
                </a:solidFill>
              </a:rPr>
              <a:t>In</a:t>
            </a:r>
            <a:r>
              <a:rPr lang="en-US" dirty="0"/>
              <a:t> and </a:t>
            </a:r>
            <a:r>
              <a:rPr lang="en-US" b="1" baseline="30000" dirty="0">
                <a:solidFill>
                  <a:srgbClr val="0070C0"/>
                </a:solidFill>
              </a:rPr>
              <a:t>197</a:t>
            </a:r>
            <a:r>
              <a:rPr lang="en-US" b="1" dirty="0">
                <a:solidFill>
                  <a:srgbClr val="0070C0"/>
                </a:solidFill>
              </a:rPr>
              <a:t>Au</a:t>
            </a:r>
          </a:p>
          <a:p>
            <a:r>
              <a:rPr lang="en-US" baseline="30000" dirty="0"/>
              <a:t>241</a:t>
            </a:r>
            <a:r>
              <a:rPr lang="en-US" dirty="0"/>
              <a:t>Pu: </a:t>
            </a:r>
            <a:r>
              <a:rPr lang="en-US" b="1" baseline="30000" dirty="0">
                <a:solidFill>
                  <a:srgbClr val="0070C0"/>
                </a:solidFill>
              </a:rPr>
              <a:t>113</a:t>
            </a:r>
            <a:r>
              <a:rPr lang="en-US" b="1" dirty="0">
                <a:solidFill>
                  <a:srgbClr val="0070C0"/>
                </a:solidFill>
              </a:rPr>
              <a:t>Cd</a:t>
            </a:r>
            <a:r>
              <a:rPr lang="en-US" dirty="0"/>
              <a:t>, </a:t>
            </a:r>
            <a:r>
              <a:rPr lang="en-US" b="1" baseline="30000" dirty="0">
                <a:solidFill>
                  <a:srgbClr val="0070C0"/>
                </a:solidFill>
              </a:rPr>
              <a:t>115</a:t>
            </a:r>
            <a:r>
              <a:rPr lang="en-US" b="1" dirty="0">
                <a:solidFill>
                  <a:srgbClr val="0070C0"/>
                </a:solidFill>
              </a:rPr>
              <a:t>In</a:t>
            </a:r>
            <a:r>
              <a:rPr lang="en-US" dirty="0"/>
              <a:t>, and </a:t>
            </a:r>
            <a:r>
              <a:rPr lang="en-US" b="1" baseline="30000" dirty="0">
                <a:solidFill>
                  <a:srgbClr val="0070C0"/>
                </a:solidFill>
              </a:rPr>
              <a:t>207</a:t>
            </a:r>
            <a:r>
              <a:rPr lang="en-US" b="1" dirty="0">
                <a:solidFill>
                  <a:srgbClr val="0070C0"/>
                </a:solidFill>
              </a:rPr>
              <a:t>Pb</a:t>
            </a:r>
            <a:r>
              <a:rPr lang="en-US" dirty="0"/>
              <a:t>.</a:t>
            </a:r>
          </a:p>
          <a:p>
            <a:endParaRPr lang="en-US" sz="800" dirty="0"/>
          </a:p>
          <a:p>
            <a:r>
              <a:rPr lang="en-US" dirty="0"/>
              <a:t>We reviewed all the data documented in the ILL articles and found </a:t>
            </a:r>
            <a:r>
              <a:rPr lang="en-US" b="1" dirty="0">
                <a:solidFill>
                  <a:srgbClr val="FF0000"/>
                </a:solidFill>
              </a:rPr>
              <a:t>one problem case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  <a:p>
            <a:r>
              <a:rPr lang="en-US" u="sng" dirty="0"/>
              <a:t>ILL references</a:t>
            </a:r>
            <a:r>
              <a:rPr lang="en-US" dirty="0"/>
              <a:t>: </a:t>
            </a:r>
          </a:p>
          <a:p>
            <a:r>
              <a:rPr lang="en-US" dirty="0"/>
              <a:t>W. </a:t>
            </a:r>
            <a:r>
              <a:rPr lang="en-US" dirty="0" err="1"/>
              <a:t>Mampe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NIM 154, 127 (1978).</a:t>
            </a:r>
          </a:p>
          <a:p>
            <a:r>
              <a:rPr lang="en-US" dirty="0"/>
              <a:t>F. von </a:t>
            </a:r>
            <a:r>
              <a:rPr lang="en-US" dirty="0" err="1"/>
              <a:t>Feilitzsch</a:t>
            </a:r>
            <a:r>
              <a:rPr lang="en-US" dirty="0"/>
              <a:t>, A. A. Hahn, and K. </a:t>
            </a:r>
            <a:r>
              <a:rPr lang="en-US" dirty="0" err="1"/>
              <a:t>Schreckenbach</a:t>
            </a:r>
            <a:r>
              <a:rPr lang="en-US" dirty="0"/>
              <a:t>, Phys. Lett. B </a:t>
            </a:r>
            <a:r>
              <a:rPr lang="en-US" b="1" dirty="0"/>
              <a:t>118</a:t>
            </a:r>
            <a:r>
              <a:rPr lang="en-US" dirty="0"/>
              <a:t>, 162 (1982).</a:t>
            </a:r>
          </a:p>
          <a:p>
            <a:r>
              <a:rPr lang="en-US" dirty="0"/>
              <a:t>K. </a:t>
            </a:r>
            <a:r>
              <a:rPr lang="en-US" dirty="0" err="1"/>
              <a:t>Schreckenbach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Phys. Lett. B 160, 325 (1985).</a:t>
            </a:r>
          </a:p>
          <a:p>
            <a:r>
              <a:rPr lang="en-US" dirty="0"/>
              <a:t>A. A. Hahn </a:t>
            </a:r>
            <a:r>
              <a:rPr lang="en-US" i="1" dirty="0"/>
              <a:t>et al</a:t>
            </a:r>
            <a:r>
              <a:rPr lang="en-US" dirty="0"/>
              <a:t>., Phys. Lett. B </a:t>
            </a:r>
            <a:r>
              <a:rPr lang="en-US" b="1" dirty="0"/>
              <a:t>218</a:t>
            </a:r>
            <a:r>
              <a:rPr lang="en-US" dirty="0"/>
              <a:t>, 365 (1989).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03E94-A251-916F-EC5E-1FA492181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92" y="1120676"/>
            <a:ext cx="4943475" cy="10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193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193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1938" cy="68580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38812" y="17952"/>
            <a:ext cx="755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  <a:cs typeface="Arial" charset="0"/>
              </a:rPr>
              <a:t>Conversion 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B1CDE-0F16-4A4A-9BA5-EC73ED4432FF}"/>
              </a:ext>
            </a:extLst>
          </p:cNvPr>
          <p:cNvSpPr txBox="1"/>
          <p:nvPr/>
        </p:nvSpPr>
        <p:spPr>
          <a:xfrm>
            <a:off x="8154185" y="745320"/>
            <a:ext cx="37801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Spectrum measured at ILL,  </a:t>
            </a:r>
            <a:r>
              <a:rPr lang="en-US" dirty="0">
                <a:effectLst/>
              </a:rPr>
              <a:t>K. </a:t>
            </a:r>
            <a:r>
              <a:rPr lang="en-US" dirty="0" err="1">
                <a:effectLst/>
              </a:rPr>
              <a:t>Schreckenbach</a:t>
            </a:r>
            <a:r>
              <a:rPr lang="en-US" dirty="0">
                <a:effectLst/>
              </a:rPr>
              <a:t> </a:t>
            </a:r>
            <a:r>
              <a:rPr lang="en-US" i="1" dirty="0">
                <a:effectLst/>
              </a:rPr>
              <a:t>et al.</a:t>
            </a:r>
            <a:r>
              <a:rPr lang="en-US" dirty="0">
                <a:effectLst/>
              </a:rPr>
              <a:t>, Phys. Lett. </a:t>
            </a:r>
            <a:r>
              <a:rPr lang="en-US" b="1" dirty="0">
                <a:effectLst/>
              </a:rPr>
              <a:t>160B</a:t>
            </a:r>
            <a:r>
              <a:rPr lang="en-US" dirty="0">
                <a:effectLst/>
              </a:rPr>
              <a:t>, 325 (1985).</a:t>
            </a:r>
          </a:p>
          <a:p>
            <a:endParaRPr lang="en-US" dirty="0"/>
          </a:p>
          <a:p>
            <a:r>
              <a:rPr lang="en-US" dirty="0"/>
              <a:t>Best current estimates:</a:t>
            </a:r>
          </a:p>
          <a:p>
            <a:endParaRPr lang="en-US" dirty="0"/>
          </a:p>
          <a:p>
            <a:r>
              <a:rPr lang="en-US" baseline="30000" dirty="0"/>
              <a:t>235</a:t>
            </a:r>
            <a:r>
              <a:rPr lang="en-US" dirty="0"/>
              <a:t>U and </a:t>
            </a:r>
            <a:r>
              <a:rPr lang="en-US" baseline="30000" dirty="0"/>
              <a:t>239,241</a:t>
            </a:r>
            <a:r>
              <a:rPr lang="en-US" dirty="0"/>
              <a:t>Pu antineutrino spectra, from P. Huber, conversion fit to ILL electron data.</a:t>
            </a:r>
          </a:p>
          <a:p>
            <a:r>
              <a:rPr lang="en-US" dirty="0"/>
              <a:t>PRC </a:t>
            </a:r>
            <a:r>
              <a:rPr lang="en-US" b="1" dirty="0"/>
              <a:t>84</a:t>
            </a:r>
            <a:r>
              <a:rPr lang="en-US" dirty="0"/>
              <a:t>, 024617 (2011).</a:t>
            </a:r>
          </a:p>
          <a:p>
            <a:endParaRPr lang="en-US" dirty="0"/>
          </a:p>
          <a:p>
            <a:r>
              <a:rPr lang="en-US" baseline="30000" dirty="0"/>
              <a:t>238</a:t>
            </a:r>
            <a:r>
              <a:rPr lang="en-US" dirty="0"/>
              <a:t>U antineutrino spectra from summation calculation,</a:t>
            </a:r>
          </a:p>
          <a:p>
            <a:r>
              <a:rPr lang="en-US" dirty="0"/>
              <a:t>Th. Mueller </a:t>
            </a:r>
            <a:r>
              <a:rPr lang="en-US" i="1" dirty="0"/>
              <a:t>et al</a:t>
            </a:r>
            <a:r>
              <a:rPr lang="en-US" dirty="0"/>
              <a:t>., </a:t>
            </a:r>
          </a:p>
          <a:p>
            <a:r>
              <a:rPr lang="en-US" dirty="0"/>
              <a:t>PRC </a:t>
            </a:r>
            <a:r>
              <a:rPr lang="en-US" b="1" dirty="0"/>
              <a:t>83</a:t>
            </a:r>
            <a:r>
              <a:rPr lang="en-US" dirty="0"/>
              <a:t>, 054615 (2011).</a:t>
            </a:r>
          </a:p>
        </p:txBody>
      </p:sp>
    </p:spTree>
    <p:extLst>
      <p:ext uri="{BB962C8B-B14F-4D97-AF65-F5344CB8AC3E}">
        <p14:creationId xmlns:p14="http://schemas.microsoft.com/office/powerpoint/2010/main" val="32166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75" y="2983766"/>
            <a:ext cx="10334625" cy="1947460"/>
          </a:xfrm>
        </p:spPr>
        <p:txBody>
          <a:bodyPr>
            <a:normAutofit/>
          </a:bodyPr>
          <a:lstStyle/>
          <a:p>
            <a:r>
              <a:rPr lang="en-US" sz="4800" dirty="0"/>
              <a:t>Understanding the origin of the anomaly</a:t>
            </a:r>
          </a:p>
        </p:txBody>
      </p:sp>
    </p:spTree>
    <p:extLst>
      <p:ext uri="{BB962C8B-B14F-4D97-AF65-F5344CB8AC3E}">
        <p14:creationId xmlns:p14="http://schemas.microsoft.com/office/powerpoint/2010/main" val="402517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51F58-A726-BE73-61C9-E1337B846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81B2E-F0CA-48B9-6E9D-F7D06F06E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" t="2561" r="3340"/>
          <a:stretch/>
        </p:blipFill>
        <p:spPr>
          <a:xfrm>
            <a:off x="548445" y="1173440"/>
            <a:ext cx="5228221" cy="3519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AFA5F-DF93-47E8-39E1-40FFE84E4691}"/>
              </a:ext>
            </a:extLst>
          </p:cNvPr>
          <p:cNvSpPr txBox="1"/>
          <p:nvPr/>
        </p:nvSpPr>
        <p:spPr>
          <a:xfrm>
            <a:off x="299331" y="641051"/>
            <a:ext cx="497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F.P. An et al., PRL </a:t>
            </a:r>
            <a:r>
              <a:rPr lang="en-US" b="1" dirty="0"/>
              <a:t>118</a:t>
            </a:r>
            <a:r>
              <a:rPr lang="en-US" dirty="0"/>
              <a:t>, 251801 (2017) 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DEC0A81-2E12-83F4-FE3C-638646369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59786"/>
              </p:ext>
            </p:extLst>
          </p:nvPr>
        </p:nvGraphicFramePr>
        <p:xfrm>
          <a:off x="505419" y="5465486"/>
          <a:ext cx="5271247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623">
                  <a:extLst>
                    <a:ext uri="{9D8B030D-6E8A-4147-A177-3AD203B41FA5}">
                      <a16:colId xmlns:a16="http://schemas.microsoft.com/office/drawing/2014/main" val="3816770553"/>
                    </a:ext>
                  </a:extLst>
                </a:gridCol>
                <a:gridCol w="2178424">
                  <a:extLst>
                    <a:ext uri="{9D8B030D-6E8A-4147-A177-3AD203B41FA5}">
                      <a16:colId xmlns:a16="http://schemas.microsoft.com/office/drawing/2014/main" val="55797274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241029424"/>
                    </a:ext>
                  </a:extLst>
                </a:gridCol>
              </a:tblGrid>
              <a:tr h="355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Daya</a:t>
                      </a:r>
                      <a:r>
                        <a:rPr lang="en-US" sz="1600" dirty="0"/>
                        <a:t> Bay IBD Yield</a:t>
                      </a:r>
                    </a:p>
                    <a:p>
                      <a:pPr algn="ctr"/>
                      <a:r>
                        <a:rPr lang="en-US" sz="1600" b="0" dirty="0"/>
                        <a:t>(10</a:t>
                      </a:r>
                      <a:r>
                        <a:rPr lang="en-US" sz="1600" b="0" baseline="30000" dirty="0"/>
                        <a:t>−43 </a:t>
                      </a:r>
                      <a:r>
                        <a:rPr lang="en-US" sz="1600" b="0" dirty="0"/>
                        <a:t>cm</a:t>
                      </a:r>
                      <a:r>
                        <a:rPr lang="en-US" sz="1600" b="0" baseline="30000" dirty="0"/>
                        <a:t>2</a:t>
                      </a:r>
                      <a:r>
                        <a:rPr lang="en-US" sz="1600" b="0" dirty="0"/>
                        <a:t> fission</a:t>
                      </a:r>
                      <a:r>
                        <a:rPr lang="en-US" sz="1600" b="0" baseline="30000" dirty="0"/>
                        <a:t>-1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Huber IBD Yield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(10</a:t>
                      </a:r>
                      <a:r>
                        <a:rPr lang="en-US" sz="1600" b="0" baseline="30000" dirty="0"/>
                        <a:t>−43 </a:t>
                      </a:r>
                      <a:r>
                        <a:rPr lang="en-US" sz="1600" b="0" dirty="0"/>
                        <a:t>cm</a:t>
                      </a:r>
                      <a:r>
                        <a:rPr lang="en-US" sz="1600" b="0" baseline="30000" dirty="0"/>
                        <a:t>2</a:t>
                      </a:r>
                      <a:r>
                        <a:rPr lang="en-US" sz="1600" b="0" dirty="0"/>
                        <a:t> fission</a:t>
                      </a:r>
                      <a:r>
                        <a:rPr lang="en-US" sz="1600" b="0" baseline="30000" dirty="0"/>
                        <a:t>-1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76597"/>
                  </a:ext>
                </a:extLst>
              </a:tr>
              <a:tr h="26231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235</a:t>
                      </a:r>
                      <a:r>
                        <a:rPr lang="en-US" sz="16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6.17 +- 0.17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6.69 +- 0.15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06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239</a:t>
                      </a:r>
                      <a:r>
                        <a:rPr lang="en-US" sz="1600" dirty="0"/>
                        <a:t>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4.27  +- 0.26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4.36 +- 0.11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3930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69B222F-AD07-A467-499B-821DD973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811" y="5559200"/>
            <a:ext cx="5655617" cy="11016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41DAB-8843-2B16-5FDA-D2006E0DA89C}"/>
              </a:ext>
            </a:extLst>
          </p:cNvPr>
          <p:cNvSpPr txBox="1"/>
          <p:nvPr/>
        </p:nvSpPr>
        <p:spPr>
          <a:xfrm>
            <a:off x="548445" y="4709918"/>
            <a:ext cx="5594474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ymbol" panose="05050102010706020507" pitchFamily="18" charset="2"/>
              </a:rPr>
              <a:t>s </a:t>
            </a:r>
            <a:r>
              <a:rPr lang="en-US" dirty="0"/>
              <a:t>= F</a:t>
            </a:r>
            <a:r>
              <a:rPr lang="en-US" baseline="-25000" dirty="0"/>
              <a:t>235</a:t>
            </a:r>
            <a:r>
              <a:rPr lang="en-US" dirty="0"/>
              <a:t> x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235</a:t>
            </a:r>
            <a:r>
              <a:rPr lang="en-US" dirty="0"/>
              <a:t> + F</a:t>
            </a:r>
            <a:r>
              <a:rPr lang="en-US" baseline="-25000" dirty="0"/>
              <a:t>239</a:t>
            </a:r>
            <a:r>
              <a:rPr lang="en-US" dirty="0"/>
              <a:t> x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239</a:t>
            </a:r>
            <a:r>
              <a:rPr lang="en-US" dirty="0"/>
              <a:t> + F</a:t>
            </a:r>
            <a:r>
              <a:rPr lang="en-US" baseline="-25000" dirty="0"/>
              <a:t>238</a:t>
            </a:r>
            <a:r>
              <a:rPr lang="en-US" dirty="0"/>
              <a:t> x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238</a:t>
            </a:r>
            <a:r>
              <a:rPr lang="en-US" dirty="0"/>
              <a:t> + F</a:t>
            </a:r>
            <a:r>
              <a:rPr lang="en-US" baseline="-25000" dirty="0"/>
              <a:t>241</a:t>
            </a:r>
            <a:r>
              <a:rPr lang="en-US" dirty="0"/>
              <a:t> x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241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ED73A-EC25-2CD2-8B41-B018799721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32" t="1744" r="2928" b="1"/>
          <a:stretch/>
        </p:blipFill>
        <p:spPr>
          <a:xfrm>
            <a:off x="7343997" y="1063720"/>
            <a:ext cx="3975992" cy="3977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65263-EE60-121D-4F2B-B8674FB7F6A4}"/>
              </a:ext>
            </a:extLst>
          </p:cNvPr>
          <p:cNvSpPr txBox="1"/>
          <p:nvPr/>
        </p:nvSpPr>
        <p:spPr>
          <a:xfrm>
            <a:off x="217077" y="23015"/>
            <a:ext cx="1197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Evolution of the Reactor Antineutrino Flux and Spectrum at </a:t>
            </a:r>
            <a:r>
              <a:rPr lang="en-US" sz="2800" b="1" dirty="0" err="1">
                <a:solidFill>
                  <a:srgbClr val="0070C0"/>
                </a:solidFill>
              </a:rPr>
              <a:t>Daya</a:t>
            </a:r>
            <a:r>
              <a:rPr lang="en-US" sz="2800" b="1" dirty="0">
                <a:solidFill>
                  <a:srgbClr val="0070C0"/>
                </a:solidFill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31175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94A15-54CB-6503-6D30-B3041C7C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5C7CA-75D4-1E23-7B4B-B1666A25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696" y="1048917"/>
            <a:ext cx="6992540" cy="5610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1F2F0-10F0-297B-DDCD-882466164903}"/>
              </a:ext>
            </a:extLst>
          </p:cNvPr>
          <p:cNvSpPr txBox="1"/>
          <p:nvPr/>
        </p:nvSpPr>
        <p:spPr>
          <a:xfrm>
            <a:off x="409574" y="525697"/>
            <a:ext cx="11382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</a:rPr>
              <a:t>Accurate Measurement of the Electron Antineutrino Yield of </a:t>
            </a:r>
            <a:r>
              <a:rPr lang="en-US" sz="1800" b="0" i="0" u="none" strike="noStrike" baseline="30000" dirty="0">
                <a:solidFill>
                  <a:srgbClr val="231F20"/>
                </a:solidFill>
              </a:rPr>
              <a:t>235</a:t>
            </a:r>
            <a:r>
              <a:rPr lang="en-US" sz="1800" b="0" i="0" u="none" strike="noStrike" baseline="0" dirty="0">
                <a:solidFill>
                  <a:srgbClr val="231F20"/>
                </a:solidFill>
              </a:rPr>
              <a:t>U Fissions from the STEREO Experiment with 119 Days of Reactor-On Data</a:t>
            </a:r>
          </a:p>
          <a:p>
            <a:pPr algn="l"/>
            <a:r>
              <a:rPr lang="en-US" sz="1600" b="0" i="0" u="none" strike="noStrike" baseline="0" dirty="0">
                <a:solidFill>
                  <a:srgbClr val="231F20"/>
                </a:solidFill>
                <a:latin typeface="AdvOT483a8203"/>
              </a:rPr>
              <a:t>H. </a:t>
            </a:r>
            <a:r>
              <a:rPr lang="en-US" sz="1600" b="0" i="0" u="none" strike="noStrike" baseline="0" dirty="0" err="1">
                <a:solidFill>
                  <a:srgbClr val="231F20"/>
                </a:solidFill>
                <a:latin typeface="AdvOT483a8203"/>
              </a:rPr>
              <a:t>Almazán</a:t>
            </a:r>
            <a:r>
              <a:rPr lang="en-US" sz="1600" b="0" i="0" u="none" strike="noStrike" baseline="0" dirty="0">
                <a:solidFill>
                  <a:srgbClr val="231F20"/>
                </a:solidFill>
                <a:latin typeface="AdvOT483a8203"/>
              </a:rPr>
              <a:t> </a:t>
            </a:r>
            <a:r>
              <a:rPr lang="en-US" sz="1600" b="0" i="1" u="none" strike="noStrike" baseline="0" dirty="0">
                <a:solidFill>
                  <a:srgbClr val="231F20"/>
                </a:solidFill>
                <a:latin typeface="AdvOT483a8203"/>
              </a:rPr>
              <a:t>et al.</a:t>
            </a:r>
            <a:r>
              <a:rPr lang="en-US" sz="1600" b="0" i="0" u="none" strike="noStrike" baseline="0" dirty="0">
                <a:solidFill>
                  <a:srgbClr val="231F20"/>
                </a:solidFill>
                <a:latin typeface="AdvOT483a8203"/>
              </a:rPr>
              <a:t>, PRL </a:t>
            </a:r>
            <a:r>
              <a:rPr lang="en-US" sz="1600" b="1" i="0" u="none" strike="noStrike" baseline="0" dirty="0">
                <a:solidFill>
                  <a:srgbClr val="231F20"/>
                </a:solidFill>
                <a:latin typeface="AdvOT19ee2aa8.B"/>
              </a:rPr>
              <a:t>125</a:t>
            </a:r>
            <a:r>
              <a:rPr lang="en-US" sz="1600" b="0" i="0" u="none" strike="noStrike" baseline="0" dirty="0">
                <a:solidFill>
                  <a:srgbClr val="231F20"/>
                </a:solidFill>
                <a:latin typeface="AdvOT19ee2aa8.B"/>
              </a:rPr>
              <a:t>, </a:t>
            </a:r>
            <a:r>
              <a:rPr lang="en-US" sz="1600" b="0" i="0" u="none" strike="noStrike" baseline="0" dirty="0">
                <a:solidFill>
                  <a:srgbClr val="231F20"/>
                </a:solidFill>
                <a:latin typeface="AdvOT483a8203"/>
              </a:rPr>
              <a:t>201801 (2020)</a:t>
            </a:r>
            <a:endParaRPr lang="en-US" sz="1600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85B07D56-25EF-C16B-41BC-1F16024D7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0" y="27279"/>
            <a:ext cx="117506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Confirmation from STEREO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85880-75B3-981F-E373-0A163F09B7A7}"/>
              </a:ext>
            </a:extLst>
          </p:cNvPr>
          <p:cNvSpPr txBox="1"/>
          <p:nvPr/>
        </p:nvSpPr>
        <p:spPr>
          <a:xfrm>
            <a:off x="778723" y="2136338"/>
            <a:ext cx="3933825" cy="258532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ILL reactor, 93.5% </a:t>
            </a:r>
            <a:r>
              <a:rPr lang="en-US" baseline="30000" dirty="0"/>
              <a:t>235</a:t>
            </a:r>
            <a:r>
              <a:rPr lang="en-US" dirty="0"/>
              <a:t>U enrichment.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</a:t>
            </a:r>
            <a:r>
              <a:rPr lang="en-US" baseline="-25000" dirty="0"/>
              <a:t>235</a:t>
            </a:r>
            <a:r>
              <a:rPr lang="en-US" dirty="0"/>
              <a:t>=99.3%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Detector at 9.4 m from the core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Confirms </a:t>
            </a:r>
            <a:r>
              <a:rPr lang="en-US" dirty="0" err="1"/>
              <a:t>Daya</a:t>
            </a:r>
            <a:r>
              <a:rPr lang="en-US" dirty="0"/>
              <a:t> Bay and RENO results</a:t>
            </a:r>
          </a:p>
        </p:txBody>
      </p:sp>
    </p:spTree>
    <p:extLst>
      <p:ext uri="{BB962C8B-B14F-4D97-AF65-F5344CB8AC3E}">
        <p14:creationId xmlns:p14="http://schemas.microsoft.com/office/powerpoint/2010/main" val="77352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8AF9F-0434-05DF-FE72-DC66189CA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7352E-26CB-C34A-D3C6-50B081A53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281" y="506166"/>
            <a:ext cx="5895975" cy="5845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CD69B-A50A-3928-87FF-1A01F6B917F4}"/>
              </a:ext>
            </a:extLst>
          </p:cNvPr>
          <p:cNvSpPr txBox="1"/>
          <p:nvPr/>
        </p:nvSpPr>
        <p:spPr>
          <a:xfrm>
            <a:off x="448237" y="242047"/>
            <a:ext cx="5285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Joint Determination of Reactor Antineutrino Spectra from 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235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U and 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239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Pu Fission by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Daya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Bay and PROSPECT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FB1B8-1359-74F8-E841-7F1D1FBB801C}"/>
              </a:ext>
            </a:extLst>
          </p:cNvPr>
          <p:cNvSpPr txBox="1"/>
          <p:nvPr/>
        </p:nvSpPr>
        <p:spPr>
          <a:xfrm>
            <a:off x="434027" y="2140832"/>
            <a:ext cx="497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F.P. An </a:t>
            </a:r>
            <a:r>
              <a:rPr lang="en-US" i="1" dirty="0"/>
              <a:t>et al</a:t>
            </a:r>
            <a:r>
              <a:rPr lang="en-US" dirty="0"/>
              <a:t>., PRL </a:t>
            </a:r>
            <a:r>
              <a:rPr lang="en-US" b="1" dirty="0"/>
              <a:t>128</a:t>
            </a:r>
            <a:r>
              <a:rPr lang="en-US" dirty="0"/>
              <a:t>, 081801 (2022)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3D465-3A2B-1D0F-FAA5-46ABF701684A}"/>
              </a:ext>
            </a:extLst>
          </p:cNvPr>
          <p:cNvSpPr txBox="1"/>
          <p:nvPr/>
        </p:nvSpPr>
        <p:spPr>
          <a:xfrm>
            <a:off x="448237" y="2638886"/>
            <a:ext cx="528581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PROSPECT, short baseline experiment at ORNL with a Highly-Enriched Uranium reactor (HFIR)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Using fuel evolution, spectrum as function of F</a:t>
            </a:r>
            <a:r>
              <a:rPr lang="en-US" baseline="-25000" dirty="0"/>
              <a:t>239</a:t>
            </a:r>
            <a:r>
              <a:rPr lang="en-US" dirty="0"/>
              <a:t>, as well as the PROSPECT </a:t>
            </a:r>
            <a:r>
              <a:rPr lang="en-US" baseline="30000" dirty="0"/>
              <a:t>235</a:t>
            </a:r>
            <a:r>
              <a:rPr lang="en-US" dirty="0"/>
              <a:t>U spectrum, the individual </a:t>
            </a:r>
            <a:r>
              <a:rPr lang="en-US" baseline="30000" dirty="0"/>
              <a:t>235</a:t>
            </a:r>
            <a:r>
              <a:rPr lang="en-US" dirty="0"/>
              <a:t>U and </a:t>
            </a:r>
            <a:r>
              <a:rPr lang="en-US" baseline="30000" dirty="0"/>
              <a:t>239</a:t>
            </a:r>
            <a:r>
              <a:rPr lang="en-US" dirty="0"/>
              <a:t>Pu IBD spectra were deduced.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</a:t>
            </a:r>
            <a:r>
              <a:rPr lang="en-US" baseline="30000" dirty="0"/>
              <a:t>239</a:t>
            </a:r>
            <a:r>
              <a:rPr lang="en-US" dirty="0"/>
              <a:t>Pu IBD spectrum agrees fairly well with Huber’s (-2%).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</a:t>
            </a:r>
            <a:r>
              <a:rPr lang="en-US" baseline="30000" dirty="0"/>
              <a:t>235</a:t>
            </a:r>
            <a:r>
              <a:rPr lang="en-US" dirty="0"/>
              <a:t>U IBD spectrum multiplied by a factor of </a:t>
            </a:r>
            <a:r>
              <a:rPr lang="en-US" b="1" dirty="0">
                <a:solidFill>
                  <a:srgbClr val="FF0000"/>
                </a:solidFill>
              </a:rPr>
              <a:t>0.92</a:t>
            </a:r>
            <a:r>
              <a:rPr lang="en-US" dirty="0"/>
              <a:t> shows good agreement with Huber’s.</a:t>
            </a:r>
          </a:p>
        </p:txBody>
      </p:sp>
    </p:spTree>
    <p:extLst>
      <p:ext uri="{BB962C8B-B14F-4D97-AF65-F5344CB8AC3E}">
        <p14:creationId xmlns:p14="http://schemas.microsoft.com/office/powerpoint/2010/main" val="99345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CB20-C2F8-4A35-9F43-A2EBB9F04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D64A1-33BC-490B-A748-D15E61E8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08" y="11800"/>
            <a:ext cx="54137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0070C0"/>
                </a:solidFill>
                <a:latin typeface="+mn-lt"/>
                <a:cs typeface="Arial" charset="0"/>
              </a:rPr>
              <a:t>Kopeikin</a:t>
            </a:r>
            <a:r>
              <a:rPr lang="en-US" altLang="en-US" b="1" dirty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latin typeface="+mn-lt"/>
                <a:cs typeface="Arial" charset="0"/>
              </a:rPr>
              <a:t>et al</a:t>
            </a:r>
            <a:r>
              <a:rPr lang="en-US" altLang="en-US" b="1" dirty="0">
                <a:solidFill>
                  <a:srgbClr val="0070C0"/>
                </a:solidFill>
                <a:latin typeface="+mn-lt"/>
                <a:cs typeface="Arial" charset="0"/>
              </a:rPr>
              <a:t>.,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CF4B-E2A8-4AD3-9FB5-80FA065651CE}"/>
              </a:ext>
            </a:extLst>
          </p:cNvPr>
          <p:cNvSpPr txBox="1"/>
          <p:nvPr/>
        </p:nvSpPr>
        <p:spPr>
          <a:xfrm>
            <a:off x="588793" y="491362"/>
            <a:ext cx="555719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D </a:t>
            </a:r>
            <a:r>
              <a:rPr lang="en-US" b="1" dirty="0"/>
              <a:t>104</a:t>
            </a:r>
            <a:r>
              <a:rPr lang="en-US" dirty="0"/>
              <a:t>, L071301 (2021).</a:t>
            </a:r>
          </a:p>
          <a:p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Measurement of </a:t>
            </a:r>
            <a:r>
              <a:rPr lang="en-US" baseline="30000" dirty="0"/>
              <a:t>235</a:t>
            </a:r>
            <a:r>
              <a:rPr lang="en-US" dirty="0"/>
              <a:t>U / </a:t>
            </a:r>
            <a:r>
              <a:rPr lang="en-US" baseline="30000" dirty="0"/>
              <a:t>239</a:t>
            </a:r>
            <a:r>
              <a:rPr lang="en-US" dirty="0"/>
              <a:t>Pu electron spectra ratio R</a:t>
            </a:r>
            <a:r>
              <a:rPr lang="en-US" baseline="-25000" dirty="0"/>
              <a:t>59</a:t>
            </a:r>
            <a:r>
              <a:rPr lang="en-US" dirty="0"/>
              <a:t> using scintillators outside reactor core.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=7 x 10</a:t>
            </a:r>
            <a:r>
              <a:rPr lang="en-US" baseline="30000" dirty="0"/>
              <a:t>6</a:t>
            </a:r>
            <a:r>
              <a:rPr lang="en-US" dirty="0"/>
              <a:t> n s</a:t>
            </a:r>
            <a:r>
              <a:rPr lang="en-US" baseline="30000" dirty="0"/>
              <a:t>-1</a:t>
            </a:r>
            <a:r>
              <a:rPr lang="en-US" dirty="0"/>
              <a:t> cm</a:t>
            </a:r>
            <a:r>
              <a:rPr lang="en-US" baseline="30000" dirty="0"/>
              <a:t>-2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aseline="30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Ratio of </a:t>
            </a:r>
            <a:r>
              <a:rPr lang="en-US" baseline="30000" dirty="0"/>
              <a:t>235</a:t>
            </a:r>
            <a:r>
              <a:rPr lang="en-US" dirty="0"/>
              <a:t>U to </a:t>
            </a:r>
            <a:r>
              <a:rPr lang="en-US" baseline="30000" dirty="0"/>
              <a:t>239</a:t>
            </a:r>
            <a:r>
              <a:rPr lang="en-US" dirty="0"/>
              <a:t>Pu electron spectra is about 5% lower than ILL values.   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15E03DA-BB48-CFE0-2062-A9FD59C9A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9" t="8663" r="10928" b="3535"/>
          <a:stretch/>
        </p:blipFill>
        <p:spPr>
          <a:xfrm>
            <a:off x="1003986" y="2783313"/>
            <a:ext cx="5142000" cy="4074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D38D7-E9A1-E43D-A4D2-797F87F7C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70" y="11799"/>
            <a:ext cx="5172736" cy="3663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4FF1B0-A843-DC7A-B320-321E6293EB46}"/>
              </a:ext>
            </a:extLst>
          </p:cNvPr>
          <p:cNvSpPr txBox="1"/>
          <p:nvPr/>
        </p:nvSpPr>
        <p:spPr>
          <a:xfrm>
            <a:off x="6455154" y="3794226"/>
            <a:ext cx="55571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Assuming that ILL </a:t>
            </a:r>
            <a:r>
              <a:rPr lang="en-US" baseline="30000" dirty="0"/>
              <a:t>239</a:t>
            </a:r>
            <a:r>
              <a:rPr lang="en-US" dirty="0"/>
              <a:t>Pu and </a:t>
            </a:r>
            <a:r>
              <a:rPr lang="en-US" baseline="30000" dirty="0"/>
              <a:t>241</a:t>
            </a:r>
            <a:r>
              <a:rPr lang="en-US" dirty="0"/>
              <a:t>Pu spectra are correct, renormalize </a:t>
            </a:r>
            <a:r>
              <a:rPr lang="en-US" baseline="30000" dirty="0"/>
              <a:t>235</a:t>
            </a:r>
            <a:r>
              <a:rPr lang="en-US" dirty="0"/>
              <a:t>U Huber and </a:t>
            </a:r>
            <a:r>
              <a:rPr lang="en-US" baseline="30000" dirty="0"/>
              <a:t>238</a:t>
            </a:r>
            <a:r>
              <a:rPr lang="en-US" dirty="0"/>
              <a:t>U Haag spectra using this ratio.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Deficit improves, but still present.   Bump gets more visible.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i="1" dirty="0">
                <a:solidFill>
                  <a:srgbClr val="0070C0"/>
                </a:solidFill>
                <a:latin typeface="Avenir Next LT Pro Demi" panose="020B0604020202020204" pitchFamily="34" charset="0"/>
              </a:rPr>
              <a:t>Why is the </a:t>
            </a:r>
            <a:r>
              <a:rPr lang="en-US" b="1" i="1" baseline="30000" dirty="0">
                <a:solidFill>
                  <a:srgbClr val="0070C0"/>
                </a:solidFill>
                <a:latin typeface="Avenir Next LT Pro Demi" panose="020B0604020202020204" pitchFamily="34" charset="0"/>
              </a:rPr>
              <a:t>235</a:t>
            </a:r>
            <a:r>
              <a:rPr lang="en-US" b="1" i="1" dirty="0">
                <a:solidFill>
                  <a:srgbClr val="0070C0"/>
                </a:solidFill>
                <a:latin typeface="Avenir Next LT Pro Demi" panose="020B0604020202020204" pitchFamily="34" charset="0"/>
              </a:rPr>
              <a:t>U ILL spectrum normalization not correct?  After all it seems to be the best of the 3 ILL datasets. </a:t>
            </a:r>
          </a:p>
        </p:txBody>
      </p:sp>
    </p:spTree>
    <p:extLst>
      <p:ext uri="{BB962C8B-B14F-4D97-AF65-F5344CB8AC3E}">
        <p14:creationId xmlns:p14="http://schemas.microsoft.com/office/powerpoint/2010/main" val="63611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27623</TotalTime>
  <Words>2857</Words>
  <Application>Microsoft Office PowerPoint</Application>
  <PresentationFormat>Widescreen</PresentationFormat>
  <Paragraphs>344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AdvOT19ee2aa8.B</vt:lpstr>
      <vt:lpstr>AdvOT483a8203</vt:lpstr>
      <vt:lpstr>Arial</vt:lpstr>
      <vt:lpstr>Arial Black</vt:lpstr>
      <vt:lpstr>Avenir Next LT Pro Demi</vt:lpstr>
      <vt:lpstr>Calibri</vt:lpstr>
      <vt:lpstr>Courier New</vt:lpstr>
      <vt:lpstr>MTSY</vt:lpstr>
      <vt:lpstr>Symbol</vt:lpstr>
      <vt:lpstr>Times-Roman</vt:lpstr>
      <vt:lpstr>Wingdings</vt:lpstr>
      <vt:lpstr>BNL</vt:lpstr>
      <vt:lpstr> Novel methods to derive nuclear reactors antineutrino spectra</vt:lpstr>
      <vt:lpstr>PowerPoint Presentation</vt:lpstr>
      <vt:lpstr>PowerPoint Presentation</vt:lpstr>
      <vt:lpstr>PowerPoint Presentation</vt:lpstr>
      <vt:lpstr>Understanding the origin of the anomaly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with Conversion!  (preliminary results)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Nuclear Data Center Plans for the next 10 years</dc:title>
  <dc:subject/>
  <dc:creator>Sonzogni, Alejandro A.</dc:creator>
  <cp:keywords/>
  <dc:description/>
  <cp:lastModifiedBy>Alejandro Sonzogni</cp:lastModifiedBy>
  <cp:revision>348</cp:revision>
  <dcterms:created xsi:type="dcterms:W3CDTF">2021-06-02T13:30:46Z</dcterms:created>
  <dcterms:modified xsi:type="dcterms:W3CDTF">2025-04-09T22:21:14Z</dcterms:modified>
  <cp:category/>
</cp:coreProperties>
</file>