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9"/>
  </p:notesMasterIdLst>
  <p:sldIdLst>
    <p:sldId id="474" r:id="rId2"/>
    <p:sldId id="473" r:id="rId3"/>
    <p:sldId id="475" r:id="rId4"/>
    <p:sldId id="476" r:id="rId5"/>
    <p:sldId id="477" r:id="rId6"/>
    <p:sldId id="478" r:id="rId7"/>
    <p:sldId id="479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990000"/>
    <a:srgbClr val="009D4E"/>
    <a:srgbClr val="33CC33"/>
    <a:srgbClr val="FF8A8A"/>
    <a:srgbClr val="FF4B4F"/>
    <a:srgbClr val="099CD3"/>
    <a:srgbClr val="02A4F1"/>
    <a:srgbClr val="5BD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00" y="2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7980D-66B0-4D50-A05F-077B3630EDC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5118C-E7F4-4887-8B7B-88B2FA8C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7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563-524E-452C-8B61-DE636BFA5B5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22576AE8-B587-46B4-9947-FE0E846BBE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75" y="154221"/>
            <a:ext cx="11832252" cy="472302"/>
          </a:xfrm>
          <a:prstGeom prst="rect">
            <a:avLst/>
          </a:prstGeom>
        </p:spPr>
        <p:txBody>
          <a:bodyPr lIns="36000" tIns="0" rIns="36000" bIns="0"/>
          <a:lstStyle>
            <a:lvl1pPr algn="l">
              <a:lnSpc>
                <a:spcPct val="100000"/>
              </a:lnSpc>
              <a:defRPr sz="28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6712"/>
            <a:ext cx="10972800" cy="528945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1038" y="6453337"/>
            <a:ext cx="749300" cy="365125"/>
          </a:xfrm>
          <a:prstGeom prst="rect">
            <a:avLst/>
          </a:prstGeom>
        </p:spPr>
        <p:txBody>
          <a:bodyPr/>
          <a:lstStyle/>
          <a:p>
            <a:fld id="{22576AE8-B587-46B4-9947-FE0E846BBE7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Box 22"/>
          <p:cNvSpPr txBox="1">
            <a:spLocks noChangeArrowheads="1"/>
          </p:cNvSpPr>
          <p:nvPr userDrawn="1"/>
        </p:nvSpPr>
        <p:spPr bwMode="auto">
          <a:xfrm>
            <a:off x="11025718" y="6642100"/>
            <a:ext cx="85427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0" dirty="0">
                <a:solidFill>
                  <a:schemeClr val="bg2">
                    <a:lumMod val="75000"/>
                  </a:schemeClr>
                </a:solidFill>
              </a:rPr>
              <a:t>G. Georgiev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 userDrawn="1"/>
        </p:nvSpPr>
        <p:spPr bwMode="auto">
          <a:xfrm>
            <a:off x="11025718" y="6642100"/>
            <a:ext cx="85427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0" dirty="0">
                <a:solidFill>
                  <a:srgbClr val="98C723"/>
                </a:solidFill>
              </a:rPr>
              <a:t>G. Georgiev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9875" y="154221"/>
            <a:ext cx="11832252" cy="472302"/>
          </a:xfrm>
          <a:prstGeom prst="rect">
            <a:avLst/>
          </a:prstGeom>
        </p:spPr>
        <p:txBody>
          <a:bodyPr lIns="36000" tIns="0" rIns="36000" bIns="0"/>
          <a:lstStyle>
            <a:lvl1pPr algn="l">
              <a:lnSpc>
                <a:spcPct val="100000"/>
              </a:lnSpc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610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bg1">
                <a:tint val="80000"/>
                <a:satMod val="250000"/>
              </a:schemeClr>
            </a:gs>
            <a:gs pos="100000">
              <a:srgbClr val="CCFF9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894657"/>
            <a:ext cx="10972800" cy="5231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2351563-524E-452C-8B61-DE636BFA5B5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09600" y="0"/>
            <a:ext cx="10972800" cy="8367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3200" b="0" dirty="0"/>
          </a:p>
        </p:txBody>
      </p:sp>
      <p:sp>
        <p:nvSpPr>
          <p:cNvPr id="10" name="Text Box 23"/>
          <p:cNvSpPr txBox="1">
            <a:spLocks noChangeArrowheads="1"/>
          </p:cNvSpPr>
          <p:nvPr userDrawn="1"/>
        </p:nvSpPr>
        <p:spPr bwMode="auto">
          <a:xfrm>
            <a:off x="2785831" y="6673334"/>
            <a:ext cx="662033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Technical Meeting on “Compilation and Evaluation of Nuclear Charge Radii”, IAEA, Vienna, 27-30 Jan. 2025</a:t>
            </a:r>
            <a:endParaRPr lang="en-GB" sz="1200" b="0" i="1" dirty="0">
              <a:solidFill>
                <a:schemeClr val="tx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3" r:id="rId3"/>
    <p:sldLayoutId id="2147483695" r:id="rId4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8EEC846F-7D37-4AC7-ACA2-C469847862CA}"/>
              </a:ext>
            </a:extLst>
          </p:cNvPr>
          <p:cNvSpPr txBox="1">
            <a:spLocks/>
          </p:cNvSpPr>
          <p:nvPr/>
        </p:nvSpPr>
        <p:spPr>
          <a:xfrm>
            <a:off x="1205338" y="2060848"/>
            <a:ext cx="9800643" cy="10715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000" b="0">
                <a:solidFill>
                  <a:schemeClr val="tx2">
                    <a:lumMod val="75000"/>
                  </a:schemeClr>
                </a:solidFill>
                <a:effectLst/>
              </a:rPr>
              <a:t>Nuclear charge radii vs. </a:t>
            </a:r>
            <a:br>
              <a:rPr lang="en-GB" sz="4000" b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en-GB" sz="4000" b="0">
                <a:solidFill>
                  <a:schemeClr val="tx2">
                    <a:lumMod val="75000"/>
                  </a:schemeClr>
                </a:solidFill>
                <a:effectLst/>
              </a:rPr>
              <a:t>other experimental observables </a:t>
            </a:r>
            <a:endParaRPr lang="en-GB" sz="1200" b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4FC76986-F06A-44F8-B544-B595387B88B7}"/>
              </a:ext>
            </a:extLst>
          </p:cNvPr>
          <p:cNvSpPr txBox="1">
            <a:spLocks/>
          </p:cNvSpPr>
          <p:nvPr/>
        </p:nvSpPr>
        <p:spPr>
          <a:xfrm>
            <a:off x="2800160" y="3234762"/>
            <a:ext cx="6610998" cy="388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2800" b="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Georgi Georgiev, </a:t>
            </a:r>
            <a:r>
              <a:rPr lang="fr-FR" sz="2800" b="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IJCLab</a:t>
            </a:r>
            <a:r>
              <a:rPr lang="fr-FR" sz="2800" b="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Orsay, France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35D76C-447F-4902-BB23-BF6B5B4351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8" y="188640"/>
            <a:ext cx="1688881" cy="570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BA500-8D40-44FC-952D-FEAF942EA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948" y="244630"/>
            <a:ext cx="1192111" cy="59208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30746C-372F-4B1B-A204-418FE283A508}"/>
              </a:ext>
            </a:extLst>
          </p:cNvPr>
          <p:cNvSpPr txBox="1">
            <a:spLocks/>
          </p:cNvSpPr>
          <p:nvPr/>
        </p:nvSpPr>
        <p:spPr>
          <a:xfrm>
            <a:off x="407368" y="4068764"/>
            <a:ext cx="11292820" cy="1808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GB" sz="2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Largely inspired by </a:t>
            </a:r>
          </a:p>
          <a:p>
            <a:pPr algn="l" fontAlgn="auto">
              <a:spcAft>
                <a:spcPts val="0"/>
              </a:spcAft>
            </a:pPr>
            <a:r>
              <a:rPr lang="en-GB" sz="2000" dirty="0">
                <a:solidFill>
                  <a:srgbClr val="7030A0"/>
                </a:solidFill>
              </a:rPr>
              <a:t>	</a:t>
            </a:r>
            <a:r>
              <a:rPr lang="en-GB" sz="2000" b="0" dirty="0">
                <a:solidFill>
                  <a:srgbClr val="7030A0"/>
                </a:solidFill>
              </a:rPr>
              <a:t>W. </a:t>
            </a:r>
            <a:r>
              <a:rPr lang="en-GB" sz="2000" b="0" dirty="0" err="1">
                <a:solidFill>
                  <a:srgbClr val="7030A0"/>
                </a:solidFill>
              </a:rPr>
              <a:t>Nörtershäuser</a:t>
            </a:r>
            <a:r>
              <a:rPr lang="en-GB" sz="2000" b="0" dirty="0">
                <a:solidFill>
                  <a:srgbClr val="7030A0"/>
                </a:solidFill>
              </a:rPr>
              <a:t> and I. D. Moore</a:t>
            </a:r>
            <a:r>
              <a:rPr lang="en-GB" sz="2000" dirty="0">
                <a:solidFill>
                  <a:srgbClr val="7030A0"/>
                </a:solidFill>
              </a:rPr>
              <a:t>, "Nuclear Charge Radii"</a:t>
            </a:r>
            <a:r>
              <a:rPr lang="en-GB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2000" b="0" dirty="0" err="1">
                <a:solidFill>
                  <a:schemeClr val="tx1"/>
                </a:solidFill>
              </a:rPr>
              <a:t>Handbook</a:t>
            </a:r>
            <a:r>
              <a:rPr lang="fr-FR" sz="2000" b="0" dirty="0">
                <a:solidFill>
                  <a:schemeClr val="tx1"/>
                </a:solidFill>
              </a:rPr>
              <a:t> of </a:t>
            </a:r>
            <a:r>
              <a:rPr lang="fr-FR" sz="2000" b="0" dirty="0" err="1">
                <a:solidFill>
                  <a:schemeClr val="tx1"/>
                </a:solidFill>
              </a:rPr>
              <a:t>Nuclear</a:t>
            </a:r>
            <a:r>
              <a:rPr lang="fr-FR" sz="2000" b="0" dirty="0">
                <a:solidFill>
                  <a:schemeClr val="tx1"/>
                </a:solidFill>
              </a:rPr>
              <a:t> </a:t>
            </a:r>
            <a:r>
              <a:rPr lang="fr-FR" sz="2000" b="0" dirty="0" err="1">
                <a:solidFill>
                  <a:schemeClr val="tx1"/>
                </a:solidFill>
              </a:rPr>
              <a:t>Physics</a:t>
            </a:r>
            <a:r>
              <a:rPr lang="fr-FR" sz="2000" b="0" dirty="0"/>
              <a:t> </a:t>
            </a:r>
            <a:r>
              <a:rPr lang="fr-FR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</a:p>
          <a:p>
            <a:pPr algn="l" fontAlgn="auto">
              <a:spcAft>
                <a:spcPts val="0"/>
              </a:spcAft>
            </a:pPr>
            <a:r>
              <a:rPr lang="fr-FR" sz="2000" dirty="0">
                <a:solidFill>
                  <a:srgbClr val="7030A0"/>
                </a:solidFill>
              </a:rPr>
              <a:t>	</a:t>
            </a:r>
            <a:r>
              <a:rPr lang="fr-FR" sz="2000" b="0" dirty="0">
                <a:solidFill>
                  <a:srgbClr val="7030A0"/>
                </a:solidFill>
              </a:rPr>
              <a:t>I. </a:t>
            </a:r>
            <a:r>
              <a:rPr lang="fr-FR" sz="2000" b="0" dirty="0" err="1">
                <a:solidFill>
                  <a:srgbClr val="7030A0"/>
                </a:solidFill>
              </a:rPr>
              <a:t>Angeli</a:t>
            </a:r>
            <a:r>
              <a:rPr lang="fr-FR" sz="2000" b="0" dirty="0">
                <a:solidFill>
                  <a:srgbClr val="7030A0"/>
                </a:solidFill>
              </a:rPr>
              <a:t> and KP </a:t>
            </a:r>
            <a:r>
              <a:rPr lang="fr-FR" sz="2000" b="0" dirty="0" err="1">
                <a:solidFill>
                  <a:srgbClr val="7030A0"/>
                </a:solidFill>
              </a:rPr>
              <a:t>Marinova</a:t>
            </a:r>
            <a:r>
              <a:rPr lang="fr-FR" sz="2000" b="0" dirty="0">
                <a:solidFill>
                  <a:srgbClr val="7030A0"/>
                </a:solidFill>
              </a:rPr>
              <a:t>,</a:t>
            </a:r>
            <a:r>
              <a:rPr lang="fr-FR" sz="2000" dirty="0">
                <a:solidFill>
                  <a:srgbClr val="7030A0"/>
                </a:solidFill>
              </a:rPr>
              <a:t> "</a:t>
            </a:r>
            <a:r>
              <a:rPr lang="en-GB" sz="2000" dirty="0">
                <a:solidFill>
                  <a:srgbClr val="7030A0"/>
                </a:solidFill>
              </a:rPr>
              <a:t>Correlations of nuclear charge radii with other nuclear observables”</a:t>
            </a:r>
            <a:r>
              <a:rPr lang="en-GB" sz="2000" b="0" dirty="0">
                <a:solidFill>
                  <a:schemeClr val="tx1"/>
                </a:solidFill>
              </a:rPr>
              <a:t>, JPG 42 2015) 055108</a:t>
            </a:r>
            <a:endParaRPr lang="fr-FR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190CB-D7DD-4F21-8F37-E43C736B7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radius – a zeroth order nuclear moment?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12102-F6B4-4505-B627-EC40DA3E8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Magnetic </a:t>
            </a:r>
            <a:r>
              <a:rPr lang="en-US" dirty="0">
                <a:solidFill>
                  <a:srgbClr val="3333FF"/>
                </a:solidFill>
              </a:rPr>
              <a:t>dipole </a:t>
            </a:r>
            <a:r>
              <a:rPr lang="en-US" dirty="0"/>
              <a:t>moments – for states with spin </a:t>
            </a:r>
            <a:r>
              <a:rPr lang="en-US" dirty="0">
                <a:solidFill>
                  <a:srgbClr val="990000"/>
                </a:solidFill>
              </a:rPr>
              <a:t>I ≥ 1/2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r>
              <a:rPr lang="en-US" dirty="0"/>
              <a:t>Electric </a:t>
            </a:r>
            <a:r>
              <a:rPr lang="en-US" dirty="0">
                <a:solidFill>
                  <a:srgbClr val="FF0000"/>
                </a:solidFill>
              </a:rPr>
              <a:t>quadrupole</a:t>
            </a:r>
            <a:r>
              <a:rPr lang="en-US" dirty="0"/>
              <a:t> moments – for states with spin </a:t>
            </a:r>
            <a:r>
              <a:rPr lang="en-US" dirty="0">
                <a:solidFill>
                  <a:srgbClr val="3333FF"/>
                </a:solidFill>
              </a:rPr>
              <a:t>I ≥ 1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dirty="0"/>
              <a:t>Magnetic </a:t>
            </a:r>
            <a:r>
              <a:rPr lang="en-US" dirty="0">
                <a:solidFill>
                  <a:srgbClr val="7030A0"/>
                </a:solidFill>
              </a:rPr>
              <a:t>octupole</a:t>
            </a:r>
            <a:r>
              <a:rPr lang="en-US" dirty="0"/>
              <a:t> moments – for states with spin </a:t>
            </a:r>
            <a:r>
              <a:rPr lang="en-US" dirty="0">
                <a:solidFill>
                  <a:srgbClr val="7030A0"/>
                </a:solidFill>
              </a:rPr>
              <a:t>I ≥ 3/2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dirty="0"/>
              <a:t>Charge radius – defined for any nuclear states (</a:t>
            </a:r>
            <a:r>
              <a:rPr lang="en-US" dirty="0">
                <a:solidFill>
                  <a:srgbClr val="FF0000"/>
                </a:solidFill>
              </a:rPr>
              <a:t>I=0</a:t>
            </a:r>
            <a:r>
              <a:rPr lang="en-US" dirty="0"/>
              <a:t> or higher)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2BD5C5-2791-4B42-B3CF-9B80B28C0C72}"/>
                  </a:ext>
                </a:extLst>
              </p:cNvPr>
              <p:cNvSpPr txBox="1"/>
              <p:nvPr/>
            </p:nvSpPr>
            <p:spPr>
              <a:xfrm>
                <a:off x="1128410" y="5590344"/>
                <a:ext cx="1182247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2BD5C5-2791-4B42-B3CF-9B80B28C0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410" y="5590344"/>
                <a:ext cx="1182247" cy="563680"/>
              </a:xfrm>
              <a:prstGeom prst="rect">
                <a:avLst/>
              </a:prstGeom>
              <a:blipFill>
                <a:blip r:embed="rId2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E2244D-B6D2-4D5B-B8F2-DCE4E413399A}"/>
                  </a:ext>
                </a:extLst>
              </p:cNvPr>
              <p:cNvSpPr txBox="1"/>
              <p:nvPr/>
            </p:nvSpPr>
            <p:spPr>
              <a:xfrm>
                <a:off x="3216642" y="5590344"/>
                <a:ext cx="2575257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E2244D-B6D2-4D5B-B8F2-DCE4E4133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642" y="5590344"/>
                <a:ext cx="2575257" cy="7265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BD032B-B8CB-4F74-966D-A1D21BBF2F05}"/>
                  </a:ext>
                </a:extLst>
              </p:cNvPr>
              <p:cNvSpPr txBox="1"/>
              <p:nvPr/>
            </p:nvSpPr>
            <p:spPr>
              <a:xfrm>
                <a:off x="1127448" y="1262104"/>
                <a:ext cx="2227789" cy="784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µ= </m:t>
                      </m:r>
                      <m:nary>
                        <m:naryPr>
                          <m:chr m:val="∑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p>
                        <m:e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bSup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ℓ+</m:t>
                          </m:r>
                          <m:sSubSup>
                            <m:sSub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b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BD032B-B8CB-4F74-966D-A1D21BBF2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1262104"/>
                <a:ext cx="2227789" cy="7848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A49D0C-0756-4146-A11E-C1C6B857548D}"/>
                  </a:ext>
                </a:extLst>
              </p:cNvPr>
              <p:cNvSpPr txBox="1"/>
              <p:nvPr/>
            </p:nvSpPr>
            <p:spPr>
              <a:xfrm>
                <a:off x="1055440" y="2636912"/>
                <a:ext cx="2998898" cy="831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rad>
                      <m:nary>
                        <m:naryPr>
                          <m:chr m:val="∑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p>
                        <m:e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A49D0C-0756-4146-A11E-C1C6B8575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2636912"/>
                <a:ext cx="2998898" cy="831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23DBC8-D3A8-4D63-8C4C-ED33C2E48CDC}"/>
                  </a:ext>
                </a:extLst>
              </p:cNvPr>
              <p:cNvSpPr txBox="1"/>
              <p:nvPr/>
            </p:nvSpPr>
            <p:spPr>
              <a:xfrm>
                <a:off x="1055440" y="4005064"/>
                <a:ext cx="4786631" cy="897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p>
                        <m:e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bSup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ℓ+</m:t>
                          </m:r>
                          <m:sSubSup>
                            <m:sSub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b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⃗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</m:acc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den>
                              </m:f>
                            </m:e>
                          </m:rad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23DBC8-D3A8-4D63-8C4C-ED33C2E48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4005064"/>
                <a:ext cx="4786631" cy="8978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59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7ACAC-A350-432A-B15D-0312717D5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Trends in nuclear charge radii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CD1D2-D040-46E2-8F69-B90B82EF74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Not quite the expected smooth behaviour of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rad>
                  </m:oMath>
                </a14:m>
                <a:endParaRPr lang="en-GB" dirty="0"/>
              </a:p>
              <a:p>
                <a:pPr lvl="1">
                  <a:lnSpc>
                    <a:spcPct val="250000"/>
                  </a:lnSpc>
                </a:pPr>
                <a:r>
                  <a:rPr lang="en-GB" sz="2000" dirty="0"/>
                  <a:t>Light nuclei – predominant cluster and hallo effects </a:t>
                </a:r>
              </a:p>
              <a:p>
                <a:pPr lvl="1">
                  <a:lnSpc>
                    <a:spcPct val="250000"/>
                  </a:lnSpc>
                </a:pPr>
                <a:endParaRPr lang="en-GB" sz="1050" dirty="0"/>
              </a:p>
              <a:p>
                <a:pPr lvl="1">
                  <a:lnSpc>
                    <a:spcPct val="250000"/>
                  </a:lnSpc>
                </a:pPr>
                <a:r>
                  <a:rPr lang="en-GB" sz="2000" dirty="0"/>
                  <a:t>Medium mass nuclei - kinks around shell closures</a:t>
                </a:r>
              </a:p>
              <a:p>
                <a:pPr lvl="1">
                  <a:lnSpc>
                    <a:spcPct val="250000"/>
                  </a:lnSpc>
                </a:pPr>
                <a:r>
                  <a:rPr lang="en-GB" sz="2000" dirty="0"/>
                  <a:t>Deformation and charge radii</a:t>
                </a:r>
              </a:p>
              <a:p>
                <a:pPr lvl="1">
                  <a:lnSpc>
                    <a:spcPct val="250000"/>
                  </a:lnSpc>
                </a:pPr>
                <a:endParaRPr lang="en-GB" sz="1200" dirty="0"/>
              </a:p>
              <a:p>
                <a:pPr lvl="1">
                  <a:lnSpc>
                    <a:spcPct val="250000"/>
                  </a:lnSpc>
                </a:pPr>
                <a:r>
                  <a:rPr lang="en-GB" sz="2000" dirty="0"/>
                  <a:t>Shape coexistence</a:t>
                </a:r>
                <a:endParaRPr lang="fr-FR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CD1D2-D040-46E2-8F69-B90B82EF74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3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5B75C6C-8A73-47A4-924B-57108A9B0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96" y="1340768"/>
            <a:ext cx="1899082" cy="1462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A5F31D-2E6A-4AFE-82DA-851706888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4725144"/>
            <a:ext cx="2264133" cy="2154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2A30B5-74E4-4933-AD68-F9A08F5C3D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60"/>
          <a:stretch/>
        </p:blipFill>
        <p:spPr>
          <a:xfrm>
            <a:off x="6080087" y="3455978"/>
            <a:ext cx="2838017" cy="1478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401F55-6EF7-4B63-883B-D78EF3A28D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8" r="19359"/>
          <a:stretch/>
        </p:blipFill>
        <p:spPr>
          <a:xfrm>
            <a:off x="9624392" y="2204864"/>
            <a:ext cx="1944216" cy="1827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84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AA4570-5000-486B-A1F8-5E0328811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3351157"/>
            <a:ext cx="3960440" cy="31133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602F4C-36DF-4124-8EA8-BD9CA25CC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Charge radii at and in between shell closures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10699-5FE9-4B9D-93DA-8C1D5E17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76" y="836712"/>
            <a:ext cx="7619752" cy="5289451"/>
          </a:xfrm>
        </p:spPr>
        <p:txBody>
          <a:bodyPr>
            <a:normAutofit/>
          </a:bodyPr>
          <a:lstStyle/>
          <a:p>
            <a:r>
              <a:rPr lang="en-GB" sz="2400" dirty="0"/>
              <a:t>Parabolic behaviour between shell closures </a:t>
            </a:r>
          </a:p>
          <a:p>
            <a:pPr lvl="1"/>
            <a:r>
              <a:rPr lang="en-GB" sz="1600" dirty="0"/>
              <a:t>4-parameter model (</a:t>
            </a:r>
            <a:r>
              <a:rPr lang="en-GB" sz="1600" dirty="0" err="1"/>
              <a:t>Zamick</a:t>
            </a:r>
            <a:r>
              <a:rPr lang="en-GB" sz="1600" dirty="0"/>
              <a:t>; </a:t>
            </a:r>
            <a:r>
              <a:rPr lang="en-GB" sz="1600" dirty="0" err="1"/>
              <a:t>Talmi</a:t>
            </a:r>
            <a:r>
              <a:rPr lang="en-GB" sz="1600" dirty="0"/>
              <a:t>), reproducing semi-magic nuclei (seniority picture)</a:t>
            </a:r>
          </a:p>
          <a:p>
            <a:pPr lvl="1"/>
            <a:r>
              <a:rPr lang="en-GB" sz="1600" dirty="0" err="1"/>
              <a:t>Sufrace</a:t>
            </a:r>
            <a:r>
              <a:rPr lang="en-GB" sz="1600" dirty="0"/>
              <a:t> vibrations; configuration mixing; nucleonic pairing etc.</a:t>
            </a:r>
          </a:p>
          <a:p>
            <a:pPr lvl="1"/>
            <a:r>
              <a:rPr lang="en-GB" sz="1600" dirty="0"/>
              <a:t>Changes in the nuclear deformation</a:t>
            </a:r>
          </a:p>
          <a:p>
            <a:pPr lvl="1"/>
            <a:r>
              <a:rPr lang="en-GB" sz="1600" dirty="0"/>
              <a:t>Kinks observed for shell closures N </a:t>
            </a:r>
            <a:r>
              <a:rPr lang="en-US" sz="1600" dirty="0"/>
              <a:t>≥ 28!</a:t>
            </a:r>
          </a:p>
          <a:p>
            <a:pPr lvl="1"/>
            <a:r>
              <a:rPr lang="en-US" sz="1600" dirty="0"/>
              <a:t>Not (obvious) N/Z dependence </a:t>
            </a:r>
          </a:p>
          <a:p>
            <a:pPr lvl="1"/>
            <a:r>
              <a:rPr lang="en-US" sz="1600" dirty="0"/>
              <a:t>Cannot be used as a test of the “goodness” of the shell closures</a:t>
            </a:r>
            <a:br>
              <a:rPr lang="en-US" sz="1600" dirty="0"/>
            </a:br>
            <a:r>
              <a:rPr lang="en-US" sz="1600" dirty="0"/>
              <a:t>(comparison with µ and B(E2))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Odd-even staggering (OES)</a:t>
            </a:r>
          </a:p>
          <a:p>
            <a:pPr lvl="1"/>
            <a:r>
              <a:rPr lang="en-GB" sz="1600" dirty="0"/>
              <a:t>Directly observable by the isotopes shifts </a:t>
            </a:r>
          </a:p>
          <a:p>
            <a:pPr lvl="1"/>
            <a:r>
              <a:rPr lang="en-GB" sz="1600" dirty="0"/>
              <a:t>“normal” OES = odd-N has smaller </a:t>
            </a:r>
            <a:r>
              <a:rPr lang="en-GB" sz="1600" dirty="0">
                <a:sym typeface="Symbol" panose="05050102010706020507" pitchFamily="18" charset="2"/>
              </a:rPr>
              <a:t></a:t>
            </a:r>
            <a:r>
              <a:rPr lang="en-GB" sz="1600" i="1" dirty="0"/>
              <a:t>r</a:t>
            </a:r>
            <a:r>
              <a:rPr lang="en-GB" sz="1600" i="1" baseline="30000" dirty="0"/>
              <a:t>2</a:t>
            </a:r>
            <a:r>
              <a:rPr lang="en-GB" sz="1600" i="1" baseline="-25000" dirty="0"/>
              <a:t>c</a:t>
            </a:r>
            <a:r>
              <a:rPr lang="en-GB" sz="1600" dirty="0">
                <a:sym typeface="Symbol" panose="05050102010706020507" pitchFamily="18" charset="2"/>
              </a:rPr>
              <a:t></a:t>
            </a:r>
            <a:r>
              <a:rPr lang="en-GB" sz="1600" dirty="0"/>
              <a:t> compared to the neighbouring even-even isotopes</a:t>
            </a:r>
          </a:p>
          <a:p>
            <a:pPr lvl="1"/>
            <a:r>
              <a:rPr lang="en-GB" sz="1600" dirty="0"/>
              <a:t>“inverse” OES observed as well (Ra isotopes) </a:t>
            </a:r>
            <a:r>
              <a:rPr lang="en-GB" sz="1600" dirty="0">
                <a:sym typeface="Wingdings" panose="05000000000000000000" pitchFamily="2" charset="2"/>
              </a:rPr>
              <a:t> sign for octupole deformation?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B16875-A4A6-494F-8CFC-E2D62FC2A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27" y="620688"/>
            <a:ext cx="427303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8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FBAB-C1F5-4F53-BDA6-12FF696D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Charge radii vs. Deformation</a:t>
            </a:r>
            <a:endParaRPr lang="fr-F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21C7B2-5917-4493-8C58-8EE01D2B4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548680"/>
            <a:ext cx="3883160" cy="273101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5D07C6-0B5E-46FF-900D-CF0698826BC0}"/>
                  </a:ext>
                </a:extLst>
              </p:cNvPr>
              <p:cNvSpPr txBox="1"/>
              <p:nvPr/>
            </p:nvSpPr>
            <p:spPr>
              <a:xfrm>
                <a:off x="3471914" y="908720"/>
                <a:ext cx="4556312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fr-F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GB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fr-F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GB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𝑠𝑝h</m:t>
                          </m:r>
                        </m:sub>
                        <m:sup>
                          <m: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fr-F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GB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𝑠𝑝h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fr-FR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fr-FR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fr-F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fr-FR" b="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5D07C6-0B5E-46FF-900D-CF0698826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914" y="908720"/>
                <a:ext cx="4556312" cy="526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A9D1290-10AA-4096-B27F-8DB88CC1275A}"/>
              </a:ext>
            </a:extLst>
          </p:cNvPr>
          <p:cNvSpPr txBox="1"/>
          <p:nvPr/>
        </p:nvSpPr>
        <p:spPr>
          <a:xfrm>
            <a:off x="293994" y="987986"/>
            <a:ext cx="3134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b="0" dirty="0"/>
              <a:t>Charge radius difference vs. </a:t>
            </a:r>
            <a:r>
              <a:rPr lang="en-GB" b="0" dirty="0">
                <a:sym typeface="Wingdings" panose="05000000000000000000" pitchFamily="2" charset="2"/>
              </a:rPr>
              <a:t></a:t>
            </a:r>
            <a:r>
              <a:rPr lang="en-GB" b="0" dirty="0"/>
              <a:t> </a:t>
            </a:r>
          </a:p>
          <a:p>
            <a:pPr algn="just"/>
            <a:r>
              <a:rPr lang="en-GB" b="0" dirty="0"/>
              <a:t>static quadrupole deformation</a:t>
            </a:r>
            <a:endParaRPr lang="fr-FR" b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0C2C06-FE6E-4F21-A273-0537A2E8BFB7}"/>
              </a:ext>
            </a:extLst>
          </p:cNvPr>
          <p:cNvSpPr txBox="1"/>
          <p:nvPr/>
        </p:nvSpPr>
        <p:spPr>
          <a:xfrm>
            <a:off x="416880" y="2060848"/>
            <a:ext cx="3302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0" dirty="0"/>
              <a:t>Quadrupole moments vs. </a:t>
            </a:r>
            <a:r>
              <a:rPr lang="en-GB" b="0" dirty="0">
                <a:sym typeface="Wingdings" panose="05000000000000000000" pitchFamily="2" charset="2"/>
              </a:rPr>
              <a:t></a:t>
            </a:r>
            <a:r>
              <a:rPr lang="en-GB" b="0" dirty="0"/>
              <a:t> </a:t>
            </a:r>
          </a:p>
          <a:p>
            <a:r>
              <a:rPr lang="en-GB" b="0" dirty="0"/>
              <a:t>nuclear deformation</a:t>
            </a:r>
            <a:br>
              <a:rPr lang="en-GB" b="0" dirty="0"/>
            </a:br>
            <a:r>
              <a:rPr lang="en-GB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(strong coupling limit for I</a:t>
            </a:r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≥ 1)</a:t>
            </a:r>
            <a:endParaRPr lang="fr-FR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8F456A-93BB-40DA-9529-B388FA60C4EC}"/>
                  </a:ext>
                </a:extLst>
              </p:cNvPr>
              <p:cNvSpPr txBox="1"/>
              <p:nvPr/>
            </p:nvSpPr>
            <p:spPr>
              <a:xfrm>
                <a:off x="3986866" y="1988840"/>
                <a:ext cx="2444387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+1)(2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b="0" i="0" smtClean="0">
                                  <a:latin typeface="Symbol" panose="05050102010706020507" pitchFamily="18" charset="2"/>
                                </a:rPr>
                                <m:t>W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fr-FR" b="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8F456A-93BB-40DA-9529-B388FA60C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866" y="1988840"/>
                <a:ext cx="2444387" cy="576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78E3EB-F9A4-4A34-AAA9-0529DACFF1BE}"/>
                  </a:ext>
                </a:extLst>
              </p:cNvPr>
              <p:cNvSpPr txBox="1"/>
              <p:nvPr/>
            </p:nvSpPr>
            <p:spPr>
              <a:xfrm>
                <a:off x="3975892" y="2625034"/>
                <a:ext cx="3632276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sSub>
                        <m:sSubPr>
                          <m:ctrlP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fr-F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GB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𝑠𝑝h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fr-FR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(1+0.36</m:t>
                      </m:r>
                      <m:d>
                        <m:dPr>
                          <m:begChr m:val="⟨"/>
                          <m:endChr m:val="⟩"/>
                          <m:ctrlPr>
                            <a:rPr lang="fr-FR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0" i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78E3EB-F9A4-4A34-AAA9-0529DACFF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892" y="2625034"/>
                <a:ext cx="3632276" cy="818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1DE3851-472B-44E2-98A1-B8DAA6E127A9}"/>
              </a:ext>
            </a:extLst>
          </p:cNvPr>
          <p:cNvSpPr txBox="1"/>
          <p:nvPr/>
        </p:nvSpPr>
        <p:spPr>
          <a:xfrm>
            <a:off x="416881" y="3927918"/>
            <a:ext cx="740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cs typeface="Calibri" panose="020F0502020204030204" pitchFamily="34" charset="0"/>
              </a:rPr>
              <a:t>Change in the static nuclear quadrupole deformation can be extracted from charge radii for any nuclear state</a:t>
            </a:r>
            <a:endParaRPr lang="fr-FR" i="1" dirty="0"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7FAB1A-A1E3-4F27-A69A-C3F5A7D24239}"/>
              </a:ext>
            </a:extLst>
          </p:cNvPr>
          <p:cNvSpPr txBox="1"/>
          <p:nvPr/>
        </p:nvSpPr>
        <p:spPr>
          <a:xfrm>
            <a:off x="412300" y="4597102"/>
            <a:ext cx="7267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Octupole deformation</a:t>
            </a:r>
            <a:r>
              <a:rPr lang="en-GB" b="0" dirty="0"/>
              <a:t> and </a:t>
            </a:r>
            <a:r>
              <a:rPr lang="en-GB" i="1" dirty="0">
                <a:solidFill>
                  <a:schemeClr val="accent4">
                    <a:lumMod val="75000"/>
                  </a:schemeClr>
                </a:solidFill>
              </a:rPr>
              <a:t>triaxiality </a:t>
            </a:r>
            <a:r>
              <a:rPr lang="en-GB" b="0" dirty="0"/>
              <a:t>can still be explored through charge radii, however, these are </a:t>
            </a:r>
            <a:r>
              <a:rPr lang="en-GB" dirty="0">
                <a:solidFill>
                  <a:srgbClr val="0000CC"/>
                </a:solidFill>
              </a:rPr>
              <a:t>second order effects</a:t>
            </a:r>
            <a:r>
              <a:rPr lang="en-GB" b="0" dirty="0"/>
              <a:t> </a:t>
            </a:r>
            <a:r>
              <a:rPr lang="en-GB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(on the percent level, compared to the quadrupole deformation)</a:t>
            </a:r>
            <a:endParaRPr lang="fr-FR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B6356B-CBDB-43DE-AB7F-684D44ED3A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76" y="3674153"/>
            <a:ext cx="3810599" cy="292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9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9C02-C4EB-426F-9D7D-40F19988C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5" y="148359"/>
            <a:ext cx="11832252" cy="472302"/>
          </a:xfrm>
        </p:spPr>
        <p:txBody>
          <a:bodyPr/>
          <a:lstStyle/>
          <a:p>
            <a:r>
              <a:rPr lang="en-GB" dirty="0"/>
              <a:t>Shape coexistence – Hg’s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5AD2B-B594-4284-8A4D-C1AF97183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6712"/>
            <a:ext cx="5126360" cy="52894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A textbook example of </a:t>
            </a:r>
            <a:r>
              <a:rPr lang="en-GB" sz="2000" dirty="0">
                <a:solidFill>
                  <a:srgbClr val="0000CC"/>
                </a:solidFill>
              </a:rPr>
              <a:t>shape staggering in the Hg isotopes</a:t>
            </a:r>
            <a:r>
              <a:rPr lang="en-GB" sz="2000" dirty="0">
                <a:solidFill>
                  <a:schemeClr val="tx1"/>
                </a:solidFill>
              </a:rPr>
              <a:t> in a region where triple shape coexistence is observed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1600" dirty="0"/>
              <a:t>(A.N. Andreyev </a:t>
            </a:r>
            <a:r>
              <a:rPr lang="en-GB" sz="1600" i="1" dirty="0"/>
              <a:t>et al.</a:t>
            </a:r>
            <a:r>
              <a:rPr lang="en-GB" sz="1600" dirty="0"/>
              <a:t>, “A triplet of differently shaped spin-zero states in the atomic nucleus </a:t>
            </a:r>
            <a:r>
              <a:rPr lang="en-GB" sz="1600" baseline="30000" dirty="0"/>
              <a:t>186</a:t>
            </a:r>
            <a:r>
              <a:rPr lang="en-GB" sz="1600" dirty="0"/>
              <a:t>Pb”, Nature, 405 (2000) 430)</a:t>
            </a:r>
            <a:r>
              <a:rPr lang="en-GB" sz="2000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The end of the region of shape staggering identified only 30 later with the </a:t>
            </a:r>
            <a:r>
              <a:rPr lang="en-GB" sz="2000" dirty="0">
                <a:solidFill>
                  <a:srgbClr val="7030A0"/>
                </a:solidFill>
              </a:rPr>
              <a:t>advances of the RIB techniques</a:t>
            </a:r>
            <a:r>
              <a:rPr lang="en-GB" sz="2000" dirty="0"/>
              <a:t> </a:t>
            </a:r>
            <a:br>
              <a:rPr lang="en-GB" sz="2000" dirty="0"/>
            </a:br>
            <a:r>
              <a:rPr lang="en-GB" sz="1600" dirty="0"/>
              <a:t>(B.A. Marsh </a:t>
            </a:r>
            <a:r>
              <a:rPr lang="en-GB" sz="1600" i="1" dirty="0"/>
              <a:t>et al.</a:t>
            </a:r>
            <a:r>
              <a:rPr lang="en-GB" sz="1600" dirty="0"/>
              <a:t>, “Characterization of the shape-staggering effect in mercury nuclei”, Nat. Phys. 14, 1163–1167 (2018))</a:t>
            </a:r>
            <a:endParaRPr lang="en-GB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3E478E-D4F9-427F-9C62-B4F3AC030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26" y="1025924"/>
            <a:ext cx="6341603" cy="305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58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D8974-5E48-40F0-9215-BBE66265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5" y="148360"/>
            <a:ext cx="11832252" cy="472302"/>
          </a:xfrm>
        </p:spPr>
        <p:txBody>
          <a:bodyPr/>
          <a:lstStyle/>
          <a:p>
            <a:r>
              <a:rPr lang="en-GB" dirty="0"/>
              <a:t>Global picture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A4D39-1083-4C4B-823B-404369243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836712"/>
            <a:ext cx="5040560" cy="52894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Comparison of charge radii with other nuclear structure observables: interesting features very often can be pinned down when with a </a:t>
            </a:r>
            <a:r>
              <a:rPr lang="en-GB" sz="2000" dirty="0">
                <a:solidFill>
                  <a:srgbClr val="00B050"/>
                </a:solidFill>
              </a:rPr>
              <a:t>number of “key experimental observables”</a:t>
            </a:r>
            <a:r>
              <a:rPr lang="en-GB" sz="2000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Sensitivity of the different observables towards specific nuclear structure features – </a:t>
            </a:r>
            <a:r>
              <a:rPr lang="en-GB" sz="2000" b="1" dirty="0">
                <a:solidFill>
                  <a:srgbClr val="3333FF"/>
                </a:solidFill>
              </a:rPr>
              <a:t>complementarity</a:t>
            </a:r>
          </a:p>
          <a:p>
            <a:pPr>
              <a:lnSpc>
                <a:spcPct val="150000"/>
              </a:lnSpc>
            </a:pPr>
            <a:r>
              <a:rPr lang="en-GB" sz="2000" b="1" i="1" dirty="0">
                <a:solidFill>
                  <a:srgbClr val="FF0000"/>
                </a:solidFill>
              </a:rPr>
              <a:t>The nuclear charge radii are part of the global picture and should be considered carefully when discussing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D28ABE-9581-4582-8694-BECE6370D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476671"/>
            <a:ext cx="6355029" cy="61060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2E27BC-88AA-4A8B-AB4E-4D133DADCB04}"/>
              </a:ext>
            </a:extLst>
          </p:cNvPr>
          <p:cNvSpPr txBox="1"/>
          <p:nvPr/>
        </p:nvSpPr>
        <p:spPr>
          <a:xfrm>
            <a:off x="7104112" y="135675"/>
            <a:ext cx="46988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dirty="0"/>
              <a:t>I. </a:t>
            </a:r>
            <a:r>
              <a:rPr lang="fr-FR" sz="1800" b="0" dirty="0" err="1"/>
              <a:t>Angeli</a:t>
            </a:r>
            <a:r>
              <a:rPr lang="fr-FR" sz="1800" b="0" dirty="0"/>
              <a:t> and KP </a:t>
            </a:r>
            <a:r>
              <a:rPr lang="fr-FR" sz="1800" b="0" dirty="0" err="1"/>
              <a:t>Marinova</a:t>
            </a:r>
            <a:r>
              <a:rPr lang="en-GB" sz="1800" b="0" dirty="0"/>
              <a:t>, JPG 42 (2015) 055108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443654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Georgiev_green_1</Template>
  <TotalTime>35228</TotalTime>
  <Words>587</Words>
  <Application>Microsoft Office PowerPoint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Cambria Math</vt:lpstr>
      <vt:lpstr>Century Gothic</vt:lpstr>
      <vt:lpstr>Courier New</vt:lpstr>
      <vt:lpstr>Palatino Linotype</vt:lpstr>
      <vt:lpstr>Symbol</vt:lpstr>
      <vt:lpstr>Exécutif</vt:lpstr>
      <vt:lpstr>PowerPoint Presentation</vt:lpstr>
      <vt:lpstr>Charge radius – a zeroth order nuclear moment?</vt:lpstr>
      <vt:lpstr>Trends in nuclear charge radii</vt:lpstr>
      <vt:lpstr>Charge radii at and in between shell closures</vt:lpstr>
      <vt:lpstr>Charge radii vs. Deformation</vt:lpstr>
      <vt:lpstr>Shape coexistence – Hg’s</vt:lpstr>
      <vt:lpstr>Global picture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moments of excited states. Recent results, developments and perspectives.</dc:title>
  <dc:creator>georgi</dc:creator>
  <cp:lastModifiedBy>Georgi Georgiev</cp:lastModifiedBy>
  <cp:revision>800</cp:revision>
  <dcterms:created xsi:type="dcterms:W3CDTF">2008-09-09T14:45:56Z</dcterms:created>
  <dcterms:modified xsi:type="dcterms:W3CDTF">2025-01-28T20:18:32Z</dcterms:modified>
</cp:coreProperties>
</file>