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8" r:id="rId3"/>
    <p:sldId id="257" r:id="rId4"/>
    <p:sldId id="262" r:id="rId5"/>
    <p:sldId id="285" r:id="rId6"/>
    <p:sldId id="259" r:id="rId7"/>
    <p:sldId id="287" r:id="rId8"/>
    <p:sldId id="260" r:id="rId9"/>
    <p:sldId id="261" r:id="rId10"/>
    <p:sldId id="263" r:id="rId11"/>
    <p:sldId id="288" r:id="rId12"/>
    <p:sldId id="289" r:id="rId13"/>
    <p:sldId id="290" r:id="rId14"/>
    <p:sldId id="291" r:id="rId15"/>
    <p:sldId id="264" r:id="rId16"/>
    <p:sldId id="292" r:id="rId17"/>
    <p:sldId id="265" r:id="rId18"/>
    <p:sldId id="266" r:id="rId19"/>
    <p:sldId id="301" r:id="rId20"/>
    <p:sldId id="302" r:id="rId21"/>
    <p:sldId id="320" r:id="rId22"/>
    <p:sldId id="294" r:id="rId23"/>
    <p:sldId id="295" r:id="rId24"/>
    <p:sldId id="296" r:id="rId25"/>
    <p:sldId id="304" r:id="rId26"/>
    <p:sldId id="305" r:id="rId27"/>
    <p:sldId id="306" r:id="rId28"/>
    <p:sldId id="307" r:id="rId29"/>
    <p:sldId id="271" r:id="rId30"/>
    <p:sldId id="308" r:id="rId31"/>
    <p:sldId id="310" r:id="rId32"/>
    <p:sldId id="309" r:id="rId33"/>
    <p:sldId id="311" r:id="rId34"/>
    <p:sldId id="299" r:id="rId35"/>
    <p:sldId id="300" r:id="rId36"/>
    <p:sldId id="312" r:id="rId37"/>
    <p:sldId id="272" r:id="rId38"/>
    <p:sldId id="273" r:id="rId39"/>
    <p:sldId id="284" r:id="rId40"/>
    <p:sldId id="279" r:id="rId41"/>
    <p:sldId id="283" r:id="rId42"/>
    <p:sldId id="275" r:id="rId43"/>
    <p:sldId id="276" r:id="rId44"/>
    <p:sldId id="313" r:id="rId45"/>
    <p:sldId id="314" r:id="rId46"/>
    <p:sldId id="315" r:id="rId47"/>
    <p:sldId id="316" r:id="rId48"/>
    <p:sldId id="317" r:id="rId49"/>
    <p:sldId id="318" r:id="rId50"/>
    <p:sldId id="31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6C846-ADCF-4F2B-9A89-C72499037DA2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C59F-791B-4597-ABF8-E9C9FFD5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Spelling </a:t>
            </a:r>
            <a:r>
              <a:rPr lang="en-US" dirty="0" err="1"/>
              <a:t>gangrsky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uncertainties are from the uncertainty on F limiting possible radii combinations.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backbone and wings explicitly!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2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parenthesis to GLS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Make different points fade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8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^2 on delta Rka1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6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second </a:t>
            </a:r>
            <a:r>
              <a:rPr lang="en-US" dirty="0" err="1"/>
              <a:t>unc</a:t>
            </a:r>
            <a:r>
              <a:rPr lang="en-US" dirty="0"/>
              <a:t> to V^2(Z_2), wrong indexes atm!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95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Calculation Independence!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this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Delta F = 10%, makes sense!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6C59F-791B-4597-ABF8-E9C9FFD529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EAD3-9E65-5F4B-9CD6-EF6925571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6221" y="1375489"/>
            <a:ext cx="8819557" cy="2387600"/>
          </a:xfrm>
        </p:spPr>
        <p:txBody>
          <a:bodyPr anchor="b">
            <a:normAutofit/>
          </a:bodyPr>
          <a:lstStyle>
            <a:lvl1pPr algn="ctr">
              <a:defRPr sz="88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67F10-BC5E-4947-9BD5-C9FCC4D24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6220" y="3857861"/>
            <a:ext cx="8819557" cy="1056459"/>
          </a:xfrm>
        </p:spPr>
        <p:txBody>
          <a:bodyPr>
            <a:norm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9AB5C6-150A-5145-B39A-4F13994A1F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15276" y="5482511"/>
            <a:ext cx="5741629" cy="10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5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6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DCB-A844-4E45-94F8-729D26B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4492-9EFD-CB46-B6C2-2929AEEB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59FE8-C353-2548-B42F-963A0469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9DFE68-6434-9848-9083-983BEA16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1CF8E-EBB2-3248-9C90-A4F4E20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9FC9-EC42-0348-AB9D-52871B20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43E9B-01F0-7146-95CB-687736BDC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31FCB8C-940A-3240-8B82-4F57F529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D77C638-71FD-9646-A1F9-99BC731B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D3A6E-0F2B-A044-8774-E6B08E16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CEE-758A-A34E-B22B-1BF93305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A52E-A46A-0E47-81DC-1D12D56C9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333"/>
            <a:ext cx="5181600" cy="4356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ED1DA-968D-1749-9547-D883A72F8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0331"/>
            <a:ext cx="5181600" cy="4356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F18C9BB-B666-3D41-A701-20D050B8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BFB2B2-149B-EB4B-831D-B961172C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5D48C-F891-3747-813E-60050898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1D2E-C031-8F4B-8DD6-7ABB4162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10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9A3D-2D8A-1747-9022-6B3FB84D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2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AAD95-2882-884E-B476-34F4CD3E5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0843"/>
            <a:ext cx="5157787" cy="3458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CADFB8-1FB5-184B-9FAE-C48A33A42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79662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36CB6-5739-254A-960A-38EA3D12C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0841"/>
            <a:ext cx="5183188" cy="3458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F2C763D-E7D2-744D-8C5C-76BCF291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418592-77D7-2141-9EC5-5EAFDA85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3ED704-92AD-964D-A6D9-D2ACD0DF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4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79C0-93C5-8240-B471-8C129250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FB45198-5799-8D49-99BB-0FF48725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1D1B4F-AB79-1048-8F58-EAD54022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8B15B-426B-3F47-8B03-460D212E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6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6117B3-282D-354B-A464-B29EAAF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A798-F29E-E44C-A437-EE2D75AD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7D9B6A-329A-1F42-9FE5-F2A3C0AA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1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DCB-A844-4E45-94F8-729D26BF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84" y="172243"/>
            <a:ext cx="10384316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4492-9EFD-CB46-B6C2-2929AEEB3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1845733"/>
            <a:ext cx="10384316" cy="4351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9DFE68-6434-9848-9083-983BEA16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484" y="6356350"/>
            <a:ext cx="261191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11CF8E-EBB2-3248-9C90-A4F4E20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08B644A-3C24-644D-A526-807C481F7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3"/>
          <a:stretch/>
        </p:blipFill>
        <p:spPr>
          <a:xfrm rot="16200000">
            <a:off x="-5687657" y="3009900"/>
            <a:ext cx="12192000" cy="838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2C648-C7F6-B34E-9C5F-C853840E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-869071" y="3131226"/>
            <a:ext cx="2581851" cy="595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E4F9F-2764-9C41-A587-B85BE42D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5007" y="6346360"/>
            <a:ext cx="2301986" cy="4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1CFDD-A777-DD4F-A083-4D9EA4A5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E5EE-E598-324F-8C18-05C14BB04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5733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0CBAD5A-D969-A949-8091-010906E20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FCB9B-DE14-49D8-84A7-48A257D283AF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79EB24-5AA1-A444-AD53-99AE8F9E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58B7DA-60EB-4CD9-80E8-D60B20A2F49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17827-49A8-264F-9052-7BD68C930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66733"/>
        </a:buClr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66733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6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B96CD-AC5C-9C00-1866-28F23F5E6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220" y="1155570"/>
            <a:ext cx="8819557" cy="2387600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radbase</a:t>
            </a:r>
            <a:r>
              <a:rPr lang="en-US" dirty="0"/>
              <a:t> and Correlations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FCDC3-E508-540E-F267-479C94CC0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Hunter Staiger</a:t>
            </a:r>
          </a:p>
        </p:txBody>
      </p:sp>
    </p:spTree>
    <p:extLst>
      <p:ext uri="{BB962C8B-B14F-4D97-AF65-F5344CB8AC3E}">
        <p14:creationId xmlns:p14="http://schemas.microsoft.com/office/powerpoint/2010/main" val="398231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334A-681E-28A4-29D7-E0E88891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223D1-37EC-C3B1-61E6-265BCC82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Users should be able to group data quickly and flexibly!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B6516B-2CB7-4541-E98D-E1D232582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230154"/>
            <a:ext cx="10709476" cy="41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6F7C-7754-FBD5-77BA-AE69017D3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B164-BC41-F124-43FA-7818C501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F1F6-F356-BEC6-22F1-3AE52791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Whether that be by element: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CA1BC9-5917-7A04-56E6-020299E2F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2230154"/>
            <a:ext cx="10709473" cy="41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5720E-0778-65C3-D4B1-AEC88EB8B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35B3-6EED-2710-68B0-EE9A1E8B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B7701-94DE-B894-5CF5-6316DD8A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 by measured quantity: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8DB8D5-DDD3-A510-9B5B-EC24B6F5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2230154"/>
            <a:ext cx="10709473" cy="41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56EE4-80F8-AD9E-E393-4B408864B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AF11-2FFA-294D-DE7C-F550511F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F361-50EA-BAAB-1BE2-C656D97D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28" y="1776285"/>
            <a:ext cx="10238772" cy="435186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 by group in the network: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7735CF9-33AC-6A96-00E7-1B358D9FA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2" y="2230154"/>
            <a:ext cx="10709470" cy="41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A96D-C9F9-8FFF-DB6A-A3E84C4A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Grouping / Graph Exploration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593B2-2C38-ED69-F733-7F5EFA78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992" y="1883270"/>
            <a:ext cx="10136015" cy="4277322"/>
          </a:xfrm>
        </p:spPr>
      </p:pic>
    </p:spTree>
    <p:extLst>
      <p:ext uri="{BB962C8B-B14F-4D97-AF65-F5344CB8AC3E}">
        <p14:creationId xmlns:p14="http://schemas.microsoft.com/office/powerpoint/2010/main" val="250436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8903-40EC-3E1E-A2BA-5B4B1582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Graph Exploration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D521-2A7E-A12E-55FD-B8E74A789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895975"/>
            <a:ext cx="6547338" cy="4351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Backbone vs. Wing Measurements: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Backbone measurements affect the chi-squared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Wing measurements do not affect the chi-squared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Similar to “Primary” vs “Secondary” from Atomic Mass Evaluation 2020: </a:t>
            </a:r>
            <a:r>
              <a:rPr lang="fr-FR" sz="1600" b="0" i="0" dirty="0">
                <a:solidFill>
                  <a:srgbClr val="333333"/>
                </a:solidFill>
                <a:effectLst/>
                <a:latin typeface="+mn-lt"/>
              </a:rPr>
              <a:t>W.J. Huang </a:t>
            </a:r>
            <a:r>
              <a:rPr lang="fr-FR" sz="1600" b="0" i="1" dirty="0">
                <a:solidFill>
                  <a:srgbClr val="333333"/>
                </a:solidFill>
                <a:effectLst/>
                <a:latin typeface="+mn-lt"/>
              </a:rPr>
              <a:t>et al</a:t>
            </a:r>
            <a:r>
              <a:rPr lang="fr-FR" sz="1600" b="0" i="0" dirty="0">
                <a:solidFill>
                  <a:srgbClr val="333333"/>
                </a:solidFill>
                <a:effectLst/>
                <a:latin typeface="+mn-lt"/>
              </a:rPr>
              <a:t> 2021 </a:t>
            </a:r>
            <a:r>
              <a:rPr lang="fr-FR" sz="1600" b="0" i="1" dirty="0" err="1">
                <a:solidFill>
                  <a:srgbClr val="333333"/>
                </a:solidFill>
                <a:effectLst/>
                <a:latin typeface="+mn-lt"/>
              </a:rPr>
              <a:t>Chinese</a:t>
            </a:r>
            <a:r>
              <a:rPr lang="fr-FR" sz="1600" b="0" i="1" dirty="0">
                <a:solidFill>
                  <a:srgbClr val="333333"/>
                </a:solidFill>
                <a:effectLst/>
                <a:latin typeface="+mn-lt"/>
              </a:rPr>
              <a:t> Phys. C</a:t>
            </a:r>
            <a:r>
              <a:rPr lang="fr-FR" sz="1600" b="0" i="0" dirty="0">
                <a:solidFill>
                  <a:srgbClr val="333333"/>
                </a:solidFill>
                <a:effectLst/>
                <a:latin typeface="+mn-lt"/>
              </a:rPr>
              <a:t> </a:t>
            </a:r>
            <a:r>
              <a:rPr lang="fr-FR" sz="1600" b="1" i="0" dirty="0">
                <a:solidFill>
                  <a:srgbClr val="333333"/>
                </a:solidFill>
                <a:effectLst/>
                <a:latin typeface="+mn-lt"/>
              </a:rPr>
              <a:t>45</a:t>
            </a:r>
            <a:r>
              <a:rPr lang="fr-FR" sz="1600" b="0" i="0" dirty="0">
                <a:solidFill>
                  <a:srgbClr val="333333"/>
                </a:solidFill>
                <a:effectLst/>
                <a:latin typeface="+mn-lt"/>
              </a:rPr>
              <a:t> 030002</a:t>
            </a:r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0598F-601E-D000-A0AC-C8D775F14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61" y="2009670"/>
            <a:ext cx="4346760" cy="3498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797894-3DC5-EB91-F494-AB7462C1D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653" y="2096863"/>
            <a:ext cx="5099848" cy="39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8126-8BB6-EBD5-59DC-68FB4905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EF5A-943F-4C9D-0E8F-E0036538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Graph Exploration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76E3A-AEAC-8A81-E44D-FAC9E1C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895975"/>
            <a:ext cx="6547338" cy="435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Backbone vs. Wing Measurements: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Backbone measurements affect the chi-squared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Wing measurements do not affect the chi-squared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observation: Only measurements on a path between two absolute measurements are in the backbone.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A7451-DB87-6242-4307-7F76FA79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52" y="2096863"/>
            <a:ext cx="5099848" cy="39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1C60-9509-68D2-DB35-7A6278B3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1: Graph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EA35-8B10-940F-6ECA-BD5454ED6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means we can split optimization of each group into 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Optimize radii affected by backbone measurements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Fix these radii, then optimize each group of wing measurements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Net effect – Only have to vary 100 nuclides at a time, thousand fold reduction in computation time</a:t>
            </a:r>
          </a:p>
        </p:txBody>
      </p:sp>
    </p:spTree>
    <p:extLst>
      <p:ext uri="{BB962C8B-B14F-4D97-AF65-F5344CB8AC3E}">
        <p14:creationId xmlns:p14="http://schemas.microsoft.com/office/powerpoint/2010/main" val="999784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4AB3-ABA5-B917-278E-8A5664B7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2: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325D-C8BC-9C82-0C6C-78B881A77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Least squares solving is handled by </a:t>
            </a:r>
            <a:r>
              <a:rPr lang="en-US" i="1" dirty="0" err="1"/>
              <a:t>lmfit</a:t>
            </a:r>
            <a:r>
              <a:rPr lang="en-US" dirty="0"/>
              <a:t>, a Python package from Matt Newville at the University of Chicago: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   Matt Newville et. al. (2024).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lmfit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/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lmfit-py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: 1.3.2 (1.3.2)</a:t>
            </a:r>
            <a:endParaRPr lang="en-US" sz="1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2337620-0056-7A4C-74E6-80839A05E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354" y="4749015"/>
            <a:ext cx="4640357" cy="1017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C5CCA-4FE2-82D9-03E2-82049CAF9AA4}"/>
              </a:ext>
            </a:extLst>
          </p:cNvPr>
          <p:cNvSpPr txBox="1"/>
          <p:nvPr/>
        </p:nvSpPr>
        <p:spPr>
          <a:xfrm>
            <a:off x="380749" y="3658260"/>
            <a:ext cx="448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Uncorrelated – Weighted Least 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CC3E2-1446-6991-B2A2-E108FA89A293}"/>
              </a:ext>
            </a:extLst>
          </p:cNvPr>
          <p:cNvSpPr txBox="1"/>
          <p:nvPr/>
        </p:nvSpPr>
        <p:spPr>
          <a:xfrm>
            <a:off x="6334621" y="3658260"/>
            <a:ext cx="48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Correlated Errors – Generalized Least Squares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CE14D3-CCF6-A79F-8F79-5E5E3435A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23716" y="5109929"/>
            <a:ext cx="6506238" cy="5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8FA3-3678-3749-8902-0E92245A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2: Optimization – W vs G (LS)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F7FC-3640-2612-4AA0-9625F6B6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293"/>
            <a:ext cx="10515600" cy="4351867"/>
          </a:xfrm>
        </p:spPr>
        <p:txBody>
          <a:bodyPr/>
          <a:lstStyle/>
          <a:p>
            <a:r>
              <a:rPr lang="en-US" dirty="0"/>
              <a:t>Weighted Least Squares assumes all input data is independent: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982B25-2EF8-C757-45A1-746C30B7D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00" y="2695575"/>
            <a:ext cx="4896690" cy="14668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134F0D-0240-8598-88D6-A7FBBBD3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3200" y="4651326"/>
            <a:ext cx="11785600" cy="12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930A-6AA6-07C9-8D9A-1E1A4815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Evaluation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CE6459-FD3F-7189-0FAD-47C3BEA81F5E}"/>
              </a:ext>
            </a:extLst>
          </p:cNvPr>
          <p:cNvSpPr/>
          <p:nvPr/>
        </p:nvSpPr>
        <p:spPr>
          <a:xfrm>
            <a:off x="626962" y="1828799"/>
            <a:ext cx="10938076" cy="13255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Optimization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A47117-67FB-3549-0FCE-012A8526F7F4}"/>
              </a:ext>
            </a:extLst>
          </p:cNvPr>
          <p:cNvSpPr/>
          <p:nvPr/>
        </p:nvSpPr>
        <p:spPr>
          <a:xfrm>
            <a:off x="626962" y="3254415"/>
            <a:ext cx="10938076" cy="13255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Conversion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3A4AE7-D31D-5431-33E1-C1CF875A2951}"/>
              </a:ext>
            </a:extLst>
          </p:cNvPr>
          <p:cNvSpPr/>
          <p:nvPr/>
        </p:nvSpPr>
        <p:spPr>
          <a:xfrm>
            <a:off x="626962" y="4680031"/>
            <a:ext cx="10938076" cy="132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4004076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0BE8D-8E06-4CF6-C587-19183FF6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282F-881E-1D5A-C3A8-83146917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2: Optimization – W vs G (LS)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92C28A-D269-ADF0-3524-857460E5C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962150"/>
            <a:ext cx="4896690" cy="14668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EF2ABEA-BB7A-0C43-9989-A99F01CD5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332" y="4418912"/>
            <a:ext cx="10639423" cy="168724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321E7D-26EA-1B59-9783-9887CFAB7E58}"/>
              </a:ext>
            </a:extLst>
          </p:cNvPr>
          <p:cNvCxnSpPr/>
          <p:nvPr/>
        </p:nvCxnSpPr>
        <p:spPr>
          <a:xfrm flipH="1" flipV="1">
            <a:off x="5902960" y="2134288"/>
            <a:ext cx="955040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593E73-80A7-5BEE-DBAC-B96D9300D13A}"/>
              </a:ext>
            </a:extLst>
          </p:cNvPr>
          <p:cNvCxnSpPr>
            <a:cxnSpLocks/>
          </p:cNvCxnSpPr>
          <p:nvPr/>
        </p:nvCxnSpPr>
        <p:spPr>
          <a:xfrm flipH="1">
            <a:off x="5902960" y="2439088"/>
            <a:ext cx="955040" cy="21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F1CA3C26-E6FE-2EB3-3AFB-A6FF8C84D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26070" y="2117909"/>
            <a:ext cx="1147067" cy="6423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B57AB5C-9062-13B0-533C-5137BC2BE49A}"/>
              </a:ext>
            </a:extLst>
          </p:cNvPr>
          <p:cNvSpPr/>
          <p:nvPr/>
        </p:nvSpPr>
        <p:spPr>
          <a:xfrm>
            <a:off x="4094480" y="4277360"/>
            <a:ext cx="2600960" cy="558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244C-B19B-0DA1-5EF3-5DF88ECAF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90008" y="2766218"/>
            <a:ext cx="6774873" cy="1325563"/>
          </a:xfrm>
        </p:spPr>
        <p:txBody>
          <a:bodyPr>
            <a:noAutofit/>
          </a:bodyPr>
          <a:lstStyle/>
          <a:p>
            <a:r>
              <a:rPr lang="en-US" sz="6000" dirty="0"/>
              <a:t>Correlations from Conversion</a:t>
            </a:r>
          </a:p>
        </p:txBody>
      </p:sp>
    </p:spTree>
    <p:extLst>
      <p:ext uri="{BB962C8B-B14F-4D97-AF65-F5344CB8AC3E}">
        <p14:creationId xmlns:p14="http://schemas.microsoft.com/office/powerpoint/2010/main" val="2163952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167B-1839-2549-9129-AF79F82FD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C244-B11C-9761-87F2-824E7F02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estimating uncertainties correctly is critical to an evaluation, so is estimating correlations correctly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C78F52-A465-073A-F371-DA8C8D0C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354" y="4749015"/>
            <a:ext cx="4640357" cy="1017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AC4A0-47D0-BFCC-179D-9D9F68424A36}"/>
              </a:ext>
            </a:extLst>
          </p:cNvPr>
          <p:cNvSpPr txBox="1"/>
          <p:nvPr/>
        </p:nvSpPr>
        <p:spPr>
          <a:xfrm>
            <a:off x="380749" y="3658260"/>
            <a:ext cx="448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Uncorrelated – Weighted Least 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963C1-C7A6-C92B-25EC-2F6FFC5CC709}"/>
              </a:ext>
            </a:extLst>
          </p:cNvPr>
          <p:cNvSpPr txBox="1"/>
          <p:nvPr/>
        </p:nvSpPr>
        <p:spPr>
          <a:xfrm>
            <a:off x="6334621" y="3658260"/>
            <a:ext cx="48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Correlated Errors – Generalized Least Squares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D29D7A-30E5-3AD2-7EED-3A88AA52D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23716" y="5109929"/>
            <a:ext cx="6506238" cy="5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1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D323-9A7B-BDDC-C076-FFC32946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E3ECDB-5FD0-9B2B-D85D-C8967C378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724343"/>
            <a:ext cx="5795490" cy="4351337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60098A2-B62B-C0CC-FEDD-260AED90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1556" y="3667180"/>
            <a:ext cx="3337243" cy="4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30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D039-C970-013C-385F-B445A254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Example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49C02E-4133-7B5F-D44B-29725E72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0985" y="2321877"/>
            <a:ext cx="4390029" cy="3089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F9FC06-8219-EF0D-6168-DFCEDEE4B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23999" y="2703196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0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D7288-0D6F-E467-9545-6B65AF5B6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7FBC-77AE-1112-7172-EBEFBFE7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Example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EC0F188-5456-B944-38A9-EE9529B93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9992" y="2768916"/>
            <a:ext cx="5554084" cy="39084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63140D6-563E-D203-4911-8D74CA841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7924" y="1746884"/>
            <a:ext cx="5869836" cy="4407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17C9F-6502-5667-5F26-0AB20B29C4B9}"/>
              </a:ext>
            </a:extLst>
          </p:cNvPr>
          <p:cNvSpPr txBox="1"/>
          <p:nvPr/>
        </p:nvSpPr>
        <p:spPr>
          <a:xfrm>
            <a:off x="6593385" y="3601720"/>
            <a:ext cx="4602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Represents joint pdf, probability of seeing a certain combination of M1 and M2</a:t>
            </a:r>
          </a:p>
        </p:txBody>
      </p:sp>
    </p:spTree>
    <p:extLst>
      <p:ext uri="{BB962C8B-B14F-4D97-AF65-F5344CB8AC3E}">
        <p14:creationId xmlns:p14="http://schemas.microsoft.com/office/powerpoint/2010/main" val="39963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97A03-A1C3-B8D1-5FFB-5059D0C24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888DD-F5C7-7453-D121-0E853B6B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Example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A83004-3183-B4E5-701E-853787F7C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2539" y="2724149"/>
            <a:ext cx="9144000" cy="3657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3A70FEE-EE5A-4B63-1898-E2622D029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5440" y="1982624"/>
            <a:ext cx="3881448" cy="6989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9A08E23-72B5-D2CA-2511-042D2CEDF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7637" y="1982624"/>
            <a:ext cx="4128902" cy="38089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3C6B7A-0E2C-D3DC-E34E-8ED9A02BC033}"/>
              </a:ext>
            </a:extLst>
          </p:cNvPr>
          <p:cNvSpPr/>
          <p:nvPr/>
        </p:nvSpPr>
        <p:spPr>
          <a:xfrm>
            <a:off x="5301205" y="1982624"/>
            <a:ext cx="1284790" cy="3808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71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62F10-6B45-52FF-6DEF-EC4D998BB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D705-A0FB-A312-45BB-B1483A94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7771D94-00B7-52F4-2C31-72C99ACAC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90" y="1951208"/>
            <a:ext cx="3881448" cy="6989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4B0ACB7-CC37-C706-9BFB-5F6C6BDE1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462" y="4207835"/>
            <a:ext cx="4128902" cy="38089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31BA878-4C21-FE74-9CA8-0AC6C94AFE0E}"/>
              </a:ext>
            </a:extLst>
          </p:cNvPr>
          <p:cNvSpPr/>
          <p:nvPr/>
        </p:nvSpPr>
        <p:spPr>
          <a:xfrm rot="5400000">
            <a:off x="1638193" y="3246078"/>
            <a:ext cx="812545" cy="3808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666683-FCF8-5ECD-AE23-04BFDE6E77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1994" y="1891460"/>
            <a:ext cx="5881288" cy="4415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C5F28E-638A-A666-4D14-8E8FC22FA4EC}"/>
              </a:ext>
            </a:extLst>
          </p:cNvPr>
          <p:cNvSpPr txBox="1"/>
          <p:nvPr/>
        </p:nvSpPr>
        <p:spPr>
          <a:xfrm>
            <a:off x="294190" y="4979299"/>
            <a:ext cx="4128902" cy="156966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corrected measurements share a dependence on gamma, making them correlated</a:t>
            </a:r>
          </a:p>
        </p:txBody>
      </p:sp>
    </p:spTree>
    <p:extLst>
      <p:ext uri="{BB962C8B-B14F-4D97-AF65-F5344CB8AC3E}">
        <p14:creationId xmlns:p14="http://schemas.microsoft.com/office/powerpoint/2010/main" val="1905066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ED04-AB42-4E71-34F2-7D65CA57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Example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296BE2-8D1A-F3F7-B3F2-65DA884F9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9755" y="3279887"/>
            <a:ext cx="4178751" cy="17326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BE60DE-402B-0DD5-C0B9-599C03F0426E}"/>
              </a:ext>
            </a:extLst>
          </p:cNvPr>
          <p:cNvCxnSpPr/>
          <p:nvPr/>
        </p:nvCxnSpPr>
        <p:spPr>
          <a:xfrm flipH="1" flipV="1">
            <a:off x="4044015" y="3536482"/>
            <a:ext cx="955040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B3F020-0798-D9F7-9C6B-7EE801EB022A}"/>
              </a:ext>
            </a:extLst>
          </p:cNvPr>
          <p:cNvCxnSpPr>
            <a:cxnSpLocks/>
          </p:cNvCxnSpPr>
          <p:nvPr/>
        </p:nvCxnSpPr>
        <p:spPr>
          <a:xfrm flipH="1">
            <a:off x="4044015" y="3841282"/>
            <a:ext cx="955040" cy="2144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18BD110-8A43-3DD9-87C5-1CF4E84C2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67125" y="3520103"/>
            <a:ext cx="1147067" cy="642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73395E-97A9-5E26-80DF-A8DD30EC3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354" y="2567850"/>
            <a:ext cx="4739571" cy="12974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32B275-F789-113B-0A1A-B88E43A720B9}"/>
              </a:ext>
            </a:extLst>
          </p:cNvPr>
          <p:cNvSpPr txBox="1"/>
          <p:nvPr/>
        </p:nvSpPr>
        <p:spPr>
          <a:xfrm>
            <a:off x="7264343" y="1924982"/>
            <a:ext cx="42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Weighted Least Squares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F309FD-7F43-4870-82B1-8730DB83C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4404" y="5012540"/>
            <a:ext cx="4664521" cy="1228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7F5A9A-1C1D-4C5D-8291-3CCCBDB856E9}"/>
              </a:ext>
            </a:extLst>
          </p:cNvPr>
          <p:cNvSpPr txBox="1"/>
          <p:nvPr/>
        </p:nvSpPr>
        <p:spPr>
          <a:xfrm>
            <a:off x="7264343" y="4369672"/>
            <a:ext cx="42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Generalized Least Squares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7E0D3-89CF-BB93-D897-6451147C403C}"/>
              </a:ext>
            </a:extLst>
          </p:cNvPr>
          <p:cNvSpPr txBox="1"/>
          <p:nvPr/>
        </p:nvSpPr>
        <p:spPr>
          <a:xfrm>
            <a:off x="5702830" y="4162461"/>
            <a:ext cx="122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=0.7</a:t>
            </a:r>
          </a:p>
        </p:txBody>
      </p:sp>
    </p:spTree>
    <p:extLst>
      <p:ext uri="{BB962C8B-B14F-4D97-AF65-F5344CB8AC3E}">
        <p14:creationId xmlns:p14="http://schemas.microsoft.com/office/powerpoint/2010/main" val="26449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ADD4-96C3-5002-FB79-5E986D72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5741-50CD-94E4-8A72-129AA602D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4085863"/>
            <a:ext cx="10515600" cy="2013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approaches for when e- data is unavailable:</a:t>
            </a:r>
          </a:p>
          <a:p>
            <a:pPr lvl="1"/>
            <a:r>
              <a:rPr lang="en-US" dirty="0"/>
              <a:t>Parameterize V and fit available data</a:t>
            </a:r>
          </a:p>
          <a:p>
            <a:pPr lvl="1"/>
            <a:r>
              <a:rPr lang="en-US" dirty="0"/>
              <a:t>Interpolate between known nuclides</a:t>
            </a:r>
          </a:p>
          <a:p>
            <a:pPr lvl="1"/>
            <a:r>
              <a:rPr lang="en-US" dirty="0"/>
              <a:t>Assume a nuclear model (similar to parameterization)</a:t>
            </a:r>
          </a:p>
          <a:p>
            <a:pPr lvl="1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CFD851-331B-76CB-751E-917519A57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90803" y="1968808"/>
            <a:ext cx="6410393" cy="17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7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065A-D97C-8B24-FF8F-CECA2BAC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C366-EA7F-DB92-F0C9-335F2575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Two talks for the price of one!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3600" i="1" dirty="0" err="1">
                <a:solidFill>
                  <a:schemeClr val="accent2"/>
                </a:solidFill>
              </a:rPr>
              <a:t>radbase</a:t>
            </a:r>
            <a:r>
              <a:rPr lang="en-US" sz="3600" dirty="0">
                <a:solidFill>
                  <a:schemeClr val="accent2"/>
                </a:solidFill>
              </a:rPr>
              <a:t>: Optimization of Nuclear Radius Network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Correlations from Conversion to Radii</a:t>
            </a:r>
          </a:p>
        </p:txBody>
      </p:sp>
    </p:spTree>
    <p:extLst>
      <p:ext uri="{BB962C8B-B14F-4D97-AF65-F5344CB8AC3E}">
        <p14:creationId xmlns:p14="http://schemas.microsoft.com/office/powerpoint/2010/main" val="357134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4E60-C2BF-E96E-31D2-EAA74E54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AA240-D6CA-4150-940D-D8CFA65081BE}"/>
              </a:ext>
            </a:extLst>
          </p:cNvPr>
          <p:cNvSpPr txBox="1"/>
          <p:nvPr/>
        </p:nvSpPr>
        <p:spPr>
          <a:xfrm>
            <a:off x="667378" y="1919235"/>
            <a:ext cx="516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muonic measurements with V parameterized by Z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6A9653-FC11-A855-F84B-39EB513DA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294771"/>
            <a:ext cx="3984170" cy="22985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9EB610A-05D3-2672-E213-D658736E4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46207" y="2512532"/>
            <a:ext cx="6816530" cy="721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FE73F8-A66E-17AB-0A6C-B4152B685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713" y="3429000"/>
            <a:ext cx="3505666" cy="25091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A9E084-815C-E6A8-3416-91CDBE35028A}"/>
              </a:ext>
            </a:extLst>
          </p:cNvPr>
          <p:cNvSpPr txBox="1"/>
          <p:nvPr/>
        </p:nvSpPr>
        <p:spPr>
          <a:xfrm>
            <a:off x="6704731" y="590675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Acta Physica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Hungarica</a:t>
            </a:r>
            <a:r>
              <a:rPr lang="en-US" b="0" i="1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 A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15</a:t>
            </a:r>
            <a:r>
              <a:rPr lang="en-US" b="0" i="0" dirty="0">
                <a:solidFill>
                  <a:srgbClr val="222222"/>
                </a:solidFill>
                <a:effectLst/>
                <a:latin typeface="Merriweather Sans" panose="020F0502020204030204" pitchFamily="2" charset="0"/>
              </a:rPr>
              <a:t>, 87–102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57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95D6-0785-D5A3-EF3E-EC8E5058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5721-0019-7551-3546-AFE977A3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CE09A-8019-52AB-3A4D-5D687538D96C}"/>
              </a:ext>
            </a:extLst>
          </p:cNvPr>
          <p:cNvSpPr txBox="1"/>
          <p:nvPr/>
        </p:nvSpPr>
        <p:spPr>
          <a:xfrm>
            <a:off x="667378" y="1919235"/>
            <a:ext cx="516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muonic measurements with V parameterized by Z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257AF48-31D6-8A99-5A71-F10F89E4F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294771"/>
            <a:ext cx="3984170" cy="22985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D2AB81-78EA-361E-1DF9-1C7CC1D92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32232" y="1988935"/>
            <a:ext cx="5859809" cy="38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72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96456-3804-D8DC-A91E-60F30836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B950-04BE-231C-C4DB-0D6577F1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025E5-B311-1EF6-18ED-55775CD09DF4}"/>
              </a:ext>
            </a:extLst>
          </p:cNvPr>
          <p:cNvSpPr txBox="1"/>
          <p:nvPr/>
        </p:nvSpPr>
        <p:spPr>
          <a:xfrm>
            <a:off x="667378" y="1919235"/>
            <a:ext cx="516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muonic measurements with V parameterized by Z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B87B7F-325B-30F2-46BE-FF5951F3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294771"/>
            <a:ext cx="3984170" cy="22985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7F8683D-4EAB-701F-58FC-B6A2EFC45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96000" y="3256487"/>
            <a:ext cx="5017477" cy="2716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1FD74D-E85C-49A6-2E4E-D59C887ACF36}"/>
              </a:ext>
            </a:extLst>
          </p:cNvPr>
          <p:cNvSpPr txBox="1"/>
          <p:nvPr/>
        </p:nvSpPr>
        <p:spPr>
          <a:xfrm>
            <a:off x="6096001" y="2073121"/>
            <a:ext cx="600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the uncertainties in Barrett radii are small compared to the uncertainties in the V factors: </a:t>
            </a:r>
          </a:p>
        </p:txBody>
      </p:sp>
    </p:spTree>
    <p:extLst>
      <p:ext uri="{BB962C8B-B14F-4D97-AF65-F5344CB8AC3E}">
        <p14:creationId xmlns:p14="http://schemas.microsoft.com/office/powerpoint/2010/main" val="1220906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169D6-E30D-E90B-A6C9-0C3B165DC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A6F5-1400-4ED0-D438-39D46058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881D781-F8AC-C1F4-B382-8BFB887F3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425" y="3320416"/>
            <a:ext cx="5048556" cy="2458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3C030-9337-52C8-507E-FEEC5EAF561C}"/>
              </a:ext>
            </a:extLst>
          </p:cNvPr>
          <p:cNvSpPr txBox="1"/>
          <p:nvPr/>
        </p:nvSpPr>
        <p:spPr>
          <a:xfrm>
            <a:off x="838200" y="1919235"/>
            <a:ext cx="516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muonic measurements done on different elements: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4B0B-D803-E183-EF38-6C31823A629A}"/>
              </a:ext>
            </a:extLst>
          </p:cNvPr>
          <p:cNvSpPr txBox="1"/>
          <p:nvPr/>
        </p:nvSpPr>
        <p:spPr>
          <a:xfrm>
            <a:off x="7290271" y="2496451"/>
            <a:ext cx="4330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no v measured for an element, interpolate and add uncertainty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DE0B2C-6DF1-E386-8189-41A559A4A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1031" y="4403037"/>
            <a:ext cx="373464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4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1274-C431-C410-B879-B62495DE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5D0A67-ED15-3FCD-C4E2-9B547C5D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425" y="3320416"/>
            <a:ext cx="5048556" cy="2458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B9C6E-1987-D215-F5B3-CA91A58DDD8E}"/>
              </a:ext>
            </a:extLst>
          </p:cNvPr>
          <p:cNvSpPr txBox="1"/>
          <p:nvPr/>
        </p:nvSpPr>
        <p:spPr>
          <a:xfrm>
            <a:off x="838200" y="1919235"/>
            <a:ext cx="516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muonic measurements done on different isotopes: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B58AA-5B17-E407-9653-CA0E6E3E4CAD}"/>
              </a:ext>
            </a:extLst>
          </p:cNvPr>
          <p:cNvSpPr txBox="1"/>
          <p:nvPr/>
        </p:nvSpPr>
        <p:spPr>
          <a:xfrm>
            <a:off x="7302736" y="3320416"/>
            <a:ext cx="4330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v2 is unknown? Reasonable choice is: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85145-4357-EBA7-3CBF-B42216ACE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736" y="4656010"/>
            <a:ext cx="3823712" cy="4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9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4B9A-34BD-F7DC-8383-BD701703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85AF0-FA61-68C6-B070-1CDFFA9C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Correlations from model dependent conversions are trickier to evaluate:</a:t>
            </a:r>
          </a:p>
          <a:p>
            <a:pPr lvl="1"/>
            <a:r>
              <a:rPr lang="en-US" dirty="0"/>
              <a:t>Are all skin thicknesses assumed to be the same?</a:t>
            </a:r>
          </a:p>
          <a:p>
            <a:pPr lvl="1"/>
            <a:r>
              <a:rPr lang="en-US" dirty="0"/>
              <a:t>Are they all the same for the same isotope?</a:t>
            </a:r>
          </a:p>
          <a:p>
            <a:pPr lvl="1"/>
            <a:r>
              <a:rPr lang="en-US" dirty="0"/>
              <a:t>What about deformation parameters?</a:t>
            </a:r>
          </a:p>
        </p:txBody>
      </p:sp>
    </p:spTree>
    <p:extLst>
      <p:ext uri="{BB962C8B-B14F-4D97-AF65-F5344CB8AC3E}">
        <p14:creationId xmlns:p14="http://schemas.microsoft.com/office/powerpoint/2010/main" val="2366471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A6F0-FD7C-A027-74E0-9E2A14AA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Muonic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D8FD-A5A3-F8DC-329C-643568BD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Independent Barrett radii can lead to correlated rms data!</a:t>
            </a:r>
          </a:p>
        </p:txBody>
      </p:sp>
    </p:spTree>
    <p:extLst>
      <p:ext uri="{BB962C8B-B14F-4D97-AF65-F5344CB8AC3E}">
        <p14:creationId xmlns:p14="http://schemas.microsoft.com/office/powerpoint/2010/main" val="3447437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CDAE-0830-D87E-3D55-DBC0E876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from Conversion: OIS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B78C6F-209C-1F9C-67CC-130DDBEF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173923"/>
            <a:ext cx="7553960" cy="95590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911F336-F2AE-7001-A945-64C55B739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1224" y="4214767"/>
            <a:ext cx="6873848" cy="839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799F6-B92C-BC7E-A2A9-910980DAD14A}"/>
              </a:ext>
            </a:extLst>
          </p:cNvPr>
          <p:cNvSpPr txBox="1"/>
          <p:nvPr/>
        </p:nvSpPr>
        <p:spPr>
          <a:xfrm>
            <a:off x="838200" y="3466566"/>
            <a:ext cx="129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1F34F-12AA-8B99-A634-21B4E885C849}"/>
              </a:ext>
            </a:extLst>
          </p:cNvPr>
          <p:cNvSpPr txBox="1"/>
          <p:nvPr/>
        </p:nvSpPr>
        <p:spPr>
          <a:xfrm>
            <a:off x="985520" y="5232400"/>
            <a:ext cx="888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F_i</a:t>
            </a:r>
            <a:r>
              <a:rPr lang="en-US" dirty="0"/>
              <a:t>: Transition specific electronic factor</a:t>
            </a:r>
          </a:p>
          <a:p>
            <a:r>
              <a:rPr lang="en-US" dirty="0" err="1"/>
              <a:t>M_i</a:t>
            </a:r>
            <a:r>
              <a:rPr lang="en-US" dirty="0"/>
              <a:t>: Transition specific mass factor – includes normal and specific mass shifts</a:t>
            </a:r>
          </a:p>
          <a:p>
            <a:r>
              <a:rPr lang="en-US" dirty="0" err="1"/>
              <a:t>C_i</a:t>
            </a:r>
            <a:r>
              <a:rPr lang="en-US" dirty="0"/>
              <a:t>: The Seltzer coefficients</a:t>
            </a:r>
          </a:p>
        </p:txBody>
      </p:sp>
    </p:spTree>
    <p:extLst>
      <p:ext uri="{BB962C8B-B14F-4D97-AF65-F5344CB8AC3E}">
        <p14:creationId xmlns:p14="http://schemas.microsoft.com/office/powerpoint/2010/main" val="3520208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6833-0BA2-891D-1F6A-B8A045DB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F86AA-F980-32CE-EB17-BDE96DA9175B}"/>
              </a:ext>
            </a:extLst>
          </p:cNvPr>
          <p:cNvSpPr txBox="1"/>
          <p:nvPr/>
        </p:nvSpPr>
        <p:spPr>
          <a:xfrm>
            <a:off x="664511" y="4632960"/>
            <a:ext cx="923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Angeli 2004 / 2013 used a correction factor determined from comparing OIS radii differences to electronic and muonic radii differences.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E03E19-958D-BF42-1AC8-A397CC9F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7407"/>
            <a:ext cx="8888065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24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D34B-EE05-93DC-E181-B4FF4817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3148-5D74-ACCB-39BC-7C68C820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91" y="1864308"/>
            <a:ext cx="4811040" cy="4478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1C749-DD7C-71EB-EFC8-8B2800797BFD}"/>
              </a:ext>
            </a:extLst>
          </p:cNvPr>
          <p:cNvSpPr txBox="1"/>
          <p:nvPr/>
        </p:nvSpPr>
        <p:spPr>
          <a:xfrm>
            <a:off x="767080" y="2736502"/>
            <a:ext cx="5328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King plot was used in Fricke 2004 – directly fit parameters of OIS equation.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935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94D1-886E-3DA3-7862-02DB7160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Radius Network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096862-C3D1-4C37-49FA-BD71960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497806"/>
            <a:ext cx="12191999" cy="47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9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669D-DE65-1771-B9F9-A36CC2FE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1D0-BAEB-C091-F3FD-A52691F5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Covariance matrix elements: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0FA654D-F624-54CE-8569-3B06313C5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16245" y="3200400"/>
            <a:ext cx="8696689" cy="2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2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A30E-7D83-4430-CF26-CD4D877B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1B7F65-14F0-42A7-AF6C-8D37066F3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99056"/>
            <a:ext cx="10515600" cy="16747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72161-1D1A-4071-D428-579369D3C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538" y="3963562"/>
            <a:ext cx="7494262" cy="2529313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4F43A17-6CDF-A63E-D708-FA8366990E3B}"/>
              </a:ext>
            </a:extLst>
          </p:cNvPr>
          <p:cNvCxnSpPr>
            <a:cxnSpLocks/>
          </p:cNvCxnSpPr>
          <p:nvPr/>
        </p:nvCxnSpPr>
        <p:spPr>
          <a:xfrm>
            <a:off x="1219200" y="3963562"/>
            <a:ext cx="2448560" cy="1736198"/>
          </a:xfrm>
          <a:prstGeom prst="bentConnector3">
            <a:avLst>
              <a:gd name="adj1" fmla="val -207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52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AA65-7123-A2BA-3D89-8F3F0E3D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Conversion: OIS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38D1A-56EF-3D7F-AC0C-A9918F99D695}"/>
              </a:ext>
            </a:extLst>
          </p:cNvPr>
          <p:cNvSpPr txBox="1"/>
          <p:nvPr/>
        </p:nvSpPr>
        <p:spPr>
          <a:xfrm>
            <a:off x="838200" y="2071867"/>
            <a:ext cx="487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Standard weighted least-squares, vary 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3D986-8E0F-EAFD-F4F3-1654A9625FAD}"/>
              </a:ext>
            </a:extLst>
          </p:cNvPr>
          <p:cNvSpPr txBox="1"/>
          <p:nvPr/>
        </p:nvSpPr>
        <p:spPr>
          <a:xfrm>
            <a:off x="6655387" y="2081060"/>
            <a:ext cx="487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Generalized least-squares, all radii are parameters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F1FE90-39F8-D50B-8D46-F4BEA60F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2" y="3429000"/>
            <a:ext cx="5483856" cy="2183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B79567-59E7-F7E2-D28A-D5C8B3F6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98" y="3500305"/>
            <a:ext cx="5483857" cy="16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BF82-87BC-8D32-A0CD-2D62E45C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from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31AA-92EB-D329-7CCB-0A350190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Linear structure of OIS measurements can be encoded in covariance matrix!</a:t>
            </a:r>
          </a:p>
        </p:txBody>
      </p:sp>
    </p:spTree>
    <p:extLst>
      <p:ext uri="{BB962C8B-B14F-4D97-AF65-F5344CB8AC3E}">
        <p14:creationId xmlns:p14="http://schemas.microsoft.com/office/powerpoint/2010/main" val="1266198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2A18-A889-0C39-1AD0-B310ABFF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E5C3-32E3-25EE-E2A0-76CA89C03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all assumptions made in conversion process</a:t>
            </a:r>
          </a:p>
          <a:p>
            <a:pPr lvl="1"/>
            <a:r>
              <a:rPr lang="en-US" dirty="0"/>
              <a:t>Makes it more obvious when assumptions are violated!</a:t>
            </a:r>
          </a:p>
          <a:p>
            <a:pPr lvl="1"/>
            <a:r>
              <a:rPr lang="en-US" dirty="0"/>
              <a:t>Allows for uncertainties on theoretical parameters</a:t>
            </a:r>
          </a:p>
          <a:p>
            <a:endParaRPr lang="en-US" dirty="0"/>
          </a:p>
          <a:p>
            <a:r>
              <a:rPr lang="en-US" dirty="0"/>
              <a:t>Reproduces familiar results for OIS data</a:t>
            </a:r>
          </a:p>
          <a:p>
            <a:endParaRPr lang="en-US" dirty="0"/>
          </a:p>
          <a:p>
            <a:r>
              <a:rPr lang="en-US" dirty="0"/>
              <a:t>Allows for simultaneous usage of all information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50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E196-B66E-28F8-E6CC-57A5ABEB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Correlations: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5581-69E2-64DF-4236-0E930E7A3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/>
              <a:t>King plots are easier to interpret, easier to identify outliers in</a:t>
            </a:r>
          </a:p>
          <a:p>
            <a:pPr algn="ctr"/>
            <a:endParaRPr lang="en-US" dirty="0"/>
          </a:p>
          <a:p>
            <a:r>
              <a:rPr lang="en-US" dirty="0"/>
              <a:t>As with uncertainties, incorrect correlations -&gt; incorrect results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78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18CBAD-2C2F-36FE-CF7F-CD1B29A5A7BC}"/>
              </a:ext>
            </a:extLst>
          </p:cNvPr>
          <p:cNvSpPr txBox="1"/>
          <p:nvPr/>
        </p:nvSpPr>
        <p:spPr>
          <a:xfrm>
            <a:off x="3567164" y="2823587"/>
            <a:ext cx="786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Vision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725473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58F-7579-0041-6844-017491F6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Modernized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AEAE2-373B-CE57-A985-D1F0A5F6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Traceability and Transparency</a:t>
            </a:r>
          </a:p>
          <a:p>
            <a:endParaRPr lang="en-US" dirty="0"/>
          </a:p>
          <a:p>
            <a:r>
              <a:rPr lang="en-US" dirty="0"/>
              <a:t>Store original measurement data, allow for flexibility with analysis</a:t>
            </a:r>
          </a:p>
          <a:p>
            <a:endParaRPr lang="en-US" dirty="0"/>
          </a:p>
          <a:p>
            <a:r>
              <a:rPr lang="en-US" dirty="0"/>
              <a:t>Bibliographic database, link between radius data and paper</a:t>
            </a:r>
          </a:p>
        </p:txBody>
      </p:sp>
    </p:spTree>
    <p:extLst>
      <p:ext uri="{BB962C8B-B14F-4D97-AF65-F5344CB8AC3E}">
        <p14:creationId xmlns:p14="http://schemas.microsoft.com/office/powerpoint/2010/main" val="1525211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337B-10DB-F373-5AA7-C02D8CCF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1C70-D188-620E-323A-6529102D5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5733"/>
            <a:ext cx="10777695" cy="4351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conversion procedure!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in all raw measurement data and calculate radius data, </a:t>
            </a:r>
            <a:r>
              <a:rPr lang="en-US" u="sng" dirty="0"/>
              <a:t>accounting for correlations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Converted radius data should link to the associated measurements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</a:t>
            </a:r>
            <a:r>
              <a:rPr lang="en-US" i="1" dirty="0"/>
              <a:t>uncertainties</a:t>
            </a:r>
            <a:r>
              <a:rPr lang="en-US" dirty="0"/>
              <a:t> Python package - Systematic uncertainties …</a:t>
            </a:r>
          </a:p>
        </p:txBody>
      </p:sp>
    </p:spTree>
    <p:extLst>
      <p:ext uri="{BB962C8B-B14F-4D97-AF65-F5344CB8AC3E}">
        <p14:creationId xmlns:p14="http://schemas.microsoft.com/office/powerpoint/2010/main" val="712911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C9F0-60E7-9D2C-576C-E1CBB955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Evaluation /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703E-F824-48C0-72A2-39E6D9F3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analysis software will ever replace a thorough review of the original manuscripts.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Exploring alternative, independent types of measurements: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Highly Charged 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g-factors?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6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5A8A-F5CB-9D68-F4E3-F8294D0C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Radius Network - Snapshots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667E086-80ED-8F9C-F6C2-75E4B40E1A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44223"/>
            <a:ext cx="5181600" cy="3309380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79BCD5DB-0882-933D-90F7-A9744D85E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84461"/>
            <a:ext cx="5181600" cy="3228904"/>
          </a:xfrm>
        </p:spPr>
      </p:pic>
    </p:spTree>
    <p:extLst>
      <p:ext uri="{BB962C8B-B14F-4D97-AF65-F5344CB8AC3E}">
        <p14:creationId xmlns:p14="http://schemas.microsoft.com/office/powerpoint/2010/main" val="2160143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E1F3-F7D7-18BD-DF9A-86BBB35C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4BA1-AD2B-D2B0-71AC-1090CEE7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radbase</a:t>
            </a:r>
            <a:r>
              <a:rPr lang="en-US" i="1" dirty="0"/>
              <a:t> </a:t>
            </a:r>
            <a:r>
              <a:rPr lang="en-US" dirty="0"/>
              <a:t>is open-source optimization software that assists in exploring and optimizing the nuclear radius network</a:t>
            </a:r>
            <a:endParaRPr lang="en-US" u="sng" dirty="0"/>
          </a:p>
          <a:p>
            <a:pPr marL="0" indent="0" algn="ctr">
              <a:buNone/>
            </a:pPr>
            <a:r>
              <a:rPr lang="en-US" u="sng" dirty="0"/>
              <a:t>github.com/</a:t>
            </a:r>
            <a:r>
              <a:rPr lang="en-US" u="sng" dirty="0" err="1"/>
              <a:t>hstaige</a:t>
            </a:r>
            <a:r>
              <a:rPr lang="en-US" u="sng" dirty="0"/>
              <a:t>/</a:t>
            </a:r>
            <a:r>
              <a:rPr lang="en-US" u="sng" dirty="0" err="1"/>
              <a:t>radbase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r>
              <a:rPr lang="en-US" dirty="0"/>
              <a:t>Strong correlations exist in rms radii data from muonic and OIS measurements</a:t>
            </a:r>
          </a:p>
          <a:p>
            <a:endParaRPr lang="en-US" dirty="0"/>
          </a:p>
          <a:p>
            <a:r>
              <a:rPr lang="en-US" dirty="0"/>
              <a:t>Exciting modernizations of nuclear charge radius evaluations!</a:t>
            </a:r>
          </a:p>
        </p:txBody>
      </p:sp>
    </p:spTree>
    <p:extLst>
      <p:ext uri="{BB962C8B-B14F-4D97-AF65-F5344CB8AC3E}">
        <p14:creationId xmlns:p14="http://schemas.microsoft.com/office/powerpoint/2010/main" val="23388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5CAA-7B15-CF5E-9C20-52D7AF74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Previous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28D8-6EC7-5887-10A4-B566AA612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840656" cy="4103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Nadjakov</a:t>
            </a:r>
            <a:r>
              <a:rPr lang="en-US" dirty="0"/>
              <a:t>, </a:t>
            </a:r>
            <a:r>
              <a:rPr lang="en-US" dirty="0" err="1"/>
              <a:t>Marinova</a:t>
            </a:r>
            <a:r>
              <a:rPr lang="en-US" dirty="0"/>
              <a:t>, </a:t>
            </a:r>
            <a:r>
              <a:rPr lang="en-US" dirty="0" err="1"/>
              <a:t>Gangrsky</a:t>
            </a:r>
            <a:r>
              <a:rPr lang="en-US" dirty="0"/>
              <a:t> 1994</a:t>
            </a:r>
          </a:p>
          <a:p>
            <a:r>
              <a:rPr lang="en-US" dirty="0"/>
              <a:t>For each element, explore all paths between every isotope pair</a:t>
            </a:r>
          </a:p>
          <a:p>
            <a:r>
              <a:rPr lang="en-US" dirty="0"/>
              <a:t>Take weighted average of results over all paths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Angeli 2004</a:t>
            </a:r>
          </a:p>
          <a:p>
            <a:r>
              <a:rPr lang="en-US" dirty="0"/>
              <a:t>Least squares fit over nuclear network</a:t>
            </a:r>
          </a:p>
          <a:p>
            <a:r>
              <a:rPr lang="en-US" dirty="0"/>
              <a:t>Internal and external uncertainties considered</a:t>
            </a:r>
          </a:p>
        </p:txBody>
      </p:sp>
    </p:spTree>
    <p:extLst>
      <p:ext uri="{BB962C8B-B14F-4D97-AF65-F5344CB8AC3E}">
        <p14:creationId xmlns:p14="http://schemas.microsoft.com/office/powerpoint/2010/main" val="390299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9EE0-9C51-2D64-113E-8CAFC32C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Previous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115E-DBE7-38A0-C493-674A17F3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Fricke 1995/2004</a:t>
            </a:r>
          </a:p>
          <a:p>
            <a:r>
              <a:rPr lang="en-US" dirty="0"/>
              <a:t>Multi-dimensional King Plot</a:t>
            </a:r>
          </a:p>
          <a:p>
            <a:r>
              <a:rPr lang="en-US" dirty="0"/>
              <a:t>Computing OIS parameters using </a:t>
            </a:r>
          </a:p>
          <a:p>
            <a:pPr marL="0" indent="0">
              <a:buNone/>
            </a:pPr>
            <a:r>
              <a:rPr lang="en-US" dirty="0"/>
              <a:t>   muonic and electronic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AD7BE-F404-D6BF-1F54-DB649293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8" y="3888282"/>
            <a:ext cx="4490800" cy="2657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34038-F2DA-FE93-E670-E24622171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109" y="1873478"/>
            <a:ext cx="4591691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F083-3079-72AF-8CA4-770AC1B4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BBB81-0AB2-362C-5FD9-2FEEBDE9B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number of parameters</a:t>
            </a:r>
          </a:p>
          <a:p>
            <a:r>
              <a:rPr lang="en-US" dirty="0"/>
              <a:t>Non-linear least squares problem</a:t>
            </a:r>
          </a:p>
          <a:p>
            <a:r>
              <a:rPr lang="en-US" dirty="0"/>
              <a:t>Correlations between different measurements require generalized least squares treatment</a:t>
            </a:r>
          </a:p>
          <a:p>
            <a:r>
              <a:rPr lang="en-US" dirty="0"/>
              <a:t>Detecting outliers in densely connected network</a:t>
            </a:r>
          </a:p>
        </p:txBody>
      </p:sp>
    </p:spTree>
    <p:extLst>
      <p:ext uri="{BB962C8B-B14F-4D97-AF65-F5344CB8AC3E}">
        <p14:creationId xmlns:p14="http://schemas.microsoft.com/office/powerpoint/2010/main" val="425914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5FB5-2CE2-BFCF-37FC-4F07C3E2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338" y="978058"/>
            <a:ext cx="5345941" cy="1325563"/>
          </a:xfrm>
        </p:spPr>
        <p:txBody>
          <a:bodyPr/>
          <a:lstStyle/>
          <a:p>
            <a:r>
              <a:rPr lang="en-US" b="0" i="1" dirty="0" err="1"/>
              <a:t>radbase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C935-C102-3118-BEF4-2C4D3AE81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15" y="2506133"/>
            <a:ext cx="6758650" cy="4351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source set of Python codes 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Quickly groups data according to measurement type, element, group in the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Visualizes nuclear data 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Solves general least-squares problem given set of 3000+ measurements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C1E033-5058-28D8-19CF-C2C0D9A9B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285" y="1579878"/>
            <a:ext cx="3982918" cy="8906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A31315-8457-72CC-C85B-42940796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301" y="467170"/>
            <a:ext cx="5353797" cy="819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FB1DD3-C6C0-A626-45C5-3161C64ED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742" y="4358831"/>
            <a:ext cx="2534004" cy="18385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A8F90D-732B-A139-90FA-549932346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620" y="2664053"/>
            <a:ext cx="3248478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0618"/>
      </p:ext>
    </p:extLst>
  </p:cSld>
  <p:clrMapOvr>
    <a:masterClrMapping/>
  </p:clrMapOvr>
</p:sld>
</file>

<file path=ppt/theme/theme1.xml><?xml version="1.0" encoding="utf-8"?>
<a:theme xmlns:a="http://schemas.openxmlformats.org/drawingml/2006/main" name="ClemsonPhysicsTheme">
  <a:themeElements>
    <a:clrScheme name="Custom 2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F66733"/>
      </a:accent1>
      <a:accent2>
        <a:srgbClr val="512C80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msonPhysicsTheme" id="{DE65DF85-C3CB-4FF4-A04C-453EA3F63B2B}" vid="{BBA77428-F918-495D-B151-66D8532C7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ClemsonPhysicsTheme</Template>
  <TotalTime>12823</TotalTime>
  <Words>1160</Words>
  <Application>Microsoft Office PowerPoint</Application>
  <PresentationFormat>Widescreen</PresentationFormat>
  <Paragraphs>192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Aptos</vt:lpstr>
      <vt:lpstr>Arial</vt:lpstr>
      <vt:lpstr>Arial Narrow</vt:lpstr>
      <vt:lpstr>Helvetica</vt:lpstr>
      <vt:lpstr>Merriweather Sans</vt:lpstr>
      <vt:lpstr>Wingdings</vt:lpstr>
      <vt:lpstr>ClemsonPhysicsTheme</vt:lpstr>
      <vt:lpstr>radbase and Correlations</vt:lpstr>
      <vt:lpstr>Steps of Evaluation</vt:lpstr>
      <vt:lpstr>Overview</vt:lpstr>
      <vt:lpstr>Nuclear Radius Network</vt:lpstr>
      <vt:lpstr>Nuclear Radius Network - Snapshots</vt:lpstr>
      <vt:lpstr>Optimization in Previous Works</vt:lpstr>
      <vt:lpstr>Optimization in Previous Works</vt:lpstr>
      <vt:lpstr>Challenges of Optimization</vt:lpstr>
      <vt:lpstr>radbase</vt:lpstr>
      <vt:lpstr>Objective 1: Grouping / Graph Exploration</vt:lpstr>
      <vt:lpstr>Objective 1: Grouping / Graph Exploration</vt:lpstr>
      <vt:lpstr>Objective 1: Grouping / Graph Exploration</vt:lpstr>
      <vt:lpstr>Objective 1: Grouping / Graph Exploration</vt:lpstr>
      <vt:lpstr>Objective 1: Grouping / Graph Exploration</vt:lpstr>
      <vt:lpstr>Objective 1: Graph Exploration </vt:lpstr>
      <vt:lpstr>Objective 1: Graph Exploration </vt:lpstr>
      <vt:lpstr>Objective 1: Graph Exploration</vt:lpstr>
      <vt:lpstr>Objective 2: Optimization</vt:lpstr>
      <vt:lpstr>Objective 2: Optimization – W vs G (LS)</vt:lpstr>
      <vt:lpstr>Objective 2: Optimization – W vs G (LS)</vt:lpstr>
      <vt:lpstr>Correlations from Conversion</vt:lpstr>
      <vt:lpstr>Correlations</vt:lpstr>
      <vt:lpstr>Correlations: Example</vt:lpstr>
      <vt:lpstr>Correlations: Example</vt:lpstr>
      <vt:lpstr>Correlations: Example</vt:lpstr>
      <vt:lpstr>Correlations: Example</vt:lpstr>
      <vt:lpstr>Correlations</vt:lpstr>
      <vt:lpstr>Correlations: Example</vt:lpstr>
      <vt:lpstr>Correlations from Conversion: Muonic Data</vt:lpstr>
      <vt:lpstr>Correlations from Conversion: Muonic Data</vt:lpstr>
      <vt:lpstr>Correlations from Conversion: Muonic Data</vt:lpstr>
      <vt:lpstr>Correlations from Conversion: Muonic Data</vt:lpstr>
      <vt:lpstr>Correlations from Conversion: Muonic Data</vt:lpstr>
      <vt:lpstr>Correlations from Conversion: Muonic Data</vt:lpstr>
      <vt:lpstr>Correlations from Conversion: Muonic Data</vt:lpstr>
      <vt:lpstr>Correlations from Conversion: Muonic Data</vt:lpstr>
      <vt:lpstr>Correlation from Conversion: OIS</vt:lpstr>
      <vt:lpstr>Correlations from Conversion: OIS</vt:lpstr>
      <vt:lpstr>Correlations from Conversion: OIS</vt:lpstr>
      <vt:lpstr>Correlations from Conversion: OIS</vt:lpstr>
      <vt:lpstr>Correlations from Conversion: OIS</vt:lpstr>
      <vt:lpstr>Correlations from Conversion: OIS</vt:lpstr>
      <vt:lpstr>Correlations from Conversion</vt:lpstr>
      <vt:lpstr>Correlations: Advantages</vt:lpstr>
      <vt:lpstr>Correlations: Disadvantages</vt:lpstr>
      <vt:lpstr>PowerPoint Presentation</vt:lpstr>
      <vt:lpstr>Modernized Database</vt:lpstr>
      <vt:lpstr>Conversion Goals</vt:lpstr>
      <vt:lpstr>Critical Evaluation / Measurements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Hunter Staiger</dc:creator>
  <cp:lastModifiedBy>Hunter Staiger</cp:lastModifiedBy>
  <cp:revision>9</cp:revision>
  <dcterms:created xsi:type="dcterms:W3CDTF">2025-01-16T21:48:01Z</dcterms:created>
  <dcterms:modified xsi:type="dcterms:W3CDTF">2025-01-28T12:41:50Z</dcterms:modified>
</cp:coreProperties>
</file>