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660" r:id="rId3"/>
    <p:sldId id="653" r:id="rId4"/>
    <p:sldId id="348" r:id="rId5"/>
    <p:sldId id="693" r:id="rId6"/>
    <p:sldId id="669" r:id="rId7"/>
    <p:sldId id="473" r:id="rId8"/>
    <p:sldId id="618" r:id="rId9"/>
    <p:sldId id="458" r:id="rId10"/>
    <p:sldId id="668" r:id="rId11"/>
    <p:sldId id="647" r:id="rId12"/>
    <p:sldId id="667" r:id="rId13"/>
    <p:sldId id="670" r:id="rId14"/>
    <p:sldId id="291" r:id="rId15"/>
    <p:sldId id="680" r:id="rId16"/>
    <p:sldId id="671" r:id="rId17"/>
    <p:sldId id="646" r:id="rId18"/>
    <p:sldId id="619" r:id="rId19"/>
    <p:sldId id="265" r:id="rId20"/>
    <p:sldId id="303" r:id="rId21"/>
    <p:sldId id="673" r:id="rId22"/>
    <p:sldId id="620" r:id="rId23"/>
    <p:sldId id="329" r:id="rId24"/>
    <p:sldId id="317" r:id="rId25"/>
    <p:sldId id="318" r:id="rId26"/>
    <p:sldId id="320" r:id="rId27"/>
    <p:sldId id="692" r:id="rId28"/>
    <p:sldId id="305" r:id="rId29"/>
    <p:sldId id="314" r:id="rId30"/>
    <p:sldId id="304" r:id="rId31"/>
    <p:sldId id="257" r:id="rId32"/>
    <p:sldId id="258" r:id="rId33"/>
    <p:sldId id="259" r:id="rId34"/>
    <p:sldId id="261" r:id="rId35"/>
    <p:sldId id="689" r:id="rId36"/>
    <p:sldId id="688" r:id="rId37"/>
    <p:sldId id="690" r:id="rId38"/>
    <p:sldId id="691" r:id="rId39"/>
    <p:sldId id="687" r:id="rId40"/>
    <p:sldId id="682" r:id="rId41"/>
    <p:sldId id="683" r:id="rId42"/>
    <p:sldId id="684" r:id="rId43"/>
    <p:sldId id="681" r:id="rId44"/>
    <p:sldId id="277" r:id="rId45"/>
    <p:sldId id="626" r:id="rId46"/>
    <p:sldId id="645" r:id="rId47"/>
    <p:sldId id="675" r:id="rId48"/>
    <p:sldId id="677" r:id="rId49"/>
    <p:sldId id="622" r:id="rId50"/>
    <p:sldId id="623" r:id="rId51"/>
    <p:sldId id="476" r:id="rId52"/>
    <p:sldId id="479" r:id="rId53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61129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22259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83389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44518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3056484" algn="l" defTabSz="1222593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3667780" algn="l" defTabSz="1222593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4279076" algn="l" defTabSz="1222593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4890374" algn="l" defTabSz="1222593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8000"/>
    <a:srgbClr val="FF66FF"/>
    <a:srgbClr val="2818FC"/>
    <a:srgbClr val="3399FF"/>
    <a:srgbClr val="66FF99"/>
    <a:srgbClr val="99FF99"/>
    <a:srgbClr val="006600"/>
    <a:srgbClr val="00CCF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1030" autoAdjust="0"/>
  </p:normalViewPr>
  <p:slideViewPr>
    <p:cSldViewPr snapToObjects="1" showGuides="1">
      <p:cViewPr>
        <p:scale>
          <a:sx n="62" d="100"/>
          <a:sy n="62" d="100"/>
        </p:scale>
        <p:origin x="60" y="1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lfried\ownCloud\User\Laura\COLLAPS\Lead\Kinkg_plot_info-Li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ownCloud\User\Laura\COLLAPS\Lead\KingPlo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V2 factors of stable Pb in literature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2"/>
          <c:order val="0"/>
          <c:spPr>
            <a:ln w="19050"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info!$C$4:$C$7</c:f>
              <c:numCache>
                <c:formatCode>General</c:formatCode>
                <c:ptCount val="4"/>
                <c:pt idx="0">
                  <c:v>122</c:v>
                </c:pt>
                <c:pt idx="1">
                  <c:v>124</c:v>
                </c:pt>
                <c:pt idx="2">
                  <c:v>125</c:v>
                </c:pt>
                <c:pt idx="3">
                  <c:v>126</c:v>
                </c:pt>
              </c:numCache>
            </c:numRef>
          </c:xVal>
          <c:yVal>
            <c:numRef>
              <c:f>info!$D$4:$D$7</c:f>
              <c:numCache>
                <c:formatCode>0.0000</c:formatCode>
                <c:ptCount val="4"/>
                <c:pt idx="0">
                  <c:v>1.2782409098472101</c:v>
                </c:pt>
                <c:pt idx="1">
                  <c:v>1.27843078682699</c:v>
                </c:pt>
                <c:pt idx="2">
                  <c:v>1.2780346152587501</c:v>
                </c:pt>
                <c:pt idx="3">
                  <c:v>1.2780119885619901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3B8-4705-AC80-52126D83D425}"/>
            </c:ext>
          </c:extLst>
        </c:ser>
        <c:ser>
          <c:idx val="3"/>
          <c:order val="1"/>
          <c:spPr>
            <a:ln w="19050" cap="rnd">
              <a:noFill/>
              <a:round/>
            </a:ln>
            <a:effectLst/>
          </c:spPr>
          <c:marker>
            <c:spPr>
              <a:solidFill>
                <a:srgbClr val="FF66FF"/>
              </a:solidFill>
            </c:spPr>
          </c:marker>
          <c:xVal>
            <c:numRef>
              <c:f>info!$C$9</c:f>
              <c:numCache>
                <c:formatCode>General</c:formatCode>
                <c:ptCount val="1"/>
                <c:pt idx="0">
                  <c:v>126</c:v>
                </c:pt>
              </c:numCache>
            </c:numRef>
          </c:xVal>
          <c:yVal>
            <c:numRef>
              <c:f>info!$D$9</c:f>
              <c:numCache>
                <c:formatCode>0.0000</c:formatCode>
                <c:ptCount val="1"/>
                <c:pt idx="0">
                  <c:v>1.2783405322750401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3B8-4705-AC80-52126D83D425}"/>
            </c:ext>
          </c:extLst>
        </c:ser>
        <c:ser>
          <c:idx val="1"/>
          <c:order val="2"/>
          <c:spPr>
            <a:ln w="19050">
              <a:noFill/>
            </a:ln>
          </c:spPr>
          <c:xVal>
            <c:numRef>
              <c:f>info!$C$11:$C$14</c:f>
              <c:numCache>
                <c:formatCode>General</c:formatCode>
                <c:ptCount val="4"/>
                <c:pt idx="0">
                  <c:v>122</c:v>
                </c:pt>
                <c:pt idx="1">
                  <c:v>124</c:v>
                </c:pt>
                <c:pt idx="2">
                  <c:v>125</c:v>
                </c:pt>
                <c:pt idx="3">
                  <c:v>126</c:v>
                </c:pt>
              </c:numCache>
            </c:numRef>
          </c:xVal>
          <c:yVal>
            <c:numRef>
              <c:f>info!$D$11:$D$14</c:f>
              <c:numCache>
                <c:formatCode>0.0000</c:formatCode>
                <c:ptCount val="4"/>
                <c:pt idx="0">
                  <c:v>1.278079958976613</c:v>
                </c:pt>
                <c:pt idx="1">
                  <c:v>1.2781045632238501</c:v>
                </c:pt>
                <c:pt idx="2">
                  <c:v>1.2780918341296181</c:v>
                </c:pt>
                <c:pt idx="3">
                  <c:v>1.2780505612850233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3B8-4705-AC80-52126D83D425}"/>
            </c:ext>
          </c:extLst>
        </c:ser>
        <c:ser>
          <c:idx val="0"/>
          <c:order val="3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08000"/>
                </a:solidFill>
              </a:ln>
              <a:effectLst/>
            </c:spPr>
          </c:marker>
          <c:dPt>
            <c:idx val="0"/>
            <c:marker>
              <c:spPr>
                <a:solidFill>
                  <a:srgbClr val="008000"/>
                </a:solidFill>
                <a:ln w="9525">
                  <a:solidFill>
                    <a:srgbClr val="008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E3B8-4705-AC80-52126D83D425}"/>
              </c:ext>
            </c:extLst>
          </c:dPt>
          <c:dPt>
            <c:idx val="1"/>
            <c:marker>
              <c:spPr>
                <a:solidFill>
                  <a:srgbClr val="008000"/>
                </a:solidFill>
                <a:ln w="9525">
                  <a:solidFill>
                    <a:srgbClr val="008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E3B8-4705-AC80-52126D83D425}"/>
              </c:ext>
            </c:extLst>
          </c:dPt>
          <c:xVal>
            <c:numRef>
              <c:f>info!$C$16:$C$17</c:f>
              <c:numCache>
                <c:formatCode>General</c:formatCode>
                <c:ptCount val="2"/>
                <c:pt idx="0">
                  <c:v>124</c:v>
                </c:pt>
                <c:pt idx="1">
                  <c:v>126</c:v>
                </c:pt>
              </c:numCache>
            </c:numRef>
          </c:xVal>
          <c:yVal>
            <c:numRef>
              <c:f>info!$D$16:$D$17</c:f>
              <c:numCache>
                <c:formatCode>0.0000</c:formatCode>
                <c:ptCount val="2"/>
                <c:pt idx="0">
                  <c:v>1.2782649594926001</c:v>
                </c:pt>
                <c:pt idx="1">
                  <c:v>1.27809662008847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3B8-4705-AC80-52126D83D4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599960"/>
        <c:axId val="240597664"/>
      </c:scatterChart>
      <c:valAx>
        <c:axId val="240599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40597664"/>
        <c:crosses val="autoZero"/>
        <c:crossBetween val="midCat"/>
      </c:valAx>
      <c:valAx>
        <c:axId val="24059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40599960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988634182326514E-2"/>
          <c:y val="0.1730981823144693"/>
          <c:w val="0.87261469757576848"/>
          <c:h val="0.74945139011101491"/>
        </c:manualLayout>
      </c:layout>
      <c:scatterChart>
        <c:scatterStyle val="lineMarker"/>
        <c:varyColors val="0"/>
        <c:ser>
          <c:idx val="0"/>
          <c:order val="0"/>
          <c:tx>
            <c:v>Fricke V2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Radii!$C$2:$C$23</c:f>
                <c:numCache>
                  <c:formatCode>General</c:formatCode>
                  <c:ptCount val="22"/>
                  <c:pt idx="0">
                    <c:v>3.9998337595263098E-2</c:v>
                  </c:pt>
                  <c:pt idx="1">
                    <c:v>3.9232153726352102E-2</c:v>
                  </c:pt>
                  <c:pt idx="2">
                    <c:v>3.4886409443376398E-2</c:v>
                  </c:pt>
                  <c:pt idx="3">
                    <c:v>3.3665311300226299E-2</c:v>
                  </c:pt>
                  <c:pt idx="4">
                    <c:v>2.84622973589355E-2</c:v>
                  </c:pt>
                  <c:pt idx="5">
                    <c:v>2.7024562577930601E-2</c:v>
                  </c:pt>
                  <c:pt idx="6">
                    <c:v>2.10168699718613E-2</c:v>
                  </c:pt>
                  <c:pt idx="7">
                    <c:v>2.0232906991124702E-2</c:v>
                  </c:pt>
                  <c:pt idx="8">
                    <c:v>1.35065331275651E-2</c:v>
                  </c:pt>
                  <c:pt idx="9">
                    <c:v>1.4014133125518099E-2</c:v>
                  </c:pt>
                  <c:pt idx="10">
                    <c:v>7.0216622048375598E-3</c:v>
                  </c:pt>
                  <c:pt idx="11">
                    <c:v>9.0201428354941306E-3</c:v>
                  </c:pt>
                  <c:pt idx="12">
                    <c:v>3.7166797161859301E-3</c:v>
                  </c:pt>
                  <c:pt idx="13">
                    <c:v>5.4429643323282298E-3</c:v>
                  </c:pt>
                  <c:pt idx="14">
                    <c:v>2.7893801589898002E-3</c:v>
                  </c:pt>
                  <c:pt idx="15">
                    <c:v>3.1291635750311602E-3</c:v>
                  </c:pt>
                  <c:pt idx="16">
                    <c:v>3.0428523240632198E-3</c:v>
                  </c:pt>
                  <c:pt idx="17">
                    <c:v>1.6337313318335199E-3</c:v>
                  </c:pt>
                  <c:pt idx="18">
                    <c:v>3.5868375616434599E-3</c:v>
                  </c:pt>
                  <c:pt idx="19">
                    <c:v>1.0109404287410701E-3</c:v>
                  </c:pt>
                  <c:pt idx="20">
                    <c:v>2.25099393498028E-3</c:v>
                  </c:pt>
                  <c:pt idx="21">
                    <c:v>0</c:v>
                  </c:pt>
                </c:numCache>
              </c:numRef>
            </c:plus>
            <c:minus>
              <c:numRef>
                <c:f>Radii!$C$2:$C$23</c:f>
                <c:numCache>
                  <c:formatCode>General</c:formatCode>
                  <c:ptCount val="22"/>
                  <c:pt idx="0">
                    <c:v>3.9998337595263098E-2</c:v>
                  </c:pt>
                  <c:pt idx="1">
                    <c:v>3.9232153726352102E-2</c:v>
                  </c:pt>
                  <c:pt idx="2">
                    <c:v>3.4886409443376398E-2</c:v>
                  </c:pt>
                  <c:pt idx="3">
                    <c:v>3.3665311300226299E-2</c:v>
                  </c:pt>
                  <c:pt idx="4">
                    <c:v>2.84622973589355E-2</c:v>
                  </c:pt>
                  <c:pt idx="5">
                    <c:v>2.7024562577930601E-2</c:v>
                  </c:pt>
                  <c:pt idx="6">
                    <c:v>2.10168699718613E-2</c:v>
                  </c:pt>
                  <c:pt idx="7">
                    <c:v>2.0232906991124702E-2</c:v>
                  </c:pt>
                  <c:pt idx="8">
                    <c:v>1.35065331275651E-2</c:v>
                  </c:pt>
                  <c:pt idx="9">
                    <c:v>1.4014133125518099E-2</c:v>
                  </c:pt>
                  <c:pt idx="10">
                    <c:v>7.0216622048375598E-3</c:v>
                  </c:pt>
                  <c:pt idx="11">
                    <c:v>9.0201428354941306E-3</c:v>
                  </c:pt>
                  <c:pt idx="12">
                    <c:v>3.7166797161859301E-3</c:v>
                  </c:pt>
                  <c:pt idx="13">
                    <c:v>5.4429643323282298E-3</c:v>
                  </c:pt>
                  <c:pt idx="14">
                    <c:v>2.7893801589898002E-3</c:v>
                  </c:pt>
                  <c:pt idx="15">
                    <c:v>3.1291635750311602E-3</c:v>
                  </c:pt>
                  <c:pt idx="16">
                    <c:v>3.0428523240632198E-3</c:v>
                  </c:pt>
                  <c:pt idx="17">
                    <c:v>1.6337313318335199E-3</c:v>
                  </c:pt>
                  <c:pt idx="18">
                    <c:v>3.5868375616434599E-3</c:v>
                  </c:pt>
                  <c:pt idx="19">
                    <c:v>1.0109404287410701E-3</c:v>
                  </c:pt>
                  <c:pt idx="20">
                    <c:v>2.25099393498028E-3</c:v>
                  </c:pt>
                  <c:pt idx="21">
                    <c:v>0</c:v>
                  </c:pt>
                </c:numCache>
              </c:numRef>
            </c:minus>
            <c:spPr>
              <a:noFill/>
              <a:ln w="38100" cap="flat" cmpd="sng" algn="ctr">
                <a:solidFill>
                  <a:srgbClr val="C00000">
                    <a:alpha val="75000"/>
                  </a:srgbClr>
                </a:solidFill>
                <a:round/>
              </a:ln>
              <a:effectLst/>
            </c:spPr>
          </c:errBars>
          <c:xVal>
            <c:numRef>
              <c:f>Radii!$A$2:$A$23</c:f>
              <c:numCache>
                <c:formatCode>General</c:formatCode>
                <c:ptCount val="22"/>
                <c:pt idx="0">
                  <c:v>187</c:v>
                </c:pt>
                <c:pt idx="1">
                  <c:v>188</c:v>
                </c:pt>
                <c:pt idx="2">
                  <c:v>189</c:v>
                </c:pt>
                <c:pt idx="3">
                  <c:v>190</c:v>
                </c:pt>
                <c:pt idx="4">
                  <c:v>191</c:v>
                </c:pt>
                <c:pt idx="5">
                  <c:v>192</c:v>
                </c:pt>
                <c:pt idx="6">
                  <c:v>193</c:v>
                </c:pt>
                <c:pt idx="7">
                  <c:v>194</c:v>
                </c:pt>
                <c:pt idx="8">
                  <c:v>195</c:v>
                </c:pt>
                <c:pt idx="9">
                  <c:v>196</c:v>
                </c:pt>
                <c:pt idx="10">
                  <c:v>197</c:v>
                </c:pt>
                <c:pt idx="11">
                  <c:v>198</c:v>
                </c:pt>
                <c:pt idx="12">
                  <c:v>199</c:v>
                </c:pt>
                <c:pt idx="13">
                  <c:v>200</c:v>
                </c:pt>
                <c:pt idx="14">
                  <c:v>201</c:v>
                </c:pt>
                <c:pt idx="15">
                  <c:v>202</c:v>
                </c:pt>
                <c:pt idx="16">
                  <c:v>203</c:v>
                </c:pt>
                <c:pt idx="17">
                  <c:v>204</c:v>
                </c:pt>
                <c:pt idx="18">
                  <c:v>205</c:v>
                </c:pt>
                <c:pt idx="19">
                  <c:v>206</c:v>
                </c:pt>
                <c:pt idx="20">
                  <c:v>207</c:v>
                </c:pt>
                <c:pt idx="21">
                  <c:v>208</c:v>
                </c:pt>
              </c:numCache>
            </c:numRef>
          </c:xVal>
          <c:yVal>
            <c:numRef>
              <c:f>Radii!$B$2:$B$23</c:f>
              <c:numCache>
                <c:formatCode>0.000</c:formatCode>
                <c:ptCount val="22"/>
                <c:pt idx="0">
                  <c:v>-1.03277908163496</c:v>
                </c:pt>
                <c:pt idx="1">
                  <c:v>-0.96507023372055301</c:v>
                </c:pt>
                <c:pt idx="2">
                  <c:v>-0.93397485739762398</c:v>
                </c:pt>
                <c:pt idx="3">
                  <c:v>-0.87239584990003505</c:v>
                </c:pt>
                <c:pt idx="4">
                  <c:v>-0.851585802035152</c:v>
                </c:pt>
                <c:pt idx="5">
                  <c:v>-0.79367722372035998</c:v>
                </c:pt>
                <c:pt idx="6">
                  <c:v>-0.782853831561237</c:v>
                </c:pt>
                <c:pt idx="7">
                  <c:v>-0.71968975757213105</c:v>
                </c:pt>
                <c:pt idx="8">
                  <c:v>-0.71875641119091704</c:v>
                </c:pt>
                <c:pt idx="9">
                  <c:v>-0.64324039362194396</c:v>
                </c:pt>
                <c:pt idx="10">
                  <c:v>-0.650532778777967</c:v>
                </c:pt>
                <c:pt idx="11">
                  <c:v>-0.55776825534206198</c:v>
                </c:pt>
                <c:pt idx="12">
                  <c:v>-0.55903936031248702</c:v>
                </c:pt>
                <c:pt idx="13">
                  <c:v>-0.46115250242947797</c:v>
                </c:pt>
                <c:pt idx="14">
                  <c:v>-0.446330056315563</c:v>
                </c:pt>
                <c:pt idx="15">
                  <c:v>-0.35436623287173302</c:v>
                </c:pt>
                <c:pt idx="16">
                  <c:v>-0.33425319622996502</c:v>
                </c:pt>
                <c:pt idx="17">
                  <c:v>-0.24199690368774801</c:v>
                </c:pt>
                <c:pt idx="18">
                  <c:v>-0.21817397436340999</c:v>
                </c:pt>
                <c:pt idx="19">
                  <c:v>-0.129233419096838</c:v>
                </c:pt>
                <c:pt idx="20">
                  <c:v>-8.2821687304405395E-2</c:v>
                </c:pt>
                <c:pt idx="2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81-4382-8DA1-23D211F420C1}"/>
            </c:ext>
          </c:extLst>
        </c:ser>
        <c:ser>
          <c:idx val="1"/>
          <c:order val="1"/>
          <c:tx>
            <c:v>averaged V2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15E"/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Radii!$Q$2:$Q$23</c:f>
                <c:numCache>
                  <c:formatCode>General</c:formatCode>
                  <c:ptCount val="22"/>
                  <c:pt idx="0">
                    <c:v>3.9994623399316399E-2</c:v>
                  </c:pt>
                  <c:pt idx="1">
                    <c:v>3.9228553388642999E-2</c:v>
                  </c:pt>
                  <c:pt idx="2">
                    <c:v>3.4883207686514803E-2</c:v>
                  </c:pt>
                  <c:pt idx="3">
                    <c:v>3.3662211812610601E-2</c:v>
                  </c:pt>
                  <c:pt idx="4">
                    <c:v>2.8459636591828898E-2</c:v>
                  </c:pt>
                  <c:pt idx="5">
                    <c:v>2.7022024321053498E-2</c:v>
                  </c:pt>
                  <c:pt idx="6">
                    <c:v>2.1014827069157398E-2</c:v>
                  </c:pt>
                  <c:pt idx="7">
                    <c:v>2.0230933879711699E-2</c:v>
                  </c:pt>
                  <c:pt idx="8">
                    <c:v>1.35050981925375E-2</c:v>
                  </c:pt>
                  <c:pt idx="9">
                    <c:v>1.4012692237406499E-2</c:v>
                  </c:pt>
                  <c:pt idx="10">
                    <c:v>7.0206531964150604E-3</c:v>
                  </c:pt>
                  <c:pt idx="11">
                    <c:v>9.0191369819796492E-3</c:v>
                  </c:pt>
                  <c:pt idx="12">
                    <c:v>3.71592386427295E-3</c:v>
                  </c:pt>
                  <c:pt idx="13">
                    <c:v>5.4419980596292199E-3</c:v>
                  </c:pt>
                  <c:pt idx="14">
                    <c:v>2.7887846626724099E-3</c:v>
                  </c:pt>
                  <c:pt idx="15">
                    <c:v>3.1282521951313002E-3</c:v>
                  </c:pt>
                  <c:pt idx="16">
                    <c:v>3.0423620153703199E-3</c:v>
                  </c:pt>
                  <c:pt idx="17">
                    <c:v>1.63260943079116E-3</c:v>
                  </c:pt>
                  <c:pt idx="18">
                    <c:v>3.58545543279754E-3</c:v>
                  </c:pt>
                  <c:pt idx="19">
                    <c:v>1.0105433576839799E-3</c:v>
                  </c:pt>
                  <c:pt idx="20">
                    <c:v>2.2507622994298601E-3</c:v>
                  </c:pt>
                  <c:pt idx="21">
                    <c:v>0</c:v>
                  </c:pt>
                </c:numCache>
              </c:numRef>
            </c:plus>
            <c:minus>
              <c:numRef>
                <c:f>Radii!$Q$2:$Q$23</c:f>
                <c:numCache>
                  <c:formatCode>General</c:formatCode>
                  <c:ptCount val="22"/>
                  <c:pt idx="0">
                    <c:v>3.9994623399316399E-2</c:v>
                  </c:pt>
                  <c:pt idx="1">
                    <c:v>3.9228553388642999E-2</c:v>
                  </c:pt>
                  <c:pt idx="2">
                    <c:v>3.4883207686514803E-2</c:v>
                  </c:pt>
                  <c:pt idx="3">
                    <c:v>3.3662211812610601E-2</c:v>
                  </c:pt>
                  <c:pt idx="4">
                    <c:v>2.8459636591828898E-2</c:v>
                  </c:pt>
                  <c:pt idx="5">
                    <c:v>2.7022024321053498E-2</c:v>
                  </c:pt>
                  <c:pt idx="6">
                    <c:v>2.1014827069157398E-2</c:v>
                  </c:pt>
                  <c:pt idx="7">
                    <c:v>2.0230933879711699E-2</c:v>
                  </c:pt>
                  <c:pt idx="8">
                    <c:v>1.35050981925375E-2</c:v>
                  </c:pt>
                  <c:pt idx="9">
                    <c:v>1.4012692237406499E-2</c:v>
                  </c:pt>
                  <c:pt idx="10">
                    <c:v>7.0206531964150604E-3</c:v>
                  </c:pt>
                  <c:pt idx="11">
                    <c:v>9.0191369819796492E-3</c:v>
                  </c:pt>
                  <c:pt idx="12">
                    <c:v>3.71592386427295E-3</c:v>
                  </c:pt>
                  <c:pt idx="13">
                    <c:v>5.4419980596292199E-3</c:v>
                  </c:pt>
                  <c:pt idx="14">
                    <c:v>2.7887846626724099E-3</c:v>
                  </c:pt>
                  <c:pt idx="15">
                    <c:v>3.1282521951313002E-3</c:v>
                  </c:pt>
                  <c:pt idx="16">
                    <c:v>3.0423620153703199E-3</c:v>
                  </c:pt>
                  <c:pt idx="17">
                    <c:v>1.63260943079116E-3</c:v>
                  </c:pt>
                  <c:pt idx="18">
                    <c:v>3.58545543279754E-3</c:v>
                  </c:pt>
                  <c:pt idx="19">
                    <c:v>1.0105433576839799E-3</c:v>
                  </c:pt>
                  <c:pt idx="20">
                    <c:v>2.2507622994298601E-3</c:v>
                  </c:pt>
                  <c:pt idx="21">
                    <c:v>0</c:v>
                  </c:pt>
                </c:numCache>
              </c:numRef>
            </c:minus>
            <c:spPr>
              <a:noFill/>
              <a:ln w="38100" cap="flat" cmpd="sng" algn="ctr">
                <a:solidFill>
                  <a:srgbClr val="00715E">
                    <a:alpha val="50000"/>
                  </a:srgbClr>
                </a:solidFill>
                <a:round/>
              </a:ln>
              <a:effectLst/>
            </c:spPr>
          </c:errBars>
          <c:xVal>
            <c:numRef>
              <c:f>Radii!$O$2:$O$23</c:f>
              <c:numCache>
                <c:formatCode>General</c:formatCode>
                <c:ptCount val="22"/>
                <c:pt idx="0">
                  <c:v>187</c:v>
                </c:pt>
                <c:pt idx="1">
                  <c:v>188</c:v>
                </c:pt>
                <c:pt idx="2">
                  <c:v>189</c:v>
                </c:pt>
                <c:pt idx="3">
                  <c:v>190</c:v>
                </c:pt>
                <c:pt idx="4">
                  <c:v>191</c:v>
                </c:pt>
                <c:pt idx="5">
                  <c:v>192</c:v>
                </c:pt>
                <c:pt idx="6">
                  <c:v>193</c:v>
                </c:pt>
                <c:pt idx="7">
                  <c:v>194</c:v>
                </c:pt>
                <c:pt idx="8">
                  <c:v>195</c:v>
                </c:pt>
                <c:pt idx="9">
                  <c:v>196</c:v>
                </c:pt>
                <c:pt idx="10">
                  <c:v>197</c:v>
                </c:pt>
                <c:pt idx="11">
                  <c:v>198</c:v>
                </c:pt>
                <c:pt idx="12">
                  <c:v>199</c:v>
                </c:pt>
                <c:pt idx="13">
                  <c:v>200</c:v>
                </c:pt>
                <c:pt idx="14">
                  <c:v>201</c:v>
                </c:pt>
                <c:pt idx="15">
                  <c:v>202</c:v>
                </c:pt>
                <c:pt idx="16">
                  <c:v>203</c:v>
                </c:pt>
                <c:pt idx="17">
                  <c:v>204</c:v>
                </c:pt>
                <c:pt idx="18">
                  <c:v>205</c:v>
                </c:pt>
                <c:pt idx="19">
                  <c:v>206</c:v>
                </c:pt>
                <c:pt idx="20">
                  <c:v>207</c:v>
                </c:pt>
                <c:pt idx="21">
                  <c:v>208</c:v>
                </c:pt>
              </c:numCache>
            </c:numRef>
          </c:xVal>
          <c:yVal>
            <c:numRef>
              <c:f>Radii!$P$2:$P$23</c:f>
              <c:numCache>
                <c:formatCode>General</c:formatCode>
                <c:ptCount val="22"/>
                <c:pt idx="0">
                  <c:v>-1.0728199445989</c:v>
                </c:pt>
                <c:pt idx="1">
                  <c:v>-1.0042115657755399</c:v>
                </c:pt>
                <c:pt idx="2">
                  <c:v>-0.96898920620427598</c:v>
                </c:pt>
                <c:pt idx="3">
                  <c:v>-0.90610571988094002</c:v>
                </c:pt>
                <c:pt idx="4">
                  <c:v>-0.88039027810205195</c:v>
                </c:pt>
                <c:pt idx="5">
                  <c:v>-0.82098774856541401</c:v>
                </c:pt>
                <c:pt idx="6">
                  <c:v>-0.80450265012692301</c:v>
                </c:pt>
                <c:pt idx="7">
                  <c:v>-0.74045084003095596</c:v>
                </c:pt>
                <c:pt idx="8">
                  <c:v>-0.73310428068586597</c:v>
                </c:pt>
                <c:pt idx="9">
                  <c:v>-0.65793787109341195</c:v>
                </c:pt>
                <c:pt idx="10">
                  <c:v>-0.65821070608962595</c:v>
                </c:pt>
                <c:pt idx="11">
                  <c:v>-0.56746849075125605</c:v>
                </c:pt>
                <c:pt idx="12">
                  <c:v>-0.56238560559101902</c:v>
                </c:pt>
                <c:pt idx="13">
                  <c:v>-0.46710346522489998</c:v>
                </c:pt>
                <c:pt idx="14">
                  <c:v>-0.44749188359366199</c:v>
                </c:pt>
                <c:pt idx="15">
                  <c:v>-0.35772167193762</c:v>
                </c:pt>
                <c:pt idx="16">
                  <c:v>-0.33341269058045098</c:v>
                </c:pt>
                <c:pt idx="17">
                  <c:v>-0.24349234503518799</c:v>
                </c:pt>
                <c:pt idx="18">
                  <c:v>-0.21592153105060599</c:v>
                </c:pt>
                <c:pt idx="19">
                  <c:v>-0.129132897727124</c:v>
                </c:pt>
                <c:pt idx="20">
                  <c:v>-8.1110659049685396E-2</c:v>
                </c:pt>
                <c:pt idx="2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881-4382-8DA1-23D211F420C1}"/>
            </c:ext>
          </c:extLst>
        </c:ser>
        <c:ser>
          <c:idx val="2"/>
          <c:order val="2"/>
          <c:tx>
            <c:v>Anselment</c:v>
          </c:tx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Radii!$AM$11:$AM$23</c:f>
                <c:numCache>
                  <c:formatCode>General</c:formatCode>
                  <c:ptCount val="13"/>
                  <c:pt idx="0">
                    <c:v>5.1999999999999998E-3</c:v>
                  </c:pt>
                  <c:pt idx="1">
                    <c:v>5.0000000000000001E-3</c:v>
                  </c:pt>
                  <c:pt idx="2">
                    <c:v>4.8999999999999998E-3</c:v>
                  </c:pt>
                  <c:pt idx="3">
                    <c:v>4.1999999999999997E-3</c:v>
                  </c:pt>
                  <c:pt idx="4">
                    <c:v>3.5000000000000001E-3</c:v>
                  </c:pt>
                  <c:pt idx="5">
                    <c:v>3.3999999999999998E-3</c:v>
                  </c:pt>
                  <c:pt idx="6">
                    <c:v>2.7000000000000001E-3</c:v>
                  </c:pt>
                  <c:pt idx="7">
                    <c:v>2.5000000000000001E-3</c:v>
                  </c:pt>
                  <c:pt idx="8">
                    <c:v>1.8E-3</c:v>
                  </c:pt>
                  <c:pt idx="9">
                    <c:v>1.6000000000000001E-3</c:v>
                  </c:pt>
                  <c:pt idx="10">
                    <c:v>1E-3</c:v>
                  </c:pt>
                  <c:pt idx="11">
                    <c:v>5.9999999999999995E-4</c:v>
                  </c:pt>
                  <c:pt idx="12">
                    <c:v>0</c:v>
                  </c:pt>
                </c:numCache>
              </c:numRef>
            </c:plus>
            <c:minus>
              <c:numRef>
                <c:f>Radii!$AM$11:$AM$23</c:f>
                <c:numCache>
                  <c:formatCode>General</c:formatCode>
                  <c:ptCount val="13"/>
                  <c:pt idx="0">
                    <c:v>5.1999999999999998E-3</c:v>
                  </c:pt>
                  <c:pt idx="1">
                    <c:v>5.0000000000000001E-3</c:v>
                  </c:pt>
                  <c:pt idx="2">
                    <c:v>4.8999999999999998E-3</c:v>
                  </c:pt>
                  <c:pt idx="3">
                    <c:v>4.1999999999999997E-3</c:v>
                  </c:pt>
                  <c:pt idx="4">
                    <c:v>3.5000000000000001E-3</c:v>
                  </c:pt>
                  <c:pt idx="5">
                    <c:v>3.3999999999999998E-3</c:v>
                  </c:pt>
                  <c:pt idx="6">
                    <c:v>2.7000000000000001E-3</c:v>
                  </c:pt>
                  <c:pt idx="7">
                    <c:v>2.5000000000000001E-3</c:v>
                  </c:pt>
                  <c:pt idx="8">
                    <c:v>1.8E-3</c:v>
                  </c:pt>
                  <c:pt idx="9">
                    <c:v>1.6000000000000001E-3</c:v>
                  </c:pt>
                  <c:pt idx="10">
                    <c:v>1E-3</c:v>
                  </c:pt>
                  <c:pt idx="11">
                    <c:v>5.9999999999999995E-4</c:v>
                  </c:pt>
                  <c:pt idx="12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errBars>
          <c:xVal>
            <c:numRef>
              <c:f>Radii!$A$2:$A$23</c:f>
              <c:numCache>
                <c:formatCode>General</c:formatCode>
                <c:ptCount val="22"/>
                <c:pt idx="0">
                  <c:v>187</c:v>
                </c:pt>
                <c:pt idx="1">
                  <c:v>188</c:v>
                </c:pt>
                <c:pt idx="2">
                  <c:v>189</c:v>
                </c:pt>
                <c:pt idx="3">
                  <c:v>190</c:v>
                </c:pt>
                <c:pt idx="4">
                  <c:v>191</c:v>
                </c:pt>
                <c:pt idx="5">
                  <c:v>192</c:v>
                </c:pt>
                <c:pt idx="6">
                  <c:v>193</c:v>
                </c:pt>
                <c:pt idx="7">
                  <c:v>194</c:v>
                </c:pt>
                <c:pt idx="8">
                  <c:v>195</c:v>
                </c:pt>
                <c:pt idx="9">
                  <c:v>196</c:v>
                </c:pt>
                <c:pt idx="10">
                  <c:v>197</c:v>
                </c:pt>
                <c:pt idx="11">
                  <c:v>198</c:v>
                </c:pt>
                <c:pt idx="12">
                  <c:v>199</c:v>
                </c:pt>
                <c:pt idx="13">
                  <c:v>200</c:v>
                </c:pt>
                <c:pt idx="14">
                  <c:v>201</c:v>
                </c:pt>
                <c:pt idx="15">
                  <c:v>202</c:v>
                </c:pt>
                <c:pt idx="16">
                  <c:v>203</c:v>
                </c:pt>
                <c:pt idx="17">
                  <c:v>204</c:v>
                </c:pt>
                <c:pt idx="18">
                  <c:v>205</c:v>
                </c:pt>
                <c:pt idx="19">
                  <c:v>206</c:v>
                </c:pt>
                <c:pt idx="20">
                  <c:v>207</c:v>
                </c:pt>
                <c:pt idx="21">
                  <c:v>208</c:v>
                </c:pt>
              </c:numCache>
            </c:numRef>
          </c:xVal>
          <c:yVal>
            <c:numRef>
              <c:f>Radii!$AL$2:$AL$23</c:f>
              <c:numCache>
                <c:formatCode>General</c:formatCode>
                <c:ptCount val="22"/>
                <c:pt idx="9">
                  <c:v>-0.60570000000000002</c:v>
                </c:pt>
                <c:pt idx="10">
                  <c:v>-0.6038</c:v>
                </c:pt>
                <c:pt idx="11">
                  <c:v>-0.52139999999999997</c:v>
                </c:pt>
                <c:pt idx="12">
                  <c:v>-0.51629999999999998</c:v>
                </c:pt>
                <c:pt idx="13">
                  <c:v>-0.42859999999999998</c:v>
                </c:pt>
                <c:pt idx="14">
                  <c:v>-0.4093</c:v>
                </c:pt>
                <c:pt idx="15">
                  <c:v>-0.32800000000000001</c:v>
                </c:pt>
                <c:pt idx="16">
                  <c:v>-0.30449999999999999</c:v>
                </c:pt>
                <c:pt idx="17">
                  <c:v>-0.22309999999999999</c:v>
                </c:pt>
                <c:pt idx="18">
                  <c:v>-0.19670000000000001</c:v>
                </c:pt>
                <c:pt idx="19">
                  <c:v>-0.1179</c:v>
                </c:pt>
                <c:pt idx="20">
                  <c:v>-7.3700000000000002E-2</c:v>
                </c:pt>
                <c:pt idx="2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881-4382-8DA1-23D211F420C1}"/>
            </c:ext>
          </c:extLst>
        </c:ser>
        <c:ser>
          <c:idx val="3"/>
          <c:order val="3"/>
          <c:tx>
            <c:v>Dutta</c:v>
          </c:tx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rgbClr val="F5A3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Radii!$AO$2:$AO$23</c:f>
                <c:numCache>
                  <c:formatCode>General</c:formatCode>
                  <c:ptCount val="22"/>
                  <c:pt idx="3">
                    <c:v>0.01</c:v>
                  </c:pt>
                  <c:pt idx="4">
                    <c:v>0.01</c:v>
                  </c:pt>
                  <c:pt idx="6">
                    <c:v>8.0000000000000002E-3</c:v>
                  </c:pt>
                  <c:pt idx="10">
                    <c:v>4.0000000000000001E-3</c:v>
                  </c:pt>
                </c:numCache>
              </c:numRef>
            </c:plus>
            <c:minus>
              <c:numRef>
                <c:f>Radii!$AO$2:$AO$23</c:f>
                <c:numCache>
                  <c:formatCode>General</c:formatCode>
                  <c:ptCount val="22"/>
                  <c:pt idx="3">
                    <c:v>0.01</c:v>
                  </c:pt>
                  <c:pt idx="4">
                    <c:v>0.01</c:v>
                  </c:pt>
                  <c:pt idx="6">
                    <c:v>8.0000000000000002E-3</c:v>
                  </c:pt>
                  <c:pt idx="10">
                    <c:v>4.0000000000000001E-3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F5A300"/>
                </a:solidFill>
                <a:round/>
              </a:ln>
              <a:effectLst/>
            </c:spPr>
          </c:errBars>
          <c:xVal>
            <c:numRef>
              <c:f>Radii!$A$2:$A$23</c:f>
              <c:numCache>
                <c:formatCode>General</c:formatCode>
                <c:ptCount val="22"/>
                <c:pt idx="0">
                  <c:v>187</c:v>
                </c:pt>
                <c:pt idx="1">
                  <c:v>188</c:v>
                </c:pt>
                <c:pt idx="2">
                  <c:v>189</c:v>
                </c:pt>
                <c:pt idx="3">
                  <c:v>190</c:v>
                </c:pt>
                <c:pt idx="4">
                  <c:v>191</c:v>
                </c:pt>
                <c:pt idx="5">
                  <c:v>192</c:v>
                </c:pt>
                <c:pt idx="6">
                  <c:v>193</c:v>
                </c:pt>
                <c:pt idx="7">
                  <c:v>194</c:v>
                </c:pt>
                <c:pt idx="8">
                  <c:v>195</c:v>
                </c:pt>
                <c:pt idx="9">
                  <c:v>196</c:v>
                </c:pt>
                <c:pt idx="10">
                  <c:v>197</c:v>
                </c:pt>
                <c:pt idx="11">
                  <c:v>198</c:v>
                </c:pt>
                <c:pt idx="12">
                  <c:v>199</c:v>
                </c:pt>
                <c:pt idx="13">
                  <c:v>200</c:v>
                </c:pt>
                <c:pt idx="14">
                  <c:v>201</c:v>
                </c:pt>
                <c:pt idx="15">
                  <c:v>202</c:v>
                </c:pt>
                <c:pt idx="16">
                  <c:v>203</c:v>
                </c:pt>
                <c:pt idx="17">
                  <c:v>204</c:v>
                </c:pt>
                <c:pt idx="18">
                  <c:v>205</c:v>
                </c:pt>
                <c:pt idx="19">
                  <c:v>206</c:v>
                </c:pt>
                <c:pt idx="20">
                  <c:v>207</c:v>
                </c:pt>
                <c:pt idx="21">
                  <c:v>208</c:v>
                </c:pt>
              </c:numCache>
            </c:numRef>
          </c:xVal>
          <c:yVal>
            <c:numRef>
              <c:f>Radii!$AN$2:$AN$23</c:f>
              <c:numCache>
                <c:formatCode>General</c:formatCode>
                <c:ptCount val="22"/>
                <c:pt idx="3">
                  <c:v>-0.84</c:v>
                </c:pt>
                <c:pt idx="4">
                  <c:v>-0.83499999999999996</c:v>
                </c:pt>
                <c:pt idx="6">
                  <c:v>-0.747</c:v>
                </c:pt>
                <c:pt idx="10">
                  <c:v>-0.57499999999999996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881-4382-8DA1-23D211F420C1}"/>
            </c:ext>
          </c:extLst>
        </c:ser>
        <c:ser>
          <c:idx val="4"/>
          <c:order val="4"/>
          <c:tx>
            <c:v>Seliverstov</c:v>
          </c:tx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rgbClr val="92D05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Radii!$AQ$2:$AQ$23</c:f>
                <c:numCache>
                  <c:formatCode>General</c:formatCode>
                  <c:ptCount val="22"/>
                  <c:pt idx="0">
                    <c:v>6.0000000000000001E-3</c:v>
                  </c:pt>
                  <c:pt idx="1">
                    <c:v>6.0000000000000001E-3</c:v>
                  </c:pt>
                  <c:pt idx="2">
                    <c:v>6.0000000000000001E-3</c:v>
                  </c:pt>
                  <c:pt idx="3">
                    <c:v>0.01</c:v>
                  </c:pt>
                </c:numCache>
              </c:numRef>
            </c:plus>
            <c:minus>
              <c:numRef>
                <c:f>Radii!$AQ$2:$AQ$23</c:f>
                <c:numCache>
                  <c:formatCode>General</c:formatCode>
                  <c:ptCount val="22"/>
                  <c:pt idx="0">
                    <c:v>6.0000000000000001E-3</c:v>
                  </c:pt>
                  <c:pt idx="1">
                    <c:v>6.0000000000000001E-3</c:v>
                  </c:pt>
                  <c:pt idx="2">
                    <c:v>6.0000000000000001E-3</c:v>
                  </c:pt>
                  <c:pt idx="3">
                    <c:v>0.01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5"/>
                </a:solidFill>
                <a:round/>
              </a:ln>
              <a:effectLst/>
            </c:spPr>
          </c:errBars>
          <c:xVal>
            <c:numRef>
              <c:f>Radii!$A$2:$A$23</c:f>
              <c:numCache>
                <c:formatCode>General</c:formatCode>
                <c:ptCount val="22"/>
                <c:pt idx="0">
                  <c:v>187</c:v>
                </c:pt>
                <c:pt idx="1">
                  <c:v>188</c:v>
                </c:pt>
                <c:pt idx="2">
                  <c:v>189</c:v>
                </c:pt>
                <c:pt idx="3">
                  <c:v>190</c:v>
                </c:pt>
                <c:pt idx="4">
                  <c:v>191</c:v>
                </c:pt>
                <c:pt idx="5">
                  <c:v>192</c:v>
                </c:pt>
                <c:pt idx="6">
                  <c:v>193</c:v>
                </c:pt>
                <c:pt idx="7">
                  <c:v>194</c:v>
                </c:pt>
                <c:pt idx="8">
                  <c:v>195</c:v>
                </c:pt>
                <c:pt idx="9">
                  <c:v>196</c:v>
                </c:pt>
                <c:pt idx="10">
                  <c:v>197</c:v>
                </c:pt>
                <c:pt idx="11">
                  <c:v>198</c:v>
                </c:pt>
                <c:pt idx="12">
                  <c:v>199</c:v>
                </c:pt>
                <c:pt idx="13">
                  <c:v>200</c:v>
                </c:pt>
                <c:pt idx="14">
                  <c:v>201</c:v>
                </c:pt>
                <c:pt idx="15">
                  <c:v>202</c:v>
                </c:pt>
                <c:pt idx="16">
                  <c:v>203</c:v>
                </c:pt>
                <c:pt idx="17">
                  <c:v>204</c:v>
                </c:pt>
                <c:pt idx="18">
                  <c:v>205</c:v>
                </c:pt>
                <c:pt idx="19">
                  <c:v>206</c:v>
                </c:pt>
                <c:pt idx="20">
                  <c:v>207</c:v>
                </c:pt>
                <c:pt idx="21">
                  <c:v>208</c:v>
                </c:pt>
              </c:numCache>
            </c:numRef>
          </c:xVal>
          <c:yVal>
            <c:numRef>
              <c:f>Radii!$AP$2:$AP$23</c:f>
              <c:numCache>
                <c:formatCode>General</c:formatCode>
                <c:ptCount val="22"/>
                <c:pt idx="0">
                  <c:v>-0.99299999999999999</c:v>
                </c:pt>
                <c:pt idx="1">
                  <c:v>-0.93</c:v>
                </c:pt>
                <c:pt idx="2">
                  <c:v>-0.89</c:v>
                </c:pt>
                <c:pt idx="3">
                  <c:v>-0.83899999999999997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881-4382-8DA1-23D211F420C1}"/>
            </c:ext>
          </c:extLst>
        </c:ser>
        <c:ser>
          <c:idx val="5"/>
          <c:order val="5"/>
          <c:tx>
            <c:v>Dinger</c:v>
          </c:tx>
          <c:spPr>
            <a:ln w="25400" cap="rnd">
              <a:noFill/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rgbClr val="C0000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Radii!$AS$2:$AS$23</c:f>
                <c:numCache>
                  <c:formatCode>General</c:formatCode>
                  <c:ptCount val="22"/>
                  <c:pt idx="5">
                    <c:v>1.4E-2</c:v>
                  </c:pt>
                  <c:pt idx="7">
                    <c:v>1.2999999999999999E-2</c:v>
                  </c:pt>
                  <c:pt idx="9">
                    <c:v>1.0999999999999999E-2</c:v>
                  </c:pt>
                  <c:pt idx="17">
                    <c:v>2E-3</c:v>
                  </c:pt>
                  <c:pt idx="19">
                    <c:v>0</c:v>
                  </c:pt>
                  <c:pt idx="20">
                    <c:v>1E-3</c:v>
                  </c:pt>
                  <c:pt idx="21">
                    <c:v>2E-3</c:v>
                  </c:pt>
                </c:numCache>
              </c:numRef>
            </c:plus>
            <c:minus>
              <c:numRef>
                <c:f>Radii!$AS$2:$AS$23</c:f>
                <c:numCache>
                  <c:formatCode>General</c:formatCode>
                  <c:ptCount val="22"/>
                  <c:pt idx="5">
                    <c:v>1.4E-2</c:v>
                  </c:pt>
                  <c:pt idx="7">
                    <c:v>1.2999999999999999E-2</c:v>
                  </c:pt>
                  <c:pt idx="9">
                    <c:v>1.0999999999999999E-2</c:v>
                  </c:pt>
                  <c:pt idx="17">
                    <c:v>2E-3</c:v>
                  </c:pt>
                  <c:pt idx="19">
                    <c:v>0</c:v>
                  </c:pt>
                  <c:pt idx="20">
                    <c:v>1E-3</c:v>
                  </c:pt>
                  <c:pt idx="21">
                    <c:v>2E-3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C00000"/>
                </a:solidFill>
                <a:round/>
              </a:ln>
              <a:effectLst/>
            </c:spPr>
          </c:errBars>
          <c:xVal>
            <c:numRef>
              <c:f>Radii!$A$2:$A$23</c:f>
              <c:numCache>
                <c:formatCode>General</c:formatCode>
                <c:ptCount val="22"/>
                <c:pt idx="0">
                  <c:v>187</c:v>
                </c:pt>
                <c:pt idx="1">
                  <c:v>188</c:v>
                </c:pt>
                <c:pt idx="2">
                  <c:v>189</c:v>
                </c:pt>
                <c:pt idx="3">
                  <c:v>190</c:v>
                </c:pt>
                <c:pt idx="4">
                  <c:v>191</c:v>
                </c:pt>
                <c:pt idx="5">
                  <c:v>192</c:v>
                </c:pt>
                <c:pt idx="6">
                  <c:v>193</c:v>
                </c:pt>
                <c:pt idx="7">
                  <c:v>194</c:v>
                </c:pt>
                <c:pt idx="8">
                  <c:v>195</c:v>
                </c:pt>
                <c:pt idx="9">
                  <c:v>196</c:v>
                </c:pt>
                <c:pt idx="10">
                  <c:v>197</c:v>
                </c:pt>
                <c:pt idx="11">
                  <c:v>198</c:v>
                </c:pt>
                <c:pt idx="12">
                  <c:v>199</c:v>
                </c:pt>
                <c:pt idx="13">
                  <c:v>200</c:v>
                </c:pt>
                <c:pt idx="14">
                  <c:v>201</c:v>
                </c:pt>
                <c:pt idx="15">
                  <c:v>202</c:v>
                </c:pt>
                <c:pt idx="16">
                  <c:v>203</c:v>
                </c:pt>
                <c:pt idx="17">
                  <c:v>204</c:v>
                </c:pt>
                <c:pt idx="18">
                  <c:v>205</c:v>
                </c:pt>
                <c:pt idx="19">
                  <c:v>206</c:v>
                </c:pt>
                <c:pt idx="20">
                  <c:v>207</c:v>
                </c:pt>
                <c:pt idx="21">
                  <c:v>208</c:v>
                </c:pt>
              </c:numCache>
            </c:numRef>
          </c:xVal>
          <c:yVal>
            <c:numRef>
              <c:f>Radii!$AT$2:$AT$23</c:f>
              <c:numCache>
                <c:formatCode>General</c:formatCode>
                <c:ptCount val="22"/>
                <c:pt idx="5">
                  <c:v>-0.75700000000000001</c:v>
                </c:pt>
                <c:pt idx="7">
                  <c:v>-0.68199999999999994</c:v>
                </c:pt>
                <c:pt idx="9">
                  <c:v>-0.60499999999999998</c:v>
                </c:pt>
                <c:pt idx="17">
                  <c:v>-0.22299999999999998</c:v>
                </c:pt>
                <c:pt idx="19">
                  <c:v>-0.11799999999999999</c:v>
                </c:pt>
                <c:pt idx="20">
                  <c:v>-7.3999999999999996E-2</c:v>
                </c:pt>
                <c:pt idx="2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881-4382-8DA1-23D211F420C1}"/>
            </c:ext>
          </c:extLst>
        </c:ser>
        <c:ser>
          <c:idx val="6"/>
          <c:order val="6"/>
          <c:tx>
            <c:v>De Witte</c:v>
          </c:tx>
          <c:spPr>
            <a:ln w="25400" cap="rnd">
              <a:noFill/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rgbClr val="FF00FF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Radii!$AV$2:$AV$23</c:f>
                <c:numCache>
                  <c:formatCode>General</c:formatCode>
                  <c:ptCount val="22"/>
                  <c:pt idx="0">
                    <c:v>6.0000000000000001E-3</c:v>
                  </c:pt>
                  <c:pt idx="1">
                    <c:v>6.0000000000000001E-3</c:v>
                  </c:pt>
                  <c:pt idx="2">
                    <c:v>8.0000000000000002E-3</c:v>
                  </c:pt>
                  <c:pt idx="3">
                    <c:v>5.0000000000000001E-3</c:v>
                  </c:pt>
                </c:numCache>
              </c:numRef>
            </c:plus>
            <c:minus>
              <c:numRef>
                <c:f>Radii!$AV$2:$AV$23</c:f>
                <c:numCache>
                  <c:formatCode>General</c:formatCode>
                  <c:ptCount val="22"/>
                  <c:pt idx="0">
                    <c:v>6.0000000000000001E-3</c:v>
                  </c:pt>
                  <c:pt idx="1">
                    <c:v>6.0000000000000001E-3</c:v>
                  </c:pt>
                  <c:pt idx="2">
                    <c:v>8.0000000000000002E-3</c:v>
                  </c:pt>
                  <c:pt idx="3">
                    <c:v>5.0000000000000001E-3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FF00FF"/>
                </a:solidFill>
                <a:round/>
              </a:ln>
              <a:effectLst/>
            </c:spPr>
          </c:errBars>
          <c:xVal>
            <c:numRef>
              <c:f>Radii!$A$2:$A$23</c:f>
              <c:numCache>
                <c:formatCode>General</c:formatCode>
                <c:ptCount val="22"/>
                <c:pt idx="0">
                  <c:v>187</c:v>
                </c:pt>
                <c:pt idx="1">
                  <c:v>188</c:v>
                </c:pt>
                <c:pt idx="2">
                  <c:v>189</c:v>
                </c:pt>
                <c:pt idx="3">
                  <c:v>190</c:v>
                </c:pt>
                <c:pt idx="4">
                  <c:v>191</c:v>
                </c:pt>
                <c:pt idx="5">
                  <c:v>192</c:v>
                </c:pt>
                <c:pt idx="6">
                  <c:v>193</c:v>
                </c:pt>
                <c:pt idx="7">
                  <c:v>194</c:v>
                </c:pt>
                <c:pt idx="8">
                  <c:v>195</c:v>
                </c:pt>
                <c:pt idx="9">
                  <c:v>196</c:v>
                </c:pt>
                <c:pt idx="10">
                  <c:v>197</c:v>
                </c:pt>
                <c:pt idx="11">
                  <c:v>198</c:v>
                </c:pt>
                <c:pt idx="12">
                  <c:v>199</c:v>
                </c:pt>
                <c:pt idx="13">
                  <c:v>200</c:v>
                </c:pt>
                <c:pt idx="14">
                  <c:v>201</c:v>
                </c:pt>
                <c:pt idx="15">
                  <c:v>202</c:v>
                </c:pt>
                <c:pt idx="16">
                  <c:v>203</c:v>
                </c:pt>
                <c:pt idx="17">
                  <c:v>204</c:v>
                </c:pt>
                <c:pt idx="18">
                  <c:v>205</c:v>
                </c:pt>
                <c:pt idx="19">
                  <c:v>206</c:v>
                </c:pt>
                <c:pt idx="20">
                  <c:v>207</c:v>
                </c:pt>
                <c:pt idx="21">
                  <c:v>208</c:v>
                </c:pt>
              </c:numCache>
            </c:numRef>
          </c:xVal>
          <c:yVal>
            <c:numRef>
              <c:f>Radii!$AU$2:$AU$23</c:f>
              <c:numCache>
                <c:formatCode>General</c:formatCode>
                <c:ptCount val="22"/>
                <c:pt idx="0">
                  <c:v>-0.99299999999999999</c:v>
                </c:pt>
                <c:pt idx="1">
                  <c:v>-0.93</c:v>
                </c:pt>
                <c:pt idx="2">
                  <c:v>-0.89</c:v>
                </c:pt>
                <c:pt idx="3">
                  <c:v>-0.83899999999999997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881-4382-8DA1-23D211F42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4331432"/>
        <c:axId val="534333232"/>
      </c:scatterChart>
      <c:valAx>
        <c:axId val="534331432"/>
        <c:scaling>
          <c:orientation val="minMax"/>
          <c:max val="20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4333232"/>
        <c:crossesAt val="-1.2"/>
        <c:crossBetween val="midCat"/>
        <c:majorUnit val="2"/>
      </c:valAx>
      <c:valAx>
        <c:axId val="534333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343314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BF52CA6D-F34F-4BCE-AC2C-27AD29D4161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0500" y="387350"/>
            <a:ext cx="5403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 b="1">
                <a:latin typeface="Stafford" pitchFamily="2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E1C23756-E966-4DDF-9706-E3F82D489E6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90500" y="8567738"/>
            <a:ext cx="1330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  <a:cs typeface="+mn-cs"/>
              </a:defRPr>
            </a:lvl1pPr>
          </a:lstStyle>
          <a:p>
            <a:pPr>
              <a:defRPr/>
            </a:pPr>
            <a:fld id="{A99F611C-575C-4834-9C2A-51245EF7EACB}" type="datetime4">
              <a:rPr lang="de-DE"/>
              <a:pPr>
                <a:defRPr/>
              </a:pPr>
              <a:t>27. Januar 2025</a:t>
            </a:fld>
            <a:endParaRPr lang="de-DE"/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60A8F69D-799E-4809-A3CB-A83076B2CFF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20825" y="8567738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01932BEB-430A-42A6-8F70-9A312E292F6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99163" y="8567738"/>
            <a:ext cx="6699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Stafford" panose="00000400000000000000" pitchFamily="2" charset="0"/>
              </a:defRPr>
            </a:lvl1pPr>
          </a:lstStyle>
          <a:p>
            <a:r>
              <a:rPr lang="de-DE" altLang="de-DE"/>
              <a:t>|  </a:t>
            </a:r>
            <a:fld id="{FD9BFB44-02B7-4F5A-9510-D6A7EC1ADE92}" type="slidenum">
              <a:rPr lang="de-DE" altLang="de-DE"/>
              <a:pPr/>
              <a:t>‹Nr.›</a:t>
            </a:fld>
            <a:endParaRPr lang="de-DE" altLang="de-DE"/>
          </a:p>
        </p:txBody>
      </p:sp>
      <p:pic>
        <p:nvPicPr>
          <p:cNvPr id="5126" name="Picture 6" descr="tud_logo">
            <a:extLst>
              <a:ext uri="{FF2B5EF4-FFF2-40B4-BE49-F238E27FC236}">
                <a16:creationId xmlns:a16="http://schemas.microsoft.com/office/drawing/2014/main" id="{590072C5-8688-49DE-A490-18B1E548B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60363"/>
            <a:ext cx="928688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>
            <a:extLst>
              <a:ext uri="{FF2B5EF4-FFF2-40B4-BE49-F238E27FC236}">
                <a16:creationId xmlns:a16="http://schemas.microsoft.com/office/drawing/2014/main" id="{9318DC75-C84B-4C0F-B4D9-05403E87F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sp>
        <p:nvSpPr>
          <p:cNvPr id="5128" name="Line 8">
            <a:extLst>
              <a:ext uri="{FF2B5EF4-FFF2-40B4-BE49-F238E27FC236}">
                <a16:creationId xmlns:a16="http://schemas.microsoft.com/office/drawing/2014/main" id="{C37880C4-2BBD-4E30-B382-A047EC7AC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29" name="Line 9">
            <a:extLst>
              <a:ext uri="{FF2B5EF4-FFF2-40B4-BE49-F238E27FC236}">
                <a16:creationId xmlns:a16="http://schemas.microsoft.com/office/drawing/2014/main" id="{2599EBF7-9DEC-4FEF-B15E-9E64BA718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849630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130" name="Line 10">
            <a:extLst>
              <a:ext uri="{FF2B5EF4-FFF2-40B4-BE49-F238E27FC236}">
                <a16:creationId xmlns:a16="http://schemas.microsoft.com/office/drawing/2014/main" id="{41EA1A19-A695-42C7-B18B-A764FACF30D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913" y="777875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837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tud_logo">
            <a:extLst>
              <a:ext uri="{FF2B5EF4-FFF2-40B4-BE49-F238E27FC236}">
                <a16:creationId xmlns:a16="http://schemas.microsoft.com/office/drawing/2014/main" id="{234DAB62-2175-4858-AD67-FD349A96E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360363"/>
            <a:ext cx="9350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16EFB971-CED3-415E-A4EE-9417C55F284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88913" y="868521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  <a:cs typeface="+mn-cs"/>
              </a:defRPr>
            </a:lvl1pPr>
          </a:lstStyle>
          <a:p>
            <a:pPr>
              <a:defRPr/>
            </a:pPr>
            <a:fld id="{457AE8EF-E871-46D0-AD98-1F6D460EB5F2}" type="datetime4">
              <a:rPr lang="de-DE"/>
              <a:pPr>
                <a:defRPr/>
              </a:pPr>
              <a:t>27. Januar 2025</a:t>
            </a:fld>
            <a:endParaRPr lang="de-DE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3551BEFF-595F-4814-9A9F-89A6D460C89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8975" y="923925"/>
            <a:ext cx="5461000" cy="3071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6D595CD-BAFD-49BF-861C-6D329C9BFF3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0500" y="4284663"/>
            <a:ext cx="6477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7D9B6B0-3B95-4D8E-9A94-64E186FA48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08163" y="8685213"/>
            <a:ext cx="410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5CA2C80-7CB2-4CFA-B183-9B23BFCE57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13438" y="8685213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1300"/>
              </a:lnSpc>
              <a:defRPr sz="1000">
                <a:latin typeface="Stafford" panose="00000400000000000000" pitchFamily="2" charset="0"/>
              </a:defRPr>
            </a:lvl1pPr>
          </a:lstStyle>
          <a:p>
            <a:r>
              <a:rPr lang="de-DE" altLang="de-DE"/>
              <a:t>|  </a:t>
            </a:r>
            <a:fld id="{E526A819-9FA5-480B-AA80-B0EE2CE4290D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68585946-9504-4C79-A243-8C17C2457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387350"/>
            <a:ext cx="54038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1300"/>
              </a:lnSpc>
              <a:defRPr/>
            </a:pPr>
            <a:endParaRPr lang="de-DE" altLang="de-DE" sz="1000" b="1">
              <a:latin typeface="Stafford" pitchFamily="2" charset="0"/>
            </a:endParaRPr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FECE2218-2F32-4E01-B171-7D5DFCCAD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5B5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/>
          </a:p>
        </p:txBody>
      </p:sp>
      <p:sp>
        <p:nvSpPr>
          <p:cNvPr id="4106" name="Line 10">
            <a:extLst>
              <a:ext uri="{FF2B5EF4-FFF2-40B4-BE49-F238E27FC236}">
                <a16:creationId xmlns:a16="http://schemas.microsoft.com/office/drawing/2014/main" id="{FA59C84D-5D3E-4007-97FD-908FEC98F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360363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7" name="Line 11">
            <a:extLst>
              <a:ext uri="{FF2B5EF4-FFF2-40B4-BE49-F238E27FC236}">
                <a16:creationId xmlns:a16="http://schemas.microsoft.com/office/drawing/2014/main" id="{74D129A1-E2D2-4949-B6C9-C1467FEDAB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78105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8" name="Line 12">
            <a:extLst>
              <a:ext uri="{FF2B5EF4-FFF2-40B4-BE49-F238E27FC236}">
                <a16:creationId xmlns:a16="http://schemas.microsoft.com/office/drawing/2014/main" id="{BE7D3108-39A9-4436-AA29-502561181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" y="8685213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09" name="Line 14">
            <a:extLst>
              <a:ext uri="{FF2B5EF4-FFF2-40B4-BE49-F238E27FC236}">
                <a16:creationId xmlns:a16="http://schemas.microsoft.com/office/drawing/2014/main" id="{479DDD7D-9D8A-4C13-9DEE-A5501FE9E65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913" y="4103688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20323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10000"/>
      </a:spcBef>
      <a:spcAft>
        <a:spcPct val="0"/>
      </a:spcAft>
      <a:defRPr sz="1605" kern="1200">
        <a:solidFill>
          <a:schemeClr val="tx1"/>
        </a:solidFill>
        <a:latin typeface="Bitstream Charter" pitchFamily="2" charset="0"/>
        <a:ea typeface="+mn-ea"/>
        <a:cs typeface="+mn-cs"/>
      </a:defRPr>
    </a:lvl1pPr>
    <a:lvl2pPr marL="611297" algn="l" rtl="0" eaLnBrk="0" fontAlgn="base" hangingPunct="0">
      <a:spcBef>
        <a:spcPct val="10000"/>
      </a:spcBef>
      <a:spcAft>
        <a:spcPct val="0"/>
      </a:spcAft>
      <a:defRPr sz="1605" kern="1200">
        <a:solidFill>
          <a:schemeClr val="tx1"/>
        </a:solidFill>
        <a:latin typeface="Bitstream Charter" pitchFamily="2" charset="0"/>
        <a:ea typeface="+mn-ea"/>
        <a:cs typeface="+mn-cs"/>
      </a:defRPr>
    </a:lvl2pPr>
    <a:lvl3pPr marL="1222593" algn="l" rtl="0" eaLnBrk="0" fontAlgn="base" hangingPunct="0">
      <a:spcBef>
        <a:spcPct val="10000"/>
      </a:spcBef>
      <a:spcAft>
        <a:spcPct val="0"/>
      </a:spcAft>
      <a:defRPr sz="1605" kern="1200">
        <a:solidFill>
          <a:schemeClr val="tx1"/>
        </a:solidFill>
        <a:latin typeface="Bitstream Charter" pitchFamily="2" charset="0"/>
        <a:ea typeface="+mn-ea"/>
        <a:cs typeface="+mn-cs"/>
      </a:defRPr>
    </a:lvl3pPr>
    <a:lvl4pPr marL="1833890" algn="l" rtl="0" eaLnBrk="0" fontAlgn="base" hangingPunct="0">
      <a:spcBef>
        <a:spcPct val="10000"/>
      </a:spcBef>
      <a:spcAft>
        <a:spcPct val="0"/>
      </a:spcAft>
      <a:defRPr sz="1605" kern="1200">
        <a:solidFill>
          <a:schemeClr val="tx1"/>
        </a:solidFill>
        <a:latin typeface="Bitstream Charter" pitchFamily="2" charset="0"/>
        <a:ea typeface="+mn-ea"/>
        <a:cs typeface="+mn-cs"/>
      </a:defRPr>
    </a:lvl4pPr>
    <a:lvl5pPr marL="2445187" algn="l" rtl="0" eaLnBrk="0" fontAlgn="base" hangingPunct="0">
      <a:spcBef>
        <a:spcPct val="10000"/>
      </a:spcBef>
      <a:spcAft>
        <a:spcPct val="0"/>
      </a:spcAft>
      <a:defRPr sz="1605" kern="1200">
        <a:solidFill>
          <a:schemeClr val="tx1"/>
        </a:solidFill>
        <a:latin typeface="Bitstream Charter" pitchFamily="2" charset="0"/>
        <a:ea typeface="+mn-ea"/>
        <a:cs typeface="+mn-cs"/>
      </a:defRPr>
    </a:lvl5pPr>
    <a:lvl6pPr marL="3056484" algn="l" defTabSz="1222593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6pPr>
    <a:lvl7pPr marL="3667780" algn="l" defTabSz="1222593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7pPr>
    <a:lvl8pPr marL="4279076" algn="l" defTabSz="1222593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8pPr>
    <a:lvl9pPr marL="4890374" algn="l" defTabSz="1222593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8975" y="923925"/>
            <a:ext cx="546100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/>
              <a:t>Alles über halos (?)</a:t>
            </a:r>
          </a:p>
          <a:p>
            <a:r>
              <a:rPr lang="de-DE" sz="1200"/>
              <a:t>(Von Tanihata an)</a:t>
            </a:r>
          </a:p>
          <a:p>
            <a:r>
              <a:rPr lang="de-DE" sz="1200"/>
              <a:t>Laserspektroskopie, He, Li, Be </a:t>
            </a:r>
            <a:r>
              <a:rPr lang="de-DE" sz="1200">
                <a:sym typeface="Wingdings" panose="05000000000000000000" pitchFamily="2" charset="2"/>
              </a:rPr>
              <a:t> Konsequente Erweiterung auf das nächstschwerere System</a:t>
            </a:r>
          </a:p>
          <a:p>
            <a:r>
              <a:rPr lang="de-DE" sz="1200">
                <a:sym typeface="Wingdings" panose="05000000000000000000" pitchFamily="2" charset="2"/>
              </a:rPr>
              <a:t>Ideales tool, um Kerngrößen modellunabhängig zu bestimmen.. –B8</a:t>
            </a:r>
            <a:endParaRPr lang="de-DE" sz="1200"/>
          </a:p>
          <a:p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65B079B-E513-489A-8A1B-D7C78493EA86}" type="datetime4">
              <a:rPr lang="de-DE" smtClean="0"/>
              <a:pPr/>
              <a:t>27. Januar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  </a:t>
            </a:r>
            <a:fld id="{C36AA9A4-5D0B-4134-89A6-D8B9DAA4F25C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236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still </a:t>
            </a:r>
            <a:r>
              <a:rPr lang="de-DE" dirty="0" err="1"/>
              <a:t>problems</a:t>
            </a:r>
            <a:r>
              <a:rPr lang="de-DE" dirty="0"/>
              <a:t> but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expect</a:t>
            </a:r>
            <a:r>
              <a:rPr lang="de-DE" dirty="0"/>
              <a:t> </a:t>
            </a:r>
            <a:r>
              <a:rPr lang="de-DE" dirty="0" err="1"/>
              <a:t>Pachucki</a:t>
            </a:r>
            <a:r>
              <a:rPr lang="de-DE" dirty="0"/>
              <a:t> et al.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solve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 at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)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57AE8EF-E871-46D0-AD98-1F6D460EB5F2}" type="datetime4">
              <a:rPr lang="de-DE" smtClean="0"/>
              <a:pPr>
                <a:defRPr/>
              </a:pPr>
              <a:t>27. Januar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de-DE"/>
              <a:t>|  </a:t>
            </a:r>
            <a:fld id="{E526A819-9FA5-480B-AA80-B0EE2CE4290D}" type="slidenum">
              <a:rPr lang="de-DE" altLang="de-DE" smtClean="0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44710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still </a:t>
            </a:r>
            <a:r>
              <a:rPr lang="de-DE" dirty="0" err="1"/>
              <a:t>problems</a:t>
            </a:r>
            <a:r>
              <a:rPr lang="de-DE" dirty="0"/>
              <a:t> but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expect</a:t>
            </a:r>
            <a:r>
              <a:rPr lang="de-DE" dirty="0"/>
              <a:t> </a:t>
            </a:r>
            <a:r>
              <a:rPr lang="de-DE" dirty="0" err="1"/>
              <a:t>Pachucki</a:t>
            </a:r>
            <a:r>
              <a:rPr lang="de-DE" dirty="0"/>
              <a:t> et al.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solve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problem</a:t>
            </a:r>
            <a:r>
              <a:rPr lang="de-DE" dirty="0"/>
              <a:t> at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)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57AE8EF-E871-46D0-AD98-1F6D460EB5F2}" type="datetime4">
              <a:rPr lang="de-DE" smtClean="0"/>
              <a:pPr>
                <a:defRPr/>
              </a:pPr>
              <a:t>27. Januar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de-DE"/>
              <a:t>|  </a:t>
            </a:r>
            <a:fld id="{E526A819-9FA5-480B-AA80-B0EE2CE4290D}" type="slidenum">
              <a:rPr lang="de-DE" altLang="de-DE" smtClean="0"/>
              <a:pPr/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39646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457AE8EF-E871-46D0-AD98-1F6D460EB5F2}" type="datetime4">
              <a:rPr lang="de-DE" smtClean="0"/>
              <a:pPr>
                <a:defRPr/>
              </a:pPr>
              <a:t>27. Januar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de-DE"/>
              <a:t>|  </a:t>
            </a:r>
            <a:fld id="{E526A819-9FA5-480B-AA80-B0EE2CE4290D}" type="slidenum">
              <a:rPr lang="de-DE" altLang="de-DE" smtClean="0"/>
              <a:pPr/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81587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457AE8EF-E871-46D0-AD98-1F6D460EB5F2}" type="datetime4">
              <a:rPr lang="de-DE" smtClean="0"/>
              <a:pPr>
                <a:defRPr/>
              </a:pPr>
              <a:t>27. Januar 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de-DE"/>
              <a:t>|  </a:t>
            </a:r>
            <a:fld id="{E526A819-9FA5-480B-AA80-B0EE2CE4290D}" type="slidenum">
              <a:rPr lang="de-DE" altLang="de-DE" smtClean="0"/>
              <a:pPr/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8158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AC98F4B-0F8B-4A71-988D-C71390328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85" y="378884"/>
            <a:ext cx="11715749" cy="2089150"/>
          </a:xfrm>
          <a:prstGeom prst="rect">
            <a:avLst/>
          </a:prstGeom>
          <a:solidFill>
            <a:srgbClr val="9C1C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3C98749-4023-42AD-AE3A-55643258CE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9185" y="207433"/>
            <a:ext cx="11715749" cy="146051"/>
          </a:xfrm>
          <a:prstGeom prst="rect">
            <a:avLst/>
          </a:prstGeom>
          <a:solidFill>
            <a:srgbClr val="9C1C26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>
              <a:cs typeface="Tahoma" pitchFamily="34" charset="0"/>
            </a:endParaRPr>
          </a:p>
        </p:txBody>
      </p:sp>
      <p:sp>
        <p:nvSpPr>
          <p:cNvPr id="7" name="Line 14">
            <a:extLst>
              <a:ext uri="{FF2B5EF4-FFF2-40B4-BE49-F238E27FC236}">
                <a16:creationId xmlns:a16="http://schemas.microsoft.com/office/drawing/2014/main" id="{11AA16B0-9512-4673-88DC-53A41D5D20C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39185" y="2468034"/>
            <a:ext cx="11715749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Line 15">
            <a:extLst>
              <a:ext uri="{FF2B5EF4-FFF2-40B4-BE49-F238E27FC236}">
                <a16:creationId xmlns:a16="http://schemas.microsoft.com/office/drawing/2014/main" id="{A0ED927A-FA80-4894-87F9-6E781C5FD02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99457" y="6342392"/>
            <a:ext cx="10755477" cy="24541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14">
            <a:extLst>
              <a:ext uri="{FF2B5EF4-FFF2-40B4-BE49-F238E27FC236}">
                <a16:creationId xmlns:a16="http://schemas.microsoft.com/office/drawing/2014/main" id="{490DDCD5-9538-4201-817E-E5A1A39DA8F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39185" y="381000"/>
            <a:ext cx="11715749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9E799F22-779D-4E5F-85E6-D168D6F0E2FB}"/>
              </a:ext>
            </a:extLst>
          </p:cNvPr>
          <p:cNvSpPr txBox="1">
            <a:spLocks/>
          </p:cNvSpPr>
          <p:nvPr userDrawn="1"/>
        </p:nvSpPr>
        <p:spPr>
          <a:xfrm>
            <a:off x="1199458" y="6405034"/>
            <a:ext cx="8611295" cy="28928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323" dirty="0">
                <a:cs typeface="Tahoma" panose="020B0604030504040204" pitchFamily="34" charset="0"/>
              </a:rPr>
              <a:t>Fachbereich Physik  |  Institut für Kernphysik |  Prof. W. Nörtershäuser</a:t>
            </a:r>
          </a:p>
          <a:p>
            <a:pPr eaLnBrk="1" hangingPunct="1"/>
            <a:endParaRPr lang="de-DE" altLang="de-DE" sz="1323" dirty="0">
              <a:cs typeface="Tahoma" panose="020B0604030504040204" pitchFamily="34" charset="0"/>
            </a:endParaRPr>
          </a:p>
        </p:txBody>
      </p:sp>
      <p:pic>
        <p:nvPicPr>
          <p:cNvPr id="11" name="Picture 9" descr="tud_logo">
            <a:extLst>
              <a:ext uri="{FF2B5EF4-FFF2-40B4-BE49-F238E27FC236}">
                <a16:creationId xmlns:a16="http://schemas.microsoft.com/office/drawing/2014/main" id="{41F4CD59-5D99-41B4-B850-54F06089FB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10204452" y="535519"/>
            <a:ext cx="1902883" cy="78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35361" y="1460832"/>
            <a:ext cx="9121013" cy="944563"/>
          </a:xfrm>
        </p:spPr>
        <p:txBody>
          <a:bodyPr t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361201" y="500392"/>
            <a:ext cx="9095177" cy="838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" y="5410232"/>
            <a:ext cx="1068097" cy="134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87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A R&amp;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344" y="260648"/>
            <a:ext cx="9506109" cy="7138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1"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746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45" y="6492876"/>
            <a:ext cx="28448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11089218" y="6607176"/>
            <a:ext cx="971549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3DD849-5874-40B0-9F89-88713C256254}" type="slidenum">
              <a:rPr lang="de-DE" sz="1200" smtClean="0"/>
              <a:pPr>
                <a:defRPr/>
              </a:pPr>
              <a:t>‹Nr.›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097083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344" y="167866"/>
            <a:ext cx="9494461" cy="838200"/>
          </a:xfrm>
        </p:spPr>
        <p:txBody>
          <a:bodyPr/>
          <a:lstStyle>
            <a:lvl1pPr algn="l">
              <a:defRPr sz="2800">
                <a:latin typeface="Frontpage" panose="00000400000000000000" pitchFamily="2" charset="0"/>
                <a:ea typeface="Frontpage" panose="00000400000000000000" pitchFamily="2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0001" y="1620001"/>
            <a:ext cx="9098092" cy="4479943"/>
          </a:xfrm>
        </p:spPr>
        <p:txBody>
          <a:bodyPr/>
          <a:lstStyle>
            <a:lvl1pPr>
              <a:defRPr>
                <a:latin typeface="Charter" panose="02000503060000020004" pitchFamily="2" charset="0"/>
              </a:defRPr>
            </a:lvl1pPr>
            <a:lvl2pPr>
              <a:defRPr>
                <a:latin typeface="Charter" panose="02000503060000020004" pitchFamily="2" charset="0"/>
              </a:defRPr>
            </a:lvl2pPr>
            <a:lvl3pPr>
              <a:defRPr>
                <a:latin typeface="Charter" panose="02000503060000020004" pitchFamily="2" charset="0"/>
              </a:defRPr>
            </a:lvl3pPr>
            <a:lvl4pPr>
              <a:defRPr>
                <a:latin typeface="Charter" panose="02000503060000020004" pitchFamily="2" charset="0"/>
              </a:defRPr>
            </a:lvl4pPr>
            <a:lvl5pPr>
              <a:defRPr>
                <a:latin typeface="Charter" panose="02000503060000020004" pitchFamily="2" charset="0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22614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7679286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9A305794-074A-AF49-8CD8-BE20D68E65A1}" type="datetime1">
              <a:rPr lang="de-DE" smtClean="0"/>
              <a:t>27.01.2025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FB Physik | Institut für Kernphysik | AG Nörtershäuser | Patrick Müller</a:t>
            </a:r>
            <a:endParaRPr lang="de-DE" dirty="0"/>
          </a:p>
        </p:txBody>
      </p:sp>
      <p:pic>
        <p:nvPicPr>
          <p:cNvPr id="11" name="Picture 5" descr="C:\Users\Bernhard\OneDrive\Dokumente\PHD_PC\bor8\presentations\pics\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6764" y="6356350"/>
            <a:ext cx="115231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9FC88C7-0832-4083-A2A6-F8DC259BAF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4495" y="6344672"/>
            <a:ext cx="110243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2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240656" y="1580633"/>
            <a:ext cx="11711997" cy="4479942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FE5F0DD-1A2A-413C-9B3E-6BB6C107E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72160"/>
            <a:ext cx="9505057" cy="8382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04445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353" y="4406903"/>
            <a:ext cx="11713300" cy="1362076"/>
          </a:xfrm>
        </p:spPr>
        <p:txBody>
          <a:bodyPr anchor="t"/>
          <a:lstStyle>
            <a:lvl1pPr algn="l">
              <a:defRPr sz="4234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353" y="2906713"/>
            <a:ext cx="11713300" cy="1500187"/>
          </a:xfrm>
        </p:spPr>
        <p:txBody>
          <a:bodyPr anchor="b"/>
          <a:lstStyle>
            <a:lvl1pPr marL="0" indent="0">
              <a:buNone/>
              <a:defRPr sz="2646"/>
            </a:lvl1pPr>
            <a:lvl2pPr marL="604830" indent="0">
              <a:buNone/>
              <a:defRPr sz="2381"/>
            </a:lvl2pPr>
            <a:lvl3pPr marL="1209660" indent="0">
              <a:buNone/>
              <a:defRPr sz="2116"/>
            </a:lvl3pPr>
            <a:lvl4pPr marL="1814490" indent="0">
              <a:buNone/>
              <a:defRPr sz="1852"/>
            </a:lvl4pPr>
            <a:lvl5pPr marL="2419320" indent="0">
              <a:buNone/>
              <a:defRPr sz="1852"/>
            </a:lvl5pPr>
            <a:lvl6pPr marL="3024150" indent="0">
              <a:buNone/>
              <a:defRPr sz="1852"/>
            </a:lvl6pPr>
            <a:lvl7pPr marL="3628980" indent="0">
              <a:buNone/>
              <a:defRPr sz="1852"/>
            </a:lvl7pPr>
            <a:lvl8pPr marL="4233810" indent="0">
              <a:buNone/>
              <a:defRPr sz="1852"/>
            </a:lvl8pPr>
            <a:lvl9pPr marL="4838640" indent="0">
              <a:buNone/>
              <a:defRPr sz="1852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98801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41496" y="1592264"/>
            <a:ext cx="5809627" cy="4551381"/>
          </a:xfrm>
        </p:spPr>
        <p:txBody>
          <a:bodyPr/>
          <a:lstStyle>
            <a:lvl1pPr marL="0" indent="0">
              <a:defRPr sz="2646"/>
            </a:lvl1pPr>
            <a:lvl2pPr>
              <a:defRPr sz="2646"/>
            </a:lvl2pPr>
            <a:lvl3pPr>
              <a:defRPr sz="2646"/>
            </a:lvl3pPr>
            <a:lvl4pPr>
              <a:defRPr sz="2381"/>
            </a:lvl4pPr>
            <a:lvl5pPr>
              <a:defRPr sz="2381"/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sz="half" idx="10"/>
          </p:nvPr>
        </p:nvSpPr>
        <p:spPr>
          <a:xfrm>
            <a:off x="6218159" y="1592264"/>
            <a:ext cx="5734493" cy="4551381"/>
          </a:xfrm>
        </p:spPr>
        <p:txBody>
          <a:bodyPr/>
          <a:lstStyle>
            <a:lvl1pPr marL="0" indent="0">
              <a:defRPr sz="2646"/>
            </a:lvl1pPr>
            <a:lvl2pPr>
              <a:defRPr sz="2646"/>
            </a:lvl2pPr>
            <a:lvl3pPr>
              <a:defRPr sz="2646"/>
            </a:lvl3pPr>
            <a:lvl4pPr>
              <a:defRPr sz="2381"/>
            </a:lvl4pPr>
            <a:lvl5pPr>
              <a:defRPr sz="2381"/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D5AF8F0-39C8-49FD-86EE-D1E5034B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72160"/>
            <a:ext cx="9505057" cy="8382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0562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39353" y="1592262"/>
            <a:ext cx="3814280" cy="4648096"/>
          </a:xfrm>
        </p:spPr>
        <p:txBody>
          <a:bodyPr/>
          <a:lstStyle>
            <a:lvl1pPr marL="0" indent="0">
              <a:defRPr sz="2646"/>
            </a:lvl1pPr>
            <a:lvl2pPr>
              <a:defRPr sz="2646"/>
            </a:lvl2pPr>
            <a:lvl3pPr>
              <a:defRPr sz="2646"/>
            </a:lvl3pPr>
            <a:lvl4pPr>
              <a:defRPr sz="2381"/>
            </a:lvl4pPr>
            <a:lvl5pPr>
              <a:defRPr sz="2381"/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0"/>
          </p:nvPr>
        </p:nvSpPr>
        <p:spPr>
          <a:xfrm>
            <a:off x="4175787" y="1592262"/>
            <a:ext cx="3814280" cy="4648096"/>
          </a:xfrm>
        </p:spPr>
        <p:txBody>
          <a:bodyPr/>
          <a:lstStyle>
            <a:lvl1pPr marL="0" indent="0">
              <a:defRPr sz="2646"/>
            </a:lvl1pPr>
            <a:lvl2pPr>
              <a:defRPr sz="2646"/>
            </a:lvl2pPr>
            <a:lvl3pPr>
              <a:defRPr sz="2646"/>
            </a:lvl3pPr>
            <a:lvl4pPr>
              <a:defRPr sz="2381"/>
            </a:lvl4pPr>
            <a:lvl5pPr>
              <a:defRPr sz="2381"/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half" idx="12"/>
          </p:nvPr>
        </p:nvSpPr>
        <p:spPr>
          <a:xfrm>
            <a:off x="8112225" y="1592262"/>
            <a:ext cx="3840427" cy="4648096"/>
          </a:xfrm>
        </p:spPr>
        <p:txBody>
          <a:bodyPr/>
          <a:lstStyle>
            <a:lvl1pPr marL="0" indent="0">
              <a:defRPr sz="2646"/>
            </a:lvl1pPr>
            <a:lvl2pPr>
              <a:defRPr sz="2646"/>
            </a:lvl2pPr>
            <a:lvl3pPr>
              <a:defRPr sz="2646"/>
            </a:lvl3pPr>
            <a:lvl4pPr>
              <a:defRPr sz="2381"/>
            </a:lvl4pPr>
            <a:lvl5pPr>
              <a:defRPr sz="2381"/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70006BB-21EF-4B1E-9603-B5B6AB1B5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72160"/>
            <a:ext cx="9505057" cy="8382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5354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36" y="172160"/>
            <a:ext cx="9505057" cy="8382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2460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447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59831" y="1579609"/>
            <a:ext cx="7392821" cy="4574107"/>
          </a:xfrm>
        </p:spPr>
        <p:txBody>
          <a:bodyPr/>
          <a:lstStyle>
            <a:lvl1pPr>
              <a:defRPr sz="2646"/>
            </a:lvl1pPr>
            <a:lvl2pPr>
              <a:defRPr sz="2646"/>
            </a:lvl2pPr>
            <a:lvl3pPr>
              <a:defRPr sz="2116"/>
            </a:lvl3pPr>
            <a:lvl4pPr>
              <a:defRPr sz="2116"/>
            </a:lvl4pPr>
            <a:lvl5pPr>
              <a:defRPr sz="2116"/>
            </a:lvl5pPr>
            <a:lvl6pPr>
              <a:defRPr sz="2646"/>
            </a:lvl6pPr>
            <a:lvl7pPr>
              <a:defRPr sz="2646"/>
            </a:lvl7pPr>
            <a:lvl8pPr>
              <a:defRPr sz="2646"/>
            </a:lvl8pPr>
            <a:lvl9pPr>
              <a:defRPr sz="2646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9353" y="1579609"/>
            <a:ext cx="4196145" cy="4574107"/>
          </a:xfrm>
        </p:spPr>
        <p:txBody>
          <a:bodyPr/>
          <a:lstStyle>
            <a:lvl1pPr marL="0" indent="0">
              <a:buNone/>
              <a:defRPr sz="2646"/>
            </a:lvl1pPr>
            <a:lvl2pPr marL="604830" indent="0">
              <a:buNone/>
              <a:defRPr sz="1588"/>
            </a:lvl2pPr>
            <a:lvl3pPr marL="1209660" indent="0">
              <a:buNone/>
              <a:defRPr sz="1323"/>
            </a:lvl3pPr>
            <a:lvl4pPr marL="1814490" indent="0">
              <a:buNone/>
              <a:defRPr sz="1191"/>
            </a:lvl4pPr>
            <a:lvl5pPr marL="2419320" indent="0">
              <a:buNone/>
              <a:defRPr sz="1191"/>
            </a:lvl5pPr>
            <a:lvl6pPr marL="3024150" indent="0">
              <a:buNone/>
              <a:defRPr sz="1191"/>
            </a:lvl6pPr>
            <a:lvl7pPr marL="3628980" indent="0">
              <a:buNone/>
              <a:defRPr sz="1191"/>
            </a:lvl7pPr>
            <a:lvl8pPr marL="4233810" indent="0">
              <a:buNone/>
              <a:defRPr sz="1191"/>
            </a:lvl8pPr>
            <a:lvl9pPr marL="4838640" indent="0">
              <a:buNone/>
              <a:defRPr sz="1191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19336" y="188640"/>
            <a:ext cx="9912088" cy="8382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8300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46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1580742"/>
            <a:ext cx="7315200" cy="3110745"/>
          </a:xfrm>
        </p:spPr>
        <p:txBody>
          <a:bodyPr/>
          <a:lstStyle>
            <a:lvl1pPr marL="0" indent="0">
              <a:buNone/>
              <a:defRPr sz="4234"/>
            </a:lvl1pPr>
            <a:lvl2pPr marL="604830" indent="0">
              <a:buNone/>
              <a:defRPr sz="3704"/>
            </a:lvl2pPr>
            <a:lvl3pPr marL="1209660" indent="0">
              <a:buNone/>
              <a:defRPr sz="3175"/>
            </a:lvl3pPr>
            <a:lvl4pPr marL="1814490" indent="0">
              <a:buNone/>
              <a:defRPr sz="2646"/>
            </a:lvl4pPr>
            <a:lvl5pPr marL="2419320" indent="0">
              <a:buNone/>
              <a:defRPr sz="2646"/>
            </a:lvl5pPr>
            <a:lvl6pPr marL="3024150" indent="0">
              <a:buNone/>
              <a:defRPr sz="2646"/>
            </a:lvl6pPr>
            <a:lvl7pPr marL="3628980" indent="0">
              <a:buNone/>
              <a:defRPr sz="2646"/>
            </a:lvl7pPr>
            <a:lvl8pPr marL="4233810" indent="0">
              <a:buNone/>
              <a:defRPr sz="2646"/>
            </a:lvl8pPr>
            <a:lvl9pPr marL="4838640" indent="0">
              <a:buNone/>
              <a:defRPr sz="2646"/>
            </a:lvl9pPr>
          </a:lstStyle>
          <a:p>
            <a:pPr lvl="0"/>
            <a:r>
              <a:rPr lang="de-DE" noProof="0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52"/>
            </a:lvl1pPr>
            <a:lvl2pPr marL="604830" indent="0">
              <a:buNone/>
              <a:defRPr sz="1588"/>
            </a:lvl2pPr>
            <a:lvl3pPr marL="1209660" indent="0">
              <a:buNone/>
              <a:defRPr sz="1323"/>
            </a:lvl3pPr>
            <a:lvl4pPr marL="1814490" indent="0">
              <a:buNone/>
              <a:defRPr sz="1191"/>
            </a:lvl4pPr>
            <a:lvl5pPr marL="2419320" indent="0">
              <a:buNone/>
              <a:defRPr sz="1191"/>
            </a:lvl5pPr>
            <a:lvl6pPr marL="3024150" indent="0">
              <a:buNone/>
              <a:defRPr sz="1191"/>
            </a:lvl6pPr>
            <a:lvl7pPr marL="3628980" indent="0">
              <a:buNone/>
              <a:defRPr sz="1191"/>
            </a:lvl7pPr>
            <a:lvl8pPr marL="4233810" indent="0">
              <a:buNone/>
              <a:defRPr sz="1191"/>
            </a:lvl8pPr>
            <a:lvl9pPr marL="4838640" indent="0">
              <a:buNone/>
              <a:defRPr sz="119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749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>
            <a:extLst>
              <a:ext uri="{FF2B5EF4-FFF2-40B4-BE49-F238E27FC236}">
                <a16:creationId xmlns:a16="http://schemas.microsoft.com/office/drawing/2014/main" id="{B2DEF7C5-B626-40CA-B486-B13B74877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87" y="494628"/>
            <a:ext cx="11618383" cy="108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>
              <a:cs typeface="Tahoma" pitchFamily="34" charset="0"/>
            </a:endParaRP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96E5FFDE-73FA-426A-BD9A-6BF3A48A7F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9336" y="167866"/>
            <a:ext cx="956646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33CAAF0B-E9E2-4AE6-BCFB-F078FFB381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5" y="1604434"/>
            <a:ext cx="1171574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9" name="Rectangle 8">
            <a:extLst>
              <a:ext uri="{FF2B5EF4-FFF2-40B4-BE49-F238E27FC236}">
                <a16:creationId xmlns:a16="http://schemas.microsoft.com/office/drawing/2014/main" id="{C39D8E94-3E00-4FF9-8B43-C582B880E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256"/>
            <a:ext cx="12191999" cy="106534"/>
          </a:xfrm>
          <a:prstGeom prst="rect">
            <a:avLst/>
          </a:prstGeom>
          <a:solidFill>
            <a:srgbClr val="9C1C26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>
              <a:cs typeface="Tahoma" pitchFamily="34" charset="0"/>
            </a:endParaRPr>
          </a:p>
        </p:txBody>
      </p:sp>
      <p:sp>
        <p:nvSpPr>
          <p:cNvPr id="1030" name="Line 14">
            <a:extLst>
              <a:ext uri="{FF2B5EF4-FFF2-40B4-BE49-F238E27FC236}">
                <a16:creationId xmlns:a16="http://schemas.microsoft.com/office/drawing/2014/main" id="{3B5E8B18-6027-4A8B-8190-561D29818DE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43464"/>
            <a:ext cx="12191999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Line 14">
            <a:extLst>
              <a:ext uri="{FF2B5EF4-FFF2-40B4-BE49-F238E27FC236}">
                <a16:creationId xmlns:a16="http://schemas.microsoft.com/office/drawing/2014/main" id="{0C417082-CF6F-4F56-B626-BCDDC5D90054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0" y="126492"/>
            <a:ext cx="12191999" cy="215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3" name="Picture 5" descr="C:\Users\Bernhard\OneDrive\Dokumente\PHD_PC\bor8\presentations\pics\logo.png">
            <a:extLst>
              <a:ext uri="{FF2B5EF4-FFF2-40B4-BE49-F238E27FC236}">
                <a16:creationId xmlns:a16="http://schemas.microsoft.com/office/drawing/2014/main" id="{BBFD67E3-3556-4C27-8339-0E5F58AC3D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340" y="220685"/>
            <a:ext cx="2110659" cy="6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9" r:id="rId10"/>
    <p:sldLayoutId id="2147483680" r:id="rId11"/>
    <p:sldLayoutId id="2147483681" r:id="rId12"/>
    <p:sldLayoutId id="2147483682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75" b="1">
          <a:solidFill>
            <a:schemeClr val="tx1"/>
          </a:solidFill>
          <a:latin typeface="Arial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75" b="1">
          <a:solidFill>
            <a:schemeClr val="tx1"/>
          </a:solidFill>
          <a:latin typeface="Arial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75" b="1">
          <a:solidFill>
            <a:schemeClr val="tx1"/>
          </a:solidFill>
          <a:latin typeface="Arial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75" b="1">
          <a:solidFill>
            <a:schemeClr val="tx1"/>
          </a:solidFill>
          <a:latin typeface="Arial" charset="0"/>
          <a:cs typeface="Tahoma" pitchFamily="34" charset="0"/>
        </a:defRPr>
      </a:lvl5pPr>
      <a:lvl6pPr marL="604830" algn="l" rtl="0" eaLnBrk="1" fontAlgn="base" hangingPunct="1">
        <a:spcBef>
          <a:spcPct val="0"/>
        </a:spcBef>
        <a:spcAft>
          <a:spcPct val="0"/>
        </a:spcAft>
        <a:defRPr sz="3175" b="1">
          <a:solidFill>
            <a:schemeClr val="tx1"/>
          </a:solidFill>
          <a:latin typeface="Arial" charset="0"/>
        </a:defRPr>
      </a:lvl6pPr>
      <a:lvl7pPr marL="1209660" algn="l" rtl="0" eaLnBrk="1" fontAlgn="base" hangingPunct="1">
        <a:spcBef>
          <a:spcPct val="0"/>
        </a:spcBef>
        <a:spcAft>
          <a:spcPct val="0"/>
        </a:spcAft>
        <a:defRPr sz="3175" b="1">
          <a:solidFill>
            <a:schemeClr val="tx1"/>
          </a:solidFill>
          <a:latin typeface="Arial" charset="0"/>
        </a:defRPr>
      </a:lvl7pPr>
      <a:lvl8pPr marL="1814490" algn="l" rtl="0" eaLnBrk="1" fontAlgn="base" hangingPunct="1">
        <a:spcBef>
          <a:spcPct val="0"/>
        </a:spcBef>
        <a:spcAft>
          <a:spcPct val="0"/>
        </a:spcAft>
        <a:defRPr sz="3175" b="1">
          <a:solidFill>
            <a:schemeClr val="tx1"/>
          </a:solidFill>
          <a:latin typeface="Arial" charset="0"/>
        </a:defRPr>
      </a:lvl8pPr>
      <a:lvl9pPr marL="2419320" algn="l" rtl="0" eaLnBrk="1" fontAlgn="base" hangingPunct="1">
        <a:spcBef>
          <a:spcPct val="0"/>
        </a:spcBef>
        <a:spcAft>
          <a:spcPct val="0"/>
        </a:spcAft>
        <a:defRPr sz="3175" b="1">
          <a:solidFill>
            <a:schemeClr val="tx1"/>
          </a:solidFill>
          <a:latin typeface="Arial" charset="0"/>
        </a:defRPr>
      </a:lvl9pPr>
    </p:titleStyle>
    <p:bodyStyle>
      <a:lvl1pPr marL="237312" indent="-237312" algn="l" rtl="0" eaLnBrk="0" fontAlgn="base" hangingPunct="0">
        <a:lnSpc>
          <a:spcPct val="130000"/>
        </a:lnSpc>
        <a:spcBef>
          <a:spcPts val="265"/>
        </a:spcBef>
        <a:spcAft>
          <a:spcPts val="298"/>
        </a:spcAft>
        <a:buFont typeface="Wingdings" panose="05000000000000000000" pitchFamily="2" charset="2"/>
        <a:defRPr sz="2646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237312" indent="-235212" algn="l" rtl="0" eaLnBrk="0" fontAlgn="base" hangingPunct="0">
        <a:lnSpc>
          <a:spcPct val="130000"/>
        </a:lnSpc>
        <a:spcBef>
          <a:spcPts val="265"/>
        </a:spcBef>
        <a:spcAft>
          <a:spcPts val="298"/>
        </a:spcAft>
        <a:buFont typeface="Wingdings" panose="05000000000000000000" pitchFamily="2" charset="2"/>
        <a:buChar char="§"/>
        <a:defRPr sz="2646">
          <a:solidFill>
            <a:schemeClr val="tx1"/>
          </a:solidFill>
          <a:latin typeface="+mn-lt"/>
          <a:cs typeface="Tahoma" pitchFamily="34" charset="0"/>
        </a:defRPr>
      </a:lvl2pPr>
      <a:lvl3pPr marL="711936" indent="-247812" algn="l" rtl="0" eaLnBrk="0" fontAlgn="base" hangingPunct="0">
        <a:lnSpc>
          <a:spcPct val="130000"/>
        </a:lnSpc>
        <a:spcBef>
          <a:spcPts val="265"/>
        </a:spcBef>
        <a:spcAft>
          <a:spcPts val="298"/>
        </a:spcAft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949247" indent="-228912" algn="l" rtl="0" eaLnBrk="0" fontAlgn="base" hangingPunct="0">
        <a:lnSpc>
          <a:spcPct val="130000"/>
        </a:lnSpc>
        <a:spcBef>
          <a:spcPts val="265"/>
        </a:spcBef>
        <a:spcAft>
          <a:spcPts val="298"/>
        </a:spcAft>
        <a:buFont typeface="Wingdings" panose="05000000000000000000" pitchFamily="2" charset="2"/>
        <a:buChar char="§"/>
        <a:defRPr sz="2116">
          <a:solidFill>
            <a:schemeClr val="tx1"/>
          </a:solidFill>
          <a:latin typeface="+mn-lt"/>
          <a:cs typeface="Tahoma" pitchFamily="34" charset="0"/>
        </a:defRPr>
      </a:lvl4pPr>
      <a:lvl5pPr marL="1201260" indent="-249913" algn="l" rtl="0" eaLnBrk="0" fontAlgn="base" hangingPunct="0">
        <a:lnSpc>
          <a:spcPct val="130000"/>
        </a:lnSpc>
        <a:spcBef>
          <a:spcPts val="265"/>
        </a:spcBef>
        <a:spcAft>
          <a:spcPts val="298"/>
        </a:spcAft>
        <a:buFont typeface="Wingdings" panose="05000000000000000000" pitchFamily="2" charset="2"/>
        <a:buChar char="§"/>
        <a:defRPr sz="2116">
          <a:solidFill>
            <a:schemeClr val="tx1"/>
          </a:solidFill>
          <a:latin typeface="+mn-lt"/>
          <a:cs typeface="Tahoma" pitchFamily="34" charset="0"/>
        </a:defRPr>
      </a:lvl5pPr>
      <a:lvl6pPr marL="1806090" indent="-249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16">
          <a:solidFill>
            <a:schemeClr val="tx1"/>
          </a:solidFill>
          <a:latin typeface="+mn-lt"/>
        </a:defRPr>
      </a:lvl6pPr>
      <a:lvl7pPr marL="2410920" indent="-249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16">
          <a:solidFill>
            <a:schemeClr val="tx1"/>
          </a:solidFill>
          <a:latin typeface="+mn-lt"/>
        </a:defRPr>
      </a:lvl7pPr>
      <a:lvl8pPr marL="3015749" indent="-249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16">
          <a:solidFill>
            <a:schemeClr val="tx1"/>
          </a:solidFill>
          <a:latin typeface="+mn-lt"/>
        </a:defRPr>
      </a:lvl8pPr>
      <a:lvl9pPr marL="3620579" indent="-249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16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604830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2pPr>
      <a:lvl3pPr marL="1209660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3pPr>
      <a:lvl4pPr marL="1814490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2419320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3024150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3628980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4233810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4838640" algn="l" defTabSz="1209660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0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69.png"/><Relationship Id="rId34" Type="http://schemas.openxmlformats.org/officeDocument/2006/relationships/image" Target="../media/image164.png"/><Relationship Id="rId47" Type="http://schemas.openxmlformats.org/officeDocument/2006/relationships/image" Target="../media/image177.png"/><Relationship Id="rId42" Type="http://schemas.openxmlformats.org/officeDocument/2006/relationships/image" Target="../media/image172.png"/><Relationship Id="rId38" Type="http://schemas.openxmlformats.org/officeDocument/2006/relationships/image" Target="../media/image168.png"/><Relationship Id="rId46" Type="http://schemas.openxmlformats.org/officeDocument/2006/relationships/image" Target="../media/image176.png"/><Relationship Id="rId33" Type="http://schemas.openxmlformats.org/officeDocument/2006/relationships/image" Target="../media/image163.png"/><Relationship Id="rId41" Type="http://schemas.openxmlformats.org/officeDocument/2006/relationships/image" Target="../media/image171.png"/><Relationship Id="rId1" Type="http://schemas.openxmlformats.org/officeDocument/2006/relationships/slideLayout" Target="../slideLayouts/slideLayout6.xml"/><Relationship Id="rId32" Type="http://schemas.openxmlformats.org/officeDocument/2006/relationships/image" Target="../media/image162.png"/><Relationship Id="rId40" Type="http://schemas.openxmlformats.org/officeDocument/2006/relationships/image" Target="../media/image170.png"/><Relationship Id="rId37" Type="http://schemas.openxmlformats.org/officeDocument/2006/relationships/image" Target="../media/image167.png"/><Relationship Id="rId45" Type="http://schemas.openxmlformats.org/officeDocument/2006/relationships/image" Target="../media/image175.png"/><Relationship Id="rId36" Type="http://schemas.openxmlformats.org/officeDocument/2006/relationships/image" Target="../media/image166.png"/><Relationship Id="rId31" Type="http://schemas.openxmlformats.org/officeDocument/2006/relationships/image" Target="../media/image161.png"/><Relationship Id="rId44" Type="http://schemas.openxmlformats.org/officeDocument/2006/relationships/image" Target="../media/image174.png"/><Relationship Id="rId35" Type="http://schemas.openxmlformats.org/officeDocument/2006/relationships/image" Target="../media/image165.png"/><Relationship Id="rId43" Type="http://schemas.openxmlformats.org/officeDocument/2006/relationships/image" Target="../media/image173.png"/><Relationship Id="rId48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8.png"/><Relationship Id="rId5" Type="http://schemas.openxmlformats.org/officeDocument/2006/relationships/tags" Target="../tags/tag5.xml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tags" Target="../tags/tag4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Relationship Id="rId9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chart" Target="../charts/chart1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svg"/><Relationship Id="rId18" Type="http://schemas.openxmlformats.org/officeDocument/2006/relationships/image" Target="../media/image137.png"/><Relationship Id="rId3" Type="http://schemas.openxmlformats.org/officeDocument/2006/relationships/image" Target="../media/image122.svg"/><Relationship Id="rId7" Type="http://schemas.openxmlformats.org/officeDocument/2006/relationships/image" Target="../media/image126.svg"/><Relationship Id="rId12" Type="http://schemas.openxmlformats.org/officeDocument/2006/relationships/image" Target="../media/image131.png"/><Relationship Id="rId17" Type="http://schemas.openxmlformats.org/officeDocument/2006/relationships/image" Target="../media/image136.svg"/><Relationship Id="rId2" Type="http://schemas.openxmlformats.org/officeDocument/2006/relationships/image" Target="../media/image121.pn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11" Type="http://schemas.openxmlformats.org/officeDocument/2006/relationships/image" Target="../media/image130.svg"/><Relationship Id="rId5" Type="http://schemas.openxmlformats.org/officeDocument/2006/relationships/image" Target="../media/image124.svg"/><Relationship Id="rId15" Type="http://schemas.openxmlformats.org/officeDocument/2006/relationships/image" Target="../media/image134.svg"/><Relationship Id="rId10" Type="http://schemas.openxmlformats.org/officeDocument/2006/relationships/image" Target="../media/image129.png"/><Relationship Id="rId19" Type="http://schemas.openxmlformats.org/officeDocument/2006/relationships/image" Target="../media/image138.svg"/><Relationship Id="rId4" Type="http://schemas.openxmlformats.org/officeDocument/2006/relationships/image" Target="../media/image123.png"/><Relationship Id="rId9" Type="http://schemas.openxmlformats.org/officeDocument/2006/relationships/image" Target="../media/image128.svg"/><Relationship Id="rId14" Type="http://schemas.openxmlformats.org/officeDocument/2006/relationships/image" Target="../media/image13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svg"/><Relationship Id="rId18" Type="http://schemas.openxmlformats.org/officeDocument/2006/relationships/image" Target="../media/image155.png"/><Relationship Id="rId3" Type="http://schemas.openxmlformats.org/officeDocument/2006/relationships/image" Target="../media/image140.svg"/><Relationship Id="rId7" Type="http://schemas.openxmlformats.org/officeDocument/2006/relationships/image" Target="../media/image144.svg"/><Relationship Id="rId12" Type="http://schemas.openxmlformats.org/officeDocument/2006/relationships/image" Target="../media/image149.png"/><Relationship Id="rId17" Type="http://schemas.openxmlformats.org/officeDocument/2006/relationships/image" Target="../media/image154.svg"/><Relationship Id="rId2" Type="http://schemas.openxmlformats.org/officeDocument/2006/relationships/image" Target="../media/image139.png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png"/><Relationship Id="rId11" Type="http://schemas.openxmlformats.org/officeDocument/2006/relationships/image" Target="../media/image148.svg"/><Relationship Id="rId5" Type="http://schemas.openxmlformats.org/officeDocument/2006/relationships/image" Target="../media/image142.svg"/><Relationship Id="rId15" Type="http://schemas.openxmlformats.org/officeDocument/2006/relationships/image" Target="../media/image152.svg"/><Relationship Id="rId10" Type="http://schemas.openxmlformats.org/officeDocument/2006/relationships/image" Target="../media/image147.png"/><Relationship Id="rId19" Type="http://schemas.openxmlformats.org/officeDocument/2006/relationships/image" Target="../media/image156.svg"/><Relationship Id="rId4" Type="http://schemas.openxmlformats.org/officeDocument/2006/relationships/image" Target="../media/image141.png"/><Relationship Id="rId9" Type="http://schemas.openxmlformats.org/officeDocument/2006/relationships/image" Target="../media/image146.svg"/><Relationship Id="rId14" Type="http://schemas.openxmlformats.org/officeDocument/2006/relationships/image" Target="../media/image1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9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78.png"/><Relationship Id="rId5" Type="http://schemas.openxmlformats.org/officeDocument/2006/relationships/image" Target="../media/image161.tmp"/><Relationship Id="rId4" Type="http://schemas.openxmlformats.org/officeDocument/2006/relationships/image" Target="../media/image160.png"/><Relationship Id="rId9" Type="http://schemas.openxmlformats.org/officeDocument/2006/relationships/image" Target="../media/image18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8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svg"/><Relationship Id="rId18" Type="http://schemas.openxmlformats.org/officeDocument/2006/relationships/image" Target="../media/image137.png"/><Relationship Id="rId3" Type="http://schemas.openxmlformats.org/officeDocument/2006/relationships/image" Target="../media/image122.svg"/><Relationship Id="rId7" Type="http://schemas.openxmlformats.org/officeDocument/2006/relationships/image" Target="../media/image126.svg"/><Relationship Id="rId12" Type="http://schemas.openxmlformats.org/officeDocument/2006/relationships/image" Target="../media/image131.png"/><Relationship Id="rId17" Type="http://schemas.openxmlformats.org/officeDocument/2006/relationships/image" Target="../media/image136.svg"/><Relationship Id="rId2" Type="http://schemas.openxmlformats.org/officeDocument/2006/relationships/image" Target="../media/image121.pn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11" Type="http://schemas.openxmlformats.org/officeDocument/2006/relationships/image" Target="../media/image130.svg"/><Relationship Id="rId5" Type="http://schemas.openxmlformats.org/officeDocument/2006/relationships/image" Target="../media/image124.svg"/><Relationship Id="rId15" Type="http://schemas.openxmlformats.org/officeDocument/2006/relationships/image" Target="../media/image134.svg"/><Relationship Id="rId10" Type="http://schemas.openxmlformats.org/officeDocument/2006/relationships/image" Target="../media/image129.png"/><Relationship Id="rId19" Type="http://schemas.openxmlformats.org/officeDocument/2006/relationships/image" Target="../media/image138.svg"/><Relationship Id="rId4" Type="http://schemas.openxmlformats.org/officeDocument/2006/relationships/image" Target="../media/image123.png"/><Relationship Id="rId9" Type="http://schemas.openxmlformats.org/officeDocument/2006/relationships/image" Target="../media/image128.svg"/><Relationship Id="rId1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svg"/><Relationship Id="rId18" Type="http://schemas.openxmlformats.org/officeDocument/2006/relationships/image" Target="../media/image155.png"/><Relationship Id="rId3" Type="http://schemas.openxmlformats.org/officeDocument/2006/relationships/image" Target="../media/image140.svg"/><Relationship Id="rId7" Type="http://schemas.openxmlformats.org/officeDocument/2006/relationships/image" Target="../media/image144.svg"/><Relationship Id="rId12" Type="http://schemas.openxmlformats.org/officeDocument/2006/relationships/image" Target="../media/image149.png"/><Relationship Id="rId17" Type="http://schemas.openxmlformats.org/officeDocument/2006/relationships/image" Target="../media/image154.svg"/><Relationship Id="rId2" Type="http://schemas.openxmlformats.org/officeDocument/2006/relationships/image" Target="../media/image139.png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png"/><Relationship Id="rId11" Type="http://schemas.openxmlformats.org/officeDocument/2006/relationships/image" Target="../media/image148.svg"/><Relationship Id="rId5" Type="http://schemas.openxmlformats.org/officeDocument/2006/relationships/image" Target="../media/image142.svg"/><Relationship Id="rId15" Type="http://schemas.openxmlformats.org/officeDocument/2006/relationships/image" Target="../media/image152.svg"/><Relationship Id="rId10" Type="http://schemas.openxmlformats.org/officeDocument/2006/relationships/image" Target="../media/image147.png"/><Relationship Id="rId19" Type="http://schemas.openxmlformats.org/officeDocument/2006/relationships/image" Target="../media/image156.svg"/><Relationship Id="rId4" Type="http://schemas.openxmlformats.org/officeDocument/2006/relationships/image" Target="../media/image141.png"/><Relationship Id="rId9" Type="http://schemas.openxmlformats.org/officeDocument/2006/relationships/image" Target="../media/image146.svg"/><Relationship Id="rId14" Type="http://schemas.openxmlformats.org/officeDocument/2006/relationships/image" Target="../media/image151.png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90.png"/><Relationship Id="rId12" Type="http://schemas.openxmlformats.org/officeDocument/2006/relationships/image" Target="../media/image1780.png"/><Relationship Id="rId7" Type="http://schemas.openxmlformats.org/officeDocument/2006/relationships/image" Target="../media/image1520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600.png"/><Relationship Id="rId6" Type="http://schemas.openxmlformats.org/officeDocument/2006/relationships/image" Target="../media/image1510.png"/><Relationship Id="rId5" Type="http://schemas.openxmlformats.org/officeDocument/2006/relationships/image" Target="../media/image1501.png"/><Relationship Id="rId10" Type="http://schemas.openxmlformats.org/officeDocument/2006/relationships/image" Target="../media/image1590.png"/></Relationships>
</file>

<file path=ppt/slides/_rels/slide52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69.png"/><Relationship Id="rId34" Type="http://schemas.openxmlformats.org/officeDocument/2006/relationships/image" Target="../media/image164.png"/><Relationship Id="rId47" Type="http://schemas.openxmlformats.org/officeDocument/2006/relationships/image" Target="../media/image177.png"/><Relationship Id="rId42" Type="http://schemas.openxmlformats.org/officeDocument/2006/relationships/image" Target="../media/image172.png"/><Relationship Id="rId38" Type="http://schemas.openxmlformats.org/officeDocument/2006/relationships/image" Target="../media/image168.png"/><Relationship Id="rId46" Type="http://schemas.openxmlformats.org/officeDocument/2006/relationships/image" Target="../media/image176.png"/><Relationship Id="rId33" Type="http://schemas.openxmlformats.org/officeDocument/2006/relationships/image" Target="../media/image163.png"/><Relationship Id="rId41" Type="http://schemas.openxmlformats.org/officeDocument/2006/relationships/image" Target="../media/image171.png"/><Relationship Id="rId1" Type="http://schemas.openxmlformats.org/officeDocument/2006/relationships/slideLayout" Target="../slideLayouts/slideLayout6.xml"/><Relationship Id="rId32" Type="http://schemas.openxmlformats.org/officeDocument/2006/relationships/image" Target="../media/image162.png"/><Relationship Id="rId40" Type="http://schemas.openxmlformats.org/officeDocument/2006/relationships/image" Target="../media/image170.png"/><Relationship Id="rId37" Type="http://schemas.openxmlformats.org/officeDocument/2006/relationships/image" Target="../media/image167.png"/><Relationship Id="rId45" Type="http://schemas.openxmlformats.org/officeDocument/2006/relationships/image" Target="../media/image175.png"/><Relationship Id="rId36" Type="http://schemas.openxmlformats.org/officeDocument/2006/relationships/image" Target="../media/image166.png"/><Relationship Id="rId31" Type="http://schemas.openxmlformats.org/officeDocument/2006/relationships/image" Target="../media/image161.png"/><Relationship Id="rId44" Type="http://schemas.openxmlformats.org/officeDocument/2006/relationships/image" Target="../media/image174.png"/><Relationship Id="rId35" Type="http://schemas.openxmlformats.org/officeDocument/2006/relationships/image" Target="../media/image165.png"/><Relationship Id="rId43" Type="http://schemas.openxmlformats.org/officeDocument/2006/relationships/image" Target="../media/image173.png"/><Relationship Id="rId48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9.xml"/><Relationship Id="rId7" Type="http://schemas.openxmlformats.org/officeDocument/2006/relationships/image" Target="../media/image3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2.xml"/><Relationship Id="rId7" Type="http://schemas.openxmlformats.org/officeDocument/2006/relationships/image" Target="../media/image3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el 2">
            <a:extLst>
              <a:ext uri="{FF2B5EF4-FFF2-40B4-BE49-F238E27FC236}">
                <a16:creationId xmlns:a16="http://schemas.microsoft.com/office/drawing/2014/main" id="{FEED4CEC-8ED3-450F-B059-95ECB8415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247" y="404664"/>
            <a:ext cx="9649709" cy="2142997"/>
          </a:xfrm>
        </p:spPr>
        <p:txBody>
          <a:bodyPr/>
          <a:lstStyle/>
          <a:p>
            <a:pPr eaLnBrk="1" hangingPunct="1"/>
            <a:r>
              <a:rPr lang="en-US" dirty="0"/>
              <a:t>Charge Radii of Light Isotopes from Laser Spectroscopy of He-Like Atomic Systems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W. </a:t>
            </a:r>
            <a:r>
              <a:rPr lang="en-US" sz="2400" dirty="0" err="1"/>
              <a:t>Nörtershäuser</a:t>
            </a:r>
            <a:r>
              <a:rPr lang="en-US" sz="2400" dirty="0"/>
              <a:t>, P. </a:t>
            </a:r>
            <a:r>
              <a:rPr lang="en-US" sz="2400" dirty="0" err="1"/>
              <a:t>Imgram</a:t>
            </a:r>
            <a:r>
              <a:rPr lang="en-US" sz="2400" dirty="0"/>
              <a:t>, K. König, B. </a:t>
            </a:r>
            <a:r>
              <a:rPr lang="en-US" sz="2400" dirty="0" err="1"/>
              <a:t>Maaß</a:t>
            </a:r>
            <a:r>
              <a:rPr lang="en-US" sz="2400" dirty="0"/>
              <a:t>, P. Müller</a:t>
            </a:r>
            <a:endParaRPr lang="de-DE" altLang="de-DE" sz="4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400" y="4081177"/>
            <a:ext cx="2416662" cy="46149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1093021-2D9D-48EE-B95B-846C1A264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581" y="3064410"/>
            <a:ext cx="1678763" cy="88279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FC33860-11B7-4F82-8405-EDFE58738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674" y="5696579"/>
            <a:ext cx="3525019" cy="64951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93ABA36-A1D9-4063-892C-F8E78DD37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405" y="5486577"/>
            <a:ext cx="1036898" cy="6992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025DDCD-2D4B-453A-99A3-576829087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5602" y="4576641"/>
            <a:ext cx="1978720" cy="79148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2787112-199B-4F7E-B8EE-E5DCE07951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1" y="2510772"/>
            <a:ext cx="4982269" cy="193819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3845270-4F86-4296-9A0F-C4AD7DDB38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9251" r="9251"/>
          <a:stretch/>
        </p:blipFill>
        <p:spPr>
          <a:xfrm>
            <a:off x="4785536" y="2513382"/>
            <a:ext cx="4179699" cy="278782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B48492D-3DAA-404B-8869-E3E560591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36" y="4514935"/>
            <a:ext cx="2017447" cy="6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ADC1B7F-C924-4890-9189-3336D1CBC087}"/>
              </a:ext>
            </a:extLst>
          </p:cNvPr>
          <p:cNvSpPr txBox="1"/>
          <p:nvPr/>
        </p:nvSpPr>
        <p:spPr>
          <a:xfrm>
            <a:off x="6243703" y="5402096"/>
            <a:ext cx="3656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SFB 1245</a:t>
            </a:r>
          </a:p>
          <a:p>
            <a:r>
              <a:rPr lang="en-US"/>
              <a:t>Atomic Nuclei: From Fundamental Interactions to Structure and Stars</a:t>
            </a:r>
            <a:endParaRPr lang="de-D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35" y="189528"/>
            <a:ext cx="9505057" cy="838200"/>
          </a:xfrm>
        </p:spPr>
        <p:txBody>
          <a:bodyPr/>
          <a:lstStyle/>
          <a:p>
            <a:r>
              <a:rPr lang="de-DE" dirty="0"/>
              <a:t>All-Optical Absolute Charge Radii</a:t>
            </a:r>
            <a:endParaRPr lang="de-DE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5200281" y="1484784"/>
            <a:ext cx="6584348" cy="4453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dirty="0">
                <a:ea typeface="+mn-ea"/>
                <a:cs typeface="+mn-cs"/>
              </a:rPr>
              <a:t>Measure</a:t>
            </a:r>
            <a:r>
              <a:rPr lang="en-US" sz="1800" b="1" dirty="0">
                <a:solidFill>
                  <a:srgbClr val="FF6600"/>
                </a:solidFill>
                <a:ea typeface="+mn-ea"/>
                <a:cs typeface="+mn-cs"/>
              </a:rPr>
              <a:t> transition frequency </a:t>
            </a:r>
            <a:r>
              <a:rPr lang="en-US" sz="1800" dirty="0">
                <a:solidFill>
                  <a:srgbClr val="0000FF"/>
                </a:solidFill>
                <a:ea typeface="+mn-ea"/>
                <a:cs typeface="+mn-cs"/>
                <a:sym typeface="Symbol" panose="05050102010706020507" pitchFamily="18" charset="2"/>
              </a:rPr>
              <a:t></a:t>
            </a:r>
            <a:r>
              <a:rPr lang="en-US" sz="1800" baseline="-25000" dirty="0">
                <a:solidFill>
                  <a:srgbClr val="0000FF"/>
                </a:solidFill>
                <a:ea typeface="+mn-ea"/>
                <a:cs typeface="+mn-cs"/>
                <a:sym typeface="Symbol" panose="05050102010706020507" pitchFamily="18" charset="2"/>
              </a:rPr>
              <a:t>R</a:t>
            </a:r>
            <a:endParaRPr lang="en-US" sz="1800" dirty="0">
              <a:ea typeface="+mn-ea"/>
              <a:cs typeface="+mn-cs"/>
            </a:endParaRP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dirty="0">
                <a:ea typeface="+mn-ea"/>
                <a:cs typeface="+mn-cs"/>
              </a:rPr>
              <a:t>Compare with high precision atomic calculation for a point-like nucleus </a:t>
            </a:r>
            <a:r>
              <a:rPr lang="en-US" sz="1800" dirty="0">
                <a:ea typeface="+mn-ea"/>
                <a:cs typeface="+mn-cs"/>
                <a:sym typeface="Symbol" panose="05050102010706020507" pitchFamily="18" charset="2"/>
              </a:rPr>
              <a:t></a:t>
            </a:r>
            <a:r>
              <a:rPr lang="en-US" sz="1800" baseline="-25000" dirty="0">
                <a:ea typeface="+mn-ea"/>
                <a:cs typeface="+mn-cs"/>
                <a:sym typeface="Symbol" panose="05050102010706020507" pitchFamily="18" charset="2"/>
              </a:rPr>
              <a:t>pt</a:t>
            </a:r>
            <a:endParaRPr lang="en-US" sz="1800" baseline="-25000" dirty="0">
              <a:ea typeface="+mn-ea"/>
              <a:cs typeface="+mn-cs"/>
            </a:endParaRP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dirty="0">
                <a:ea typeface="+mn-ea"/>
                <a:cs typeface="+mn-cs"/>
              </a:rPr>
              <a:t>Difference </a:t>
            </a:r>
            <a:r>
              <a:rPr lang="en-US" sz="1800" dirty="0">
                <a:solidFill>
                  <a:srgbClr val="0000FF"/>
                </a:solidFill>
                <a:sym typeface="Symbol" panose="05050102010706020507" pitchFamily="18" charset="2"/>
              </a:rPr>
              <a:t></a:t>
            </a:r>
            <a:r>
              <a:rPr lang="en-US" sz="1800" baseline="-25000" dirty="0">
                <a:solidFill>
                  <a:srgbClr val="0000FF"/>
                </a:solidFill>
                <a:sym typeface="Symbol" panose="05050102010706020507" pitchFamily="18" charset="2"/>
              </a:rPr>
              <a:t>R</a:t>
            </a:r>
            <a:r>
              <a:rPr lang="en-US" sz="1800" dirty="0">
                <a:solidFill>
                  <a:srgbClr val="0000FF"/>
                </a:solidFill>
                <a:sym typeface="Symbol" panose="05050102010706020507" pitchFamily="18" charset="2"/>
              </a:rPr>
              <a:t> -</a:t>
            </a:r>
            <a:r>
              <a:rPr lang="en-US" sz="1800" baseline="-25000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en-US" sz="1800" dirty="0">
                <a:sym typeface="Symbol" panose="05050102010706020507" pitchFamily="18" charset="2"/>
              </a:rPr>
              <a:t></a:t>
            </a:r>
            <a:r>
              <a:rPr lang="en-US" sz="1800" baseline="-25000" dirty="0">
                <a:sym typeface="Symbol" panose="05050102010706020507" pitchFamily="18" charset="2"/>
              </a:rPr>
              <a:t>pt </a:t>
            </a:r>
            <a:r>
              <a:rPr lang="en-US" sz="1800" dirty="0">
                <a:ea typeface="+mn-ea"/>
                <a:cs typeface="+mn-cs"/>
              </a:rPr>
              <a:t>is finite-size effect and </a:t>
            </a:r>
            <a:r>
              <a:rPr lang="en-US" sz="1800" b="1" dirty="0">
                <a:solidFill>
                  <a:srgbClr val="EC6E00"/>
                </a:solidFill>
                <a:ea typeface="+mn-ea"/>
                <a:cs typeface="+mn-cs"/>
              </a:rPr>
              <a:t>proportional to the </a:t>
            </a:r>
            <a:r>
              <a:rPr lang="en-US" sz="1800" b="1" dirty="0" err="1">
                <a:solidFill>
                  <a:srgbClr val="EC6E00"/>
                </a:solidFill>
                <a:ea typeface="+mn-ea"/>
                <a:cs typeface="+mn-cs"/>
              </a:rPr>
              <a:t>ms</a:t>
            </a:r>
            <a:r>
              <a:rPr lang="en-US" sz="1800" b="1" dirty="0">
                <a:solidFill>
                  <a:srgbClr val="EC6E00"/>
                </a:solidFill>
                <a:ea typeface="+mn-ea"/>
                <a:cs typeface="+mn-cs"/>
              </a:rPr>
              <a:t> charge radius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dirty="0">
                <a:ea typeface="+mn-ea"/>
                <a:cs typeface="+mn-cs"/>
              </a:rPr>
              <a:t>So far applied </a:t>
            </a:r>
            <a:r>
              <a:rPr lang="en-US" sz="1800" b="1" dirty="0">
                <a:solidFill>
                  <a:srgbClr val="EC6E00"/>
                </a:solidFill>
                <a:ea typeface="+mn-ea"/>
                <a:cs typeface="+mn-cs"/>
              </a:rPr>
              <a:t>only for H-like systems</a:t>
            </a:r>
            <a:r>
              <a:rPr lang="en-US" sz="1800" dirty="0">
                <a:ea typeface="+mn-ea"/>
                <a:cs typeface="+mn-cs"/>
              </a:rPr>
              <a:t>, i.e., H, </a:t>
            </a:r>
            <a:r>
              <a:rPr lang="en-US" sz="1800" dirty="0">
                <a:ea typeface="+mn-ea"/>
                <a:cs typeface="+mn-cs"/>
                <a:sym typeface="Symbol" panose="05050102010706020507" pitchFamily="18" charset="2"/>
              </a:rPr>
              <a:t>H and </a:t>
            </a:r>
            <a:r>
              <a:rPr lang="en-US" sz="1800" dirty="0">
                <a:sym typeface="Symbol" panose="05050102010706020507" pitchFamily="18" charset="2"/>
              </a:rPr>
              <a:t>He</a:t>
            </a:r>
          </a:p>
          <a:p>
            <a:pPr marL="266700" lvl="1" indent="-26670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/>
              <a:t>Two-electron system requires elaborate QED calculations, which have been improved considerably </a:t>
            </a:r>
          </a:p>
          <a:p>
            <a:pPr marL="26828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de-DE" sz="1400" dirty="0"/>
              <a:t>	V.A. </a:t>
            </a:r>
            <a:r>
              <a:rPr lang="de-DE" sz="1400" dirty="0" err="1"/>
              <a:t>Yerokhin</a:t>
            </a:r>
            <a:r>
              <a:rPr lang="de-DE" sz="1400" dirty="0"/>
              <a:t>, V. </a:t>
            </a:r>
            <a:r>
              <a:rPr lang="en-US" sz="1400" dirty="0" err="1"/>
              <a:t>Patkóš</a:t>
            </a:r>
            <a:r>
              <a:rPr lang="de-DE" sz="1400" dirty="0"/>
              <a:t> &amp; K. </a:t>
            </a:r>
            <a:r>
              <a:rPr lang="de-DE" sz="1400" dirty="0" err="1"/>
              <a:t>Pachucki</a:t>
            </a:r>
            <a:r>
              <a:rPr lang="de-DE" sz="1400" dirty="0"/>
              <a:t>, PRA  </a:t>
            </a:r>
            <a:r>
              <a:rPr lang="de-DE" sz="1100" dirty="0"/>
              <a:t> </a:t>
            </a:r>
            <a:r>
              <a:rPr lang="de-DE" sz="1400" b="1" dirty="0"/>
              <a:t>98</a:t>
            </a:r>
            <a:r>
              <a:rPr lang="de-DE" sz="1400" dirty="0"/>
              <a:t>, 032503 (2018) </a:t>
            </a:r>
          </a:p>
          <a:p>
            <a:pPr marL="26828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dirty="0"/>
              <a:t>	V. </a:t>
            </a:r>
            <a:r>
              <a:rPr lang="en-US" sz="1400" dirty="0" err="1"/>
              <a:t>Patkóš</a:t>
            </a:r>
            <a:r>
              <a:rPr lang="en-US" sz="1400" dirty="0"/>
              <a:t>, </a:t>
            </a:r>
            <a:r>
              <a:rPr lang="de-DE" sz="1400" dirty="0"/>
              <a:t>V.A. </a:t>
            </a:r>
            <a:r>
              <a:rPr lang="en-US" sz="1400" dirty="0" err="1"/>
              <a:t>Yerokhin</a:t>
            </a:r>
            <a:r>
              <a:rPr lang="en-US" sz="1400" dirty="0"/>
              <a:t> &amp;K.  </a:t>
            </a:r>
            <a:r>
              <a:rPr lang="en-US" sz="1400" dirty="0" err="1"/>
              <a:t>Pachucki</a:t>
            </a:r>
            <a:r>
              <a:rPr lang="en-US" sz="1400" dirty="0"/>
              <a:t>, PRA </a:t>
            </a:r>
            <a:r>
              <a:rPr lang="en-US" sz="1400" b="1" dirty="0"/>
              <a:t>103</a:t>
            </a:r>
            <a:r>
              <a:rPr lang="en-US" sz="1400" dirty="0"/>
              <a:t>, 042809 (2021)</a:t>
            </a:r>
            <a:r>
              <a:rPr lang="de-DE" sz="1400" dirty="0"/>
              <a:t> </a:t>
            </a:r>
          </a:p>
          <a:p>
            <a:pPr marL="26828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de-DE" sz="1400" dirty="0"/>
              <a:t>	V.A. </a:t>
            </a:r>
            <a:r>
              <a:rPr lang="de-DE" sz="1400" dirty="0" err="1"/>
              <a:t>Yerokhin</a:t>
            </a:r>
            <a:r>
              <a:rPr lang="de-DE" sz="1400" dirty="0"/>
              <a:t>, V. </a:t>
            </a:r>
            <a:r>
              <a:rPr lang="en-US" sz="1400" dirty="0" err="1"/>
              <a:t>Patkóš</a:t>
            </a:r>
            <a:r>
              <a:rPr lang="de-DE" sz="1400" dirty="0"/>
              <a:t> &amp; K. </a:t>
            </a:r>
            <a:r>
              <a:rPr lang="de-DE" sz="1400" dirty="0" err="1"/>
              <a:t>Pachucki</a:t>
            </a:r>
            <a:r>
              <a:rPr lang="de-DE" sz="1400" dirty="0"/>
              <a:t>, PRA </a:t>
            </a:r>
            <a:r>
              <a:rPr lang="de-DE" sz="1400" b="1" dirty="0"/>
              <a:t>106</a:t>
            </a:r>
            <a:r>
              <a:rPr lang="de-DE" sz="1400" dirty="0"/>
              <a:t>, 022815 (2022)</a:t>
            </a:r>
          </a:p>
        </p:txBody>
      </p:sp>
      <p:cxnSp>
        <p:nvCxnSpPr>
          <p:cNvPr id="5" name="Gerade Verbindung 23">
            <a:extLst>
              <a:ext uri="{FF2B5EF4-FFF2-40B4-BE49-F238E27FC236}">
                <a16:creationId xmlns:a16="http://schemas.microsoft.com/office/drawing/2014/main" id="{718F22E5-E276-45D1-ABC6-0E1A676A9FE4}"/>
              </a:ext>
            </a:extLst>
          </p:cNvPr>
          <p:cNvCxnSpPr/>
          <p:nvPr/>
        </p:nvCxnSpPr>
        <p:spPr bwMode="auto">
          <a:xfrm>
            <a:off x="1593929" y="2355462"/>
            <a:ext cx="13017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" name="Gruppieren 2265">
            <a:extLst>
              <a:ext uri="{FF2B5EF4-FFF2-40B4-BE49-F238E27FC236}">
                <a16:creationId xmlns:a16="http://schemas.microsoft.com/office/drawing/2014/main" id="{99E419F5-1428-48D6-B41A-E404EB25C4C2}"/>
              </a:ext>
            </a:extLst>
          </p:cNvPr>
          <p:cNvGrpSpPr/>
          <p:nvPr/>
        </p:nvGrpSpPr>
        <p:grpSpPr>
          <a:xfrm>
            <a:off x="1250705" y="1196752"/>
            <a:ext cx="3033400" cy="3064504"/>
            <a:chOff x="4173214" y="3501396"/>
            <a:chExt cx="3033400" cy="3064504"/>
          </a:xfrm>
        </p:grpSpPr>
        <p:grpSp>
          <p:nvGrpSpPr>
            <p:cNvPr id="7" name="Gruppieren 2264">
              <a:extLst>
                <a:ext uri="{FF2B5EF4-FFF2-40B4-BE49-F238E27FC236}">
                  <a16:creationId xmlns:a16="http://schemas.microsoft.com/office/drawing/2014/main" id="{B9782488-727D-4BC0-A09D-59E5317754E8}"/>
                </a:ext>
              </a:extLst>
            </p:cNvPr>
            <p:cNvGrpSpPr/>
            <p:nvPr/>
          </p:nvGrpSpPr>
          <p:grpSpPr>
            <a:xfrm>
              <a:off x="4363217" y="3733800"/>
              <a:ext cx="2666216" cy="2832100"/>
              <a:chOff x="4363217" y="3733800"/>
              <a:chExt cx="2666216" cy="2832100"/>
            </a:xfrm>
          </p:grpSpPr>
          <p:pic>
            <p:nvPicPr>
              <p:cNvPr id="10" name="Picture 257">
                <a:extLst>
                  <a:ext uri="{FF2B5EF4-FFF2-40B4-BE49-F238E27FC236}">
                    <a16:creationId xmlns:a16="http://schemas.microsoft.com/office/drawing/2014/main" id="{C827221C-D111-42E7-992D-E151A35F52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377" b="39639"/>
              <a:stretch/>
            </p:blipFill>
            <p:spPr bwMode="auto">
              <a:xfrm>
                <a:off x="4484532" y="3907631"/>
                <a:ext cx="2449514" cy="2605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1" name="Gerade Verbindung mit Pfeil 2241">
                <a:extLst>
                  <a:ext uri="{FF2B5EF4-FFF2-40B4-BE49-F238E27FC236}">
                    <a16:creationId xmlns:a16="http://schemas.microsoft.com/office/drawing/2014/main" id="{F5430CEE-B83D-419F-8C70-5E443DC8A7C5}"/>
                  </a:ext>
                </a:extLst>
              </p:cNvPr>
              <p:cNvCxnSpPr/>
              <p:nvPr/>
            </p:nvCxnSpPr>
            <p:spPr bwMode="auto">
              <a:xfrm flipV="1">
                <a:off x="4760912" y="4470083"/>
                <a:ext cx="0" cy="67071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2" name="Gerade Verbindung 12">
                <a:extLst>
                  <a:ext uri="{FF2B5EF4-FFF2-40B4-BE49-F238E27FC236}">
                    <a16:creationId xmlns:a16="http://schemas.microsoft.com/office/drawing/2014/main" id="{90D31F0A-E36B-49A3-A36E-6DF682FA60CF}"/>
                  </a:ext>
                </a:extLst>
              </p:cNvPr>
              <p:cNvCxnSpPr/>
              <p:nvPr/>
            </p:nvCxnSpPr>
            <p:spPr bwMode="auto">
              <a:xfrm flipV="1">
                <a:off x="4502150" y="3733800"/>
                <a:ext cx="0" cy="28321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3" name="Gerade Verbindung 2246">
                <a:extLst>
                  <a:ext uri="{FF2B5EF4-FFF2-40B4-BE49-F238E27FC236}">
                    <a16:creationId xmlns:a16="http://schemas.microsoft.com/office/drawing/2014/main" id="{566AFA2D-9E7B-43CB-98E6-96D928DBA97A}"/>
                  </a:ext>
                </a:extLst>
              </p:cNvPr>
              <p:cNvCxnSpPr/>
              <p:nvPr/>
            </p:nvCxnSpPr>
            <p:spPr bwMode="auto">
              <a:xfrm>
                <a:off x="4502150" y="5140801"/>
                <a:ext cx="330200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Gerade Verbindung 106">
                <a:extLst>
                  <a:ext uri="{FF2B5EF4-FFF2-40B4-BE49-F238E27FC236}">
                    <a16:creationId xmlns:a16="http://schemas.microsoft.com/office/drawing/2014/main" id="{4C235581-E38C-4076-B85F-0154974E90AC}"/>
                  </a:ext>
                </a:extLst>
              </p:cNvPr>
              <p:cNvCxnSpPr/>
              <p:nvPr/>
            </p:nvCxnSpPr>
            <p:spPr bwMode="auto">
              <a:xfrm>
                <a:off x="4484532" y="4470083"/>
                <a:ext cx="832006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Gerade Verbindung 110">
                <a:extLst>
                  <a:ext uri="{FF2B5EF4-FFF2-40B4-BE49-F238E27FC236}">
                    <a16:creationId xmlns:a16="http://schemas.microsoft.com/office/drawing/2014/main" id="{498EEBDB-895C-45D9-BF2A-7BBDE4B2CB07}"/>
                  </a:ext>
                </a:extLst>
              </p:cNvPr>
              <p:cNvCxnSpPr/>
              <p:nvPr/>
            </p:nvCxnSpPr>
            <p:spPr bwMode="auto">
              <a:xfrm>
                <a:off x="4363217" y="3981291"/>
                <a:ext cx="2666216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sp>
          <p:nvSpPr>
            <p:cNvPr id="8" name="Textfeld 2252">
              <a:extLst>
                <a:ext uri="{FF2B5EF4-FFF2-40B4-BE49-F238E27FC236}">
                  <a16:creationId xmlns:a16="http://schemas.microsoft.com/office/drawing/2014/main" id="{5E57F25E-C2ED-4D1A-ADFF-54873FD26D23}"/>
                </a:ext>
              </a:extLst>
            </p:cNvPr>
            <p:cNvSpPr txBox="1"/>
            <p:nvPr/>
          </p:nvSpPr>
          <p:spPr>
            <a:xfrm>
              <a:off x="6911340" y="3666490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dirty="0"/>
                <a:t>r</a:t>
              </a:r>
            </a:p>
          </p:txBody>
        </p:sp>
        <p:sp>
          <p:nvSpPr>
            <p:cNvPr id="9" name="Textfeld 114">
              <a:extLst>
                <a:ext uri="{FF2B5EF4-FFF2-40B4-BE49-F238E27FC236}">
                  <a16:creationId xmlns:a16="http://schemas.microsoft.com/office/drawing/2014/main" id="{2456783A-52E9-49C4-BCB0-62EDD1FE71DF}"/>
                </a:ext>
              </a:extLst>
            </p:cNvPr>
            <p:cNvSpPr txBox="1"/>
            <p:nvPr/>
          </p:nvSpPr>
          <p:spPr>
            <a:xfrm>
              <a:off x="4173214" y="3501396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dirty="0"/>
                <a:t>E</a:t>
              </a:r>
            </a:p>
          </p:txBody>
        </p:sp>
      </p:grpSp>
      <p:grpSp>
        <p:nvGrpSpPr>
          <p:cNvPr id="16" name="Gruppieren 2266">
            <a:extLst>
              <a:ext uri="{FF2B5EF4-FFF2-40B4-BE49-F238E27FC236}">
                <a16:creationId xmlns:a16="http://schemas.microsoft.com/office/drawing/2014/main" id="{8B1571CF-C5D6-4152-941E-0720808571D4}"/>
              </a:ext>
            </a:extLst>
          </p:cNvPr>
          <p:cNvGrpSpPr/>
          <p:nvPr/>
        </p:nvGrpSpPr>
        <p:grpSpPr>
          <a:xfrm>
            <a:off x="1331353" y="2128696"/>
            <a:ext cx="1064263" cy="1738860"/>
            <a:chOff x="4253862" y="4433340"/>
            <a:chExt cx="1064263" cy="1738860"/>
          </a:xfrm>
        </p:grpSpPr>
        <p:cxnSp>
          <p:nvCxnSpPr>
            <p:cNvPr id="17" name="Gerade Verbindung 2256">
              <a:extLst>
                <a:ext uri="{FF2B5EF4-FFF2-40B4-BE49-F238E27FC236}">
                  <a16:creationId xmlns:a16="http://schemas.microsoft.com/office/drawing/2014/main" id="{BD806132-6FE9-41D9-8575-B57BEB0A2EC0}"/>
                </a:ext>
              </a:extLst>
            </p:cNvPr>
            <p:cNvCxnSpPr/>
            <p:nvPr/>
          </p:nvCxnSpPr>
          <p:spPr bwMode="auto">
            <a:xfrm>
              <a:off x="4502150" y="5029200"/>
              <a:ext cx="3600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8" name="Gruppieren 2263">
              <a:extLst>
                <a:ext uri="{FF2B5EF4-FFF2-40B4-BE49-F238E27FC236}">
                  <a16:creationId xmlns:a16="http://schemas.microsoft.com/office/drawing/2014/main" id="{F49FC011-C998-4CCC-AFE8-86E2C29502BF}"/>
                </a:ext>
              </a:extLst>
            </p:cNvPr>
            <p:cNvGrpSpPr/>
            <p:nvPr/>
          </p:nvGrpSpPr>
          <p:grpSpPr>
            <a:xfrm>
              <a:off x="4253862" y="4433340"/>
              <a:ext cx="1064263" cy="1738860"/>
              <a:chOff x="4253862" y="4433340"/>
              <a:chExt cx="1064263" cy="1738860"/>
            </a:xfrm>
          </p:grpSpPr>
          <p:sp>
            <p:nvSpPr>
              <p:cNvPr id="19" name="Ellipse 2253">
                <a:extLst>
                  <a:ext uri="{FF2B5EF4-FFF2-40B4-BE49-F238E27FC236}">
                    <a16:creationId xmlns:a16="http://schemas.microsoft.com/office/drawing/2014/main" id="{5CF5F30F-9906-472A-BC65-AD60AC1D679C}"/>
                  </a:ext>
                </a:extLst>
              </p:cNvPr>
              <p:cNvSpPr/>
              <p:nvPr/>
            </p:nvSpPr>
            <p:spPr bwMode="auto">
              <a:xfrm rot="1365035">
                <a:off x="4253862" y="5702300"/>
                <a:ext cx="469900" cy="469900"/>
              </a:xfrm>
              <a:prstGeom prst="ellipse">
                <a:avLst/>
              </a:prstGeom>
              <a:gradFill flip="none" rotWithShape="1">
                <a:gsLst>
                  <a:gs pos="8000">
                    <a:srgbClr val="0000FF"/>
                  </a:gs>
                  <a:gs pos="100000">
                    <a:schemeClr val="bg1">
                      <a:alpha val="43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20" name="Bogen 2254">
                <a:extLst>
                  <a:ext uri="{FF2B5EF4-FFF2-40B4-BE49-F238E27FC236}">
                    <a16:creationId xmlns:a16="http://schemas.microsoft.com/office/drawing/2014/main" id="{921982CA-1A11-443F-A967-AC06DB53A08A}"/>
                  </a:ext>
                </a:extLst>
              </p:cNvPr>
              <p:cNvSpPr/>
              <p:nvPr/>
            </p:nvSpPr>
            <p:spPr bwMode="auto">
              <a:xfrm>
                <a:off x="4292600" y="5029200"/>
                <a:ext cx="488952" cy="426720"/>
              </a:xfrm>
              <a:prstGeom prst="arc">
                <a:avLst>
                  <a:gd name="adj1" fmla="val 740409"/>
                  <a:gd name="adj2" fmla="val 6193853"/>
                </a:avLst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cxnSp>
            <p:nvCxnSpPr>
              <p:cNvPr id="21" name="Gerade Verbindung 122">
                <a:extLst>
                  <a:ext uri="{FF2B5EF4-FFF2-40B4-BE49-F238E27FC236}">
                    <a16:creationId xmlns:a16="http://schemas.microsoft.com/office/drawing/2014/main" id="{6D6DD3BE-3DEC-4823-9F81-B28FAD2A8C30}"/>
                  </a:ext>
                </a:extLst>
              </p:cNvPr>
              <p:cNvCxnSpPr/>
              <p:nvPr/>
            </p:nvCxnSpPr>
            <p:spPr bwMode="auto">
              <a:xfrm>
                <a:off x="4484532" y="4433340"/>
                <a:ext cx="833593" cy="2019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Gerade Verbindung mit Pfeil 2262">
                <a:extLst>
                  <a:ext uri="{FF2B5EF4-FFF2-40B4-BE49-F238E27FC236}">
                    <a16:creationId xmlns:a16="http://schemas.microsoft.com/office/drawing/2014/main" id="{39FA1BE8-CBA3-45A8-A02A-0FF71E537996}"/>
                  </a:ext>
                </a:extLst>
              </p:cNvPr>
              <p:cNvCxnSpPr/>
              <p:nvPr/>
            </p:nvCxnSpPr>
            <p:spPr bwMode="auto">
              <a:xfrm flipV="1">
                <a:off x="4604393" y="4443500"/>
                <a:ext cx="0" cy="58570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23" name="Textfeld 2267">
            <a:extLst>
              <a:ext uri="{FF2B5EF4-FFF2-40B4-BE49-F238E27FC236}">
                <a16:creationId xmlns:a16="http://schemas.microsoft.com/office/drawing/2014/main" id="{BA008784-7F4D-48C4-906A-6F7E2AB3596C}"/>
              </a:ext>
            </a:extLst>
          </p:cNvPr>
          <p:cNvSpPr txBox="1"/>
          <p:nvPr/>
        </p:nvSpPr>
        <p:spPr>
          <a:xfrm>
            <a:off x="2059861" y="2627481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i="1" dirty="0"/>
              <a:t>s</a:t>
            </a:r>
          </a:p>
        </p:txBody>
      </p:sp>
      <p:sp>
        <p:nvSpPr>
          <p:cNvPr id="24" name="Textfeld 131">
            <a:extLst>
              <a:ext uri="{FF2B5EF4-FFF2-40B4-BE49-F238E27FC236}">
                <a16:creationId xmlns:a16="http://schemas.microsoft.com/office/drawing/2014/main" id="{CFDBBB49-9214-4A65-BAB1-3D253FA49BFE}"/>
              </a:ext>
            </a:extLst>
          </p:cNvPr>
          <p:cNvSpPr txBox="1"/>
          <p:nvPr/>
        </p:nvSpPr>
        <p:spPr>
          <a:xfrm>
            <a:off x="2499658" y="196994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i="1" dirty="0"/>
              <a:t>p</a:t>
            </a:r>
          </a:p>
        </p:txBody>
      </p:sp>
      <p:pic>
        <p:nvPicPr>
          <p:cNvPr id="57" name="Grafik 56" descr="\documentclass{article}&#10;\usepackage{amsmath}&#10;\usepackage{color}&#10;\usepackage[dvipsnames]{xcolor}&#10;\pagestyle{empty}&#10;\begin{document}&#10;\begin{eqnarray}&#10;\delta \nu _{\mathrm{FS}} &amp;=&amp; \nu_\mathrm{R}-\nu_\mathrm{pt} \nonumber\\ &#10;&amp;=&amp; &#10;\textcolor{Brown}{&#10;-\frac{Ze^{2}}{6\varepsilon _{0}}%&#10;\Delta \left\vert \Psi _{\mathrm{e}}(0)\right\vert_{\mathrm{i}\rightarrow \mathrm{f}}^{2}&#10;} &#10;\, \times \,&#10;\textcolor{Blue}{&#10;\left\langle r_{\mathrm{c}}^{2}\right&#10;\rangle&#10;} &#10;\nonumber &#10;\end{eqnarray}&#10;&#10;\end{document}" title="IguanaTex Bitmap Display">
            <a:extLst>
              <a:ext uri="{FF2B5EF4-FFF2-40B4-BE49-F238E27FC236}">
                <a16:creationId xmlns:a16="http://schemas.microsoft.com/office/drawing/2014/main" id="{30F95994-165E-4A53-90E5-A5357411DD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291737"/>
            <a:ext cx="3748294" cy="889213"/>
          </a:xfrm>
          <a:prstGeom prst="rect">
            <a:avLst/>
          </a:prstGeom>
        </p:spPr>
      </p:pic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D87147B6-A43B-42A5-A038-EEA0358AA742}"/>
              </a:ext>
            </a:extLst>
          </p:cNvPr>
          <p:cNvCxnSpPr>
            <a:stCxn id="19" idx="3"/>
            <a:endCxn id="19" idx="7"/>
          </p:cNvCxnSpPr>
          <p:nvPr/>
        </p:nvCxnSpPr>
        <p:spPr>
          <a:xfrm flipV="1">
            <a:off x="1348846" y="3543645"/>
            <a:ext cx="434914" cy="177922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57">
            <a:extLst>
              <a:ext uri="{FF2B5EF4-FFF2-40B4-BE49-F238E27FC236}">
                <a16:creationId xmlns:a16="http://schemas.microsoft.com/office/drawing/2014/main" id="{EB313AD3-4057-4EA1-986D-DAE8A3B01178}"/>
              </a:ext>
            </a:extLst>
          </p:cNvPr>
          <p:cNvSpPr txBox="1"/>
          <p:nvPr/>
        </p:nvSpPr>
        <p:spPr>
          <a:xfrm>
            <a:off x="1920696" y="5548366"/>
            <a:ext cx="160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9C1C26"/>
                </a:solidFill>
              </a:rPr>
              <a:t>Electronic </a:t>
            </a:r>
            <a:r>
              <a:rPr lang="de-DE" sz="1400" dirty="0" err="1">
                <a:solidFill>
                  <a:srgbClr val="9C1C26"/>
                </a:solidFill>
              </a:rPr>
              <a:t>Factor</a:t>
            </a:r>
            <a:endParaRPr lang="de-DE" sz="1400" dirty="0">
              <a:solidFill>
                <a:srgbClr val="9C1C26"/>
              </a:solidFill>
            </a:endParaRPr>
          </a:p>
          <a:p>
            <a:pPr algn="ctr"/>
            <a:r>
              <a:rPr lang="de-DE" sz="1400" dirty="0">
                <a:solidFill>
                  <a:srgbClr val="9C1C26"/>
                </a:solidFill>
              </a:rPr>
              <a:t>(</a:t>
            </a:r>
            <a:r>
              <a:rPr lang="de-DE" sz="1400" dirty="0">
                <a:solidFill>
                  <a:srgbClr val="9C1C26"/>
                </a:solidFill>
                <a:sym typeface="Symbol"/>
              </a:rPr>
              <a:t> </a:t>
            </a:r>
            <a:r>
              <a:rPr lang="de-DE" sz="1400" dirty="0" err="1">
                <a:solidFill>
                  <a:srgbClr val="9C1C26"/>
                </a:solidFill>
              </a:rPr>
              <a:t>Wavefunction</a:t>
            </a:r>
            <a:r>
              <a:rPr lang="de-DE" sz="1400" dirty="0">
                <a:solidFill>
                  <a:srgbClr val="9C1C26"/>
                </a:solidFill>
              </a:rPr>
              <a:t>)</a:t>
            </a:r>
          </a:p>
        </p:txBody>
      </p:sp>
      <p:sp>
        <p:nvSpPr>
          <p:cNvPr id="28" name="Geschweifte Klammer rechts 27">
            <a:extLst>
              <a:ext uri="{FF2B5EF4-FFF2-40B4-BE49-F238E27FC236}">
                <a16:creationId xmlns:a16="http://schemas.microsoft.com/office/drawing/2014/main" id="{5AF5F5BF-E5E0-4308-B656-AFDB6817698C}"/>
              </a:ext>
            </a:extLst>
          </p:cNvPr>
          <p:cNvSpPr/>
          <p:nvPr/>
        </p:nvSpPr>
        <p:spPr bwMode="auto">
          <a:xfrm rot="5400000">
            <a:off x="2669997" y="4519177"/>
            <a:ext cx="241007" cy="1889399"/>
          </a:xfrm>
          <a:prstGeom prst="rightBrace">
            <a:avLst/>
          </a:prstGeom>
          <a:noFill/>
          <a:ln w="25400" cap="flat" cmpd="sng" algn="ctr">
            <a:solidFill>
              <a:srgbClr val="9C1C2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10AC36B0-0773-405F-A22D-772F31B3350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62" y="6215602"/>
            <a:ext cx="1319496" cy="293396"/>
          </a:xfrm>
          <a:prstGeom prst="rect">
            <a:avLst/>
          </a:prstGeom>
        </p:spPr>
      </p:pic>
      <p:sp>
        <p:nvSpPr>
          <p:cNvPr id="30" name="Rechteck 29"/>
          <p:cNvSpPr/>
          <p:nvPr/>
        </p:nvSpPr>
        <p:spPr>
          <a:xfrm>
            <a:off x="1170860" y="2112992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ym typeface="Symbol" panose="05050102010706020507" pitchFamily="18" charset="2"/>
              </a:rPr>
              <a:t></a:t>
            </a:r>
            <a:r>
              <a:rPr lang="en-US" sz="1800" dirty="0">
                <a:solidFill>
                  <a:srgbClr val="0000FF"/>
                </a:solidFill>
                <a:sym typeface="Symbol" panose="05050102010706020507" pitchFamily="18" charset="2"/>
              </a:rPr>
              <a:t></a:t>
            </a:r>
            <a:r>
              <a:rPr lang="en-US" sz="1800" baseline="-25000" dirty="0">
                <a:solidFill>
                  <a:srgbClr val="0000FF"/>
                </a:solidFill>
                <a:sym typeface="Symbol" panose="05050102010706020507" pitchFamily="18" charset="2"/>
              </a:rPr>
              <a:t>R</a:t>
            </a:r>
            <a:endParaRPr lang="de-DE" sz="1800" dirty="0"/>
          </a:p>
        </p:txBody>
      </p:sp>
      <p:sp>
        <p:nvSpPr>
          <p:cNvPr id="31" name="Rechteck 30"/>
          <p:cNvSpPr/>
          <p:nvPr/>
        </p:nvSpPr>
        <p:spPr>
          <a:xfrm>
            <a:off x="1761271" y="2135372"/>
            <a:ext cx="508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ym typeface="Symbol" panose="05050102010706020507" pitchFamily="18" charset="2"/>
              </a:rPr>
              <a:t></a:t>
            </a:r>
            <a:r>
              <a:rPr lang="en-US" sz="2000" baseline="-25000" dirty="0" err="1">
                <a:sym typeface="Symbol" panose="05050102010706020507" pitchFamily="18" charset="2"/>
              </a:rPr>
              <a:t>pt</a:t>
            </a:r>
            <a:r>
              <a:rPr lang="en-US" sz="2000" baseline="-25000" dirty="0">
                <a:sym typeface="Symbol" panose="05050102010706020507" pitchFamily="18" charset="2"/>
              </a:rPr>
              <a:t> </a:t>
            </a:r>
            <a:endParaRPr lang="de-DE" sz="2000" dirty="0"/>
          </a:p>
        </p:txBody>
      </p:sp>
      <p:pic>
        <p:nvPicPr>
          <p:cNvPr id="56" name="Grafik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6468" y="6176435"/>
            <a:ext cx="665533" cy="60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3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3" grpId="0"/>
      <p:bldP spid="24" grpId="0"/>
      <p:bldP spid="27" grpId="0"/>
      <p:bldP spid="28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B5B043-A3C3-42C2-91CB-617A855F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Theory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6552AED-2824-42F9-A451-D62CD8BF419A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119336" y="1772816"/>
            <a:ext cx="4977795" cy="439248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155504B-D524-4C23-B39F-CBB7DF2F17FE}"/>
              </a:ext>
            </a:extLst>
          </p:cNvPr>
          <p:cNvSpPr/>
          <p:nvPr/>
        </p:nvSpPr>
        <p:spPr>
          <a:xfrm>
            <a:off x="3359696" y="4725144"/>
            <a:ext cx="151216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1724C13-CCE3-4F57-B374-87EB15FA7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816" y="1294629"/>
            <a:ext cx="6044336" cy="26153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4F6CC2C-4131-4E4B-A771-365879D602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65" t="37150" r="4001"/>
          <a:stretch/>
        </p:blipFill>
        <p:spPr>
          <a:xfrm>
            <a:off x="5447927" y="4503719"/>
            <a:ext cx="6744073" cy="142581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4BE6720-16AF-4CF4-ABBD-5B5EC2EA640B}"/>
              </a:ext>
            </a:extLst>
          </p:cNvPr>
          <p:cNvSpPr/>
          <p:nvPr/>
        </p:nvSpPr>
        <p:spPr>
          <a:xfrm>
            <a:off x="6888088" y="3886459"/>
            <a:ext cx="5331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V.A. </a:t>
            </a:r>
            <a:r>
              <a:rPr lang="de-DE" sz="1400" dirty="0" err="1"/>
              <a:t>Yerokhin</a:t>
            </a:r>
            <a:r>
              <a:rPr lang="de-DE" sz="1400" dirty="0"/>
              <a:t>, V. </a:t>
            </a:r>
            <a:r>
              <a:rPr lang="en-US" sz="1400" dirty="0" err="1"/>
              <a:t>Patkóš</a:t>
            </a:r>
            <a:r>
              <a:rPr lang="de-DE" sz="1400" dirty="0"/>
              <a:t> &amp; K. </a:t>
            </a:r>
            <a:r>
              <a:rPr lang="de-DE" sz="1400" dirty="0" err="1"/>
              <a:t>Pachucki</a:t>
            </a:r>
            <a:r>
              <a:rPr lang="de-DE" sz="1400" dirty="0"/>
              <a:t>, PRA </a:t>
            </a:r>
            <a:r>
              <a:rPr lang="de-DE" sz="1400" b="1" dirty="0"/>
              <a:t>106</a:t>
            </a:r>
            <a:r>
              <a:rPr lang="de-DE" sz="1400" dirty="0"/>
              <a:t>, 022815 (2022)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C7B79E8-3F12-4925-ADCC-BF9C1ED9D00F}"/>
              </a:ext>
            </a:extLst>
          </p:cNvPr>
          <p:cNvSpPr/>
          <p:nvPr/>
        </p:nvSpPr>
        <p:spPr>
          <a:xfrm>
            <a:off x="8432502" y="5929535"/>
            <a:ext cx="3758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/>
              <a:t>P. </a:t>
            </a:r>
            <a:r>
              <a:rPr lang="de-DE" sz="1400" dirty="0" err="1"/>
              <a:t>Imgram</a:t>
            </a:r>
            <a:r>
              <a:rPr lang="de-DE" sz="1400" dirty="0"/>
              <a:t>, Dissertation TU Darmstadt (2023)</a:t>
            </a:r>
          </a:p>
          <a:p>
            <a:r>
              <a:rPr lang="de-DE" sz="1400" dirty="0"/>
              <a:t>P. </a:t>
            </a:r>
            <a:r>
              <a:rPr lang="de-DE" sz="1400" dirty="0" err="1"/>
              <a:t>Imgram</a:t>
            </a:r>
            <a:r>
              <a:rPr lang="de-DE" sz="1400" dirty="0"/>
              <a:t>, PRL</a:t>
            </a:r>
            <a:r>
              <a:rPr lang="de-DE" sz="1400" b="1" dirty="0"/>
              <a:t>131</a:t>
            </a:r>
            <a:r>
              <a:rPr lang="de-DE" sz="1400" dirty="0"/>
              <a:t> 243001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7A2B5012-7B63-439A-9CD0-A00B3EFD5057}"/>
                  </a:ext>
                </a:extLst>
              </p:cNvPr>
              <p:cNvSpPr txBox="1"/>
              <p:nvPr/>
            </p:nvSpPr>
            <p:spPr>
              <a:xfrm>
                <a:off x="3817095" y="6105899"/>
                <a:ext cx="2413161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baseline="-25000" dirty="0"/>
                  <a:t>c</a:t>
                </a:r>
                <a:r>
                  <a:rPr lang="de-DE" dirty="0"/>
                  <a:t>(</a:t>
                </a:r>
                <a:r>
                  <a:rPr lang="de-DE" baseline="30000" dirty="0"/>
                  <a:t>12</a:t>
                </a:r>
                <a:r>
                  <a:rPr lang="de-DE" dirty="0"/>
                  <a:t>C) = 2.471</a:t>
                </a:r>
                <a:r>
                  <a:rPr lang="de-DE" dirty="0">
                    <a:solidFill>
                      <a:srgbClr val="2818FC"/>
                    </a:solidFill>
                  </a:rPr>
                  <a:t>(6)</a:t>
                </a:r>
                <a:r>
                  <a:rPr lang="de-DE" dirty="0"/>
                  <a:t> fm </a:t>
                </a:r>
              </a:p>
              <a:p>
                <a:endParaRPr lang="de-DE" sz="700" dirty="0"/>
              </a:p>
              <a:p>
                <a:r>
                  <a:rPr lang="de-DE" sz="1200" dirty="0"/>
                  <a:t>I. Sick, PLB 116, 212 (1982)</a:t>
                </a: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7A2B5012-7B63-439A-9CD0-A00B3EFD5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7095" y="6105899"/>
                <a:ext cx="2413161" cy="677108"/>
              </a:xfrm>
              <a:prstGeom prst="rect">
                <a:avLst/>
              </a:prstGeom>
              <a:blipFill>
                <a:blip r:embed="rId5"/>
                <a:stretch>
                  <a:fillRect t="-5405" r="-1263" b="-3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D135AA57-D071-4FE0-84D7-485A97EF53B5}"/>
                  </a:ext>
                </a:extLst>
              </p:cNvPr>
              <p:cNvSpPr txBox="1"/>
              <p:nvPr/>
            </p:nvSpPr>
            <p:spPr>
              <a:xfrm>
                <a:off x="6108505" y="6413266"/>
                <a:ext cx="56026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rgbClr val="2818FC"/>
                    </a:solidFill>
                  </a:rPr>
                  <a:t>Required </a:t>
                </a:r>
                <a:r>
                  <a:rPr lang="de-DE" dirty="0" err="1">
                    <a:solidFill>
                      <a:srgbClr val="2818FC"/>
                    </a:solidFill>
                  </a:rPr>
                  <a:t>accuracy</a:t>
                </a:r>
                <a:r>
                  <a:rPr lang="de-DE" dirty="0">
                    <a:solidFill>
                      <a:srgbClr val="2818FC"/>
                    </a:solidFill>
                  </a:rPr>
                  <a:t> </a:t>
                </a:r>
                <a:r>
                  <a:rPr lang="de-DE" dirty="0" err="1">
                    <a:solidFill>
                      <a:srgbClr val="2818FC"/>
                    </a:solidFill>
                  </a:rPr>
                  <a:t>for</a:t>
                </a:r>
                <a:r>
                  <a:rPr lang="de-DE" dirty="0">
                    <a:solidFill>
                      <a:srgbClr val="2818FC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solidFill>
                              <a:srgbClr val="2818F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rgbClr val="2818F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de-DE" sz="2000" i="1">
                            <a:solidFill>
                              <a:srgbClr val="2818F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nor/>
                          </m:rPr>
                          <a:rPr lang="de-DE" sz="2000" b="0" i="0" smtClean="0">
                            <a:solidFill>
                              <a:srgbClr val="2818F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de-DE" sz="2000" b="0" i="1" smtClean="0">
                        <a:solidFill>
                          <a:srgbClr val="2818F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≤0.006</m:t>
                    </m:r>
                  </m:oMath>
                </a14:m>
                <a:r>
                  <a:rPr lang="de-DE" sz="2000" dirty="0">
                    <a:solidFill>
                      <a:srgbClr val="2818FC"/>
                    </a:solidFill>
                  </a:rPr>
                  <a:t> </a:t>
                </a:r>
                <a:r>
                  <a:rPr lang="de-DE" dirty="0">
                    <a:solidFill>
                      <a:srgbClr val="2818FC"/>
                    </a:solidFill>
                  </a:rPr>
                  <a:t>fm</a:t>
                </a:r>
                <a:r>
                  <a:rPr lang="de-DE" sz="2000" dirty="0">
                    <a:solidFill>
                      <a:srgbClr val="2818FC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rgbClr val="2818F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de-DE" sz="2000" i="1" smtClean="0">
                        <a:solidFill>
                          <a:srgbClr val="2818F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de-DE" sz="2000" i="1">
                        <a:solidFill>
                          <a:srgbClr val="2818F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≤6</m:t>
                    </m:r>
                  </m:oMath>
                </a14:m>
                <a:r>
                  <a:rPr lang="de-DE" dirty="0">
                    <a:solidFill>
                      <a:srgbClr val="2818FC"/>
                    </a:solidFill>
                  </a:rPr>
                  <a:t> MHz</a:t>
                </a: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D135AA57-D071-4FE0-84D7-485A97EF5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505" y="6413266"/>
                <a:ext cx="5602688" cy="400110"/>
              </a:xfrm>
              <a:prstGeom prst="rect">
                <a:avLst/>
              </a:prstGeom>
              <a:blipFill>
                <a:blip r:embed="rId6"/>
                <a:stretch>
                  <a:fillRect l="-871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98C80348-87F8-2E43-30A9-C0BC11156DA1}"/>
              </a:ext>
            </a:extLst>
          </p:cNvPr>
          <p:cNvSpPr txBox="1"/>
          <p:nvPr/>
        </p:nvSpPr>
        <p:spPr>
          <a:xfrm>
            <a:off x="107765" y="6237312"/>
            <a:ext cx="3494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Exp</a:t>
            </a:r>
            <a:r>
              <a:rPr lang="de-DE" sz="1200" dirty="0"/>
              <a:t>: </a:t>
            </a:r>
            <a:r>
              <a:rPr lang="fr-FR" sz="1200" b="0" i="0" u="none" strike="noStrike" baseline="0" dirty="0">
                <a:latin typeface="Arial" panose="020B0604020202020204" pitchFamily="34" charset="0"/>
              </a:rPr>
              <a:t>S. Ozawa </a:t>
            </a:r>
            <a:r>
              <a:rPr lang="fr-FR" sz="1200" b="0" i="1" u="none" strike="noStrike" baseline="0" dirty="0">
                <a:latin typeface="Arial" panose="020B0604020202020204" pitchFamily="34" charset="0"/>
              </a:rPr>
              <a:t>et al., </a:t>
            </a:r>
            <a:r>
              <a:rPr lang="fr-FR" sz="1200" b="0" u="none" strike="noStrike" baseline="0" dirty="0">
                <a:latin typeface="Arial" panose="020B0604020202020204" pitchFamily="34" charset="0"/>
              </a:rPr>
              <a:t>Phys. </a:t>
            </a:r>
            <a:r>
              <a:rPr lang="fr-FR" sz="1200" b="0" u="none" strike="noStrike" baseline="0" dirty="0" err="1">
                <a:latin typeface="Arial" panose="020B0604020202020204" pitchFamily="34" charset="0"/>
              </a:rPr>
              <a:t>Scr</a:t>
            </a:r>
            <a:r>
              <a:rPr lang="fr-FR" sz="1200" b="0" u="none" strike="noStrike" baseline="0" dirty="0">
                <a:latin typeface="Arial" panose="020B0604020202020204" pitchFamily="34" charset="0"/>
              </a:rPr>
              <a:t>. </a:t>
            </a:r>
            <a:r>
              <a:rPr lang="fr-FR" sz="1200" b="1" u="none" strike="noStrike" baseline="0" dirty="0">
                <a:latin typeface="Arial" panose="020B0604020202020204" pitchFamily="34" charset="0"/>
              </a:rPr>
              <a:t>T92</a:t>
            </a:r>
            <a:r>
              <a:rPr lang="fr-FR" sz="1200" b="0" u="none" strike="noStrike" baseline="0" dirty="0">
                <a:latin typeface="Arial" panose="020B0604020202020204" pitchFamily="34" charset="0"/>
              </a:rPr>
              <a:t>, </a:t>
            </a:r>
            <a:r>
              <a:rPr lang="fr-FR" sz="1200" b="0" i="0" u="none" strike="noStrike" baseline="0" dirty="0">
                <a:latin typeface="Arial" panose="020B0604020202020204" pitchFamily="34" charset="0"/>
              </a:rPr>
              <a:t>195 (</a:t>
            </a:r>
            <a:r>
              <a:rPr lang="fr-FR" sz="1200" i="0" u="none" strike="noStrike" baseline="0" dirty="0">
                <a:latin typeface="Arial" panose="020B0604020202020204" pitchFamily="34" charset="0"/>
              </a:rPr>
              <a:t>2001</a:t>
            </a:r>
            <a:r>
              <a:rPr lang="fr-FR" sz="1200" b="0" i="0" u="none" strike="noStrike" baseline="0" dirty="0">
                <a:latin typeface="Arial" panose="020B0604020202020204" pitchFamily="34" charset="0"/>
              </a:rPr>
              <a:t>)</a:t>
            </a:r>
          </a:p>
          <a:p>
            <a:r>
              <a:rPr lang="fr-FR" sz="1200" b="0" i="0" u="none" strike="noStrike" baseline="0" dirty="0">
                <a:latin typeface="Arial" panose="020B0604020202020204" pitchFamily="34" charset="0"/>
              </a:rPr>
              <a:t>Beam-foil </a:t>
            </a:r>
            <a:r>
              <a:rPr lang="fr-FR" sz="1200" b="0" i="0" u="none" strike="noStrike" baseline="0" dirty="0" err="1">
                <a:latin typeface="Arial" panose="020B0604020202020204" pitchFamily="34" charset="0"/>
              </a:rPr>
              <a:t>spectroscopy</a:t>
            </a:r>
            <a:endParaRPr lang="en-US" sz="1200" b="0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4D000CE-47D7-4ECE-95C9-6D60831A3349}"/>
              </a:ext>
            </a:extLst>
          </p:cNvPr>
          <p:cNvSpPr txBox="1"/>
          <p:nvPr/>
        </p:nvSpPr>
        <p:spPr>
          <a:xfrm>
            <a:off x="4326352" y="1392545"/>
            <a:ext cx="71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C</a:t>
            </a:r>
            <a:r>
              <a:rPr lang="de-DE" sz="2800" baseline="30000" dirty="0"/>
              <a:t>4+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EC9BC99-6EF3-4C9A-9FA7-F32A84A73F96}"/>
              </a:ext>
            </a:extLst>
          </p:cNvPr>
          <p:cNvSpPr txBox="1"/>
          <p:nvPr/>
        </p:nvSpPr>
        <p:spPr>
          <a:xfrm>
            <a:off x="5951984" y="4498867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C</a:t>
            </a:r>
            <a:r>
              <a:rPr lang="de-DE" sz="2000" baseline="30000" dirty="0"/>
              <a:t>4+</a:t>
            </a:r>
          </a:p>
        </p:txBody>
      </p:sp>
    </p:spTree>
    <p:extLst>
      <p:ext uri="{BB962C8B-B14F-4D97-AF65-F5344CB8AC3E}">
        <p14:creationId xmlns:p14="http://schemas.microsoft.com/office/powerpoint/2010/main" val="168401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35" y="189528"/>
            <a:ext cx="9505057" cy="838200"/>
          </a:xfrm>
        </p:spPr>
        <p:txBody>
          <a:bodyPr/>
          <a:lstStyle/>
          <a:p>
            <a:r>
              <a:rPr lang="de-DE" dirty="0"/>
              <a:t>The Case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aseline="30000" dirty="0"/>
              <a:t>12</a:t>
            </a:r>
            <a:r>
              <a:rPr lang="de-DE" dirty="0"/>
              <a:t>C</a:t>
            </a:r>
            <a:r>
              <a:rPr lang="de-DE" baseline="30000" dirty="0"/>
              <a:t>4+</a:t>
            </a:r>
          </a:p>
        </p:txBody>
      </p:sp>
      <p:pic>
        <p:nvPicPr>
          <p:cNvPr id="56" name="Grafik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468" y="6176435"/>
            <a:ext cx="665533" cy="604245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319D5B60-56CF-4389-994E-534D7CC5BC8F}"/>
              </a:ext>
            </a:extLst>
          </p:cNvPr>
          <p:cNvGrpSpPr/>
          <p:nvPr/>
        </p:nvGrpSpPr>
        <p:grpSpPr>
          <a:xfrm>
            <a:off x="3254172" y="1517424"/>
            <a:ext cx="1922411" cy="4681989"/>
            <a:chOff x="2121167" y="1075628"/>
            <a:chExt cx="1441808" cy="3511492"/>
          </a:xfrm>
        </p:grpSpPr>
        <p:cxnSp>
          <p:nvCxnSpPr>
            <p:cNvPr id="60" name="Gerade Verbindung 7">
              <a:extLst>
                <a:ext uri="{FF2B5EF4-FFF2-40B4-BE49-F238E27FC236}">
                  <a16:creationId xmlns:a16="http://schemas.microsoft.com/office/drawing/2014/main" id="{CA49FA81-60F3-4630-9584-FEBF93B9B7B7}"/>
                </a:ext>
              </a:extLst>
            </p:cNvPr>
            <p:cNvCxnSpPr/>
            <p:nvPr/>
          </p:nvCxnSpPr>
          <p:spPr>
            <a:xfrm flipH="1">
              <a:off x="2554863" y="3245742"/>
              <a:ext cx="1008112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1" name="Gerade Verbindung 8">
              <a:extLst>
                <a:ext uri="{FF2B5EF4-FFF2-40B4-BE49-F238E27FC236}">
                  <a16:creationId xmlns:a16="http://schemas.microsoft.com/office/drawing/2014/main" id="{B858DA37-6355-47BC-AD9A-1AEA7F6B54B8}"/>
                </a:ext>
              </a:extLst>
            </p:cNvPr>
            <p:cNvCxnSpPr/>
            <p:nvPr/>
          </p:nvCxnSpPr>
          <p:spPr>
            <a:xfrm flipH="1">
              <a:off x="2541611" y="2354872"/>
              <a:ext cx="1008112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2" name="Gerade Verbindung 9">
              <a:extLst>
                <a:ext uri="{FF2B5EF4-FFF2-40B4-BE49-F238E27FC236}">
                  <a16:creationId xmlns:a16="http://schemas.microsoft.com/office/drawing/2014/main" id="{47E85B79-7665-475B-AE00-49C4EB4F8144}"/>
                </a:ext>
              </a:extLst>
            </p:cNvPr>
            <p:cNvCxnSpPr/>
            <p:nvPr/>
          </p:nvCxnSpPr>
          <p:spPr>
            <a:xfrm flipH="1">
              <a:off x="2541611" y="2286794"/>
              <a:ext cx="1008112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3" name="Gerade Verbindung 10">
              <a:extLst>
                <a:ext uri="{FF2B5EF4-FFF2-40B4-BE49-F238E27FC236}">
                  <a16:creationId xmlns:a16="http://schemas.microsoft.com/office/drawing/2014/main" id="{55B1652F-64C7-45EA-994B-6B92C888A536}"/>
                </a:ext>
              </a:extLst>
            </p:cNvPr>
            <p:cNvCxnSpPr/>
            <p:nvPr/>
          </p:nvCxnSpPr>
          <p:spPr>
            <a:xfrm flipH="1">
              <a:off x="2541611" y="2210856"/>
              <a:ext cx="1008112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4" name="Gerade Verbindung 13">
              <a:extLst>
                <a:ext uri="{FF2B5EF4-FFF2-40B4-BE49-F238E27FC236}">
                  <a16:creationId xmlns:a16="http://schemas.microsoft.com/office/drawing/2014/main" id="{BEE9D99F-B26B-41E1-B65B-F9FA9200A811}"/>
                </a:ext>
              </a:extLst>
            </p:cNvPr>
            <p:cNvCxnSpPr/>
            <p:nvPr/>
          </p:nvCxnSpPr>
          <p:spPr>
            <a:xfrm>
              <a:off x="2121167" y="1634792"/>
              <a:ext cx="0" cy="2952328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4E71523D-77AF-4835-A5D1-5DE8C306F4A7}"/>
                </a:ext>
              </a:extLst>
            </p:cNvPr>
            <p:cNvSpPr txBox="1"/>
            <p:nvPr/>
          </p:nvSpPr>
          <p:spPr>
            <a:xfrm>
              <a:off x="2593245" y="3217204"/>
              <a:ext cx="8658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8376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</a:t>
              </a:r>
              <a:r>
                <a:rPr lang="de-DE" sz="2400" i="1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</a:t>
              </a: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2</a:t>
              </a:r>
              <a:r>
                <a:rPr lang="de-DE" sz="2400" i="1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</a:t>
              </a: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</a:t>
              </a:r>
              <a:r>
                <a:rPr lang="de-DE" sz="2400" kern="0" baseline="300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3</a:t>
              </a: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</a:t>
              </a:r>
              <a:r>
                <a:rPr lang="de-DE" sz="2400" kern="0" baseline="-250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</a:t>
              </a: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A8AB050A-64AD-419C-A932-8E233F8E5FF5}"/>
                </a:ext>
              </a:extLst>
            </p:cNvPr>
            <p:cNvSpPr txBox="1"/>
            <p:nvPr/>
          </p:nvSpPr>
          <p:spPr>
            <a:xfrm>
              <a:off x="2580421" y="1848476"/>
              <a:ext cx="87908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8376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</a:t>
              </a:r>
              <a:r>
                <a:rPr lang="de-DE" sz="2400" i="1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</a:t>
              </a: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2</a:t>
              </a:r>
              <a:r>
                <a:rPr lang="de-DE" sz="2400" i="1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</a:t>
              </a: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</a:t>
              </a:r>
              <a:r>
                <a:rPr lang="de-DE" sz="2400" kern="0" baseline="300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3</a:t>
              </a: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</a:t>
              </a:r>
              <a:r>
                <a:rPr lang="de-DE" sz="2400" i="1" kern="0" baseline="-250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J</a:t>
              </a:r>
            </a:p>
          </p:txBody>
        </p:sp>
        <p:cxnSp>
          <p:nvCxnSpPr>
            <p:cNvPr id="67" name="Gerade Verbindung mit Pfeil 66">
              <a:extLst>
                <a:ext uri="{FF2B5EF4-FFF2-40B4-BE49-F238E27FC236}">
                  <a16:creationId xmlns:a16="http://schemas.microsoft.com/office/drawing/2014/main" id="{17941176-FAFF-47F5-943C-B3B2CC1B9C04}"/>
                </a:ext>
              </a:extLst>
            </p:cNvPr>
            <p:cNvCxnSpPr/>
            <p:nvPr/>
          </p:nvCxnSpPr>
          <p:spPr>
            <a:xfrm flipV="1">
              <a:off x="2841248" y="2354872"/>
              <a:ext cx="0" cy="890870"/>
            </a:xfrm>
            <a:prstGeom prst="straightConnector1">
              <a:avLst/>
            </a:prstGeom>
            <a:noFill/>
            <a:ln w="12700" cap="flat" cmpd="sng" algn="ctr">
              <a:solidFill>
                <a:srgbClr val="5B9BD5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68" name="Gerade Verbindung mit Pfeil 67">
              <a:extLst>
                <a:ext uri="{FF2B5EF4-FFF2-40B4-BE49-F238E27FC236}">
                  <a16:creationId xmlns:a16="http://schemas.microsoft.com/office/drawing/2014/main" id="{6F1D28D7-4E3E-4169-840D-310BC7BACB6E}"/>
                </a:ext>
              </a:extLst>
            </p:cNvPr>
            <p:cNvCxnSpPr/>
            <p:nvPr/>
          </p:nvCxnSpPr>
          <p:spPr>
            <a:xfrm flipV="1">
              <a:off x="2909550" y="2290732"/>
              <a:ext cx="0" cy="955010"/>
            </a:xfrm>
            <a:prstGeom prst="straightConnector1">
              <a:avLst/>
            </a:prstGeom>
            <a:noFill/>
            <a:ln w="12700" cap="flat" cmpd="sng" algn="ctr">
              <a:solidFill>
                <a:srgbClr val="5B9BD5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69" name="Gerade Verbindung mit Pfeil 68">
              <a:extLst>
                <a:ext uri="{FF2B5EF4-FFF2-40B4-BE49-F238E27FC236}">
                  <a16:creationId xmlns:a16="http://schemas.microsoft.com/office/drawing/2014/main" id="{E6BC65C8-CA4E-4095-9EC6-E8879B4ED835}"/>
                </a:ext>
              </a:extLst>
            </p:cNvPr>
            <p:cNvCxnSpPr/>
            <p:nvPr/>
          </p:nvCxnSpPr>
          <p:spPr>
            <a:xfrm flipV="1">
              <a:off x="2985921" y="2210856"/>
              <a:ext cx="0" cy="1034886"/>
            </a:xfrm>
            <a:prstGeom prst="straightConnector1">
              <a:avLst/>
            </a:prstGeom>
            <a:noFill/>
            <a:ln w="12700" cap="flat" cmpd="sng" algn="ctr">
              <a:solidFill>
                <a:srgbClr val="5B9BD5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4EF49047-DADF-4ECE-AC23-8BAA7625D76F}"/>
                </a:ext>
              </a:extLst>
            </p:cNvPr>
            <p:cNvSpPr txBox="1"/>
            <p:nvPr/>
          </p:nvSpPr>
          <p:spPr>
            <a:xfrm>
              <a:off x="2724471" y="1075628"/>
              <a:ext cx="47633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8376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S=1</a:t>
              </a:r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2D482211-D20C-4313-8851-9652421D8244}"/>
                </a:ext>
              </a:extLst>
            </p:cNvPr>
            <p:cNvSpPr txBox="1"/>
            <p:nvPr/>
          </p:nvSpPr>
          <p:spPr>
            <a:xfrm>
              <a:off x="2408867" y="2544365"/>
              <a:ext cx="1154108" cy="500233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5B9BD5"/>
              </a:solidFill>
            </a:ln>
          </p:spPr>
          <p:txBody>
            <a:bodyPr wrap="square" rtlCol="0">
              <a:spAutoFit/>
            </a:bodyPr>
            <a:lstStyle/>
            <a:p>
              <a:pPr defTabSz="48376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1867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λ</a:t>
              </a:r>
              <a:r>
                <a:rPr lang="de-DE" sz="1867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≈ 227 nm</a:t>
              </a:r>
            </a:p>
            <a:p>
              <a:pPr defTabSz="48376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867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A</a:t>
              </a:r>
              <a:r>
                <a:rPr lang="de-DE" sz="1867" kern="0" baseline="-250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ik</a:t>
              </a:r>
              <a:r>
                <a:rPr lang="de-DE" sz="1867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≈ 5.6E7 s</a:t>
              </a:r>
              <a:r>
                <a:rPr lang="de-DE" sz="1867" kern="0" baseline="300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-1</a:t>
              </a:r>
            </a:p>
          </p:txBody>
        </p: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47B1EF27-E775-4CF1-A9EE-0A5A65B0F8A6}"/>
              </a:ext>
            </a:extLst>
          </p:cNvPr>
          <p:cNvGrpSpPr/>
          <p:nvPr/>
        </p:nvGrpSpPr>
        <p:grpSpPr>
          <a:xfrm>
            <a:off x="695400" y="1517424"/>
            <a:ext cx="2790780" cy="4865248"/>
            <a:chOff x="202088" y="1075628"/>
            <a:chExt cx="2093085" cy="3648936"/>
          </a:xfrm>
        </p:grpSpPr>
        <p:cxnSp>
          <p:nvCxnSpPr>
            <p:cNvPr id="73" name="Gerade Verbindung 37">
              <a:extLst>
                <a:ext uri="{FF2B5EF4-FFF2-40B4-BE49-F238E27FC236}">
                  <a16:creationId xmlns:a16="http://schemas.microsoft.com/office/drawing/2014/main" id="{6E0BE130-2A6A-4AD9-842B-D16DE2AE7DEA}"/>
                </a:ext>
              </a:extLst>
            </p:cNvPr>
            <p:cNvCxnSpPr/>
            <p:nvPr/>
          </p:nvCxnSpPr>
          <p:spPr>
            <a:xfrm flipH="1">
              <a:off x="608999" y="4371096"/>
              <a:ext cx="1008112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4" name="Gerade Verbindung 6">
              <a:extLst>
                <a:ext uri="{FF2B5EF4-FFF2-40B4-BE49-F238E27FC236}">
                  <a16:creationId xmlns:a16="http://schemas.microsoft.com/office/drawing/2014/main" id="{49E97818-BC1A-4785-A1B2-CACE84F3A151}"/>
                </a:ext>
              </a:extLst>
            </p:cNvPr>
            <p:cNvCxnSpPr/>
            <p:nvPr/>
          </p:nvCxnSpPr>
          <p:spPr>
            <a:xfrm flipH="1">
              <a:off x="608999" y="1922824"/>
              <a:ext cx="1008112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A8792834-3B5A-46B8-BA23-0DED3261686D}"/>
                </a:ext>
              </a:extLst>
            </p:cNvPr>
            <p:cNvSpPr txBox="1"/>
            <p:nvPr/>
          </p:nvSpPr>
          <p:spPr>
            <a:xfrm>
              <a:off x="720157" y="4378315"/>
              <a:ext cx="73722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8376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</a:t>
              </a:r>
              <a:r>
                <a:rPr lang="de-DE" sz="2400" i="1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</a:t>
              </a:r>
              <a:r>
                <a:rPr lang="de-DE" sz="2400" kern="0" baseline="300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2</a:t>
              </a: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</a:t>
              </a:r>
              <a:r>
                <a:rPr lang="de-DE" sz="2400" kern="0" baseline="300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</a:t>
              </a: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</a:t>
              </a:r>
              <a:r>
                <a:rPr lang="de-DE" sz="2400" kern="0" baseline="-250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0</a:t>
              </a:r>
            </a:p>
          </p:txBody>
        </p: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5F820C44-0C19-481D-9A29-084D81647D47}"/>
                </a:ext>
              </a:extLst>
            </p:cNvPr>
            <p:cNvSpPr txBox="1"/>
            <p:nvPr/>
          </p:nvSpPr>
          <p:spPr>
            <a:xfrm>
              <a:off x="641113" y="1562835"/>
              <a:ext cx="90794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8376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</a:t>
              </a:r>
              <a:r>
                <a:rPr lang="de-DE" sz="2400" i="1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</a:t>
              </a: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2</a:t>
              </a:r>
              <a:r>
                <a:rPr lang="de-DE" sz="2400" i="1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</a:t>
              </a: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</a:t>
              </a:r>
              <a:r>
                <a:rPr lang="de-DE" sz="2400" kern="0" baseline="300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</a:t>
              </a: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P</a:t>
              </a:r>
              <a:r>
                <a:rPr lang="de-DE" sz="2400" kern="0" baseline="-250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1</a:t>
              </a:r>
            </a:p>
          </p:txBody>
        </p:sp>
        <p:cxnSp>
          <p:nvCxnSpPr>
            <p:cNvPr id="77" name="Gerade Verbindung mit Pfeil 76">
              <a:extLst>
                <a:ext uri="{FF2B5EF4-FFF2-40B4-BE49-F238E27FC236}">
                  <a16:creationId xmlns:a16="http://schemas.microsoft.com/office/drawing/2014/main" id="{CEF4E1C7-FB19-403E-9164-BF6D524378D5}"/>
                </a:ext>
              </a:extLst>
            </p:cNvPr>
            <p:cNvCxnSpPr/>
            <p:nvPr/>
          </p:nvCxnSpPr>
          <p:spPr>
            <a:xfrm flipV="1">
              <a:off x="1098454" y="1924774"/>
              <a:ext cx="0" cy="243910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63FB8210-397B-4697-8D6B-437108D9DF3D}"/>
                </a:ext>
              </a:extLst>
            </p:cNvPr>
            <p:cNvSpPr txBox="1"/>
            <p:nvPr/>
          </p:nvSpPr>
          <p:spPr>
            <a:xfrm>
              <a:off x="837004" y="1075628"/>
              <a:ext cx="47633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8376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400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S=0</a:t>
              </a: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B0A58ED4-D1B4-4E40-801A-B610BE3C15C3}"/>
                </a:ext>
              </a:extLst>
            </p:cNvPr>
            <p:cNvSpPr txBox="1"/>
            <p:nvPr/>
          </p:nvSpPr>
          <p:spPr>
            <a:xfrm>
              <a:off x="464486" y="2538697"/>
              <a:ext cx="1297136" cy="500233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defTabSz="48376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1867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λ</a:t>
              </a:r>
              <a:r>
                <a:rPr lang="de-DE" sz="1867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≈ 4 nm</a:t>
              </a:r>
            </a:p>
            <a:p>
              <a:pPr defTabSz="48376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867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A</a:t>
              </a:r>
              <a:r>
                <a:rPr lang="de-DE" sz="1867" kern="0" baseline="-250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ik</a:t>
              </a:r>
              <a:r>
                <a:rPr lang="de-DE" sz="1867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≈ 8.8E11 s</a:t>
              </a:r>
              <a:r>
                <a:rPr lang="de-DE" sz="1867" kern="0" baseline="300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-1</a:t>
              </a:r>
            </a:p>
          </p:txBody>
        </p:sp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43787CE7-42AB-411B-8A39-008981AA367D}"/>
                </a:ext>
              </a:extLst>
            </p:cNvPr>
            <p:cNvGrpSpPr/>
            <p:nvPr/>
          </p:nvGrpSpPr>
          <p:grpSpPr>
            <a:xfrm>
              <a:off x="202088" y="1322734"/>
              <a:ext cx="329658" cy="3120370"/>
              <a:chOff x="1070438" y="1892806"/>
              <a:chExt cx="329658" cy="3120370"/>
            </a:xfrm>
          </p:grpSpPr>
          <p:cxnSp>
            <p:nvCxnSpPr>
              <p:cNvPr id="82" name="Gerade Verbindung mit Pfeil 81">
                <a:extLst>
                  <a:ext uri="{FF2B5EF4-FFF2-40B4-BE49-F238E27FC236}">
                    <a16:creationId xmlns:a16="http://schemas.microsoft.com/office/drawing/2014/main" id="{1BE82706-AA2E-4A7F-B75C-148E11C12BE4}"/>
                  </a:ext>
                </a:extLst>
              </p:cNvPr>
              <p:cNvCxnSpPr/>
              <p:nvPr/>
            </p:nvCxnSpPr>
            <p:spPr>
              <a:xfrm flipV="1">
                <a:off x="1259632" y="2262138"/>
                <a:ext cx="0" cy="275103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83" name="Textfeld 82">
                <a:extLst>
                  <a:ext uri="{FF2B5EF4-FFF2-40B4-BE49-F238E27FC236}">
                    <a16:creationId xmlns:a16="http://schemas.microsoft.com/office/drawing/2014/main" id="{ED5AC780-A778-4E40-882D-23A29D131240}"/>
                  </a:ext>
                </a:extLst>
              </p:cNvPr>
              <p:cNvSpPr txBox="1"/>
              <p:nvPr/>
            </p:nvSpPr>
            <p:spPr>
              <a:xfrm>
                <a:off x="1117848" y="1892806"/>
                <a:ext cx="251511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837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2400" b="1" kern="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E</a:t>
                </a:r>
              </a:p>
            </p:txBody>
          </p:sp>
          <p:sp>
            <p:nvSpPr>
              <p:cNvPr id="84" name="Rechteck 83">
                <a:extLst>
                  <a:ext uri="{FF2B5EF4-FFF2-40B4-BE49-F238E27FC236}">
                    <a16:creationId xmlns:a16="http://schemas.microsoft.com/office/drawing/2014/main" id="{436F972A-947A-48B0-B451-B67B7F5CA17B}"/>
                  </a:ext>
                </a:extLst>
              </p:cNvPr>
              <p:cNvSpPr/>
              <p:nvPr/>
            </p:nvSpPr>
            <p:spPr>
              <a:xfrm>
                <a:off x="1165117" y="4221088"/>
                <a:ext cx="214040" cy="14401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837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952" kern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5" name="Textfeld 84">
                <a:extLst>
                  <a:ext uri="{FF2B5EF4-FFF2-40B4-BE49-F238E27FC236}">
                    <a16:creationId xmlns:a16="http://schemas.microsoft.com/office/drawing/2014/main" id="{448481CA-76C6-492B-A025-029AABDC70EC}"/>
                  </a:ext>
                </a:extLst>
              </p:cNvPr>
              <p:cNvSpPr txBox="1"/>
              <p:nvPr/>
            </p:nvSpPr>
            <p:spPr>
              <a:xfrm>
                <a:off x="1070438" y="3998967"/>
                <a:ext cx="329658" cy="53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837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4000" kern="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≈</a:t>
                </a:r>
              </a:p>
            </p:txBody>
          </p:sp>
        </p:grp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91D96984-A187-4300-818E-02C89DA5D029}"/>
                </a:ext>
              </a:extLst>
            </p:cNvPr>
            <p:cNvSpPr txBox="1"/>
            <p:nvPr/>
          </p:nvSpPr>
          <p:spPr>
            <a:xfrm>
              <a:off x="1773155" y="1138068"/>
              <a:ext cx="5220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baseline="30000" dirty="0"/>
                <a:t>12</a:t>
              </a:r>
              <a:r>
                <a:rPr lang="de-DE" b="1" dirty="0"/>
                <a:t>C</a:t>
              </a:r>
              <a:r>
                <a:rPr lang="de-DE" b="1" baseline="30000" dirty="0"/>
                <a:t>4+</a:t>
              </a:r>
            </a:p>
          </p:txBody>
        </p: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740E6096-B84C-4944-84D1-32579BA505CE}"/>
              </a:ext>
            </a:extLst>
          </p:cNvPr>
          <p:cNvGrpSpPr/>
          <p:nvPr/>
        </p:nvGrpSpPr>
        <p:grpSpPr>
          <a:xfrm>
            <a:off x="2572242" y="4410909"/>
            <a:ext cx="1590457" cy="1490848"/>
            <a:chOff x="1609719" y="3245742"/>
            <a:chExt cx="1192843" cy="1118136"/>
          </a:xfrm>
        </p:grpSpPr>
        <p:cxnSp>
          <p:nvCxnSpPr>
            <p:cNvPr id="87" name="Gerade Verbindung mit Pfeil 86">
              <a:extLst>
                <a:ext uri="{FF2B5EF4-FFF2-40B4-BE49-F238E27FC236}">
                  <a16:creationId xmlns:a16="http://schemas.microsoft.com/office/drawing/2014/main" id="{E476EC98-03F8-47A4-8FBD-76A09FCF50B1}"/>
                </a:ext>
              </a:extLst>
            </p:cNvPr>
            <p:cNvCxnSpPr/>
            <p:nvPr/>
          </p:nvCxnSpPr>
          <p:spPr>
            <a:xfrm flipV="1">
              <a:off x="1609719" y="3245742"/>
              <a:ext cx="945144" cy="1118136"/>
            </a:xfrm>
            <a:prstGeom prst="straightConnector1">
              <a:avLst/>
            </a:prstGeom>
            <a:noFill/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3DBC0830-C7E5-4E41-A9F9-70366C46CA03}"/>
                </a:ext>
              </a:extLst>
            </p:cNvPr>
            <p:cNvSpPr txBox="1"/>
            <p:nvPr/>
          </p:nvSpPr>
          <p:spPr>
            <a:xfrm>
              <a:off x="1715050" y="3565410"/>
              <a:ext cx="1087512" cy="500233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ED7D31">
                  <a:lumMod val="75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defTabSz="48376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1867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Δ</a:t>
              </a:r>
              <a:r>
                <a:rPr lang="de-DE" sz="1867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E ≈ 299 eV</a:t>
              </a:r>
            </a:p>
            <a:p>
              <a:pPr defTabSz="48376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867" kern="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τ ≈ 21 ms</a:t>
              </a:r>
              <a:endParaRPr lang="de-DE" sz="1867" kern="0" baseline="300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feld 88">
                <a:extLst>
                  <a:ext uri="{FF2B5EF4-FFF2-40B4-BE49-F238E27FC236}">
                    <a16:creationId xmlns:a16="http://schemas.microsoft.com/office/drawing/2014/main" id="{FB01274A-B26E-4207-BB0A-CBC51B59FDFF}"/>
                  </a:ext>
                </a:extLst>
              </p:cNvPr>
              <p:cNvSpPr txBox="1"/>
              <p:nvPr/>
            </p:nvSpPr>
            <p:spPr>
              <a:xfrm>
                <a:off x="5672952" y="3086958"/>
                <a:ext cx="6273677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dirty="0" err="1"/>
                  <a:t>Nuclear</a:t>
                </a:r>
                <a:r>
                  <a:rPr lang="de-DE" sz="2000" dirty="0"/>
                  <a:t> Charge Radius </a:t>
                </a:r>
                <a:r>
                  <a:rPr lang="de-DE" sz="2000" dirty="0" err="1"/>
                  <a:t>of</a:t>
                </a:r>
                <a:r>
                  <a:rPr lang="de-DE" sz="2000" dirty="0"/>
                  <a:t> </a:t>
                </a:r>
                <a:r>
                  <a:rPr lang="de-DE" sz="2000" baseline="30000" dirty="0"/>
                  <a:t>12</a:t>
                </a:r>
                <a:r>
                  <a:rPr lang="de-DE" sz="2000" dirty="0"/>
                  <a:t>C </a:t>
                </a:r>
                <a:r>
                  <a:rPr lang="de-DE" sz="2000" dirty="0" err="1"/>
                  <a:t>well</a:t>
                </a:r>
                <a:r>
                  <a:rPr lang="de-DE" sz="2000" dirty="0"/>
                  <a:t> </a:t>
                </a:r>
                <a:r>
                  <a:rPr lang="de-DE" sz="2000" dirty="0" err="1"/>
                  <a:t>known</a:t>
                </a:r>
                <a:br>
                  <a:rPr lang="de-DE" sz="2000" dirty="0"/>
                </a:br>
                <a:r>
                  <a:rPr lang="de-DE" sz="2000" dirty="0"/>
                  <a:t>→ Test </a:t>
                </a:r>
                <a:r>
                  <a:rPr lang="de-DE" sz="2000" dirty="0" err="1"/>
                  <a:t>of</a:t>
                </a:r>
                <a:r>
                  <a:rPr lang="de-DE" sz="2000" dirty="0"/>
                  <a:t> Theory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Easy </a:t>
                </a:r>
                <a:r>
                  <a:rPr lang="de-DE" sz="2000" dirty="0" err="1"/>
                  <a:t>to</a:t>
                </a:r>
                <a:r>
                  <a:rPr lang="de-DE" sz="2000" dirty="0"/>
                  <a:t> </a:t>
                </a:r>
                <a:r>
                  <a:rPr lang="de-DE" sz="2000" dirty="0" err="1"/>
                  <a:t>produce</a:t>
                </a:r>
                <a:r>
                  <a:rPr lang="de-DE" sz="2000" dirty="0"/>
                  <a:t> in an EBIS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dirty="0">
                    <a:sym typeface="Symbol" panose="05050102010706020507" pitchFamily="18" charset="2"/>
                  </a:rPr>
                  <a:t>  </a:t>
                </a:r>
                <a:r>
                  <a:rPr lang="de-DE" sz="2000" dirty="0"/>
                  <a:t>227 </a:t>
                </a:r>
                <a:r>
                  <a:rPr lang="de-DE" sz="2000" dirty="0" err="1"/>
                  <a:t>nm</a:t>
                </a:r>
                <a:r>
                  <a:rPr lang="de-DE" sz="2000" dirty="0"/>
                  <a:t> → </a:t>
                </a:r>
                <a:r>
                  <a:rPr lang="de-DE" sz="2000" dirty="0" err="1"/>
                  <a:t>Ti:Sa</a:t>
                </a:r>
                <a:r>
                  <a:rPr lang="de-DE" sz="2000" dirty="0"/>
                  <a:t> </a:t>
                </a:r>
                <a:r>
                  <a:rPr lang="de-DE" sz="2000" dirty="0">
                    <a:sym typeface="Symbol" panose="05050102010706020507" pitchFamily="18" charset="2"/>
                  </a:rPr>
                  <a:t></a:t>
                </a:r>
                <a:r>
                  <a:rPr lang="de-DE" sz="2000" dirty="0"/>
                  <a:t> 4 </a:t>
                </a:r>
                <a:r>
                  <a:rPr lang="de-DE" sz="2000" dirty="0" err="1"/>
                  <a:t>stabilized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to</a:t>
                </a:r>
                <a:r>
                  <a:rPr lang="de-DE" sz="2000" dirty="0"/>
                  <a:t> </a:t>
                </a:r>
                <a:r>
                  <a:rPr lang="de-DE" sz="2000" dirty="0" err="1"/>
                  <a:t>frequency</a:t>
                </a:r>
                <a:r>
                  <a:rPr lang="de-DE" sz="2000" dirty="0"/>
                  <a:t> </a:t>
                </a:r>
                <a:r>
                  <a:rPr lang="de-DE" sz="2000" dirty="0" err="1"/>
                  <a:t>comb</a:t>
                </a:r>
                <a:endParaRPr lang="de-DE" sz="2000" dirty="0"/>
              </a:p>
              <a:p>
                <a:endParaRPr lang="de-DE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200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de-DE" sz="200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DE" sz="2000" dirty="0"/>
                  <a:t> </a:t>
                </a:r>
                <a:r>
                  <a:rPr lang="de-DE" sz="2000" dirty="0">
                    <a:sym typeface="Symbol" panose="05050102010706020507" pitchFamily="18" charset="2"/>
                  </a:rPr>
                  <a:t> </a:t>
                </a:r>
                <a:r>
                  <a:rPr lang="de-DE" sz="2000" dirty="0" err="1">
                    <a:sym typeface="Symbol" panose="05050102010706020507" pitchFamily="18" charset="2"/>
                  </a:rPr>
                  <a:t>no</a:t>
                </a:r>
                <a:r>
                  <a:rPr lang="de-DE" sz="2000" dirty="0">
                    <a:sym typeface="Symbol" panose="05050102010706020507" pitchFamily="18" charset="2"/>
                  </a:rPr>
                  <a:t> </a:t>
                </a:r>
                <a:r>
                  <a:rPr lang="de-DE" sz="2000" dirty="0" err="1">
                    <a:sym typeface="Symbol" panose="05050102010706020507" pitchFamily="18" charset="2"/>
                  </a:rPr>
                  <a:t>hyperfine-structure</a:t>
                </a:r>
                <a:r>
                  <a:rPr lang="de-DE" sz="2000" dirty="0">
                    <a:sym typeface="Symbol" panose="05050102010706020507" pitchFamily="18" charset="2"/>
                  </a:rPr>
                  <a:t> </a:t>
                </a:r>
                <a:r>
                  <a:rPr lang="de-DE" sz="2000" dirty="0" err="1">
                    <a:sym typeface="Symbol" panose="05050102010706020507" pitchFamily="18" charset="2"/>
                  </a:rPr>
                  <a:t>induced</a:t>
                </a:r>
                <a:r>
                  <a:rPr lang="de-DE" sz="2000" dirty="0">
                    <a:sym typeface="Symbol" panose="05050102010706020507" pitchFamily="18" charset="2"/>
                  </a:rPr>
                  <a:t> </a:t>
                </a:r>
                <a:r>
                  <a:rPr lang="de-DE" sz="2000" dirty="0" err="1">
                    <a:sym typeface="Symbol" panose="05050102010706020507" pitchFamily="18" charset="2"/>
                  </a:rPr>
                  <a:t>level</a:t>
                </a:r>
                <a:r>
                  <a:rPr lang="de-DE" sz="2000" dirty="0">
                    <a:sym typeface="Symbol" panose="05050102010706020507" pitchFamily="18" charset="2"/>
                  </a:rPr>
                  <a:t> </a:t>
                </a:r>
                <a:r>
                  <a:rPr lang="de-DE" sz="2000" dirty="0" err="1">
                    <a:sym typeface="Symbol" panose="05050102010706020507" pitchFamily="18" charset="2"/>
                  </a:rPr>
                  <a:t>mixing</a:t>
                </a:r>
                <a:endParaRPr lang="de-DE" sz="2000" dirty="0"/>
              </a:p>
            </p:txBody>
          </p:sp>
        </mc:Choice>
        <mc:Fallback xmlns="">
          <p:sp>
            <p:nvSpPr>
              <p:cNvPr id="89" name="Textfeld 88">
                <a:extLst>
                  <a:ext uri="{FF2B5EF4-FFF2-40B4-BE49-F238E27FC236}">
                    <a16:creationId xmlns:a16="http://schemas.microsoft.com/office/drawing/2014/main" id="{FB01274A-B26E-4207-BB0A-CBC51B59F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952" y="3086958"/>
                <a:ext cx="6273677" cy="2862322"/>
              </a:xfrm>
              <a:prstGeom prst="rect">
                <a:avLst/>
              </a:prstGeom>
              <a:blipFill>
                <a:blip r:embed="rId4"/>
                <a:stretch>
                  <a:fillRect l="-875" t="-851" r="-972" b="-2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feld 89">
                <a:extLst>
                  <a:ext uri="{FF2B5EF4-FFF2-40B4-BE49-F238E27FC236}">
                    <a16:creationId xmlns:a16="http://schemas.microsoft.com/office/drawing/2014/main" id="{B1FB42D1-6E67-40B6-AACF-AB1A9837D8D5}"/>
                  </a:ext>
                </a:extLst>
              </p:cNvPr>
              <p:cNvSpPr txBox="1"/>
              <p:nvPr/>
            </p:nvSpPr>
            <p:spPr>
              <a:xfrm>
                <a:off x="5879976" y="1232293"/>
                <a:ext cx="5976664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latin typeface="+mj-lt"/>
                  </a:rPr>
                  <a:t>e</a:t>
                </a:r>
                <a:r>
                  <a:rPr lang="de-DE" baseline="30000" dirty="0">
                    <a:latin typeface="+mj-lt"/>
                  </a:rPr>
                  <a:t>–</a:t>
                </a:r>
                <a:r>
                  <a:rPr lang="de-DE" dirty="0">
                    <a:latin typeface="+mj-lt"/>
                  </a:rPr>
                  <a:t> </a:t>
                </a:r>
                <a:r>
                  <a:rPr lang="de-DE" dirty="0" err="1">
                    <a:latin typeface="+mj-lt"/>
                  </a:rPr>
                  <a:t>scattering</a:t>
                </a:r>
                <a:r>
                  <a:rPr lang="de-DE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baseline="-25000" dirty="0">
                    <a:latin typeface="+mj-lt"/>
                  </a:rPr>
                  <a:t>c</a:t>
                </a:r>
                <a:r>
                  <a:rPr lang="de-DE" dirty="0">
                    <a:latin typeface="+mj-lt"/>
                  </a:rPr>
                  <a:t>(</a:t>
                </a:r>
                <a:r>
                  <a:rPr lang="de-DE" baseline="30000" dirty="0">
                    <a:latin typeface="+mj-lt"/>
                  </a:rPr>
                  <a:t>12</a:t>
                </a:r>
                <a:r>
                  <a:rPr lang="de-DE" dirty="0">
                    <a:latin typeface="+mj-lt"/>
                  </a:rPr>
                  <a:t>C) = 2.471(6) fm </a:t>
                </a:r>
              </a:p>
              <a:p>
                <a:r>
                  <a:rPr lang="de-DE" sz="1400" dirty="0"/>
                  <a:t>I. Sick, PLB </a:t>
                </a:r>
                <a:r>
                  <a:rPr lang="de-DE" sz="1400" b="1" dirty="0"/>
                  <a:t>116</a:t>
                </a:r>
                <a:r>
                  <a:rPr lang="de-DE" sz="1400" dirty="0"/>
                  <a:t>, 212 (1982)</a:t>
                </a:r>
              </a:p>
              <a:p>
                <a:endParaRPr lang="de-DE" sz="1400" i="1" dirty="0">
                  <a:latin typeface="Cambria Math" panose="02040503050406030204" pitchFamily="18" charset="0"/>
                </a:endParaRPr>
              </a:p>
              <a:p>
                <a:r>
                  <a:rPr lang="de-DE" dirty="0" err="1"/>
                  <a:t>Muonic</a:t>
                </a:r>
                <a:r>
                  <a:rPr lang="de-DE" dirty="0"/>
                  <a:t> </a:t>
                </a:r>
                <a:r>
                  <a:rPr lang="de-DE" dirty="0" err="1"/>
                  <a:t>atoms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baseline="-25000" dirty="0"/>
                  <a:t>c</a:t>
                </a:r>
                <a:r>
                  <a:rPr lang="de-DE" dirty="0"/>
                  <a:t>(</a:t>
                </a:r>
                <a:r>
                  <a:rPr lang="de-DE" baseline="30000" dirty="0"/>
                  <a:t>12</a:t>
                </a:r>
                <a:r>
                  <a:rPr lang="de-DE" dirty="0"/>
                  <a:t>C) = 2.4829(19) fm </a:t>
                </a:r>
              </a:p>
              <a:p>
                <a:r>
                  <a:rPr lang="de-DE" sz="1400" dirty="0"/>
                  <a:t>W. Ruckstuhl </a:t>
                </a:r>
                <a:r>
                  <a:rPr lang="de-DE" sz="1400" i="1" dirty="0"/>
                  <a:t>et al</a:t>
                </a:r>
                <a:r>
                  <a:rPr lang="de-DE" sz="1400" dirty="0"/>
                  <a:t>., NPA </a:t>
                </a:r>
                <a:r>
                  <a:rPr lang="de-DE" sz="1400" b="1" dirty="0"/>
                  <a:t>430</a:t>
                </a:r>
                <a:r>
                  <a:rPr lang="de-DE" sz="1400" dirty="0"/>
                  <a:t>, 685 (1984)</a:t>
                </a:r>
                <a:endParaRPr lang="de-DE" sz="1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0" name="Textfeld 89">
                <a:extLst>
                  <a:ext uri="{FF2B5EF4-FFF2-40B4-BE49-F238E27FC236}">
                    <a16:creationId xmlns:a16="http://schemas.microsoft.com/office/drawing/2014/main" id="{B1FB42D1-6E67-40B6-AACF-AB1A9837D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976" y="1232293"/>
                <a:ext cx="5976664" cy="1292662"/>
              </a:xfrm>
              <a:prstGeom prst="rect">
                <a:avLst/>
              </a:prstGeom>
              <a:blipFill>
                <a:blip r:embed="rId5"/>
                <a:stretch>
                  <a:fillRect l="-918" t="-2358" b="-4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2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5B545AC-00C6-420E-A391-6846266AF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EXPERIMENTAL SETUP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8E54EA-FDBE-4FF2-B834-D29D0926C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302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345" y="189528"/>
            <a:ext cx="9433048" cy="838200"/>
          </a:xfrm>
        </p:spPr>
        <p:txBody>
          <a:bodyPr/>
          <a:lstStyle/>
          <a:p>
            <a:pPr marL="1527175" indent="-1527175"/>
            <a:r>
              <a:rPr lang="de-DE" sz="2400" dirty="0"/>
              <a:t>COALA = 	</a:t>
            </a:r>
            <a:r>
              <a:rPr lang="de-DE" sz="2400" dirty="0" err="1"/>
              <a:t>Collinear</a:t>
            </a:r>
            <a:r>
              <a:rPr lang="de-DE" sz="2400" dirty="0"/>
              <a:t> </a:t>
            </a:r>
            <a:r>
              <a:rPr lang="de-DE" sz="2400" dirty="0" err="1"/>
              <a:t>Apparatus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Laser </a:t>
            </a:r>
            <a:r>
              <a:rPr lang="de-DE" sz="2400" dirty="0" err="1"/>
              <a:t>Spectroscopy</a:t>
            </a:r>
            <a:r>
              <a:rPr lang="de-DE" sz="2400" dirty="0"/>
              <a:t> and Applied Physics</a:t>
            </a:r>
          </a:p>
        </p:txBody>
      </p:sp>
      <p:pic>
        <p:nvPicPr>
          <p:cNvPr id="5" name="Picture 4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1508789"/>
            <a:ext cx="8115551" cy="370510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flipH="1" flipV="1">
            <a:off x="7779419" y="2468896"/>
            <a:ext cx="385547" cy="104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5255059" y="3780705"/>
            <a:ext cx="1369747" cy="2339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5032796" y="3784128"/>
            <a:ext cx="1470657" cy="1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6725718" y="3784124"/>
            <a:ext cx="593367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1535564" y="3997378"/>
            <a:ext cx="303229" cy="500917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7855667" y="3701715"/>
            <a:ext cx="599079" cy="19202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A797117-581F-E8CC-F20A-D02370F2A840}"/>
              </a:ext>
            </a:extLst>
          </p:cNvPr>
          <p:cNvSpPr txBox="1"/>
          <p:nvPr/>
        </p:nvSpPr>
        <p:spPr>
          <a:xfrm>
            <a:off x="5546144" y="2355015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8000"/>
                </a:solidFill>
              </a:rPr>
              <a:t>B. Maaß</a:t>
            </a:r>
          </a:p>
          <a:p>
            <a:r>
              <a:rPr lang="de-DE" dirty="0">
                <a:solidFill>
                  <a:srgbClr val="008000"/>
                </a:solidFill>
              </a:rPr>
              <a:t>P. Müller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D7F6884-501B-6222-BF8B-D9B4307CE6A1}"/>
              </a:ext>
            </a:extLst>
          </p:cNvPr>
          <p:cNvSpPr txBox="1"/>
          <p:nvPr/>
        </p:nvSpPr>
        <p:spPr>
          <a:xfrm>
            <a:off x="1428942" y="1213449"/>
            <a:ext cx="121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2818FC"/>
                </a:solidFill>
              </a:rPr>
              <a:t>P. </a:t>
            </a:r>
            <a:r>
              <a:rPr lang="de-DE" dirty="0" err="1">
                <a:solidFill>
                  <a:srgbClr val="2818FC"/>
                </a:solidFill>
              </a:rPr>
              <a:t>Imgram</a:t>
            </a:r>
            <a:endParaRPr lang="en-US" dirty="0">
              <a:solidFill>
                <a:srgbClr val="2818FC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B2C5EA7-2CF0-66BD-178D-6ABBFB600F17}"/>
              </a:ext>
            </a:extLst>
          </p:cNvPr>
          <p:cNvSpPr/>
          <p:nvPr/>
        </p:nvSpPr>
        <p:spPr>
          <a:xfrm rot="3530180">
            <a:off x="-261846" y="2110977"/>
            <a:ext cx="3528392" cy="1678487"/>
          </a:xfrm>
          <a:prstGeom prst="ellipse">
            <a:avLst/>
          </a:prstGeom>
          <a:noFill/>
          <a:ln>
            <a:solidFill>
              <a:srgbClr val="2818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A5B03FE-BEE2-99AA-6C0D-BDD5D1BA12AF}"/>
              </a:ext>
            </a:extLst>
          </p:cNvPr>
          <p:cNvSpPr txBox="1"/>
          <p:nvPr/>
        </p:nvSpPr>
        <p:spPr>
          <a:xfrm>
            <a:off x="4121365" y="281654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K. König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A9F677F-B109-8416-20A3-55A862AF9CF1}"/>
              </a:ext>
            </a:extLst>
          </p:cNvPr>
          <p:cNvSpPr/>
          <p:nvPr/>
        </p:nvSpPr>
        <p:spPr>
          <a:xfrm>
            <a:off x="2331235" y="3390368"/>
            <a:ext cx="5797648" cy="885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A4641E1-94FF-0A1A-169B-8A62C67E295D}"/>
              </a:ext>
            </a:extLst>
          </p:cNvPr>
          <p:cNvSpPr/>
          <p:nvPr/>
        </p:nvSpPr>
        <p:spPr>
          <a:xfrm>
            <a:off x="6061992" y="3479257"/>
            <a:ext cx="1021249" cy="63259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1540E9C9-B76D-D252-2062-E485236B51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660" y="1465237"/>
            <a:ext cx="3496357" cy="46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8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12" grpId="0" animBg="1"/>
      <p:bldP spid="14" grpId="0"/>
      <p:bldP spid="15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345" y="189528"/>
            <a:ext cx="9433048" cy="838200"/>
          </a:xfrm>
        </p:spPr>
        <p:txBody>
          <a:bodyPr/>
          <a:lstStyle/>
          <a:p>
            <a:r>
              <a:rPr lang="de-DE" dirty="0"/>
              <a:t>Measurement </a:t>
            </a:r>
            <a:r>
              <a:rPr lang="de-DE" dirty="0" err="1"/>
              <a:t>Scheme</a:t>
            </a:r>
            <a:endParaRPr lang="de-DE" dirty="0"/>
          </a:p>
        </p:txBody>
      </p:sp>
      <p:pic>
        <p:nvPicPr>
          <p:cNvPr id="5" name="Picture 4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1508789"/>
            <a:ext cx="8115551" cy="370510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flipH="1" flipV="1">
            <a:off x="7779419" y="2468896"/>
            <a:ext cx="385547" cy="104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5255059" y="3780705"/>
            <a:ext cx="1369747" cy="2339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5032796" y="3784128"/>
            <a:ext cx="1470657" cy="1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6725718" y="3784124"/>
            <a:ext cx="593367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V="1">
            <a:off x="1535564" y="3997378"/>
            <a:ext cx="303229" cy="500917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0" y="5241404"/>
            <a:ext cx="2547968" cy="44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0" y="5807500"/>
            <a:ext cx="2547968" cy="40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eschweifte Klammer rechts 17"/>
          <p:cNvSpPr/>
          <p:nvPr/>
        </p:nvSpPr>
        <p:spPr>
          <a:xfrm>
            <a:off x="2733586" y="5252720"/>
            <a:ext cx="208641" cy="94933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3007747" y="5324570"/>
            <a:ext cx="5481179" cy="72468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175" y="5423047"/>
            <a:ext cx="5260323" cy="47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7855667" y="3701715"/>
            <a:ext cx="599079" cy="19202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8847343" y="2812839"/>
                <a:ext cx="2793172" cy="1477328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→ Measurement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de-DE" i="1" baseline="-25000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instead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de-DE" i="1" baseline="30000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 baseline="30000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 baseline="30000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removes</a:t>
                </a:r>
                <a:r>
                  <a:rPr lang="de-DE" dirty="0"/>
                  <a:t> </a:t>
                </a:r>
                <a:r>
                  <a:rPr lang="de-DE" dirty="0" err="1"/>
                  <a:t>uncertainties</a:t>
                </a:r>
                <a:r>
                  <a:rPr lang="de-DE" dirty="0"/>
                  <a:t> </a:t>
                </a:r>
                <a:r>
                  <a:rPr lang="de-DE" dirty="0" err="1"/>
                  <a:t>caused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inaccurate</a:t>
                </a:r>
                <a:r>
                  <a:rPr lang="de-DE" dirty="0"/>
                  <a:t> </a:t>
                </a:r>
                <a:r>
                  <a:rPr lang="de-DE" dirty="0" err="1"/>
                  <a:t>knowledge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>
                    <a:sym typeface="Symbol" panose="05050102010706020507" pitchFamily="18" charset="2"/>
                  </a:rPr>
                  <a:t> (and )</a:t>
                </a:r>
                <a:r>
                  <a:rPr lang="de-DE" dirty="0"/>
                  <a:t>.</a:t>
                </a: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7343" y="2812839"/>
                <a:ext cx="2793172" cy="1477328"/>
              </a:xfrm>
              <a:prstGeom prst="rect">
                <a:avLst/>
              </a:prstGeom>
              <a:blipFill>
                <a:blip r:embed="rId6"/>
                <a:stretch>
                  <a:fillRect l="-1515" t="-1626" r="-649" b="-4878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951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5B545AC-00C6-420E-A391-6846266AF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LASER SPECTROSCOPY</a:t>
            </a:r>
            <a:br>
              <a:rPr lang="de-DE" dirty="0"/>
            </a:br>
            <a:r>
              <a:rPr lang="de-DE" dirty="0"/>
              <a:t>	</a:t>
            </a:r>
            <a:r>
              <a:rPr lang="de-DE" sz="3200" dirty="0" err="1"/>
              <a:t>Optimization</a:t>
            </a:r>
            <a:r>
              <a:rPr lang="de-DE" sz="3200" dirty="0"/>
              <a:t> and </a:t>
            </a:r>
            <a:r>
              <a:rPr lang="de-DE" sz="3200" dirty="0" err="1"/>
              <a:t>Results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8E54EA-FDBE-4FF2-B834-D29D0926C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3922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32A48-1A59-4708-973B-D23B8DFC4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Pulsed</a:t>
            </a:r>
            <a:r>
              <a:rPr lang="de-DE" dirty="0"/>
              <a:t> and </a:t>
            </a:r>
            <a:r>
              <a:rPr lang="de-DE" dirty="0" err="1"/>
              <a:t>Continuous</a:t>
            </a:r>
            <a:r>
              <a:rPr lang="de-DE" dirty="0"/>
              <a:t> </a:t>
            </a:r>
            <a:r>
              <a:rPr lang="de-DE" dirty="0" err="1"/>
              <a:t>Extraction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3D439EA-A0A3-407B-8E8B-8F8E89F14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9"/>
          <a:stretch/>
        </p:blipFill>
        <p:spPr>
          <a:xfrm>
            <a:off x="0" y="1010360"/>
            <a:ext cx="6264695" cy="441959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7CA4A0D-E522-482B-8BC0-C019ED266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896" y="5157192"/>
            <a:ext cx="6851115" cy="147757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C12C35B-495F-4D0F-94F2-EDB4754400AC}"/>
              </a:ext>
            </a:extLst>
          </p:cNvPr>
          <p:cNvSpPr txBox="1"/>
          <p:nvPr/>
        </p:nvSpPr>
        <p:spPr>
          <a:xfrm>
            <a:off x="6456607" y="2177569"/>
            <a:ext cx="5616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>
                <a:solidFill>
                  <a:srgbClr val="2818FC"/>
                </a:solidFill>
              </a:rPr>
              <a:t>continuous</a:t>
            </a:r>
            <a:r>
              <a:rPr lang="de-DE" sz="2000" b="1" dirty="0">
                <a:solidFill>
                  <a:srgbClr val="2818FC"/>
                </a:solidFill>
              </a:rPr>
              <a:t> </a:t>
            </a:r>
            <a:r>
              <a:rPr lang="de-DE" sz="2000" b="1" dirty="0" err="1">
                <a:solidFill>
                  <a:srgbClr val="2818FC"/>
                </a:solidFill>
              </a:rPr>
              <a:t>extraction</a:t>
            </a:r>
            <a:r>
              <a:rPr lang="de-DE" sz="2000" b="1" dirty="0">
                <a:solidFill>
                  <a:srgbClr val="2818FC"/>
                </a:solidFill>
              </a:rPr>
              <a:t> (</a:t>
            </a:r>
            <a:r>
              <a:rPr lang="de-DE" sz="2000" b="1" dirty="0" err="1">
                <a:solidFill>
                  <a:srgbClr val="2818FC"/>
                </a:solidFill>
              </a:rPr>
              <a:t>leaky</a:t>
            </a:r>
            <a:r>
              <a:rPr lang="de-DE" sz="2000" b="1" dirty="0">
                <a:solidFill>
                  <a:srgbClr val="2818FC"/>
                </a:solidFill>
              </a:rPr>
              <a:t> </a:t>
            </a:r>
            <a:r>
              <a:rPr lang="de-DE" sz="2000" b="1" dirty="0" err="1">
                <a:solidFill>
                  <a:srgbClr val="2818FC"/>
                </a:solidFill>
              </a:rPr>
              <a:t>mode</a:t>
            </a:r>
            <a:r>
              <a:rPr lang="de-DE" sz="2000" b="1" dirty="0">
                <a:solidFill>
                  <a:srgbClr val="2818FC"/>
                </a:solidFill>
              </a:rPr>
              <a:t>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good</a:t>
            </a:r>
            <a:r>
              <a:rPr lang="de-DE" sz="2000" dirty="0"/>
              <a:t> </a:t>
            </a:r>
            <a:r>
              <a:rPr lang="de-DE" sz="2000" dirty="0" err="1"/>
              <a:t>signal</a:t>
            </a:r>
            <a:r>
              <a:rPr lang="de-DE" sz="2000" dirty="0"/>
              <a:t>/</a:t>
            </a:r>
            <a:r>
              <a:rPr lang="de-DE" sz="2000" dirty="0" err="1"/>
              <a:t>noise</a:t>
            </a:r>
            <a:r>
              <a:rPr lang="de-DE" sz="2000" dirty="0"/>
              <a:t> </a:t>
            </a:r>
            <a:r>
              <a:rPr lang="de-DE" sz="2000" dirty="0" err="1"/>
              <a:t>ratio</a:t>
            </a:r>
            <a:r>
              <a:rPr lang="de-DE" sz="2000" dirty="0"/>
              <a:t> (</a:t>
            </a:r>
            <a:r>
              <a:rPr lang="de-DE" sz="2000" dirty="0" err="1"/>
              <a:t>similar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pulsed</a:t>
            </a:r>
            <a:r>
              <a:rPr lang="de-DE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smallest</a:t>
            </a:r>
            <a:r>
              <a:rPr lang="de-DE" sz="2000" dirty="0"/>
              <a:t> </a:t>
            </a:r>
            <a:r>
              <a:rPr lang="de-DE" sz="2000" dirty="0" err="1"/>
              <a:t>linewidth</a:t>
            </a:r>
            <a:r>
              <a:rPr lang="de-DE" sz="2000" dirty="0"/>
              <a:t> (</a:t>
            </a:r>
            <a:r>
              <a:rPr lang="de-DE" sz="2000" dirty="0" err="1"/>
              <a:t>gain</a:t>
            </a:r>
            <a:r>
              <a:rPr lang="de-DE" sz="2000" dirty="0"/>
              <a:t> </a:t>
            </a:r>
            <a:r>
              <a:rPr lang="de-DE" sz="2000" dirty="0" err="1"/>
              <a:t>factor</a:t>
            </a:r>
            <a:r>
              <a:rPr lang="de-DE" sz="2000" dirty="0"/>
              <a:t> 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smallest</a:t>
            </a:r>
            <a:r>
              <a:rPr lang="de-DE" sz="2000" dirty="0"/>
              <a:t> </a:t>
            </a:r>
            <a:r>
              <a:rPr lang="de-DE" sz="2000" dirty="0" err="1"/>
              <a:t>statistical</a:t>
            </a:r>
            <a:r>
              <a:rPr lang="de-DE" sz="2000" dirty="0"/>
              <a:t> </a:t>
            </a:r>
            <a:r>
              <a:rPr lang="de-DE" sz="2000" dirty="0" err="1"/>
              <a:t>uncertainty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line</a:t>
            </a:r>
            <a:r>
              <a:rPr lang="de-DE" sz="2000" dirty="0"/>
              <a:t> </a:t>
            </a:r>
            <a:r>
              <a:rPr lang="de-DE" sz="2000" dirty="0" err="1"/>
              <a:t>centre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636543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1508789"/>
            <a:ext cx="8115551" cy="370510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flipH="1" flipV="1">
            <a:off x="7779419" y="2468896"/>
            <a:ext cx="385547" cy="104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5255059" y="3780705"/>
            <a:ext cx="1369747" cy="2339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5032796" y="3784128"/>
            <a:ext cx="1470657" cy="1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6725718" y="3784124"/>
            <a:ext cx="593367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1535565" y="3023768"/>
            <a:ext cx="318636" cy="557633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0" y="5241404"/>
            <a:ext cx="2547968" cy="44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0" y="5807500"/>
            <a:ext cx="2547968" cy="40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eschweifte Klammer rechts 17"/>
          <p:cNvSpPr/>
          <p:nvPr/>
        </p:nvSpPr>
        <p:spPr>
          <a:xfrm>
            <a:off x="2733586" y="5252720"/>
            <a:ext cx="208641" cy="94933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3007747" y="5324570"/>
            <a:ext cx="5481179" cy="72468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175" y="5423047"/>
            <a:ext cx="5260323" cy="47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7855667" y="3701715"/>
            <a:ext cx="599079" cy="19202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1" name="Gruppieren 20"/>
          <p:cNvGrpSpPr/>
          <p:nvPr/>
        </p:nvGrpSpPr>
        <p:grpSpPr>
          <a:xfrm>
            <a:off x="9210379" y="1577090"/>
            <a:ext cx="2197350" cy="2193534"/>
            <a:chOff x="6907784" y="1182817"/>
            <a:chExt cx="1648013" cy="1645151"/>
          </a:xfrm>
        </p:grpSpPr>
        <p:sp>
          <p:nvSpPr>
            <p:cNvPr id="23" name="Textfeld 22"/>
            <p:cNvSpPr txBox="1"/>
            <p:nvPr/>
          </p:nvSpPr>
          <p:spPr>
            <a:xfrm>
              <a:off x="8174441" y="1182817"/>
              <a:ext cx="3813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aseline="30000" dirty="0"/>
                <a:t>3</a:t>
              </a:r>
              <a:r>
                <a:rPr lang="de-DE" dirty="0"/>
                <a:t>P</a:t>
              </a:r>
              <a:r>
                <a:rPr lang="de-DE" baseline="-25000" dirty="0"/>
                <a:t>2</a:t>
              </a:r>
            </a:p>
          </p:txBody>
        </p:sp>
        <p:cxnSp>
          <p:nvCxnSpPr>
            <p:cNvPr id="24" name="Gerade Verbindung 6"/>
            <p:cNvCxnSpPr/>
            <p:nvPr/>
          </p:nvCxnSpPr>
          <p:spPr>
            <a:xfrm>
              <a:off x="6907784" y="2735635"/>
              <a:ext cx="11521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9"/>
            <p:cNvCxnSpPr/>
            <p:nvPr/>
          </p:nvCxnSpPr>
          <p:spPr>
            <a:xfrm>
              <a:off x="6907784" y="1799928"/>
              <a:ext cx="11521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10"/>
            <p:cNvCxnSpPr/>
            <p:nvPr/>
          </p:nvCxnSpPr>
          <p:spPr>
            <a:xfrm>
              <a:off x="6907784" y="1583507"/>
              <a:ext cx="11521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11"/>
            <p:cNvCxnSpPr/>
            <p:nvPr/>
          </p:nvCxnSpPr>
          <p:spPr>
            <a:xfrm>
              <a:off x="6907784" y="1367483"/>
              <a:ext cx="11521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/>
            <p:cNvSpPr txBox="1"/>
            <p:nvPr/>
          </p:nvSpPr>
          <p:spPr>
            <a:xfrm>
              <a:off x="8174442" y="2550969"/>
              <a:ext cx="3813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aseline="30000" dirty="0"/>
                <a:t>3</a:t>
              </a:r>
              <a:r>
                <a:rPr lang="de-DE" dirty="0"/>
                <a:t>S</a:t>
              </a:r>
              <a:r>
                <a:rPr lang="de-DE" baseline="-25000" dirty="0"/>
                <a:t>1</a:t>
              </a: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8174439" y="1398330"/>
              <a:ext cx="3813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aseline="30000" dirty="0"/>
                <a:t>3</a:t>
              </a:r>
              <a:r>
                <a:rPr lang="de-DE" dirty="0"/>
                <a:t>P</a:t>
              </a:r>
              <a:r>
                <a:rPr lang="de-DE" baseline="-25000" dirty="0"/>
                <a:t>0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8174440" y="1615262"/>
              <a:ext cx="3813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aseline="30000" dirty="0"/>
                <a:t>3</a:t>
              </a:r>
              <a:r>
                <a:rPr lang="de-DE" dirty="0"/>
                <a:t>P</a:t>
              </a:r>
              <a:r>
                <a:rPr lang="de-DE" baseline="-25000" dirty="0"/>
                <a:t>1</a:t>
              </a:r>
            </a:p>
          </p:txBody>
        </p:sp>
        <p:cxnSp>
          <p:nvCxnSpPr>
            <p:cNvPr id="31" name="Gerade Verbindung mit Pfeil 30"/>
            <p:cNvCxnSpPr/>
            <p:nvPr/>
          </p:nvCxnSpPr>
          <p:spPr>
            <a:xfrm flipV="1">
              <a:off x="7148910" y="1367483"/>
              <a:ext cx="0" cy="1368152"/>
            </a:xfrm>
            <a:prstGeom prst="straightConnector1">
              <a:avLst/>
            </a:prstGeom>
            <a:ln w="38100">
              <a:solidFill>
                <a:srgbClr val="0060A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7547592" y="2083116"/>
              <a:ext cx="791323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67" dirty="0"/>
                <a:t>~227nm</a:t>
              </a:r>
            </a:p>
          </p:txBody>
        </p:sp>
      </p:grpSp>
      <p:pic>
        <p:nvPicPr>
          <p:cNvPr id="33" name="Grafik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962" y="4068647"/>
            <a:ext cx="3023097" cy="2222400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9360218" y="5850839"/>
            <a:ext cx="2145139" cy="4205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133" dirty="0"/>
              <a:t>Laser </a:t>
            </a:r>
            <a:r>
              <a:rPr lang="de-DE" sz="2133" dirty="0" err="1"/>
              <a:t>frequency</a:t>
            </a:r>
            <a:endParaRPr lang="de-DE" sz="2133" dirty="0"/>
          </a:p>
        </p:txBody>
      </p:sp>
      <p:cxnSp>
        <p:nvCxnSpPr>
          <p:cNvPr id="35" name="Gerade Verbindung mit Pfeil 34"/>
          <p:cNvCxnSpPr/>
          <p:nvPr/>
        </p:nvCxnSpPr>
        <p:spPr>
          <a:xfrm flipV="1">
            <a:off x="9735080" y="2110662"/>
            <a:ext cx="0" cy="1536852"/>
          </a:xfrm>
          <a:prstGeom prst="straightConnector1">
            <a:avLst/>
          </a:prstGeom>
          <a:ln w="38100">
            <a:solidFill>
              <a:srgbClr val="0060A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V="1">
            <a:off x="9938280" y="2399904"/>
            <a:ext cx="0" cy="1247611"/>
          </a:xfrm>
          <a:prstGeom prst="straightConnector1">
            <a:avLst/>
          </a:prstGeom>
          <a:ln w="38100">
            <a:solidFill>
              <a:srgbClr val="0060A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0FF195BB-F790-4FC4-A9E8-2096F5778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Laser </a:t>
            </a:r>
            <a:r>
              <a:rPr lang="de-DE" dirty="0" err="1"/>
              <a:t>spectroscopy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He-like </a:t>
            </a:r>
            <a:r>
              <a:rPr lang="de-DE" dirty="0" err="1"/>
              <a:t>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818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379" y="2002529"/>
            <a:ext cx="2840268" cy="216630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7" y="2002533"/>
            <a:ext cx="2840268" cy="216630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73" y="2002537"/>
            <a:ext cx="2840268" cy="2166305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9648403" y="1784430"/>
            <a:ext cx="2197350" cy="2193534"/>
            <a:chOff x="6424828" y="1660158"/>
            <a:chExt cx="1648013" cy="1645151"/>
          </a:xfrm>
        </p:grpSpPr>
        <p:sp>
          <p:nvSpPr>
            <p:cNvPr id="11" name="Textfeld 10"/>
            <p:cNvSpPr txBox="1"/>
            <p:nvPr/>
          </p:nvSpPr>
          <p:spPr>
            <a:xfrm>
              <a:off x="7691485" y="1660158"/>
              <a:ext cx="3813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aseline="30000" dirty="0"/>
                <a:t>3</a:t>
              </a:r>
              <a:r>
                <a:rPr lang="de-DE" dirty="0"/>
                <a:t>P</a:t>
              </a:r>
              <a:r>
                <a:rPr lang="de-DE" baseline="-25000" dirty="0"/>
                <a:t>2</a:t>
              </a:r>
            </a:p>
          </p:txBody>
        </p:sp>
        <p:cxnSp>
          <p:nvCxnSpPr>
            <p:cNvPr id="12" name="Gerade Verbindung 6"/>
            <p:cNvCxnSpPr/>
            <p:nvPr/>
          </p:nvCxnSpPr>
          <p:spPr>
            <a:xfrm>
              <a:off x="6424828" y="3212976"/>
              <a:ext cx="11521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9"/>
            <p:cNvCxnSpPr/>
            <p:nvPr/>
          </p:nvCxnSpPr>
          <p:spPr>
            <a:xfrm>
              <a:off x="6424828" y="2277269"/>
              <a:ext cx="11521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0"/>
            <p:cNvCxnSpPr/>
            <p:nvPr/>
          </p:nvCxnSpPr>
          <p:spPr>
            <a:xfrm>
              <a:off x="6424828" y="2060848"/>
              <a:ext cx="11521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1"/>
            <p:cNvCxnSpPr/>
            <p:nvPr/>
          </p:nvCxnSpPr>
          <p:spPr>
            <a:xfrm>
              <a:off x="6424828" y="1844824"/>
              <a:ext cx="115212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/>
            <p:cNvSpPr txBox="1"/>
            <p:nvPr/>
          </p:nvSpPr>
          <p:spPr>
            <a:xfrm>
              <a:off x="7691486" y="3028310"/>
              <a:ext cx="3813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aseline="30000" dirty="0"/>
                <a:t>3</a:t>
              </a:r>
              <a:r>
                <a:rPr lang="de-DE" dirty="0"/>
                <a:t>S</a:t>
              </a:r>
              <a:r>
                <a:rPr lang="de-DE" baseline="-25000" dirty="0"/>
                <a:t>1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7691483" y="1875671"/>
              <a:ext cx="3813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aseline="30000" dirty="0"/>
                <a:t>3</a:t>
              </a:r>
              <a:r>
                <a:rPr lang="de-DE" dirty="0"/>
                <a:t>P</a:t>
              </a:r>
              <a:r>
                <a:rPr lang="de-DE" baseline="-25000" dirty="0"/>
                <a:t>0</a:t>
              </a: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7691484" y="2092603"/>
              <a:ext cx="3813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aseline="30000" dirty="0"/>
                <a:t>3</a:t>
              </a:r>
              <a:r>
                <a:rPr lang="de-DE" dirty="0"/>
                <a:t>P</a:t>
              </a:r>
              <a:r>
                <a:rPr lang="de-DE" baseline="-25000" dirty="0"/>
                <a:t>1</a:t>
              </a:r>
            </a:p>
          </p:txBody>
        </p:sp>
        <p:cxnSp>
          <p:nvCxnSpPr>
            <p:cNvPr id="19" name="Gerade Verbindung mit Pfeil 18"/>
            <p:cNvCxnSpPr/>
            <p:nvPr/>
          </p:nvCxnSpPr>
          <p:spPr>
            <a:xfrm flipV="1">
              <a:off x="6665954" y="1844824"/>
              <a:ext cx="0" cy="1368152"/>
            </a:xfrm>
            <a:prstGeom prst="straightConnector1">
              <a:avLst/>
            </a:prstGeom>
            <a:ln w="38100">
              <a:solidFill>
                <a:srgbClr val="0060A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/>
            <p:nvPr/>
          </p:nvCxnSpPr>
          <p:spPr>
            <a:xfrm flipV="1">
              <a:off x="6818354" y="2060337"/>
              <a:ext cx="0" cy="1152639"/>
            </a:xfrm>
            <a:prstGeom prst="straightConnector1">
              <a:avLst/>
            </a:prstGeom>
            <a:ln w="38100">
              <a:solidFill>
                <a:srgbClr val="0060A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/>
            <p:nvPr/>
          </p:nvCxnSpPr>
          <p:spPr>
            <a:xfrm flipV="1">
              <a:off x="6970754" y="2277269"/>
              <a:ext cx="0" cy="935708"/>
            </a:xfrm>
            <a:prstGeom prst="straightConnector1">
              <a:avLst/>
            </a:prstGeom>
            <a:ln w="38100">
              <a:solidFill>
                <a:srgbClr val="0060A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7064636" y="2560457"/>
              <a:ext cx="791323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67" dirty="0"/>
                <a:t>~227nm</a:t>
              </a:r>
            </a:p>
          </p:txBody>
        </p:sp>
      </p:grpSp>
      <p:sp>
        <p:nvSpPr>
          <p:cNvPr id="24" name="Textfeld 23"/>
          <p:cNvSpPr txBox="1"/>
          <p:nvPr/>
        </p:nvSpPr>
        <p:spPr>
          <a:xfrm>
            <a:off x="1560085" y="1309790"/>
            <a:ext cx="68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baseline="30000" dirty="0"/>
              <a:t>3</a:t>
            </a:r>
            <a:r>
              <a:rPr lang="de-DE" sz="2800" b="1" dirty="0"/>
              <a:t>P</a:t>
            </a:r>
            <a:r>
              <a:rPr lang="de-DE" sz="2800" b="1" baseline="-25000" dirty="0"/>
              <a:t>2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617061" y="1309791"/>
            <a:ext cx="689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baseline="30000" dirty="0"/>
              <a:t>3</a:t>
            </a:r>
            <a:r>
              <a:rPr lang="de-DE" sz="2800" b="1" dirty="0"/>
              <a:t>P</a:t>
            </a:r>
            <a:r>
              <a:rPr lang="de-DE" sz="2800" b="1" baseline="-25000" dirty="0"/>
              <a:t>0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7643807" y="1268760"/>
            <a:ext cx="715260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baseline="30000" dirty="0"/>
              <a:t>3</a:t>
            </a:r>
            <a:r>
              <a:rPr lang="de-DE" sz="2800" b="1" dirty="0"/>
              <a:t>P</a:t>
            </a:r>
            <a:r>
              <a:rPr lang="de-DE" sz="2800" b="1" baseline="-25000" dirty="0"/>
              <a:t>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3" y="4168836"/>
            <a:ext cx="2893731" cy="216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165" y="4168837"/>
            <a:ext cx="2836419" cy="216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368" y="4168837"/>
            <a:ext cx="2901213" cy="216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8C3B3C4-EBF3-4CF4-A2AC-B4DA9624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Laser </a:t>
            </a:r>
            <a:r>
              <a:rPr lang="de-DE" dirty="0" err="1"/>
              <a:t>spectroscopy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aseline="30000" dirty="0"/>
              <a:t>12</a:t>
            </a:r>
            <a:r>
              <a:rPr lang="de-DE" dirty="0"/>
              <a:t>C</a:t>
            </a:r>
            <a:r>
              <a:rPr lang="de-DE" baseline="30000" dirty="0"/>
              <a:t>4+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674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1"/>
          </p:nvPr>
        </p:nvSpPr>
        <p:spPr>
          <a:xfrm>
            <a:off x="1127448" y="1700808"/>
            <a:ext cx="9095704" cy="3648567"/>
          </a:xfrm>
        </p:spPr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  <a:p>
            <a:r>
              <a:rPr lang="de-DE" dirty="0"/>
              <a:t>Motivation</a:t>
            </a:r>
          </a:p>
          <a:p>
            <a:r>
              <a:rPr lang="de-DE" dirty="0"/>
              <a:t>Experimental Setup</a:t>
            </a:r>
          </a:p>
          <a:p>
            <a:r>
              <a:rPr lang="de-DE" dirty="0" err="1"/>
              <a:t>Results</a:t>
            </a:r>
            <a:endParaRPr lang="de-DE" dirty="0"/>
          </a:p>
          <a:p>
            <a:r>
              <a:rPr lang="de-DE" dirty="0"/>
              <a:t>Summary and Outlook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34837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Transition </a:t>
            </a:r>
            <a:r>
              <a:rPr lang="de-DE" dirty="0" err="1"/>
              <a:t>Frequencies</a:t>
            </a:r>
            <a:r>
              <a:rPr lang="de-DE" dirty="0"/>
              <a:t>: </a:t>
            </a: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Literature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-286" t="192" r="60885" b="-192"/>
          <a:stretch/>
        </p:blipFill>
        <p:spPr>
          <a:xfrm>
            <a:off x="220303" y="1613263"/>
            <a:ext cx="2623118" cy="441649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1943373"/>
            <a:ext cx="4512501" cy="39819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CA887DA-D935-467D-9AE3-5512AA2C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52" y="1604797"/>
            <a:ext cx="6657499" cy="441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3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8F19CC2-9ABD-44AE-8492-BED200899C4C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479376" y="1242489"/>
            <a:ext cx="5760640" cy="341230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47034A6-164A-4BB9-A2CA-AB1DDD130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Uncertainty</a:t>
            </a:r>
            <a:r>
              <a:rPr lang="de-DE" dirty="0"/>
              <a:t> Budget and Fine </a:t>
            </a:r>
            <a:r>
              <a:rPr lang="de-DE" dirty="0" err="1"/>
              <a:t>Structure</a:t>
            </a:r>
            <a:r>
              <a:rPr lang="de-DE" dirty="0"/>
              <a:t> Splitting</a:t>
            </a:r>
          </a:p>
        </p:txBody>
      </p:sp>
      <p:pic>
        <p:nvPicPr>
          <p:cNvPr id="8" name="Grafik 7" descr="\documentclass{article}&#10;\usepackage{amsmath}&#10;\usepackage{amssymb}&#10;\usepackage{revsymb}&#10;\usepackage{mathtools}&#10;\usepackage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black}{&#10;\begin{eqnarray*}&#10;\begin{array}{cccr}&#10;\hline\left(J, J^{\prime}\right) &amp; \text { This work } &amp; \text { Theory [52] } &amp; m \alpha^{8+} \text { contr. } \\&#10;\hline(0,1) &amp; -375\,026.5\,(2.5) &amp; -374\,996.3\,\textcolor{red}{(48.0)} &amp; \textcolor{blue}{-30.2\,(2.5)} \\&#10;(0,2) &amp; 3\,696\,352.1\,(2.5) &amp; 3\,696\,343.5\,\textcolor{red}{(10.0)} &amp; \textcolor{blue}{8.6\,(2.5)}&#10;\end{array}&#10;\end{eqnarray*}&#10;}&#10;\end{document}&#10;" title="IguanaTex Bitmap Display">
            <a:extLst>
              <a:ext uri="{FF2B5EF4-FFF2-40B4-BE49-F238E27FC236}">
                <a16:creationId xmlns:a16="http://schemas.microsoft.com/office/drawing/2014/main" id="{4FB0AB8C-B2B5-4A06-8718-0915F7643A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5517232"/>
            <a:ext cx="7362241" cy="97922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3045453-C9A1-4DAA-BFE3-8070138C2910}"/>
              </a:ext>
            </a:extLst>
          </p:cNvPr>
          <p:cNvSpPr txBox="1"/>
          <p:nvPr/>
        </p:nvSpPr>
        <p:spPr>
          <a:xfrm>
            <a:off x="8616280" y="5294598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2818FC"/>
                </a:solidFill>
              </a:rPr>
              <a:t>Relatively</a:t>
            </a:r>
            <a:r>
              <a:rPr lang="de-DE" dirty="0">
                <a:solidFill>
                  <a:srgbClr val="2818FC"/>
                </a:solidFill>
              </a:rPr>
              <a:t> large </a:t>
            </a:r>
            <a:r>
              <a:rPr lang="de-DE" dirty="0" err="1">
                <a:solidFill>
                  <a:srgbClr val="2818FC"/>
                </a:solidFill>
              </a:rPr>
              <a:t>contribution</a:t>
            </a:r>
            <a:r>
              <a:rPr lang="de-DE" dirty="0">
                <a:solidFill>
                  <a:srgbClr val="2818FC"/>
                </a:solidFill>
              </a:rPr>
              <a:t> </a:t>
            </a:r>
            <a:r>
              <a:rPr lang="de-DE" dirty="0" err="1">
                <a:solidFill>
                  <a:srgbClr val="2818FC"/>
                </a:solidFill>
              </a:rPr>
              <a:t>of</a:t>
            </a:r>
            <a:r>
              <a:rPr lang="de-DE" dirty="0">
                <a:solidFill>
                  <a:srgbClr val="2818FC"/>
                </a:solidFill>
              </a:rPr>
              <a:t> </a:t>
            </a:r>
            <a:r>
              <a:rPr lang="de-DE" dirty="0" err="1">
                <a:solidFill>
                  <a:srgbClr val="2818FC"/>
                </a:solidFill>
              </a:rPr>
              <a:t>higher</a:t>
            </a:r>
            <a:r>
              <a:rPr lang="de-DE" dirty="0">
                <a:solidFill>
                  <a:srgbClr val="2818FC"/>
                </a:solidFill>
              </a:rPr>
              <a:t> </a:t>
            </a:r>
            <a:r>
              <a:rPr lang="de-DE" dirty="0" err="1">
                <a:solidFill>
                  <a:srgbClr val="2818FC"/>
                </a:solidFill>
              </a:rPr>
              <a:t>orders</a:t>
            </a:r>
            <a:endParaRPr lang="de-DE" dirty="0">
              <a:solidFill>
                <a:srgbClr val="2818FC"/>
              </a:solidFill>
            </a:endParaRPr>
          </a:p>
          <a:p>
            <a:r>
              <a:rPr lang="de-DE" dirty="0">
                <a:solidFill>
                  <a:srgbClr val="2818FC"/>
                </a:solidFill>
                <a:sym typeface="Symbol" panose="05050102010706020507" pitchFamily="18" charset="2"/>
              </a:rPr>
              <a:t> </a:t>
            </a:r>
            <a:r>
              <a:rPr lang="de-DE" dirty="0" err="1">
                <a:solidFill>
                  <a:srgbClr val="2818FC"/>
                </a:solidFill>
              </a:rPr>
              <a:t>may</a:t>
            </a:r>
            <a:r>
              <a:rPr lang="de-DE" dirty="0">
                <a:solidFill>
                  <a:srgbClr val="2818FC"/>
                </a:solidFill>
              </a:rPr>
              <a:t> </a:t>
            </a:r>
            <a:r>
              <a:rPr lang="de-DE" dirty="0" err="1">
                <a:solidFill>
                  <a:srgbClr val="2818FC"/>
                </a:solidFill>
              </a:rPr>
              <a:t>guide</a:t>
            </a:r>
            <a:r>
              <a:rPr lang="de-DE" dirty="0">
                <a:solidFill>
                  <a:srgbClr val="2818FC"/>
                </a:solidFill>
              </a:rPr>
              <a:t> </a:t>
            </a:r>
            <a:r>
              <a:rPr lang="de-DE" dirty="0" err="1">
                <a:solidFill>
                  <a:srgbClr val="2818FC"/>
                </a:solidFill>
              </a:rPr>
              <a:t>further</a:t>
            </a:r>
            <a:r>
              <a:rPr lang="de-DE" dirty="0">
                <a:solidFill>
                  <a:srgbClr val="2818FC"/>
                </a:solidFill>
              </a:rPr>
              <a:t> QED </a:t>
            </a:r>
            <a:r>
              <a:rPr lang="de-DE" dirty="0" err="1">
                <a:solidFill>
                  <a:srgbClr val="2818FC"/>
                </a:solidFill>
              </a:rPr>
              <a:t>calculations</a:t>
            </a:r>
            <a:endParaRPr lang="de-DE" dirty="0">
              <a:solidFill>
                <a:srgbClr val="2818FC"/>
              </a:solidFill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0347E1B-2DF9-96BC-6BA2-144854394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889" y="1242489"/>
            <a:ext cx="3509007" cy="316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625C0D0-449C-BB49-B852-0A4956DCE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46" y="1248194"/>
            <a:ext cx="2436741" cy="316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26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First all-</a:t>
            </a:r>
            <a:r>
              <a:rPr lang="de-DE" dirty="0" err="1"/>
              <a:t>optical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charge</a:t>
            </a:r>
            <a:r>
              <a:rPr lang="de-DE" dirty="0"/>
              <a:t> </a:t>
            </a:r>
            <a:r>
              <a:rPr lang="de-DE" dirty="0" err="1"/>
              <a:t>radius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aseline="30000" dirty="0"/>
              <a:t>12</a:t>
            </a:r>
            <a:r>
              <a:rPr lang="de-DE" dirty="0"/>
              <a:t>C</a:t>
            </a:r>
          </a:p>
        </p:txBody>
      </p:sp>
      <p:pic>
        <p:nvPicPr>
          <p:cNvPr id="3" name="Grafik 2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508787"/>
            <a:ext cx="5388624" cy="48069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 flipH="1">
                <a:off x="5906401" y="1508788"/>
                <a:ext cx="6285598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de-DE" dirty="0"/>
                  <a:t>→ </a:t>
                </a:r>
                <a:r>
                  <a:rPr lang="de-DE" dirty="0" err="1"/>
                  <a:t>more</a:t>
                </a:r>
                <a:r>
                  <a:rPr lang="de-DE" dirty="0"/>
                  <a:t> </a:t>
                </a:r>
                <a:r>
                  <a:rPr lang="de-DE" dirty="0" err="1"/>
                  <a:t>work</a:t>
                </a:r>
                <a:r>
                  <a:rPr lang="de-DE" dirty="0"/>
                  <a:t> </a:t>
                </a:r>
                <a:r>
                  <a:rPr lang="de-DE" dirty="0" err="1"/>
                  <a:t>needed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competitive</a:t>
                </a:r>
                <a:r>
                  <a:rPr lang="de-DE" dirty="0"/>
                  <a:t> all-</a:t>
                </a:r>
                <a:r>
                  <a:rPr lang="de-DE" dirty="0" err="1"/>
                  <a:t>optical</a:t>
                </a:r>
                <a:r>
                  <a:rPr lang="de-DE" dirty="0"/>
                  <a:t> R</a:t>
                </a:r>
                <a:r>
                  <a:rPr lang="de-DE" baseline="-25000" dirty="0"/>
                  <a:t>C</a:t>
                </a:r>
              </a:p>
              <a:p>
                <a:endParaRPr lang="de-DE" b="1" dirty="0"/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de-DE" dirty="0" err="1"/>
                  <a:t>If</a:t>
                </a:r>
                <a:r>
                  <a:rPr lang="de-DE" dirty="0"/>
                  <a:t> </a:t>
                </a:r>
                <a:r>
                  <a:rPr lang="de-DE" b="1" dirty="0" err="1"/>
                  <a:t>theory</a:t>
                </a:r>
                <a:r>
                  <a:rPr lang="de-DE" b="1" dirty="0"/>
                  <a:t> </a:t>
                </a:r>
                <a:r>
                  <a:rPr lang="de-DE" dirty="0" err="1"/>
                  <a:t>gets</a:t>
                </a:r>
                <a:r>
                  <a:rPr lang="de-DE" dirty="0"/>
                  <a:t> </a:t>
                </a:r>
                <a:r>
                  <a:rPr lang="de-DE" b="1" dirty="0" err="1"/>
                  <a:t>better</a:t>
                </a:r>
                <a:r>
                  <a:rPr lang="de-DE" b="1" dirty="0"/>
                  <a:t> </a:t>
                </a:r>
                <a:r>
                  <a:rPr lang="de-DE" b="1" dirty="0" err="1"/>
                  <a:t>by</a:t>
                </a:r>
                <a:r>
                  <a:rPr lang="de-DE" b="1" dirty="0"/>
                  <a:t> </a:t>
                </a:r>
                <a:r>
                  <a:rPr lang="de-DE" b="1" dirty="0" err="1"/>
                  <a:t>two</a:t>
                </a:r>
                <a:r>
                  <a:rPr lang="de-DE" b="1" dirty="0"/>
                  <a:t> </a:t>
                </a:r>
                <a:r>
                  <a:rPr lang="de-DE" b="1" dirty="0" err="1"/>
                  <a:t>orders</a:t>
                </a:r>
                <a:r>
                  <a:rPr lang="de-DE" b="1" dirty="0"/>
                  <a:t> </a:t>
                </a:r>
                <a:r>
                  <a:rPr lang="de-DE" b="1" dirty="0" err="1"/>
                  <a:t>of</a:t>
                </a:r>
                <a:r>
                  <a:rPr lang="de-DE" b="1" dirty="0"/>
                  <a:t> </a:t>
                </a:r>
                <a:r>
                  <a:rPr lang="de-DE" b="1" dirty="0" err="1"/>
                  <a:t>magnitude</a:t>
                </a:r>
                <a:r>
                  <a:rPr lang="de-DE" b="1" dirty="0"/>
                  <a:t>, </a:t>
                </a:r>
                <a:r>
                  <a:rPr lang="de-DE" dirty="0" err="1"/>
                  <a:t>we</a:t>
                </a:r>
                <a:r>
                  <a:rPr lang="de-DE" dirty="0"/>
                  <a:t> </a:t>
                </a:r>
                <a:r>
                  <a:rPr lang="de-DE" dirty="0" err="1"/>
                  <a:t>are</a:t>
                </a:r>
                <a:r>
                  <a:rPr lang="de-DE" dirty="0"/>
                  <a:t> </a:t>
                </a:r>
                <a:r>
                  <a:rPr lang="de-DE" b="1" dirty="0" err="1"/>
                  <a:t>competitive</a:t>
                </a:r>
                <a:r>
                  <a:rPr lang="de-DE" b="1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most</a:t>
                </a:r>
                <a:r>
                  <a:rPr lang="de-DE" dirty="0"/>
                  <a:t> </a:t>
                </a:r>
                <a:r>
                  <a:rPr lang="de-DE" dirty="0" err="1"/>
                  <a:t>precise</a:t>
                </a:r>
                <a:r>
                  <a:rPr lang="de-DE" dirty="0"/>
                  <a:t> </a:t>
                </a:r>
                <a:r>
                  <a:rPr lang="de-DE" b="1" dirty="0" err="1"/>
                  <a:t>muonic</a:t>
                </a:r>
                <a:r>
                  <a:rPr lang="de-DE" b="1" dirty="0"/>
                  <a:t> </a:t>
                </a:r>
                <a:r>
                  <a:rPr lang="de-DE" b="1" dirty="0" err="1"/>
                  <a:t>atom</a:t>
                </a:r>
                <a:r>
                  <a:rPr lang="de-DE" b="1" dirty="0"/>
                  <a:t> </a:t>
                </a:r>
                <a:r>
                  <a:rPr lang="de-DE" b="1" dirty="0" err="1"/>
                  <a:t>results</a:t>
                </a:r>
                <a:r>
                  <a:rPr lang="de-DE" b="1" dirty="0"/>
                  <a:t>.</a:t>
                </a:r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endParaRPr lang="de-DE" b="1" dirty="0"/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de-DE" dirty="0"/>
                  <a:t>→ </a:t>
                </a:r>
                <a:r>
                  <a:rPr lang="de-DE" dirty="0" err="1"/>
                  <a:t>may</a:t>
                </a:r>
                <a:r>
                  <a:rPr lang="de-DE" dirty="0"/>
                  <a:t> </a:t>
                </a:r>
                <a:r>
                  <a:rPr lang="de-DE" dirty="0" err="1"/>
                  <a:t>resolve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discrepancies</a:t>
                </a:r>
                <a:r>
                  <a:rPr lang="de-DE" dirty="0"/>
                  <a:t> </a:t>
                </a:r>
                <a:r>
                  <a:rPr lang="de-DE" dirty="0" err="1"/>
                  <a:t>between</a:t>
                </a:r>
                <a:r>
                  <a:rPr lang="de-DE" dirty="0"/>
                  <a:t> </a:t>
                </a:r>
                <a:r>
                  <a:rPr lang="de-DE" dirty="0" err="1"/>
                  <a:t>muonic</a:t>
                </a:r>
                <a:r>
                  <a:rPr lang="de-DE" dirty="0"/>
                  <a:t> and </a:t>
                </a:r>
                <a:r>
                  <a:rPr lang="de-DE" dirty="0" err="1"/>
                  <a:t>elastic</a:t>
                </a:r>
                <a:r>
                  <a:rPr lang="de-DE" dirty="0"/>
                  <a:t> </a:t>
                </a:r>
                <a:r>
                  <a:rPr lang="de-DE" dirty="0" err="1"/>
                  <a:t>electron</a:t>
                </a:r>
                <a:r>
                  <a:rPr lang="de-DE" dirty="0"/>
                  <a:t> </a:t>
                </a:r>
                <a:r>
                  <a:rPr lang="de-DE" dirty="0" err="1"/>
                  <a:t>scattering</a:t>
                </a:r>
                <a:r>
                  <a:rPr lang="de-DE" dirty="0"/>
                  <a:t> </a:t>
                </a:r>
                <a:r>
                  <a:rPr lang="de-DE" dirty="0" err="1"/>
                  <a:t>results</a:t>
                </a:r>
                <a:endParaRPr lang="de-DE" b="1" dirty="0"/>
              </a:p>
              <a:p>
                <a:endParaRPr lang="de-DE" b="1" dirty="0"/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de-DE" b="1" dirty="0"/>
                  <a:t>First</a:t>
                </a:r>
                <a:r>
                  <a:rPr lang="de-DE" dirty="0"/>
                  <a:t> high-</a:t>
                </a:r>
                <a:r>
                  <a:rPr lang="de-DE" dirty="0" err="1"/>
                  <a:t>precision</a:t>
                </a:r>
                <a:r>
                  <a:rPr lang="de-DE" dirty="0"/>
                  <a:t> </a:t>
                </a:r>
                <a:r>
                  <a:rPr lang="de-DE" dirty="0" err="1"/>
                  <a:t>laser</a:t>
                </a:r>
                <a:r>
                  <a:rPr lang="de-DE" dirty="0"/>
                  <a:t> </a:t>
                </a:r>
                <a:r>
                  <a:rPr lang="de-DE" dirty="0" err="1"/>
                  <a:t>spectroscopy</a:t>
                </a:r>
                <a:r>
                  <a:rPr lang="de-DE" dirty="0"/>
                  <a:t> in C isotope </a:t>
                </a:r>
                <a:r>
                  <a:rPr lang="de-DE" dirty="0" err="1"/>
                  <a:t>chain</a:t>
                </a:r>
                <a:br>
                  <a:rPr lang="de-DE" dirty="0"/>
                </a:br>
                <a:r>
                  <a:rPr lang="de-DE" dirty="0"/>
                  <a:t>→ </a:t>
                </a:r>
                <a:r>
                  <a:rPr lang="de-DE" dirty="0" err="1"/>
                  <a:t>starting</a:t>
                </a:r>
                <a:r>
                  <a:rPr lang="de-DE" dirty="0"/>
                  <a:t> </a:t>
                </a:r>
                <a:r>
                  <a:rPr lang="de-DE" dirty="0" err="1"/>
                  <a:t>point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regular</a:t>
                </a:r>
                <a:r>
                  <a:rPr lang="de-DE" dirty="0"/>
                  <a:t> isotope shift </a:t>
                </a:r>
                <a:r>
                  <a:rPr lang="de-DE" dirty="0" err="1"/>
                  <a:t>measurements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extract</a:t>
                </a:r>
                <a:r>
                  <a:rPr lang="de-DE" dirty="0"/>
                  <a:t> </a:t>
                </a:r>
                <a:r>
                  <a:rPr lang="el-GR" b="1" dirty="0">
                    <a:sym typeface="Symbol" panose="05050102010706020507" pitchFamily="18" charset="2"/>
                  </a:rPr>
                  <a:t></a:t>
                </a:r>
                <a14:m>
                  <m:oMath xmlns:m="http://schemas.openxmlformats.org/officeDocument/2006/math">
                    <m:r>
                      <a:rPr lang="el-GR" b="1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</m:t>
                    </m:r>
                    <m:d>
                      <m:dPr>
                        <m:begChr m:val="⟨"/>
                        <m:endChr m:val="⟩"/>
                        <m:ctrlPr>
                          <a:rPr lang="el-GR" b="1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de-DE" b="1" i="1" dirty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de-DE" b="1" i="1" baseline="30000" dirty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de-DE" b="1" dirty="0"/>
                  <a:t> of </a:t>
                </a:r>
                <a:r>
                  <a:rPr lang="de-DE" b="1" baseline="30000" dirty="0"/>
                  <a:t>13</a:t>
                </a:r>
                <a:r>
                  <a:rPr lang="de-DE" b="1" dirty="0"/>
                  <a:t>C and </a:t>
                </a:r>
                <a:r>
                  <a:rPr lang="de-DE" b="1" baseline="30000" dirty="0"/>
                  <a:t>14</a:t>
                </a:r>
                <a:r>
                  <a:rPr lang="de-DE" b="1" dirty="0"/>
                  <a:t>C</a:t>
                </a:r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endParaRPr lang="de-DE" b="1" dirty="0"/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endParaRPr lang="de-DE" b="1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906401" y="1508788"/>
                <a:ext cx="6285598" cy="4247317"/>
              </a:xfrm>
              <a:prstGeom prst="rect">
                <a:avLst/>
              </a:prstGeom>
              <a:blipFill>
                <a:blip r:embed="rId3"/>
                <a:stretch>
                  <a:fillRect l="-679" t="-8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2">
            <a:extLst>
              <a:ext uri="{FF2B5EF4-FFF2-40B4-BE49-F238E27FC236}">
                <a16:creationId xmlns:a16="http://schemas.microsoft.com/office/drawing/2014/main" id="{2ADAF842-A722-4807-9706-07FFD22AEC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60"/>
          <a:stretch/>
        </p:blipFill>
        <p:spPr>
          <a:xfrm>
            <a:off x="0" y="1300447"/>
            <a:ext cx="6214104" cy="537422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90E5815-E120-4EDD-B928-E01027FD2F09}"/>
              </a:ext>
            </a:extLst>
          </p:cNvPr>
          <p:cNvCxnSpPr>
            <a:cxnSpLocks/>
          </p:cNvCxnSpPr>
          <p:nvPr/>
        </p:nvCxnSpPr>
        <p:spPr>
          <a:xfrm>
            <a:off x="6214104" y="1438176"/>
            <a:ext cx="0" cy="50871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44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3E5823-D79F-4C6D-AF31-1ACC5C1AF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aseline="30000" dirty="0"/>
              <a:t>13</a:t>
            </a:r>
            <a:r>
              <a:rPr lang="de-DE" dirty="0"/>
              <a:t>C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CCFBB5-A49A-409A-BFEC-2ADC81BFA4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557470"/>
            <a:ext cx="10271787" cy="513589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03C130E-77F9-4254-80E4-1848BB0EA716}"/>
              </a:ext>
            </a:extLst>
          </p:cNvPr>
          <p:cNvSpPr/>
          <p:nvPr/>
        </p:nvSpPr>
        <p:spPr>
          <a:xfrm>
            <a:off x="3316613" y="5803141"/>
            <a:ext cx="8640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989C572-3391-497E-B809-C971153CB52B}"/>
              </a:ext>
            </a:extLst>
          </p:cNvPr>
          <p:cNvSpPr/>
          <p:nvPr/>
        </p:nvSpPr>
        <p:spPr>
          <a:xfrm>
            <a:off x="8949464" y="5862325"/>
            <a:ext cx="8640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7531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FA80C-DAEB-42D2-8DFD-26E50AEFB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aseline="30000" dirty="0"/>
              <a:t>13</a:t>
            </a:r>
            <a:r>
              <a:rPr lang="de-DE" dirty="0"/>
              <a:t>C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46BEFF8-CC55-4CBD-A84B-8A43E09A0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8" y="1796711"/>
            <a:ext cx="4006555" cy="429309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35A5381-B779-4D6D-B651-B31DC3CE4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798" y="1579335"/>
            <a:ext cx="7843741" cy="448511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55C37E9-C1A0-497D-B1F9-DCAC36B9800C}"/>
              </a:ext>
            </a:extLst>
          </p:cNvPr>
          <p:cNvSpPr/>
          <p:nvPr/>
        </p:nvSpPr>
        <p:spPr>
          <a:xfrm>
            <a:off x="7920203" y="6021289"/>
            <a:ext cx="167225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67" dirty="0">
                <a:solidFill>
                  <a:srgbClr val="F5A300"/>
                </a:solidFill>
              </a:rPr>
              <a:t>53 465.1 (2.3)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21848D8-1B64-4B21-B775-04B55AD7A030}"/>
              </a:ext>
            </a:extLst>
          </p:cNvPr>
          <p:cNvSpPr/>
          <p:nvPr/>
        </p:nvSpPr>
        <p:spPr>
          <a:xfrm>
            <a:off x="5231234" y="6025212"/>
            <a:ext cx="167225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67" dirty="0">
                <a:solidFill>
                  <a:srgbClr val="00B0F0"/>
                </a:solidFill>
              </a:rPr>
              <a:t>51 080.5 (2.0)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28C66D1-2A1A-4C3D-9337-C473DDE063F3}"/>
              </a:ext>
            </a:extLst>
          </p:cNvPr>
          <p:cNvSpPr/>
          <p:nvPr/>
        </p:nvSpPr>
        <p:spPr>
          <a:xfrm>
            <a:off x="10017871" y="6021288"/>
            <a:ext cx="1672253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67" dirty="0">
                <a:solidFill>
                  <a:srgbClr val="C00000"/>
                </a:solidFill>
              </a:rPr>
              <a:t>51 800.8 (2.1)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841E33-88FE-4B6C-8F07-765123F96205}"/>
              </a:ext>
            </a:extLst>
          </p:cNvPr>
          <p:cNvSpPr txBox="1"/>
          <p:nvPr/>
        </p:nvSpPr>
        <p:spPr>
          <a:xfrm>
            <a:off x="3276653" y="5967683"/>
            <a:ext cx="173156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dirty="0"/>
              <a:t>Isotope shift: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B5826C3-6347-46F4-9374-D98015B40CDF}"/>
              </a:ext>
            </a:extLst>
          </p:cNvPr>
          <p:cNvSpPr txBox="1"/>
          <p:nvPr/>
        </p:nvSpPr>
        <p:spPr>
          <a:xfrm>
            <a:off x="6355668" y="6448761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aseline="30000" dirty="0"/>
              <a:t>3</a:t>
            </a:r>
            <a:r>
              <a:rPr lang="de-DE" dirty="0"/>
              <a:t>S</a:t>
            </a:r>
            <a:r>
              <a:rPr lang="de-DE" baseline="-25000" dirty="0"/>
              <a:t>1</a:t>
            </a:r>
            <a:r>
              <a:rPr lang="de-DE" dirty="0"/>
              <a:t> </a:t>
            </a:r>
            <a:r>
              <a:rPr lang="de-DE" dirty="0">
                <a:sym typeface="Symbol" panose="05050102010706020507" pitchFamily="18" charset="2"/>
              </a:rPr>
              <a:t></a:t>
            </a:r>
            <a:r>
              <a:rPr lang="de-DE" baseline="-25000" dirty="0">
                <a:sym typeface="Symbol" panose="05050102010706020507" pitchFamily="18" charset="2"/>
              </a:rPr>
              <a:t> </a:t>
            </a:r>
            <a:r>
              <a:rPr lang="de-DE" baseline="30000" dirty="0">
                <a:sym typeface="Symbol" panose="05050102010706020507" pitchFamily="18" charset="2"/>
              </a:rPr>
              <a:t>3</a:t>
            </a:r>
            <a:r>
              <a:rPr lang="de-DE" dirty="0">
                <a:sym typeface="Symbol" panose="05050102010706020507" pitchFamily="18" charset="2"/>
              </a:rPr>
              <a:t>P</a:t>
            </a:r>
            <a:r>
              <a:rPr lang="de-DE" baseline="-25000" dirty="0">
                <a:sym typeface="Symbol" panose="05050102010706020507" pitchFamily="18" charset="2"/>
              </a:rPr>
              <a:t>J</a:t>
            </a:r>
            <a:r>
              <a:rPr lang="de-DE" dirty="0">
                <a:sym typeface="Symbol" panose="05050102010706020507" pitchFamily="18" charset="2"/>
              </a:rPr>
              <a:t> </a:t>
            </a:r>
            <a:r>
              <a:rPr lang="de-DE" dirty="0" err="1">
                <a:sym typeface="Symbol" panose="05050102010706020507" pitchFamily="18" charset="2"/>
              </a:rPr>
              <a:t>c.g</a:t>
            </a:r>
            <a:r>
              <a:rPr lang="de-DE" dirty="0">
                <a:sym typeface="Symbol" panose="05050102010706020507" pitchFamily="18" charset="2"/>
              </a:rPr>
              <a:t>.: 51 745.6 (1.4) MHz</a:t>
            </a:r>
            <a:endParaRPr lang="de-DE" baseline="-250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69A997C-B84B-4B23-A698-4F8F1550CD3F}"/>
              </a:ext>
            </a:extLst>
          </p:cNvPr>
          <p:cNvSpPr txBox="1"/>
          <p:nvPr/>
        </p:nvSpPr>
        <p:spPr>
          <a:xfrm>
            <a:off x="-4253" y="6352938"/>
            <a:ext cx="4124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Mixed HFS </a:t>
            </a:r>
            <a:r>
              <a:rPr lang="de-DE" sz="1400" dirty="0" err="1"/>
              <a:t>calculated</a:t>
            </a:r>
            <a:r>
              <a:rPr lang="de-DE" sz="1400" dirty="0"/>
              <a:t> </a:t>
            </a:r>
            <a:r>
              <a:rPr lang="de-DE" sz="1400" dirty="0" err="1"/>
              <a:t>using</a:t>
            </a:r>
            <a:r>
              <a:rPr lang="de-DE" sz="1400" dirty="0"/>
              <a:t> </a:t>
            </a:r>
            <a:r>
              <a:rPr lang="de-DE" sz="1400" dirty="0" err="1"/>
              <a:t>matrix</a:t>
            </a:r>
            <a:r>
              <a:rPr lang="de-DE" sz="1400" dirty="0"/>
              <a:t> </a:t>
            </a:r>
            <a:r>
              <a:rPr lang="de-DE" sz="1400" dirty="0" err="1"/>
              <a:t>elements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endParaRPr lang="de-DE" sz="1400" dirty="0"/>
          </a:p>
          <a:p>
            <a:r>
              <a:rPr lang="de-DE" sz="1400" dirty="0"/>
              <a:t>Johnson et al.,</a:t>
            </a:r>
            <a:r>
              <a:rPr lang="en-US" sz="1400" dirty="0"/>
              <a:t> Phys. Rev. A </a:t>
            </a:r>
            <a:r>
              <a:rPr lang="en-US" sz="1400" b="1" dirty="0"/>
              <a:t>55</a:t>
            </a:r>
            <a:r>
              <a:rPr lang="en-US" sz="1400" dirty="0"/>
              <a:t>, 2728 (1997)</a:t>
            </a:r>
            <a:endParaRPr lang="de-DE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6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5D6DBC-7F60-4E6B-AAD5-2CC66C925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Nuclear</a:t>
            </a:r>
            <a:r>
              <a:rPr lang="de-DE" dirty="0"/>
              <a:t> Charge Radius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aseline="30000" dirty="0"/>
              <a:t>13</a:t>
            </a:r>
            <a:r>
              <a:rPr lang="de-DE" dirty="0"/>
              <a:t>C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23AE811-3058-4110-A72A-C514ECAA37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557470"/>
            <a:ext cx="10271787" cy="5135893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7CE895E8-3F1D-46A9-BD82-6BB71D06F252}"/>
              </a:ext>
            </a:extLst>
          </p:cNvPr>
          <p:cNvSpPr/>
          <p:nvPr/>
        </p:nvSpPr>
        <p:spPr>
          <a:xfrm>
            <a:off x="3316613" y="5803141"/>
            <a:ext cx="8640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B554B81B-D600-4CF1-AD21-C0B30B3B26C3}"/>
              </a:ext>
            </a:extLst>
          </p:cNvPr>
          <p:cNvSpPr/>
          <p:nvPr/>
        </p:nvSpPr>
        <p:spPr>
          <a:xfrm>
            <a:off x="8949464" y="5862325"/>
            <a:ext cx="8640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606C0C0-1664-4E2B-8F95-E2AC6B10ED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557470"/>
            <a:ext cx="10271787" cy="513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0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B9E829-D484-4AB5-8B07-C8D5E380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aseline="30000" dirty="0"/>
              <a:t>14</a:t>
            </a:r>
            <a:r>
              <a:rPr lang="de-DE" dirty="0"/>
              <a:t>C</a:t>
            </a:r>
          </a:p>
        </p:txBody>
      </p:sp>
      <p:pic>
        <p:nvPicPr>
          <p:cNvPr id="12" name="Grafik 11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E309D7BB-F63E-485F-B127-2233C16A1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61" y="1276083"/>
            <a:ext cx="5610027" cy="2805014"/>
          </a:xfrm>
          <a:prstGeom prst="rect">
            <a:avLst/>
          </a:prstGeom>
        </p:spPr>
      </p:pic>
      <p:pic>
        <p:nvPicPr>
          <p:cNvPr id="13" name="Grafik 12" descr="Ein Bild, das Kerze, Licht, Nacht enthält.&#10;&#10;Automatisch generierte Beschreibung">
            <a:extLst>
              <a:ext uri="{FF2B5EF4-FFF2-40B4-BE49-F238E27FC236}">
                <a16:creationId xmlns:a16="http://schemas.microsoft.com/office/drawing/2014/main" id="{F534569D-8D89-4414-9E8B-577345D39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595" y="1498550"/>
            <a:ext cx="1531365" cy="173842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C098BBA-A04A-4F7B-ACF1-01F51FCB5826}"/>
              </a:ext>
            </a:extLst>
          </p:cNvPr>
          <p:cNvSpPr txBox="1"/>
          <p:nvPr/>
        </p:nvSpPr>
        <p:spPr>
          <a:xfrm>
            <a:off x="2739467" y="3901119"/>
            <a:ext cx="2403339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67" baseline="30000" dirty="0">
                <a:solidFill>
                  <a:srgbClr val="FF0000"/>
                </a:solidFill>
              </a:rPr>
              <a:t>14</a:t>
            </a:r>
            <a:r>
              <a:rPr lang="de-DE" sz="1867" dirty="0">
                <a:solidFill>
                  <a:srgbClr val="FF0000"/>
                </a:solidFill>
              </a:rPr>
              <a:t>CO</a:t>
            </a:r>
            <a:r>
              <a:rPr lang="de-DE" sz="1867" baseline="-25000" dirty="0">
                <a:solidFill>
                  <a:srgbClr val="FF0000"/>
                </a:solidFill>
              </a:rPr>
              <a:t>2</a:t>
            </a:r>
            <a:r>
              <a:rPr lang="de-DE" sz="1867" dirty="0">
                <a:solidFill>
                  <a:srgbClr val="FF0000"/>
                </a:solidFill>
              </a:rPr>
              <a:t>:</a:t>
            </a:r>
            <a:r>
              <a:rPr lang="de-DE" sz="1867" baseline="30000" dirty="0">
                <a:solidFill>
                  <a:srgbClr val="FF0000"/>
                </a:solidFill>
              </a:rPr>
              <a:t>12</a:t>
            </a:r>
            <a:r>
              <a:rPr lang="de-DE" sz="1867" dirty="0">
                <a:solidFill>
                  <a:srgbClr val="FF0000"/>
                </a:solidFill>
              </a:rPr>
              <a:t>CO</a:t>
            </a:r>
            <a:r>
              <a:rPr lang="de-DE" sz="1867" baseline="-25000" dirty="0">
                <a:solidFill>
                  <a:srgbClr val="FF0000"/>
                </a:solidFill>
              </a:rPr>
              <a:t>2</a:t>
            </a:r>
            <a:r>
              <a:rPr lang="de-DE" sz="1867" dirty="0">
                <a:solidFill>
                  <a:srgbClr val="FF0000"/>
                </a:solidFill>
              </a:rPr>
              <a:t> = 1:1  </a:t>
            </a:r>
          </a:p>
          <a:p>
            <a:r>
              <a:rPr lang="de-DE" sz="1867" dirty="0">
                <a:solidFill>
                  <a:srgbClr val="FF0000"/>
                </a:solidFill>
              </a:rPr>
              <a:t>1.4 l, 50 mbar, </a:t>
            </a:r>
          </a:p>
          <a:p>
            <a:r>
              <a:rPr lang="de-DE" sz="1867" dirty="0">
                <a:solidFill>
                  <a:srgbClr val="FF0000"/>
                </a:solidFill>
              </a:rPr>
              <a:t>2 mmol </a:t>
            </a:r>
            <a:r>
              <a:rPr lang="de-DE" sz="1867" baseline="30000" dirty="0">
                <a:solidFill>
                  <a:srgbClr val="FF0000"/>
                </a:solidFill>
              </a:rPr>
              <a:t>14</a:t>
            </a:r>
            <a:r>
              <a:rPr lang="de-DE" sz="1867" dirty="0">
                <a:solidFill>
                  <a:srgbClr val="FF0000"/>
                </a:solidFill>
              </a:rPr>
              <a:t>C, 50 </a:t>
            </a:r>
            <a:r>
              <a:rPr lang="de-DE" sz="1867" dirty="0" err="1">
                <a:solidFill>
                  <a:srgbClr val="FF0000"/>
                </a:solidFill>
              </a:rPr>
              <a:t>mCi</a:t>
            </a:r>
            <a:r>
              <a:rPr lang="de-DE" sz="1867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B4F4C8F-61A7-4E8D-A992-E7755E4301BE}"/>
              </a:ext>
            </a:extLst>
          </p:cNvPr>
          <p:cNvSpPr txBox="1"/>
          <p:nvPr/>
        </p:nvSpPr>
        <p:spPr>
          <a:xfrm>
            <a:off x="10611064" y="4488321"/>
            <a:ext cx="1677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Analysis </a:t>
            </a:r>
            <a:r>
              <a:rPr lang="de-DE" dirty="0" err="1"/>
              <a:t>ongoing</a:t>
            </a:r>
            <a:r>
              <a:rPr lang="de-DE" dirty="0"/>
              <a:t> … </a:t>
            </a:r>
            <a:r>
              <a:rPr lang="de-DE" dirty="0" err="1"/>
              <a:t>stay</a:t>
            </a:r>
            <a:r>
              <a:rPr lang="de-DE" dirty="0"/>
              <a:t> </a:t>
            </a:r>
            <a:r>
              <a:rPr lang="de-DE" dirty="0" err="1"/>
              <a:t>tuned</a:t>
            </a:r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37A6B79-6B72-4673-B39F-B583CBC58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3" y="1412777"/>
            <a:ext cx="2581982" cy="3442642"/>
          </a:xfrm>
          <a:prstGeom prst="rect">
            <a:avLst/>
          </a:prstGeom>
        </p:spPr>
      </p:pic>
      <p:pic>
        <p:nvPicPr>
          <p:cNvPr id="11" name="Grafik 10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2A7D09D8-B76F-48B2-A208-8CB92CB50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41" y="4488321"/>
            <a:ext cx="4041921" cy="230966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EADADE0-A1D0-44B3-A2E8-36FA5931FBEC}"/>
              </a:ext>
            </a:extLst>
          </p:cNvPr>
          <p:cNvSpPr txBox="1"/>
          <p:nvPr/>
        </p:nvSpPr>
        <p:spPr>
          <a:xfrm>
            <a:off x="7608168" y="5871231"/>
            <a:ext cx="142058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67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2667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2667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de-DE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667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→</a:t>
            </a:r>
            <a:r>
              <a:rPr lang="de-DE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667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2667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de-DE" sz="2667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667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8252ADD-3A45-43B3-A416-85E8D1B76236}"/>
              </a:ext>
            </a:extLst>
          </p:cNvPr>
          <p:cNvSpPr/>
          <p:nvPr/>
        </p:nvSpPr>
        <p:spPr>
          <a:xfrm>
            <a:off x="1359155" y="3553038"/>
            <a:ext cx="480053" cy="10561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AD5DD3C-9FF0-4BC0-A6F3-B1D0C77EEC31}"/>
              </a:ext>
            </a:extLst>
          </p:cNvPr>
          <p:cNvSpPr txBox="1"/>
          <p:nvPr/>
        </p:nvSpPr>
        <p:spPr>
          <a:xfrm>
            <a:off x="5060951" y="1344787"/>
            <a:ext cx="59182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67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2667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de-DE" sz="2667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2667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2BA0A62-5E40-4B59-A5E4-9714CB9DAB37}"/>
              </a:ext>
            </a:extLst>
          </p:cNvPr>
          <p:cNvSpPr txBox="1"/>
          <p:nvPr/>
        </p:nvSpPr>
        <p:spPr>
          <a:xfrm>
            <a:off x="6944331" y="1344787"/>
            <a:ext cx="59182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67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2667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de-DE" sz="2667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667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FF63FC9-7633-4BCD-8997-DC09E380D3ED}"/>
              </a:ext>
            </a:extLst>
          </p:cNvPr>
          <p:cNvSpPr txBox="1"/>
          <p:nvPr/>
        </p:nvSpPr>
        <p:spPr>
          <a:xfrm>
            <a:off x="8725487" y="1340768"/>
            <a:ext cx="59182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67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2667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de-DE" sz="2667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667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846867F3-C01E-4F41-979A-A1A9D270D72C}"/>
              </a:ext>
            </a:extLst>
          </p:cNvPr>
          <p:cNvSpPr/>
          <p:nvPr/>
        </p:nvSpPr>
        <p:spPr>
          <a:xfrm>
            <a:off x="61186" y="4937858"/>
            <a:ext cx="5890798" cy="183616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73A592C3-022F-4F68-BEBF-4E86A13C6888}"/>
                  </a:ext>
                </a:extLst>
              </p:cNvPr>
              <p:cNvSpPr txBox="1"/>
              <p:nvPr/>
            </p:nvSpPr>
            <p:spPr>
              <a:xfrm>
                <a:off x="235867" y="4937858"/>
                <a:ext cx="5793355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de-DE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Determination </a:t>
                </a:r>
                <a:r>
                  <a:rPr lang="de-DE" dirty="0" err="1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dirty="0" err="1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the</a:t>
                </a:r>
                <a:r>
                  <a:rPr lang="de-DE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baseline="30000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de-DE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de-DE" baseline="-25000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de-DE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→ </a:t>
                </a:r>
                <a:r>
                  <a:rPr lang="de-DE" baseline="30000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de-DE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de-DE" i="1" baseline="-25000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J</a:t>
                </a:r>
                <a:r>
                  <a:rPr lang="de-DE" i="1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dirty="0" err="1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transition</a:t>
                </a:r>
                <a:r>
                  <a:rPr lang="de-DE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dirty="0" err="1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frequencies</a:t>
                </a:r>
                <a:r>
                  <a:rPr lang="de-DE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in </a:t>
                </a:r>
                <a:r>
                  <a:rPr lang="de-DE" baseline="30000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14</a:t>
                </a:r>
                <a:r>
                  <a:rPr lang="de-DE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de-DE" baseline="30000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4+</a:t>
                </a:r>
                <a:r>
                  <a:rPr lang="de-DE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on a 2-MHz </a:t>
                </a:r>
                <a:r>
                  <a:rPr lang="de-DE" dirty="0" err="1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precision</a:t>
                </a:r>
                <a:r>
                  <a:rPr lang="de-DE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dirty="0" err="1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level</a:t>
                </a:r>
                <a:endParaRPr lang="de-DE" dirty="0">
                  <a:latin typeface="+mn-lt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Extraction of the differential nuclear charge radius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begChr m:val="〈"/>
                        <m:endChr m:val="〉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baseline="30000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12,14</a:t>
                </a:r>
                <a:r>
                  <a:rPr lang="en-US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from the isotope shifts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Additional check </a:t>
                </a:r>
                <a:r>
                  <a:rPr lang="de-DE" dirty="0" err="1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of</a:t>
                </a:r>
                <a:r>
                  <a:rPr lang="de-DE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dirty="0" err="1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theory</a:t>
                </a:r>
                <a:r>
                  <a:rPr lang="de-DE" dirty="0"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: Splitting Isotope Shift</a:t>
                </a:r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73A592C3-022F-4F68-BEBF-4E86A13C6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67" y="4937858"/>
                <a:ext cx="5793355" cy="1785104"/>
              </a:xfrm>
              <a:prstGeom prst="rect">
                <a:avLst/>
              </a:prstGeom>
              <a:blipFill>
                <a:blip r:embed="rId6"/>
                <a:stretch>
                  <a:fillRect l="-737" t="-1706" b="-44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144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2" grpId="0"/>
      <p:bldP spid="23" grpId="0"/>
      <p:bldP spid="24" grpId="0"/>
      <p:bldP spid="19" grpId="0" animBg="1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Measurement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Proton-Halo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aseline="30000" dirty="0"/>
              <a:t>8</a:t>
            </a:r>
            <a:r>
              <a:rPr lang="de-DE" dirty="0"/>
              <a:t>B</a:t>
            </a:r>
          </a:p>
        </p:txBody>
      </p:sp>
      <p:grpSp>
        <p:nvGrpSpPr>
          <p:cNvPr id="144" name="Gruppieren 143"/>
          <p:cNvGrpSpPr/>
          <p:nvPr/>
        </p:nvGrpSpPr>
        <p:grpSpPr>
          <a:xfrm>
            <a:off x="3927649" y="1384503"/>
            <a:ext cx="2024335" cy="1844185"/>
            <a:chOff x="3927649" y="1384503"/>
            <a:chExt cx="2024335" cy="18441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feld 54"/>
                <p:cNvSpPr txBox="1"/>
                <p:nvPr/>
              </p:nvSpPr>
              <p:spPr>
                <a:xfrm>
                  <a:off x="3927649" y="1384503"/>
                  <a:ext cx="2024335" cy="523220"/>
                </a:xfrm>
                <a:prstGeom prst="rect">
                  <a:avLst/>
                </a:prstGeom>
                <a:noFill/>
                <a:ln w="19050"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𝜈</m:t>
                          </m:r>
                        </m:e>
                        <m:sub>
                          <m:r>
                            <a:rPr lang="de-DE" sz="1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/>
                          <a:sym typeface="Symbol"/>
                        </a:rPr>
                        <m:t>,</m:t>
                      </m:r>
                      <m:sSub>
                        <m:sSubPr>
                          <m:ctrlPr>
                            <a:rPr lang="de-DE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  <m:t>𝛿</m:t>
                          </m:r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IS</m:t>
                          </m:r>
                        </m:sub>
                      </m:sSub>
                    </m:oMath>
                  </a14:m>
                  <a:r>
                    <a:rPr lang="de-DE" sz="1400" dirty="0">
                      <a:solidFill>
                        <a:srgbClr val="0000FF"/>
                      </a:solidFill>
                    </a:rPr>
                    <a:t> in 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10,11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B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3+</a:t>
                  </a:r>
                  <a:endParaRPr lang="de-DE" sz="1400" dirty="0">
                    <a:solidFill>
                      <a:srgbClr val="0000FF"/>
                    </a:solidFill>
                  </a:endParaRPr>
                </a:p>
                <a:p>
                  <a:r>
                    <a:rPr lang="de-DE" sz="1400" dirty="0">
                      <a:solidFill>
                        <a:srgbClr val="0000FF"/>
                      </a:solidFill>
                    </a:rPr>
                    <a:t>1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3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baseline="-25000" dirty="0">
                      <a:solidFill>
                        <a:srgbClr val="0000FF"/>
                      </a:solidFill>
                    </a:rPr>
                    <a:t>1 </a:t>
                  </a:r>
                  <a:r>
                    <a:rPr lang="de-DE" sz="1400" dirty="0">
                      <a:solidFill>
                        <a:srgbClr val="0000FF"/>
                      </a:solidFill>
                      <a:sym typeface="Symbol" panose="05050102010706020507" pitchFamily="18" charset="2"/>
                    </a:rPr>
                    <a:t> 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1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3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de-DE" sz="1400" baseline="-25000" dirty="0">
                      <a:solidFill>
                        <a:srgbClr val="0000FF"/>
                      </a:solidFill>
                    </a:rPr>
                    <a:t>0,1,2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5" name="Textfeld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7649" y="1384503"/>
                  <a:ext cx="2024335" cy="523220"/>
                </a:xfrm>
                <a:prstGeom prst="rect">
                  <a:avLst/>
                </a:prstGeom>
                <a:blipFill rotWithShape="0">
                  <a:blip r:embed="rId31"/>
                  <a:stretch>
                    <a:fillRect l="-597" t="-1124" b="-8989"/>
                  </a:stretch>
                </a:blipFill>
                <a:ln w="19050"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feld 55"/>
            <p:cNvSpPr txBox="1"/>
            <p:nvPr/>
          </p:nvSpPr>
          <p:spPr>
            <a:xfrm>
              <a:off x="4181458" y="2920911"/>
              <a:ext cx="1263658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339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R</a:t>
              </a:r>
              <a:r>
                <a:rPr lang="de-DE" sz="1400" baseline="-25000" dirty="0" err="1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c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(</a:t>
              </a:r>
              <a:r>
                <a:rPr lang="de-DE" sz="1400" baseline="300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10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B),</a:t>
              </a:r>
              <a:r>
                <a:rPr lang="de-DE" sz="1400" baseline="-250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FF3399"/>
                  </a:solidFill>
                  <a:latin typeface="Calibri" panose="020F0502020204030204" pitchFamily="34" charset="0"/>
                </a:rPr>
                <a:t>R</a:t>
              </a:r>
              <a:r>
                <a:rPr lang="de-DE" sz="1400" baseline="-25000" dirty="0" err="1">
                  <a:solidFill>
                    <a:srgbClr val="FF3399"/>
                  </a:solidFill>
                  <a:latin typeface="Calibri" panose="020F0502020204030204" pitchFamily="34" charset="0"/>
                </a:rPr>
                <a:t>c</a:t>
              </a:r>
              <a:r>
                <a:rPr lang="de-DE" sz="1400" dirty="0">
                  <a:solidFill>
                    <a:srgbClr val="FF3399"/>
                  </a:solidFill>
                  <a:latin typeface="Calibri" panose="020F0502020204030204" pitchFamily="34" charset="0"/>
                </a:rPr>
                <a:t>(</a:t>
              </a:r>
              <a:r>
                <a:rPr lang="de-DE" sz="1400" baseline="300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11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B)</a:t>
              </a:r>
              <a:endParaRPr lang="de-DE" sz="1400" dirty="0">
                <a:solidFill>
                  <a:srgbClr val="FF3399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feld 59"/>
                <p:cNvSpPr txBox="1"/>
                <p:nvPr/>
              </p:nvSpPr>
              <p:spPr>
                <a:xfrm>
                  <a:off x="4160773" y="2214454"/>
                  <a:ext cx="1725680" cy="48551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140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Exp</m:t>
                                </m:r>
                                <m:r>
                                  <a:rPr lang="de-DE" sz="1400" b="0" i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 b="0" i="0" baseline="3000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A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 b="0" i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B</m:t>
                                </m:r>
                                <m:r>
                                  <a:rPr lang="de-DE" sz="1400" b="0" i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)</m:t>
                                </m:r>
                              </m:sub>
                            </m:sSub>
                            <m:r>
                              <a:rPr lang="de-DE" sz="1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Theo</m:t>
                                </m:r>
                                <m: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 baseline="300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A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B</m:t>
                                </m:r>
                                <m: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)</m:t>
                                </m:r>
                              </m:sub>
                            </m:sSub>
                          </m:num>
                          <m:den>
                            <m:r>
                              <a:rPr lang="de-DE" sz="1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𝐹</m:t>
                            </m:r>
                            <m:r>
                              <m:rPr>
                                <m:sty m:val="p"/>
                              </m:rPr>
                              <a:rPr lang="de-DE" sz="1400" b="0" i="0" baseline="-250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total</m:t>
                            </m:r>
                            <m:r>
                              <a:rPr lang="de-DE" sz="1400" b="0" i="1" baseline="-250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sz="1400" b="0" i="0" baseline="-250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B</m:t>
                            </m:r>
                          </m:den>
                        </m:f>
                      </m:oMath>
                    </m:oMathPara>
                  </a14:m>
                  <a:endParaRPr lang="de-DE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feld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0773" y="2214454"/>
                  <a:ext cx="1725680" cy="485518"/>
                </a:xfrm>
                <a:prstGeom prst="rect">
                  <a:avLst/>
                </a:prstGeom>
                <a:blipFill rotWithShape="0">
                  <a:blip r:embed="rId34"/>
                  <a:stretch>
                    <a:fillRect b="-1205"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Gerade Verbindung 72"/>
            <p:cNvCxnSpPr/>
            <p:nvPr/>
          </p:nvCxnSpPr>
          <p:spPr>
            <a:xfrm>
              <a:off x="5105341" y="1907721"/>
              <a:ext cx="0" cy="306733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65"/>
            <p:cNvCxnSpPr/>
            <p:nvPr/>
          </p:nvCxnSpPr>
          <p:spPr>
            <a:xfrm>
              <a:off x="5105341" y="2698288"/>
              <a:ext cx="0" cy="21777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/>
            <p:cNvCxnSpPr/>
            <p:nvPr/>
          </p:nvCxnSpPr>
          <p:spPr>
            <a:xfrm>
              <a:off x="4476116" y="2698288"/>
              <a:ext cx="0" cy="217772"/>
            </a:xfrm>
            <a:prstGeom prst="straightConnector1">
              <a:avLst/>
            </a:prstGeom>
            <a:ln w="19050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uppieren 147"/>
          <p:cNvGrpSpPr/>
          <p:nvPr/>
        </p:nvGrpSpPr>
        <p:grpSpPr>
          <a:xfrm>
            <a:off x="7649283" y="3052964"/>
            <a:ext cx="432912" cy="838444"/>
            <a:chOff x="7649283" y="3052964"/>
            <a:chExt cx="432912" cy="838444"/>
          </a:xfrm>
        </p:grpSpPr>
        <p:cxnSp>
          <p:nvCxnSpPr>
            <p:cNvPr id="84" name="Gewinkelte Verbindung 83"/>
            <p:cNvCxnSpPr>
              <a:endCxn id="83" idx="3"/>
            </p:cNvCxnSpPr>
            <p:nvPr/>
          </p:nvCxnSpPr>
          <p:spPr>
            <a:xfrm rot="10800000" flipV="1">
              <a:off x="7649284" y="3052964"/>
              <a:ext cx="419917" cy="455670"/>
            </a:xfrm>
            <a:prstGeom prst="bentConnector3">
              <a:avLst/>
            </a:prstGeom>
            <a:ln w="1905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winkelte Verbindung 84"/>
            <p:cNvCxnSpPr>
              <a:stCxn id="80" idx="1"/>
              <a:endCxn id="83" idx="3"/>
            </p:cNvCxnSpPr>
            <p:nvPr/>
          </p:nvCxnSpPr>
          <p:spPr>
            <a:xfrm rot="10800000">
              <a:off x="7649283" y="3508635"/>
              <a:ext cx="432912" cy="382773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ieren 145"/>
          <p:cNvGrpSpPr/>
          <p:nvPr/>
        </p:nvGrpSpPr>
        <p:grpSpPr>
          <a:xfrm>
            <a:off x="2015492" y="1384503"/>
            <a:ext cx="1936460" cy="853579"/>
            <a:chOff x="2015492" y="1384503"/>
            <a:chExt cx="1936460" cy="8535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feld 56"/>
                <p:cNvSpPr txBox="1"/>
                <p:nvPr/>
              </p:nvSpPr>
              <p:spPr>
                <a:xfrm>
                  <a:off x="2015492" y="1384503"/>
                  <a:ext cx="1936460" cy="523220"/>
                </a:xfrm>
                <a:prstGeom prst="rect">
                  <a:avLst/>
                </a:prstGeom>
                <a:noFill/>
                <a:ln w="19050" cmpd="sng"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𝜈</m:t>
                          </m:r>
                        </m:e>
                        <m:sub>
                          <m:r>
                            <a:rPr lang="de-DE" sz="1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0</m:t>
                          </m:r>
                        </m:sub>
                      </m:sSub>
                      <m:r>
                        <a:rPr lang="de-DE" sz="1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/>
                          <a:sym typeface="Symbol"/>
                        </a:rPr>
                        <m:t>,</m:t>
                      </m:r>
                      <m:sSub>
                        <m:sSubPr>
                          <m:ctrlPr>
                            <a:rPr lang="de-DE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  <m:t>𝛿</m:t>
                          </m:r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IS</m:t>
                          </m:r>
                        </m:sub>
                      </m:sSub>
                    </m:oMath>
                  </a14:m>
                  <a:r>
                    <a:rPr lang="de-DE" sz="1400" dirty="0">
                      <a:solidFill>
                        <a:srgbClr val="0000FF"/>
                      </a:solidFill>
                    </a:rPr>
                    <a:t> in 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10,11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B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2+</a:t>
                  </a:r>
                  <a:endParaRPr lang="de-DE" sz="1400" dirty="0">
                    <a:solidFill>
                      <a:srgbClr val="0000FF"/>
                    </a:solidFill>
                  </a:endParaRPr>
                </a:p>
                <a:p>
                  <a:pPr algn="ctr"/>
                  <a:r>
                    <a:rPr lang="de-DE" sz="14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baseline="-25000" dirty="0">
                      <a:solidFill>
                        <a:srgbClr val="0000FF"/>
                      </a:solidFill>
                    </a:rPr>
                    <a:t>1/2 </a:t>
                  </a:r>
                  <a:r>
                    <a:rPr lang="de-DE" sz="1400" dirty="0">
                      <a:solidFill>
                        <a:srgbClr val="0000FF"/>
                      </a:solidFill>
                      <a:sym typeface="Symbol" panose="05050102010706020507" pitchFamily="18" charset="2"/>
                    </a:rPr>
                    <a:t> 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de-DE" sz="1400" baseline="-25000" dirty="0">
                      <a:solidFill>
                        <a:srgbClr val="0000FF"/>
                      </a:solidFill>
                    </a:rPr>
                    <a:t>1/2,3/2</a:t>
                  </a:r>
                </a:p>
              </p:txBody>
            </p:sp>
          </mc:Choice>
          <mc:Fallback xmlns="">
            <p:sp>
              <p:nvSpPr>
                <p:cNvPr id="57" name="Textfeld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492" y="1384503"/>
                  <a:ext cx="1936460" cy="523220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 t="-1124" b="-8989"/>
                  </a:stretch>
                </a:blipFill>
                <a:ln w="19050" cmpd="sng"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7" name="Gerade Verbindung 72"/>
            <p:cNvCxnSpPr/>
            <p:nvPr/>
          </p:nvCxnSpPr>
          <p:spPr>
            <a:xfrm>
              <a:off x="2636997" y="1907721"/>
              <a:ext cx="0" cy="330361"/>
            </a:xfrm>
            <a:prstGeom prst="line">
              <a:avLst/>
            </a:prstGeom>
            <a:ln w="28575">
              <a:solidFill>
                <a:srgbClr val="008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uppieren 149"/>
          <p:cNvGrpSpPr/>
          <p:nvPr/>
        </p:nvGrpSpPr>
        <p:grpSpPr>
          <a:xfrm>
            <a:off x="4963242" y="3074800"/>
            <a:ext cx="1776078" cy="2321347"/>
            <a:chOff x="4963242" y="3074800"/>
            <a:chExt cx="1776078" cy="23213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hteck 73"/>
                <p:cNvSpPr/>
                <p:nvPr/>
              </p:nvSpPr>
              <p:spPr>
                <a:xfrm>
                  <a:off x="6124960" y="4766421"/>
                  <a:ext cx="61436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008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200">
                                <a:solidFill>
                                  <a:srgbClr val="008000"/>
                                </a:solidFill>
                                <a:latin typeface="Cambria Math"/>
                                <a:ea typeface="Cambria Math"/>
                              </a:rPr>
                              <m:t>ECG</m:t>
                            </m:r>
                            <m:r>
                              <m:rPr>
                                <m:nor/>
                              </m:rPr>
                              <a:rPr lang="de-DE" sz="1200" dirty="0">
                                <a:solidFill>
                                  <a:srgbClr val="008000"/>
                                </a:solidFill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de-DE" sz="1200" dirty="0">
                    <a:solidFill>
                      <a:srgbClr val="008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echteck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4960" y="4766421"/>
                  <a:ext cx="614360" cy="276999"/>
                </a:xfrm>
                <a:prstGeom prst="rect">
                  <a:avLst/>
                </a:prstGeom>
                <a:blipFill rotWithShape="0"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9" name="Gruppieren 148"/>
            <p:cNvGrpSpPr/>
            <p:nvPr/>
          </p:nvGrpSpPr>
          <p:grpSpPr>
            <a:xfrm>
              <a:off x="4963242" y="3074800"/>
              <a:ext cx="1707043" cy="2321347"/>
              <a:chOff x="4963242" y="3074800"/>
              <a:chExt cx="1707043" cy="232134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feld 69"/>
                  <p:cNvSpPr txBox="1"/>
                  <p:nvPr/>
                </p:nvSpPr>
                <p:spPr>
                  <a:xfrm>
                    <a:off x="4963242" y="4254433"/>
                    <a:ext cx="1707043" cy="58912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mpd="sng">
                    <a:solidFill>
                      <a:srgbClr val="008000"/>
                    </a:solidFill>
                  </a:ln>
                </p:spPr>
                <p:txBody>
                  <a:bodyPr wrap="square" rtlCol="0"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de-DE" sz="1400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𝛿𝜈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Exp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11,8</m:t>
                                  </m:r>
                                </m:sup>
                              </m:sSubSup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de-DE" sz="1400" i="1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i="1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𝛿𝜈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MS</m:t>
                                  </m:r>
                                  <m:r>
                                    <a:rPr lang="de-DE" sz="1400" b="0" i="0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,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Theo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11,8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de-DE" sz="1400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  <m:r>
                                <m:rPr>
                                  <m:sty m:val="p"/>
                                </m:rPr>
                                <a:rPr lang="de-DE" sz="1400" baseline="-2500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sym typeface="Symbol"/>
                                </a:rPr>
                                <m:t>transition</m:t>
                              </m:r>
                            </m:den>
                          </m:f>
                        </m:oMath>
                      </m:oMathPara>
                    </a14:m>
                    <a:endParaRPr lang="de-DE" sz="1400" dirty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0" name="Textfeld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63242" y="4254433"/>
                    <a:ext cx="1707043" cy="589124"/>
                  </a:xfrm>
                  <a:prstGeom prst="rect">
                    <a:avLst/>
                  </a:prstGeom>
                  <a:blipFill rotWithShape="0">
                    <a:blip r:embed="rId38"/>
                    <a:stretch>
                      <a:fillRect/>
                    </a:stretch>
                  </a:blipFill>
                  <a:ln w="28575" cmpd="sng">
                    <a:solidFill>
                      <a:srgbClr val="008000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1" name="Gewinkelte Verbindung 70"/>
              <p:cNvCxnSpPr>
                <a:stCxn id="59" idx="3"/>
                <a:endCxn id="70" idx="2"/>
              </p:cNvCxnSpPr>
              <p:nvPr/>
            </p:nvCxnSpPr>
            <p:spPr>
              <a:xfrm flipH="1" flipV="1">
                <a:off x="5816764" y="4843557"/>
                <a:ext cx="421850" cy="552590"/>
              </a:xfrm>
              <a:prstGeom prst="bentConnector4">
                <a:avLst>
                  <a:gd name="adj1" fmla="val -54190"/>
                  <a:gd name="adj2" fmla="val 61260"/>
                </a:avLst>
              </a:prstGeom>
              <a:ln w="28575">
                <a:solidFill>
                  <a:srgbClr val="008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feld 81"/>
                  <p:cNvSpPr txBox="1"/>
                  <p:nvPr/>
                </p:nvSpPr>
                <p:spPr>
                  <a:xfrm>
                    <a:off x="5240795" y="3737871"/>
                    <a:ext cx="1156044" cy="307072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headEnd type="triangle"/>
                    <a:tailEnd type="none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B</m:t>
                              </m:r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: </m:t>
                              </m:r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11</m:t>
                              </m:r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8</m:t>
                              </m:r>
                            </m:sup>
                          </m:sSup>
                        </m:oMath>
                      </m:oMathPara>
                    </a14:m>
                    <a:endParaRPr lang="de-DE" sz="1400" baseline="30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2" name="Textfeld 8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40795" y="3737871"/>
                    <a:ext cx="1156044" cy="307072"/>
                  </a:xfrm>
                  <a:prstGeom prst="rect">
                    <a:avLst/>
                  </a:prstGeom>
                  <a:blipFill rotWithShape="0">
                    <a:blip r:embed="rId44"/>
                    <a:stretch>
                      <a:fillRect/>
                    </a:stretch>
                  </a:blipFill>
                  <a:ln w="19050">
                    <a:solidFill>
                      <a:schemeClr val="tx1"/>
                    </a:solidFill>
                    <a:headEnd type="triangle"/>
                    <a:tailEnd type="none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0" name="Gewinkelte Verbindung 89"/>
              <p:cNvCxnSpPr>
                <a:stCxn id="56" idx="3"/>
                <a:endCxn id="86" idx="1"/>
              </p:cNvCxnSpPr>
              <p:nvPr/>
            </p:nvCxnSpPr>
            <p:spPr>
              <a:xfrm>
                <a:off x="5445116" y="3074800"/>
                <a:ext cx="359527" cy="433834"/>
              </a:xfrm>
              <a:prstGeom prst="bentConnector3">
                <a:avLst/>
              </a:prstGeom>
              <a:ln w="19050">
                <a:solidFill>
                  <a:srgbClr val="FF33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Gewinkelte Verbindung 90"/>
          <p:cNvCxnSpPr>
            <a:stCxn id="82" idx="1"/>
            <a:endCxn id="86" idx="1"/>
          </p:cNvCxnSpPr>
          <p:nvPr/>
        </p:nvCxnSpPr>
        <p:spPr>
          <a:xfrm rot="10800000" flipH="1">
            <a:off x="5240795" y="3508635"/>
            <a:ext cx="563848" cy="382773"/>
          </a:xfrm>
          <a:prstGeom prst="bentConnector3">
            <a:avLst>
              <a:gd name="adj1" fmla="val -40543"/>
            </a:avLst>
          </a:prstGeom>
          <a:ln w="1905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uppieren 137"/>
          <p:cNvGrpSpPr/>
          <p:nvPr/>
        </p:nvGrpSpPr>
        <p:grpSpPr>
          <a:xfrm>
            <a:off x="5804643" y="2155824"/>
            <a:ext cx="1844640" cy="1506698"/>
            <a:chOff x="5804643" y="2155824"/>
            <a:chExt cx="1844640" cy="1506698"/>
          </a:xfrm>
        </p:grpSpPr>
        <p:sp>
          <p:nvSpPr>
            <p:cNvPr id="83" name="Textfeld 82"/>
            <p:cNvSpPr txBox="1"/>
            <p:nvPr/>
          </p:nvSpPr>
          <p:spPr>
            <a:xfrm>
              <a:off x="6854190" y="3354745"/>
              <a:ext cx="795093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339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R</a:t>
              </a:r>
              <a:r>
                <a:rPr lang="de-DE" sz="1400" baseline="-25000" dirty="0" err="1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c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(</a:t>
              </a:r>
              <a:r>
                <a:rPr lang="de-DE" sz="1400" baseline="300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7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Be)</a:t>
              </a:r>
              <a:endParaRPr lang="de-DE" sz="1400" dirty="0">
                <a:solidFill>
                  <a:srgbClr val="FF3399"/>
                </a:solidFill>
              </a:endParaRPr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5804643" y="3354745"/>
              <a:ext cx="795093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339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R</a:t>
              </a:r>
              <a:r>
                <a:rPr lang="de-DE" sz="1400" baseline="-25000" dirty="0" err="1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c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(</a:t>
              </a:r>
              <a:r>
                <a:rPr lang="de-DE" sz="1400" baseline="300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8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B)</a:t>
              </a:r>
              <a:endParaRPr lang="de-DE" sz="1400" dirty="0">
                <a:solidFill>
                  <a:srgbClr val="FF3399"/>
                </a:solidFill>
              </a:endParaRPr>
            </a:p>
          </p:txBody>
        </p:sp>
        <p:sp>
          <p:nvSpPr>
            <p:cNvPr id="96" name="Textfeld 95"/>
            <p:cNvSpPr txBox="1"/>
            <p:nvPr/>
          </p:nvSpPr>
          <p:spPr>
            <a:xfrm>
              <a:off x="6243594" y="2155824"/>
              <a:ext cx="106645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339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i="1" dirty="0">
                  <a:solidFill>
                    <a:srgbClr val="FF3399"/>
                  </a:solidFill>
                </a:rPr>
                <a:t>p</a:t>
              </a:r>
              <a:r>
                <a:rPr lang="de-DE" dirty="0">
                  <a:solidFill>
                    <a:srgbClr val="FF3399"/>
                  </a:solidFill>
                </a:rPr>
                <a:t>-Halo,</a:t>
              </a:r>
            </a:p>
            <a:p>
              <a:pPr algn="ctr"/>
              <a:r>
                <a:rPr lang="de-DE" dirty="0">
                  <a:solidFill>
                    <a:srgbClr val="FF3399"/>
                  </a:solidFill>
                  <a:sym typeface="Symbol" panose="05050102010706020507" pitchFamily="18" charset="2"/>
                </a:rPr>
                <a:t>Halo-EFT</a:t>
              </a:r>
              <a:endParaRPr lang="de-DE" dirty="0">
                <a:solidFill>
                  <a:srgbClr val="FF3399"/>
                </a:solidFill>
              </a:endParaRPr>
            </a:p>
          </p:txBody>
        </p:sp>
        <p:cxnSp>
          <p:nvCxnSpPr>
            <p:cNvPr id="97" name="Gewinkelte Verbindung 96"/>
            <p:cNvCxnSpPr>
              <a:stCxn id="86" idx="0"/>
              <a:endCxn id="96" idx="2"/>
            </p:cNvCxnSpPr>
            <p:nvPr/>
          </p:nvCxnSpPr>
          <p:spPr>
            <a:xfrm rot="5400000" flipH="1" flipV="1">
              <a:off x="6351710" y="2929635"/>
              <a:ext cx="275591" cy="574631"/>
            </a:xfrm>
            <a:prstGeom prst="bentConnector3">
              <a:avLst/>
            </a:prstGeom>
            <a:ln w="1905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winkelte Verbindung 97"/>
            <p:cNvCxnSpPr>
              <a:stCxn id="83" idx="0"/>
              <a:endCxn id="96" idx="2"/>
            </p:cNvCxnSpPr>
            <p:nvPr/>
          </p:nvCxnSpPr>
          <p:spPr>
            <a:xfrm rot="16200000" flipV="1">
              <a:off x="6876484" y="2979492"/>
              <a:ext cx="275591" cy="474916"/>
            </a:xfrm>
            <a:prstGeom prst="bentConnector3">
              <a:avLst/>
            </a:prstGeom>
            <a:ln w="1905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9" name="Gewinkelte Verbindung 98"/>
          <p:cNvCxnSpPr>
            <a:stCxn id="70" idx="0"/>
            <a:endCxn id="82" idx="2"/>
          </p:cNvCxnSpPr>
          <p:nvPr/>
        </p:nvCxnSpPr>
        <p:spPr>
          <a:xfrm rot="5400000" flipH="1" flipV="1">
            <a:off x="5713045" y="4148662"/>
            <a:ext cx="209490" cy="2053"/>
          </a:xfrm>
          <a:prstGeom prst="bent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Gruppieren 151"/>
          <p:cNvGrpSpPr/>
          <p:nvPr/>
        </p:nvGrpSpPr>
        <p:grpSpPr>
          <a:xfrm>
            <a:off x="2015491" y="1907723"/>
            <a:ext cx="2924327" cy="1983684"/>
            <a:chOff x="2015491" y="1907723"/>
            <a:chExt cx="2924327" cy="19836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hteck 66"/>
                <p:cNvSpPr/>
                <p:nvPr/>
              </p:nvSpPr>
              <p:spPr>
                <a:xfrm>
                  <a:off x="2952364" y="2827308"/>
                  <a:ext cx="923051" cy="2940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008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200">
                                <a:solidFill>
                                  <a:srgbClr val="008000"/>
                                </a:solidFill>
                                <a:latin typeface="Cambria Math"/>
                                <a:ea typeface="Cambria Math"/>
                              </a:rPr>
                              <m:t>Hylleraas</m:t>
                            </m:r>
                            <m:r>
                              <m:rPr>
                                <m:nor/>
                              </m:rPr>
                              <a:rPr lang="de-DE" sz="1200" dirty="0">
                                <a:solidFill>
                                  <a:srgbClr val="008000"/>
                                </a:solidFill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de-DE" sz="1200" dirty="0">
                    <a:solidFill>
                      <a:srgbClr val="00800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Rechteck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2364" y="2827308"/>
                  <a:ext cx="923051" cy="294055"/>
                </a:xfrm>
                <a:prstGeom prst="rect">
                  <a:avLst/>
                </a:prstGeom>
                <a:blipFill rotWithShape="0">
                  <a:blip r:embed="rId37"/>
                  <a:stretch>
                    <a:fillRect b="-208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5" name="Gruppieren 144"/>
            <p:cNvGrpSpPr/>
            <p:nvPr/>
          </p:nvGrpSpPr>
          <p:grpSpPr>
            <a:xfrm>
              <a:off x="2015491" y="1907723"/>
              <a:ext cx="2924327" cy="1983684"/>
              <a:chOff x="2015491" y="1907723"/>
              <a:chExt cx="2924327" cy="19836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feld 60"/>
                  <p:cNvSpPr txBox="1"/>
                  <p:nvPr/>
                </p:nvSpPr>
                <p:spPr>
                  <a:xfrm>
                    <a:off x="2015491" y="2238082"/>
                    <a:ext cx="1702637" cy="65583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mpd="sng">
                    <a:solidFill>
                      <a:srgbClr val="008000"/>
                    </a:solidFill>
                  </a:ln>
                </p:spPr>
                <p:txBody>
                  <a:bodyPr wrap="square" rtlCol="0"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de-DE" sz="1400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1400" i="1" smtClean="0">
                                      <a:solidFill>
                                        <a:srgbClr val="2818F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i="1">
                                      <a:solidFill>
                                        <a:srgbClr val="2818F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𝛿𝜈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rgbClr val="2818F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Exp</m:t>
                                  </m:r>
                                </m:sub>
                                <m:sup>
                                  <m:r>
                                    <a:rPr lang="de-DE" sz="1400" i="1">
                                      <a:solidFill>
                                        <a:srgbClr val="2818F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10,11</m:t>
                                  </m:r>
                                </m:sup>
                              </m:sSubSup>
                              <m: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de-DE" sz="1400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i="1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𝛿𝜈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MS</m:t>
                                  </m:r>
                                  <m:r>
                                    <a:rPr lang="de-DE" sz="1400" b="0" i="0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,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Theo</m:t>
                                  </m:r>
                                </m:sub>
                                <m:sup>
                                  <m:r>
                                    <a:rPr lang="de-DE" sz="1400" i="1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10,11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de-DE" sz="1400" i="1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 i="0" baseline="-2500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sym typeface="Symbol"/>
                                    </a:rPr>
                                    <m:t>transition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de-DE" sz="1400" dirty="0">
                      <a:solidFill>
                        <a:srgbClr val="008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1" name="Textfeld 6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15491" y="2238082"/>
                    <a:ext cx="1702637" cy="655831"/>
                  </a:xfrm>
                  <a:prstGeom prst="rect">
                    <a:avLst/>
                  </a:prstGeom>
                  <a:blipFill rotWithShape="0">
                    <a:blip r:embed="rId35"/>
                    <a:stretch>
                      <a:fillRect/>
                    </a:stretch>
                  </a:blipFill>
                  <a:ln w="28575" cmpd="sng">
                    <a:solidFill>
                      <a:srgbClr val="008000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3" name="Gewinkelte Verbindung 62"/>
              <p:cNvCxnSpPr>
                <a:stCxn id="55" idx="2"/>
                <a:endCxn id="61" idx="0"/>
              </p:cNvCxnSpPr>
              <p:nvPr/>
            </p:nvCxnSpPr>
            <p:spPr>
              <a:xfrm rot="5400000">
                <a:off x="3738135" y="1036399"/>
                <a:ext cx="330359" cy="2073007"/>
              </a:xfrm>
              <a:prstGeom prst="bentConnector3">
                <a:avLst>
                  <a:gd name="adj1" fmla="val 50000"/>
                </a:avLst>
              </a:prstGeom>
              <a:ln w="28575" cmpd="sng">
                <a:solidFill>
                  <a:srgbClr val="006600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winkelte Verbindung 63"/>
              <p:cNvCxnSpPr>
                <a:stCxn id="61" idx="2"/>
                <a:endCxn id="58" idx="1"/>
              </p:cNvCxnSpPr>
              <p:nvPr/>
            </p:nvCxnSpPr>
            <p:spPr>
              <a:xfrm rot="16200000" flipH="1">
                <a:off x="2569380" y="3191342"/>
                <a:ext cx="997494" cy="402635"/>
              </a:xfrm>
              <a:prstGeom prst="bentConnector2">
                <a:avLst/>
              </a:prstGeom>
              <a:ln w="28575" cmpd="sng">
                <a:solidFill>
                  <a:srgbClr val="008000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winkelte Verbindung 88"/>
              <p:cNvCxnSpPr>
                <a:stCxn id="56" idx="2"/>
                <a:endCxn id="58" idx="0"/>
              </p:cNvCxnSpPr>
              <p:nvPr/>
            </p:nvCxnSpPr>
            <p:spPr>
              <a:xfrm rot="5400000">
                <a:off x="4099274" y="3023857"/>
                <a:ext cx="509183" cy="918845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rgbClr val="CC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feld 99"/>
              <p:cNvSpPr txBox="1"/>
              <p:nvPr/>
            </p:nvSpPr>
            <p:spPr>
              <a:xfrm>
                <a:off x="3256451" y="3475557"/>
                <a:ext cx="7552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CC00FF"/>
                    </a:solidFill>
                  </a:rPr>
                  <a:t>check</a:t>
                </a:r>
              </a:p>
            </p:txBody>
          </p:sp>
        </p:grpSp>
      </p:grpSp>
      <p:sp>
        <p:nvSpPr>
          <p:cNvPr id="102" name="Rechteck 101"/>
          <p:cNvSpPr/>
          <p:nvPr/>
        </p:nvSpPr>
        <p:spPr>
          <a:xfrm>
            <a:off x="4393565" y="2209338"/>
            <a:ext cx="172789" cy="488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1" name="Gruppieren 150"/>
          <p:cNvGrpSpPr/>
          <p:nvPr/>
        </p:nvGrpSpPr>
        <p:grpSpPr>
          <a:xfrm>
            <a:off x="2650893" y="3737871"/>
            <a:ext cx="3587721" cy="1919886"/>
            <a:chOff x="2650893" y="3737871"/>
            <a:chExt cx="3587721" cy="1919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hteck 92"/>
                <p:cNvSpPr/>
                <p:nvPr/>
              </p:nvSpPr>
              <p:spPr>
                <a:xfrm>
                  <a:off x="4228499" y="4766421"/>
                  <a:ext cx="61436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008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200">
                                <a:solidFill>
                                  <a:srgbClr val="008000"/>
                                </a:solidFill>
                                <a:latin typeface="Cambria Math"/>
                                <a:ea typeface="Cambria Math"/>
                              </a:rPr>
                              <m:t>ECG</m:t>
                            </m:r>
                            <m:r>
                              <m:rPr>
                                <m:nor/>
                              </m:rPr>
                              <a:rPr lang="de-DE" sz="1200" dirty="0">
                                <a:solidFill>
                                  <a:srgbClr val="008000"/>
                                </a:solidFill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de-DE" sz="1200" dirty="0">
                    <a:solidFill>
                      <a:srgbClr val="008000"/>
                    </a:solidFill>
                  </a:endParaRPr>
                </a:p>
              </p:txBody>
            </p:sp>
          </mc:Choice>
          <mc:Fallback xmlns="">
            <p:sp>
              <p:nvSpPr>
                <p:cNvPr id="93" name="Rechteck 9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8499" y="4766421"/>
                  <a:ext cx="614360" cy="276999"/>
                </a:xfrm>
                <a:prstGeom prst="rect">
                  <a:avLst/>
                </a:prstGeom>
                <a:blipFill rotWithShape="0"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3" name="Gruppieren 142"/>
            <p:cNvGrpSpPr/>
            <p:nvPr/>
          </p:nvGrpSpPr>
          <p:grpSpPr>
            <a:xfrm>
              <a:off x="2650893" y="3737871"/>
              <a:ext cx="3587721" cy="1919886"/>
              <a:chOff x="2650893" y="3737871"/>
              <a:chExt cx="3587721" cy="1919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feld 57"/>
                  <p:cNvSpPr txBox="1"/>
                  <p:nvPr/>
                </p:nvSpPr>
                <p:spPr>
                  <a:xfrm>
                    <a:off x="3269445" y="3737871"/>
                    <a:ext cx="1249993" cy="307072"/>
                  </a:xfrm>
                  <a:prstGeom prst="rect">
                    <a:avLst/>
                  </a:prstGeom>
                  <a:noFill/>
                  <a:ln w="19050">
                    <a:solidFill>
                      <a:srgbClr val="CC00FF"/>
                    </a:solidFill>
                    <a:headEnd type="triangle"/>
                    <a:tailEnd type="none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B</m:t>
                              </m:r>
                              <m:r>
                                <a:rPr lang="de-DE" sz="1400" b="0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: </m:t>
                              </m:r>
                              <m:r>
                                <a:rPr lang="de-DE" sz="1400" i="1">
                                  <a:solidFill>
                                    <a:srgbClr val="CC00FF"/>
                                  </a:solidFill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1400" i="1">
                                      <a:solidFill>
                                        <a:srgbClr val="CC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1400" i="1">
                                          <a:solidFill>
                                            <a:srgbClr val="CC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400" i="1">
                                          <a:solidFill>
                                            <a:srgbClr val="CC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de-DE" sz="1400" i="1">
                                          <a:solidFill>
                                            <a:srgbClr val="CC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  <a:ea typeface="Cambria Math"/>
                                </a:rPr>
                                <m:t>10,11</m:t>
                              </m:r>
                            </m:sup>
                          </m:sSup>
                        </m:oMath>
                      </m:oMathPara>
                    </a14:m>
                    <a:endParaRPr lang="de-DE" sz="1400" baseline="30000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feld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69445" y="3737871"/>
                    <a:ext cx="1249993" cy="307072"/>
                  </a:xfrm>
                  <a:prstGeom prst="rect">
                    <a:avLst/>
                  </a:prstGeom>
                  <a:blipFill rotWithShape="0">
                    <a:blip r:embed="rId33"/>
                    <a:stretch>
                      <a:fillRect/>
                    </a:stretch>
                  </a:blipFill>
                  <a:ln w="19050">
                    <a:solidFill>
                      <a:srgbClr val="CC00FF"/>
                    </a:solidFill>
                    <a:headEnd type="triangle"/>
                    <a:tailEnd type="none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5" name="Gewinkelte Verbindung 94"/>
              <p:cNvCxnSpPr>
                <a:stCxn id="92" idx="0"/>
                <a:endCxn id="58" idx="2"/>
              </p:cNvCxnSpPr>
              <p:nvPr/>
            </p:nvCxnSpPr>
            <p:spPr>
              <a:xfrm rot="16200000" flipV="1">
                <a:off x="3790546" y="4148839"/>
                <a:ext cx="209490" cy="1697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008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2" name="Gruppieren 141"/>
              <p:cNvGrpSpPr/>
              <p:nvPr/>
            </p:nvGrpSpPr>
            <p:grpSpPr>
              <a:xfrm>
                <a:off x="2650893" y="3992824"/>
                <a:ext cx="3587721" cy="1664933"/>
                <a:chOff x="2650893" y="3992824"/>
                <a:chExt cx="3587721" cy="1664933"/>
              </a:xfrm>
            </p:grpSpPr>
            <p:sp>
              <p:nvSpPr>
                <p:cNvPr id="59" name="Textfeld 58"/>
                <p:cNvSpPr txBox="1"/>
                <p:nvPr/>
              </p:nvSpPr>
              <p:spPr>
                <a:xfrm>
                  <a:off x="3684707" y="5134537"/>
                  <a:ext cx="2553907" cy="523220"/>
                </a:xfrm>
                <a:prstGeom prst="rect">
                  <a:avLst/>
                </a:prstGeom>
                <a:noFill/>
                <a:ln w="28575" cmpd="sng">
                  <a:solidFill>
                    <a:srgbClr val="008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baseline="30000" dirty="0"/>
                    <a:t>10,11</a:t>
                  </a:r>
                  <a:r>
                    <a:rPr lang="de-DE" sz="1400" dirty="0"/>
                    <a:t>B	                </a:t>
                  </a:r>
                  <a:r>
                    <a:rPr lang="de-DE" sz="1400" baseline="30000" dirty="0"/>
                    <a:t>     8,11</a:t>
                  </a:r>
                  <a:r>
                    <a:rPr lang="de-DE" sz="1400" dirty="0"/>
                    <a:t>B</a:t>
                  </a:r>
                </a:p>
                <a:p>
                  <a:pPr algn="ctr"/>
                  <a:r>
                    <a:rPr lang="de-DE" sz="1400" dirty="0"/>
                    <a:t>2</a:t>
                  </a:r>
                  <a:r>
                    <a:rPr lang="de-DE" sz="1400" i="1" dirty="0"/>
                    <a:t>s</a:t>
                  </a:r>
                  <a:r>
                    <a:rPr lang="de-DE" sz="1400" i="1" baseline="30000" dirty="0"/>
                    <a:t>2</a:t>
                  </a:r>
                  <a:r>
                    <a:rPr lang="de-DE" sz="1400" dirty="0"/>
                    <a:t> 2</a:t>
                  </a:r>
                  <a:r>
                    <a:rPr lang="de-DE" sz="1400" i="1" dirty="0"/>
                    <a:t>p</a:t>
                  </a:r>
                  <a:r>
                    <a:rPr lang="de-DE" sz="1400" dirty="0"/>
                    <a:t> </a:t>
                  </a:r>
                  <a:r>
                    <a:rPr lang="de-DE" sz="1400" baseline="30000" dirty="0"/>
                    <a:t>2</a:t>
                  </a:r>
                  <a:r>
                    <a:rPr lang="de-DE" sz="1400" dirty="0"/>
                    <a:t>P</a:t>
                  </a:r>
                  <a:r>
                    <a:rPr lang="de-DE" sz="1400" baseline="-25000" dirty="0"/>
                    <a:t>1/2,3/2 </a:t>
                  </a:r>
                  <a:r>
                    <a:rPr lang="de-DE" sz="1400" dirty="0">
                      <a:sym typeface="Symbol" panose="05050102010706020507" pitchFamily="18" charset="2"/>
                    </a:rPr>
                    <a:t> </a:t>
                  </a:r>
                  <a:r>
                    <a:rPr lang="de-DE" sz="1400" dirty="0"/>
                    <a:t>2</a:t>
                  </a:r>
                  <a:r>
                    <a:rPr lang="de-DE" sz="1400" i="1" dirty="0"/>
                    <a:t>s</a:t>
                  </a:r>
                  <a:r>
                    <a:rPr lang="de-DE" sz="1400" i="1" baseline="30000" dirty="0"/>
                    <a:t>2</a:t>
                  </a:r>
                  <a:r>
                    <a:rPr lang="de-DE" sz="1400" dirty="0"/>
                    <a:t> 3s </a:t>
                  </a:r>
                  <a:r>
                    <a:rPr lang="de-DE" sz="1400" baseline="30000" dirty="0"/>
                    <a:t>2</a:t>
                  </a:r>
                  <a:r>
                    <a:rPr lang="de-DE" sz="1400" dirty="0"/>
                    <a:t>S</a:t>
                  </a:r>
                  <a:r>
                    <a:rPr lang="de-DE" sz="1400" baseline="-25000" dirty="0"/>
                    <a:t>1/2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2" name="Textfeld 91"/>
                    <p:cNvSpPr txBox="1"/>
                    <p:nvPr/>
                  </p:nvSpPr>
                  <p:spPr>
                    <a:xfrm>
                      <a:off x="3042617" y="4254433"/>
                      <a:ext cx="1707043" cy="5891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8575" cmpd="sng">
                      <a:solidFill>
                        <a:srgbClr val="008000"/>
                      </a:solidFill>
                    </a:ln>
                  </p:spPr>
                  <p:txBody>
                    <a:bodyPr wrap="square" rtlCol="0">
                      <a:no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de-DE" sz="140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de-DE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𝛿𝜈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1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Exp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11,10</m:t>
                                    </m:r>
                                  </m:sup>
                                </m:sSubSup>
                                <m:r>
                                  <a:rPr lang="de-DE" sz="14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i="1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𝛿𝜈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140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MS</m:t>
                                    </m:r>
                                    <m:r>
                                      <a:rPr lang="de-DE" sz="1400" b="0" i="0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,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400" b="0" i="0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Theo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11,10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de-DE" sz="1400" i="1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𝐹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 baseline="-2500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  <m:t>transition</m:t>
                                </m:r>
                              </m:den>
                            </m:f>
                          </m:oMath>
                        </m:oMathPara>
                      </a14:m>
                      <a:endParaRPr lang="de-DE" sz="1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92" name="Textfeld 9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42617" y="4254433"/>
                      <a:ext cx="1707043" cy="589124"/>
                    </a:xfrm>
                    <a:prstGeom prst="rect">
                      <a:avLst/>
                    </a:prstGeom>
                    <a:blipFill rotWithShape="0">
                      <a:blip r:embed="rId45"/>
                      <a:stretch>
                        <a:fillRect/>
                      </a:stretch>
                    </a:blipFill>
                    <a:ln w="28575" cmpd="sng">
                      <a:solidFill>
                        <a:srgbClr val="00800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94" name="Gewinkelte Verbindung 93"/>
                <p:cNvCxnSpPr>
                  <a:stCxn id="59" idx="1"/>
                  <a:endCxn id="92" idx="2"/>
                </p:cNvCxnSpPr>
                <p:nvPr/>
              </p:nvCxnSpPr>
              <p:spPr>
                <a:xfrm rot="10800000" flipH="1">
                  <a:off x="3684707" y="4843557"/>
                  <a:ext cx="211432" cy="552590"/>
                </a:xfrm>
                <a:prstGeom prst="bentConnector4">
                  <a:avLst>
                    <a:gd name="adj1" fmla="val -108120"/>
                    <a:gd name="adj2" fmla="val 61261"/>
                  </a:avLst>
                </a:prstGeom>
                <a:ln w="28575">
                  <a:solidFill>
                    <a:srgbClr val="008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Textfeld 128"/>
                <p:cNvSpPr txBox="1"/>
                <p:nvPr/>
              </p:nvSpPr>
              <p:spPr>
                <a:xfrm>
                  <a:off x="2650893" y="3992824"/>
                  <a:ext cx="50526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2800" dirty="0">
                      <a:solidFill>
                        <a:srgbClr val="00CCFF"/>
                      </a:solidFill>
                      <a:sym typeface="Wingdings" panose="05000000000000000000" pitchFamily="2" charset="2"/>
                    </a:rPr>
                    <a:t></a:t>
                  </a:r>
                  <a:endParaRPr lang="de-DE" sz="2800" dirty="0">
                    <a:solidFill>
                      <a:srgbClr val="00CCFF"/>
                    </a:solidFill>
                  </a:endParaRPr>
                </a:p>
              </p:txBody>
            </p:sp>
          </p:grpSp>
        </p:grpSp>
      </p:grpSp>
      <p:grpSp>
        <p:nvGrpSpPr>
          <p:cNvPr id="141" name="Gruppieren 140"/>
          <p:cNvGrpSpPr/>
          <p:nvPr/>
        </p:nvGrpSpPr>
        <p:grpSpPr>
          <a:xfrm>
            <a:off x="7615060" y="3644567"/>
            <a:ext cx="2147917" cy="2013190"/>
            <a:chOff x="7615060" y="3644567"/>
            <a:chExt cx="2147917" cy="2013190"/>
          </a:xfrm>
        </p:grpSpPr>
        <p:grpSp>
          <p:nvGrpSpPr>
            <p:cNvPr id="140" name="Gruppieren 139"/>
            <p:cNvGrpSpPr/>
            <p:nvPr/>
          </p:nvGrpSpPr>
          <p:grpSpPr>
            <a:xfrm>
              <a:off x="7615060" y="3737871"/>
              <a:ext cx="2147917" cy="1919886"/>
              <a:chOff x="7615060" y="3737871"/>
              <a:chExt cx="2147917" cy="1919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Rechteck 61"/>
                  <p:cNvSpPr/>
                  <p:nvPr/>
                </p:nvSpPr>
                <p:spPr>
                  <a:xfrm>
                    <a:off x="8628583" y="4566568"/>
                    <a:ext cx="1043237" cy="32759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dirty="0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/>
                                  <a:sym typeface="Symbol"/>
                                </a:rPr>
                                <m:t>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4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Hylleraas</m:t>
                              </m:r>
                              <m:r>
                                <m:rPr>
                                  <m:nor/>
                                </m:rPr>
                                <a:rPr lang="de-DE" sz="14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Rechteck 6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28583" y="4566568"/>
                    <a:ext cx="1043237" cy="327590"/>
                  </a:xfrm>
                  <a:prstGeom prst="rect">
                    <a:avLst/>
                  </a:prstGeom>
                  <a:blipFill rotWithShape="0">
                    <a:blip r:embed="rId36"/>
                    <a:stretch>
                      <a:fillRect b="-555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2" name="Textfeld 71"/>
              <p:cNvSpPr txBox="1"/>
              <p:nvPr/>
            </p:nvSpPr>
            <p:spPr>
              <a:xfrm>
                <a:off x="7615060" y="5134537"/>
                <a:ext cx="2147917" cy="523220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aseline="30000" dirty="0"/>
                  <a:t>7,9</a:t>
                </a:r>
                <a:r>
                  <a:rPr lang="de-DE" sz="1400" dirty="0"/>
                  <a:t>Be</a:t>
                </a:r>
                <a:r>
                  <a:rPr lang="de-DE" sz="1400" baseline="30000" dirty="0"/>
                  <a:t>+</a:t>
                </a:r>
                <a:r>
                  <a:rPr lang="de-DE" sz="1400" dirty="0"/>
                  <a:t>: </a:t>
                </a:r>
              </a:p>
              <a:p>
                <a:pPr algn="ctr"/>
                <a:r>
                  <a:rPr lang="de-DE" sz="1400" dirty="0"/>
                  <a:t>2</a:t>
                </a:r>
                <a:r>
                  <a:rPr lang="de-DE" sz="1400" i="1" dirty="0"/>
                  <a:t>s</a:t>
                </a:r>
                <a:r>
                  <a:rPr lang="de-DE" sz="1400" dirty="0"/>
                  <a:t> </a:t>
                </a:r>
                <a:r>
                  <a:rPr lang="de-DE" sz="1400" baseline="30000" dirty="0"/>
                  <a:t>2</a:t>
                </a:r>
                <a:r>
                  <a:rPr lang="de-DE" sz="1400" dirty="0"/>
                  <a:t>S</a:t>
                </a:r>
                <a:r>
                  <a:rPr lang="de-DE" sz="1400" baseline="-25000" dirty="0"/>
                  <a:t>1/2 </a:t>
                </a:r>
                <a:r>
                  <a:rPr lang="de-DE" sz="1400" dirty="0">
                    <a:sym typeface="Symbol" panose="05050102010706020507" pitchFamily="18" charset="2"/>
                  </a:rPr>
                  <a:t> </a:t>
                </a:r>
                <a:r>
                  <a:rPr lang="de-DE" sz="1400" dirty="0"/>
                  <a:t>2</a:t>
                </a:r>
                <a:r>
                  <a:rPr lang="de-DE" sz="1400" i="1" dirty="0"/>
                  <a:t>p</a:t>
                </a:r>
                <a:r>
                  <a:rPr lang="de-DE" sz="1400" dirty="0"/>
                  <a:t> </a:t>
                </a:r>
                <a:r>
                  <a:rPr lang="de-DE" sz="1400" baseline="30000" dirty="0"/>
                  <a:t>2</a:t>
                </a:r>
                <a:r>
                  <a:rPr lang="de-DE" sz="1400" dirty="0"/>
                  <a:t>P</a:t>
                </a:r>
                <a:r>
                  <a:rPr lang="de-DE" sz="1400" baseline="-25000" dirty="0"/>
                  <a:t>3/2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feld 72"/>
                  <p:cNvSpPr txBox="1"/>
                  <p:nvPr/>
                </p:nvSpPr>
                <p:spPr>
                  <a:xfrm>
                    <a:off x="7825687" y="4254433"/>
                    <a:ext cx="1707043" cy="589124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mpd="sng">
                    <a:solidFill>
                      <a:schemeClr val="accent6">
                        <a:lumMod val="50000"/>
                      </a:schemeClr>
                    </a:solidFill>
                  </a:ln>
                </p:spPr>
                <p:txBody>
                  <a:bodyPr wrap="square" rtlCol="0"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de-DE" sz="140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𝛿𝜈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Exp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9,7</m:t>
                                  </m:r>
                                </m:sup>
                              </m:sSubSup>
                              <m:r>
                                <a:rPr lang="de-DE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de-DE" sz="140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i="1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𝛿𝜈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MS</m:t>
                                  </m:r>
                                  <m:r>
                                    <a:rPr lang="de-DE" sz="1400" b="0" i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,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Theo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9,7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de-DE" sz="1400" i="1">
                                  <a:solidFill>
                                    <a:srgbClr val="006600"/>
                                  </a:solidFill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  <m:r>
                                <m:rPr>
                                  <m:sty m:val="p"/>
                                </m:rPr>
                                <a:rPr lang="de-DE" sz="1400" baseline="-2500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sym typeface="Symbol"/>
                                </a:rPr>
                                <m:t>transition</m:t>
                              </m:r>
                            </m:den>
                          </m:f>
                        </m:oMath>
                      </m:oMathPara>
                    </a14:m>
                    <a:endParaRPr lang="de-DE" sz="1400" dirty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3" name="Textfeld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87" y="4254433"/>
                    <a:ext cx="1707043" cy="589124"/>
                  </a:xfrm>
                  <a:prstGeom prst="rect">
                    <a:avLst/>
                  </a:prstGeom>
                  <a:blipFill rotWithShape="0">
                    <a:blip r:embed="rId39"/>
                    <a:stretch>
                      <a:fillRect/>
                    </a:stretch>
                  </a:blipFill>
                  <a:ln w="19050" cmpd="sng">
                    <a:solidFill>
                      <a:schemeClr val="accent6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9" name="Gerade Verbindung mit Pfeil 78"/>
              <p:cNvCxnSpPr>
                <a:stCxn id="72" idx="0"/>
                <a:endCxn id="73" idx="2"/>
              </p:cNvCxnSpPr>
              <p:nvPr/>
            </p:nvCxnSpPr>
            <p:spPr>
              <a:xfrm flipH="1" flipV="1">
                <a:off x="8679209" y="4843557"/>
                <a:ext cx="9810" cy="29098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Textfeld 79"/>
                  <p:cNvSpPr txBox="1"/>
                  <p:nvPr/>
                </p:nvSpPr>
                <p:spPr>
                  <a:xfrm>
                    <a:off x="8082195" y="3737871"/>
                    <a:ext cx="1170136" cy="307072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headEnd type="triangle"/>
                    <a:tailEnd type="none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Be</m:t>
                              </m:r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: </m:t>
                              </m:r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9</m:t>
                              </m:r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7</m:t>
                              </m:r>
                            </m:sup>
                          </m:sSup>
                        </m:oMath>
                      </m:oMathPara>
                    </a14:m>
                    <a:endParaRPr lang="de-DE" sz="1400" baseline="30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Textfeld 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82195" y="3737871"/>
                    <a:ext cx="1170136" cy="307072"/>
                  </a:xfrm>
                  <a:prstGeom prst="rect">
                    <a:avLst/>
                  </a:prstGeom>
                  <a:blipFill rotWithShape="0">
                    <a:blip r:embed="rId43"/>
                    <a:stretch>
                      <a:fillRect/>
                    </a:stretch>
                  </a:blipFill>
                  <a:ln w="19050">
                    <a:solidFill>
                      <a:schemeClr val="tx1"/>
                    </a:solidFill>
                    <a:headEnd type="triangle"/>
                    <a:tailEnd type="none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1" name="Gerade Verbindung mit Pfeil 80"/>
              <p:cNvCxnSpPr>
                <a:stCxn id="73" idx="0"/>
                <a:endCxn id="80" idx="2"/>
              </p:cNvCxnSpPr>
              <p:nvPr/>
            </p:nvCxnSpPr>
            <p:spPr>
              <a:xfrm flipH="1" flipV="1">
                <a:off x="8667263" y="4044943"/>
                <a:ext cx="11946" cy="209490"/>
              </a:xfrm>
              <a:prstGeom prst="straightConnector1">
                <a:avLst/>
              </a:prstGeom>
              <a:ln w="19050">
                <a:solidFill>
                  <a:srgbClr val="0066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chteck 100"/>
                  <p:cNvSpPr/>
                  <p:nvPr/>
                </p:nvSpPr>
                <p:spPr>
                  <a:xfrm>
                    <a:off x="8772263" y="4766421"/>
                    <a:ext cx="923051" cy="29405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200" i="1" dirty="0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>
                                  <a:solidFill>
                                    <a:srgbClr val="008000"/>
                                  </a:solidFill>
                                  <a:latin typeface="Cambria Math"/>
                                  <a:ea typeface="Cambria Math"/>
                                  <a:sym typeface="Symbol"/>
                                </a:rPr>
                                <m:t>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200">
                                  <a:solidFill>
                                    <a:srgbClr val="008000"/>
                                  </a:solidFill>
                                  <a:latin typeface="Cambria Math"/>
                                  <a:ea typeface="Cambria Math"/>
                                </a:rPr>
                                <m:t>Hylleraas</m:t>
                              </m:r>
                              <m:r>
                                <m:rPr>
                                  <m:nor/>
                                </m:rPr>
                                <a:rPr lang="de-DE" sz="1200" dirty="0">
                                  <a:solidFill>
                                    <a:srgbClr val="008000"/>
                                  </a:solidFill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de-DE" sz="1200" dirty="0">
                      <a:solidFill>
                        <a:srgbClr val="008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Rechteck 10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72263" y="4766421"/>
                    <a:ext cx="923051" cy="294055"/>
                  </a:xfrm>
                  <a:prstGeom prst="rect">
                    <a:avLst/>
                  </a:prstGeom>
                  <a:blipFill rotWithShape="0">
                    <a:blip r:embed="rId47"/>
                    <a:stretch>
                      <a:fillRect b="-208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0" name="Textfeld 129"/>
            <p:cNvSpPr txBox="1"/>
            <p:nvPr/>
          </p:nvSpPr>
          <p:spPr>
            <a:xfrm>
              <a:off x="9166553" y="364456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>
                  <a:solidFill>
                    <a:srgbClr val="00CCFF"/>
                  </a:solidFill>
                  <a:sym typeface="Wingdings" panose="05000000000000000000" pitchFamily="2" charset="2"/>
                </a:rPr>
                <a:t></a:t>
              </a:r>
              <a:endParaRPr lang="de-DE" sz="2800" dirty="0">
                <a:solidFill>
                  <a:srgbClr val="00CCFF"/>
                </a:solidFill>
              </a:endParaRPr>
            </a:p>
          </p:txBody>
        </p:sp>
      </p:grpSp>
      <p:sp>
        <p:nvSpPr>
          <p:cNvPr id="131" name="Textfeld 130"/>
          <p:cNvSpPr txBox="1"/>
          <p:nvPr/>
        </p:nvSpPr>
        <p:spPr>
          <a:xfrm>
            <a:off x="5972337" y="1340768"/>
            <a:ext cx="74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00CCFF"/>
                </a:solidFill>
                <a:sym typeface="Wingdings" panose="05000000000000000000" pitchFamily="2" charset="2"/>
              </a:rPr>
              <a:t>()</a:t>
            </a:r>
            <a:endParaRPr lang="de-DE" sz="2800" dirty="0">
              <a:solidFill>
                <a:srgbClr val="00CCFF"/>
              </a:solidFill>
            </a:endParaRPr>
          </a:p>
        </p:txBody>
      </p:sp>
      <p:sp>
        <p:nvSpPr>
          <p:cNvPr id="132" name="Textfeld 131"/>
          <p:cNvSpPr txBox="1"/>
          <p:nvPr/>
        </p:nvSpPr>
        <p:spPr>
          <a:xfrm>
            <a:off x="5262512" y="5900361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8000"/>
                </a:solidFill>
              </a:rPr>
              <a:t>Conventional</a:t>
            </a:r>
            <a:r>
              <a:rPr lang="de-DE" dirty="0">
                <a:solidFill>
                  <a:srgbClr val="008000"/>
                </a:solidFill>
              </a:rPr>
              <a:t> </a:t>
            </a:r>
            <a:r>
              <a:rPr lang="de-DE" dirty="0" err="1">
                <a:solidFill>
                  <a:srgbClr val="008000"/>
                </a:solidFill>
              </a:rPr>
              <a:t>mass-shift</a:t>
            </a:r>
            <a:r>
              <a:rPr lang="de-DE" dirty="0">
                <a:solidFill>
                  <a:srgbClr val="008000"/>
                </a:solidFill>
              </a:rPr>
              <a:t> </a:t>
            </a:r>
            <a:r>
              <a:rPr lang="de-DE" dirty="0" err="1">
                <a:solidFill>
                  <a:srgbClr val="008000"/>
                </a:solidFill>
              </a:rPr>
              <a:t>calculations</a:t>
            </a:r>
            <a:endParaRPr lang="de-DE" dirty="0">
              <a:solidFill>
                <a:srgbClr val="008000"/>
              </a:solidFill>
            </a:endParaRPr>
          </a:p>
        </p:txBody>
      </p:sp>
      <p:sp>
        <p:nvSpPr>
          <p:cNvPr id="133" name="Textfeld 132"/>
          <p:cNvSpPr txBox="1"/>
          <p:nvPr/>
        </p:nvSpPr>
        <p:spPr>
          <a:xfrm>
            <a:off x="189655" y="6228020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Experimental </a:t>
            </a:r>
            <a:r>
              <a:rPr lang="de-DE" dirty="0" err="1"/>
              <a:t>data</a:t>
            </a:r>
            <a:r>
              <a:rPr lang="de-DE" dirty="0"/>
              <a:t>: neutral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singly</a:t>
            </a:r>
            <a:r>
              <a:rPr lang="de-DE" dirty="0"/>
              <a:t> </a:t>
            </a:r>
            <a:r>
              <a:rPr lang="de-DE" dirty="0" err="1"/>
              <a:t>charged</a:t>
            </a:r>
            <a:endParaRPr lang="de-DE" dirty="0"/>
          </a:p>
        </p:txBody>
      </p:sp>
      <p:sp>
        <p:nvSpPr>
          <p:cNvPr id="134" name="Textfeld 133"/>
          <p:cNvSpPr txBox="1"/>
          <p:nvPr/>
        </p:nvSpPr>
        <p:spPr>
          <a:xfrm>
            <a:off x="182647" y="5900361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2818FC"/>
                </a:solidFill>
              </a:rPr>
              <a:t>Experimental </a:t>
            </a:r>
            <a:r>
              <a:rPr lang="de-DE" dirty="0" err="1">
                <a:solidFill>
                  <a:srgbClr val="2818FC"/>
                </a:solidFill>
              </a:rPr>
              <a:t>data</a:t>
            </a:r>
            <a:r>
              <a:rPr lang="de-DE" dirty="0">
                <a:solidFill>
                  <a:srgbClr val="2818FC"/>
                </a:solidFill>
              </a:rPr>
              <a:t>, </a:t>
            </a:r>
            <a:r>
              <a:rPr lang="de-DE" dirty="0" err="1">
                <a:solidFill>
                  <a:srgbClr val="2818FC"/>
                </a:solidFill>
              </a:rPr>
              <a:t>multiply</a:t>
            </a:r>
            <a:r>
              <a:rPr lang="de-DE" dirty="0">
                <a:solidFill>
                  <a:srgbClr val="2818FC"/>
                </a:solidFill>
              </a:rPr>
              <a:t> </a:t>
            </a:r>
            <a:r>
              <a:rPr lang="de-DE" dirty="0" err="1">
                <a:solidFill>
                  <a:srgbClr val="2818FC"/>
                </a:solidFill>
              </a:rPr>
              <a:t>charged</a:t>
            </a:r>
            <a:endParaRPr lang="de-DE" dirty="0">
              <a:solidFill>
                <a:srgbClr val="2818FC"/>
              </a:solidFill>
            </a:endParaRPr>
          </a:p>
        </p:txBody>
      </p:sp>
      <p:sp>
        <p:nvSpPr>
          <p:cNvPr id="135" name="Textfeld 134"/>
          <p:cNvSpPr txBox="1"/>
          <p:nvPr/>
        </p:nvSpPr>
        <p:spPr>
          <a:xfrm>
            <a:off x="9852223" y="579875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66FF"/>
                </a:solidFill>
              </a:rPr>
              <a:t>Consistency</a:t>
            </a:r>
            <a:r>
              <a:rPr lang="de-DE" dirty="0">
                <a:solidFill>
                  <a:srgbClr val="FF66FF"/>
                </a:solidFill>
              </a:rPr>
              <a:t> Checks</a:t>
            </a:r>
          </a:p>
        </p:txBody>
      </p:sp>
      <p:sp>
        <p:nvSpPr>
          <p:cNvPr id="136" name="Textfeld 135"/>
          <p:cNvSpPr txBox="1"/>
          <p:nvPr/>
        </p:nvSpPr>
        <p:spPr>
          <a:xfrm>
            <a:off x="10592167" y="6265135"/>
            <a:ext cx="79509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FF3399"/>
                </a:solidFill>
                <a:effectLst/>
                <a:latin typeface="Calibri" panose="020F0502020204030204" pitchFamily="34" charset="0"/>
              </a:rPr>
              <a:t>Goal</a:t>
            </a:r>
            <a:endParaRPr lang="de-DE" sz="2000" dirty="0">
              <a:solidFill>
                <a:srgbClr val="FF3399"/>
              </a:solidFill>
            </a:endParaRPr>
          </a:p>
        </p:txBody>
      </p:sp>
      <p:sp>
        <p:nvSpPr>
          <p:cNvPr id="137" name="Textfeld 136"/>
          <p:cNvSpPr txBox="1"/>
          <p:nvPr/>
        </p:nvSpPr>
        <p:spPr>
          <a:xfrm>
            <a:off x="5303912" y="6228020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Theory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He-like </a:t>
            </a:r>
            <a:r>
              <a:rPr lang="de-DE" dirty="0" err="1">
                <a:solidFill>
                  <a:srgbClr val="FF0000"/>
                </a:solidFill>
              </a:rPr>
              <a:t>systems</a:t>
            </a:r>
            <a:endParaRPr lang="de-DE" dirty="0">
              <a:solidFill>
                <a:srgbClr val="FF0000"/>
              </a:solidFill>
            </a:endParaRPr>
          </a:p>
        </p:txBody>
      </p:sp>
      <p:grpSp>
        <p:nvGrpSpPr>
          <p:cNvPr id="147" name="Gruppieren 146"/>
          <p:cNvGrpSpPr/>
          <p:nvPr/>
        </p:nvGrpSpPr>
        <p:grpSpPr>
          <a:xfrm>
            <a:off x="7476325" y="1384503"/>
            <a:ext cx="2375898" cy="1830148"/>
            <a:chOff x="7476325" y="1384503"/>
            <a:chExt cx="2375898" cy="18301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feld 74"/>
                <p:cNvSpPr txBox="1"/>
                <p:nvPr/>
              </p:nvSpPr>
              <p:spPr>
                <a:xfrm>
                  <a:off x="7476325" y="1384503"/>
                  <a:ext cx="2375898" cy="523220"/>
                </a:xfrm>
                <a:prstGeom prst="rect">
                  <a:avLst/>
                </a:prstGeom>
                <a:noFill/>
                <a:ln w="19050" cmpd="sng"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𝜈</m:t>
                          </m:r>
                        </m:e>
                        <m:sub>
                          <m:r>
                            <a:rPr lang="de-DE" sz="1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0</m:t>
                          </m:r>
                        </m:sub>
                      </m:sSub>
                      <m:r>
                        <a:rPr lang="de-DE" sz="1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/>
                          <a:sym typeface="Symbol"/>
                        </a:rPr>
                        <m:t>,</m:t>
                      </m:r>
                      <m:sSub>
                        <m:sSubPr>
                          <m:ctrlPr>
                            <a:rPr lang="de-DE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  <m:t>𝛿</m:t>
                          </m:r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IS</m:t>
                          </m:r>
                        </m:sub>
                      </m:sSub>
                    </m:oMath>
                  </a14:m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 9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Be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2+</a:t>
                  </a:r>
                  <a:endParaRPr lang="de-DE" sz="1400" dirty="0">
                    <a:solidFill>
                      <a:srgbClr val="0000FF"/>
                    </a:solidFill>
                  </a:endParaRPr>
                </a:p>
                <a:p>
                  <a:pPr algn="ctr"/>
                  <a:r>
                    <a:rPr lang="de-DE" sz="1400" dirty="0">
                      <a:solidFill>
                        <a:srgbClr val="0000FF"/>
                      </a:solidFill>
                    </a:rPr>
                    <a:t> 1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3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baseline="-25000" dirty="0">
                      <a:solidFill>
                        <a:srgbClr val="0000FF"/>
                      </a:solidFill>
                    </a:rPr>
                    <a:t>1 </a:t>
                  </a:r>
                  <a:r>
                    <a:rPr lang="de-DE" sz="1400" dirty="0">
                      <a:solidFill>
                        <a:srgbClr val="0000FF"/>
                      </a:solidFill>
                      <a:sym typeface="Symbol" panose="05050102010706020507" pitchFamily="18" charset="2"/>
                    </a:rPr>
                    <a:t> 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1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3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de-DE" sz="1400" baseline="-25000" dirty="0">
                      <a:solidFill>
                        <a:srgbClr val="0000FF"/>
                      </a:solidFill>
                    </a:rPr>
                    <a:t>0,1,2</a:t>
                  </a:r>
                </a:p>
              </p:txBody>
            </p:sp>
          </mc:Choice>
          <mc:Fallback xmlns="">
            <p:sp>
              <p:nvSpPr>
                <p:cNvPr id="75" name="Textfeld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6325" y="1384503"/>
                  <a:ext cx="2375898" cy="523220"/>
                </a:xfrm>
                <a:prstGeom prst="rect">
                  <a:avLst/>
                </a:prstGeom>
                <a:blipFill rotWithShape="0">
                  <a:blip r:embed="rId41"/>
                  <a:stretch>
                    <a:fillRect t="-1124" b="-8989"/>
                  </a:stretch>
                </a:blipFill>
                <a:ln w="19050" cmpd="sng"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feld 75"/>
                <p:cNvSpPr txBox="1"/>
                <p:nvPr/>
              </p:nvSpPr>
              <p:spPr>
                <a:xfrm>
                  <a:off x="7595794" y="2209337"/>
                  <a:ext cx="2144408" cy="48895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140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Exp</m:t>
                                </m:r>
                                <m:r>
                                  <a:rPr lang="de-DE" sz="1400" b="0" i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(</m:t>
                                </m:r>
                                <m:r>
                                  <a:rPr lang="de-DE" sz="1400" b="0" i="0" baseline="3000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  <m:t>9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 b="0" i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B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 b="0" i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  <m:t>e</m:t>
                                </m:r>
                                <m:r>
                                  <a:rPr lang="de-DE" sz="1400" b="0" i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)</m:t>
                                </m:r>
                              </m:sub>
                            </m:sSub>
                            <m:r>
                              <a:rPr lang="de-DE" sz="1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Theo</m:t>
                                </m:r>
                                <m: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(9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Be</m:t>
                                </m:r>
                                <m: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)</m:t>
                                </m:r>
                              </m:sub>
                            </m:sSub>
                          </m:num>
                          <m:den>
                            <m:r>
                              <a:rPr lang="de-DE" sz="1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𝐹</m:t>
                            </m:r>
                            <m:r>
                              <m:rPr>
                                <m:sty m:val="p"/>
                              </m:rPr>
                              <a:rPr lang="de-DE" sz="1400" b="0" i="0" baseline="-250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total</m:t>
                            </m:r>
                            <m:r>
                              <a:rPr lang="de-DE" sz="1400" b="0" i="1" baseline="-250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sz="1400" b="0" i="0" baseline="-250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Be</m:t>
                            </m:r>
                          </m:den>
                        </m:f>
                      </m:oMath>
                    </m:oMathPara>
                  </a14:m>
                  <a:endParaRPr lang="de-DE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feld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5794" y="2209337"/>
                  <a:ext cx="2144408" cy="488951"/>
                </a:xfrm>
                <a:prstGeom prst="rect">
                  <a:avLst/>
                </a:prstGeom>
                <a:blipFill rotWithShape="0">
                  <a:blip r:embed="rId42"/>
                  <a:stretch>
                    <a:fillRect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Gerade Verbindung mit Pfeil 77"/>
            <p:cNvCxnSpPr>
              <a:stCxn id="76" idx="2"/>
            </p:cNvCxnSpPr>
            <p:nvPr/>
          </p:nvCxnSpPr>
          <p:spPr>
            <a:xfrm flipH="1">
              <a:off x="8667867" y="2698288"/>
              <a:ext cx="131" cy="20078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72"/>
            <p:cNvCxnSpPr>
              <a:stCxn id="75" idx="2"/>
              <a:endCxn id="76" idx="0"/>
            </p:cNvCxnSpPr>
            <p:nvPr/>
          </p:nvCxnSpPr>
          <p:spPr>
            <a:xfrm>
              <a:off x="8664274" y="1907723"/>
              <a:ext cx="3724" cy="301614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feld 138"/>
            <p:cNvSpPr txBox="1"/>
            <p:nvPr/>
          </p:nvSpPr>
          <p:spPr>
            <a:xfrm>
              <a:off x="8069201" y="2906874"/>
              <a:ext cx="1267159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339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R</a:t>
              </a:r>
              <a:r>
                <a:rPr lang="de-DE" sz="1400" baseline="-25000" dirty="0" err="1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c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(</a:t>
              </a:r>
              <a:r>
                <a:rPr lang="de-DE" sz="1400" baseline="300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9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Be)</a:t>
              </a:r>
              <a:endParaRPr lang="de-DE" sz="1400" dirty="0">
                <a:solidFill>
                  <a:srgbClr val="FF3399"/>
                </a:solidFill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6653677" y="4077072"/>
            <a:ext cx="1163155" cy="1561529"/>
            <a:chOff x="6653677" y="4077072"/>
            <a:chExt cx="1163155" cy="1561529"/>
          </a:xfrm>
        </p:grpSpPr>
        <p:sp>
          <p:nvSpPr>
            <p:cNvPr id="3" name="Textfeld 2"/>
            <p:cNvSpPr txBox="1"/>
            <p:nvPr/>
          </p:nvSpPr>
          <p:spPr>
            <a:xfrm>
              <a:off x="6696012" y="4077072"/>
              <a:ext cx="1120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3399FF"/>
                  </a:solidFill>
                </a:rPr>
                <a:t>in </a:t>
              </a:r>
              <a:r>
                <a:rPr lang="de-DE" sz="1200" dirty="0" err="1">
                  <a:solidFill>
                    <a:srgbClr val="3399FF"/>
                  </a:solidFill>
                </a:rPr>
                <a:t>preparation</a:t>
              </a:r>
              <a:endParaRPr lang="de-DE" sz="1200" dirty="0">
                <a:solidFill>
                  <a:srgbClr val="3399FF"/>
                </a:solidFill>
              </a:endParaRPr>
            </a:p>
          </p:txBody>
        </p:sp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64D593F6-9A4D-4DEE-B49F-D50996A3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221" y="4355745"/>
              <a:ext cx="759069" cy="285974"/>
            </a:xfrm>
            <a:prstGeom prst="rect">
              <a:avLst/>
            </a:prstGeom>
            <a:effectLst/>
          </p:spPr>
        </p:pic>
        <p:sp>
          <p:nvSpPr>
            <p:cNvPr id="4" name="Textfeld 3"/>
            <p:cNvSpPr txBox="1"/>
            <p:nvPr/>
          </p:nvSpPr>
          <p:spPr>
            <a:xfrm>
              <a:off x="6718054" y="4869160"/>
              <a:ext cx="858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rgbClr val="3399FF"/>
                  </a:solidFill>
                </a:rPr>
                <a:t>B. Maaß, P. Müller, G. </a:t>
              </a:r>
              <a:r>
                <a:rPr lang="de-DE" sz="1100" dirty="0" err="1">
                  <a:solidFill>
                    <a:srgbClr val="3399FF"/>
                  </a:solidFill>
                </a:rPr>
                <a:t>Savard</a:t>
              </a:r>
              <a:r>
                <a:rPr lang="de-DE" sz="1100" dirty="0">
                  <a:solidFill>
                    <a:srgbClr val="3399FF"/>
                  </a:solidFill>
                </a:rPr>
                <a:t>, ..</a:t>
              </a:r>
            </a:p>
          </p:txBody>
        </p:sp>
        <p:sp>
          <p:nvSpPr>
            <p:cNvPr id="5" name="Geschweifte Klammer rechts 4"/>
            <p:cNvSpPr/>
            <p:nvPr/>
          </p:nvSpPr>
          <p:spPr>
            <a:xfrm>
              <a:off x="6653677" y="4136130"/>
              <a:ext cx="160287" cy="1399732"/>
            </a:xfrm>
            <a:prstGeom prst="rightBrace">
              <a:avLst/>
            </a:prstGeom>
            <a:ln w="28575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3399FF"/>
                </a:solidFill>
              </a:endParaRPr>
            </a:p>
          </p:txBody>
        </p: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1EF838A2-D853-4A22-AB4D-F912CC7A092C}"/>
              </a:ext>
            </a:extLst>
          </p:cNvPr>
          <p:cNvSpPr/>
          <p:nvPr/>
        </p:nvSpPr>
        <p:spPr>
          <a:xfrm>
            <a:off x="3951952" y="2155824"/>
            <a:ext cx="2029783" cy="1123572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Rechteck 102">
            <a:extLst>
              <a:ext uri="{FF2B5EF4-FFF2-40B4-BE49-F238E27FC236}">
                <a16:creationId xmlns:a16="http://schemas.microsoft.com/office/drawing/2014/main" id="{EC0F765B-45D5-4B8D-9811-D7FDEBA2C3DD}"/>
              </a:ext>
            </a:extLst>
          </p:cNvPr>
          <p:cNvSpPr/>
          <p:nvPr/>
        </p:nvSpPr>
        <p:spPr>
          <a:xfrm>
            <a:off x="7491423" y="2069448"/>
            <a:ext cx="2421001" cy="1188252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37C6B27-362C-40EA-ADF2-A88EE0B11FC5}"/>
              </a:ext>
            </a:extLst>
          </p:cNvPr>
          <p:cNvSpPr txBox="1"/>
          <p:nvPr/>
        </p:nvSpPr>
        <p:spPr>
          <a:xfrm>
            <a:off x="10016795" y="1908116"/>
            <a:ext cx="14401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C00000"/>
                </a:solidFill>
              </a:rPr>
              <a:t>Missing</a:t>
            </a:r>
            <a:r>
              <a:rPr lang="de-DE" dirty="0">
                <a:solidFill>
                  <a:srgbClr val="C00000"/>
                </a:solidFill>
              </a:rPr>
              <a:t> links </a:t>
            </a:r>
          </a:p>
          <a:p>
            <a:r>
              <a:rPr lang="de-DE" dirty="0">
                <a:solidFill>
                  <a:srgbClr val="C00000"/>
                </a:solidFill>
              </a:rPr>
              <a:t>(NRQED </a:t>
            </a:r>
            <a:r>
              <a:rPr lang="de-DE" dirty="0" err="1">
                <a:solidFill>
                  <a:srgbClr val="C00000"/>
                </a:solidFill>
              </a:rPr>
              <a:t>needs</a:t>
            </a:r>
            <a:r>
              <a:rPr lang="de-DE" dirty="0">
                <a:solidFill>
                  <a:srgbClr val="C00000"/>
                </a:solidFill>
              </a:rPr>
              <a:t> to </a:t>
            </a:r>
            <a:r>
              <a:rPr lang="de-DE" dirty="0" err="1">
                <a:solidFill>
                  <a:srgbClr val="C00000"/>
                </a:solidFill>
              </a:rPr>
              <a:t>improved</a:t>
            </a:r>
            <a:r>
              <a:rPr lang="de-DE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50B1383-2D6B-4673-80CA-5E52AE0BF62D}"/>
              </a:ext>
            </a:extLst>
          </p:cNvPr>
          <p:cNvSpPr/>
          <p:nvPr/>
        </p:nvSpPr>
        <p:spPr>
          <a:xfrm>
            <a:off x="7676043" y="2258244"/>
            <a:ext cx="2009332" cy="40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C00000"/>
                </a:solidFill>
                <a:sym typeface="Symbol" panose="05050102010706020507" pitchFamily="18" charset="2"/>
              </a:rPr>
              <a:t> -atoms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D5852656-21A9-46B1-B437-A26FECD32EEA}"/>
              </a:ext>
            </a:extLst>
          </p:cNvPr>
          <p:cNvSpPr/>
          <p:nvPr/>
        </p:nvSpPr>
        <p:spPr>
          <a:xfrm>
            <a:off x="4221700" y="2284138"/>
            <a:ext cx="1674364" cy="38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C00000"/>
                </a:solidFill>
                <a:sym typeface="Symbol" panose="05050102010706020507" pitchFamily="18" charset="2"/>
              </a:rPr>
              <a:t> -atoms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6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3" grpId="0" animBg="1"/>
      <p:bldP spid="9" grpId="0"/>
      <p:bldP spid="10" grpId="0" animBg="1"/>
      <p:bldP spid="10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Outlook </a:t>
            </a:r>
          </a:p>
        </p:txBody>
      </p:sp>
      <p:cxnSp>
        <p:nvCxnSpPr>
          <p:cNvPr id="4" name="Gerader Verbinder 3"/>
          <p:cNvCxnSpPr/>
          <p:nvPr/>
        </p:nvCxnSpPr>
        <p:spPr>
          <a:xfrm>
            <a:off x="5954779" y="1892829"/>
            <a:ext cx="0" cy="40324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1535463" y="1461942"/>
            <a:ext cx="3089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b="1" dirty="0" err="1"/>
              <a:t>Atomic</a:t>
            </a:r>
            <a:r>
              <a:rPr lang="de-DE" sz="2000" b="1" dirty="0"/>
              <a:t> </a:t>
            </a:r>
            <a:r>
              <a:rPr lang="de-DE" sz="2000" b="1" dirty="0" err="1"/>
              <a:t>structure</a:t>
            </a:r>
            <a:r>
              <a:rPr lang="de-DE" sz="2000" b="1" dirty="0"/>
              <a:t> </a:t>
            </a:r>
            <a:r>
              <a:rPr lang="de-DE" sz="2000" b="1" dirty="0" err="1"/>
              <a:t>theory</a:t>
            </a:r>
            <a:endParaRPr lang="de-DE" sz="2000" b="1" dirty="0"/>
          </a:p>
          <a:p>
            <a:pPr algn="ctr"/>
            <a:r>
              <a:rPr lang="de-DE" sz="2000" b="1" dirty="0"/>
              <a:t>(NR-QED </a:t>
            </a:r>
            <a:r>
              <a:rPr lang="de-DE" sz="2000" b="1" dirty="0" err="1"/>
              <a:t>calculations</a:t>
            </a:r>
            <a:r>
              <a:rPr lang="de-DE" sz="2000" b="1" dirty="0"/>
              <a:t>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42148" y="2523668"/>
            <a:ext cx="549381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000" dirty="0" err="1"/>
              <a:t>Remaining</a:t>
            </a:r>
            <a:r>
              <a:rPr lang="de-DE" sz="2000" dirty="0"/>
              <a:t> </a:t>
            </a:r>
            <a:r>
              <a:rPr lang="de-DE" sz="2000" dirty="0" err="1"/>
              <a:t>uncertainty</a:t>
            </a:r>
            <a:r>
              <a:rPr lang="de-DE" sz="2000" dirty="0"/>
              <a:t> </a:t>
            </a:r>
            <a:r>
              <a:rPr lang="de-DE" sz="2000" dirty="0" err="1"/>
              <a:t>originating</a:t>
            </a:r>
            <a:br>
              <a:rPr lang="de-DE" sz="2000" dirty="0"/>
            </a:b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b="1" dirty="0" err="1"/>
              <a:t>neglected</a:t>
            </a:r>
            <a:r>
              <a:rPr lang="de-DE" sz="2000" b="1" dirty="0"/>
              <a:t> </a:t>
            </a:r>
            <a:r>
              <a:rPr lang="de-DE" sz="2000" b="1" dirty="0" err="1"/>
              <a:t>higher</a:t>
            </a:r>
            <a:r>
              <a:rPr lang="de-DE" sz="2000" b="1" dirty="0"/>
              <a:t> </a:t>
            </a:r>
            <a:r>
              <a:rPr lang="de-DE" sz="2000" b="1" dirty="0" err="1"/>
              <a:t>order</a:t>
            </a:r>
            <a:r>
              <a:rPr lang="de-DE" sz="2000" b="1" dirty="0"/>
              <a:t> </a:t>
            </a:r>
            <a:r>
              <a:rPr lang="de-DE" sz="2000" b="1" dirty="0" err="1"/>
              <a:t>terms</a:t>
            </a:r>
            <a:r>
              <a:rPr lang="de-DE" sz="2000" b="1" dirty="0"/>
              <a:t> </a:t>
            </a:r>
            <a:r>
              <a:rPr lang="de-DE" sz="2000" dirty="0"/>
              <a:t>(m</a:t>
            </a:r>
            <a:r>
              <a:rPr lang="el-GR" sz="2000" dirty="0"/>
              <a:t>α</a:t>
            </a:r>
            <a:r>
              <a:rPr lang="de-DE" sz="2000" baseline="30000" dirty="0"/>
              <a:t>8+</a:t>
            </a:r>
            <a:r>
              <a:rPr lang="de-DE" sz="2000" dirty="0"/>
              <a:t>)</a:t>
            </a:r>
            <a:br>
              <a:rPr lang="de-DE" sz="2000" dirty="0"/>
            </a:br>
            <a:r>
              <a:rPr lang="de-DE" sz="2000" dirty="0"/>
              <a:t>→ </a:t>
            </a:r>
            <a:r>
              <a:rPr lang="de-DE" sz="2000" dirty="0" err="1"/>
              <a:t>Measured</a:t>
            </a:r>
            <a:r>
              <a:rPr lang="de-DE" sz="2000" dirty="0"/>
              <a:t> </a:t>
            </a:r>
            <a:r>
              <a:rPr lang="de-DE" sz="2000" dirty="0" err="1"/>
              <a:t>fine-structure</a:t>
            </a:r>
            <a:r>
              <a:rPr lang="de-DE" sz="2000" dirty="0"/>
              <a:t> </a:t>
            </a:r>
            <a:r>
              <a:rPr lang="de-DE" sz="2000" dirty="0" err="1"/>
              <a:t>splitting</a:t>
            </a:r>
            <a:r>
              <a:rPr lang="de-DE" sz="2000" dirty="0"/>
              <a:t> in </a:t>
            </a:r>
            <a:r>
              <a:rPr lang="de-DE" sz="2000" baseline="30000" dirty="0"/>
              <a:t>12</a:t>
            </a:r>
            <a:r>
              <a:rPr lang="de-DE" sz="2000" dirty="0"/>
              <a:t>C</a:t>
            </a:r>
            <a:r>
              <a:rPr lang="de-DE" sz="2000" baseline="30000" dirty="0"/>
              <a:t>4+</a:t>
            </a:r>
            <a:br>
              <a:rPr lang="de-DE" sz="2000" dirty="0"/>
            </a:br>
            <a:r>
              <a:rPr lang="de-DE" sz="2000" dirty="0"/>
              <a:t>will </a:t>
            </a:r>
            <a:r>
              <a:rPr lang="de-DE" sz="2000" b="1" dirty="0" err="1"/>
              <a:t>benchmark</a:t>
            </a:r>
            <a:r>
              <a:rPr lang="de-DE" sz="2000" b="1" dirty="0"/>
              <a:t> </a:t>
            </a:r>
            <a:r>
              <a:rPr lang="de-DE" sz="2000" b="1" dirty="0" err="1"/>
              <a:t>new</a:t>
            </a:r>
            <a:r>
              <a:rPr lang="de-DE" sz="2000" b="1" dirty="0"/>
              <a:t> </a:t>
            </a:r>
            <a:r>
              <a:rPr lang="de-DE" sz="2000" b="1" dirty="0" err="1"/>
              <a:t>calculations</a:t>
            </a:r>
            <a:endParaRPr lang="de-DE" sz="2000" b="1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000" dirty="0"/>
              <a:t>This will </a:t>
            </a:r>
            <a:r>
              <a:rPr lang="de-DE" sz="2000" b="1" dirty="0" err="1"/>
              <a:t>improve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extraction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el-GR" sz="2000" b="1" dirty="0"/>
              <a:t>α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br>
              <a:rPr lang="de-DE" sz="2000" dirty="0"/>
            </a:br>
            <a:r>
              <a:rPr lang="de-DE" sz="2000" dirty="0" err="1"/>
              <a:t>fine-structure</a:t>
            </a:r>
            <a:r>
              <a:rPr lang="de-DE" sz="2000" dirty="0"/>
              <a:t> </a:t>
            </a:r>
            <a:r>
              <a:rPr lang="de-DE" sz="2000" dirty="0" err="1"/>
              <a:t>measurements</a:t>
            </a:r>
            <a:r>
              <a:rPr lang="de-DE" sz="2000" dirty="0"/>
              <a:t> in He</a:t>
            </a:r>
            <a:br>
              <a:rPr lang="de-DE" sz="2000" dirty="0"/>
            </a:br>
            <a:r>
              <a:rPr lang="de-DE" sz="2000" dirty="0"/>
              <a:t>&amp; (</a:t>
            </a:r>
            <a:r>
              <a:rPr lang="de-DE" sz="2000" dirty="0" err="1"/>
              <a:t>hopefully</a:t>
            </a:r>
            <a:r>
              <a:rPr lang="de-DE" sz="2000" dirty="0"/>
              <a:t>)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dirty="0" err="1"/>
              <a:t>well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all-</a:t>
            </a:r>
            <a:r>
              <a:rPr lang="de-DE" sz="2000" dirty="0" err="1"/>
              <a:t>optical</a:t>
            </a:r>
            <a:r>
              <a:rPr lang="de-DE" sz="2000" dirty="0"/>
              <a:t> </a:t>
            </a:r>
            <a:r>
              <a:rPr lang="de-DE" sz="2000" dirty="0" err="1"/>
              <a:t>nuclear</a:t>
            </a:r>
            <a:br>
              <a:rPr lang="de-DE" sz="2000" dirty="0"/>
            </a:br>
            <a:r>
              <a:rPr lang="de-DE" sz="2000" dirty="0" err="1"/>
              <a:t>charge</a:t>
            </a:r>
            <a:r>
              <a:rPr lang="de-DE" sz="2000" dirty="0"/>
              <a:t> </a:t>
            </a:r>
            <a:r>
              <a:rPr lang="de-DE" sz="2000" dirty="0" err="1"/>
              <a:t>radius</a:t>
            </a:r>
            <a:r>
              <a:rPr lang="de-DE" sz="2000" dirty="0"/>
              <a:t> </a:t>
            </a:r>
            <a:r>
              <a:rPr lang="de-DE" sz="2000" dirty="0" err="1"/>
              <a:t>determination</a:t>
            </a:r>
            <a:endParaRPr lang="de-DE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Boron</a:t>
            </a:r>
            <a:r>
              <a:rPr lang="de-DE" sz="2000" dirty="0"/>
              <a:t> a </a:t>
            </a:r>
            <a:r>
              <a:rPr lang="de-DE" sz="2000" dirty="0" err="1"/>
              <a:t>factor</a:t>
            </a:r>
            <a:r>
              <a:rPr lang="de-DE" sz="2000" dirty="0"/>
              <a:t> 3 in </a:t>
            </a:r>
            <a:r>
              <a:rPr lang="de-DE" sz="2000" dirty="0" err="1"/>
              <a:t>improvement</a:t>
            </a:r>
            <a:r>
              <a:rPr lang="de-DE" sz="2000" dirty="0"/>
              <a:t> </a:t>
            </a:r>
            <a:r>
              <a:rPr lang="de-DE" sz="2000" dirty="0" err="1"/>
              <a:t>would</a:t>
            </a:r>
            <a:br>
              <a:rPr lang="de-DE" sz="2000" dirty="0"/>
            </a:br>
            <a:r>
              <a:rPr lang="de-DE" sz="2000" dirty="0" err="1"/>
              <a:t>already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sufficient</a:t>
            </a:r>
            <a:endParaRPr lang="de-DE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6362297" y="1646607"/>
            <a:ext cx="2904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He-like </a:t>
            </a:r>
            <a:r>
              <a:rPr lang="de-DE" sz="2000" b="1" dirty="0" err="1"/>
              <a:t>ions</a:t>
            </a:r>
            <a:r>
              <a:rPr lang="de-DE" sz="2000" b="1" dirty="0"/>
              <a:t> at COALA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286513" y="2062003"/>
            <a:ext cx="5224507" cy="4811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000" dirty="0"/>
              <a:t>Measurement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baseline="30000" dirty="0"/>
              <a:t>14</a:t>
            </a:r>
            <a:r>
              <a:rPr lang="de-DE" sz="2000" dirty="0"/>
              <a:t>C</a:t>
            </a:r>
            <a:r>
              <a:rPr lang="de-DE" sz="2000" baseline="30000" dirty="0"/>
              <a:t>4+</a:t>
            </a:r>
            <a:r>
              <a:rPr lang="de-DE" sz="2000" dirty="0"/>
              <a:t> already completed</a:t>
            </a:r>
            <a:br>
              <a:rPr lang="de-DE" sz="2000" dirty="0"/>
            </a:br>
            <a:r>
              <a:rPr lang="de-DE" sz="2000" dirty="0"/>
              <a:t>→ TBP</a:t>
            </a:r>
            <a:br>
              <a:rPr lang="de-DE" sz="2000" dirty="0"/>
            </a:br>
            <a:endParaRPr lang="de-DE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000" baseline="30000" dirty="0"/>
              <a:t>10,11</a:t>
            </a:r>
            <a:r>
              <a:rPr lang="de-DE" sz="2000" dirty="0"/>
              <a:t>B</a:t>
            </a:r>
            <a:r>
              <a:rPr lang="de-DE" sz="2000" baseline="30000" dirty="0"/>
              <a:t>3+</a:t>
            </a:r>
            <a:r>
              <a:rPr lang="de-DE" sz="2000" dirty="0"/>
              <a:t> </a:t>
            </a:r>
            <a:r>
              <a:rPr lang="de-DE" sz="2000" dirty="0" err="1"/>
              <a:t>ongoing</a:t>
            </a:r>
            <a:endParaRPr lang="de-DE" sz="2000" dirty="0"/>
          </a:p>
          <a:p>
            <a:r>
              <a:rPr lang="de-DE" sz="2000" dirty="0"/>
              <a:t>      @ 280 </a:t>
            </a:r>
            <a:r>
              <a:rPr lang="de-DE" sz="2000" dirty="0" err="1"/>
              <a:t>nm</a:t>
            </a:r>
            <a:endParaRPr lang="de-DE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000" baseline="300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000" baseline="300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000" baseline="300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000" baseline="30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000" baseline="30000" dirty="0"/>
              <a:t>10,11</a:t>
            </a:r>
            <a:r>
              <a:rPr lang="de-DE" sz="2000" dirty="0"/>
              <a:t>B</a:t>
            </a:r>
            <a:r>
              <a:rPr lang="de-DE" sz="2000" baseline="30000" dirty="0"/>
              <a:t>2+,0</a:t>
            </a:r>
            <a:r>
              <a:rPr lang="de-DE" sz="2000" dirty="0"/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000" dirty="0"/>
              <a:t>@ 206 </a:t>
            </a:r>
            <a:r>
              <a:rPr lang="de-DE" sz="2000" dirty="0" err="1"/>
              <a:t>nm</a:t>
            </a:r>
            <a:r>
              <a:rPr lang="de-DE" sz="2000" dirty="0"/>
              <a:t>, 250 </a:t>
            </a:r>
            <a:r>
              <a:rPr lang="de-DE" sz="2000" dirty="0" err="1"/>
              <a:t>nm</a:t>
            </a:r>
            <a:endParaRPr lang="de-DE" sz="2000" dirty="0"/>
          </a:p>
          <a:p>
            <a:r>
              <a:rPr lang="de-DE" sz="2000" dirty="0"/>
              <a:t>     </a:t>
            </a:r>
            <a:r>
              <a:rPr lang="de-DE" sz="2000" dirty="0" err="1"/>
              <a:t>until</a:t>
            </a:r>
            <a:r>
              <a:rPr lang="de-DE" sz="2000" dirty="0"/>
              <a:t> June 2025</a:t>
            </a:r>
            <a:endParaRPr lang="de-DE" sz="2000" baseline="300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DE" sz="2000" baseline="30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000" baseline="30000" dirty="0"/>
              <a:t>9</a:t>
            </a:r>
            <a:r>
              <a:rPr lang="de-DE" sz="2000" dirty="0"/>
              <a:t>Be</a:t>
            </a:r>
            <a:r>
              <a:rPr lang="de-DE" sz="2000" baseline="30000" dirty="0"/>
              <a:t>2+</a:t>
            </a:r>
            <a:r>
              <a:rPr lang="de-DE" sz="2000" dirty="0"/>
              <a:t> in 2025</a:t>
            </a:r>
            <a:br>
              <a:rPr lang="de-DE" sz="2000" dirty="0"/>
            </a:br>
            <a:r>
              <a:rPr lang="de-DE" sz="2000" dirty="0"/>
              <a:t>→ </a:t>
            </a:r>
            <a:r>
              <a:rPr lang="de-DE" sz="2000" dirty="0" err="1"/>
              <a:t>Feeding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Be</a:t>
            </a:r>
            <a:r>
              <a:rPr lang="de-DE" sz="2000" baseline="30000" dirty="0"/>
              <a:t>+</a:t>
            </a:r>
            <a:r>
              <a:rPr lang="de-DE" sz="2000" dirty="0"/>
              <a:t> </a:t>
            </a:r>
            <a:r>
              <a:rPr lang="de-DE" sz="2000" dirty="0" err="1"/>
              <a:t>into</a:t>
            </a:r>
            <a:r>
              <a:rPr lang="de-DE" sz="2000" dirty="0"/>
              <a:t> EBIS </a:t>
            </a:r>
            <a:r>
              <a:rPr lang="de-DE" sz="2000" dirty="0" err="1"/>
              <a:t>needs</a:t>
            </a:r>
            <a:br>
              <a:rPr lang="de-DE" sz="2000" dirty="0"/>
            </a:br>
            <a:r>
              <a:rPr lang="de-DE" sz="2000" dirty="0" err="1"/>
              <a:t>further</a:t>
            </a:r>
            <a:r>
              <a:rPr lang="de-DE" sz="2000" dirty="0"/>
              <a:t> </a:t>
            </a:r>
            <a:r>
              <a:rPr lang="de-DE" sz="2000" dirty="0" err="1"/>
              <a:t>development</a:t>
            </a:r>
            <a:endParaRPr lang="de-DE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D779BFD-315B-4D17-A292-B635AFE5AFF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1719" y="2636912"/>
            <a:ext cx="2858133" cy="29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3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726FF-6492-8FA3-8CCC-A1FB01D1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Far-Reach: Measurements on Short-Lived Isotopes</a:t>
            </a:r>
            <a:br>
              <a:rPr lang="en-US" dirty="0"/>
            </a:br>
            <a:r>
              <a:rPr lang="en-US" dirty="0"/>
              <a:t>(LOI INTC-I-265)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45FB91-F895-F4D1-D4F6-298193402DB1}"/>
              </a:ext>
            </a:extLst>
          </p:cNvPr>
          <p:cNvGrpSpPr/>
          <p:nvPr/>
        </p:nvGrpSpPr>
        <p:grpSpPr>
          <a:xfrm>
            <a:off x="233203" y="1520786"/>
            <a:ext cx="11708500" cy="4093428"/>
            <a:chOff x="174902" y="1140589"/>
            <a:chExt cx="8781375" cy="307007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06D136-C9B1-3BD1-8621-D507AFE02EF1}"/>
                </a:ext>
              </a:extLst>
            </p:cNvPr>
            <p:cNvSpPr txBox="1"/>
            <p:nvPr/>
          </p:nvSpPr>
          <p:spPr>
            <a:xfrm>
              <a:off x="174902" y="1140589"/>
              <a:ext cx="7408519" cy="3070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Physics cases: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 b="1" baseline="30000" dirty="0"/>
                <a:t>7</a:t>
              </a:r>
              <a:r>
                <a:rPr lang="en-US" sz="2000" b="1" dirty="0"/>
                <a:t>Be</a:t>
              </a:r>
              <a:r>
                <a:rPr lang="en-US" sz="2000" b="1" baseline="30000" dirty="0"/>
                <a:t>2+</a:t>
              </a:r>
              <a:r>
                <a:rPr lang="en-US" sz="2000" dirty="0"/>
                <a:t> (QP moment &amp; Zemach radius)</a:t>
              </a:r>
              <a:br>
                <a:rPr lang="en-US" sz="2000" dirty="0"/>
              </a:br>
              <a:r>
                <a:rPr lang="en-US" sz="2000" dirty="0"/>
                <a:t>→ influence in </a:t>
              </a:r>
              <a:r>
                <a:rPr lang="en-US" sz="2000" baseline="30000" dirty="0"/>
                <a:t>7</a:t>
              </a:r>
              <a:r>
                <a:rPr lang="en-US" sz="2000" dirty="0"/>
                <a:t>Be(p, γ)</a:t>
              </a:r>
              <a:r>
                <a:rPr lang="en-US" sz="2000" baseline="30000" dirty="0"/>
                <a:t>8</a:t>
              </a:r>
              <a:r>
                <a:rPr lang="en-US" sz="2000" dirty="0"/>
                <a:t>B reaction rate</a:t>
              </a:r>
            </a:p>
            <a:p>
              <a:endParaRPr lang="en-US" sz="2000" dirty="0"/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 b="1" baseline="30000" dirty="0"/>
                <a:t>8</a:t>
              </a:r>
              <a:r>
                <a:rPr lang="en-US" sz="2000" b="1" dirty="0"/>
                <a:t>B</a:t>
              </a:r>
              <a:r>
                <a:rPr lang="en-US" sz="2000" b="1" baseline="30000" dirty="0"/>
                <a:t>2+,3+</a:t>
              </a:r>
              <a:r>
                <a:rPr lang="en-US" sz="2000" dirty="0"/>
                <a:t> (QP moment &amp; CR)</a:t>
              </a:r>
              <a:br>
                <a:rPr lang="en-US" sz="2000" dirty="0"/>
              </a:br>
              <a:r>
                <a:rPr lang="en-US" sz="2000" dirty="0"/>
                <a:t>→ consistency check or even</a:t>
              </a:r>
              <a:br>
                <a:rPr lang="en-US" sz="2000" dirty="0"/>
              </a:br>
              <a:r>
                <a:rPr lang="en-US" sz="2000" dirty="0"/>
                <a:t>improvement to Argonne experiment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endParaRPr lang="en-US" sz="2000" dirty="0"/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 b="1" baseline="30000" dirty="0"/>
                <a:t>12,13,14</a:t>
              </a:r>
              <a:r>
                <a:rPr lang="en-US" sz="2000" b="1" dirty="0"/>
                <a:t>B</a:t>
              </a:r>
              <a:r>
                <a:rPr lang="en-US" sz="2000" b="1" baseline="30000" dirty="0"/>
                <a:t>2+,3+</a:t>
              </a:r>
              <a:r>
                <a:rPr lang="en-US" sz="2000" dirty="0"/>
                <a:t> (CR &amp; moments)</a:t>
              </a:r>
              <a:br>
                <a:rPr lang="en-US" sz="2000" dirty="0"/>
              </a:br>
              <a:r>
                <a:rPr lang="en-US" sz="2000" dirty="0"/>
                <a:t>→ Radii across N=8 shell closure, important benchmarks for nuclear ab-initio calc.</a:t>
              </a:r>
            </a:p>
            <a:p>
              <a:pPr marL="380990" indent="-380990">
                <a:buFont typeface="Arial" panose="020B0604020202020204" pitchFamily="34" charset="0"/>
                <a:buChar char="•"/>
              </a:pPr>
              <a:endParaRPr lang="en-US" sz="2000" dirty="0"/>
            </a:p>
            <a:p>
              <a:pPr marL="380990" indent="-380990">
                <a:buFont typeface="Arial" panose="020B0604020202020204" pitchFamily="34" charset="0"/>
                <a:buChar char="•"/>
              </a:pPr>
              <a:r>
                <a:rPr lang="en-US" sz="2000" b="1" baseline="30000" dirty="0"/>
                <a:t>15,16</a:t>
              </a:r>
              <a:r>
                <a:rPr lang="en-US" sz="2000" b="1" dirty="0"/>
                <a:t>C</a:t>
              </a:r>
              <a:r>
                <a:rPr lang="en-US" sz="2000" b="1" baseline="30000" dirty="0"/>
                <a:t>4+</a:t>
              </a:r>
              <a:r>
                <a:rPr lang="en-US" sz="2000" dirty="0"/>
                <a:t> (CR &amp; moments)</a:t>
              </a:r>
              <a:br>
                <a:rPr lang="en-US" sz="2000" dirty="0"/>
              </a:br>
              <a:r>
                <a:rPr lang="en-US" sz="2000" dirty="0"/>
                <a:t>→ similar to B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CDC29B-E5C4-F475-95D6-01F712E8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9075" y="1203598"/>
              <a:ext cx="3937202" cy="163203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39FEBA6-BEB3-C836-5BD8-2D9CCAF5D85E}"/>
              </a:ext>
            </a:extLst>
          </p:cNvPr>
          <p:cNvSpPr txBox="1"/>
          <p:nvPr/>
        </p:nvSpPr>
        <p:spPr>
          <a:xfrm>
            <a:off x="2423592" y="5733946"/>
            <a:ext cx="7125861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But first</a:t>
            </a:r>
            <a:r>
              <a:rPr lang="en-US" sz="2000" dirty="0"/>
              <a:t>: Consider and find the most efficient way to produce</a:t>
            </a:r>
            <a:br>
              <a:rPr lang="en-US" sz="2000" dirty="0"/>
            </a:br>
            <a:r>
              <a:rPr lang="en-US" sz="2000" dirty="0"/>
              <a:t>the ions and populate the </a:t>
            </a:r>
            <a:r>
              <a:rPr lang="en-US" sz="2000" baseline="30000" dirty="0"/>
              <a:t>3</a:t>
            </a:r>
            <a:r>
              <a:rPr lang="en-US" sz="2000" dirty="0"/>
              <a:t>S</a:t>
            </a:r>
            <a:r>
              <a:rPr lang="en-US" sz="2000" baseline="-25000" dirty="0"/>
              <a:t>1</a:t>
            </a:r>
            <a:r>
              <a:rPr lang="en-US" sz="2000" dirty="0"/>
              <a:t> state → LOI</a:t>
            </a:r>
          </a:p>
        </p:txBody>
      </p:sp>
    </p:spTree>
    <p:extLst>
      <p:ext uri="{BB962C8B-B14F-4D97-AF65-F5344CB8AC3E}">
        <p14:creationId xmlns:p14="http://schemas.microsoft.com/office/powerpoint/2010/main" val="355859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Isotope Shift in a </a:t>
            </a:r>
            <a:r>
              <a:rPr lang="de-DE" dirty="0" err="1">
                <a:latin typeface="+mj-lt"/>
              </a:rPr>
              <a:t>Nutshell</a:t>
            </a:r>
            <a:endParaRPr lang="de-DE" dirty="0">
              <a:latin typeface="+mj-lt"/>
            </a:endParaRPr>
          </a:p>
        </p:txBody>
      </p:sp>
      <p:pic>
        <p:nvPicPr>
          <p:cNvPr id="3075" name="Picture 3 1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1154049"/>
            <a:ext cx="4109714" cy="558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 descr="\documentclass{article}&#10;\usepackage{amsmath}&#10;\usepackage[usenames,dvipsnames]{xcolor}&#10;\pagestyle{empty}&#10;\begin{document}&#10;&#10;\begin{equation}&#10;\textcolor{blue}{\delta \left\langle r_{%&#10;\mathrm{c}}^{2}\right\rangle ^{AA^{\prime }} }&#10;\approx \frac{1}{\textcolor{blue}{&#10;F}} &#10;\left[ \delta \nu _{\mathrm{IS}}^{AA^{\prime }}&#10;-&#10;\textcolor{red}{&#10;K_{\mathrm{MS}} \cdot \mu&#10;^{A^{\prime}A}&#10;}\right]&#10;\nonumber&#10;\end{equation}%&#10;&#10;&#10;&#10;\end{document}" title="IguanaTex Bitmap Display">
            <a:extLst>
              <a:ext uri="{FF2B5EF4-FFF2-40B4-BE49-F238E27FC236}">
                <a16:creationId xmlns:a16="http://schemas.microsoft.com/office/drawing/2014/main" id="{B9236035-1E73-B5AC-4CD7-D074D0688B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2762849"/>
            <a:ext cx="4039728" cy="52362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416902"/>
            <a:ext cx="1946148" cy="31851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764" y="3080565"/>
            <a:ext cx="1021286" cy="42649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4261368"/>
            <a:ext cx="972825" cy="426490"/>
          </a:xfrm>
          <a:prstGeom prst="rect">
            <a:avLst/>
          </a:prstGeom>
        </p:spPr>
      </p:pic>
      <p:pic>
        <p:nvPicPr>
          <p:cNvPr id="9" name="Grafik 8" descr="\documentclass{article}&#10;\usepackage{amsmath}&#10;\usepackage{amssymb}&#10;\usepackage{revsymb}&#10;\usepackage{mathtools}&#10;\usepackage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black}{&#10;\begin{eqnarray*}&#10;R_{\rm c}(A) = \sqrt{\underbrace{R^2_{\rm c}(A_{\rm ref})} + \delta\!\left\langle r_{\rm c}^2\right\rangle^{A_{\rm ref},A}}&#10;\end{eqnarray*}&#10;}&#10;\end{document}&#10;" title="IguanaTex Bitmap Display">
            <a:extLst>
              <a:ext uri="{FF2B5EF4-FFF2-40B4-BE49-F238E27FC236}">
                <a16:creationId xmlns:a16="http://schemas.microsoft.com/office/drawing/2014/main" id="{7BE8F788-0956-4AE9-B610-ABE6627EC3D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655" y="5379077"/>
            <a:ext cx="4003377" cy="69584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E83B13F-8DF7-EC49-3573-59C90E7091DF}"/>
              </a:ext>
            </a:extLst>
          </p:cNvPr>
          <p:cNvSpPr txBox="1"/>
          <p:nvPr/>
        </p:nvSpPr>
        <p:spPr>
          <a:xfrm>
            <a:off x="2600374" y="6023029"/>
            <a:ext cx="2909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Reference </a:t>
            </a:r>
            <a:r>
              <a:rPr lang="de-DE" dirty="0" err="1"/>
              <a:t>radius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a different </a:t>
            </a:r>
            <a:r>
              <a:rPr lang="de-DE" dirty="0" err="1"/>
              <a:t>technique</a:t>
            </a:r>
            <a:r>
              <a:rPr lang="de-DE" dirty="0"/>
              <a:t> </a:t>
            </a:r>
          </a:p>
        </p:txBody>
      </p:sp>
      <p:pic>
        <p:nvPicPr>
          <p:cNvPr id="5" name="Grafik 4" descr="\documentclass{article}&#10;\usepackage{amsmath}&#10;\usepackage[usenames,dvipsnames]{xcolor}&#10;\pagestyle{empty}&#10;\begin{document}&#10;&#10;\begin{equation}&#10;\delta \nu _{\mathrm{IS}}^{AA^{\prime }}&#10;\approx&#10;\textcolor{red}{&#10;K_{\mathrm{MS}} \cdot \frac{%&#10;M_{A^{\prime }}-M_{A}}{M_{A}M_{A^{\prime }}}&#10;}&#10;\textcolor{blue}{&#10;+F \,\, \delta \left\langle r_{%&#10;\mathrm{c}}^{2}\right\rangle ^{AA^{\prime }}&#10;}&#10;\nonumber&#10;\end{equation}%&#10;&#10;&#10;&#10;\end{document}" title="IguanaTex Bitmap Display">
            <a:extLst>
              <a:ext uri="{FF2B5EF4-FFF2-40B4-BE49-F238E27FC236}">
                <a16:creationId xmlns:a16="http://schemas.microsoft.com/office/drawing/2014/main" id="{21A70EE2-B79E-4122-D8C8-653341DD603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986152"/>
            <a:ext cx="4412627" cy="560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7624BB3B-0CB4-F4D3-975F-B36ABC20666D}"/>
                  </a:ext>
                </a:extLst>
              </p:cNvPr>
              <p:cNvSpPr txBox="1"/>
              <p:nvPr/>
            </p:nvSpPr>
            <p:spPr>
              <a:xfrm>
                <a:off x="727441" y="3329697"/>
                <a:ext cx="6184385" cy="1231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>
                    <a:solidFill>
                      <a:schemeClr val="tx1"/>
                    </a:solidFill>
                  </a:rPr>
                  <a:t>Requires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knowledge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of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solidFill>
                          <a:srgbClr val="2818FC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0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m:rPr>
                        <m:nor/>
                      </m:rPr>
                      <a:rPr lang="de-DE" sz="2000" i="0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MS</m:t>
                    </m:r>
                  </m:oMath>
                </a14:m>
                <a:r>
                  <a:rPr lang="de-DE" sz="2000" dirty="0">
                    <a:solidFill>
                      <a:schemeClr val="tx1"/>
                    </a:solidFill>
                  </a:rPr>
                  <a:t> !</a:t>
                </a:r>
              </a:p>
              <a:p>
                <a:pPr marL="609600" indent="-342900">
                  <a:buFont typeface="Arial" panose="020B0604020202020204" pitchFamily="34" charset="0"/>
                  <a:buChar char="•"/>
                </a:pPr>
                <a:r>
                  <a:rPr lang="de-DE" dirty="0">
                    <a:solidFill>
                      <a:schemeClr val="tx1"/>
                    </a:solidFill>
                  </a:rPr>
                  <a:t>ab initio NR-QED: </a:t>
                </a:r>
                <a:r>
                  <a:rPr lang="de-DE" dirty="0" err="1">
                    <a:solidFill>
                      <a:schemeClr val="tx1"/>
                    </a:solidFill>
                  </a:rPr>
                  <a:t>up</a:t>
                </a:r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r>
                  <a:rPr lang="de-DE" dirty="0" err="1">
                    <a:solidFill>
                      <a:schemeClr val="tx1"/>
                    </a:solidFill>
                  </a:rPr>
                  <a:t>to</a:t>
                </a:r>
                <a:r>
                  <a:rPr lang="de-DE" dirty="0">
                    <a:solidFill>
                      <a:schemeClr val="tx1"/>
                    </a:solidFill>
                  </a:rPr>
                  <a:t> 5-electron </a:t>
                </a:r>
                <a:r>
                  <a:rPr lang="de-DE" dirty="0" err="1">
                    <a:solidFill>
                      <a:schemeClr val="tx1"/>
                    </a:solidFill>
                  </a:rPr>
                  <a:t>systems</a:t>
                </a:r>
                <a:endParaRPr lang="de-DE" dirty="0">
                  <a:solidFill>
                    <a:schemeClr val="tx1"/>
                  </a:solidFill>
                </a:endParaRPr>
              </a:p>
              <a:p>
                <a:pPr marL="609600" indent="-342900">
                  <a:buFont typeface="Arial" panose="020B0604020202020204" pitchFamily="34" charset="0"/>
                  <a:buChar char="•"/>
                </a:pPr>
                <a:r>
                  <a:rPr lang="de-DE" dirty="0">
                    <a:solidFill>
                      <a:schemeClr val="tx1"/>
                    </a:solidFill>
                  </a:rPr>
                  <a:t>MCDHF, MBPT, …. </a:t>
                </a:r>
              </a:p>
              <a:p>
                <a:pPr marL="609600" indent="-342900">
                  <a:buFont typeface="Arial" panose="020B0604020202020204" pitchFamily="34" charset="0"/>
                  <a:buChar char="•"/>
                </a:pPr>
                <a:r>
                  <a:rPr lang="de-DE" dirty="0">
                    <a:solidFill>
                      <a:schemeClr val="tx1"/>
                    </a:solidFill>
                  </a:rPr>
                  <a:t>King </a:t>
                </a:r>
                <a:r>
                  <a:rPr lang="de-DE" dirty="0" err="1">
                    <a:solidFill>
                      <a:schemeClr val="tx1"/>
                    </a:solidFill>
                  </a:rPr>
                  <a:t>plot</a:t>
                </a:r>
                <a:r>
                  <a:rPr lang="de-DE" dirty="0">
                    <a:solidFill>
                      <a:schemeClr val="tx1"/>
                    </a:solidFill>
                  </a:rPr>
                  <a:t> (</a:t>
                </a:r>
                <a:r>
                  <a:rPr lang="de-DE" dirty="0" err="1">
                    <a:solidFill>
                      <a:schemeClr val="tx1"/>
                    </a:solidFill>
                  </a:rPr>
                  <a:t>requires</a:t>
                </a:r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r>
                  <a:rPr lang="de-DE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3 </a:t>
                </a:r>
                <a:r>
                  <a:rPr lang="de-DE" dirty="0" err="1">
                    <a:solidFill>
                      <a:schemeClr val="tx1"/>
                    </a:solidFill>
                    <a:sym typeface="Symbol" panose="05050102010706020507" pitchFamily="18" charset="2"/>
                  </a:rPr>
                  <a:t>stable</a:t>
                </a:r>
                <a:r>
                  <a:rPr lang="de-DE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 isotopes </a:t>
                </a:r>
                <a:r>
                  <a:rPr lang="de-DE" dirty="0" err="1">
                    <a:solidFill>
                      <a:schemeClr val="tx1"/>
                    </a:solidFill>
                    <a:sym typeface="Symbol" panose="05050102010706020507" pitchFamily="18" charset="2"/>
                  </a:rPr>
                  <a:t>with</a:t>
                </a:r>
                <a:r>
                  <a:rPr lang="de-DE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 </a:t>
                </a:r>
                <a:r>
                  <a:rPr lang="de-DE" dirty="0" err="1">
                    <a:solidFill>
                      <a:schemeClr val="tx1"/>
                    </a:solidFill>
                    <a:sym typeface="Symbol" panose="05050102010706020507" pitchFamily="18" charset="2"/>
                  </a:rPr>
                  <a:t>known</a:t>
                </a:r>
                <a:r>
                  <a:rPr lang="de-DE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)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7624BB3B-0CB4-F4D3-975F-B36ABC206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41" y="3329697"/>
                <a:ext cx="6184385" cy="1231106"/>
              </a:xfrm>
              <a:prstGeom prst="rect">
                <a:avLst/>
              </a:prstGeom>
              <a:blipFill>
                <a:blip r:embed="rId15"/>
                <a:stretch>
                  <a:fillRect l="-985" t="-1980" b="-74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>
            <a:extLst>
              <a:ext uri="{FF2B5EF4-FFF2-40B4-BE49-F238E27FC236}">
                <a16:creationId xmlns:a16="http://schemas.microsoft.com/office/drawing/2014/main" id="{4CC1EB4F-2672-39E3-2D57-0918FBA94D6F}"/>
              </a:ext>
            </a:extLst>
          </p:cNvPr>
          <p:cNvSpPr txBox="1"/>
          <p:nvPr/>
        </p:nvSpPr>
        <p:spPr>
          <a:xfrm>
            <a:off x="727441" y="4680176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rgbClr val="FF33CC"/>
                </a:solidFill>
              </a:rPr>
              <a:t>How</a:t>
            </a:r>
            <a:r>
              <a:rPr lang="de-DE" sz="2000" dirty="0">
                <a:solidFill>
                  <a:srgbClr val="FF33CC"/>
                </a:solidFill>
              </a:rPr>
              <a:t> </a:t>
            </a:r>
            <a:r>
              <a:rPr lang="de-DE" sz="2000" dirty="0" err="1">
                <a:solidFill>
                  <a:srgbClr val="FF33CC"/>
                </a:solidFill>
              </a:rPr>
              <a:t>to</a:t>
            </a:r>
            <a:r>
              <a:rPr lang="de-DE" sz="2000" dirty="0">
                <a:solidFill>
                  <a:srgbClr val="FF33CC"/>
                </a:solidFill>
              </a:rPr>
              <a:t> </a:t>
            </a:r>
            <a:r>
              <a:rPr lang="de-DE" sz="2000" dirty="0" err="1">
                <a:solidFill>
                  <a:srgbClr val="FF33CC"/>
                </a:solidFill>
              </a:rPr>
              <a:t>get</a:t>
            </a:r>
            <a:r>
              <a:rPr lang="de-DE" sz="2000" dirty="0">
                <a:solidFill>
                  <a:srgbClr val="FF33CC"/>
                </a:solidFill>
              </a:rPr>
              <a:t> a </a:t>
            </a:r>
            <a:r>
              <a:rPr lang="de-DE" sz="2000" dirty="0" err="1">
                <a:solidFill>
                  <a:srgbClr val="FF33CC"/>
                </a:solidFill>
              </a:rPr>
              <a:t>radius</a:t>
            </a:r>
            <a:r>
              <a:rPr lang="de-DE" sz="2000" dirty="0">
                <a:solidFill>
                  <a:srgbClr val="FF33CC"/>
                </a:solidFill>
              </a:rPr>
              <a:t> ?</a:t>
            </a:r>
            <a:endParaRPr lang="en-US" sz="2000" baseline="-25000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5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89"/>
          <a:stretch/>
        </p:blipFill>
        <p:spPr bwMode="auto">
          <a:xfrm>
            <a:off x="366611" y="1319954"/>
            <a:ext cx="8942142" cy="491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</p:txBody>
      </p:sp>
      <p:pic>
        <p:nvPicPr>
          <p:cNvPr id="5" name="Picture 5" descr="C:\Users\Bernhard\OneDrive\Dokumente\PHD_PC\bor8\presentations\pic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102" y="1247947"/>
            <a:ext cx="1958259" cy="61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853" y="1424902"/>
            <a:ext cx="2079640" cy="2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165" y="5185755"/>
            <a:ext cx="2520840" cy="42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Bildergebnis für BMBf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AutoShape 4" descr="Bildergebnis für BMBf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AutoShape 6" descr="data:image/png;base64,iVBORw0KGgoAAAANSUhEUgAAATMAAACkCAMAAADMkjkjAAAAolBMVEX///8AAAD/AAD/zACIiIjPz8//ygD/2Nj/jo7/5I7/9djs7Oz19fXw8PCCgoKpqamSkpKwsLDm5uZeXl4tLS3d3d3W1tahoaHAwMBEREQlJSUXFxe4uLhWVlb5+fkfHx93d3dMTExlZWVubm43NzeZmZk9PT1QUFDHx8e9vb18fHwQEBAqKipeJib/yCFFRUX/8cL/+umjkJD/4JNSAABXFRXK7nK6AAARkElEQVR4nO2ciZqjOnOGUQIn+Q9gNgu8AKbN4jVx1vu/taiqxGIb02imp+c4R9/zzLQBAdJLqVRawDDG5S4ZY434x66N9yKNVq/cNoygdF3us6jYsPUXXDLkIYk74wkO1+OMyzi366rfcvnd1ULO4Y+/e37GycZXyKyy4notDMwIfUOQ47f4xJjISmiaxxel7cSLM6pIn49dWKuRgyDGVuMH7uQyduq3FoyV/ZYtLi6yGIqa8XiaQ4d+iWz/Q5bMNrw4TI5GVl8ZM2WZM4/bE7e2WiyL52OipjeoZTx+8vYHmJniXnm3VXfMlo+nOXcJv1ieLLXImCU2E3sBW4VhZPJAZL8+uWNmPh9bsu30nX+UWV+jK2lMweG5lqfZg3mHh9uM282RKHXZpIaLV70ts23ZtHYTlOX+VrClO3n2FLPpBz2b2aDwwGzfbnCmUgFF6rlJp5Vv2NLK2i3/mHq7Oxe0tW5TDcL3MBs4eHOIyf89zIRH4Dur3bLYrmydG2l1EbdKXp6uwszh4WArDHtmeTg80idAPTK7Vt0DXV6iGcxii7d5/SzpPO1Yxge+MjcJwUe3h62iCXuZzyyMIFlAGzFsbNp28wxH8LlYzd7Zs414VE2375HZxmSRvAq7mcQsaQrx/6kpDf/CKkIaNFiH0V2vY8PxRWxw+FiLg1ETBxdmNbKSB+uPCe/zrFjUwmDYvjgUIfS5bBbpnRO+12xmbt/SGMaxPQuZyXa7Fj9XrDqIn10C3xipm6u2QTSZ6RMzkx0QT7XuLmUk2JYGdKEGwxJGDciVQWU6+jJ/mWI0WjAW12yAuaIr93WlKsK7kEiJWb9xZpUNHQ0wYAgNjhhcrbBsUI4FVhyBY2kbgkJjiuLsGeTsiZmzk+a6YbHZMssMMqnUtU3yLAmrMI0AyHfcyC3hhizriBmD2p0LpwNBUL6d8D0jgoZHRLB9gQuJoKNoMxNMhP8Qs4uHOmLBOTGhm+D10Z/lO7QmEU5ZeJzuhAYQItQnZoJ/JO8NqO+Y4bMmQ0NmTu+Z5c0xY6b8WxODEW/6WuA1jnkf8XSVpmNWsljcCx/ZmKaZSZWQ38ag/DlQJnqwyKzNcgXVdjUoIiZIRpjlFqVasPMTM0xzwEiJ7GzJivbUU8+M7HSBmUpeFm5UCZXW73JVtcUMuiweqHl/Yb6f2Jnpg1JonrGj4EIRY6oTklkqW74b1JdZzBzRQ4E9cJlRZtmAmdfH5E/MLLSNaCzvL0V+eYeomsDFFkFqhwn4DcpAe8Y7A3P9mcm2SxAU8diaMTITzw0OVOyR2fG0urxgdmY3uPXF+JwZPvF6nJmBFQydwmxFbYPlUHNTbTtmbMFPfoWoatqRjV5ibrtpsuU+QqEDcO6Y0YEsHjBzpGMlZgMjR2YW1OcC7vk5M8MSMU2WjzIrRO2OlaK2ExSVkYP32ahKh2wPko3GG/OZ9Z34R2a7/pSOmXhcZhrfXjAzwPS2kO8ZzLBwkTHGTIQ2ItnLoOBZuYjEbsYHFFg4Ybe+PQKrTC67dDto6i5jge1cZj67Dc8Je2bBMJJvmQXkUbNXzExWhhh+zWJm0NjWMzMRjIqA5sVI1Zgg+g6lB6N43L0MiFEllw1pINpWVoxcZC4za0CmG6hAZmHf4PTMSsL6klnMLj6GKPOYGegsn5kBsJ3CKBuU1u8ayhKy6AytDOKksGy30KuN+Mq5zPJ2NCJEVpXcB8/qwLaYaz5gtqD7X18xE9feYYpPmaUe5dLCFi58YJayDHsQ8wRdiSVGzmcq9KG24t2QWZwc6BckKDGUe34is/tOgvn6GB4/oFSi5jWrUDxhZAa1P+DxAhi0zMRlP0KrQloiTs9415pKZsJFbYwZzMRzufki0YWKXIQrd8gMqs/smY8cDCx0scYt2aS2kDFmAeTnMbspZru7gVJpsjgYRy2O6BxiHZVdQmj3T20bgA9yQYH6ng06b5IZlwHEmTYX2Cd7jGmv/W0xaIcLQSXd9pyi+Z2AvMHat29r3aR8iNAqtIcnO55i5tV3gXBaVptD22CVy6VvpDV1lOLzbdP4AMuNY4n5CFMMaQ1lzYvrurtSWhSYIqkR7rGuc/wDFw62FBB66wKyViMZ7p/PCT2IvCR6cdyZbf3ZWHKPLNscEnLwAdiP6b3AxWowifCI5PLksMkeGs8pZu+gks2enKKS72CMJIPal7xilkCiGxqk3Z/Y692Ztd24uYJANUzBXMHWFtYjLwsS2LAbQ43RjsCbM/PV+ufonxbgqiKcYYLOMmunmrAbFQhnKTwY2FgOfnos9ntnZoEXvZx6faEdNNfQrXOhE7UCU1qHXZ0ESC6MAqVwoESsIy3MOzODshdKZyAEC10W2hq0KTxvEXjGGmoj9OIxiDvmIiLZqcVnf3WdsmLOvFcvqHExhGZLjIXcGMtt98yg6qYUwDXQ43RERHd9mmt4Z2aKyrNllFBsyYFWDfQuskcO8qmJwAY1DolJum+qx1G0vxEzihmA0JlsDQLbVb8OAQd9L+DHrhDOQkeAd6cNpcCMR5tNNJlilah5ZFAYfe/TqsC2wJIsqIPQh+7aTYjGIJI9khVuRxaRoOYzw0Hhi9ywm7XUcGFD9mJgc0qZ2jDrzwq8fkweC1i5g6rJuo4eti52zAarJIaaz0zYqrdqfW7Y32iQJGLTdjimpWpU+lMC159iy5ifGHXv931RoHvtYt3FVhWijpHlUgrMqiEQwSxybdAwflFhdippkH/1A7b5o8oFnz3H8e0UPBc4sNMAGSsMcm9xiklgKC16Hqmdz2w37NmFo2arwsz8Rlat3NjNaZTx0Lp4l90J/PEa4t4Pqri5HT8va/htzBY/UI+/RoiDyyI398zAT+AhAPtqRYMKs7rfeGNm4L8sYLUVZkTzdTgAWNOALR9EcC8mZ6aZ+aK9vWH8YPkXdvD9FtsTM8vMKrNBDkeTrlWbFHmE5kakhsbRTX0/QQfoeGtW+b6ZixPJfHOIlg50xsk8GcG6WSgtKZgpgWxjYbCxQiu7LURFBQDHFLrrF2jFL2Bj8fUVtClmjpxsgDPpgYgWhfTIrJ13AGa1bEuvdM2VPHRsg8fjYCe4XBw0zJf9vYQNFre2pnyxvHNNMwt4JydktiOcGBqYIwLZc9JC8WHQ8zw6bj7FbM+q2OEZxi0rb8uKwGuXyjwwEw41S+N0c8esQgdowxoih+8/oOqe47jAFj0MDqwJvBSY4bxAxrZHB9opyDT0YMzYihQHemYLephXbA/PhduI/FRYKW9b36AVAveLfh81wYzLJQZyIcNuOOwimG2iTAjXDnMZx0QjzKJ+vY2N2WgoN3JtkGTGZWTboNWZMse/KNx1Ra2jEVjO3CaPDMnMtEvLo1wVbOLeE8x8WZ0XNIi0G0xjDmJa2FmSrYwxs5+unFD7W9wxa8cOPcyq2c0/1cbXS+T9sqCo63K8Yc2Rzl9E2EZDlpE2r4fmJphFcnZnRVPAj8wO1lFoBTivMgwZYZY+GblHt7pntpZbMTqCltl+/mC/guLYFsRy8W9RBvRQOt/JfVdYoAsLh+3wVe2cYLaRs/OciD8y6/1Zt5h9hFn9NKkasAL+3DO7tk0UZuTXMqMse+KRl0ZRe15NzFKDe8HKN1aHojDXUzeeZEbNVvgZM7u1pRFm/rBD6vrYOhbw+45ZvvtmZpzZQVIb9iqIjT2NOtbGyYjTFTf40cqtYuLkeXY2VjfvmJG/fGRW3zMTF7qcA5Nhfu7tbNMz87+DWc4W8TWIg+BkLk8EoTTc6sNLLTdmKb+9WksLmmB2kP4sJjN6zcy5yDUvj8wC3Og6bGtcmmSxAjYe/Rn1PjmONfx6ZkZoZKm3RMfWLgswDPQi+yB8ufqYNKPdTKjYr5nJqKJllgyZrfp1bzYtfR9llsilISf0xd/AzEgKntxC8rXrYQBdlGG6mzhxklks3feFlh9PMCvkm4QZcrC68wIcRPjoz4FuRMoK2DrLLjAxc2QzskdT/A5m61PgXomZZFDIwiSxO21oU/2ADbvxHPoBaCmPzG5pgKKl2/swDxfUdxLNaOnmcUWxmyj/gYtjIfbueJ7KzAlrjHM+6AewY+76NFb6HcxScXtm44Nq16Phywb5OjWy6WGqKWbtqC91MrfjMS3am1z68EH1jTqfG1rxlMvRlrK9V8MKSGRLH+JRLwNjc0bQv4WZcbQN7+rjXRgsOqvYVjzC+OMgeE6/Ghf/z7+h/ve/Rg46hejhVxLVejuIi+3rUmqDUeFKPKul5W3RA+bQ8/hwMjoBF/OwDGJfS/Cr2/WvMBQqHGWwowVeub8TnTRaPnTumP36+RUYKEvF0zzAj3nTpf/yT1L/+pUZseO7YZwwzseO8c+HLSbe1v0qcRi8yIQHi4uZq/9+DbO3U67ycDQzdWlm6tLM1KWZqUszU5dmpq6fYsaPv3SpRXic8zmi79dPMVt3c3dCXrTfl2fvC2c9zjQ48JfTTzE7DJfNLGT/8/JlxmEOvnjxV9JXMlsfA3zFKnh9hpL+DsxwTALWJn3RJ7j+Dsxo1Gk/d3jgU/2/ZJaNMQvYV83kviUzniZHGsXJY2649cLs/HsYmIv0Y4xZyuRIYRBtIp9Od5KoOsu4JNhvMp9qb24FgRxFtpJVvrjieHnomQsPxhmAWewv6m8YEFLSBDMLJyO3GDzYjOEYYQup/WTACDNfNgK0TnUH0y/hth8K/sCfW3wLFF8FP+R01v5AizXlR6IC/DbIYji78VfRBLOMrb3gQO+9wkh05aWR9FWiXOuUr6oxZlda3iEQJzyggfGK7WN+xmmFAHZ7uBte+02TLcV4PtuyzKcJ0bXn4ee+gN45rS8vlpz/Nk0ws9EtNTghZMuVYTc0BS63zs/tZtjIGakNrooKYHW8/OYPWssSd9MLwYFldB+C8+VL61xOP4ATMGmu2Xr9taPfo0/bAFqSYst8m+03lrBCFffMrosCwrMNOCv5pZAQjM7p17nwbnfnpNZY9fxuCqB/n7ttA74u4vsafcosRZOypVPx5BdFCjxWjPUDZANA777nWFGvHbSAZjXzgekc8FjLbLges2V2mf+a/rfoR5i5bTTxwGx7XmQtjJo1ptAZmcGk39693z1gBhVQMrOH35VomW3eidmqvN2Wz8x4W1kemC0H0+at1VGDYEMTDE2Aebc796L17TJkFg8/0fOGzOBzFJfbWokZlB2rYS2aSgtFRxMKH+52w/tY1cfmgVk/i/qGzAp4j11Yzljd9GSKJ2YOBVki4cNnKewGqASDt09E0iWuxh8w40N//4bM6K1/e34bgGGUSZby/IWtGCKH4e6Ugj1zyCwfLoJ4S2ZAZIxZJYcu9iPMXPqozd1HgkIIH0K4xHB3QuHXHTNx6X4d01syg2JEI8zE/zcXY/pnZmBogGVPjasHtlo1cW7v8XIlBSPeAZuJRbfKvWXmUUjscuMtmcEXT0pa0fPADN+sEn3Iyxgz+T12Z0NpRFDRviQPJc/73fBayh5epRwyw0uXkex5vh0zXEq1NvG5t8wSYpbjVxHNYjgfsGCb9ku96JMcTHMDIPDFWbamBtHFvnsDu/FXwO5iWsNt2qVX8rOg7xXT5oEZGCHNLXGOQHIuB4f48fj5G1ycjw7jdLst3w8N6/FClmfWeE9bft/bCZU+Df3Lpec31aWZqUszU5dmpi7NTF2ambo0M3VpZurSzNSlmalLM1OXZqYuzUxdmpm6NDN1aWbq0szUpZmpSzNT159//Dvpv393Tt5Hf/7xz6R//O6cvI9aZn9oZrOlmalLM1OXZqYuzUxdmpm6NDN1aWbq0szUpZmpSzNTl2amLs1MXZqZujQzdWlm6tLM1KWZqUszU5dmpi7NTF2ambo0M3VpZurSzNSlmalLM1OXZqYuzUxdmpm6NDN1aWbq0szUpZmpSzNTl2amLs1MXZqZujQzdWlm6tLM1KWZqUszU5dmpi7NTF2ambo0M3X9+YeUZjZb//kPqf/43TnR0tLS0tLS0tLS0tL6Yv0fHcxDJxh7jTIAAAAASUVORK5CYII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 descr="Bildschirmausschnit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853" y="3652608"/>
            <a:ext cx="1329907" cy="747012"/>
          </a:xfrm>
          <a:prstGeom prst="rect">
            <a:avLst/>
          </a:prstGeom>
        </p:spPr>
      </p:pic>
      <p:sp>
        <p:nvSpPr>
          <p:cNvPr id="8" name="AutoShape 2" descr="20200925-1559-002_AbschiedJoerg.jpg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7AEF69A-A502-44DE-9D16-2143D4C5B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4853" y="2056550"/>
            <a:ext cx="1605315" cy="108254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179B31B-7489-43F0-996E-3630C4802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9348" y="4554238"/>
            <a:ext cx="2492657" cy="42748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7EF5273-7953-C539-8271-30EA193908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6688" y="3310831"/>
            <a:ext cx="1460076" cy="2630828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78B1B7E0-F061-0BFB-2205-C0E639522A23}"/>
              </a:ext>
            </a:extLst>
          </p:cNvPr>
          <p:cNvSpPr/>
          <p:nvPr/>
        </p:nvSpPr>
        <p:spPr>
          <a:xfrm>
            <a:off x="263352" y="3429000"/>
            <a:ext cx="78229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38AD6F7-3558-25AA-87F0-CCDB6DD52E22}"/>
              </a:ext>
            </a:extLst>
          </p:cNvPr>
          <p:cNvSpPr/>
          <p:nvPr/>
        </p:nvSpPr>
        <p:spPr>
          <a:xfrm>
            <a:off x="7608168" y="2968402"/>
            <a:ext cx="78229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A9FF568-8F2E-7CAB-C7BA-F1DD526FEB19}"/>
              </a:ext>
            </a:extLst>
          </p:cNvPr>
          <p:cNvSpPr/>
          <p:nvPr/>
        </p:nvSpPr>
        <p:spPr>
          <a:xfrm>
            <a:off x="4727848" y="3413791"/>
            <a:ext cx="78229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470810E-5510-1C5A-5784-5F5356259538}"/>
              </a:ext>
            </a:extLst>
          </p:cNvPr>
          <p:cNvSpPr/>
          <p:nvPr/>
        </p:nvSpPr>
        <p:spPr>
          <a:xfrm>
            <a:off x="5704851" y="2932528"/>
            <a:ext cx="78229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483916B-FB76-8E0A-5B6D-8C0685843C8B}"/>
              </a:ext>
            </a:extLst>
          </p:cNvPr>
          <p:cNvSpPr txBox="1"/>
          <p:nvPr/>
        </p:nvSpPr>
        <p:spPr>
          <a:xfrm>
            <a:off x="5087888" y="2182588"/>
            <a:ext cx="2373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Gerhard Herzberg Research Award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E2303F4-8B15-6E1A-AC34-0873CFE206EB}"/>
              </a:ext>
            </a:extLst>
          </p:cNvPr>
          <p:cNvSpPr txBox="1"/>
          <p:nvPr/>
        </p:nvSpPr>
        <p:spPr>
          <a:xfrm>
            <a:off x="6240016" y="5295328"/>
            <a:ext cx="3068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Disertation</a:t>
            </a:r>
            <a:r>
              <a:rPr lang="de-DE" dirty="0">
                <a:solidFill>
                  <a:schemeClr val="bg1"/>
                </a:solidFill>
              </a:rPr>
              <a:t> Prize </a:t>
            </a:r>
            <a:r>
              <a:rPr lang="de-DE" dirty="0" err="1">
                <a:solidFill>
                  <a:schemeClr val="bg1"/>
                </a:solidFill>
              </a:rPr>
              <a:t>of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the</a:t>
            </a:r>
            <a:r>
              <a:rPr lang="de-DE" dirty="0">
                <a:solidFill>
                  <a:schemeClr val="bg1"/>
                </a:solidFill>
              </a:rPr>
              <a:t> DPG </a:t>
            </a:r>
          </a:p>
          <a:p>
            <a:r>
              <a:rPr lang="de-DE" dirty="0">
                <a:solidFill>
                  <a:schemeClr val="bg1"/>
                </a:solidFill>
              </a:rPr>
              <a:t>(</a:t>
            </a:r>
            <a:r>
              <a:rPr lang="de-DE" dirty="0" err="1">
                <a:solidFill>
                  <a:schemeClr val="bg1"/>
                </a:solidFill>
              </a:rPr>
              <a:t>Section</a:t>
            </a:r>
            <a:r>
              <a:rPr lang="de-DE" dirty="0">
                <a:solidFill>
                  <a:schemeClr val="bg1"/>
                </a:solidFill>
              </a:rPr>
              <a:t> Matter &amp; </a:t>
            </a:r>
            <a:r>
              <a:rPr lang="de-DE" dirty="0" err="1">
                <a:solidFill>
                  <a:schemeClr val="bg1"/>
                </a:solidFill>
              </a:rPr>
              <a:t>Cosmos</a:t>
            </a:r>
            <a:r>
              <a:rPr lang="de-DE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B466D98-F82A-900B-49D4-C517C95F0AB1}"/>
              </a:ext>
            </a:extLst>
          </p:cNvPr>
          <p:cNvSpPr txBox="1"/>
          <p:nvPr/>
        </p:nvSpPr>
        <p:spPr>
          <a:xfrm>
            <a:off x="4727848" y="5012706"/>
            <a:ext cx="1460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Giersch Outstanding Thesis Award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0685594-D85D-013E-D67B-8B00C0472C2F}"/>
              </a:ext>
            </a:extLst>
          </p:cNvPr>
          <p:cNvSpPr txBox="1"/>
          <p:nvPr/>
        </p:nvSpPr>
        <p:spPr>
          <a:xfrm>
            <a:off x="240790" y="5214880"/>
            <a:ext cx="2373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Best Dissertation in  Physics @ TU Darmstadt (2020)</a:t>
            </a:r>
          </a:p>
        </p:txBody>
      </p:sp>
    </p:spTree>
    <p:extLst>
      <p:ext uri="{BB962C8B-B14F-4D97-AF65-F5344CB8AC3E}">
        <p14:creationId xmlns:p14="http://schemas.microsoft.com/office/powerpoint/2010/main" val="361692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/>
      <p:bldP spid="22" grpId="0"/>
      <p:bldP spid="23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705C9-D724-4506-8CC0-E5344045F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King Fit</a:t>
            </a:r>
            <a:endParaRPr lang="de-DE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A06DFD-58F5-4AB6-BF34-3CC79C9ED915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0" y="2760925"/>
                <a:ext cx="5087261" cy="668076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</m:e>
                          </m:acc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acc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A06DFD-58F5-4AB6-BF34-3CC79C9ED9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0" y="2760925"/>
                <a:ext cx="5087261" cy="66807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of a graph&#10;&#10;Description automatically generated">
            <a:extLst>
              <a:ext uri="{FF2B5EF4-FFF2-40B4-BE49-F238E27FC236}">
                <a16:creationId xmlns:a16="http://schemas.microsoft.com/office/drawing/2014/main" id="{C00524BE-7270-6A2D-D6BE-DAAC3DE2B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621132"/>
            <a:ext cx="6818989" cy="22795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F19588B-9F82-BED4-ACB0-7ADCDF1F2459}"/>
                  </a:ext>
                </a:extLst>
              </p:cNvPr>
              <p:cNvSpPr/>
              <p:nvPr/>
            </p:nvSpPr>
            <p:spPr>
              <a:xfrm>
                <a:off x="368653" y="5573672"/>
                <a:ext cx="4946155" cy="918795"/>
              </a:xfrm>
              <a:prstGeom prst="rect">
                <a:avLst/>
              </a:prstGeom>
              <a:noFill/>
              <a:ln>
                <a:solidFill>
                  <a:srgbClr val="00715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8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 </a:t>
                </a:r>
                <a:r>
                  <a:rPr lang="de-DE" sz="1800" dirty="0" err="1">
                    <a:solidFill>
                      <a:schemeClr val="tx1"/>
                    </a:solidFill>
                    <a:sym typeface="Symbol" panose="05050102010706020507" pitchFamily="18" charset="2"/>
                  </a:rPr>
                  <a:t>is</a:t>
                </a:r>
                <a:r>
                  <a:rPr lang="de-DE" sz="18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 </a:t>
                </a:r>
                <a:r>
                  <a:rPr lang="de-DE" sz="1800" dirty="0" err="1">
                    <a:solidFill>
                      <a:schemeClr val="tx1"/>
                    </a:solidFill>
                    <a:sym typeface="Symbol" panose="05050102010706020507" pitchFamily="18" charset="2"/>
                  </a:rPr>
                  <a:t>chosen</a:t>
                </a:r>
                <a:r>
                  <a:rPr lang="de-DE" sz="18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 </a:t>
                </a:r>
                <a:r>
                  <a:rPr lang="de-DE" sz="1800" dirty="0" err="1">
                    <a:solidFill>
                      <a:schemeClr val="tx1"/>
                    </a:solidFill>
                    <a:sym typeface="Symbol" panose="05050102010706020507" pitchFamily="18" charset="2"/>
                  </a:rPr>
                  <a:t>to</a:t>
                </a:r>
                <a:r>
                  <a:rPr lang="de-DE" sz="1800" dirty="0">
                    <a:solidFill>
                      <a:schemeClr val="tx1"/>
                    </a:solidFill>
                    <a:sym typeface="Symbol" panose="05050102010706020507" pitchFamily="18" charset="2"/>
                  </a:rPr>
                  <a:t> </a:t>
                </a:r>
                <a:r>
                  <a:rPr lang="de-DE" sz="1800" dirty="0" err="1">
                    <a:solidFill>
                      <a:schemeClr val="tx1"/>
                    </a:solidFill>
                  </a:rPr>
                  <a:t>remove</a:t>
                </a:r>
                <a:r>
                  <a:rPr lang="de-DE" sz="1800" dirty="0">
                    <a:solidFill>
                      <a:schemeClr val="tx1"/>
                    </a:solidFill>
                  </a:rPr>
                  <a:t> </a:t>
                </a:r>
                <a:r>
                  <a:rPr lang="de-DE" sz="1800" dirty="0" err="1">
                    <a:solidFill>
                      <a:schemeClr val="tx1"/>
                    </a:solidFill>
                  </a:rPr>
                  <a:t>the</a:t>
                </a:r>
                <a:r>
                  <a:rPr lang="de-DE" sz="1800" dirty="0">
                    <a:solidFill>
                      <a:schemeClr val="tx1"/>
                    </a:solidFill>
                  </a:rPr>
                  <a:t> </a:t>
                </a:r>
                <a:r>
                  <a:rPr lang="de-DE" sz="1800" dirty="0" err="1">
                    <a:solidFill>
                      <a:schemeClr val="tx1"/>
                    </a:solidFill>
                  </a:rPr>
                  <a:t>correlation</a:t>
                </a:r>
                <a:r>
                  <a:rPr lang="de-DE" sz="1800" dirty="0">
                    <a:solidFill>
                      <a:schemeClr val="tx1"/>
                    </a:solidFill>
                  </a:rPr>
                  <a:t> </a:t>
                </a:r>
                <a:r>
                  <a:rPr lang="de-DE" sz="1800" dirty="0" err="1">
                    <a:solidFill>
                      <a:schemeClr val="tx1"/>
                    </a:solidFill>
                  </a:rPr>
                  <a:t>between</a:t>
                </a:r>
                <a:r>
                  <a:rPr lang="de-DE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de-DE" sz="18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de-DE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1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F19588B-9F82-BED4-ACB0-7ADCDF1F24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53" y="5573672"/>
                <a:ext cx="4946155" cy="9187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715E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of a graph&#10;&#10;Description automatically generated">
            <a:extLst>
              <a:ext uri="{FF2B5EF4-FFF2-40B4-BE49-F238E27FC236}">
                <a16:creationId xmlns:a16="http://schemas.microsoft.com/office/drawing/2014/main" id="{A159BAE8-BA75-D749-5086-9719F8330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08" y="3957888"/>
            <a:ext cx="6808093" cy="2286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2B0232C7-1A54-4737-8A27-9C4EF17C0458}"/>
                  </a:ext>
                </a:extLst>
              </p:cNvPr>
              <p:cNvSpPr txBox="1"/>
              <p:nvPr/>
            </p:nvSpPr>
            <p:spPr>
              <a:xfrm>
                <a:off x="297986" y="1340768"/>
                <a:ext cx="4285846" cy="488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 smtClean="0">
                          <a:latin typeface="Cambria Math" panose="02040503050406030204" pitchFamily="18" charset="0"/>
                        </a:rPr>
                        <m:t>𝛿</m:t>
                      </m:r>
                      <m:sSubSup>
                        <m:sSubSupPr>
                          <m:ctrlPr>
                            <a:rPr lang="de-DE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000" i="0">
                              <a:latin typeface="Cambria Math" panose="02040503050406030204" pitchFamily="18" charset="0"/>
                            </a:rPr>
                            <m:t>IS</m:t>
                          </m:r>
                        </m:sub>
                        <m:sup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e-DE" sz="20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de-DE" sz="2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0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de-DE" sz="2000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z="20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de-DE" sz="2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20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sz="2000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z="2000" i="1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de-DE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de-DE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sz="2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e-DE" sz="200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2B0232C7-1A54-4737-8A27-9C4EF17C0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86" y="1340768"/>
                <a:ext cx="4285846" cy="4882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112355D0-80A7-4796-AE1B-8C708C1977F1}"/>
                  </a:ext>
                </a:extLst>
              </p:cNvPr>
              <p:cNvSpPr txBox="1"/>
              <p:nvPr/>
            </p:nvSpPr>
            <p:spPr>
              <a:xfrm>
                <a:off x="551384" y="1985499"/>
                <a:ext cx="4019434" cy="837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de-DE" sz="20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𝛿</m:t>
                              </m:r>
                              <m:sSubSup>
                                <m:sSubSupPr>
                                  <m:ctrlPr>
                                    <a:rPr lang="de-DE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IS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de-DE" sz="20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bSup>
                              <m:sSup>
                                <m:sSupPr>
                                  <m:ctrlPr>
                                    <a:rPr lang="de-DE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</m:t>
                          </m:r>
                        </m:lim>
                      </m:limLow>
                      <m:r>
                        <a:rPr lang="en-US" sz="2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sz="2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sz="2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limLow>
                        <m:limLowPr>
                          <m:ctrlPr>
                            <a:rPr lang="de-DE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de-DE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𝛿</m:t>
                              </m:r>
                              <m:sSup>
                                <m:sSupPr>
                                  <m:ctrlPr>
                                    <a:rPr lang="de-DE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de-DE" sz="20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de-DE" sz="20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sz="200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𝐴</m:t>
                                  </m:r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de-DE" sz="20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  <m:sSup>
                                <m:sSupPr>
                                  <m:ctrlPr>
                                    <a:rPr lang="de-DE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2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e>
                          </m:groupChr>
                        </m:e>
                        <m:lim>
                          <m:r>
                            <a:rPr lang="en-US" sz="20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</m:t>
                          </m:r>
                        </m:lim>
                      </m:limLow>
                    </m:oMath>
                  </m:oMathPara>
                </a14:m>
                <a:endParaRPr lang="de-DE" sz="2000" dirty="0">
                  <a:effectLst/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112355D0-80A7-4796-AE1B-8C708C197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1985499"/>
                <a:ext cx="4019434" cy="8371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4C70BFE-82FE-404C-B759-C466E1A6E112}"/>
                  </a:ext>
                </a:extLst>
              </p:cNvPr>
              <p:cNvSpPr txBox="1"/>
              <p:nvPr/>
            </p:nvSpPr>
            <p:spPr>
              <a:xfrm>
                <a:off x="-384720" y="4488289"/>
                <a:ext cx="6148386" cy="10143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</m:e>
                          </m:acc>
                        </m:e>
                        <m:sup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de-DE" sz="24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de-DE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2400" i="1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  <m:sup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acc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</m:oMath>
                  </m:oMathPara>
                </a14:m>
                <a:endParaRPr lang="de-DE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4C70BFE-82FE-404C-B759-C466E1A6E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4720" y="4488289"/>
                <a:ext cx="6148386" cy="10143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096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47A45-CAA9-CB60-3B13-9B3FA998B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 Radii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Muonic</a:t>
            </a:r>
            <a:r>
              <a:rPr lang="de-DE" dirty="0"/>
              <a:t> Atoms: </a:t>
            </a:r>
            <a:r>
              <a:rPr lang="de-DE" dirty="0" err="1"/>
              <a:t>Barret</a:t>
            </a:r>
            <a:r>
              <a:rPr lang="de-DE" dirty="0"/>
              <a:t> Radii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17B9AC-6FB2-E821-80F6-AC6B856DF7BB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240654" y="3099632"/>
                <a:ext cx="11711997" cy="1287425"/>
              </a:xfrm>
            </p:spPr>
            <p:txBody>
              <a:bodyPr/>
              <a:lstStyle/>
              <a:p>
                <a:pPr marL="457189" indent="-457189">
                  <a:buFont typeface="Arial" panose="020B0604020202020204" pitchFamily="34" charset="0"/>
                  <a:buChar char="•"/>
                </a:pPr>
                <a:r>
                  <a:rPr lang="en-US" dirty="0"/>
                  <a:t>Barret radii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dirty="0"/>
                  <a:t> and ratio of radial moments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from Fricke (2004)</a:t>
                </a:r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17B9AC-6FB2-E821-80F6-AC6B856DF7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240654" y="3099632"/>
                <a:ext cx="11711997" cy="1287425"/>
              </a:xfrm>
              <a:blipFill>
                <a:blip r:embed="rId2"/>
                <a:stretch>
                  <a:fillRect l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BFFB47-4AE4-3209-7A99-34E1F1E936C6}"/>
                  </a:ext>
                </a:extLst>
              </p:cNvPr>
              <p:cNvSpPr txBox="1"/>
              <p:nvPr/>
            </p:nvSpPr>
            <p:spPr>
              <a:xfrm>
                <a:off x="5735960" y="1269395"/>
                <a:ext cx="4872541" cy="1298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bSup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  <m:sup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  <m:sup>
                                      <m:sSup>
                                        <m:sSupPr>
                                          <m:ctrlPr>
                                            <a:rPr lang="de-DE" sz="28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p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sSup>
                                        <m:sSupPr>
                                          <m:ctrlPr>
                                            <a:rPr lang="de-DE" sz="28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p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BFFB47-4AE4-3209-7A99-34E1F1E93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1269395"/>
                <a:ext cx="4872541" cy="12981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6B6B5D-C2DC-295B-3AD9-1EFE60561ABF}"/>
                  </a:ext>
                </a:extLst>
              </p:cNvPr>
              <p:cNvSpPr txBox="1"/>
              <p:nvPr/>
            </p:nvSpPr>
            <p:spPr>
              <a:xfrm>
                <a:off x="414733" y="1456865"/>
                <a:ext cx="2547010" cy="969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ra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2800" b="0" i="1" smtClean="0">
                                  <a:solidFill>
                                    <a:srgbClr val="2818F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solidFill>
                                    <a:srgbClr val="2818FC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de-DE" sz="2800" b="0" i="1" smtClean="0">
                                  <a:solidFill>
                                    <a:srgbClr val="2818F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28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6B6B5D-C2DC-295B-3AD9-1EFE60561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33" y="1456865"/>
                <a:ext cx="2547010" cy="9694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2521B6-1D1B-C00B-D695-450B6EC9DE01}"/>
              </a:ext>
            </a:extLst>
          </p:cNvPr>
          <p:cNvCxnSpPr/>
          <p:nvPr/>
        </p:nvCxnSpPr>
        <p:spPr>
          <a:xfrm>
            <a:off x="3263685" y="1963480"/>
            <a:ext cx="18242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85296462-5C1A-F5A8-644C-913F5E5B760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19403" y="3921635"/>
              <a:ext cx="4896544" cy="2295659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522299">
                      <a:extLst>
                        <a:ext uri="{9D8B030D-6E8A-4147-A177-3AD203B41FA5}">
                          <a16:colId xmlns:a16="http://schemas.microsoft.com/office/drawing/2014/main" val="2682659310"/>
                        </a:ext>
                      </a:extLst>
                    </a:gridCol>
                    <a:gridCol w="1301904">
                      <a:extLst>
                        <a:ext uri="{9D8B030D-6E8A-4147-A177-3AD203B41FA5}">
                          <a16:colId xmlns:a16="http://schemas.microsoft.com/office/drawing/2014/main" val="1744441309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2059732425"/>
                        </a:ext>
                      </a:extLst>
                    </a:gridCol>
                    <a:gridCol w="1920213">
                      <a:extLst>
                        <a:ext uri="{9D8B030D-6E8A-4147-A177-3AD203B41FA5}">
                          <a16:colId xmlns:a16="http://schemas.microsoft.com/office/drawing/2014/main" val="1810874912"/>
                        </a:ext>
                      </a:extLst>
                    </a:gridCol>
                  </a:tblGrid>
                  <a:tr h="3920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900" b="1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en-US" sz="19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9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9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de-DE" sz="1900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  <m:r>
                                    <a:rPr lang="de-DE" sz="19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9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[</a:t>
                          </a:r>
                          <a:r>
                            <a:rPr lang="en-US" sz="1900" b="1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Cambria Math" panose="02040503050406030204" pitchFamily="18" charset="0"/>
                            </a:rPr>
                            <a:t>fm</a:t>
                          </a:r>
                          <a:r>
                            <a:rPr lang="en-US" sz="19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]</a:t>
                          </a:r>
                        </a:p>
                      </a:txBody>
                      <a:tcPr marL="10160" marR="10160" marT="10160" marB="0"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9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900" b="1" i="1" smtClean="0"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b>
                                    <m:r>
                                      <a:rPr lang="de-DE" sz="19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9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sz="19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𝜹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19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9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9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b>
                                          <m:r>
                                            <a:rPr lang="de-DE" sz="19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</m:sub>
                                        <m:sup>
                                          <m:r>
                                            <a:rPr lang="de-DE" sz="19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de-DE" sz="19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𝑨</m:t>
                                  </m:r>
                                  <m:r>
                                    <a:rPr lang="de-DE" sz="19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19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𝟐𝟎𝟖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9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[</a:t>
                          </a:r>
                          <a:r>
                            <a:rPr lang="en-US" sz="19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Cambria Math" panose="02040503050406030204" pitchFamily="18" charset="0"/>
                            </a:rPr>
                            <a:t>fm</a:t>
                          </a:r>
                          <a:r>
                            <a:rPr lang="en-US" sz="1900" b="1" i="0" u="none" strike="noStrike" baseline="30000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  <a:r>
                            <a:rPr lang="en-US" sz="19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]</a:t>
                          </a:r>
                        </a:p>
                      </a:txBody>
                      <a:tcPr marL="10160" marR="10160" marT="10160" marB="0"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4020210"/>
                      </a:ext>
                    </a:extLst>
                  </a:tr>
                  <a:tr h="47418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900" b="1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204</a:t>
                          </a:r>
                          <a:endParaRPr lang="en-US" sz="19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900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7.0036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9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1.27808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900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-0,242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2896366"/>
                      </a:ext>
                    </a:extLst>
                  </a:tr>
                  <a:tr h="47418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900" b="1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206</a:t>
                          </a:r>
                          <a:endParaRPr lang="en-US" sz="19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900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7.0169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9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1.27811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900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-0,1293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33134830"/>
                      </a:ext>
                    </a:extLst>
                  </a:tr>
                  <a:tr h="47418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900" b="1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207</a:t>
                          </a:r>
                          <a:endParaRPr lang="en-US" sz="19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900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7.0222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9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1.27809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900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-0,0828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52799661"/>
                      </a:ext>
                    </a:extLst>
                  </a:tr>
                  <a:tr h="47418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900" b="1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208</a:t>
                          </a:r>
                          <a:endParaRPr lang="en-US" sz="19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900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7.0316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9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1.27805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9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399584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85296462-5C1A-F5A8-644C-913F5E5B760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19403" y="3921635"/>
              <a:ext cx="4896544" cy="2295659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522299">
                      <a:extLst>
                        <a:ext uri="{9D8B030D-6E8A-4147-A177-3AD203B41FA5}">
                          <a16:colId xmlns:a16="http://schemas.microsoft.com/office/drawing/2014/main" val="2682659310"/>
                        </a:ext>
                      </a:extLst>
                    </a:gridCol>
                    <a:gridCol w="1301904">
                      <a:extLst>
                        <a:ext uri="{9D8B030D-6E8A-4147-A177-3AD203B41FA5}">
                          <a16:colId xmlns:a16="http://schemas.microsoft.com/office/drawing/2014/main" val="1744441309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2059732425"/>
                        </a:ext>
                      </a:extLst>
                    </a:gridCol>
                    <a:gridCol w="1920213">
                      <a:extLst>
                        <a:ext uri="{9D8B030D-6E8A-4147-A177-3AD203B41FA5}">
                          <a16:colId xmlns:a16="http://schemas.microsoft.com/office/drawing/2014/main" val="1810874912"/>
                        </a:ext>
                      </a:extLst>
                    </a:gridCol>
                  </a:tblGrid>
                  <a:tr h="39890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900" b="1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en-US" sz="19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10160" marR="10160" marT="10160" marB="0"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0654" t="-4545" r="-235981" b="-5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10160" marR="10160" marT="10160" marB="0"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59259" t="-4545" r="-167196" b="-5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10160" marR="10160" marT="10160" marB="0" anchor="ctr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55556" t="-4545" r="-317" b="-50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020210"/>
                      </a:ext>
                    </a:extLst>
                  </a:tr>
                  <a:tr h="47418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900" b="1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204</a:t>
                          </a:r>
                          <a:endParaRPr lang="en-US" sz="19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900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7.0036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9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1.27808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900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-0,242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12896366"/>
                      </a:ext>
                    </a:extLst>
                  </a:tr>
                  <a:tr h="47418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900" b="1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206</a:t>
                          </a:r>
                          <a:endParaRPr lang="en-US" sz="19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900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7.0169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9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1.27811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900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-0,1293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33134830"/>
                      </a:ext>
                    </a:extLst>
                  </a:tr>
                  <a:tr h="47418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900" b="1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207</a:t>
                          </a:r>
                          <a:endParaRPr lang="en-US" sz="19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900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7.0222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9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1.27809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900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-0,0828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52799661"/>
                      </a:ext>
                    </a:extLst>
                  </a:tr>
                  <a:tr h="47418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900" b="1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208</a:t>
                          </a:r>
                          <a:endParaRPr lang="en-US" sz="19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1900" u="none" strike="noStrike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7.0316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9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1.27805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de-DE" sz="19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  <a:endParaRPr lang="en-US" sz="19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10160" marR="10160" marT="10160" marB="0" anchor="b">
                        <a:lnL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3995843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51EE2B4D-7CD0-49AB-8AB7-24A1B4984FB9}"/>
              </a:ext>
            </a:extLst>
          </p:cNvPr>
          <p:cNvCxnSpPr/>
          <p:nvPr/>
        </p:nvCxnSpPr>
        <p:spPr>
          <a:xfrm flipH="1" flipV="1">
            <a:off x="2639616" y="2348880"/>
            <a:ext cx="432048" cy="360040"/>
          </a:xfrm>
          <a:prstGeom prst="straightConnector1">
            <a:avLst/>
          </a:prstGeom>
          <a:ln>
            <a:solidFill>
              <a:srgbClr val="2818F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712DD503-8EB4-4674-BAC2-FEB0C358ACD9}"/>
              </a:ext>
            </a:extLst>
          </p:cNvPr>
          <p:cNvSpPr txBox="1"/>
          <p:nvPr/>
        </p:nvSpPr>
        <p:spPr>
          <a:xfrm>
            <a:off x="3071664" y="2693933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2818FC"/>
                </a:solidFill>
              </a:rPr>
              <a:t>Elastic</a:t>
            </a:r>
            <a:r>
              <a:rPr lang="de-DE" dirty="0">
                <a:solidFill>
                  <a:srgbClr val="2818FC"/>
                </a:solidFill>
              </a:rPr>
              <a:t> </a:t>
            </a:r>
            <a:r>
              <a:rPr lang="de-DE" dirty="0" err="1">
                <a:solidFill>
                  <a:srgbClr val="2818FC"/>
                </a:solidFill>
              </a:rPr>
              <a:t>electron</a:t>
            </a:r>
            <a:r>
              <a:rPr lang="de-DE" dirty="0">
                <a:solidFill>
                  <a:srgbClr val="2818FC"/>
                </a:solidFill>
              </a:rPr>
              <a:t> </a:t>
            </a:r>
            <a:r>
              <a:rPr lang="de-DE" dirty="0" err="1">
                <a:solidFill>
                  <a:srgbClr val="2818FC"/>
                </a:solidFill>
              </a:rPr>
              <a:t>scattering</a:t>
            </a:r>
            <a:endParaRPr lang="de-DE" dirty="0">
              <a:solidFill>
                <a:srgbClr val="2818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427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C6928-59DB-1502-1EF0-EC45B7DD7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Radii </a:t>
            </a:r>
            <a:r>
              <a:rPr lang="de-DE" dirty="0" err="1"/>
              <a:t>Uncertainties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CEBB65-6D1F-B5AB-425C-8B43FD219B4C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-143390" y="836712"/>
                <a:ext cx="5759337" cy="2022025"/>
              </a:xfrm>
            </p:spPr>
            <p:txBody>
              <a:bodyPr/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  <m:sup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  <m:sup>
                                      <m:sSup>
                                        <m:sSupPr>
                                          <m:ctrlPr>
                                            <a:rPr lang="de-DE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p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sSup>
                                        <m:sSupPr>
                                          <m:ctrlPr>
                                            <a:rPr lang="de-DE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p>
                                          <m: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CEBB65-6D1F-B5AB-425C-8B43FD219B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-143390" y="836712"/>
                <a:ext cx="5759337" cy="202202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CBB906-6A3E-EFE6-7BA6-B20DCFB39BCB}"/>
                  </a:ext>
                </a:extLst>
              </p:cNvPr>
              <p:cNvSpPr txBox="1"/>
              <p:nvPr/>
            </p:nvSpPr>
            <p:spPr>
              <a:xfrm>
                <a:off x="1055440" y="5302628"/>
                <a:ext cx="5664629" cy="1445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p>
                      </m:sSup>
                      <m:r>
                        <a:rPr lang="de-DE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Sup>
                            <m:sSubSupPr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den>
                          </m:f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CBB906-6A3E-EFE6-7BA6-B20DCFB39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5302628"/>
                <a:ext cx="5664629" cy="1445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470105-3202-772D-E028-9F14B142DEC7}"/>
              </a:ext>
            </a:extLst>
          </p:cNvPr>
          <p:cNvCxnSpPr/>
          <p:nvPr/>
        </p:nvCxnSpPr>
        <p:spPr>
          <a:xfrm>
            <a:off x="403946" y="5878692"/>
            <a:ext cx="10561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54BC2A0-8816-7574-20C5-9B977D014A30}"/>
              </a:ext>
            </a:extLst>
          </p:cNvPr>
          <p:cNvSpPr/>
          <p:nvPr/>
        </p:nvSpPr>
        <p:spPr>
          <a:xfrm>
            <a:off x="1531040" y="5218673"/>
            <a:ext cx="4686005" cy="1332080"/>
          </a:xfrm>
          <a:prstGeom prst="rect">
            <a:avLst/>
          </a:prstGeom>
          <a:noFill/>
          <a:ln>
            <a:solidFill>
              <a:srgbClr val="007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293E4453-5434-4BDC-9FA4-52CB66989F08}"/>
                  </a:ext>
                </a:extLst>
              </p:cNvPr>
              <p:cNvSpPr txBox="1"/>
              <p:nvPr/>
            </p:nvSpPr>
            <p:spPr>
              <a:xfrm>
                <a:off x="695400" y="2405688"/>
                <a:ext cx="6410130" cy="1053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den>
                          </m:f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bSup>
                            </m:den>
                          </m:f>
                        </m:e>
                      </m:d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den>
                          </m:f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293E4453-5434-4BDC-9FA4-52CB66989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2405688"/>
                <a:ext cx="6410130" cy="10531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2361A18-FEF1-4CD1-A9DF-CDECBA37E690}"/>
                  </a:ext>
                </a:extLst>
              </p:cNvPr>
              <p:cNvSpPr txBox="1"/>
              <p:nvPr/>
            </p:nvSpPr>
            <p:spPr>
              <a:xfrm>
                <a:off x="1812849" y="3514763"/>
                <a:ext cx="3097762" cy="1053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den>
                          </m:f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2361A18-FEF1-4CD1-A9DF-CDECBA37E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849" y="3514763"/>
                <a:ext cx="3097762" cy="10531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448060FF-9065-4AC2-93F3-140FA622C736}"/>
                  </a:ext>
                </a:extLst>
              </p:cNvPr>
              <p:cNvSpPr txBox="1"/>
              <p:nvPr/>
            </p:nvSpPr>
            <p:spPr>
              <a:xfrm>
                <a:off x="6156665" y="3726067"/>
                <a:ext cx="4392487" cy="1225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de-DE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de-DE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de-DE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p>
                    </m:sSubSup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have</a:t>
                </a:r>
                <a:r>
                  <a:rPr lang="de-DE" dirty="0"/>
                  <a:t> </a:t>
                </a:r>
                <a:r>
                  <a:rPr lang="de-DE" dirty="0" err="1"/>
                  <a:t>often</a:t>
                </a:r>
                <a:r>
                  <a:rPr lang="de-DE" dirty="0"/>
                  <a:t> </a:t>
                </a:r>
                <a:r>
                  <a:rPr lang="de-DE" dirty="0" err="1"/>
                  <a:t>smaller</a:t>
                </a:r>
                <a:r>
                  <a:rPr lang="de-DE" dirty="0"/>
                  <a:t> </a:t>
                </a:r>
                <a:r>
                  <a:rPr lang="de-DE" dirty="0" err="1"/>
                  <a:t>uncertainties</a:t>
                </a:r>
                <a:r>
                  <a:rPr lang="de-DE" dirty="0"/>
                  <a:t>, due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calibration</a:t>
                </a:r>
                <a:r>
                  <a:rPr lang="de-DE" dirty="0"/>
                  <a:t> </a:t>
                </a:r>
                <a:r>
                  <a:rPr lang="de-DE" dirty="0" err="1"/>
                  <a:t>error</a:t>
                </a:r>
                <a:r>
                  <a:rPr lang="de-DE" dirty="0"/>
                  <a:t> </a:t>
                </a:r>
                <a:r>
                  <a:rPr lang="de-DE" dirty="0" err="1"/>
                  <a:t>cancelation</a:t>
                </a:r>
                <a:endParaRPr lang="de-DE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de-DE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de-DE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p>
                    </m:sSubSup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errors</a:t>
                </a:r>
                <a:r>
                  <a:rPr lang="de-DE" dirty="0"/>
                  <a:t> </a:t>
                </a:r>
                <a:r>
                  <a:rPr lang="de-DE" dirty="0" err="1"/>
                  <a:t>can</a:t>
                </a:r>
                <a:r>
                  <a:rPr lang="de-DE" dirty="0"/>
                  <a:t> </a:t>
                </a:r>
                <a:r>
                  <a:rPr lang="de-DE" dirty="0" err="1"/>
                  <a:t>be</a:t>
                </a:r>
                <a:r>
                  <a:rPr lang="de-DE" dirty="0"/>
                  <a:t> </a:t>
                </a:r>
                <a:r>
                  <a:rPr lang="de-DE" dirty="0" err="1"/>
                  <a:t>neglected</a:t>
                </a:r>
                <a:r>
                  <a:rPr lang="de-DE" dirty="0"/>
                  <a:t> </a:t>
                </a:r>
                <a:r>
                  <a:rPr lang="de-DE" dirty="0" err="1"/>
                  <a:t>since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2</a:t>
                </a:r>
                <a:r>
                  <a:rPr lang="de-DE" baseline="30000" dirty="0"/>
                  <a:t>nd</a:t>
                </a:r>
                <a:r>
                  <a:rPr lang="de-DE" dirty="0"/>
                  <a:t> </a:t>
                </a:r>
                <a:r>
                  <a:rPr lang="de-DE" dirty="0" err="1"/>
                  <a:t>term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multiplied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a </a:t>
                </a:r>
                <a:r>
                  <a:rPr lang="de-DE" dirty="0" err="1"/>
                  <a:t>tiny</a:t>
                </a:r>
                <a:r>
                  <a:rPr lang="de-DE" dirty="0"/>
                  <a:t> </a:t>
                </a:r>
                <a:r>
                  <a:rPr lang="de-DE" dirty="0" err="1"/>
                  <a:t>term</a:t>
                </a:r>
                <a:endParaRPr lang="de-DE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448060FF-9065-4AC2-93F3-140FA622C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665" y="3726067"/>
                <a:ext cx="4392487" cy="1225335"/>
              </a:xfrm>
              <a:prstGeom prst="rect">
                <a:avLst/>
              </a:prstGeom>
              <a:blipFill>
                <a:blip r:embed="rId6"/>
                <a:stretch>
                  <a:fillRect l="-1248" t="-1493" b="-74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>
            <a:extLst>
              <a:ext uri="{FF2B5EF4-FFF2-40B4-BE49-F238E27FC236}">
                <a16:creationId xmlns:a16="http://schemas.microsoft.com/office/drawing/2014/main" id="{7B8BC3AF-6988-4AB4-9C85-F1F614E3B54C}"/>
              </a:ext>
            </a:extLst>
          </p:cNvPr>
          <p:cNvSpPr txBox="1"/>
          <p:nvPr/>
        </p:nvSpPr>
        <p:spPr>
          <a:xfrm>
            <a:off x="6475525" y="6407646"/>
            <a:ext cx="515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K. König </a:t>
            </a:r>
            <a:r>
              <a:rPr lang="de-DE" i="1" dirty="0"/>
              <a:t>et al</a:t>
            </a:r>
            <a:r>
              <a:rPr lang="de-DE" dirty="0"/>
              <a:t>., Phys. Rev. C </a:t>
            </a:r>
            <a:r>
              <a:rPr lang="de-DE" b="1" dirty="0"/>
              <a:t>103</a:t>
            </a:r>
            <a:r>
              <a:rPr lang="de-DE" dirty="0"/>
              <a:t>, 054305 (2021)</a:t>
            </a:r>
          </a:p>
        </p:txBody>
      </p:sp>
    </p:spTree>
    <p:extLst>
      <p:ext uri="{BB962C8B-B14F-4D97-AF65-F5344CB8AC3E}">
        <p14:creationId xmlns:p14="http://schemas.microsoft.com/office/powerpoint/2010/main" val="2029421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 descr="A graph with a line&#10;&#10;Description automatically generated">
            <a:extLst>
              <a:ext uri="{FF2B5EF4-FFF2-40B4-BE49-F238E27FC236}">
                <a16:creationId xmlns:a16="http://schemas.microsoft.com/office/drawing/2014/main" id="{EA4F9584-4FDD-40A1-A96D-EFC2C843B6E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3554" y="1052736"/>
            <a:ext cx="7948446" cy="296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A graph of a line&#10;&#10;Description automatically generated">
            <a:extLst>
              <a:ext uri="{FF2B5EF4-FFF2-40B4-BE49-F238E27FC236}">
                <a16:creationId xmlns:a16="http://schemas.microsoft.com/office/drawing/2014/main" id="{FEA716E6-A033-4C0C-8D2E-EFD4AFEED7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4005064"/>
            <a:ext cx="8032787" cy="29659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C960AF-B2BE-458C-B258-C10BB183DC0B}"/>
                  </a:ext>
                </a:extLst>
              </p:cNvPr>
              <p:cNvSpPr txBox="1"/>
              <p:nvPr/>
            </p:nvSpPr>
            <p:spPr>
              <a:xfrm>
                <a:off x="6407663" y="1430404"/>
                <a:ext cx="2368965" cy="769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67" dirty="0">
                    <a:solidFill>
                      <a:srgbClr val="C00000"/>
                    </a:solidFill>
                  </a:rPr>
                  <a:t>Fricke</a:t>
                </a:r>
              </a:p>
              <a:p>
                <a:endParaRPr lang="de-DE" sz="1467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6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sz="146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=18.6 </m:t>
                      </m:r>
                      <m:r>
                        <m:rPr>
                          <m:sty m:val="p"/>
                        </m:rPr>
                        <a:rPr lang="de-DE" sz="1467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GHz</m:t>
                      </m:r>
                      <m:r>
                        <a:rPr lang="de-DE" sz="1467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de-DE" sz="146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467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de-DE" sz="1467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67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C960AF-B2BE-458C-B258-C10BB183D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663" y="1430404"/>
                <a:ext cx="2368965" cy="769634"/>
              </a:xfrm>
              <a:prstGeom prst="rect">
                <a:avLst/>
              </a:prstGeom>
              <a:blipFill>
                <a:blip r:embed="rId4"/>
                <a:stretch>
                  <a:fillRect l="-1028" t="-2381" b="-47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74B79D-9BC1-46B9-9061-F4D33C693253}"/>
                  </a:ext>
                </a:extLst>
              </p:cNvPr>
              <p:cNvSpPr txBox="1"/>
              <p:nvPr/>
            </p:nvSpPr>
            <p:spPr>
              <a:xfrm>
                <a:off x="6627476" y="4328766"/>
                <a:ext cx="1929340" cy="995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67" dirty="0">
                    <a:solidFill>
                      <a:srgbClr val="C00000"/>
                    </a:solidFill>
                  </a:rPr>
                  <a:t>averaged</a:t>
                </a:r>
              </a:p>
              <a:p>
                <a:endParaRPr lang="de-DE" sz="1467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6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sz="1467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=20.4 </m:t>
                      </m:r>
                      <m:r>
                        <m:rPr>
                          <m:sty m:val="p"/>
                        </m:rPr>
                        <a:rPr lang="de-DE" sz="1467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GHz</m:t>
                      </m:r>
                      <m:r>
                        <a:rPr lang="de-DE" sz="1467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de-DE" sz="1467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1467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de-DE" sz="1467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67" dirty="0">
                  <a:solidFill>
                    <a:srgbClr val="C00000"/>
                  </a:solidFill>
                  <a:latin typeface="+mj-lt"/>
                </a:endParaRPr>
              </a:p>
              <a:p>
                <a:endParaRPr lang="en-US" sz="1467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74B79D-9BC1-46B9-9061-F4D33C693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476" y="4328766"/>
                <a:ext cx="1929340" cy="995401"/>
              </a:xfrm>
              <a:prstGeom prst="rect">
                <a:avLst/>
              </a:prstGeom>
              <a:blipFill>
                <a:blip r:embed="rId5"/>
                <a:stretch>
                  <a:fillRect l="-1262" t="-12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3530D0BC-7D6A-06C0-DC12-CD8003762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King Plot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60F799-FA1B-5F8B-EAF1-B8C7C06E2660}"/>
              </a:ext>
            </a:extLst>
          </p:cNvPr>
          <p:cNvSpPr/>
          <p:nvPr/>
        </p:nvSpPr>
        <p:spPr>
          <a:xfrm>
            <a:off x="911423" y="2200037"/>
            <a:ext cx="3528393" cy="907109"/>
          </a:xfrm>
          <a:prstGeom prst="rect">
            <a:avLst/>
          </a:prstGeom>
          <a:noFill/>
          <a:ln w="44450">
            <a:solidFill>
              <a:srgbClr val="007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CCE091-6EE9-8CC2-52A8-B335847885C8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286773" y="1280194"/>
                <a:ext cx="4895240" cy="2616453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=2622.8 </m:t>
                      </m:r>
                      <m:r>
                        <m:rPr>
                          <m:sty m:val="p"/>
                        </m:rPr>
                        <a:rPr lang="de-DE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de-DE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55452 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±301</m:t>
                          </m:r>
                        </m:e>
                      </m:d>
                      <m:r>
                        <m:rPr>
                          <m:sty m:val="p"/>
                        </m:rPr>
                        <a:rPr lang="de-DE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de-DE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GHz</m:t>
                      </m:r>
                    </m:oMath>
                  </m:oMathPara>
                </a14:m>
                <a:endParaRPr lang="en-US" sz="2000" dirty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6668 </m:t>
                          </m:r>
                          <m:r>
                            <a:rPr lang="de-DE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4992</m:t>
                          </m:r>
                        </m:e>
                      </m:d>
                      <m:r>
                        <m:rPr>
                          <m:sty m:val="p"/>
                        </m:rPr>
                        <a:rPr lang="de-DE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de-DE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GHz</m:t>
                      </m:r>
                    </m:oMath>
                  </m:oMathPara>
                </a14:m>
                <a:endParaRPr lang="en-US" sz="2000" dirty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18.6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±1.9</m:t>
                          </m:r>
                        </m:e>
                      </m:d>
                      <m:r>
                        <m:rPr>
                          <m:sty m:val="p"/>
                        </m:rPr>
                        <a:rPr lang="de-DE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GHz</m:t>
                      </m:r>
                      <m:r>
                        <a:rPr lang="de-DE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fm</m:t>
                          </m:r>
                        </m:e>
                        <m:sup>
                          <m:r>
                            <a:rPr lang="de-DE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CCE091-6EE9-8CC2-52A8-B335847885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286773" y="1280194"/>
                <a:ext cx="4895240" cy="2616453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Chart 1">
            <a:extLst>
              <a:ext uri="{FF2B5EF4-FFF2-40B4-BE49-F238E27FC236}">
                <a16:creationId xmlns:a16="http://schemas.microsoft.com/office/drawing/2014/main" id="{8E62D192-D3D1-4A9A-AD6C-BB5F03CC19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7636069"/>
              </p:ext>
            </p:extLst>
          </p:nvPr>
        </p:nvGraphicFramePr>
        <p:xfrm>
          <a:off x="169099" y="3422035"/>
          <a:ext cx="4622800" cy="2470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66BEEDCD-FAFF-453F-8D29-3D4BE431A1A5}"/>
              </a:ext>
            </a:extLst>
          </p:cNvPr>
          <p:cNvSpPr txBox="1"/>
          <p:nvPr/>
        </p:nvSpPr>
        <p:spPr>
          <a:xfrm>
            <a:off x="159583" y="5934923"/>
            <a:ext cx="462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Frick95 - Ma92a</a:t>
            </a:r>
            <a:r>
              <a:rPr lang="de-DE" sz="1400" dirty="0"/>
              <a:t>, VJV:</a:t>
            </a:r>
            <a:r>
              <a:rPr lang="de-DE" sz="1400" dirty="0">
                <a:solidFill>
                  <a:srgbClr val="FF0000"/>
                </a:solidFill>
              </a:rPr>
              <a:t> FB - Eu78</a:t>
            </a:r>
            <a:r>
              <a:rPr lang="de-DE" sz="1400" dirty="0"/>
              <a:t>, VJV: </a:t>
            </a:r>
            <a:r>
              <a:rPr lang="de-DE" sz="1400" dirty="0">
                <a:solidFill>
                  <a:srgbClr val="008000"/>
                </a:solidFill>
              </a:rPr>
              <a:t>SOG Fr 77 &amp; Fr83</a:t>
            </a:r>
            <a:r>
              <a:rPr lang="de-DE" sz="1400" dirty="0"/>
              <a:t>, VJV:</a:t>
            </a:r>
            <a:r>
              <a:rPr lang="de-DE" sz="1400" dirty="0">
                <a:solidFill>
                  <a:srgbClr val="FF3399"/>
                </a:solidFill>
              </a:rPr>
              <a:t> SOG Fr 77b</a:t>
            </a:r>
          </a:p>
          <a:p>
            <a:r>
              <a:rPr lang="de-DE" sz="1400" dirty="0">
                <a:solidFill>
                  <a:schemeClr val="accent2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A059545-C8FD-479A-8FDA-E27A5EF825A4}"/>
                  </a:ext>
                </a:extLst>
              </p:cNvPr>
              <p:cNvSpPr txBox="1"/>
              <p:nvPr/>
            </p:nvSpPr>
            <p:spPr>
              <a:xfrm>
                <a:off x="9306731" y="5430520"/>
                <a:ext cx="254991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/>
                  <a:t>averaged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de-DE" i="1" baseline="-25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factors</a:t>
                </a:r>
                <a:r>
                  <a:rPr lang="de-DE" dirty="0"/>
                  <a:t> </a:t>
                </a:r>
                <a:r>
                  <a:rPr lang="de-DE" dirty="0" err="1"/>
                  <a:t>significantly</a:t>
                </a:r>
                <a:r>
                  <a:rPr lang="de-DE" dirty="0"/>
                  <a:t> </a:t>
                </a:r>
                <a:r>
                  <a:rPr lang="de-DE" dirty="0" err="1"/>
                  <a:t>influence</a:t>
                </a:r>
                <a:r>
                  <a:rPr lang="de-DE" dirty="0"/>
                  <a:t> King </a:t>
                </a:r>
                <a:r>
                  <a:rPr lang="de-DE" dirty="0" err="1"/>
                  <a:t>plot</a:t>
                </a:r>
                <a:endParaRPr lang="de-DE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A059545-C8FD-479A-8FDA-E27A5EF82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6731" y="5430520"/>
                <a:ext cx="2549910" cy="923330"/>
              </a:xfrm>
              <a:prstGeom prst="rect">
                <a:avLst/>
              </a:prstGeom>
              <a:blipFill>
                <a:blip r:embed="rId8"/>
                <a:stretch>
                  <a:fillRect l="-2153" t="-3974" b="-99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4FB98F74-D817-469B-9F5C-F76385E3CD95}"/>
              </a:ext>
            </a:extLst>
          </p:cNvPr>
          <p:cNvSpPr txBox="1"/>
          <p:nvPr/>
        </p:nvSpPr>
        <p:spPr>
          <a:xfrm>
            <a:off x="2058184" y="6299095"/>
            <a:ext cx="296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referenced</a:t>
            </a:r>
            <a:r>
              <a:rPr lang="de-DE" sz="1400" dirty="0"/>
              <a:t> </a:t>
            </a:r>
            <a:r>
              <a:rPr lang="de-DE" sz="1400" dirty="0" err="1"/>
              <a:t>either</a:t>
            </a:r>
            <a:r>
              <a:rPr lang="de-DE" sz="1400" dirty="0"/>
              <a:t> in </a:t>
            </a:r>
            <a:r>
              <a:rPr lang="de-DE" sz="1400" dirty="0">
                <a:solidFill>
                  <a:schemeClr val="accent2"/>
                </a:solidFill>
              </a:rPr>
              <a:t>Fricke 1995</a:t>
            </a:r>
            <a:r>
              <a:rPr lang="de-DE" sz="1400" dirty="0"/>
              <a:t> 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</a:p>
          <a:p>
            <a:r>
              <a:rPr lang="de-DE" sz="1400" dirty="0"/>
              <a:t>de Vries, de Jager, de Vries 1987</a:t>
            </a:r>
          </a:p>
        </p:txBody>
      </p:sp>
    </p:spTree>
    <p:extLst>
      <p:ext uri="{BB962C8B-B14F-4D97-AF65-F5344CB8AC3E}">
        <p14:creationId xmlns:p14="http://schemas.microsoft.com/office/powerpoint/2010/main" val="162668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Graphic spid="7" grpId="0">
        <p:bldAsOne/>
      </p:bldGraphic>
      <p:bldP spid="4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C3D8CFE-B423-0E34-6DEF-3552B8A6AE6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Influence on extracted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  <m:sup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C3D8CFE-B423-0E34-6DEF-3552B8A6AE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09" b="-942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Diagramm 2">
            <a:extLst>
              <a:ext uri="{FF2B5EF4-FFF2-40B4-BE49-F238E27FC236}">
                <a16:creationId xmlns:a16="http://schemas.microsoft.com/office/drawing/2014/main" id="{A549336B-BA42-22EE-F504-48FEC5AD5B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9058482"/>
              </p:ext>
            </p:extLst>
          </p:nvPr>
        </p:nvGraphicFramePr>
        <p:xfrm>
          <a:off x="7104112" y="1183279"/>
          <a:ext cx="4944549" cy="5342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Grafik 2" descr="Ein Bild, das Screenshot, Text, Diagramm, Reihe enthält.&#10;&#10;Automatisch generierte Beschreibung">
            <a:extLst>
              <a:ext uri="{FF2B5EF4-FFF2-40B4-BE49-F238E27FC236}">
                <a16:creationId xmlns:a16="http://schemas.microsoft.com/office/drawing/2014/main" id="{7717B6F4-939D-4FD8-96C2-023552C40540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4"/>
          <a:stretch>
            <a:fillRect/>
          </a:stretch>
        </p:blipFill>
        <p:spPr>
          <a:xfrm>
            <a:off x="517999" y="1183279"/>
            <a:ext cx="5581768" cy="298032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80A3259-AC87-4196-A7B3-6066B6EC04E7}"/>
              </a:ext>
            </a:extLst>
          </p:cNvPr>
          <p:cNvSpPr/>
          <p:nvPr/>
        </p:nvSpPr>
        <p:spPr>
          <a:xfrm>
            <a:off x="1991544" y="2492896"/>
            <a:ext cx="1800200" cy="792088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4A5192C-9426-4CA9-ACBF-548D0015D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4260997"/>
            <a:ext cx="5956428" cy="25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22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78B6C-008D-4FEB-8CFA-55E9C40F2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Advantage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Documentation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Analysis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Repeated</a:t>
            </a:r>
            <a:endParaRPr lang="de-DE" dirty="0"/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8D558234-316D-444B-99E6-037215446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214" y="1401608"/>
            <a:ext cx="4426420" cy="3170761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6F0C6E18-DEA7-4AB2-A309-EF5552BC5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433" y="4864899"/>
            <a:ext cx="4671695" cy="1472565"/>
          </a:xfrm>
          <a:prstGeom prst="rect">
            <a:avLst/>
          </a:prstGeom>
        </p:spPr>
      </p:pic>
      <p:sp>
        <p:nvSpPr>
          <p:cNvPr id="6" name="矩形 9">
            <a:extLst>
              <a:ext uri="{FF2B5EF4-FFF2-40B4-BE49-F238E27FC236}">
                <a16:creationId xmlns:a16="http://schemas.microsoft.com/office/drawing/2014/main" id="{9A904BF0-9E36-4F38-880D-9B4A34ECD0A9}"/>
              </a:ext>
            </a:extLst>
          </p:cNvPr>
          <p:cNvSpPr/>
          <p:nvPr/>
        </p:nvSpPr>
        <p:spPr>
          <a:xfrm>
            <a:off x="2631534" y="5638707"/>
            <a:ext cx="1776663" cy="208547"/>
          </a:xfrm>
          <a:prstGeom prst="rect">
            <a:avLst/>
          </a:prstGeom>
          <a:noFill/>
          <a:ln w="349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97D65DB0-0B3C-4270-8B34-F558DE957757}"/>
              </a:ext>
            </a:extLst>
          </p:cNvPr>
          <p:cNvCxnSpPr/>
          <p:nvPr/>
        </p:nvCxnSpPr>
        <p:spPr>
          <a:xfrm>
            <a:off x="10488488" y="2149932"/>
            <a:ext cx="0" cy="1512168"/>
          </a:xfrm>
          <a:prstGeom prst="line">
            <a:avLst/>
          </a:prstGeom>
          <a:ln w="19050">
            <a:solidFill>
              <a:srgbClr val="2818F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EB005281-EF8D-4B85-91D8-6E73335610C2}"/>
              </a:ext>
            </a:extLst>
          </p:cNvPr>
          <p:cNvCxnSpPr/>
          <p:nvPr/>
        </p:nvCxnSpPr>
        <p:spPr>
          <a:xfrm>
            <a:off x="9696400" y="2132856"/>
            <a:ext cx="0" cy="1512168"/>
          </a:xfrm>
          <a:prstGeom prst="line">
            <a:avLst/>
          </a:prstGeom>
          <a:ln w="19050">
            <a:solidFill>
              <a:srgbClr val="2818F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8">
            <a:extLst>
              <a:ext uri="{FF2B5EF4-FFF2-40B4-BE49-F238E27FC236}">
                <a16:creationId xmlns:a16="http://schemas.microsoft.com/office/drawing/2014/main" id="{22C8FDD8-7FAB-4DDF-B82A-2B8EB7713098}"/>
              </a:ext>
            </a:extLst>
          </p:cNvPr>
          <p:cNvSpPr txBox="1"/>
          <p:nvPr/>
        </p:nvSpPr>
        <p:spPr>
          <a:xfrm>
            <a:off x="145678" y="4347430"/>
            <a:ext cx="2889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calculated from table: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BA3FC2-8711-44EF-A148-AADFE17FB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5" y="1259789"/>
            <a:ext cx="7128793" cy="299560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0BBEB76-F34A-4724-A77D-B18EDDAF9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827" y="4829099"/>
            <a:ext cx="2608933" cy="1440943"/>
          </a:xfrm>
          <a:prstGeom prst="rect">
            <a:avLst/>
          </a:prstGeom>
        </p:spPr>
      </p:pic>
      <p:sp>
        <p:nvSpPr>
          <p:cNvPr id="12" name="圆角矩形 14">
            <a:extLst>
              <a:ext uri="{FF2B5EF4-FFF2-40B4-BE49-F238E27FC236}">
                <a16:creationId xmlns:a16="http://schemas.microsoft.com/office/drawing/2014/main" id="{6BBCC943-73C4-4E39-8457-557D1BAA7C73}"/>
              </a:ext>
            </a:extLst>
          </p:cNvPr>
          <p:cNvSpPr/>
          <p:nvPr/>
        </p:nvSpPr>
        <p:spPr>
          <a:xfrm>
            <a:off x="7356827" y="5593213"/>
            <a:ext cx="2444750" cy="224196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6" name="表格 4">
            <a:extLst>
              <a:ext uri="{FF2B5EF4-FFF2-40B4-BE49-F238E27FC236}">
                <a16:creationId xmlns:a16="http://schemas.microsoft.com/office/drawing/2014/main" id="{A948AFA8-2CF1-4657-9BD1-4D8277E0220C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9259123"/>
              </p:ext>
            </p:extLst>
          </p:nvPr>
        </p:nvGraphicFramePr>
        <p:xfrm>
          <a:off x="343532" y="5062743"/>
          <a:ext cx="1876316" cy="120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60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imes New Roman" panose="02020603050405020304" charset="-122"/>
                        </a:rPr>
                        <a:t>A-A’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Times New Roman" panose="020206030504050203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Times New Roman" panose="02020603050405020304" charset="-122"/>
                        </a:rPr>
                        <a:t>δ&lt;r</a:t>
                      </a:r>
                      <a:r>
                        <a:rPr lang="en-US" altLang="en-US" sz="1600" b="1" baseline="30000" dirty="0">
                          <a:solidFill>
                            <a:srgbClr val="0070C0"/>
                          </a:solidFill>
                          <a:latin typeface="Times New Roman" panose="02020603050405020304" charset="-122"/>
                        </a:rPr>
                        <a:t>2</a:t>
                      </a: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Times New Roman" panose="02020603050405020304" charset="-122"/>
                        </a:rPr>
                        <a:t>&gt;</a:t>
                      </a:r>
                      <a:r>
                        <a:rPr lang="en-US" altLang="en-US" sz="1600" b="1" baseline="30000" dirty="0">
                          <a:solidFill>
                            <a:srgbClr val="0070C0"/>
                          </a:solidFill>
                          <a:latin typeface="Times New Roman" panose="02020603050405020304" charset="-122"/>
                        </a:rPr>
                        <a:t>A,A’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 panose="02020603050405020304" charset="-122"/>
                        </a:rPr>
                        <a:t>72-70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Times New Roman" panose="020206030504050203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Times New Roman" panose="02020603050405020304" charset="-122"/>
                        </a:rPr>
                        <a:t>121.4 (4.4)</a:t>
                      </a:r>
                      <a:endParaRPr lang="en-US" altLang="en-US" sz="1600" b="1" dirty="0">
                        <a:solidFill>
                          <a:srgbClr val="0070C0"/>
                        </a:solidFill>
                        <a:latin typeface="Times New Roman" panose="020206030504050203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 panose="02020603050405020304" charset="-122"/>
                        </a:rPr>
                        <a:t>74-72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Times New Roman" panose="020206030504050203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Times New Roman" panose="02020603050405020304" charset="-122"/>
                        </a:rPr>
                        <a:t>126.5 (5.2)</a:t>
                      </a:r>
                      <a:endParaRPr lang="en-US" altLang="en-US" sz="1600" b="1" dirty="0">
                        <a:solidFill>
                          <a:srgbClr val="0070C0"/>
                        </a:solidFill>
                        <a:latin typeface="Times New Roman" panose="020206030504050203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>
                          <a:solidFill>
                            <a:srgbClr val="000000"/>
                          </a:solidFill>
                          <a:latin typeface="Times New Roman" panose="02020603050405020304" charset="-122"/>
                        </a:rPr>
                        <a:t>76-74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 dirty="0">
                          <a:solidFill>
                            <a:srgbClr val="0070C0"/>
                          </a:solidFill>
                          <a:latin typeface="Times New Roman" panose="02020603050405020304" charset="-122"/>
                        </a:rPr>
                        <a:t>55.4 (4.6)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730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AD40E-5E39-412D-BC9D-C5D5CB7B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id="{EE51F7D6-A078-45F0-81B4-4A685997EAB8}"/>
              </a:ext>
            </a:extLst>
          </p:cNvPr>
          <p:cNvSpPr txBox="1"/>
          <p:nvPr/>
        </p:nvSpPr>
        <p:spPr>
          <a:xfrm>
            <a:off x="367665" y="1260475"/>
            <a:ext cx="38563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charset="-122"/>
                <a:sym typeface="+mn-ea"/>
              </a:rPr>
              <a:t>King-plot using the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Λ</a:t>
            </a:r>
            <a:r>
              <a:rPr lang="en-US" altLang="zh-CN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μe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BEDC3980-4EDD-4B40-B4C5-CBB1ABE0D6DA}"/>
              </a:ext>
            </a:extLst>
          </p:cNvPr>
          <p:cNvSpPr txBox="1"/>
          <p:nvPr/>
        </p:nvSpPr>
        <p:spPr>
          <a:xfrm>
            <a:off x="4660332" y="1411213"/>
            <a:ext cx="440499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King-plot using the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δ&lt;r</a:t>
            </a:r>
            <a:r>
              <a:rPr lang="en-US" altLang="zh-CN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&gt;</a:t>
            </a:r>
            <a:r>
              <a:rPr lang="en-US" altLang="zh-CN" b="1" baseline="-250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μe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re-calculated</a:t>
            </a:r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56151E48-2F36-4F16-90E5-98E66CCA431B}"/>
              </a:ext>
            </a:extLst>
          </p:cNvPr>
          <p:cNvSpPr txBox="1"/>
          <p:nvPr/>
        </p:nvSpPr>
        <p:spPr>
          <a:xfrm>
            <a:off x="6240378" y="5392169"/>
            <a:ext cx="331200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The F and M are extremely large </a:t>
            </a:r>
            <a:r>
              <a:rPr lang="zh-CN" altLang="en-US" sz="2400" b="1" dirty="0">
                <a:solidFill>
                  <a:srgbClr val="FF0000"/>
                </a:solidFill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</a:rPr>
              <a:t>unreasonable</a:t>
            </a:r>
            <a:r>
              <a:rPr lang="zh-CN" altLang="en-US" sz="2400" b="1" dirty="0">
                <a:solidFill>
                  <a:srgbClr val="FF0000"/>
                </a:solidFill>
              </a:rPr>
              <a:t>）</a:t>
            </a: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09D4CDC6-D8C7-4359-AA2B-B4BB18444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565" y="1880870"/>
            <a:ext cx="4098290" cy="3038475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ACD84DE5-0627-47A3-8835-756AAFC03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1767205"/>
            <a:ext cx="4096385" cy="3265805"/>
          </a:xfrm>
          <a:prstGeom prst="rect">
            <a:avLst/>
          </a:prstGeom>
        </p:spPr>
      </p:pic>
      <p:graphicFrame>
        <p:nvGraphicFramePr>
          <p:cNvPr id="8" name="表格 9">
            <a:extLst>
              <a:ext uri="{FF2B5EF4-FFF2-40B4-BE49-F238E27FC236}">
                <a16:creationId xmlns:a16="http://schemas.microsoft.com/office/drawing/2014/main" id="{63212C26-24AE-41AF-BAEA-E64F4ACF6CA7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3792132"/>
              </p:ext>
            </p:extLst>
          </p:nvPr>
        </p:nvGraphicFramePr>
        <p:xfrm>
          <a:off x="445452" y="5261137"/>
          <a:ext cx="5015865" cy="1230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1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2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600" b="1">
                        <a:solidFill>
                          <a:srgbClr val="000000"/>
                        </a:solidFill>
                        <a:latin typeface="Times New Roman" panose="020206030504050203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imes New Roman" panose="02020603050405020304" charset="-122"/>
                        </a:rPr>
                        <a:t>F (MHz/fm</a:t>
                      </a:r>
                      <a:r>
                        <a:rPr lang="en-US" sz="1600" b="1" baseline="30000" dirty="0">
                          <a:solidFill>
                            <a:srgbClr val="000000"/>
                          </a:solidFill>
                          <a:latin typeface="Times New Roman" panose="02020603050405020304" charset="-122"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imes New Roman" panose="02020603050405020304" charset="-122"/>
                        </a:rPr>
                        <a:t>)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Times New Roman" panose="020206030504050203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 panose="02020603050405020304" charset="-122"/>
                        </a:rPr>
                        <a:t>M (GHz)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Times New Roman" panose="020206030504050203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8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Λ</a:t>
                      </a:r>
                      <a:r>
                        <a:rPr lang="en-US" altLang="zh-CN" sz="1600" b="1" baseline="-250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μe</a:t>
                      </a:r>
                      <a:r>
                        <a:rPr lang="en-US" altLang="zh-CN" sz="1600" b="1" baseline="-25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endParaRPr lang="en-US" altLang="en-US" sz="1600" b="1" dirty="0">
                        <a:solidFill>
                          <a:srgbClr val="0000FF"/>
                        </a:solidFill>
                        <a:latin typeface="Times New Roman" panose="020206030504050203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 dirty="0">
                          <a:solidFill>
                            <a:srgbClr val="0000FF"/>
                          </a:solidFill>
                          <a:latin typeface="Times New Roman" panose="02020603050405020304" charset="-122"/>
                        </a:rPr>
                        <a:t>317 [58]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600" b="1" dirty="0">
                          <a:solidFill>
                            <a:srgbClr val="0000FF"/>
                          </a:solidFill>
                          <a:latin typeface="Times New Roman" panose="02020603050405020304" charset="-122"/>
                        </a:rPr>
                        <a:t>-11 [</a:t>
                      </a:r>
                      <a:r>
                        <a:rPr lang="en-US" altLang="zh-CN" sz="1600" b="1" dirty="0">
                          <a:solidFill>
                            <a:srgbClr val="0000FF"/>
                          </a:solidFill>
                          <a:latin typeface="Times New Roman" panose="02020603050405020304" charset="-122"/>
                        </a:rPr>
                        <a:t>22</a:t>
                      </a:r>
                      <a:r>
                        <a:rPr lang="en-US" altLang="en-US" sz="1600" b="1" dirty="0">
                          <a:solidFill>
                            <a:srgbClr val="0000FF"/>
                          </a:solidFill>
                          <a:latin typeface="Times New Roman" panose="02020603050405020304" charset="-122"/>
                        </a:rPr>
                        <a:t>]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26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δ&lt;r</a:t>
                      </a:r>
                      <a:r>
                        <a:rPr lang="en-US" altLang="zh-CN" sz="1600" b="1" baseline="30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2</a:t>
                      </a:r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&gt;</a:t>
                      </a:r>
                      <a:r>
                        <a:rPr lang="en-US" altLang="zh-CN" sz="1600" b="1" baseline="-25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μe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Times New Roman" panose="020206030504050203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Times New Roman" panose="02020603050405020304" charset="-122"/>
                        </a:rPr>
                        <a:t>1628 [944]</a:t>
                      </a:r>
                      <a:endParaRPr lang="en-US" altLang="en-US" sz="1600" b="1" dirty="0">
                        <a:solidFill>
                          <a:srgbClr val="C00000"/>
                        </a:solidFill>
                        <a:latin typeface="Times New Roman" panose="0202060305040502030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Times New Roman" panose="02020603050405020304" charset="-122"/>
                        </a:rPr>
                        <a:t>-409 [</a:t>
                      </a:r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Times New Roman" panose="02020603050405020304" charset="-122"/>
                        </a:rPr>
                        <a:t>300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Times New Roman" panose="02020603050405020304" charset="-122"/>
                        </a:rPr>
                        <a:t>]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箭头: 上 8">
            <a:extLst>
              <a:ext uri="{FF2B5EF4-FFF2-40B4-BE49-F238E27FC236}">
                <a16:creationId xmlns:a16="http://schemas.microsoft.com/office/drawing/2014/main" id="{C93B2423-5636-42DB-B3E9-78FB84EE7D07}"/>
              </a:ext>
            </a:extLst>
          </p:cNvPr>
          <p:cNvSpPr/>
          <p:nvPr/>
        </p:nvSpPr>
        <p:spPr>
          <a:xfrm rot="16200000" flipV="1">
            <a:off x="5740672" y="5833635"/>
            <a:ext cx="220351" cy="779062"/>
          </a:xfrm>
          <a:prstGeom prst="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00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0ADA9-67DA-4A04-821D-0AEE3683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220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0D5C1F-D69C-4BA7-A976-F1715A9A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The „</a:t>
            </a:r>
            <a:r>
              <a:rPr lang="de-DE" dirty="0" err="1">
                <a:latin typeface="+mj-lt"/>
              </a:rPr>
              <a:t>Tragedy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of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Boron</a:t>
            </a:r>
            <a:r>
              <a:rPr lang="de-DE" dirty="0">
                <a:latin typeface="+mj-lt"/>
              </a:rPr>
              <a:t>“: Reference Radii</a:t>
            </a:r>
            <a:endParaRPr lang="en-US" dirty="0">
              <a:latin typeface="+mj-lt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FB92EC2-6BB3-4273-83AC-8BB0E2AE8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6540" y="1196752"/>
            <a:ext cx="5291358" cy="4479925"/>
          </a:xfr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81B620B-D7FE-4D71-899A-5FBDC152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5" y="1340767"/>
            <a:ext cx="6847205" cy="498398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561929" y="5903893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[1] </a:t>
            </a:r>
            <a:r>
              <a:rPr lang="de-DE" sz="1400" dirty="0" err="1">
                <a:solidFill>
                  <a:srgbClr val="FF0000"/>
                </a:solidFill>
              </a:rPr>
              <a:t>Stovall</a:t>
            </a:r>
            <a:r>
              <a:rPr lang="de-DE" sz="1400" dirty="0">
                <a:solidFill>
                  <a:srgbClr val="FF0000"/>
                </a:solidFill>
              </a:rPr>
              <a:t>, </a:t>
            </a:r>
            <a:r>
              <a:rPr lang="de-DE" sz="1400" dirty="0" err="1">
                <a:solidFill>
                  <a:srgbClr val="FF0000"/>
                </a:solidFill>
              </a:rPr>
              <a:t>Nucl</a:t>
            </a:r>
            <a:r>
              <a:rPr lang="de-DE" sz="1400" dirty="0">
                <a:solidFill>
                  <a:srgbClr val="FF0000"/>
                </a:solidFill>
              </a:rPr>
              <a:t>. Phys. 86, 225 (1966)</a:t>
            </a:r>
          </a:p>
          <a:p>
            <a:r>
              <a:rPr lang="de-DE" sz="1400" dirty="0">
                <a:solidFill>
                  <a:srgbClr val="FF0000"/>
                </a:solidFill>
              </a:rPr>
              <a:t>[2] </a:t>
            </a:r>
            <a:r>
              <a:rPr lang="de-DE" sz="1400" dirty="0" err="1">
                <a:solidFill>
                  <a:srgbClr val="FF0000"/>
                </a:solidFill>
              </a:rPr>
              <a:t>Cichocki</a:t>
            </a:r>
            <a:r>
              <a:rPr lang="de-DE" sz="1400" dirty="0">
                <a:solidFill>
                  <a:srgbClr val="FF0000"/>
                </a:solidFill>
              </a:rPr>
              <a:t> et al., PRC 51, 2406 (1995)</a:t>
            </a:r>
          </a:p>
          <a:p>
            <a:r>
              <a:rPr lang="de-DE" sz="1400" dirty="0">
                <a:solidFill>
                  <a:srgbClr val="2818FC"/>
                </a:solidFill>
              </a:rPr>
              <a:t>[3] Schaller </a:t>
            </a:r>
            <a:r>
              <a:rPr lang="de-DE" sz="1400" i="1" dirty="0">
                <a:solidFill>
                  <a:srgbClr val="2818FC"/>
                </a:solidFill>
              </a:rPr>
              <a:t>et al</a:t>
            </a:r>
            <a:r>
              <a:rPr lang="de-DE" sz="1400" dirty="0">
                <a:solidFill>
                  <a:srgbClr val="2818FC"/>
                </a:solidFill>
              </a:rPr>
              <a:t>., </a:t>
            </a:r>
            <a:r>
              <a:rPr lang="de-DE" sz="1400" dirty="0" err="1">
                <a:solidFill>
                  <a:srgbClr val="2818FC"/>
                </a:solidFill>
              </a:rPr>
              <a:t>Nucl</a:t>
            </a:r>
            <a:r>
              <a:rPr lang="de-DE" sz="1400" dirty="0">
                <a:solidFill>
                  <a:srgbClr val="2818FC"/>
                </a:solidFill>
              </a:rPr>
              <a:t>. Phys. A 343, 333 (1980)</a:t>
            </a:r>
          </a:p>
          <a:p>
            <a:r>
              <a:rPr lang="de-DE" sz="1400" dirty="0">
                <a:solidFill>
                  <a:srgbClr val="2818FC"/>
                </a:solidFill>
              </a:rPr>
              <a:t>[4] </a:t>
            </a:r>
            <a:r>
              <a:rPr lang="de-DE" sz="1400" dirty="0" err="1">
                <a:solidFill>
                  <a:srgbClr val="2818FC"/>
                </a:solidFill>
              </a:rPr>
              <a:t>Olin</a:t>
            </a:r>
            <a:r>
              <a:rPr lang="de-DE" sz="1400" dirty="0">
                <a:solidFill>
                  <a:srgbClr val="2818FC"/>
                </a:solidFill>
              </a:rPr>
              <a:t> </a:t>
            </a:r>
            <a:r>
              <a:rPr lang="de-DE" sz="1400" i="1" dirty="0">
                <a:solidFill>
                  <a:srgbClr val="2818FC"/>
                </a:solidFill>
              </a:rPr>
              <a:t>et al</a:t>
            </a:r>
            <a:r>
              <a:rPr lang="de-DE" sz="1400" dirty="0">
                <a:solidFill>
                  <a:srgbClr val="2818FC"/>
                </a:solidFill>
              </a:rPr>
              <a:t>., </a:t>
            </a:r>
            <a:r>
              <a:rPr lang="de-DE" sz="1400" dirty="0" err="1">
                <a:solidFill>
                  <a:srgbClr val="2818FC"/>
                </a:solidFill>
              </a:rPr>
              <a:t>Nucl</a:t>
            </a:r>
            <a:r>
              <a:rPr lang="de-DE" sz="1400" dirty="0">
                <a:solidFill>
                  <a:srgbClr val="2818FC"/>
                </a:solidFill>
              </a:rPr>
              <a:t> </a:t>
            </a:r>
            <a:r>
              <a:rPr lang="de-DE" sz="1400" dirty="0" err="1">
                <a:solidFill>
                  <a:srgbClr val="2818FC"/>
                </a:solidFill>
              </a:rPr>
              <a:t>Phys</a:t>
            </a:r>
            <a:r>
              <a:rPr lang="de-DE" sz="1400" dirty="0">
                <a:solidFill>
                  <a:srgbClr val="2818FC"/>
                </a:solidFill>
              </a:rPr>
              <a:t> A 360, 426 (1981)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1801508" y="13407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322560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EDA2BB-5B55-4C82-98FB-D98AD5FB4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5" y="189528"/>
            <a:ext cx="9505057" cy="838200"/>
          </a:xfrm>
        </p:spPr>
        <p:txBody>
          <a:bodyPr/>
          <a:lstStyle/>
          <a:p>
            <a:pPr algn="l"/>
            <a:r>
              <a:rPr lang="de-DE" dirty="0" err="1"/>
              <a:t>Nuclear</a:t>
            </a:r>
            <a:r>
              <a:rPr lang="de-DE" dirty="0"/>
              <a:t> Charge Radii</a:t>
            </a:r>
            <a:endParaRPr lang="en-US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775ABB7-FE9D-4488-809A-D042A061A91A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725"/>
            <a:ext cx="9361039" cy="5649769"/>
          </a:xfrm>
        </p:spPr>
      </p:pic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A59D466-6ECE-5156-BD5A-8C670FCBDAA1}"/>
              </a:ext>
            </a:extLst>
          </p:cNvPr>
          <p:cNvGrpSpPr/>
          <p:nvPr/>
        </p:nvGrpSpPr>
        <p:grpSpPr>
          <a:xfrm>
            <a:off x="242000" y="1196752"/>
            <a:ext cx="3818674" cy="2088425"/>
            <a:chOff x="181500" y="1131590"/>
            <a:chExt cx="2864006" cy="1566319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0428441C-FC4C-B6F5-11FB-1A408166F87A}"/>
                </a:ext>
              </a:extLst>
            </p:cNvPr>
            <p:cNvSpPr txBox="1"/>
            <p:nvPr/>
          </p:nvSpPr>
          <p:spPr>
            <a:xfrm>
              <a:off x="181500" y="1131590"/>
              <a:ext cx="2864006" cy="1546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b="1" dirty="0" err="1"/>
                <a:t>Stable</a:t>
              </a:r>
              <a:r>
                <a:rPr lang="de-DE" sz="2133" b="1" dirty="0"/>
                <a:t> Nuclei</a:t>
              </a:r>
            </a:p>
            <a:p>
              <a:pPr marL="380982" indent="-380982">
                <a:buFont typeface="Arial" panose="020B0604020202020204" pitchFamily="34" charset="0"/>
                <a:buChar char="•"/>
              </a:pPr>
              <a:r>
                <a:rPr lang="de-DE" sz="2133" dirty="0" err="1"/>
                <a:t>Elastic</a:t>
              </a:r>
              <a:r>
                <a:rPr lang="de-DE" sz="2133" dirty="0"/>
                <a:t> </a:t>
              </a:r>
              <a:r>
                <a:rPr lang="de-DE" sz="2133" dirty="0" err="1"/>
                <a:t>electron</a:t>
              </a:r>
              <a:r>
                <a:rPr lang="de-DE" sz="2133" dirty="0"/>
                <a:t> </a:t>
              </a:r>
              <a:r>
                <a:rPr lang="de-DE" sz="2133" dirty="0" err="1"/>
                <a:t>scattering</a:t>
              </a:r>
              <a:endParaRPr lang="de-DE" sz="2133" dirty="0"/>
            </a:p>
            <a:p>
              <a:pPr marL="380982" indent="-380982">
                <a:buFont typeface="Arial" panose="020B0604020202020204" pitchFamily="34" charset="0"/>
                <a:buChar char="•"/>
              </a:pPr>
              <a:r>
                <a:rPr lang="de-DE" sz="2133" dirty="0" err="1"/>
                <a:t>Muonic</a:t>
              </a:r>
              <a:r>
                <a:rPr lang="de-DE" sz="2133" dirty="0"/>
                <a:t> </a:t>
              </a:r>
              <a:r>
                <a:rPr lang="de-DE" sz="2133" dirty="0" err="1"/>
                <a:t>atom</a:t>
              </a:r>
              <a:r>
                <a:rPr lang="de-DE" sz="2133" dirty="0"/>
                <a:t> </a:t>
              </a:r>
              <a:r>
                <a:rPr lang="de-DE" sz="2133" dirty="0" err="1"/>
                <a:t>spectroscopy</a:t>
              </a:r>
              <a:endParaRPr lang="de-DE" sz="2133" dirty="0"/>
            </a:p>
            <a:p>
              <a:pPr marL="380982" indent="-380982">
                <a:buFont typeface="Arial" panose="020B0604020202020204" pitchFamily="34" charset="0"/>
                <a:buChar char="•"/>
              </a:pPr>
              <a:endParaRPr lang="de-DE" sz="2133" dirty="0"/>
            </a:p>
            <a:p>
              <a:endParaRPr lang="de-DE" sz="2133" dirty="0"/>
            </a:p>
            <a:p>
              <a:r>
                <a:rPr lang="de-DE" sz="2133" dirty="0"/>
                <a:t>→</a:t>
              </a:r>
            </a:p>
          </p:txBody>
        </p:sp>
        <p:pic>
          <p:nvPicPr>
            <p:cNvPr id="23" name="Picture 8" descr="https://latex.codecogs.com/png.latex?%5Cdpi%7B300%7D%20%5Chuge%20R%5EA_%5Cmathrm%7Bc%7D%20%3D%20%5Csqrt%7B%5Clangle%20r_%5Cmathrm%7Bc%7D%5E2%20%5Crangle%7D">
              <a:extLst>
                <a:ext uri="{FF2B5EF4-FFF2-40B4-BE49-F238E27FC236}">
                  <a16:creationId xmlns:a16="http://schemas.microsoft.com/office/drawing/2014/main" id="{2FDEB31D-227C-BBB0-0CD2-0FC811E2D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2337909"/>
              <a:ext cx="1049197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50993C74-5302-3216-6503-6115EE9674E3}"/>
              </a:ext>
            </a:extLst>
          </p:cNvPr>
          <p:cNvGrpSpPr/>
          <p:nvPr/>
        </p:nvGrpSpPr>
        <p:grpSpPr>
          <a:xfrm>
            <a:off x="5645281" y="4930772"/>
            <a:ext cx="6268063" cy="1738588"/>
            <a:chOff x="5022359" y="3461462"/>
            <a:chExt cx="4701047" cy="1303941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AA2B749B-E2FF-9603-2D44-4A9D119BA1AD}"/>
                </a:ext>
              </a:extLst>
            </p:cNvPr>
            <p:cNvSpPr txBox="1"/>
            <p:nvPr/>
          </p:nvSpPr>
          <p:spPr>
            <a:xfrm>
              <a:off x="5022359" y="3461462"/>
              <a:ext cx="4701047" cy="1300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133" b="1" dirty="0" err="1">
                  <a:solidFill>
                    <a:srgbClr val="FF0000"/>
                  </a:solidFill>
                </a:rPr>
                <a:t>Radioactive</a:t>
              </a:r>
              <a:r>
                <a:rPr lang="de-DE" sz="2133" b="1" dirty="0">
                  <a:solidFill>
                    <a:srgbClr val="FF0000"/>
                  </a:solidFill>
                </a:rPr>
                <a:t> Nuclei</a:t>
              </a:r>
            </a:p>
            <a:p>
              <a:pPr marL="380982" indent="-380982">
                <a:buFont typeface="Arial" panose="020B0604020202020204" pitchFamily="34" charset="0"/>
                <a:buChar char="•"/>
              </a:pPr>
              <a:r>
                <a:rPr lang="de-DE" sz="2133" dirty="0" err="1"/>
                <a:t>Collinear</a:t>
              </a:r>
              <a:r>
                <a:rPr lang="de-DE" sz="2133" dirty="0"/>
                <a:t> Laser </a:t>
              </a:r>
              <a:r>
                <a:rPr lang="de-DE" sz="2133" dirty="0" err="1"/>
                <a:t>Spectroscopy</a:t>
              </a:r>
              <a:endParaRPr lang="de-DE" sz="2133" dirty="0"/>
            </a:p>
            <a:p>
              <a:pPr marL="380982" indent="-380982">
                <a:buFont typeface="Arial" panose="020B0604020202020204" pitchFamily="34" charset="0"/>
                <a:buChar char="•"/>
              </a:pPr>
              <a:r>
                <a:rPr lang="de-DE" sz="2133" dirty="0"/>
                <a:t>(</a:t>
              </a:r>
              <a:r>
                <a:rPr lang="de-DE" sz="2133" dirty="0" err="1"/>
                <a:t>Collinear</a:t>
              </a:r>
              <a:r>
                <a:rPr lang="de-DE" sz="2133" dirty="0"/>
                <a:t>) </a:t>
              </a:r>
              <a:r>
                <a:rPr lang="de-DE" sz="2133" dirty="0" err="1"/>
                <a:t>Resonance</a:t>
              </a:r>
              <a:r>
                <a:rPr lang="de-DE" sz="2133" dirty="0"/>
                <a:t> </a:t>
              </a:r>
              <a:r>
                <a:rPr lang="de-DE" sz="2133" dirty="0" err="1"/>
                <a:t>Ionization</a:t>
              </a:r>
              <a:r>
                <a:rPr lang="de-DE" sz="2133" dirty="0"/>
                <a:t> </a:t>
              </a:r>
              <a:r>
                <a:rPr lang="de-DE" sz="2133" dirty="0" err="1"/>
                <a:t>Spectroscopy</a:t>
              </a:r>
              <a:endParaRPr lang="de-DE" sz="2133" dirty="0"/>
            </a:p>
            <a:p>
              <a:pPr marL="380982" indent="-380982">
                <a:buFont typeface="Arial" panose="020B0604020202020204" pitchFamily="34" charset="0"/>
                <a:buChar char="•"/>
              </a:pPr>
              <a:endParaRPr lang="de-DE" sz="2133" dirty="0"/>
            </a:p>
            <a:p>
              <a:r>
                <a:rPr lang="de-DE" sz="2133" dirty="0"/>
                <a:t>→</a:t>
              </a:r>
            </a:p>
          </p:txBody>
        </p:sp>
        <p:pic>
          <p:nvPicPr>
            <p:cNvPr id="26" name="Picture 10" descr="https://latex.codecogs.com/png.latex?%5Cdpi%7B300%7D%20%5Chuge%20R_%5Cmathrm%7Bc%7D%5E%7BA%27%7D%20%3D%20%5Csqrt%7B%5Cleft%28R_%5Cmathrm%7Bc%7D%5E%7BA%7D%5Cright%29%5E2%20&amp;plus;%20%5Cdelta%5Cleft%5Clangle%20r_%7B%5Cmathrm%7Bc%7D%7D%5E2%5Cright%5Crangle%5E%7BA%20A%27%7D%7D">
              <a:extLst>
                <a:ext uri="{FF2B5EF4-FFF2-40B4-BE49-F238E27FC236}">
                  <a16:creationId xmlns:a16="http://schemas.microsoft.com/office/drawing/2014/main" id="{10FF7415-2D4B-D342-F3B3-0A034D0F3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775" y="4405403"/>
              <a:ext cx="231016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DFCF87AE-49A0-7447-C7FF-00C97DC9F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4574240"/>
            <a:ext cx="2842331" cy="1852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609BB700-22A8-7220-D936-EFE858C0FC47}"/>
              </a:ext>
            </a:extLst>
          </p:cNvPr>
          <p:cNvSpPr txBox="1"/>
          <p:nvPr/>
        </p:nvSpPr>
        <p:spPr>
          <a:xfrm>
            <a:off x="242001" y="2203900"/>
            <a:ext cx="293862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2133" dirty="0"/>
              <a:t>Laser </a:t>
            </a:r>
            <a:r>
              <a:rPr lang="de-DE" sz="2133" dirty="0" err="1"/>
              <a:t>spectroscopy</a:t>
            </a:r>
            <a:endParaRPr lang="de-DE" sz="2133" dirty="0"/>
          </a:p>
        </p:txBody>
      </p:sp>
      <p:pic>
        <p:nvPicPr>
          <p:cNvPr id="35" name="Picture 6" descr="https://latex.codecogs.com/gif.latex?%5Chuge%20%5Cleft%5Clangle%20r_%7B%5Cmathrm%7Bc%7D%7D%5E2%5Cright%5Crangle%3D%5Cfrac%7B1%7D%7BZ%7D%20%5Cint%20%5Cmathrm%7Bd%7D%5E3%20r%20%7Er%5E2%20%5Crho_%7B%5Cmathrm%7Bc%7D%7D%28%5Cvec%7Br%7D%29">
            <a:extLst>
              <a:ext uri="{FF2B5EF4-FFF2-40B4-BE49-F238E27FC236}">
                <a16:creationId xmlns:a16="http://schemas.microsoft.com/office/drawing/2014/main" id="{0E7DE832-DAC4-7282-3502-EF9470193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532" y="274429"/>
            <a:ext cx="2916649" cy="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BB26BB5-45DE-F065-07A2-BE4FA6EC8CD9}"/>
              </a:ext>
            </a:extLst>
          </p:cNvPr>
          <p:cNvSpPr/>
          <p:nvPr/>
        </p:nvSpPr>
        <p:spPr>
          <a:xfrm>
            <a:off x="559381" y="5675720"/>
            <a:ext cx="494573" cy="24663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A11CB6A-6082-93CA-047D-670BD0E52535}"/>
              </a:ext>
            </a:extLst>
          </p:cNvPr>
          <p:cNvSpPr/>
          <p:nvPr/>
        </p:nvSpPr>
        <p:spPr>
          <a:xfrm>
            <a:off x="1309987" y="5678596"/>
            <a:ext cx="249510" cy="24375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3C48E2B-6AEF-FC94-E0BD-8D314B22FDC3}"/>
              </a:ext>
            </a:extLst>
          </p:cNvPr>
          <p:cNvSpPr/>
          <p:nvPr/>
        </p:nvSpPr>
        <p:spPr>
          <a:xfrm>
            <a:off x="1548896" y="5184707"/>
            <a:ext cx="250710" cy="24070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24A472A-F5D3-B6F9-E53A-7927B9ECC95F}"/>
              </a:ext>
            </a:extLst>
          </p:cNvPr>
          <p:cNvSpPr/>
          <p:nvPr/>
        </p:nvSpPr>
        <p:spPr>
          <a:xfrm>
            <a:off x="1548896" y="4925672"/>
            <a:ext cx="494573" cy="25603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97A04A9-33BA-622A-170E-1D9ED491A15C}"/>
              </a:ext>
            </a:extLst>
          </p:cNvPr>
          <p:cNvSpPr/>
          <p:nvPr/>
        </p:nvSpPr>
        <p:spPr>
          <a:xfrm>
            <a:off x="1052942" y="5447560"/>
            <a:ext cx="249497" cy="22731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A4D2B2E-2982-4B0B-D30E-7AE69D95BA20}"/>
              </a:ext>
            </a:extLst>
          </p:cNvPr>
          <p:cNvSpPr/>
          <p:nvPr/>
        </p:nvSpPr>
        <p:spPr>
          <a:xfrm>
            <a:off x="1308289" y="5430110"/>
            <a:ext cx="249510" cy="25318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BE57BC2-8282-5568-A50E-112C470FF292}"/>
              </a:ext>
            </a:extLst>
          </p:cNvPr>
          <p:cNvSpPr/>
          <p:nvPr/>
        </p:nvSpPr>
        <p:spPr>
          <a:xfrm>
            <a:off x="1567907" y="5428166"/>
            <a:ext cx="249510" cy="25318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9E1AB85-4928-B1D5-1B66-674D34DFBA78}"/>
              </a:ext>
            </a:extLst>
          </p:cNvPr>
          <p:cNvSpPr/>
          <p:nvPr/>
        </p:nvSpPr>
        <p:spPr>
          <a:xfrm>
            <a:off x="2292350" y="5192926"/>
            <a:ext cx="241300" cy="23718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5EE2C05-365A-90EC-E419-6B1F3D9B6BC5}"/>
              </a:ext>
            </a:extLst>
          </p:cNvPr>
          <p:cNvSpPr/>
          <p:nvPr/>
        </p:nvSpPr>
        <p:spPr>
          <a:xfrm>
            <a:off x="1803050" y="5195422"/>
            <a:ext cx="250827" cy="23219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6454141-A792-057F-247C-2E4F9C408C27}"/>
              </a:ext>
            </a:extLst>
          </p:cNvPr>
          <p:cNvSpPr/>
          <p:nvPr/>
        </p:nvSpPr>
        <p:spPr>
          <a:xfrm>
            <a:off x="2060968" y="5669085"/>
            <a:ext cx="512064" cy="30359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636F0F38-062E-E9C1-310B-9470B73A2D56}"/>
              </a:ext>
            </a:extLst>
          </p:cNvPr>
          <p:cNvSpPr/>
          <p:nvPr/>
        </p:nvSpPr>
        <p:spPr>
          <a:xfrm>
            <a:off x="1564481" y="5697538"/>
            <a:ext cx="235124" cy="24070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DCB1F833-3C25-FCEC-9BEC-D53AC4D9AE49}"/>
              </a:ext>
            </a:extLst>
          </p:cNvPr>
          <p:cNvSpPr/>
          <p:nvPr/>
        </p:nvSpPr>
        <p:spPr>
          <a:xfrm>
            <a:off x="1047941" y="5935973"/>
            <a:ext cx="520670" cy="24070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259C29D6-7F6D-9C82-0900-7E011FE6B060}"/>
              </a:ext>
            </a:extLst>
          </p:cNvPr>
          <p:cNvSpPr/>
          <p:nvPr/>
        </p:nvSpPr>
        <p:spPr>
          <a:xfrm>
            <a:off x="1066754" y="5697537"/>
            <a:ext cx="224723" cy="25318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6982E440-9F31-FBE8-68EB-07156432D577}"/>
              </a:ext>
            </a:extLst>
          </p:cNvPr>
          <p:cNvSpPr/>
          <p:nvPr/>
        </p:nvSpPr>
        <p:spPr>
          <a:xfrm>
            <a:off x="2060484" y="5425328"/>
            <a:ext cx="224723" cy="25318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6B6E6520-B6BB-BD8B-05F9-948B0778FEDE}"/>
              </a:ext>
            </a:extLst>
          </p:cNvPr>
          <p:cNvSpPr/>
          <p:nvPr/>
        </p:nvSpPr>
        <p:spPr>
          <a:xfrm>
            <a:off x="2761997" y="5425413"/>
            <a:ext cx="278821" cy="25318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5F7A5288-AC2C-4838-2466-0CAD0AA4F939}"/>
              </a:ext>
            </a:extLst>
          </p:cNvPr>
          <p:cNvSpPr/>
          <p:nvPr/>
        </p:nvSpPr>
        <p:spPr>
          <a:xfrm>
            <a:off x="546581" y="5419725"/>
            <a:ext cx="487851" cy="24447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A72EDDAA-CA70-337D-8C48-5BCE7E374D18}"/>
              </a:ext>
            </a:extLst>
          </p:cNvPr>
          <p:cNvSpPr/>
          <p:nvPr/>
        </p:nvSpPr>
        <p:spPr>
          <a:xfrm>
            <a:off x="1291477" y="4930772"/>
            <a:ext cx="237287" cy="49464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F16EC7C7-DE10-7378-D65B-7FFF3B63D7DC}"/>
              </a:ext>
            </a:extLst>
          </p:cNvPr>
          <p:cNvSpPr/>
          <p:nvPr/>
        </p:nvSpPr>
        <p:spPr>
          <a:xfrm>
            <a:off x="1806387" y="5421022"/>
            <a:ext cx="243769" cy="25318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10CE9DA-98D9-5F99-F96A-1CE963617EAE}"/>
              </a:ext>
            </a:extLst>
          </p:cNvPr>
          <p:cNvSpPr/>
          <p:nvPr/>
        </p:nvSpPr>
        <p:spPr>
          <a:xfrm>
            <a:off x="1803050" y="5675720"/>
            <a:ext cx="247106" cy="24663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54C4D615-2BB5-62A2-43B1-A7F83F907EB9}"/>
              </a:ext>
            </a:extLst>
          </p:cNvPr>
          <p:cNvSpPr/>
          <p:nvPr/>
        </p:nvSpPr>
        <p:spPr>
          <a:xfrm>
            <a:off x="810654" y="4653136"/>
            <a:ext cx="237287" cy="77697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9DD7D4E-55E9-B84C-C504-2D8405B307D9}"/>
              </a:ext>
            </a:extLst>
          </p:cNvPr>
          <p:cNvSpPr/>
          <p:nvPr/>
        </p:nvSpPr>
        <p:spPr>
          <a:xfrm>
            <a:off x="2292350" y="5432820"/>
            <a:ext cx="241300" cy="22842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30C8A79-AAEA-2EE0-2099-FD12DB414BCA}"/>
              </a:ext>
            </a:extLst>
          </p:cNvPr>
          <p:cNvSpPr/>
          <p:nvPr/>
        </p:nvSpPr>
        <p:spPr>
          <a:xfrm>
            <a:off x="2053877" y="5193900"/>
            <a:ext cx="241300" cy="23718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4B54DDC4-F4A7-CC9C-30FF-6719406C37D8}"/>
              </a:ext>
            </a:extLst>
          </p:cNvPr>
          <p:cNvSpPr/>
          <p:nvPr/>
        </p:nvSpPr>
        <p:spPr>
          <a:xfrm>
            <a:off x="541607" y="6180330"/>
            <a:ext cx="369817" cy="25318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DCFA098-68F8-FAF2-D06F-440FF5B1900B}"/>
              </a:ext>
            </a:extLst>
          </p:cNvPr>
          <p:cNvSpPr/>
          <p:nvPr/>
        </p:nvSpPr>
        <p:spPr>
          <a:xfrm>
            <a:off x="310896" y="5922350"/>
            <a:ext cx="512064" cy="24070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F3AD903C-EEC6-C2F3-AD33-930785E40844}"/>
              </a:ext>
            </a:extLst>
          </p:cNvPr>
          <p:cNvSpPr/>
          <p:nvPr/>
        </p:nvSpPr>
        <p:spPr>
          <a:xfrm>
            <a:off x="1053954" y="5199895"/>
            <a:ext cx="250710" cy="24070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6" grpId="0" animBg="1"/>
      <p:bldP spid="7" grpId="0" animBg="1"/>
      <p:bldP spid="37" grpId="0" animBg="1"/>
      <p:bldP spid="8" grpId="0" animBg="1"/>
      <p:bldP spid="38" grpId="0" animBg="1"/>
      <p:bldP spid="39" grpId="0" animBg="1"/>
      <p:bldP spid="3" grpId="0" animBg="1"/>
      <p:bldP spid="4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415F8-6284-4EE8-D548-F47D7A1DE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in </a:t>
            </a:r>
            <a:r>
              <a:rPr lang="en-US" baseline="30000" dirty="0"/>
              <a:t>13</a:t>
            </a:r>
            <a:r>
              <a:rPr lang="en-US" dirty="0"/>
              <a:t>C</a:t>
            </a:r>
            <a:r>
              <a:rPr lang="en-US" baseline="30000" dirty="0"/>
              <a:t>4+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B5D9D3-68CA-924C-B42D-BEF932E705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1428" y="1832829"/>
            <a:ext cx="2424554" cy="182039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5F47E61-B349-CE90-3337-3EE420190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75982" y="1832829"/>
            <a:ext cx="2424554" cy="182039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B864F93-97F5-D3DD-2A70-B09B3B217F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00536" y="1832829"/>
            <a:ext cx="2424554" cy="18203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93C3DE8-1170-927B-EDEE-2E10906997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25090" y="1832829"/>
            <a:ext cx="2424554" cy="18203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9D26260-641B-FB0D-5CD7-0F2A919272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845" y="4155292"/>
            <a:ext cx="2424554" cy="18203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76ECA79-DEB6-D82B-F2CA-80B773CAC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64784" y="4155292"/>
            <a:ext cx="2424554" cy="18203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DC6E438-2212-B307-CA19-7ADFD92198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83723" y="4155292"/>
            <a:ext cx="2424554" cy="18203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594E9F0-E2EF-E7E4-4B70-7704A087ECB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02662" y="4155292"/>
            <a:ext cx="2424554" cy="182039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E96AFF7-9B2A-E228-CFBB-374C365061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721602" y="4155292"/>
            <a:ext cx="2424554" cy="182039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C5B649E-3FAB-F41C-C678-7BE7032E8737}"/>
              </a:ext>
            </a:extLst>
          </p:cNvPr>
          <p:cNvSpPr txBox="1"/>
          <p:nvPr/>
        </p:nvSpPr>
        <p:spPr>
          <a:xfrm>
            <a:off x="1961926" y="142296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de-DE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A6328E-4998-E90B-010D-C4337B051C83}"/>
              </a:ext>
            </a:extLst>
          </p:cNvPr>
          <p:cNvSpPr txBox="1"/>
          <p:nvPr/>
        </p:nvSpPr>
        <p:spPr>
          <a:xfrm>
            <a:off x="1959597" y="344352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de-DE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EE4C2C3-AEF2-AC14-857B-2764E4CF1AF9}"/>
              </a:ext>
            </a:extLst>
          </p:cNvPr>
          <p:cNvSpPr txBox="1"/>
          <p:nvPr/>
        </p:nvSpPr>
        <p:spPr>
          <a:xfrm>
            <a:off x="1952441" y="200592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de-DE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811039E-0099-317B-6790-EC1B93E6635B}"/>
              </a:ext>
            </a:extLst>
          </p:cNvPr>
          <p:cNvSpPr txBox="1"/>
          <p:nvPr/>
        </p:nvSpPr>
        <p:spPr>
          <a:xfrm>
            <a:off x="1961926" y="236176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de-DE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00D958E4-A547-8959-531B-A955F2EAE1D0}"/>
              </a:ext>
            </a:extLst>
          </p:cNvPr>
          <p:cNvCxnSpPr>
            <a:cxnSpLocks/>
          </p:cNvCxnSpPr>
          <p:nvPr/>
        </p:nvCxnSpPr>
        <p:spPr>
          <a:xfrm flipV="1">
            <a:off x="661492" y="2479220"/>
            <a:ext cx="0" cy="108275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35262848-D65B-672D-43D6-7B3FD6175A6D}"/>
              </a:ext>
            </a:extLst>
          </p:cNvPr>
          <p:cNvCxnSpPr>
            <a:cxnSpLocks/>
          </p:cNvCxnSpPr>
          <p:nvPr/>
        </p:nvCxnSpPr>
        <p:spPr>
          <a:xfrm flipV="1">
            <a:off x="317154" y="2479220"/>
            <a:ext cx="0" cy="125076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9FE22FEF-536E-094C-86B1-E2BABF1C448B}"/>
              </a:ext>
            </a:extLst>
          </p:cNvPr>
          <p:cNvCxnSpPr>
            <a:cxnSpLocks/>
          </p:cNvCxnSpPr>
          <p:nvPr/>
        </p:nvCxnSpPr>
        <p:spPr>
          <a:xfrm flipV="1">
            <a:off x="157436" y="2662871"/>
            <a:ext cx="0" cy="106711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9" name="Gerade Verbindung 10">
            <a:extLst>
              <a:ext uri="{FF2B5EF4-FFF2-40B4-BE49-F238E27FC236}">
                <a16:creationId xmlns:a16="http://schemas.microsoft.com/office/drawing/2014/main" id="{9C686EE7-73D4-235C-6224-0D5A744AA9C6}"/>
              </a:ext>
            </a:extLst>
          </p:cNvPr>
          <p:cNvCxnSpPr>
            <a:cxnSpLocks/>
          </p:cNvCxnSpPr>
          <p:nvPr/>
        </p:nvCxnSpPr>
        <p:spPr>
          <a:xfrm>
            <a:off x="119336" y="2230937"/>
            <a:ext cx="179661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0" name="Gerade Verbindung 10">
            <a:extLst>
              <a:ext uri="{FF2B5EF4-FFF2-40B4-BE49-F238E27FC236}">
                <a16:creationId xmlns:a16="http://schemas.microsoft.com/office/drawing/2014/main" id="{6C389C4E-F96E-50A1-0FE5-B77743B5C1C3}"/>
              </a:ext>
            </a:extLst>
          </p:cNvPr>
          <p:cNvCxnSpPr>
            <a:cxnSpLocks/>
          </p:cNvCxnSpPr>
          <p:nvPr/>
        </p:nvCxnSpPr>
        <p:spPr>
          <a:xfrm>
            <a:off x="119336" y="1551769"/>
            <a:ext cx="179661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1" name="Gerade Verbindung 10">
            <a:extLst>
              <a:ext uri="{FF2B5EF4-FFF2-40B4-BE49-F238E27FC236}">
                <a16:creationId xmlns:a16="http://schemas.microsoft.com/office/drawing/2014/main" id="{DC3191EC-EC74-F444-CD29-24A42B1CFDDC}"/>
              </a:ext>
            </a:extLst>
          </p:cNvPr>
          <p:cNvCxnSpPr>
            <a:cxnSpLocks/>
          </p:cNvCxnSpPr>
          <p:nvPr/>
        </p:nvCxnSpPr>
        <p:spPr>
          <a:xfrm>
            <a:off x="119336" y="1704919"/>
            <a:ext cx="179661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2" name="Gerade Verbindung 10">
            <a:extLst>
              <a:ext uri="{FF2B5EF4-FFF2-40B4-BE49-F238E27FC236}">
                <a16:creationId xmlns:a16="http://schemas.microsoft.com/office/drawing/2014/main" id="{AC2FA941-2B77-F150-EB92-7097EE350A5E}"/>
              </a:ext>
            </a:extLst>
          </p:cNvPr>
          <p:cNvCxnSpPr>
            <a:cxnSpLocks/>
          </p:cNvCxnSpPr>
          <p:nvPr/>
        </p:nvCxnSpPr>
        <p:spPr>
          <a:xfrm>
            <a:off x="119336" y="2646715"/>
            <a:ext cx="179661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3" name="Gerade Verbindung 10">
            <a:extLst>
              <a:ext uri="{FF2B5EF4-FFF2-40B4-BE49-F238E27FC236}">
                <a16:creationId xmlns:a16="http://schemas.microsoft.com/office/drawing/2014/main" id="{79946817-FF1A-6163-62EE-29A9B7F84F92}"/>
              </a:ext>
            </a:extLst>
          </p:cNvPr>
          <p:cNvCxnSpPr>
            <a:cxnSpLocks/>
          </p:cNvCxnSpPr>
          <p:nvPr/>
        </p:nvCxnSpPr>
        <p:spPr>
          <a:xfrm>
            <a:off x="119336" y="2479220"/>
            <a:ext cx="179661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4" name="Gerade Verbindung 10">
            <a:extLst>
              <a:ext uri="{FF2B5EF4-FFF2-40B4-BE49-F238E27FC236}">
                <a16:creationId xmlns:a16="http://schemas.microsoft.com/office/drawing/2014/main" id="{3088A70B-B76C-3A9A-2210-D0FC6A93BC1C}"/>
              </a:ext>
            </a:extLst>
          </p:cNvPr>
          <p:cNvCxnSpPr>
            <a:cxnSpLocks/>
          </p:cNvCxnSpPr>
          <p:nvPr/>
        </p:nvCxnSpPr>
        <p:spPr>
          <a:xfrm>
            <a:off x="119336" y="3729982"/>
            <a:ext cx="179661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5" name="Gerade Verbindung 10">
            <a:extLst>
              <a:ext uri="{FF2B5EF4-FFF2-40B4-BE49-F238E27FC236}">
                <a16:creationId xmlns:a16="http://schemas.microsoft.com/office/drawing/2014/main" id="{F0E7631A-BE30-D589-802B-85D36270D391}"/>
              </a:ext>
            </a:extLst>
          </p:cNvPr>
          <p:cNvCxnSpPr>
            <a:cxnSpLocks/>
          </p:cNvCxnSpPr>
          <p:nvPr/>
        </p:nvCxnSpPr>
        <p:spPr>
          <a:xfrm>
            <a:off x="119336" y="3562487"/>
            <a:ext cx="179661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6CCF1C47-46AA-993C-D1DF-1824FD77D486}"/>
              </a:ext>
            </a:extLst>
          </p:cNvPr>
          <p:cNvCxnSpPr>
            <a:cxnSpLocks/>
          </p:cNvCxnSpPr>
          <p:nvPr/>
        </p:nvCxnSpPr>
        <p:spPr>
          <a:xfrm flipV="1">
            <a:off x="479376" y="2646715"/>
            <a:ext cx="0" cy="91526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3277FA19-B0EE-D202-F3FE-D5A05CEFDD18}"/>
              </a:ext>
            </a:extLst>
          </p:cNvPr>
          <p:cNvCxnSpPr>
            <a:cxnSpLocks/>
          </p:cNvCxnSpPr>
          <p:nvPr/>
        </p:nvCxnSpPr>
        <p:spPr>
          <a:xfrm flipV="1">
            <a:off x="978175" y="2230937"/>
            <a:ext cx="0" cy="1499045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E268066D-F012-FB0E-AB38-99EF86BE5C9F}"/>
              </a:ext>
            </a:extLst>
          </p:cNvPr>
          <p:cNvCxnSpPr>
            <a:cxnSpLocks/>
          </p:cNvCxnSpPr>
          <p:nvPr/>
        </p:nvCxnSpPr>
        <p:spPr>
          <a:xfrm flipV="1">
            <a:off x="1161356" y="2230937"/>
            <a:ext cx="0" cy="1331039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123F8F9D-DB6A-D01E-4DB1-42CB4B80B388}"/>
              </a:ext>
            </a:extLst>
          </p:cNvPr>
          <p:cNvCxnSpPr>
            <a:cxnSpLocks/>
          </p:cNvCxnSpPr>
          <p:nvPr/>
        </p:nvCxnSpPr>
        <p:spPr>
          <a:xfrm flipV="1">
            <a:off x="1487488" y="1704919"/>
            <a:ext cx="0" cy="2024258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0A9ECD61-5591-3A8C-DA14-8181CC0B9128}"/>
              </a:ext>
            </a:extLst>
          </p:cNvPr>
          <p:cNvCxnSpPr>
            <a:cxnSpLocks/>
          </p:cNvCxnSpPr>
          <p:nvPr/>
        </p:nvCxnSpPr>
        <p:spPr>
          <a:xfrm flipV="1">
            <a:off x="1667124" y="1551769"/>
            <a:ext cx="0" cy="2178213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64564B8B-F7CF-AE40-0704-ED8654DCC60C}"/>
              </a:ext>
            </a:extLst>
          </p:cNvPr>
          <p:cNvCxnSpPr>
            <a:cxnSpLocks/>
          </p:cNvCxnSpPr>
          <p:nvPr/>
        </p:nvCxnSpPr>
        <p:spPr>
          <a:xfrm flipV="1">
            <a:off x="1847528" y="1551769"/>
            <a:ext cx="0" cy="2010207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B4B14705-E7A9-4FB7-8EAF-1E07F9A43918}"/>
              </a:ext>
            </a:extLst>
          </p:cNvPr>
          <p:cNvSpPr txBox="1"/>
          <p:nvPr/>
        </p:nvSpPr>
        <p:spPr>
          <a:xfrm>
            <a:off x="9120336" y="6412686"/>
            <a:ext cx="2416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P. Müller (in </a:t>
            </a:r>
            <a:r>
              <a:rPr lang="de-DE" sz="1600" dirty="0" err="1"/>
              <a:t>preparation</a:t>
            </a:r>
            <a:r>
              <a:rPr lang="de-DE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0679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56228B-7141-211A-67B5-6EBD72079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of </a:t>
            </a:r>
            <a:r>
              <a:rPr lang="en-US" baseline="30000" dirty="0"/>
              <a:t>13</a:t>
            </a:r>
            <a:r>
              <a:rPr lang="en-US" dirty="0"/>
              <a:t>C</a:t>
            </a:r>
            <a:r>
              <a:rPr lang="en-US" baseline="30000" dirty="0"/>
              <a:t>4+</a:t>
            </a:r>
            <a:r>
              <a:rPr lang="en-US" dirty="0"/>
              <a:t> Measurements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562484-1D24-84ED-BE67-29F10CE63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7696" y="1793398"/>
            <a:ext cx="2674733" cy="200822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C4F994A-0D64-1FC8-AD59-C73865890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02430" y="1753965"/>
            <a:ext cx="2674734" cy="200822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B89893E-94ED-6E25-026A-F750E6238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177165" y="1753965"/>
            <a:ext cx="2674734" cy="200822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8F25AC3-2C21-7229-BAAB-0ACFCC435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851900" y="1753965"/>
            <a:ext cx="2674734" cy="200822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9E724BF-2FA5-B61D-D36E-A9C17199CC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-11835" y="3981264"/>
            <a:ext cx="2674733" cy="20082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D3E9F21-6539-FB07-80E4-7AFDB0AC16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413980" y="3981264"/>
            <a:ext cx="2674734" cy="200822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2B7AF9A-178B-8753-5024-104D015643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839797" y="3981264"/>
            <a:ext cx="2674734" cy="20082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F15DAC6-0630-94F2-36E1-DAF864FE5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7265614" y="3981264"/>
            <a:ext cx="2674734" cy="200822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BBAD8A4-DF72-A71A-3B3C-D01A7E72A0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9691431" y="3981264"/>
            <a:ext cx="2674734" cy="200822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D1320E7-1795-4CE4-97E1-3FC13754497C}"/>
              </a:ext>
            </a:extLst>
          </p:cNvPr>
          <p:cNvSpPr txBox="1"/>
          <p:nvPr/>
        </p:nvSpPr>
        <p:spPr>
          <a:xfrm>
            <a:off x="9120336" y="6412686"/>
            <a:ext cx="2416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P. Müller (in </a:t>
            </a:r>
            <a:r>
              <a:rPr lang="de-DE" sz="1600" dirty="0" err="1"/>
              <a:t>preparation</a:t>
            </a:r>
            <a:r>
              <a:rPr lang="de-DE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81107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54AA23-1091-FACD-BD9D-7F03D7C4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Hyperfine Structure in </a:t>
            </a:r>
            <a:r>
              <a:rPr lang="en-US" baseline="30000" dirty="0"/>
              <a:t>13</a:t>
            </a:r>
            <a:r>
              <a:rPr lang="en-US" dirty="0"/>
              <a:t>C</a:t>
            </a:r>
            <a:r>
              <a:rPr lang="en-US" baseline="30000" dirty="0"/>
              <a:t>4+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99647EC-F376-FAC2-BA1F-6737F6D399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96688" y="1052736"/>
            <a:ext cx="9612936" cy="48064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F963C7F3-9BB2-6C64-6BB9-FA84A98B11D4}"/>
                  </a:ext>
                </a:extLst>
              </p:cNvPr>
              <p:cNvSpPr txBox="1"/>
              <p:nvPr/>
            </p:nvSpPr>
            <p:spPr>
              <a:xfrm>
                <a:off x="9206268" y="2366821"/>
                <a:ext cx="3024336" cy="2099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000" dirty="0"/>
                  <a:t>Use center of gravity to </a:t>
                </a:r>
                <a:r>
                  <a:rPr lang="en-US" sz="2000" b="1" dirty="0"/>
                  <a:t>determine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b="1" i="1"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de-DE" sz="2000" b="1" i="1">
                                <a:latin typeface="Cambria Math" panose="02040503050406030204" pitchFamily="18" charset="0"/>
                              </a:rPr>
                              <m:t>²</m:t>
                            </m:r>
                          </m:e>
                        </m:d>
                      </m:e>
                      <m:sup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</m:sSup>
                  </m:oMath>
                </a14:m>
                <a:endParaRPr lang="en-US" sz="2000" b="1" dirty="0"/>
              </a:p>
              <a:p>
                <a:pPr marL="457200" indent="-4572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000" b="1" dirty="0"/>
              </a:p>
              <a:p>
                <a:r>
                  <a:rPr lang="en-US" sz="2000" dirty="0"/>
                  <a:t>Use HFS mixing to benchmark magnetic field calculations</a:t>
                </a: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F963C7F3-9BB2-6C64-6BB9-FA84A98B1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6268" y="2366821"/>
                <a:ext cx="3024336" cy="2099870"/>
              </a:xfrm>
              <a:prstGeom prst="rect">
                <a:avLst/>
              </a:prstGeom>
              <a:blipFill>
                <a:blip r:embed="rId4"/>
                <a:stretch>
                  <a:fillRect l="-2016" t="-1159" b="-43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F4F5854A-D53D-A7D2-6F44-C27D3FF13A01}"/>
              </a:ext>
            </a:extLst>
          </p:cNvPr>
          <p:cNvSpPr txBox="1"/>
          <p:nvPr/>
        </p:nvSpPr>
        <p:spPr>
          <a:xfrm>
            <a:off x="841548" y="5859204"/>
            <a:ext cx="52544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Mixed HFS </a:t>
            </a:r>
            <a:r>
              <a:rPr lang="de-DE" sz="1400" dirty="0" err="1"/>
              <a:t>calculated</a:t>
            </a:r>
            <a:r>
              <a:rPr lang="de-DE" sz="1400" dirty="0"/>
              <a:t> </a:t>
            </a:r>
            <a:r>
              <a:rPr lang="de-DE" sz="1400" dirty="0" err="1"/>
              <a:t>using</a:t>
            </a:r>
            <a:r>
              <a:rPr lang="de-DE" sz="1400" dirty="0"/>
              <a:t> </a:t>
            </a:r>
            <a:r>
              <a:rPr lang="de-DE" sz="1400" dirty="0" err="1"/>
              <a:t>matrix</a:t>
            </a:r>
            <a:r>
              <a:rPr lang="de-DE" sz="1400" dirty="0"/>
              <a:t> </a:t>
            </a:r>
            <a:r>
              <a:rPr lang="de-DE" sz="1400" dirty="0" err="1"/>
              <a:t>elements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endParaRPr lang="de-DE" sz="1400" dirty="0"/>
          </a:p>
          <a:p>
            <a:r>
              <a:rPr lang="de-DE" sz="1400" dirty="0"/>
              <a:t>Johnson et al.,</a:t>
            </a:r>
            <a:r>
              <a:rPr lang="en-US" sz="1400" dirty="0"/>
              <a:t> Phys. Rev. A </a:t>
            </a:r>
            <a:r>
              <a:rPr lang="en-US" sz="1400" b="1" dirty="0"/>
              <a:t>55</a:t>
            </a:r>
            <a:r>
              <a:rPr lang="en-US" sz="1400" dirty="0"/>
              <a:t>, 2728 (1997)</a:t>
            </a:r>
            <a:r>
              <a:rPr lang="de-DE" sz="1400" dirty="0"/>
              <a:t> </a:t>
            </a:r>
          </a:p>
          <a:p>
            <a:r>
              <a:rPr lang="de-DE" sz="1400" dirty="0">
                <a:solidFill>
                  <a:schemeClr val="accent6"/>
                </a:solidFill>
              </a:rPr>
              <a:t>https://journals.aps.org/pra/abstract/10.1103/PhysRevA.55.2728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7546DC-B26F-4AF6-837B-705C0093AA61}"/>
              </a:ext>
            </a:extLst>
          </p:cNvPr>
          <p:cNvSpPr txBox="1"/>
          <p:nvPr/>
        </p:nvSpPr>
        <p:spPr>
          <a:xfrm>
            <a:off x="9120336" y="6412686"/>
            <a:ext cx="2416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P. Müller (in </a:t>
            </a:r>
            <a:r>
              <a:rPr lang="de-DE" sz="1600" dirty="0" err="1"/>
              <a:t>preparation</a:t>
            </a:r>
            <a:r>
              <a:rPr lang="de-DE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28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0D5C1F-D69C-4BA7-A976-F1715A9A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The „</a:t>
            </a:r>
            <a:r>
              <a:rPr lang="de-DE" dirty="0" err="1">
                <a:latin typeface="+mj-lt"/>
              </a:rPr>
              <a:t>Tragedy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of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Boron</a:t>
            </a:r>
            <a:r>
              <a:rPr lang="de-DE" dirty="0">
                <a:latin typeface="+mj-lt"/>
              </a:rPr>
              <a:t>“: Reference Radii</a:t>
            </a:r>
            <a:endParaRPr lang="en-US" dirty="0">
              <a:latin typeface="+mj-lt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FB92EC2-6BB3-4273-83AC-8BB0E2AE8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6540" y="1196752"/>
            <a:ext cx="5291358" cy="4479925"/>
          </a:xfr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81B620B-D7FE-4D71-899A-5FBDC152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5" y="1340767"/>
            <a:ext cx="6847205" cy="498398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561929" y="5903893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[1] </a:t>
            </a:r>
            <a:r>
              <a:rPr lang="de-DE" sz="1400" dirty="0" err="1">
                <a:solidFill>
                  <a:srgbClr val="FF0000"/>
                </a:solidFill>
              </a:rPr>
              <a:t>Stovall</a:t>
            </a:r>
            <a:r>
              <a:rPr lang="de-DE" sz="1400" dirty="0">
                <a:solidFill>
                  <a:srgbClr val="FF0000"/>
                </a:solidFill>
              </a:rPr>
              <a:t>, </a:t>
            </a:r>
            <a:r>
              <a:rPr lang="de-DE" sz="1400" dirty="0" err="1">
                <a:solidFill>
                  <a:srgbClr val="FF0000"/>
                </a:solidFill>
              </a:rPr>
              <a:t>Nucl</a:t>
            </a:r>
            <a:r>
              <a:rPr lang="de-DE" sz="1400" dirty="0">
                <a:solidFill>
                  <a:srgbClr val="FF0000"/>
                </a:solidFill>
              </a:rPr>
              <a:t>. Phys. 86, 225 (1966)</a:t>
            </a:r>
          </a:p>
          <a:p>
            <a:r>
              <a:rPr lang="de-DE" sz="1400" dirty="0">
                <a:solidFill>
                  <a:srgbClr val="FF0000"/>
                </a:solidFill>
              </a:rPr>
              <a:t>[2] </a:t>
            </a:r>
            <a:r>
              <a:rPr lang="de-DE" sz="1400" dirty="0" err="1">
                <a:solidFill>
                  <a:srgbClr val="FF0000"/>
                </a:solidFill>
              </a:rPr>
              <a:t>Cichocki</a:t>
            </a:r>
            <a:r>
              <a:rPr lang="de-DE" sz="1400" dirty="0">
                <a:solidFill>
                  <a:srgbClr val="FF0000"/>
                </a:solidFill>
              </a:rPr>
              <a:t> et al., PRC 51, 2406 (1995)</a:t>
            </a:r>
          </a:p>
          <a:p>
            <a:r>
              <a:rPr lang="de-DE" sz="1400" dirty="0">
                <a:solidFill>
                  <a:srgbClr val="2818FC"/>
                </a:solidFill>
              </a:rPr>
              <a:t>[3] Schaller </a:t>
            </a:r>
            <a:r>
              <a:rPr lang="de-DE" sz="1400" i="1" dirty="0">
                <a:solidFill>
                  <a:srgbClr val="2818FC"/>
                </a:solidFill>
              </a:rPr>
              <a:t>et al</a:t>
            </a:r>
            <a:r>
              <a:rPr lang="de-DE" sz="1400" dirty="0">
                <a:solidFill>
                  <a:srgbClr val="2818FC"/>
                </a:solidFill>
              </a:rPr>
              <a:t>., </a:t>
            </a:r>
            <a:r>
              <a:rPr lang="de-DE" sz="1400" dirty="0" err="1">
                <a:solidFill>
                  <a:srgbClr val="2818FC"/>
                </a:solidFill>
              </a:rPr>
              <a:t>Nucl</a:t>
            </a:r>
            <a:r>
              <a:rPr lang="de-DE" sz="1400" dirty="0">
                <a:solidFill>
                  <a:srgbClr val="2818FC"/>
                </a:solidFill>
              </a:rPr>
              <a:t>. Phys. A 343, 333 (1980)</a:t>
            </a:r>
          </a:p>
          <a:p>
            <a:r>
              <a:rPr lang="de-DE" sz="1400" dirty="0">
                <a:solidFill>
                  <a:srgbClr val="2818FC"/>
                </a:solidFill>
              </a:rPr>
              <a:t>[4] </a:t>
            </a:r>
            <a:r>
              <a:rPr lang="de-DE" sz="1400" dirty="0" err="1">
                <a:solidFill>
                  <a:srgbClr val="2818FC"/>
                </a:solidFill>
              </a:rPr>
              <a:t>Olin</a:t>
            </a:r>
            <a:r>
              <a:rPr lang="de-DE" sz="1400" dirty="0">
                <a:solidFill>
                  <a:srgbClr val="2818FC"/>
                </a:solidFill>
              </a:rPr>
              <a:t> </a:t>
            </a:r>
            <a:r>
              <a:rPr lang="de-DE" sz="1400" i="1" dirty="0">
                <a:solidFill>
                  <a:srgbClr val="2818FC"/>
                </a:solidFill>
              </a:rPr>
              <a:t>et al</a:t>
            </a:r>
            <a:r>
              <a:rPr lang="de-DE" sz="1400" dirty="0">
                <a:solidFill>
                  <a:srgbClr val="2818FC"/>
                </a:solidFill>
              </a:rPr>
              <a:t>., </a:t>
            </a:r>
            <a:r>
              <a:rPr lang="de-DE" sz="1400" dirty="0" err="1">
                <a:solidFill>
                  <a:srgbClr val="2818FC"/>
                </a:solidFill>
              </a:rPr>
              <a:t>Nucl</a:t>
            </a:r>
            <a:r>
              <a:rPr lang="de-DE" sz="1400" dirty="0">
                <a:solidFill>
                  <a:srgbClr val="2818FC"/>
                </a:solidFill>
              </a:rPr>
              <a:t> </a:t>
            </a:r>
            <a:r>
              <a:rPr lang="de-DE" sz="1400" dirty="0" err="1">
                <a:solidFill>
                  <a:srgbClr val="2818FC"/>
                </a:solidFill>
              </a:rPr>
              <a:t>Phys</a:t>
            </a:r>
            <a:r>
              <a:rPr lang="de-DE" sz="1400" dirty="0">
                <a:solidFill>
                  <a:srgbClr val="2818FC"/>
                </a:solidFill>
              </a:rPr>
              <a:t> A 360, 426 (1981)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1801508" y="13407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25581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339" y="189528"/>
            <a:ext cx="9481053" cy="838200"/>
          </a:xfrm>
        </p:spPr>
        <p:txBody>
          <a:bodyPr/>
          <a:lstStyle/>
          <a:p>
            <a:r>
              <a:rPr lang="de-DE" dirty="0"/>
              <a:t>The COALA Laser System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1581938"/>
            <a:ext cx="8841709" cy="463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072331" y="2180862"/>
            <a:ext cx="2930482" cy="370287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sz="2133" b="1" dirty="0" err="1"/>
              <a:t>Ti:Sa</a:t>
            </a:r>
            <a:r>
              <a:rPr lang="de-DE" sz="2133" dirty="0"/>
              <a:t> (670 – 1000nm)</a:t>
            </a:r>
          </a:p>
          <a:p>
            <a:r>
              <a:rPr lang="de-DE" sz="2133" dirty="0"/>
              <a:t>+ </a:t>
            </a:r>
            <a:r>
              <a:rPr lang="de-DE" sz="2133" b="1" dirty="0"/>
              <a:t>WT</a:t>
            </a:r>
            <a:r>
              <a:rPr lang="de-DE" sz="2133" dirty="0"/>
              <a:t> (335 – 500 nm) </a:t>
            </a:r>
          </a:p>
          <a:p>
            <a:r>
              <a:rPr lang="de-DE" sz="2133" dirty="0"/>
              <a:t>+ </a:t>
            </a:r>
            <a:r>
              <a:rPr lang="de-DE" sz="2133" b="1" dirty="0"/>
              <a:t>WT</a:t>
            </a:r>
            <a:r>
              <a:rPr lang="de-DE" sz="2133" dirty="0"/>
              <a:t> (220 – 250 nm)</a:t>
            </a:r>
          </a:p>
          <a:p>
            <a:endParaRPr lang="de-DE" sz="2133" dirty="0"/>
          </a:p>
          <a:p>
            <a:endParaRPr lang="de-DE" sz="2133" dirty="0"/>
          </a:p>
          <a:p>
            <a:r>
              <a:rPr lang="de-DE" sz="2133" u="sng" dirty="0"/>
              <a:t>New</a:t>
            </a:r>
            <a:r>
              <a:rPr lang="de-DE" sz="2133" dirty="0"/>
              <a:t>:</a:t>
            </a:r>
          </a:p>
          <a:p>
            <a:r>
              <a:rPr lang="de-DE" sz="2133" b="1" dirty="0" err="1"/>
              <a:t>Ti:Sa</a:t>
            </a:r>
            <a:r>
              <a:rPr lang="de-DE" sz="2133" b="1" dirty="0"/>
              <a:t> </a:t>
            </a:r>
            <a:r>
              <a:rPr lang="de-DE" sz="2133" dirty="0"/>
              <a:t>(670 – 1000 nm)</a:t>
            </a:r>
          </a:p>
          <a:p>
            <a:r>
              <a:rPr lang="de-DE" sz="2133" dirty="0"/>
              <a:t>+ </a:t>
            </a:r>
            <a:r>
              <a:rPr lang="de-DE" sz="2133" b="1" dirty="0" err="1"/>
              <a:t>MixTrain</a:t>
            </a:r>
            <a:endParaRPr lang="de-DE" sz="2133" b="1" dirty="0"/>
          </a:p>
          <a:p>
            <a:r>
              <a:rPr lang="de-DE" sz="2133" dirty="0"/>
              <a:t>(480 – 600 nm)</a:t>
            </a:r>
          </a:p>
          <a:p>
            <a:r>
              <a:rPr lang="de-DE" sz="2133" dirty="0"/>
              <a:t>+ </a:t>
            </a:r>
            <a:r>
              <a:rPr lang="de-DE" sz="2133" b="1" dirty="0"/>
              <a:t>WT </a:t>
            </a:r>
            <a:r>
              <a:rPr lang="de-DE" sz="2133" dirty="0"/>
              <a:t>(240 – 300 nm)</a:t>
            </a:r>
            <a:endParaRPr lang="de-DE" sz="2133" b="1" dirty="0"/>
          </a:p>
          <a:p>
            <a:endParaRPr lang="de-DE" sz="2133" dirty="0"/>
          </a:p>
        </p:txBody>
      </p:sp>
    </p:spTree>
    <p:extLst>
      <p:ext uri="{BB962C8B-B14F-4D97-AF65-F5344CB8AC3E}">
        <p14:creationId xmlns:p14="http://schemas.microsoft.com/office/powerpoint/2010/main" val="19049209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1E9538B2-29E5-4AB0-B807-27B66BAA94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66" b="-1"/>
          <a:stretch/>
        </p:blipFill>
        <p:spPr>
          <a:xfrm>
            <a:off x="6428311" y="4510454"/>
            <a:ext cx="5740599" cy="237913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5EB7C0A-DC32-9893-E6B9-C4E5C57D4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1" y="1607197"/>
            <a:ext cx="5472608" cy="506216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46BA32F-0825-B449-6E7E-E3357C200B45}"/>
              </a:ext>
            </a:extLst>
          </p:cNvPr>
          <p:cNvSpPr txBox="1"/>
          <p:nvPr/>
        </p:nvSpPr>
        <p:spPr>
          <a:xfrm>
            <a:off x="4439816" y="6257532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/>
              <a:t>Ion source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3029354A-86B6-49E1-B890-0A08B8560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Production</a:t>
            </a:r>
            <a:r>
              <a:rPr lang="de-DE" dirty="0"/>
              <a:t> and </a:t>
            </a:r>
            <a:r>
              <a:rPr lang="de-DE" dirty="0" err="1"/>
              <a:t>Extraction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</a:t>
            </a:r>
            <a:r>
              <a:rPr lang="de-DE" baseline="30000" dirty="0"/>
              <a:t>4+</a:t>
            </a:r>
            <a:r>
              <a:rPr lang="de-DE" dirty="0"/>
              <a:t> Ions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20A038D-60FA-4081-AEFD-964FAFF643C8}"/>
              </a:ext>
            </a:extLst>
          </p:cNvPr>
          <p:cNvSpPr txBox="1"/>
          <p:nvPr/>
        </p:nvSpPr>
        <p:spPr>
          <a:xfrm>
            <a:off x="275493" y="1124112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Electron</a:t>
            </a:r>
            <a:r>
              <a:rPr lang="de-DE" dirty="0"/>
              <a:t> Beam </a:t>
            </a:r>
            <a:r>
              <a:rPr lang="de-DE" dirty="0" err="1"/>
              <a:t>ion</a:t>
            </a:r>
            <a:r>
              <a:rPr lang="de-DE" dirty="0"/>
              <a:t> Source (EBIS):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E96EDAB-851D-4267-9757-DF3879F941F0}"/>
              </a:ext>
            </a:extLst>
          </p:cNvPr>
          <p:cNvGrpSpPr/>
          <p:nvPr/>
        </p:nvGrpSpPr>
        <p:grpSpPr>
          <a:xfrm>
            <a:off x="6025968" y="1124112"/>
            <a:ext cx="5542640" cy="3083333"/>
            <a:chOff x="6025968" y="1124112"/>
            <a:chExt cx="5542640" cy="3083333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6C1FC728-F066-431D-BD60-FAF6A1029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2903" y="1124112"/>
              <a:ext cx="5095705" cy="3083333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8996A89-8906-4EFF-AC6B-BCBDB038B809}"/>
                </a:ext>
              </a:extLst>
            </p:cNvPr>
            <p:cNvSpPr txBox="1"/>
            <p:nvPr/>
          </p:nvSpPr>
          <p:spPr>
            <a:xfrm rot="16200000">
              <a:off x="5619126" y="2379183"/>
              <a:ext cx="12137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/>
                <a:t>PULSED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2A8B0FE3-8B49-48A5-95B7-600A9619D3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29" t="1752" r="19664" b="88486"/>
          <a:stretch/>
        </p:blipFill>
        <p:spPr>
          <a:xfrm>
            <a:off x="8040215" y="4221088"/>
            <a:ext cx="3096345" cy="26201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DB650BE-AEBC-4A60-A178-2E07A8D8D37B}"/>
              </a:ext>
            </a:extLst>
          </p:cNvPr>
          <p:cNvSpPr txBox="1"/>
          <p:nvPr/>
        </p:nvSpPr>
        <p:spPr>
          <a:xfrm rot="16200000">
            <a:off x="5270473" y="5127767"/>
            <a:ext cx="1911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CONTINUOUS</a:t>
            </a:r>
          </a:p>
        </p:txBody>
      </p:sp>
      <p:pic>
        <p:nvPicPr>
          <p:cNvPr id="23" name="Grafik 22" descr="\documentclass{article}&#10;\usepackage{amsmath}&#10;\usepackage{amssymb}&#10;\usepackage{revsymb}&#10;\usepackage{mathtools}&#10;\usepackage[dvipsnames]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green}{&#10;\begin{eqnarray*}&#10;U_{\mathrm{B} 1} \leq U_{\mathrm{A}}&#10;\end{eqnarray*}&#10;}&#10;\end{document}&#10;" title="IguanaTex Bitmap Display">
            <a:extLst>
              <a:ext uri="{FF2B5EF4-FFF2-40B4-BE49-F238E27FC236}">
                <a16:creationId xmlns:a16="http://schemas.microsoft.com/office/drawing/2014/main" id="{ED0206B8-B006-4284-A18D-6CF2C9A498A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579" y="4858074"/>
            <a:ext cx="666616" cy="132435"/>
          </a:xfrm>
          <a:prstGeom prst="rect">
            <a:avLst/>
          </a:prstGeom>
        </p:spPr>
      </p:pic>
      <p:pic>
        <p:nvPicPr>
          <p:cNvPr id="21" name="Grafik 20" descr="\documentclass{article}&#10;\usepackage{amsmath}&#10;\usepackage{amssymb}&#10;\usepackage{revsymb}&#10;\usepackage{mathtools}&#10;\usepackage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blue}{&#10;\begin{eqnarray*}&#10;U_0&gt;U_{\mathrm{B} 1} &gt; U_{\mathrm{A}}&#10;\end{eqnarray*}&#10;}&#10;\end{document}&#10;" title="IguanaTex Bitmap Display">
            <a:extLst>
              <a:ext uri="{FF2B5EF4-FFF2-40B4-BE49-F238E27FC236}">
                <a16:creationId xmlns:a16="http://schemas.microsoft.com/office/drawing/2014/main" id="{65AB7CE6-076F-4EC3-81B8-3B5B76B74D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774" y="4631333"/>
            <a:ext cx="1201001" cy="1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7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C71483-8659-41A6-906E-F7FD51CD8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Spectroscopy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Pulsed</a:t>
            </a:r>
            <a:r>
              <a:rPr lang="de-DE" dirty="0"/>
              <a:t> </a:t>
            </a:r>
            <a:r>
              <a:rPr lang="de-DE" dirty="0" err="1"/>
              <a:t>Extraction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EBIS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6611EE-B333-423E-98CE-62B06A406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163848"/>
            <a:ext cx="7041313" cy="5557512"/>
          </a:xfrm>
          <a:prstGeom prst="rect">
            <a:avLst/>
          </a:prstGeo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5E203B42-A1F5-4E6B-9BB2-E6A21CD6BB55}"/>
              </a:ext>
            </a:extLst>
          </p:cNvPr>
          <p:cNvCxnSpPr/>
          <p:nvPr/>
        </p:nvCxnSpPr>
        <p:spPr>
          <a:xfrm>
            <a:off x="4439816" y="5373216"/>
            <a:ext cx="208823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7CA9570B-EF5D-4948-B52E-4AE643B2B50D}"/>
              </a:ext>
            </a:extLst>
          </p:cNvPr>
          <p:cNvSpPr txBox="1"/>
          <p:nvPr/>
        </p:nvSpPr>
        <p:spPr>
          <a:xfrm>
            <a:off x="4439817" y="4797152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Optimization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extraction</a:t>
            </a:r>
            <a:r>
              <a:rPr lang="de-DE" sz="1400" dirty="0"/>
              <a:t> </a:t>
            </a:r>
            <a:r>
              <a:rPr lang="de-DE" sz="1400" dirty="0" err="1"/>
              <a:t>parameters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473284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2C0C6F-E37C-42AE-8014-61D5BD040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….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38C61F0-2518-40CD-BC4B-80F5C34AB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6" r="6216"/>
          <a:stretch/>
        </p:blipFill>
        <p:spPr>
          <a:xfrm>
            <a:off x="7189396" y="1362917"/>
            <a:ext cx="4307204" cy="357825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805A0B2-3B28-4B2F-94DF-EE751AFCFD1B}"/>
              </a:ext>
            </a:extLst>
          </p:cNvPr>
          <p:cNvSpPr txBox="1"/>
          <p:nvPr/>
        </p:nvSpPr>
        <p:spPr>
          <a:xfrm>
            <a:off x="7115392" y="5217688"/>
            <a:ext cx="372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Giersch Outstanding Thesis Award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83330B-4DF3-4703-8C88-95DD6594E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r="5446"/>
          <a:stretch/>
        </p:blipFill>
        <p:spPr>
          <a:xfrm>
            <a:off x="3359696" y="2024363"/>
            <a:ext cx="3528392" cy="339262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6F0FB5B-7DEA-4B6E-8B0C-A318DAEF9350}"/>
              </a:ext>
            </a:extLst>
          </p:cNvPr>
          <p:cNvSpPr txBox="1"/>
          <p:nvPr/>
        </p:nvSpPr>
        <p:spPr>
          <a:xfrm>
            <a:off x="3503558" y="5429779"/>
            <a:ext cx="338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Installation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switchyard‘s</a:t>
            </a:r>
            <a:r>
              <a:rPr lang="de-DE" dirty="0"/>
              <a:t> </a:t>
            </a:r>
            <a:r>
              <a:rPr lang="de-DE" dirty="0" err="1"/>
              <a:t>diagnosis</a:t>
            </a:r>
            <a:r>
              <a:rPr lang="de-DE" dirty="0"/>
              <a:t> </a:t>
            </a:r>
            <a:r>
              <a:rPr lang="de-DE" dirty="0" err="1"/>
              <a:t>tower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A2CC59D-2454-4B71-9F88-33580041FC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6"/>
          <a:stretch/>
        </p:blipFill>
        <p:spPr>
          <a:xfrm>
            <a:off x="119336" y="1455727"/>
            <a:ext cx="3044632" cy="339262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4D0A53C-52CA-4EEF-92EE-6B8CCA774B56}"/>
              </a:ext>
            </a:extLst>
          </p:cNvPr>
          <p:cNvSpPr txBox="1"/>
          <p:nvPr/>
        </p:nvSpPr>
        <p:spPr>
          <a:xfrm>
            <a:off x="119336" y="48483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28.10.2019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7363815-82FB-4D80-B66B-B40D1058E039}"/>
              </a:ext>
            </a:extLst>
          </p:cNvPr>
          <p:cNvSpPr txBox="1"/>
          <p:nvPr/>
        </p:nvSpPr>
        <p:spPr>
          <a:xfrm>
            <a:off x="127558" y="5110584"/>
            <a:ext cx="290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Giersch Excellence Grant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his</a:t>
            </a:r>
            <a:r>
              <a:rPr lang="de-DE" dirty="0"/>
              <a:t> Ba</a:t>
            </a:r>
            <a:r>
              <a:rPr lang="de-DE" baseline="30000" dirty="0"/>
              <a:t>+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67C998D-AC66-402A-B558-EF644CA67D8D}"/>
              </a:ext>
            </a:extLst>
          </p:cNvPr>
          <p:cNvSpPr txBox="1"/>
          <p:nvPr/>
        </p:nvSpPr>
        <p:spPr>
          <a:xfrm>
            <a:off x="7115392" y="495704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30.10.2023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9606FB9-2228-416C-95E3-13AB9D1F7596}"/>
              </a:ext>
            </a:extLst>
          </p:cNvPr>
          <p:cNvSpPr/>
          <p:nvPr/>
        </p:nvSpPr>
        <p:spPr>
          <a:xfrm>
            <a:off x="263352" y="1079529"/>
            <a:ext cx="2302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/>
              <a:t>Phillip </a:t>
            </a:r>
            <a:r>
              <a:rPr lang="de-DE" sz="2400" b="1" dirty="0" err="1"/>
              <a:t>Imgram</a:t>
            </a:r>
            <a:endParaRPr lang="de-DE" sz="2400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B103EB2-8BAC-432A-83EF-31011069793B}"/>
              </a:ext>
            </a:extLst>
          </p:cNvPr>
          <p:cNvSpPr txBox="1"/>
          <p:nvPr/>
        </p:nvSpPr>
        <p:spPr>
          <a:xfrm>
            <a:off x="479376" y="6116727"/>
            <a:ext cx="10076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Phillip </a:t>
            </a:r>
            <a:r>
              <a:rPr lang="de-DE" b="1" dirty="0" err="1"/>
              <a:t>has</a:t>
            </a:r>
            <a:r>
              <a:rPr lang="de-DE" b="1" dirty="0"/>
              <a:t> </a:t>
            </a:r>
            <a:r>
              <a:rPr lang="de-DE" b="1" dirty="0" err="1"/>
              <a:t>been</a:t>
            </a:r>
            <a:r>
              <a:rPr lang="de-DE" b="1" dirty="0"/>
              <a:t> </a:t>
            </a:r>
            <a:r>
              <a:rPr lang="de-DE" b="1" dirty="0" err="1"/>
              <a:t>selected</a:t>
            </a:r>
            <a:r>
              <a:rPr lang="de-DE" b="1" dirty="0"/>
              <a:t> </a:t>
            </a:r>
            <a:r>
              <a:rPr lang="de-DE" b="1" dirty="0" err="1"/>
              <a:t>as</a:t>
            </a:r>
            <a:r>
              <a:rPr lang="de-DE" b="1" dirty="0"/>
              <a:t> </a:t>
            </a:r>
            <a:r>
              <a:rPr lang="de-DE" b="1" dirty="0" err="1"/>
              <a:t>one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four</a:t>
            </a:r>
            <a:r>
              <a:rPr lang="de-DE" b="1" dirty="0"/>
              <a:t> </a:t>
            </a:r>
            <a:r>
              <a:rPr lang="de-DE" b="1" dirty="0" err="1"/>
              <a:t>finalists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SMuK</a:t>
            </a:r>
            <a:r>
              <a:rPr lang="de-DE" b="1" dirty="0"/>
              <a:t> Dissertation Prize !</a:t>
            </a:r>
          </a:p>
          <a:p>
            <a:r>
              <a:rPr lang="de-DE" dirty="0"/>
              <a:t>Spring Meeting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German </a:t>
            </a:r>
            <a:r>
              <a:rPr lang="de-DE" dirty="0" err="1"/>
              <a:t>Physical</a:t>
            </a:r>
            <a:r>
              <a:rPr lang="de-DE" dirty="0"/>
              <a:t> Society (March 11</a:t>
            </a:r>
            <a:r>
              <a:rPr lang="de-DE" baseline="30000" dirty="0"/>
              <a:t>th</a:t>
            </a:r>
            <a:r>
              <a:rPr lang="de-DE" dirty="0"/>
              <a:t> 2024).  </a:t>
            </a:r>
          </a:p>
        </p:txBody>
      </p:sp>
    </p:spTree>
    <p:extLst>
      <p:ext uri="{BB962C8B-B14F-4D97-AF65-F5344CB8AC3E}">
        <p14:creationId xmlns:p14="http://schemas.microsoft.com/office/powerpoint/2010/main" val="191642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A7DD4C-5206-4E29-8263-A2C0560F8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….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0A0BA1B-F911-4D0D-99F2-9BFDF1D4F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5" y="3579260"/>
            <a:ext cx="3630136" cy="237002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99E428B-A5C8-4EBA-85A6-231DEBE64F17}"/>
              </a:ext>
            </a:extLst>
          </p:cNvPr>
          <p:cNvSpPr txBox="1"/>
          <p:nvPr/>
        </p:nvSpPr>
        <p:spPr>
          <a:xfrm>
            <a:off x="4187754" y="3720055"/>
            <a:ext cx="72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Kristian König </a:t>
            </a:r>
            <a:r>
              <a:rPr lang="de-DE" dirty="0" err="1"/>
              <a:t>built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original KOALA </a:t>
            </a:r>
            <a:r>
              <a:rPr lang="de-DE" dirty="0" err="1"/>
              <a:t>beamline</a:t>
            </a:r>
            <a:r>
              <a:rPr lang="de-DE" dirty="0"/>
              <a:t> and </a:t>
            </a:r>
            <a:r>
              <a:rPr lang="de-DE" dirty="0" err="1"/>
              <a:t>demonstrated</a:t>
            </a:r>
            <a:r>
              <a:rPr lang="de-DE" dirty="0"/>
              <a:t> high-</a:t>
            </a:r>
            <a:r>
              <a:rPr lang="de-DE" dirty="0" err="1"/>
              <a:t>voltage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at 5 ppm </a:t>
            </a:r>
            <a:r>
              <a:rPr lang="de-DE" dirty="0" err="1"/>
              <a:t>accuracy</a:t>
            </a:r>
            <a:r>
              <a:rPr lang="de-DE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0ABB252-BDCD-4F13-9E88-BE89AD083C6A}"/>
              </a:ext>
            </a:extLst>
          </p:cNvPr>
          <p:cNvSpPr txBox="1"/>
          <p:nvPr/>
        </p:nvSpPr>
        <p:spPr>
          <a:xfrm>
            <a:off x="4200475" y="4604935"/>
            <a:ext cx="4951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Giersch Outstanding Thesis Award</a:t>
            </a:r>
          </a:p>
          <a:p>
            <a:r>
              <a:rPr lang="de-DE" dirty="0"/>
              <a:t>GSI Doktorandenpreis</a:t>
            </a:r>
          </a:p>
          <a:p>
            <a:r>
              <a:rPr lang="de-DE" dirty="0"/>
              <a:t>Gerhard Herzberg Research Award</a:t>
            </a:r>
          </a:p>
          <a:p>
            <a:r>
              <a:rPr lang="de-DE" dirty="0"/>
              <a:t>Finalist in </a:t>
            </a:r>
            <a:r>
              <a:rPr lang="de-DE" dirty="0" err="1"/>
              <a:t>the</a:t>
            </a:r>
            <a:r>
              <a:rPr lang="de-DE" dirty="0"/>
              <a:t> SAMOP Dissertation Prize 2020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F6D2C1F-D05F-471C-B57E-D451CA2F725E}"/>
              </a:ext>
            </a:extLst>
          </p:cNvPr>
          <p:cNvSpPr txBox="1"/>
          <p:nvPr/>
        </p:nvSpPr>
        <p:spPr>
          <a:xfrm>
            <a:off x="155305" y="5982379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Jörg Krämer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0C10B35-BA8A-4792-85FA-2FE1B5BC72D4}"/>
              </a:ext>
            </a:extLst>
          </p:cNvPr>
          <p:cNvSpPr txBox="1"/>
          <p:nvPr/>
        </p:nvSpPr>
        <p:spPr>
          <a:xfrm>
            <a:off x="4229751" y="6028545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Postdoc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early</a:t>
            </a:r>
            <a:r>
              <a:rPr lang="de-DE" dirty="0"/>
              <a:t> </a:t>
            </a:r>
            <a:r>
              <a:rPr lang="de-DE" dirty="0" err="1"/>
              <a:t>phase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FEA4EE6-B193-4D0B-B931-45036C3465ED}"/>
              </a:ext>
            </a:extLst>
          </p:cNvPr>
          <p:cNvSpPr txBox="1"/>
          <p:nvPr/>
        </p:nvSpPr>
        <p:spPr>
          <a:xfrm>
            <a:off x="3721948" y="1194994"/>
            <a:ext cx="5761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Patrick Müller </a:t>
            </a:r>
            <a:r>
              <a:rPr lang="de-DE" dirty="0" err="1"/>
              <a:t>performed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aseline="30000" dirty="0"/>
              <a:t>13</a:t>
            </a:r>
            <a:r>
              <a:rPr lang="de-DE" dirty="0"/>
              <a:t>C</a:t>
            </a:r>
            <a:r>
              <a:rPr lang="de-DE" baseline="30000" dirty="0"/>
              <a:t>4+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C64A53F-690D-4640-9172-220EECEEF4AA}"/>
              </a:ext>
            </a:extLst>
          </p:cNvPr>
          <p:cNvSpPr txBox="1"/>
          <p:nvPr/>
        </p:nvSpPr>
        <p:spPr>
          <a:xfrm>
            <a:off x="3721948" y="1749290"/>
            <a:ext cx="5429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Gerhard-Herzberg-Master-Research Award 2021</a:t>
            </a:r>
          </a:p>
          <a:p>
            <a:r>
              <a:rPr lang="de-DE" b="1" dirty="0"/>
              <a:t>Giersch Excellence Grant 2022</a:t>
            </a:r>
          </a:p>
          <a:p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18E6A94-C210-4D33-8D71-C0C84182A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6" t="30870" r="18753" b="33430"/>
          <a:stretch/>
        </p:blipFill>
        <p:spPr>
          <a:xfrm>
            <a:off x="190907" y="1104865"/>
            <a:ext cx="3313242" cy="2448273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B3F1D76D-4517-4442-9CCA-5E8B8BE08D46}"/>
              </a:ext>
            </a:extLst>
          </p:cNvPr>
          <p:cNvSpPr txBox="1"/>
          <p:nvPr/>
        </p:nvSpPr>
        <p:spPr>
          <a:xfrm>
            <a:off x="3734641" y="2300096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Connected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and </a:t>
            </a:r>
            <a:r>
              <a:rPr lang="de-DE" dirty="0" err="1"/>
              <a:t>solution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„</a:t>
            </a:r>
            <a:r>
              <a:rPr lang="de-DE" dirty="0" err="1"/>
              <a:t>field</a:t>
            </a:r>
            <a:r>
              <a:rPr lang="de-DE" dirty="0"/>
              <a:t>-shift“ puzzle in Ca</a:t>
            </a:r>
            <a:r>
              <a:rPr lang="de-DE" baseline="30000" dirty="0"/>
              <a:t>+</a:t>
            </a:r>
            <a:r>
              <a:rPr lang="de-DE" dirty="0"/>
              <a:t> isotopes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24E9FC-4F26-46A8-88F1-013073CDD5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1" r="3198"/>
          <a:stretch/>
        </p:blipFill>
        <p:spPr>
          <a:xfrm>
            <a:off x="9984432" y="5405110"/>
            <a:ext cx="1239040" cy="143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2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415F8-6284-4EE8-D548-F47D7A1DE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in </a:t>
            </a:r>
            <a:r>
              <a:rPr lang="en-US" baseline="30000" dirty="0"/>
              <a:t>13</a:t>
            </a:r>
            <a:r>
              <a:rPr lang="en-US" dirty="0"/>
              <a:t>C</a:t>
            </a:r>
            <a:r>
              <a:rPr lang="en-US" baseline="30000" dirty="0"/>
              <a:t>4+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B5D9D3-68CA-924C-B42D-BEF932E705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51428" y="1832829"/>
            <a:ext cx="2424554" cy="182039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5F47E61-B349-CE90-3337-3EE420190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75982" y="1832829"/>
            <a:ext cx="2424554" cy="182039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B864F93-97F5-D3DD-2A70-B09B3B217F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00536" y="1832829"/>
            <a:ext cx="2424554" cy="18203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93C3DE8-1170-927B-EDEE-2E10906997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25090" y="1832829"/>
            <a:ext cx="2424554" cy="18203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9D26260-641B-FB0D-5CD7-0F2A919272B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845" y="4155292"/>
            <a:ext cx="2424554" cy="18203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76ECA79-DEB6-D82B-F2CA-80B773CAC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64784" y="4155292"/>
            <a:ext cx="2424554" cy="18203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DC6E438-2212-B307-CA19-7ADFD92198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83723" y="4155292"/>
            <a:ext cx="2424554" cy="18203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594E9F0-E2EF-E7E4-4B70-7704A087ECB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02662" y="4155292"/>
            <a:ext cx="2424554" cy="182039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E96AFF7-9B2A-E228-CFBB-374C365061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721602" y="4155292"/>
            <a:ext cx="2424554" cy="182039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C5B649E-3FAB-F41C-C678-7BE7032E8737}"/>
              </a:ext>
            </a:extLst>
          </p:cNvPr>
          <p:cNvSpPr txBox="1"/>
          <p:nvPr/>
        </p:nvSpPr>
        <p:spPr>
          <a:xfrm>
            <a:off x="1961926" y="142296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de-DE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A6328E-4998-E90B-010D-C4337B051C83}"/>
              </a:ext>
            </a:extLst>
          </p:cNvPr>
          <p:cNvSpPr txBox="1"/>
          <p:nvPr/>
        </p:nvSpPr>
        <p:spPr>
          <a:xfrm>
            <a:off x="1959597" y="3443522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de-DE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EE4C2C3-AEF2-AC14-857B-2764E4CF1AF9}"/>
              </a:ext>
            </a:extLst>
          </p:cNvPr>
          <p:cNvSpPr txBox="1"/>
          <p:nvPr/>
        </p:nvSpPr>
        <p:spPr>
          <a:xfrm>
            <a:off x="1952441" y="200592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de-DE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811039E-0099-317B-6790-EC1B93E6635B}"/>
              </a:ext>
            </a:extLst>
          </p:cNvPr>
          <p:cNvSpPr txBox="1"/>
          <p:nvPr/>
        </p:nvSpPr>
        <p:spPr>
          <a:xfrm>
            <a:off x="1961926" y="236176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de-DE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00D958E4-A547-8959-531B-A955F2EAE1D0}"/>
              </a:ext>
            </a:extLst>
          </p:cNvPr>
          <p:cNvCxnSpPr>
            <a:cxnSpLocks/>
          </p:cNvCxnSpPr>
          <p:nvPr/>
        </p:nvCxnSpPr>
        <p:spPr>
          <a:xfrm flipV="1">
            <a:off x="661492" y="2479220"/>
            <a:ext cx="0" cy="108275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35262848-D65B-672D-43D6-7B3FD6175A6D}"/>
              </a:ext>
            </a:extLst>
          </p:cNvPr>
          <p:cNvCxnSpPr>
            <a:cxnSpLocks/>
          </p:cNvCxnSpPr>
          <p:nvPr/>
        </p:nvCxnSpPr>
        <p:spPr>
          <a:xfrm flipV="1">
            <a:off x="317154" y="2479220"/>
            <a:ext cx="0" cy="125076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9FE22FEF-536E-094C-86B1-E2BABF1C448B}"/>
              </a:ext>
            </a:extLst>
          </p:cNvPr>
          <p:cNvCxnSpPr>
            <a:cxnSpLocks/>
          </p:cNvCxnSpPr>
          <p:nvPr/>
        </p:nvCxnSpPr>
        <p:spPr>
          <a:xfrm flipV="1">
            <a:off x="157436" y="2662871"/>
            <a:ext cx="0" cy="106711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9" name="Gerade Verbindung 10">
            <a:extLst>
              <a:ext uri="{FF2B5EF4-FFF2-40B4-BE49-F238E27FC236}">
                <a16:creationId xmlns:a16="http://schemas.microsoft.com/office/drawing/2014/main" id="{9C686EE7-73D4-235C-6224-0D5A744AA9C6}"/>
              </a:ext>
            </a:extLst>
          </p:cNvPr>
          <p:cNvCxnSpPr>
            <a:cxnSpLocks/>
          </p:cNvCxnSpPr>
          <p:nvPr/>
        </p:nvCxnSpPr>
        <p:spPr>
          <a:xfrm>
            <a:off x="119336" y="2230937"/>
            <a:ext cx="179661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0" name="Gerade Verbindung 10">
            <a:extLst>
              <a:ext uri="{FF2B5EF4-FFF2-40B4-BE49-F238E27FC236}">
                <a16:creationId xmlns:a16="http://schemas.microsoft.com/office/drawing/2014/main" id="{6C389C4E-F96E-50A1-0FE5-B77743B5C1C3}"/>
              </a:ext>
            </a:extLst>
          </p:cNvPr>
          <p:cNvCxnSpPr>
            <a:cxnSpLocks/>
          </p:cNvCxnSpPr>
          <p:nvPr/>
        </p:nvCxnSpPr>
        <p:spPr>
          <a:xfrm>
            <a:off x="119336" y="1551769"/>
            <a:ext cx="179661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1" name="Gerade Verbindung 10">
            <a:extLst>
              <a:ext uri="{FF2B5EF4-FFF2-40B4-BE49-F238E27FC236}">
                <a16:creationId xmlns:a16="http://schemas.microsoft.com/office/drawing/2014/main" id="{DC3191EC-EC74-F444-CD29-24A42B1CFDDC}"/>
              </a:ext>
            </a:extLst>
          </p:cNvPr>
          <p:cNvCxnSpPr>
            <a:cxnSpLocks/>
          </p:cNvCxnSpPr>
          <p:nvPr/>
        </p:nvCxnSpPr>
        <p:spPr>
          <a:xfrm>
            <a:off x="119336" y="1704919"/>
            <a:ext cx="179661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2" name="Gerade Verbindung 10">
            <a:extLst>
              <a:ext uri="{FF2B5EF4-FFF2-40B4-BE49-F238E27FC236}">
                <a16:creationId xmlns:a16="http://schemas.microsoft.com/office/drawing/2014/main" id="{AC2FA941-2B77-F150-EB92-7097EE350A5E}"/>
              </a:ext>
            </a:extLst>
          </p:cNvPr>
          <p:cNvCxnSpPr>
            <a:cxnSpLocks/>
          </p:cNvCxnSpPr>
          <p:nvPr/>
        </p:nvCxnSpPr>
        <p:spPr>
          <a:xfrm>
            <a:off x="119336" y="2646715"/>
            <a:ext cx="179661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3" name="Gerade Verbindung 10">
            <a:extLst>
              <a:ext uri="{FF2B5EF4-FFF2-40B4-BE49-F238E27FC236}">
                <a16:creationId xmlns:a16="http://schemas.microsoft.com/office/drawing/2014/main" id="{79946817-FF1A-6163-62EE-29A9B7F84F92}"/>
              </a:ext>
            </a:extLst>
          </p:cNvPr>
          <p:cNvCxnSpPr>
            <a:cxnSpLocks/>
          </p:cNvCxnSpPr>
          <p:nvPr/>
        </p:nvCxnSpPr>
        <p:spPr>
          <a:xfrm>
            <a:off x="119336" y="2479220"/>
            <a:ext cx="179661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4" name="Gerade Verbindung 10">
            <a:extLst>
              <a:ext uri="{FF2B5EF4-FFF2-40B4-BE49-F238E27FC236}">
                <a16:creationId xmlns:a16="http://schemas.microsoft.com/office/drawing/2014/main" id="{3088A70B-B76C-3A9A-2210-D0FC6A93BC1C}"/>
              </a:ext>
            </a:extLst>
          </p:cNvPr>
          <p:cNvCxnSpPr>
            <a:cxnSpLocks/>
          </p:cNvCxnSpPr>
          <p:nvPr/>
        </p:nvCxnSpPr>
        <p:spPr>
          <a:xfrm>
            <a:off x="119336" y="3729982"/>
            <a:ext cx="179661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5" name="Gerade Verbindung 10">
            <a:extLst>
              <a:ext uri="{FF2B5EF4-FFF2-40B4-BE49-F238E27FC236}">
                <a16:creationId xmlns:a16="http://schemas.microsoft.com/office/drawing/2014/main" id="{F0E7631A-BE30-D589-802B-85D36270D391}"/>
              </a:ext>
            </a:extLst>
          </p:cNvPr>
          <p:cNvCxnSpPr>
            <a:cxnSpLocks/>
          </p:cNvCxnSpPr>
          <p:nvPr/>
        </p:nvCxnSpPr>
        <p:spPr>
          <a:xfrm>
            <a:off x="119336" y="3562487"/>
            <a:ext cx="179661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6CCF1C47-46AA-993C-D1DF-1824FD77D486}"/>
              </a:ext>
            </a:extLst>
          </p:cNvPr>
          <p:cNvCxnSpPr>
            <a:cxnSpLocks/>
          </p:cNvCxnSpPr>
          <p:nvPr/>
        </p:nvCxnSpPr>
        <p:spPr>
          <a:xfrm flipV="1">
            <a:off x="479376" y="2646715"/>
            <a:ext cx="0" cy="91526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3277FA19-B0EE-D202-F3FE-D5A05CEFDD18}"/>
              </a:ext>
            </a:extLst>
          </p:cNvPr>
          <p:cNvCxnSpPr>
            <a:cxnSpLocks/>
          </p:cNvCxnSpPr>
          <p:nvPr/>
        </p:nvCxnSpPr>
        <p:spPr>
          <a:xfrm flipV="1">
            <a:off x="978175" y="2230937"/>
            <a:ext cx="0" cy="1499045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E268066D-F012-FB0E-AB38-99EF86BE5C9F}"/>
              </a:ext>
            </a:extLst>
          </p:cNvPr>
          <p:cNvCxnSpPr>
            <a:cxnSpLocks/>
          </p:cNvCxnSpPr>
          <p:nvPr/>
        </p:nvCxnSpPr>
        <p:spPr>
          <a:xfrm flipV="1">
            <a:off x="1161356" y="2230937"/>
            <a:ext cx="0" cy="1331039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tailEnd type="arrow"/>
          </a:ln>
          <a:effectLst/>
        </p:spPr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123F8F9D-DB6A-D01E-4DB1-42CB4B80B388}"/>
              </a:ext>
            </a:extLst>
          </p:cNvPr>
          <p:cNvCxnSpPr>
            <a:cxnSpLocks/>
          </p:cNvCxnSpPr>
          <p:nvPr/>
        </p:nvCxnSpPr>
        <p:spPr>
          <a:xfrm flipV="1">
            <a:off x="1487488" y="1704919"/>
            <a:ext cx="0" cy="2024258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0A9ECD61-5591-3A8C-DA14-8181CC0B9128}"/>
              </a:ext>
            </a:extLst>
          </p:cNvPr>
          <p:cNvCxnSpPr>
            <a:cxnSpLocks/>
          </p:cNvCxnSpPr>
          <p:nvPr/>
        </p:nvCxnSpPr>
        <p:spPr>
          <a:xfrm flipV="1">
            <a:off x="1667124" y="1551769"/>
            <a:ext cx="0" cy="2178213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64564B8B-F7CF-AE40-0704-ED8654DCC60C}"/>
              </a:ext>
            </a:extLst>
          </p:cNvPr>
          <p:cNvCxnSpPr>
            <a:cxnSpLocks/>
          </p:cNvCxnSpPr>
          <p:nvPr/>
        </p:nvCxnSpPr>
        <p:spPr>
          <a:xfrm flipV="1">
            <a:off x="1847528" y="1551769"/>
            <a:ext cx="0" cy="2010207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olid"/>
            <a:tailEnd type="arrow"/>
          </a:ln>
          <a:effectLst/>
        </p:spPr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B4B14705-E7A9-4FB7-8EAF-1E07F9A43918}"/>
              </a:ext>
            </a:extLst>
          </p:cNvPr>
          <p:cNvSpPr txBox="1"/>
          <p:nvPr/>
        </p:nvSpPr>
        <p:spPr>
          <a:xfrm>
            <a:off x="9120336" y="6412686"/>
            <a:ext cx="2416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P. Müller (in </a:t>
            </a:r>
            <a:r>
              <a:rPr lang="de-DE" sz="1600" dirty="0" err="1"/>
              <a:t>preparation</a:t>
            </a:r>
            <a:r>
              <a:rPr lang="de-DE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72000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EDA2BB-5B55-4C82-98FB-D98AD5FB4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5" y="189528"/>
            <a:ext cx="9505057" cy="838200"/>
          </a:xfrm>
        </p:spPr>
        <p:txBody>
          <a:bodyPr/>
          <a:lstStyle/>
          <a:p>
            <a:pPr algn="l"/>
            <a:r>
              <a:rPr lang="de-DE" dirty="0"/>
              <a:t>Additional </a:t>
            </a:r>
            <a:r>
              <a:rPr lang="de-DE" dirty="0" err="1"/>
              <a:t>Dimensions</a:t>
            </a:r>
            <a:endParaRPr lang="en-US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775ABB7-FE9D-4488-809A-D042A061A91A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725"/>
            <a:ext cx="9361039" cy="5649769"/>
          </a:xfr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FADC40C-9CFA-A88D-A685-085E6687E177}"/>
              </a:ext>
            </a:extLst>
          </p:cNvPr>
          <p:cNvGrpSpPr/>
          <p:nvPr/>
        </p:nvGrpSpPr>
        <p:grpSpPr>
          <a:xfrm>
            <a:off x="8996522" y="1306623"/>
            <a:ext cx="3105467" cy="3233955"/>
            <a:chOff x="9030224" y="3542469"/>
            <a:chExt cx="3105467" cy="3233955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DECBB09E-2208-2042-983F-2030DEFA6019}"/>
                </a:ext>
              </a:extLst>
            </p:cNvPr>
            <p:cNvGrpSpPr/>
            <p:nvPr/>
          </p:nvGrpSpPr>
          <p:grpSpPr>
            <a:xfrm>
              <a:off x="9049546" y="3542469"/>
              <a:ext cx="3086145" cy="3233955"/>
              <a:chOff x="9049546" y="3542469"/>
              <a:chExt cx="3086145" cy="3233955"/>
            </a:xfrm>
          </p:grpSpPr>
          <p:sp>
            <p:nvSpPr>
              <p:cNvPr id="20" name="Rechteck: abgerundete Ecken 97">
                <a:extLst>
                  <a:ext uri="{FF2B5EF4-FFF2-40B4-BE49-F238E27FC236}">
                    <a16:creationId xmlns:a16="http://schemas.microsoft.com/office/drawing/2014/main" id="{F5EB6AEF-41E6-5CD0-7E69-381287670C99}"/>
                  </a:ext>
                </a:extLst>
              </p:cNvPr>
              <p:cNvSpPr/>
              <p:nvPr/>
            </p:nvSpPr>
            <p:spPr>
              <a:xfrm>
                <a:off x="9049546" y="3542469"/>
                <a:ext cx="3086145" cy="3233955"/>
              </a:xfrm>
              <a:prstGeom prst="roundRect">
                <a:avLst/>
              </a:prstGeom>
              <a:solidFill>
                <a:srgbClr val="FFFFCC"/>
              </a:solidFill>
              <a:ln>
                <a:solidFill>
                  <a:srgbClr val="2818F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Gruppieren 28">
                <a:extLst>
                  <a:ext uri="{FF2B5EF4-FFF2-40B4-BE49-F238E27FC236}">
                    <a16:creationId xmlns:a16="http://schemas.microsoft.com/office/drawing/2014/main" id="{DA85C33A-6BE3-EDA7-8D74-F605BEB1A796}"/>
                  </a:ext>
                </a:extLst>
              </p:cNvPr>
              <p:cNvGrpSpPr/>
              <p:nvPr/>
            </p:nvGrpSpPr>
            <p:grpSpPr>
              <a:xfrm>
                <a:off x="9264352" y="3573016"/>
                <a:ext cx="2518638" cy="1555332"/>
                <a:chOff x="9264352" y="3573016"/>
                <a:chExt cx="2518638" cy="1555332"/>
              </a:xfrm>
            </p:grpSpPr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1DA5B402-77EF-A19C-7502-2450664CBCD3}"/>
                    </a:ext>
                  </a:extLst>
                </p:cNvPr>
                <p:cNvSpPr txBox="1"/>
                <p:nvPr/>
              </p:nvSpPr>
              <p:spPr>
                <a:xfrm>
                  <a:off x="9264352" y="3573016"/>
                  <a:ext cx="25186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 err="1"/>
                    <a:t>Excited</a:t>
                  </a:r>
                  <a:r>
                    <a:rPr lang="de-DE" dirty="0"/>
                    <a:t> </a:t>
                  </a:r>
                  <a:r>
                    <a:rPr lang="de-DE" dirty="0" err="1"/>
                    <a:t>Nuclear</a:t>
                  </a:r>
                  <a:r>
                    <a:rPr lang="de-DE" dirty="0"/>
                    <a:t> States</a:t>
                  </a:r>
                  <a:endParaRPr lang="en-US" dirty="0"/>
                </a:p>
              </p:txBody>
            </p:sp>
            <p:sp>
              <p:nvSpPr>
                <p:cNvPr id="31" name="Textfeld 30">
                  <a:extLst>
                    <a:ext uri="{FF2B5EF4-FFF2-40B4-BE49-F238E27FC236}">
                      <a16:creationId xmlns:a16="http://schemas.microsoft.com/office/drawing/2014/main" id="{AB956506-F33D-C0A6-077C-3142B8BDCCFA}"/>
                    </a:ext>
                  </a:extLst>
                </p:cNvPr>
                <p:cNvSpPr txBox="1"/>
                <p:nvPr/>
              </p:nvSpPr>
              <p:spPr>
                <a:xfrm>
                  <a:off x="10549256" y="4820571"/>
                  <a:ext cx="73129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/>
                    <a:t>Isomer</a:t>
                  </a:r>
                  <a:endParaRPr lang="en-US" sz="1400" dirty="0"/>
                </a:p>
              </p:txBody>
            </p:sp>
          </p:grpSp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BC2B76D3-E20B-71E1-8F49-6B237E734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30224" y="4043989"/>
              <a:ext cx="3038065" cy="2638746"/>
            </a:xfrm>
            <a:prstGeom prst="rect">
              <a:avLst/>
            </a:prstGeom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CD840CEE-831C-56A7-81B9-83311627A882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7125139" y="2324142"/>
            <a:ext cx="934014" cy="451506"/>
            <a:chOff x="3671040" y="2935183"/>
            <a:chExt cx="1262872" cy="660928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9F01B876-AFC7-96BA-D528-7D9E3EB001E7}"/>
                </a:ext>
              </a:extLst>
            </p:cNvPr>
            <p:cNvSpPr/>
            <p:nvPr/>
          </p:nvSpPr>
          <p:spPr>
            <a:xfrm>
              <a:off x="4355116" y="2935183"/>
              <a:ext cx="578796" cy="57879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E22A3811-C0D8-8337-840E-AEB38A3EA96F}"/>
                </a:ext>
              </a:extLst>
            </p:cNvPr>
            <p:cNvSpPr/>
            <p:nvPr/>
          </p:nvSpPr>
          <p:spPr>
            <a:xfrm rot="19749575">
              <a:off x="3671040" y="3550392"/>
              <a:ext cx="79208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hteck 35">
            <a:extLst>
              <a:ext uri="{FF2B5EF4-FFF2-40B4-BE49-F238E27FC236}">
                <a16:creationId xmlns:a16="http://schemas.microsoft.com/office/drawing/2014/main" id="{BD2020CD-D193-5920-EFF2-8B1AFD6D9057}"/>
              </a:ext>
            </a:extLst>
          </p:cNvPr>
          <p:cNvSpPr/>
          <p:nvPr/>
        </p:nvSpPr>
        <p:spPr>
          <a:xfrm>
            <a:off x="7297277" y="2492954"/>
            <a:ext cx="45719" cy="45719"/>
          </a:xfrm>
          <a:prstGeom prst="rect">
            <a:avLst/>
          </a:prstGeom>
          <a:solidFill>
            <a:srgbClr val="FFFFCC"/>
          </a:solidFill>
          <a:ln w="12700">
            <a:solidFill>
              <a:srgbClr val="281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6E863629-671E-3593-D873-27BBB5842F73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356568" y="5922993"/>
            <a:ext cx="934014" cy="451506"/>
            <a:chOff x="3671040" y="2935183"/>
            <a:chExt cx="1262872" cy="660928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8F94392A-20BF-20A6-1872-544791C02676}"/>
                </a:ext>
              </a:extLst>
            </p:cNvPr>
            <p:cNvSpPr/>
            <p:nvPr/>
          </p:nvSpPr>
          <p:spPr>
            <a:xfrm>
              <a:off x="4355116" y="2935183"/>
              <a:ext cx="578796" cy="57879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30A2E8D8-C0FB-A68F-EB1E-45BDF3331B61}"/>
                </a:ext>
              </a:extLst>
            </p:cNvPr>
            <p:cNvSpPr/>
            <p:nvPr/>
          </p:nvSpPr>
          <p:spPr>
            <a:xfrm rot="19749575">
              <a:off x="3671040" y="3550392"/>
              <a:ext cx="79208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hteck 39">
            <a:extLst>
              <a:ext uri="{FF2B5EF4-FFF2-40B4-BE49-F238E27FC236}">
                <a16:creationId xmlns:a16="http://schemas.microsoft.com/office/drawing/2014/main" id="{483C6D0F-4EF9-0DC7-56E9-9FF8495D695B}"/>
              </a:ext>
            </a:extLst>
          </p:cNvPr>
          <p:cNvSpPr/>
          <p:nvPr/>
        </p:nvSpPr>
        <p:spPr>
          <a:xfrm>
            <a:off x="518536" y="6068623"/>
            <a:ext cx="45719" cy="45719"/>
          </a:xfrm>
          <a:prstGeom prst="rect">
            <a:avLst/>
          </a:prstGeom>
          <a:solidFill>
            <a:srgbClr val="CCFFFF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19151646-CE88-13AB-5574-C906008910B0}"/>
              </a:ext>
            </a:extLst>
          </p:cNvPr>
          <p:cNvGrpSpPr/>
          <p:nvPr/>
        </p:nvGrpSpPr>
        <p:grpSpPr>
          <a:xfrm>
            <a:off x="3341693" y="5099298"/>
            <a:ext cx="8760296" cy="1674197"/>
            <a:chOff x="216024" y="5113779"/>
            <a:chExt cx="8760296" cy="1674197"/>
          </a:xfrm>
        </p:grpSpPr>
        <p:sp>
          <p:nvSpPr>
            <p:cNvPr id="42" name="Rechteck: abgerundete Ecken 74">
              <a:extLst>
                <a:ext uri="{FF2B5EF4-FFF2-40B4-BE49-F238E27FC236}">
                  <a16:creationId xmlns:a16="http://schemas.microsoft.com/office/drawing/2014/main" id="{3227E2A4-37B7-3398-540B-B44261E4DCE5}"/>
                </a:ext>
              </a:extLst>
            </p:cNvPr>
            <p:cNvSpPr/>
            <p:nvPr/>
          </p:nvSpPr>
          <p:spPr>
            <a:xfrm>
              <a:off x="216024" y="5113779"/>
              <a:ext cx="8760296" cy="1624545"/>
            </a:xfrm>
            <a:prstGeom prst="roundRect">
              <a:avLst/>
            </a:prstGeom>
            <a:solidFill>
              <a:srgbClr val="CC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CD9CC79C-A49D-6E32-4C6F-9F81A3220E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5360" y="5270510"/>
              <a:ext cx="1061465" cy="1096662"/>
              <a:chOff x="763961" y="5346585"/>
              <a:chExt cx="1287796" cy="1330498"/>
            </a:xfrm>
          </p:grpSpPr>
          <p:pic>
            <p:nvPicPr>
              <p:cNvPr id="90" name="Grafik 89">
                <a:extLst>
                  <a:ext uri="{FF2B5EF4-FFF2-40B4-BE49-F238E27FC236}">
                    <a16:creationId xmlns:a16="http://schemas.microsoft.com/office/drawing/2014/main" id="{1796C89E-20B2-81B0-58F5-02DC6038E4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9750" y="5909472"/>
                <a:ext cx="455650" cy="227825"/>
              </a:xfrm>
              <a:prstGeom prst="rect">
                <a:avLst/>
              </a:prstGeom>
            </p:spPr>
          </p:pic>
          <p:sp>
            <p:nvSpPr>
              <p:cNvPr id="91" name="Ellipse 90">
                <a:extLst>
                  <a:ext uri="{FF2B5EF4-FFF2-40B4-BE49-F238E27FC236}">
                    <a16:creationId xmlns:a16="http://schemas.microsoft.com/office/drawing/2014/main" id="{0CEFF63A-3FB1-B72E-1986-16FD320C27C9}"/>
                  </a:ext>
                </a:extLst>
              </p:cNvPr>
              <p:cNvSpPr/>
              <p:nvPr/>
            </p:nvSpPr>
            <p:spPr>
              <a:xfrm>
                <a:off x="1054252" y="5660061"/>
                <a:ext cx="726646" cy="726646"/>
              </a:xfrm>
              <a:prstGeom prst="ellipse">
                <a:avLst/>
              </a:prstGeom>
              <a:no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805538E5-D92C-DDAE-6F5D-528AFEF85ACA}"/>
                  </a:ext>
                </a:extLst>
              </p:cNvPr>
              <p:cNvSpPr/>
              <p:nvPr/>
            </p:nvSpPr>
            <p:spPr>
              <a:xfrm>
                <a:off x="1703777" y="5955704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2830CD7F-603A-5DCC-AA13-9BD305431D20}"/>
                  </a:ext>
                </a:extLst>
              </p:cNvPr>
              <p:cNvSpPr/>
              <p:nvPr/>
            </p:nvSpPr>
            <p:spPr>
              <a:xfrm>
                <a:off x="997588" y="5955704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Ellipse 93">
                <a:extLst>
                  <a:ext uri="{FF2B5EF4-FFF2-40B4-BE49-F238E27FC236}">
                    <a16:creationId xmlns:a16="http://schemas.microsoft.com/office/drawing/2014/main" id="{1A160806-2EC0-AA43-6229-E911034F4DB7}"/>
                  </a:ext>
                </a:extLst>
              </p:cNvPr>
              <p:cNvSpPr/>
              <p:nvPr/>
            </p:nvSpPr>
            <p:spPr>
              <a:xfrm>
                <a:off x="839416" y="5445224"/>
                <a:ext cx="1156318" cy="1156318"/>
              </a:xfrm>
              <a:prstGeom prst="ellipse">
                <a:avLst/>
              </a:prstGeom>
              <a:no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103104B4-8162-34EB-FB0D-48D8DEB43CD4}"/>
                  </a:ext>
                </a:extLst>
              </p:cNvPr>
              <p:cNvSpPr/>
              <p:nvPr/>
            </p:nvSpPr>
            <p:spPr>
              <a:xfrm>
                <a:off x="1916396" y="5955704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Ellipse 95">
                <a:extLst>
                  <a:ext uri="{FF2B5EF4-FFF2-40B4-BE49-F238E27FC236}">
                    <a16:creationId xmlns:a16="http://schemas.microsoft.com/office/drawing/2014/main" id="{902D2742-4DED-4BC6-8525-E379789159A4}"/>
                  </a:ext>
                </a:extLst>
              </p:cNvPr>
              <p:cNvSpPr/>
              <p:nvPr/>
            </p:nvSpPr>
            <p:spPr>
              <a:xfrm>
                <a:off x="763961" y="5955704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Ellipse 96">
                <a:extLst>
                  <a:ext uri="{FF2B5EF4-FFF2-40B4-BE49-F238E27FC236}">
                    <a16:creationId xmlns:a16="http://schemas.microsoft.com/office/drawing/2014/main" id="{6E88F402-1405-E498-CBF8-94CA1777A8AB}"/>
                  </a:ext>
                </a:extLst>
              </p:cNvPr>
              <p:cNvSpPr/>
              <p:nvPr/>
            </p:nvSpPr>
            <p:spPr>
              <a:xfrm>
                <a:off x="1349895" y="6541722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Ellipse 97">
                <a:extLst>
                  <a:ext uri="{FF2B5EF4-FFF2-40B4-BE49-F238E27FC236}">
                    <a16:creationId xmlns:a16="http://schemas.microsoft.com/office/drawing/2014/main" id="{0D4FE9B7-1B7E-AD0A-CE6D-C11B552D4BE2}"/>
                  </a:ext>
                </a:extLst>
              </p:cNvPr>
              <p:cNvSpPr/>
              <p:nvPr/>
            </p:nvSpPr>
            <p:spPr>
              <a:xfrm>
                <a:off x="1349895" y="5346585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FFAC9011-BE38-6AD9-A2C3-4A991B28CE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47528" y="5282059"/>
              <a:ext cx="1015288" cy="1096662"/>
              <a:chOff x="763961" y="5346585"/>
              <a:chExt cx="1231773" cy="1330498"/>
            </a:xfrm>
          </p:grpSpPr>
          <p:pic>
            <p:nvPicPr>
              <p:cNvPr id="82" name="Grafik 81">
                <a:extLst>
                  <a:ext uri="{FF2B5EF4-FFF2-40B4-BE49-F238E27FC236}">
                    <a16:creationId xmlns:a16="http://schemas.microsoft.com/office/drawing/2014/main" id="{7528CA52-8C36-23E2-6F91-D3A956127D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9750" y="5909472"/>
                <a:ext cx="455650" cy="227825"/>
              </a:xfrm>
              <a:prstGeom prst="rect">
                <a:avLst/>
              </a:prstGeom>
            </p:spPr>
          </p:pic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ED6428B6-93DB-030E-4A20-31DBFCE32650}"/>
                  </a:ext>
                </a:extLst>
              </p:cNvPr>
              <p:cNvSpPr/>
              <p:nvPr/>
            </p:nvSpPr>
            <p:spPr>
              <a:xfrm>
                <a:off x="1054252" y="5660061"/>
                <a:ext cx="726646" cy="726646"/>
              </a:xfrm>
              <a:prstGeom prst="ellipse">
                <a:avLst/>
              </a:prstGeom>
              <a:no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5F9121D9-6384-58EF-6FFF-7074B6BC45D4}"/>
                  </a:ext>
                </a:extLst>
              </p:cNvPr>
              <p:cNvSpPr/>
              <p:nvPr/>
            </p:nvSpPr>
            <p:spPr>
              <a:xfrm>
                <a:off x="1703777" y="5955704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Ellipse 84">
                <a:extLst>
                  <a:ext uri="{FF2B5EF4-FFF2-40B4-BE49-F238E27FC236}">
                    <a16:creationId xmlns:a16="http://schemas.microsoft.com/office/drawing/2014/main" id="{BF9660BB-EF99-5763-3CB9-F887B824F876}"/>
                  </a:ext>
                </a:extLst>
              </p:cNvPr>
              <p:cNvSpPr/>
              <p:nvPr/>
            </p:nvSpPr>
            <p:spPr>
              <a:xfrm>
                <a:off x="997588" y="5955704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BA46C438-A79C-6B7B-0E8C-344DA83E0D7E}"/>
                  </a:ext>
                </a:extLst>
              </p:cNvPr>
              <p:cNvSpPr/>
              <p:nvPr/>
            </p:nvSpPr>
            <p:spPr>
              <a:xfrm>
                <a:off x="839416" y="5445224"/>
                <a:ext cx="1156318" cy="1156318"/>
              </a:xfrm>
              <a:prstGeom prst="ellipse">
                <a:avLst/>
              </a:prstGeom>
              <a:no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F371C02D-F45A-BCD7-CE69-6E6BD5B8591A}"/>
                  </a:ext>
                </a:extLst>
              </p:cNvPr>
              <p:cNvSpPr/>
              <p:nvPr/>
            </p:nvSpPr>
            <p:spPr>
              <a:xfrm>
                <a:off x="763961" y="5955704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Ellipse 87">
                <a:extLst>
                  <a:ext uri="{FF2B5EF4-FFF2-40B4-BE49-F238E27FC236}">
                    <a16:creationId xmlns:a16="http://schemas.microsoft.com/office/drawing/2014/main" id="{78762DC3-C329-3F52-0B28-809952C0F537}"/>
                  </a:ext>
                </a:extLst>
              </p:cNvPr>
              <p:cNvSpPr/>
              <p:nvPr/>
            </p:nvSpPr>
            <p:spPr>
              <a:xfrm>
                <a:off x="1349895" y="6541722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Ellipse 88">
                <a:extLst>
                  <a:ext uri="{FF2B5EF4-FFF2-40B4-BE49-F238E27FC236}">
                    <a16:creationId xmlns:a16="http://schemas.microsoft.com/office/drawing/2014/main" id="{ED307E24-4815-C767-9C0B-CDC1BEC7E1EE}"/>
                  </a:ext>
                </a:extLst>
              </p:cNvPr>
              <p:cNvSpPr/>
              <p:nvPr/>
            </p:nvSpPr>
            <p:spPr>
              <a:xfrm>
                <a:off x="1349895" y="5346585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35F21FB4-FC02-38CE-A4F2-C5211B6010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59696" y="5270510"/>
              <a:ext cx="953094" cy="1096662"/>
              <a:chOff x="839416" y="5346585"/>
              <a:chExt cx="1156318" cy="1330498"/>
            </a:xfrm>
          </p:grpSpPr>
          <p:pic>
            <p:nvPicPr>
              <p:cNvPr id="75" name="Grafik 74">
                <a:extLst>
                  <a:ext uri="{FF2B5EF4-FFF2-40B4-BE49-F238E27FC236}">
                    <a16:creationId xmlns:a16="http://schemas.microsoft.com/office/drawing/2014/main" id="{C70C50FF-34EA-0BCB-B4AB-846D86F35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9750" y="5909472"/>
                <a:ext cx="455650" cy="227825"/>
              </a:xfrm>
              <a:prstGeom prst="rect">
                <a:avLst/>
              </a:prstGeom>
            </p:spPr>
          </p:pic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1C7D9D60-DBB3-0BA0-F1D9-881E656310D0}"/>
                  </a:ext>
                </a:extLst>
              </p:cNvPr>
              <p:cNvSpPr/>
              <p:nvPr/>
            </p:nvSpPr>
            <p:spPr>
              <a:xfrm>
                <a:off x="1054252" y="5660061"/>
                <a:ext cx="726646" cy="726646"/>
              </a:xfrm>
              <a:prstGeom prst="ellipse">
                <a:avLst/>
              </a:prstGeom>
              <a:no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0C529C16-B855-CC6E-DB0C-81B9FA08C4FB}"/>
                  </a:ext>
                </a:extLst>
              </p:cNvPr>
              <p:cNvSpPr/>
              <p:nvPr/>
            </p:nvSpPr>
            <p:spPr>
              <a:xfrm>
                <a:off x="1703777" y="5955704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2C4EFD28-4225-59ED-0948-B88724F7535F}"/>
                  </a:ext>
                </a:extLst>
              </p:cNvPr>
              <p:cNvSpPr/>
              <p:nvPr/>
            </p:nvSpPr>
            <p:spPr>
              <a:xfrm>
                <a:off x="997588" y="5955704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29AA90E1-780E-9D54-EC17-AB943F233830}"/>
                  </a:ext>
                </a:extLst>
              </p:cNvPr>
              <p:cNvSpPr/>
              <p:nvPr/>
            </p:nvSpPr>
            <p:spPr>
              <a:xfrm>
                <a:off x="839416" y="5445224"/>
                <a:ext cx="1156318" cy="1156318"/>
              </a:xfrm>
              <a:prstGeom prst="ellipse">
                <a:avLst/>
              </a:prstGeom>
              <a:no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F09BBFEB-0C52-3325-4C30-A96BED070880}"/>
                  </a:ext>
                </a:extLst>
              </p:cNvPr>
              <p:cNvSpPr/>
              <p:nvPr/>
            </p:nvSpPr>
            <p:spPr>
              <a:xfrm>
                <a:off x="1349895" y="6541722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C5BD4BE7-F424-3F77-7E60-0158253D68B3}"/>
                  </a:ext>
                </a:extLst>
              </p:cNvPr>
              <p:cNvSpPr/>
              <p:nvPr/>
            </p:nvSpPr>
            <p:spPr>
              <a:xfrm>
                <a:off x="1349895" y="5346585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A0C93C29-4DC9-6515-CEC0-F7F21B8EF0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99856" y="5322278"/>
              <a:ext cx="953094" cy="1015359"/>
              <a:chOff x="839416" y="5445224"/>
              <a:chExt cx="1156318" cy="1231859"/>
            </a:xfrm>
          </p:grpSpPr>
          <p:pic>
            <p:nvPicPr>
              <p:cNvPr id="69" name="Grafik 68">
                <a:extLst>
                  <a:ext uri="{FF2B5EF4-FFF2-40B4-BE49-F238E27FC236}">
                    <a16:creationId xmlns:a16="http://schemas.microsoft.com/office/drawing/2014/main" id="{CC38B130-35CF-9A3C-00CC-9CFB1BF56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9750" y="5909472"/>
                <a:ext cx="455650" cy="227825"/>
              </a:xfrm>
              <a:prstGeom prst="rect">
                <a:avLst/>
              </a:prstGeom>
            </p:spPr>
          </p:pic>
          <p:sp>
            <p:nvSpPr>
              <p:cNvPr id="70" name="Ellipse 69">
                <a:extLst>
                  <a:ext uri="{FF2B5EF4-FFF2-40B4-BE49-F238E27FC236}">
                    <a16:creationId xmlns:a16="http://schemas.microsoft.com/office/drawing/2014/main" id="{D89EC6DE-AF10-B745-2810-97E10323367E}"/>
                  </a:ext>
                </a:extLst>
              </p:cNvPr>
              <p:cNvSpPr/>
              <p:nvPr/>
            </p:nvSpPr>
            <p:spPr>
              <a:xfrm>
                <a:off x="1054252" y="5660061"/>
                <a:ext cx="726646" cy="726646"/>
              </a:xfrm>
              <a:prstGeom prst="ellipse">
                <a:avLst/>
              </a:prstGeom>
              <a:no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0BDFB180-5C9A-DCAA-C469-716C8306B173}"/>
                  </a:ext>
                </a:extLst>
              </p:cNvPr>
              <p:cNvSpPr/>
              <p:nvPr/>
            </p:nvSpPr>
            <p:spPr>
              <a:xfrm>
                <a:off x="1703777" y="5955704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8428678D-A0B0-60D2-83AC-70B8C5F9C630}"/>
                  </a:ext>
                </a:extLst>
              </p:cNvPr>
              <p:cNvSpPr/>
              <p:nvPr/>
            </p:nvSpPr>
            <p:spPr>
              <a:xfrm>
                <a:off x="997588" y="5955704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7D474178-3FD3-0E13-586F-525CD0E5C5F0}"/>
                  </a:ext>
                </a:extLst>
              </p:cNvPr>
              <p:cNvSpPr/>
              <p:nvPr/>
            </p:nvSpPr>
            <p:spPr>
              <a:xfrm>
                <a:off x="839416" y="5445224"/>
                <a:ext cx="1156318" cy="1156318"/>
              </a:xfrm>
              <a:prstGeom prst="ellipse">
                <a:avLst/>
              </a:prstGeom>
              <a:no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C3DE412B-C338-632C-B813-20D8CBFCD24A}"/>
                  </a:ext>
                </a:extLst>
              </p:cNvPr>
              <p:cNvSpPr/>
              <p:nvPr/>
            </p:nvSpPr>
            <p:spPr>
              <a:xfrm>
                <a:off x="1349895" y="6541722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5991031E-B517-97BA-3CFA-F5B1179815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70389" y="5490094"/>
              <a:ext cx="693647" cy="598937"/>
              <a:chOff x="997588" y="5660061"/>
              <a:chExt cx="841550" cy="726646"/>
            </a:xfrm>
          </p:grpSpPr>
          <p:pic>
            <p:nvPicPr>
              <p:cNvPr id="65" name="Grafik 64">
                <a:extLst>
                  <a:ext uri="{FF2B5EF4-FFF2-40B4-BE49-F238E27FC236}">
                    <a16:creationId xmlns:a16="http://schemas.microsoft.com/office/drawing/2014/main" id="{173CCDC5-90AF-2394-4F94-ECAFD5FE7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9750" y="5909472"/>
                <a:ext cx="455650" cy="227825"/>
              </a:xfrm>
              <a:prstGeom prst="rect">
                <a:avLst/>
              </a:prstGeom>
            </p:spPr>
          </p:pic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A80F98E1-C30E-7B8D-D429-2A5F861CF854}"/>
                  </a:ext>
                </a:extLst>
              </p:cNvPr>
              <p:cNvSpPr/>
              <p:nvPr/>
            </p:nvSpPr>
            <p:spPr>
              <a:xfrm>
                <a:off x="1054252" y="5660061"/>
                <a:ext cx="726646" cy="726646"/>
              </a:xfrm>
              <a:prstGeom prst="ellipse">
                <a:avLst/>
              </a:prstGeom>
              <a:no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FC6F3C40-837B-AF85-6D1C-7EFDCBAA1C20}"/>
                  </a:ext>
                </a:extLst>
              </p:cNvPr>
              <p:cNvSpPr/>
              <p:nvPr/>
            </p:nvSpPr>
            <p:spPr>
              <a:xfrm>
                <a:off x="1703777" y="5955704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024F123D-206A-9EFB-3F81-D41556F7762E}"/>
                  </a:ext>
                </a:extLst>
              </p:cNvPr>
              <p:cNvSpPr/>
              <p:nvPr/>
            </p:nvSpPr>
            <p:spPr>
              <a:xfrm>
                <a:off x="997588" y="5955704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51AE4835-F92B-D006-D643-F0D02A6B7F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80176" y="5487744"/>
              <a:ext cx="646942" cy="598937"/>
              <a:chOff x="1054252" y="5660061"/>
              <a:chExt cx="784886" cy="726646"/>
            </a:xfrm>
          </p:grpSpPr>
          <p:pic>
            <p:nvPicPr>
              <p:cNvPr id="62" name="Grafik 61">
                <a:extLst>
                  <a:ext uri="{FF2B5EF4-FFF2-40B4-BE49-F238E27FC236}">
                    <a16:creationId xmlns:a16="http://schemas.microsoft.com/office/drawing/2014/main" id="{D6F4B84A-4EF8-CF56-D195-9F57555038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9750" y="5909472"/>
                <a:ext cx="455650" cy="227825"/>
              </a:xfrm>
              <a:prstGeom prst="rect">
                <a:avLst/>
              </a:prstGeom>
            </p:spPr>
          </p:pic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CE084D72-6B40-3C90-AE0B-24277346431F}"/>
                  </a:ext>
                </a:extLst>
              </p:cNvPr>
              <p:cNvSpPr/>
              <p:nvPr/>
            </p:nvSpPr>
            <p:spPr>
              <a:xfrm>
                <a:off x="1054252" y="5660061"/>
                <a:ext cx="726646" cy="726646"/>
              </a:xfrm>
              <a:prstGeom prst="ellipse">
                <a:avLst/>
              </a:prstGeom>
              <a:noFill/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B8EB30E4-BFBC-90D6-9709-58B8B9802FFA}"/>
                  </a:ext>
                </a:extLst>
              </p:cNvPr>
              <p:cNvSpPr/>
              <p:nvPr/>
            </p:nvSpPr>
            <p:spPr>
              <a:xfrm>
                <a:off x="1703777" y="5955704"/>
                <a:ext cx="135361" cy="135361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9F10A959-A45E-1CEA-FADD-250F258010A7}"/>
                </a:ext>
              </a:extLst>
            </p:cNvPr>
            <p:cNvSpPr txBox="1"/>
            <p:nvPr/>
          </p:nvSpPr>
          <p:spPr>
            <a:xfrm>
              <a:off x="1232727" y="6003387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C-I</a:t>
              </a:r>
              <a:endParaRPr lang="en-US" dirty="0"/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4C1DF513-52AB-BFEE-7A8A-CE9D17BB31A3}"/>
                </a:ext>
              </a:extLst>
            </p:cNvPr>
            <p:cNvSpPr txBox="1"/>
            <p:nvPr/>
          </p:nvSpPr>
          <p:spPr>
            <a:xfrm>
              <a:off x="2795741" y="6003387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C-II</a:t>
              </a:r>
              <a:endParaRPr lang="en-US" dirty="0"/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DC5545BF-8CEF-6D36-976E-5B769F2B6B67}"/>
                </a:ext>
              </a:extLst>
            </p:cNvPr>
            <p:cNvSpPr txBox="1"/>
            <p:nvPr/>
          </p:nvSpPr>
          <p:spPr>
            <a:xfrm>
              <a:off x="4204326" y="6001452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C-III</a:t>
              </a:r>
              <a:endParaRPr lang="en-US" dirty="0"/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A41DA354-25FC-EDDD-21DF-95A103CD4C8F}"/>
                </a:ext>
              </a:extLst>
            </p:cNvPr>
            <p:cNvSpPr txBox="1"/>
            <p:nvPr/>
          </p:nvSpPr>
          <p:spPr>
            <a:xfrm>
              <a:off x="5623834" y="600145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C-IV</a:t>
              </a:r>
              <a:endParaRPr lang="en-US" dirty="0"/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9D6ECEA8-1824-30FA-CCE9-5738A371A98E}"/>
                </a:ext>
              </a:extLst>
            </p:cNvPr>
            <p:cNvSpPr txBox="1"/>
            <p:nvPr/>
          </p:nvSpPr>
          <p:spPr>
            <a:xfrm>
              <a:off x="7130281" y="6009064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C-V</a:t>
              </a:r>
              <a:endParaRPr lang="en-US" dirty="0"/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463EF379-15FE-8B29-BBE6-C802229FAA21}"/>
                </a:ext>
              </a:extLst>
            </p:cNvPr>
            <p:cNvSpPr txBox="1"/>
            <p:nvPr/>
          </p:nvSpPr>
          <p:spPr>
            <a:xfrm>
              <a:off x="8185973" y="597787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C-VI</a:t>
              </a:r>
              <a:endParaRPr lang="en-US" dirty="0"/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723BDAF4-58E4-916D-98A5-0F3B6E9B4B2F}"/>
                </a:ext>
              </a:extLst>
            </p:cNvPr>
            <p:cNvSpPr txBox="1"/>
            <p:nvPr/>
          </p:nvSpPr>
          <p:spPr>
            <a:xfrm>
              <a:off x="1170472" y="5166885"/>
              <a:ext cx="3890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dirty="0"/>
                <a:t>C</a:t>
              </a:r>
              <a:endParaRPr lang="en-US" dirty="0"/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FC1946C3-6BC4-E894-D4C1-7346FABDFDEE}"/>
                </a:ext>
              </a:extLst>
            </p:cNvPr>
            <p:cNvSpPr txBox="1"/>
            <p:nvPr/>
          </p:nvSpPr>
          <p:spPr>
            <a:xfrm>
              <a:off x="2613417" y="5166885"/>
              <a:ext cx="4752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dirty="0"/>
                <a:t>C</a:t>
              </a:r>
              <a:r>
                <a:rPr lang="de-DE" baseline="30000" dirty="0"/>
                <a:t>+</a:t>
              </a:r>
              <a:endParaRPr lang="en-US" baseline="30000" dirty="0"/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B25C9F19-9823-38A2-2040-34374CE72DBB}"/>
                </a:ext>
              </a:extLst>
            </p:cNvPr>
            <p:cNvSpPr txBox="1"/>
            <p:nvPr/>
          </p:nvSpPr>
          <p:spPr>
            <a:xfrm>
              <a:off x="4091979" y="5166885"/>
              <a:ext cx="5525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dirty="0"/>
                <a:t>C</a:t>
              </a:r>
              <a:r>
                <a:rPr lang="de-DE" baseline="30000" dirty="0"/>
                <a:t>++</a:t>
              </a:r>
              <a:endParaRPr lang="en-US" baseline="30000" dirty="0"/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2FA50971-FD32-B977-3F7A-999770438E25}"/>
                </a:ext>
              </a:extLst>
            </p:cNvPr>
            <p:cNvSpPr txBox="1"/>
            <p:nvPr/>
          </p:nvSpPr>
          <p:spPr>
            <a:xfrm>
              <a:off x="5591944" y="5166885"/>
              <a:ext cx="5525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dirty="0"/>
                <a:t>C</a:t>
              </a:r>
              <a:r>
                <a:rPr lang="de-DE" baseline="30000" dirty="0"/>
                <a:t>3+</a:t>
              </a:r>
              <a:endParaRPr lang="en-US" baseline="30000" dirty="0"/>
            </a:p>
          </p:txBody>
        </p: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8B08E418-CF53-13C1-FE10-F091020A13EB}"/>
                </a:ext>
              </a:extLst>
            </p:cNvPr>
            <p:cNvSpPr txBox="1"/>
            <p:nvPr/>
          </p:nvSpPr>
          <p:spPr>
            <a:xfrm>
              <a:off x="6816080" y="5166885"/>
              <a:ext cx="5525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dirty="0"/>
                <a:t>C</a:t>
              </a:r>
              <a:r>
                <a:rPr lang="de-DE" baseline="30000" dirty="0"/>
                <a:t>4+</a:t>
              </a:r>
              <a:endParaRPr lang="en-US" baseline="30000" dirty="0"/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9F503B8E-DC71-250C-F1C5-C50D96E73DDF}"/>
                </a:ext>
              </a:extLst>
            </p:cNvPr>
            <p:cNvSpPr txBox="1"/>
            <p:nvPr/>
          </p:nvSpPr>
          <p:spPr>
            <a:xfrm>
              <a:off x="8119725" y="5166885"/>
              <a:ext cx="5525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dirty="0"/>
                <a:t>C</a:t>
              </a:r>
              <a:r>
                <a:rPr lang="de-DE" baseline="30000" dirty="0"/>
                <a:t>5+</a:t>
              </a:r>
              <a:endParaRPr lang="en-US" baseline="30000" dirty="0"/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1F8F9DA4-C224-EB15-6D4D-6BD877D92FFF}"/>
                </a:ext>
              </a:extLst>
            </p:cNvPr>
            <p:cNvSpPr txBox="1"/>
            <p:nvPr/>
          </p:nvSpPr>
          <p:spPr>
            <a:xfrm>
              <a:off x="3399977" y="6418644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Isonuclear</a:t>
              </a:r>
              <a:r>
                <a:rPr lang="de-DE" dirty="0"/>
                <a:t> Series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54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56228B-7141-211A-67B5-6EBD72079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of </a:t>
            </a:r>
            <a:r>
              <a:rPr lang="en-US" baseline="30000" dirty="0"/>
              <a:t>13</a:t>
            </a:r>
            <a:r>
              <a:rPr lang="en-US" dirty="0"/>
              <a:t>C</a:t>
            </a:r>
            <a:r>
              <a:rPr lang="en-US" baseline="30000" dirty="0"/>
              <a:t>4+</a:t>
            </a:r>
            <a:r>
              <a:rPr lang="en-US" dirty="0"/>
              <a:t> Measurements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562484-1D24-84ED-BE67-29F10CE63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7696" y="1793398"/>
            <a:ext cx="2674733" cy="200822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C4F994A-0D64-1FC8-AD59-C73865890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02430" y="1753965"/>
            <a:ext cx="2674734" cy="200822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B89893E-94ED-6E25-026A-F750E6238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177165" y="1753965"/>
            <a:ext cx="2674734" cy="200822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8F25AC3-2C21-7229-BAAB-0ACFCC435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851900" y="1753965"/>
            <a:ext cx="2674734" cy="200822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9E724BF-2FA5-B61D-D36E-A9C17199CC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-11835" y="3981264"/>
            <a:ext cx="2674733" cy="20082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D3E9F21-6539-FB07-80E4-7AFDB0AC16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413980" y="3981264"/>
            <a:ext cx="2674734" cy="200822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2B7AF9A-178B-8753-5024-104D015643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839797" y="3981264"/>
            <a:ext cx="2674734" cy="20082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F15DAC6-0630-94F2-36E1-DAF864FE5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7265614" y="3981264"/>
            <a:ext cx="2674734" cy="200822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BBAD8A4-DF72-A71A-3B3C-D01A7E72A0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9691431" y="3981264"/>
            <a:ext cx="2674734" cy="200822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D1320E7-1795-4CE4-97E1-3FC13754497C}"/>
              </a:ext>
            </a:extLst>
          </p:cNvPr>
          <p:cNvSpPr txBox="1"/>
          <p:nvPr/>
        </p:nvSpPr>
        <p:spPr>
          <a:xfrm>
            <a:off x="9120336" y="6412686"/>
            <a:ext cx="2416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P. Müller (in </a:t>
            </a:r>
            <a:r>
              <a:rPr lang="de-DE" sz="1600" dirty="0" err="1"/>
              <a:t>preparation</a:t>
            </a:r>
            <a:r>
              <a:rPr lang="de-DE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82051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Route </a:t>
            </a:r>
            <a:r>
              <a:rPr lang="de-DE" dirty="0" err="1"/>
              <a:t>to</a:t>
            </a:r>
            <a:r>
              <a:rPr lang="de-DE" dirty="0"/>
              <a:t> All-Optical Charge </a:t>
            </a:r>
            <a:r>
              <a:rPr lang="de-DE" dirty="0" err="1"/>
              <a:t>Radii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Carbon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2351584" y="1646540"/>
                <a:ext cx="2892573" cy="326949"/>
              </a:xfrm>
              <a:prstGeom prst="rect">
                <a:avLst/>
              </a:prstGeom>
              <a:noFill/>
              <a:ln w="19050">
                <a:solidFill>
                  <a:srgbClr val="0000CC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bPr>
                      <m:e>
                        <m:r>
                          <a:rPr lang="de-DE" sz="1400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40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Exp</m:t>
                        </m:r>
                      </m:sub>
                    </m:sSub>
                  </m:oMath>
                </a14:m>
                <a:r>
                  <a:rPr lang="de-DE" sz="1400" baseline="30000" dirty="0">
                    <a:solidFill>
                      <a:srgbClr val="0000CC"/>
                    </a:solidFill>
                  </a:rPr>
                  <a:t> 12</a:t>
                </a:r>
                <a:r>
                  <a:rPr lang="de-DE" sz="1400" dirty="0">
                    <a:solidFill>
                      <a:srgbClr val="0000CC"/>
                    </a:solidFill>
                  </a:rPr>
                  <a:t>C</a:t>
                </a:r>
                <a:r>
                  <a:rPr lang="de-DE" sz="1400" baseline="30000" dirty="0">
                    <a:solidFill>
                      <a:srgbClr val="0000CC"/>
                    </a:solidFill>
                  </a:rPr>
                  <a:t>4+</a:t>
                </a:r>
                <a:r>
                  <a:rPr lang="de-DE" sz="1400" dirty="0">
                    <a:solidFill>
                      <a:srgbClr val="0000CC"/>
                    </a:solidFill>
                  </a:rPr>
                  <a:t>: 1</a:t>
                </a:r>
                <a:r>
                  <a:rPr lang="de-DE" sz="1400" i="1" dirty="0">
                    <a:solidFill>
                      <a:srgbClr val="0000CC"/>
                    </a:solidFill>
                  </a:rPr>
                  <a:t>s</a:t>
                </a:r>
                <a:r>
                  <a:rPr lang="de-DE" sz="1400" dirty="0">
                    <a:solidFill>
                      <a:srgbClr val="0000CC"/>
                    </a:solidFill>
                  </a:rPr>
                  <a:t>2</a:t>
                </a:r>
                <a:r>
                  <a:rPr lang="de-DE" sz="1400" i="1" dirty="0">
                    <a:solidFill>
                      <a:srgbClr val="0000CC"/>
                    </a:solidFill>
                  </a:rPr>
                  <a:t>s</a:t>
                </a:r>
                <a:r>
                  <a:rPr lang="de-DE" sz="1400" dirty="0">
                    <a:solidFill>
                      <a:srgbClr val="0000CC"/>
                    </a:solidFill>
                  </a:rPr>
                  <a:t> </a:t>
                </a:r>
                <a:r>
                  <a:rPr lang="de-DE" sz="1400" baseline="30000" dirty="0">
                    <a:solidFill>
                      <a:srgbClr val="0000CC"/>
                    </a:solidFill>
                  </a:rPr>
                  <a:t>3</a:t>
                </a:r>
                <a:r>
                  <a:rPr lang="de-DE" sz="1400" dirty="0">
                    <a:solidFill>
                      <a:srgbClr val="0000CC"/>
                    </a:solidFill>
                  </a:rPr>
                  <a:t>S</a:t>
                </a:r>
                <a:r>
                  <a:rPr lang="de-DE" sz="1400" baseline="-25000" dirty="0">
                    <a:solidFill>
                      <a:srgbClr val="0000CC"/>
                    </a:solidFill>
                  </a:rPr>
                  <a:t>1 </a:t>
                </a:r>
                <a:r>
                  <a:rPr lang="de-DE" sz="1400" dirty="0">
                    <a:solidFill>
                      <a:srgbClr val="0000CC"/>
                    </a:solidFill>
                    <a:sym typeface="Symbol" panose="05050102010706020507" pitchFamily="18" charset="2"/>
                  </a:rPr>
                  <a:t> </a:t>
                </a:r>
                <a:r>
                  <a:rPr lang="de-DE" sz="1400" dirty="0">
                    <a:solidFill>
                      <a:srgbClr val="0000CC"/>
                    </a:solidFill>
                  </a:rPr>
                  <a:t>1</a:t>
                </a:r>
                <a:r>
                  <a:rPr lang="de-DE" sz="1400" i="1" dirty="0">
                    <a:solidFill>
                      <a:srgbClr val="0000CC"/>
                    </a:solidFill>
                  </a:rPr>
                  <a:t>s</a:t>
                </a:r>
                <a:r>
                  <a:rPr lang="de-DE" sz="1400" dirty="0">
                    <a:solidFill>
                      <a:srgbClr val="0000CC"/>
                    </a:solidFill>
                  </a:rPr>
                  <a:t>2</a:t>
                </a:r>
                <a:r>
                  <a:rPr lang="de-DE" sz="1400" i="1" dirty="0">
                    <a:solidFill>
                      <a:srgbClr val="0000CC"/>
                    </a:solidFill>
                  </a:rPr>
                  <a:t>p</a:t>
                </a:r>
                <a:r>
                  <a:rPr lang="de-DE" sz="1400" dirty="0">
                    <a:solidFill>
                      <a:srgbClr val="0000CC"/>
                    </a:solidFill>
                  </a:rPr>
                  <a:t> </a:t>
                </a:r>
                <a:r>
                  <a:rPr lang="de-DE" sz="1400" baseline="30000" dirty="0">
                    <a:solidFill>
                      <a:srgbClr val="0000CC"/>
                    </a:solidFill>
                  </a:rPr>
                  <a:t>3</a:t>
                </a:r>
                <a:r>
                  <a:rPr lang="de-DE" sz="1400" dirty="0">
                    <a:solidFill>
                      <a:srgbClr val="0000CC"/>
                    </a:solidFill>
                  </a:rPr>
                  <a:t>P</a:t>
                </a:r>
                <a:r>
                  <a:rPr lang="de-DE" sz="1400" baseline="-25000" dirty="0">
                    <a:solidFill>
                      <a:srgbClr val="0000CC"/>
                    </a:solidFill>
                  </a:rPr>
                  <a:t>0,1,2</a:t>
                </a:r>
                <a:r>
                  <a:rPr lang="de-DE" sz="1400" dirty="0">
                    <a:solidFill>
                      <a:srgbClr val="0000CC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1646540"/>
                <a:ext cx="2892573" cy="326949"/>
              </a:xfrm>
              <a:prstGeom prst="rect">
                <a:avLst/>
              </a:prstGeom>
              <a:blipFill rotWithShape="0">
                <a:blip r:embed="rId12"/>
                <a:stretch>
                  <a:fillRect t="-3509" b="-8772"/>
                </a:stretch>
              </a:blipFill>
              <a:ln w="19050">
                <a:solidFill>
                  <a:srgbClr val="0000CC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3340718" y="3583190"/>
            <a:ext cx="930962" cy="307777"/>
          </a:xfrm>
          <a:prstGeom prst="rect">
            <a:avLst/>
          </a:prstGeom>
          <a:noFill/>
          <a:ln w="19050">
            <a:solidFill>
              <a:srgbClr val="CC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 err="1">
                <a:solidFill>
                  <a:srgbClr val="CC00FF"/>
                </a:solidFill>
                <a:effectLst/>
                <a:latin typeface="Calibri" panose="020F0502020204030204" pitchFamily="34" charset="0"/>
              </a:rPr>
              <a:t>R</a:t>
            </a:r>
            <a:r>
              <a:rPr lang="de-DE" sz="1400" baseline="-25000" dirty="0" err="1">
                <a:solidFill>
                  <a:srgbClr val="CC00FF"/>
                </a:solidFill>
                <a:effectLst/>
                <a:latin typeface="Calibri" panose="020F0502020204030204" pitchFamily="34" charset="0"/>
              </a:rPr>
              <a:t>c</a:t>
            </a:r>
            <a:r>
              <a:rPr lang="de-DE" sz="1400" dirty="0">
                <a:solidFill>
                  <a:srgbClr val="CC00FF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de-DE" sz="1400" baseline="30000" dirty="0">
                <a:solidFill>
                  <a:srgbClr val="CC00FF"/>
                </a:solidFill>
                <a:effectLst/>
                <a:latin typeface="Calibri" panose="020F0502020204030204" pitchFamily="34" charset="0"/>
              </a:rPr>
              <a:t>12</a:t>
            </a:r>
            <a:r>
              <a:rPr lang="de-DE" sz="1400" dirty="0">
                <a:solidFill>
                  <a:srgbClr val="CC00FF"/>
                </a:solidFill>
                <a:effectLst/>
                <a:latin typeface="Calibri" panose="020F0502020204030204" pitchFamily="34" charset="0"/>
              </a:rPr>
              <a:t>C)</a:t>
            </a:r>
            <a:endParaRPr lang="de-DE" sz="1400" dirty="0">
              <a:solidFill>
                <a:srgbClr val="CC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123846" y="4236255"/>
                <a:ext cx="3353899" cy="61414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err="1">
                    <a:solidFill>
                      <a:schemeClr val="tx1"/>
                    </a:solidFill>
                  </a:rPr>
                  <a:t>Electron</a:t>
                </a:r>
                <a:r>
                  <a:rPr lang="de-DE" sz="1400" dirty="0">
                    <a:solidFill>
                      <a:schemeClr val="tx1"/>
                    </a:solidFill>
                  </a:rPr>
                  <a:t> </a:t>
                </a:r>
                <a:r>
                  <a:rPr lang="de-DE" sz="1400" dirty="0" err="1">
                    <a:solidFill>
                      <a:schemeClr val="tx1"/>
                    </a:solidFill>
                  </a:rPr>
                  <a:t>scattering</a:t>
                </a:r>
                <a:r>
                  <a:rPr lang="de-DE" sz="14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de-DE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rad>
                  </m:oMath>
                </a14:m>
                <a:r>
                  <a:rPr lang="de-DE" sz="1400" dirty="0">
                    <a:solidFill>
                      <a:schemeClr val="tx1"/>
                    </a:solidFill>
                  </a:rPr>
                  <a:t>=2.478(9) </a:t>
                </a:r>
                <a:r>
                  <a:rPr lang="de-DE" sz="1400" dirty="0" err="1">
                    <a:solidFill>
                      <a:schemeClr val="tx1"/>
                    </a:solidFill>
                  </a:rPr>
                  <a:t>fm</a:t>
                </a:r>
                <a:r>
                  <a:rPr lang="de-DE" sz="1400" dirty="0">
                    <a:solidFill>
                      <a:schemeClr val="tx1"/>
                    </a:solidFill>
                  </a:rPr>
                  <a:t> </a:t>
                </a:r>
              </a:p>
              <a:p>
                <a:r>
                  <a:rPr lang="de-DE" sz="1400" dirty="0" err="1">
                    <a:solidFill>
                      <a:schemeClr val="tx1"/>
                    </a:solidFill>
                  </a:rPr>
                  <a:t>Muonic</a:t>
                </a:r>
                <a:r>
                  <a:rPr lang="de-DE" sz="14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de-DE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de-DE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Model</m:t>
                            </m:r>
                          </m:sub>
                        </m:sSub>
                      </m:e>
                    </m:rad>
                  </m:oMath>
                </a14:m>
                <a:r>
                  <a:rPr lang="de-DE" sz="1400" dirty="0">
                    <a:solidFill>
                      <a:schemeClr val="tx1"/>
                    </a:solidFill>
                  </a:rPr>
                  <a:t>=2.4829 </a:t>
                </a:r>
                <a:r>
                  <a:rPr lang="de-DE" sz="1400" dirty="0" err="1">
                    <a:solidFill>
                      <a:schemeClr val="tx1"/>
                    </a:solidFill>
                  </a:rPr>
                  <a:t>fm</a:t>
                </a:r>
                <a:endParaRPr lang="de-DE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846" y="4236255"/>
                <a:ext cx="3353899" cy="614142"/>
              </a:xfrm>
              <a:prstGeom prst="rect">
                <a:avLst/>
              </a:prstGeom>
              <a:blipFill rotWithShape="0">
                <a:blip r:embed="rId11"/>
                <a:stretch>
                  <a:fillRect l="-361" b="-5769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3834990" y="3325240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CC00FF"/>
                </a:solidFill>
              </a:rPr>
              <a:t>check</a:t>
            </a:r>
          </a:p>
        </p:txBody>
      </p:sp>
      <p:grpSp>
        <p:nvGrpSpPr>
          <p:cNvPr id="42" name="Gruppieren 41"/>
          <p:cNvGrpSpPr/>
          <p:nvPr/>
        </p:nvGrpSpPr>
        <p:grpSpPr>
          <a:xfrm>
            <a:off x="6300640" y="1646540"/>
            <a:ext cx="2963712" cy="2244426"/>
            <a:chOff x="6300640" y="1646540"/>
            <a:chExt cx="2963712" cy="22444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/>
                <p:cNvSpPr txBox="1"/>
                <p:nvPr/>
              </p:nvSpPr>
              <p:spPr>
                <a:xfrm>
                  <a:off x="6300640" y="1646540"/>
                  <a:ext cx="2963712" cy="326949"/>
                </a:xfrm>
                <a:prstGeom prst="rect">
                  <a:avLst/>
                </a:prstGeom>
                <a:noFill/>
                <a:ln w="19050" cmpd="sng">
                  <a:solidFill>
                    <a:srgbClr val="0000CC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Exp</m:t>
                          </m:r>
                        </m:sub>
                      </m:sSub>
                    </m:oMath>
                  </a14:m>
                  <a:r>
                    <a:rPr lang="de-DE" sz="1400" baseline="30000" dirty="0">
                      <a:solidFill>
                        <a:srgbClr val="0000CC"/>
                      </a:solidFill>
                    </a:rPr>
                    <a:t> 13</a:t>
                  </a:r>
                  <a:r>
                    <a:rPr lang="de-DE" sz="1400" dirty="0">
                      <a:solidFill>
                        <a:srgbClr val="0000CC"/>
                      </a:solidFill>
                    </a:rPr>
                    <a:t>C</a:t>
                  </a:r>
                  <a:r>
                    <a:rPr lang="de-DE" sz="1400" baseline="30000" dirty="0">
                      <a:solidFill>
                        <a:srgbClr val="0000CC"/>
                      </a:solidFill>
                    </a:rPr>
                    <a:t>4+</a:t>
                  </a:r>
                  <a:r>
                    <a:rPr lang="de-DE" sz="1400" dirty="0">
                      <a:solidFill>
                        <a:srgbClr val="0000CC"/>
                      </a:solidFill>
                    </a:rPr>
                    <a:t>: 1</a:t>
                  </a:r>
                  <a:r>
                    <a:rPr lang="de-DE" sz="1400" i="1" dirty="0">
                      <a:solidFill>
                        <a:srgbClr val="0000CC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CC"/>
                      </a:solidFill>
                    </a:rPr>
                    <a:t>2</a:t>
                  </a:r>
                  <a:r>
                    <a:rPr lang="de-DE" sz="1400" i="1" dirty="0">
                      <a:solidFill>
                        <a:srgbClr val="0000CC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CC"/>
                      </a:solidFill>
                    </a:rPr>
                    <a:t> </a:t>
                  </a:r>
                  <a:r>
                    <a:rPr lang="de-DE" sz="1400" baseline="30000" dirty="0">
                      <a:solidFill>
                        <a:srgbClr val="0000CC"/>
                      </a:solidFill>
                    </a:rPr>
                    <a:t>3</a:t>
                  </a:r>
                  <a:r>
                    <a:rPr lang="de-DE" sz="1400" dirty="0">
                      <a:solidFill>
                        <a:srgbClr val="0000CC"/>
                      </a:solidFill>
                    </a:rPr>
                    <a:t>S</a:t>
                  </a:r>
                  <a:r>
                    <a:rPr lang="de-DE" sz="1400" baseline="-25000" dirty="0">
                      <a:solidFill>
                        <a:srgbClr val="0000CC"/>
                      </a:solidFill>
                    </a:rPr>
                    <a:t>1 </a:t>
                  </a:r>
                  <a:r>
                    <a:rPr lang="de-DE" sz="1400" dirty="0">
                      <a:solidFill>
                        <a:srgbClr val="0000CC"/>
                      </a:solidFill>
                      <a:sym typeface="Symbol" panose="05050102010706020507" pitchFamily="18" charset="2"/>
                    </a:rPr>
                    <a:t> </a:t>
                  </a:r>
                  <a:r>
                    <a:rPr lang="de-DE" sz="1400" dirty="0">
                      <a:solidFill>
                        <a:srgbClr val="0000CC"/>
                      </a:solidFill>
                    </a:rPr>
                    <a:t>1</a:t>
                  </a:r>
                  <a:r>
                    <a:rPr lang="de-DE" sz="1400" i="1" dirty="0">
                      <a:solidFill>
                        <a:srgbClr val="0000CC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CC"/>
                      </a:solidFill>
                    </a:rPr>
                    <a:t>2</a:t>
                  </a:r>
                  <a:r>
                    <a:rPr lang="de-DE" sz="1400" i="1" dirty="0">
                      <a:solidFill>
                        <a:srgbClr val="0000CC"/>
                      </a:solidFill>
                    </a:rPr>
                    <a:t>p</a:t>
                  </a:r>
                  <a:r>
                    <a:rPr lang="de-DE" sz="1400" dirty="0">
                      <a:solidFill>
                        <a:srgbClr val="0000CC"/>
                      </a:solidFill>
                    </a:rPr>
                    <a:t> </a:t>
                  </a:r>
                  <a:r>
                    <a:rPr lang="de-DE" sz="1400" baseline="30000" dirty="0">
                      <a:solidFill>
                        <a:srgbClr val="0000CC"/>
                      </a:solidFill>
                    </a:rPr>
                    <a:t>3</a:t>
                  </a:r>
                  <a:r>
                    <a:rPr lang="de-DE" sz="1400" dirty="0">
                      <a:solidFill>
                        <a:srgbClr val="0000CC"/>
                      </a:solidFill>
                    </a:rPr>
                    <a:t>P</a:t>
                  </a:r>
                  <a:r>
                    <a:rPr lang="de-DE" sz="1400" baseline="-25000" dirty="0">
                      <a:solidFill>
                        <a:srgbClr val="0000CC"/>
                      </a:solidFill>
                    </a:rPr>
                    <a:t>0,1,2</a:t>
                  </a:r>
                </a:p>
              </p:txBody>
            </p:sp>
          </mc:Choice>
          <mc:Fallback xmlns="">
            <p:sp>
              <p:nvSpPr>
                <p:cNvPr id="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0640" y="1646540"/>
                  <a:ext cx="2963712" cy="32694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t="-3509" b="-8772"/>
                  </a:stretch>
                </a:blipFill>
                <a:ln w="19050" cmpd="sng">
                  <a:solidFill>
                    <a:srgbClr val="0000CC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feld 7"/>
                <p:cNvSpPr txBox="1"/>
                <p:nvPr/>
              </p:nvSpPr>
              <p:spPr>
                <a:xfrm>
                  <a:off x="6566580" y="2618720"/>
                  <a:ext cx="1944187" cy="602457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Exp</m:t>
                                </m:r>
                              </m:sub>
                            </m:sSub>
                            <m:r>
                              <a:rPr lang="de-DE" sz="140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(</m:t>
                            </m:r>
                            <m:r>
                              <a:rPr lang="de-DE" sz="1400" baseline="300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1</m:t>
                            </m:r>
                            <m:r>
                              <a:rPr lang="de-DE" sz="1400" b="0" i="0" baseline="3000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de-DE" sz="1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C</m:t>
                            </m:r>
                            <m:r>
                              <a:rPr lang="de-DE" sz="1400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)</m:t>
                            </m:r>
                            <m:r>
                              <a:rPr lang="de-DE" sz="1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Theo</m:t>
                                </m:r>
                              </m:sub>
                            </m:sSub>
                            <m:r>
                              <a:rPr lang="de-DE" sz="140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(</m:t>
                            </m:r>
                            <m:r>
                              <a:rPr lang="de-DE" sz="1400" baseline="30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1</m:t>
                            </m:r>
                            <m:r>
                              <a:rPr lang="de-DE" sz="1400" b="0" i="0" baseline="300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de-DE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C</m:t>
                            </m:r>
                            <m:r>
                              <a:rPr lang="de-DE" sz="140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)</m:t>
                            </m:r>
                          </m:num>
                          <m:den>
                            <m:r>
                              <a:rPr lang="de-DE" sz="1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𝐹</m:t>
                            </m:r>
                            <m:r>
                              <m:rPr>
                                <m:sty m:val="p"/>
                              </m:rPr>
                              <a:rPr lang="de-DE" sz="1400" baseline="-250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total</m:t>
                            </m:r>
                          </m:den>
                        </m:f>
                      </m:oMath>
                    </m:oMathPara>
                  </a14:m>
                  <a:endParaRPr lang="de-DE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feld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6580" y="2618720"/>
                  <a:ext cx="1944187" cy="60245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feld 8"/>
            <p:cNvSpPr txBox="1"/>
            <p:nvPr/>
          </p:nvSpPr>
          <p:spPr>
            <a:xfrm>
              <a:off x="7073191" y="3583189"/>
              <a:ext cx="930962" cy="307777"/>
            </a:xfrm>
            <a:prstGeom prst="rect">
              <a:avLst/>
            </a:prstGeom>
            <a:noFill/>
            <a:ln w="19050">
              <a:solidFill>
                <a:srgbClr val="CC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i="1" dirty="0" err="1">
                  <a:solidFill>
                    <a:srgbClr val="CC00FF"/>
                  </a:solidFill>
                  <a:effectLst/>
                  <a:latin typeface="Calibri" panose="020F0502020204030204" pitchFamily="34" charset="0"/>
                </a:rPr>
                <a:t>R</a:t>
              </a:r>
              <a:r>
                <a:rPr lang="de-DE" sz="1400" baseline="-25000" dirty="0" err="1">
                  <a:solidFill>
                    <a:srgbClr val="CC00FF"/>
                  </a:solidFill>
                  <a:effectLst/>
                  <a:latin typeface="Calibri" panose="020F0502020204030204" pitchFamily="34" charset="0"/>
                </a:rPr>
                <a:t>c</a:t>
              </a:r>
              <a:r>
                <a:rPr lang="de-DE" sz="1400" dirty="0">
                  <a:solidFill>
                    <a:srgbClr val="CC00FF"/>
                  </a:solidFill>
                  <a:effectLst/>
                  <a:latin typeface="Calibri" panose="020F0502020204030204" pitchFamily="34" charset="0"/>
                </a:rPr>
                <a:t>(</a:t>
              </a:r>
              <a:r>
                <a:rPr lang="de-DE" sz="1400" baseline="30000" dirty="0">
                  <a:solidFill>
                    <a:srgbClr val="CC00FF"/>
                  </a:solidFill>
                  <a:effectLst/>
                  <a:latin typeface="Calibri" panose="020F0502020204030204" pitchFamily="34" charset="0"/>
                </a:rPr>
                <a:t>13</a:t>
              </a:r>
              <a:r>
                <a:rPr lang="de-DE" sz="1400" dirty="0">
                  <a:solidFill>
                    <a:srgbClr val="CC00FF"/>
                  </a:solidFill>
                  <a:effectLst/>
                  <a:latin typeface="Calibri" panose="020F0502020204030204" pitchFamily="34" charset="0"/>
                </a:rPr>
                <a:t>C)</a:t>
              </a:r>
              <a:endParaRPr lang="de-DE" sz="1400" dirty="0">
                <a:solidFill>
                  <a:srgbClr val="CC00FF"/>
                </a:solidFill>
              </a:endParaRPr>
            </a:p>
          </p:txBody>
        </p:sp>
        <p:cxnSp>
          <p:nvCxnSpPr>
            <p:cNvPr id="10" name="Gerade Verbindung mit Pfeil 9"/>
            <p:cNvCxnSpPr>
              <a:stCxn id="8" idx="2"/>
              <a:endCxn id="9" idx="0"/>
            </p:cNvCxnSpPr>
            <p:nvPr/>
          </p:nvCxnSpPr>
          <p:spPr>
            <a:xfrm flipH="1">
              <a:off x="7538672" y="3221177"/>
              <a:ext cx="2" cy="3620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>
              <a:endCxn id="8" idx="0"/>
            </p:cNvCxnSpPr>
            <p:nvPr/>
          </p:nvCxnSpPr>
          <p:spPr>
            <a:xfrm>
              <a:off x="7538672" y="1954317"/>
              <a:ext cx="2" cy="66440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2869196" y="2634292"/>
                <a:ext cx="1874007" cy="58688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  <a:sym typeface="Symbol"/>
                                </a:rPr>
                                <m:t>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40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  <a:sym typeface="Symbol"/>
                                </a:rPr>
                                <m:t>Exp</m:t>
                              </m:r>
                            </m:sub>
                          </m:sSub>
                          <m:r>
                            <a:rPr lang="de-DE" sz="140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(</m:t>
                          </m:r>
                          <m:r>
                            <a:rPr lang="de-DE" sz="1400" baseline="300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12</m:t>
                          </m:r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C</m:t>
                          </m:r>
                          <m:r>
                            <a:rPr lang="de-DE" sz="140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)</m:t>
                          </m:r>
                          <m:r>
                            <a:rPr lang="de-DE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sym typeface="Symbol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  <a:sym typeface="Symbol"/>
                                </a:rPr>
                                <m:t>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40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  <a:sym typeface="Symbol"/>
                                </a:rPr>
                                <m:t>Theo</m:t>
                              </m:r>
                            </m:sub>
                          </m:sSub>
                          <m:r>
                            <a:rPr lang="de-DE" sz="140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(</m:t>
                          </m:r>
                          <m:r>
                            <a:rPr lang="de-DE" sz="1400" baseline="30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12</m:t>
                          </m:r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C</m:t>
                          </m:r>
                          <m:r>
                            <a:rPr lang="de-DE" sz="140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)</m:t>
                          </m:r>
                        </m:num>
                        <m:den>
                          <m:r>
                            <a:rPr lang="de-DE" sz="14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𝐹</m:t>
                          </m:r>
                          <m:r>
                            <m:rPr>
                              <m:sty m:val="p"/>
                            </m:rPr>
                            <a:rPr lang="de-DE" sz="1400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total</m:t>
                          </m:r>
                          <m:r>
                            <a:rPr lang="de-DE" sz="1400" i="1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de-DE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196" y="2634292"/>
                <a:ext cx="1874007" cy="58688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Gerade Verbindung mit Pfeil 14"/>
          <p:cNvCxnSpPr>
            <a:stCxn id="14" idx="2"/>
          </p:cNvCxnSpPr>
          <p:nvPr/>
        </p:nvCxnSpPr>
        <p:spPr>
          <a:xfrm>
            <a:off x="3806200" y="3221178"/>
            <a:ext cx="0" cy="362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3990349" y="1954317"/>
            <a:ext cx="0" cy="6799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winkelte Verbindung 19"/>
          <p:cNvCxnSpPr>
            <a:stCxn id="9" idx="1"/>
            <a:endCxn id="11" idx="2"/>
          </p:cNvCxnSpPr>
          <p:nvPr/>
        </p:nvCxnSpPr>
        <p:spPr>
          <a:xfrm rot="10800000">
            <a:off x="5667099" y="3501008"/>
            <a:ext cx="1406092" cy="236070"/>
          </a:xfrm>
          <a:prstGeom prst="bentConnector2">
            <a:avLst/>
          </a:prstGeom>
          <a:ln w="28575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winkelte Verbindung 20"/>
          <p:cNvCxnSpPr>
            <a:stCxn id="4" idx="3"/>
            <a:endCxn id="11" idx="2"/>
          </p:cNvCxnSpPr>
          <p:nvPr/>
        </p:nvCxnSpPr>
        <p:spPr>
          <a:xfrm flipV="1">
            <a:off x="4271680" y="3501008"/>
            <a:ext cx="1395419" cy="236071"/>
          </a:xfrm>
          <a:prstGeom prst="bentConnector2">
            <a:avLst/>
          </a:prstGeom>
          <a:ln w="28575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4" idx="2"/>
            <a:endCxn id="5" idx="0"/>
          </p:cNvCxnSpPr>
          <p:nvPr/>
        </p:nvCxnSpPr>
        <p:spPr>
          <a:xfrm flipH="1">
            <a:off x="3800796" y="3890967"/>
            <a:ext cx="5403" cy="345288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ieren 38"/>
          <p:cNvGrpSpPr/>
          <p:nvPr/>
        </p:nvGrpSpPr>
        <p:grpSpPr>
          <a:xfrm>
            <a:off x="4853666" y="1477959"/>
            <a:ext cx="1626866" cy="2023049"/>
            <a:chOff x="4853666" y="1477959"/>
            <a:chExt cx="1626866" cy="20230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feld 10"/>
                <p:cNvSpPr txBox="1"/>
                <p:nvPr/>
              </p:nvSpPr>
              <p:spPr>
                <a:xfrm>
                  <a:off x="5076392" y="3193231"/>
                  <a:ext cx="1181414" cy="307777"/>
                </a:xfrm>
                <a:prstGeom prst="rect">
                  <a:avLst/>
                </a:prstGeom>
                <a:noFill/>
                <a:ln w="19050">
                  <a:solidFill>
                    <a:srgbClr val="CC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 smtClean="0">
                                <a:solidFill>
                                  <a:srgbClr val="CC00FF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d>
                              <m:dPr>
                                <m:begChr m:val="⟨"/>
                                <m:endChr m:val="⟩"/>
                                <m:ctrlPr>
                                  <a:rPr lang="de-DE" sz="1400" i="1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sz="1400" i="1">
                                        <a:solidFill>
                                          <a:srgbClr val="CC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i="1">
                                        <a:solidFill>
                                          <a:srgbClr val="CC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de-DE" sz="1400" i="1">
                                        <a:solidFill>
                                          <a:srgbClr val="CC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de-DE" sz="1400" b="0" i="1" smtClean="0">
                                <a:solidFill>
                                  <a:srgbClr val="CC00FF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12,13</m:t>
                            </m:r>
                          </m:sup>
                        </m:sSup>
                      </m:oMath>
                    </m:oMathPara>
                  </a14:m>
                  <a:endParaRPr lang="de-DE" sz="1400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feld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6392" y="3193231"/>
                  <a:ext cx="1181414" cy="3077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 w="19050">
                  <a:solidFill>
                    <a:srgbClr val="CC00FF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feld 11"/>
            <p:cNvSpPr txBox="1"/>
            <p:nvPr/>
          </p:nvSpPr>
          <p:spPr>
            <a:xfrm>
              <a:off x="5456307" y="1477959"/>
              <a:ext cx="450764" cy="254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  <a:sym typeface="Symbol" panose="05050102010706020507" pitchFamily="18" charset="2"/>
                </a:rPr>
                <a:t></a:t>
              </a:r>
              <a:r>
                <a:rPr lang="de-DE" sz="1400" baseline="-25000" dirty="0">
                  <a:solidFill>
                    <a:srgbClr val="0000FF"/>
                  </a:solidFill>
                  <a:sym typeface="Symbol" panose="05050102010706020507" pitchFamily="18" charset="2"/>
                </a:rPr>
                <a:t>IS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4853666" y="2091411"/>
                  <a:ext cx="1626866" cy="655831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rgbClr val="008000"/>
                  </a:solidFill>
                </a:ln>
              </p:spPr>
              <p:txBody>
                <a:bodyPr wrap="square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sz="140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de-DE" sz="140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de-DE" sz="14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𝛿𝜈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 b="0" i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Exp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12</m:t>
                                </m:r>
                                <m:r>
                                  <a:rPr lang="de-DE" sz="14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,1</m:t>
                                </m:r>
                                <m:r>
                                  <a:rPr lang="de-DE" sz="1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3</m:t>
                                </m:r>
                              </m:sup>
                            </m:sSubSup>
                            <m:r>
                              <a:rPr lang="de-DE" sz="1400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de-DE" sz="140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de-DE" sz="1400" i="1">
                                    <a:solidFill>
                                      <a:srgbClr val="008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𝛿𝜈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solidFill>
                                      <a:srgbClr val="008000"/>
                                    </a:solidFill>
                                    <a:latin typeface="Cambria Math"/>
                                    <a:ea typeface="Cambria Math"/>
                                  </a:rPr>
                                  <m:t>MS</m:t>
                                </m:r>
                                <m:r>
                                  <a:rPr lang="de-DE" sz="1400" b="0" i="0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 b="0" i="0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Theo</m:t>
                                </m:r>
                              </m:sub>
                              <m:sup>
                                <m:r>
                                  <a:rPr lang="de-DE" sz="1400" i="1">
                                    <a:solidFill>
                                      <a:srgbClr val="008000"/>
                                    </a:solidFill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  <m:r>
                                  <a:rPr lang="de-DE" sz="1400" b="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  <m:r>
                                  <a:rPr lang="de-DE" sz="1400" i="1">
                                    <a:solidFill>
                                      <a:srgbClr val="008000"/>
                                    </a:solidFill>
                                    <a:latin typeface="Cambria Math"/>
                                    <a:ea typeface="Cambria Math"/>
                                  </a:rPr>
                                  <m:t>,1</m:t>
                                </m:r>
                                <m:r>
                                  <a:rPr lang="de-DE" sz="1400" b="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3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de-DE" sz="140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 i="0" baseline="-2500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  <m:t>transition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de-DE" sz="14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3666" y="2091411"/>
                  <a:ext cx="1626866" cy="65583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 w="28575" cmpd="sng">
                  <a:solidFill>
                    <a:srgbClr val="008000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Gewinkelte Verbindung 17"/>
            <p:cNvCxnSpPr>
              <a:stCxn id="7" idx="1"/>
              <a:endCxn id="17" idx="0"/>
            </p:cNvCxnSpPr>
            <p:nvPr/>
          </p:nvCxnSpPr>
          <p:spPr>
            <a:xfrm rot="10800000" flipV="1">
              <a:off x="5667100" y="1810015"/>
              <a:ext cx="633541" cy="281396"/>
            </a:xfrm>
            <a:prstGeom prst="bentConnector2">
              <a:avLst/>
            </a:prstGeom>
            <a:ln w="28575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winkelte Verbindung 18"/>
            <p:cNvCxnSpPr>
              <a:stCxn id="3" idx="3"/>
              <a:endCxn id="17" idx="0"/>
            </p:cNvCxnSpPr>
            <p:nvPr/>
          </p:nvCxnSpPr>
          <p:spPr>
            <a:xfrm>
              <a:off x="5244157" y="1810015"/>
              <a:ext cx="422942" cy="281396"/>
            </a:xfrm>
            <a:prstGeom prst="bentConnector2">
              <a:avLst/>
            </a:prstGeom>
            <a:ln w="28575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>
              <a:stCxn id="17" idx="2"/>
              <a:endCxn id="11" idx="0"/>
            </p:cNvCxnSpPr>
            <p:nvPr/>
          </p:nvCxnSpPr>
          <p:spPr>
            <a:xfrm>
              <a:off x="5667099" y="2747242"/>
              <a:ext cx="0" cy="445989"/>
            </a:xfrm>
            <a:prstGeom prst="straightConnector1">
              <a:avLst/>
            </a:prstGeom>
            <a:ln w="28575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feld 37"/>
          <p:cNvSpPr txBox="1"/>
          <p:nvPr/>
        </p:nvSpPr>
        <p:spPr>
          <a:xfrm>
            <a:off x="7186613" y="4287876"/>
            <a:ext cx="114163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i="1" dirty="0" err="1">
                <a:solidFill>
                  <a:srgbClr val="FF3399"/>
                </a:solidFill>
                <a:effectLst/>
                <a:latin typeface="Calibri" panose="020F0502020204030204" pitchFamily="34" charset="0"/>
              </a:rPr>
              <a:t>R</a:t>
            </a:r>
            <a:r>
              <a:rPr lang="de-DE" sz="2000" baseline="-25000" dirty="0" err="1">
                <a:solidFill>
                  <a:srgbClr val="FF3399"/>
                </a:solidFill>
                <a:effectLst/>
                <a:latin typeface="Calibri" panose="020F0502020204030204" pitchFamily="34" charset="0"/>
              </a:rPr>
              <a:t>c</a:t>
            </a:r>
            <a:r>
              <a:rPr lang="de-DE" sz="2000" dirty="0">
                <a:solidFill>
                  <a:srgbClr val="FF3399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de-DE" sz="2000" baseline="30000" dirty="0">
                <a:solidFill>
                  <a:srgbClr val="FF3399"/>
                </a:solidFill>
                <a:effectLst/>
                <a:latin typeface="Calibri" panose="020F0502020204030204" pitchFamily="34" charset="0"/>
              </a:rPr>
              <a:t>12</a:t>
            </a:r>
            <a:r>
              <a:rPr lang="de-DE" sz="2000" dirty="0">
                <a:solidFill>
                  <a:srgbClr val="FF3399"/>
                </a:solidFill>
                <a:effectLst/>
                <a:latin typeface="Calibri" panose="020F0502020204030204" pitchFamily="34" charset="0"/>
              </a:rPr>
              <a:t>C) </a:t>
            </a:r>
            <a:r>
              <a:rPr lang="de-DE" sz="2000" i="1" dirty="0" err="1">
                <a:solidFill>
                  <a:srgbClr val="FF3399"/>
                </a:solidFill>
                <a:latin typeface="Calibri" panose="020F0502020204030204" pitchFamily="34" charset="0"/>
              </a:rPr>
              <a:t>R</a:t>
            </a:r>
            <a:r>
              <a:rPr lang="de-DE" sz="2000" baseline="-25000" dirty="0" err="1">
                <a:solidFill>
                  <a:srgbClr val="FF3399"/>
                </a:solidFill>
                <a:latin typeface="Calibri" panose="020F0502020204030204" pitchFamily="34" charset="0"/>
              </a:rPr>
              <a:t>c</a:t>
            </a:r>
            <a:r>
              <a:rPr lang="de-DE" sz="2000" dirty="0">
                <a:solidFill>
                  <a:srgbClr val="FF3399"/>
                </a:solidFill>
                <a:latin typeface="Calibri" panose="020F0502020204030204" pitchFamily="34" charset="0"/>
              </a:rPr>
              <a:t>(</a:t>
            </a:r>
            <a:r>
              <a:rPr lang="de-DE" sz="2000" baseline="30000" dirty="0">
                <a:solidFill>
                  <a:srgbClr val="FF3399"/>
                </a:solidFill>
                <a:latin typeface="Calibri" panose="020F0502020204030204" pitchFamily="34" charset="0"/>
              </a:rPr>
              <a:t>13</a:t>
            </a:r>
            <a:r>
              <a:rPr lang="de-DE" sz="2000" dirty="0">
                <a:solidFill>
                  <a:srgbClr val="FF3399"/>
                </a:solidFill>
                <a:latin typeface="Calibri" panose="020F0502020204030204" pitchFamily="34" charset="0"/>
              </a:rPr>
              <a:t>C)</a:t>
            </a:r>
            <a:endParaRPr lang="de-DE" sz="2000" dirty="0">
              <a:solidFill>
                <a:srgbClr val="FF3399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82647" y="5900361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2818FC"/>
                </a:solidFill>
              </a:rPr>
              <a:t>Experimental </a:t>
            </a:r>
            <a:r>
              <a:rPr lang="de-DE" dirty="0" err="1">
                <a:solidFill>
                  <a:srgbClr val="2818FC"/>
                </a:solidFill>
              </a:rPr>
              <a:t>data</a:t>
            </a:r>
            <a:r>
              <a:rPr lang="de-DE" dirty="0">
                <a:solidFill>
                  <a:srgbClr val="2818FC"/>
                </a:solidFill>
              </a:rPr>
              <a:t>, </a:t>
            </a:r>
            <a:r>
              <a:rPr lang="de-DE" dirty="0" err="1">
                <a:solidFill>
                  <a:srgbClr val="2818FC"/>
                </a:solidFill>
              </a:rPr>
              <a:t>multiply</a:t>
            </a:r>
            <a:r>
              <a:rPr lang="de-DE" dirty="0">
                <a:solidFill>
                  <a:srgbClr val="2818FC"/>
                </a:solidFill>
              </a:rPr>
              <a:t> </a:t>
            </a:r>
            <a:r>
              <a:rPr lang="de-DE" dirty="0" err="1">
                <a:solidFill>
                  <a:srgbClr val="2818FC"/>
                </a:solidFill>
              </a:rPr>
              <a:t>charged</a:t>
            </a:r>
            <a:endParaRPr lang="de-DE" dirty="0">
              <a:solidFill>
                <a:srgbClr val="2818FC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9852223" y="579875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66FF"/>
                </a:solidFill>
              </a:rPr>
              <a:t>Consistency</a:t>
            </a:r>
            <a:r>
              <a:rPr lang="de-DE" dirty="0">
                <a:solidFill>
                  <a:srgbClr val="FF66FF"/>
                </a:solidFill>
              </a:rPr>
              <a:t> Checks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10592167" y="6265135"/>
            <a:ext cx="79509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FF3399"/>
                </a:solidFill>
                <a:effectLst/>
                <a:latin typeface="Calibri" panose="020F0502020204030204" pitchFamily="34" charset="0"/>
              </a:rPr>
              <a:t>Goal</a:t>
            </a:r>
            <a:endParaRPr lang="de-DE" sz="2000" dirty="0">
              <a:solidFill>
                <a:srgbClr val="FF3399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5303912" y="6228020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Theory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He-like </a:t>
            </a:r>
            <a:r>
              <a:rPr lang="de-DE" dirty="0" err="1">
                <a:solidFill>
                  <a:srgbClr val="FF0000"/>
                </a:solidFill>
              </a:rPr>
              <a:t>systems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5262512" y="5900361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8000"/>
                </a:solidFill>
              </a:rPr>
              <a:t>Conventional</a:t>
            </a:r>
            <a:r>
              <a:rPr lang="de-DE" dirty="0">
                <a:solidFill>
                  <a:srgbClr val="008000"/>
                </a:solidFill>
              </a:rPr>
              <a:t> </a:t>
            </a:r>
            <a:r>
              <a:rPr lang="de-DE" dirty="0" err="1">
                <a:solidFill>
                  <a:srgbClr val="008000"/>
                </a:solidFill>
              </a:rPr>
              <a:t>mass-shift</a:t>
            </a:r>
            <a:r>
              <a:rPr lang="de-DE" dirty="0">
                <a:solidFill>
                  <a:srgbClr val="008000"/>
                </a:solidFill>
              </a:rPr>
              <a:t> </a:t>
            </a:r>
            <a:r>
              <a:rPr lang="de-DE" dirty="0" err="1">
                <a:solidFill>
                  <a:srgbClr val="008000"/>
                </a:solidFill>
              </a:rPr>
              <a:t>calculations</a:t>
            </a:r>
            <a:endParaRPr lang="de-DE" dirty="0">
              <a:solidFill>
                <a:srgbClr val="008000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9178969" y="4284630"/>
            <a:ext cx="251679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baseline="30000" dirty="0">
                <a:solidFill>
                  <a:srgbClr val="FF3399"/>
                </a:solidFill>
                <a:latin typeface="Calibri" panose="020F0502020204030204" pitchFamily="34" charset="0"/>
              </a:rPr>
              <a:t>14</a:t>
            </a:r>
            <a:r>
              <a:rPr lang="en-US" sz="2000" i="1" dirty="0">
                <a:solidFill>
                  <a:srgbClr val="FF3399"/>
                </a:solidFill>
                <a:latin typeface="Calibri" panose="020F0502020204030204" pitchFamily="34" charset="0"/>
              </a:rPr>
              <a:t>C and other carbon isotopes online … (?)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1887479" y="154840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00CCFF"/>
                </a:solidFill>
                <a:sym typeface="Wingdings" panose="05000000000000000000" pitchFamily="2" charset="2"/>
              </a:rPr>
              <a:t></a:t>
            </a:r>
            <a:endParaRPr lang="de-DE" sz="2800" dirty="0">
              <a:solidFill>
                <a:srgbClr val="00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7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 animBg="1"/>
      <p:bldP spid="47" grpId="0"/>
      <p:bldP spid="48" grpId="0" animBg="1"/>
      <p:bldP spid="4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Measurement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Proton-Halo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aseline="30000" dirty="0"/>
              <a:t>8</a:t>
            </a:r>
            <a:r>
              <a:rPr lang="de-DE" dirty="0"/>
              <a:t>B</a:t>
            </a:r>
          </a:p>
        </p:txBody>
      </p:sp>
      <p:grpSp>
        <p:nvGrpSpPr>
          <p:cNvPr id="144" name="Gruppieren 143"/>
          <p:cNvGrpSpPr/>
          <p:nvPr/>
        </p:nvGrpSpPr>
        <p:grpSpPr>
          <a:xfrm>
            <a:off x="3927649" y="1384503"/>
            <a:ext cx="2024335" cy="1844185"/>
            <a:chOff x="3927649" y="1384503"/>
            <a:chExt cx="2024335" cy="18441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feld 54"/>
                <p:cNvSpPr txBox="1"/>
                <p:nvPr/>
              </p:nvSpPr>
              <p:spPr>
                <a:xfrm>
                  <a:off x="3927649" y="1384503"/>
                  <a:ext cx="2024335" cy="523220"/>
                </a:xfrm>
                <a:prstGeom prst="rect">
                  <a:avLst/>
                </a:prstGeom>
                <a:noFill/>
                <a:ln w="19050"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𝜈</m:t>
                          </m:r>
                        </m:e>
                        <m:sub>
                          <m:r>
                            <a:rPr lang="de-DE" sz="1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/>
                          <a:sym typeface="Symbol"/>
                        </a:rPr>
                        <m:t>,</m:t>
                      </m:r>
                      <m:sSub>
                        <m:sSubPr>
                          <m:ctrlPr>
                            <a:rPr lang="de-DE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  <m:t>𝛿</m:t>
                          </m:r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IS</m:t>
                          </m:r>
                        </m:sub>
                      </m:sSub>
                    </m:oMath>
                  </a14:m>
                  <a:r>
                    <a:rPr lang="de-DE" sz="1400" dirty="0">
                      <a:solidFill>
                        <a:srgbClr val="0000FF"/>
                      </a:solidFill>
                    </a:rPr>
                    <a:t> in 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10,11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B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3+</a:t>
                  </a:r>
                  <a:endParaRPr lang="de-DE" sz="1400" dirty="0">
                    <a:solidFill>
                      <a:srgbClr val="0000FF"/>
                    </a:solidFill>
                  </a:endParaRPr>
                </a:p>
                <a:p>
                  <a:r>
                    <a:rPr lang="de-DE" sz="1400" dirty="0">
                      <a:solidFill>
                        <a:srgbClr val="0000FF"/>
                      </a:solidFill>
                    </a:rPr>
                    <a:t>1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3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baseline="-25000" dirty="0">
                      <a:solidFill>
                        <a:srgbClr val="0000FF"/>
                      </a:solidFill>
                    </a:rPr>
                    <a:t>1 </a:t>
                  </a:r>
                  <a:r>
                    <a:rPr lang="de-DE" sz="1400" dirty="0">
                      <a:solidFill>
                        <a:srgbClr val="0000FF"/>
                      </a:solidFill>
                      <a:sym typeface="Symbol" panose="05050102010706020507" pitchFamily="18" charset="2"/>
                    </a:rPr>
                    <a:t> 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1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3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de-DE" sz="1400" baseline="-25000" dirty="0">
                      <a:solidFill>
                        <a:srgbClr val="0000FF"/>
                      </a:solidFill>
                    </a:rPr>
                    <a:t>0,1,2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5" name="Textfeld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7649" y="1384503"/>
                  <a:ext cx="2024335" cy="523220"/>
                </a:xfrm>
                <a:prstGeom prst="rect">
                  <a:avLst/>
                </a:prstGeom>
                <a:blipFill rotWithShape="0">
                  <a:blip r:embed="rId31"/>
                  <a:stretch>
                    <a:fillRect l="-597" t="-1124" b="-8989"/>
                  </a:stretch>
                </a:blipFill>
                <a:ln w="19050"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feld 55"/>
            <p:cNvSpPr txBox="1"/>
            <p:nvPr/>
          </p:nvSpPr>
          <p:spPr>
            <a:xfrm>
              <a:off x="4181458" y="2920911"/>
              <a:ext cx="1263658" cy="307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rgbClr val="FF339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R</a:t>
              </a:r>
              <a:r>
                <a:rPr lang="de-DE" sz="1400" baseline="-25000" dirty="0" err="1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c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(</a:t>
              </a:r>
              <a:r>
                <a:rPr lang="de-DE" sz="1400" baseline="300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10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B),</a:t>
              </a:r>
              <a:r>
                <a:rPr lang="de-DE" sz="1400" baseline="-250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de-DE" sz="1400" dirty="0" err="1">
                  <a:solidFill>
                    <a:srgbClr val="FF3399"/>
                  </a:solidFill>
                  <a:latin typeface="Calibri" panose="020F0502020204030204" pitchFamily="34" charset="0"/>
                </a:rPr>
                <a:t>R</a:t>
              </a:r>
              <a:r>
                <a:rPr lang="de-DE" sz="1400" baseline="-25000" dirty="0" err="1">
                  <a:solidFill>
                    <a:srgbClr val="FF3399"/>
                  </a:solidFill>
                  <a:latin typeface="Calibri" panose="020F0502020204030204" pitchFamily="34" charset="0"/>
                </a:rPr>
                <a:t>c</a:t>
              </a:r>
              <a:r>
                <a:rPr lang="de-DE" sz="1400" dirty="0">
                  <a:solidFill>
                    <a:srgbClr val="FF3399"/>
                  </a:solidFill>
                  <a:latin typeface="Calibri" panose="020F0502020204030204" pitchFamily="34" charset="0"/>
                </a:rPr>
                <a:t>(</a:t>
              </a:r>
              <a:r>
                <a:rPr lang="de-DE" sz="1400" baseline="300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11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B)</a:t>
              </a:r>
              <a:endParaRPr lang="de-DE" sz="1400" dirty="0">
                <a:solidFill>
                  <a:srgbClr val="FF3399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feld 59"/>
                <p:cNvSpPr txBox="1"/>
                <p:nvPr/>
              </p:nvSpPr>
              <p:spPr>
                <a:xfrm>
                  <a:off x="4160773" y="2214454"/>
                  <a:ext cx="1725680" cy="485518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140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Exp</m:t>
                                </m:r>
                                <m:r>
                                  <a:rPr lang="de-DE" sz="1400" b="0" i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 b="0" i="0" baseline="3000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A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 b="0" i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B</m:t>
                                </m:r>
                                <m:r>
                                  <a:rPr lang="de-DE" sz="1400" b="0" i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)</m:t>
                                </m:r>
                              </m:sub>
                            </m:sSub>
                            <m:r>
                              <a:rPr lang="de-DE" sz="1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Theo</m:t>
                                </m:r>
                                <m: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 baseline="300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A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B</m:t>
                                </m:r>
                                <m: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)</m:t>
                                </m:r>
                              </m:sub>
                            </m:sSub>
                          </m:num>
                          <m:den>
                            <m:r>
                              <a:rPr lang="de-DE" sz="1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𝐹</m:t>
                            </m:r>
                            <m:r>
                              <m:rPr>
                                <m:sty m:val="p"/>
                              </m:rPr>
                              <a:rPr lang="de-DE" sz="1400" b="0" i="0" baseline="-250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total</m:t>
                            </m:r>
                            <m:r>
                              <a:rPr lang="de-DE" sz="1400" b="0" i="1" baseline="-250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sz="1400" b="0" i="0" baseline="-250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B</m:t>
                            </m:r>
                          </m:den>
                        </m:f>
                      </m:oMath>
                    </m:oMathPara>
                  </a14:m>
                  <a:endParaRPr lang="de-DE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feld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0773" y="2214454"/>
                  <a:ext cx="1725680" cy="485518"/>
                </a:xfrm>
                <a:prstGeom prst="rect">
                  <a:avLst/>
                </a:prstGeom>
                <a:blipFill rotWithShape="0">
                  <a:blip r:embed="rId34"/>
                  <a:stretch>
                    <a:fillRect b="-1205"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Gerade Verbindung 72"/>
            <p:cNvCxnSpPr/>
            <p:nvPr/>
          </p:nvCxnSpPr>
          <p:spPr>
            <a:xfrm>
              <a:off x="5105341" y="1907721"/>
              <a:ext cx="0" cy="306733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65"/>
            <p:cNvCxnSpPr/>
            <p:nvPr/>
          </p:nvCxnSpPr>
          <p:spPr>
            <a:xfrm>
              <a:off x="5105341" y="2698288"/>
              <a:ext cx="0" cy="21777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/>
            <p:cNvCxnSpPr/>
            <p:nvPr/>
          </p:nvCxnSpPr>
          <p:spPr>
            <a:xfrm>
              <a:off x="4476116" y="2698288"/>
              <a:ext cx="0" cy="217772"/>
            </a:xfrm>
            <a:prstGeom prst="straightConnector1">
              <a:avLst/>
            </a:prstGeom>
            <a:ln w="19050">
              <a:solidFill>
                <a:srgbClr val="FF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uppieren 147"/>
          <p:cNvGrpSpPr/>
          <p:nvPr/>
        </p:nvGrpSpPr>
        <p:grpSpPr>
          <a:xfrm>
            <a:off x="7649283" y="3052964"/>
            <a:ext cx="432912" cy="838444"/>
            <a:chOff x="7649283" y="3052964"/>
            <a:chExt cx="432912" cy="838444"/>
          </a:xfrm>
        </p:grpSpPr>
        <p:cxnSp>
          <p:nvCxnSpPr>
            <p:cNvPr id="84" name="Gewinkelte Verbindung 83"/>
            <p:cNvCxnSpPr>
              <a:endCxn id="83" idx="3"/>
            </p:cNvCxnSpPr>
            <p:nvPr/>
          </p:nvCxnSpPr>
          <p:spPr>
            <a:xfrm rot="10800000" flipV="1">
              <a:off x="7649284" y="3052964"/>
              <a:ext cx="419917" cy="455670"/>
            </a:xfrm>
            <a:prstGeom prst="bentConnector3">
              <a:avLst/>
            </a:prstGeom>
            <a:ln w="1905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Gewinkelte Verbindung 84"/>
            <p:cNvCxnSpPr>
              <a:stCxn id="80" idx="1"/>
              <a:endCxn id="83" idx="3"/>
            </p:cNvCxnSpPr>
            <p:nvPr/>
          </p:nvCxnSpPr>
          <p:spPr>
            <a:xfrm rot="10800000">
              <a:off x="7649283" y="3508635"/>
              <a:ext cx="432912" cy="382773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uppieren 145"/>
          <p:cNvGrpSpPr/>
          <p:nvPr/>
        </p:nvGrpSpPr>
        <p:grpSpPr>
          <a:xfrm>
            <a:off x="2015492" y="1384503"/>
            <a:ext cx="1936460" cy="853579"/>
            <a:chOff x="2015492" y="1384503"/>
            <a:chExt cx="1936460" cy="8535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feld 56"/>
                <p:cNvSpPr txBox="1"/>
                <p:nvPr/>
              </p:nvSpPr>
              <p:spPr>
                <a:xfrm>
                  <a:off x="2015492" y="1384503"/>
                  <a:ext cx="1936460" cy="523220"/>
                </a:xfrm>
                <a:prstGeom prst="rect">
                  <a:avLst/>
                </a:prstGeom>
                <a:noFill/>
                <a:ln w="19050" cmpd="sng"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𝜈</m:t>
                          </m:r>
                        </m:e>
                        <m:sub>
                          <m:r>
                            <a:rPr lang="de-DE" sz="1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0</m:t>
                          </m:r>
                        </m:sub>
                      </m:sSub>
                      <m:r>
                        <a:rPr lang="de-DE" sz="1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/>
                          <a:sym typeface="Symbol"/>
                        </a:rPr>
                        <m:t>,</m:t>
                      </m:r>
                      <m:sSub>
                        <m:sSubPr>
                          <m:ctrlPr>
                            <a:rPr lang="de-DE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  <m:t>𝛿</m:t>
                          </m:r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IS</m:t>
                          </m:r>
                        </m:sub>
                      </m:sSub>
                    </m:oMath>
                  </a14:m>
                  <a:r>
                    <a:rPr lang="de-DE" sz="1400" dirty="0">
                      <a:solidFill>
                        <a:srgbClr val="0000FF"/>
                      </a:solidFill>
                    </a:rPr>
                    <a:t> in 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10,11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B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2+</a:t>
                  </a:r>
                  <a:endParaRPr lang="de-DE" sz="1400" dirty="0">
                    <a:solidFill>
                      <a:srgbClr val="0000FF"/>
                    </a:solidFill>
                  </a:endParaRPr>
                </a:p>
                <a:p>
                  <a:pPr algn="ctr"/>
                  <a:r>
                    <a:rPr lang="de-DE" sz="14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baseline="-25000" dirty="0">
                      <a:solidFill>
                        <a:srgbClr val="0000FF"/>
                      </a:solidFill>
                    </a:rPr>
                    <a:t>1/2 </a:t>
                  </a:r>
                  <a:r>
                    <a:rPr lang="de-DE" sz="1400" dirty="0">
                      <a:solidFill>
                        <a:srgbClr val="0000FF"/>
                      </a:solidFill>
                      <a:sym typeface="Symbol" panose="05050102010706020507" pitchFamily="18" charset="2"/>
                    </a:rPr>
                    <a:t> 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de-DE" sz="1400" baseline="-25000" dirty="0">
                      <a:solidFill>
                        <a:srgbClr val="0000FF"/>
                      </a:solidFill>
                    </a:rPr>
                    <a:t>1/2,3/2</a:t>
                  </a:r>
                </a:p>
              </p:txBody>
            </p:sp>
          </mc:Choice>
          <mc:Fallback xmlns="">
            <p:sp>
              <p:nvSpPr>
                <p:cNvPr id="57" name="Textfeld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492" y="1384503"/>
                  <a:ext cx="1936460" cy="523220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 t="-1124" b="-8989"/>
                  </a:stretch>
                </a:blipFill>
                <a:ln w="19050" cmpd="sng"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7" name="Gerade Verbindung 72"/>
            <p:cNvCxnSpPr/>
            <p:nvPr/>
          </p:nvCxnSpPr>
          <p:spPr>
            <a:xfrm>
              <a:off x="2636997" y="1907721"/>
              <a:ext cx="0" cy="330361"/>
            </a:xfrm>
            <a:prstGeom prst="line">
              <a:avLst/>
            </a:prstGeom>
            <a:ln w="28575">
              <a:solidFill>
                <a:srgbClr val="008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uppieren 149"/>
          <p:cNvGrpSpPr/>
          <p:nvPr/>
        </p:nvGrpSpPr>
        <p:grpSpPr>
          <a:xfrm>
            <a:off x="4963242" y="3074800"/>
            <a:ext cx="1776078" cy="2321347"/>
            <a:chOff x="4963242" y="3074800"/>
            <a:chExt cx="1776078" cy="23213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hteck 73"/>
                <p:cNvSpPr/>
                <p:nvPr/>
              </p:nvSpPr>
              <p:spPr>
                <a:xfrm>
                  <a:off x="6124960" y="4766421"/>
                  <a:ext cx="61436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008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200">
                                <a:solidFill>
                                  <a:srgbClr val="008000"/>
                                </a:solidFill>
                                <a:latin typeface="Cambria Math"/>
                                <a:ea typeface="Cambria Math"/>
                              </a:rPr>
                              <m:t>ECG</m:t>
                            </m:r>
                            <m:r>
                              <m:rPr>
                                <m:nor/>
                              </m:rPr>
                              <a:rPr lang="de-DE" sz="1200" dirty="0">
                                <a:solidFill>
                                  <a:srgbClr val="008000"/>
                                </a:solidFill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de-DE" sz="1200" dirty="0">
                    <a:solidFill>
                      <a:srgbClr val="008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echteck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4960" y="4766421"/>
                  <a:ext cx="614360" cy="276999"/>
                </a:xfrm>
                <a:prstGeom prst="rect">
                  <a:avLst/>
                </a:prstGeom>
                <a:blipFill rotWithShape="0"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9" name="Gruppieren 148"/>
            <p:cNvGrpSpPr/>
            <p:nvPr/>
          </p:nvGrpSpPr>
          <p:grpSpPr>
            <a:xfrm>
              <a:off x="4963242" y="3074800"/>
              <a:ext cx="1707043" cy="2321347"/>
              <a:chOff x="4963242" y="3074800"/>
              <a:chExt cx="1707043" cy="232134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feld 69"/>
                  <p:cNvSpPr txBox="1"/>
                  <p:nvPr/>
                </p:nvSpPr>
                <p:spPr>
                  <a:xfrm>
                    <a:off x="4963242" y="4254433"/>
                    <a:ext cx="1707043" cy="58912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mpd="sng">
                    <a:solidFill>
                      <a:srgbClr val="008000"/>
                    </a:solidFill>
                  </a:ln>
                </p:spPr>
                <p:txBody>
                  <a:bodyPr wrap="square" rtlCol="0"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de-DE" sz="1400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𝛿𝜈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Exp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11,8</m:t>
                                  </m:r>
                                </m:sup>
                              </m:sSubSup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de-DE" sz="1400" i="1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i="1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𝛿𝜈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MS</m:t>
                                  </m:r>
                                  <m:r>
                                    <a:rPr lang="de-DE" sz="1400" b="0" i="0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,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Theo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11,8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de-DE" sz="1400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  <m:r>
                                <m:rPr>
                                  <m:sty m:val="p"/>
                                </m:rPr>
                                <a:rPr lang="de-DE" sz="1400" baseline="-2500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sym typeface="Symbol"/>
                                </a:rPr>
                                <m:t>transition</m:t>
                              </m:r>
                            </m:den>
                          </m:f>
                        </m:oMath>
                      </m:oMathPara>
                    </a14:m>
                    <a:endParaRPr lang="de-DE" sz="1400" dirty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0" name="Textfeld 6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63242" y="4254433"/>
                    <a:ext cx="1707043" cy="589124"/>
                  </a:xfrm>
                  <a:prstGeom prst="rect">
                    <a:avLst/>
                  </a:prstGeom>
                  <a:blipFill rotWithShape="0">
                    <a:blip r:embed="rId38"/>
                    <a:stretch>
                      <a:fillRect/>
                    </a:stretch>
                  </a:blipFill>
                  <a:ln w="28575" cmpd="sng">
                    <a:solidFill>
                      <a:srgbClr val="008000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1" name="Gewinkelte Verbindung 70"/>
              <p:cNvCxnSpPr>
                <a:stCxn id="59" idx="3"/>
                <a:endCxn id="70" idx="2"/>
              </p:cNvCxnSpPr>
              <p:nvPr/>
            </p:nvCxnSpPr>
            <p:spPr>
              <a:xfrm flipH="1" flipV="1">
                <a:off x="5816764" y="4843557"/>
                <a:ext cx="421850" cy="552590"/>
              </a:xfrm>
              <a:prstGeom prst="bentConnector4">
                <a:avLst>
                  <a:gd name="adj1" fmla="val -54190"/>
                  <a:gd name="adj2" fmla="val 61260"/>
                </a:avLst>
              </a:prstGeom>
              <a:ln w="28575">
                <a:solidFill>
                  <a:srgbClr val="008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feld 81"/>
                  <p:cNvSpPr txBox="1"/>
                  <p:nvPr/>
                </p:nvSpPr>
                <p:spPr>
                  <a:xfrm>
                    <a:off x="5240795" y="3737871"/>
                    <a:ext cx="1156044" cy="307072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headEnd type="triangle"/>
                    <a:tailEnd type="none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B</m:t>
                              </m:r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: </m:t>
                              </m:r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11</m:t>
                              </m:r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8</m:t>
                              </m:r>
                            </m:sup>
                          </m:sSup>
                        </m:oMath>
                      </m:oMathPara>
                    </a14:m>
                    <a:endParaRPr lang="de-DE" sz="1400" baseline="30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2" name="Textfeld 8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40795" y="3737871"/>
                    <a:ext cx="1156044" cy="307072"/>
                  </a:xfrm>
                  <a:prstGeom prst="rect">
                    <a:avLst/>
                  </a:prstGeom>
                  <a:blipFill rotWithShape="0">
                    <a:blip r:embed="rId44"/>
                    <a:stretch>
                      <a:fillRect/>
                    </a:stretch>
                  </a:blipFill>
                  <a:ln w="19050">
                    <a:solidFill>
                      <a:schemeClr val="tx1"/>
                    </a:solidFill>
                    <a:headEnd type="triangle"/>
                    <a:tailEnd type="none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0" name="Gewinkelte Verbindung 89"/>
              <p:cNvCxnSpPr>
                <a:stCxn id="56" idx="3"/>
                <a:endCxn id="86" idx="1"/>
              </p:cNvCxnSpPr>
              <p:nvPr/>
            </p:nvCxnSpPr>
            <p:spPr>
              <a:xfrm>
                <a:off x="5445116" y="3074800"/>
                <a:ext cx="359527" cy="433834"/>
              </a:xfrm>
              <a:prstGeom prst="bentConnector3">
                <a:avLst/>
              </a:prstGeom>
              <a:ln w="19050">
                <a:solidFill>
                  <a:srgbClr val="FF339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Gewinkelte Verbindung 90"/>
          <p:cNvCxnSpPr>
            <a:stCxn id="82" idx="1"/>
            <a:endCxn id="86" idx="1"/>
          </p:cNvCxnSpPr>
          <p:nvPr/>
        </p:nvCxnSpPr>
        <p:spPr>
          <a:xfrm rot="10800000" flipH="1">
            <a:off x="5240795" y="3508635"/>
            <a:ext cx="563848" cy="382773"/>
          </a:xfrm>
          <a:prstGeom prst="bentConnector3">
            <a:avLst>
              <a:gd name="adj1" fmla="val -40543"/>
            </a:avLst>
          </a:prstGeom>
          <a:ln w="1905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uppieren 137"/>
          <p:cNvGrpSpPr/>
          <p:nvPr/>
        </p:nvGrpSpPr>
        <p:grpSpPr>
          <a:xfrm>
            <a:off x="5804643" y="2155824"/>
            <a:ext cx="1844640" cy="1506698"/>
            <a:chOff x="5804643" y="2155824"/>
            <a:chExt cx="1844640" cy="1506698"/>
          </a:xfrm>
        </p:grpSpPr>
        <p:sp>
          <p:nvSpPr>
            <p:cNvPr id="83" name="Textfeld 82"/>
            <p:cNvSpPr txBox="1"/>
            <p:nvPr/>
          </p:nvSpPr>
          <p:spPr>
            <a:xfrm>
              <a:off x="6854190" y="3354745"/>
              <a:ext cx="795093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339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R</a:t>
              </a:r>
              <a:r>
                <a:rPr lang="de-DE" sz="1400" baseline="-25000" dirty="0" err="1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c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(</a:t>
              </a:r>
              <a:r>
                <a:rPr lang="de-DE" sz="1400" baseline="300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7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Be)</a:t>
              </a:r>
              <a:endParaRPr lang="de-DE" sz="1400" dirty="0">
                <a:solidFill>
                  <a:srgbClr val="FF3399"/>
                </a:solidFill>
              </a:endParaRPr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5804643" y="3354745"/>
              <a:ext cx="795093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339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R</a:t>
              </a:r>
              <a:r>
                <a:rPr lang="de-DE" sz="1400" baseline="-25000" dirty="0" err="1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c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(</a:t>
              </a:r>
              <a:r>
                <a:rPr lang="de-DE" sz="1400" baseline="300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8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B)</a:t>
              </a:r>
              <a:endParaRPr lang="de-DE" sz="1400" dirty="0">
                <a:solidFill>
                  <a:srgbClr val="FF3399"/>
                </a:solidFill>
              </a:endParaRPr>
            </a:p>
          </p:txBody>
        </p:sp>
        <p:sp>
          <p:nvSpPr>
            <p:cNvPr id="96" name="Textfeld 95"/>
            <p:cNvSpPr txBox="1"/>
            <p:nvPr/>
          </p:nvSpPr>
          <p:spPr>
            <a:xfrm>
              <a:off x="6243594" y="2155824"/>
              <a:ext cx="1066454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339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i="1" dirty="0">
                  <a:solidFill>
                    <a:srgbClr val="FF3399"/>
                  </a:solidFill>
                </a:rPr>
                <a:t>p</a:t>
              </a:r>
              <a:r>
                <a:rPr lang="de-DE" dirty="0">
                  <a:solidFill>
                    <a:srgbClr val="FF3399"/>
                  </a:solidFill>
                </a:rPr>
                <a:t>-Halo,</a:t>
              </a:r>
            </a:p>
            <a:p>
              <a:pPr algn="ctr"/>
              <a:r>
                <a:rPr lang="de-DE" dirty="0">
                  <a:solidFill>
                    <a:srgbClr val="FF3399"/>
                  </a:solidFill>
                  <a:sym typeface="Symbol" panose="05050102010706020507" pitchFamily="18" charset="2"/>
                </a:rPr>
                <a:t>Halo-EFT</a:t>
              </a:r>
              <a:endParaRPr lang="de-DE" dirty="0">
                <a:solidFill>
                  <a:srgbClr val="FF3399"/>
                </a:solidFill>
              </a:endParaRPr>
            </a:p>
          </p:txBody>
        </p:sp>
        <p:cxnSp>
          <p:nvCxnSpPr>
            <p:cNvPr id="97" name="Gewinkelte Verbindung 96"/>
            <p:cNvCxnSpPr>
              <a:stCxn id="86" idx="0"/>
              <a:endCxn id="96" idx="2"/>
            </p:cNvCxnSpPr>
            <p:nvPr/>
          </p:nvCxnSpPr>
          <p:spPr>
            <a:xfrm rot="5400000" flipH="1" flipV="1">
              <a:off x="6351710" y="2929635"/>
              <a:ext cx="275591" cy="574631"/>
            </a:xfrm>
            <a:prstGeom prst="bentConnector3">
              <a:avLst/>
            </a:prstGeom>
            <a:ln w="1905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winkelte Verbindung 97"/>
            <p:cNvCxnSpPr>
              <a:stCxn id="83" idx="0"/>
              <a:endCxn id="96" idx="2"/>
            </p:cNvCxnSpPr>
            <p:nvPr/>
          </p:nvCxnSpPr>
          <p:spPr>
            <a:xfrm rot="16200000" flipV="1">
              <a:off x="6876484" y="2979492"/>
              <a:ext cx="275591" cy="474916"/>
            </a:xfrm>
            <a:prstGeom prst="bentConnector3">
              <a:avLst/>
            </a:prstGeom>
            <a:ln w="19050">
              <a:solidFill>
                <a:srgbClr val="FF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9" name="Gewinkelte Verbindung 98"/>
          <p:cNvCxnSpPr>
            <a:stCxn id="70" idx="0"/>
            <a:endCxn id="82" idx="2"/>
          </p:cNvCxnSpPr>
          <p:nvPr/>
        </p:nvCxnSpPr>
        <p:spPr>
          <a:xfrm rot="5400000" flipH="1" flipV="1">
            <a:off x="5713045" y="4148662"/>
            <a:ext cx="209490" cy="2053"/>
          </a:xfrm>
          <a:prstGeom prst="bent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Gruppieren 151"/>
          <p:cNvGrpSpPr/>
          <p:nvPr/>
        </p:nvGrpSpPr>
        <p:grpSpPr>
          <a:xfrm>
            <a:off x="2015491" y="1907723"/>
            <a:ext cx="2924327" cy="1983684"/>
            <a:chOff x="2015491" y="1907723"/>
            <a:chExt cx="2924327" cy="19836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hteck 66"/>
                <p:cNvSpPr/>
                <p:nvPr/>
              </p:nvSpPr>
              <p:spPr>
                <a:xfrm>
                  <a:off x="2952364" y="2827308"/>
                  <a:ext cx="923051" cy="2940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008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200">
                                <a:solidFill>
                                  <a:srgbClr val="008000"/>
                                </a:solidFill>
                                <a:latin typeface="Cambria Math"/>
                                <a:ea typeface="Cambria Math"/>
                              </a:rPr>
                              <m:t>Hylleraas</m:t>
                            </m:r>
                            <m:r>
                              <m:rPr>
                                <m:nor/>
                              </m:rPr>
                              <a:rPr lang="de-DE" sz="1200" dirty="0">
                                <a:solidFill>
                                  <a:srgbClr val="008000"/>
                                </a:solidFill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de-DE" sz="1200" dirty="0">
                    <a:solidFill>
                      <a:srgbClr val="00800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Rechteck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2364" y="2827308"/>
                  <a:ext cx="923051" cy="294055"/>
                </a:xfrm>
                <a:prstGeom prst="rect">
                  <a:avLst/>
                </a:prstGeom>
                <a:blipFill rotWithShape="0">
                  <a:blip r:embed="rId37"/>
                  <a:stretch>
                    <a:fillRect b="-208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5" name="Gruppieren 144"/>
            <p:cNvGrpSpPr/>
            <p:nvPr/>
          </p:nvGrpSpPr>
          <p:grpSpPr>
            <a:xfrm>
              <a:off x="2015491" y="1907723"/>
              <a:ext cx="2924327" cy="1983684"/>
              <a:chOff x="2015491" y="1907723"/>
              <a:chExt cx="2924327" cy="19836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feld 60"/>
                  <p:cNvSpPr txBox="1"/>
                  <p:nvPr/>
                </p:nvSpPr>
                <p:spPr>
                  <a:xfrm>
                    <a:off x="2015491" y="2238082"/>
                    <a:ext cx="1702637" cy="655831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 cmpd="sng">
                    <a:solidFill>
                      <a:srgbClr val="008000"/>
                    </a:solidFill>
                  </a:ln>
                </p:spPr>
                <p:txBody>
                  <a:bodyPr wrap="square" rtlCol="0"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de-DE" sz="1400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1400" i="1" smtClean="0">
                                      <a:solidFill>
                                        <a:srgbClr val="2818F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i="1">
                                      <a:solidFill>
                                        <a:srgbClr val="2818F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𝛿𝜈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rgbClr val="2818F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Exp</m:t>
                                  </m:r>
                                </m:sub>
                                <m:sup>
                                  <m:r>
                                    <a:rPr lang="de-DE" sz="1400" i="1">
                                      <a:solidFill>
                                        <a:srgbClr val="2818F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10,11</m:t>
                                  </m:r>
                                </m:sup>
                              </m:sSubSup>
                              <m: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de-DE" sz="1400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i="1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𝛿𝜈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MS</m:t>
                                  </m:r>
                                  <m:r>
                                    <a:rPr lang="de-DE" sz="1400" b="0" i="0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,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Theo</m:t>
                                  </m:r>
                                </m:sub>
                                <m:sup>
                                  <m:r>
                                    <a:rPr lang="de-DE" sz="1400" i="1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10,11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de-DE" sz="1400" i="1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 i="0" baseline="-2500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sym typeface="Symbol"/>
                                    </a:rPr>
                                    <m:t>transition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de-DE" sz="1400" dirty="0">
                      <a:solidFill>
                        <a:srgbClr val="008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1" name="Textfeld 6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15491" y="2238082"/>
                    <a:ext cx="1702637" cy="655831"/>
                  </a:xfrm>
                  <a:prstGeom prst="rect">
                    <a:avLst/>
                  </a:prstGeom>
                  <a:blipFill rotWithShape="0">
                    <a:blip r:embed="rId35"/>
                    <a:stretch>
                      <a:fillRect/>
                    </a:stretch>
                  </a:blipFill>
                  <a:ln w="28575" cmpd="sng">
                    <a:solidFill>
                      <a:srgbClr val="008000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3" name="Gewinkelte Verbindung 62"/>
              <p:cNvCxnSpPr>
                <a:stCxn id="55" idx="2"/>
                <a:endCxn id="61" idx="0"/>
              </p:cNvCxnSpPr>
              <p:nvPr/>
            </p:nvCxnSpPr>
            <p:spPr>
              <a:xfrm rot="5400000">
                <a:off x="3738135" y="1036399"/>
                <a:ext cx="330359" cy="2073007"/>
              </a:xfrm>
              <a:prstGeom prst="bentConnector3">
                <a:avLst>
                  <a:gd name="adj1" fmla="val 50000"/>
                </a:avLst>
              </a:prstGeom>
              <a:ln w="28575" cmpd="sng">
                <a:solidFill>
                  <a:srgbClr val="006600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winkelte Verbindung 63"/>
              <p:cNvCxnSpPr>
                <a:stCxn id="61" idx="2"/>
                <a:endCxn id="58" idx="1"/>
              </p:cNvCxnSpPr>
              <p:nvPr/>
            </p:nvCxnSpPr>
            <p:spPr>
              <a:xfrm rot="16200000" flipH="1">
                <a:off x="2569380" y="3191342"/>
                <a:ext cx="997494" cy="402635"/>
              </a:xfrm>
              <a:prstGeom prst="bentConnector2">
                <a:avLst/>
              </a:prstGeom>
              <a:ln w="28575" cmpd="sng">
                <a:solidFill>
                  <a:srgbClr val="008000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winkelte Verbindung 88"/>
              <p:cNvCxnSpPr>
                <a:stCxn id="56" idx="2"/>
                <a:endCxn id="58" idx="0"/>
              </p:cNvCxnSpPr>
              <p:nvPr/>
            </p:nvCxnSpPr>
            <p:spPr>
              <a:xfrm rot="5400000">
                <a:off x="4099274" y="3023857"/>
                <a:ext cx="509183" cy="918845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rgbClr val="CC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Textfeld 99"/>
              <p:cNvSpPr txBox="1"/>
              <p:nvPr/>
            </p:nvSpPr>
            <p:spPr>
              <a:xfrm>
                <a:off x="3256451" y="3475557"/>
                <a:ext cx="7552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CC00FF"/>
                    </a:solidFill>
                  </a:rPr>
                  <a:t>check</a:t>
                </a:r>
              </a:p>
            </p:txBody>
          </p:sp>
        </p:grpSp>
      </p:grpSp>
      <p:sp>
        <p:nvSpPr>
          <p:cNvPr id="102" name="Rechteck 101"/>
          <p:cNvSpPr/>
          <p:nvPr/>
        </p:nvSpPr>
        <p:spPr>
          <a:xfrm>
            <a:off x="4393565" y="2209338"/>
            <a:ext cx="172789" cy="488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1" name="Gruppieren 150"/>
          <p:cNvGrpSpPr/>
          <p:nvPr/>
        </p:nvGrpSpPr>
        <p:grpSpPr>
          <a:xfrm>
            <a:off x="2650893" y="3737871"/>
            <a:ext cx="3587721" cy="1919886"/>
            <a:chOff x="2650893" y="3737871"/>
            <a:chExt cx="3587721" cy="1919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hteck 92"/>
                <p:cNvSpPr/>
                <p:nvPr/>
              </p:nvSpPr>
              <p:spPr>
                <a:xfrm>
                  <a:off x="4228499" y="4766421"/>
                  <a:ext cx="614360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i="1" dirty="0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rgbClr val="008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200">
                                <a:solidFill>
                                  <a:srgbClr val="008000"/>
                                </a:solidFill>
                                <a:latin typeface="Cambria Math"/>
                                <a:ea typeface="Cambria Math"/>
                              </a:rPr>
                              <m:t>ECG</m:t>
                            </m:r>
                            <m:r>
                              <m:rPr>
                                <m:nor/>
                              </m:rPr>
                              <a:rPr lang="de-DE" sz="1200" dirty="0">
                                <a:solidFill>
                                  <a:srgbClr val="008000"/>
                                </a:solidFill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de-DE" sz="1200" dirty="0">
                    <a:solidFill>
                      <a:srgbClr val="008000"/>
                    </a:solidFill>
                  </a:endParaRPr>
                </a:p>
              </p:txBody>
            </p:sp>
          </mc:Choice>
          <mc:Fallback xmlns="">
            <p:sp>
              <p:nvSpPr>
                <p:cNvPr id="93" name="Rechteck 9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8499" y="4766421"/>
                  <a:ext cx="614360" cy="276999"/>
                </a:xfrm>
                <a:prstGeom prst="rect">
                  <a:avLst/>
                </a:prstGeom>
                <a:blipFill rotWithShape="0"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3" name="Gruppieren 142"/>
            <p:cNvGrpSpPr/>
            <p:nvPr/>
          </p:nvGrpSpPr>
          <p:grpSpPr>
            <a:xfrm>
              <a:off x="2650893" y="3737871"/>
              <a:ext cx="3587721" cy="1919886"/>
              <a:chOff x="2650893" y="3737871"/>
              <a:chExt cx="3587721" cy="1919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feld 57"/>
                  <p:cNvSpPr txBox="1"/>
                  <p:nvPr/>
                </p:nvSpPr>
                <p:spPr>
                  <a:xfrm>
                    <a:off x="3269445" y="3737871"/>
                    <a:ext cx="1249993" cy="307072"/>
                  </a:xfrm>
                  <a:prstGeom prst="rect">
                    <a:avLst/>
                  </a:prstGeom>
                  <a:noFill/>
                  <a:ln w="19050">
                    <a:solidFill>
                      <a:srgbClr val="CC00FF"/>
                    </a:solidFill>
                    <a:headEnd type="triangle"/>
                    <a:tailEnd type="none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B</m:t>
                              </m:r>
                              <m:r>
                                <a:rPr lang="de-DE" sz="1400" b="0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: </m:t>
                              </m:r>
                              <m:r>
                                <a:rPr lang="de-DE" sz="1400" i="1">
                                  <a:solidFill>
                                    <a:srgbClr val="CC00FF"/>
                                  </a:solidFill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1400" i="1">
                                      <a:solidFill>
                                        <a:srgbClr val="CC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1400" i="1">
                                          <a:solidFill>
                                            <a:srgbClr val="CC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400" i="1">
                                          <a:solidFill>
                                            <a:srgbClr val="CC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de-DE" sz="1400" i="1">
                                          <a:solidFill>
                                            <a:srgbClr val="CC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  <a:ea typeface="Cambria Math"/>
                                </a:rPr>
                                <m:t>10,11</m:t>
                              </m:r>
                            </m:sup>
                          </m:sSup>
                        </m:oMath>
                      </m:oMathPara>
                    </a14:m>
                    <a:endParaRPr lang="de-DE" sz="1400" baseline="30000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feld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69445" y="3737871"/>
                    <a:ext cx="1249993" cy="307072"/>
                  </a:xfrm>
                  <a:prstGeom prst="rect">
                    <a:avLst/>
                  </a:prstGeom>
                  <a:blipFill rotWithShape="0">
                    <a:blip r:embed="rId33"/>
                    <a:stretch>
                      <a:fillRect/>
                    </a:stretch>
                  </a:blipFill>
                  <a:ln w="19050">
                    <a:solidFill>
                      <a:srgbClr val="CC00FF"/>
                    </a:solidFill>
                    <a:headEnd type="triangle"/>
                    <a:tailEnd type="none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5" name="Gewinkelte Verbindung 94"/>
              <p:cNvCxnSpPr>
                <a:stCxn id="92" idx="0"/>
                <a:endCxn id="58" idx="2"/>
              </p:cNvCxnSpPr>
              <p:nvPr/>
            </p:nvCxnSpPr>
            <p:spPr>
              <a:xfrm rot="16200000" flipV="1">
                <a:off x="3790546" y="4148839"/>
                <a:ext cx="209490" cy="1697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rgbClr val="008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2" name="Gruppieren 141"/>
              <p:cNvGrpSpPr/>
              <p:nvPr/>
            </p:nvGrpSpPr>
            <p:grpSpPr>
              <a:xfrm>
                <a:off x="2650893" y="3992824"/>
                <a:ext cx="3587721" cy="1664933"/>
                <a:chOff x="2650893" y="3992824"/>
                <a:chExt cx="3587721" cy="1664933"/>
              </a:xfrm>
            </p:grpSpPr>
            <p:sp>
              <p:nvSpPr>
                <p:cNvPr id="59" name="Textfeld 58"/>
                <p:cNvSpPr txBox="1"/>
                <p:nvPr/>
              </p:nvSpPr>
              <p:spPr>
                <a:xfrm>
                  <a:off x="3684707" y="5134537"/>
                  <a:ext cx="2553907" cy="523220"/>
                </a:xfrm>
                <a:prstGeom prst="rect">
                  <a:avLst/>
                </a:prstGeom>
                <a:noFill/>
                <a:ln w="28575" cmpd="sng">
                  <a:solidFill>
                    <a:srgbClr val="008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baseline="30000" dirty="0"/>
                    <a:t>10,11</a:t>
                  </a:r>
                  <a:r>
                    <a:rPr lang="de-DE" sz="1400" dirty="0"/>
                    <a:t>B	                </a:t>
                  </a:r>
                  <a:r>
                    <a:rPr lang="de-DE" sz="1400" baseline="30000" dirty="0"/>
                    <a:t>     8,11</a:t>
                  </a:r>
                  <a:r>
                    <a:rPr lang="de-DE" sz="1400" dirty="0"/>
                    <a:t>B</a:t>
                  </a:r>
                </a:p>
                <a:p>
                  <a:pPr algn="ctr"/>
                  <a:r>
                    <a:rPr lang="de-DE" sz="1400" dirty="0"/>
                    <a:t>2</a:t>
                  </a:r>
                  <a:r>
                    <a:rPr lang="de-DE" sz="1400" i="1" dirty="0"/>
                    <a:t>s</a:t>
                  </a:r>
                  <a:r>
                    <a:rPr lang="de-DE" sz="1400" i="1" baseline="30000" dirty="0"/>
                    <a:t>2</a:t>
                  </a:r>
                  <a:r>
                    <a:rPr lang="de-DE" sz="1400" dirty="0"/>
                    <a:t> 2</a:t>
                  </a:r>
                  <a:r>
                    <a:rPr lang="de-DE" sz="1400" i="1" dirty="0"/>
                    <a:t>p</a:t>
                  </a:r>
                  <a:r>
                    <a:rPr lang="de-DE" sz="1400" dirty="0"/>
                    <a:t> </a:t>
                  </a:r>
                  <a:r>
                    <a:rPr lang="de-DE" sz="1400" baseline="30000" dirty="0"/>
                    <a:t>2</a:t>
                  </a:r>
                  <a:r>
                    <a:rPr lang="de-DE" sz="1400" dirty="0"/>
                    <a:t>P</a:t>
                  </a:r>
                  <a:r>
                    <a:rPr lang="de-DE" sz="1400" baseline="-25000" dirty="0"/>
                    <a:t>1/2,3/2 </a:t>
                  </a:r>
                  <a:r>
                    <a:rPr lang="de-DE" sz="1400" dirty="0">
                      <a:sym typeface="Symbol" panose="05050102010706020507" pitchFamily="18" charset="2"/>
                    </a:rPr>
                    <a:t> </a:t>
                  </a:r>
                  <a:r>
                    <a:rPr lang="de-DE" sz="1400" dirty="0"/>
                    <a:t>2</a:t>
                  </a:r>
                  <a:r>
                    <a:rPr lang="de-DE" sz="1400" i="1" dirty="0"/>
                    <a:t>s</a:t>
                  </a:r>
                  <a:r>
                    <a:rPr lang="de-DE" sz="1400" i="1" baseline="30000" dirty="0"/>
                    <a:t>2</a:t>
                  </a:r>
                  <a:r>
                    <a:rPr lang="de-DE" sz="1400" dirty="0"/>
                    <a:t> 3s </a:t>
                  </a:r>
                  <a:r>
                    <a:rPr lang="de-DE" sz="1400" baseline="30000" dirty="0"/>
                    <a:t>2</a:t>
                  </a:r>
                  <a:r>
                    <a:rPr lang="de-DE" sz="1400" dirty="0"/>
                    <a:t>S</a:t>
                  </a:r>
                  <a:r>
                    <a:rPr lang="de-DE" sz="1400" baseline="-25000" dirty="0"/>
                    <a:t>1/2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2" name="Textfeld 91"/>
                    <p:cNvSpPr txBox="1"/>
                    <p:nvPr/>
                  </p:nvSpPr>
                  <p:spPr>
                    <a:xfrm>
                      <a:off x="3042617" y="4254433"/>
                      <a:ext cx="1707043" cy="5891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8575" cmpd="sng">
                      <a:solidFill>
                        <a:srgbClr val="008000"/>
                      </a:solidFill>
                    </a:ln>
                  </p:spPr>
                  <p:txBody>
                    <a:bodyPr wrap="square" rtlCol="0">
                      <a:no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de-DE" sz="140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de-DE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𝛿𝜈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1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Exp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11,10</m:t>
                                    </m:r>
                                  </m:sup>
                                </m:sSubSup>
                                <m:r>
                                  <a:rPr lang="de-DE" sz="14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de-DE" sz="140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i="1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𝛿𝜈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 sz="1400">
                                        <a:solidFill>
                                          <a:srgbClr val="008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MS</m:t>
                                    </m:r>
                                    <m:r>
                                      <a:rPr lang="de-DE" sz="1400" b="0" i="0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,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de-DE" sz="1400" b="0" i="0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Theo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11,10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de-DE" sz="1400" i="1" smtClean="0">
                                    <a:solidFill>
                                      <a:srgbClr val="008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𝐹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 baseline="-2500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  <m:t>transition</m:t>
                                </m:r>
                              </m:den>
                            </m:f>
                          </m:oMath>
                        </m:oMathPara>
                      </a14:m>
                      <a:endParaRPr lang="de-DE" sz="1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92" name="Textfeld 9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42617" y="4254433"/>
                      <a:ext cx="1707043" cy="589124"/>
                    </a:xfrm>
                    <a:prstGeom prst="rect">
                      <a:avLst/>
                    </a:prstGeom>
                    <a:blipFill rotWithShape="0">
                      <a:blip r:embed="rId45"/>
                      <a:stretch>
                        <a:fillRect/>
                      </a:stretch>
                    </a:blipFill>
                    <a:ln w="28575" cmpd="sng">
                      <a:solidFill>
                        <a:srgbClr val="00800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94" name="Gewinkelte Verbindung 93"/>
                <p:cNvCxnSpPr>
                  <a:stCxn id="59" idx="1"/>
                  <a:endCxn id="92" idx="2"/>
                </p:cNvCxnSpPr>
                <p:nvPr/>
              </p:nvCxnSpPr>
              <p:spPr>
                <a:xfrm rot="10800000" flipH="1">
                  <a:off x="3684707" y="4843557"/>
                  <a:ext cx="211432" cy="552590"/>
                </a:xfrm>
                <a:prstGeom prst="bentConnector4">
                  <a:avLst>
                    <a:gd name="adj1" fmla="val -108120"/>
                    <a:gd name="adj2" fmla="val 61261"/>
                  </a:avLst>
                </a:prstGeom>
                <a:ln w="28575">
                  <a:solidFill>
                    <a:srgbClr val="008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Textfeld 128"/>
                <p:cNvSpPr txBox="1"/>
                <p:nvPr/>
              </p:nvSpPr>
              <p:spPr>
                <a:xfrm>
                  <a:off x="2650893" y="3992824"/>
                  <a:ext cx="50526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2800" dirty="0">
                      <a:solidFill>
                        <a:srgbClr val="00CCFF"/>
                      </a:solidFill>
                      <a:sym typeface="Wingdings" panose="05000000000000000000" pitchFamily="2" charset="2"/>
                    </a:rPr>
                    <a:t></a:t>
                  </a:r>
                  <a:endParaRPr lang="de-DE" sz="2800" dirty="0">
                    <a:solidFill>
                      <a:srgbClr val="00CCFF"/>
                    </a:solidFill>
                  </a:endParaRPr>
                </a:p>
              </p:txBody>
            </p:sp>
          </p:grpSp>
        </p:grpSp>
      </p:grpSp>
      <p:grpSp>
        <p:nvGrpSpPr>
          <p:cNvPr id="141" name="Gruppieren 140"/>
          <p:cNvGrpSpPr/>
          <p:nvPr/>
        </p:nvGrpSpPr>
        <p:grpSpPr>
          <a:xfrm>
            <a:off x="7615060" y="3644567"/>
            <a:ext cx="2147917" cy="2013190"/>
            <a:chOff x="7615060" y="3644567"/>
            <a:chExt cx="2147917" cy="2013190"/>
          </a:xfrm>
        </p:grpSpPr>
        <p:grpSp>
          <p:nvGrpSpPr>
            <p:cNvPr id="140" name="Gruppieren 139"/>
            <p:cNvGrpSpPr/>
            <p:nvPr/>
          </p:nvGrpSpPr>
          <p:grpSpPr>
            <a:xfrm>
              <a:off x="7615060" y="3737871"/>
              <a:ext cx="2147917" cy="1919886"/>
              <a:chOff x="7615060" y="3737871"/>
              <a:chExt cx="2147917" cy="1919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Rechteck 61"/>
                  <p:cNvSpPr/>
                  <p:nvPr/>
                </p:nvSpPr>
                <p:spPr>
                  <a:xfrm>
                    <a:off x="8628583" y="4566568"/>
                    <a:ext cx="1043237" cy="32759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400" i="1" dirty="0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/>
                                  <a:sym typeface="Symbol"/>
                                </a:rPr>
                                <m:t>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40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Hylleraas</m:t>
                              </m:r>
                              <m:r>
                                <m:rPr>
                                  <m:nor/>
                                </m:rPr>
                                <a:rPr lang="de-DE" sz="1400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de-DE" sz="1400" dirty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Rechteck 6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28583" y="4566568"/>
                    <a:ext cx="1043237" cy="327590"/>
                  </a:xfrm>
                  <a:prstGeom prst="rect">
                    <a:avLst/>
                  </a:prstGeom>
                  <a:blipFill rotWithShape="0">
                    <a:blip r:embed="rId36"/>
                    <a:stretch>
                      <a:fillRect b="-5556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2" name="Textfeld 71"/>
              <p:cNvSpPr txBox="1"/>
              <p:nvPr/>
            </p:nvSpPr>
            <p:spPr>
              <a:xfrm>
                <a:off x="7615060" y="5134537"/>
                <a:ext cx="2147917" cy="523220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aseline="30000" dirty="0"/>
                  <a:t>7,9</a:t>
                </a:r>
                <a:r>
                  <a:rPr lang="de-DE" sz="1400" dirty="0"/>
                  <a:t>Be</a:t>
                </a:r>
                <a:r>
                  <a:rPr lang="de-DE" sz="1400" baseline="30000" dirty="0"/>
                  <a:t>+</a:t>
                </a:r>
                <a:r>
                  <a:rPr lang="de-DE" sz="1400" dirty="0"/>
                  <a:t>: </a:t>
                </a:r>
              </a:p>
              <a:p>
                <a:pPr algn="ctr"/>
                <a:r>
                  <a:rPr lang="de-DE" sz="1400" dirty="0"/>
                  <a:t>2</a:t>
                </a:r>
                <a:r>
                  <a:rPr lang="de-DE" sz="1400" i="1" dirty="0"/>
                  <a:t>s</a:t>
                </a:r>
                <a:r>
                  <a:rPr lang="de-DE" sz="1400" dirty="0"/>
                  <a:t> </a:t>
                </a:r>
                <a:r>
                  <a:rPr lang="de-DE" sz="1400" baseline="30000" dirty="0"/>
                  <a:t>2</a:t>
                </a:r>
                <a:r>
                  <a:rPr lang="de-DE" sz="1400" dirty="0"/>
                  <a:t>S</a:t>
                </a:r>
                <a:r>
                  <a:rPr lang="de-DE" sz="1400" baseline="-25000" dirty="0"/>
                  <a:t>1/2 </a:t>
                </a:r>
                <a:r>
                  <a:rPr lang="de-DE" sz="1400" dirty="0">
                    <a:sym typeface="Symbol" panose="05050102010706020507" pitchFamily="18" charset="2"/>
                  </a:rPr>
                  <a:t> </a:t>
                </a:r>
                <a:r>
                  <a:rPr lang="de-DE" sz="1400" dirty="0"/>
                  <a:t>2</a:t>
                </a:r>
                <a:r>
                  <a:rPr lang="de-DE" sz="1400" i="1" dirty="0"/>
                  <a:t>p</a:t>
                </a:r>
                <a:r>
                  <a:rPr lang="de-DE" sz="1400" dirty="0"/>
                  <a:t> </a:t>
                </a:r>
                <a:r>
                  <a:rPr lang="de-DE" sz="1400" baseline="30000" dirty="0"/>
                  <a:t>2</a:t>
                </a:r>
                <a:r>
                  <a:rPr lang="de-DE" sz="1400" dirty="0"/>
                  <a:t>P</a:t>
                </a:r>
                <a:r>
                  <a:rPr lang="de-DE" sz="1400" baseline="-25000" dirty="0"/>
                  <a:t>3/2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feld 72"/>
                  <p:cNvSpPr txBox="1"/>
                  <p:nvPr/>
                </p:nvSpPr>
                <p:spPr>
                  <a:xfrm>
                    <a:off x="7825687" y="4254433"/>
                    <a:ext cx="1707043" cy="589124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mpd="sng">
                    <a:solidFill>
                      <a:schemeClr val="accent6">
                        <a:lumMod val="50000"/>
                      </a:schemeClr>
                    </a:solidFill>
                  </a:ln>
                </p:spPr>
                <p:txBody>
                  <a:bodyPr wrap="square" rtlCol="0"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de-DE" sz="140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1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𝛿𝜈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Exp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9,7</m:t>
                                  </m:r>
                                </m:sup>
                              </m:sSubSup>
                              <m:r>
                                <a:rPr lang="de-DE" sz="14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de-DE" sz="140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i="1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𝛿𝜈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de-DE" sz="140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MS</m:t>
                                  </m:r>
                                  <m:r>
                                    <a:rPr lang="de-DE" sz="1400" b="0" i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,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sz="1400" b="0" i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Theo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9,7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de-DE" sz="1400" i="1">
                                  <a:solidFill>
                                    <a:srgbClr val="006600"/>
                                  </a:solidFill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  <m:r>
                                <m:rPr>
                                  <m:sty m:val="p"/>
                                </m:rPr>
                                <a:rPr lang="de-DE" sz="1400" baseline="-2500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sym typeface="Symbol"/>
                                </a:rPr>
                                <m:t>transition</m:t>
                              </m:r>
                            </m:den>
                          </m:f>
                        </m:oMath>
                      </m:oMathPara>
                    </a14:m>
                    <a:endParaRPr lang="de-DE" sz="1400" dirty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3" name="Textfeld 7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87" y="4254433"/>
                    <a:ext cx="1707043" cy="589124"/>
                  </a:xfrm>
                  <a:prstGeom prst="rect">
                    <a:avLst/>
                  </a:prstGeom>
                  <a:blipFill rotWithShape="0">
                    <a:blip r:embed="rId39"/>
                    <a:stretch>
                      <a:fillRect/>
                    </a:stretch>
                  </a:blipFill>
                  <a:ln w="19050" cmpd="sng">
                    <a:solidFill>
                      <a:schemeClr val="accent6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9" name="Gerade Verbindung mit Pfeil 78"/>
              <p:cNvCxnSpPr>
                <a:stCxn id="72" idx="0"/>
                <a:endCxn id="73" idx="2"/>
              </p:cNvCxnSpPr>
              <p:nvPr/>
            </p:nvCxnSpPr>
            <p:spPr>
              <a:xfrm flipH="1" flipV="1">
                <a:off x="8679209" y="4843557"/>
                <a:ext cx="9810" cy="29098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Textfeld 79"/>
                  <p:cNvSpPr txBox="1"/>
                  <p:nvPr/>
                </p:nvSpPr>
                <p:spPr>
                  <a:xfrm>
                    <a:off x="8082195" y="3737871"/>
                    <a:ext cx="1170136" cy="307072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  <a:headEnd type="triangle"/>
                    <a:tailEnd type="none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Be</m:t>
                              </m:r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: </m:t>
                              </m:r>
                              <m:r>
                                <a:rPr lang="de-DE" sz="14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de-DE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9</m:t>
                              </m:r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7</m:t>
                              </m:r>
                            </m:sup>
                          </m:sSup>
                        </m:oMath>
                      </m:oMathPara>
                    </a14:m>
                    <a:endParaRPr lang="de-DE" sz="1400" baseline="30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Textfeld 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82195" y="3737871"/>
                    <a:ext cx="1170136" cy="307072"/>
                  </a:xfrm>
                  <a:prstGeom prst="rect">
                    <a:avLst/>
                  </a:prstGeom>
                  <a:blipFill rotWithShape="0">
                    <a:blip r:embed="rId43"/>
                    <a:stretch>
                      <a:fillRect/>
                    </a:stretch>
                  </a:blipFill>
                  <a:ln w="19050">
                    <a:solidFill>
                      <a:schemeClr val="tx1"/>
                    </a:solidFill>
                    <a:headEnd type="triangle"/>
                    <a:tailEnd type="none"/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1" name="Gerade Verbindung mit Pfeil 80"/>
              <p:cNvCxnSpPr>
                <a:stCxn id="73" idx="0"/>
                <a:endCxn id="80" idx="2"/>
              </p:cNvCxnSpPr>
              <p:nvPr/>
            </p:nvCxnSpPr>
            <p:spPr>
              <a:xfrm flipH="1" flipV="1">
                <a:off x="8667263" y="4044943"/>
                <a:ext cx="11946" cy="209490"/>
              </a:xfrm>
              <a:prstGeom prst="straightConnector1">
                <a:avLst/>
              </a:prstGeom>
              <a:ln w="19050">
                <a:solidFill>
                  <a:srgbClr val="0066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chteck 100"/>
                  <p:cNvSpPr/>
                  <p:nvPr/>
                </p:nvSpPr>
                <p:spPr>
                  <a:xfrm>
                    <a:off x="8772263" y="4766421"/>
                    <a:ext cx="923051" cy="29405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1200" i="1" dirty="0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>
                                  <a:solidFill>
                                    <a:srgbClr val="008000"/>
                                  </a:solidFill>
                                  <a:latin typeface="Cambria Math"/>
                                  <a:ea typeface="Cambria Math"/>
                                  <a:sym typeface="Symbol"/>
                                </a:rPr>
                                <m:t>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200">
                                  <a:solidFill>
                                    <a:srgbClr val="008000"/>
                                  </a:solidFill>
                                  <a:latin typeface="Cambria Math"/>
                                  <a:ea typeface="Cambria Math"/>
                                </a:rPr>
                                <m:t>Hylleraas</m:t>
                              </m:r>
                              <m:r>
                                <m:rPr>
                                  <m:nor/>
                                </m:rPr>
                                <a:rPr lang="de-DE" sz="1200" dirty="0">
                                  <a:solidFill>
                                    <a:srgbClr val="008000"/>
                                  </a:solidFill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de-DE" sz="1200" dirty="0">
                      <a:solidFill>
                        <a:srgbClr val="008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Rechteck 10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72263" y="4766421"/>
                    <a:ext cx="923051" cy="294055"/>
                  </a:xfrm>
                  <a:prstGeom prst="rect">
                    <a:avLst/>
                  </a:prstGeom>
                  <a:blipFill rotWithShape="0">
                    <a:blip r:embed="rId47"/>
                    <a:stretch>
                      <a:fillRect b="-2083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0" name="Textfeld 129"/>
            <p:cNvSpPr txBox="1"/>
            <p:nvPr/>
          </p:nvSpPr>
          <p:spPr>
            <a:xfrm>
              <a:off x="9166553" y="364456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>
                  <a:solidFill>
                    <a:srgbClr val="00CCFF"/>
                  </a:solidFill>
                  <a:sym typeface="Wingdings" panose="05000000000000000000" pitchFamily="2" charset="2"/>
                </a:rPr>
                <a:t></a:t>
              </a:r>
              <a:endParaRPr lang="de-DE" sz="2800" dirty="0">
                <a:solidFill>
                  <a:srgbClr val="00CCFF"/>
                </a:solidFill>
              </a:endParaRPr>
            </a:p>
          </p:txBody>
        </p:sp>
      </p:grpSp>
      <p:sp>
        <p:nvSpPr>
          <p:cNvPr id="131" name="Textfeld 130"/>
          <p:cNvSpPr txBox="1"/>
          <p:nvPr/>
        </p:nvSpPr>
        <p:spPr>
          <a:xfrm>
            <a:off x="5972337" y="1340768"/>
            <a:ext cx="74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00CCFF"/>
                </a:solidFill>
                <a:sym typeface="Wingdings" panose="05000000000000000000" pitchFamily="2" charset="2"/>
              </a:rPr>
              <a:t>()</a:t>
            </a:r>
            <a:endParaRPr lang="de-DE" sz="2800" dirty="0">
              <a:solidFill>
                <a:srgbClr val="00CCFF"/>
              </a:solidFill>
            </a:endParaRPr>
          </a:p>
        </p:txBody>
      </p:sp>
      <p:sp>
        <p:nvSpPr>
          <p:cNvPr id="132" name="Textfeld 131"/>
          <p:cNvSpPr txBox="1"/>
          <p:nvPr/>
        </p:nvSpPr>
        <p:spPr>
          <a:xfrm>
            <a:off x="5262512" y="5900361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8000"/>
                </a:solidFill>
              </a:rPr>
              <a:t>Conventional</a:t>
            </a:r>
            <a:r>
              <a:rPr lang="de-DE" dirty="0">
                <a:solidFill>
                  <a:srgbClr val="008000"/>
                </a:solidFill>
              </a:rPr>
              <a:t> </a:t>
            </a:r>
            <a:r>
              <a:rPr lang="de-DE" dirty="0" err="1">
                <a:solidFill>
                  <a:srgbClr val="008000"/>
                </a:solidFill>
              </a:rPr>
              <a:t>mass-shift</a:t>
            </a:r>
            <a:r>
              <a:rPr lang="de-DE" dirty="0">
                <a:solidFill>
                  <a:srgbClr val="008000"/>
                </a:solidFill>
              </a:rPr>
              <a:t> </a:t>
            </a:r>
            <a:r>
              <a:rPr lang="de-DE" dirty="0" err="1">
                <a:solidFill>
                  <a:srgbClr val="008000"/>
                </a:solidFill>
              </a:rPr>
              <a:t>calculations</a:t>
            </a:r>
            <a:endParaRPr lang="de-DE" dirty="0">
              <a:solidFill>
                <a:srgbClr val="008000"/>
              </a:solidFill>
            </a:endParaRPr>
          </a:p>
        </p:txBody>
      </p:sp>
      <p:sp>
        <p:nvSpPr>
          <p:cNvPr id="133" name="Textfeld 132"/>
          <p:cNvSpPr txBox="1"/>
          <p:nvPr/>
        </p:nvSpPr>
        <p:spPr>
          <a:xfrm>
            <a:off x="189655" y="6228020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Experimental </a:t>
            </a:r>
            <a:r>
              <a:rPr lang="de-DE" dirty="0" err="1"/>
              <a:t>data</a:t>
            </a:r>
            <a:r>
              <a:rPr lang="de-DE" dirty="0"/>
              <a:t>: neutral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singly</a:t>
            </a:r>
            <a:r>
              <a:rPr lang="de-DE" dirty="0"/>
              <a:t> </a:t>
            </a:r>
            <a:r>
              <a:rPr lang="de-DE" dirty="0" err="1"/>
              <a:t>charged</a:t>
            </a:r>
            <a:endParaRPr lang="de-DE" dirty="0"/>
          </a:p>
        </p:txBody>
      </p:sp>
      <p:sp>
        <p:nvSpPr>
          <p:cNvPr id="134" name="Textfeld 133"/>
          <p:cNvSpPr txBox="1"/>
          <p:nvPr/>
        </p:nvSpPr>
        <p:spPr>
          <a:xfrm>
            <a:off x="182647" y="5900361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2818FC"/>
                </a:solidFill>
              </a:rPr>
              <a:t>Experimental </a:t>
            </a:r>
            <a:r>
              <a:rPr lang="de-DE" dirty="0" err="1">
                <a:solidFill>
                  <a:srgbClr val="2818FC"/>
                </a:solidFill>
              </a:rPr>
              <a:t>data</a:t>
            </a:r>
            <a:r>
              <a:rPr lang="de-DE" dirty="0">
                <a:solidFill>
                  <a:srgbClr val="2818FC"/>
                </a:solidFill>
              </a:rPr>
              <a:t>, </a:t>
            </a:r>
            <a:r>
              <a:rPr lang="de-DE" dirty="0" err="1">
                <a:solidFill>
                  <a:srgbClr val="2818FC"/>
                </a:solidFill>
              </a:rPr>
              <a:t>multiply</a:t>
            </a:r>
            <a:r>
              <a:rPr lang="de-DE" dirty="0">
                <a:solidFill>
                  <a:srgbClr val="2818FC"/>
                </a:solidFill>
              </a:rPr>
              <a:t> </a:t>
            </a:r>
            <a:r>
              <a:rPr lang="de-DE" dirty="0" err="1">
                <a:solidFill>
                  <a:srgbClr val="2818FC"/>
                </a:solidFill>
              </a:rPr>
              <a:t>charged</a:t>
            </a:r>
            <a:endParaRPr lang="de-DE" dirty="0">
              <a:solidFill>
                <a:srgbClr val="2818FC"/>
              </a:solidFill>
            </a:endParaRPr>
          </a:p>
        </p:txBody>
      </p:sp>
      <p:sp>
        <p:nvSpPr>
          <p:cNvPr id="135" name="Textfeld 134"/>
          <p:cNvSpPr txBox="1"/>
          <p:nvPr/>
        </p:nvSpPr>
        <p:spPr>
          <a:xfrm>
            <a:off x="9852223" y="5798758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66FF"/>
                </a:solidFill>
              </a:rPr>
              <a:t>Consistency</a:t>
            </a:r>
            <a:r>
              <a:rPr lang="de-DE" dirty="0">
                <a:solidFill>
                  <a:srgbClr val="FF66FF"/>
                </a:solidFill>
              </a:rPr>
              <a:t> Checks</a:t>
            </a:r>
          </a:p>
        </p:txBody>
      </p:sp>
      <p:sp>
        <p:nvSpPr>
          <p:cNvPr id="136" name="Textfeld 135"/>
          <p:cNvSpPr txBox="1"/>
          <p:nvPr/>
        </p:nvSpPr>
        <p:spPr>
          <a:xfrm>
            <a:off x="10592167" y="6265135"/>
            <a:ext cx="79509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FF3399"/>
                </a:solidFill>
                <a:effectLst/>
                <a:latin typeface="Calibri" panose="020F0502020204030204" pitchFamily="34" charset="0"/>
              </a:rPr>
              <a:t>Goal</a:t>
            </a:r>
            <a:endParaRPr lang="de-DE" sz="2000" dirty="0">
              <a:solidFill>
                <a:srgbClr val="FF3399"/>
              </a:solidFill>
            </a:endParaRPr>
          </a:p>
        </p:txBody>
      </p:sp>
      <p:sp>
        <p:nvSpPr>
          <p:cNvPr id="137" name="Textfeld 136"/>
          <p:cNvSpPr txBox="1"/>
          <p:nvPr/>
        </p:nvSpPr>
        <p:spPr>
          <a:xfrm>
            <a:off x="5303912" y="6228020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Theory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He-like </a:t>
            </a:r>
            <a:r>
              <a:rPr lang="de-DE" dirty="0" err="1">
                <a:solidFill>
                  <a:srgbClr val="FF0000"/>
                </a:solidFill>
              </a:rPr>
              <a:t>systems</a:t>
            </a:r>
            <a:endParaRPr lang="de-DE" dirty="0">
              <a:solidFill>
                <a:srgbClr val="FF0000"/>
              </a:solidFill>
            </a:endParaRPr>
          </a:p>
        </p:txBody>
      </p:sp>
      <p:grpSp>
        <p:nvGrpSpPr>
          <p:cNvPr id="147" name="Gruppieren 146"/>
          <p:cNvGrpSpPr/>
          <p:nvPr/>
        </p:nvGrpSpPr>
        <p:grpSpPr>
          <a:xfrm>
            <a:off x="7476325" y="1384503"/>
            <a:ext cx="2375898" cy="1830148"/>
            <a:chOff x="7476325" y="1384503"/>
            <a:chExt cx="2375898" cy="18301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feld 74"/>
                <p:cNvSpPr txBox="1"/>
                <p:nvPr/>
              </p:nvSpPr>
              <p:spPr>
                <a:xfrm>
                  <a:off x="7476325" y="1384503"/>
                  <a:ext cx="2375898" cy="523220"/>
                </a:xfrm>
                <a:prstGeom prst="rect">
                  <a:avLst/>
                </a:prstGeom>
                <a:noFill/>
                <a:ln w="19050" cmpd="sng"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𝜈</m:t>
                          </m:r>
                        </m:e>
                        <m:sub>
                          <m:r>
                            <a:rPr lang="de-DE" sz="1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0</m:t>
                          </m:r>
                        </m:sub>
                      </m:sSub>
                      <m:r>
                        <a:rPr lang="de-DE" sz="1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/>
                          <a:sym typeface="Symbol"/>
                        </a:rPr>
                        <m:t>,</m:t>
                      </m:r>
                      <m:sSub>
                        <m:sSubPr>
                          <m:ctrlPr>
                            <a:rPr lang="de-DE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  <m:t>𝛿</m:t>
                          </m:r>
                          <m:r>
                            <a:rPr lang="de-DE" sz="1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  <a:sym typeface="Symbol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Symbol"/>
                            </a:rPr>
                            <m:t>IS</m:t>
                          </m:r>
                        </m:sub>
                      </m:sSub>
                    </m:oMath>
                  </a14:m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 9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Be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2+</a:t>
                  </a:r>
                  <a:endParaRPr lang="de-DE" sz="1400" dirty="0">
                    <a:solidFill>
                      <a:srgbClr val="0000FF"/>
                    </a:solidFill>
                  </a:endParaRPr>
                </a:p>
                <a:p>
                  <a:pPr algn="ctr"/>
                  <a:r>
                    <a:rPr lang="de-DE" sz="1400" dirty="0">
                      <a:solidFill>
                        <a:srgbClr val="0000FF"/>
                      </a:solidFill>
                    </a:rPr>
                    <a:t> 1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3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baseline="-25000" dirty="0">
                      <a:solidFill>
                        <a:srgbClr val="0000FF"/>
                      </a:solidFill>
                    </a:rPr>
                    <a:t>1 </a:t>
                  </a:r>
                  <a:r>
                    <a:rPr lang="de-DE" sz="1400" dirty="0">
                      <a:solidFill>
                        <a:srgbClr val="0000FF"/>
                      </a:solidFill>
                      <a:sym typeface="Symbol" panose="05050102010706020507" pitchFamily="18" charset="2"/>
                    </a:rPr>
                    <a:t> 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1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s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de-DE" sz="1400" i="1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de-DE" sz="1400" baseline="30000" dirty="0">
                      <a:solidFill>
                        <a:srgbClr val="0000FF"/>
                      </a:solidFill>
                    </a:rPr>
                    <a:t>3</a:t>
                  </a:r>
                  <a:r>
                    <a:rPr lang="de-DE" sz="1400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de-DE" sz="1400" baseline="-25000" dirty="0">
                      <a:solidFill>
                        <a:srgbClr val="0000FF"/>
                      </a:solidFill>
                    </a:rPr>
                    <a:t>0,1,2</a:t>
                  </a:r>
                </a:p>
              </p:txBody>
            </p:sp>
          </mc:Choice>
          <mc:Fallback xmlns="">
            <p:sp>
              <p:nvSpPr>
                <p:cNvPr id="75" name="Textfeld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6325" y="1384503"/>
                  <a:ext cx="2375898" cy="523220"/>
                </a:xfrm>
                <a:prstGeom prst="rect">
                  <a:avLst/>
                </a:prstGeom>
                <a:blipFill rotWithShape="0">
                  <a:blip r:embed="rId41"/>
                  <a:stretch>
                    <a:fillRect t="-1124" b="-8989"/>
                  </a:stretch>
                </a:blipFill>
                <a:ln w="19050" cmpd="sng"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feld 75"/>
                <p:cNvSpPr txBox="1"/>
                <p:nvPr/>
              </p:nvSpPr>
              <p:spPr>
                <a:xfrm>
                  <a:off x="7595794" y="2209337"/>
                  <a:ext cx="2144408" cy="48895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square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de-DE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140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Exp</m:t>
                                </m:r>
                                <m:r>
                                  <a:rPr lang="de-DE" sz="1400" b="0" i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(</m:t>
                                </m:r>
                                <m:r>
                                  <a:rPr lang="de-DE" sz="1400" b="0" i="0" baseline="3000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  <m:t>9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 b="0" i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B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 b="0" i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  <m:t>e</m:t>
                                </m:r>
                                <m:r>
                                  <a:rPr lang="de-DE" sz="1400" b="0" i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)</m:t>
                                </m:r>
                              </m:sub>
                            </m:sSub>
                            <m:r>
                              <a:rPr lang="de-DE" sz="1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DE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sym typeface="Symbol"/>
                                  </a:rPr>
                                </m:ctrlPr>
                              </m:sSubPr>
                              <m:e>
                                <m:r>
                                  <a:rPr lang="de-DE" sz="14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Theo</m:t>
                                </m:r>
                                <m: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(9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Be</m:t>
                                </m:r>
                                <m:r>
                                  <a:rPr lang="de-DE" sz="140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)</m:t>
                                </m:r>
                              </m:sub>
                            </m:sSub>
                          </m:num>
                          <m:den>
                            <m:r>
                              <a:rPr lang="de-DE" sz="14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𝐹</m:t>
                            </m:r>
                            <m:r>
                              <m:rPr>
                                <m:sty m:val="p"/>
                              </m:rPr>
                              <a:rPr lang="de-DE" sz="1400" b="0" i="0" baseline="-250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total</m:t>
                            </m:r>
                            <m:r>
                              <a:rPr lang="de-DE" sz="1400" b="0" i="1" baseline="-250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sz="1400" b="0" i="0" baseline="-2500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sym typeface="Symbol"/>
                              </a:rPr>
                              <m:t>Be</m:t>
                            </m:r>
                          </m:den>
                        </m:f>
                      </m:oMath>
                    </m:oMathPara>
                  </a14:m>
                  <a:endParaRPr lang="de-DE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feld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5794" y="2209337"/>
                  <a:ext cx="2144408" cy="488951"/>
                </a:xfrm>
                <a:prstGeom prst="rect">
                  <a:avLst/>
                </a:prstGeom>
                <a:blipFill rotWithShape="0">
                  <a:blip r:embed="rId42"/>
                  <a:stretch>
                    <a:fillRect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Gerade Verbindung mit Pfeil 77"/>
            <p:cNvCxnSpPr>
              <a:stCxn id="76" idx="2"/>
            </p:cNvCxnSpPr>
            <p:nvPr/>
          </p:nvCxnSpPr>
          <p:spPr>
            <a:xfrm flipH="1">
              <a:off x="8667867" y="2698288"/>
              <a:ext cx="131" cy="20078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72"/>
            <p:cNvCxnSpPr>
              <a:stCxn id="75" idx="2"/>
              <a:endCxn id="76" idx="0"/>
            </p:cNvCxnSpPr>
            <p:nvPr/>
          </p:nvCxnSpPr>
          <p:spPr>
            <a:xfrm>
              <a:off x="8664274" y="1907723"/>
              <a:ext cx="3724" cy="301614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feld 138"/>
            <p:cNvSpPr txBox="1"/>
            <p:nvPr/>
          </p:nvSpPr>
          <p:spPr>
            <a:xfrm>
              <a:off x="8069201" y="2906874"/>
              <a:ext cx="1267159" cy="30777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FF3399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R</a:t>
              </a:r>
              <a:r>
                <a:rPr lang="de-DE" sz="1400" baseline="-25000" dirty="0" err="1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c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(</a:t>
              </a:r>
              <a:r>
                <a:rPr lang="de-DE" sz="1400" baseline="300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9</a:t>
              </a:r>
              <a:r>
                <a:rPr lang="de-DE" sz="1400" dirty="0">
                  <a:solidFill>
                    <a:srgbClr val="FF3399"/>
                  </a:solidFill>
                  <a:effectLst/>
                  <a:latin typeface="Calibri" panose="020F0502020204030204" pitchFamily="34" charset="0"/>
                </a:rPr>
                <a:t>Be)</a:t>
              </a:r>
              <a:endParaRPr lang="de-DE" sz="1400" dirty="0">
                <a:solidFill>
                  <a:srgbClr val="FF3399"/>
                </a:solidFill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6653677" y="4077072"/>
            <a:ext cx="1163155" cy="1561529"/>
            <a:chOff x="6653677" y="4077072"/>
            <a:chExt cx="1163155" cy="1561529"/>
          </a:xfrm>
        </p:grpSpPr>
        <p:sp>
          <p:nvSpPr>
            <p:cNvPr id="3" name="Textfeld 2"/>
            <p:cNvSpPr txBox="1"/>
            <p:nvPr/>
          </p:nvSpPr>
          <p:spPr>
            <a:xfrm>
              <a:off x="6696012" y="4077072"/>
              <a:ext cx="1120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3399FF"/>
                  </a:solidFill>
                </a:rPr>
                <a:t>in </a:t>
              </a:r>
              <a:r>
                <a:rPr lang="de-DE" sz="1200" dirty="0" err="1">
                  <a:solidFill>
                    <a:srgbClr val="3399FF"/>
                  </a:solidFill>
                </a:rPr>
                <a:t>preparation</a:t>
              </a:r>
              <a:endParaRPr lang="de-DE" sz="1200" dirty="0">
                <a:solidFill>
                  <a:srgbClr val="3399FF"/>
                </a:solidFill>
              </a:endParaRPr>
            </a:p>
          </p:txBody>
        </p:sp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64D593F6-9A4D-4DEE-B49F-D50996A3D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221" y="4355745"/>
              <a:ext cx="759069" cy="285974"/>
            </a:xfrm>
            <a:prstGeom prst="rect">
              <a:avLst/>
            </a:prstGeom>
            <a:effectLst/>
          </p:spPr>
        </p:pic>
        <p:sp>
          <p:nvSpPr>
            <p:cNvPr id="4" name="Textfeld 3"/>
            <p:cNvSpPr txBox="1"/>
            <p:nvPr/>
          </p:nvSpPr>
          <p:spPr>
            <a:xfrm>
              <a:off x="6718054" y="4869160"/>
              <a:ext cx="858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rgbClr val="3399FF"/>
                  </a:solidFill>
                </a:rPr>
                <a:t>B. Maaß, P. Müller, G. </a:t>
              </a:r>
              <a:r>
                <a:rPr lang="de-DE" sz="1100" dirty="0" err="1">
                  <a:solidFill>
                    <a:srgbClr val="3399FF"/>
                  </a:solidFill>
                </a:rPr>
                <a:t>Savard</a:t>
              </a:r>
              <a:r>
                <a:rPr lang="de-DE" sz="1100" dirty="0">
                  <a:solidFill>
                    <a:srgbClr val="3399FF"/>
                  </a:solidFill>
                </a:rPr>
                <a:t>, ..</a:t>
              </a:r>
            </a:p>
          </p:txBody>
        </p:sp>
        <p:sp>
          <p:nvSpPr>
            <p:cNvPr id="5" name="Geschweifte Klammer rechts 4"/>
            <p:cNvSpPr/>
            <p:nvPr/>
          </p:nvSpPr>
          <p:spPr>
            <a:xfrm>
              <a:off x="6653677" y="4136130"/>
              <a:ext cx="160287" cy="1399732"/>
            </a:xfrm>
            <a:prstGeom prst="rightBrace">
              <a:avLst/>
            </a:prstGeom>
            <a:ln w="28575">
              <a:solidFill>
                <a:srgbClr val="00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3399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1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5B545AC-00C6-420E-A391-6846266AF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8E54EA-FDBE-4FF2-B834-D29D0926C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212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AF0BA-29B5-41D5-86AF-2CD835475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7" y="189528"/>
            <a:ext cx="9505056" cy="838200"/>
          </a:xfrm>
        </p:spPr>
        <p:txBody>
          <a:bodyPr/>
          <a:lstStyle/>
          <a:p>
            <a:r>
              <a:rPr lang="de-DE" dirty="0" err="1"/>
              <a:t>Nuclear</a:t>
            </a:r>
            <a:r>
              <a:rPr lang="de-DE" dirty="0"/>
              <a:t> Radii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Lightest</a:t>
            </a:r>
            <a:r>
              <a:rPr lang="de-DE" dirty="0"/>
              <a:t> Isotopes</a:t>
            </a:r>
            <a:endParaRPr lang="en-US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33CCD7C-13A4-4C16-96DE-556FBAB61E45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5"/>
          <a:stretch>
            <a:fillRect/>
          </a:stretch>
        </p:blipFill>
        <p:spPr>
          <a:xfrm>
            <a:off x="47328" y="1483896"/>
            <a:ext cx="7293986" cy="5184576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46E4655-BD8C-408B-A2AA-3D82FC6187E2}"/>
              </a:ext>
            </a:extLst>
          </p:cNvPr>
          <p:cNvSpPr txBox="1"/>
          <p:nvPr/>
        </p:nvSpPr>
        <p:spPr>
          <a:xfrm>
            <a:off x="7560580" y="1497782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Error Bars: </a:t>
            </a:r>
            <a:r>
              <a:rPr lang="de-DE" dirty="0">
                <a:sym typeface="Symbol" panose="05050102010706020507" pitchFamily="18" charset="2"/>
              </a:rPr>
              <a:t>(</a:t>
            </a:r>
            <a:r>
              <a:rPr lang="de-DE" dirty="0" err="1">
                <a:latin typeface="Symbol" panose="05050102010706020507" pitchFamily="18" charset="2"/>
                <a:sym typeface="Symbol" panose="05050102010706020507" pitchFamily="18" charset="2"/>
              </a:rPr>
              <a:t>dn</a:t>
            </a:r>
            <a:r>
              <a:rPr lang="de-DE" baseline="-25000" dirty="0" err="1">
                <a:latin typeface="+mj-lt"/>
                <a:sym typeface="Symbol" panose="05050102010706020507" pitchFamily="18" charset="2"/>
              </a:rPr>
              <a:t>IS</a:t>
            </a:r>
            <a:r>
              <a:rPr lang="de-DE" dirty="0">
                <a:sym typeface="Symbol" panose="05050102010706020507" pitchFamily="18" charset="2"/>
              </a:rPr>
              <a:t>)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8169411-092A-43D2-B89F-8A1847F517CD}"/>
              </a:ext>
            </a:extLst>
          </p:cNvPr>
          <p:cNvSpPr txBox="1"/>
          <p:nvPr/>
        </p:nvSpPr>
        <p:spPr>
          <a:xfrm>
            <a:off x="7604283" y="3195045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Grey </a:t>
            </a:r>
            <a:r>
              <a:rPr lang="de-DE" dirty="0" err="1"/>
              <a:t>Regions</a:t>
            </a:r>
            <a:r>
              <a:rPr lang="de-DE" dirty="0"/>
              <a:t>: </a:t>
            </a:r>
            <a:r>
              <a:rPr lang="de-DE" dirty="0">
                <a:sym typeface="Symbol" panose="05050102010706020507" pitchFamily="18" charset="2"/>
              </a:rPr>
              <a:t>(</a:t>
            </a:r>
            <a:r>
              <a:rPr lang="de-DE" i="1" dirty="0" err="1">
                <a:sym typeface="Symbol" panose="05050102010706020507" pitchFamily="18" charset="2"/>
              </a:rPr>
              <a:t>R</a:t>
            </a:r>
            <a:r>
              <a:rPr lang="de-DE" baseline="-25000" dirty="0" err="1">
                <a:sym typeface="Symbol" panose="05050102010706020507" pitchFamily="18" charset="2"/>
              </a:rPr>
              <a:t>c</a:t>
            </a:r>
            <a:r>
              <a:rPr lang="de-DE" dirty="0">
                <a:sym typeface="Symbol" panose="05050102010706020507" pitchFamily="18" charset="2"/>
              </a:rPr>
              <a:t>)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688E6B6-FCC3-4BE7-BF33-0EDEFE09CCF0}"/>
              </a:ext>
            </a:extLst>
          </p:cNvPr>
          <p:cNvSpPr txBox="1"/>
          <p:nvPr/>
        </p:nvSpPr>
        <p:spPr>
          <a:xfrm>
            <a:off x="7612732" y="5626662"/>
            <a:ext cx="29929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J.J. Krauth </a:t>
            </a:r>
            <a:r>
              <a:rPr lang="en-US" sz="1200" i="1" dirty="0">
                <a:solidFill>
                  <a:srgbClr val="008000"/>
                </a:solidFill>
              </a:rPr>
              <a:t>et al</a:t>
            </a:r>
            <a:r>
              <a:rPr lang="en-US" sz="1200" dirty="0">
                <a:solidFill>
                  <a:srgbClr val="008000"/>
                </a:solidFill>
              </a:rPr>
              <a:t>., Nature </a:t>
            </a:r>
            <a:r>
              <a:rPr lang="en-US" sz="1200" b="1" dirty="0">
                <a:solidFill>
                  <a:srgbClr val="008000"/>
                </a:solidFill>
              </a:rPr>
              <a:t>589</a:t>
            </a:r>
            <a:r>
              <a:rPr lang="en-US" sz="1200" dirty="0">
                <a:solidFill>
                  <a:srgbClr val="008000"/>
                </a:solidFill>
              </a:rPr>
              <a:t>, 527 (2021)</a:t>
            </a:r>
          </a:p>
        </p:txBody>
      </p:sp>
      <p:pic>
        <p:nvPicPr>
          <p:cNvPr id="4" name="Grafik 3" descr="\documentclass{article}&#10;\usepackage{amsmath}&#10;\usepackage{amssymb}&#10;\usepackage{revsymb}&#10;\usepackage{mathtools}&#10;\usepackage[dvipsnames]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OliveGreen}{&#10;\begin{eqnarray*}&#10;\bf{R_\mathrm{c}(\alpha) = 1.678\,24(83)\,\mathrm{fm}}&#10;\end{eqnarray*}&#10;}&#10;\end{document}&#10;" title="IguanaTex Bitmap Display">
            <a:extLst>
              <a:ext uri="{FF2B5EF4-FFF2-40B4-BE49-F238E27FC236}">
                <a16:creationId xmlns:a16="http://schemas.microsoft.com/office/drawing/2014/main" id="{9B7B5625-32EE-72E6-09A1-E95DA0ECF3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139" y="5377026"/>
            <a:ext cx="2537930" cy="237359"/>
          </a:xfrm>
          <a:prstGeom prst="rect">
            <a:avLst/>
          </a:prstGeom>
        </p:spPr>
      </p:pic>
      <p:pic>
        <p:nvPicPr>
          <p:cNvPr id="24" name="Grafik 23" descr="\documentclass{article}&#10;\usepackage{amsmath}&#10;\usepackage{amssymb}&#10;\usepackage{revsymb}&#10;\usepackage{mathtools}&#10;\usepackage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red}{&#10;\begin{eqnarray*}&#10;R_{\rm c}(^6\mathrm{Li}) = 2.589\,(39)\,\mathrm{fm}&#10;\end{eqnarray*}&#10;}&#10;\end{document}&#10;" title="IguanaTex Bitmap Display">
            <a:extLst>
              <a:ext uri="{FF2B5EF4-FFF2-40B4-BE49-F238E27FC236}">
                <a16:creationId xmlns:a16="http://schemas.microsoft.com/office/drawing/2014/main" id="{64BCE74C-3C2C-4F37-8459-78FF50F8F7E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74" y="4576631"/>
            <a:ext cx="2298514" cy="257829"/>
          </a:xfrm>
          <a:prstGeom prst="rect">
            <a:avLst/>
          </a:prstGeom>
        </p:spPr>
      </p:pic>
      <p:pic>
        <p:nvPicPr>
          <p:cNvPr id="27" name="Grafik 26" descr="\documentclass{article}&#10;\usepackage{amsmath}&#10;\usepackage{amssymb}&#10;\usepackage{revsymb}&#10;\usepackage{mathtools}&#10;\usepackage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blue}{&#10;\begin{eqnarray*}&#10;R_{\rm c}(^9\mathrm{Be}) = 2.519\,(12)\,\mathrm{fm}&#10;\end{eqnarray*}&#10;}&#10;\end{document}&#10;" title="IguanaTex Bitmap Display">
            <a:extLst>
              <a:ext uri="{FF2B5EF4-FFF2-40B4-BE49-F238E27FC236}">
                <a16:creationId xmlns:a16="http://schemas.microsoft.com/office/drawing/2014/main" id="{C58072C0-BE60-426B-ADED-4999214A962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484" y="3767710"/>
            <a:ext cx="2357695" cy="259638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DFBA533D-6C84-43E0-9F33-D9F85952FF4D}"/>
              </a:ext>
            </a:extLst>
          </p:cNvPr>
          <p:cNvSpPr txBox="1"/>
          <p:nvPr/>
        </p:nvSpPr>
        <p:spPr>
          <a:xfrm>
            <a:off x="7613783" y="4027348"/>
            <a:ext cx="36487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818FC"/>
                </a:solidFill>
              </a:rPr>
              <a:t>J.A. Jansen </a:t>
            </a:r>
            <a:r>
              <a:rPr lang="en-US" sz="1200" i="1" dirty="0">
                <a:solidFill>
                  <a:srgbClr val="2818FC"/>
                </a:solidFill>
              </a:rPr>
              <a:t>et al</a:t>
            </a:r>
            <a:r>
              <a:rPr lang="en-US" sz="1200" dirty="0">
                <a:solidFill>
                  <a:srgbClr val="2818FC"/>
                </a:solidFill>
              </a:rPr>
              <a:t>., </a:t>
            </a:r>
            <a:r>
              <a:rPr lang="en-US" sz="1200" dirty="0" err="1">
                <a:solidFill>
                  <a:srgbClr val="2818FC"/>
                </a:solidFill>
              </a:rPr>
              <a:t>Nucl</a:t>
            </a:r>
            <a:r>
              <a:rPr lang="en-US" sz="1200" dirty="0">
                <a:solidFill>
                  <a:srgbClr val="2818FC"/>
                </a:solidFill>
              </a:rPr>
              <a:t>. Phys. A </a:t>
            </a:r>
            <a:r>
              <a:rPr lang="en-US" sz="1200" b="1" dirty="0">
                <a:solidFill>
                  <a:srgbClr val="2818FC"/>
                </a:solidFill>
              </a:rPr>
              <a:t>188</a:t>
            </a:r>
            <a:r>
              <a:rPr lang="en-US" sz="1200" dirty="0">
                <a:solidFill>
                  <a:srgbClr val="2818FC"/>
                </a:solidFill>
              </a:rPr>
              <a:t>, 337 (1972)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00FE1B8-66F8-44A9-B05E-66745ED23048}"/>
              </a:ext>
            </a:extLst>
          </p:cNvPr>
          <p:cNvSpPr txBox="1"/>
          <p:nvPr/>
        </p:nvSpPr>
        <p:spPr>
          <a:xfrm>
            <a:off x="7587167" y="4880193"/>
            <a:ext cx="39814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W. Nörtershäuser </a:t>
            </a:r>
            <a:r>
              <a:rPr lang="en-US" sz="1200" i="1" dirty="0">
                <a:solidFill>
                  <a:srgbClr val="FF0000"/>
                </a:solidFill>
              </a:rPr>
              <a:t>et al</a:t>
            </a:r>
            <a:r>
              <a:rPr lang="en-US" sz="1200" dirty="0">
                <a:solidFill>
                  <a:srgbClr val="FF0000"/>
                </a:solidFill>
              </a:rPr>
              <a:t>., Phys. Rev. C </a:t>
            </a:r>
            <a:r>
              <a:rPr lang="en-US" sz="1200" b="1" dirty="0">
                <a:solidFill>
                  <a:srgbClr val="FF0000"/>
                </a:solidFill>
              </a:rPr>
              <a:t>84</a:t>
            </a:r>
            <a:r>
              <a:rPr lang="en-US" sz="1200" dirty="0">
                <a:solidFill>
                  <a:srgbClr val="FF0000"/>
                </a:solidFill>
              </a:rPr>
              <a:t>, 024307 (2011)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6EEB7C3-54C0-4109-AD25-9E14E0C43F9A}"/>
              </a:ext>
            </a:extLst>
          </p:cNvPr>
          <p:cNvSpPr txBox="1"/>
          <p:nvPr/>
        </p:nvSpPr>
        <p:spPr>
          <a:xfrm>
            <a:off x="7594137" y="2129297"/>
            <a:ext cx="3029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R. Sanchez </a:t>
            </a:r>
            <a:r>
              <a:rPr lang="de-DE" sz="1200" i="1" dirty="0">
                <a:solidFill>
                  <a:srgbClr val="FF0000"/>
                </a:solidFill>
              </a:rPr>
              <a:t>et al.</a:t>
            </a:r>
            <a:r>
              <a:rPr lang="de-DE" sz="1200" dirty="0">
                <a:solidFill>
                  <a:srgbClr val="FF0000"/>
                </a:solidFill>
              </a:rPr>
              <a:t>, PRL </a:t>
            </a:r>
            <a:r>
              <a:rPr lang="de-DE" sz="1200" b="1" dirty="0">
                <a:solidFill>
                  <a:srgbClr val="FF0000"/>
                </a:solidFill>
              </a:rPr>
              <a:t>96</a:t>
            </a:r>
            <a:r>
              <a:rPr lang="de-DE" sz="1200" dirty="0">
                <a:solidFill>
                  <a:srgbClr val="FF0000"/>
                </a:solidFill>
              </a:rPr>
              <a:t>, 033002 (2006)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55CC27E-D332-4565-B457-14F3800FECD9}"/>
              </a:ext>
            </a:extLst>
          </p:cNvPr>
          <p:cNvSpPr txBox="1"/>
          <p:nvPr/>
        </p:nvSpPr>
        <p:spPr>
          <a:xfrm>
            <a:off x="7602183" y="2359913"/>
            <a:ext cx="2821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6600"/>
                </a:solidFill>
              </a:rPr>
              <a:t>P. Müller </a:t>
            </a:r>
            <a:r>
              <a:rPr lang="de-DE" sz="1200" i="1" dirty="0">
                <a:solidFill>
                  <a:srgbClr val="006600"/>
                </a:solidFill>
              </a:rPr>
              <a:t>et al.</a:t>
            </a:r>
            <a:r>
              <a:rPr lang="de-DE" sz="1200" dirty="0">
                <a:solidFill>
                  <a:srgbClr val="006600"/>
                </a:solidFill>
              </a:rPr>
              <a:t>, PRL </a:t>
            </a:r>
            <a:r>
              <a:rPr lang="de-DE" sz="1200" b="1" dirty="0">
                <a:solidFill>
                  <a:srgbClr val="006600"/>
                </a:solidFill>
              </a:rPr>
              <a:t>99</a:t>
            </a:r>
            <a:r>
              <a:rPr lang="de-DE" sz="1200" dirty="0">
                <a:solidFill>
                  <a:srgbClr val="006600"/>
                </a:solidFill>
              </a:rPr>
              <a:t>, 252501 (2008)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2E70628-12CA-4E78-986B-85F11B963E29}"/>
              </a:ext>
            </a:extLst>
          </p:cNvPr>
          <p:cNvSpPr txBox="1"/>
          <p:nvPr/>
        </p:nvSpPr>
        <p:spPr>
          <a:xfrm>
            <a:off x="7602183" y="1898681"/>
            <a:ext cx="3003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2818FC"/>
                </a:solidFill>
              </a:rPr>
              <a:t>A. Krieger </a:t>
            </a:r>
            <a:r>
              <a:rPr lang="de-DE" sz="1200" i="1" dirty="0">
                <a:solidFill>
                  <a:srgbClr val="2818FC"/>
                </a:solidFill>
              </a:rPr>
              <a:t>et al.</a:t>
            </a:r>
            <a:r>
              <a:rPr lang="de-DE" sz="1200" dirty="0">
                <a:solidFill>
                  <a:srgbClr val="2818FC"/>
                </a:solidFill>
              </a:rPr>
              <a:t>, PRL </a:t>
            </a:r>
            <a:r>
              <a:rPr lang="de-DE" sz="1200" b="1" dirty="0">
                <a:solidFill>
                  <a:srgbClr val="2818FC"/>
                </a:solidFill>
              </a:rPr>
              <a:t>108</a:t>
            </a:r>
            <a:r>
              <a:rPr lang="de-DE" sz="1200" dirty="0">
                <a:solidFill>
                  <a:srgbClr val="2818FC"/>
                </a:solidFill>
              </a:rPr>
              <a:t>, 142501 (2012)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0725857-DBF8-BA4F-A407-971298C73626}"/>
              </a:ext>
            </a:extLst>
          </p:cNvPr>
          <p:cNvSpPr txBox="1"/>
          <p:nvPr/>
        </p:nvSpPr>
        <p:spPr>
          <a:xfrm>
            <a:off x="2351584" y="5445111"/>
            <a:ext cx="477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Test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i="1" dirty="0"/>
              <a:t>ab initio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calculations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02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119336" y="188640"/>
            <a:ext cx="1028016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b="1" dirty="0">
                <a:latin typeface="+mj-lt"/>
                <a:ea typeface="FrontPage" panose="00000400000000000000" pitchFamily="2" charset="0"/>
              </a:rPr>
              <a:t>The Proton-Halo Nucleus </a:t>
            </a:r>
            <a:r>
              <a:rPr lang="de-DE" sz="2800" b="1" baseline="30000" dirty="0">
                <a:latin typeface="+mj-lt"/>
                <a:ea typeface="FrontPage" panose="00000400000000000000" pitchFamily="2" charset="0"/>
              </a:rPr>
              <a:t>8</a:t>
            </a:r>
            <a:r>
              <a:rPr lang="de-DE" sz="2800" b="1" dirty="0">
                <a:latin typeface="+mj-lt"/>
                <a:ea typeface="FrontPage" panose="00000400000000000000" pitchFamily="2" charset="0"/>
              </a:rPr>
              <a:t>B</a:t>
            </a:r>
          </a:p>
        </p:txBody>
      </p:sp>
      <p:pic>
        <p:nvPicPr>
          <p:cNvPr id="28" name="Grafik 27" descr="\documentclass{article}&#10;\usepackage{amsmath}&#10;\usepackage{amssymb}&#10;\usepackage{revsymb}&#10;\usepackage{mathtools}&#10;\usepackage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blue}{&#10;\begin{eqnarray*}&#10;\delta\nu_{\rm IS} - \delta \nu_{\rm MS}^{\mathrm{Theory}}  \propto \delta\!\left\langle r_{\rm c}^2\right\rangle&#10;\end{eqnarray*}&#10;}&#10;\end{document}&#10;" title="IguanaTex Bitmap Display">
            <a:extLst>
              <a:ext uri="{FF2B5EF4-FFF2-40B4-BE49-F238E27FC236}">
                <a16:creationId xmlns:a16="http://schemas.microsoft.com/office/drawing/2014/main" id="{575DE59B-ABF8-48FA-9FF2-D54E2BAD0D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076458"/>
            <a:ext cx="2837772" cy="373859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35B4CDA8-FE3A-4A3C-B549-A1596467A74C}"/>
              </a:ext>
            </a:extLst>
          </p:cNvPr>
          <p:cNvSpPr txBox="1"/>
          <p:nvPr/>
        </p:nvSpPr>
        <p:spPr>
          <a:xfrm>
            <a:off x="9442529" y="4166003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2818FC"/>
                </a:solidFill>
              </a:rPr>
              <a:t>Reference Radii </a:t>
            </a:r>
            <a:r>
              <a:rPr lang="de-DE" dirty="0" err="1">
                <a:solidFill>
                  <a:srgbClr val="2818FC"/>
                </a:solidFill>
              </a:rPr>
              <a:t>required</a:t>
            </a:r>
            <a:endParaRPr lang="en-US" dirty="0">
              <a:solidFill>
                <a:srgbClr val="2818FC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C3BE8579-BE8B-4AF1-BFF7-6BAA2C98AE1F}"/>
              </a:ext>
            </a:extLst>
          </p:cNvPr>
          <p:cNvSpPr txBox="1"/>
          <p:nvPr/>
        </p:nvSpPr>
        <p:spPr>
          <a:xfrm>
            <a:off x="320570" y="4811635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„Proton-halo </a:t>
            </a:r>
            <a:r>
              <a:rPr lang="de-DE" dirty="0" err="1">
                <a:solidFill>
                  <a:srgbClr val="FF0000"/>
                </a:solidFill>
              </a:rPr>
              <a:t>size</a:t>
            </a:r>
            <a:r>
              <a:rPr lang="de-DE" dirty="0">
                <a:solidFill>
                  <a:srgbClr val="FF0000"/>
                </a:solidFill>
              </a:rPr>
              <a:t>“: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20041AA2-E00C-451B-B25B-F97554049AC6}"/>
              </a:ext>
            </a:extLst>
          </p:cNvPr>
          <p:cNvSpPr/>
          <p:nvPr/>
        </p:nvSpPr>
        <p:spPr>
          <a:xfrm>
            <a:off x="2578567" y="5789608"/>
            <a:ext cx="7695955" cy="92717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24357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438275" indent="-1438275"/>
            <a:r>
              <a:rPr lang="de-DE" b="1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Conclusion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: 	</a:t>
            </a:r>
            <a:r>
              <a:rPr lang="de-DE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To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gain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information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about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proton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halo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of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baseline="300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8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B, </a:t>
            </a:r>
            <a:r>
              <a:rPr lang="de-DE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we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need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 reliable </a:t>
            </a:r>
            <a:r>
              <a:rPr lang="de-DE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reference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radii </a:t>
            </a:r>
            <a:r>
              <a:rPr lang="de-DE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for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Be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and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B </a:t>
            </a:r>
            <a:r>
              <a:rPr lang="de-DE" b="1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on </a:t>
            </a:r>
            <a:r>
              <a:rPr lang="de-DE" b="1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equal</a:t>
            </a:r>
            <a:r>
              <a:rPr lang="de-DE" b="1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footing</a:t>
            </a:r>
            <a:r>
              <a:rPr lang="de-DE" b="1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!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D7EACABD-C172-E348-66D3-8D66A79AEA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4769" y="1244167"/>
            <a:ext cx="5616624" cy="2085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4 1" descr="C:\Users\Bernhard\ownCloud\User\Bernhard\drpruefung\presentation\02_halo_cad\halo_cad.png">
            <a:extLst>
              <a:ext uri="{FF2B5EF4-FFF2-40B4-BE49-F238E27FC236}">
                <a16:creationId xmlns:a16="http://schemas.microsoft.com/office/drawing/2014/main" id="{80AE02AC-7F3D-4C87-BCCF-B8F1D9980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945" b="33386"/>
          <a:stretch/>
        </p:blipFill>
        <p:spPr bwMode="auto">
          <a:xfrm>
            <a:off x="7015453" y="2683333"/>
            <a:ext cx="653857" cy="58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09D190D6-B40C-9317-A317-4852ADAAA6BA}"/>
              </a:ext>
            </a:extLst>
          </p:cNvPr>
          <p:cNvSpPr txBox="1"/>
          <p:nvPr/>
        </p:nvSpPr>
        <p:spPr>
          <a:xfrm>
            <a:off x="7233674" y="2596597"/>
            <a:ext cx="530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aseline="30000" dirty="0"/>
              <a:t>11</a:t>
            </a:r>
            <a:r>
              <a:rPr lang="de-DE" sz="1400" dirty="0"/>
              <a:t>Be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1CBDF6A-B3E5-3068-B9CF-F040FBFF175B}"/>
              </a:ext>
            </a:extLst>
          </p:cNvPr>
          <p:cNvCxnSpPr/>
          <p:nvPr/>
        </p:nvCxnSpPr>
        <p:spPr>
          <a:xfrm>
            <a:off x="5928753" y="3003798"/>
            <a:ext cx="624046" cy="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E4BADB0D-492B-2A69-02EF-5BE434BD703D}"/>
              </a:ext>
            </a:extLst>
          </p:cNvPr>
          <p:cNvCxnSpPr/>
          <p:nvPr/>
        </p:nvCxnSpPr>
        <p:spPr>
          <a:xfrm>
            <a:off x="5928753" y="2878004"/>
            <a:ext cx="1209247" cy="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 2" descr="C:\Users\Bernhard\ownCloud\User\Bernhard\drpruefung\presentation\02_halo_cad\halo_cad.png">
            <a:extLst>
              <a:ext uri="{FF2B5EF4-FFF2-40B4-BE49-F238E27FC236}">
                <a16:creationId xmlns:a16="http://schemas.microsoft.com/office/drawing/2014/main" id="{AC84D8D5-8F5E-98AA-3AB1-1E44448B3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2" t="28553"/>
          <a:stretch/>
        </p:blipFill>
        <p:spPr bwMode="auto">
          <a:xfrm>
            <a:off x="4235194" y="1978414"/>
            <a:ext cx="659830" cy="59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hteck 43">
            <a:extLst>
              <a:ext uri="{FF2B5EF4-FFF2-40B4-BE49-F238E27FC236}">
                <a16:creationId xmlns:a16="http://schemas.microsoft.com/office/drawing/2014/main" id="{8E3095C5-9E1B-DB52-05AE-5EF0262A405C}"/>
              </a:ext>
            </a:extLst>
          </p:cNvPr>
          <p:cNvSpPr/>
          <p:nvPr/>
        </p:nvSpPr>
        <p:spPr>
          <a:xfrm>
            <a:off x="4220131" y="1943284"/>
            <a:ext cx="689955" cy="6618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3F327C92-3F8A-8F47-F9C2-59F3CE544F5A}"/>
              </a:ext>
            </a:extLst>
          </p:cNvPr>
          <p:cNvSpPr txBox="1"/>
          <p:nvPr/>
        </p:nvSpPr>
        <p:spPr>
          <a:xfrm>
            <a:off x="4151784" y="1892135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aseline="30000" dirty="0"/>
              <a:t>8</a:t>
            </a:r>
            <a:r>
              <a:rPr lang="de-DE" sz="1400" dirty="0"/>
              <a:t>B? </a:t>
            </a:r>
          </a:p>
        </p:txBody>
      </p: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A9860E50-B496-426C-9FA2-6A33B23A407D}"/>
              </a:ext>
            </a:extLst>
          </p:cNvPr>
          <p:cNvCxnSpPr>
            <a:cxnSpLocks/>
          </p:cNvCxnSpPr>
          <p:nvPr/>
        </p:nvCxnSpPr>
        <p:spPr>
          <a:xfrm flipH="1">
            <a:off x="6123606" y="2276872"/>
            <a:ext cx="332434" cy="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5F1CEA6F-5169-8973-E9F0-362CD7629681}"/>
              </a:ext>
            </a:extLst>
          </p:cNvPr>
          <p:cNvCxnSpPr/>
          <p:nvPr/>
        </p:nvCxnSpPr>
        <p:spPr>
          <a:xfrm flipV="1">
            <a:off x="4565109" y="2401112"/>
            <a:ext cx="0" cy="54864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hteck 48">
            <a:extLst>
              <a:ext uri="{FF2B5EF4-FFF2-40B4-BE49-F238E27FC236}">
                <a16:creationId xmlns:a16="http://schemas.microsoft.com/office/drawing/2014/main" id="{C7F1646B-5B28-0A69-E4F3-8CB00772E32B}"/>
              </a:ext>
            </a:extLst>
          </p:cNvPr>
          <p:cNvSpPr/>
          <p:nvPr/>
        </p:nvSpPr>
        <p:spPr>
          <a:xfrm>
            <a:off x="6326370" y="1255781"/>
            <a:ext cx="644577" cy="63635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C47F3AF8-2077-C6FA-A789-38F10BC8093B}"/>
              </a:ext>
            </a:extLst>
          </p:cNvPr>
          <p:cNvCxnSpPr>
            <a:cxnSpLocks/>
          </p:cNvCxnSpPr>
          <p:nvPr/>
        </p:nvCxnSpPr>
        <p:spPr>
          <a:xfrm flipH="1">
            <a:off x="4617720" y="3212976"/>
            <a:ext cx="1311033" cy="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FE6E20E9-B1FB-4BC0-8CAF-E3A6CE46DB98}"/>
              </a:ext>
            </a:extLst>
          </p:cNvPr>
          <p:cNvCxnSpPr>
            <a:cxnSpLocks/>
          </p:cNvCxnSpPr>
          <p:nvPr/>
        </p:nvCxnSpPr>
        <p:spPr>
          <a:xfrm>
            <a:off x="5894865" y="2780928"/>
            <a:ext cx="2145351" cy="0"/>
          </a:xfrm>
          <a:prstGeom prst="straightConnector1">
            <a:avLst/>
          </a:prstGeom>
          <a:ln w="444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FF056410-A614-502D-A79E-48351040F6E9}"/>
              </a:ext>
            </a:extLst>
          </p:cNvPr>
          <p:cNvCxnSpPr>
            <a:cxnSpLocks/>
          </p:cNvCxnSpPr>
          <p:nvPr/>
        </p:nvCxnSpPr>
        <p:spPr>
          <a:xfrm>
            <a:off x="3484769" y="4263387"/>
            <a:ext cx="1054531" cy="0"/>
          </a:xfrm>
          <a:prstGeom prst="straightConnector1">
            <a:avLst/>
          </a:prstGeom>
          <a:ln w="19050">
            <a:solidFill>
              <a:srgbClr val="2818F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Grafik 57" descr="\documentclass{article}&#10;\usepackage{amsmath}&#10;\usepackage{amssymb}&#10;\usepackage{revsymb}&#10;\usepackage{mathtools}&#10;\usepackage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blue}{&#10;\begin{eqnarray*}&#10;R_{\rm c}(A) = \sqrt{R^2_{\rm c}(A_{\rm ref}) + \delta\!\left\langle r_{\rm c}^2\right\rangle^{A_{\rm ref},A}}&#10;\end{eqnarray*}&#10;}&#10;\end{document}&#10;" title="IguanaTex Bitmap Display">
            <a:extLst>
              <a:ext uri="{FF2B5EF4-FFF2-40B4-BE49-F238E27FC236}">
                <a16:creationId xmlns:a16="http://schemas.microsoft.com/office/drawing/2014/main" id="{A22CC894-C234-567B-4750-C3E7CF8E796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186" y="4005064"/>
            <a:ext cx="4081874" cy="516646"/>
          </a:xfrm>
          <a:prstGeom prst="rect">
            <a:avLst/>
          </a:prstGeom>
        </p:spPr>
      </p:pic>
      <p:pic>
        <p:nvPicPr>
          <p:cNvPr id="41" name="Grafik 40" descr="\documentclass{article}&#10;\usepackage{amsmath}&#10;\usepackage{amssymb}&#10;\usepackage{revsymb}&#10;\usepackage{mathtools}&#10;\usepackage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red}{&#10;\begin{eqnarray*}&#10;R_{\rm c}({\rm p_{halo}}) = R_{\rm c}(^8{\rm B}) - R_{\rm c}(^7{\rm Be})&#10;\end{eqnarray*}&#10;}&#10;\end{document}&#10;" title="IguanaTex Bitmap Display">
            <a:extLst>
              <a:ext uri="{FF2B5EF4-FFF2-40B4-BE49-F238E27FC236}">
                <a16:creationId xmlns:a16="http://schemas.microsoft.com/office/drawing/2014/main" id="{7D5C26BB-9A0D-40C8-85B8-0F18F2D2E86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88" y="4833327"/>
            <a:ext cx="3669118" cy="328271"/>
          </a:xfrm>
          <a:prstGeom prst="rect">
            <a:avLst/>
          </a:prstGeom>
        </p:spPr>
      </p:pic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4AF4CDB7-9B6A-91EB-817E-0804FFFF76B7}"/>
              </a:ext>
            </a:extLst>
          </p:cNvPr>
          <p:cNvCxnSpPr>
            <a:cxnSpLocks/>
          </p:cNvCxnSpPr>
          <p:nvPr/>
        </p:nvCxnSpPr>
        <p:spPr>
          <a:xfrm flipH="1">
            <a:off x="4673081" y="2060848"/>
            <a:ext cx="1782959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3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2" grpId="0" animBg="1"/>
      <p:bldP spid="37" grpId="0"/>
      <p:bldP spid="44" grpId="0" animBg="1"/>
      <p:bldP spid="45" grpId="0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0D5C1F-D69C-4BA7-A976-F1715A9A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„Reference“ Radii </a:t>
            </a:r>
            <a:r>
              <a:rPr lang="de-DE" dirty="0" err="1">
                <a:latin typeface="+mj-lt"/>
              </a:rPr>
              <a:t>of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Boron</a:t>
            </a:r>
            <a:endParaRPr lang="en-US" dirty="0">
              <a:latin typeface="+mj-lt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81B620B-D7FE-4D71-899A-5FBDC152B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5" y="1340767"/>
            <a:ext cx="7416825" cy="539859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705585" y="1484784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[1] </a:t>
            </a:r>
            <a:r>
              <a:rPr lang="de-DE" sz="1400" dirty="0" err="1">
                <a:solidFill>
                  <a:srgbClr val="FF0000"/>
                </a:solidFill>
              </a:rPr>
              <a:t>Stovall</a:t>
            </a:r>
            <a:r>
              <a:rPr lang="de-DE" sz="1400" dirty="0">
                <a:solidFill>
                  <a:srgbClr val="FF0000"/>
                </a:solidFill>
              </a:rPr>
              <a:t>, </a:t>
            </a:r>
            <a:r>
              <a:rPr lang="de-DE" sz="1400" dirty="0" err="1">
                <a:solidFill>
                  <a:srgbClr val="FF0000"/>
                </a:solidFill>
              </a:rPr>
              <a:t>Nucl</a:t>
            </a:r>
            <a:r>
              <a:rPr lang="de-DE" sz="1400" dirty="0">
                <a:solidFill>
                  <a:srgbClr val="FF0000"/>
                </a:solidFill>
              </a:rPr>
              <a:t>. Phys. 86, 225 (1966)</a:t>
            </a:r>
          </a:p>
          <a:p>
            <a:r>
              <a:rPr lang="de-DE" sz="1400" dirty="0">
                <a:solidFill>
                  <a:srgbClr val="FF0000"/>
                </a:solidFill>
              </a:rPr>
              <a:t>[2] </a:t>
            </a:r>
            <a:r>
              <a:rPr lang="de-DE" sz="1400" dirty="0" err="1">
                <a:solidFill>
                  <a:srgbClr val="FF0000"/>
                </a:solidFill>
              </a:rPr>
              <a:t>Cichocki</a:t>
            </a:r>
            <a:r>
              <a:rPr lang="de-DE" sz="1400" dirty="0">
                <a:solidFill>
                  <a:srgbClr val="FF0000"/>
                </a:solidFill>
              </a:rPr>
              <a:t> et al., PRC 51, 2406 (1995)</a:t>
            </a:r>
          </a:p>
          <a:p>
            <a:r>
              <a:rPr lang="de-DE" sz="1400" dirty="0">
                <a:solidFill>
                  <a:srgbClr val="2818FC"/>
                </a:solidFill>
              </a:rPr>
              <a:t>[3] Schaller </a:t>
            </a:r>
            <a:r>
              <a:rPr lang="de-DE" sz="1400" i="1" dirty="0">
                <a:solidFill>
                  <a:srgbClr val="2818FC"/>
                </a:solidFill>
              </a:rPr>
              <a:t>et al</a:t>
            </a:r>
            <a:r>
              <a:rPr lang="de-DE" sz="1400" dirty="0">
                <a:solidFill>
                  <a:srgbClr val="2818FC"/>
                </a:solidFill>
              </a:rPr>
              <a:t>., </a:t>
            </a:r>
            <a:r>
              <a:rPr lang="de-DE" sz="1400" dirty="0" err="1">
                <a:solidFill>
                  <a:srgbClr val="2818FC"/>
                </a:solidFill>
              </a:rPr>
              <a:t>Nucl</a:t>
            </a:r>
            <a:r>
              <a:rPr lang="de-DE" sz="1400" dirty="0">
                <a:solidFill>
                  <a:srgbClr val="2818FC"/>
                </a:solidFill>
              </a:rPr>
              <a:t>. Phys. A 343, 333 (1980)</a:t>
            </a:r>
          </a:p>
          <a:p>
            <a:r>
              <a:rPr lang="de-DE" sz="1400" dirty="0">
                <a:solidFill>
                  <a:srgbClr val="2818FC"/>
                </a:solidFill>
              </a:rPr>
              <a:t>[4] </a:t>
            </a:r>
            <a:r>
              <a:rPr lang="de-DE" sz="1400" dirty="0" err="1">
                <a:solidFill>
                  <a:srgbClr val="2818FC"/>
                </a:solidFill>
              </a:rPr>
              <a:t>Olin</a:t>
            </a:r>
            <a:r>
              <a:rPr lang="de-DE" sz="1400" dirty="0">
                <a:solidFill>
                  <a:srgbClr val="2818FC"/>
                </a:solidFill>
              </a:rPr>
              <a:t> </a:t>
            </a:r>
            <a:r>
              <a:rPr lang="de-DE" sz="1400" i="1" dirty="0">
                <a:solidFill>
                  <a:srgbClr val="2818FC"/>
                </a:solidFill>
              </a:rPr>
              <a:t>et al</a:t>
            </a:r>
            <a:r>
              <a:rPr lang="de-DE" sz="1400" dirty="0">
                <a:solidFill>
                  <a:srgbClr val="2818FC"/>
                </a:solidFill>
              </a:rPr>
              <a:t>., </a:t>
            </a:r>
            <a:r>
              <a:rPr lang="de-DE" sz="1400" dirty="0" err="1">
                <a:solidFill>
                  <a:srgbClr val="2818FC"/>
                </a:solidFill>
              </a:rPr>
              <a:t>Nucl</a:t>
            </a:r>
            <a:r>
              <a:rPr lang="de-DE" sz="1400" dirty="0">
                <a:solidFill>
                  <a:srgbClr val="2818FC"/>
                </a:solidFill>
              </a:rPr>
              <a:t> </a:t>
            </a:r>
            <a:r>
              <a:rPr lang="de-DE" sz="1400" dirty="0" err="1">
                <a:solidFill>
                  <a:srgbClr val="2818FC"/>
                </a:solidFill>
              </a:rPr>
              <a:t>Phys</a:t>
            </a:r>
            <a:r>
              <a:rPr lang="de-DE" sz="1400" dirty="0">
                <a:solidFill>
                  <a:srgbClr val="2818FC"/>
                </a:solidFill>
              </a:rPr>
              <a:t> A 360, 426 (1981)</a:t>
            </a:r>
          </a:p>
        </p:txBody>
      </p:sp>
    </p:spTree>
    <p:extLst>
      <p:ext uri="{BB962C8B-B14F-4D97-AF65-F5344CB8AC3E}">
        <p14:creationId xmlns:p14="http://schemas.microsoft.com/office/powerpoint/2010/main" val="15533662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1984,252"/>
  <p:tag name="LATEXADDIN" val="\documentclass{article}&#10;\usepackage{amsmath}&#10;\usepackage[usenames,dvipsnames]{xcolor}&#10;\pagestyle{empty}&#10;\begin{document}&#10;&#10;\begin{equation}&#10;\textcolor{blue}{\delta \left\langle r_{%&#10;\mathrm{c}}^{2}\right\rangle ^{AA^{\prime }} }&#10;\approx \frac{1}{\textcolor{blue}{&#10;F}} &#10;\left[ \delta \nu _{\mathrm{IS}}^{AA^{\prime }}&#10;-&#10;\textcolor{red}{&#10;K_{\mathrm{MS}} \cdot \mu&#10;^{A^{\prime}A}&#10;}\right]&#10;\nonumber&#10;\end{equation}%&#10;&#10;&#10;&#10;\end{document}"/>
  <p:tag name="IGUANATEXSIZE" val="20"/>
  <p:tag name="IGUANATEXCURSOR" val="235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,9794"/>
  <p:tag name="ORIGINALWIDTH" val="1260,592"/>
  <p:tag name="LATEXADDIN" val="\documentclass{article}&#10;\usepackage{amsmath}&#10;\usepackage{amssymb}&#10;\usepackage{revsymb}&#10;\usepackage{mathtools}&#10;\usepackage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blue}{&#10;\begin{eqnarray*}&#10;\delta\nu_{\rm IS} - \delta \nu_{\rm MS}^{\mathrm{Theory}}  \propto \delta\!\left\langle r_{\rm c}^2\right\rangle&#10;\end{eqnarray*}&#10;}&#10;\end{document}&#10;"/>
  <p:tag name="IGUANATEXSIZE" val="18"/>
  <p:tag name="IGUANATEXCURSOR" val="470"/>
  <p:tag name="TRANSPARENCY" val="Wahr"/>
  <p:tag name="LATEXENGINEID" val="0"/>
  <p:tag name="TEMPFOLDER" val="c:\temp\"/>
  <p:tag name="LATEXFORMHEIGHT" val="485"/>
  <p:tag name="LATEXFORMWIDTH" val="384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1811,774"/>
  <p:tag name="LATEXADDIN" val="\documentclass{article}&#10;\usepackage{amsmath}&#10;\usepackage{amssymb}&#10;\usepackage{revsymb}&#10;\usepackage{mathtools}&#10;\usepackage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blue}{&#10;\begin{eqnarray*}&#10;R_{\rm c}(A) = \sqrt{R^2_{\rm c}(A_{\rm ref}) + \delta\!\left\langle r_{\rm c}^2\right\rangle^{A_{\rm ref},A}}&#10;\end{eqnarray*}&#10;}&#10;\end{document}&#10;"/>
  <p:tag name="IGUANATEXSIZE" val="18"/>
  <p:tag name="IGUANATEXCURSOR" val="553"/>
  <p:tag name="TRANSPARENCY" val="Wahr"/>
  <p:tag name="LATEXENGINEID" val="0"/>
  <p:tag name="TEMPFOLDER" val="c:\temp\"/>
  <p:tag name="LATEXFORMHEIGHT" val="485"/>
  <p:tag name="LATEXFORMWIDTH" val="384"/>
  <p:tag name="LATEXFORMWRAP" val="Wahr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,7323"/>
  <p:tag name="ORIGINALWIDTH" val="1628,047"/>
  <p:tag name="LATEXADDIN" val="\documentclass{article}&#10;\usepackage{amsmath}&#10;\usepackage{amssymb}&#10;\usepackage{revsymb}&#10;\usepackage{mathtools}&#10;\usepackage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red}{&#10;\begin{eqnarray*}&#10;R_{\rm c}({\rm p_{halo}}) = R_{\rm c}(^8{\rm B}) - R_{\rm c}(^7{\rm Be})&#10;\end{eqnarray*}&#10;}&#10;\end{document}&#10;"/>
  <p:tag name="IGUANATEXSIZE" val="18"/>
  <p:tag name="IGUANATEXCURSOR" val="452"/>
  <p:tag name="TRANSPARENCY" val="Wahr"/>
  <p:tag name="LATEXENGINEID" val="0"/>
  <p:tag name="TEMPFOLDER" val="c:\temp\"/>
  <p:tag name="LATEXFORMHEIGHT" val="485"/>
  <p:tag name="LATEXFORMWIDTH" val="384"/>
  <p:tag name="LATEXFORMWRAP" val="Wahr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64,9419"/>
  <p:tag name="ORIGINALWIDTH" val="2008,999"/>
  <p:tag name="LATEXADDIN" val="\documentclass{article}&#10;\usepackage{amsmath}&#10;\usepackage{color}&#10;\usepackage[dvipsnames]{xcolor}&#10;\pagestyle{empty}&#10;\begin{document}&#10;\begin{eqnarray}&#10;\delta \nu _{\mathrm{FS}} &amp;=&amp; \nu_\mathrm{R}-\nu_\mathrm{pt} \nonumber\\ &#10;&amp;=&amp; &#10;\textcolor{Brown}{&#10;-\frac{Ze^{2}}{6\varepsilon _{0}}%&#10;\Delta \left\vert \Psi _{\mathrm{e}}(0)\right\vert_{\mathrm{i}\rightarrow \mathrm{f}}^{2}&#10;} &#10;\, \times \,&#10;\textcolor{Blue}{&#10;\left\langle r_{\mathrm{c}}^{2}\right&#10;\rangle&#10;} &#10;\nonumber &#10;\end{eqnarray}&#10;&#10;\end{document}"/>
  <p:tag name="IGUANATEXSIZE" val="20"/>
  <p:tag name="IGUANATEXCURSOR" val="454"/>
  <p:tag name="TRANSPARENCY" val="Wahr"/>
  <p:tag name="FILENAME" val=""/>
  <p:tag name="LATEXENGINEID" val="0"/>
  <p:tag name="TEMPFOLDER" val="C:\Users\Wilfried\temp\"/>
  <p:tag name="LATEXFORMHEIGHT" val="312"/>
  <p:tag name="LATEXFORMWIDTH" val="384"/>
  <p:tag name="LATEXFORMWRAP" val="Wahr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,4807"/>
  <p:tag name="ORIGINALWIDTH" val="707,9115"/>
  <p:tag name="LATEXADDIN" val="\documentclass{article}&#10;\usepackage{amsmath}&#10;\usepackage{color}&#10;\usepackage[dvipsnames]{xcolor}&#10;\pagestyle{empty}&#10;\begin{document}&#10;\begin{eqnarray}&#10;&amp;=&amp; \textcolor{Brown}{&#10;F_{\mathrm{i}\rightarrow \mathrm{f}} \, &#10;}&#10;\textcolor{Blue}{&#10;\left\langle r_{\mathrm{c}}^{2}\right \rangle &#10;}&#10;\nonumber &#10;\end{eqnarray}&#10;&#10;\end{document}"/>
  <p:tag name="IGUANATEXSIZE" val="20"/>
  <p:tag name="IGUANATEXCURSOR" val="148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4,6944"/>
  <p:tag name="ORIGINALWIDTH" val="3358,08"/>
  <p:tag name="LATEXADDIN" val="\documentclass{article}&#10;\usepackage{amsmath}&#10;\usepackage{amssymb}&#10;\usepackage{revsymb}&#10;\usepackage{mathtools}&#10;\usepackage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black}{&#10;\begin{eqnarray*}&#10;\begin{array}{cccr}&#10;\hline\left(J, J^{\prime}\right) &amp; \text { This work } &amp; \text { Theory [52] } &amp; m \alpha^{8+} \text { contr. } \\&#10;\hline(0,1) &amp; -375\,026.5\,(2.5) &amp; -374\,996.3\,\textcolor{red}{(48.0)} &amp; \textcolor{blue}{-30.2\,(2.5)} \\&#10;(0,2) &amp; 3\,696\,352.1\,(2.5) &amp; 3\,696\,343.5\,\textcolor{red}{(10.0)} &amp; \textcolor{blue}{8.6\,(2.5)}&#10;\end{array}&#10;\end{eqnarray*}&#10;}&#10;\end{document}&#10;"/>
  <p:tag name="IGUANATEXSIZE" val="18"/>
  <p:tag name="IGUANATEXCURSOR" val="756"/>
  <p:tag name="TRANSPARENCY" val="Wahr"/>
  <p:tag name="FILENAME" val=""/>
  <p:tag name="LATEXENGINEID" val="0"/>
  <p:tag name="TEMPFOLDER" val="C:\Users\Wilfried\temp\"/>
  <p:tag name="LATEXFORMHEIGHT" val="485"/>
  <p:tag name="LATEXFORMWIDTH" val="384"/>
  <p:tag name="LATEXFORMWRAP" val="Wahr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353772d-c7b4-4657-aa01-43cadad4c6c9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a9601c7-c1b8-4b3a-97f8-fa822bce18e1}"/>
  <p:tag name="TABLE_ENDDRAG_ORIGIN_RECT" val="658*113"/>
  <p:tag name="TABLE_ENDDRAG_RECT" val="26*410*658*1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,4871"/>
  <p:tag name="ORIGINALWIDTH" val="522,6846"/>
  <p:tag name="LATEXADDIN" val="\documentclass{article}&#10;\usepackage{amsmath}&#10;\usepackage{amssymb}&#10;\usepackage{revsymb}&#10;\usepackage{mathtools}&#10;\usepackage[dvipsnames]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green}{&#10;\begin{eqnarray*}&#10;U_{\mathrm{B} 1} \leq U_{\mathrm{A}}&#10;\end{eqnarray*}&#10;}&#10;\end{document}&#10;"/>
  <p:tag name="IGUANATEXSIZE" val="18"/>
  <p:tag name="IGUANATEXCURSOR" val="435"/>
  <p:tag name="TRANSPARENCY" val="Wahr"/>
  <p:tag name="FILENAME" val=""/>
  <p:tag name="LATEXENGINEID" val="0"/>
  <p:tag name="TEMPFOLDER" val="C:\Users\Wilfried\temp\"/>
  <p:tag name="LATEXFORMHEIGHT" val="485"/>
  <p:tag name="LATEXFORMWIDTH" val="384"/>
  <p:tag name="LATEXFORMWRAP" val="Wahr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9868"/>
  <p:tag name="ORIGINALWIDTH" val="829,3963"/>
  <p:tag name="LATEXADDIN" val="\documentclass{article}&#10;\usepackage{amsmath}&#10;\usepackage{amssymb}&#10;\usepackage{revsymb}&#10;\usepackage{mathtools}&#10;\usepackage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blue}{&#10;\begin{eqnarray*}&#10;U_0&gt;U_{\mathrm{B} 1} &gt; U_{\mathrm{A}}&#10;\end{eqnarray*}&#10;}&#10;\end{document}&#10;"/>
  <p:tag name="IGUANATEXSIZE" val="18"/>
  <p:tag name="IGUANATEXCURSOR" val="422"/>
  <p:tag name="TRANSPARENCY" val="Wahr"/>
  <p:tag name="FILENAME" val=""/>
  <p:tag name="LATEXENGINEID" val="0"/>
  <p:tag name="TEMPFOLDER" val="C:\Users\Wilfried\temp\"/>
  <p:tag name="LATEXFORMHEIGHT" val="485"/>
  <p:tag name="LATEXFORMWIDTH" val="384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,75"/>
  <p:tag name="ORIGINALWIDTH" val="957,75"/>
  <p:tag name="LATEXADDIN" val="\documentclass{article}&#10;\usepackage{amsmath}&#10;\pagestyle{empty}&#10;\begin{document}&#10;&#10;\begin{equation}&#10;\delta \nu _{\mathrm{IS}}^{AA^{\prime }}=\nu ^{A^{\prime }}-\nu ^{A} \nonumber&#10;\end{equation}%&#10;&#10;&#10;\end{document}"/>
  <p:tag name="IGUANATEXSIZE" val="20"/>
  <p:tag name="IGUANATEXCURSOR" val="173"/>
  <p:tag name="TRANSPARENCY" val="Wahr"/>
  <p:tag name="FILENAME" val=""/>
  <p:tag name="LATEXENGINEID" val="0"/>
  <p:tag name="TEMPFOLDER" val="F:\Temp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9,4638"/>
  <p:tag name="ORIGINALWIDTH" val="697,4128"/>
  <p:tag name="LATEXADDIN" val="\documentclass{article}&#10;\usepackage{amsmath}&#10;\usepackage[usenames,dvipsnames]{xcolor}&#10;\pagestyle{empty}&#10;\begin{document}&#10;&#10;\begin{equation}&#10;\textcolor{red}{&#10;\delta \nu _{\mathrm{MS}}^{AA^{\prime }}&#10;\propto &#10;\frac{1}{M_{A}^2}&#10;} &#10;\nonumber&#10;\end{equation}%&#10;&#10;&#10;&#10;\end{document}"/>
  <p:tag name="IGUANATEXSIZE" val="20"/>
  <p:tag name="IGUANATEXCURSOR" val="0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4,462"/>
  <p:tag name="ORIGINALWIDTH" val="700,4124"/>
  <p:tag name="LATEXADDIN" val="\documentclass{article}&#10;\usepackage{amsmath}&#10;\usepackage[usenames,dvipsnames]{xcolor}&#10;\pagestyle{empty}&#10;\begin{document}&#10;&#10;\begin{equation}&#10;\textcolor{blue}{&#10;\delta \nu _{\mathrm{FS}}^{AA^{\prime }}&#10;\propto &#10;\frac{Z^2}{\sqrt[3]{A}}&#10;} &#10;\nonumber&#10;\end{equation}%&#10;&#10;&#10;&#10;\end{document}"/>
  <p:tag name="IGUANATEXSIZE" val="20"/>
  <p:tag name="IGUANATEXCURSOR" val="219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1775,778"/>
  <p:tag name="LATEXADDIN" val="\documentclass{article}&#10;\usepackage{amsmath}&#10;\usepackage{amssymb}&#10;\usepackage{revsymb}&#10;\usepackage{mathtools}&#10;\usepackage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black}{&#10;\begin{eqnarray*}&#10;R_{\rm c}(A) = \sqrt{\underbrace{R^2_{\rm c}(A_{\rm ref})} + \delta\!\left\langle r_{\rm c}^2\right\rangle^{A_{\rm ref},A}}&#10;\end{eqnarray*}&#10;}&#10;\end{document}&#10;"/>
  <p:tag name="IGUANATEXSIZE" val="18"/>
  <p:tag name="IGUANATEXCURSOR" val="460"/>
  <p:tag name="TRANSPARENCY" val="Wahr"/>
  <p:tag name="FILENAME" val=""/>
  <p:tag name="LATEXENGINEID" val="0"/>
  <p:tag name="TEMPFOLDER" val="C:\Users\Wilfried\temp\"/>
  <p:tag name="LATEXFORMHEIGHT" val="485"/>
  <p:tag name="LATEXFORMWIDTH" val="384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,9659"/>
  <p:tag name="ORIGINALWIDTH" val="2168,729"/>
  <p:tag name="LATEXADDIN" val="\documentclass{article}&#10;\usepackage{amsmath}&#10;\usepackage[usenames,dvipsnames]{xcolor}&#10;\pagestyle{empty}&#10;\begin{document}&#10;&#10;\begin{equation}&#10;\delta \nu _{\mathrm{IS}}^{AA^{\prime }}&#10;\approx&#10;\textcolor{red}{&#10;K_{\mathrm{MS}} \cdot \frac{%&#10;M_{A^{\prime }}-M_{A}}{M_{A}M_{A^{\prime }}}&#10;}&#10;\textcolor{blue}{&#10;+F \,\, \delta \left\langle r_{%&#10;\mathrm{c}}^{2}\right\rangle ^{AA^{\prime }}&#10;}&#10;\nonumber&#10;\end{equation}%&#10;&#10;&#10;&#10;\end{document}"/>
  <p:tag name="IGUANATEXSIZE" val="20"/>
  <p:tag name="IGUANATEXCURSOR" val="187"/>
  <p:tag name="TRANSPARENCY" val="Wahr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81,327"/>
  <p:tag name="LATEXADDIN" val="\documentclass{article}&#10;\usepackage{amsmath}&#10;\usepackage{amssymb}&#10;\usepackage{revsymb}&#10;\usepackage{mathtools}&#10;\usepackage[dvipsnames]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OliveGreen}{&#10;\begin{eqnarray*}&#10;\bf{R_\mathrm{c}(\alpha) = 1.678\,24(83)\,\mathrm{fm}}&#10;\end{eqnarray*}&#10;}&#10;\end{document}&#10;"/>
  <p:tag name="IGUANATEXSIZE" val="18"/>
  <p:tag name="IGUANATEXCURSOR" val="485"/>
  <p:tag name="TRANSPARENCY" val="Wahr"/>
  <p:tag name="LATEXENGINEID" val="0"/>
  <p:tag name="TEMPFOLDER" val="c:\temp\"/>
  <p:tag name="LATEXFORMHEIGHT" val="485"/>
  <p:tag name="LATEXFORMWIDTH" val="384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1256,843"/>
  <p:tag name="LATEXADDIN" val="\documentclass{article}&#10;\usepackage{amsmath}&#10;\usepackage{amssymb}&#10;\usepackage{revsymb}&#10;\usepackage{mathtools}&#10;\usepackage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red}{&#10;\begin{eqnarray*}&#10;R_{\rm c}(^6\mathrm{Li}) = 2.589\,(39)\,\mathrm{fm}&#10;\end{eqnarray*}&#10;}&#10;\end{document}&#10;"/>
  <p:tag name="IGUANATEXSIZE" val="18"/>
  <p:tag name="IGUANATEXCURSOR" val="421"/>
  <p:tag name="TRANSPARENCY" val="Wahr"/>
  <p:tag name="LATEXENGINEID" val="0"/>
  <p:tag name="TEMPFOLDER" val="c:\temp\"/>
  <p:tag name="LATEXFORMHEIGHT" val="485"/>
  <p:tag name="LATEXFORMWIDTH" val="384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1288,339"/>
  <p:tag name="LATEXADDIN" val="\documentclass{article}&#10;\usepackage{amsmath}&#10;\usepackage{amssymb}&#10;\usepackage{revsymb}&#10;\usepackage{mathtools}&#10;\usepackage{xcolor}&#10;\usepackage{nicefrac}&#10;\usepackage{slashed}&#10;\usepackage{cancel}&#10;\newcommand{\dd}{\mathrm{d}}&#10;\newcommand{\mr}[1]{\mathrm{#1}}&#10;\newcommand{\ddt}[1]{\frac{\dd{#1}}{\dd t}}&#10;\newcommand{\iD}{{\it \Delta}}&#10;\newcommand{\tb}[1]{\textcolor{blue}{#1}}&#10;\pagestyle{empty}&#10;\begin{document}&#10;\textcolor{blue}{&#10;\begin{eqnarray*}&#10;R_{\rm c}(^9\mathrm{Be}) = 2.519\,(12)\,\mathrm{fm}&#10;\end{eqnarray*}&#10;}&#10;\end{document}&#10;"/>
  <p:tag name="IGUANATEXSIZE" val="18"/>
  <p:tag name="IGUANATEXCURSOR" val="422"/>
  <p:tag name="TRANSPARENCY" val="Wahr"/>
  <p:tag name="LATEXENGINEID" val="0"/>
  <p:tag name="TEMPFOLDER" val="c:\temp\"/>
  <p:tag name="LATEXFORMHEIGHT" val="485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Präsentationsvorlage_BWL9">
  <a:themeElements>
    <a:clrScheme name="v1_TUD_Präsentation_r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Präsentationsvorlage_BWL9</Template>
  <TotalTime>0</TotalTime>
  <Words>2703</Words>
  <Application>Microsoft Office PowerPoint</Application>
  <PresentationFormat>Breitbild</PresentationFormat>
  <Paragraphs>512</Paragraphs>
  <Slides>52</Slides>
  <Notes>5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15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68" baseType="lpstr">
      <vt:lpstr>微软雅黑</vt:lpstr>
      <vt:lpstr>Arial</vt:lpstr>
      <vt:lpstr>Bitstream Charter</vt:lpstr>
      <vt:lpstr>Calibri</vt:lpstr>
      <vt:lpstr>Cambria Math</vt:lpstr>
      <vt:lpstr>Charter</vt:lpstr>
      <vt:lpstr>Comic Sans MS</vt:lpstr>
      <vt:lpstr>Frontpage</vt:lpstr>
      <vt:lpstr>Frontpage</vt:lpstr>
      <vt:lpstr>Georgia</vt:lpstr>
      <vt:lpstr>Stafford</vt:lpstr>
      <vt:lpstr>Symbol</vt:lpstr>
      <vt:lpstr>Tahoma</vt:lpstr>
      <vt:lpstr>Times New Roman</vt:lpstr>
      <vt:lpstr>Wingdings</vt:lpstr>
      <vt:lpstr>Präsentationsvorlage_BWL9</vt:lpstr>
      <vt:lpstr>Charge Radii of Light Isotopes from Laser Spectroscopy of He-Like Atomic Systems  W. Nörtershäuser, P. Imgram, K. König, B. Maaß, P. Müller</vt:lpstr>
      <vt:lpstr>Outline</vt:lpstr>
      <vt:lpstr>Isotope Shift in a Nutshell</vt:lpstr>
      <vt:lpstr>Nuclear Charge Radii</vt:lpstr>
      <vt:lpstr>Additional Dimensions</vt:lpstr>
      <vt:lpstr>MOTIVATION</vt:lpstr>
      <vt:lpstr>Nuclear Radii of the Lightest Isotopes</vt:lpstr>
      <vt:lpstr>PowerPoint-Präsentation</vt:lpstr>
      <vt:lpstr>„Reference“ Radii of Boron</vt:lpstr>
      <vt:lpstr>All-Optical Absolute Charge Radii</vt:lpstr>
      <vt:lpstr>Theory</vt:lpstr>
      <vt:lpstr>The Case of 12C4+</vt:lpstr>
      <vt:lpstr>EXPERIMENTAL SETUP</vt:lpstr>
      <vt:lpstr>COALA =  Collinear Apparatus for Laser Spectroscopy and Applied Physics</vt:lpstr>
      <vt:lpstr>Measurement Scheme</vt:lpstr>
      <vt:lpstr>LASER SPECTROSCOPY  Optimization and Results</vt:lpstr>
      <vt:lpstr>Comparison of Pulsed and Continuous Extraction</vt:lpstr>
      <vt:lpstr>Laser spectroscopy of He-like ions</vt:lpstr>
      <vt:lpstr>Laser spectroscopy results for 12C4+</vt:lpstr>
      <vt:lpstr>Transition Frequencies: Comparison to Literature</vt:lpstr>
      <vt:lpstr>Uncertainty Budget and Fine Structure Splitting</vt:lpstr>
      <vt:lpstr>First all-optical nuclear charge radius of 12C</vt:lpstr>
      <vt:lpstr>Motivation for 13C</vt:lpstr>
      <vt:lpstr>Spectrum of 13C</vt:lpstr>
      <vt:lpstr>The Nuclear Charge Radius of 13C</vt:lpstr>
      <vt:lpstr>Measurements of 14C</vt:lpstr>
      <vt:lpstr>Measurement of the Proton-Halo of 8B</vt:lpstr>
      <vt:lpstr>Outlook </vt:lpstr>
      <vt:lpstr>Far-Reach: Measurements on Short-Lived Isotopes (LOI INTC-I-265)</vt:lpstr>
      <vt:lpstr>Thank you!</vt:lpstr>
      <vt:lpstr>King Fit</vt:lpstr>
      <vt:lpstr>Reference Radii from Muonic Atoms: Barret Radii</vt:lpstr>
      <vt:lpstr>Radii Uncertainties</vt:lpstr>
      <vt:lpstr>King Plot with best α</vt:lpstr>
      <vt:lpstr>Influence on extracted δ⟨r_c^2 ⟩^(A,A^′ )</vt:lpstr>
      <vt:lpstr>Advantage of Documentation:  Analysis can be Repeated</vt:lpstr>
      <vt:lpstr>PowerPoint-Präsentation</vt:lpstr>
      <vt:lpstr>PowerPoint-Präsentation</vt:lpstr>
      <vt:lpstr>The „Tragedy of Boron“: Reference Radii</vt:lpstr>
      <vt:lpstr>Measurements in 13C4+</vt:lpstr>
      <vt:lpstr>Statistics of 13C4+ Measurements</vt:lpstr>
      <vt:lpstr>Hyperfine Structure in 13C4+</vt:lpstr>
      <vt:lpstr>The „Tragedy of Boron“: Reference Radii</vt:lpstr>
      <vt:lpstr>The COALA Laser System</vt:lpstr>
      <vt:lpstr>Production and Extraction of C4+ Ions</vt:lpstr>
      <vt:lpstr>Spectroscopy with Pulsed Extraction from the EBIS</vt:lpstr>
      <vt:lpstr>Thanks to ….</vt:lpstr>
      <vt:lpstr>Thanks to ….</vt:lpstr>
      <vt:lpstr>Measurements in 13C4+</vt:lpstr>
      <vt:lpstr>Statistics of 13C4+ Measurements</vt:lpstr>
      <vt:lpstr>Route to All-Optical Charge Radii of Carbon</vt:lpstr>
      <vt:lpstr>Measurement of the Proton-Halo of 8B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Moritz Lohse</dc:creator>
  <cp:lastModifiedBy>Wilfried Nörtershäuser</cp:lastModifiedBy>
  <cp:revision>356</cp:revision>
  <dcterms:created xsi:type="dcterms:W3CDTF">2009-12-23T09:42:49Z</dcterms:created>
  <dcterms:modified xsi:type="dcterms:W3CDTF">2025-01-27T09:55:41Z</dcterms:modified>
</cp:coreProperties>
</file>