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2"/>
  </p:notesMasterIdLst>
  <p:sldIdLst>
    <p:sldId id="256" r:id="rId2"/>
    <p:sldId id="257" r:id="rId3"/>
    <p:sldId id="258" r:id="rId4"/>
    <p:sldId id="261" r:id="rId5"/>
    <p:sldId id="263" r:id="rId6"/>
    <p:sldId id="264" r:id="rId7"/>
    <p:sldId id="306" r:id="rId8"/>
    <p:sldId id="262" r:id="rId9"/>
    <p:sldId id="265" r:id="rId10"/>
    <p:sldId id="266" r:id="rId11"/>
    <p:sldId id="268" r:id="rId12"/>
    <p:sldId id="270" r:id="rId13"/>
    <p:sldId id="274" r:id="rId14"/>
    <p:sldId id="276" r:id="rId15"/>
    <p:sldId id="275" r:id="rId16"/>
    <p:sldId id="278" r:id="rId17"/>
    <p:sldId id="282" r:id="rId18"/>
    <p:sldId id="279" r:id="rId19"/>
    <p:sldId id="285" r:id="rId20"/>
    <p:sldId id="288" r:id="rId21"/>
    <p:sldId id="286" r:id="rId22"/>
    <p:sldId id="289" r:id="rId23"/>
    <p:sldId id="309" r:id="rId24"/>
    <p:sldId id="295" r:id="rId25"/>
    <p:sldId id="296" r:id="rId26"/>
    <p:sldId id="305" r:id="rId27"/>
    <p:sldId id="303" r:id="rId28"/>
    <p:sldId id="304" r:id="rId29"/>
    <p:sldId id="308" r:id="rId30"/>
    <p:sldId id="297" r:id="rId31"/>
    <p:sldId id="300" r:id="rId32"/>
    <p:sldId id="298" r:id="rId33"/>
    <p:sldId id="299" r:id="rId34"/>
    <p:sldId id="301" r:id="rId35"/>
    <p:sldId id="310" r:id="rId36"/>
    <p:sldId id="311" r:id="rId37"/>
    <p:sldId id="312" r:id="rId38"/>
    <p:sldId id="362" r:id="rId39"/>
    <p:sldId id="351" r:id="rId40"/>
    <p:sldId id="354" r:id="rId41"/>
    <p:sldId id="363" r:id="rId42"/>
    <p:sldId id="348" r:id="rId43"/>
    <p:sldId id="356" r:id="rId44"/>
    <p:sldId id="358" r:id="rId45"/>
    <p:sldId id="364" r:id="rId46"/>
    <p:sldId id="370" r:id="rId47"/>
    <p:sldId id="373" r:id="rId48"/>
    <p:sldId id="376" r:id="rId49"/>
    <p:sldId id="302" r:id="rId50"/>
    <p:sldId id="360" r:id="rId51"/>
    <p:sldId id="377" r:id="rId52"/>
    <p:sldId id="378" r:id="rId53"/>
    <p:sldId id="273" r:id="rId54"/>
    <p:sldId id="379" r:id="rId55"/>
    <p:sldId id="380" r:id="rId56"/>
    <p:sldId id="442" r:id="rId57"/>
    <p:sldId id="443" r:id="rId58"/>
    <p:sldId id="432" r:id="rId59"/>
    <p:sldId id="418" r:id="rId60"/>
    <p:sldId id="419" r:id="rId61"/>
    <p:sldId id="420" r:id="rId62"/>
    <p:sldId id="428" r:id="rId63"/>
    <p:sldId id="435" r:id="rId64"/>
    <p:sldId id="436" r:id="rId65"/>
    <p:sldId id="417" r:id="rId66"/>
    <p:sldId id="421" r:id="rId67"/>
    <p:sldId id="430" r:id="rId68"/>
    <p:sldId id="422" r:id="rId69"/>
    <p:sldId id="431" r:id="rId70"/>
    <p:sldId id="441" r:id="rId71"/>
  </p:sldIdLst>
  <p:sldSz cx="12192000" cy="6858000"/>
  <p:notesSz cx="7104063" cy="10234613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194" autoAdjust="0"/>
  </p:normalViewPr>
  <p:slideViewPr>
    <p:cSldViewPr snapToGrid="0">
      <p:cViewPr varScale="1">
        <p:scale>
          <a:sx n="79" d="100"/>
          <a:sy n="79" d="100"/>
        </p:scale>
        <p:origin x="26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14T10:53:05.32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29 24575,'49'0'0,"1"-2"0,68-12 0,-57 6 0,-1 3 0,114 5 0,-71 2 0,6-2 0,247 11 0,-211 3 0,-57-7 0,121 26 0,-123-17 0,0-3 0,1-3 0,134-4 0,-167-3 0,-1 2 0,88 19 0,-11 0 0,229 2 0,4-26 0,-133-3 0,748 3 0,-925-3 0,1-2 0,61-14 0,-56 8 0,89-5 0,227 15 0,-217 3 0,-115-4 0,60-10 0,11-1 0,296 27 0,-258-4 0,-140-10-116,24 2 362,-34-2-321,-1 1 1,0-1-1,1 0 0,-1 0 0,0 0 1,1 1-1,-1-1 0,0 1 0,0-1 1,0 1-1,1-1 0,-1 1 0,0 0 0,0 0 1,0-1-1,0 1 0,0 0 0,0 0 1,1 1-1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14T10:53:08.50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0 111 24575,'1'1'0,"-1"0"0,0 0 0,1 0 0,-1 1 0,0-1 0,1 0 0,0 0 0,-1 0 0,1-1 0,-1 1 0,1 0 0,0 0 0,0 0 0,0 0 0,-1-1 0,1 1 0,0 0 0,0-1 0,0 1 0,0 0 0,0-1 0,2 1 0,26 10 0,-26-10 0,30 6 0,1 0 0,0-2 0,43 1 0,32 4 0,21 2 0,229-7 0,-199-7 0,821 2 0,-914-3 0,118-22 0,-111 13 0,78-4 0,-104 15 0,9 0 0,0-3 0,60-11 0,-49 2 0,285-50 0,-165 51 0,21-3 0,-103 5 0,175 7 0,-154 5 0,-53-1 0,114 16 0,15 6 0,64 12 0,96 21 0,-41-8 0,-189-23 0,0-6 0,220 3 0,-69-22 0,90-2 0,-314-2-1365,-14-2-5461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14T10:53:10.54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0 163 23932,'3080'-162'0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0T09:37:54.467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50 180 24575,'0'-20'0,"0"7"0,0 0 0,0 0 0,1 1 0,4-19 0,-4 28 0,0-1 0,1 1 0,-1-1 0,1 1 0,-1 0 0,1-1 0,0 1 0,0 0 0,1 0 0,-1 0 0,1 1 0,-1-1 0,1 0 0,0 1 0,0 0 0,0 0 0,0 0 0,0 0 0,6-2 0,-3 1 0,0 0 0,0 0 0,0 1 0,0 0 0,1 0 0,-1 1 0,1 0 0,-1 0 0,1 0 0,0 1 0,-1 0 0,1 0 0,0 1 0,-1-1 0,1 2 0,-1-1 0,1 1 0,-1 0 0,0 0 0,0 0 0,9 6 0,14 4 0,38 10 0,6 3 0,-22-7 0,-30-11 0,0 1 0,-1 0 0,0 1 0,0 1 0,-1 1 0,0 1 0,20 18 0,287 219 0,-320-245 0,-1 0 0,1 0 0,-1 0 0,0 0 0,0 1 0,0 0 0,0 0 0,-1 0 0,0 1 0,0-1 0,0 1 0,-1 0 0,0 0 0,0 0 0,-1 1 0,0-1 0,0 1 0,0-1 0,1 13 0,2 18 0,2 7 0,-3 0 0,-1 0 0,-4 54 0,0-90 0,0-1 0,-1-1 0,0 1 0,0 0 0,0 0 0,-1-1 0,0 1 0,0-1 0,-1 0 0,0 0 0,0 0 0,0 0 0,-8 7 0,-5 3 0,0-1 0,-36 23 0,-3 3 0,-8 1 0,20-15 0,12-7 0,-47 22 0,-15 8 0,75-37 0,2 1 0,-21 19 0,-24 20 0,-18-1 0,47-32 0,0 1 0,2 2 0,-30 29 0,53-45 0,-5 4 0,1 1 0,0 0 0,1 2 0,0-1 0,0 1 0,2 0 0,0 1 0,-14 32 0,11-5 0,-15 85 0,6-15 0,17-96 0,-1-1 0,2-1 0,0 2 0,0-1 0,1 25 0,2-35 0,0 0 0,1 0 0,0-1 0,0 1 0,0 0 0,0-1 0,1 1 0,0-1 0,0 1 0,0-1 0,1 0 0,-1 0 0,1 0 0,0 0 0,0 0 0,0-1 0,1 1 0,-1-1 0,6 4 0,23 17 0,1-1 0,1-1 0,1-2 0,0-2 0,68 25 0,153 61 0,-230-93 0,1-1 0,0-1 0,1-2 0,0-1 0,0-1 0,35 2 0,175-6 0,-109-4 0,-122 3 0,8 0 0,0 0 0,0-1 0,27-5 0,-37 4 0,0 1 0,0-1 0,-1 0 0,1 0 0,-1 0 0,1-1 0,-1 0 0,0 0 0,0 0 0,0 0 0,0 0 0,0-1 0,-1 0 0,0 0 0,3-4 0,9-14 0,21-28 0,-33 47 0,1-1 0,-1 1 0,0 0 0,1 1 0,0-1 0,-1 1 0,1 0 0,0-1 0,0 2 0,0-1 0,7-2 0,43-6 0,-38 8 0,0 0 0,-1-2 0,1 0 0,18-8 0,-17 1-1365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20T09:37:56.514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152 1 24575,'-9'1'0,"1"0"0,0 0 0,1 1 0,-1 0 0,0 1 0,0 0 0,1 0 0,-1 0 0,1 1 0,0 0 0,0 1 0,1-1 0,-1 1 0,1 1 0,0-1 0,1 1 0,-9 11 0,12-16 0,1 0 0,0 0 0,0 0 0,0 0 0,0 0 0,0 1 0,0-1 0,0 0 0,0 1 0,0-1 0,1 1 0,-1-1 0,0 1 0,1-1 0,0 1 0,-1-1 0,1 1 0,0-1 0,0 1 0,0 0 0,0-1 0,0 1 0,0 0 0,0-1 0,1 3 0,0-3 0,0 1 0,0-1 0,1 1 0,-1-1 0,1 1 0,-1-1 0,1 0 0,-1 0 0,1 0 0,0 0 0,0 0 0,-1 0 0,1 0 0,0-1 0,0 1 0,0-1 0,2 1 0,6 1 0,-1-1 0,0 0 0,0 0 0,0-1 0,1 0 0,-1-1 0,17-3 0,-20 2-76,-1 0 1,0 0-1,0-1 0,0 1 0,0-1 0,0 0 0,-1-1 0,1 1 1,-1-1-1,0 0 0,0 0 0,0 0 0,0 0 0,-1-1 1,0 1-1,0-1 0,4-8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7C971A3C-6DB0-4143-99F7-FB7FFC379AD5}" type="datetimeFigureOut">
              <a:rPr lang="hu-HU" smtClean="0"/>
              <a:t>2025. 01. 20.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</p:spPr>
        <p:txBody>
          <a:bodyPr vert="horz" lIns="99075" tIns="49538" rIns="99075" bIns="49538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C4B8ED07-0991-42BB-92F1-2C8ABBCC499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00809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B8ED07-0991-42BB-92F1-2C8ABBCC4996}" type="slidenum">
              <a:rPr lang="hu-HU" smtClean="0"/>
              <a:t>31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720274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B8ED07-0991-42BB-92F1-2C8ABBCC4996}" type="slidenum">
              <a:rPr lang="hu-HU" smtClean="0"/>
              <a:t>33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335502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07FBEF-FD8C-4B8F-A737-5FABB8FC6F6A}" type="slidenum">
              <a:rPr lang="hu-HU" smtClean="0"/>
              <a:t>42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679235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B8ED07-0991-42BB-92F1-2C8ABBCC4996}" type="slidenum">
              <a:rPr lang="hu-HU" smtClean="0"/>
              <a:t>54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335502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BAAEB23-867E-FAA1-4EEA-F2E47617FA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41BC843A-E281-BBEE-405C-9A14997FD0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857455D8-C5EF-7F16-48AA-D5426C0C67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63488F-CB31-4C95-85F9-E311218CBDC1}" type="datetimeFigureOut">
              <a:rPr lang="hu-HU" smtClean="0"/>
              <a:t>2025. 01. 20.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25551C28-AB88-2C3F-F137-9DA063F94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CDEA87C0-45A5-2CA6-F21E-BB86652375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F10B2F-7572-4580-8E25-FB719BDD278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13495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5000321-3D49-1C4A-9996-3E0BCC3489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B28298A3-1DD3-864E-0E92-55F41173A2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922E5444-6C62-9FE5-189C-16507BEF9E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63488F-CB31-4C95-85F9-E311218CBDC1}" type="datetimeFigureOut">
              <a:rPr lang="hu-HU" smtClean="0"/>
              <a:t>2025. 01. 20.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1AB7139B-5EF0-0D5D-960F-B8B43AA4F8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BDF5FD56-D0EB-0CA3-310A-5F9D7A465E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F10B2F-7572-4580-8E25-FB719BDD278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879199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>
            <a:extLst>
              <a:ext uri="{FF2B5EF4-FFF2-40B4-BE49-F238E27FC236}">
                <a16:creationId xmlns:a16="http://schemas.microsoft.com/office/drawing/2014/main" id="{4129F8FF-509B-8675-F1A0-F758B073274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B5BFAF03-4E21-8F47-9B90-37B7B0BB8D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1E67F0D9-1E94-B8E0-38F2-46765C376D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63488F-CB31-4C95-85F9-E311218CBDC1}" type="datetimeFigureOut">
              <a:rPr lang="hu-HU" smtClean="0"/>
              <a:t>2025. 01. 20.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2DDFF559-FB4B-BC82-343D-30B473443B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89C72174-E30A-655B-D637-74AE4346F0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F10B2F-7572-4580-8E25-FB719BDD278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095644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0D5A382-6008-CA9C-5417-5F6AC6F76D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DA949ADC-3564-CE6E-256F-554EF3F979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AA78ED27-FADD-047C-EACB-9EC46CC01E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63488F-CB31-4C95-85F9-E311218CBDC1}" type="datetimeFigureOut">
              <a:rPr lang="hu-HU" smtClean="0"/>
              <a:t>2025. 01. 20.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AA2D1FAC-277D-34F7-EA40-618ACD60B6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64DA2487-AAC6-9975-E583-F5883BE325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F10B2F-7572-4580-8E25-FB719BDD278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603539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A86A929-6914-BD6C-C693-584C0A1B10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5474D5BA-E287-5543-931D-C00396BE1A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AEA31B56-E333-E734-CE22-67C935BA13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63488F-CB31-4C95-85F9-E311218CBDC1}" type="datetimeFigureOut">
              <a:rPr lang="hu-HU" smtClean="0"/>
              <a:t>2025. 01. 20.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92E5C982-D58D-DFD2-86E2-D421D1FBDA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74EDFD97-8EBE-5804-4FA6-AF811EADF6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F10B2F-7572-4580-8E25-FB719BDD278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830577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1476F7D-2B50-4D93-FAB6-298B5BDFFA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B4EBB674-2507-F459-5202-42F06663AC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C9181782-C662-56EF-1DA0-08167AE8AB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5EE8C211-9E5F-C1EC-65EB-08D928EA4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63488F-CB31-4C95-85F9-E311218CBDC1}" type="datetimeFigureOut">
              <a:rPr lang="hu-HU" smtClean="0"/>
              <a:t>2025. 01. 20.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2AD4C6B3-3469-8843-7A70-B73CB262E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6A97412A-D66E-2BBE-887B-632F1DBD6A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F10B2F-7572-4580-8E25-FB719BDD278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978318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98839AE-F7F4-AB60-29E4-3AFFB8E2F9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539CC71D-8239-A050-F77D-3C6DEF38FB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44305E23-F737-354C-98D9-5AE4152F3B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66DBAFDD-84AC-8422-14C2-AD36A7BBB0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id="{0551E834-3A5E-E6E0-FA57-AC025D8C7A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>
            <a:extLst>
              <a:ext uri="{FF2B5EF4-FFF2-40B4-BE49-F238E27FC236}">
                <a16:creationId xmlns:a16="http://schemas.microsoft.com/office/drawing/2014/main" id="{3A307431-3865-054F-F0D7-67CB48E503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63488F-CB31-4C95-85F9-E311218CBDC1}" type="datetimeFigureOut">
              <a:rPr lang="hu-HU" smtClean="0"/>
              <a:t>2025. 01. 20.</a:t>
            </a:fld>
            <a:endParaRPr lang="hu-HU"/>
          </a:p>
        </p:txBody>
      </p:sp>
      <p:sp>
        <p:nvSpPr>
          <p:cNvPr id="8" name="Élőláb helye 7">
            <a:extLst>
              <a:ext uri="{FF2B5EF4-FFF2-40B4-BE49-F238E27FC236}">
                <a16:creationId xmlns:a16="http://schemas.microsoft.com/office/drawing/2014/main" id="{50A7F4A8-21A1-552A-5B1A-3B0B43766C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>
            <a:extLst>
              <a:ext uri="{FF2B5EF4-FFF2-40B4-BE49-F238E27FC236}">
                <a16:creationId xmlns:a16="http://schemas.microsoft.com/office/drawing/2014/main" id="{223A993C-5560-4FF2-A087-66B34B187E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F10B2F-7572-4580-8E25-FB719BDD278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65964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7A20D9D-6EA8-BD94-F09B-50859AEBF6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id="{355A12DC-19FF-D92B-837A-64E4287512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63488F-CB31-4C95-85F9-E311218CBDC1}" type="datetimeFigureOut">
              <a:rPr lang="hu-HU" smtClean="0"/>
              <a:t>2025. 01. 20.</a:t>
            </a:fld>
            <a:endParaRPr lang="hu-HU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4DDC84BC-6D9A-DFF8-4A93-0568BCD40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C94D63C2-64C5-4900-FBDB-7CFFB796F1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F10B2F-7572-4580-8E25-FB719BDD278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978091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>
            <a:extLst>
              <a:ext uri="{FF2B5EF4-FFF2-40B4-BE49-F238E27FC236}">
                <a16:creationId xmlns:a16="http://schemas.microsoft.com/office/drawing/2014/main" id="{2A8DC84A-5327-776A-619D-CBB8CC15DB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63488F-CB31-4C95-85F9-E311218CBDC1}" type="datetimeFigureOut">
              <a:rPr lang="hu-HU" smtClean="0"/>
              <a:t>2025. 01. 20.</a:t>
            </a:fld>
            <a:endParaRPr lang="hu-HU"/>
          </a:p>
        </p:txBody>
      </p:sp>
      <p:sp>
        <p:nvSpPr>
          <p:cNvPr id="3" name="Élőláb helye 2">
            <a:extLst>
              <a:ext uri="{FF2B5EF4-FFF2-40B4-BE49-F238E27FC236}">
                <a16:creationId xmlns:a16="http://schemas.microsoft.com/office/drawing/2014/main" id="{1FE11E3F-6D1D-6DB9-2EF1-F26C9488F8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B5B6E3D4-C736-ED82-4170-8D638F2C62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F10B2F-7572-4580-8E25-FB719BDD278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852117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2C0E2DB-84C5-7C8D-5456-8E86255BDE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D3DBEA13-FB2C-DEAC-EF00-19586E82E7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48C5F6DE-9286-B516-368F-84FFB2AB0B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76538C41-FDF1-4770-D7AB-A4C236C4A9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63488F-CB31-4C95-85F9-E311218CBDC1}" type="datetimeFigureOut">
              <a:rPr lang="hu-HU" smtClean="0"/>
              <a:t>2025. 01. 20.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67A07DB0-BC6D-8055-FD87-5368504C5C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A7BE977F-2D6D-081D-1769-A9E37AAB3F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F10B2F-7572-4580-8E25-FB719BDD278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265636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EAA3EAA-F687-A028-4E08-C0E0766DDE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>
            <a:extLst>
              <a:ext uri="{FF2B5EF4-FFF2-40B4-BE49-F238E27FC236}">
                <a16:creationId xmlns:a16="http://schemas.microsoft.com/office/drawing/2014/main" id="{AD9D7EB9-B557-FD3D-AEBA-ECAB22929EA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855E97FD-B714-E542-5196-B76FC1B8ED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4560095E-6FC8-A3B1-3A6D-E6E763FE6E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63488F-CB31-4C95-85F9-E311218CBDC1}" type="datetimeFigureOut">
              <a:rPr lang="hu-HU" smtClean="0"/>
              <a:t>2025. 01. 20.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DC238521-8F63-79DD-4562-08B60B7734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4EA1061D-F726-15EA-50F7-8CC865E9DC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F10B2F-7572-4580-8E25-FB719BDD278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086337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>
            <a:extLst>
              <a:ext uri="{FF2B5EF4-FFF2-40B4-BE49-F238E27FC236}">
                <a16:creationId xmlns:a16="http://schemas.microsoft.com/office/drawing/2014/main" id="{EAD3ED41-1A4B-F677-B725-E000B91EAD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6A3C3B56-5E7A-0A13-F8EF-BF32BEE0C2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20E929E4-DBE0-97B0-41DB-4C9232EF15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C63488F-CB31-4C95-85F9-E311218CBDC1}" type="datetimeFigureOut">
              <a:rPr lang="hu-HU" smtClean="0"/>
              <a:t>2025. 01. 20.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322BB104-14AF-4F27-4021-84CE985D2E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737129DB-D345-513D-3D6B-74283ECFB8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1F10B2F-7572-4580-8E25-FB719BDD278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570697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13" Type="http://schemas.openxmlformats.org/officeDocument/2006/relationships/image" Target="NULL"/><Relationship Id="rId3" Type="http://schemas.openxmlformats.org/officeDocument/2006/relationships/image" Target="../media/image38.png"/><Relationship Id="rId7" Type="http://schemas.openxmlformats.org/officeDocument/2006/relationships/image" Target="NULL"/><Relationship Id="rId12" Type="http://schemas.openxmlformats.org/officeDocument/2006/relationships/customXml" Target="../ink/ink5.xm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.xml"/><Relationship Id="rId11" Type="http://schemas.openxmlformats.org/officeDocument/2006/relationships/image" Target="NULL"/><Relationship Id="rId5" Type="http://schemas.openxmlformats.org/officeDocument/2006/relationships/image" Target="NULL"/><Relationship Id="rId10" Type="http://schemas.openxmlformats.org/officeDocument/2006/relationships/customXml" Target="../ink/ink4.xml"/><Relationship Id="rId4" Type="http://schemas.openxmlformats.org/officeDocument/2006/relationships/customXml" Target="../ink/ink1.xml"/><Relationship Id="rId9" Type="http://schemas.openxmlformats.org/officeDocument/2006/relationships/image" Target="NUL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A447C37-BE3C-214B-DD96-3C7B63C5C0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8485" y="459799"/>
            <a:ext cx="10252953" cy="345072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hu-HU" sz="4400" i="1" dirty="0">
                <a:solidFill>
                  <a:srgbClr val="FF0000"/>
                </a:solidFill>
              </a:rPr>
              <a:t>From Total Neutron Cross Sections</a:t>
            </a:r>
            <a:br>
              <a:rPr lang="hu-HU" sz="4400" i="1" dirty="0">
                <a:solidFill>
                  <a:srgbClr val="FF0000"/>
                </a:solidFill>
              </a:rPr>
            </a:br>
            <a:br>
              <a:rPr lang="hu-HU" sz="2800" i="1" dirty="0">
                <a:solidFill>
                  <a:srgbClr val="FF0000"/>
                </a:solidFill>
              </a:rPr>
            </a:br>
            <a:r>
              <a:rPr lang="hu-HU" sz="4400" i="1" dirty="0">
                <a:solidFill>
                  <a:srgbClr val="FF0000"/>
                </a:solidFill>
              </a:rPr>
              <a:t>to Nuclear Charge Radii</a:t>
            </a:r>
            <a:br>
              <a:rPr lang="hu-HU" sz="4800" i="1" dirty="0">
                <a:solidFill>
                  <a:srgbClr val="FF0000"/>
                </a:solidFill>
              </a:rPr>
            </a:br>
            <a:br>
              <a:rPr lang="hu-HU" sz="800" i="1" dirty="0">
                <a:solidFill>
                  <a:srgbClr val="FF0000"/>
                </a:solidFill>
              </a:rPr>
            </a:br>
            <a:br>
              <a:rPr lang="hu-HU" sz="4000" i="1" dirty="0">
                <a:solidFill>
                  <a:srgbClr val="00B0F0"/>
                </a:solidFill>
              </a:rPr>
            </a:br>
            <a:r>
              <a:rPr lang="hu-HU" sz="4800" i="1" dirty="0" err="1">
                <a:solidFill>
                  <a:srgbClr val="00B0F0"/>
                </a:solidFill>
              </a:rPr>
              <a:t>Tables</a:t>
            </a:r>
            <a:r>
              <a:rPr lang="hu-HU" sz="4800" i="1" dirty="0">
                <a:solidFill>
                  <a:srgbClr val="00B0F0"/>
                </a:solidFill>
              </a:rPr>
              <a:t> and </a:t>
            </a:r>
            <a:r>
              <a:rPr lang="hu-HU" sz="4800" i="1" dirty="0" err="1">
                <a:solidFill>
                  <a:srgbClr val="00B0F0"/>
                </a:solidFill>
              </a:rPr>
              <a:t>systematics</a:t>
            </a:r>
            <a:endParaRPr lang="hu-HU" sz="4800" i="1" dirty="0">
              <a:solidFill>
                <a:srgbClr val="00B0F0"/>
              </a:solidFill>
            </a:endParaRP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3C3FFB76-B751-5837-4324-7874F94603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586795"/>
            <a:ext cx="9144000" cy="2005957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hu-HU" sz="3600" dirty="0"/>
              <a:t>I. Angeli</a:t>
            </a:r>
          </a:p>
          <a:p>
            <a:endParaRPr lang="hu-HU" dirty="0"/>
          </a:p>
          <a:p>
            <a:r>
              <a:rPr lang="hu-HU" sz="3500" dirty="0"/>
              <a:t>IEAEA, </a:t>
            </a:r>
            <a:r>
              <a:rPr lang="hu-HU" sz="3500" dirty="0" err="1"/>
              <a:t>Vienna</a:t>
            </a:r>
            <a:endParaRPr lang="hu-HU" sz="3500" dirty="0"/>
          </a:p>
          <a:p>
            <a:r>
              <a:rPr lang="hu-HU" sz="3500" dirty="0"/>
              <a:t>27 – 30, </a:t>
            </a:r>
            <a:r>
              <a:rPr lang="hu-HU" sz="3500" dirty="0" err="1"/>
              <a:t>January</a:t>
            </a:r>
            <a:r>
              <a:rPr lang="hu-HU" sz="3500" dirty="0"/>
              <a:t>, 2025</a:t>
            </a:r>
          </a:p>
        </p:txBody>
      </p:sp>
    </p:spTree>
    <p:extLst>
      <p:ext uri="{BB962C8B-B14F-4D97-AF65-F5344CB8AC3E}">
        <p14:creationId xmlns:p14="http://schemas.microsoft.com/office/powerpoint/2010/main" val="33179526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>
            <a:extLst>
              <a:ext uri="{FF2B5EF4-FFF2-40B4-BE49-F238E27FC236}">
                <a16:creationId xmlns:a16="http://schemas.microsoft.com/office/drawing/2014/main" id="{66E04BC2-10AD-C42C-C1CB-8C1F1C2BD70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4601" t="25390" r="38644" b="16676"/>
          <a:stretch/>
        </p:blipFill>
        <p:spPr>
          <a:xfrm>
            <a:off x="4641714" y="1372462"/>
            <a:ext cx="7200089" cy="5018400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7FE38AB5-E606-3F3D-238C-A1C4A4D06B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0043" y="241994"/>
            <a:ext cx="9542834" cy="928654"/>
          </a:xfrm>
        </p:spPr>
        <p:txBody>
          <a:bodyPr>
            <a:normAutofit fontScale="90000"/>
          </a:bodyPr>
          <a:lstStyle/>
          <a:p>
            <a:r>
              <a:rPr lang="hu-HU" sz="4000" dirty="0" err="1">
                <a:solidFill>
                  <a:srgbClr val="0070C0"/>
                </a:solidFill>
              </a:rPr>
              <a:t>Comparison</a:t>
            </a:r>
            <a:r>
              <a:rPr lang="hu-HU" sz="4000" dirty="0">
                <a:solidFill>
                  <a:srgbClr val="0070C0"/>
                </a:solidFill>
              </a:rPr>
              <a:t> to </a:t>
            </a:r>
            <a:r>
              <a:rPr lang="hu-HU" sz="4000" dirty="0" err="1">
                <a:solidFill>
                  <a:srgbClr val="0070C0"/>
                </a:solidFill>
              </a:rPr>
              <a:t>theory</a:t>
            </a:r>
            <a:r>
              <a:rPr lang="hu-HU" sz="4000" dirty="0">
                <a:solidFill>
                  <a:srgbClr val="0070C0"/>
                </a:solidFill>
              </a:rPr>
              <a:t>: </a:t>
            </a:r>
            <a:r>
              <a:rPr lang="hu-HU" sz="4000" dirty="0" err="1">
                <a:solidFill>
                  <a:srgbClr val="0070C0"/>
                </a:solidFill>
              </a:rPr>
              <a:t>normalized</a:t>
            </a:r>
            <a:r>
              <a:rPr lang="hu-HU" sz="4000" dirty="0">
                <a:solidFill>
                  <a:srgbClr val="0070C0"/>
                </a:solidFill>
              </a:rPr>
              <a:t> </a:t>
            </a:r>
            <a:r>
              <a:rPr lang="hu-HU" sz="4000" i="1" dirty="0" err="1">
                <a:solidFill>
                  <a:srgbClr val="0070C0"/>
                </a:solidFill>
              </a:rPr>
              <a:t>rms</a:t>
            </a:r>
            <a:r>
              <a:rPr lang="hu-HU" sz="4000" dirty="0">
                <a:solidFill>
                  <a:srgbClr val="0070C0"/>
                </a:solidFill>
              </a:rPr>
              <a:t> </a:t>
            </a:r>
            <a:r>
              <a:rPr lang="hu-HU" sz="4000" dirty="0" err="1">
                <a:solidFill>
                  <a:srgbClr val="0070C0"/>
                </a:solidFill>
              </a:rPr>
              <a:t>radii</a:t>
            </a:r>
            <a:r>
              <a:rPr lang="hu-HU" sz="4000" dirty="0">
                <a:solidFill>
                  <a:srgbClr val="0070C0"/>
                </a:solidFill>
              </a:rPr>
              <a:t> (</a:t>
            </a:r>
            <a:r>
              <a:rPr lang="hu-HU" sz="4000" i="1" dirty="0">
                <a:solidFill>
                  <a:srgbClr val="0070C0"/>
                </a:solidFill>
                <a:sym typeface="Symbol" panose="05050102010706020507" pitchFamily="18" charset="2"/>
              </a:rPr>
              <a:t></a:t>
            </a:r>
            <a:r>
              <a:rPr lang="hu-HU" sz="4000" dirty="0">
                <a:solidFill>
                  <a:srgbClr val="0070C0"/>
                </a:solidFill>
              </a:rPr>
              <a:t>)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C78B0CDA-1C5D-4878-06E7-E4A7CC5FFC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2647" y="1572706"/>
            <a:ext cx="4795735" cy="46821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dirty="0">
                <a:solidFill>
                  <a:srgbClr val="0070C0"/>
                </a:solidFill>
              </a:rPr>
              <a:t>(1980: </a:t>
            </a:r>
            <a:r>
              <a:rPr lang="hu-HU" dirty="0" err="1">
                <a:solidFill>
                  <a:srgbClr val="0070C0"/>
                </a:solidFill>
              </a:rPr>
              <a:t>Journ</a:t>
            </a:r>
            <a:r>
              <a:rPr lang="hu-HU" dirty="0">
                <a:solidFill>
                  <a:srgbClr val="0070C0"/>
                </a:solidFill>
              </a:rPr>
              <a:t>. </a:t>
            </a:r>
            <a:r>
              <a:rPr lang="hu-HU" dirty="0" err="1">
                <a:solidFill>
                  <a:srgbClr val="0070C0"/>
                </a:solidFill>
              </a:rPr>
              <a:t>Phys</a:t>
            </a:r>
            <a:r>
              <a:rPr lang="hu-HU" dirty="0">
                <a:solidFill>
                  <a:srgbClr val="0070C0"/>
                </a:solidFill>
              </a:rPr>
              <a:t>. </a:t>
            </a:r>
            <a:r>
              <a:rPr lang="hu-HU" b="1" dirty="0">
                <a:solidFill>
                  <a:srgbClr val="0070C0"/>
                </a:solidFill>
              </a:rPr>
              <a:t>G6</a:t>
            </a:r>
            <a:r>
              <a:rPr lang="hu-HU" dirty="0">
                <a:solidFill>
                  <a:srgbClr val="0070C0"/>
                </a:solidFill>
              </a:rPr>
              <a:t>, 303)</a:t>
            </a:r>
          </a:p>
          <a:p>
            <a:pPr marL="0" indent="0">
              <a:buNone/>
            </a:pPr>
            <a:endParaRPr lang="hu-HU" sz="800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hu-HU" dirty="0">
                <a:solidFill>
                  <a:srgbClr val="0070C0"/>
                </a:solidFill>
              </a:rPr>
              <a:t>Lombard, </a:t>
            </a:r>
            <a:r>
              <a:rPr lang="hu-HU" dirty="0" err="1">
                <a:solidFill>
                  <a:srgbClr val="0070C0"/>
                </a:solidFill>
              </a:rPr>
              <a:t>et</a:t>
            </a:r>
            <a:r>
              <a:rPr lang="hu-HU" dirty="0">
                <a:solidFill>
                  <a:srgbClr val="0070C0"/>
                </a:solidFill>
              </a:rPr>
              <a:t> </a:t>
            </a:r>
            <a:r>
              <a:rPr lang="hu-HU" dirty="0" err="1">
                <a:solidFill>
                  <a:srgbClr val="0070C0"/>
                </a:solidFill>
              </a:rPr>
              <a:t>al</a:t>
            </a:r>
            <a:r>
              <a:rPr lang="hu-HU" dirty="0">
                <a:solidFill>
                  <a:srgbClr val="0070C0"/>
                </a:solidFill>
              </a:rPr>
              <a:t>., </a:t>
            </a:r>
            <a:r>
              <a:rPr lang="hu-HU" dirty="0" err="1">
                <a:solidFill>
                  <a:srgbClr val="0070C0"/>
                </a:solidFill>
              </a:rPr>
              <a:t>Orsay</a:t>
            </a:r>
            <a:endParaRPr lang="hu-HU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hu-HU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hu-HU" sz="3200" dirty="0" err="1">
                <a:solidFill>
                  <a:srgbClr val="0070C0"/>
                </a:solidFill>
              </a:rPr>
              <a:t>Full</a:t>
            </a:r>
            <a:r>
              <a:rPr lang="hu-HU" sz="3200" dirty="0">
                <a:solidFill>
                  <a:srgbClr val="0070C0"/>
                </a:solidFill>
              </a:rPr>
              <a:t> </a:t>
            </a:r>
            <a:r>
              <a:rPr lang="hu-HU" sz="3200" dirty="0" err="1">
                <a:solidFill>
                  <a:srgbClr val="0070C0"/>
                </a:solidFill>
              </a:rPr>
              <a:t>lines</a:t>
            </a:r>
            <a:r>
              <a:rPr lang="hu-HU" sz="3200" dirty="0">
                <a:solidFill>
                  <a:srgbClr val="0070C0"/>
                </a:solidFill>
              </a:rPr>
              <a:t>:  </a:t>
            </a:r>
            <a:r>
              <a:rPr lang="hu-HU" sz="3200" dirty="0">
                <a:solidFill>
                  <a:srgbClr val="0070C0"/>
                </a:solidFill>
                <a:sym typeface="Symbol" panose="05050102010706020507" pitchFamily="18" charset="2"/>
              </a:rPr>
              <a:t></a:t>
            </a:r>
            <a:r>
              <a:rPr lang="hu-HU" sz="3200" dirty="0">
                <a:solidFill>
                  <a:srgbClr val="0070C0"/>
                </a:solidFill>
              </a:rPr>
              <a:t> </a:t>
            </a:r>
            <a:r>
              <a:rPr lang="hu-HU" sz="3200" dirty="0" err="1">
                <a:solidFill>
                  <a:srgbClr val="0070C0"/>
                </a:solidFill>
              </a:rPr>
              <a:t>experiment</a:t>
            </a:r>
            <a:r>
              <a:rPr lang="hu-HU" sz="3200" dirty="0">
                <a:solidFill>
                  <a:srgbClr val="0070C0"/>
                </a:solidFill>
              </a:rPr>
              <a:t>.</a:t>
            </a:r>
          </a:p>
          <a:p>
            <a:pPr marL="0" indent="0">
              <a:buNone/>
            </a:pPr>
            <a:endParaRPr lang="hu-HU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hu-HU" sz="3200" dirty="0">
                <a:solidFill>
                  <a:srgbClr val="0070C0"/>
                </a:solidFill>
              </a:rPr>
              <a:t>Open </a:t>
            </a:r>
            <a:r>
              <a:rPr lang="hu-HU" sz="3200" dirty="0" err="1">
                <a:solidFill>
                  <a:srgbClr val="0070C0"/>
                </a:solidFill>
              </a:rPr>
              <a:t>circles</a:t>
            </a:r>
            <a:r>
              <a:rPr lang="hu-HU" sz="3200" dirty="0">
                <a:solidFill>
                  <a:srgbClr val="0070C0"/>
                </a:solidFill>
              </a:rPr>
              <a:t>: </a:t>
            </a:r>
            <a:r>
              <a:rPr lang="hu-HU" sz="3200" dirty="0" err="1">
                <a:solidFill>
                  <a:srgbClr val="0070C0"/>
                </a:solidFill>
              </a:rPr>
              <a:t>charge</a:t>
            </a:r>
            <a:r>
              <a:rPr lang="hu-HU" sz="3200" dirty="0">
                <a:solidFill>
                  <a:srgbClr val="0070C0"/>
                </a:solidFill>
              </a:rPr>
              <a:t> </a:t>
            </a:r>
            <a:r>
              <a:rPr lang="hu-HU" sz="3200" dirty="0" err="1">
                <a:solidFill>
                  <a:srgbClr val="0070C0"/>
                </a:solidFill>
              </a:rPr>
              <a:t>calc</a:t>
            </a:r>
            <a:r>
              <a:rPr lang="hu-HU" sz="3200" dirty="0">
                <a:solidFill>
                  <a:srgbClr val="0070C0"/>
                </a:solidFill>
              </a:rPr>
              <a:t>.</a:t>
            </a:r>
          </a:p>
          <a:p>
            <a:pPr marL="0" indent="0">
              <a:buNone/>
            </a:pPr>
            <a:endParaRPr lang="hu-HU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hu-HU" sz="3200" dirty="0" err="1">
                <a:solidFill>
                  <a:srgbClr val="0070C0"/>
                </a:solidFill>
              </a:rPr>
              <a:t>Full</a:t>
            </a:r>
            <a:r>
              <a:rPr lang="hu-HU" sz="3200" dirty="0">
                <a:solidFill>
                  <a:srgbClr val="0070C0"/>
                </a:solidFill>
              </a:rPr>
              <a:t> </a:t>
            </a:r>
            <a:r>
              <a:rPr lang="hu-HU" sz="3200" dirty="0" err="1">
                <a:solidFill>
                  <a:srgbClr val="0070C0"/>
                </a:solidFill>
              </a:rPr>
              <a:t>circles</a:t>
            </a:r>
            <a:r>
              <a:rPr lang="hu-HU" sz="3200" dirty="0">
                <a:solidFill>
                  <a:srgbClr val="0070C0"/>
                </a:solidFill>
              </a:rPr>
              <a:t>: neutron </a:t>
            </a:r>
            <a:r>
              <a:rPr lang="hu-HU" sz="3200" dirty="0" err="1">
                <a:solidFill>
                  <a:srgbClr val="0070C0"/>
                </a:solidFill>
              </a:rPr>
              <a:t>calc</a:t>
            </a:r>
            <a:r>
              <a:rPr lang="hu-HU" sz="3200" dirty="0">
                <a:solidFill>
                  <a:srgbClr val="0070C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26305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823DC70-7E30-CF14-8434-BE472A4384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2733" y="243191"/>
            <a:ext cx="5778229" cy="787840"/>
          </a:xfrm>
        </p:spPr>
        <p:txBody>
          <a:bodyPr>
            <a:normAutofit fontScale="90000"/>
          </a:bodyPr>
          <a:lstStyle/>
          <a:p>
            <a:r>
              <a:rPr lang="hu-HU" dirty="0">
                <a:solidFill>
                  <a:srgbClr val="FF0000"/>
                </a:solidFill>
              </a:rPr>
              <a:t>Neutron </a:t>
            </a:r>
            <a:r>
              <a:rPr lang="hu-HU" dirty="0" err="1">
                <a:solidFill>
                  <a:srgbClr val="FF0000"/>
                </a:solidFill>
              </a:rPr>
              <a:t>skins</a:t>
            </a:r>
            <a:r>
              <a:rPr lang="hu-HU" dirty="0">
                <a:solidFill>
                  <a:srgbClr val="FF0000"/>
                </a:solidFill>
              </a:rPr>
              <a:t> </a:t>
            </a:r>
            <a:r>
              <a:rPr lang="hu-HU" dirty="0" err="1">
                <a:solidFill>
                  <a:srgbClr val="FF0000"/>
                </a:solidFill>
              </a:rPr>
              <a:t>calculated</a:t>
            </a:r>
            <a:endParaRPr lang="hu-HU" dirty="0">
              <a:solidFill>
                <a:srgbClr val="FF0000"/>
              </a:solidFill>
            </a:endParaRP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72ED7631-4A88-21AF-5723-3D4C38735F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0118" y="5515582"/>
            <a:ext cx="9777919" cy="787840"/>
          </a:xfrm>
        </p:spPr>
        <p:txBody>
          <a:bodyPr/>
          <a:lstStyle/>
          <a:p>
            <a:pPr marL="0" indent="0">
              <a:buNone/>
            </a:pPr>
            <a:r>
              <a:rPr lang="hu-HU" dirty="0"/>
              <a:t>.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C9CCCD85-CEDC-0A6D-720B-884F9E32A09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000" t="17231" r="32264" b="14825"/>
          <a:stretch/>
        </p:blipFill>
        <p:spPr>
          <a:xfrm>
            <a:off x="1533230" y="1270828"/>
            <a:ext cx="8334251" cy="5186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5531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>
            <a:extLst>
              <a:ext uri="{FF2B5EF4-FFF2-40B4-BE49-F238E27FC236}">
                <a16:creationId xmlns:a16="http://schemas.microsoft.com/office/drawing/2014/main" id="{7D01E864-B770-7E20-9DBF-1F1F68C56E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1571" y="1511063"/>
            <a:ext cx="11665084" cy="4383899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u-HU" sz="3200" dirty="0">
                <a:solidFill>
                  <a:srgbClr val="00B050"/>
                </a:solidFill>
              </a:rPr>
              <a:t>1987: </a:t>
            </a:r>
            <a:r>
              <a:rPr lang="hu-HU" sz="3200" dirty="0" err="1">
                <a:solidFill>
                  <a:srgbClr val="00B050"/>
                </a:solidFill>
              </a:rPr>
              <a:t>At</a:t>
            </a:r>
            <a:r>
              <a:rPr lang="hu-HU" sz="3200" dirty="0">
                <a:solidFill>
                  <a:srgbClr val="00B050"/>
                </a:solidFill>
              </a:rPr>
              <a:t>. Data </a:t>
            </a:r>
            <a:r>
              <a:rPr lang="hu-HU" sz="3200" dirty="0" err="1">
                <a:solidFill>
                  <a:srgbClr val="00B050"/>
                </a:solidFill>
              </a:rPr>
              <a:t>Nucl</a:t>
            </a:r>
            <a:r>
              <a:rPr lang="hu-HU" sz="3200" dirty="0">
                <a:solidFill>
                  <a:srgbClr val="00B050"/>
                </a:solidFill>
              </a:rPr>
              <a:t>. Data T. </a:t>
            </a:r>
            <a:r>
              <a:rPr lang="hu-HU" sz="3200" b="1" dirty="0">
                <a:solidFill>
                  <a:srgbClr val="00B050"/>
                </a:solidFill>
              </a:rPr>
              <a:t>36</a:t>
            </a:r>
            <a:r>
              <a:rPr lang="hu-HU" sz="3200" dirty="0">
                <a:solidFill>
                  <a:srgbClr val="00B050"/>
                </a:solidFill>
              </a:rPr>
              <a:t>, 495: </a:t>
            </a:r>
            <a:r>
              <a:rPr lang="hu-HU" sz="3200" dirty="0" err="1">
                <a:solidFill>
                  <a:srgbClr val="00B050"/>
                </a:solidFill>
              </a:rPr>
              <a:t>DeVries</a:t>
            </a:r>
            <a:r>
              <a:rPr lang="hu-HU" sz="3200" dirty="0">
                <a:solidFill>
                  <a:srgbClr val="00B050"/>
                </a:solidFill>
              </a:rPr>
              <a:t>: Electron </a:t>
            </a:r>
            <a:r>
              <a:rPr lang="hu-HU" sz="3200" dirty="0" err="1">
                <a:solidFill>
                  <a:srgbClr val="00B050"/>
                </a:solidFill>
              </a:rPr>
              <a:t>scattering</a:t>
            </a:r>
            <a:endParaRPr lang="hu-HU" sz="3200" dirty="0">
              <a:solidFill>
                <a:srgbClr val="00B050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hu-HU" dirty="0">
              <a:solidFill>
                <a:srgbClr val="00B050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hu-HU" dirty="0">
              <a:solidFill>
                <a:srgbClr val="00B050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u-HU" sz="3200" dirty="0">
                <a:solidFill>
                  <a:srgbClr val="00B050"/>
                </a:solidFill>
              </a:rPr>
              <a:t>      </a:t>
            </a:r>
            <a:r>
              <a:rPr lang="hu-HU" sz="3200" dirty="0" err="1">
                <a:solidFill>
                  <a:srgbClr val="00B050"/>
                </a:solidFill>
              </a:rPr>
              <a:t>At</a:t>
            </a:r>
            <a:r>
              <a:rPr lang="hu-HU" sz="3200" dirty="0">
                <a:solidFill>
                  <a:srgbClr val="00B050"/>
                </a:solidFill>
              </a:rPr>
              <a:t>. Data </a:t>
            </a:r>
            <a:r>
              <a:rPr lang="hu-HU" sz="3200" dirty="0" err="1">
                <a:solidFill>
                  <a:srgbClr val="00B050"/>
                </a:solidFill>
              </a:rPr>
              <a:t>Nucl</a:t>
            </a:r>
            <a:r>
              <a:rPr lang="hu-HU" sz="3200" dirty="0">
                <a:solidFill>
                  <a:srgbClr val="00B050"/>
                </a:solidFill>
              </a:rPr>
              <a:t>. Data T. </a:t>
            </a:r>
            <a:r>
              <a:rPr lang="hu-HU" sz="3200" b="1" dirty="0">
                <a:solidFill>
                  <a:srgbClr val="00B050"/>
                </a:solidFill>
              </a:rPr>
              <a:t>37</a:t>
            </a:r>
            <a:r>
              <a:rPr lang="hu-HU" sz="3200" dirty="0">
                <a:solidFill>
                  <a:srgbClr val="00B050"/>
                </a:solidFill>
              </a:rPr>
              <a:t>, 455: </a:t>
            </a:r>
            <a:r>
              <a:rPr lang="hu-HU" sz="3200" dirty="0" err="1">
                <a:solidFill>
                  <a:srgbClr val="00B050"/>
                </a:solidFill>
              </a:rPr>
              <a:t>Aufmuth</a:t>
            </a:r>
            <a:r>
              <a:rPr lang="hu-HU" sz="3200" dirty="0">
                <a:solidFill>
                  <a:srgbClr val="00B050"/>
                </a:solidFill>
              </a:rPr>
              <a:t>: Optical Isotope </a:t>
            </a:r>
            <a:r>
              <a:rPr lang="hu-HU" sz="3200" dirty="0" err="1">
                <a:solidFill>
                  <a:srgbClr val="00B050"/>
                </a:solidFill>
              </a:rPr>
              <a:t>Shifts</a:t>
            </a:r>
            <a:endParaRPr lang="hu-HU" sz="3200" dirty="0">
              <a:solidFill>
                <a:srgbClr val="00B050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hu-HU" dirty="0">
              <a:solidFill>
                <a:srgbClr val="00B050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hu-HU" dirty="0">
              <a:solidFill>
                <a:srgbClr val="00B050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hu-HU" dirty="0">
              <a:solidFill>
                <a:srgbClr val="00B050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u-HU" dirty="0">
                <a:solidFill>
                  <a:srgbClr val="0070C0"/>
                </a:solidFill>
              </a:rPr>
              <a:t>	</a:t>
            </a:r>
            <a:r>
              <a:rPr lang="hu-HU" sz="3600" dirty="0">
                <a:solidFill>
                  <a:srgbClr val="0070C0"/>
                </a:solidFill>
              </a:rPr>
              <a:t>Data </a:t>
            </a:r>
            <a:r>
              <a:rPr lang="hu-HU" sz="3600" dirty="0" err="1">
                <a:solidFill>
                  <a:srgbClr val="0070C0"/>
                </a:solidFill>
              </a:rPr>
              <a:t>sources</a:t>
            </a:r>
            <a:r>
              <a:rPr lang="hu-HU" sz="3600" dirty="0">
                <a:solidFill>
                  <a:srgbClr val="0070C0"/>
                </a:solidFill>
              </a:rPr>
              <a:t>!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hu-HU" dirty="0">
              <a:solidFill>
                <a:srgbClr val="00B050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hu-HU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89466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>
            <a:extLst>
              <a:ext uri="{FF2B5EF4-FFF2-40B4-BE49-F238E27FC236}">
                <a16:creationId xmlns:a16="http://schemas.microsoft.com/office/drawing/2014/main" id="{8F2B5593-C1B3-6ED4-CE73-23EC123727A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782" t="17447" r="27633" b="21277"/>
          <a:stretch/>
        </p:blipFill>
        <p:spPr>
          <a:xfrm>
            <a:off x="5282119" y="1393381"/>
            <a:ext cx="6703596" cy="4567749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4273C1DC-8977-7255-FDBB-8C8255375A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022" y="319813"/>
            <a:ext cx="8626429" cy="4972034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hu-HU" sz="3600" dirty="0">
                <a:solidFill>
                  <a:srgbClr val="0070C0"/>
                </a:solidFill>
              </a:rPr>
              <a:t> 1989: </a:t>
            </a:r>
            <a:r>
              <a:rPr lang="hu-HU" sz="3600" dirty="0" err="1">
                <a:solidFill>
                  <a:srgbClr val="0070C0"/>
                </a:solidFill>
              </a:rPr>
              <a:t>Do</a:t>
            </a:r>
            <a:r>
              <a:rPr lang="hu-HU" sz="3600" dirty="0">
                <a:solidFill>
                  <a:srgbClr val="0070C0"/>
                </a:solidFill>
              </a:rPr>
              <a:t> </a:t>
            </a:r>
            <a:r>
              <a:rPr lang="hu-HU" sz="3600" b="1" i="1" dirty="0" err="1">
                <a:solidFill>
                  <a:srgbClr val="0070C0"/>
                </a:solidFill>
              </a:rPr>
              <a:t>r</a:t>
            </a:r>
            <a:r>
              <a:rPr lang="hu-HU" sz="3600" b="1" i="1" baseline="-25000" dirty="0" err="1">
                <a:solidFill>
                  <a:srgbClr val="0070C0"/>
                </a:solidFill>
              </a:rPr>
              <a:t>el</a:t>
            </a:r>
            <a:r>
              <a:rPr lang="hu-HU" sz="3600" dirty="0">
                <a:solidFill>
                  <a:srgbClr val="0070C0"/>
                </a:solidFill>
              </a:rPr>
              <a:t> and </a:t>
            </a:r>
            <a:r>
              <a:rPr lang="hu-HU" sz="3600" b="1" i="1" dirty="0" err="1">
                <a:solidFill>
                  <a:srgbClr val="0070C0"/>
                </a:solidFill>
              </a:rPr>
              <a:t>r</a:t>
            </a:r>
            <a:r>
              <a:rPr lang="hu-HU" sz="3600" b="1" i="1" baseline="-25000" dirty="0" err="1">
                <a:solidFill>
                  <a:srgbClr val="0070C0"/>
                </a:solidFill>
              </a:rPr>
              <a:t>mu</a:t>
            </a:r>
            <a:r>
              <a:rPr lang="hu-HU" sz="3600" dirty="0">
                <a:solidFill>
                  <a:srgbClr val="0070C0"/>
                </a:solidFill>
              </a:rPr>
              <a:t>  </a:t>
            </a:r>
            <a:r>
              <a:rPr lang="hu-HU" sz="3600" dirty="0" err="1">
                <a:solidFill>
                  <a:srgbClr val="0070C0"/>
                </a:solidFill>
              </a:rPr>
              <a:t>measure</a:t>
            </a:r>
            <a:r>
              <a:rPr lang="hu-HU" sz="3600" dirty="0">
                <a:solidFill>
                  <a:srgbClr val="0070C0"/>
                </a:solidFill>
              </a:rPr>
              <a:t> the </a:t>
            </a:r>
            <a:r>
              <a:rPr lang="hu-HU" sz="3600" dirty="0" err="1">
                <a:solidFill>
                  <a:srgbClr val="0070C0"/>
                </a:solidFill>
              </a:rPr>
              <a:t>same</a:t>
            </a:r>
            <a:r>
              <a:rPr lang="hu-HU" sz="3600" dirty="0">
                <a:solidFill>
                  <a:srgbClr val="0070C0"/>
                </a:solidFill>
              </a:rPr>
              <a:t> </a:t>
            </a:r>
            <a:r>
              <a:rPr lang="hu-HU" sz="3600" dirty="0" err="1">
                <a:solidFill>
                  <a:srgbClr val="0070C0"/>
                </a:solidFill>
              </a:rPr>
              <a:t>quantity</a:t>
            </a:r>
            <a:r>
              <a:rPr lang="hu-HU" sz="3600" dirty="0">
                <a:solidFill>
                  <a:srgbClr val="0070C0"/>
                </a:solidFill>
              </a:rPr>
              <a:t>?</a:t>
            </a:r>
            <a:br>
              <a:rPr lang="hu-HU" sz="3600" dirty="0">
                <a:solidFill>
                  <a:srgbClr val="0070C0"/>
                </a:solidFill>
              </a:rPr>
            </a:br>
            <a:br>
              <a:rPr lang="hu-HU" sz="3600" dirty="0">
                <a:solidFill>
                  <a:srgbClr val="0070C0"/>
                </a:solidFill>
              </a:rPr>
            </a:br>
            <a:r>
              <a:rPr lang="hu-HU" sz="3200" dirty="0" err="1">
                <a:solidFill>
                  <a:srgbClr val="0070C0"/>
                </a:solidFill>
              </a:rPr>
              <a:t>Difference</a:t>
            </a:r>
            <a:r>
              <a:rPr lang="hu-HU" sz="3200" b="1" dirty="0">
                <a:solidFill>
                  <a:srgbClr val="0070C0"/>
                </a:solidFill>
              </a:rPr>
              <a:t> </a:t>
            </a:r>
            <a:r>
              <a:rPr lang="hu-HU" sz="3200" dirty="0">
                <a:solidFill>
                  <a:srgbClr val="0070C0"/>
                </a:solidFill>
              </a:rPr>
              <a:t>(</a:t>
            </a:r>
            <a:r>
              <a:rPr lang="hu-HU" sz="3200" i="1" dirty="0" err="1">
                <a:solidFill>
                  <a:srgbClr val="0070C0"/>
                </a:solidFill>
              </a:rPr>
              <a:t>r</a:t>
            </a:r>
            <a:r>
              <a:rPr lang="hu-HU" sz="3200" i="1" baseline="-25000" dirty="0" err="1">
                <a:solidFill>
                  <a:srgbClr val="0070C0"/>
                </a:solidFill>
              </a:rPr>
              <a:t>el</a:t>
            </a:r>
            <a:r>
              <a:rPr lang="hu-HU" sz="3200" i="1" dirty="0">
                <a:solidFill>
                  <a:srgbClr val="0070C0"/>
                </a:solidFill>
              </a:rPr>
              <a:t> – </a:t>
            </a:r>
            <a:r>
              <a:rPr lang="hu-HU" sz="3200" i="1" dirty="0" err="1">
                <a:solidFill>
                  <a:srgbClr val="0070C0"/>
                </a:solidFill>
              </a:rPr>
              <a:t>r</a:t>
            </a:r>
            <a:r>
              <a:rPr lang="hu-HU" sz="3200" i="1" baseline="-25000" dirty="0" err="1">
                <a:solidFill>
                  <a:srgbClr val="0070C0"/>
                </a:solidFill>
              </a:rPr>
              <a:t>mu</a:t>
            </a:r>
            <a:r>
              <a:rPr lang="hu-HU" sz="3200" dirty="0">
                <a:solidFill>
                  <a:srgbClr val="0070C0"/>
                </a:solidFill>
              </a:rPr>
              <a:t>):     </a:t>
            </a:r>
            <a:br>
              <a:rPr lang="hu-HU" sz="3200" dirty="0">
                <a:solidFill>
                  <a:srgbClr val="0070C0"/>
                </a:solidFill>
              </a:rPr>
            </a:br>
            <a:br>
              <a:rPr lang="hu-HU" sz="800" dirty="0">
                <a:solidFill>
                  <a:srgbClr val="0070C0"/>
                </a:solidFill>
              </a:rPr>
            </a:br>
            <a:br>
              <a:rPr lang="hu-HU" sz="800" dirty="0">
                <a:solidFill>
                  <a:srgbClr val="0070C0"/>
                </a:solidFill>
              </a:rPr>
            </a:br>
            <a:br>
              <a:rPr lang="hu-HU" sz="800" dirty="0">
                <a:solidFill>
                  <a:srgbClr val="0070C0"/>
                </a:solidFill>
              </a:rPr>
            </a:br>
            <a:br>
              <a:rPr lang="hu-HU" sz="800" dirty="0">
                <a:solidFill>
                  <a:srgbClr val="0070C0"/>
                </a:solidFill>
              </a:rPr>
            </a:br>
            <a:r>
              <a:rPr lang="hu-HU" sz="3200" dirty="0">
                <a:solidFill>
                  <a:srgbClr val="0070C0"/>
                </a:solidFill>
              </a:rPr>
              <a:t>85 </a:t>
            </a:r>
            <a:r>
              <a:rPr lang="hu-HU" sz="3200" dirty="0" err="1">
                <a:solidFill>
                  <a:srgbClr val="0070C0"/>
                </a:solidFill>
              </a:rPr>
              <a:t>nuclei</a:t>
            </a:r>
            <a:r>
              <a:rPr lang="hu-HU" sz="3200" dirty="0">
                <a:solidFill>
                  <a:srgbClr val="0070C0"/>
                </a:solidFill>
              </a:rPr>
              <a:t>, </a:t>
            </a:r>
            <a:r>
              <a:rPr lang="hu-HU" sz="3200" dirty="0" err="1">
                <a:solidFill>
                  <a:srgbClr val="0070C0"/>
                </a:solidFill>
              </a:rPr>
              <a:t>mean</a:t>
            </a:r>
            <a:r>
              <a:rPr lang="hu-HU" sz="3200" dirty="0">
                <a:solidFill>
                  <a:srgbClr val="0070C0"/>
                </a:solidFill>
              </a:rPr>
              <a:t>: </a:t>
            </a:r>
            <a:r>
              <a:rPr lang="hu-HU" sz="3200" b="1" dirty="0">
                <a:solidFill>
                  <a:srgbClr val="0070C0"/>
                </a:solidFill>
              </a:rPr>
              <a:t>-9.3(1.5) am</a:t>
            </a:r>
            <a:r>
              <a:rPr lang="hu-HU" sz="3200" dirty="0">
                <a:solidFill>
                  <a:srgbClr val="0070C0"/>
                </a:solidFill>
              </a:rPr>
              <a:t>.</a:t>
            </a:r>
            <a:br>
              <a:rPr lang="hu-HU" sz="3200" dirty="0">
                <a:solidFill>
                  <a:srgbClr val="0070C0"/>
                </a:solidFill>
              </a:rPr>
            </a:br>
            <a:br>
              <a:rPr lang="hu-HU" sz="3200" dirty="0">
                <a:solidFill>
                  <a:srgbClr val="0070C0"/>
                </a:solidFill>
              </a:rPr>
            </a:br>
            <a:r>
              <a:rPr lang="hu-HU" sz="3200" dirty="0">
                <a:solidFill>
                  <a:srgbClr val="0070C0"/>
                </a:solidFill>
              </a:rPr>
              <a:t>    R(A) </a:t>
            </a:r>
            <a:r>
              <a:rPr lang="hu-HU" sz="3200" dirty="0">
                <a:solidFill>
                  <a:srgbClr val="0070C0"/>
                </a:solidFill>
                <a:sym typeface="Symbol" panose="05050102010706020507" pitchFamily="18" charset="2"/>
              </a:rPr>
              <a:t> -12 + 0.03×A </a:t>
            </a:r>
            <a:r>
              <a:rPr lang="hu-HU" sz="3200" dirty="0" err="1">
                <a:solidFill>
                  <a:srgbClr val="0070C0"/>
                </a:solidFill>
                <a:sym typeface="Symbol" panose="05050102010706020507" pitchFamily="18" charset="2"/>
              </a:rPr>
              <a:t>fm</a:t>
            </a:r>
            <a:r>
              <a:rPr lang="hu-HU" sz="3200" dirty="0">
                <a:solidFill>
                  <a:srgbClr val="0070C0"/>
                </a:solidFill>
                <a:sym typeface="Symbol" panose="05050102010706020507" pitchFamily="18" charset="2"/>
              </a:rPr>
              <a:t>.</a:t>
            </a:r>
            <a:br>
              <a:rPr lang="hu-HU" sz="3200" dirty="0">
                <a:solidFill>
                  <a:srgbClr val="0070C0"/>
                </a:solidFill>
                <a:sym typeface="Symbol" panose="05050102010706020507" pitchFamily="18" charset="2"/>
              </a:rPr>
            </a:br>
            <a:br>
              <a:rPr lang="hu-HU" sz="3200" dirty="0">
                <a:solidFill>
                  <a:srgbClr val="0070C0"/>
                </a:solidFill>
                <a:sym typeface="Symbol" panose="05050102010706020507" pitchFamily="18" charset="2"/>
              </a:rPr>
            </a:br>
            <a:r>
              <a:rPr lang="hu-HU" sz="3200" dirty="0" err="1">
                <a:solidFill>
                  <a:srgbClr val="0070C0"/>
                </a:solidFill>
                <a:sym typeface="Symbol" panose="05050102010706020507" pitchFamily="18" charset="2"/>
              </a:rPr>
              <a:t>Negative</a:t>
            </a:r>
            <a:r>
              <a:rPr lang="hu-HU" sz="3200" dirty="0">
                <a:solidFill>
                  <a:srgbClr val="0070C0"/>
                </a:solidFill>
                <a:sym typeface="Symbol" panose="05050102010706020507" pitchFamily="18" charset="2"/>
              </a:rPr>
              <a:t>, </a:t>
            </a:r>
            <a:r>
              <a:rPr lang="hu-HU" sz="3200" dirty="0" err="1">
                <a:solidFill>
                  <a:srgbClr val="0070C0"/>
                </a:solidFill>
                <a:sym typeface="Symbol" panose="05050102010706020507" pitchFamily="18" charset="2"/>
              </a:rPr>
              <a:t>decreasing</a:t>
            </a:r>
            <a:r>
              <a:rPr lang="hu-HU" sz="3200" dirty="0">
                <a:solidFill>
                  <a:srgbClr val="0070C0"/>
                </a:solidFill>
                <a:sym typeface="Symbol" panose="05050102010706020507" pitchFamily="18" charset="2"/>
              </a:rPr>
              <a:t> </a:t>
            </a:r>
            <a:r>
              <a:rPr lang="hu-HU" sz="3200" dirty="0" err="1">
                <a:solidFill>
                  <a:srgbClr val="0070C0"/>
                </a:solidFill>
                <a:sym typeface="Symbol" panose="05050102010706020507" pitchFamily="18" charset="2"/>
              </a:rPr>
              <a:t>with</a:t>
            </a:r>
            <a:r>
              <a:rPr lang="hu-HU" sz="3200" dirty="0">
                <a:solidFill>
                  <a:srgbClr val="0070C0"/>
                </a:solidFill>
                <a:sym typeface="Symbol" panose="05050102010706020507" pitchFamily="18" charset="2"/>
              </a:rPr>
              <a:t>  </a:t>
            </a:r>
            <a:r>
              <a:rPr lang="hu-HU" sz="3200" b="1" dirty="0">
                <a:solidFill>
                  <a:srgbClr val="0070C0"/>
                </a:solidFill>
                <a:sym typeface="Symbol" panose="05050102010706020507" pitchFamily="18" charset="2"/>
              </a:rPr>
              <a:t>A</a:t>
            </a:r>
            <a:endParaRPr lang="hu-HU" sz="3200" b="1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011CEAD3-E4AB-DBC4-D5F5-72AD2DF20B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0022" y="6187273"/>
            <a:ext cx="6379339" cy="5260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dirty="0"/>
              <a:t>(</a:t>
            </a:r>
            <a:r>
              <a:rPr lang="hu-HU" dirty="0" err="1"/>
              <a:t>Zeitschrift</a:t>
            </a:r>
            <a:r>
              <a:rPr lang="hu-HU" dirty="0"/>
              <a:t> </a:t>
            </a:r>
            <a:r>
              <a:rPr lang="hu-HU" dirty="0" err="1"/>
              <a:t>für</a:t>
            </a:r>
            <a:r>
              <a:rPr lang="hu-HU" dirty="0"/>
              <a:t> </a:t>
            </a:r>
            <a:r>
              <a:rPr lang="hu-HU" dirty="0" err="1"/>
              <a:t>Physik</a:t>
            </a:r>
            <a:r>
              <a:rPr lang="hu-HU" dirty="0"/>
              <a:t>, </a:t>
            </a:r>
            <a:r>
              <a:rPr lang="hu-HU" b="1" dirty="0"/>
              <a:t>A334</a:t>
            </a:r>
            <a:r>
              <a:rPr lang="hu-HU" dirty="0"/>
              <a:t>, 377)</a:t>
            </a:r>
          </a:p>
        </p:txBody>
      </p:sp>
    </p:spTree>
    <p:extLst>
      <p:ext uri="{BB962C8B-B14F-4D97-AF65-F5344CB8AC3E}">
        <p14:creationId xmlns:p14="http://schemas.microsoft.com/office/powerpoint/2010/main" val="18564732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>
            <a:extLst>
              <a:ext uri="{FF2B5EF4-FFF2-40B4-BE49-F238E27FC236}">
                <a16:creationId xmlns:a16="http://schemas.microsoft.com/office/drawing/2014/main" id="{B5AAD35F-A306-D12B-6470-59B0F61444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507" y="329152"/>
            <a:ext cx="11258145" cy="629538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sz="3200" dirty="0">
                <a:solidFill>
                  <a:srgbClr val="0070C0"/>
                </a:solidFill>
              </a:rPr>
              <a:t>1991: </a:t>
            </a:r>
            <a:r>
              <a:rPr lang="hu-HU" sz="3200" dirty="0" err="1">
                <a:solidFill>
                  <a:srgbClr val="0070C0"/>
                </a:solidFill>
              </a:rPr>
              <a:t>Evaluation</a:t>
            </a:r>
            <a:r>
              <a:rPr lang="hu-HU" sz="3200" dirty="0">
                <a:solidFill>
                  <a:srgbClr val="0070C0"/>
                </a:solidFill>
              </a:rPr>
              <a:t> </a:t>
            </a:r>
            <a:r>
              <a:rPr lang="hu-HU" sz="3200" dirty="0" err="1">
                <a:solidFill>
                  <a:srgbClr val="0070C0"/>
                </a:solidFill>
              </a:rPr>
              <a:t>procedure</a:t>
            </a:r>
            <a:r>
              <a:rPr lang="hu-HU" sz="3200" dirty="0">
                <a:solidFill>
                  <a:srgbClr val="0070C0"/>
                </a:solidFill>
              </a:rPr>
              <a:t> </a:t>
            </a:r>
            <a:r>
              <a:rPr lang="hu-HU" sz="3200" dirty="0" err="1">
                <a:solidFill>
                  <a:srgbClr val="0070C0"/>
                </a:solidFill>
              </a:rPr>
              <a:t>for</a:t>
            </a:r>
            <a:r>
              <a:rPr lang="hu-HU" sz="3200" dirty="0">
                <a:solidFill>
                  <a:srgbClr val="0070C0"/>
                </a:solidFill>
              </a:rPr>
              <a:t> </a:t>
            </a:r>
            <a:r>
              <a:rPr lang="hu-HU" sz="3200" dirty="0" err="1">
                <a:solidFill>
                  <a:srgbClr val="0070C0"/>
                </a:solidFill>
              </a:rPr>
              <a:t>nuclear</a:t>
            </a:r>
            <a:r>
              <a:rPr lang="hu-HU" sz="3200" dirty="0">
                <a:solidFill>
                  <a:srgbClr val="0070C0"/>
                </a:solidFill>
              </a:rPr>
              <a:t> </a:t>
            </a:r>
            <a:r>
              <a:rPr lang="hu-HU" sz="3200" i="1" dirty="0" err="1">
                <a:solidFill>
                  <a:srgbClr val="0070C0"/>
                </a:solidFill>
              </a:rPr>
              <a:t>rms</a:t>
            </a:r>
            <a:r>
              <a:rPr lang="hu-HU" sz="3200" dirty="0">
                <a:solidFill>
                  <a:srgbClr val="0070C0"/>
                </a:solidFill>
              </a:rPr>
              <a:t> </a:t>
            </a:r>
            <a:r>
              <a:rPr lang="hu-HU" sz="3200" dirty="0" err="1">
                <a:solidFill>
                  <a:srgbClr val="0070C0"/>
                </a:solidFill>
              </a:rPr>
              <a:t>charge</a:t>
            </a:r>
            <a:r>
              <a:rPr lang="hu-HU" sz="3200" dirty="0">
                <a:solidFill>
                  <a:srgbClr val="0070C0"/>
                </a:solidFill>
              </a:rPr>
              <a:t> </a:t>
            </a:r>
            <a:r>
              <a:rPr lang="hu-HU" sz="3200" dirty="0" err="1">
                <a:solidFill>
                  <a:srgbClr val="0070C0"/>
                </a:solidFill>
              </a:rPr>
              <a:t>radii</a:t>
            </a:r>
            <a:endParaRPr lang="hu-HU" sz="3200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hu-HU" sz="3200" dirty="0">
                <a:solidFill>
                  <a:srgbClr val="0070C0"/>
                </a:solidFill>
              </a:rPr>
              <a:t>	(</a:t>
            </a:r>
            <a:r>
              <a:rPr lang="hu-HU" sz="3200" dirty="0" err="1">
                <a:solidFill>
                  <a:srgbClr val="0070C0"/>
                </a:solidFill>
              </a:rPr>
              <a:t>Acta</a:t>
            </a:r>
            <a:r>
              <a:rPr lang="hu-HU" sz="3200" dirty="0">
                <a:solidFill>
                  <a:srgbClr val="0070C0"/>
                </a:solidFill>
              </a:rPr>
              <a:t> </a:t>
            </a:r>
            <a:r>
              <a:rPr lang="hu-HU" sz="3200" dirty="0" err="1">
                <a:solidFill>
                  <a:srgbClr val="0070C0"/>
                </a:solidFill>
              </a:rPr>
              <a:t>Phys</a:t>
            </a:r>
            <a:r>
              <a:rPr lang="hu-HU" sz="3200" dirty="0">
                <a:solidFill>
                  <a:srgbClr val="0070C0"/>
                </a:solidFill>
              </a:rPr>
              <a:t>. </a:t>
            </a:r>
            <a:r>
              <a:rPr lang="hu-HU" sz="3200" dirty="0" err="1">
                <a:solidFill>
                  <a:srgbClr val="0070C0"/>
                </a:solidFill>
              </a:rPr>
              <a:t>Hung</a:t>
            </a:r>
            <a:r>
              <a:rPr lang="hu-HU" sz="3200" dirty="0">
                <a:solidFill>
                  <a:srgbClr val="0070C0"/>
                </a:solidFill>
              </a:rPr>
              <a:t>. </a:t>
            </a:r>
            <a:r>
              <a:rPr lang="hu-HU" sz="3200" b="1" dirty="0">
                <a:solidFill>
                  <a:srgbClr val="0070C0"/>
                </a:solidFill>
              </a:rPr>
              <a:t>69</a:t>
            </a:r>
            <a:r>
              <a:rPr lang="hu-HU" sz="3200" dirty="0">
                <a:solidFill>
                  <a:srgbClr val="0070C0"/>
                </a:solidFill>
              </a:rPr>
              <a:t>, 233)</a:t>
            </a:r>
          </a:p>
          <a:p>
            <a:pPr marL="0" indent="0">
              <a:buNone/>
            </a:pPr>
            <a:endParaRPr lang="hu-HU" sz="800" dirty="0"/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hu-HU" sz="900" dirty="0"/>
              <a:t>	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hu-HU" dirty="0"/>
              <a:t>	</a:t>
            </a:r>
            <a:r>
              <a:rPr lang="hu-HU" dirty="0" err="1"/>
              <a:t>Search</a:t>
            </a:r>
            <a:r>
              <a:rPr lang="hu-HU" dirty="0"/>
              <a:t> </a:t>
            </a:r>
            <a:r>
              <a:rPr lang="hu-HU" dirty="0" err="1"/>
              <a:t>for</a:t>
            </a:r>
            <a:r>
              <a:rPr lang="hu-HU" dirty="0"/>
              <a:t> </a:t>
            </a:r>
            <a:r>
              <a:rPr lang="hu-HU" dirty="0" err="1"/>
              <a:t>discrepant</a:t>
            </a:r>
            <a:r>
              <a:rPr lang="hu-HU" dirty="0"/>
              <a:t> </a:t>
            </a:r>
            <a:r>
              <a:rPr lang="hu-HU" dirty="0" err="1"/>
              <a:t>data</a:t>
            </a:r>
            <a:r>
              <a:rPr lang="hu-HU" dirty="0"/>
              <a:t>: </a:t>
            </a:r>
            <a:r>
              <a:rPr lang="hu-HU" i="1" dirty="0"/>
              <a:t>„</a:t>
            </a:r>
            <a:r>
              <a:rPr lang="hu-HU" i="1" dirty="0" err="1"/>
              <a:t>outliers</a:t>
            </a:r>
            <a:r>
              <a:rPr lang="hu-HU" i="1" dirty="0"/>
              <a:t>”.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endParaRPr lang="hu-HU" sz="800" i="1" dirty="0"/>
          </a:p>
          <a:p>
            <a:pPr marL="0" indent="0">
              <a:buNone/>
            </a:pPr>
            <a:r>
              <a:rPr lang="hu-HU" dirty="0"/>
              <a:t>	</a:t>
            </a:r>
            <a:r>
              <a:rPr lang="hu-HU" dirty="0" err="1"/>
              <a:t>Different</a:t>
            </a:r>
            <a:r>
              <a:rPr lang="hu-HU" dirty="0"/>
              <a:t> </a:t>
            </a:r>
            <a:r>
              <a:rPr lang="hu-HU" dirty="0" err="1"/>
              <a:t>data</a:t>
            </a:r>
            <a:r>
              <a:rPr lang="hu-HU" dirty="0"/>
              <a:t> </a:t>
            </a:r>
            <a:r>
              <a:rPr lang="hu-HU" dirty="0" err="1"/>
              <a:t>screening</a:t>
            </a:r>
            <a:r>
              <a:rPr lang="hu-HU" dirty="0"/>
              <a:t> and </a:t>
            </a:r>
            <a:r>
              <a:rPr lang="hu-HU" dirty="0" err="1"/>
              <a:t>averaging</a:t>
            </a:r>
            <a:r>
              <a:rPr lang="hu-HU" dirty="0"/>
              <a:t> </a:t>
            </a:r>
            <a:r>
              <a:rPr lang="hu-HU" dirty="0" err="1"/>
              <a:t>procedures</a:t>
            </a:r>
            <a:r>
              <a:rPr lang="hu-HU" dirty="0"/>
              <a:t> tested.</a:t>
            </a:r>
          </a:p>
          <a:p>
            <a:pPr marL="0" indent="0">
              <a:buNone/>
            </a:pPr>
            <a:r>
              <a:rPr lang="hu-HU" sz="900" dirty="0"/>
              <a:t>	</a:t>
            </a:r>
          </a:p>
          <a:p>
            <a:pPr marL="0" indent="0">
              <a:buNone/>
            </a:pPr>
            <a:r>
              <a:rPr lang="hu-HU" dirty="0"/>
              <a:t>	</a:t>
            </a:r>
            <a:r>
              <a:rPr lang="hu-HU" dirty="0" err="1"/>
              <a:t>How</a:t>
            </a:r>
            <a:r>
              <a:rPr lang="hu-HU" dirty="0"/>
              <a:t> to </a:t>
            </a:r>
            <a:r>
              <a:rPr lang="hu-HU" dirty="0" err="1"/>
              <a:t>form</a:t>
            </a:r>
            <a:r>
              <a:rPr lang="hu-HU" dirty="0"/>
              <a:t> a </a:t>
            </a:r>
            <a:r>
              <a:rPr lang="hu-HU" dirty="0" err="1"/>
              <a:t>weighted</a:t>
            </a:r>
            <a:r>
              <a:rPr lang="hu-HU" dirty="0"/>
              <a:t> </a:t>
            </a:r>
            <a:r>
              <a:rPr lang="hu-HU" dirty="0" err="1"/>
              <a:t>mean</a:t>
            </a:r>
            <a:r>
              <a:rPr lang="hu-HU" dirty="0"/>
              <a:t> and </a:t>
            </a:r>
            <a:r>
              <a:rPr lang="hu-HU" dirty="0" err="1"/>
              <a:t>its</a:t>
            </a:r>
            <a:r>
              <a:rPr lang="hu-HU" dirty="0"/>
              <a:t> </a:t>
            </a:r>
            <a:r>
              <a:rPr lang="hu-HU" dirty="0" err="1"/>
              <a:t>uncertainty</a:t>
            </a:r>
            <a:r>
              <a:rPr lang="hu-HU" dirty="0"/>
              <a:t> </a:t>
            </a:r>
            <a:r>
              <a:rPr lang="hu-HU" dirty="0" err="1"/>
              <a:t>for</a:t>
            </a:r>
            <a:r>
              <a:rPr lang="hu-HU" dirty="0"/>
              <a:t> a </a:t>
            </a:r>
            <a:r>
              <a:rPr lang="hu-HU" dirty="0" err="1"/>
              <a:t>data</a:t>
            </a:r>
            <a:r>
              <a:rPr lang="hu-HU" dirty="0"/>
              <a:t> </a:t>
            </a:r>
            <a:r>
              <a:rPr lang="hu-HU" dirty="0" err="1"/>
              <a:t>group</a:t>
            </a:r>
            <a:r>
              <a:rPr lang="hu-HU" dirty="0"/>
              <a:t>?</a:t>
            </a:r>
          </a:p>
          <a:p>
            <a:pPr marL="0" indent="0">
              <a:buNone/>
            </a:pPr>
            <a:endParaRPr lang="hu-HU" sz="800" dirty="0"/>
          </a:p>
          <a:p>
            <a:pPr marL="0" indent="0">
              <a:buNone/>
            </a:pPr>
            <a:r>
              <a:rPr lang="hu-HU" sz="800" dirty="0"/>
              <a:t>	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hu-HU" u="sng" dirty="0" err="1">
                <a:solidFill>
                  <a:srgbClr val="FF0000"/>
                </a:solidFill>
              </a:rPr>
              <a:t>Conclusion</a:t>
            </a:r>
            <a:r>
              <a:rPr lang="hu-HU" dirty="0">
                <a:solidFill>
                  <a:srgbClr val="FF0000"/>
                </a:solidFill>
              </a:rPr>
              <a:t>: - „</a:t>
            </a:r>
            <a:r>
              <a:rPr lang="hu-HU" dirty="0" err="1">
                <a:solidFill>
                  <a:srgbClr val="FF0000"/>
                </a:solidFill>
              </a:rPr>
              <a:t>Final</a:t>
            </a:r>
            <a:r>
              <a:rPr lang="hu-HU" dirty="0">
                <a:solidFill>
                  <a:srgbClr val="FF0000"/>
                </a:solidFill>
              </a:rPr>
              <a:t> </a:t>
            </a:r>
            <a:r>
              <a:rPr lang="hu-HU" dirty="0" err="1">
                <a:solidFill>
                  <a:srgbClr val="FF0000"/>
                </a:solidFill>
              </a:rPr>
              <a:t>results</a:t>
            </a:r>
            <a:r>
              <a:rPr lang="hu-HU" dirty="0">
                <a:solidFill>
                  <a:srgbClr val="FF0000"/>
                </a:solidFill>
              </a:rPr>
              <a:t> </a:t>
            </a:r>
            <a:r>
              <a:rPr lang="hu-HU" dirty="0" err="1">
                <a:solidFill>
                  <a:srgbClr val="FF0000"/>
                </a:solidFill>
              </a:rPr>
              <a:t>are</a:t>
            </a:r>
            <a:r>
              <a:rPr lang="hu-HU" dirty="0">
                <a:solidFill>
                  <a:srgbClr val="FF0000"/>
                </a:solidFill>
              </a:rPr>
              <a:t> less </a:t>
            </a:r>
            <a:r>
              <a:rPr lang="hu-HU" dirty="0" err="1">
                <a:solidFill>
                  <a:srgbClr val="FF0000"/>
                </a:solidFill>
              </a:rPr>
              <a:t>sensitive</a:t>
            </a:r>
            <a:r>
              <a:rPr lang="hu-HU" dirty="0">
                <a:solidFill>
                  <a:srgbClr val="FF0000"/>
                </a:solidFill>
              </a:rPr>
              <a:t> to the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hu-HU" dirty="0">
                <a:solidFill>
                  <a:srgbClr val="FF0000"/>
                </a:solidFill>
              </a:rPr>
              <a:t>		       </a:t>
            </a:r>
            <a:r>
              <a:rPr lang="hu-HU" dirty="0" err="1">
                <a:solidFill>
                  <a:srgbClr val="FF0000"/>
                </a:solidFill>
              </a:rPr>
              <a:t>actual</a:t>
            </a:r>
            <a:r>
              <a:rPr lang="hu-HU" dirty="0">
                <a:solidFill>
                  <a:srgbClr val="FF0000"/>
                </a:solidFill>
              </a:rPr>
              <a:t> </a:t>
            </a:r>
            <a:r>
              <a:rPr lang="hu-HU" dirty="0" err="1">
                <a:solidFill>
                  <a:srgbClr val="FF0000"/>
                </a:solidFill>
              </a:rPr>
              <a:t>procedure</a:t>
            </a:r>
            <a:r>
              <a:rPr lang="hu-HU" dirty="0">
                <a:solidFill>
                  <a:srgbClr val="FF0000"/>
                </a:solidFill>
              </a:rPr>
              <a:t> of </a:t>
            </a:r>
            <a:r>
              <a:rPr lang="hu-HU" dirty="0" err="1">
                <a:solidFill>
                  <a:srgbClr val="FF0000"/>
                </a:solidFill>
              </a:rPr>
              <a:t>evaluation</a:t>
            </a:r>
            <a:r>
              <a:rPr lang="hu-HU" dirty="0">
                <a:solidFill>
                  <a:srgbClr val="FF0000"/>
                </a:solidFill>
              </a:rPr>
              <a:t> </a:t>
            </a:r>
            <a:r>
              <a:rPr lang="hu-HU" dirty="0" err="1">
                <a:solidFill>
                  <a:srgbClr val="FF0000"/>
                </a:solidFill>
              </a:rPr>
              <a:t>than</a:t>
            </a:r>
            <a:r>
              <a:rPr lang="hu-HU" dirty="0">
                <a:solidFill>
                  <a:srgbClr val="FF0000"/>
                </a:solidFill>
              </a:rPr>
              <a:t> to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hu-HU" dirty="0">
                <a:solidFill>
                  <a:srgbClr val="FF0000"/>
                </a:solidFill>
              </a:rPr>
              <a:t>		       </a:t>
            </a:r>
            <a:r>
              <a:rPr lang="hu-HU" b="1" dirty="0">
                <a:solidFill>
                  <a:srgbClr val="FF0000"/>
                </a:solidFill>
              </a:rPr>
              <a:t>the </a:t>
            </a:r>
            <a:r>
              <a:rPr lang="hu-HU" b="1" dirty="0" err="1">
                <a:solidFill>
                  <a:srgbClr val="FF0000"/>
                </a:solidFill>
              </a:rPr>
              <a:t>selection</a:t>
            </a:r>
            <a:r>
              <a:rPr lang="hu-HU" b="1" dirty="0">
                <a:solidFill>
                  <a:srgbClr val="FF0000"/>
                </a:solidFill>
              </a:rPr>
              <a:t> of input </a:t>
            </a:r>
            <a:r>
              <a:rPr lang="hu-HU" b="1" dirty="0" err="1">
                <a:solidFill>
                  <a:srgbClr val="FF0000"/>
                </a:solidFill>
              </a:rPr>
              <a:t>data</a:t>
            </a:r>
            <a:r>
              <a:rPr lang="hu-HU" dirty="0">
                <a:solidFill>
                  <a:srgbClr val="FF0000"/>
                </a:solidFill>
              </a:rPr>
              <a:t>.”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hu-HU" i="1" dirty="0">
                <a:solidFill>
                  <a:srgbClr val="FF0000"/>
                </a:solidFill>
              </a:rPr>
              <a:t>			</a:t>
            </a:r>
            <a:r>
              <a:rPr lang="hu-HU" dirty="0">
                <a:solidFill>
                  <a:srgbClr val="FF0000"/>
                </a:solidFill>
              </a:rPr>
              <a:t>(</a:t>
            </a:r>
            <a:r>
              <a:rPr lang="hu-HU" i="1" dirty="0">
                <a:solidFill>
                  <a:srgbClr val="FF0000"/>
                </a:solidFill>
              </a:rPr>
              <a:t>Cohen, Taylor</a:t>
            </a:r>
            <a:r>
              <a:rPr lang="hu-HU" dirty="0">
                <a:solidFill>
                  <a:srgbClr val="FF0000"/>
                </a:solidFill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20863736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>
            <a:extLst>
              <a:ext uri="{FF2B5EF4-FFF2-40B4-BE49-F238E27FC236}">
                <a16:creationId xmlns:a16="http://schemas.microsoft.com/office/drawing/2014/main" id="{CCA0BE6A-13C5-6630-1087-9A2A1DC2216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053" t="20030" r="25641" b="15754"/>
          <a:stretch/>
        </p:blipFill>
        <p:spPr>
          <a:xfrm>
            <a:off x="1296212" y="150779"/>
            <a:ext cx="10583186" cy="6556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1116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>
            <a:extLst>
              <a:ext uri="{FF2B5EF4-FFF2-40B4-BE49-F238E27FC236}">
                <a16:creationId xmlns:a16="http://schemas.microsoft.com/office/drawing/2014/main" id="{7308F5F5-D4C5-232C-1C84-67A703D02D7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6179" t="20388" r="39431" b="13587"/>
          <a:stretch/>
        </p:blipFill>
        <p:spPr>
          <a:xfrm>
            <a:off x="5311303" y="246386"/>
            <a:ext cx="6496989" cy="6501415"/>
          </a:xfrm>
          <a:prstGeom prst="rect">
            <a:avLst/>
          </a:prstGeom>
        </p:spPr>
      </p:pic>
      <p:sp>
        <p:nvSpPr>
          <p:cNvPr id="3" name="Szövegdoboz 2">
            <a:extLst>
              <a:ext uri="{FF2B5EF4-FFF2-40B4-BE49-F238E27FC236}">
                <a16:creationId xmlns:a16="http://schemas.microsoft.com/office/drawing/2014/main" id="{042C0AA8-C4A3-5A78-CDD7-70238DFD28B6}"/>
              </a:ext>
            </a:extLst>
          </p:cNvPr>
          <p:cNvSpPr txBox="1"/>
          <p:nvPr/>
        </p:nvSpPr>
        <p:spPr>
          <a:xfrm>
            <a:off x="196984" y="442768"/>
            <a:ext cx="4773850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3600" b="1" dirty="0" err="1">
                <a:solidFill>
                  <a:srgbClr val="0070C0"/>
                </a:solidFill>
              </a:rPr>
              <a:t>Table</a:t>
            </a:r>
            <a:r>
              <a:rPr lang="hu-HU" sz="3600" b="1" dirty="0">
                <a:solidFill>
                  <a:srgbClr val="0070C0"/>
                </a:solidFill>
              </a:rPr>
              <a:t> II. 1991  </a:t>
            </a:r>
          </a:p>
          <a:p>
            <a:r>
              <a:rPr lang="hu-HU" sz="3200" dirty="0">
                <a:solidFill>
                  <a:srgbClr val="0070C0"/>
                </a:solidFill>
              </a:rPr>
              <a:t>(</a:t>
            </a:r>
            <a:r>
              <a:rPr lang="hu-HU" sz="3200" dirty="0" err="1">
                <a:solidFill>
                  <a:srgbClr val="0070C0"/>
                </a:solidFill>
              </a:rPr>
              <a:t>Acta</a:t>
            </a:r>
            <a:r>
              <a:rPr lang="hu-HU" sz="3200" dirty="0">
                <a:solidFill>
                  <a:srgbClr val="0070C0"/>
                </a:solidFill>
              </a:rPr>
              <a:t> </a:t>
            </a:r>
            <a:r>
              <a:rPr lang="hu-HU" sz="3200" dirty="0" err="1">
                <a:solidFill>
                  <a:srgbClr val="0070C0"/>
                </a:solidFill>
              </a:rPr>
              <a:t>Phys</a:t>
            </a:r>
            <a:r>
              <a:rPr lang="hu-HU" sz="3200" dirty="0">
                <a:solidFill>
                  <a:srgbClr val="0070C0"/>
                </a:solidFill>
              </a:rPr>
              <a:t>. </a:t>
            </a:r>
            <a:r>
              <a:rPr lang="hu-HU" sz="3200" dirty="0" err="1">
                <a:solidFill>
                  <a:srgbClr val="0070C0"/>
                </a:solidFill>
              </a:rPr>
              <a:t>Hung</a:t>
            </a:r>
            <a:r>
              <a:rPr lang="hu-HU" sz="3200" dirty="0">
                <a:solidFill>
                  <a:srgbClr val="0070C0"/>
                </a:solidFill>
              </a:rPr>
              <a:t>. </a:t>
            </a:r>
            <a:r>
              <a:rPr lang="hu-HU" sz="3200" b="1" dirty="0">
                <a:solidFill>
                  <a:srgbClr val="0070C0"/>
                </a:solidFill>
              </a:rPr>
              <a:t>69</a:t>
            </a:r>
            <a:r>
              <a:rPr lang="hu-HU" sz="3200" dirty="0">
                <a:solidFill>
                  <a:srgbClr val="0070C0"/>
                </a:solidFill>
              </a:rPr>
              <a:t>, 233)</a:t>
            </a:r>
          </a:p>
          <a:p>
            <a:pPr marL="0" indent="0">
              <a:buNone/>
            </a:pPr>
            <a:endParaRPr lang="hu-HU" sz="36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4632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B37E60-2848-C517-BFA4-0AD46AAA11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>
            <a:extLst>
              <a:ext uri="{FF2B5EF4-FFF2-40B4-BE49-F238E27FC236}">
                <a16:creationId xmlns:a16="http://schemas.microsoft.com/office/drawing/2014/main" id="{D2DC1710-FE3D-1A36-5F94-43CF2AE578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3387" y="710118"/>
            <a:ext cx="11309854" cy="5709931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u-HU" dirty="0">
                <a:solidFill>
                  <a:srgbClr val="00B050"/>
                </a:solidFill>
              </a:rPr>
              <a:t>1994: </a:t>
            </a:r>
            <a:r>
              <a:rPr lang="hu-HU" dirty="0" err="1">
                <a:solidFill>
                  <a:srgbClr val="00B050"/>
                </a:solidFill>
              </a:rPr>
              <a:t>At</a:t>
            </a:r>
            <a:r>
              <a:rPr lang="hu-HU" dirty="0">
                <a:solidFill>
                  <a:srgbClr val="00B050"/>
                </a:solidFill>
              </a:rPr>
              <a:t>. Data </a:t>
            </a:r>
            <a:r>
              <a:rPr lang="hu-HU" dirty="0" err="1">
                <a:solidFill>
                  <a:srgbClr val="00B050"/>
                </a:solidFill>
              </a:rPr>
              <a:t>Nucl</a:t>
            </a:r>
            <a:r>
              <a:rPr lang="hu-HU" dirty="0">
                <a:solidFill>
                  <a:srgbClr val="00B050"/>
                </a:solidFill>
              </a:rPr>
              <a:t>. Data </a:t>
            </a:r>
            <a:r>
              <a:rPr lang="hu-HU" dirty="0" err="1">
                <a:solidFill>
                  <a:srgbClr val="00B050"/>
                </a:solidFill>
              </a:rPr>
              <a:t>Tables</a:t>
            </a:r>
            <a:r>
              <a:rPr lang="hu-HU" dirty="0">
                <a:solidFill>
                  <a:srgbClr val="00B050"/>
                </a:solidFill>
              </a:rPr>
              <a:t>, </a:t>
            </a:r>
            <a:r>
              <a:rPr lang="hu-HU" b="1" dirty="0">
                <a:solidFill>
                  <a:srgbClr val="00B050"/>
                </a:solidFill>
              </a:rPr>
              <a:t>56</a:t>
            </a:r>
            <a:r>
              <a:rPr lang="hu-HU" dirty="0">
                <a:solidFill>
                  <a:srgbClr val="00B050"/>
                </a:solidFill>
              </a:rPr>
              <a:t>, 133: </a:t>
            </a:r>
            <a:r>
              <a:rPr lang="hu-HU" dirty="0" err="1">
                <a:solidFill>
                  <a:srgbClr val="00B050"/>
                </a:solidFill>
              </a:rPr>
              <a:t>Nadjakov</a:t>
            </a:r>
            <a:r>
              <a:rPr lang="hu-HU" dirty="0">
                <a:solidFill>
                  <a:srgbClr val="00B050"/>
                </a:solidFill>
              </a:rPr>
              <a:t>: </a:t>
            </a:r>
            <a:r>
              <a:rPr lang="hu-HU" dirty="0" err="1">
                <a:solidFill>
                  <a:srgbClr val="00B050"/>
                </a:solidFill>
              </a:rPr>
              <a:t>Systematics</a:t>
            </a:r>
            <a:r>
              <a:rPr lang="hu-HU" dirty="0">
                <a:solidFill>
                  <a:srgbClr val="00B050"/>
                </a:solidFill>
              </a:rPr>
              <a:t> …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hu-HU" dirty="0">
              <a:solidFill>
                <a:srgbClr val="00B050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u-HU" dirty="0">
                <a:solidFill>
                  <a:srgbClr val="00B050"/>
                </a:solidFill>
              </a:rPr>
              <a:t>1995: </a:t>
            </a:r>
            <a:r>
              <a:rPr lang="hu-HU" dirty="0" err="1">
                <a:solidFill>
                  <a:srgbClr val="00B050"/>
                </a:solidFill>
              </a:rPr>
              <a:t>At</a:t>
            </a:r>
            <a:r>
              <a:rPr lang="hu-HU" dirty="0">
                <a:solidFill>
                  <a:srgbClr val="00B050"/>
                </a:solidFill>
              </a:rPr>
              <a:t>. Data </a:t>
            </a:r>
            <a:r>
              <a:rPr lang="hu-HU" dirty="0" err="1">
                <a:solidFill>
                  <a:srgbClr val="00B050"/>
                </a:solidFill>
              </a:rPr>
              <a:t>Nucl</a:t>
            </a:r>
            <a:r>
              <a:rPr lang="hu-HU" dirty="0">
                <a:solidFill>
                  <a:srgbClr val="00B050"/>
                </a:solidFill>
              </a:rPr>
              <a:t>. Data </a:t>
            </a:r>
            <a:r>
              <a:rPr lang="hu-HU" dirty="0" err="1">
                <a:solidFill>
                  <a:srgbClr val="00B050"/>
                </a:solidFill>
              </a:rPr>
              <a:t>Tables</a:t>
            </a:r>
            <a:r>
              <a:rPr lang="hu-HU" dirty="0">
                <a:solidFill>
                  <a:srgbClr val="00B050"/>
                </a:solidFill>
              </a:rPr>
              <a:t>, </a:t>
            </a:r>
            <a:r>
              <a:rPr lang="hu-HU" b="1" dirty="0">
                <a:solidFill>
                  <a:srgbClr val="00B050"/>
                </a:solidFill>
              </a:rPr>
              <a:t>60</a:t>
            </a:r>
            <a:r>
              <a:rPr lang="hu-HU" dirty="0">
                <a:solidFill>
                  <a:srgbClr val="00B050"/>
                </a:solidFill>
              </a:rPr>
              <a:t>, 177: </a:t>
            </a:r>
            <a:r>
              <a:rPr lang="hu-HU" dirty="0" err="1">
                <a:solidFill>
                  <a:srgbClr val="00B050"/>
                </a:solidFill>
              </a:rPr>
              <a:t>Fricke</a:t>
            </a:r>
            <a:r>
              <a:rPr lang="hu-HU" dirty="0">
                <a:solidFill>
                  <a:srgbClr val="00B050"/>
                </a:solidFill>
              </a:rPr>
              <a:t>: </a:t>
            </a:r>
            <a:r>
              <a:rPr lang="hu-HU" dirty="0" err="1">
                <a:solidFill>
                  <a:srgbClr val="00B050"/>
                </a:solidFill>
              </a:rPr>
              <a:t>Tables</a:t>
            </a:r>
            <a:r>
              <a:rPr lang="hu-HU" dirty="0">
                <a:solidFill>
                  <a:srgbClr val="00B050"/>
                </a:solidFill>
              </a:rPr>
              <a:t> …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hu-HU" dirty="0">
              <a:solidFill>
                <a:srgbClr val="00B050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hu-HU" dirty="0">
              <a:solidFill>
                <a:srgbClr val="00B050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u-HU" sz="3600" dirty="0">
                <a:solidFill>
                  <a:srgbClr val="0070C0"/>
                </a:solidFill>
                <a:latin typeface="Algerian" panose="04020705040A02060702" pitchFamily="82" charset="0"/>
              </a:rPr>
              <a:t>1995: </a:t>
            </a:r>
            <a:r>
              <a:rPr lang="hu-HU" sz="3600" dirty="0" err="1">
                <a:solidFill>
                  <a:srgbClr val="0070C0"/>
                </a:solidFill>
                <a:latin typeface="Algerian" panose="04020705040A02060702" pitchFamily="82" charset="0"/>
              </a:rPr>
              <a:t>Retirement</a:t>
            </a:r>
            <a:r>
              <a:rPr lang="hu-HU" sz="3600" dirty="0">
                <a:solidFill>
                  <a:srgbClr val="0070C0"/>
                </a:solidFill>
                <a:latin typeface="Algerian" panose="04020705040A02060702" pitchFamily="82" charset="0"/>
              </a:rPr>
              <a:t>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hu-HU" sz="3600" dirty="0">
              <a:solidFill>
                <a:srgbClr val="0070C0"/>
              </a:solidFill>
              <a:latin typeface="Algerian" panose="04020705040A02060702" pitchFamily="82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u-HU" sz="3600" dirty="0">
                <a:solidFill>
                  <a:srgbClr val="0070C0"/>
                </a:solidFill>
                <a:latin typeface="Algerian" panose="04020705040A02060702" pitchFamily="82" charset="0"/>
              </a:rPr>
              <a:t>	</a:t>
            </a:r>
            <a:r>
              <a:rPr lang="hu-HU" sz="3600" dirty="0">
                <a:solidFill>
                  <a:srgbClr val="0070C0"/>
                </a:solidFill>
              </a:rPr>
              <a:t>IAEA(NDS) Research </a:t>
            </a:r>
            <a:r>
              <a:rPr lang="hu-HU" sz="3600" dirty="0" err="1">
                <a:solidFill>
                  <a:srgbClr val="0070C0"/>
                </a:solidFill>
              </a:rPr>
              <a:t>Contract</a:t>
            </a:r>
            <a:endParaRPr lang="hu-HU" sz="3600" dirty="0">
              <a:solidFill>
                <a:srgbClr val="0070C0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hu-HU" sz="3600" dirty="0">
              <a:solidFill>
                <a:srgbClr val="0070C0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u-HU" sz="3600" dirty="0">
                <a:solidFill>
                  <a:srgbClr val="0070C0"/>
                </a:solidFill>
              </a:rPr>
              <a:t>		</a:t>
            </a:r>
            <a:r>
              <a:rPr lang="hu-HU" sz="3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Thank</a:t>
            </a:r>
            <a:r>
              <a:rPr lang="hu-HU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3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you</a:t>
            </a:r>
            <a:r>
              <a:rPr lang="hu-HU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36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Hans </a:t>
            </a:r>
            <a:r>
              <a:rPr lang="hu-HU" sz="36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Lemmel</a:t>
            </a:r>
            <a:r>
              <a:rPr lang="hu-HU" sz="36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2657049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zövegdoboz 6">
            <a:extLst>
              <a:ext uri="{FF2B5EF4-FFF2-40B4-BE49-F238E27FC236}">
                <a16:creationId xmlns:a16="http://schemas.microsoft.com/office/drawing/2014/main" id="{9AFCFFB5-0176-FB76-E29A-8717B027FFAE}"/>
              </a:ext>
            </a:extLst>
          </p:cNvPr>
          <p:cNvSpPr txBox="1"/>
          <p:nvPr/>
        </p:nvSpPr>
        <p:spPr>
          <a:xfrm>
            <a:off x="188068" y="314960"/>
            <a:ext cx="11621311" cy="57400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3600" b="1" dirty="0">
                <a:solidFill>
                  <a:srgbClr val="0070C0"/>
                </a:solidFill>
              </a:rPr>
              <a:t>1998: </a:t>
            </a:r>
            <a:r>
              <a:rPr lang="hu-HU" sz="3600" b="1" dirty="0" err="1">
                <a:solidFill>
                  <a:srgbClr val="0070C0"/>
                </a:solidFill>
              </a:rPr>
              <a:t>Table</a:t>
            </a:r>
            <a:r>
              <a:rPr lang="hu-HU" sz="3600" b="1" dirty="0">
                <a:solidFill>
                  <a:srgbClr val="0070C0"/>
                </a:solidFill>
              </a:rPr>
              <a:t> III. </a:t>
            </a:r>
            <a:r>
              <a:rPr lang="hu-HU" sz="3200" dirty="0">
                <a:solidFill>
                  <a:srgbClr val="0070C0"/>
                </a:solidFill>
              </a:rPr>
              <a:t>(</a:t>
            </a:r>
            <a:r>
              <a:rPr lang="hu-HU" sz="3200" dirty="0" err="1">
                <a:solidFill>
                  <a:srgbClr val="0070C0"/>
                </a:solidFill>
              </a:rPr>
              <a:t>Acta</a:t>
            </a:r>
            <a:r>
              <a:rPr lang="hu-HU" sz="3200" dirty="0">
                <a:solidFill>
                  <a:srgbClr val="0070C0"/>
                </a:solidFill>
              </a:rPr>
              <a:t> </a:t>
            </a:r>
            <a:r>
              <a:rPr lang="hu-HU" sz="3200" dirty="0" err="1">
                <a:solidFill>
                  <a:srgbClr val="0070C0"/>
                </a:solidFill>
              </a:rPr>
              <a:t>Phys</a:t>
            </a:r>
            <a:r>
              <a:rPr lang="hu-HU" sz="3200" dirty="0">
                <a:solidFill>
                  <a:srgbClr val="0070C0"/>
                </a:solidFill>
              </a:rPr>
              <a:t>. </a:t>
            </a:r>
            <a:r>
              <a:rPr lang="hu-HU" sz="3200" dirty="0" err="1">
                <a:solidFill>
                  <a:srgbClr val="0070C0"/>
                </a:solidFill>
              </a:rPr>
              <a:t>Hung</a:t>
            </a:r>
            <a:r>
              <a:rPr lang="hu-HU" sz="3200" dirty="0">
                <a:solidFill>
                  <a:srgbClr val="0070C0"/>
                </a:solidFill>
              </a:rPr>
              <a:t>. New Series, </a:t>
            </a:r>
            <a:r>
              <a:rPr lang="hu-HU" sz="3200" b="1" dirty="0">
                <a:solidFill>
                  <a:srgbClr val="0070C0"/>
                </a:solidFill>
              </a:rPr>
              <a:t>8</a:t>
            </a:r>
            <a:r>
              <a:rPr lang="hu-HU" sz="3200" dirty="0">
                <a:solidFill>
                  <a:srgbClr val="0070C0"/>
                </a:solidFill>
              </a:rPr>
              <a:t>, 23)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hu-HU" sz="3200" dirty="0">
                <a:solidFill>
                  <a:srgbClr val="0070C0"/>
                </a:solidFill>
              </a:rPr>
              <a:t> </a:t>
            </a:r>
            <a:r>
              <a:rPr lang="hu-HU" sz="3200" dirty="0" err="1">
                <a:solidFill>
                  <a:srgbClr val="0070C0"/>
                </a:solidFill>
              </a:rPr>
              <a:t>Comparison</a:t>
            </a:r>
            <a:r>
              <a:rPr lang="hu-HU" sz="2800" dirty="0">
                <a:solidFill>
                  <a:srgbClr val="C00000"/>
                </a:solidFill>
              </a:rPr>
              <a:t>.    </a:t>
            </a:r>
            <a:r>
              <a:rPr lang="hu-HU" sz="2800" dirty="0" err="1">
                <a:solidFill>
                  <a:srgbClr val="C00000"/>
                </a:solidFill>
              </a:rPr>
              <a:t>Refined</a:t>
            </a:r>
            <a:r>
              <a:rPr lang="hu-HU" sz="2800" dirty="0">
                <a:solidFill>
                  <a:srgbClr val="C00000"/>
                </a:solidFill>
              </a:rPr>
              <a:t> </a:t>
            </a:r>
            <a:r>
              <a:rPr lang="hu-HU" sz="2800" dirty="0" err="1">
                <a:solidFill>
                  <a:srgbClr val="C00000"/>
                </a:solidFill>
              </a:rPr>
              <a:t>method</a:t>
            </a:r>
            <a:r>
              <a:rPr lang="hu-HU" sz="2800" dirty="0">
                <a:solidFill>
                  <a:srgbClr val="C00000"/>
                </a:solidFill>
              </a:rPr>
              <a:t> (</a:t>
            </a:r>
            <a:r>
              <a:rPr lang="hu-HU" sz="2800" b="1" dirty="0">
                <a:solidFill>
                  <a:srgbClr val="C00000"/>
                </a:solidFill>
              </a:rPr>
              <a:t>FOR</a:t>
            </a:r>
            <a:r>
              <a:rPr lang="hu-HU" sz="2800" dirty="0">
                <a:solidFill>
                  <a:srgbClr val="C00000"/>
                </a:solidFill>
              </a:rPr>
              <a:t>TRAN).      </a:t>
            </a:r>
            <a:r>
              <a:rPr lang="hu-HU" sz="2800" dirty="0" err="1">
                <a:solidFill>
                  <a:srgbClr val="C00000"/>
                </a:solidFill>
              </a:rPr>
              <a:t>Simple</a:t>
            </a:r>
            <a:r>
              <a:rPr lang="hu-HU" sz="2800" dirty="0">
                <a:solidFill>
                  <a:srgbClr val="C00000"/>
                </a:solidFill>
              </a:rPr>
              <a:t> </a:t>
            </a:r>
            <a:r>
              <a:rPr lang="hu-HU" sz="2800" dirty="0" err="1">
                <a:solidFill>
                  <a:srgbClr val="C00000"/>
                </a:solidFill>
              </a:rPr>
              <a:t>method</a:t>
            </a:r>
            <a:r>
              <a:rPr lang="hu-HU" sz="2800" dirty="0">
                <a:solidFill>
                  <a:srgbClr val="C00000"/>
                </a:solidFill>
              </a:rPr>
              <a:t> (</a:t>
            </a:r>
            <a:r>
              <a:rPr lang="hu-HU" sz="2800" b="1" dirty="0">
                <a:solidFill>
                  <a:srgbClr val="C00000"/>
                </a:solidFill>
              </a:rPr>
              <a:t>EXC</a:t>
            </a:r>
            <a:r>
              <a:rPr lang="hu-HU" sz="2800" dirty="0">
                <a:solidFill>
                  <a:srgbClr val="C00000"/>
                </a:solidFill>
              </a:rPr>
              <a:t>EL)  </a:t>
            </a:r>
          </a:p>
          <a:p>
            <a:pPr marL="0" indent="0">
              <a:buNone/>
            </a:pPr>
            <a:endParaRPr lang="hu-HU" sz="2800" dirty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hu-HU" sz="2800" dirty="0">
                <a:solidFill>
                  <a:srgbClr val="0070C0"/>
                </a:solidFill>
              </a:rPr>
              <a:t>|R</a:t>
            </a:r>
            <a:r>
              <a:rPr lang="hu-HU" sz="2800" baseline="-25000" dirty="0">
                <a:solidFill>
                  <a:srgbClr val="0070C0"/>
                </a:solidFill>
              </a:rPr>
              <a:t>FOR</a:t>
            </a:r>
            <a:r>
              <a:rPr lang="hu-HU" sz="2800" dirty="0">
                <a:solidFill>
                  <a:srgbClr val="0070C0"/>
                </a:solidFill>
              </a:rPr>
              <a:t> – R</a:t>
            </a:r>
            <a:r>
              <a:rPr lang="hu-HU" sz="2800" baseline="-25000" dirty="0">
                <a:solidFill>
                  <a:srgbClr val="0070C0"/>
                </a:solidFill>
              </a:rPr>
              <a:t>EXC</a:t>
            </a:r>
            <a:r>
              <a:rPr lang="hu-HU" sz="2800" dirty="0">
                <a:solidFill>
                  <a:srgbClr val="0070C0"/>
                </a:solidFill>
              </a:rPr>
              <a:t>|</a:t>
            </a:r>
          </a:p>
          <a:p>
            <a:pPr marL="0" indent="0">
              <a:buNone/>
            </a:pPr>
            <a:r>
              <a:rPr lang="hu-HU" sz="2800" dirty="0">
                <a:solidFill>
                  <a:srgbClr val="0070C0"/>
                </a:solidFill>
                <a:sym typeface="Symbol" panose="05050102010706020507" pitchFamily="18" charset="2"/>
              </a:rPr>
              <a:t></a:t>
            </a:r>
            <a:endParaRPr lang="hu-HU" sz="2800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hu-HU" sz="2800" dirty="0">
                <a:solidFill>
                  <a:srgbClr val="0070C0"/>
                </a:solidFill>
              </a:rPr>
              <a:t>       </a:t>
            </a:r>
            <a:r>
              <a:rPr lang="hu-HU" sz="2800" dirty="0" err="1">
                <a:solidFill>
                  <a:srgbClr val="0070C0"/>
                </a:solidFill>
              </a:rPr>
              <a:t>dR</a:t>
            </a:r>
            <a:r>
              <a:rPr lang="hu-HU" sz="2800" baseline="-25000" dirty="0" err="1">
                <a:solidFill>
                  <a:srgbClr val="0070C0"/>
                </a:solidFill>
              </a:rPr>
              <a:t>F+E</a:t>
            </a:r>
            <a:endParaRPr lang="hu-HU" sz="2800" baseline="-25000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hu-HU" sz="2800" u="sng" dirty="0">
              <a:solidFill>
                <a:srgbClr val="C00000"/>
              </a:solidFill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hu-HU" sz="2800" dirty="0">
                <a:solidFill>
                  <a:srgbClr val="0070C0"/>
                </a:solidFill>
              </a:rPr>
              <a:t>91%  </a:t>
            </a:r>
            <a:r>
              <a:rPr lang="hu-HU" sz="2800" dirty="0" err="1">
                <a:solidFill>
                  <a:srgbClr val="0070C0"/>
                </a:solidFill>
              </a:rPr>
              <a:t>within</a:t>
            </a:r>
            <a:endParaRPr lang="hu-HU" sz="2800" dirty="0">
              <a:solidFill>
                <a:srgbClr val="0070C0"/>
              </a:solidFill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hu-HU" sz="2800" dirty="0">
                <a:solidFill>
                  <a:srgbClr val="0070C0"/>
                </a:solidFill>
                <a:sym typeface="Symbol" panose="05050102010706020507" pitchFamily="18" charset="2"/>
              </a:rPr>
              <a:t> </a:t>
            </a:r>
            <a:r>
              <a:rPr lang="hu-HU" sz="2800" dirty="0">
                <a:solidFill>
                  <a:srgbClr val="0070C0"/>
                </a:solidFill>
              </a:rPr>
              <a:t>½  </a:t>
            </a:r>
            <a:r>
              <a:rPr lang="hu-HU" sz="2800" dirty="0" err="1">
                <a:solidFill>
                  <a:srgbClr val="0070C0"/>
                </a:solidFill>
              </a:rPr>
              <a:t>combined</a:t>
            </a:r>
            <a:endParaRPr lang="hu-HU" sz="2800" dirty="0">
              <a:solidFill>
                <a:srgbClr val="0070C0"/>
              </a:solidFill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hu-HU" sz="2800" dirty="0">
                <a:solidFill>
                  <a:srgbClr val="0070C0"/>
                </a:solidFill>
              </a:rPr>
              <a:t> </a:t>
            </a:r>
            <a:r>
              <a:rPr lang="hu-HU" sz="2800" dirty="0" err="1">
                <a:solidFill>
                  <a:srgbClr val="0070C0"/>
                </a:solidFill>
              </a:rPr>
              <a:t>error</a:t>
            </a:r>
            <a:endParaRPr lang="hu-HU" sz="2800" dirty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hu-HU" sz="2800" dirty="0">
              <a:solidFill>
                <a:srgbClr val="C00000"/>
              </a:solidFill>
            </a:endParaRPr>
          </a:p>
        </p:txBody>
      </p:sp>
      <p:pic>
        <p:nvPicPr>
          <p:cNvPr id="9" name="Kép 8">
            <a:extLst>
              <a:ext uri="{FF2B5EF4-FFF2-40B4-BE49-F238E27FC236}">
                <a16:creationId xmlns:a16="http://schemas.microsoft.com/office/drawing/2014/main" id="{0097D1FC-8A1C-C7CA-254D-992B89B0BFE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378" t="18725" r="18059" b="10130"/>
          <a:stretch/>
        </p:blipFill>
        <p:spPr>
          <a:xfrm>
            <a:off x="2791838" y="1560252"/>
            <a:ext cx="9212094" cy="5109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1201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B50595-BA04-5ED8-38D8-19461C6C5D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zövegdoboz 6">
            <a:extLst>
              <a:ext uri="{FF2B5EF4-FFF2-40B4-BE49-F238E27FC236}">
                <a16:creationId xmlns:a16="http://schemas.microsoft.com/office/drawing/2014/main" id="{044CDFE0-EBCC-776B-3521-B53562BB3E65}"/>
              </a:ext>
            </a:extLst>
          </p:cNvPr>
          <p:cNvSpPr txBox="1"/>
          <p:nvPr/>
        </p:nvSpPr>
        <p:spPr>
          <a:xfrm>
            <a:off x="303988" y="314960"/>
            <a:ext cx="11544301" cy="55707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hu-HU" sz="3600" dirty="0">
                <a:solidFill>
                  <a:srgbClr val="0070C0"/>
                </a:solidFill>
              </a:rPr>
              <a:t>1999: </a:t>
            </a:r>
            <a:r>
              <a:rPr lang="hu-HU" sz="3600" b="1" dirty="0" err="1">
                <a:solidFill>
                  <a:srgbClr val="0070C0"/>
                </a:solidFill>
              </a:rPr>
              <a:t>Table</a:t>
            </a:r>
            <a:r>
              <a:rPr lang="hu-HU" sz="3600" b="1" dirty="0">
                <a:solidFill>
                  <a:srgbClr val="0070C0"/>
                </a:solidFill>
              </a:rPr>
              <a:t> IV. </a:t>
            </a:r>
            <a:r>
              <a:rPr lang="hu-HU" sz="3600" dirty="0">
                <a:solidFill>
                  <a:srgbClr val="0070C0"/>
                </a:solidFill>
              </a:rPr>
              <a:t>(IAEANDS_indc-hun-0033)</a:t>
            </a:r>
          </a:p>
          <a:p>
            <a:pPr marL="0" indent="0">
              <a:buNone/>
            </a:pPr>
            <a:r>
              <a:rPr lang="hu-HU" sz="2800" dirty="0">
                <a:solidFill>
                  <a:srgbClr val="C00000"/>
                </a:solidFill>
              </a:rPr>
              <a:t>   </a:t>
            </a:r>
          </a:p>
          <a:p>
            <a:pPr marL="0" indent="0">
              <a:buNone/>
            </a:pPr>
            <a:r>
              <a:rPr lang="hu-HU" sz="3600" dirty="0">
                <a:solidFill>
                  <a:srgbClr val="0070C0"/>
                </a:solidFill>
              </a:rPr>
              <a:t>	</a:t>
            </a:r>
            <a:r>
              <a:rPr lang="hu-HU" sz="3600" dirty="0" err="1">
                <a:solidFill>
                  <a:srgbClr val="0070C0"/>
                </a:solidFill>
              </a:rPr>
              <a:t>Similar</a:t>
            </a:r>
            <a:r>
              <a:rPr lang="hu-HU" sz="3600" dirty="0">
                <a:solidFill>
                  <a:srgbClr val="0070C0"/>
                </a:solidFill>
              </a:rPr>
              <a:t> to </a:t>
            </a:r>
            <a:r>
              <a:rPr lang="hu-HU" sz="3600" b="1" dirty="0">
                <a:solidFill>
                  <a:srgbClr val="0070C0"/>
                </a:solidFill>
              </a:rPr>
              <a:t>III.</a:t>
            </a:r>
            <a:r>
              <a:rPr lang="hu-HU" sz="3600" dirty="0">
                <a:solidFill>
                  <a:srgbClr val="0070C0"/>
                </a:solidFill>
              </a:rPr>
              <a:t> </a:t>
            </a:r>
            <a:r>
              <a:rPr lang="hu-HU" sz="3600" dirty="0" err="1">
                <a:solidFill>
                  <a:srgbClr val="0070C0"/>
                </a:solidFill>
              </a:rPr>
              <a:t>but</a:t>
            </a:r>
            <a:r>
              <a:rPr lang="hu-HU" sz="3600" dirty="0">
                <a:solidFill>
                  <a:srgbClr val="0070C0"/>
                </a:solidFill>
              </a:rPr>
              <a:t>:</a:t>
            </a:r>
          </a:p>
          <a:p>
            <a:pPr marL="0" indent="0">
              <a:buNone/>
            </a:pPr>
            <a:endParaRPr lang="hu-HU" sz="3200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hu-HU" sz="3200" dirty="0">
                <a:solidFill>
                  <a:srgbClr val="0070C0"/>
                </a:solidFill>
              </a:rPr>
              <a:t>	Data </a:t>
            </a:r>
            <a:r>
              <a:rPr lang="hu-HU" sz="3200" dirty="0" err="1">
                <a:solidFill>
                  <a:srgbClr val="0070C0"/>
                </a:solidFill>
              </a:rPr>
              <a:t>search</a:t>
            </a:r>
            <a:r>
              <a:rPr lang="hu-HU" sz="3200" dirty="0">
                <a:solidFill>
                  <a:srgbClr val="0070C0"/>
                </a:solidFill>
              </a:rPr>
              <a:t> </a:t>
            </a:r>
            <a:r>
              <a:rPr lang="hu-HU" sz="3200" dirty="0" err="1">
                <a:solidFill>
                  <a:srgbClr val="0070C0"/>
                </a:solidFill>
              </a:rPr>
              <a:t>updated</a:t>
            </a:r>
            <a:r>
              <a:rPr lang="hu-HU" sz="3200" dirty="0">
                <a:solidFill>
                  <a:srgbClr val="0070C0"/>
                </a:solidFill>
              </a:rPr>
              <a:t> to May 1999.</a:t>
            </a:r>
          </a:p>
          <a:p>
            <a:pPr marL="0" indent="0">
              <a:buNone/>
            </a:pPr>
            <a:endParaRPr lang="hu-HU" sz="3200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hu-HU" sz="3200" dirty="0">
                <a:solidFill>
                  <a:srgbClr val="0070C0"/>
                </a:solidFill>
              </a:rPr>
              <a:t>	</a:t>
            </a:r>
            <a:r>
              <a:rPr lang="hu-HU" sz="3200" dirty="0" err="1">
                <a:solidFill>
                  <a:srgbClr val="0070C0"/>
                </a:solidFill>
              </a:rPr>
              <a:t>Contains</a:t>
            </a:r>
            <a:r>
              <a:rPr lang="hu-HU" sz="3200" dirty="0">
                <a:solidFill>
                  <a:srgbClr val="0070C0"/>
                </a:solidFill>
              </a:rPr>
              <a:t> </a:t>
            </a:r>
            <a:r>
              <a:rPr lang="hu-HU" sz="3200" dirty="0" err="1">
                <a:solidFill>
                  <a:srgbClr val="0070C0"/>
                </a:solidFill>
              </a:rPr>
              <a:t>full</a:t>
            </a:r>
            <a:r>
              <a:rPr lang="hu-HU" sz="3200" dirty="0">
                <a:solidFill>
                  <a:srgbClr val="0070C0"/>
                </a:solidFill>
              </a:rPr>
              <a:t> input </a:t>
            </a:r>
            <a:r>
              <a:rPr lang="hu-HU" sz="3200" dirty="0" err="1">
                <a:solidFill>
                  <a:srgbClr val="0070C0"/>
                </a:solidFill>
              </a:rPr>
              <a:t>data</a:t>
            </a:r>
            <a:r>
              <a:rPr lang="hu-HU" sz="3200" dirty="0">
                <a:solidFill>
                  <a:srgbClr val="0070C0"/>
                </a:solidFill>
              </a:rPr>
              <a:t> </a:t>
            </a:r>
            <a:r>
              <a:rPr lang="hu-HU" sz="3200" dirty="0" err="1">
                <a:solidFill>
                  <a:srgbClr val="0070C0"/>
                </a:solidFill>
              </a:rPr>
              <a:t>tables</a:t>
            </a:r>
            <a:r>
              <a:rPr lang="hu-HU" sz="3200" dirty="0">
                <a:solidFill>
                  <a:srgbClr val="0070C0"/>
                </a:solidFill>
              </a:rPr>
              <a:t>, and </a:t>
            </a:r>
            <a:r>
              <a:rPr lang="hu-HU" sz="3200" dirty="0" err="1">
                <a:solidFill>
                  <a:srgbClr val="0070C0"/>
                </a:solidFill>
              </a:rPr>
              <a:t>background</a:t>
            </a:r>
            <a:r>
              <a:rPr lang="hu-HU" sz="3200" dirty="0">
                <a:solidFill>
                  <a:srgbClr val="0070C0"/>
                </a:solidFill>
              </a:rPr>
              <a:t> </a:t>
            </a:r>
            <a:r>
              <a:rPr lang="hu-HU" sz="3200" dirty="0" err="1">
                <a:solidFill>
                  <a:srgbClr val="0070C0"/>
                </a:solidFill>
              </a:rPr>
              <a:t>materials</a:t>
            </a:r>
            <a:r>
              <a:rPr lang="hu-HU" sz="3200" dirty="0">
                <a:solidFill>
                  <a:srgbClr val="0070C0"/>
                </a:solidFill>
              </a:rPr>
              <a:t>.</a:t>
            </a:r>
          </a:p>
          <a:p>
            <a:pPr marL="0" indent="0">
              <a:buNone/>
            </a:pPr>
            <a:endParaRPr lang="hu-HU" sz="3200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hu-HU" sz="3200" dirty="0">
                <a:solidFill>
                  <a:srgbClr val="0070C0"/>
                </a:solidFill>
              </a:rPr>
              <a:t>	</a:t>
            </a:r>
            <a:r>
              <a:rPr lang="hu-HU" sz="3200" dirty="0" err="1">
                <a:solidFill>
                  <a:srgbClr val="0070C0"/>
                </a:solidFill>
              </a:rPr>
              <a:t>Presented</a:t>
            </a:r>
            <a:r>
              <a:rPr lang="hu-HU" sz="3200" dirty="0">
                <a:solidFill>
                  <a:srgbClr val="0070C0"/>
                </a:solidFill>
              </a:rPr>
              <a:t> </a:t>
            </a:r>
            <a:r>
              <a:rPr lang="hu-HU" sz="3200" dirty="0" err="1">
                <a:solidFill>
                  <a:srgbClr val="0070C0"/>
                </a:solidFill>
              </a:rPr>
              <a:t>also</a:t>
            </a:r>
            <a:r>
              <a:rPr lang="hu-HU" sz="3200" dirty="0">
                <a:solidFill>
                  <a:srgbClr val="0070C0"/>
                </a:solidFill>
              </a:rPr>
              <a:t> in </a:t>
            </a:r>
            <a:r>
              <a:rPr lang="hu-HU" sz="3200" dirty="0" err="1">
                <a:solidFill>
                  <a:srgbClr val="0070C0"/>
                </a:solidFill>
              </a:rPr>
              <a:t>electronic</a:t>
            </a:r>
            <a:r>
              <a:rPr lang="hu-HU" sz="3200" dirty="0">
                <a:solidFill>
                  <a:srgbClr val="0070C0"/>
                </a:solidFill>
              </a:rPr>
              <a:t> files.</a:t>
            </a:r>
          </a:p>
          <a:p>
            <a:pPr marL="0" indent="0">
              <a:buNone/>
            </a:pPr>
            <a:endParaRPr lang="hu-HU" sz="3200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hu-HU" sz="3200" dirty="0">
                <a:solidFill>
                  <a:srgbClr val="0070C0"/>
                </a:solidFill>
              </a:rPr>
              <a:t>	</a:t>
            </a:r>
            <a:r>
              <a:rPr lang="hu-HU" sz="3200" dirty="0" err="1">
                <a:solidFill>
                  <a:srgbClr val="0070C0"/>
                </a:solidFill>
              </a:rPr>
              <a:t>Chapter</a:t>
            </a:r>
            <a:r>
              <a:rPr lang="hu-HU" sz="3200" dirty="0">
                <a:solidFill>
                  <a:srgbClr val="0070C0"/>
                </a:solidFill>
              </a:rPr>
              <a:t> </a:t>
            </a:r>
            <a:r>
              <a:rPr lang="hu-HU" sz="3200" dirty="0" err="1">
                <a:solidFill>
                  <a:srgbClr val="0070C0"/>
                </a:solidFill>
              </a:rPr>
              <a:t>with</a:t>
            </a:r>
            <a:r>
              <a:rPr lang="hu-HU" sz="3200" dirty="0">
                <a:solidFill>
                  <a:srgbClr val="0070C0"/>
                </a:solidFill>
              </a:rPr>
              <a:t> </a:t>
            </a:r>
            <a:r>
              <a:rPr lang="hu-HU" sz="3200" dirty="0" err="1">
                <a:solidFill>
                  <a:srgbClr val="0070C0"/>
                </a:solidFill>
              </a:rPr>
              <a:t>easy</a:t>
            </a:r>
            <a:r>
              <a:rPr lang="hu-HU" sz="3200" dirty="0">
                <a:solidFill>
                  <a:srgbClr val="0070C0"/>
                </a:solidFill>
              </a:rPr>
              <a:t>-to-</a:t>
            </a:r>
            <a:r>
              <a:rPr lang="hu-HU" sz="3200" dirty="0" err="1">
                <a:solidFill>
                  <a:srgbClr val="0070C0"/>
                </a:solidFill>
              </a:rPr>
              <a:t>use</a:t>
            </a:r>
            <a:r>
              <a:rPr lang="hu-HU" sz="3200" dirty="0">
                <a:solidFill>
                  <a:srgbClr val="0070C0"/>
                </a:solidFill>
              </a:rPr>
              <a:t> </a:t>
            </a:r>
            <a:r>
              <a:rPr lang="hu-HU" sz="3200" dirty="0" err="1">
                <a:solidFill>
                  <a:srgbClr val="0070C0"/>
                </a:solidFill>
              </a:rPr>
              <a:t>formulae</a:t>
            </a:r>
            <a:r>
              <a:rPr lang="hu-HU" sz="3200" dirty="0">
                <a:solidFill>
                  <a:srgbClr val="0070C0"/>
                </a:solidFill>
              </a:rPr>
              <a:t> </a:t>
            </a:r>
            <a:r>
              <a:rPr lang="hu-HU" sz="3200" dirty="0" err="1">
                <a:solidFill>
                  <a:srgbClr val="0070C0"/>
                </a:solidFill>
              </a:rPr>
              <a:t>added</a:t>
            </a:r>
            <a:r>
              <a:rPr lang="hu-HU" sz="3200" dirty="0">
                <a:solidFill>
                  <a:srgbClr val="0070C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269755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46DEFAD-3D08-DBE2-E8AA-A5798BC2FC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9757" y="174763"/>
            <a:ext cx="4375826" cy="622905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hu-HU" sz="4000" dirty="0">
                <a:solidFill>
                  <a:srgbClr val="C00000"/>
                </a:solidFill>
              </a:rPr>
              <a:t>War and Peace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7DD7DED5-5F2F-B7C0-DE21-CD8309A294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6098" y="1050586"/>
            <a:ext cx="7401130" cy="563265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dirty="0"/>
              <a:t>1945: The ‚</a:t>
            </a:r>
            <a:r>
              <a:rPr lang="hu-HU" i="1" dirty="0"/>
              <a:t>Smyth Report’ </a:t>
            </a:r>
            <a:endParaRPr lang="hu-HU" dirty="0"/>
          </a:p>
          <a:p>
            <a:pPr marL="0" indent="0">
              <a:buNone/>
            </a:pPr>
            <a:r>
              <a:rPr lang="hu-HU" dirty="0"/>
              <a:t>	National </a:t>
            </a:r>
            <a:r>
              <a:rPr lang="hu-HU" dirty="0" err="1"/>
              <a:t>nuclear</a:t>
            </a:r>
            <a:r>
              <a:rPr lang="hu-HU" dirty="0"/>
              <a:t> </a:t>
            </a:r>
            <a:r>
              <a:rPr lang="hu-HU" dirty="0" err="1"/>
              <a:t>research</a:t>
            </a:r>
            <a:r>
              <a:rPr lang="hu-HU" dirty="0"/>
              <a:t> </a:t>
            </a:r>
            <a:r>
              <a:rPr lang="hu-HU" dirty="0" err="1"/>
              <a:t>institutes</a:t>
            </a:r>
            <a:endParaRPr lang="hu-HU" dirty="0"/>
          </a:p>
          <a:p>
            <a:pPr marL="0" indent="0">
              <a:buNone/>
            </a:pPr>
            <a:r>
              <a:rPr lang="hu-HU" dirty="0"/>
              <a:t>	</a:t>
            </a:r>
            <a:r>
              <a:rPr lang="hu-HU" dirty="0" err="1"/>
              <a:t>Quest</a:t>
            </a:r>
            <a:r>
              <a:rPr lang="hu-HU" dirty="0"/>
              <a:t> </a:t>
            </a:r>
            <a:r>
              <a:rPr lang="hu-HU" dirty="0" err="1"/>
              <a:t>for</a:t>
            </a:r>
            <a:r>
              <a:rPr lang="hu-HU" dirty="0"/>
              <a:t> </a:t>
            </a:r>
            <a:r>
              <a:rPr lang="hu-HU" dirty="0" err="1"/>
              <a:t>uranium</a:t>
            </a:r>
            <a:endParaRPr lang="hu-HU" dirty="0"/>
          </a:p>
          <a:p>
            <a:pPr marL="0" indent="0">
              <a:buNone/>
            </a:pPr>
            <a:endParaRPr lang="hu-HU" sz="900" dirty="0"/>
          </a:p>
          <a:p>
            <a:pPr marL="0" indent="0">
              <a:buNone/>
            </a:pPr>
            <a:endParaRPr lang="hu-HU" sz="900" dirty="0"/>
          </a:p>
          <a:p>
            <a:pPr marL="0" indent="0">
              <a:buNone/>
            </a:pPr>
            <a:r>
              <a:rPr lang="hu-HU" dirty="0"/>
              <a:t>1954: Research Institute </a:t>
            </a:r>
            <a:r>
              <a:rPr lang="hu-HU" dirty="0" err="1"/>
              <a:t>for</a:t>
            </a:r>
            <a:r>
              <a:rPr lang="hu-HU" dirty="0"/>
              <a:t> </a:t>
            </a:r>
            <a:r>
              <a:rPr lang="hu-HU" dirty="0" err="1"/>
              <a:t>Physics</a:t>
            </a:r>
            <a:r>
              <a:rPr lang="hu-HU" dirty="0"/>
              <a:t>, Debrecen</a:t>
            </a:r>
          </a:p>
          <a:p>
            <a:pPr marL="0" indent="0">
              <a:buNone/>
            </a:pPr>
            <a:r>
              <a:rPr lang="hu-HU" dirty="0"/>
              <a:t>	Basic </a:t>
            </a:r>
            <a:r>
              <a:rPr lang="hu-HU" dirty="0" err="1"/>
              <a:t>research</a:t>
            </a:r>
            <a:endParaRPr lang="hu-HU" dirty="0"/>
          </a:p>
          <a:p>
            <a:pPr marL="0" indent="0">
              <a:buNone/>
            </a:pPr>
            <a:r>
              <a:rPr lang="hu-HU" dirty="0"/>
              <a:t>	</a:t>
            </a:r>
            <a:r>
              <a:rPr lang="hu-HU" dirty="0" err="1">
                <a:solidFill>
                  <a:srgbClr val="0070C0"/>
                </a:solidFill>
              </a:rPr>
              <a:t>Search</a:t>
            </a:r>
            <a:r>
              <a:rPr lang="hu-HU" dirty="0">
                <a:solidFill>
                  <a:srgbClr val="0070C0"/>
                </a:solidFill>
              </a:rPr>
              <a:t> </a:t>
            </a:r>
            <a:r>
              <a:rPr lang="hu-HU" dirty="0" err="1">
                <a:solidFill>
                  <a:srgbClr val="0070C0"/>
                </a:solidFill>
              </a:rPr>
              <a:t>for</a:t>
            </a:r>
            <a:r>
              <a:rPr lang="hu-HU" dirty="0">
                <a:solidFill>
                  <a:srgbClr val="0070C0"/>
                </a:solidFill>
              </a:rPr>
              <a:t> U in </a:t>
            </a:r>
            <a:r>
              <a:rPr lang="hu-HU" dirty="0" err="1">
                <a:solidFill>
                  <a:srgbClr val="0070C0"/>
                </a:solidFill>
              </a:rPr>
              <a:t>coal-mines</a:t>
            </a:r>
            <a:endParaRPr lang="hu-HU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hu-HU" dirty="0">
                <a:solidFill>
                  <a:srgbClr val="0070C0"/>
                </a:solidFill>
              </a:rPr>
              <a:t>	Health </a:t>
            </a:r>
            <a:r>
              <a:rPr lang="hu-HU" dirty="0" err="1">
                <a:solidFill>
                  <a:srgbClr val="0070C0"/>
                </a:solidFill>
              </a:rPr>
              <a:t>physics</a:t>
            </a:r>
            <a:endParaRPr lang="hu-HU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hu-HU" sz="800" dirty="0"/>
          </a:p>
          <a:p>
            <a:pPr marL="0" indent="0">
              <a:buNone/>
            </a:pPr>
            <a:endParaRPr lang="hu-HU" sz="800" dirty="0"/>
          </a:p>
          <a:p>
            <a:pPr marL="0" indent="0">
              <a:buNone/>
            </a:pPr>
            <a:r>
              <a:rPr lang="hu-HU" dirty="0">
                <a:solidFill>
                  <a:srgbClr val="00B050"/>
                </a:solidFill>
              </a:rPr>
              <a:t>1957: International </a:t>
            </a:r>
            <a:r>
              <a:rPr lang="hu-HU" dirty="0" err="1">
                <a:solidFill>
                  <a:srgbClr val="00B050"/>
                </a:solidFill>
              </a:rPr>
              <a:t>Atomic</a:t>
            </a:r>
            <a:r>
              <a:rPr lang="hu-HU" dirty="0">
                <a:solidFill>
                  <a:srgbClr val="00B050"/>
                </a:solidFill>
              </a:rPr>
              <a:t> </a:t>
            </a:r>
            <a:r>
              <a:rPr lang="hu-HU" dirty="0" err="1">
                <a:solidFill>
                  <a:srgbClr val="00B050"/>
                </a:solidFill>
              </a:rPr>
              <a:t>Energy</a:t>
            </a:r>
            <a:r>
              <a:rPr lang="hu-HU" dirty="0">
                <a:solidFill>
                  <a:srgbClr val="00B050"/>
                </a:solidFill>
              </a:rPr>
              <a:t> </a:t>
            </a:r>
            <a:r>
              <a:rPr lang="hu-HU" dirty="0" err="1">
                <a:solidFill>
                  <a:srgbClr val="00B050"/>
                </a:solidFill>
              </a:rPr>
              <a:t>Agency</a:t>
            </a:r>
            <a:endParaRPr lang="hu-HU" dirty="0">
              <a:solidFill>
                <a:srgbClr val="00B050"/>
              </a:solidFill>
            </a:endParaRPr>
          </a:p>
          <a:p>
            <a:pPr marL="0" indent="0">
              <a:buNone/>
            </a:pPr>
            <a:r>
              <a:rPr lang="hu-HU" dirty="0">
                <a:solidFill>
                  <a:srgbClr val="00B050"/>
                </a:solidFill>
              </a:rPr>
              <a:t>	</a:t>
            </a:r>
            <a:r>
              <a:rPr lang="hu-HU" dirty="0" err="1">
                <a:solidFill>
                  <a:srgbClr val="00B050"/>
                </a:solidFill>
              </a:rPr>
              <a:t>Peaceful</a:t>
            </a:r>
            <a:r>
              <a:rPr lang="hu-HU" dirty="0">
                <a:solidFill>
                  <a:srgbClr val="00B050"/>
                </a:solidFill>
              </a:rPr>
              <a:t> </a:t>
            </a:r>
            <a:r>
              <a:rPr lang="hu-HU" dirty="0" err="1">
                <a:solidFill>
                  <a:srgbClr val="00B050"/>
                </a:solidFill>
              </a:rPr>
              <a:t>purposes</a:t>
            </a:r>
            <a:r>
              <a:rPr lang="hu-HU" dirty="0">
                <a:solidFill>
                  <a:srgbClr val="00B050"/>
                </a:solidFill>
              </a:rPr>
              <a:t> of </a:t>
            </a:r>
            <a:r>
              <a:rPr lang="hu-HU" dirty="0" err="1">
                <a:solidFill>
                  <a:srgbClr val="00B050"/>
                </a:solidFill>
              </a:rPr>
              <a:t>nuclear</a:t>
            </a:r>
            <a:r>
              <a:rPr lang="hu-HU" dirty="0">
                <a:solidFill>
                  <a:srgbClr val="00B050"/>
                </a:solidFill>
              </a:rPr>
              <a:t> </a:t>
            </a:r>
            <a:r>
              <a:rPr lang="hu-HU" dirty="0" err="1">
                <a:solidFill>
                  <a:srgbClr val="00B050"/>
                </a:solidFill>
              </a:rPr>
              <a:t>energy</a:t>
            </a:r>
            <a:endParaRPr lang="hu-HU" dirty="0">
              <a:solidFill>
                <a:srgbClr val="00B050"/>
              </a:solidFill>
            </a:endParaRP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7254D83E-0776-1D1A-478E-EE5C587BA3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183" t="32369" r="51016" b="29185"/>
          <a:stretch/>
        </p:blipFill>
        <p:spPr bwMode="auto">
          <a:xfrm>
            <a:off x="8158919" y="291505"/>
            <a:ext cx="3565982" cy="287515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68DDFF8D-9439-E99D-C2EF-02B4E71040D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0334" t="23259" r="12500" b="18371"/>
          <a:stretch/>
        </p:blipFill>
        <p:spPr>
          <a:xfrm>
            <a:off x="8298745" y="3413215"/>
            <a:ext cx="2965886" cy="3153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0291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>
            <a:extLst>
              <a:ext uri="{FF2B5EF4-FFF2-40B4-BE49-F238E27FC236}">
                <a16:creationId xmlns:a16="http://schemas.microsoft.com/office/drawing/2014/main" id="{541AE3C8-E321-85A3-52CC-F2483813942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2318" t="62433" r="61960" b="19317"/>
          <a:stretch/>
        </p:blipFill>
        <p:spPr>
          <a:xfrm>
            <a:off x="7077565" y="1652537"/>
            <a:ext cx="4583737" cy="2993018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7A285969-7738-06E4-716E-7396DCCAE1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5312" y="225401"/>
            <a:ext cx="11322996" cy="1325563"/>
          </a:xfrm>
        </p:spPr>
        <p:txBody>
          <a:bodyPr>
            <a:normAutofit/>
          </a:bodyPr>
          <a:lstStyle/>
          <a:p>
            <a:r>
              <a:rPr lang="hu-HU" sz="3600" b="1" dirty="0" err="1">
                <a:solidFill>
                  <a:srgbClr val="0070C0"/>
                </a:solidFill>
              </a:rPr>
              <a:t>Table</a:t>
            </a:r>
            <a:r>
              <a:rPr lang="hu-HU" sz="3600" b="1" dirty="0">
                <a:solidFill>
                  <a:srgbClr val="0070C0"/>
                </a:solidFill>
              </a:rPr>
              <a:t> V.    </a:t>
            </a:r>
            <a:r>
              <a:rPr lang="hu-HU" sz="3600" dirty="0">
                <a:solidFill>
                  <a:srgbClr val="0070C0"/>
                </a:solidFill>
              </a:rPr>
              <a:t>2004: Consistent </a:t>
            </a:r>
            <a:r>
              <a:rPr lang="hu-HU" sz="3600" dirty="0" err="1">
                <a:solidFill>
                  <a:srgbClr val="0070C0"/>
                </a:solidFill>
              </a:rPr>
              <a:t>set</a:t>
            </a:r>
            <a:r>
              <a:rPr lang="hu-HU" sz="3600" dirty="0">
                <a:solidFill>
                  <a:srgbClr val="0070C0"/>
                </a:solidFill>
              </a:rPr>
              <a:t> of </a:t>
            </a:r>
            <a:r>
              <a:rPr lang="hu-HU" sz="3600" dirty="0" err="1">
                <a:solidFill>
                  <a:srgbClr val="0070C0"/>
                </a:solidFill>
              </a:rPr>
              <a:t>nuclear</a:t>
            </a:r>
            <a:r>
              <a:rPr lang="hu-HU" sz="3600" dirty="0">
                <a:solidFill>
                  <a:srgbClr val="0070C0"/>
                </a:solidFill>
              </a:rPr>
              <a:t> </a:t>
            </a:r>
            <a:r>
              <a:rPr lang="hu-HU" sz="3600" dirty="0" err="1">
                <a:solidFill>
                  <a:srgbClr val="0070C0"/>
                </a:solidFill>
              </a:rPr>
              <a:t>rms</a:t>
            </a:r>
            <a:r>
              <a:rPr lang="hu-HU" sz="3600" dirty="0">
                <a:solidFill>
                  <a:srgbClr val="0070C0"/>
                </a:solidFill>
              </a:rPr>
              <a:t> </a:t>
            </a:r>
            <a:r>
              <a:rPr lang="hu-HU" sz="3600" dirty="0" err="1">
                <a:solidFill>
                  <a:srgbClr val="0070C0"/>
                </a:solidFill>
              </a:rPr>
              <a:t>charge</a:t>
            </a:r>
            <a:r>
              <a:rPr lang="hu-HU" sz="3600" dirty="0">
                <a:solidFill>
                  <a:srgbClr val="0070C0"/>
                </a:solidFill>
              </a:rPr>
              <a:t> </a:t>
            </a:r>
            <a:r>
              <a:rPr lang="hu-HU" sz="3600" dirty="0" err="1">
                <a:solidFill>
                  <a:srgbClr val="0070C0"/>
                </a:solidFill>
              </a:rPr>
              <a:t>radii</a:t>
            </a:r>
            <a:r>
              <a:rPr lang="hu-HU" sz="3600" dirty="0">
                <a:solidFill>
                  <a:srgbClr val="0070C0"/>
                </a:solidFill>
              </a:rPr>
              <a:t> </a:t>
            </a:r>
            <a:r>
              <a:rPr lang="hu-HU" dirty="0">
                <a:solidFill>
                  <a:srgbClr val="0070C0"/>
                </a:solidFill>
              </a:rPr>
              <a:t>			   </a:t>
            </a:r>
            <a:r>
              <a:rPr lang="hu-HU" sz="3200" dirty="0">
                <a:solidFill>
                  <a:srgbClr val="0070C0"/>
                </a:solidFill>
              </a:rPr>
              <a:t>(</a:t>
            </a:r>
            <a:r>
              <a:rPr lang="hu-HU" sz="3200" dirty="0" err="1">
                <a:solidFill>
                  <a:srgbClr val="0070C0"/>
                </a:solidFill>
              </a:rPr>
              <a:t>Atomic</a:t>
            </a:r>
            <a:r>
              <a:rPr lang="hu-HU" sz="3200" dirty="0">
                <a:solidFill>
                  <a:srgbClr val="0070C0"/>
                </a:solidFill>
              </a:rPr>
              <a:t> Data and Nuclear Data </a:t>
            </a:r>
            <a:r>
              <a:rPr lang="hu-HU" sz="3200" dirty="0" err="1">
                <a:solidFill>
                  <a:srgbClr val="0070C0"/>
                </a:solidFill>
              </a:rPr>
              <a:t>Tables</a:t>
            </a:r>
            <a:r>
              <a:rPr lang="hu-HU" sz="3200" dirty="0">
                <a:solidFill>
                  <a:srgbClr val="0070C0"/>
                </a:solidFill>
              </a:rPr>
              <a:t>, </a:t>
            </a:r>
            <a:r>
              <a:rPr lang="hu-HU" sz="3200" b="1" dirty="0">
                <a:solidFill>
                  <a:srgbClr val="0070C0"/>
                </a:solidFill>
              </a:rPr>
              <a:t>87</a:t>
            </a:r>
            <a:r>
              <a:rPr lang="hu-HU" sz="3200" dirty="0">
                <a:solidFill>
                  <a:srgbClr val="0070C0"/>
                </a:solidFill>
              </a:rPr>
              <a:t>, 185)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A1934F48-DDE4-4368-DD73-20BDE026E3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5312" y="1809344"/>
            <a:ext cx="6558603" cy="4630367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hu-HU" sz="3200" dirty="0" err="1">
                <a:solidFill>
                  <a:srgbClr val="0070C0"/>
                </a:solidFill>
              </a:rPr>
              <a:t>Measured</a:t>
            </a:r>
            <a:r>
              <a:rPr lang="hu-HU" sz="3200" dirty="0">
                <a:solidFill>
                  <a:srgbClr val="0070C0"/>
                </a:solidFill>
              </a:rPr>
              <a:t> </a:t>
            </a:r>
            <a:r>
              <a:rPr lang="hu-HU" sz="3200" dirty="0" err="1">
                <a:solidFill>
                  <a:srgbClr val="0070C0"/>
                </a:solidFill>
              </a:rPr>
              <a:t>differences</a:t>
            </a:r>
            <a:r>
              <a:rPr lang="hu-HU" sz="3200" dirty="0">
                <a:solidFill>
                  <a:srgbClr val="0070C0"/>
                </a:solidFill>
              </a:rPr>
              <a:t> </a:t>
            </a:r>
            <a:r>
              <a:rPr lang="hu-HU" sz="3200" dirty="0" err="1">
                <a:solidFill>
                  <a:srgbClr val="0070C0"/>
                </a:solidFill>
              </a:rPr>
              <a:t>used</a:t>
            </a:r>
            <a:r>
              <a:rPr lang="hu-HU" sz="3200" dirty="0">
                <a:solidFill>
                  <a:srgbClr val="0070C0"/>
                </a:solidFill>
              </a:rPr>
              <a:t> </a:t>
            </a:r>
            <a:r>
              <a:rPr lang="hu-HU" sz="3200" dirty="0" err="1">
                <a:solidFill>
                  <a:srgbClr val="0070C0"/>
                </a:solidFill>
              </a:rPr>
              <a:t>for</a:t>
            </a:r>
            <a:r>
              <a:rPr lang="hu-HU" sz="3200" dirty="0">
                <a:solidFill>
                  <a:srgbClr val="0070C0"/>
                </a:solidFill>
              </a:rPr>
              <a:t> </a:t>
            </a:r>
            <a:r>
              <a:rPr lang="hu-HU" sz="3200" dirty="0" err="1">
                <a:solidFill>
                  <a:srgbClr val="0070C0"/>
                </a:solidFill>
              </a:rPr>
              <a:t>constraint</a:t>
            </a:r>
            <a:r>
              <a:rPr lang="hu-HU" sz="3200" dirty="0">
                <a:solidFill>
                  <a:srgbClr val="0070C0"/>
                </a:solidFill>
              </a:rPr>
              <a:t> by </a:t>
            </a:r>
            <a:r>
              <a:rPr lang="hu-HU" sz="3200" dirty="0" err="1">
                <a:solidFill>
                  <a:srgbClr val="0070C0"/>
                </a:solidFill>
              </a:rPr>
              <a:t>least</a:t>
            </a:r>
            <a:r>
              <a:rPr lang="hu-HU" sz="3200" dirty="0">
                <a:solidFill>
                  <a:srgbClr val="0070C0"/>
                </a:solidFill>
              </a:rPr>
              <a:t> </a:t>
            </a:r>
            <a:r>
              <a:rPr lang="hu-HU" sz="3200" dirty="0" err="1">
                <a:solidFill>
                  <a:srgbClr val="0070C0"/>
                </a:solidFill>
              </a:rPr>
              <a:t>squares</a:t>
            </a:r>
            <a:r>
              <a:rPr lang="hu-HU" sz="3200" dirty="0">
                <a:solidFill>
                  <a:srgbClr val="0070C0"/>
                </a:solidFill>
              </a:rPr>
              <a:t>;</a:t>
            </a:r>
            <a:br>
              <a:rPr lang="hu-HU" sz="3200" dirty="0">
                <a:solidFill>
                  <a:srgbClr val="0070C0"/>
                </a:solidFill>
              </a:rPr>
            </a:br>
            <a:endParaRPr lang="hu-HU" sz="800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hu-HU" sz="900" dirty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hu-HU" sz="3200" dirty="0" err="1">
                <a:solidFill>
                  <a:srgbClr val="0070C0"/>
                </a:solidFill>
              </a:rPr>
              <a:t>Redundancy</a:t>
            </a:r>
            <a:r>
              <a:rPr lang="hu-HU" sz="3200" dirty="0">
                <a:solidFill>
                  <a:srgbClr val="0070C0"/>
                </a:solidFill>
              </a:rPr>
              <a:t> </a:t>
            </a:r>
            <a:r>
              <a:rPr lang="hu-HU" sz="3200" dirty="0" err="1">
                <a:solidFill>
                  <a:srgbClr val="0070C0"/>
                </a:solidFill>
              </a:rPr>
              <a:t>improves</a:t>
            </a:r>
            <a:r>
              <a:rPr lang="hu-HU" sz="3200" dirty="0">
                <a:solidFill>
                  <a:srgbClr val="0070C0"/>
                </a:solidFill>
              </a:rPr>
              <a:t> </a:t>
            </a:r>
            <a:r>
              <a:rPr lang="hu-HU" sz="3200" dirty="0" err="1">
                <a:solidFill>
                  <a:srgbClr val="0070C0"/>
                </a:solidFill>
              </a:rPr>
              <a:t>accuracy</a:t>
            </a:r>
            <a:r>
              <a:rPr lang="hu-HU" sz="3200" dirty="0">
                <a:solidFill>
                  <a:srgbClr val="0070C0"/>
                </a:solidFill>
              </a:rPr>
              <a:t>:</a:t>
            </a:r>
          </a:p>
          <a:p>
            <a:pPr marL="0" indent="0">
              <a:buNone/>
            </a:pPr>
            <a:endParaRPr lang="hu-HU" sz="900" dirty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hu-HU" sz="900" dirty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hu-HU" sz="3200" b="1" dirty="0">
                <a:solidFill>
                  <a:srgbClr val="C00000"/>
                </a:solidFill>
              </a:rPr>
              <a:t>Output </a:t>
            </a:r>
            <a:r>
              <a:rPr lang="hu-HU" sz="3200" b="1" dirty="0" err="1">
                <a:solidFill>
                  <a:srgbClr val="C00000"/>
                </a:solidFill>
              </a:rPr>
              <a:t>errors</a:t>
            </a:r>
            <a:r>
              <a:rPr lang="hu-HU" sz="3200" b="1" dirty="0">
                <a:solidFill>
                  <a:srgbClr val="C00000"/>
                </a:solidFill>
              </a:rPr>
              <a:t> </a:t>
            </a:r>
            <a:r>
              <a:rPr lang="hu-HU" sz="3200" b="1" dirty="0" err="1">
                <a:solidFill>
                  <a:srgbClr val="C00000"/>
                </a:solidFill>
              </a:rPr>
              <a:t>are</a:t>
            </a:r>
            <a:r>
              <a:rPr lang="hu-HU" sz="3200" b="1" dirty="0">
                <a:solidFill>
                  <a:srgbClr val="C00000"/>
                </a:solidFill>
              </a:rPr>
              <a:t> less </a:t>
            </a:r>
            <a:r>
              <a:rPr lang="hu-HU" sz="3200" b="1" dirty="0" err="1">
                <a:solidFill>
                  <a:srgbClr val="C00000"/>
                </a:solidFill>
              </a:rPr>
              <a:t>than</a:t>
            </a:r>
            <a:r>
              <a:rPr lang="hu-HU" sz="3200" b="1" dirty="0">
                <a:solidFill>
                  <a:srgbClr val="C00000"/>
                </a:solidFill>
              </a:rPr>
              <a:t> input!</a:t>
            </a:r>
          </a:p>
          <a:p>
            <a:pPr marL="0" indent="0">
              <a:buNone/>
            </a:pPr>
            <a:endParaRPr lang="hu-HU" sz="800" b="1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hu-HU" sz="800" b="1" dirty="0">
              <a:solidFill>
                <a:srgbClr val="0070C0"/>
              </a:solidFill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hu-HU" sz="3200" dirty="0">
                <a:solidFill>
                  <a:srgbClr val="0070C0"/>
                </a:solidFill>
              </a:rPr>
              <a:t>The </a:t>
            </a:r>
            <a:r>
              <a:rPr lang="hu-HU" sz="3200" dirty="0" err="1">
                <a:solidFill>
                  <a:srgbClr val="0070C0"/>
                </a:solidFill>
              </a:rPr>
              <a:t>least</a:t>
            </a:r>
            <a:r>
              <a:rPr lang="hu-HU" sz="3200" dirty="0">
                <a:solidFill>
                  <a:srgbClr val="0070C0"/>
                </a:solidFill>
              </a:rPr>
              <a:t> </a:t>
            </a:r>
            <a:r>
              <a:rPr lang="hu-HU" sz="3200" dirty="0" err="1">
                <a:solidFill>
                  <a:srgbClr val="0070C0"/>
                </a:solidFill>
              </a:rPr>
              <a:t>precise</a:t>
            </a:r>
            <a:r>
              <a:rPr lang="hu-HU" sz="3200" dirty="0">
                <a:solidFill>
                  <a:srgbClr val="0070C0"/>
                </a:solidFill>
              </a:rPr>
              <a:t> </a:t>
            </a:r>
            <a:r>
              <a:rPr lang="hu-HU" sz="3200" dirty="0" err="1">
                <a:solidFill>
                  <a:srgbClr val="0070C0"/>
                </a:solidFill>
              </a:rPr>
              <a:t>value</a:t>
            </a:r>
            <a:r>
              <a:rPr lang="hu-HU" sz="3200" dirty="0">
                <a:solidFill>
                  <a:srgbClr val="0070C0"/>
                </a:solidFill>
              </a:rPr>
              <a:t> </a:t>
            </a:r>
            <a:r>
              <a:rPr lang="hu-HU" sz="3200" dirty="0" err="1">
                <a:solidFill>
                  <a:srgbClr val="0070C0"/>
                </a:solidFill>
              </a:rPr>
              <a:t>benefits</a:t>
            </a:r>
            <a:r>
              <a:rPr lang="hu-HU" sz="3200" dirty="0">
                <a:solidFill>
                  <a:srgbClr val="0070C0"/>
                </a:solidFill>
              </a:rPr>
              <a:t>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hu-HU" sz="3200" dirty="0">
                <a:solidFill>
                  <a:srgbClr val="0070C0"/>
                </a:solidFill>
              </a:rPr>
              <a:t>         most of the </a:t>
            </a:r>
            <a:r>
              <a:rPr lang="hu-HU" sz="3200" dirty="0" err="1">
                <a:solidFill>
                  <a:srgbClr val="0070C0"/>
                </a:solidFill>
              </a:rPr>
              <a:t>constraint</a:t>
            </a:r>
            <a:r>
              <a:rPr lang="hu-HU" sz="3200" dirty="0">
                <a:solidFill>
                  <a:srgbClr val="0070C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200615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>
            <a:extLst>
              <a:ext uri="{FF2B5EF4-FFF2-40B4-BE49-F238E27FC236}">
                <a16:creationId xmlns:a16="http://schemas.microsoft.com/office/drawing/2014/main" id="{FC366D28-1DBF-7F29-D70E-088AFEA0D6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5194" y="286101"/>
            <a:ext cx="375197" cy="599116"/>
          </a:xfrm>
        </p:spPr>
        <p:txBody>
          <a:bodyPr/>
          <a:lstStyle/>
          <a:p>
            <a:pPr marL="0" indent="0">
              <a:buNone/>
            </a:pPr>
            <a:r>
              <a:rPr lang="hu-HU" dirty="0"/>
              <a:t>.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C2A85630-1882-2B10-15AF-53F90F4AEFA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0431" t="27801" r="26275" b="19317"/>
          <a:stretch/>
        </p:blipFill>
        <p:spPr>
          <a:xfrm>
            <a:off x="289655" y="198141"/>
            <a:ext cx="11577151" cy="6461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0391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>
            <a:extLst>
              <a:ext uri="{FF2B5EF4-FFF2-40B4-BE49-F238E27FC236}">
                <a16:creationId xmlns:a16="http://schemas.microsoft.com/office/drawing/2014/main" id="{30AC997E-1CB8-EAC5-F772-46C984CCE4A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665" t="17873" r="10000" b="57730"/>
          <a:stretch/>
        </p:blipFill>
        <p:spPr>
          <a:xfrm>
            <a:off x="283723" y="418288"/>
            <a:ext cx="11624553" cy="2256817"/>
          </a:xfrm>
          <a:prstGeom prst="rect">
            <a:avLst/>
          </a:prstGeom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F07C8948-7334-2148-F95E-45367F3FD3D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3824" t="19092" r="12460" b="41556"/>
          <a:stretch/>
        </p:blipFill>
        <p:spPr>
          <a:xfrm>
            <a:off x="400877" y="2923583"/>
            <a:ext cx="11390243" cy="3710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1206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>
            <a:extLst>
              <a:ext uri="{FF2B5EF4-FFF2-40B4-BE49-F238E27FC236}">
                <a16:creationId xmlns:a16="http://schemas.microsoft.com/office/drawing/2014/main" id="{9DA83504-B394-EA22-5EFA-8FD2C503B8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0417" y="592619"/>
            <a:ext cx="11031166" cy="5866548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hu-HU" sz="6000" i="1" dirty="0">
                <a:solidFill>
                  <a:srgbClr val="00B050"/>
                </a:solidFill>
              </a:rPr>
              <a:t>2005: Nobel Peace Prize!</a:t>
            </a:r>
          </a:p>
          <a:p>
            <a:pPr marL="0" indent="0" algn="ctr">
              <a:buNone/>
            </a:pPr>
            <a:endParaRPr lang="hu-HU" sz="3200" i="1" dirty="0">
              <a:solidFill>
                <a:srgbClr val="00B050"/>
              </a:solidFill>
            </a:endParaRPr>
          </a:p>
          <a:p>
            <a:pPr marL="0" indent="0" algn="ctr">
              <a:buNone/>
            </a:pPr>
            <a:r>
              <a:rPr lang="hu-HU" sz="5400" i="1" dirty="0">
                <a:solidFill>
                  <a:srgbClr val="00B050"/>
                </a:solidFill>
              </a:rPr>
              <a:t>International </a:t>
            </a:r>
            <a:r>
              <a:rPr lang="hu-HU" sz="5400" i="1" dirty="0" err="1">
                <a:solidFill>
                  <a:srgbClr val="00B050"/>
                </a:solidFill>
              </a:rPr>
              <a:t>Atomic</a:t>
            </a:r>
            <a:r>
              <a:rPr lang="hu-HU" sz="5400" i="1" dirty="0">
                <a:solidFill>
                  <a:srgbClr val="00B050"/>
                </a:solidFill>
              </a:rPr>
              <a:t> </a:t>
            </a:r>
            <a:r>
              <a:rPr lang="hu-HU" sz="5400" i="1" dirty="0" err="1">
                <a:solidFill>
                  <a:srgbClr val="00B050"/>
                </a:solidFill>
              </a:rPr>
              <a:t>Energy</a:t>
            </a:r>
            <a:r>
              <a:rPr lang="hu-HU" sz="5400" i="1" dirty="0">
                <a:solidFill>
                  <a:srgbClr val="00B050"/>
                </a:solidFill>
              </a:rPr>
              <a:t> </a:t>
            </a:r>
            <a:r>
              <a:rPr lang="hu-HU" sz="5400" i="1" dirty="0" err="1">
                <a:solidFill>
                  <a:srgbClr val="00B050"/>
                </a:solidFill>
              </a:rPr>
              <a:t>Agency</a:t>
            </a:r>
            <a:r>
              <a:rPr lang="hu-HU" sz="5400" i="1" dirty="0">
                <a:solidFill>
                  <a:srgbClr val="00B050"/>
                </a:solidFill>
              </a:rPr>
              <a:t> </a:t>
            </a:r>
          </a:p>
          <a:p>
            <a:pPr marL="0" indent="0" algn="ctr">
              <a:buNone/>
            </a:pPr>
            <a:endParaRPr lang="hu-HU" sz="1600" i="1" dirty="0">
              <a:solidFill>
                <a:srgbClr val="00B050"/>
              </a:solidFill>
            </a:endParaRPr>
          </a:p>
          <a:p>
            <a:pPr marL="0" indent="0" algn="ctr">
              <a:buNone/>
            </a:pPr>
            <a:r>
              <a:rPr lang="hu-HU" sz="4000" i="1" dirty="0">
                <a:solidFill>
                  <a:srgbClr val="00B050"/>
                </a:solidFill>
              </a:rPr>
              <a:t>and</a:t>
            </a:r>
            <a:r>
              <a:rPr lang="hu-HU" sz="4300" i="1" dirty="0">
                <a:solidFill>
                  <a:srgbClr val="00B050"/>
                </a:solidFill>
              </a:rPr>
              <a:t> </a:t>
            </a:r>
          </a:p>
          <a:p>
            <a:pPr marL="0" indent="0" algn="ctr">
              <a:buNone/>
            </a:pPr>
            <a:endParaRPr lang="hu-HU" sz="1600" dirty="0">
              <a:solidFill>
                <a:srgbClr val="00B050"/>
              </a:solidFill>
            </a:endParaRPr>
          </a:p>
          <a:p>
            <a:pPr marL="0" indent="0" algn="ctr">
              <a:buNone/>
            </a:pPr>
            <a:r>
              <a:rPr lang="hu-HU" sz="5400" i="1" dirty="0">
                <a:solidFill>
                  <a:srgbClr val="00B050"/>
                </a:solidFill>
              </a:rPr>
              <a:t>Mohamed </a:t>
            </a:r>
            <a:r>
              <a:rPr lang="hu-HU" sz="5400" i="1" dirty="0" err="1">
                <a:solidFill>
                  <a:srgbClr val="00B050"/>
                </a:solidFill>
              </a:rPr>
              <a:t>ElBaradei</a:t>
            </a:r>
            <a:endParaRPr lang="hu-HU" sz="5400" i="1" dirty="0">
              <a:solidFill>
                <a:srgbClr val="00B050"/>
              </a:solidFill>
            </a:endParaRPr>
          </a:p>
          <a:p>
            <a:pPr marL="0" indent="0" algn="ctr">
              <a:buNone/>
            </a:pPr>
            <a:endParaRPr lang="hu-HU" i="1" dirty="0">
              <a:solidFill>
                <a:srgbClr val="00B050"/>
              </a:solidFill>
            </a:endParaRPr>
          </a:p>
          <a:p>
            <a:pPr marL="0" indent="0"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hu-HU" sz="7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Congratulations</a:t>
            </a:r>
            <a:r>
              <a:rPr lang="hu-HU" sz="7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9997206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D2B987E-DDFC-D36A-10BB-B260F2888C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298" y="374854"/>
            <a:ext cx="11079804" cy="1308032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hu-HU" sz="3600" dirty="0">
                <a:solidFill>
                  <a:srgbClr val="0070C0"/>
                </a:solidFill>
              </a:rPr>
              <a:t>2007: </a:t>
            </a:r>
            <a:r>
              <a:rPr lang="hu-HU" sz="3600" dirty="0" err="1">
                <a:solidFill>
                  <a:srgbClr val="0070C0"/>
                </a:solidFill>
              </a:rPr>
              <a:t>Moments</a:t>
            </a:r>
            <a:r>
              <a:rPr lang="hu-HU" sz="3600" dirty="0">
                <a:solidFill>
                  <a:srgbClr val="0070C0"/>
                </a:solidFill>
              </a:rPr>
              <a:t> of the 2p-Fermi </a:t>
            </a:r>
            <a:r>
              <a:rPr lang="hu-HU" sz="3600" dirty="0" err="1">
                <a:solidFill>
                  <a:srgbClr val="0070C0"/>
                </a:solidFill>
              </a:rPr>
              <a:t>charge</a:t>
            </a:r>
            <a:r>
              <a:rPr lang="hu-HU" sz="3600" dirty="0">
                <a:solidFill>
                  <a:srgbClr val="0070C0"/>
                </a:solidFill>
              </a:rPr>
              <a:t> distribution</a:t>
            </a:r>
            <a:br>
              <a:rPr lang="hu-HU" sz="3600" dirty="0">
                <a:solidFill>
                  <a:srgbClr val="0070C0"/>
                </a:solidFill>
              </a:rPr>
            </a:br>
            <a:br>
              <a:rPr lang="hu-HU" sz="800" dirty="0">
                <a:solidFill>
                  <a:srgbClr val="0070C0"/>
                </a:solidFill>
              </a:rPr>
            </a:br>
            <a:r>
              <a:rPr lang="hu-HU" sz="800" dirty="0">
                <a:solidFill>
                  <a:srgbClr val="0070C0"/>
                </a:solidFill>
              </a:rPr>
              <a:t>		</a:t>
            </a:r>
            <a:r>
              <a:rPr lang="hu-HU" sz="3200" dirty="0">
                <a:solidFill>
                  <a:srgbClr val="0070C0"/>
                </a:solidFill>
              </a:rPr>
              <a:t>(</a:t>
            </a:r>
            <a:r>
              <a:rPr lang="hu-HU" sz="3200" dirty="0" err="1">
                <a:solidFill>
                  <a:srgbClr val="0070C0"/>
                </a:solidFill>
              </a:rPr>
              <a:t>Acta</a:t>
            </a:r>
            <a:r>
              <a:rPr lang="hu-HU" sz="3200" dirty="0">
                <a:solidFill>
                  <a:srgbClr val="0070C0"/>
                </a:solidFill>
              </a:rPr>
              <a:t> </a:t>
            </a:r>
            <a:r>
              <a:rPr lang="hu-HU" sz="3200" dirty="0" err="1">
                <a:solidFill>
                  <a:srgbClr val="0070C0"/>
                </a:solidFill>
              </a:rPr>
              <a:t>Phys</a:t>
            </a:r>
            <a:r>
              <a:rPr lang="hu-HU" sz="3200" dirty="0">
                <a:solidFill>
                  <a:srgbClr val="0070C0"/>
                </a:solidFill>
              </a:rPr>
              <a:t>. </a:t>
            </a:r>
            <a:r>
              <a:rPr lang="hu-HU" sz="3200" dirty="0" err="1">
                <a:solidFill>
                  <a:srgbClr val="0070C0"/>
                </a:solidFill>
              </a:rPr>
              <a:t>Deb</a:t>
            </a:r>
            <a:r>
              <a:rPr lang="hu-HU" sz="3200" dirty="0">
                <a:solidFill>
                  <a:srgbClr val="0070C0"/>
                </a:solidFill>
              </a:rPr>
              <a:t>., </a:t>
            </a:r>
            <a:r>
              <a:rPr lang="hu-HU" sz="3200" b="1" dirty="0">
                <a:solidFill>
                  <a:srgbClr val="0070C0"/>
                </a:solidFill>
              </a:rPr>
              <a:t>41,</a:t>
            </a:r>
            <a:r>
              <a:rPr lang="hu-HU" sz="3200" dirty="0">
                <a:solidFill>
                  <a:srgbClr val="0070C0"/>
                </a:solidFill>
              </a:rPr>
              <a:t> 59)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CCC2C491-03C3-08D4-4607-A6FDB6E270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9302" y="2170716"/>
            <a:ext cx="10972800" cy="395771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sz="3200" dirty="0" err="1">
                <a:solidFill>
                  <a:srgbClr val="0070C0"/>
                </a:solidFill>
              </a:rPr>
              <a:t>Moments</a:t>
            </a:r>
            <a:r>
              <a:rPr lang="hu-HU" sz="3200" dirty="0">
                <a:solidFill>
                  <a:srgbClr val="0070C0"/>
                </a:solidFill>
              </a:rPr>
              <a:t>  </a:t>
            </a:r>
            <a:r>
              <a:rPr lang="hu-HU" sz="3200" i="1" dirty="0">
                <a:solidFill>
                  <a:srgbClr val="0070C0"/>
                </a:solidFill>
              </a:rPr>
              <a:t>&lt;</a:t>
            </a:r>
            <a:r>
              <a:rPr lang="hu-HU" sz="3200" i="1" dirty="0" err="1">
                <a:solidFill>
                  <a:srgbClr val="0070C0"/>
                </a:solidFill>
              </a:rPr>
              <a:t>r</a:t>
            </a:r>
            <a:r>
              <a:rPr lang="hu-HU" sz="3200" i="1" baseline="30000" dirty="0" err="1">
                <a:solidFill>
                  <a:srgbClr val="0070C0"/>
                </a:solidFill>
              </a:rPr>
              <a:t>m</a:t>
            </a:r>
            <a:r>
              <a:rPr lang="hu-HU" sz="3200" i="1" dirty="0">
                <a:solidFill>
                  <a:srgbClr val="0070C0"/>
                </a:solidFill>
              </a:rPr>
              <a:t>&gt;  </a:t>
            </a:r>
            <a:r>
              <a:rPr lang="hu-HU" sz="3200" dirty="0">
                <a:solidFill>
                  <a:srgbClr val="0070C0"/>
                </a:solidFill>
              </a:rPr>
              <a:t>and </a:t>
            </a:r>
            <a:r>
              <a:rPr lang="hu-HU" sz="3200" dirty="0" err="1">
                <a:solidFill>
                  <a:srgbClr val="0070C0"/>
                </a:solidFill>
              </a:rPr>
              <a:t>isotopic</a:t>
            </a:r>
            <a:r>
              <a:rPr lang="hu-HU" sz="3200" dirty="0">
                <a:solidFill>
                  <a:srgbClr val="0070C0"/>
                </a:solidFill>
              </a:rPr>
              <a:t> </a:t>
            </a:r>
            <a:r>
              <a:rPr lang="hu-HU" sz="3200" dirty="0" err="1">
                <a:solidFill>
                  <a:srgbClr val="0070C0"/>
                </a:solidFill>
              </a:rPr>
              <a:t>differences</a:t>
            </a:r>
            <a:r>
              <a:rPr lang="hu-HU" sz="3200" dirty="0">
                <a:solidFill>
                  <a:srgbClr val="0070C0"/>
                </a:solidFill>
              </a:rPr>
              <a:t> </a:t>
            </a:r>
            <a:r>
              <a:rPr lang="hu-HU" sz="3200" i="1" dirty="0">
                <a:solidFill>
                  <a:srgbClr val="0070C0"/>
                </a:solidFill>
                <a:sym typeface="Symbol" panose="05050102010706020507" pitchFamily="18" charset="2"/>
              </a:rPr>
              <a:t></a:t>
            </a:r>
            <a:r>
              <a:rPr lang="hu-HU" sz="3200" i="1" dirty="0">
                <a:solidFill>
                  <a:srgbClr val="0070C0"/>
                </a:solidFill>
              </a:rPr>
              <a:t>&lt;</a:t>
            </a:r>
            <a:r>
              <a:rPr lang="hu-HU" sz="3200" i="1" dirty="0" err="1">
                <a:solidFill>
                  <a:srgbClr val="0070C0"/>
                </a:solidFill>
              </a:rPr>
              <a:t>r</a:t>
            </a:r>
            <a:r>
              <a:rPr lang="hu-HU" sz="3200" i="1" baseline="30000" dirty="0" err="1">
                <a:solidFill>
                  <a:srgbClr val="0070C0"/>
                </a:solidFill>
              </a:rPr>
              <a:t>m</a:t>
            </a:r>
            <a:r>
              <a:rPr lang="hu-HU" sz="3200" i="1" dirty="0">
                <a:solidFill>
                  <a:srgbClr val="0070C0"/>
                </a:solidFill>
              </a:rPr>
              <a:t>&gt; </a:t>
            </a:r>
            <a:r>
              <a:rPr lang="hu-HU" sz="3200" dirty="0" err="1">
                <a:solidFill>
                  <a:srgbClr val="0070C0"/>
                </a:solidFill>
              </a:rPr>
              <a:t>for</a:t>
            </a:r>
            <a:r>
              <a:rPr lang="hu-HU" sz="3200" dirty="0">
                <a:solidFill>
                  <a:srgbClr val="0070C0"/>
                </a:solidFill>
              </a:rPr>
              <a:t>  </a:t>
            </a:r>
            <a:r>
              <a:rPr lang="hu-HU" sz="3200" i="1" dirty="0">
                <a:solidFill>
                  <a:srgbClr val="0070C0"/>
                </a:solidFill>
              </a:rPr>
              <a:t>m</a:t>
            </a:r>
            <a:r>
              <a:rPr lang="hu-HU" sz="3200" dirty="0">
                <a:solidFill>
                  <a:srgbClr val="0070C0"/>
                </a:solidFill>
              </a:rPr>
              <a:t> = 1 to 10</a:t>
            </a:r>
            <a:endParaRPr lang="hu-HU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hu-HU" sz="800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hu-HU" sz="800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hu-HU" sz="3200" dirty="0" err="1">
                <a:solidFill>
                  <a:srgbClr val="0070C0"/>
                </a:solidFill>
              </a:rPr>
              <a:t>Diffusity</a:t>
            </a:r>
            <a:r>
              <a:rPr lang="hu-HU" sz="3200" dirty="0">
                <a:solidFill>
                  <a:srgbClr val="0070C0"/>
                </a:solidFill>
              </a:rPr>
              <a:t>  </a:t>
            </a:r>
            <a:r>
              <a:rPr lang="hu-HU" sz="3200" b="1" i="1" dirty="0">
                <a:solidFill>
                  <a:srgbClr val="0070C0"/>
                </a:solidFill>
              </a:rPr>
              <a:t>a  </a:t>
            </a:r>
            <a:r>
              <a:rPr lang="hu-HU" sz="3200" dirty="0" err="1">
                <a:solidFill>
                  <a:srgbClr val="0070C0"/>
                </a:solidFill>
              </a:rPr>
              <a:t>assumed</a:t>
            </a:r>
            <a:r>
              <a:rPr lang="hu-HU" sz="3200" dirty="0">
                <a:solidFill>
                  <a:srgbClr val="0070C0"/>
                </a:solidFill>
              </a:rPr>
              <a:t> to be constant.</a:t>
            </a:r>
          </a:p>
          <a:p>
            <a:pPr marL="0" indent="0">
              <a:buNone/>
            </a:pPr>
            <a:endParaRPr lang="hu-HU" sz="800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hu-HU" sz="800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hu-HU" sz="3200" b="1" i="1" dirty="0">
                <a:solidFill>
                  <a:srgbClr val="0070C0"/>
                </a:solidFill>
                <a:sym typeface="Symbol" panose="05050102010706020507" pitchFamily="18" charset="2"/>
              </a:rPr>
              <a:t></a:t>
            </a:r>
            <a:r>
              <a:rPr lang="hu-HU" sz="3200" b="1" i="1" dirty="0">
                <a:solidFill>
                  <a:srgbClr val="0070C0"/>
                </a:solidFill>
              </a:rPr>
              <a:t>&lt;</a:t>
            </a:r>
            <a:r>
              <a:rPr lang="hu-HU" sz="3200" b="1" i="1" dirty="0" err="1">
                <a:solidFill>
                  <a:srgbClr val="0070C0"/>
                </a:solidFill>
              </a:rPr>
              <a:t>r</a:t>
            </a:r>
            <a:r>
              <a:rPr lang="hu-HU" sz="3200" b="1" i="1" baseline="30000" dirty="0" err="1">
                <a:solidFill>
                  <a:srgbClr val="0070C0"/>
                </a:solidFill>
              </a:rPr>
              <a:t>m</a:t>
            </a:r>
            <a:r>
              <a:rPr lang="hu-HU" sz="3200" b="1" i="1" dirty="0">
                <a:solidFill>
                  <a:srgbClr val="0070C0"/>
                </a:solidFill>
              </a:rPr>
              <a:t>&gt;  </a:t>
            </a:r>
            <a:r>
              <a:rPr lang="hu-HU" sz="3200" b="1" dirty="0" err="1">
                <a:solidFill>
                  <a:srgbClr val="0070C0"/>
                </a:solidFill>
              </a:rPr>
              <a:t>for</a:t>
            </a:r>
            <a:r>
              <a:rPr lang="hu-HU" sz="3200" b="1" dirty="0">
                <a:solidFill>
                  <a:srgbClr val="0070C0"/>
                </a:solidFill>
              </a:rPr>
              <a:t> </a:t>
            </a:r>
            <a:r>
              <a:rPr lang="hu-HU" sz="3200" b="1" dirty="0" err="1">
                <a:solidFill>
                  <a:srgbClr val="0070C0"/>
                </a:solidFill>
              </a:rPr>
              <a:t>even</a:t>
            </a:r>
            <a:r>
              <a:rPr lang="hu-HU" sz="3200" b="1" dirty="0">
                <a:solidFill>
                  <a:srgbClr val="0070C0"/>
                </a:solidFill>
              </a:rPr>
              <a:t>  </a:t>
            </a:r>
            <a:r>
              <a:rPr lang="hu-HU" sz="3200" b="1" i="1" dirty="0">
                <a:solidFill>
                  <a:srgbClr val="0070C0"/>
                </a:solidFill>
              </a:rPr>
              <a:t>m</a:t>
            </a:r>
            <a:r>
              <a:rPr lang="hu-HU" sz="3200" b="1" dirty="0">
                <a:solidFill>
                  <a:srgbClr val="0070C0"/>
                </a:solidFill>
              </a:rPr>
              <a:t>  </a:t>
            </a:r>
            <a:r>
              <a:rPr lang="hu-HU" sz="3200" b="1" dirty="0" err="1">
                <a:solidFill>
                  <a:srgbClr val="0070C0"/>
                </a:solidFill>
              </a:rPr>
              <a:t>are</a:t>
            </a:r>
            <a:r>
              <a:rPr lang="hu-HU" sz="3200" b="1" dirty="0">
                <a:solidFill>
                  <a:srgbClr val="0070C0"/>
                </a:solidFill>
              </a:rPr>
              <a:t> </a:t>
            </a:r>
            <a:r>
              <a:rPr lang="hu-HU" sz="3200" b="1" dirty="0" err="1">
                <a:solidFill>
                  <a:srgbClr val="0070C0"/>
                </a:solidFill>
              </a:rPr>
              <a:t>given</a:t>
            </a:r>
            <a:r>
              <a:rPr lang="hu-HU" sz="3200" b="1" dirty="0">
                <a:solidFill>
                  <a:srgbClr val="0070C0"/>
                </a:solidFill>
              </a:rPr>
              <a:t> in </a:t>
            </a:r>
            <a:r>
              <a:rPr lang="hu-HU" sz="3200" b="1" dirty="0" err="1">
                <a:solidFill>
                  <a:srgbClr val="0070C0"/>
                </a:solidFill>
              </a:rPr>
              <a:t>terms</a:t>
            </a:r>
            <a:r>
              <a:rPr lang="hu-HU" sz="3200" b="1" dirty="0">
                <a:solidFill>
                  <a:srgbClr val="0070C0"/>
                </a:solidFill>
              </a:rPr>
              <a:t> of  </a:t>
            </a:r>
            <a:r>
              <a:rPr lang="hu-HU" sz="3200" b="1" i="1" dirty="0">
                <a:solidFill>
                  <a:srgbClr val="0070C0"/>
                </a:solidFill>
                <a:sym typeface="Symbol" panose="05050102010706020507" pitchFamily="18" charset="2"/>
              </a:rPr>
              <a:t></a:t>
            </a:r>
            <a:r>
              <a:rPr lang="hu-HU" sz="3200" b="1" i="1" dirty="0">
                <a:solidFill>
                  <a:srgbClr val="0070C0"/>
                </a:solidFill>
              </a:rPr>
              <a:t>&lt;r</a:t>
            </a:r>
            <a:r>
              <a:rPr lang="hu-HU" sz="3200" b="1" i="1" baseline="30000" dirty="0">
                <a:solidFill>
                  <a:srgbClr val="0070C0"/>
                </a:solidFill>
              </a:rPr>
              <a:t>2</a:t>
            </a:r>
            <a:r>
              <a:rPr lang="hu-HU" sz="3200" b="1" i="1" dirty="0">
                <a:solidFill>
                  <a:srgbClr val="0070C0"/>
                </a:solidFill>
              </a:rPr>
              <a:t>&gt;</a:t>
            </a:r>
          </a:p>
          <a:p>
            <a:pPr marL="0" indent="0">
              <a:buNone/>
            </a:pPr>
            <a:endParaRPr lang="hu-HU" sz="800" b="1" i="1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hu-HU" sz="800" b="1" i="1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hu-HU" sz="3200" dirty="0"/>
              <a:t>	</a:t>
            </a:r>
            <a:r>
              <a:rPr lang="hu-HU" sz="3200" dirty="0" err="1">
                <a:solidFill>
                  <a:srgbClr val="0070C0"/>
                </a:solidFill>
              </a:rPr>
              <a:t>Useful</a:t>
            </a:r>
            <a:r>
              <a:rPr lang="hu-HU" sz="3200" dirty="0">
                <a:solidFill>
                  <a:srgbClr val="0070C0"/>
                </a:solidFill>
              </a:rPr>
              <a:t> parameter:  </a:t>
            </a:r>
            <a:r>
              <a:rPr lang="hu-HU" sz="3200" i="1" dirty="0">
                <a:solidFill>
                  <a:srgbClr val="0070C0"/>
                </a:solidFill>
                <a:sym typeface="Symbol" panose="05050102010706020507" pitchFamily="18" charset="2"/>
              </a:rPr>
              <a:t> = .a/c  </a:t>
            </a:r>
            <a:r>
              <a:rPr lang="hu-HU" sz="3200" dirty="0" err="1">
                <a:solidFill>
                  <a:srgbClr val="0070C0"/>
                </a:solidFill>
                <a:sym typeface="Symbol" panose="05050102010706020507" pitchFamily="18" charset="2"/>
              </a:rPr>
              <a:t>introduced</a:t>
            </a:r>
            <a:endParaRPr lang="hu-HU" sz="32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70673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>
            <a:extLst>
              <a:ext uri="{FF2B5EF4-FFF2-40B4-BE49-F238E27FC236}">
                <a16:creationId xmlns:a16="http://schemas.microsoft.com/office/drawing/2014/main" id="{17CEB932-4B5B-C816-60B9-53DBD8F6F2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491552"/>
            <a:ext cx="1926077" cy="100650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hu-HU" sz="6000" dirty="0">
                <a:solidFill>
                  <a:srgbClr val="C00000"/>
                </a:solidFill>
              </a:rPr>
              <a:t>&lt;</a:t>
            </a:r>
            <a:r>
              <a:rPr lang="hu-HU" sz="6000" dirty="0" err="1">
                <a:solidFill>
                  <a:srgbClr val="C00000"/>
                </a:solidFill>
              </a:rPr>
              <a:t>r</a:t>
            </a:r>
            <a:r>
              <a:rPr lang="hu-HU" sz="6000" baseline="30000" dirty="0" err="1">
                <a:solidFill>
                  <a:srgbClr val="C00000"/>
                </a:solidFill>
              </a:rPr>
              <a:t>m</a:t>
            </a:r>
            <a:r>
              <a:rPr lang="hu-HU" sz="6000" dirty="0">
                <a:solidFill>
                  <a:srgbClr val="C00000"/>
                </a:solidFill>
              </a:rPr>
              <a:t>&gt; 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B194341B-6EBD-7E24-3B11-6B6E3181AAD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7750" t="17334" r="23584" b="29333"/>
          <a:stretch/>
        </p:blipFill>
        <p:spPr>
          <a:xfrm>
            <a:off x="2752927" y="182880"/>
            <a:ext cx="6826439" cy="3490793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860927CA-2601-FFFA-F5B4-BE06B0E5AA2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0334" t="24124" r="25731" b="25778"/>
          <a:stretch/>
        </p:blipFill>
        <p:spPr>
          <a:xfrm>
            <a:off x="2752926" y="3483272"/>
            <a:ext cx="6108971" cy="3191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6223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>
            <a:extLst>
              <a:ext uri="{FF2B5EF4-FFF2-40B4-BE49-F238E27FC236}">
                <a16:creationId xmlns:a16="http://schemas.microsoft.com/office/drawing/2014/main" id="{D6CE1BF3-C9E3-F0FF-11AC-BC3529F279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0468" y="466928"/>
            <a:ext cx="1799617" cy="94348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sz="3600" dirty="0" err="1">
                <a:solidFill>
                  <a:srgbClr val="C00000"/>
                </a:solidFill>
              </a:rPr>
              <a:t>Even</a:t>
            </a:r>
            <a:r>
              <a:rPr lang="hu-HU" sz="3600" dirty="0">
                <a:solidFill>
                  <a:srgbClr val="C00000"/>
                </a:solidFill>
              </a:rPr>
              <a:t> </a:t>
            </a:r>
            <a:r>
              <a:rPr lang="hu-HU" sz="3600" b="1" i="1" dirty="0">
                <a:solidFill>
                  <a:srgbClr val="C00000"/>
                </a:solidFill>
              </a:rPr>
              <a:t>m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C77D61D4-CF47-0BAA-4806-110E6B04F03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5370" t="16880" r="35349" b="53353"/>
          <a:stretch/>
        </p:blipFill>
        <p:spPr>
          <a:xfrm>
            <a:off x="2325755" y="327992"/>
            <a:ext cx="7117778" cy="2981740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F4915F4E-F78E-7187-C968-1824432D74A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8271" t="63582" r="28207" b="7943"/>
          <a:stretch/>
        </p:blipFill>
        <p:spPr>
          <a:xfrm>
            <a:off x="2210433" y="3428999"/>
            <a:ext cx="9547557" cy="2981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7226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>
            <a:extLst>
              <a:ext uri="{FF2B5EF4-FFF2-40B4-BE49-F238E27FC236}">
                <a16:creationId xmlns:a16="http://schemas.microsoft.com/office/drawing/2014/main" id="{0238F71C-2669-A1E1-5876-B0EB718BF33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036" t="17590" r="21570" b="9930"/>
          <a:stretch/>
        </p:blipFill>
        <p:spPr>
          <a:xfrm>
            <a:off x="1585609" y="214059"/>
            <a:ext cx="10343742" cy="6429882"/>
          </a:xfrm>
          <a:prstGeom prst="rect">
            <a:avLst/>
          </a:prstGeom>
        </p:spPr>
      </p:pic>
      <p:sp>
        <p:nvSpPr>
          <p:cNvPr id="3" name="Tartalom helye 2">
            <a:extLst>
              <a:ext uri="{FF2B5EF4-FFF2-40B4-BE49-F238E27FC236}">
                <a16:creationId xmlns:a16="http://schemas.microsoft.com/office/drawing/2014/main" id="{3B483EEC-215D-BC51-29A3-1E3D33AE3F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4826" y="398834"/>
            <a:ext cx="1916347" cy="48628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hu-HU" sz="3600" dirty="0" err="1">
                <a:solidFill>
                  <a:srgbClr val="C00000"/>
                </a:solidFill>
              </a:rPr>
              <a:t>Odd</a:t>
            </a:r>
            <a:r>
              <a:rPr lang="hu-HU" sz="3600" dirty="0">
                <a:solidFill>
                  <a:srgbClr val="C00000"/>
                </a:solidFill>
              </a:rPr>
              <a:t> </a:t>
            </a:r>
            <a:r>
              <a:rPr lang="hu-HU" sz="3600" b="1" i="1" dirty="0">
                <a:solidFill>
                  <a:srgbClr val="C00000"/>
                </a:solidFill>
              </a:rPr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31579980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>
            <a:extLst>
              <a:ext uri="{FF2B5EF4-FFF2-40B4-BE49-F238E27FC236}">
                <a16:creationId xmlns:a16="http://schemas.microsoft.com/office/drawing/2014/main" id="{58310C59-015C-8227-E3D1-A3C5CA6E5A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7472" y="389106"/>
            <a:ext cx="1760707" cy="25583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sz="3600" dirty="0">
                <a:solidFill>
                  <a:srgbClr val="C00000"/>
                </a:solidFill>
                <a:sym typeface="Symbol" panose="05050102010706020507" pitchFamily="18" charset="2"/>
              </a:rPr>
              <a:t>&lt;</a:t>
            </a:r>
            <a:r>
              <a:rPr lang="hu-HU" sz="3600" dirty="0" err="1">
                <a:solidFill>
                  <a:srgbClr val="C00000"/>
                </a:solidFill>
                <a:sym typeface="Symbol" panose="05050102010706020507" pitchFamily="18" charset="2"/>
              </a:rPr>
              <a:t>r</a:t>
            </a:r>
            <a:r>
              <a:rPr lang="hu-HU" sz="3600" baseline="30000" dirty="0" err="1">
                <a:solidFill>
                  <a:srgbClr val="C00000"/>
                </a:solidFill>
                <a:sym typeface="Symbol" panose="05050102010706020507" pitchFamily="18" charset="2"/>
              </a:rPr>
              <a:t>m</a:t>
            </a:r>
            <a:r>
              <a:rPr lang="hu-HU" sz="3600" dirty="0">
                <a:solidFill>
                  <a:srgbClr val="C00000"/>
                </a:solidFill>
                <a:sym typeface="Symbol" panose="05050102010706020507" pitchFamily="18" charset="2"/>
              </a:rPr>
              <a:t>&gt;</a:t>
            </a:r>
            <a:endParaRPr lang="hu-HU" sz="3600" dirty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hu-HU" sz="800" dirty="0">
              <a:solidFill>
                <a:srgbClr val="C00000"/>
              </a:solidFill>
              <a:sym typeface="Symbol" panose="05050102010706020507" pitchFamily="18" charset="2"/>
            </a:endParaRPr>
          </a:p>
          <a:p>
            <a:pPr marL="0" indent="0">
              <a:buNone/>
            </a:pPr>
            <a:r>
              <a:rPr lang="hu-HU" sz="3600" dirty="0">
                <a:solidFill>
                  <a:srgbClr val="C00000"/>
                </a:solidFill>
                <a:sym typeface="Symbol" panose="05050102010706020507" pitchFamily="18" charset="2"/>
              </a:rPr>
              <a:t>In</a:t>
            </a:r>
          </a:p>
          <a:p>
            <a:pPr marL="0" indent="0">
              <a:buNone/>
            </a:pPr>
            <a:r>
              <a:rPr lang="hu-HU" sz="800" dirty="0">
                <a:solidFill>
                  <a:srgbClr val="C00000"/>
                </a:solidFill>
                <a:sym typeface="Symbol" panose="05050102010706020507" pitchFamily="18" charset="2"/>
              </a:rPr>
              <a:t> </a:t>
            </a:r>
          </a:p>
          <a:p>
            <a:pPr marL="0" indent="0">
              <a:buNone/>
            </a:pPr>
            <a:r>
              <a:rPr lang="hu-HU" sz="3600" dirty="0">
                <a:solidFill>
                  <a:srgbClr val="C00000"/>
                </a:solidFill>
                <a:sym typeface="Symbol" panose="05050102010706020507" pitchFamily="18" charset="2"/>
              </a:rPr>
              <a:t>&lt;r</a:t>
            </a:r>
            <a:r>
              <a:rPr lang="hu-HU" sz="3600" baseline="30000" dirty="0">
                <a:solidFill>
                  <a:srgbClr val="C00000"/>
                </a:solidFill>
                <a:sym typeface="Symbol" panose="05050102010706020507" pitchFamily="18" charset="2"/>
              </a:rPr>
              <a:t>2</a:t>
            </a:r>
            <a:r>
              <a:rPr lang="hu-HU" sz="3600" dirty="0">
                <a:solidFill>
                  <a:srgbClr val="C00000"/>
                </a:solidFill>
                <a:sym typeface="Symbol" panose="05050102010706020507" pitchFamily="18" charset="2"/>
              </a:rPr>
              <a:t>&gt;</a:t>
            </a:r>
            <a:endParaRPr lang="hu-HU" sz="3600" dirty="0">
              <a:solidFill>
                <a:srgbClr val="C00000"/>
              </a:solidFill>
            </a:endParaRP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895F54CE-E2AA-0B04-20ED-DECBB7EE905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686" t="17021" r="20931" b="34326"/>
          <a:stretch/>
        </p:blipFill>
        <p:spPr>
          <a:xfrm>
            <a:off x="2490279" y="190809"/>
            <a:ext cx="8161507" cy="3336588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6376719B-3F38-F2B3-7C12-A212D94A5C7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5000" t="27674" r="24601" b="32270"/>
          <a:stretch/>
        </p:blipFill>
        <p:spPr>
          <a:xfrm>
            <a:off x="2490279" y="3647872"/>
            <a:ext cx="8093413" cy="3019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67871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3832C3F-80AA-1C85-9BCC-516DC5AF9C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906" y="238666"/>
            <a:ext cx="11566187" cy="128857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hu-HU" sz="3600" dirty="0">
                <a:solidFill>
                  <a:srgbClr val="0070C0"/>
                </a:solidFill>
              </a:rPr>
              <a:t>2010: </a:t>
            </a:r>
            <a:r>
              <a:rPr lang="hu-HU" sz="3600" dirty="0" err="1">
                <a:solidFill>
                  <a:srgbClr val="0070C0"/>
                </a:solidFill>
              </a:rPr>
              <a:t>Calculation</a:t>
            </a:r>
            <a:r>
              <a:rPr lang="hu-HU" sz="3600" dirty="0">
                <a:solidFill>
                  <a:srgbClr val="0070C0"/>
                </a:solidFill>
              </a:rPr>
              <a:t> of Fermi </a:t>
            </a:r>
            <a:r>
              <a:rPr lang="hu-HU" sz="3600" dirty="0" err="1">
                <a:solidFill>
                  <a:srgbClr val="0070C0"/>
                </a:solidFill>
              </a:rPr>
              <a:t>parameters</a:t>
            </a:r>
            <a:r>
              <a:rPr lang="hu-HU" sz="3600" dirty="0">
                <a:solidFill>
                  <a:srgbClr val="0070C0"/>
                </a:solidFill>
              </a:rPr>
              <a:t> </a:t>
            </a:r>
            <a:r>
              <a:rPr lang="hu-HU" sz="3600" dirty="0" err="1">
                <a:solidFill>
                  <a:srgbClr val="0070C0"/>
                </a:solidFill>
              </a:rPr>
              <a:t>from</a:t>
            </a:r>
            <a:r>
              <a:rPr lang="hu-HU" sz="3600" dirty="0">
                <a:solidFill>
                  <a:srgbClr val="0070C0"/>
                </a:solidFill>
              </a:rPr>
              <a:t> </a:t>
            </a:r>
            <a:r>
              <a:rPr lang="hu-HU" sz="3600" dirty="0" err="1">
                <a:solidFill>
                  <a:srgbClr val="0070C0"/>
                </a:solidFill>
              </a:rPr>
              <a:t>charge</a:t>
            </a:r>
            <a:r>
              <a:rPr lang="hu-HU" sz="3600" dirty="0">
                <a:solidFill>
                  <a:srgbClr val="0070C0"/>
                </a:solidFill>
              </a:rPr>
              <a:t> </a:t>
            </a:r>
            <a:r>
              <a:rPr lang="hu-HU" sz="3600" dirty="0" err="1">
                <a:solidFill>
                  <a:srgbClr val="0070C0"/>
                </a:solidFill>
              </a:rPr>
              <a:t>moments</a:t>
            </a:r>
            <a:br>
              <a:rPr lang="hu-HU" sz="3600" dirty="0">
                <a:solidFill>
                  <a:srgbClr val="0070C0"/>
                </a:solidFill>
              </a:rPr>
            </a:br>
            <a:r>
              <a:rPr lang="hu-HU" sz="3600" dirty="0">
                <a:solidFill>
                  <a:srgbClr val="0070C0"/>
                </a:solidFill>
              </a:rPr>
              <a:t> 	     </a:t>
            </a:r>
            <a:r>
              <a:rPr lang="hu-HU" sz="3200" dirty="0">
                <a:solidFill>
                  <a:srgbClr val="0070C0"/>
                </a:solidFill>
              </a:rPr>
              <a:t>(</a:t>
            </a:r>
            <a:r>
              <a:rPr lang="hu-HU" sz="3200" dirty="0" err="1">
                <a:solidFill>
                  <a:srgbClr val="0070C0"/>
                </a:solidFill>
              </a:rPr>
              <a:t>Acta</a:t>
            </a:r>
            <a:r>
              <a:rPr lang="hu-HU" sz="3200" dirty="0">
                <a:solidFill>
                  <a:srgbClr val="0070C0"/>
                </a:solidFill>
              </a:rPr>
              <a:t> </a:t>
            </a:r>
            <a:r>
              <a:rPr lang="hu-HU" sz="3200" dirty="0" err="1">
                <a:solidFill>
                  <a:srgbClr val="0070C0"/>
                </a:solidFill>
              </a:rPr>
              <a:t>Phys</a:t>
            </a:r>
            <a:r>
              <a:rPr lang="hu-HU" sz="3200" dirty="0">
                <a:solidFill>
                  <a:srgbClr val="0070C0"/>
                </a:solidFill>
              </a:rPr>
              <a:t>. </a:t>
            </a:r>
            <a:r>
              <a:rPr lang="hu-HU" sz="3200" dirty="0" err="1">
                <a:solidFill>
                  <a:srgbClr val="0070C0"/>
                </a:solidFill>
              </a:rPr>
              <a:t>Deb</a:t>
            </a:r>
            <a:r>
              <a:rPr lang="hu-HU" sz="3200" dirty="0">
                <a:solidFill>
                  <a:srgbClr val="0070C0"/>
                </a:solidFill>
              </a:rPr>
              <a:t>. </a:t>
            </a:r>
            <a:r>
              <a:rPr lang="hu-HU" sz="3200" b="1" dirty="0">
                <a:solidFill>
                  <a:srgbClr val="0070C0"/>
                </a:solidFill>
              </a:rPr>
              <a:t>44</a:t>
            </a:r>
            <a:r>
              <a:rPr lang="hu-HU" sz="3200" dirty="0">
                <a:solidFill>
                  <a:srgbClr val="0070C0"/>
                </a:solidFill>
              </a:rPr>
              <a:t>, 6)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9C14A90F-89D4-8472-B83D-0FA4B23DA1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2005247"/>
            <a:ext cx="11108987" cy="451228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sz="3200" dirty="0" err="1">
                <a:solidFill>
                  <a:srgbClr val="00B050"/>
                </a:solidFill>
              </a:rPr>
              <a:t>Fricke</a:t>
            </a:r>
            <a:r>
              <a:rPr lang="hu-HU" sz="3200" dirty="0">
                <a:solidFill>
                  <a:srgbClr val="00B050"/>
                </a:solidFill>
              </a:rPr>
              <a:t>: ADNDT, 60, (1995) 177.  </a:t>
            </a:r>
            <a:r>
              <a:rPr lang="hu-HU" sz="3200" dirty="0" err="1">
                <a:solidFill>
                  <a:srgbClr val="00B050"/>
                </a:solidFill>
              </a:rPr>
              <a:t>Table</a:t>
            </a:r>
            <a:r>
              <a:rPr lang="hu-HU" sz="3200" dirty="0">
                <a:solidFill>
                  <a:srgbClr val="00B050"/>
                </a:solidFill>
              </a:rPr>
              <a:t> IX: </a:t>
            </a:r>
          </a:p>
          <a:p>
            <a:pPr marL="0" indent="0">
              <a:buNone/>
            </a:pPr>
            <a:endParaRPr lang="hu-HU" sz="800" dirty="0">
              <a:solidFill>
                <a:srgbClr val="00B050"/>
              </a:solidFill>
            </a:endParaRPr>
          </a:p>
          <a:p>
            <a:pPr marL="0" indent="0">
              <a:buNone/>
            </a:pPr>
            <a:r>
              <a:rPr lang="hu-HU" sz="3200" dirty="0" err="1">
                <a:solidFill>
                  <a:srgbClr val="00B050"/>
                </a:solidFill>
              </a:rPr>
              <a:t>Experimental</a:t>
            </a:r>
            <a:r>
              <a:rPr lang="hu-HU" sz="3200" dirty="0">
                <a:solidFill>
                  <a:srgbClr val="00B050"/>
                </a:solidFill>
              </a:rPr>
              <a:t> </a:t>
            </a:r>
            <a:r>
              <a:rPr lang="hu-HU" sz="3200" dirty="0" err="1">
                <a:solidFill>
                  <a:srgbClr val="00B050"/>
                </a:solidFill>
              </a:rPr>
              <a:t>moments</a:t>
            </a:r>
            <a:r>
              <a:rPr lang="hu-HU" sz="3200" dirty="0">
                <a:solidFill>
                  <a:srgbClr val="00B050"/>
                </a:solidFill>
              </a:rPr>
              <a:t>:  &lt;r</a:t>
            </a:r>
            <a:r>
              <a:rPr lang="hu-HU" sz="3200" baseline="30000" dirty="0">
                <a:solidFill>
                  <a:srgbClr val="00B050"/>
                </a:solidFill>
              </a:rPr>
              <a:t>2</a:t>
            </a:r>
            <a:r>
              <a:rPr lang="hu-HU" sz="3200" dirty="0">
                <a:solidFill>
                  <a:srgbClr val="00B050"/>
                </a:solidFill>
              </a:rPr>
              <a:t>&gt;</a:t>
            </a:r>
            <a:r>
              <a:rPr lang="hu-HU" sz="3200" baseline="30000" dirty="0">
                <a:solidFill>
                  <a:srgbClr val="00B050"/>
                </a:solidFill>
              </a:rPr>
              <a:t>1/2</a:t>
            </a:r>
            <a:r>
              <a:rPr lang="hu-HU" sz="3200" dirty="0">
                <a:solidFill>
                  <a:srgbClr val="00B050"/>
                </a:solidFill>
              </a:rPr>
              <a:t>,   &lt;r</a:t>
            </a:r>
            <a:r>
              <a:rPr lang="hu-HU" sz="3200" baseline="30000" dirty="0">
                <a:solidFill>
                  <a:srgbClr val="00B050"/>
                </a:solidFill>
              </a:rPr>
              <a:t>4</a:t>
            </a:r>
            <a:r>
              <a:rPr lang="hu-HU" sz="3200" dirty="0">
                <a:solidFill>
                  <a:srgbClr val="00B050"/>
                </a:solidFill>
              </a:rPr>
              <a:t>&gt;</a:t>
            </a:r>
            <a:r>
              <a:rPr lang="hu-HU" sz="3200" baseline="30000" dirty="0">
                <a:solidFill>
                  <a:srgbClr val="00B050"/>
                </a:solidFill>
              </a:rPr>
              <a:t>1/4</a:t>
            </a:r>
            <a:r>
              <a:rPr lang="hu-HU" sz="3200" dirty="0">
                <a:solidFill>
                  <a:srgbClr val="00B050"/>
                </a:solidFill>
              </a:rPr>
              <a:t>,   &lt;r</a:t>
            </a:r>
            <a:r>
              <a:rPr lang="hu-HU" sz="3200" baseline="30000" dirty="0">
                <a:solidFill>
                  <a:srgbClr val="00B050"/>
                </a:solidFill>
              </a:rPr>
              <a:t>6</a:t>
            </a:r>
            <a:r>
              <a:rPr lang="hu-HU" sz="3200" dirty="0">
                <a:solidFill>
                  <a:srgbClr val="00B050"/>
                </a:solidFill>
              </a:rPr>
              <a:t>&gt;</a:t>
            </a:r>
            <a:r>
              <a:rPr lang="hu-HU" sz="3200" baseline="30000" dirty="0">
                <a:solidFill>
                  <a:srgbClr val="00B050"/>
                </a:solidFill>
              </a:rPr>
              <a:t>1/6</a:t>
            </a:r>
            <a:r>
              <a:rPr lang="hu-HU" sz="3200" dirty="0">
                <a:solidFill>
                  <a:srgbClr val="00B050"/>
                </a:solidFill>
              </a:rPr>
              <a:t>   </a:t>
            </a:r>
            <a:r>
              <a:rPr lang="hu-HU" sz="3200" dirty="0" err="1">
                <a:solidFill>
                  <a:srgbClr val="00B050"/>
                </a:solidFill>
              </a:rPr>
              <a:t>for</a:t>
            </a:r>
            <a:r>
              <a:rPr lang="hu-HU" sz="3200" dirty="0">
                <a:solidFill>
                  <a:srgbClr val="00B050"/>
                </a:solidFill>
              </a:rPr>
              <a:t> 20 </a:t>
            </a:r>
            <a:r>
              <a:rPr lang="hu-HU" sz="3200" dirty="0" err="1">
                <a:solidFill>
                  <a:srgbClr val="00B050"/>
                </a:solidFill>
              </a:rPr>
              <a:t>nuclei</a:t>
            </a:r>
            <a:r>
              <a:rPr lang="hu-HU" sz="3200" dirty="0">
                <a:solidFill>
                  <a:srgbClr val="00B050"/>
                </a:solidFill>
              </a:rPr>
              <a:t>.</a:t>
            </a:r>
          </a:p>
          <a:p>
            <a:pPr marL="0" indent="0">
              <a:buNone/>
            </a:pPr>
            <a:endParaRPr lang="hu-HU" sz="800" dirty="0"/>
          </a:p>
          <a:p>
            <a:pPr marL="0" indent="0">
              <a:buNone/>
            </a:pPr>
            <a:endParaRPr lang="hu-HU" sz="800" dirty="0"/>
          </a:p>
          <a:p>
            <a:pPr marL="0" indent="0">
              <a:buNone/>
            </a:pPr>
            <a:r>
              <a:rPr lang="hu-HU" sz="3200" dirty="0">
                <a:solidFill>
                  <a:srgbClr val="0070C0"/>
                </a:solidFill>
              </a:rPr>
              <a:t>Fermi </a:t>
            </a:r>
            <a:r>
              <a:rPr lang="hu-HU" sz="3200" dirty="0" err="1">
                <a:solidFill>
                  <a:srgbClr val="0070C0"/>
                </a:solidFill>
              </a:rPr>
              <a:t>parameters</a:t>
            </a:r>
            <a:r>
              <a:rPr lang="hu-HU" sz="3200" dirty="0">
                <a:solidFill>
                  <a:srgbClr val="0070C0"/>
                </a:solidFill>
              </a:rPr>
              <a:t> </a:t>
            </a:r>
            <a:r>
              <a:rPr lang="hu-HU" sz="3200" b="1" i="1" dirty="0">
                <a:solidFill>
                  <a:srgbClr val="0070C0"/>
                </a:solidFill>
              </a:rPr>
              <a:t>c</a:t>
            </a:r>
            <a:r>
              <a:rPr lang="hu-HU" sz="3200" dirty="0">
                <a:solidFill>
                  <a:srgbClr val="0070C0"/>
                </a:solidFill>
              </a:rPr>
              <a:t> and </a:t>
            </a:r>
            <a:r>
              <a:rPr lang="hu-HU" sz="3200" b="1" i="1" dirty="0">
                <a:solidFill>
                  <a:srgbClr val="0070C0"/>
                </a:solidFill>
              </a:rPr>
              <a:t>a</a:t>
            </a:r>
            <a:r>
              <a:rPr lang="hu-HU" sz="3200" dirty="0">
                <a:solidFill>
                  <a:srgbClr val="0070C0"/>
                </a:solidFill>
              </a:rPr>
              <a:t> </a:t>
            </a:r>
            <a:r>
              <a:rPr lang="hu-HU" sz="3200" dirty="0" err="1">
                <a:solidFill>
                  <a:srgbClr val="0070C0"/>
                </a:solidFill>
              </a:rPr>
              <a:t>calculated</a:t>
            </a:r>
            <a:r>
              <a:rPr lang="hu-HU" sz="3200" dirty="0">
                <a:solidFill>
                  <a:srgbClr val="0070C0"/>
                </a:solidFill>
              </a:rPr>
              <a:t> </a:t>
            </a:r>
            <a:r>
              <a:rPr lang="hu-HU" sz="3200" dirty="0" err="1">
                <a:solidFill>
                  <a:srgbClr val="0070C0"/>
                </a:solidFill>
              </a:rPr>
              <a:t>for</a:t>
            </a:r>
            <a:r>
              <a:rPr lang="hu-HU" sz="3200" dirty="0">
                <a:solidFill>
                  <a:srgbClr val="0070C0"/>
                </a:solidFill>
              </a:rPr>
              <a:t> 20 </a:t>
            </a:r>
            <a:r>
              <a:rPr lang="hu-HU" sz="3200" dirty="0" err="1">
                <a:solidFill>
                  <a:srgbClr val="0070C0"/>
                </a:solidFill>
              </a:rPr>
              <a:t>nuclei</a:t>
            </a:r>
            <a:r>
              <a:rPr lang="hu-HU" sz="3200" dirty="0">
                <a:solidFill>
                  <a:srgbClr val="0070C0"/>
                </a:solidFill>
              </a:rPr>
              <a:t>.</a:t>
            </a:r>
          </a:p>
          <a:p>
            <a:pPr marL="0" indent="0">
              <a:buNone/>
            </a:pPr>
            <a:endParaRPr lang="hu-HU" sz="800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hu-HU" sz="3200" dirty="0" err="1">
                <a:solidFill>
                  <a:srgbClr val="0070C0"/>
                </a:solidFill>
              </a:rPr>
              <a:t>Uncertainty</a:t>
            </a:r>
            <a:r>
              <a:rPr lang="hu-HU" sz="3200" dirty="0">
                <a:solidFill>
                  <a:srgbClr val="0070C0"/>
                </a:solidFill>
              </a:rPr>
              <a:t> </a:t>
            </a:r>
            <a:r>
              <a:rPr lang="hu-HU" sz="3200" dirty="0" err="1">
                <a:solidFill>
                  <a:srgbClr val="0070C0"/>
                </a:solidFill>
              </a:rPr>
              <a:t>estimated</a:t>
            </a:r>
            <a:r>
              <a:rPr lang="hu-HU" sz="3200" dirty="0">
                <a:solidFill>
                  <a:srgbClr val="0070C0"/>
                </a:solidFill>
              </a:rPr>
              <a:t>.</a:t>
            </a:r>
          </a:p>
          <a:p>
            <a:pPr marL="0" indent="0">
              <a:buNone/>
            </a:pPr>
            <a:endParaRPr lang="hu-HU" sz="800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hu-HU" sz="3200" dirty="0" err="1">
                <a:solidFill>
                  <a:srgbClr val="0070C0"/>
                </a:solidFill>
              </a:rPr>
              <a:t>Method</a:t>
            </a:r>
            <a:r>
              <a:rPr lang="hu-HU" sz="3200" dirty="0">
                <a:solidFill>
                  <a:srgbClr val="0070C0"/>
                </a:solidFill>
              </a:rPr>
              <a:t> and program </a:t>
            </a:r>
            <a:r>
              <a:rPr lang="hu-HU" sz="3200" dirty="0" err="1">
                <a:solidFill>
                  <a:srgbClr val="0070C0"/>
                </a:solidFill>
              </a:rPr>
              <a:t>described</a:t>
            </a:r>
            <a:r>
              <a:rPr lang="hu-HU" sz="3200" dirty="0">
                <a:solidFill>
                  <a:srgbClr val="0070C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072362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FB94E07-C896-1F47-BE14-067ADE1775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0572"/>
            <a:ext cx="9434209" cy="646552"/>
          </a:xfrm>
        </p:spPr>
        <p:txBody>
          <a:bodyPr>
            <a:normAutofit/>
          </a:bodyPr>
          <a:lstStyle/>
          <a:p>
            <a:pPr algn="ctr"/>
            <a:r>
              <a:rPr lang="hu-HU" sz="3600" dirty="0">
                <a:solidFill>
                  <a:srgbClr val="0070C0"/>
                </a:solidFill>
              </a:rPr>
              <a:t>Total neutron cross </a:t>
            </a:r>
            <a:r>
              <a:rPr lang="hu-HU" sz="3600" dirty="0" err="1">
                <a:solidFill>
                  <a:srgbClr val="0070C0"/>
                </a:solidFill>
              </a:rPr>
              <a:t>sections</a:t>
            </a:r>
            <a:endParaRPr lang="hu-HU" sz="3600" dirty="0">
              <a:solidFill>
                <a:srgbClr val="0070C0"/>
              </a:solidFill>
            </a:endParaRP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05EBA89F-D697-A9D6-25DD-F1227DDA04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5851" y="918927"/>
            <a:ext cx="11300298" cy="578795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dirty="0"/>
              <a:t>1965: J. </a:t>
            </a:r>
            <a:r>
              <a:rPr lang="hu-HU" dirty="0" err="1"/>
              <a:t>Csikai</a:t>
            </a:r>
            <a:r>
              <a:rPr lang="hu-HU" dirty="0"/>
              <a:t>: Neutron </a:t>
            </a:r>
            <a:r>
              <a:rPr lang="hu-HU" dirty="0" err="1"/>
              <a:t>physics</a:t>
            </a:r>
            <a:r>
              <a:rPr lang="hu-HU" dirty="0"/>
              <a:t> </a:t>
            </a:r>
            <a:r>
              <a:rPr lang="hu-HU" dirty="0" err="1"/>
              <a:t>group</a:t>
            </a:r>
            <a:r>
              <a:rPr lang="hu-HU" dirty="0"/>
              <a:t>, </a:t>
            </a:r>
            <a:r>
              <a:rPr lang="hu-HU" dirty="0" err="1"/>
              <a:t>E</a:t>
            </a:r>
            <a:r>
              <a:rPr lang="hu-HU" baseline="-25000" dirty="0" err="1"/>
              <a:t>n</a:t>
            </a:r>
            <a:r>
              <a:rPr lang="hu-HU" dirty="0"/>
              <a:t> </a:t>
            </a:r>
            <a:r>
              <a:rPr lang="hu-HU" dirty="0">
                <a:sym typeface="Symbol" panose="05050102010706020507" pitchFamily="18" charset="2"/>
              </a:rPr>
              <a:t> 14 MeV  cross </a:t>
            </a:r>
            <a:r>
              <a:rPr lang="hu-HU" dirty="0" err="1">
                <a:sym typeface="Symbol" panose="05050102010706020507" pitchFamily="18" charset="2"/>
              </a:rPr>
              <a:t>sections</a:t>
            </a:r>
            <a:r>
              <a:rPr lang="hu-HU" dirty="0">
                <a:sym typeface="Symbol" panose="05050102010706020507" pitchFamily="18" charset="2"/>
              </a:rPr>
              <a:t>.</a:t>
            </a:r>
          </a:p>
          <a:p>
            <a:pPr marL="0" indent="0">
              <a:buNone/>
            </a:pPr>
            <a:r>
              <a:rPr lang="hu-HU" dirty="0">
                <a:sym typeface="Symbol" panose="05050102010706020507" pitchFamily="18" charset="2"/>
              </a:rPr>
              <a:t>	</a:t>
            </a:r>
            <a:r>
              <a:rPr lang="hu-HU" dirty="0" err="1">
                <a:sym typeface="Symbol" panose="05050102010706020507" pitchFamily="18" charset="2"/>
              </a:rPr>
              <a:t>Reactions</a:t>
            </a:r>
            <a:r>
              <a:rPr lang="hu-HU" dirty="0">
                <a:sym typeface="Symbol" panose="05050102010706020507" pitchFamily="18" charset="2"/>
              </a:rPr>
              <a:t> by </a:t>
            </a:r>
            <a:r>
              <a:rPr lang="hu-HU" dirty="0" err="1">
                <a:sym typeface="Symbol" panose="05050102010706020507" pitchFamily="18" charset="2"/>
              </a:rPr>
              <a:t>activation</a:t>
            </a:r>
            <a:r>
              <a:rPr lang="hu-HU" dirty="0">
                <a:sym typeface="Symbol" panose="05050102010706020507" pitchFamily="18" charset="2"/>
              </a:rPr>
              <a:t> </a:t>
            </a:r>
            <a:r>
              <a:rPr lang="hu-HU" dirty="0" err="1">
                <a:sym typeface="Symbol" panose="05050102010706020507" pitchFamily="18" charset="2"/>
              </a:rPr>
              <a:t>method</a:t>
            </a:r>
            <a:r>
              <a:rPr lang="hu-HU" dirty="0">
                <a:sym typeface="Symbol" panose="05050102010706020507" pitchFamily="18" charset="2"/>
              </a:rPr>
              <a:t>.  </a:t>
            </a:r>
            <a:r>
              <a:rPr lang="hu-HU" b="1" i="1" dirty="0">
                <a:solidFill>
                  <a:srgbClr val="0070C0"/>
                </a:solidFill>
                <a:sym typeface="Symbol" panose="05050102010706020507" pitchFamily="18" charset="2"/>
              </a:rPr>
              <a:t></a:t>
            </a:r>
            <a:r>
              <a:rPr lang="hu-HU" b="1" i="1" baseline="-25000" dirty="0">
                <a:solidFill>
                  <a:srgbClr val="0070C0"/>
                </a:solidFill>
                <a:sym typeface="Symbol" panose="05050102010706020507" pitchFamily="18" charset="2"/>
              </a:rPr>
              <a:t>T</a:t>
            </a:r>
            <a:r>
              <a:rPr lang="hu-HU" dirty="0">
                <a:solidFill>
                  <a:srgbClr val="0070C0"/>
                </a:solidFill>
                <a:sym typeface="Symbol" panose="05050102010706020507" pitchFamily="18" charset="2"/>
              </a:rPr>
              <a:t>  by </a:t>
            </a:r>
            <a:r>
              <a:rPr lang="hu-HU" dirty="0" err="1">
                <a:solidFill>
                  <a:srgbClr val="0070C0"/>
                </a:solidFill>
                <a:sym typeface="Symbol" panose="05050102010706020507" pitchFamily="18" charset="2"/>
              </a:rPr>
              <a:t>transmission</a:t>
            </a:r>
            <a:r>
              <a:rPr lang="hu-HU" dirty="0">
                <a:solidFill>
                  <a:srgbClr val="0070C0"/>
                </a:solidFill>
                <a:sym typeface="Symbol" panose="05050102010706020507" pitchFamily="18" charset="2"/>
              </a:rPr>
              <a:t> </a:t>
            </a:r>
            <a:r>
              <a:rPr lang="hu-HU" dirty="0" err="1">
                <a:solidFill>
                  <a:srgbClr val="0070C0"/>
                </a:solidFill>
                <a:sym typeface="Symbol" panose="05050102010706020507" pitchFamily="18" charset="2"/>
              </a:rPr>
              <a:t>method</a:t>
            </a:r>
            <a:r>
              <a:rPr lang="hu-HU" dirty="0">
                <a:solidFill>
                  <a:srgbClr val="0070C0"/>
                </a:solidFill>
                <a:sym typeface="Symbol" panose="05050102010706020507" pitchFamily="18" charset="2"/>
              </a:rPr>
              <a:t>.</a:t>
            </a:r>
          </a:p>
          <a:p>
            <a:pPr marL="0" indent="0">
              <a:buNone/>
            </a:pPr>
            <a:endParaRPr lang="hu-HU" sz="800" dirty="0">
              <a:sym typeface="Symbol" panose="05050102010706020507" pitchFamily="18" charset="2"/>
            </a:endParaRPr>
          </a:p>
          <a:p>
            <a:pPr marL="0" indent="0">
              <a:buNone/>
            </a:pPr>
            <a:endParaRPr lang="hu-HU" sz="800" dirty="0">
              <a:sym typeface="Symbol" panose="05050102010706020507" pitchFamily="18" charset="2"/>
            </a:endParaRPr>
          </a:p>
          <a:p>
            <a:pPr marL="0" indent="0">
              <a:buNone/>
            </a:pPr>
            <a:r>
              <a:rPr lang="hu-HU" dirty="0">
                <a:sym typeface="Symbol" panose="05050102010706020507" pitchFamily="18" charset="2"/>
              </a:rPr>
              <a:t>1967:  Institute of </a:t>
            </a:r>
            <a:r>
              <a:rPr lang="hu-HU" dirty="0" err="1">
                <a:sym typeface="Symbol" panose="05050102010706020507" pitchFamily="18" charset="2"/>
              </a:rPr>
              <a:t>Experimental</a:t>
            </a:r>
            <a:r>
              <a:rPr lang="hu-HU" dirty="0">
                <a:sym typeface="Symbol" panose="05050102010706020507" pitchFamily="18" charset="2"/>
              </a:rPr>
              <a:t> </a:t>
            </a:r>
            <a:r>
              <a:rPr lang="hu-HU" dirty="0" err="1">
                <a:sym typeface="Symbol" panose="05050102010706020507" pitchFamily="18" charset="2"/>
              </a:rPr>
              <a:t>Physics</a:t>
            </a:r>
            <a:r>
              <a:rPr lang="hu-HU" dirty="0">
                <a:sym typeface="Symbol" panose="05050102010706020507" pitchFamily="18" charset="2"/>
              </a:rPr>
              <a:t>, University of Debrecen</a:t>
            </a:r>
          </a:p>
          <a:p>
            <a:pPr marL="0" indent="0">
              <a:buNone/>
            </a:pPr>
            <a:r>
              <a:rPr lang="hu-HU" dirty="0">
                <a:sym typeface="Symbol" panose="05050102010706020507" pitchFamily="18" charset="2"/>
              </a:rPr>
              <a:t>	</a:t>
            </a:r>
            <a:r>
              <a:rPr lang="hu-HU" dirty="0">
                <a:solidFill>
                  <a:srgbClr val="00B050"/>
                </a:solidFill>
                <a:sym typeface="Symbol" panose="05050102010706020507" pitchFamily="18" charset="2"/>
              </a:rPr>
              <a:t>IAEA(NDS): Research </a:t>
            </a:r>
            <a:r>
              <a:rPr lang="hu-HU" dirty="0" err="1">
                <a:solidFill>
                  <a:srgbClr val="00B050"/>
                </a:solidFill>
                <a:sym typeface="Symbol" panose="05050102010706020507" pitchFamily="18" charset="2"/>
              </a:rPr>
              <a:t>Contract</a:t>
            </a:r>
            <a:r>
              <a:rPr lang="hu-HU" dirty="0">
                <a:solidFill>
                  <a:srgbClr val="00B050"/>
                </a:solidFill>
                <a:sym typeface="Symbol" panose="05050102010706020507" pitchFamily="18" charset="2"/>
              </a:rPr>
              <a:t>, </a:t>
            </a:r>
            <a:r>
              <a:rPr lang="hu-HU" u="sng" dirty="0">
                <a:solidFill>
                  <a:srgbClr val="00B050"/>
                </a:solidFill>
                <a:sym typeface="Symbol" panose="05050102010706020507" pitchFamily="18" charset="2"/>
              </a:rPr>
              <a:t>neutron generator.</a:t>
            </a:r>
            <a:endParaRPr lang="hu-HU" dirty="0">
              <a:solidFill>
                <a:srgbClr val="00B050"/>
              </a:solidFill>
              <a:sym typeface="Symbol" panose="05050102010706020507" pitchFamily="18" charset="2"/>
            </a:endParaRPr>
          </a:p>
          <a:p>
            <a:pPr marL="0" indent="0">
              <a:buNone/>
            </a:pPr>
            <a:r>
              <a:rPr lang="hu-HU" dirty="0">
                <a:sym typeface="Symbol" panose="05050102010706020507" pitchFamily="18" charset="2"/>
              </a:rPr>
              <a:t>	</a:t>
            </a:r>
            <a:r>
              <a:rPr lang="hu-HU" i="1" dirty="0" err="1">
                <a:solidFill>
                  <a:srgbClr val="C00000"/>
                </a:solidFill>
                <a:sym typeface="Symbol" panose="05050102010706020507" pitchFamily="18" charset="2"/>
              </a:rPr>
              <a:t>Thank</a:t>
            </a:r>
            <a:r>
              <a:rPr lang="hu-HU" i="1" dirty="0">
                <a:solidFill>
                  <a:srgbClr val="C00000"/>
                </a:solidFill>
                <a:sym typeface="Symbol" panose="05050102010706020507" pitchFamily="18" charset="2"/>
              </a:rPr>
              <a:t> </a:t>
            </a:r>
            <a:r>
              <a:rPr lang="hu-HU" i="1" dirty="0" err="1">
                <a:solidFill>
                  <a:srgbClr val="C00000"/>
                </a:solidFill>
                <a:sym typeface="Symbol" panose="05050102010706020507" pitchFamily="18" charset="2"/>
              </a:rPr>
              <a:t>you</a:t>
            </a:r>
            <a:r>
              <a:rPr lang="hu-HU" i="1" dirty="0">
                <a:solidFill>
                  <a:srgbClr val="C00000"/>
                </a:solidFill>
                <a:sym typeface="Symbol" panose="05050102010706020507" pitchFamily="18" charset="2"/>
              </a:rPr>
              <a:t> Joe Schmidt!  </a:t>
            </a:r>
            <a:r>
              <a:rPr lang="hu-HU" i="1" dirty="0" err="1">
                <a:solidFill>
                  <a:srgbClr val="C00000"/>
                </a:solidFill>
                <a:sym typeface="Symbol" panose="05050102010706020507" pitchFamily="18" charset="2"/>
              </a:rPr>
              <a:t>Thank</a:t>
            </a:r>
            <a:r>
              <a:rPr lang="hu-HU" i="1" dirty="0">
                <a:solidFill>
                  <a:srgbClr val="C00000"/>
                </a:solidFill>
                <a:sym typeface="Symbol" panose="05050102010706020507" pitchFamily="18" charset="2"/>
              </a:rPr>
              <a:t> </a:t>
            </a:r>
            <a:r>
              <a:rPr lang="hu-HU" i="1" dirty="0" err="1">
                <a:solidFill>
                  <a:srgbClr val="C00000"/>
                </a:solidFill>
                <a:sym typeface="Symbol" panose="05050102010706020507" pitchFamily="18" charset="2"/>
              </a:rPr>
              <a:t>you</a:t>
            </a:r>
            <a:r>
              <a:rPr lang="hu-HU" i="1" dirty="0">
                <a:solidFill>
                  <a:srgbClr val="C00000"/>
                </a:solidFill>
                <a:sym typeface="Symbol" panose="05050102010706020507" pitchFamily="18" charset="2"/>
              </a:rPr>
              <a:t> Joe </a:t>
            </a:r>
            <a:r>
              <a:rPr lang="hu-HU" i="1" dirty="0" err="1">
                <a:solidFill>
                  <a:srgbClr val="C00000"/>
                </a:solidFill>
                <a:sym typeface="Symbol" panose="05050102010706020507" pitchFamily="18" charset="2"/>
              </a:rPr>
              <a:t>Dolnićar</a:t>
            </a:r>
            <a:r>
              <a:rPr lang="hu-HU" i="1" dirty="0">
                <a:solidFill>
                  <a:srgbClr val="C00000"/>
                </a:solidFill>
                <a:sym typeface="Symbol" panose="05050102010706020507" pitchFamily="18" charset="2"/>
              </a:rPr>
              <a:t>!</a:t>
            </a:r>
          </a:p>
          <a:p>
            <a:pPr marL="0" indent="0">
              <a:buNone/>
            </a:pPr>
            <a:endParaRPr lang="hu-HU" sz="800" dirty="0">
              <a:solidFill>
                <a:srgbClr val="C00000"/>
              </a:solidFill>
              <a:sym typeface="Symbol" panose="05050102010706020507" pitchFamily="18" charset="2"/>
            </a:endParaRPr>
          </a:p>
          <a:p>
            <a:pPr marL="0" indent="0">
              <a:buNone/>
            </a:pPr>
            <a:endParaRPr lang="hu-HU" sz="800" dirty="0">
              <a:solidFill>
                <a:srgbClr val="C00000"/>
              </a:solidFill>
              <a:sym typeface="Symbol" panose="05050102010706020507" pitchFamily="18" charset="2"/>
            </a:endParaRPr>
          </a:p>
          <a:p>
            <a:pPr marL="0" indent="0">
              <a:buNone/>
            </a:pPr>
            <a:r>
              <a:rPr lang="hu-HU" dirty="0">
                <a:solidFill>
                  <a:srgbClr val="0070C0"/>
                </a:solidFill>
                <a:sym typeface="Symbol" panose="05050102010706020507" pitchFamily="18" charset="2"/>
              </a:rPr>
              <a:t>1968:</a:t>
            </a:r>
            <a:r>
              <a:rPr lang="hu-HU" dirty="0">
                <a:sym typeface="Symbol" panose="05050102010706020507" pitchFamily="18" charset="2"/>
              </a:rPr>
              <a:t> </a:t>
            </a:r>
            <a:r>
              <a:rPr lang="hu-HU" b="1" i="1" dirty="0">
                <a:solidFill>
                  <a:srgbClr val="0070C0"/>
                </a:solidFill>
                <a:sym typeface="Symbol" panose="05050102010706020507" pitchFamily="18" charset="2"/>
              </a:rPr>
              <a:t></a:t>
            </a:r>
            <a:r>
              <a:rPr lang="hu-HU" b="1" i="1" baseline="-25000" dirty="0">
                <a:solidFill>
                  <a:srgbClr val="0070C0"/>
                </a:solidFill>
                <a:sym typeface="Symbol" panose="05050102010706020507" pitchFamily="18" charset="2"/>
              </a:rPr>
              <a:t>T</a:t>
            </a:r>
            <a:r>
              <a:rPr lang="hu-HU" b="1" i="1" dirty="0">
                <a:solidFill>
                  <a:srgbClr val="0070C0"/>
                </a:solidFill>
                <a:sym typeface="Symbol" panose="05050102010706020507" pitchFamily="18" charset="2"/>
              </a:rPr>
              <a:t>(</a:t>
            </a:r>
            <a:r>
              <a:rPr lang="hu-HU" b="1" i="1" baseline="30000" dirty="0">
                <a:solidFill>
                  <a:srgbClr val="0070C0"/>
                </a:solidFill>
                <a:sym typeface="Symbol" panose="05050102010706020507" pitchFamily="18" charset="2"/>
              </a:rPr>
              <a:t>12</a:t>
            </a:r>
            <a:r>
              <a:rPr lang="hu-HU" b="1" i="1" dirty="0">
                <a:solidFill>
                  <a:srgbClr val="0070C0"/>
                </a:solidFill>
                <a:sym typeface="Symbol" panose="05050102010706020507" pitchFamily="18" charset="2"/>
              </a:rPr>
              <a:t>C) &lt; </a:t>
            </a:r>
            <a:r>
              <a:rPr lang="hu-HU" b="1" i="1" baseline="-25000" dirty="0">
                <a:solidFill>
                  <a:srgbClr val="0070C0"/>
                </a:solidFill>
                <a:sym typeface="Symbol" panose="05050102010706020507" pitchFamily="18" charset="2"/>
              </a:rPr>
              <a:t>T</a:t>
            </a:r>
            <a:r>
              <a:rPr lang="hu-HU" b="1" i="1" dirty="0">
                <a:solidFill>
                  <a:srgbClr val="0070C0"/>
                </a:solidFill>
                <a:sym typeface="Symbol" panose="05050102010706020507" pitchFamily="18" charset="2"/>
              </a:rPr>
              <a:t>(</a:t>
            </a:r>
            <a:r>
              <a:rPr lang="hu-HU" b="1" i="1" baseline="30000" dirty="0">
                <a:solidFill>
                  <a:srgbClr val="0070C0"/>
                </a:solidFill>
                <a:sym typeface="Symbol" panose="05050102010706020507" pitchFamily="18" charset="2"/>
              </a:rPr>
              <a:t>9</a:t>
            </a:r>
            <a:r>
              <a:rPr lang="hu-HU" b="1" i="1" dirty="0">
                <a:solidFill>
                  <a:srgbClr val="0070C0"/>
                </a:solidFill>
                <a:sym typeface="Symbol" panose="05050102010706020507" pitchFamily="18" charset="2"/>
              </a:rPr>
              <a:t>Be)</a:t>
            </a:r>
            <a:r>
              <a:rPr lang="hu-HU" i="1" dirty="0">
                <a:solidFill>
                  <a:srgbClr val="0070C0"/>
                </a:solidFill>
                <a:sym typeface="Symbol" panose="05050102010706020507" pitchFamily="18" charset="2"/>
              </a:rPr>
              <a:t> </a:t>
            </a:r>
            <a:r>
              <a:rPr lang="hu-HU" b="1" dirty="0">
                <a:solidFill>
                  <a:srgbClr val="0070C0"/>
                </a:solidFill>
                <a:sym typeface="Symbol" panose="05050102010706020507" pitchFamily="18" charset="2"/>
              </a:rPr>
              <a:t>!</a:t>
            </a:r>
            <a:r>
              <a:rPr lang="hu-HU" i="1" dirty="0">
                <a:solidFill>
                  <a:srgbClr val="0070C0"/>
                </a:solidFill>
                <a:sym typeface="Symbol" panose="05050102010706020507" pitchFamily="18" charset="2"/>
              </a:rPr>
              <a:t>    </a:t>
            </a:r>
            <a:r>
              <a:rPr lang="hu-HU" sz="2400" dirty="0">
                <a:solidFill>
                  <a:srgbClr val="0070C0"/>
                </a:solidFill>
                <a:sym typeface="Symbol" panose="05050102010706020507" pitchFamily="18" charset="2"/>
              </a:rPr>
              <a:t>(</a:t>
            </a:r>
            <a:r>
              <a:rPr lang="hu-HU" sz="2400" dirty="0" err="1">
                <a:solidFill>
                  <a:srgbClr val="0070C0"/>
                </a:solidFill>
                <a:sym typeface="Symbol" panose="05050102010706020507" pitchFamily="18" charset="2"/>
              </a:rPr>
              <a:t>Nucl</a:t>
            </a:r>
            <a:r>
              <a:rPr lang="hu-HU" sz="2400" dirty="0">
                <a:solidFill>
                  <a:srgbClr val="0070C0"/>
                </a:solidFill>
                <a:sym typeface="Symbol" panose="05050102010706020507" pitchFamily="18" charset="2"/>
              </a:rPr>
              <a:t>. </a:t>
            </a:r>
            <a:r>
              <a:rPr lang="hu-HU" sz="2400" dirty="0" err="1">
                <a:solidFill>
                  <a:srgbClr val="0070C0"/>
                </a:solidFill>
                <a:sym typeface="Symbol" panose="05050102010706020507" pitchFamily="18" charset="2"/>
              </a:rPr>
              <a:t>Phys</a:t>
            </a:r>
            <a:r>
              <a:rPr lang="hu-HU" sz="2400" dirty="0">
                <a:solidFill>
                  <a:srgbClr val="0070C0"/>
                </a:solidFill>
                <a:sym typeface="Symbol" panose="05050102010706020507" pitchFamily="18" charset="2"/>
              </a:rPr>
              <a:t>., </a:t>
            </a:r>
            <a:r>
              <a:rPr lang="hu-HU" sz="2400" b="1" dirty="0">
                <a:solidFill>
                  <a:srgbClr val="0070C0"/>
                </a:solidFill>
                <a:sym typeface="Symbol" panose="05050102010706020507" pitchFamily="18" charset="2"/>
              </a:rPr>
              <a:t>A119</a:t>
            </a:r>
            <a:r>
              <a:rPr lang="hu-HU" sz="2400" dirty="0">
                <a:solidFill>
                  <a:srgbClr val="0070C0"/>
                </a:solidFill>
                <a:sym typeface="Symbol" panose="05050102010706020507" pitchFamily="18" charset="2"/>
              </a:rPr>
              <a:t>, 525)        </a:t>
            </a:r>
            <a:r>
              <a:rPr lang="hu-HU" dirty="0">
                <a:solidFill>
                  <a:srgbClr val="0070C0"/>
                </a:solidFill>
                <a:sym typeface="Symbol" panose="05050102010706020507" pitchFamily="18" charset="2"/>
              </a:rPr>
              <a:t>Z, N = 6, … </a:t>
            </a:r>
            <a:r>
              <a:rPr lang="hu-HU" dirty="0" err="1">
                <a:solidFill>
                  <a:srgbClr val="0070C0"/>
                </a:solidFill>
                <a:sym typeface="Symbol" panose="05050102010706020507" pitchFamily="18" charset="2"/>
              </a:rPr>
              <a:t>magic</a:t>
            </a:r>
            <a:r>
              <a:rPr lang="hu-HU" dirty="0">
                <a:solidFill>
                  <a:srgbClr val="0070C0"/>
                </a:solidFill>
                <a:sym typeface="Symbol" panose="05050102010706020507" pitchFamily="18" charset="2"/>
              </a:rPr>
              <a:t>?</a:t>
            </a:r>
          </a:p>
          <a:p>
            <a:pPr marL="0" indent="0">
              <a:buNone/>
            </a:pPr>
            <a:endParaRPr lang="hu-HU" sz="800" i="1" dirty="0">
              <a:solidFill>
                <a:srgbClr val="0070C0"/>
              </a:solidFill>
              <a:sym typeface="Symbol" panose="05050102010706020507" pitchFamily="18" charset="2"/>
            </a:endParaRPr>
          </a:p>
          <a:p>
            <a:pPr marL="0" indent="0">
              <a:buNone/>
            </a:pPr>
            <a:endParaRPr lang="hu-HU" sz="800" i="1" dirty="0">
              <a:solidFill>
                <a:srgbClr val="0070C0"/>
              </a:solidFill>
              <a:sym typeface="Symbol" panose="05050102010706020507" pitchFamily="18" charset="2"/>
            </a:endParaRPr>
          </a:p>
          <a:p>
            <a:pPr marL="0" indent="0">
              <a:buNone/>
            </a:pPr>
            <a:r>
              <a:rPr lang="hu-HU" dirty="0">
                <a:solidFill>
                  <a:srgbClr val="0070C0"/>
                </a:solidFill>
                <a:sym typeface="Symbol" panose="05050102010706020507" pitchFamily="18" charset="2"/>
              </a:rPr>
              <a:t>1969: </a:t>
            </a:r>
            <a:r>
              <a:rPr lang="hu-HU" dirty="0" err="1">
                <a:solidFill>
                  <a:srgbClr val="0070C0"/>
                </a:solidFill>
                <a:sym typeface="Symbol" panose="05050102010706020507" pitchFamily="18" charset="2"/>
              </a:rPr>
              <a:t>Correlation</a:t>
            </a:r>
            <a:r>
              <a:rPr lang="hu-HU" dirty="0">
                <a:solidFill>
                  <a:srgbClr val="0070C0"/>
                </a:solidFill>
                <a:sym typeface="Symbol" panose="05050102010706020507" pitchFamily="18" charset="2"/>
              </a:rPr>
              <a:t> of </a:t>
            </a:r>
            <a:r>
              <a:rPr lang="hu-HU" b="1" dirty="0" err="1">
                <a:solidFill>
                  <a:srgbClr val="0070C0"/>
                </a:solidFill>
                <a:sym typeface="Symbol" panose="05050102010706020507" pitchFamily="18" charset="2"/>
              </a:rPr>
              <a:t>matter</a:t>
            </a:r>
            <a:r>
              <a:rPr lang="hu-HU" b="1" dirty="0">
                <a:solidFill>
                  <a:srgbClr val="0070C0"/>
                </a:solidFill>
                <a:sym typeface="Symbol" panose="05050102010706020507" pitchFamily="18" charset="2"/>
              </a:rPr>
              <a:t> </a:t>
            </a:r>
            <a:r>
              <a:rPr lang="hu-HU" b="1" dirty="0" err="1">
                <a:solidFill>
                  <a:srgbClr val="0070C0"/>
                </a:solidFill>
                <a:sym typeface="Symbol" panose="05050102010706020507" pitchFamily="18" charset="2"/>
              </a:rPr>
              <a:t>radii</a:t>
            </a:r>
            <a:r>
              <a:rPr lang="hu-HU" b="1" dirty="0">
                <a:solidFill>
                  <a:srgbClr val="0070C0"/>
                </a:solidFill>
                <a:sym typeface="Symbol" panose="05050102010706020507" pitchFamily="18" charset="2"/>
              </a:rPr>
              <a:t> </a:t>
            </a:r>
            <a:r>
              <a:rPr lang="hu-HU" dirty="0" err="1">
                <a:solidFill>
                  <a:srgbClr val="0070C0"/>
                </a:solidFill>
                <a:sym typeface="Symbol" panose="05050102010706020507" pitchFamily="18" charset="2"/>
              </a:rPr>
              <a:t>with</a:t>
            </a:r>
            <a:r>
              <a:rPr lang="hu-HU" dirty="0">
                <a:solidFill>
                  <a:srgbClr val="0070C0"/>
                </a:solidFill>
                <a:sym typeface="Symbol" panose="05050102010706020507" pitchFamily="18" charset="2"/>
              </a:rPr>
              <a:t> </a:t>
            </a:r>
            <a:r>
              <a:rPr lang="hu-HU" dirty="0" err="1">
                <a:solidFill>
                  <a:srgbClr val="0070C0"/>
                </a:solidFill>
                <a:sym typeface="Symbol" panose="05050102010706020507" pitchFamily="18" charset="2"/>
              </a:rPr>
              <a:t>binding</a:t>
            </a:r>
            <a:r>
              <a:rPr lang="hu-HU" dirty="0">
                <a:solidFill>
                  <a:srgbClr val="0070C0"/>
                </a:solidFill>
                <a:sym typeface="Symbol" panose="05050102010706020507" pitchFamily="18" charset="2"/>
              </a:rPr>
              <a:t> </a:t>
            </a:r>
            <a:r>
              <a:rPr lang="hu-HU" dirty="0" err="1">
                <a:solidFill>
                  <a:srgbClr val="0070C0"/>
                </a:solidFill>
                <a:sym typeface="Symbol" panose="05050102010706020507" pitchFamily="18" charset="2"/>
              </a:rPr>
              <a:t>energy</a:t>
            </a:r>
            <a:r>
              <a:rPr lang="hu-HU" dirty="0">
                <a:solidFill>
                  <a:srgbClr val="0070C0"/>
                </a:solidFill>
                <a:sym typeface="Symbol" panose="05050102010706020507" pitchFamily="18" charset="2"/>
              </a:rPr>
              <a:t>   </a:t>
            </a:r>
            <a:r>
              <a:rPr lang="hu-HU" sz="2400" dirty="0">
                <a:solidFill>
                  <a:srgbClr val="0070C0"/>
                </a:solidFill>
                <a:sym typeface="Symbol" panose="05050102010706020507" pitchFamily="18" charset="2"/>
              </a:rPr>
              <a:t>(</a:t>
            </a:r>
            <a:r>
              <a:rPr lang="hu-HU" sz="2400" dirty="0" err="1">
                <a:solidFill>
                  <a:srgbClr val="0070C0"/>
                </a:solidFill>
                <a:sym typeface="Symbol" panose="05050102010706020507" pitchFamily="18" charset="2"/>
              </a:rPr>
              <a:t>Phys.Lett</a:t>
            </a:r>
            <a:r>
              <a:rPr lang="hu-HU" sz="2400" dirty="0">
                <a:solidFill>
                  <a:srgbClr val="0070C0"/>
                </a:solidFill>
                <a:sym typeface="Symbol" panose="05050102010706020507" pitchFamily="18" charset="2"/>
              </a:rPr>
              <a:t>. </a:t>
            </a:r>
            <a:r>
              <a:rPr lang="hu-HU" sz="2400" b="1" dirty="0">
                <a:solidFill>
                  <a:srgbClr val="0070C0"/>
                </a:solidFill>
                <a:sym typeface="Symbol" panose="05050102010706020507" pitchFamily="18" charset="2"/>
              </a:rPr>
              <a:t>B29</a:t>
            </a:r>
            <a:r>
              <a:rPr lang="hu-HU" sz="2400" dirty="0">
                <a:solidFill>
                  <a:srgbClr val="0070C0"/>
                </a:solidFill>
                <a:sym typeface="Symbol" panose="05050102010706020507" pitchFamily="18" charset="2"/>
              </a:rPr>
              <a:t>, 36)</a:t>
            </a:r>
          </a:p>
          <a:p>
            <a:pPr marL="0" indent="0">
              <a:buNone/>
            </a:pPr>
            <a:endParaRPr lang="hu-HU" sz="800" dirty="0">
              <a:solidFill>
                <a:srgbClr val="0070C0"/>
              </a:solidFill>
              <a:sym typeface="Symbol" panose="05050102010706020507" pitchFamily="18" charset="2"/>
            </a:endParaRPr>
          </a:p>
          <a:p>
            <a:pPr marL="0" indent="0">
              <a:buNone/>
            </a:pPr>
            <a:r>
              <a:rPr lang="hu-HU" sz="2400" dirty="0"/>
              <a:t>	</a:t>
            </a:r>
            <a:r>
              <a:rPr lang="hu-HU" dirty="0">
                <a:solidFill>
                  <a:srgbClr val="0070C0"/>
                </a:solidFill>
              </a:rPr>
              <a:t>Black </a:t>
            </a:r>
            <a:r>
              <a:rPr lang="hu-HU" dirty="0" err="1">
                <a:solidFill>
                  <a:srgbClr val="0070C0"/>
                </a:solidFill>
              </a:rPr>
              <a:t>nucleus</a:t>
            </a:r>
            <a:r>
              <a:rPr lang="hu-HU" dirty="0">
                <a:solidFill>
                  <a:srgbClr val="0070C0"/>
                </a:solidFill>
              </a:rPr>
              <a:t> formula:    </a:t>
            </a:r>
            <a:r>
              <a:rPr lang="hu-HU" dirty="0">
                <a:solidFill>
                  <a:srgbClr val="0070C0"/>
                </a:solidFill>
                <a:sym typeface="Symbol" panose="05050102010706020507" pitchFamily="18" charset="2"/>
              </a:rPr>
              <a:t></a:t>
            </a:r>
            <a:r>
              <a:rPr lang="hu-HU" baseline="-25000" dirty="0">
                <a:solidFill>
                  <a:srgbClr val="0070C0"/>
                </a:solidFill>
              </a:rPr>
              <a:t>BN</a:t>
            </a:r>
            <a:r>
              <a:rPr lang="hu-HU" dirty="0">
                <a:solidFill>
                  <a:srgbClr val="0070C0"/>
                </a:solidFill>
              </a:rPr>
              <a:t> = 2</a:t>
            </a:r>
            <a:r>
              <a:rPr lang="hu-HU" dirty="0">
                <a:solidFill>
                  <a:srgbClr val="0070C0"/>
                </a:solidFill>
                <a:sym typeface="Symbol" panose="05050102010706020507" pitchFamily="18" charset="2"/>
              </a:rPr>
              <a:t></a:t>
            </a:r>
            <a:r>
              <a:rPr lang="hu-HU" dirty="0">
                <a:solidFill>
                  <a:srgbClr val="0070C0"/>
                </a:solidFill>
              </a:rPr>
              <a:t>(</a:t>
            </a:r>
            <a:r>
              <a:rPr lang="hu-HU" dirty="0" err="1">
                <a:solidFill>
                  <a:srgbClr val="0070C0"/>
                </a:solidFill>
              </a:rPr>
              <a:t>R</a:t>
            </a:r>
            <a:r>
              <a:rPr lang="hu-HU" baseline="-25000" dirty="0" err="1">
                <a:solidFill>
                  <a:srgbClr val="0070C0"/>
                </a:solidFill>
              </a:rPr>
              <a:t>m</a:t>
            </a:r>
            <a:r>
              <a:rPr lang="hu-HU" dirty="0">
                <a:solidFill>
                  <a:srgbClr val="0070C0"/>
                </a:solidFill>
              </a:rPr>
              <a:t>+</a:t>
            </a:r>
            <a:r>
              <a:rPr lang="el-GR" strike="sngStrike" dirty="0">
                <a:solidFill>
                  <a:srgbClr val="0070C0"/>
                </a:solidFill>
              </a:rPr>
              <a:t>λ</a:t>
            </a:r>
            <a:r>
              <a:rPr lang="hu-HU" dirty="0">
                <a:solidFill>
                  <a:srgbClr val="0070C0"/>
                </a:solidFill>
              </a:rPr>
              <a:t>)</a:t>
            </a:r>
            <a:r>
              <a:rPr lang="hu-HU" baseline="30000" dirty="0">
                <a:solidFill>
                  <a:srgbClr val="0070C0"/>
                </a:solidFill>
              </a:rPr>
              <a:t>2 </a:t>
            </a:r>
            <a:r>
              <a:rPr lang="hu-HU" dirty="0">
                <a:solidFill>
                  <a:srgbClr val="0070C0"/>
                </a:solidFill>
                <a:sym typeface="Symbol" panose="05050102010706020507" pitchFamily="18" charset="2"/>
              </a:rPr>
              <a:t>  </a:t>
            </a:r>
            <a:r>
              <a:rPr lang="hu-HU" b="1" i="1" dirty="0" err="1">
                <a:solidFill>
                  <a:srgbClr val="0070C0"/>
                </a:solidFill>
                <a:sym typeface="Symbol" panose="05050102010706020507" pitchFamily="18" charset="2"/>
              </a:rPr>
              <a:t>R</a:t>
            </a:r>
            <a:r>
              <a:rPr lang="hu-HU" b="1" i="1" baseline="-25000" dirty="0" err="1">
                <a:solidFill>
                  <a:srgbClr val="0070C0"/>
                </a:solidFill>
                <a:sym typeface="Symbol" panose="05050102010706020507" pitchFamily="18" charset="2"/>
              </a:rPr>
              <a:t>m</a:t>
            </a:r>
            <a:endParaRPr lang="hu-HU" b="1" i="1" baseline="-25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517732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>
            <a:extLst>
              <a:ext uri="{FF2B5EF4-FFF2-40B4-BE49-F238E27FC236}">
                <a16:creationId xmlns:a16="http://schemas.microsoft.com/office/drawing/2014/main" id="{D91EEA75-0C34-4468-4731-B04EEBEE23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8290" y="228938"/>
            <a:ext cx="11517550" cy="1181573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</a:pPr>
            <a:r>
              <a:rPr lang="hu-HU" sz="3600" b="1" dirty="0" err="1">
                <a:solidFill>
                  <a:srgbClr val="0070C0"/>
                </a:solidFill>
              </a:rPr>
              <a:t>Table</a:t>
            </a:r>
            <a:r>
              <a:rPr lang="hu-HU" sz="3600" b="1" dirty="0">
                <a:solidFill>
                  <a:srgbClr val="0070C0"/>
                </a:solidFill>
              </a:rPr>
              <a:t> VI. </a:t>
            </a:r>
            <a:r>
              <a:rPr lang="hu-HU" sz="3600" dirty="0">
                <a:solidFill>
                  <a:srgbClr val="0070C0"/>
                </a:solidFill>
              </a:rPr>
              <a:t>2013: </a:t>
            </a:r>
            <a:r>
              <a:rPr lang="hu-HU" sz="3600" dirty="0" err="1">
                <a:solidFill>
                  <a:srgbClr val="0070C0"/>
                </a:solidFill>
              </a:rPr>
              <a:t>Table</a:t>
            </a:r>
            <a:r>
              <a:rPr lang="hu-HU" sz="3600" dirty="0">
                <a:solidFill>
                  <a:srgbClr val="0070C0"/>
                </a:solidFill>
              </a:rPr>
              <a:t> of </a:t>
            </a:r>
            <a:r>
              <a:rPr lang="hu-HU" sz="3600" dirty="0" err="1">
                <a:solidFill>
                  <a:srgbClr val="0070C0"/>
                </a:solidFill>
              </a:rPr>
              <a:t>experimental</a:t>
            </a:r>
            <a:r>
              <a:rPr lang="hu-HU" sz="3600" dirty="0">
                <a:solidFill>
                  <a:srgbClr val="0070C0"/>
                </a:solidFill>
              </a:rPr>
              <a:t> </a:t>
            </a:r>
            <a:r>
              <a:rPr lang="hu-HU" sz="3600" dirty="0" err="1">
                <a:solidFill>
                  <a:srgbClr val="0070C0"/>
                </a:solidFill>
              </a:rPr>
              <a:t>nuclear</a:t>
            </a:r>
            <a:r>
              <a:rPr lang="hu-HU" sz="3600" dirty="0">
                <a:solidFill>
                  <a:srgbClr val="0070C0"/>
                </a:solidFill>
              </a:rPr>
              <a:t> </a:t>
            </a:r>
            <a:r>
              <a:rPr lang="hu-HU" sz="3600" dirty="0" err="1">
                <a:solidFill>
                  <a:srgbClr val="0070C0"/>
                </a:solidFill>
              </a:rPr>
              <a:t>ground</a:t>
            </a:r>
            <a:r>
              <a:rPr lang="hu-HU" sz="3600" dirty="0">
                <a:solidFill>
                  <a:srgbClr val="0070C0"/>
                </a:solidFill>
              </a:rPr>
              <a:t> state 			</a:t>
            </a:r>
            <a:r>
              <a:rPr lang="hu-HU" sz="3600" dirty="0" err="1">
                <a:solidFill>
                  <a:srgbClr val="0070C0"/>
                </a:solidFill>
              </a:rPr>
              <a:t>charge</a:t>
            </a:r>
            <a:r>
              <a:rPr lang="hu-HU" sz="3600" dirty="0">
                <a:solidFill>
                  <a:srgbClr val="0070C0"/>
                </a:solidFill>
              </a:rPr>
              <a:t> </a:t>
            </a:r>
            <a:r>
              <a:rPr lang="hu-HU" sz="3600" dirty="0" err="1">
                <a:solidFill>
                  <a:srgbClr val="0070C0"/>
                </a:solidFill>
              </a:rPr>
              <a:t>radii</a:t>
            </a:r>
            <a:r>
              <a:rPr lang="hu-HU" sz="3600" dirty="0">
                <a:solidFill>
                  <a:srgbClr val="0070C0"/>
                </a:solidFill>
              </a:rPr>
              <a:t>   </a:t>
            </a:r>
            <a:r>
              <a:rPr lang="hu-HU" sz="2800" dirty="0">
                <a:solidFill>
                  <a:srgbClr val="0070C0"/>
                </a:solidFill>
              </a:rPr>
              <a:t>(</a:t>
            </a:r>
            <a:r>
              <a:rPr lang="hu-HU" sz="2800" dirty="0" err="1">
                <a:solidFill>
                  <a:srgbClr val="0070C0"/>
                </a:solidFill>
              </a:rPr>
              <a:t>Atomic</a:t>
            </a:r>
            <a:r>
              <a:rPr lang="hu-HU" sz="2800" dirty="0">
                <a:solidFill>
                  <a:srgbClr val="0070C0"/>
                </a:solidFill>
              </a:rPr>
              <a:t> Data and Nuclear Data </a:t>
            </a:r>
            <a:r>
              <a:rPr lang="hu-HU" sz="2800" dirty="0" err="1">
                <a:solidFill>
                  <a:srgbClr val="0070C0"/>
                </a:solidFill>
              </a:rPr>
              <a:t>Tables</a:t>
            </a:r>
            <a:r>
              <a:rPr lang="hu-HU" sz="2800" dirty="0">
                <a:solidFill>
                  <a:srgbClr val="0070C0"/>
                </a:solidFill>
              </a:rPr>
              <a:t>, </a:t>
            </a:r>
            <a:r>
              <a:rPr lang="hu-HU" sz="2800" b="1" dirty="0">
                <a:solidFill>
                  <a:srgbClr val="0070C0"/>
                </a:solidFill>
              </a:rPr>
              <a:t>99</a:t>
            </a:r>
            <a:r>
              <a:rPr lang="hu-HU" sz="2800" dirty="0">
                <a:solidFill>
                  <a:srgbClr val="0070C0"/>
                </a:solidFill>
              </a:rPr>
              <a:t>, 69)</a:t>
            </a:r>
          </a:p>
        </p:txBody>
      </p:sp>
      <p:sp>
        <p:nvSpPr>
          <p:cNvPr id="5" name="Tartalom helye 4">
            <a:extLst>
              <a:ext uri="{FF2B5EF4-FFF2-40B4-BE49-F238E27FC236}">
                <a16:creationId xmlns:a16="http://schemas.microsoft.com/office/drawing/2014/main" id="{17790732-76A9-2E26-120F-01271E710D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8090" y="1617220"/>
            <a:ext cx="11447749" cy="5133776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u-HU" dirty="0" err="1"/>
              <a:t>Atomic</a:t>
            </a:r>
            <a:r>
              <a:rPr lang="hu-HU" dirty="0"/>
              <a:t> Data and Nuclear Data </a:t>
            </a:r>
            <a:r>
              <a:rPr lang="hu-HU" dirty="0" err="1"/>
              <a:t>Tables</a:t>
            </a:r>
            <a:r>
              <a:rPr lang="hu-HU" dirty="0"/>
              <a:t>, </a:t>
            </a:r>
            <a:r>
              <a:rPr lang="hu-HU" b="1" dirty="0"/>
              <a:t>56 </a:t>
            </a:r>
            <a:r>
              <a:rPr lang="hu-HU" dirty="0"/>
              <a:t>(1994) 133: </a:t>
            </a:r>
            <a:r>
              <a:rPr lang="hu-HU" dirty="0" err="1"/>
              <a:t>Nadjakov</a:t>
            </a:r>
            <a:r>
              <a:rPr lang="hu-HU" dirty="0"/>
              <a:t>, </a:t>
            </a:r>
            <a:r>
              <a:rPr lang="hu-HU" dirty="0" err="1"/>
              <a:t>et</a:t>
            </a:r>
            <a:r>
              <a:rPr lang="hu-HU" dirty="0"/>
              <a:t> </a:t>
            </a:r>
            <a:r>
              <a:rPr lang="hu-HU" dirty="0" err="1"/>
              <a:t>al</a:t>
            </a:r>
            <a:r>
              <a:rPr lang="hu-HU" dirty="0"/>
              <a:t>. [12]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hu-HU" sz="800" dirty="0">
              <a:solidFill>
                <a:srgbClr val="00B050"/>
              </a:solidFill>
            </a:endParaRPr>
          </a:p>
          <a:p>
            <a:pPr marL="0" indent="0">
              <a:buNone/>
            </a:pPr>
            <a:r>
              <a:rPr lang="hu-HU" dirty="0">
                <a:solidFill>
                  <a:srgbClr val="00B050"/>
                </a:solidFill>
              </a:rPr>
              <a:t>	</a:t>
            </a:r>
            <a:r>
              <a:rPr lang="hu-HU" dirty="0" err="1">
                <a:solidFill>
                  <a:srgbClr val="0070C0"/>
                </a:solidFill>
              </a:rPr>
              <a:t>Updated</a:t>
            </a:r>
            <a:r>
              <a:rPr lang="hu-HU" dirty="0">
                <a:solidFill>
                  <a:srgbClr val="0070C0"/>
                </a:solidFill>
              </a:rPr>
              <a:t> by K. Marinova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hu-HU" sz="8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hu-HU" sz="800" dirty="0"/>
          </a:p>
          <a:p>
            <a:pPr marL="0" indent="0">
              <a:buNone/>
            </a:pPr>
            <a:r>
              <a:rPr lang="hu-HU" sz="2800" dirty="0" err="1"/>
              <a:t>Atomic</a:t>
            </a:r>
            <a:r>
              <a:rPr lang="hu-HU" sz="2800" dirty="0"/>
              <a:t> Data and Nuclear Data </a:t>
            </a:r>
            <a:r>
              <a:rPr lang="hu-HU" sz="2800" dirty="0" err="1"/>
              <a:t>Tables</a:t>
            </a:r>
            <a:r>
              <a:rPr lang="hu-HU" sz="2800" dirty="0"/>
              <a:t>, </a:t>
            </a:r>
            <a:r>
              <a:rPr lang="hu-HU" sz="2800" b="1" dirty="0"/>
              <a:t>87</a:t>
            </a:r>
            <a:r>
              <a:rPr lang="hu-HU" sz="2800" dirty="0"/>
              <a:t> (2004) 185: Angeli.   [13]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hu-HU" sz="800" dirty="0"/>
          </a:p>
          <a:p>
            <a:pPr marL="0" indent="0">
              <a:buNone/>
            </a:pPr>
            <a:r>
              <a:rPr lang="hu-HU" dirty="0"/>
              <a:t>	</a:t>
            </a:r>
            <a:r>
              <a:rPr lang="hu-HU" dirty="0" err="1">
                <a:solidFill>
                  <a:srgbClr val="0070C0"/>
                </a:solidFill>
              </a:rPr>
              <a:t>Updated</a:t>
            </a:r>
            <a:r>
              <a:rPr lang="hu-HU" dirty="0">
                <a:solidFill>
                  <a:srgbClr val="0070C0"/>
                </a:solidFill>
              </a:rPr>
              <a:t> by I. Angeli</a:t>
            </a:r>
          </a:p>
          <a:p>
            <a:pPr marL="0" indent="0">
              <a:buNone/>
            </a:pPr>
            <a:endParaRPr lang="hu-HU" sz="800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hu-HU" sz="3200" dirty="0" err="1">
                <a:solidFill>
                  <a:srgbClr val="C00000"/>
                </a:solidFill>
              </a:rPr>
              <a:t>Combined</a:t>
            </a:r>
            <a:r>
              <a:rPr lang="hu-HU" sz="3200" dirty="0">
                <a:solidFill>
                  <a:srgbClr val="C00000"/>
                </a:solidFill>
              </a:rPr>
              <a:t>:    R = </a:t>
            </a:r>
            <a:r>
              <a:rPr lang="hu-HU" sz="3200" dirty="0" err="1">
                <a:solidFill>
                  <a:srgbClr val="C00000"/>
                </a:solidFill>
              </a:rPr>
              <a:t>R</a:t>
            </a:r>
            <a:r>
              <a:rPr lang="hu-HU" sz="3200" baseline="-25000" dirty="0" err="1">
                <a:solidFill>
                  <a:srgbClr val="C00000"/>
                </a:solidFill>
              </a:rPr>
              <a:t>av</a:t>
            </a:r>
            <a:r>
              <a:rPr lang="hu-HU" sz="3200" dirty="0">
                <a:solidFill>
                  <a:srgbClr val="C00000"/>
                </a:solidFill>
              </a:rPr>
              <a:t> = 0.5×(R[12] + R[13])     </a:t>
            </a:r>
            <a:r>
              <a:rPr lang="hu-HU" sz="3200" dirty="0" err="1">
                <a:solidFill>
                  <a:srgbClr val="0070C0"/>
                </a:solidFill>
              </a:rPr>
              <a:t>Not</a:t>
            </a:r>
            <a:r>
              <a:rPr lang="hu-HU" sz="3200" dirty="0">
                <a:solidFill>
                  <a:srgbClr val="0070C0"/>
                </a:solidFill>
              </a:rPr>
              <a:t> </a:t>
            </a:r>
            <a:r>
              <a:rPr lang="hu-HU" sz="3200" dirty="0" err="1">
                <a:solidFill>
                  <a:srgbClr val="0070C0"/>
                </a:solidFill>
              </a:rPr>
              <a:t>independent</a:t>
            </a:r>
            <a:r>
              <a:rPr lang="hu-HU" sz="3200" dirty="0">
                <a:solidFill>
                  <a:srgbClr val="0070C0"/>
                </a:solidFill>
              </a:rPr>
              <a:t>!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u-HU" sz="800" dirty="0">
                <a:solidFill>
                  <a:srgbClr val="C00000"/>
                </a:solidFill>
              </a:rPr>
              <a:t>			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hu-HU" sz="800" dirty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hu-HU" dirty="0">
                <a:solidFill>
                  <a:srgbClr val="C00000"/>
                </a:solidFill>
              </a:rPr>
              <a:t>		      </a:t>
            </a:r>
            <a:r>
              <a:rPr lang="el-GR" sz="3200" dirty="0">
                <a:solidFill>
                  <a:srgbClr val="C00000"/>
                </a:solidFill>
              </a:rPr>
              <a:t>Δ</a:t>
            </a:r>
            <a:r>
              <a:rPr lang="hu-HU" sz="3200" dirty="0" err="1">
                <a:solidFill>
                  <a:srgbClr val="C00000"/>
                </a:solidFill>
              </a:rPr>
              <a:t>R</a:t>
            </a:r>
            <a:r>
              <a:rPr lang="hu-HU" sz="3200" baseline="-25000" dirty="0" err="1">
                <a:solidFill>
                  <a:srgbClr val="C00000"/>
                </a:solidFill>
              </a:rPr>
              <a:t>tot</a:t>
            </a:r>
            <a:r>
              <a:rPr lang="hu-HU" sz="3200" dirty="0">
                <a:solidFill>
                  <a:srgbClr val="C00000"/>
                </a:solidFill>
              </a:rPr>
              <a:t> = </a:t>
            </a:r>
            <a:r>
              <a:rPr lang="hu-HU" sz="3200" dirty="0" err="1">
                <a:solidFill>
                  <a:srgbClr val="C00000"/>
                </a:solidFill>
              </a:rPr>
              <a:t>max</a:t>
            </a:r>
            <a:r>
              <a:rPr lang="hu-HU" sz="3200" dirty="0">
                <a:solidFill>
                  <a:srgbClr val="C00000"/>
                </a:solidFill>
              </a:rPr>
              <a:t> (</a:t>
            </a:r>
            <a:r>
              <a:rPr lang="el-GR" sz="3200" dirty="0">
                <a:solidFill>
                  <a:srgbClr val="C00000"/>
                </a:solidFill>
              </a:rPr>
              <a:t>Δ</a:t>
            </a:r>
            <a:r>
              <a:rPr lang="hu-HU" sz="3200" dirty="0">
                <a:solidFill>
                  <a:srgbClr val="C00000"/>
                </a:solidFill>
              </a:rPr>
              <a:t>R[12], </a:t>
            </a:r>
            <a:r>
              <a:rPr lang="el-GR" sz="3200" dirty="0">
                <a:solidFill>
                  <a:srgbClr val="C00000"/>
                </a:solidFill>
              </a:rPr>
              <a:t>Δ</a:t>
            </a:r>
            <a:r>
              <a:rPr lang="hu-HU" sz="3200" dirty="0">
                <a:solidFill>
                  <a:srgbClr val="C00000"/>
                </a:solidFill>
              </a:rPr>
              <a:t>R[13],  0.5×|R[12] – R[13]|)</a:t>
            </a:r>
          </a:p>
          <a:p>
            <a:pPr marL="0" indent="0">
              <a:buNone/>
            </a:pPr>
            <a:endParaRPr lang="hu-HU" sz="800" dirty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hu-HU" dirty="0">
                <a:solidFill>
                  <a:srgbClr val="C00000"/>
                </a:solidFill>
              </a:rPr>
              <a:t>		      </a:t>
            </a:r>
            <a:r>
              <a:rPr lang="hu-HU" sz="3200" dirty="0">
                <a:solidFill>
                  <a:srgbClr val="C00000"/>
                </a:solidFill>
              </a:rPr>
              <a:t>4% </a:t>
            </a:r>
            <a:r>
              <a:rPr lang="hu-HU" sz="3200" dirty="0" err="1">
                <a:solidFill>
                  <a:srgbClr val="C00000"/>
                </a:solidFill>
              </a:rPr>
              <a:t>differ</a:t>
            </a:r>
            <a:r>
              <a:rPr lang="hu-HU" sz="3200" dirty="0">
                <a:solidFill>
                  <a:srgbClr val="C00000"/>
                </a:solidFill>
              </a:rPr>
              <a:t> more </a:t>
            </a:r>
            <a:r>
              <a:rPr lang="hu-HU" sz="3200" dirty="0" err="1">
                <a:solidFill>
                  <a:srgbClr val="C00000"/>
                </a:solidFill>
              </a:rPr>
              <a:t>than</a:t>
            </a:r>
            <a:r>
              <a:rPr lang="hu-HU" sz="3200" dirty="0">
                <a:solidFill>
                  <a:srgbClr val="C00000"/>
                </a:solidFill>
              </a:rPr>
              <a:t> 1×</a:t>
            </a:r>
            <a:r>
              <a:rPr lang="el-GR" sz="3200" dirty="0">
                <a:solidFill>
                  <a:srgbClr val="C00000"/>
                </a:solidFill>
              </a:rPr>
              <a:t>Δ</a:t>
            </a:r>
            <a:r>
              <a:rPr lang="hu-HU" sz="3200" dirty="0" err="1">
                <a:solidFill>
                  <a:srgbClr val="C00000"/>
                </a:solidFill>
              </a:rPr>
              <a:t>R</a:t>
            </a:r>
            <a:r>
              <a:rPr lang="hu-HU" sz="3200" baseline="-25000" dirty="0" err="1">
                <a:solidFill>
                  <a:srgbClr val="C00000"/>
                </a:solidFill>
              </a:rPr>
              <a:t>tot</a:t>
            </a:r>
            <a:r>
              <a:rPr lang="hu-HU" sz="3200" dirty="0">
                <a:solidFill>
                  <a:srgbClr val="C00000"/>
                </a:solidFill>
              </a:rPr>
              <a:t>     </a:t>
            </a:r>
            <a:r>
              <a:rPr lang="hu-HU" sz="3200" u="sng" dirty="0" err="1">
                <a:solidFill>
                  <a:srgbClr val="C00000"/>
                </a:solidFill>
              </a:rPr>
              <a:t>underlined</a:t>
            </a:r>
            <a:r>
              <a:rPr lang="hu-HU" sz="3200" dirty="0">
                <a:solidFill>
                  <a:srgbClr val="C00000"/>
                </a:solidFill>
              </a:rPr>
              <a:t> in Table1.</a:t>
            </a:r>
          </a:p>
        </p:txBody>
      </p:sp>
    </p:spTree>
    <p:extLst>
      <p:ext uri="{BB962C8B-B14F-4D97-AF65-F5344CB8AC3E}">
        <p14:creationId xmlns:p14="http://schemas.microsoft.com/office/powerpoint/2010/main" val="401222617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>
            <a:extLst>
              <a:ext uri="{FF2B5EF4-FFF2-40B4-BE49-F238E27FC236}">
                <a16:creationId xmlns:a16="http://schemas.microsoft.com/office/drawing/2014/main" id="{0E2370EE-8B37-F15F-B912-2FA04A31128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0294" t="18892" r="35054" b="20107"/>
          <a:stretch/>
        </p:blipFill>
        <p:spPr>
          <a:xfrm>
            <a:off x="5476461" y="206446"/>
            <a:ext cx="6545304" cy="6480981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9B89EB5E-83A0-88D8-CFDA-C4B5C8829B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610" y="308926"/>
            <a:ext cx="5471390" cy="1846021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hu-HU" sz="3200" dirty="0">
                <a:solidFill>
                  <a:srgbClr val="0070C0"/>
                </a:solidFill>
              </a:rPr>
              <a:t>2015: </a:t>
            </a:r>
            <a:r>
              <a:rPr lang="hu-HU" sz="3200" dirty="0" err="1">
                <a:solidFill>
                  <a:srgbClr val="0070C0"/>
                </a:solidFill>
              </a:rPr>
              <a:t>Correlaton</a:t>
            </a:r>
            <a:r>
              <a:rPr lang="hu-HU" sz="3200" dirty="0">
                <a:solidFill>
                  <a:srgbClr val="0070C0"/>
                </a:solidFill>
              </a:rPr>
              <a:t> of </a:t>
            </a:r>
            <a:r>
              <a:rPr lang="hu-HU" sz="3200" dirty="0" err="1">
                <a:solidFill>
                  <a:srgbClr val="0070C0"/>
                </a:solidFill>
              </a:rPr>
              <a:t>charge</a:t>
            </a:r>
            <a:r>
              <a:rPr lang="hu-HU" sz="3200" dirty="0">
                <a:solidFill>
                  <a:srgbClr val="0070C0"/>
                </a:solidFill>
              </a:rPr>
              <a:t> </a:t>
            </a:r>
            <a:r>
              <a:rPr lang="hu-HU" sz="3200" dirty="0" err="1">
                <a:solidFill>
                  <a:srgbClr val="0070C0"/>
                </a:solidFill>
              </a:rPr>
              <a:t>radii</a:t>
            </a:r>
            <a:r>
              <a:rPr lang="hu-HU" sz="3200" dirty="0">
                <a:solidFill>
                  <a:srgbClr val="0070C0"/>
                </a:solidFill>
              </a:rPr>
              <a:t> </a:t>
            </a:r>
            <a:r>
              <a:rPr lang="hu-HU" sz="3200" dirty="0" err="1">
                <a:solidFill>
                  <a:srgbClr val="0070C0"/>
                </a:solidFill>
              </a:rPr>
              <a:t>with</a:t>
            </a:r>
            <a:r>
              <a:rPr lang="hu-HU" sz="3200" dirty="0">
                <a:solidFill>
                  <a:srgbClr val="0070C0"/>
                </a:solidFill>
              </a:rPr>
              <a:t> </a:t>
            </a:r>
            <a:r>
              <a:rPr lang="hu-HU" sz="3200" dirty="0" err="1">
                <a:solidFill>
                  <a:srgbClr val="0070C0"/>
                </a:solidFill>
              </a:rPr>
              <a:t>other</a:t>
            </a:r>
            <a:r>
              <a:rPr lang="hu-HU" sz="3200" dirty="0">
                <a:solidFill>
                  <a:srgbClr val="0070C0"/>
                </a:solidFill>
              </a:rPr>
              <a:t>  </a:t>
            </a:r>
            <a:r>
              <a:rPr lang="hu-HU" sz="3200" dirty="0" err="1">
                <a:solidFill>
                  <a:srgbClr val="0070C0"/>
                </a:solidFill>
              </a:rPr>
              <a:t>nuclear</a:t>
            </a:r>
            <a:r>
              <a:rPr lang="hu-HU" sz="3200" dirty="0">
                <a:solidFill>
                  <a:srgbClr val="0070C0"/>
                </a:solidFill>
              </a:rPr>
              <a:t> </a:t>
            </a:r>
            <a:r>
              <a:rPr lang="hu-HU" sz="3200" dirty="0" err="1">
                <a:solidFill>
                  <a:srgbClr val="0070C0"/>
                </a:solidFill>
              </a:rPr>
              <a:t>observab</a:t>
            </a:r>
            <a:r>
              <a:rPr lang="hu-HU" sz="2800" dirty="0" err="1">
                <a:solidFill>
                  <a:srgbClr val="0070C0"/>
                </a:solidFill>
              </a:rPr>
              <a:t>les</a:t>
            </a:r>
            <a:br>
              <a:rPr lang="hu-HU" sz="2800" dirty="0">
                <a:solidFill>
                  <a:srgbClr val="0070C0"/>
                </a:solidFill>
              </a:rPr>
            </a:br>
            <a:r>
              <a:rPr lang="hu-HU" sz="2800" dirty="0">
                <a:solidFill>
                  <a:srgbClr val="0070C0"/>
                </a:solidFill>
              </a:rPr>
              <a:t> (J. </a:t>
            </a:r>
            <a:r>
              <a:rPr lang="hu-HU" sz="2800" dirty="0" err="1">
                <a:solidFill>
                  <a:srgbClr val="0070C0"/>
                </a:solidFill>
              </a:rPr>
              <a:t>Phys</a:t>
            </a:r>
            <a:r>
              <a:rPr lang="hu-HU" sz="2800" dirty="0">
                <a:solidFill>
                  <a:srgbClr val="0070C0"/>
                </a:solidFill>
              </a:rPr>
              <a:t>. </a:t>
            </a:r>
            <a:r>
              <a:rPr lang="hu-HU" sz="2800" b="1" dirty="0">
                <a:solidFill>
                  <a:srgbClr val="0070C0"/>
                </a:solidFill>
              </a:rPr>
              <a:t>G42</a:t>
            </a:r>
            <a:r>
              <a:rPr lang="hu-HU" sz="2800" dirty="0">
                <a:solidFill>
                  <a:srgbClr val="0070C0"/>
                </a:solidFill>
              </a:rPr>
              <a:t>, 055108)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6FB97EA7-1B4E-CF79-05C5-026AB51F45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2149" y="2149744"/>
            <a:ext cx="5276626" cy="4295172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hu-HU" sz="3200" b="1" dirty="0" err="1">
                <a:solidFill>
                  <a:srgbClr val="C00000"/>
                </a:solidFill>
              </a:rPr>
              <a:t>Isotonic</a:t>
            </a:r>
            <a:r>
              <a:rPr lang="hu-HU" sz="3200" b="1" dirty="0">
                <a:solidFill>
                  <a:srgbClr val="C00000"/>
                </a:solidFill>
              </a:rPr>
              <a:t> series</a:t>
            </a:r>
            <a:r>
              <a:rPr lang="hu-HU" sz="3200" dirty="0">
                <a:solidFill>
                  <a:srgbClr val="C00000"/>
                </a:solidFill>
              </a:rPr>
              <a:t>:</a:t>
            </a:r>
          </a:p>
          <a:p>
            <a:pPr marL="0" indent="0">
              <a:buNone/>
            </a:pPr>
            <a:r>
              <a:rPr lang="hu-HU" dirty="0" err="1">
                <a:solidFill>
                  <a:srgbClr val="C00000"/>
                </a:solidFill>
              </a:rPr>
              <a:t>R</a:t>
            </a:r>
            <a:r>
              <a:rPr lang="hu-HU" baseline="-25000" dirty="0" err="1">
                <a:solidFill>
                  <a:srgbClr val="C00000"/>
                </a:solidFill>
              </a:rPr>
              <a:t>exp</a:t>
            </a:r>
            <a:r>
              <a:rPr lang="hu-HU" dirty="0">
                <a:solidFill>
                  <a:srgbClr val="C00000"/>
                </a:solidFill>
              </a:rPr>
              <a:t>/</a:t>
            </a:r>
            <a:r>
              <a:rPr lang="hu-HU" dirty="0" err="1">
                <a:solidFill>
                  <a:srgbClr val="C00000"/>
                </a:solidFill>
              </a:rPr>
              <a:t>R</a:t>
            </a:r>
            <a:r>
              <a:rPr lang="hu-HU" baseline="-25000" dirty="0" err="1">
                <a:solidFill>
                  <a:srgbClr val="C00000"/>
                </a:solidFill>
              </a:rPr>
              <a:t>nor</a:t>
            </a:r>
            <a:r>
              <a:rPr lang="hu-HU" dirty="0">
                <a:solidFill>
                  <a:srgbClr val="C00000"/>
                </a:solidFill>
              </a:rPr>
              <a:t>,   </a:t>
            </a:r>
            <a:r>
              <a:rPr lang="hu-HU" dirty="0" err="1">
                <a:solidFill>
                  <a:srgbClr val="C00000"/>
                </a:solidFill>
              </a:rPr>
              <a:t>R</a:t>
            </a:r>
            <a:r>
              <a:rPr lang="hu-HU" baseline="-25000" dirty="0" err="1">
                <a:solidFill>
                  <a:srgbClr val="C00000"/>
                </a:solidFill>
              </a:rPr>
              <a:t>nor</a:t>
            </a:r>
            <a:r>
              <a:rPr lang="hu-HU" dirty="0">
                <a:solidFill>
                  <a:srgbClr val="C00000"/>
                </a:solidFill>
                <a:sym typeface="Symbol" panose="05050102010706020507" pitchFamily="18" charset="2"/>
              </a:rPr>
              <a:t> A</a:t>
            </a:r>
            <a:r>
              <a:rPr lang="hu-HU" baseline="30000" dirty="0">
                <a:solidFill>
                  <a:srgbClr val="C00000"/>
                </a:solidFill>
                <a:sym typeface="Symbol" panose="05050102010706020507" pitchFamily="18" charset="2"/>
              </a:rPr>
              <a:t>1/2</a:t>
            </a:r>
            <a:r>
              <a:rPr lang="hu-HU" sz="2400" dirty="0">
                <a:solidFill>
                  <a:srgbClr val="C00000"/>
                </a:solidFill>
                <a:sym typeface="Symbol" panose="05050102010706020507" pitchFamily="18" charset="2"/>
              </a:rPr>
              <a:t>   (ADNDT 2004)</a:t>
            </a:r>
            <a:endParaRPr lang="hu-HU" sz="2400" baseline="30000" dirty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hu-HU" sz="800" dirty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hu-HU" dirty="0">
                <a:solidFill>
                  <a:srgbClr val="C00000"/>
                </a:solidFill>
              </a:rPr>
              <a:t>E</a:t>
            </a:r>
            <a:r>
              <a:rPr lang="hu-HU" baseline="-25000" dirty="0">
                <a:solidFill>
                  <a:srgbClr val="C00000"/>
                </a:solidFill>
              </a:rPr>
              <a:t>1</a:t>
            </a:r>
            <a:r>
              <a:rPr lang="hu-HU" dirty="0">
                <a:solidFill>
                  <a:srgbClr val="C00000"/>
                </a:solidFill>
              </a:rPr>
              <a:t>(2+)</a:t>
            </a:r>
          </a:p>
          <a:p>
            <a:pPr marL="0" indent="0">
              <a:buNone/>
            </a:pPr>
            <a:endParaRPr lang="hu-HU" sz="800" dirty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hu-HU" dirty="0">
                <a:solidFill>
                  <a:srgbClr val="C00000"/>
                </a:solidFill>
              </a:rPr>
              <a:t>R</a:t>
            </a:r>
            <a:r>
              <a:rPr lang="hu-HU" baseline="-25000" dirty="0">
                <a:solidFill>
                  <a:srgbClr val="C00000"/>
                </a:solidFill>
              </a:rPr>
              <a:t>4/2</a:t>
            </a:r>
            <a:r>
              <a:rPr lang="hu-HU" dirty="0">
                <a:solidFill>
                  <a:srgbClr val="C00000"/>
                </a:solidFill>
              </a:rPr>
              <a:t> = E</a:t>
            </a:r>
            <a:r>
              <a:rPr lang="hu-HU" baseline="-25000" dirty="0">
                <a:solidFill>
                  <a:srgbClr val="C00000"/>
                </a:solidFill>
              </a:rPr>
              <a:t>1</a:t>
            </a:r>
            <a:r>
              <a:rPr lang="hu-HU" dirty="0">
                <a:solidFill>
                  <a:srgbClr val="C00000"/>
                </a:solidFill>
              </a:rPr>
              <a:t>(4</a:t>
            </a:r>
            <a:r>
              <a:rPr lang="hu-HU" baseline="30000" dirty="0">
                <a:solidFill>
                  <a:srgbClr val="C00000"/>
                </a:solidFill>
              </a:rPr>
              <a:t>+</a:t>
            </a:r>
            <a:r>
              <a:rPr lang="hu-HU" dirty="0">
                <a:solidFill>
                  <a:srgbClr val="C00000"/>
                </a:solidFill>
              </a:rPr>
              <a:t>)/E</a:t>
            </a:r>
            <a:r>
              <a:rPr lang="hu-HU" baseline="-25000" dirty="0">
                <a:solidFill>
                  <a:srgbClr val="C00000"/>
                </a:solidFill>
              </a:rPr>
              <a:t>1</a:t>
            </a:r>
            <a:r>
              <a:rPr lang="hu-HU" dirty="0">
                <a:solidFill>
                  <a:srgbClr val="C00000"/>
                </a:solidFill>
              </a:rPr>
              <a:t>(2</a:t>
            </a:r>
            <a:r>
              <a:rPr lang="hu-HU" baseline="30000" dirty="0">
                <a:solidFill>
                  <a:srgbClr val="C00000"/>
                </a:solidFill>
              </a:rPr>
              <a:t>+</a:t>
            </a:r>
            <a:r>
              <a:rPr lang="hu-HU" dirty="0">
                <a:solidFill>
                  <a:srgbClr val="C00000"/>
                </a:solidFill>
              </a:rPr>
              <a:t>)</a:t>
            </a:r>
            <a:endParaRPr lang="hu-HU" baseline="-25000" dirty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hu-HU" sz="800" dirty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hu-HU" dirty="0">
                <a:solidFill>
                  <a:srgbClr val="C00000"/>
                </a:solidFill>
              </a:rPr>
              <a:t>B(E2)↑ </a:t>
            </a:r>
          </a:p>
          <a:p>
            <a:pPr marL="0" indent="0">
              <a:buNone/>
            </a:pPr>
            <a:endParaRPr lang="hu-HU" sz="800" dirty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hu-HU" dirty="0">
                <a:solidFill>
                  <a:srgbClr val="C00000"/>
                </a:solidFill>
              </a:rPr>
              <a:t>S</a:t>
            </a:r>
            <a:r>
              <a:rPr lang="hu-HU" baseline="-25000" dirty="0">
                <a:solidFill>
                  <a:srgbClr val="C00000"/>
                </a:solidFill>
              </a:rPr>
              <a:t>2p</a:t>
            </a:r>
            <a:r>
              <a:rPr lang="hu-HU" dirty="0">
                <a:solidFill>
                  <a:srgbClr val="C00000"/>
                </a:solidFill>
              </a:rPr>
              <a:t>(Z) – S</a:t>
            </a:r>
            <a:r>
              <a:rPr lang="hu-HU" baseline="-25000" dirty="0">
                <a:solidFill>
                  <a:srgbClr val="C00000"/>
                </a:solidFill>
              </a:rPr>
              <a:t>2p</a:t>
            </a:r>
            <a:r>
              <a:rPr lang="hu-HU" dirty="0">
                <a:solidFill>
                  <a:srgbClr val="C00000"/>
                </a:solidFill>
              </a:rPr>
              <a:t>(Z+2)  </a:t>
            </a:r>
          </a:p>
        </p:txBody>
      </p:sp>
    </p:spTree>
    <p:extLst>
      <p:ext uri="{BB962C8B-B14F-4D97-AF65-F5344CB8AC3E}">
        <p14:creationId xmlns:p14="http://schemas.microsoft.com/office/powerpoint/2010/main" val="127313464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>
            <a:extLst>
              <a:ext uri="{FF2B5EF4-FFF2-40B4-BE49-F238E27FC236}">
                <a16:creationId xmlns:a16="http://schemas.microsoft.com/office/drawing/2014/main" id="{9ADEC39D-35C1-C265-B0B7-806126D1A3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02340" y="340468"/>
            <a:ext cx="7315200" cy="66148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hu-HU" sz="4000" i="1" dirty="0" err="1">
                <a:solidFill>
                  <a:srgbClr val="FF0000"/>
                </a:solidFill>
                <a:latin typeface="Algerian" panose="04020705040A02060702" pitchFamily="82" charset="0"/>
              </a:rPr>
              <a:t>Thank</a:t>
            </a:r>
            <a:r>
              <a:rPr lang="hu-HU" sz="4000" i="1" dirty="0">
                <a:solidFill>
                  <a:srgbClr val="FF0000"/>
                </a:solidFill>
                <a:latin typeface="Algerian" panose="04020705040A02060702" pitchFamily="82" charset="0"/>
              </a:rPr>
              <a:t> </a:t>
            </a:r>
            <a:r>
              <a:rPr lang="hu-HU" sz="4000" i="1" dirty="0" err="1">
                <a:solidFill>
                  <a:srgbClr val="FF0000"/>
                </a:solidFill>
                <a:latin typeface="Algerian" panose="04020705040A02060702" pitchFamily="82" charset="0"/>
              </a:rPr>
              <a:t>you</a:t>
            </a:r>
            <a:r>
              <a:rPr lang="hu-HU" sz="4000" i="1" dirty="0">
                <a:solidFill>
                  <a:srgbClr val="FF0000"/>
                </a:solidFill>
                <a:latin typeface="Algerian" panose="04020705040A02060702" pitchFamily="82" charset="0"/>
              </a:rPr>
              <a:t>, </a:t>
            </a:r>
            <a:r>
              <a:rPr lang="hu-HU" sz="4000" i="1" dirty="0" err="1">
                <a:solidFill>
                  <a:srgbClr val="FF0000"/>
                </a:solidFill>
                <a:latin typeface="Algerian" panose="04020705040A02060702" pitchFamily="82" charset="0"/>
              </a:rPr>
              <a:t>Krassimira</a:t>
            </a:r>
            <a:r>
              <a:rPr lang="hu-HU" sz="4000" i="1" dirty="0">
                <a:solidFill>
                  <a:srgbClr val="FF0000"/>
                </a:solidFill>
                <a:latin typeface="Algerian" panose="04020705040A02060702" pitchFamily="82" charset="0"/>
              </a:rPr>
              <a:t>!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42DE8E3-DBA8-AF6A-D2B3-3559203F1A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03" b="37215"/>
          <a:stretch/>
        </p:blipFill>
        <p:spPr bwMode="auto">
          <a:xfrm>
            <a:off x="2615052" y="1162403"/>
            <a:ext cx="5964744" cy="5459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601105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4CED694-12AE-84B2-716A-19E5BBF41F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9694" y="188677"/>
            <a:ext cx="8210144" cy="1610940"/>
          </a:xfrm>
        </p:spPr>
        <p:txBody>
          <a:bodyPr>
            <a:normAutofit/>
          </a:bodyPr>
          <a:lstStyle/>
          <a:p>
            <a:pPr algn="ctr"/>
            <a:r>
              <a:rPr lang="hu-HU" sz="3600" dirty="0">
                <a:solidFill>
                  <a:srgbClr val="0070C0"/>
                </a:solidFill>
              </a:rPr>
              <a:t>2021:The </a:t>
            </a:r>
            <a:r>
              <a:rPr lang="hu-HU" sz="3600" dirty="0" err="1">
                <a:solidFill>
                  <a:srgbClr val="0070C0"/>
                </a:solidFill>
              </a:rPr>
              <a:t>quest</a:t>
            </a:r>
            <a:r>
              <a:rPr lang="hu-HU" sz="3600" dirty="0">
                <a:solidFill>
                  <a:srgbClr val="0070C0"/>
                </a:solidFill>
              </a:rPr>
              <a:t> </a:t>
            </a:r>
            <a:r>
              <a:rPr lang="hu-HU" sz="3600" dirty="0" err="1">
                <a:solidFill>
                  <a:srgbClr val="0070C0"/>
                </a:solidFill>
              </a:rPr>
              <a:t>for</a:t>
            </a:r>
            <a:r>
              <a:rPr lang="hu-HU" sz="3600" dirty="0">
                <a:solidFill>
                  <a:srgbClr val="0070C0"/>
                </a:solidFill>
              </a:rPr>
              <a:t> the proton </a:t>
            </a:r>
            <a:r>
              <a:rPr lang="hu-HU" sz="3600" dirty="0" err="1">
                <a:solidFill>
                  <a:srgbClr val="0070C0"/>
                </a:solidFill>
              </a:rPr>
              <a:t>charge</a:t>
            </a:r>
            <a:r>
              <a:rPr lang="hu-HU" sz="3600" dirty="0">
                <a:solidFill>
                  <a:srgbClr val="0070C0"/>
                </a:solidFill>
              </a:rPr>
              <a:t> </a:t>
            </a:r>
            <a:r>
              <a:rPr lang="hu-HU" sz="3600" dirty="0" err="1">
                <a:solidFill>
                  <a:srgbClr val="0070C0"/>
                </a:solidFill>
              </a:rPr>
              <a:t>radius</a:t>
            </a:r>
            <a:br>
              <a:rPr lang="hu-HU" dirty="0">
                <a:solidFill>
                  <a:srgbClr val="0070C0"/>
                </a:solidFill>
              </a:rPr>
            </a:br>
            <a:br>
              <a:rPr lang="hu-HU" sz="800" dirty="0">
                <a:solidFill>
                  <a:srgbClr val="0070C0"/>
                </a:solidFill>
              </a:rPr>
            </a:br>
            <a:r>
              <a:rPr lang="hu-HU" sz="2400" dirty="0">
                <a:solidFill>
                  <a:srgbClr val="0070C0"/>
                </a:solidFill>
              </a:rPr>
              <a:t>[p.31. in:  Gribov-90 </a:t>
            </a:r>
            <a:r>
              <a:rPr lang="hu-HU" sz="2400" dirty="0" err="1">
                <a:solidFill>
                  <a:srgbClr val="0070C0"/>
                </a:solidFill>
              </a:rPr>
              <a:t>Memorial</a:t>
            </a:r>
            <a:r>
              <a:rPr lang="hu-HU" sz="2400" dirty="0">
                <a:solidFill>
                  <a:srgbClr val="0070C0"/>
                </a:solidFill>
              </a:rPr>
              <a:t> </a:t>
            </a:r>
            <a:r>
              <a:rPr lang="hu-HU" sz="2400" dirty="0" err="1">
                <a:solidFill>
                  <a:srgbClr val="0070C0"/>
                </a:solidFill>
              </a:rPr>
              <a:t>Volume</a:t>
            </a:r>
            <a:r>
              <a:rPr lang="hu-HU" sz="2400" dirty="0">
                <a:solidFill>
                  <a:srgbClr val="0070C0"/>
                </a:solidFill>
              </a:rPr>
              <a:t>, World </a:t>
            </a:r>
            <a:r>
              <a:rPr lang="hu-HU" sz="2400" dirty="0" err="1">
                <a:solidFill>
                  <a:srgbClr val="0070C0"/>
                </a:solidFill>
              </a:rPr>
              <a:t>Scientific</a:t>
            </a:r>
            <a:r>
              <a:rPr lang="hu-HU" sz="2400" dirty="0">
                <a:solidFill>
                  <a:srgbClr val="0070C0"/>
                </a:solidFill>
              </a:rPr>
              <a:t>] </a:t>
            </a:r>
            <a:br>
              <a:rPr lang="hu-HU" sz="2400" dirty="0">
                <a:solidFill>
                  <a:srgbClr val="0070C0"/>
                </a:solidFill>
              </a:rPr>
            </a:br>
            <a:br>
              <a:rPr lang="hu-HU" sz="800" dirty="0">
                <a:solidFill>
                  <a:srgbClr val="0070C0"/>
                </a:solidFill>
              </a:rPr>
            </a:br>
            <a:r>
              <a:rPr lang="hu-HU" sz="2400" dirty="0">
                <a:solidFill>
                  <a:srgbClr val="0070C0"/>
                </a:solidFill>
              </a:rPr>
              <a:t>(</a:t>
            </a:r>
            <a:r>
              <a:rPr lang="hu-HU" sz="2400" dirty="0" err="1">
                <a:solidFill>
                  <a:srgbClr val="0070C0"/>
                </a:solidFill>
              </a:rPr>
              <a:t>arXiv</a:t>
            </a:r>
            <a:r>
              <a:rPr lang="hu-HU" sz="2400" dirty="0">
                <a:solidFill>
                  <a:srgbClr val="0070C0"/>
                </a:solidFill>
              </a:rPr>
              <a:t>: 2103.17101v1 [</a:t>
            </a:r>
            <a:r>
              <a:rPr lang="hu-HU" sz="2400" dirty="0" err="1">
                <a:solidFill>
                  <a:srgbClr val="0070C0"/>
                </a:solidFill>
              </a:rPr>
              <a:t>physics.hist-ph</a:t>
            </a:r>
            <a:r>
              <a:rPr lang="hu-HU" sz="2400" dirty="0">
                <a:solidFill>
                  <a:srgbClr val="0070C0"/>
                </a:solidFill>
              </a:rPr>
              <a:t>] 29 Mar 2021) 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C83FCAE9-910C-BACD-4040-BE274C8C1E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9378" y="2114161"/>
            <a:ext cx="5233482" cy="431362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hu-HU" dirty="0">
                <a:solidFill>
                  <a:srgbClr val="0070C0"/>
                </a:solidFill>
              </a:rPr>
              <a:t>1963, </a:t>
            </a:r>
            <a:r>
              <a:rPr lang="hu-HU" dirty="0" err="1">
                <a:solidFill>
                  <a:srgbClr val="0070C0"/>
                </a:solidFill>
              </a:rPr>
              <a:t>Hand</a:t>
            </a:r>
            <a:r>
              <a:rPr lang="hu-HU" dirty="0">
                <a:solidFill>
                  <a:srgbClr val="0070C0"/>
                </a:solidFill>
              </a:rPr>
              <a:t>: </a:t>
            </a:r>
            <a:r>
              <a:rPr lang="hu-HU" dirty="0" err="1">
                <a:solidFill>
                  <a:srgbClr val="0070C0"/>
                </a:solidFill>
              </a:rPr>
              <a:t>Evaluation</a:t>
            </a:r>
            <a:endParaRPr lang="hu-HU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hu-HU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hu-HU" dirty="0">
                <a:solidFill>
                  <a:srgbClr val="0070C0"/>
                </a:solidFill>
              </a:rPr>
              <a:t>1980, Simon: Electron </a:t>
            </a:r>
            <a:r>
              <a:rPr lang="hu-HU" dirty="0" err="1">
                <a:solidFill>
                  <a:srgbClr val="0070C0"/>
                </a:solidFill>
              </a:rPr>
              <a:t>scatt</a:t>
            </a:r>
            <a:r>
              <a:rPr lang="hu-HU" dirty="0">
                <a:solidFill>
                  <a:srgbClr val="0070C0"/>
                </a:solidFill>
              </a:rPr>
              <a:t>.</a:t>
            </a:r>
          </a:p>
          <a:p>
            <a:pPr marL="0" indent="0">
              <a:buNone/>
            </a:pPr>
            <a:endParaRPr lang="hu-HU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hu-HU" dirty="0">
                <a:solidFill>
                  <a:srgbClr val="0070C0"/>
                </a:solidFill>
              </a:rPr>
              <a:t>2000, </a:t>
            </a:r>
            <a:r>
              <a:rPr lang="hu-HU" dirty="0" err="1">
                <a:solidFill>
                  <a:srgbClr val="0070C0"/>
                </a:solidFill>
              </a:rPr>
              <a:t>Melnikov</a:t>
            </a:r>
            <a:r>
              <a:rPr lang="hu-HU" dirty="0">
                <a:solidFill>
                  <a:srgbClr val="0070C0"/>
                </a:solidFill>
              </a:rPr>
              <a:t>: 1S </a:t>
            </a:r>
            <a:r>
              <a:rPr lang="hu-HU" dirty="0" err="1">
                <a:solidFill>
                  <a:srgbClr val="0070C0"/>
                </a:solidFill>
              </a:rPr>
              <a:t>Lamb</a:t>
            </a:r>
            <a:r>
              <a:rPr lang="hu-HU" dirty="0">
                <a:solidFill>
                  <a:srgbClr val="0070C0"/>
                </a:solidFill>
              </a:rPr>
              <a:t> shift</a:t>
            </a:r>
          </a:p>
          <a:p>
            <a:pPr marL="0" indent="0">
              <a:buNone/>
            </a:pPr>
            <a:endParaRPr lang="hu-HU" dirty="0"/>
          </a:p>
          <a:p>
            <a:pPr marL="0" indent="0">
              <a:buNone/>
            </a:pPr>
            <a:r>
              <a:rPr lang="hu-HU" dirty="0">
                <a:solidFill>
                  <a:srgbClr val="0070C0"/>
                </a:solidFill>
              </a:rPr>
              <a:t>2010: </a:t>
            </a:r>
            <a:r>
              <a:rPr lang="hu-HU" dirty="0" err="1">
                <a:solidFill>
                  <a:srgbClr val="0070C0"/>
                </a:solidFill>
              </a:rPr>
              <a:t>Pohl</a:t>
            </a:r>
            <a:r>
              <a:rPr lang="hu-HU" dirty="0">
                <a:solidFill>
                  <a:srgbClr val="0070C0"/>
                </a:solidFill>
              </a:rPr>
              <a:t>: </a:t>
            </a:r>
            <a:r>
              <a:rPr lang="hu-HU" dirty="0" err="1">
                <a:solidFill>
                  <a:srgbClr val="0070C0"/>
                </a:solidFill>
              </a:rPr>
              <a:t>Muonic</a:t>
            </a:r>
            <a:r>
              <a:rPr lang="hu-HU" dirty="0">
                <a:solidFill>
                  <a:srgbClr val="0070C0"/>
                </a:solidFill>
              </a:rPr>
              <a:t> H </a:t>
            </a:r>
            <a:r>
              <a:rPr lang="hu-HU" dirty="0" err="1">
                <a:solidFill>
                  <a:srgbClr val="0070C0"/>
                </a:solidFill>
              </a:rPr>
              <a:t>Lamb</a:t>
            </a:r>
            <a:r>
              <a:rPr lang="hu-HU" dirty="0">
                <a:solidFill>
                  <a:srgbClr val="0070C0"/>
                </a:solidFill>
              </a:rPr>
              <a:t> shift</a:t>
            </a:r>
          </a:p>
          <a:p>
            <a:pPr marL="0" indent="0">
              <a:buNone/>
            </a:pPr>
            <a:endParaRPr lang="hu-HU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hu-HU" sz="3200" dirty="0">
                <a:solidFill>
                  <a:srgbClr val="C00000"/>
                </a:solidFill>
              </a:rPr>
              <a:t>„</a:t>
            </a:r>
            <a:r>
              <a:rPr lang="hu-HU" sz="3200" i="1" u="sng" dirty="0">
                <a:solidFill>
                  <a:srgbClr val="C00000"/>
                </a:solidFill>
              </a:rPr>
              <a:t>Proton </a:t>
            </a:r>
            <a:r>
              <a:rPr lang="hu-HU" sz="3200" i="1" u="sng" dirty="0" err="1">
                <a:solidFill>
                  <a:srgbClr val="C00000"/>
                </a:solidFill>
              </a:rPr>
              <a:t>radius</a:t>
            </a:r>
            <a:r>
              <a:rPr lang="hu-HU" sz="3200" i="1" u="sng" dirty="0">
                <a:solidFill>
                  <a:srgbClr val="C00000"/>
                </a:solidFill>
              </a:rPr>
              <a:t> puzzle</a:t>
            </a:r>
            <a:r>
              <a:rPr lang="hu-HU" sz="3200" i="1" dirty="0">
                <a:solidFill>
                  <a:srgbClr val="C00000"/>
                </a:solidFill>
              </a:rPr>
              <a:t>!”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C1B9E0C5-7649-F975-2612-419D47D4B34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6410" t="21418" r="29068" b="19858"/>
          <a:stretch/>
        </p:blipFill>
        <p:spPr>
          <a:xfrm>
            <a:off x="5998604" y="2003898"/>
            <a:ext cx="5814016" cy="4313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74935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>
            <a:extLst>
              <a:ext uri="{FF2B5EF4-FFF2-40B4-BE49-F238E27FC236}">
                <a16:creationId xmlns:a16="http://schemas.microsoft.com/office/drawing/2014/main" id="{9447E935-8150-6036-E60C-17E2398723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7047" y="378080"/>
            <a:ext cx="8608980" cy="5993537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u-HU" sz="60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Present</a:t>
            </a:r>
            <a:r>
              <a:rPr lang="hu-HU" sz="60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hu-HU" sz="60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future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endParaRPr lang="hu-HU" sz="1000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hu-HU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1)</a:t>
            </a:r>
            <a:r>
              <a:rPr lang="hu-HU" sz="40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40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Personal</a:t>
            </a:r>
            <a:r>
              <a:rPr lang="hu-HU" sz="40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hu-HU" sz="40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not</a:t>
            </a:r>
            <a:r>
              <a:rPr lang="hu-HU" sz="40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40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able</a:t>
            </a:r>
            <a:r>
              <a:rPr lang="hu-HU" sz="40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hu-HU" sz="40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continue</a:t>
            </a:r>
            <a:r>
              <a:rPr lang="hu-HU" sz="40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hu-HU" sz="36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		</a:t>
            </a:r>
            <a:r>
              <a:rPr lang="hu-HU" sz="4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Endre TAKÁCS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endParaRPr lang="hu-HU" sz="9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endParaRPr lang="hu-HU" sz="9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hu-HU" sz="4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2) </a:t>
            </a:r>
            <a:r>
              <a:rPr lang="hu-HU" sz="4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Problems</a:t>
            </a:r>
            <a:endParaRPr lang="hu-HU" sz="4000" dirty="0">
              <a:latin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endParaRPr lang="hu-HU" sz="9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endParaRPr lang="hu-HU" sz="9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hu-HU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3) Future: neutron </a:t>
            </a:r>
            <a:r>
              <a:rPr lang="hu-HU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radii</a:t>
            </a:r>
            <a:r>
              <a:rPr lang="hu-HU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04645862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1A1BAE6-9EAF-90CF-CFAF-A493CB1059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280369"/>
          </a:xfrm>
        </p:spPr>
        <p:txBody>
          <a:bodyPr>
            <a:noAutofit/>
          </a:bodyPr>
          <a:lstStyle/>
          <a:p>
            <a:r>
              <a:rPr lang="hu-HU" sz="9600" dirty="0" err="1">
                <a:solidFill>
                  <a:srgbClr val="C00000"/>
                </a:solidFill>
                <a:latin typeface="Algerian" panose="04020705040A02060702" pitchFamily="82" charset="0"/>
              </a:rPr>
              <a:t>Problems</a:t>
            </a:r>
            <a:endParaRPr lang="hu-HU" sz="9600" dirty="0">
              <a:solidFill>
                <a:srgbClr val="C00000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936567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79E458D-604C-A423-8131-5ACEE26D4A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0510" y="474055"/>
            <a:ext cx="8219871" cy="1082371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hu-HU" sz="6000" dirty="0" err="1">
                <a:solidFill>
                  <a:srgbClr val="FF0000"/>
                </a:solidFill>
              </a:rPr>
              <a:t>Dispersion</a:t>
            </a:r>
            <a:r>
              <a:rPr lang="hu-HU" sz="6000" dirty="0">
                <a:solidFill>
                  <a:srgbClr val="FF0000"/>
                </a:solidFill>
              </a:rPr>
              <a:t> correction?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EF49B340-2DCE-721D-0FB6-B66DC316D7A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669" t="21702" r="15093" b="30213"/>
          <a:stretch/>
        </p:blipFill>
        <p:spPr>
          <a:xfrm>
            <a:off x="1705841" y="2089075"/>
            <a:ext cx="8780317" cy="3124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21573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>
            <a:extLst>
              <a:ext uri="{FF2B5EF4-FFF2-40B4-BE49-F238E27FC236}">
                <a16:creationId xmlns:a16="http://schemas.microsoft.com/office/drawing/2014/main" id="{86469FB4-6B2C-D150-5B98-44FADAE8A82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764" t="18812" r="29722" b="9151"/>
          <a:stretch/>
        </p:blipFill>
        <p:spPr>
          <a:xfrm>
            <a:off x="357555" y="189243"/>
            <a:ext cx="5676172" cy="4740948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E477EB56-8EB1-05E6-C149-044C54BB995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1783" t="65347" r="29591" b="7219"/>
          <a:stretch/>
        </p:blipFill>
        <p:spPr>
          <a:xfrm>
            <a:off x="357555" y="4930189"/>
            <a:ext cx="5676172" cy="1801351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CBC4E67B-D9D9-2196-3AAC-4B25F8C4318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1942" t="18014" r="39362" b="26950"/>
          <a:stretch/>
        </p:blipFill>
        <p:spPr>
          <a:xfrm>
            <a:off x="6453528" y="244758"/>
            <a:ext cx="5165859" cy="4132689"/>
          </a:xfrm>
          <a:prstGeom prst="rect">
            <a:avLst/>
          </a:prstGeom>
        </p:spPr>
      </p:pic>
      <p:pic>
        <p:nvPicPr>
          <p:cNvPr id="10" name="Kép 9">
            <a:extLst>
              <a:ext uri="{FF2B5EF4-FFF2-40B4-BE49-F238E27FC236}">
                <a16:creationId xmlns:a16="http://schemas.microsoft.com/office/drawing/2014/main" id="{45772ECD-B94A-23A7-7ADE-349A5E24413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1782" t="15603" r="29548" b="48936"/>
          <a:stretch/>
        </p:blipFill>
        <p:spPr>
          <a:xfrm>
            <a:off x="6453528" y="4533089"/>
            <a:ext cx="5312929" cy="2177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59114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artalom helye 6">
            <a:extLst>
              <a:ext uri="{FF2B5EF4-FFF2-40B4-BE49-F238E27FC236}">
                <a16:creationId xmlns:a16="http://schemas.microsoft.com/office/drawing/2014/main" id="{7219715E-C397-E3F6-581C-64144FB5A6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13234" y="266700"/>
            <a:ext cx="9270460" cy="6309198"/>
          </a:xfrm>
        </p:spPr>
        <p:txBody>
          <a:bodyPr/>
          <a:lstStyle/>
          <a:p>
            <a:pPr marL="0" indent="0" algn="ctr">
              <a:buNone/>
            </a:pPr>
            <a:r>
              <a:rPr lang="hu-HU" sz="3600" u="sng" dirty="0" err="1">
                <a:solidFill>
                  <a:srgbClr val="00B0F0"/>
                </a:solidFill>
                <a:cs typeface="Calibri" panose="020F0502020204030204" pitchFamily="34" charset="0"/>
              </a:rPr>
              <a:t>Theory</a:t>
            </a:r>
            <a:r>
              <a:rPr lang="hu-HU" sz="3600" u="sng" dirty="0">
                <a:solidFill>
                  <a:srgbClr val="00B0F0"/>
                </a:solidFill>
                <a:cs typeface="Calibri" panose="020F0502020204030204" pitchFamily="34" charset="0"/>
              </a:rPr>
              <a:t>  </a:t>
            </a:r>
            <a:r>
              <a:rPr lang="hu-HU" sz="3600" u="sng" dirty="0">
                <a:solidFill>
                  <a:srgbClr val="00B0F0"/>
                </a:solidFill>
                <a:cs typeface="Calibri" panose="020F0502020204030204" pitchFamily="34" charset="0"/>
                <a:sym typeface="Symbol" panose="05050102010706020507" pitchFamily="18" charset="2"/>
              </a:rPr>
              <a:t> 40 </a:t>
            </a:r>
            <a:r>
              <a:rPr lang="hu-HU" sz="3600" u="sng" dirty="0" err="1">
                <a:solidFill>
                  <a:srgbClr val="00B0F0"/>
                </a:solidFill>
                <a:cs typeface="Calibri" panose="020F0502020204030204" pitchFamily="34" charset="0"/>
                <a:sym typeface="Symbol" panose="05050102010706020507" pitchFamily="18" charset="2"/>
              </a:rPr>
              <a:t>papers</a:t>
            </a:r>
            <a:endParaRPr lang="hu-HU" sz="3600" u="sng" dirty="0">
              <a:solidFill>
                <a:srgbClr val="00B0F0"/>
              </a:solidFill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hu-HU" sz="800" u="sng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hu-HU" sz="2400" dirty="0">
                <a:latin typeface="Calibri" panose="020F0502020204030204" pitchFamily="34" charset="0"/>
                <a:cs typeface="Calibri" panose="020F0502020204030204" pitchFamily="34" charset="0"/>
              </a:rPr>
              <a:t>1954, Lewis: </a:t>
            </a:r>
            <a:r>
              <a:rPr lang="hu-HU" sz="2400" i="1" dirty="0" err="1">
                <a:latin typeface="Calibri" panose="020F0502020204030204" pitchFamily="34" charset="0"/>
                <a:cs typeface="Calibri" panose="020F0502020204030204" pitchFamily="34" charset="0"/>
              </a:rPr>
              <a:t>Thesis</a:t>
            </a:r>
            <a:r>
              <a:rPr lang="hu-HU" sz="2400" i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hu-HU" sz="2400" i="1" dirty="0" err="1">
                <a:latin typeface="Calibri" panose="020F0502020204030204" pitchFamily="34" charset="0"/>
                <a:cs typeface="Calibri" panose="020F0502020204030204" pitchFamily="34" charset="0"/>
              </a:rPr>
              <a:t>Univ</a:t>
            </a:r>
            <a:r>
              <a:rPr lang="hu-HU" sz="2400" i="1" dirty="0">
                <a:latin typeface="Calibri" panose="020F0502020204030204" pitchFamily="34" charset="0"/>
                <a:cs typeface="Calibri" panose="020F0502020204030204" pitchFamily="34" charset="0"/>
              </a:rPr>
              <a:t>. Michigan </a:t>
            </a:r>
            <a:r>
              <a:rPr lang="hu-HU" sz="24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hu-HU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unpublished</a:t>
            </a:r>
            <a:r>
              <a:rPr lang="hu-HU" sz="24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0" indent="0">
              <a:spcBef>
                <a:spcPts val="0"/>
              </a:spcBef>
              <a:buNone/>
            </a:pPr>
            <a:endParaRPr lang="hu-HU" sz="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hu-HU" sz="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hu-HU" sz="2400" dirty="0">
                <a:latin typeface="Calibri" panose="020F0502020204030204" pitchFamily="34" charset="0"/>
                <a:cs typeface="Calibri" panose="020F0502020204030204" pitchFamily="34" charset="0"/>
              </a:rPr>
              <a:t>1955, Schiff: </a:t>
            </a:r>
            <a:r>
              <a:rPr lang="hu-HU" sz="2400" i="1" dirty="0" err="1">
                <a:latin typeface="Calibri" panose="020F0502020204030204" pitchFamily="34" charset="0"/>
                <a:cs typeface="Calibri" panose="020F0502020204030204" pitchFamily="34" charset="0"/>
              </a:rPr>
              <a:t>PhysRev</a:t>
            </a:r>
            <a:r>
              <a:rPr lang="hu-HU" sz="2400" i="1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hu-HU" sz="2400" b="1" dirty="0">
                <a:latin typeface="Calibri" panose="020F0502020204030204" pitchFamily="34" charset="0"/>
                <a:cs typeface="Calibri" panose="020F0502020204030204" pitchFamily="34" charset="0"/>
              </a:rPr>
              <a:t>98</a:t>
            </a:r>
            <a:r>
              <a:rPr lang="hu-HU" sz="2400" dirty="0">
                <a:latin typeface="Calibri" panose="020F0502020204030204" pitchFamily="34" charset="0"/>
                <a:cs typeface="Calibri" panose="020F0502020204030204" pitchFamily="34" charset="0"/>
              </a:rPr>
              <a:t> (1955) 756.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hu-HU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hu-HU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„Small but </a:t>
            </a:r>
            <a:r>
              <a:rPr lang="hu-HU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</a:t>
            </a:r>
            <a:r>
              <a:rPr lang="hu-HU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negligible</a:t>
            </a:r>
            <a:r>
              <a:rPr lang="hu-HU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…”</a:t>
            </a:r>
            <a:endParaRPr lang="hu-HU" dirty="0">
              <a:latin typeface="Calibri" panose="020F0502020204030204" pitchFamily="34" charset="0"/>
              <a:cs typeface="Calibri" panose="020F0502020204030204" pitchFamily="34" charset="0"/>
              <a:sym typeface="Symbol" panose="05050102010706020507" pitchFamily="18" charset="2"/>
            </a:endParaRPr>
          </a:p>
          <a:p>
            <a:pPr marL="0" indent="0">
              <a:spcBef>
                <a:spcPts val="0"/>
              </a:spcBef>
              <a:buNone/>
            </a:pPr>
            <a:endParaRPr lang="hu-HU" sz="800" dirty="0">
              <a:latin typeface="Calibri" panose="020F0502020204030204" pitchFamily="34" charset="0"/>
              <a:cs typeface="Calibri" panose="020F0502020204030204" pitchFamily="34" charset="0"/>
              <a:sym typeface="Symbol" panose="05050102010706020507" pitchFamily="18" charset="2"/>
            </a:endParaRPr>
          </a:p>
          <a:p>
            <a:pPr marL="0" indent="0">
              <a:spcBef>
                <a:spcPts val="0"/>
              </a:spcBef>
              <a:buNone/>
            </a:pPr>
            <a:endParaRPr lang="hu-HU" sz="800" dirty="0">
              <a:latin typeface="Calibri" panose="020F0502020204030204" pitchFamily="34" charset="0"/>
              <a:cs typeface="Calibri" panose="020F0502020204030204" pitchFamily="34" charset="0"/>
              <a:sym typeface="Symbol" panose="05050102010706020507" pitchFamily="18" charset="2"/>
            </a:endParaRPr>
          </a:p>
          <a:p>
            <a:pPr marL="0" indent="0">
              <a:spcBef>
                <a:spcPts val="0"/>
              </a:spcBef>
              <a:buNone/>
            </a:pPr>
            <a:endParaRPr lang="hu-HU" sz="800" dirty="0">
              <a:latin typeface="Calibri" panose="020F0502020204030204" pitchFamily="34" charset="0"/>
              <a:cs typeface="Calibri" panose="020F0502020204030204" pitchFamily="34" charset="0"/>
              <a:sym typeface="Symbol" panose="05050102010706020507" pitchFamily="18" charset="2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hu-HU" sz="2400" dirty="0">
                <a:latin typeface="Calibri" panose="020F0502020204030204" pitchFamily="34" charset="0"/>
                <a:cs typeface="Calibri" panose="020F0502020204030204" pitchFamily="34" charset="0"/>
              </a:rPr>
              <a:t>1959, Krall: </a:t>
            </a:r>
            <a:r>
              <a:rPr lang="hu-HU" sz="2400" i="1" dirty="0" err="1">
                <a:latin typeface="Calibri" panose="020F0502020204030204" pitchFamily="34" charset="0"/>
                <a:cs typeface="Calibri" panose="020F0502020204030204" pitchFamily="34" charset="0"/>
              </a:rPr>
              <a:t>PhysRev</a:t>
            </a:r>
            <a:r>
              <a:rPr lang="hu-HU" sz="24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hu-HU" sz="2400" b="1" dirty="0">
                <a:latin typeface="Calibri" panose="020F0502020204030204" pitchFamily="34" charset="0"/>
                <a:cs typeface="Calibri" panose="020F0502020204030204" pitchFamily="34" charset="0"/>
              </a:rPr>
              <a:t>115</a:t>
            </a:r>
            <a:r>
              <a:rPr lang="hu-HU" sz="2400" dirty="0">
                <a:latin typeface="Calibri" panose="020F0502020204030204" pitchFamily="34" charset="0"/>
                <a:cs typeface="Calibri" panose="020F0502020204030204" pitchFamily="34" charset="0"/>
              </a:rPr>
              <a:t> (1959) 457. 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hu-HU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„The </a:t>
            </a:r>
            <a:r>
              <a:rPr lang="hu-HU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change</a:t>
            </a:r>
            <a:r>
              <a:rPr lang="hu-HU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hu-HU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hu-HU" b="1" baseline="-25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r>
              <a:rPr lang="hu-HU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deduced</a:t>
            </a:r>
            <a:r>
              <a:rPr lang="hu-HU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from experiment </a:t>
            </a:r>
          </a:p>
          <a:p>
            <a:pPr marL="0" indent="0">
              <a:spcBef>
                <a:spcPts val="0"/>
              </a:spcBef>
              <a:buNone/>
            </a:pPr>
            <a:r>
              <a:rPr lang="hu-HU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  </a:t>
            </a:r>
            <a:r>
              <a:rPr lang="hu-HU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when</a:t>
            </a:r>
            <a:r>
              <a:rPr lang="hu-HU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dispersive</a:t>
            </a:r>
            <a:r>
              <a:rPr lang="hu-HU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effects</a:t>
            </a:r>
            <a:r>
              <a:rPr lang="hu-HU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are </a:t>
            </a:r>
            <a:r>
              <a:rPr lang="hu-HU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included</a:t>
            </a:r>
            <a:r>
              <a:rPr lang="hu-HU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0" indent="0">
              <a:spcBef>
                <a:spcPts val="0"/>
              </a:spcBef>
              <a:buNone/>
            </a:pPr>
            <a:endParaRPr lang="hu-HU" sz="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hu-HU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hu-HU" b="1" i="1" baseline="30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hu-HU" b="1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lang="hu-HU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 -0.01 </a:t>
            </a:r>
            <a:r>
              <a:rPr lang="hu-HU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fm</a:t>
            </a:r>
            <a:r>
              <a:rPr lang="hu-HU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    </a:t>
            </a:r>
            <a:r>
              <a:rPr lang="hu-HU" b="1" i="1" baseline="30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hu-HU" b="1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</a:t>
            </a:r>
            <a:r>
              <a:rPr lang="hu-HU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 -0.08 </a:t>
            </a:r>
            <a:r>
              <a:rPr lang="hu-HU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fm</a:t>
            </a:r>
            <a:r>
              <a:rPr lang="hu-HU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     </a:t>
            </a:r>
            <a:r>
              <a:rPr lang="hu-HU" b="1" i="1" baseline="30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</a:t>
            </a:r>
            <a:r>
              <a:rPr lang="hu-HU" b="1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hu-HU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 -0.05 </a:t>
            </a:r>
            <a:r>
              <a:rPr lang="hu-HU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fm</a:t>
            </a:r>
            <a:r>
              <a:rPr lang="hu-HU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.”</a:t>
            </a:r>
          </a:p>
          <a:p>
            <a:pPr marL="0" indent="0">
              <a:spcBef>
                <a:spcPts val="0"/>
              </a:spcBef>
              <a:buNone/>
            </a:pPr>
            <a:endParaRPr lang="hu-HU" sz="8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hu-HU" sz="8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hu-HU" sz="8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hu-HU" sz="2400" dirty="0">
                <a:latin typeface="Calibri" panose="020F0502020204030204" pitchFamily="34" charset="0"/>
                <a:cs typeface="Calibri" panose="020F0502020204030204" pitchFamily="34" charset="0"/>
              </a:rPr>
              <a:t>1966, </a:t>
            </a:r>
            <a:r>
              <a:rPr lang="hu-HU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Bottino</a:t>
            </a:r>
            <a:r>
              <a:rPr lang="hu-HU" sz="24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hu-HU" sz="2400" i="1" dirty="0" err="1">
                <a:latin typeface="Calibri" panose="020F0502020204030204" pitchFamily="34" charset="0"/>
                <a:cs typeface="Calibri" panose="020F0502020204030204" pitchFamily="34" charset="0"/>
              </a:rPr>
              <a:t>NuclPhys</a:t>
            </a:r>
            <a:r>
              <a:rPr lang="hu-HU" sz="2400" i="1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hu-HU" sz="2400" b="1" dirty="0">
                <a:latin typeface="Calibri" panose="020F0502020204030204" pitchFamily="34" charset="0"/>
                <a:cs typeface="Calibri" panose="020F0502020204030204" pitchFamily="34" charset="0"/>
              </a:rPr>
              <a:t>89</a:t>
            </a:r>
            <a:r>
              <a:rPr lang="hu-HU" sz="2400" dirty="0">
                <a:latin typeface="Calibri" panose="020F0502020204030204" pitchFamily="34" charset="0"/>
                <a:cs typeface="Calibri" panose="020F0502020204030204" pitchFamily="34" charset="0"/>
              </a:rPr>
              <a:t> (1966) 192. </a:t>
            </a:r>
          </a:p>
          <a:p>
            <a:pPr marL="0" indent="0">
              <a:spcBef>
                <a:spcPts val="0"/>
              </a:spcBef>
              <a:buNone/>
            </a:pPr>
            <a:endParaRPr lang="hu-HU" sz="800" i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hu-HU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hu-HU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„</a:t>
            </a:r>
            <a:r>
              <a:rPr lang="hu-HU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Dispersion</a:t>
            </a:r>
            <a:r>
              <a:rPr lang="hu-HU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effects</a:t>
            </a:r>
            <a:r>
              <a:rPr lang="hu-HU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of the </a:t>
            </a:r>
            <a:r>
              <a:rPr lang="hu-HU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order of 1/Z </a:t>
            </a:r>
            <a:r>
              <a:rPr lang="hu-HU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are </a:t>
            </a:r>
            <a:r>
              <a:rPr lang="hu-HU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found</a:t>
            </a:r>
            <a:r>
              <a:rPr lang="hu-HU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hu-HU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hu-HU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 the </a:t>
            </a:r>
            <a:r>
              <a:rPr lang="hu-HU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diffraction</a:t>
            </a:r>
            <a:r>
              <a:rPr lang="hu-HU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minima </a:t>
            </a:r>
            <a:r>
              <a:rPr lang="hu-HU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 the </a:t>
            </a:r>
            <a:r>
              <a:rPr lang="hu-HU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form</a:t>
            </a:r>
            <a:r>
              <a:rPr lang="hu-HU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factors</a:t>
            </a:r>
            <a:r>
              <a:rPr lang="hu-HU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…”</a:t>
            </a:r>
          </a:p>
        </p:txBody>
      </p:sp>
    </p:spTree>
    <p:extLst>
      <p:ext uri="{BB962C8B-B14F-4D97-AF65-F5344CB8AC3E}">
        <p14:creationId xmlns:p14="http://schemas.microsoft.com/office/powerpoint/2010/main" val="402171235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>
            <a:extLst>
              <a:ext uri="{FF2B5EF4-FFF2-40B4-BE49-F238E27FC236}">
                <a16:creationId xmlns:a16="http://schemas.microsoft.com/office/drawing/2014/main" id="{B2062BF1-AC17-13D7-584E-411BD7E98A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790700" y="166256"/>
            <a:ext cx="8610600" cy="6369844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endParaRPr lang="hu-HU" sz="800" dirty="0">
              <a:latin typeface="Calibri" panose="020F0502020204030204" pitchFamily="34" charset="0"/>
              <a:cs typeface="Calibri" panose="020F0502020204030204" pitchFamily="34" charset="0"/>
              <a:sym typeface="Symbol" panose="05050102010706020507" pitchFamily="18" charset="2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hu-HU" sz="2400" dirty="0">
                <a:latin typeface="Calibri" panose="020F0502020204030204" pitchFamily="34" charset="0"/>
                <a:cs typeface="Calibri" panose="020F0502020204030204" pitchFamily="34" charset="0"/>
              </a:rPr>
              <a:t>1971, </a:t>
            </a:r>
            <a:r>
              <a:rPr lang="hu-HU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Bottino</a:t>
            </a:r>
            <a:r>
              <a:rPr lang="hu-HU" sz="24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hu-HU" sz="2400" i="1" dirty="0" err="1">
                <a:latin typeface="Calibri" panose="020F0502020204030204" pitchFamily="34" charset="0"/>
                <a:cs typeface="Calibri" panose="020F0502020204030204" pitchFamily="34" charset="0"/>
              </a:rPr>
              <a:t>PhysLett</a:t>
            </a:r>
            <a:r>
              <a:rPr lang="hu-HU" sz="24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hu-HU" sz="2400" b="1" dirty="0">
                <a:latin typeface="Calibri" panose="020F0502020204030204" pitchFamily="34" charset="0"/>
                <a:cs typeface="Calibri" panose="020F0502020204030204" pitchFamily="34" charset="0"/>
              </a:rPr>
              <a:t>34B</a:t>
            </a:r>
            <a:r>
              <a:rPr lang="hu-HU" sz="2400" dirty="0">
                <a:latin typeface="Calibri" panose="020F0502020204030204" pitchFamily="34" charset="0"/>
                <a:cs typeface="Calibri" panose="020F0502020204030204" pitchFamily="34" charset="0"/>
              </a:rPr>
              <a:t> (1971) 187. 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hu-HU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„The experimental </a:t>
            </a:r>
            <a:r>
              <a:rPr lang="hu-HU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determination</a:t>
            </a:r>
            <a:r>
              <a:rPr lang="hu-HU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of &lt;r</a:t>
            </a:r>
            <a:r>
              <a:rPr lang="hu-HU" baseline="30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hu-HU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&gt; by </a:t>
            </a:r>
            <a:r>
              <a:rPr lang="hu-HU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means</a:t>
            </a:r>
            <a:r>
              <a:rPr lang="hu-HU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	of a </a:t>
            </a:r>
            <a:r>
              <a:rPr lang="hu-HU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purely</a:t>
            </a:r>
            <a:r>
              <a:rPr lang="hu-HU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static</a:t>
            </a:r>
            <a:r>
              <a:rPr lang="hu-HU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model</a:t>
            </a:r>
            <a:r>
              <a:rPr lang="hu-HU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yields</a:t>
            </a:r>
            <a:r>
              <a:rPr lang="hu-HU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 </a:t>
            </a:r>
            <a:r>
              <a:rPr lang="hu-HU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overestimate</a:t>
            </a:r>
            <a:r>
              <a:rPr lang="hu-HU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hu-HU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	The corrections in </a:t>
            </a:r>
            <a:r>
              <a:rPr lang="hu-HU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percentage</a:t>
            </a:r>
            <a:r>
              <a:rPr lang="hu-HU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0" indent="0">
              <a:spcBef>
                <a:spcPts val="0"/>
              </a:spcBef>
              <a:buNone/>
            </a:pPr>
            <a:endParaRPr lang="hu-HU" sz="800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hu-HU" i="1" dirty="0">
                <a:latin typeface="Calibri" panose="020F0502020204030204" pitchFamily="34" charset="0"/>
                <a:cs typeface="Calibri" panose="020F0502020204030204" pitchFamily="34" charset="0"/>
              </a:rPr>
              <a:t>		</a:t>
            </a:r>
            <a:r>
              <a:rPr lang="hu-HU" b="1" i="1" baseline="30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hu-HU" b="1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H:  -1.5 %,        </a:t>
            </a:r>
            <a:r>
              <a:rPr lang="hu-HU" b="1" i="1" baseline="30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</a:t>
            </a:r>
            <a:r>
              <a:rPr lang="hu-HU" b="1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C:  -1.0 %.”</a:t>
            </a:r>
          </a:p>
          <a:p>
            <a:pPr marL="0" indent="0">
              <a:spcBef>
                <a:spcPts val="0"/>
              </a:spcBef>
              <a:buNone/>
            </a:pPr>
            <a:endParaRPr lang="hu-HU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hu-HU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hu-HU" sz="2400" dirty="0">
                <a:latin typeface="Calibri" panose="020F0502020204030204" pitchFamily="34" charset="0"/>
                <a:cs typeface="Calibri" panose="020F0502020204030204" pitchFamily="34" charset="0"/>
              </a:rPr>
              <a:t>1972, </a:t>
            </a:r>
            <a:r>
              <a:rPr lang="hu-HU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Bottino</a:t>
            </a:r>
            <a:r>
              <a:rPr lang="hu-HU" sz="24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hu-HU" sz="2400" i="1" dirty="0" err="1">
                <a:latin typeface="Calibri" panose="020F0502020204030204" pitchFamily="34" charset="0"/>
                <a:cs typeface="Calibri" panose="020F0502020204030204" pitchFamily="34" charset="0"/>
              </a:rPr>
              <a:t>NuclPhys</a:t>
            </a:r>
            <a:r>
              <a:rPr lang="hu-HU" sz="2400" i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hu-HU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2400" b="1" dirty="0">
                <a:latin typeface="Calibri" panose="020F0502020204030204" pitchFamily="34" charset="0"/>
                <a:cs typeface="Calibri" panose="020F0502020204030204" pitchFamily="34" charset="0"/>
              </a:rPr>
              <a:t>A178</a:t>
            </a:r>
            <a:r>
              <a:rPr lang="hu-HU" sz="2400" dirty="0">
                <a:latin typeface="Calibri" panose="020F0502020204030204" pitchFamily="34" charset="0"/>
                <a:cs typeface="Calibri" panose="020F0502020204030204" pitchFamily="34" charset="0"/>
              </a:rPr>
              <a:t> (1972) 593. </a:t>
            </a:r>
          </a:p>
          <a:p>
            <a:pPr marL="0" indent="0">
              <a:spcBef>
                <a:spcPts val="0"/>
              </a:spcBef>
              <a:buNone/>
            </a:pPr>
            <a:endParaRPr lang="hu-HU" sz="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hu-HU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hu-HU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„The </a:t>
            </a:r>
            <a:r>
              <a:rPr lang="hu-HU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static</a:t>
            </a:r>
            <a:r>
              <a:rPr lang="hu-HU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interpretation</a:t>
            </a:r>
            <a:r>
              <a:rPr lang="hu-HU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leads</a:t>
            </a:r>
            <a:r>
              <a:rPr lang="hu-HU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to an 	</a:t>
            </a:r>
            <a:r>
              <a:rPr lang="hu-HU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underestimate</a:t>
            </a:r>
            <a:r>
              <a:rPr lang="hu-HU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of the </a:t>
            </a:r>
            <a:r>
              <a:rPr lang="hu-HU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radii</a:t>
            </a:r>
            <a:r>
              <a:rPr lang="hu-HU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indent="0">
              <a:spcBef>
                <a:spcPts val="0"/>
              </a:spcBef>
              <a:buNone/>
            </a:pPr>
            <a:endParaRPr lang="hu-HU" sz="8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hu-HU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hu-HU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Dispersive</a:t>
            </a:r>
            <a:r>
              <a:rPr lang="hu-HU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effects</a:t>
            </a:r>
            <a:r>
              <a:rPr lang="hu-HU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decrease</a:t>
            </a:r>
            <a:r>
              <a:rPr lang="hu-HU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roughly</a:t>
            </a:r>
            <a:r>
              <a:rPr lang="hu-HU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as </a:t>
            </a:r>
            <a:r>
              <a:rPr lang="hu-HU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1/A</a:t>
            </a:r>
            <a:r>
              <a:rPr lang="hu-HU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.”</a:t>
            </a:r>
          </a:p>
          <a:p>
            <a:pPr marL="0" indent="0">
              <a:spcBef>
                <a:spcPts val="0"/>
              </a:spcBef>
              <a:buNone/>
            </a:pPr>
            <a:endParaRPr lang="hu-HU" i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hu-HU" sz="800" i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hu-HU" b="1" i="1" baseline="30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</a:t>
            </a:r>
            <a:r>
              <a:rPr lang="hu-HU" b="1" i="1" baseline="30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</a:t>
            </a:r>
            <a:r>
              <a:rPr lang="hu-HU" b="1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H: 1.3 %,     </a:t>
            </a:r>
            <a:r>
              <a:rPr lang="hu-HU" b="1" i="1" baseline="30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hu-HU" b="1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He: 0.7 %,     </a:t>
            </a:r>
            <a:r>
              <a:rPr lang="hu-HU" b="1" i="1" baseline="30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</a:t>
            </a:r>
            <a:r>
              <a:rPr lang="hu-HU" b="1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C: 0.6 %,    </a:t>
            </a:r>
            <a:r>
              <a:rPr lang="hu-HU" b="1" i="1" baseline="30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40</a:t>
            </a:r>
            <a:r>
              <a:rPr lang="hu-HU" b="1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Ca: 0.5 %.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965080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1BEE3A7-699C-BE5D-3976-6CBCE3B6BD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655" y="277576"/>
            <a:ext cx="11078201" cy="1424764"/>
          </a:xfrm>
        </p:spPr>
        <p:txBody>
          <a:bodyPr>
            <a:no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hu-HU" sz="3200" dirty="0"/>
              <a:t>1971: Visit to </a:t>
            </a:r>
            <a:r>
              <a:rPr lang="hu-HU" sz="3200" dirty="0" err="1"/>
              <a:t>Ioffe</a:t>
            </a:r>
            <a:r>
              <a:rPr lang="hu-HU" sz="3200" dirty="0"/>
              <a:t> Institute: 1 </a:t>
            </a:r>
            <a:r>
              <a:rPr lang="hu-HU" sz="3200" dirty="0" err="1"/>
              <a:t>week</a:t>
            </a:r>
            <a:r>
              <a:rPr lang="hu-HU" sz="3200" dirty="0"/>
              <a:t>: </a:t>
            </a:r>
            <a:r>
              <a:rPr lang="hu-HU" sz="3200" dirty="0" err="1"/>
              <a:t>total</a:t>
            </a:r>
            <a:r>
              <a:rPr lang="hu-HU" sz="3200" dirty="0"/>
              <a:t> neutron cross </a:t>
            </a:r>
            <a:r>
              <a:rPr lang="hu-HU" sz="3200" dirty="0" err="1"/>
              <a:t>sections</a:t>
            </a:r>
            <a:r>
              <a:rPr lang="hu-HU" sz="3200" dirty="0"/>
              <a:t>; </a:t>
            </a:r>
            <a:br>
              <a:rPr lang="hu-HU" sz="3200" dirty="0"/>
            </a:br>
            <a:br>
              <a:rPr lang="hu-HU" sz="800" dirty="0"/>
            </a:br>
            <a:r>
              <a:rPr lang="hu-HU" sz="800" dirty="0"/>
              <a:t>	</a:t>
            </a:r>
            <a:r>
              <a:rPr lang="hu-HU" sz="3200" dirty="0"/>
              <a:t>3 </a:t>
            </a:r>
            <a:r>
              <a:rPr lang="hu-HU" sz="3200" dirty="0" err="1"/>
              <a:t>weeks</a:t>
            </a:r>
            <a:r>
              <a:rPr lang="hu-HU" sz="3200" dirty="0"/>
              <a:t>:  </a:t>
            </a:r>
            <a:r>
              <a:rPr lang="hu-HU" sz="3200" i="1" dirty="0">
                <a:solidFill>
                  <a:srgbClr val="00B0F0"/>
                </a:solidFill>
              </a:rPr>
              <a:t>K</a:t>
            </a:r>
            <a:r>
              <a:rPr lang="el-GR" sz="3200" i="1" baseline="-25000" dirty="0">
                <a:solidFill>
                  <a:srgbClr val="00B0F0"/>
                </a:solidFill>
              </a:rPr>
              <a:t>α</a:t>
            </a:r>
            <a:r>
              <a:rPr lang="hu-HU" sz="3200" i="1" baseline="-25000" dirty="0">
                <a:solidFill>
                  <a:srgbClr val="00B0F0"/>
                </a:solidFill>
              </a:rPr>
              <a:t> </a:t>
            </a:r>
            <a:r>
              <a:rPr lang="hu-HU" sz="3200" i="1" dirty="0">
                <a:solidFill>
                  <a:srgbClr val="00B0F0"/>
                </a:solidFill>
              </a:rPr>
              <a:t>Isotope </a:t>
            </a:r>
            <a:r>
              <a:rPr lang="hu-HU" sz="3200" i="1" dirty="0" err="1">
                <a:solidFill>
                  <a:srgbClr val="00B0F0"/>
                </a:solidFill>
              </a:rPr>
              <a:t>Shifts</a:t>
            </a:r>
            <a:r>
              <a:rPr lang="hu-HU" sz="3200" i="1" dirty="0">
                <a:solidFill>
                  <a:srgbClr val="00B0F0"/>
                </a:solidFill>
              </a:rPr>
              <a:t> </a:t>
            </a:r>
            <a:r>
              <a:rPr lang="hu-HU" sz="3200" dirty="0">
                <a:solidFill>
                  <a:srgbClr val="00B0F0"/>
                </a:solidFill>
                <a:sym typeface="Symbol" panose="05050102010706020507" pitchFamily="18" charset="2"/>
              </a:rPr>
              <a:t> </a:t>
            </a:r>
            <a:r>
              <a:rPr lang="hu-HU" sz="3200" i="1" dirty="0">
                <a:solidFill>
                  <a:srgbClr val="00B0F0"/>
                </a:solidFill>
                <a:sym typeface="Symbol" panose="05050102010706020507" pitchFamily="18" charset="2"/>
              </a:rPr>
              <a:t> &lt;r</a:t>
            </a:r>
            <a:r>
              <a:rPr lang="hu-HU" sz="3200" i="1" baseline="30000" dirty="0">
                <a:solidFill>
                  <a:srgbClr val="00B0F0"/>
                </a:solidFill>
                <a:sym typeface="Symbol" panose="05050102010706020507" pitchFamily="18" charset="2"/>
              </a:rPr>
              <a:t>2</a:t>
            </a:r>
            <a:r>
              <a:rPr lang="hu-HU" sz="3200" i="1" dirty="0">
                <a:solidFill>
                  <a:srgbClr val="00B0F0"/>
                </a:solidFill>
                <a:sym typeface="Symbol" panose="05050102010706020507" pitchFamily="18" charset="2"/>
              </a:rPr>
              <a:t>&gt;</a:t>
            </a:r>
            <a:r>
              <a:rPr lang="hu-HU" sz="3200" i="1" baseline="-25000" dirty="0" err="1">
                <a:solidFill>
                  <a:srgbClr val="00B0F0"/>
                </a:solidFill>
                <a:sym typeface="Symbol" panose="05050102010706020507" pitchFamily="18" charset="2"/>
              </a:rPr>
              <a:t>ch</a:t>
            </a:r>
            <a:r>
              <a:rPr lang="hu-HU" sz="3200" i="1" u="sng" dirty="0">
                <a:solidFill>
                  <a:srgbClr val="00B0F0"/>
                </a:solidFill>
                <a:sym typeface="Symbol" panose="05050102010706020507" pitchFamily="18" charset="2"/>
              </a:rPr>
              <a:t> </a:t>
            </a:r>
            <a:r>
              <a:rPr lang="hu-HU" sz="3200" i="1" dirty="0">
                <a:solidFill>
                  <a:srgbClr val="00B0F0"/>
                </a:solidFill>
                <a:sym typeface="Symbol" panose="05050102010706020507" pitchFamily="18" charset="2"/>
              </a:rPr>
              <a:t>+ </a:t>
            </a:r>
            <a:r>
              <a:rPr lang="hu-HU" sz="3200" dirty="0" err="1">
                <a:solidFill>
                  <a:srgbClr val="00B0F0"/>
                </a:solidFill>
              </a:rPr>
              <a:t>other</a:t>
            </a:r>
            <a:r>
              <a:rPr lang="hu-HU" sz="3200" dirty="0">
                <a:solidFill>
                  <a:srgbClr val="00B0F0"/>
                </a:solidFill>
              </a:rPr>
              <a:t> </a:t>
            </a:r>
            <a:r>
              <a:rPr lang="hu-HU" sz="3200" b="1" i="1" dirty="0">
                <a:solidFill>
                  <a:srgbClr val="00B0F0"/>
                </a:solidFill>
              </a:rPr>
              <a:t>e</a:t>
            </a:r>
            <a:r>
              <a:rPr lang="hu-HU" sz="3200" b="1" i="1" baseline="30000" dirty="0">
                <a:solidFill>
                  <a:srgbClr val="00B0F0"/>
                </a:solidFill>
              </a:rPr>
              <a:t>-</a:t>
            </a:r>
            <a:r>
              <a:rPr lang="hu-HU" sz="3200" dirty="0">
                <a:solidFill>
                  <a:srgbClr val="00B0F0"/>
                </a:solidFill>
              </a:rPr>
              <a:t> </a:t>
            </a:r>
            <a:r>
              <a:rPr lang="hu-HU" sz="3200" dirty="0" err="1">
                <a:solidFill>
                  <a:srgbClr val="00B0F0"/>
                </a:solidFill>
              </a:rPr>
              <a:t>methods</a:t>
            </a:r>
            <a:r>
              <a:rPr lang="hu-HU" sz="3200" dirty="0">
                <a:solidFill>
                  <a:srgbClr val="00B0F0"/>
                </a:solidFill>
              </a:rPr>
              <a:t>!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86CE57FB-96E9-3BC0-8AF7-B12E992225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33111"/>
            <a:ext cx="10515600" cy="4583500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u-HU" dirty="0">
                <a:solidFill>
                  <a:srgbClr val="00B050"/>
                </a:solidFill>
              </a:rPr>
              <a:t>1974: </a:t>
            </a:r>
            <a:r>
              <a:rPr lang="hu-HU" dirty="0" err="1">
                <a:solidFill>
                  <a:srgbClr val="00B050"/>
                </a:solidFill>
              </a:rPr>
              <a:t>Atomic</a:t>
            </a:r>
            <a:r>
              <a:rPr lang="hu-HU" dirty="0">
                <a:solidFill>
                  <a:srgbClr val="00B050"/>
                </a:solidFill>
              </a:rPr>
              <a:t> Data and Nuclear Data </a:t>
            </a:r>
            <a:r>
              <a:rPr lang="hu-HU" dirty="0" err="1">
                <a:solidFill>
                  <a:srgbClr val="00B050"/>
                </a:solidFill>
              </a:rPr>
              <a:t>Tables</a:t>
            </a:r>
            <a:r>
              <a:rPr lang="hu-HU" dirty="0">
                <a:solidFill>
                  <a:srgbClr val="00B050"/>
                </a:solidFill>
              </a:rPr>
              <a:t>, </a:t>
            </a:r>
            <a:r>
              <a:rPr lang="hu-HU" b="1" dirty="0">
                <a:solidFill>
                  <a:srgbClr val="00B050"/>
                </a:solidFill>
              </a:rPr>
              <a:t>14</a:t>
            </a:r>
            <a:r>
              <a:rPr lang="hu-HU" dirty="0">
                <a:solidFill>
                  <a:srgbClr val="00B050"/>
                </a:solidFill>
              </a:rPr>
              <a:t>, </a:t>
            </a:r>
            <a:r>
              <a:rPr lang="hu-HU" dirty="0" err="1">
                <a:solidFill>
                  <a:srgbClr val="00B050"/>
                </a:solidFill>
              </a:rPr>
              <a:t>special</a:t>
            </a:r>
            <a:r>
              <a:rPr lang="hu-HU" dirty="0">
                <a:solidFill>
                  <a:srgbClr val="00B050"/>
                </a:solidFill>
              </a:rPr>
              <a:t> </a:t>
            </a:r>
            <a:r>
              <a:rPr lang="hu-HU" dirty="0" err="1">
                <a:solidFill>
                  <a:srgbClr val="00B050"/>
                </a:solidFill>
              </a:rPr>
              <a:t>issue</a:t>
            </a:r>
            <a:r>
              <a:rPr lang="hu-HU" dirty="0">
                <a:solidFill>
                  <a:srgbClr val="00B050"/>
                </a:solidFill>
              </a:rPr>
              <a:t> 5 – 6:</a:t>
            </a:r>
          </a:p>
          <a:p>
            <a:pPr marL="0" indent="0">
              <a:buNone/>
            </a:pPr>
            <a:endParaRPr lang="hu-HU" sz="800" dirty="0">
              <a:solidFill>
                <a:srgbClr val="00B050"/>
              </a:solidFill>
            </a:endParaRPr>
          </a:p>
          <a:p>
            <a:pPr marL="0" indent="0">
              <a:buNone/>
            </a:pPr>
            <a:r>
              <a:rPr lang="hu-HU" dirty="0">
                <a:solidFill>
                  <a:srgbClr val="00B050"/>
                </a:solidFill>
              </a:rPr>
              <a:t>	p.: 479: </a:t>
            </a:r>
            <a:r>
              <a:rPr lang="hu-HU" dirty="0" err="1">
                <a:solidFill>
                  <a:srgbClr val="00B050"/>
                </a:solidFill>
              </a:rPr>
              <a:t>DeJager</a:t>
            </a:r>
            <a:r>
              <a:rPr lang="hu-HU" dirty="0">
                <a:solidFill>
                  <a:srgbClr val="00B050"/>
                </a:solidFill>
              </a:rPr>
              <a:t>, </a:t>
            </a:r>
            <a:r>
              <a:rPr lang="hu-HU" dirty="0" err="1">
                <a:solidFill>
                  <a:srgbClr val="00B050"/>
                </a:solidFill>
              </a:rPr>
              <a:t>et</a:t>
            </a:r>
            <a:r>
              <a:rPr lang="hu-HU" dirty="0">
                <a:solidFill>
                  <a:srgbClr val="00B050"/>
                </a:solidFill>
              </a:rPr>
              <a:t> </a:t>
            </a:r>
            <a:r>
              <a:rPr lang="hu-HU" dirty="0" err="1">
                <a:solidFill>
                  <a:srgbClr val="00B050"/>
                </a:solidFill>
              </a:rPr>
              <a:t>al</a:t>
            </a:r>
            <a:r>
              <a:rPr lang="hu-HU" dirty="0">
                <a:solidFill>
                  <a:srgbClr val="00B050"/>
                </a:solidFill>
              </a:rPr>
              <a:t>.: Electron </a:t>
            </a:r>
            <a:r>
              <a:rPr lang="hu-HU" dirty="0" err="1">
                <a:solidFill>
                  <a:srgbClr val="00B050"/>
                </a:solidFill>
              </a:rPr>
              <a:t>scattering</a:t>
            </a:r>
            <a:r>
              <a:rPr lang="hu-HU" dirty="0">
                <a:solidFill>
                  <a:srgbClr val="00B050"/>
                </a:solidFill>
              </a:rPr>
              <a:t> …</a:t>
            </a:r>
          </a:p>
          <a:p>
            <a:pPr marL="0" indent="0">
              <a:buNone/>
            </a:pPr>
            <a:endParaRPr lang="hu-HU" sz="800" dirty="0">
              <a:solidFill>
                <a:srgbClr val="00B050"/>
              </a:solidFill>
            </a:endParaRPr>
          </a:p>
          <a:p>
            <a:pPr marL="0" indent="0">
              <a:buNone/>
            </a:pPr>
            <a:r>
              <a:rPr lang="hu-HU" dirty="0">
                <a:solidFill>
                  <a:srgbClr val="00B050"/>
                </a:solidFill>
              </a:rPr>
              <a:t>	p.: 509: </a:t>
            </a:r>
            <a:r>
              <a:rPr lang="hu-HU" dirty="0" err="1">
                <a:solidFill>
                  <a:srgbClr val="00B050"/>
                </a:solidFill>
              </a:rPr>
              <a:t>Engfer</a:t>
            </a:r>
            <a:r>
              <a:rPr lang="hu-HU" dirty="0">
                <a:solidFill>
                  <a:srgbClr val="00B050"/>
                </a:solidFill>
              </a:rPr>
              <a:t>, </a:t>
            </a:r>
            <a:r>
              <a:rPr lang="hu-HU" dirty="0" err="1">
                <a:solidFill>
                  <a:srgbClr val="00B050"/>
                </a:solidFill>
              </a:rPr>
              <a:t>et</a:t>
            </a:r>
            <a:r>
              <a:rPr lang="hu-HU" dirty="0">
                <a:solidFill>
                  <a:srgbClr val="00B050"/>
                </a:solidFill>
              </a:rPr>
              <a:t> </a:t>
            </a:r>
            <a:r>
              <a:rPr lang="hu-HU" dirty="0" err="1">
                <a:solidFill>
                  <a:srgbClr val="00B050"/>
                </a:solidFill>
              </a:rPr>
              <a:t>al</a:t>
            </a:r>
            <a:r>
              <a:rPr lang="hu-HU" dirty="0">
                <a:solidFill>
                  <a:srgbClr val="00B050"/>
                </a:solidFill>
              </a:rPr>
              <a:t>.: </a:t>
            </a:r>
            <a:r>
              <a:rPr lang="hu-HU" dirty="0" err="1">
                <a:solidFill>
                  <a:srgbClr val="00B050"/>
                </a:solidFill>
              </a:rPr>
              <a:t>Muonic</a:t>
            </a:r>
            <a:r>
              <a:rPr lang="hu-HU" dirty="0">
                <a:solidFill>
                  <a:srgbClr val="00B050"/>
                </a:solidFill>
              </a:rPr>
              <a:t> </a:t>
            </a:r>
            <a:r>
              <a:rPr lang="hu-HU" dirty="0" err="1">
                <a:solidFill>
                  <a:srgbClr val="00B050"/>
                </a:solidFill>
              </a:rPr>
              <a:t>atoms</a:t>
            </a:r>
            <a:r>
              <a:rPr lang="hu-HU" dirty="0">
                <a:solidFill>
                  <a:srgbClr val="00B050"/>
                </a:solidFill>
              </a:rPr>
              <a:t> …</a:t>
            </a:r>
          </a:p>
          <a:p>
            <a:pPr marL="0" indent="0">
              <a:buNone/>
            </a:pPr>
            <a:endParaRPr lang="hu-HU" sz="800" dirty="0">
              <a:solidFill>
                <a:srgbClr val="00B050"/>
              </a:solidFill>
            </a:endParaRPr>
          </a:p>
          <a:p>
            <a:pPr marL="0" indent="0">
              <a:buNone/>
            </a:pPr>
            <a:r>
              <a:rPr lang="hu-HU" dirty="0">
                <a:solidFill>
                  <a:srgbClr val="00B050"/>
                </a:solidFill>
              </a:rPr>
              <a:t>	p.: 605: </a:t>
            </a:r>
            <a:r>
              <a:rPr lang="hu-HU" dirty="0" err="1">
                <a:solidFill>
                  <a:srgbClr val="00B050"/>
                </a:solidFill>
              </a:rPr>
              <a:t>Boehm</a:t>
            </a:r>
            <a:r>
              <a:rPr lang="hu-HU" dirty="0">
                <a:solidFill>
                  <a:srgbClr val="00B050"/>
                </a:solidFill>
              </a:rPr>
              <a:t>, </a:t>
            </a:r>
            <a:r>
              <a:rPr lang="hu-HU" dirty="0" err="1">
                <a:solidFill>
                  <a:srgbClr val="00B050"/>
                </a:solidFill>
              </a:rPr>
              <a:t>et</a:t>
            </a:r>
            <a:r>
              <a:rPr lang="hu-HU" dirty="0">
                <a:solidFill>
                  <a:srgbClr val="00B050"/>
                </a:solidFill>
              </a:rPr>
              <a:t> </a:t>
            </a:r>
            <a:r>
              <a:rPr lang="hu-HU" dirty="0" err="1">
                <a:solidFill>
                  <a:srgbClr val="00B050"/>
                </a:solidFill>
              </a:rPr>
              <a:t>al</a:t>
            </a:r>
            <a:r>
              <a:rPr lang="hu-HU" dirty="0">
                <a:solidFill>
                  <a:srgbClr val="00B050"/>
                </a:solidFill>
              </a:rPr>
              <a:t>.: K</a:t>
            </a:r>
            <a:r>
              <a:rPr lang="el-GR" baseline="-25000" dirty="0">
                <a:solidFill>
                  <a:srgbClr val="00B050"/>
                </a:solidFill>
              </a:rPr>
              <a:t>α</a:t>
            </a:r>
            <a:r>
              <a:rPr lang="hu-HU" dirty="0">
                <a:solidFill>
                  <a:srgbClr val="00B050"/>
                </a:solidFill>
              </a:rPr>
              <a:t> Isotope </a:t>
            </a:r>
            <a:r>
              <a:rPr lang="hu-HU" dirty="0" err="1">
                <a:solidFill>
                  <a:srgbClr val="00B050"/>
                </a:solidFill>
              </a:rPr>
              <a:t>Shifts</a:t>
            </a:r>
            <a:r>
              <a:rPr lang="hu-HU" dirty="0">
                <a:solidFill>
                  <a:srgbClr val="00B050"/>
                </a:solidFill>
              </a:rPr>
              <a:t> …</a:t>
            </a:r>
          </a:p>
          <a:p>
            <a:pPr marL="0" indent="0">
              <a:buNone/>
            </a:pPr>
            <a:endParaRPr lang="hu-HU" sz="800" dirty="0">
              <a:solidFill>
                <a:srgbClr val="00B050"/>
              </a:solidFill>
            </a:endParaRPr>
          </a:p>
          <a:p>
            <a:pPr marL="0" indent="0">
              <a:buNone/>
            </a:pPr>
            <a:r>
              <a:rPr lang="hu-HU" dirty="0">
                <a:solidFill>
                  <a:srgbClr val="00B050"/>
                </a:solidFill>
              </a:rPr>
              <a:t>	p.: 613: </a:t>
            </a:r>
            <a:r>
              <a:rPr lang="hu-HU" dirty="0" err="1">
                <a:solidFill>
                  <a:srgbClr val="00B050"/>
                </a:solidFill>
              </a:rPr>
              <a:t>Heilig</a:t>
            </a:r>
            <a:r>
              <a:rPr lang="hu-HU" dirty="0">
                <a:solidFill>
                  <a:srgbClr val="00B050"/>
                </a:solidFill>
              </a:rPr>
              <a:t>, </a:t>
            </a:r>
            <a:r>
              <a:rPr lang="hu-HU" dirty="0" err="1">
                <a:solidFill>
                  <a:srgbClr val="00B050"/>
                </a:solidFill>
              </a:rPr>
              <a:t>et</a:t>
            </a:r>
            <a:r>
              <a:rPr lang="hu-HU" dirty="0">
                <a:solidFill>
                  <a:srgbClr val="00B050"/>
                </a:solidFill>
              </a:rPr>
              <a:t> </a:t>
            </a:r>
            <a:r>
              <a:rPr lang="hu-HU" dirty="0" err="1">
                <a:solidFill>
                  <a:srgbClr val="00B050"/>
                </a:solidFill>
              </a:rPr>
              <a:t>al</a:t>
            </a:r>
            <a:r>
              <a:rPr lang="hu-HU" dirty="0">
                <a:solidFill>
                  <a:srgbClr val="00B050"/>
                </a:solidFill>
              </a:rPr>
              <a:t>.: Optical Isotope </a:t>
            </a:r>
            <a:r>
              <a:rPr lang="hu-HU" dirty="0" err="1">
                <a:solidFill>
                  <a:srgbClr val="00B050"/>
                </a:solidFill>
              </a:rPr>
              <a:t>Shifts</a:t>
            </a:r>
            <a:r>
              <a:rPr lang="hu-HU" dirty="0">
                <a:solidFill>
                  <a:srgbClr val="00B050"/>
                </a:solidFill>
              </a:rPr>
              <a:t> …</a:t>
            </a:r>
          </a:p>
          <a:p>
            <a:pPr marL="0" indent="0">
              <a:buNone/>
            </a:pPr>
            <a:endParaRPr lang="hu-HU" sz="800" dirty="0">
              <a:solidFill>
                <a:srgbClr val="00B050"/>
              </a:solidFill>
            </a:endParaRPr>
          </a:p>
          <a:p>
            <a:pPr marL="0" indent="0">
              <a:buNone/>
            </a:pPr>
            <a:r>
              <a:rPr lang="hu-HU" sz="3200" dirty="0" err="1">
                <a:solidFill>
                  <a:srgbClr val="0070C0"/>
                </a:solidFill>
              </a:rPr>
              <a:t>What</a:t>
            </a:r>
            <a:r>
              <a:rPr lang="hu-HU" sz="3200" dirty="0">
                <a:solidFill>
                  <a:srgbClr val="0070C0"/>
                </a:solidFill>
              </a:rPr>
              <a:t> is the </a:t>
            </a:r>
            <a:r>
              <a:rPr lang="hu-HU" sz="3200" dirty="0" err="1">
                <a:solidFill>
                  <a:srgbClr val="0070C0"/>
                </a:solidFill>
              </a:rPr>
              <a:t>physics</a:t>
            </a:r>
            <a:r>
              <a:rPr lang="hu-HU" sz="3200" dirty="0">
                <a:solidFill>
                  <a:srgbClr val="0070C0"/>
                </a:solidFill>
              </a:rPr>
              <a:t> </a:t>
            </a:r>
            <a:r>
              <a:rPr lang="hu-HU" sz="3200" dirty="0" err="1">
                <a:solidFill>
                  <a:srgbClr val="0070C0"/>
                </a:solidFill>
              </a:rPr>
              <a:t>behind</a:t>
            </a:r>
            <a:r>
              <a:rPr lang="hu-HU" sz="3200" dirty="0">
                <a:solidFill>
                  <a:srgbClr val="0070C0"/>
                </a:solidFill>
              </a:rPr>
              <a:t> </a:t>
            </a:r>
            <a:r>
              <a:rPr lang="hu-HU" sz="3200" dirty="0" err="1">
                <a:solidFill>
                  <a:srgbClr val="0070C0"/>
                </a:solidFill>
              </a:rPr>
              <a:t>these</a:t>
            </a:r>
            <a:r>
              <a:rPr lang="hu-HU" sz="3200" dirty="0">
                <a:solidFill>
                  <a:srgbClr val="0070C0"/>
                </a:solidFill>
              </a:rPr>
              <a:t> </a:t>
            </a:r>
            <a:r>
              <a:rPr lang="hu-HU" sz="3200" dirty="0" err="1">
                <a:solidFill>
                  <a:srgbClr val="0070C0"/>
                </a:solidFill>
              </a:rPr>
              <a:t>data</a:t>
            </a:r>
            <a:r>
              <a:rPr lang="hu-HU" sz="3200" dirty="0">
                <a:solidFill>
                  <a:srgbClr val="0070C0"/>
                </a:solidFill>
              </a:rPr>
              <a:t>? 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2C1C23AB-D513-E95B-2E84-A547CD899FC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819" t="21763" r="83644" b="58156"/>
          <a:stretch/>
        </p:blipFill>
        <p:spPr>
          <a:xfrm>
            <a:off x="8725711" y="2772383"/>
            <a:ext cx="2757114" cy="3647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2906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>
            <a:extLst>
              <a:ext uri="{FF2B5EF4-FFF2-40B4-BE49-F238E27FC236}">
                <a16:creationId xmlns:a16="http://schemas.microsoft.com/office/drawing/2014/main" id="{B2062BF1-AC17-13D7-584E-411BD7E98A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790700" y="502413"/>
            <a:ext cx="8610600" cy="5275817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endParaRPr lang="hu-HU" sz="8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hu-HU" sz="2400" dirty="0">
                <a:latin typeface="Calibri" panose="020F0502020204030204" pitchFamily="34" charset="0"/>
                <a:cs typeface="Calibri" panose="020F0502020204030204" pitchFamily="34" charset="0"/>
              </a:rPr>
              <a:t>1975, </a:t>
            </a:r>
            <a:r>
              <a:rPr lang="hu-HU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DeForest</a:t>
            </a:r>
            <a:r>
              <a:rPr lang="hu-HU" sz="24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hu-HU" sz="2400" i="1" dirty="0" err="1">
                <a:latin typeface="Calibri" panose="020F0502020204030204" pitchFamily="34" charset="0"/>
                <a:cs typeface="Calibri" panose="020F0502020204030204" pitchFamily="34" charset="0"/>
              </a:rPr>
              <a:t>PhysLett</a:t>
            </a:r>
            <a:r>
              <a:rPr lang="hu-HU" sz="2400" i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hu-HU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2400" b="1" dirty="0">
                <a:latin typeface="Calibri" panose="020F0502020204030204" pitchFamily="34" charset="0"/>
                <a:cs typeface="Calibri" panose="020F0502020204030204" pitchFamily="34" charset="0"/>
              </a:rPr>
              <a:t>58B</a:t>
            </a:r>
            <a:r>
              <a:rPr lang="hu-HU" sz="2400" dirty="0">
                <a:latin typeface="Calibri" panose="020F0502020204030204" pitchFamily="34" charset="0"/>
                <a:cs typeface="Calibri" panose="020F0502020204030204" pitchFamily="34" charset="0"/>
              </a:rPr>
              <a:t> (1975) 397. </a:t>
            </a:r>
          </a:p>
          <a:p>
            <a:pPr marL="0" indent="0">
              <a:spcBef>
                <a:spcPts val="0"/>
              </a:spcBef>
              <a:buNone/>
            </a:pPr>
            <a:endParaRPr lang="hu-HU" sz="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hu-HU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hu-HU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hu-HU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„</a:t>
            </a:r>
            <a:r>
              <a:rPr lang="hu-HU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Dispersion</a:t>
            </a:r>
            <a:r>
              <a:rPr lang="hu-HU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corrections are </a:t>
            </a:r>
            <a:r>
              <a:rPr lang="hu-HU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presently</a:t>
            </a:r>
            <a:r>
              <a:rPr lang="hu-HU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the </a:t>
            </a:r>
            <a:r>
              <a:rPr lang="hu-HU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greatest</a:t>
            </a:r>
            <a:r>
              <a:rPr lang="hu-HU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	</a:t>
            </a:r>
            <a:r>
              <a:rPr lang="hu-HU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theoretical</a:t>
            </a:r>
            <a:r>
              <a:rPr lang="hu-HU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obstacle</a:t>
            </a:r>
            <a:r>
              <a:rPr lang="hu-HU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to </a:t>
            </a:r>
            <a:r>
              <a:rPr lang="hu-HU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precision</a:t>
            </a:r>
            <a:r>
              <a:rPr lang="hu-HU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analysis</a:t>
            </a:r>
            <a:r>
              <a:rPr lang="hu-HU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of </a:t>
            </a:r>
            <a:r>
              <a:rPr lang="hu-HU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elastic</a:t>
            </a:r>
            <a:r>
              <a:rPr lang="hu-HU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	</a:t>
            </a:r>
            <a:r>
              <a:rPr lang="hu-HU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electron</a:t>
            </a:r>
            <a:r>
              <a:rPr lang="hu-HU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scattering</a:t>
            </a:r>
            <a:r>
              <a:rPr lang="hu-HU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</a:t>
            </a:r>
            <a:r>
              <a:rPr lang="hu-HU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.”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hu-HU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hu-HU" sz="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hu-HU" sz="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hu-HU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hu-HU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„These </a:t>
            </a:r>
            <a:r>
              <a:rPr lang="hu-HU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effects</a:t>
            </a:r>
            <a:r>
              <a:rPr lang="hu-HU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depend</a:t>
            </a:r>
            <a:r>
              <a:rPr lang="hu-HU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on the complete </a:t>
            </a:r>
          </a:p>
          <a:p>
            <a:pPr marL="0" indent="0">
              <a:spcBef>
                <a:spcPts val="0"/>
              </a:spcBef>
              <a:buNone/>
            </a:pPr>
            <a:r>
              <a:rPr lang="hu-HU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hu-HU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dynamical</a:t>
            </a:r>
            <a:r>
              <a:rPr lang="hu-HU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structure of the nucleus and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hu-HU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hu-HU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are </a:t>
            </a:r>
            <a:r>
              <a:rPr lang="hu-HU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</a:t>
            </a:r>
            <a:r>
              <a:rPr lang="hu-HU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well</a:t>
            </a:r>
            <a:r>
              <a:rPr lang="hu-HU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understood</a:t>
            </a:r>
            <a:r>
              <a:rPr lang="hu-HU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 the present </a:t>
            </a:r>
            <a:r>
              <a:rPr lang="hu-HU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time</a:t>
            </a:r>
            <a:r>
              <a:rPr lang="hu-HU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.” </a:t>
            </a:r>
          </a:p>
        </p:txBody>
      </p:sp>
    </p:spTree>
    <p:extLst>
      <p:ext uri="{BB962C8B-B14F-4D97-AF65-F5344CB8AC3E}">
        <p14:creationId xmlns:p14="http://schemas.microsoft.com/office/powerpoint/2010/main" val="37016521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artalom helye 4">
            <a:extLst>
              <a:ext uri="{FF2B5EF4-FFF2-40B4-BE49-F238E27FC236}">
                <a16:creationId xmlns:a16="http://schemas.microsoft.com/office/drawing/2014/main" id="{760FC7D6-BF8B-BF2C-2198-19E5F5A3D9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8968" y="492935"/>
            <a:ext cx="11534273" cy="592731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hu-HU" dirty="0">
              <a:solidFill>
                <a:srgbClr val="0070C0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hu-HU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1980: </a:t>
            </a:r>
            <a:r>
              <a:rPr lang="hu-HU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Friar:</a:t>
            </a:r>
            <a:r>
              <a:rPr lang="hu-HU" sz="2800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Proc.Int.School</a:t>
            </a:r>
            <a:r>
              <a:rPr lang="hu-HU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hu-HU" sz="2800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Ariccia</a:t>
            </a:r>
            <a:r>
              <a:rPr lang="hu-HU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hu-HU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(1979) 143.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hu-HU" sz="3200" dirty="0">
                <a:solidFill>
                  <a:srgbClr val="C00000"/>
                </a:solidFill>
              </a:rPr>
              <a:t>„</a:t>
            </a:r>
            <a:r>
              <a:rPr lang="hu-HU" sz="3200" dirty="0" err="1">
                <a:solidFill>
                  <a:srgbClr val="C00000"/>
                </a:solidFill>
              </a:rPr>
              <a:t>Two</a:t>
            </a:r>
            <a:r>
              <a:rPr lang="hu-HU" sz="3200" dirty="0">
                <a:solidFill>
                  <a:srgbClr val="C00000"/>
                </a:solidFill>
              </a:rPr>
              <a:t> of the </a:t>
            </a:r>
            <a:r>
              <a:rPr lang="hu-HU" sz="3200" dirty="0" err="1">
                <a:solidFill>
                  <a:srgbClr val="C00000"/>
                </a:solidFill>
              </a:rPr>
              <a:t>least</a:t>
            </a:r>
            <a:r>
              <a:rPr lang="hu-HU" sz="3200" dirty="0">
                <a:solidFill>
                  <a:srgbClr val="C00000"/>
                </a:solidFill>
              </a:rPr>
              <a:t> </a:t>
            </a:r>
            <a:r>
              <a:rPr lang="hu-HU" sz="3200" dirty="0" err="1">
                <a:solidFill>
                  <a:srgbClr val="C00000"/>
                </a:solidFill>
              </a:rPr>
              <a:t>understood</a:t>
            </a:r>
            <a:r>
              <a:rPr lang="hu-HU" sz="3200" dirty="0">
                <a:solidFill>
                  <a:srgbClr val="C00000"/>
                </a:solidFill>
              </a:rPr>
              <a:t> and more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hu-HU" sz="3200" dirty="0">
                <a:solidFill>
                  <a:srgbClr val="C00000"/>
                </a:solidFill>
              </a:rPr>
              <a:t>    	 </a:t>
            </a:r>
            <a:r>
              <a:rPr lang="hu-HU" sz="3200" dirty="0" err="1">
                <a:solidFill>
                  <a:srgbClr val="C00000"/>
                </a:solidFill>
              </a:rPr>
              <a:t>complicated</a:t>
            </a:r>
            <a:r>
              <a:rPr lang="hu-HU" sz="3200" dirty="0">
                <a:solidFill>
                  <a:srgbClr val="C00000"/>
                </a:solidFill>
              </a:rPr>
              <a:t> </a:t>
            </a:r>
            <a:r>
              <a:rPr lang="hu-HU" sz="3200" dirty="0" err="1">
                <a:solidFill>
                  <a:srgbClr val="C00000"/>
                </a:solidFill>
              </a:rPr>
              <a:t>subjects</a:t>
            </a:r>
            <a:r>
              <a:rPr lang="hu-HU" sz="3200" dirty="0">
                <a:solidFill>
                  <a:srgbClr val="C00000"/>
                </a:solidFill>
              </a:rPr>
              <a:t> in the </a:t>
            </a:r>
            <a:r>
              <a:rPr lang="hu-HU" sz="3200" dirty="0" err="1">
                <a:solidFill>
                  <a:srgbClr val="C00000"/>
                </a:solidFill>
              </a:rPr>
              <a:t>field</a:t>
            </a:r>
            <a:r>
              <a:rPr lang="hu-HU" sz="3200" dirty="0">
                <a:solidFill>
                  <a:srgbClr val="C00000"/>
                </a:solidFill>
              </a:rPr>
              <a:t> of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hu-HU" sz="3200" dirty="0">
                <a:solidFill>
                  <a:srgbClr val="C00000"/>
                </a:solidFill>
              </a:rPr>
              <a:t>     	</a:t>
            </a:r>
            <a:r>
              <a:rPr lang="hu-HU" sz="3200" dirty="0" err="1">
                <a:solidFill>
                  <a:srgbClr val="C00000"/>
                </a:solidFill>
              </a:rPr>
              <a:t>electron</a:t>
            </a:r>
            <a:r>
              <a:rPr lang="hu-HU" sz="3200" dirty="0">
                <a:solidFill>
                  <a:srgbClr val="C00000"/>
                </a:solidFill>
              </a:rPr>
              <a:t> </a:t>
            </a:r>
            <a:r>
              <a:rPr lang="hu-HU" sz="3200" dirty="0" err="1">
                <a:solidFill>
                  <a:srgbClr val="C00000"/>
                </a:solidFill>
              </a:rPr>
              <a:t>scattering</a:t>
            </a:r>
            <a:r>
              <a:rPr lang="hu-HU" sz="3200" dirty="0">
                <a:solidFill>
                  <a:srgbClr val="C00000"/>
                </a:solidFill>
              </a:rPr>
              <a:t> </a:t>
            </a:r>
            <a:r>
              <a:rPr lang="hu-HU" sz="3200" dirty="0" err="1">
                <a:solidFill>
                  <a:srgbClr val="C00000"/>
                </a:solidFill>
              </a:rPr>
              <a:t>are</a:t>
            </a:r>
            <a:r>
              <a:rPr lang="hu-HU" sz="3200" dirty="0">
                <a:solidFill>
                  <a:srgbClr val="C00000"/>
                </a:solidFill>
              </a:rPr>
              <a:t> the </a:t>
            </a:r>
            <a:r>
              <a:rPr lang="hu-HU" sz="3200" dirty="0" err="1">
                <a:solidFill>
                  <a:srgbClr val="C00000"/>
                </a:solidFill>
              </a:rPr>
              <a:t>topics</a:t>
            </a:r>
            <a:r>
              <a:rPr lang="hu-HU" sz="3200" dirty="0">
                <a:solidFill>
                  <a:srgbClr val="C00000"/>
                </a:solidFill>
              </a:rPr>
              <a:t> of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hu-HU" sz="3200" dirty="0">
                <a:solidFill>
                  <a:srgbClr val="C00000"/>
                </a:solidFill>
              </a:rPr>
              <a:t>     	</a:t>
            </a:r>
            <a:r>
              <a:rPr lang="hu-HU" sz="3200" b="1" dirty="0" err="1">
                <a:solidFill>
                  <a:srgbClr val="C00000"/>
                </a:solidFill>
              </a:rPr>
              <a:t>dispersion</a:t>
            </a:r>
            <a:r>
              <a:rPr lang="hu-HU" sz="3200" dirty="0">
                <a:solidFill>
                  <a:srgbClr val="C00000"/>
                </a:solidFill>
              </a:rPr>
              <a:t> and </a:t>
            </a:r>
            <a:r>
              <a:rPr lang="hu-HU" sz="3200" dirty="0" err="1">
                <a:solidFill>
                  <a:srgbClr val="C00000"/>
                </a:solidFill>
              </a:rPr>
              <a:t>recoil</a:t>
            </a:r>
            <a:r>
              <a:rPr lang="hu-HU" sz="3200" dirty="0">
                <a:solidFill>
                  <a:srgbClr val="C00000"/>
                </a:solidFill>
              </a:rPr>
              <a:t> corrections.”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hu-HU" sz="3200" dirty="0">
              <a:solidFill>
                <a:srgbClr val="0070C0"/>
              </a:solidFill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hu-HU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„</a:t>
            </a:r>
            <a:r>
              <a:rPr lang="hu-HU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Different</a:t>
            </a:r>
            <a:r>
              <a:rPr lang="hu-HU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formulations</a:t>
            </a:r>
            <a:r>
              <a:rPr lang="hu-HU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of the </a:t>
            </a:r>
            <a:r>
              <a:rPr lang="hu-HU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dispersion</a:t>
            </a:r>
            <a:r>
              <a:rPr lang="hu-HU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effect</a:t>
            </a:r>
            <a:endParaRPr lang="hu-HU" sz="32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hu-HU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hu-HU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make</a:t>
            </a:r>
            <a:r>
              <a:rPr lang="hu-HU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comparison</a:t>
            </a:r>
            <a:r>
              <a:rPr lang="hu-HU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of </a:t>
            </a:r>
            <a:r>
              <a:rPr lang="hu-HU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calculated</a:t>
            </a:r>
            <a:r>
              <a:rPr lang="hu-HU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results</a:t>
            </a:r>
            <a:r>
              <a:rPr lang="hu-HU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very</a:t>
            </a:r>
            <a:r>
              <a:rPr lang="hu-HU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difficult</a:t>
            </a:r>
            <a:r>
              <a:rPr lang="hu-HU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.”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hu-HU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542957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artalom helye 6">
            <a:extLst>
              <a:ext uri="{FF2B5EF4-FFF2-40B4-BE49-F238E27FC236}">
                <a16:creationId xmlns:a16="http://schemas.microsoft.com/office/drawing/2014/main" id="{7219715E-C397-E3F6-581C-64144FB5A6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48179" y="1089978"/>
            <a:ext cx="8112161" cy="5427554"/>
          </a:xfrm>
        </p:spPr>
        <p:txBody>
          <a:bodyPr/>
          <a:lstStyle/>
          <a:p>
            <a:pPr marL="0" indent="0" algn="just">
              <a:buNone/>
            </a:pPr>
            <a:r>
              <a:rPr lang="hu-HU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„A </a:t>
            </a:r>
            <a:r>
              <a:rPr lang="hu-HU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static</a:t>
            </a:r>
            <a:r>
              <a:rPr lang="hu-HU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nucleus </a:t>
            </a:r>
            <a:r>
              <a:rPr lang="hu-HU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presents</a:t>
            </a:r>
            <a:r>
              <a:rPr lang="hu-HU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the </a:t>
            </a:r>
            <a:r>
              <a:rPr lang="hu-HU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same</a:t>
            </a:r>
            <a:r>
              <a:rPr lang="hu-HU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shape</a:t>
            </a:r>
            <a:r>
              <a:rPr lang="hu-HU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 algn="just">
              <a:buNone/>
            </a:pPr>
            <a:r>
              <a:rPr lang="hu-HU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hu-HU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</a:t>
            </a:r>
            <a:r>
              <a:rPr lang="hu-HU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each</a:t>
            </a:r>
            <a:r>
              <a:rPr lang="hu-HU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instance</a:t>
            </a:r>
            <a:r>
              <a:rPr lang="hu-HU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of </a:t>
            </a:r>
            <a:r>
              <a:rPr lang="hu-HU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time</a:t>
            </a:r>
            <a:r>
              <a:rPr lang="hu-HU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.”</a:t>
            </a:r>
          </a:p>
          <a:p>
            <a:pPr marL="0" indent="0" algn="just">
              <a:buNone/>
            </a:pPr>
            <a:endParaRPr lang="hu-HU" sz="8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just">
              <a:buNone/>
            </a:pPr>
            <a:endParaRPr lang="hu-HU" sz="8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just">
              <a:buNone/>
            </a:pPr>
            <a:endParaRPr lang="hu-HU" sz="8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just">
              <a:buNone/>
            </a:pPr>
            <a:endParaRPr lang="hu-HU" sz="8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hu-HU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„The </a:t>
            </a:r>
            <a:r>
              <a:rPr lang="hu-HU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behavior</a:t>
            </a:r>
            <a:r>
              <a:rPr lang="hu-HU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of an </a:t>
            </a:r>
            <a:r>
              <a:rPr lang="hu-HU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actual</a:t>
            </a:r>
            <a:r>
              <a:rPr lang="hu-HU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nucleus</a:t>
            </a:r>
            <a:r>
              <a:rPr lang="hu-HU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hu-HU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is determined by the 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hu-HU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hu-HU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induced</a:t>
            </a:r>
            <a:r>
              <a:rPr lang="hu-HU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dipole moment D</a:t>
            </a:r>
            <a:r>
              <a:rPr lang="hu-HU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and the 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hu-HU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hu-HU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characteristic</a:t>
            </a:r>
            <a:r>
              <a:rPr lang="hu-HU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frequencies </a:t>
            </a:r>
            <a:r>
              <a:rPr lang="hu-HU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 oscillations by </a:t>
            </a:r>
            <a:r>
              <a:rPr lang="hu-HU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hu-HU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.”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endParaRPr lang="hu-HU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hu-HU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hu-HU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hu-HU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See</a:t>
            </a:r>
            <a:r>
              <a:rPr lang="hu-HU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papers</a:t>
            </a:r>
            <a:r>
              <a:rPr lang="hu-HU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</a:t>
            </a:r>
            <a:r>
              <a:rPr lang="hu-HU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„</a:t>
            </a:r>
            <a:r>
              <a:rPr lang="hu-HU" sz="3200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Quasi</a:t>
            </a:r>
            <a:r>
              <a:rPr lang="hu-HU" sz="32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-deuteron model</a:t>
            </a:r>
            <a:r>
              <a:rPr lang="hu-HU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”]</a:t>
            </a:r>
          </a:p>
        </p:txBody>
      </p:sp>
      <p:pic>
        <p:nvPicPr>
          <p:cNvPr id="9" name="Kép 8">
            <a:extLst>
              <a:ext uri="{FF2B5EF4-FFF2-40B4-BE49-F238E27FC236}">
                <a16:creationId xmlns:a16="http://schemas.microsoft.com/office/drawing/2014/main" id="{27F3440D-E359-3A35-4501-CC94488D659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9176" t="19573" r="38085" b="24539"/>
          <a:stretch/>
        </p:blipFill>
        <p:spPr>
          <a:xfrm>
            <a:off x="8560340" y="1089978"/>
            <a:ext cx="3154651" cy="4361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4383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doboz 3">
            <a:extLst>
              <a:ext uri="{FF2B5EF4-FFF2-40B4-BE49-F238E27FC236}">
                <a16:creationId xmlns:a16="http://schemas.microsoft.com/office/drawing/2014/main" id="{E653D70B-C894-68A2-67A1-D2024046EC3E}"/>
              </a:ext>
            </a:extLst>
          </p:cNvPr>
          <p:cNvSpPr txBox="1"/>
          <p:nvPr/>
        </p:nvSpPr>
        <p:spPr>
          <a:xfrm>
            <a:off x="651752" y="297360"/>
            <a:ext cx="1090470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endParaRPr lang="hu-HU" sz="800" i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hu-HU" sz="800" i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hu-HU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Dispersion</a:t>
            </a:r>
            <a:r>
              <a:rPr lang="hu-HU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effects</a:t>
            </a:r>
            <a:r>
              <a:rPr lang="hu-HU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are attractive </a:t>
            </a:r>
            <a:r>
              <a:rPr lang="hu-HU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</a:t>
            </a:r>
            <a:r>
              <a:rPr lang="hu-HU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react</a:t>
            </a:r>
            <a:r>
              <a:rPr lang="hu-HU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on the </a:t>
            </a:r>
            <a:r>
              <a:rPr lang="hu-HU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electron</a:t>
            </a:r>
            <a:endParaRPr lang="hu-HU" sz="32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artalom helye 4">
            <a:extLst>
              <a:ext uri="{FF2B5EF4-FFF2-40B4-BE49-F238E27FC236}">
                <a16:creationId xmlns:a16="http://schemas.microsoft.com/office/drawing/2014/main" id="{1475E1ED-664C-EBE1-F288-6E45AF6A24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0688" y="3239311"/>
            <a:ext cx="5525312" cy="2198451"/>
          </a:xfrm>
        </p:spPr>
        <p:txBody>
          <a:bodyPr/>
          <a:lstStyle/>
          <a:p>
            <a:pPr marL="0" indent="0">
              <a:lnSpc>
                <a:spcPct val="120000"/>
              </a:lnSpc>
              <a:buNone/>
            </a:pPr>
            <a:r>
              <a:rPr lang="hu-HU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These</a:t>
            </a:r>
            <a:r>
              <a:rPr lang="hu-HU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1b and 1c  </a:t>
            </a:r>
            <a:r>
              <a:rPr lang="hu-HU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contributions</a:t>
            </a:r>
            <a:r>
              <a:rPr lang="hu-HU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are </a:t>
            </a:r>
            <a:r>
              <a:rPr lang="hu-HU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just</a:t>
            </a:r>
            <a:r>
              <a:rPr lang="hu-HU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the </a:t>
            </a:r>
            <a:r>
              <a:rPr lang="hu-HU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dispersion</a:t>
            </a:r>
            <a:r>
              <a:rPr lang="hu-HU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corrections</a:t>
            </a:r>
            <a:r>
              <a:rPr lang="hu-HU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to </a:t>
            </a:r>
            <a:r>
              <a:rPr lang="hu-HU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elastic</a:t>
            </a:r>
            <a:r>
              <a:rPr lang="hu-HU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scattering</a:t>
            </a:r>
            <a:r>
              <a:rPr lang="hu-HU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hu-HU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30C5ECA8-16D0-38AB-4F66-FEDC6A5182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162" t="23332" r="31837" b="14444"/>
          <a:stretch/>
        </p:blipFill>
        <p:spPr>
          <a:xfrm>
            <a:off x="6449438" y="1514637"/>
            <a:ext cx="4953000" cy="4727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21906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>
            <a:extLst>
              <a:ext uri="{FF2B5EF4-FFF2-40B4-BE49-F238E27FC236}">
                <a16:creationId xmlns:a16="http://schemas.microsoft.com/office/drawing/2014/main" id="{174DE8DF-60D0-A413-9221-3A89A23E29F1}"/>
              </a:ext>
            </a:extLst>
          </p:cNvPr>
          <p:cNvSpPr txBox="1"/>
          <p:nvPr/>
        </p:nvSpPr>
        <p:spPr>
          <a:xfrm>
            <a:off x="525295" y="463182"/>
            <a:ext cx="10953344" cy="51644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hu-HU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fitted </a:t>
            </a:r>
            <a:r>
              <a:rPr lang="hu-HU" sz="2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rms</a:t>
            </a:r>
            <a:r>
              <a:rPr lang="hu-HU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2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radius</a:t>
            </a:r>
            <a:r>
              <a:rPr lang="hu-HU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</a:t>
            </a:r>
            <a:r>
              <a:rPr lang="hu-HU" sz="2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then</a:t>
            </a:r>
            <a:r>
              <a:rPr lang="hu-HU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2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given</a:t>
            </a:r>
            <a:r>
              <a:rPr lang="hu-HU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hu-HU" sz="2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terms</a:t>
            </a:r>
            <a:r>
              <a:rPr lang="hu-HU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of </a:t>
            </a:r>
          </a:p>
          <a:p>
            <a:r>
              <a:rPr lang="hu-HU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„</a:t>
            </a:r>
            <a:r>
              <a:rPr lang="hu-HU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real</a:t>
            </a:r>
            <a:r>
              <a:rPr lang="hu-HU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” </a:t>
            </a:r>
            <a:r>
              <a:rPr lang="hu-HU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radius</a:t>
            </a:r>
            <a:r>
              <a:rPr lang="hu-HU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&lt;r</a:t>
            </a:r>
            <a:r>
              <a:rPr lang="hu-HU" sz="2800" b="1" baseline="30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hu-HU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&gt;</a:t>
            </a:r>
            <a:r>
              <a:rPr lang="hu-HU" sz="2800" b="1" baseline="30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1/2</a:t>
            </a:r>
            <a:r>
              <a:rPr lang="hu-HU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by the </a:t>
            </a:r>
            <a:r>
              <a:rPr lang="hu-HU" sz="2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approximate</a:t>
            </a:r>
            <a:r>
              <a:rPr lang="hu-HU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2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relationship</a:t>
            </a:r>
            <a:r>
              <a:rPr lang="hu-HU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endParaRPr lang="hu-HU" sz="28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hu-HU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&lt;r</a:t>
            </a:r>
            <a:r>
              <a:rPr lang="hu-HU" sz="3200" b="1" baseline="30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hu-HU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&gt;</a:t>
            </a:r>
            <a:r>
              <a:rPr lang="hu-HU" sz="3200" b="1" baseline="30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1/2</a:t>
            </a:r>
            <a:r>
              <a:rPr lang="hu-HU" sz="3200" b="1" baseline="-25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eff</a:t>
            </a:r>
            <a:r>
              <a:rPr lang="hu-HU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 </a:t>
            </a:r>
            <a:r>
              <a:rPr lang="hu-HU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&lt;r</a:t>
            </a:r>
            <a:r>
              <a:rPr lang="hu-HU" sz="3200" b="1" baseline="30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hu-HU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&gt;</a:t>
            </a:r>
            <a:r>
              <a:rPr lang="hu-HU" sz="3200" b="1" baseline="30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1/2</a:t>
            </a:r>
            <a:r>
              <a:rPr lang="hu-HU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+ </a:t>
            </a:r>
            <a:r>
              <a:rPr lang="el-GR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Δ</a:t>
            </a:r>
            <a:r>
              <a:rPr lang="hu-HU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</a:p>
          <a:p>
            <a:endParaRPr lang="hu-HU" sz="28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hu-HU" sz="2800" u="sng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hu-HU" sz="2800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2800" u="sng" baseline="30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16</a:t>
            </a:r>
            <a:r>
              <a:rPr lang="hu-HU" sz="2800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 </a:t>
            </a:r>
            <a:r>
              <a:rPr lang="hu-HU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2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hu-HU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2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approximations</a:t>
            </a:r>
            <a:r>
              <a:rPr lang="hu-HU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an </a:t>
            </a:r>
            <a:r>
              <a:rPr lang="hu-HU" sz="2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upper</a:t>
            </a:r>
            <a:r>
              <a:rPr lang="hu-HU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2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bound</a:t>
            </a:r>
            <a:r>
              <a:rPr lang="hu-HU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2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</a:t>
            </a:r>
            <a:r>
              <a:rPr lang="hu-HU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the </a:t>
            </a:r>
            <a:r>
              <a:rPr lang="hu-HU" sz="2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dispersion</a:t>
            </a:r>
            <a:r>
              <a:rPr lang="hu-HU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2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effect</a:t>
            </a:r>
            <a:r>
              <a:rPr lang="hu-HU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endParaRPr lang="hu-HU" sz="8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hu-HU" sz="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		</a:t>
            </a:r>
          </a:p>
          <a:p>
            <a:r>
              <a:rPr lang="hu-HU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		</a:t>
            </a:r>
            <a:r>
              <a:rPr lang="hu-HU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 = -7.10</a:t>
            </a:r>
            <a:r>
              <a:rPr lang="hu-HU" sz="2800" b="1" baseline="30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-3</a:t>
            </a:r>
            <a:r>
              <a:rPr lang="hu-HU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fm</a:t>
            </a:r>
            <a:r>
              <a:rPr lang="hu-HU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r>
              <a:rPr lang="hu-HU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</a:p>
          <a:p>
            <a:endParaRPr lang="hu-HU" sz="8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hu-HU" sz="8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hu-HU" sz="2800" u="sng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hu-HU" sz="2800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2800" u="sng" baseline="30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</a:t>
            </a:r>
            <a:r>
              <a:rPr lang="hu-HU" sz="2800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 </a:t>
            </a:r>
            <a:r>
              <a:rPr lang="hu-HU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2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where</a:t>
            </a:r>
            <a:r>
              <a:rPr lang="hu-HU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2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exact</a:t>
            </a:r>
            <a:r>
              <a:rPr lang="hu-HU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2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numerical</a:t>
            </a:r>
            <a:r>
              <a:rPr lang="hu-HU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2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calculations</a:t>
            </a:r>
            <a:r>
              <a:rPr lang="hu-HU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2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have</a:t>
            </a:r>
            <a:r>
              <a:rPr lang="hu-HU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2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been</a:t>
            </a:r>
            <a:r>
              <a:rPr lang="hu-HU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2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performed</a:t>
            </a:r>
            <a:r>
              <a:rPr lang="hu-HU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 </a:t>
            </a:r>
          </a:p>
          <a:p>
            <a:endParaRPr lang="hu-HU" sz="8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hu-HU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		</a:t>
            </a:r>
            <a:r>
              <a:rPr lang="hu-HU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 = -(2-3).10</a:t>
            </a:r>
            <a:r>
              <a:rPr lang="hu-HU" sz="2800" b="1" baseline="30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-3</a:t>
            </a:r>
            <a:r>
              <a:rPr lang="hu-HU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fm</a:t>
            </a:r>
            <a:r>
              <a:rPr lang="hu-HU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68846763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>
            <a:extLst>
              <a:ext uri="{FF2B5EF4-FFF2-40B4-BE49-F238E27FC236}">
                <a16:creationId xmlns:a16="http://schemas.microsoft.com/office/drawing/2014/main" id="{840696C6-BEF5-33BE-BCBE-0E09AF2670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82493" y="382572"/>
            <a:ext cx="9893029" cy="615441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hu-HU" sz="3600" u="sng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Experiment</a:t>
            </a:r>
            <a:r>
              <a:rPr lang="hu-HU" sz="3600" u="sng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3600" u="sng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 30 </a:t>
            </a:r>
            <a:r>
              <a:rPr lang="hu-HU" sz="3600" u="sng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papers</a:t>
            </a:r>
            <a:endParaRPr lang="hu-HU" sz="3600" u="sng" dirty="0">
              <a:solidFill>
                <a:srgbClr val="00B0F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hu-HU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hu-HU" sz="2400" dirty="0">
                <a:latin typeface="Calibri" panose="020F0502020204030204" pitchFamily="34" charset="0"/>
                <a:cs typeface="Calibri" panose="020F0502020204030204" pitchFamily="34" charset="0"/>
              </a:rPr>
              <a:t>1969, </a:t>
            </a:r>
            <a:r>
              <a:rPr lang="hu-HU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Madsen</a:t>
            </a:r>
            <a:r>
              <a:rPr lang="hu-HU" sz="24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hu-HU" sz="2400" i="1" dirty="0" err="1">
                <a:latin typeface="Calibri" panose="020F0502020204030204" pitchFamily="34" charset="0"/>
                <a:cs typeface="Calibri" panose="020F0502020204030204" pitchFamily="34" charset="0"/>
              </a:rPr>
              <a:t>PhysRev</a:t>
            </a:r>
            <a:r>
              <a:rPr lang="hu-HU" sz="2400" i="1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hu-HU" sz="2400" b="1" dirty="0">
                <a:latin typeface="Calibri" panose="020F0502020204030204" pitchFamily="34" charset="0"/>
                <a:cs typeface="Calibri" panose="020F0502020204030204" pitchFamily="34" charset="0"/>
              </a:rPr>
              <a:t>17</a:t>
            </a:r>
            <a:r>
              <a:rPr lang="hu-HU" sz="24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2400" dirty="0">
                <a:latin typeface="Calibri" panose="020F0502020204030204" pitchFamily="34" charset="0"/>
                <a:cs typeface="Calibri" panose="020F0502020204030204" pitchFamily="34" charset="0"/>
              </a:rPr>
              <a:t>(1969) 1122.</a:t>
            </a:r>
          </a:p>
          <a:p>
            <a:pPr marL="0" indent="0">
              <a:spcBef>
                <a:spcPts val="0"/>
              </a:spcBef>
              <a:buNone/>
            </a:pPr>
            <a:endParaRPr lang="hu-HU" sz="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hu-HU" sz="2400" dirty="0">
                <a:latin typeface="Times New Roman" panose="02020603050405020304" pitchFamily="18" charset="0"/>
              </a:rPr>
              <a:t>      </a:t>
            </a:r>
            <a:r>
              <a:rPr lang="en-US" sz="2400" dirty="0">
                <a:latin typeface="Times New Roman" panose="02020603050405020304" pitchFamily="18" charset="0"/>
              </a:rPr>
              <a:t>ANOMALOUS ELECTRON SCATTERING FROM Nd</a:t>
            </a:r>
            <a:r>
              <a:rPr lang="en-US" sz="2400" baseline="30000" dirty="0">
                <a:latin typeface="Times New Roman" panose="02020603050405020304" pitchFamily="18" charset="0"/>
              </a:rPr>
              <a:t>142</a:t>
            </a:r>
            <a:endParaRPr lang="hu-HU" sz="2400" i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hu-HU" sz="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hu-HU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„</a:t>
            </a:r>
            <a:r>
              <a:rPr lang="hu-HU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Dispersion</a:t>
            </a:r>
            <a:r>
              <a:rPr lang="hu-HU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corrections </a:t>
            </a:r>
            <a:r>
              <a:rPr lang="hu-HU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should</a:t>
            </a:r>
            <a:r>
              <a:rPr lang="hu-HU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be </a:t>
            </a:r>
            <a:r>
              <a:rPr lang="hu-HU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applied</a:t>
            </a:r>
            <a:r>
              <a:rPr lang="hu-HU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to our </a:t>
            </a:r>
            <a:r>
              <a:rPr lang="hu-HU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</a:t>
            </a:r>
            <a:r>
              <a:rPr lang="hu-HU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.”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hu-HU" sz="8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hu-HU" sz="800" i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hu-HU" sz="800" i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hu-HU" sz="800" i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hu-HU" sz="800" i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hu-HU" sz="800" i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hu-HU" sz="2400" dirty="0">
                <a:latin typeface="Calibri" panose="020F0502020204030204" pitchFamily="34" charset="0"/>
                <a:cs typeface="Calibri" panose="020F0502020204030204" pitchFamily="34" charset="0"/>
              </a:rPr>
              <a:t>1970, </a:t>
            </a:r>
            <a:r>
              <a:rPr lang="hu-HU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Sick</a:t>
            </a:r>
            <a:r>
              <a:rPr lang="hu-HU" sz="24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hu-HU" sz="2400" i="1" dirty="0" err="1">
                <a:latin typeface="Calibri" panose="020F0502020204030204" pitchFamily="34" charset="0"/>
                <a:cs typeface="Calibri" panose="020F0502020204030204" pitchFamily="34" charset="0"/>
              </a:rPr>
              <a:t>NuclPhys</a:t>
            </a:r>
            <a:r>
              <a:rPr lang="hu-HU" sz="2400" i="1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hu-HU" sz="2400" b="1" dirty="0">
                <a:latin typeface="Calibri" panose="020F0502020204030204" pitchFamily="34" charset="0"/>
                <a:cs typeface="Calibri" panose="020F0502020204030204" pitchFamily="34" charset="0"/>
              </a:rPr>
              <a:t>A150</a:t>
            </a:r>
            <a:r>
              <a:rPr lang="hu-HU" sz="24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2400" dirty="0">
                <a:latin typeface="Calibri" panose="020F0502020204030204" pitchFamily="34" charset="0"/>
                <a:cs typeface="Calibri" panose="020F0502020204030204" pitchFamily="34" charset="0"/>
              </a:rPr>
              <a:t>(1970) 631.</a:t>
            </a:r>
          </a:p>
          <a:p>
            <a:pPr marL="0" indent="0">
              <a:lnSpc>
                <a:spcPct val="80000"/>
              </a:lnSpc>
              <a:spcBef>
                <a:spcPts val="0"/>
              </a:spcBef>
              <a:buNone/>
            </a:pPr>
            <a:endParaRPr lang="hu-HU" sz="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80000"/>
              </a:lnSpc>
              <a:spcBef>
                <a:spcPts val="0"/>
              </a:spcBef>
              <a:buNone/>
            </a:pPr>
            <a:endParaRPr lang="hu-HU" sz="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hu-HU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„</a:t>
            </a:r>
            <a:r>
              <a:rPr lang="hu-HU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hu-HU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presence</a:t>
            </a:r>
            <a:r>
              <a:rPr lang="hu-HU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of </a:t>
            </a:r>
            <a:r>
              <a:rPr lang="hu-HU" u="sng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dispersion</a:t>
            </a:r>
            <a:r>
              <a:rPr lang="hu-HU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u="sng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effects</a:t>
            </a:r>
            <a:r>
              <a:rPr lang="hu-HU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appears</a:t>
            </a:r>
            <a:r>
              <a:rPr lang="hu-HU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to be </a:t>
            </a:r>
            <a:r>
              <a:rPr lang="hu-HU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necessary</a:t>
            </a:r>
            <a:endParaRPr lang="hu-HU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hu-HU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to explain the cross </a:t>
            </a:r>
            <a:r>
              <a:rPr lang="hu-HU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sections</a:t>
            </a:r>
            <a:r>
              <a:rPr lang="hu-HU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of </a:t>
            </a:r>
            <a:r>
              <a:rPr lang="hu-HU" baseline="30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</a:t>
            </a:r>
            <a:r>
              <a:rPr lang="hu-HU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 and </a:t>
            </a:r>
            <a:r>
              <a:rPr lang="hu-HU" baseline="30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16</a:t>
            </a:r>
            <a:r>
              <a:rPr lang="hu-HU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hu-HU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	in the </a:t>
            </a:r>
            <a:r>
              <a:rPr lang="hu-HU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sharp</a:t>
            </a:r>
            <a:r>
              <a:rPr lang="hu-HU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first </a:t>
            </a:r>
            <a:r>
              <a:rPr lang="hu-HU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diffraction</a:t>
            </a:r>
            <a:r>
              <a:rPr lang="hu-HU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minimum.”</a:t>
            </a:r>
          </a:p>
        </p:txBody>
      </p:sp>
    </p:spTree>
    <p:extLst>
      <p:ext uri="{BB962C8B-B14F-4D97-AF65-F5344CB8AC3E}">
        <p14:creationId xmlns:p14="http://schemas.microsoft.com/office/powerpoint/2010/main" val="296280813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>
            <a:extLst>
              <a:ext uri="{FF2B5EF4-FFF2-40B4-BE49-F238E27FC236}">
                <a16:creationId xmlns:a16="http://schemas.microsoft.com/office/drawing/2014/main" id="{CB9F8E38-8563-AAB2-7BD9-407CE3ABB0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72767" y="959794"/>
            <a:ext cx="9844392" cy="430286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sz="3200" dirty="0">
                <a:latin typeface="Calibri" panose="020F0502020204030204" pitchFamily="34" charset="0"/>
                <a:cs typeface="Calibri" panose="020F0502020204030204" pitchFamily="34" charset="0"/>
              </a:rPr>
              <a:t>1982, Reuter: </a:t>
            </a:r>
            <a:r>
              <a:rPr lang="hu-HU" sz="3200" i="1" dirty="0" err="1">
                <a:latin typeface="Calibri" panose="020F0502020204030204" pitchFamily="34" charset="0"/>
                <a:cs typeface="Calibri" panose="020F0502020204030204" pitchFamily="34" charset="0"/>
              </a:rPr>
              <a:t>PhysRev</a:t>
            </a:r>
            <a:r>
              <a:rPr lang="hu-HU" sz="3200" i="1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hu-HU" sz="3200" b="1" dirty="0">
                <a:latin typeface="Calibri" panose="020F0502020204030204" pitchFamily="34" charset="0"/>
                <a:cs typeface="Calibri" panose="020F0502020204030204" pitchFamily="34" charset="0"/>
              </a:rPr>
              <a:t>C26</a:t>
            </a:r>
            <a:r>
              <a:rPr lang="hu-HU" sz="32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3200" dirty="0">
                <a:latin typeface="Calibri" panose="020F0502020204030204" pitchFamily="34" charset="0"/>
                <a:cs typeface="Calibri" panose="020F0502020204030204" pitchFamily="34" charset="0"/>
              </a:rPr>
              <a:t>(1982) 806.</a:t>
            </a:r>
          </a:p>
          <a:p>
            <a:pPr marL="0" indent="0">
              <a:spcBef>
                <a:spcPts val="0"/>
              </a:spcBef>
              <a:buNone/>
            </a:pPr>
            <a:endParaRPr lang="hu-HU" sz="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hu-HU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hu-HU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Theoretical</a:t>
            </a:r>
            <a:r>
              <a:rPr lang="hu-HU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results </a:t>
            </a:r>
            <a:r>
              <a:rPr lang="hu-HU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differ</a:t>
            </a:r>
            <a:r>
              <a:rPr lang="hu-HU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- </a:t>
            </a:r>
            <a:r>
              <a:rPr lang="hu-HU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even</a:t>
            </a:r>
            <a:r>
              <a:rPr lang="hu-HU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the </a:t>
            </a:r>
            <a:r>
              <a:rPr lang="hu-HU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sign</a:t>
            </a:r>
            <a:r>
              <a:rPr lang="hu-HU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of the </a:t>
            </a:r>
            <a:r>
              <a:rPr lang="hu-HU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effect</a:t>
            </a:r>
            <a:r>
              <a:rPr lang="hu-HU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  <a:p>
            <a:pPr marL="0" indent="0">
              <a:buNone/>
            </a:pPr>
            <a:endParaRPr lang="hu-HU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hu-HU" sz="3200" u="sng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hu-HU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Applying</a:t>
            </a:r>
            <a:r>
              <a:rPr lang="hu-HU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hu-HU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crude</a:t>
            </a:r>
            <a:r>
              <a:rPr lang="hu-HU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estimate</a:t>
            </a:r>
            <a:r>
              <a:rPr lang="hu-HU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hu-HU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dispersion</a:t>
            </a:r>
            <a:r>
              <a:rPr lang="hu-HU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corrections, </a:t>
            </a:r>
          </a:p>
          <a:p>
            <a:pPr marL="0" indent="0">
              <a:buNone/>
            </a:pPr>
            <a:r>
              <a:rPr lang="hu-HU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hu-HU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increases</a:t>
            </a:r>
            <a:r>
              <a:rPr lang="hu-HU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the </a:t>
            </a:r>
            <a:r>
              <a:rPr lang="hu-HU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rms</a:t>
            </a:r>
            <a:r>
              <a:rPr lang="hu-HU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radius of  </a:t>
            </a:r>
            <a:r>
              <a:rPr lang="hu-HU" sz="3200" b="1" baseline="30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</a:t>
            </a:r>
            <a:r>
              <a:rPr lang="hu-HU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  by  4 am.</a:t>
            </a:r>
          </a:p>
        </p:txBody>
      </p:sp>
    </p:spTree>
    <p:extLst>
      <p:ext uri="{BB962C8B-B14F-4D97-AF65-F5344CB8AC3E}">
        <p14:creationId xmlns:p14="http://schemas.microsoft.com/office/powerpoint/2010/main" val="164220842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>
            <a:extLst>
              <a:ext uri="{FF2B5EF4-FFF2-40B4-BE49-F238E27FC236}">
                <a16:creationId xmlns:a16="http://schemas.microsoft.com/office/drawing/2014/main" id="{B2CCAC5C-A95C-6831-72C6-D70E6B4CD7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05840" y="372082"/>
            <a:ext cx="6040875" cy="613572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sz="3200" dirty="0">
                <a:latin typeface="Calibri" panose="020F0502020204030204" pitchFamily="34" charset="0"/>
                <a:cs typeface="Calibri" panose="020F0502020204030204" pitchFamily="34" charset="0"/>
              </a:rPr>
              <a:t>1988, </a:t>
            </a:r>
            <a:r>
              <a:rPr lang="hu-HU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Offermann</a:t>
            </a:r>
            <a:r>
              <a:rPr lang="hu-HU" sz="32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hu-HU" sz="3200" i="1" dirty="0" err="1">
                <a:latin typeface="Calibri" panose="020F0502020204030204" pitchFamily="34" charset="0"/>
                <a:cs typeface="Calibri" panose="020F0502020204030204" pitchFamily="34" charset="0"/>
              </a:rPr>
              <a:t>Thesis</a:t>
            </a:r>
            <a:r>
              <a:rPr lang="hu-HU" sz="3200" i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</a:p>
          <a:p>
            <a:pPr marL="0" indent="0">
              <a:buNone/>
            </a:pPr>
            <a:r>
              <a:rPr lang="hu-HU" sz="3200" i="1" dirty="0">
                <a:latin typeface="Calibri" panose="020F0502020204030204" pitchFamily="34" charset="0"/>
                <a:cs typeface="Calibri" panose="020F0502020204030204" pitchFamily="34" charset="0"/>
              </a:rPr>
              <a:t>University of Amsterdam </a:t>
            </a:r>
            <a:r>
              <a:rPr lang="hu-HU" sz="3200" dirty="0">
                <a:latin typeface="Calibri" panose="020F0502020204030204" pitchFamily="34" charset="0"/>
                <a:cs typeface="Calibri" panose="020F0502020204030204" pitchFamily="34" charset="0"/>
              </a:rPr>
              <a:t>(1988).</a:t>
            </a:r>
          </a:p>
          <a:p>
            <a:pPr marL="0" indent="0">
              <a:spcBef>
                <a:spcPts val="0"/>
              </a:spcBef>
              <a:buNone/>
            </a:pPr>
            <a:endParaRPr lang="hu-HU" sz="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hu-HU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„DISPERSION EFFECTS IN </a:t>
            </a:r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hu-HU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ELASTIC ELECTRON SCATTERING </a:t>
            </a:r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hu-HU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FROM  </a:t>
            </a:r>
            <a:r>
              <a:rPr lang="hu-HU" b="1" i="1" baseline="300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</a:t>
            </a:r>
            <a:r>
              <a:rPr lang="hu-HU" b="1" i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hu-HU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”</a:t>
            </a:r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hu-HU" sz="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hu-HU" sz="8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hu-HU" sz="8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hu-HU" sz="32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hu-HU" sz="32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dispersion</a:t>
            </a:r>
            <a:r>
              <a:rPr lang="hu-HU" sz="32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corrections 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hu-HU" sz="3200" b="1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increase</a:t>
            </a:r>
            <a:r>
              <a:rPr lang="hu-HU" sz="32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the </a:t>
            </a:r>
            <a:r>
              <a:rPr lang="hu-HU" sz="3200" i="1" baseline="300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</a:t>
            </a:r>
            <a:r>
              <a:rPr lang="hu-HU" sz="3200" i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hu-HU" sz="32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hu-HU" sz="32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rms</a:t>
            </a:r>
            <a:r>
              <a:rPr lang="hu-HU" sz="32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32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radius</a:t>
            </a:r>
            <a:r>
              <a:rPr lang="hu-HU" sz="32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32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hu-HU" sz="32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 	</a:t>
            </a:r>
            <a:r>
              <a:rPr lang="hu-HU" sz="3200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+0.007  (+0.007/-0.011) </a:t>
            </a:r>
            <a:r>
              <a:rPr lang="hu-HU" sz="3200" b="1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fm</a:t>
            </a:r>
            <a:r>
              <a:rPr lang="hu-HU" sz="32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2" name="Kép 1">
            <a:extLst>
              <a:ext uri="{FF2B5EF4-FFF2-40B4-BE49-F238E27FC236}">
                <a16:creationId xmlns:a16="http://schemas.microsoft.com/office/drawing/2014/main" id="{21B30174-9CAF-47B2-8A00-DFC743107A9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6330" t="20851" r="46383" b="9645"/>
          <a:stretch/>
        </p:blipFill>
        <p:spPr>
          <a:xfrm>
            <a:off x="6819089" y="515566"/>
            <a:ext cx="4251792" cy="5915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25655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>
            <a:extLst>
              <a:ext uri="{FF2B5EF4-FFF2-40B4-BE49-F238E27FC236}">
                <a16:creationId xmlns:a16="http://schemas.microsoft.com/office/drawing/2014/main" id="{25614B0D-BD0F-3548-02C2-BC81CEEFA8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98834" y="240384"/>
            <a:ext cx="11498094" cy="6465217"/>
          </a:xfrm>
        </p:spPr>
        <p:txBody>
          <a:bodyPr/>
          <a:lstStyle/>
          <a:p>
            <a:pPr marL="0" indent="0">
              <a:buNone/>
            </a:pPr>
            <a:r>
              <a:rPr lang="hu-HU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1989: </a:t>
            </a:r>
            <a:r>
              <a:rPr lang="hu-HU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Mass</a:t>
            </a:r>
            <a:r>
              <a:rPr lang="hu-HU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Number</a:t>
            </a:r>
            <a:r>
              <a:rPr lang="hu-HU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Dependence</a:t>
            </a:r>
            <a:r>
              <a:rPr lang="hu-HU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of the </a:t>
            </a:r>
            <a:r>
              <a:rPr lang="hu-HU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Difference</a:t>
            </a:r>
            <a:r>
              <a:rPr lang="hu-HU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hu-HU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hu-HU" sz="3200" baseline="-25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</a:t>
            </a:r>
            <a:r>
              <a:rPr lang="hu-HU" sz="3200" baseline="-25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hu-HU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</a:t>
            </a:r>
            <a:r>
              <a:rPr lang="hu-HU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hu-HU" sz="3200" baseline="-25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</a:t>
            </a:r>
            <a:r>
              <a:rPr lang="hu-HU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).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hu-HU" sz="8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hu-HU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</a:t>
            </a:r>
            <a:r>
              <a:rPr lang="hu-HU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Dispersion</a:t>
            </a:r>
            <a:r>
              <a:rPr lang="hu-HU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Effect</a:t>
            </a:r>
            <a:r>
              <a:rPr lang="hu-HU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Electron </a:t>
            </a:r>
            <a:r>
              <a:rPr lang="hu-HU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scattering</a:t>
            </a:r>
            <a:r>
              <a:rPr lang="hu-HU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    </a:t>
            </a:r>
            <a:r>
              <a:rPr lang="hu-HU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hu-HU" i="1" dirty="0" err="1">
                <a:latin typeface="Calibri" panose="020F0502020204030204" pitchFamily="34" charset="0"/>
                <a:cs typeface="Calibri" panose="020F0502020204030204" pitchFamily="34" charset="0"/>
              </a:rPr>
              <a:t>Zeitschrift</a:t>
            </a:r>
            <a:r>
              <a:rPr lang="hu-HU" i="1" dirty="0">
                <a:latin typeface="Calibri" panose="020F0502020204030204" pitchFamily="34" charset="0"/>
                <a:cs typeface="Calibri" panose="020F0502020204030204" pitchFamily="34" charset="0"/>
              </a:rPr>
              <a:t> für Physik, </a:t>
            </a:r>
            <a:r>
              <a:rPr lang="hu-HU" b="1" dirty="0">
                <a:latin typeface="Calibri" panose="020F0502020204030204" pitchFamily="34" charset="0"/>
                <a:cs typeface="Calibri" panose="020F0502020204030204" pitchFamily="34" charset="0"/>
              </a:rPr>
              <a:t>334, </a:t>
            </a:r>
            <a:r>
              <a:rPr lang="hu-HU" dirty="0">
                <a:latin typeface="Calibri" panose="020F0502020204030204" pitchFamily="34" charset="0"/>
                <a:cs typeface="Calibri" panose="020F0502020204030204" pitchFamily="34" charset="0"/>
              </a:rPr>
              <a:t>377)</a:t>
            </a:r>
          </a:p>
          <a:p>
            <a:pPr marL="0" indent="0">
              <a:spcBef>
                <a:spcPts val="0"/>
              </a:spcBef>
              <a:buNone/>
            </a:pPr>
            <a:endParaRPr lang="hu-HU" sz="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hu-HU" sz="8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hu-HU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„The </a:t>
            </a:r>
            <a:r>
              <a:rPr lang="hu-HU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weighted</a:t>
            </a:r>
            <a:r>
              <a:rPr lang="hu-HU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average</a:t>
            </a:r>
            <a:r>
              <a:rPr lang="hu-HU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of  (</a:t>
            </a:r>
            <a:r>
              <a:rPr lang="hu-HU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hu-HU" sz="3200" baseline="-25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</a:t>
            </a:r>
            <a:r>
              <a:rPr lang="hu-HU" sz="3200" baseline="-25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hu-HU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</a:t>
            </a:r>
            <a:r>
              <a:rPr lang="hu-HU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hu-HU" sz="3200" baseline="-25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</a:t>
            </a:r>
            <a:r>
              <a:rPr lang="hu-HU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hu-HU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differences</a:t>
            </a:r>
            <a:r>
              <a:rPr lang="hu-HU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hu-HU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85 </a:t>
            </a:r>
            <a:r>
              <a:rPr lang="hu-HU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nuclides</a:t>
            </a:r>
            <a:r>
              <a:rPr lang="hu-HU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hu-HU" sz="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	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hu-HU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-9.3 (1.5) am</a:t>
            </a:r>
            <a:r>
              <a:rPr lang="hu-HU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.” </a:t>
            </a:r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endParaRPr lang="hu-HU" i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endParaRPr lang="hu-HU" dirty="0"/>
          </a:p>
        </p:txBody>
      </p:sp>
      <p:pic>
        <p:nvPicPr>
          <p:cNvPr id="2" name="Kép 1">
            <a:extLst>
              <a:ext uri="{FF2B5EF4-FFF2-40B4-BE49-F238E27FC236}">
                <a16:creationId xmlns:a16="http://schemas.microsoft.com/office/drawing/2014/main" id="{37C7AE00-84EF-DF7E-5099-4627A8B7CC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707" t="20394" r="8527" b="34657"/>
          <a:stretch/>
        </p:blipFill>
        <p:spPr>
          <a:xfrm>
            <a:off x="4191000" y="2426616"/>
            <a:ext cx="6324600" cy="4191000"/>
          </a:xfrm>
          <a:prstGeom prst="rect">
            <a:avLst/>
          </a:prstGeom>
        </p:spPr>
      </p:pic>
      <p:sp>
        <p:nvSpPr>
          <p:cNvPr id="4" name="Tartalom helye 3">
            <a:extLst>
              <a:ext uri="{FF2B5EF4-FFF2-40B4-BE49-F238E27FC236}">
                <a16:creationId xmlns:a16="http://schemas.microsoft.com/office/drawing/2014/main" id="{F02273EE-7811-63D5-DD93-299CB0C191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804055" y="4255416"/>
            <a:ext cx="8629847" cy="2209800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hu-HU" dirty="0">
                <a:solidFill>
                  <a:srgbClr val="FF0000"/>
                </a:solidFill>
              </a:rPr>
              <a:t>  </a:t>
            </a:r>
            <a:r>
              <a:rPr lang="hu-HU" dirty="0" err="1">
                <a:solidFill>
                  <a:srgbClr val="FF0000"/>
                </a:solidFill>
              </a:rPr>
              <a:t>Average</a:t>
            </a:r>
            <a:r>
              <a:rPr lang="hu-HU" dirty="0">
                <a:solidFill>
                  <a:srgbClr val="FF0000"/>
                </a:solidFill>
              </a:rPr>
              <a:t>: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hu-HU" u="heavy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-9.3 (±1.5) am                                                                  </a:t>
            </a:r>
            <a:r>
              <a:rPr lang="hu-HU" i="1" u="heavy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hu-HU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i="1" dirty="0">
                <a:solidFill>
                  <a:srgbClr val="FF0000"/>
                </a:solidFill>
                <a:uFill>
                  <a:solidFill>
                    <a:srgbClr val="C00000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    </a:t>
            </a:r>
            <a:r>
              <a:rPr lang="hu-HU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82876700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>
            <a:extLst>
              <a:ext uri="{FF2B5EF4-FFF2-40B4-BE49-F238E27FC236}">
                <a16:creationId xmlns:a16="http://schemas.microsoft.com/office/drawing/2014/main" id="{344193B7-7D23-F252-74E1-E50AEDC043F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75" t="18014" r="8564" b="48510"/>
          <a:stretch/>
        </p:blipFill>
        <p:spPr>
          <a:xfrm>
            <a:off x="333885" y="3547427"/>
            <a:ext cx="11607922" cy="2435083"/>
          </a:xfrm>
          <a:prstGeom prst="rect">
            <a:avLst/>
          </a:prstGeom>
        </p:spPr>
      </p:pic>
      <p:pic>
        <p:nvPicPr>
          <p:cNvPr id="10" name="Kép 9">
            <a:extLst>
              <a:ext uri="{FF2B5EF4-FFF2-40B4-BE49-F238E27FC236}">
                <a16:creationId xmlns:a16="http://schemas.microsoft.com/office/drawing/2014/main" id="{96D055FF-24D5-06CC-528D-6726E75B50E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706" t="37536" r="9022" b="15072"/>
          <a:stretch/>
        </p:blipFill>
        <p:spPr>
          <a:xfrm rot="60000">
            <a:off x="1572994" y="453672"/>
            <a:ext cx="8636232" cy="2699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2742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6">
            <a:extLst>
              <a:ext uri="{FF2B5EF4-FFF2-40B4-BE49-F238E27FC236}">
                <a16:creationId xmlns:a16="http://schemas.microsoft.com/office/drawing/2014/main" id="{57A40C15-0577-CF35-08F6-7A72C96001B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973" t="16880" r="21090" b="7518"/>
          <a:stretch/>
        </p:blipFill>
        <p:spPr>
          <a:xfrm>
            <a:off x="3180945" y="1378220"/>
            <a:ext cx="8297694" cy="5118833"/>
          </a:xfrm>
          <a:prstGeom prst="rect">
            <a:avLst/>
          </a:prstGeom>
        </p:spPr>
      </p:pic>
      <p:sp>
        <p:nvSpPr>
          <p:cNvPr id="3" name="Tartalom helye 2">
            <a:extLst>
              <a:ext uri="{FF2B5EF4-FFF2-40B4-BE49-F238E27FC236}">
                <a16:creationId xmlns:a16="http://schemas.microsoft.com/office/drawing/2014/main" id="{A1056C63-5E12-AA3E-8E85-3B2B6F589E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5085" y="360947"/>
            <a:ext cx="11721830" cy="5816117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u-HU" sz="3200" i="1" dirty="0">
                <a:solidFill>
                  <a:srgbClr val="0070C0"/>
                </a:solidFill>
                <a:sym typeface="Symbol" panose="05050102010706020507" pitchFamily="18" charset="2"/>
              </a:rPr>
              <a:t>  = </a:t>
            </a:r>
            <a:r>
              <a:rPr lang="hu-HU" sz="3200" dirty="0">
                <a:solidFill>
                  <a:srgbClr val="0070C0"/>
                </a:solidFill>
                <a:sym typeface="Symbol" panose="05050102010706020507" pitchFamily="18" charset="2"/>
              </a:rPr>
              <a:t>R /[(r</a:t>
            </a:r>
            <a:r>
              <a:rPr lang="hu-HU" sz="3200" baseline="-25000" dirty="0">
                <a:solidFill>
                  <a:srgbClr val="0070C0"/>
                </a:solidFill>
                <a:sym typeface="Symbol" panose="05050102010706020507" pitchFamily="18" charset="2"/>
              </a:rPr>
              <a:t>0 </a:t>
            </a:r>
            <a:r>
              <a:rPr lang="hu-HU" sz="3200" dirty="0">
                <a:solidFill>
                  <a:srgbClr val="0070C0"/>
                </a:solidFill>
                <a:sym typeface="Symbol" panose="05050102010706020507" pitchFamily="18" charset="2"/>
              </a:rPr>
              <a:t>+ r</a:t>
            </a:r>
            <a:r>
              <a:rPr lang="hu-HU" sz="3200" baseline="-25000" dirty="0">
                <a:solidFill>
                  <a:srgbClr val="0070C0"/>
                </a:solidFill>
                <a:sym typeface="Symbol" panose="05050102010706020507" pitchFamily="18" charset="2"/>
              </a:rPr>
              <a:t>1</a:t>
            </a:r>
            <a:r>
              <a:rPr lang="hu-HU" sz="3200" dirty="0">
                <a:solidFill>
                  <a:srgbClr val="0070C0"/>
                </a:solidFill>
                <a:sym typeface="Symbol" panose="05050102010706020507" pitchFamily="18" charset="2"/>
              </a:rPr>
              <a:t>/A</a:t>
            </a:r>
            <a:r>
              <a:rPr lang="hu-HU" sz="3200" baseline="30000" dirty="0">
                <a:solidFill>
                  <a:srgbClr val="0070C0"/>
                </a:solidFill>
                <a:sym typeface="Symbol" panose="05050102010706020507" pitchFamily="18" charset="2"/>
              </a:rPr>
              <a:t>2/3</a:t>
            </a:r>
            <a:r>
              <a:rPr lang="hu-HU" sz="3200" dirty="0">
                <a:solidFill>
                  <a:srgbClr val="0070C0"/>
                </a:solidFill>
                <a:sym typeface="Symbol" panose="05050102010706020507" pitchFamily="18" charset="2"/>
              </a:rPr>
              <a:t> + r</a:t>
            </a:r>
            <a:r>
              <a:rPr lang="hu-HU" sz="3200" baseline="-25000" dirty="0">
                <a:solidFill>
                  <a:srgbClr val="0070C0"/>
                </a:solidFill>
                <a:sym typeface="Symbol" panose="05050102010706020507" pitchFamily="18" charset="2"/>
              </a:rPr>
              <a:t>2</a:t>
            </a:r>
            <a:r>
              <a:rPr lang="hu-HU" sz="3200" dirty="0">
                <a:solidFill>
                  <a:srgbClr val="0070C0"/>
                </a:solidFill>
                <a:sym typeface="Symbol" panose="05050102010706020507" pitchFamily="18" charset="2"/>
              </a:rPr>
              <a:t>/A</a:t>
            </a:r>
            <a:r>
              <a:rPr lang="hu-HU" sz="3200" baseline="30000" dirty="0">
                <a:solidFill>
                  <a:srgbClr val="0070C0"/>
                </a:solidFill>
                <a:sym typeface="Symbol" panose="05050102010706020507" pitchFamily="18" charset="2"/>
              </a:rPr>
              <a:t>4/3</a:t>
            </a:r>
            <a:r>
              <a:rPr lang="hu-HU" sz="3200" dirty="0">
                <a:solidFill>
                  <a:srgbClr val="0070C0"/>
                </a:solidFill>
                <a:sym typeface="Symbol" panose="05050102010706020507" pitchFamily="18" charset="2"/>
              </a:rPr>
              <a:t>).A</a:t>
            </a:r>
            <a:r>
              <a:rPr lang="hu-HU" sz="3200" baseline="30000" dirty="0">
                <a:solidFill>
                  <a:srgbClr val="0070C0"/>
                </a:solidFill>
                <a:sym typeface="Symbol" panose="05050102010706020507" pitchFamily="18" charset="2"/>
              </a:rPr>
              <a:t>1/3</a:t>
            </a:r>
            <a:r>
              <a:rPr lang="hu-HU" sz="3200" dirty="0">
                <a:solidFill>
                  <a:srgbClr val="0070C0"/>
                </a:solidFill>
                <a:sym typeface="Symbol" panose="05050102010706020507" pitchFamily="18" charset="2"/>
              </a:rPr>
              <a:t>]   </a:t>
            </a:r>
            <a:r>
              <a:rPr lang="hu-HU" sz="3200" dirty="0" err="1">
                <a:solidFill>
                  <a:srgbClr val="0070C0"/>
                </a:solidFill>
                <a:sym typeface="Symbol" panose="05050102010706020507" pitchFamily="18" charset="2"/>
              </a:rPr>
              <a:t>liquid</a:t>
            </a:r>
            <a:r>
              <a:rPr lang="hu-HU" sz="3200" dirty="0">
                <a:solidFill>
                  <a:srgbClr val="0070C0"/>
                </a:solidFill>
                <a:sym typeface="Symbol" panose="05050102010706020507" pitchFamily="18" charset="2"/>
              </a:rPr>
              <a:t> </a:t>
            </a:r>
            <a:r>
              <a:rPr lang="hu-HU" sz="3200" dirty="0" err="1">
                <a:solidFill>
                  <a:srgbClr val="0070C0"/>
                </a:solidFill>
                <a:sym typeface="Symbol" panose="05050102010706020507" pitchFamily="18" charset="2"/>
              </a:rPr>
              <a:t>drop</a:t>
            </a:r>
            <a:r>
              <a:rPr lang="hu-HU" sz="3200" dirty="0">
                <a:solidFill>
                  <a:srgbClr val="0070C0"/>
                </a:solidFill>
                <a:sym typeface="Symbol" panose="05050102010706020507" pitchFamily="18" charset="2"/>
              </a:rPr>
              <a:t> + surface thickness 										(</a:t>
            </a:r>
            <a:r>
              <a:rPr lang="hu-HU" sz="3200" i="1" dirty="0" err="1">
                <a:solidFill>
                  <a:srgbClr val="0070C0"/>
                </a:solidFill>
                <a:sym typeface="Symbol" panose="05050102010706020507" pitchFamily="18" charset="2"/>
              </a:rPr>
              <a:t>Elton</a:t>
            </a:r>
            <a:r>
              <a:rPr lang="hu-HU" sz="3200" dirty="0">
                <a:solidFill>
                  <a:srgbClr val="0070C0"/>
                </a:solidFill>
                <a:sym typeface="Symbol" panose="05050102010706020507" pitchFamily="18" charset="2"/>
              </a:rPr>
              <a:t>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hu-HU" sz="3600" dirty="0">
              <a:solidFill>
                <a:srgbClr val="0070C0"/>
              </a:solidFill>
              <a:sym typeface="Symbol" panose="05050102010706020507" pitchFamily="18" charset="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u-HU" sz="3600" i="1" dirty="0">
                <a:solidFill>
                  <a:srgbClr val="0070C0"/>
                </a:solidFill>
                <a:sym typeface="Symbol" panose="05050102010706020507" pitchFamily="18" charset="2"/>
              </a:rPr>
              <a:t>        </a:t>
            </a:r>
            <a:endParaRPr lang="hu-HU" sz="3600" i="1" baseline="30000" dirty="0">
              <a:solidFill>
                <a:srgbClr val="0070C0"/>
              </a:solidFill>
              <a:sym typeface="Symbol" panose="05050102010706020507" pitchFamily="18" charset="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hu-HU" sz="3600" i="1" baseline="30000" dirty="0">
              <a:solidFill>
                <a:srgbClr val="0070C0"/>
              </a:solidFill>
              <a:sym typeface="Symbol" panose="05050102010706020507" pitchFamily="18" charset="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u-HU" sz="3600" dirty="0">
                <a:solidFill>
                  <a:srgbClr val="C00000"/>
                </a:solidFill>
                <a:sym typeface="Symbol" panose="05050102010706020507" pitchFamily="18" charset="2"/>
              </a:rPr>
              <a:t>    N = 50: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hu-HU" sz="3600" dirty="0">
              <a:solidFill>
                <a:srgbClr val="C00000"/>
              </a:solidFill>
              <a:sym typeface="Symbol" panose="05050102010706020507" pitchFamily="18" charset="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u-HU" sz="3600" dirty="0">
                <a:solidFill>
                  <a:srgbClr val="C00000"/>
                </a:solidFill>
                <a:sym typeface="Symbol" panose="05050102010706020507" pitchFamily="18" charset="2"/>
              </a:rPr>
              <a:t>Shell </a:t>
            </a:r>
            <a:r>
              <a:rPr lang="hu-HU" sz="3600" dirty="0" err="1">
                <a:solidFill>
                  <a:srgbClr val="C00000"/>
                </a:solidFill>
                <a:sym typeface="Symbol" panose="05050102010706020507" pitchFamily="18" charset="2"/>
              </a:rPr>
              <a:t>effect</a:t>
            </a:r>
            <a:r>
              <a:rPr lang="hu-HU" sz="3600" dirty="0">
                <a:solidFill>
                  <a:srgbClr val="C00000"/>
                </a:solidFill>
                <a:sym typeface="Symbol" panose="05050102010706020507" pitchFamily="18" charset="2"/>
              </a:rPr>
              <a:t>!</a:t>
            </a:r>
            <a:endParaRPr lang="hu-HU" sz="3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633816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>
            <a:extLst>
              <a:ext uri="{FF2B5EF4-FFF2-40B4-BE49-F238E27FC236}">
                <a16:creationId xmlns:a16="http://schemas.microsoft.com/office/drawing/2014/main" id="{B2062BF1-AC17-13D7-584E-411BD7E98A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6409" y="608422"/>
            <a:ext cx="11248417" cy="5641156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hu-HU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hu-HU" dirty="0">
                <a:latin typeface="Calibri" panose="020F0502020204030204" pitchFamily="34" charset="0"/>
                <a:cs typeface="Calibri" panose="020F0502020204030204" pitchFamily="34" charset="0"/>
              </a:rPr>
              <a:t>1998: </a:t>
            </a:r>
            <a:r>
              <a:rPr lang="hu-HU" dirty="0" err="1">
                <a:latin typeface="Calibri" panose="020F0502020204030204" pitchFamily="34" charset="0"/>
                <a:cs typeface="Calibri" panose="020F0502020204030204" pitchFamily="34" charset="0"/>
              </a:rPr>
              <a:t>Herrmann</a:t>
            </a:r>
            <a:r>
              <a:rPr lang="hu-HU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hu-HU" i="1" dirty="0" err="1">
                <a:latin typeface="Calibri" panose="020F0502020204030204" pitchFamily="34" charset="0"/>
                <a:cs typeface="Calibri" panose="020F0502020204030204" pitchFamily="34" charset="0"/>
              </a:rPr>
              <a:t>EurPhysJ</a:t>
            </a:r>
            <a:r>
              <a:rPr lang="hu-HU" i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hu-HU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b="1" dirty="0">
                <a:latin typeface="Calibri" panose="020F0502020204030204" pitchFamily="34" charset="0"/>
                <a:cs typeface="Calibri" panose="020F0502020204030204" pitchFamily="34" charset="0"/>
              </a:rPr>
              <a:t>A2</a:t>
            </a:r>
            <a:r>
              <a:rPr lang="hu-HU" dirty="0">
                <a:latin typeface="Calibri" panose="020F0502020204030204" pitchFamily="34" charset="0"/>
                <a:cs typeface="Calibri" panose="020F0502020204030204" pitchFamily="34" charset="0"/>
              </a:rPr>
              <a:t> (1998) 29.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hu-HU" sz="800" i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hu-HU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„</a:t>
            </a:r>
            <a:r>
              <a:rPr lang="hu-HU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hu-HU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the deuteron </a:t>
            </a:r>
            <a:r>
              <a:rPr lang="hu-HU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charge</a:t>
            </a:r>
            <a:r>
              <a:rPr lang="hu-HU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radius our </a:t>
            </a:r>
            <a:r>
              <a:rPr lang="hu-HU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dispersion</a:t>
            </a:r>
            <a:r>
              <a:rPr lang="hu-HU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corrections lead to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hu-HU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hu-HU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</a:t>
            </a:r>
            <a:r>
              <a:rPr lang="hu-HU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decrease</a:t>
            </a:r>
            <a:r>
              <a:rPr lang="hu-HU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of 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hu-HU" sz="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hu-HU" b="1" baseline="30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2</a:t>
            </a:r>
            <a:r>
              <a:rPr lang="hu-HU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H: -0.003 </a:t>
            </a:r>
            <a:r>
              <a:rPr lang="hu-HU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fm</a:t>
            </a:r>
            <a:r>
              <a:rPr lang="hu-HU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.”</a:t>
            </a:r>
          </a:p>
          <a:p>
            <a:pPr marL="0" indent="0">
              <a:spcBef>
                <a:spcPts val="0"/>
              </a:spcBef>
              <a:buNone/>
            </a:pPr>
            <a:endParaRPr lang="hu-HU" sz="8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hu-HU" sz="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hu-HU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„In [</a:t>
            </a:r>
            <a:r>
              <a:rPr lang="hu-HU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Bottino</a:t>
            </a:r>
            <a:r>
              <a:rPr lang="hu-HU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1972] </a:t>
            </a:r>
            <a:r>
              <a:rPr lang="hu-HU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hu-HU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sign</a:t>
            </a:r>
            <a:r>
              <a:rPr lang="hu-HU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 the correction to the </a:t>
            </a:r>
            <a:r>
              <a:rPr lang="hu-HU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rms-radius</a:t>
            </a:r>
            <a:r>
              <a:rPr lang="hu-HU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hu-HU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</a:t>
            </a:r>
            <a:r>
              <a:rPr lang="hu-HU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seems</a:t>
            </a:r>
            <a:r>
              <a:rPr lang="hu-HU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to be </a:t>
            </a:r>
            <a:r>
              <a:rPr lang="hu-HU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wrong</a:t>
            </a:r>
            <a:r>
              <a:rPr lang="hu-HU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.”</a:t>
            </a:r>
          </a:p>
          <a:p>
            <a:pPr marL="0" indent="0">
              <a:spcBef>
                <a:spcPts val="0"/>
              </a:spcBef>
              <a:buNone/>
            </a:pPr>
            <a:endParaRPr lang="hu-HU" sz="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hu-HU" sz="80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hu-HU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hu-HU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hu-HU" sz="3200" b="1" u="sng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true</a:t>
            </a:r>
            <a:r>
              <a:rPr lang="hu-HU" sz="3200" b="1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3200" b="1" u="sng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rms-radius</a:t>
            </a:r>
            <a:r>
              <a:rPr lang="hu-HU" sz="3200" b="1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</a:t>
            </a:r>
            <a:r>
              <a:rPr lang="hu-HU" sz="3200" b="1" u="sng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smaller</a:t>
            </a:r>
            <a:r>
              <a:rPr lang="hu-HU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than</a:t>
            </a:r>
            <a:r>
              <a:rPr lang="hu-HU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the </a:t>
            </a:r>
            <a:r>
              <a:rPr lang="hu-HU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one</a:t>
            </a:r>
            <a:r>
              <a:rPr lang="hu-HU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	</a:t>
            </a:r>
            <a:r>
              <a:rPr lang="hu-HU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obtained</a:t>
            </a:r>
            <a:r>
              <a:rPr lang="hu-HU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hu-HU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by </a:t>
            </a:r>
            <a:r>
              <a:rPr lang="hu-HU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analyzing</a:t>
            </a:r>
            <a:r>
              <a:rPr lang="hu-HU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the </a:t>
            </a:r>
            <a:r>
              <a:rPr lang="hu-HU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scattering</a:t>
            </a:r>
            <a:r>
              <a:rPr lang="hu-HU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</a:t>
            </a:r>
            <a:r>
              <a:rPr lang="hu-HU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a </a:t>
            </a:r>
            <a:r>
              <a:rPr lang="hu-HU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static</a:t>
            </a:r>
            <a:r>
              <a:rPr lang="hu-HU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framework</a:t>
            </a:r>
            <a:r>
              <a:rPr lang="hu-HU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157543947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>
            <a:extLst>
              <a:ext uri="{FF2B5EF4-FFF2-40B4-BE49-F238E27FC236}">
                <a16:creationId xmlns:a16="http://schemas.microsoft.com/office/drawing/2014/main" id="{1309F186-255F-E2C9-1459-C3EDF17337E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1969" t="17447" r="16143" b="55035"/>
          <a:stretch/>
        </p:blipFill>
        <p:spPr>
          <a:xfrm>
            <a:off x="637775" y="4289898"/>
            <a:ext cx="10368458" cy="2232498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714DF982-BCB3-442B-EE3C-CD6A6621264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2287" t="17731" r="17580" b="19787"/>
          <a:stretch/>
        </p:blipFill>
        <p:spPr>
          <a:xfrm>
            <a:off x="1643974" y="335604"/>
            <a:ext cx="7587575" cy="380242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Szabadkéz 2">
                <a:extLst>
                  <a:ext uri="{FF2B5EF4-FFF2-40B4-BE49-F238E27FC236}">
                    <a16:creationId xmlns:a16="http://schemas.microsoft.com/office/drawing/2014/main" id="{99009B85-7AB1-750F-96F4-5FE3D82682D2}"/>
                  </a:ext>
                </a:extLst>
              </p14:cNvPr>
              <p14:cNvContentPartPr/>
              <p14:nvPr/>
            </p14:nvContentPartPr>
            <p14:xfrm>
              <a:off x="3802780" y="6594365"/>
              <a:ext cx="2220480" cy="70200"/>
            </p14:xfrm>
          </p:contentPart>
        </mc:Choice>
        <mc:Fallback xmlns="">
          <p:pic>
            <p:nvPicPr>
              <p:cNvPr id="3" name="Szabadkéz 2">
                <a:extLst>
                  <a:ext uri="{FF2B5EF4-FFF2-40B4-BE49-F238E27FC236}">
                    <a16:creationId xmlns:a16="http://schemas.microsoft.com/office/drawing/2014/main" id="{99009B85-7AB1-750F-96F4-5FE3D82682D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785140" y="6576365"/>
                <a:ext cx="2256120" cy="105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" name="Szabadkéz 3">
                <a:extLst>
                  <a:ext uri="{FF2B5EF4-FFF2-40B4-BE49-F238E27FC236}">
                    <a16:creationId xmlns:a16="http://schemas.microsoft.com/office/drawing/2014/main" id="{0B08B6F3-6F16-D760-DCAE-DF327900DFBC}"/>
                  </a:ext>
                </a:extLst>
              </p14:cNvPr>
              <p14:cNvContentPartPr/>
              <p14:nvPr/>
            </p14:nvContentPartPr>
            <p14:xfrm>
              <a:off x="6254380" y="6564845"/>
              <a:ext cx="2468520" cy="89280"/>
            </p14:xfrm>
          </p:contentPart>
        </mc:Choice>
        <mc:Fallback xmlns="">
          <p:pic>
            <p:nvPicPr>
              <p:cNvPr id="4" name="Szabadkéz 3">
                <a:extLst>
                  <a:ext uri="{FF2B5EF4-FFF2-40B4-BE49-F238E27FC236}">
                    <a16:creationId xmlns:a16="http://schemas.microsoft.com/office/drawing/2014/main" id="{0B08B6F3-6F16-D760-DCAE-DF327900DFBC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236380" y="6546845"/>
                <a:ext cx="2504160" cy="124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8" name="Szabadkéz 7">
                <a:extLst>
                  <a:ext uri="{FF2B5EF4-FFF2-40B4-BE49-F238E27FC236}">
                    <a16:creationId xmlns:a16="http://schemas.microsoft.com/office/drawing/2014/main" id="{5339434B-9961-79CB-6FE0-8BD168C6E48F}"/>
                  </a:ext>
                </a:extLst>
              </p14:cNvPr>
              <p14:cNvContentPartPr/>
              <p14:nvPr/>
            </p14:nvContentPartPr>
            <p14:xfrm>
              <a:off x="9143740" y="6546125"/>
              <a:ext cx="1109160" cy="58680"/>
            </p14:xfrm>
          </p:contentPart>
        </mc:Choice>
        <mc:Fallback xmlns="">
          <p:pic>
            <p:nvPicPr>
              <p:cNvPr id="8" name="Szabadkéz 7">
                <a:extLst>
                  <a:ext uri="{FF2B5EF4-FFF2-40B4-BE49-F238E27FC236}">
                    <a16:creationId xmlns:a16="http://schemas.microsoft.com/office/drawing/2014/main" id="{5339434B-9961-79CB-6FE0-8BD168C6E48F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9125740" y="6528485"/>
                <a:ext cx="1144800" cy="94320"/>
              </a:xfrm>
              <a:prstGeom prst="rect">
                <a:avLst/>
              </a:prstGeom>
            </p:spPr>
          </p:pic>
        </mc:Fallback>
      </mc:AlternateContent>
      <p:grpSp>
        <p:nvGrpSpPr>
          <p:cNvPr id="15" name="Csoportba foglalás 14">
            <a:extLst>
              <a:ext uri="{FF2B5EF4-FFF2-40B4-BE49-F238E27FC236}">
                <a16:creationId xmlns:a16="http://schemas.microsoft.com/office/drawing/2014/main" id="{98188DFB-3B1D-D3B7-324D-61F0998E8176}"/>
              </a:ext>
            </a:extLst>
          </p:cNvPr>
          <p:cNvGrpSpPr/>
          <p:nvPr/>
        </p:nvGrpSpPr>
        <p:grpSpPr>
          <a:xfrm>
            <a:off x="11119780" y="5615885"/>
            <a:ext cx="577080" cy="1136160"/>
            <a:chOff x="11119780" y="5615885"/>
            <a:chExt cx="577080" cy="1136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13" name="Szabadkéz 12">
                  <a:extLst>
                    <a:ext uri="{FF2B5EF4-FFF2-40B4-BE49-F238E27FC236}">
                      <a16:creationId xmlns:a16="http://schemas.microsoft.com/office/drawing/2014/main" id="{F9284AFD-9757-9165-4959-78D3514709D8}"/>
                    </a:ext>
                  </a:extLst>
                </p14:cNvPr>
                <p14:cNvContentPartPr/>
                <p14:nvPr/>
              </p14:nvContentPartPr>
              <p14:xfrm>
                <a:off x="11119780" y="5615885"/>
                <a:ext cx="577080" cy="883080"/>
              </p14:xfrm>
            </p:contentPart>
          </mc:Choice>
          <mc:Fallback xmlns="">
            <p:pic>
              <p:nvPicPr>
                <p:cNvPr id="13" name="Szabadkéz 12">
                  <a:extLst>
                    <a:ext uri="{FF2B5EF4-FFF2-40B4-BE49-F238E27FC236}">
                      <a16:creationId xmlns:a16="http://schemas.microsoft.com/office/drawing/2014/main" id="{F9284AFD-9757-9165-4959-78D3514709D8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11084140" y="5580245"/>
                  <a:ext cx="648720" cy="95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4" name="Szabadkéz 13">
                  <a:extLst>
                    <a:ext uri="{FF2B5EF4-FFF2-40B4-BE49-F238E27FC236}">
                      <a16:creationId xmlns:a16="http://schemas.microsoft.com/office/drawing/2014/main" id="{0D93AC23-5AC6-5D6E-3E4C-1DCA546B78F2}"/>
                    </a:ext>
                  </a:extLst>
                </p14:cNvPr>
                <p14:cNvContentPartPr/>
                <p14:nvPr/>
              </p14:nvContentPartPr>
              <p14:xfrm>
                <a:off x="11414260" y="6702005"/>
                <a:ext cx="73800" cy="50040"/>
              </p14:xfrm>
            </p:contentPart>
          </mc:Choice>
          <mc:Fallback xmlns="">
            <p:pic>
              <p:nvPicPr>
                <p:cNvPr id="14" name="Szabadkéz 13">
                  <a:extLst>
                    <a:ext uri="{FF2B5EF4-FFF2-40B4-BE49-F238E27FC236}">
                      <a16:creationId xmlns:a16="http://schemas.microsoft.com/office/drawing/2014/main" id="{0D93AC23-5AC6-5D6E-3E4C-1DCA546B78F2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11378620" y="6666365"/>
                  <a:ext cx="145440" cy="12168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375695829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4598D9C-A3BF-CC35-20B5-FC2A649F44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3582" y="1863185"/>
            <a:ext cx="10011383" cy="1325563"/>
          </a:xfrm>
        </p:spPr>
        <p:txBody>
          <a:bodyPr>
            <a:normAutofit/>
          </a:bodyPr>
          <a:lstStyle/>
          <a:p>
            <a:pPr algn="ctr"/>
            <a:r>
              <a:rPr lang="hu-HU" sz="6000" dirty="0" err="1">
                <a:solidFill>
                  <a:srgbClr val="C00000"/>
                </a:solidFill>
              </a:rPr>
              <a:t>Normalizations</a:t>
            </a:r>
            <a:r>
              <a:rPr lang="hu-HU" sz="6000" dirty="0">
                <a:solidFill>
                  <a:srgbClr val="C00000"/>
                </a:solidFill>
              </a:rPr>
              <a:t> to proton</a:t>
            </a:r>
          </a:p>
        </p:txBody>
      </p:sp>
    </p:spTree>
    <p:extLst>
      <p:ext uri="{BB962C8B-B14F-4D97-AF65-F5344CB8AC3E}">
        <p14:creationId xmlns:p14="http://schemas.microsoft.com/office/powerpoint/2010/main" val="138147089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7492A0-E11B-81D6-87FB-34ABCFFAC8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>
            <a:extLst>
              <a:ext uri="{FF2B5EF4-FFF2-40B4-BE49-F238E27FC236}">
                <a16:creationId xmlns:a16="http://schemas.microsoft.com/office/drawing/2014/main" id="{F6AB3A8A-BAA2-CAA9-5CC7-AAA79AFB73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9327" y="341530"/>
            <a:ext cx="10977663" cy="598726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u-HU" dirty="0">
                <a:solidFill>
                  <a:srgbClr val="00B050"/>
                </a:solidFill>
              </a:rPr>
              <a:t>1987: </a:t>
            </a:r>
            <a:r>
              <a:rPr lang="hu-HU" dirty="0" err="1">
                <a:solidFill>
                  <a:srgbClr val="00B050"/>
                </a:solidFill>
              </a:rPr>
              <a:t>At</a:t>
            </a:r>
            <a:r>
              <a:rPr lang="hu-HU" dirty="0">
                <a:solidFill>
                  <a:srgbClr val="00B050"/>
                </a:solidFill>
              </a:rPr>
              <a:t>. Data </a:t>
            </a:r>
            <a:r>
              <a:rPr lang="hu-HU" dirty="0" err="1">
                <a:solidFill>
                  <a:srgbClr val="00B050"/>
                </a:solidFill>
              </a:rPr>
              <a:t>Nucl</a:t>
            </a:r>
            <a:r>
              <a:rPr lang="hu-HU" dirty="0">
                <a:solidFill>
                  <a:srgbClr val="00B050"/>
                </a:solidFill>
              </a:rPr>
              <a:t>. Data </a:t>
            </a:r>
            <a:r>
              <a:rPr lang="hu-HU" dirty="0" err="1">
                <a:solidFill>
                  <a:srgbClr val="00B050"/>
                </a:solidFill>
              </a:rPr>
              <a:t>Tables</a:t>
            </a:r>
            <a:r>
              <a:rPr lang="hu-HU" dirty="0">
                <a:solidFill>
                  <a:srgbClr val="00B050"/>
                </a:solidFill>
              </a:rPr>
              <a:t>, </a:t>
            </a:r>
            <a:r>
              <a:rPr lang="hu-HU" b="1" dirty="0">
                <a:solidFill>
                  <a:srgbClr val="00B050"/>
                </a:solidFill>
              </a:rPr>
              <a:t>36</a:t>
            </a:r>
            <a:r>
              <a:rPr lang="hu-HU" dirty="0">
                <a:solidFill>
                  <a:srgbClr val="00B050"/>
                </a:solidFill>
              </a:rPr>
              <a:t>, 495. </a:t>
            </a:r>
            <a:r>
              <a:rPr lang="hu-HU" dirty="0" err="1">
                <a:solidFill>
                  <a:srgbClr val="00B050"/>
                </a:solidFill>
              </a:rPr>
              <a:t>deVries</a:t>
            </a:r>
            <a:r>
              <a:rPr lang="hu-HU" dirty="0">
                <a:solidFill>
                  <a:srgbClr val="00B050"/>
                </a:solidFill>
              </a:rPr>
              <a:t>: Electron </a:t>
            </a:r>
            <a:r>
              <a:rPr lang="hu-HU" dirty="0" err="1">
                <a:solidFill>
                  <a:srgbClr val="00B050"/>
                </a:solidFill>
              </a:rPr>
              <a:t>scattering</a:t>
            </a:r>
            <a:endParaRPr lang="hu-HU" dirty="0">
              <a:solidFill>
                <a:srgbClr val="00B050"/>
              </a:solidFill>
            </a:endParaRP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95E805CC-DF04-30A3-6DF9-5718CA4F9EF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898" t="26595" r="18617" b="16808"/>
          <a:stretch/>
        </p:blipFill>
        <p:spPr>
          <a:xfrm>
            <a:off x="296968" y="948017"/>
            <a:ext cx="11696086" cy="5139531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1D86EF38-EC7F-DA95-7651-F2B0D271350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702" t="30584" r="48663" b="61637"/>
          <a:stretch/>
        </p:blipFill>
        <p:spPr>
          <a:xfrm>
            <a:off x="648510" y="6229283"/>
            <a:ext cx="4789252" cy="504596"/>
          </a:xfrm>
          <a:prstGeom prst="rect">
            <a:avLst/>
          </a:prstGeom>
        </p:spPr>
      </p:pic>
      <p:sp>
        <p:nvSpPr>
          <p:cNvPr id="5" name="Szövegdoboz 4">
            <a:extLst>
              <a:ext uri="{FF2B5EF4-FFF2-40B4-BE49-F238E27FC236}">
                <a16:creationId xmlns:a16="http://schemas.microsoft.com/office/drawing/2014/main" id="{CD293DC1-A3D3-A8C3-40DD-F4D2AB3AA07F}"/>
              </a:ext>
            </a:extLst>
          </p:cNvPr>
          <p:cNvSpPr txBox="1"/>
          <p:nvPr/>
        </p:nvSpPr>
        <p:spPr>
          <a:xfrm>
            <a:off x="6754240" y="6095309"/>
            <a:ext cx="358950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3600" b="1" i="1" dirty="0">
                <a:solidFill>
                  <a:srgbClr val="C00000"/>
                </a:solidFill>
              </a:rPr>
              <a:t>h</a:t>
            </a:r>
            <a:r>
              <a:rPr lang="hu-HU" sz="3600" dirty="0">
                <a:solidFill>
                  <a:srgbClr val="C00000"/>
                </a:solidFill>
              </a:rPr>
              <a:t>  in 53 </a:t>
            </a:r>
            <a:r>
              <a:rPr lang="hu-HU" sz="3600" dirty="0" err="1">
                <a:solidFill>
                  <a:srgbClr val="C00000"/>
                </a:solidFill>
              </a:rPr>
              <a:t>remarks</a:t>
            </a:r>
            <a:r>
              <a:rPr lang="hu-HU" sz="3600" dirty="0">
                <a:solidFill>
                  <a:srgbClr val="C00000"/>
                </a:solidFill>
              </a:rPr>
              <a:t>!</a:t>
            </a:r>
            <a:endParaRPr lang="hu-HU" sz="3600" dirty="0"/>
          </a:p>
        </p:txBody>
      </p:sp>
    </p:spTree>
    <p:extLst>
      <p:ext uri="{BB962C8B-B14F-4D97-AF65-F5344CB8AC3E}">
        <p14:creationId xmlns:p14="http://schemas.microsoft.com/office/powerpoint/2010/main" val="268638835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>
            <a:extLst>
              <a:ext uri="{FF2B5EF4-FFF2-40B4-BE49-F238E27FC236}">
                <a16:creationId xmlns:a16="http://schemas.microsoft.com/office/drawing/2014/main" id="{C83FCAE9-910C-BACD-4040-BE274C8C1E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1556" y="414252"/>
            <a:ext cx="5619226" cy="6181101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hu-HU" dirty="0">
                <a:solidFill>
                  <a:srgbClr val="0070C0"/>
                </a:solidFill>
              </a:rPr>
              <a:t>1963, </a:t>
            </a:r>
            <a:r>
              <a:rPr lang="hu-HU" dirty="0" err="1">
                <a:solidFill>
                  <a:srgbClr val="0070C0"/>
                </a:solidFill>
              </a:rPr>
              <a:t>Hand</a:t>
            </a:r>
            <a:r>
              <a:rPr lang="hu-HU" dirty="0">
                <a:solidFill>
                  <a:srgbClr val="0070C0"/>
                </a:solidFill>
              </a:rPr>
              <a:t>: Cross section </a:t>
            </a:r>
            <a:r>
              <a:rPr lang="hu-HU" dirty="0" err="1">
                <a:solidFill>
                  <a:srgbClr val="0070C0"/>
                </a:solidFill>
              </a:rPr>
              <a:t>evaluation</a:t>
            </a:r>
            <a:endParaRPr lang="hu-HU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hu-HU" dirty="0">
                <a:solidFill>
                  <a:srgbClr val="0070C0"/>
                </a:solidFill>
              </a:rPr>
              <a:t>	&lt;r</a:t>
            </a:r>
            <a:r>
              <a:rPr lang="hu-HU" baseline="30000" dirty="0">
                <a:solidFill>
                  <a:srgbClr val="0070C0"/>
                </a:solidFill>
              </a:rPr>
              <a:t>2</a:t>
            </a:r>
            <a:r>
              <a:rPr lang="hu-HU" dirty="0">
                <a:solidFill>
                  <a:srgbClr val="0070C0"/>
                </a:solidFill>
              </a:rPr>
              <a:t>&gt;</a:t>
            </a:r>
            <a:r>
              <a:rPr lang="hu-HU" baseline="30000" dirty="0">
                <a:solidFill>
                  <a:srgbClr val="0070C0"/>
                </a:solidFill>
              </a:rPr>
              <a:t>1/2</a:t>
            </a:r>
            <a:r>
              <a:rPr lang="hu-HU" dirty="0">
                <a:solidFill>
                  <a:srgbClr val="0070C0"/>
                </a:solidFill>
              </a:rPr>
              <a:t> = 0.805 (11) </a:t>
            </a:r>
            <a:r>
              <a:rPr lang="hu-HU" dirty="0" err="1">
                <a:solidFill>
                  <a:srgbClr val="0070C0"/>
                </a:solidFill>
              </a:rPr>
              <a:t>fm</a:t>
            </a:r>
            <a:r>
              <a:rPr lang="hu-HU" dirty="0">
                <a:solidFill>
                  <a:srgbClr val="0070C0"/>
                </a:solidFill>
              </a:rPr>
              <a:t>.</a:t>
            </a:r>
            <a:endParaRPr lang="hu-HU" baseline="30000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hu-HU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hu-HU" dirty="0">
                <a:solidFill>
                  <a:srgbClr val="0070C0"/>
                </a:solidFill>
              </a:rPr>
              <a:t>1980, Simon: Electron </a:t>
            </a:r>
            <a:r>
              <a:rPr lang="hu-HU" dirty="0" err="1">
                <a:solidFill>
                  <a:srgbClr val="0070C0"/>
                </a:solidFill>
              </a:rPr>
              <a:t>scattering</a:t>
            </a:r>
            <a:endParaRPr lang="hu-HU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hu-HU" dirty="0">
                <a:solidFill>
                  <a:srgbClr val="0070C0"/>
                </a:solidFill>
              </a:rPr>
              <a:t>	&lt;r</a:t>
            </a:r>
            <a:r>
              <a:rPr lang="hu-HU" baseline="30000" dirty="0">
                <a:solidFill>
                  <a:srgbClr val="0070C0"/>
                </a:solidFill>
              </a:rPr>
              <a:t>2</a:t>
            </a:r>
            <a:r>
              <a:rPr lang="hu-HU" dirty="0">
                <a:solidFill>
                  <a:srgbClr val="0070C0"/>
                </a:solidFill>
              </a:rPr>
              <a:t>&gt;</a:t>
            </a:r>
            <a:r>
              <a:rPr lang="hu-HU" baseline="30000" dirty="0">
                <a:solidFill>
                  <a:srgbClr val="0070C0"/>
                </a:solidFill>
              </a:rPr>
              <a:t>1/2</a:t>
            </a:r>
            <a:r>
              <a:rPr lang="hu-HU" dirty="0">
                <a:solidFill>
                  <a:srgbClr val="0070C0"/>
                </a:solidFill>
              </a:rPr>
              <a:t> = 0.862 (12) </a:t>
            </a:r>
            <a:r>
              <a:rPr lang="hu-HU" dirty="0" err="1">
                <a:solidFill>
                  <a:srgbClr val="0070C0"/>
                </a:solidFill>
              </a:rPr>
              <a:t>fm</a:t>
            </a:r>
            <a:r>
              <a:rPr lang="hu-HU" dirty="0">
                <a:solidFill>
                  <a:srgbClr val="0070C0"/>
                </a:solidFill>
              </a:rPr>
              <a:t>.</a:t>
            </a:r>
            <a:endParaRPr lang="hu-HU" baseline="30000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hu-HU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hu-HU" dirty="0">
                <a:solidFill>
                  <a:srgbClr val="0070C0"/>
                </a:solidFill>
              </a:rPr>
              <a:t>2000, </a:t>
            </a:r>
            <a:r>
              <a:rPr lang="hu-HU" dirty="0" err="1">
                <a:solidFill>
                  <a:srgbClr val="0070C0"/>
                </a:solidFill>
              </a:rPr>
              <a:t>Melnikov</a:t>
            </a:r>
            <a:r>
              <a:rPr lang="hu-HU" dirty="0">
                <a:solidFill>
                  <a:srgbClr val="0070C0"/>
                </a:solidFill>
              </a:rPr>
              <a:t>: 1S </a:t>
            </a:r>
            <a:r>
              <a:rPr lang="hu-HU" dirty="0" err="1">
                <a:solidFill>
                  <a:srgbClr val="0070C0"/>
                </a:solidFill>
              </a:rPr>
              <a:t>Lamb</a:t>
            </a:r>
            <a:r>
              <a:rPr lang="hu-HU" dirty="0">
                <a:solidFill>
                  <a:srgbClr val="0070C0"/>
                </a:solidFill>
              </a:rPr>
              <a:t> shift</a:t>
            </a:r>
          </a:p>
          <a:p>
            <a:pPr marL="0" indent="0">
              <a:buNone/>
            </a:pPr>
            <a:r>
              <a:rPr lang="hu-HU" dirty="0">
                <a:solidFill>
                  <a:srgbClr val="0070C0"/>
                </a:solidFill>
              </a:rPr>
              <a:t>	&lt;r</a:t>
            </a:r>
            <a:r>
              <a:rPr lang="hu-HU" baseline="30000" dirty="0">
                <a:solidFill>
                  <a:srgbClr val="0070C0"/>
                </a:solidFill>
              </a:rPr>
              <a:t>2</a:t>
            </a:r>
            <a:r>
              <a:rPr lang="hu-HU" dirty="0">
                <a:solidFill>
                  <a:srgbClr val="0070C0"/>
                </a:solidFill>
              </a:rPr>
              <a:t>&gt;</a:t>
            </a:r>
            <a:r>
              <a:rPr lang="hu-HU" baseline="30000" dirty="0">
                <a:solidFill>
                  <a:srgbClr val="0070C0"/>
                </a:solidFill>
              </a:rPr>
              <a:t>1/2</a:t>
            </a:r>
            <a:r>
              <a:rPr lang="hu-HU" dirty="0">
                <a:solidFill>
                  <a:srgbClr val="0070C0"/>
                </a:solidFill>
              </a:rPr>
              <a:t> = 0.883 (14) </a:t>
            </a:r>
            <a:r>
              <a:rPr lang="hu-HU" dirty="0" err="1">
                <a:solidFill>
                  <a:srgbClr val="0070C0"/>
                </a:solidFill>
              </a:rPr>
              <a:t>fm</a:t>
            </a:r>
            <a:r>
              <a:rPr lang="hu-HU" dirty="0">
                <a:solidFill>
                  <a:srgbClr val="0070C0"/>
                </a:solidFill>
              </a:rPr>
              <a:t>.</a:t>
            </a:r>
            <a:endParaRPr lang="hu-HU" baseline="30000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hu-HU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hu-HU" dirty="0">
                <a:solidFill>
                  <a:srgbClr val="0070C0"/>
                </a:solidFill>
              </a:rPr>
              <a:t>2010: </a:t>
            </a:r>
            <a:r>
              <a:rPr lang="hu-HU" dirty="0" err="1">
                <a:solidFill>
                  <a:srgbClr val="0070C0"/>
                </a:solidFill>
              </a:rPr>
              <a:t>Pohl</a:t>
            </a:r>
            <a:r>
              <a:rPr lang="hu-HU" dirty="0">
                <a:solidFill>
                  <a:srgbClr val="0070C0"/>
                </a:solidFill>
              </a:rPr>
              <a:t>: </a:t>
            </a:r>
            <a:r>
              <a:rPr lang="hu-HU" dirty="0" err="1">
                <a:solidFill>
                  <a:srgbClr val="0070C0"/>
                </a:solidFill>
              </a:rPr>
              <a:t>Muonic</a:t>
            </a:r>
            <a:r>
              <a:rPr lang="hu-HU" dirty="0">
                <a:solidFill>
                  <a:srgbClr val="0070C0"/>
                </a:solidFill>
              </a:rPr>
              <a:t> H </a:t>
            </a:r>
            <a:r>
              <a:rPr lang="hu-HU" dirty="0" err="1">
                <a:solidFill>
                  <a:srgbClr val="0070C0"/>
                </a:solidFill>
              </a:rPr>
              <a:t>Lamb</a:t>
            </a:r>
            <a:r>
              <a:rPr lang="hu-HU" dirty="0">
                <a:solidFill>
                  <a:srgbClr val="0070C0"/>
                </a:solidFill>
              </a:rPr>
              <a:t> shift</a:t>
            </a:r>
          </a:p>
          <a:p>
            <a:pPr marL="0" indent="0">
              <a:buNone/>
            </a:pPr>
            <a:r>
              <a:rPr lang="hu-HU" dirty="0">
                <a:solidFill>
                  <a:srgbClr val="0070C0"/>
                </a:solidFill>
              </a:rPr>
              <a:t>	&lt;r</a:t>
            </a:r>
            <a:r>
              <a:rPr lang="hu-HU" baseline="30000" dirty="0">
                <a:solidFill>
                  <a:srgbClr val="0070C0"/>
                </a:solidFill>
              </a:rPr>
              <a:t>2</a:t>
            </a:r>
            <a:r>
              <a:rPr lang="hu-HU" dirty="0">
                <a:solidFill>
                  <a:srgbClr val="0070C0"/>
                </a:solidFill>
              </a:rPr>
              <a:t>&gt;</a:t>
            </a:r>
            <a:r>
              <a:rPr lang="hu-HU" baseline="30000" dirty="0">
                <a:solidFill>
                  <a:srgbClr val="0070C0"/>
                </a:solidFill>
              </a:rPr>
              <a:t>1/2</a:t>
            </a:r>
            <a:r>
              <a:rPr lang="hu-HU" dirty="0">
                <a:solidFill>
                  <a:srgbClr val="0070C0"/>
                </a:solidFill>
              </a:rPr>
              <a:t> = 0.84184 (67) </a:t>
            </a:r>
            <a:r>
              <a:rPr lang="hu-HU" dirty="0" err="1">
                <a:solidFill>
                  <a:srgbClr val="0070C0"/>
                </a:solidFill>
              </a:rPr>
              <a:t>fm</a:t>
            </a:r>
            <a:r>
              <a:rPr lang="hu-HU" dirty="0">
                <a:solidFill>
                  <a:srgbClr val="0070C0"/>
                </a:solidFill>
              </a:rPr>
              <a:t>.</a:t>
            </a:r>
            <a:endParaRPr lang="hu-HU" baseline="30000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hu-HU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hu-HU" sz="3200" dirty="0">
                <a:solidFill>
                  <a:srgbClr val="C00000"/>
                </a:solidFill>
              </a:rPr>
              <a:t>„</a:t>
            </a:r>
            <a:r>
              <a:rPr lang="hu-HU" sz="3200" u="sng" dirty="0">
                <a:solidFill>
                  <a:srgbClr val="C00000"/>
                </a:solidFill>
              </a:rPr>
              <a:t>Proton </a:t>
            </a:r>
            <a:r>
              <a:rPr lang="hu-HU" sz="3200" u="sng" dirty="0" err="1">
                <a:solidFill>
                  <a:srgbClr val="C00000"/>
                </a:solidFill>
              </a:rPr>
              <a:t>radius</a:t>
            </a:r>
            <a:r>
              <a:rPr lang="hu-HU" sz="3200" u="sng" dirty="0">
                <a:solidFill>
                  <a:srgbClr val="C00000"/>
                </a:solidFill>
              </a:rPr>
              <a:t> puzzle</a:t>
            </a:r>
            <a:r>
              <a:rPr lang="hu-HU" sz="3200" dirty="0">
                <a:solidFill>
                  <a:srgbClr val="C00000"/>
                </a:solidFill>
              </a:rPr>
              <a:t>!”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C1B9E0C5-7649-F975-2612-419D47D4B34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6410" t="21418" r="29068" b="19858"/>
          <a:stretch/>
        </p:blipFill>
        <p:spPr>
          <a:xfrm>
            <a:off x="5544625" y="1089498"/>
            <a:ext cx="6490039" cy="4815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60639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>
            <a:extLst>
              <a:ext uri="{FF2B5EF4-FFF2-40B4-BE49-F238E27FC236}">
                <a16:creationId xmlns:a16="http://schemas.microsoft.com/office/drawing/2014/main" id="{CF83B4D8-003A-57FF-0143-CE1A0828D6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3115" y="531845"/>
            <a:ext cx="11303540" cy="597595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sz="3600" dirty="0" err="1">
                <a:solidFill>
                  <a:srgbClr val="C00000"/>
                </a:solidFill>
              </a:rPr>
              <a:t>What</a:t>
            </a:r>
            <a:r>
              <a:rPr lang="hu-HU" sz="3600" dirty="0">
                <a:solidFill>
                  <a:srgbClr val="C00000"/>
                </a:solidFill>
              </a:rPr>
              <a:t> to </a:t>
            </a:r>
            <a:r>
              <a:rPr lang="hu-HU" sz="3600" dirty="0" err="1">
                <a:solidFill>
                  <a:srgbClr val="C00000"/>
                </a:solidFill>
              </a:rPr>
              <a:t>do</a:t>
            </a:r>
            <a:r>
              <a:rPr lang="hu-HU" sz="3600" dirty="0">
                <a:solidFill>
                  <a:srgbClr val="C00000"/>
                </a:solidFill>
              </a:rPr>
              <a:t>?</a:t>
            </a:r>
          </a:p>
          <a:p>
            <a:pPr marL="0" indent="0">
              <a:buNone/>
            </a:pPr>
            <a:endParaRPr lang="hu-HU" sz="900" dirty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hu-HU" sz="3600" dirty="0">
                <a:solidFill>
                  <a:srgbClr val="C00000"/>
                </a:solidFill>
              </a:rPr>
              <a:t>	</a:t>
            </a:r>
            <a:r>
              <a:rPr lang="hu-HU" sz="3200" dirty="0" err="1">
                <a:solidFill>
                  <a:srgbClr val="C00000"/>
                </a:solidFill>
              </a:rPr>
              <a:t>Renormalize</a:t>
            </a:r>
            <a:r>
              <a:rPr lang="hu-HU" sz="3200" dirty="0">
                <a:solidFill>
                  <a:srgbClr val="C00000"/>
                </a:solidFill>
              </a:rPr>
              <a:t> the </a:t>
            </a:r>
            <a:r>
              <a:rPr lang="hu-HU" sz="3200" dirty="0" err="1">
                <a:solidFill>
                  <a:srgbClr val="C00000"/>
                </a:solidFill>
              </a:rPr>
              <a:t>original</a:t>
            </a:r>
            <a:r>
              <a:rPr lang="hu-HU" sz="3200" dirty="0">
                <a:solidFill>
                  <a:srgbClr val="C00000"/>
                </a:solidFill>
              </a:rPr>
              <a:t> </a:t>
            </a:r>
            <a:r>
              <a:rPr lang="hu-HU" sz="3200" dirty="0" err="1">
                <a:solidFill>
                  <a:srgbClr val="C00000"/>
                </a:solidFill>
              </a:rPr>
              <a:t>data</a:t>
            </a:r>
            <a:r>
              <a:rPr lang="hu-HU" sz="3200" dirty="0">
                <a:solidFill>
                  <a:srgbClr val="C00000"/>
                </a:solidFill>
              </a:rPr>
              <a:t>?  </a:t>
            </a:r>
            <a:r>
              <a:rPr lang="hu-HU" sz="3200" dirty="0" err="1">
                <a:solidFill>
                  <a:srgbClr val="C00000"/>
                </a:solidFill>
              </a:rPr>
              <a:t>If</a:t>
            </a:r>
            <a:r>
              <a:rPr lang="hu-HU" sz="3200" dirty="0">
                <a:solidFill>
                  <a:srgbClr val="C00000"/>
                </a:solidFill>
              </a:rPr>
              <a:t> </a:t>
            </a:r>
            <a:r>
              <a:rPr lang="hu-HU" sz="3200" dirty="0" err="1">
                <a:solidFill>
                  <a:srgbClr val="C00000"/>
                </a:solidFill>
              </a:rPr>
              <a:t>they</a:t>
            </a:r>
            <a:r>
              <a:rPr lang="hu-HU" sz="3200" dirty="0">
                <a:solidFill>
                  <a:srgbClr val="C00000"/>
                </a:solidFill>
              </a:rPr>
              <a:t> </a:t>
            </a:r>
            <a:r>
              <a:rPr lang="hu-HU" sz="3200" dirty="0" err="1">
                <a:solidFill>
                  <a:srgbClr val="C00000"/>
                </a:solidFill>
              </a:rPr>
              <a:t>exist</a:t>
            </a:r>
            <a:r>
              <a:rPr lang="hu-HU" sz="3200" dirty="0">
                <a:solidFill>
                  <a:srgbClr val="C00000"/>
                </a:solidFill>
              </a:rPr>
              <a:t>?  Who?</a:t>
            </a:r>
          </a:p>
          <a:p>
            <a:pPr marL="0" indent="0">
              <a:lnSpc>
                <a:spcPct val="130000"/>
              </a:lnSpc>
              <a:buNone/>
            </a:pPr>
            <a:r>
              <a:rPr lang="hu-HU" sz="800" dirty="0">
                <a:solidFill>
                  <a:srgbClr val="C00000"/>
                </a:solidFill>
              </a:rPr>
              <a:t>		</a:t>
            </a:r>
          </a:p>
          <a:p>
            <a:pPr marL="0" indent="0">
              <a:lnSpc>
                <a:spcPct val="130000"/>
              </a:lnSpc>
              <a:buNone/>
            </a:pPr>
            <a:r>
              <a:rPr lang="hu-HU" sz="3200" dirty="0">
                <a:solidFill>
                  <a:srgbClr val="C00000"/>
                </a:solidFill>
              </a:rPr>
              <a:t>	</a:t>
            </a:r>
            <a:r>
              <a:rPr lang="hu-HU" sz="3200" dirty="0" err="1">
                <a:solidFill>
                  <a:srgbClr val="0070C0"/>
                </a:solidFill>
              </a:rPr>
              <a:t>Nature</a:t>
            </a:r>
            <a:r>
              <a:rPr lang="hu-HU" sz="3200" dirty="0">
                <a:solidFill>
                  <a:srgbClr val="0070C0"/>
                </a:solidFill>
              </a:rPr>
              <a:t>, </a:t>
            </a:r>
            <a:r>
              <a:rPr lang="hu-HU" sz="3200" b="1" dirty="0">
                <a:solidFill>
                  <a:srgbClr val="0070C0"/>
                </a:solidFill>
              </a:rPr>
              <a:t>575</a:t>
            </a:r>
            <a:r>
              <a:rPr lang="hu-HU" sz="3200" dirty="0">
                <a:solidFill>
                  <a:srgbClr val="0070C0"/>
                </a:solidFill>
              </a:rPr>
              <a:t>, (2019) 174: </a:t>
            </a:r>
            <a:r>
              <a:rPr lang="hu-HU" sz="3200" dirty="0" err="1">
                <a:solidFill>
                  <a:srgbClr val="0070C0"/>
                </a:solidFill>
              </a:rPr>
              <a:t>Xiong</a:t>
            </a:r>
            <a:r>
              <a:rPr lang="hu-HU" sz="3200" dirty="0">
                <a:solidFill>
                  <a:srgbClr val="0070C0"/>
                </a:solidFill>
              </a:rPr>
              <a:t>, …  Electron </a:t>
            </a:r>
            <a:r>
              <a:rPr lang="hu-HU" sz="3200" dirty="0" err="1">
                <a:solidFill>
                  <a:srgbClr val="0070C0"/>
                </a:solidFill>
              </a:rPr>
              <a:t>scattering</a:t>
            </a:r>
            <a:r>
              <a:rPr lang="hu-HU" sz="3200" dirty="0">
                <a:solidFill>
                  <a:srgbClr val="0070C0"/>
                </a:solidFill>
              </a:rPr>
              <a:t>! </a:t>
            </a:r>
          </a:p>
          <a:p>
            <a:pPr marL="0" indent="0">
              <a:lnSpc>
                <a:spcPct val="130000"/>
              </a:lnSpc>
              <a:spcBef>
                <a:spcPts val="0"/>
              </a:spcBef>
              <a:buNone/>
            </a:pPr>
            <a:r>
              <a:rPr lang="hu-HU" sz="3200" dirty="0">
                <a:solidFill>
                  <a:srgbClr val="0070C0"/>
                </a:solidFill>
              </a:rPr>
              <a:t>		</a:t>
            </a:r>
            <a:r>
              <a:rPr lang="hu-HU" sz="3200" b="1" dirty="0" err="1">
                <a:solidFill>
                  <a:srgbClr val="0070C0"/>
                </a:solidFill>
              </a:rPr>
              <a:t>r</a:t>
            </a:r>
            <a:r>
              <a:rPr lang="hu-HU" sz="3200" b="1" baseline="-25000" dirty="0" err="1">
                <a:solidFill>
                  <a:srgbClr val="0070C0"/>
                </a:solidFill>
              </a:rPr>
              <a:t>p</a:t>
            </a:r>
            <a:r>
              <a:rPr lang="hu-HU" sz="3200" b="1" dirty="0">
                <a:solidFill>
                  <a:srgbClr val="0070C0"/>
                </a:solidFill>
              </a:rPr>
              <a:t> = 0.831 (7)</a:t>
            </a:r>
            <a:r>
              <a:rPr lang="hu-HU" sz="3200" b="1" baseline="-25000" dirty="0" err="1">
                <a:solidFill>
                  <a:srgbClr val="0070C0"/>
                </a:solidFill>
              </a:rPr>
              <a:t>stat</a:t>
            </a:r>
            <a:r>
              <a:rPr lang="hu-HU" sz="3200" b="1" dirty="0">
                <a:solidFill>
                  <a:srgbClr val="0070C0"/>
                </a:solidFill>
              </a:rPr>
              <a:t> (12)</a:t>
            </a:r>
            <a:r>
              <a:rPr lang="hu-HU" sz="3200" b="1" baseline="-25000" dirty="0" err="1">
                <a:solidFill>
                  <a:srgbClr val="0070C0"/>
                </a:solidFill>
              </a:rPr>
              <a:t>syst</a:t>
            </a:r>
            <a:r>
              <a:rPr lang="hu-HU" sz="3200" b="1" dirty="0">
                <a:solidFill>
                  <a:srgbClr val="0070C0"/>
                </a:solidFill>
              </a:rPr>
              <a:t> </a:t>
            </a:r>
            <a:r>
              <a:rPr lang="hu-HU" sz="3200" b="1" dirty="0" err="1">
                <a:solidFill>
                  <a:srgbClr val="0070C0"/>
                </a:solidFill>
              </a:rPr>
              <a:t>fm</a:t>
            </a:r>
            <a:r>
              <a:rPr lang="hu-HU" sz="3200" dirty="0">
                <a:solidFill>
                  <a:srgbClr val="0070C0"/>
                </a:solidFill>
              </a:rPr>
              <a:t>. </a:t>
            </a:r>
          </a:p>
          <a:p>
            <a:pPr marL="0" indent="0">
              <a:buNone/>
            </a:pPr>
            <a:endParaRPr lang="hu-HU" sz="3200" dirty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hu-HU" sz="3200" dirty="0">
                <a:solidFill>
                  <a:srgbClr val="C00000"/>
                </a:solidFill>
              </a:rPr>
              <a:t>	</a:t>
            </a:r>
            <a:r>
              <a:rPr lang="hu-HU" sz="3200" dirty="0" err="1">
                <a:solidFill>
                  <a:srgbClr val="C00000"/>
                </a:solidFill>
              </a:rPr>
              <a:t>Estimate</a:t>
            </a:r>
            <a:r>
              <a:rPr lang="hu-HU" sz="3200" dirty="0">
                <a:solidFill>
                  <a:srgbClr val="C00000"/>
                </a:solidFill>
              </a:rPr>
              <a:t> </a:t>
            </a:r>
            <a:r>
              <a:rPr lang="hu-HU" sz="3200" dirty="0" err="1">
                <a:solidFill>
                  <a:srgbClr val="C00000"/>
                </a:solidFill>
              </a:rPr>
              <a:t>common</a:t>
            </a:r>
            <a:r>
              <a:rPr lang="hu-HU" sz="3200" dirty="0">
                <a:solidFill>
                  <a:srgbClr val="C00000"/>
                </a:solidFill>
              </a:rPr>
              <a:t> </a:t>
            </a:r>
            <a:r>
              <a:rPr lang="hu-HU" sz="3200" dirty="0" err="1">
                <a:solidFill>
                  <a:srgbClr val="C00000"/>
                </a:solidFill>
              </a:rPr>
              <a:t>systematic</a:t>
            </a:r>
            <a:r>
              <a:rPr lang="hu-HU" sz="3200" dirty="0">
                <a:solidFill>
                  <a:srgbClr val="C00000"/>
                </a:solidFill>
              </a:rPr>
              <a:t> </a:t>
            </a:r>
            <a:r>
              <a:rPr lang="hu-HU" sz="3200" dirty="0" err="1">
                <a:solidFill>
                  <a:srgbClr val="C00000"/>
                </a:solidFill>
              </a:rPr>
              <a:t>error</a:t>
            </a:r>
            <a:r>
              <a:rPr lang="hu-HU" sz="3200" dirty="0">
                <a:solidFill>
                  <a:srgbClr val="C00000"/>
                </a:solidFill>
              </a:rPr>
              <a:t>?  </a:t>
            </a:r>
            <a:r>
              <a:rPr lang="hu-HU" sz="3200" dirty="0" err="1">
                <a:solidFill>
                  <a:srgbClr val="C00000"/>
                </a:solidFill>
              </a:rPr>
              <a:t>How</a:t>
            </a:r>
            <a:r>
              <a:rPr lang="hu-HU" sz="3200" dirty="0">
                <a:solidFill>
                  <a:srgbClr val="C00000"/>
                </a:solidFill>
              </a:rPr>
              <a:t>?</a:t>
            </a:r>
          </a:p>
          <a:p>
            <a:pPr marL="0" indent="0">
              <a:buNone/>
            </a:pPr>
            <a:endParaRPr lang="hu-HU" sz="3600" dirty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hu-HU" dirty="0"/>
              <a:t>	</a:t>
            </a:r>
            <a:r>
              <a:rPr lang="hu-HU" sz="3200" dirty="0" err="1">
                <a:solidFill>
                  <a:srgbClr val="C00000"/>
                </a:solidFill>
              </a:rPr>
              <a:t>Other</a:t>
            </a:r>
            <a:r>
              <a:rPr lang="hu-HU" sz="3200" dirty="0">
                <a:solidFill>
                  <a:srgbClr val="C00000"/>
                </a:solidFill>
              </a:rPr>
              <a:t> </a:t>
            </a:r>
            <a:r>
              <a:rPr lang="hu-HU" sz="3200" dirty="0" err="1">
                <a:solidFill>
                  <a:srgbClr val="C00000"/>
                </a:solidFill>
              </a:rPr>
              <a:t>ideas</a:t>
            </a:r>
            <a:r>
              <a:rPr lang="hu-HU" sz="3200" dirty="0">
                <a:solidFill>
                  <a:srgbClr val="C00000"/>
                </a:solidFill>
              </a:rPr>
              <a:t>?  ….</a:t>
            </a:r>
          </a:p>
        </p:txBody>
      </p:sp>
    </p:spTree>
    <p:extLst>
      <p:ext uri="{BB962C8B-B14F-4D97-AF65-F5344CB8AC3E}">
        <p14:creationId xmlns:p14="http://schemas.microsoft.com/office/powerpoint/2010/main" val="298294159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>
            <a:extLst>
              <a:ext uri="{FF2B5EF4-FFF2-40B4-BE49-F238E27FC236}">
                <a16:creationId xmlns:a16="http://schemas.microsoft.com/office/drawing/2014/main" id="{87B5F8DC-7999-6444-E907-1B222DC101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4736" y="1105779"/>
            <a:ext cx="105156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hu-HU" sz="4000" dirty="0">
                <a:solidFill>
                  <a:srgbClr val="0070C0"/>
                </a:solidFill>
              </a:rPr>
              <a:t>The proton </a:t>
            </a:r>
            <a:r>
              <a:rPr lang="hu-HU" sz="4000" dirty="0" err="1">
                <a:solidFill>
                  <a:srgbClr val="0070C0"/>
                </a:solidFill>
              </a:rPr>
              <a:t>radius</a:t>
            </a:r>
            <a:r>
              <a:rPr lang="hu-HU" sz="4000" dirty="0">
                <a:solidFill>
                  <a:srgbClr val="0070C0"/>
                </a:solidFill>
              </a:rPr>
              <a:t> in </a:t>
            </a:r>
            <a:r>
              <a:rPr lang="hu-HU" sz="4000" dirty="0" err="1">
                <a:solidFill>
                  <a:srgbClr val="0070C0"/>
                </a:solidFill>
              </a:rPr>
              <a:t>charge</a:t>
            </a:r>
            <a:r>
              <a:rPr lang="hu-HU" sz="4000" dirty="0">
                <a:solidFill>
                  <a:srgbClr val="0070C0"/>
                </a:solidFill>
              </a:rPr>
              <a:t> </a:t>
            </a:r>
            <a:r>
              <a:rPr lang="hu-HU" sz="4000" dirty="0" err="1">
                <a:solidFill>
                  <a:srgbClr val="0070C0"/>
                </a:solidFill>
              </a:rPr>
              <a:t>radii</a:t>
            </a:r>
            <a:endParaRPr lang="hu-HU" sz="4000" dirty="0">
              <a:solidFill>
                <a:srgbClr val="0070C0"/>
              </a:solidFill>
            </a:endParaRPr>
          </a:p>
          <a:p>
            <a:pPr marL="0" indent="0" algn="ctr">
              <a:buNone/>
            </a:pPr>
            <a:endParaRPr lang="hu-HU" sz="4000" dirty="0">
              <a:solidFill>
                <a:srgbClr val="0070C0"/>
              </a:solidFill>
            </a:endParaRPr>
          </a:p>
          <a:p>
            <a:pPr marL="0" indent="0" algn="ctr">
              <a:buNone/>
            </a:pPr>
            <a:endParaRPr lang="hu-HU" sz="4000" dirty="0">
              <a:solidFill>
                <a:srgbClr val="0070C0"/>
              </a:solidFill>
            </a:endParaRPr>
          </a:p>
          <a:p>
            <a:pPr marL="0" indent="0" algn="ctr">
              <a:buNone/>
            </a:pPr>
            <a:r>
              <a:rPr lang="hu-HU" sz="4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the </a:t>
            </a:r>
            <a:r>
              <a:rPr lang="hu-HU" sz="40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attention</a:t>
            </a:r>
            <a:r>
              <a:rPr lang="hu-HU" sz="4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hu-HU" sz="40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authors</a:t>
            </a:r>
            <a:r>
              <a:rPr lang="hu-HU" sz="4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hu-HU" sz="40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referees</a:t>
            </a:r>
            <a:r>
              <a:rPr lang="hu-HU" sz="4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66412917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artalom helye 2">
                <a:extLst>
                  <a:ext uri="{FF2B5EF4-FFF2-40B4-BE49-F238E27FC236}">
                    <a16:creationId xmlns:a16="http://schemas.microsoft.com/office/drawing/2014/main" id="{B5D54BB8-DEC0-DD0C-CA66-030A89EA761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93388" y="291829"/>
                <a:ext cx="11324617" cy="6274341"/>
              </a:xfrm>
            </p:spPr>
            <p:txBody>
              <a:bodyPr>
                <a:normAutofit fontScale="92500" lnSpcReduction="10000"/>
              </a:bodyPr>
              <a:lstStyle/>
              <a:p>
                <a:pPr marL="0" indent="0">
                  <a:buNone/>
                </a:pPr>
                <a:r>
                  <a:rPr lang="hu-HU" sz="3500" dirty="0">
                    <a:solidFill>
                      <a:srgbClr val="C00000"/>
                    </a:solidFill>
                  </a:rPr>
                  <a:t>	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hu-HU" sz="35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hu-HU" sz="35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hu-HU" sz="35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r>
                          <a:rPr lang="hu-HU" sz="35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hu-HU" sz="350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anose="05050102010706020507" pitchFamily="18" charset="2"/>
                      </a:rPr>
                      <m:t></m:t>
                    </m:r>
                    <m:r>
                      <a:rPr lang="hu-HU" sz="35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sSubSup>
                      <m:sSubSupPr>
                        <m:ctrlPr>
                          <a:rPr lang="hu-HU" sz="35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hu-HU" sz="35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hu-HU" sz="35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</m:sub>
                      <m:sup>
                        <m:r>
                          <a:rPr lang="hu-HU" sz="35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hu-HU" sz="3500" dirty="0">
                    <a:solidFill>
                      <a:srgbClr val="C00000"/>
                    </a:solidFill>
                  </a:rPr>
                  <a:t>+ </a:t>
                </a:r>
                <a:r>
                  <a:rPr lang="hu-HU" sz="3500" b="1" i="1" dirty="0">
                    <a:solidFill>
                      <a:srgbClr val="C00000"/>
                    </a:solidFill>
                  </a:rPr>
                  <a:t>&lt;r</a:t>
                </a:r>
                <a:r>
                  <a:rPr lang="hu-HU" sz="3500" b="1" i="1" baseline="30000" dirty="0">
                    <a:solidFill>
                      <a:srgbClr val="C00000"/>
                    </a:solidFill>
                  </a:rPr>
                  <a:t>2</a:t>
                </a:r>
                <a:r>
                  <a:rPr lang="hu-HU" sz="3500" b="1" i="1" dirty="0">
                    <a:solidFill>
                      <a:srgbClr val="C00000"/>
                    </a:solidFill>
                  </a:rPr>
                  <a:t>&gt;</a:t>
                </a:r>
                <a:r>
                  <a:rPr lang="hu-HU" sz="3500" b="1" i="1" baseline="-25000" dirty="0">
                    <a:solidFill>
                      <a:srgbClr val="C00000"/>
                    </a:solidFill>
                  </a:rPr>
                  <a:t>p</a:t>
                </a:r>
                <a:r>
                  <a:rPr lang="hu-HU" sz="3500" b="1" i="1" dirty="0">
                    <a:solidFill>
                      <a:srgbClr val="C00000"/>
                    </a:solidFill>
                  </a:rPr>
                  <a:t> </a:t>
                </a:r>
                <a:r>
                  <a:rPr lang="hu-HU" sz="3500" i="1" dirty="0">
                    <a:solidFill>
                      <a:srgbClr val="C00000"/>
                    </a:solidFill>
                  </a:rPr>
                  <a:t>…       </a:t>
                </a:r>
                <a:r>
                  <a:rPr lang="hu-HU" sz="3000" dirty="0">
                    <a:solidFill>
                      <a:srgbClr val="C00000"/>
                    </a:solidFill>
                  </a:rPr>
                  <a:t>Friar, </a:t>
                </a:r>
                <a:r>
                  <a:rPr lang="hu-HU" sz="3000" dirty="0" err="1">
                    <a:solidFill>
                      <a:srgbClr val="C00000"/>
                    </a:solidFill>
                  </a:rPr>
                  <a:t>Negele</a:t>
                </a:r>
                <a:r>
                  <a:rPr lang="hu-HU" sz="3000" dirty="0">
                    <a:solidFill>
                      <a:srgbClr val="C00000"/>
                    </a:solidFill>
                  </a:rPr>
                  <a:t>: </a:t>
                </a:r>
                <a:r>
                  <a:rPr lang="hu-HU" sz="3000" dirty="0" err="1">
                    <a:solidFill>
                      <a:srgbClr val="C00000"/>
                    </a:solidFill>
                  </a:rPr>
                  <a:t>Adv</a:t>
                </a:r>
                <a:r>
                  <a:rPr lang="hu-HU" sz="3000" dirty="0">
                    <a:solidFill>
                      <a:srgbClr val="C00000"/>
                    </a:solidFill>
                  </a:rPr>
                  <a:t>. </a:t>
                </a:r>
                <a:r>
                  <a:rPr lang="hu-HU" sz="3000" dirty="0" err="1">
                    <a:solidFill>
                      <a:srgbClr val="C00000"/>
                    </a:solidFill>
                  </a:rPr>
                  <a:t>Nucl</a:t>
                </a:r>
                <a:r>
                  <a:rPr lang="hu-HU" sz="3000" dirty="0">
                    <a:solidFill>
                      <a:srgbClr val="C00000"/>
                    </a:solidFill>
                  </a:rPr>
                  <a:t>. </a:t>
                </a:r>
                <a:r>
                  <a:rPr lang="hu-HU" sz="3000" dirty="0" err="1">
                    <a:solidFill>
                      <a:srgbClr val="C00000"/>
                    </a:solidFill>
                  </a:rPr>
                  <a:t>Phys</a:t>
                </a:r>
                <a:r>
                  <a:rPr lang="hu-HU" sz="3000" dirty="0">
                    <a:solidFill>
                      <a:srgbClr val="C00000"/>
                    </a:solidFill>
                  </a:rPr>
                  <a:t>. </a:t>
                </a:r>
                <a:r>
                  <a:rPr lang="hu-HU" sz="3000" b="1" dirty="0">
                    <a:solidFill>
                      <a:srgbClr val="C00000"/>
                    </a:solidFill>
                  </a:rPr>
                  <a:t>8</a:t>
                </a:r>
                <a:r>
                  <a:rPr lang="hu-HU" sz="3000" dirty="0">
                    <a:solidFill>
                      <a:srgbClr val="C00000"/>
                    </a:solidFill>
                  </a:rPr>
                  <a:t>, (1975) 219</a:t>
                </a:r>
                <a:r>
                  <a:rPr lang="hu-HU" sz="3000" dirty="0"/>
                  <a:t>.</a:t>
                </a:r>
              </a:p>
              <a:p>
                <a:pPr marL="0" indent="0">
                  <a:buNone/>
                </a:pPr>
                <a:endParaRPr lang="hu-HU" sz="800" dirty="0"/>
              </a:p>
              <a:p>
                <a:pPr marL="0" indent="0">
                  <a:buNone/>
                </a:pPr>
                <a:r>
                  <a:rPr lang="hu-HU" sz="3200" b="1" dirty="0">
                    <a:solidFill>
                      <a:srgbClr val="C00000"/>
                    </a:solidFill>
                  </a:rPr>
                  <a:t>	</a:t>
                </a:r>
                <a:r>
                  <a:rPr lang="hu-HU" sz="3000" b="1" dirty="0">
                    <a:solidFill>
                      <a:srgbClr val="C00000"/>
                    </a:solidFill>
                  </a:rPr>
                  <a:t>The </a:t>
                </a:r>
                <a:r>
                  <a:rPr lang="hu-HU" sz="3000" b="1" dirty="0" err="1">
                    <a:solidFill>
                      <a:srgbClr val="C00000"/>
                    </a:solidFill>
                  </a:rPr>
                  <a:t>second</a:t>
                </a:r>
                <a:r>
                  <a:rPr lang="hu-HU" sz="3000" b="1" dirty="0">
                    <a:solidFill>
                      <a:srgbClr val="C00000"/>
                    </a:solidFill>
                  </a:rPr>
                  <a:t> </a:t>
                </a:r>
                <a:r>
                  <a:rPr lang="hu-HU" sz="3000" b="1" dirty="0" err="1">
                    <a:solidFill>
                      <a:srgbClr val="C00000"/>
                    </a:solidFill>
                  </a:rPr>
                  <a:t>term</a:t>
                </a:r>
                <a:r>
                  <a:rPr lang="hu-HU" sz="3000" b="1" dirty="0">
                    <a:solidFill>
                      <a:srgbClr val="C00000"/>
                    </a:solidFill>
                  </a:rPr>
                  <a:t> </a:t>
                </a:r>
                <a:r>
                  <a:rPr lang="hu-HU" sz="3000" b="1" dirty="0" err="1">
                    <a:solidFill>
                      <a:srgbClr val="C00000"/>
                    </a:solidFill>
                  </a:rPr>
                  <a:t>depends</a:t>
                </a:r>
                <a:r>
                  <a:rPr lang="hu-HU" sz="3000" b="1" dirty="0">
                    <a:solidFill>
                      <a:srgbClr val="C00000"/>
                    </a:solidFill>
                  </a:rPr>
                  <a:t> </a:t>
                </a:r>
                <a:r>
                  <a:rPr lang="hu-HU" sz="3000" b="1" dirty="0" err="1">
                    <a:solidFill>
                      <a:srgbClr val="C00000"/>
                    </a:solidFill>
                  </a:rPr>
                  <a:t>on</a:t>
                </a:r>
                <a:r>
                  <a:rPr lang="hu-HU" sz="3000" b="1" dirty="0">
                    <a:solidFill>
                      <a:srgbClr val="C00000"/>
                    </a:solidFill>
                  </a:rPr>
                  <a:t> </a:t>
                </a:r>
                <a:r>
                  <a:rPr lang="hu-HU" sz="3000" b="1" dirty="0" err="1">
                    <a:solidFill>
                      <a:srgbClr val="C00000"/>
                    </a:solidFill>
                  </a:rPr>
                  <a:t>time</a:t>
                </a:r>
                <a:r>
                  <a:rPr lang="hu-HU" sz="3000" b="1" dirty="0">
                    <a:solidFill>
                      <a:srgbClr val="C00000"/>
                    </a:solidFill>
                  </a:rPr>
                  <a:t>!</a:t>
                </a:r>
              </a:p>
              <a:p>
                <a:pPr marL="0" indent="0">
                  <a:buNone/>
                </a:pPr>
                <a:endParaRPr lang="hu-HU" sz="800" dirty="0"/>
              </a:p>
              <a:p>
                <a:pPr marL="0" indent="0">
                  <a:buNone/>
                </a:pPr>
                <a:r>
                  <a:rPr lang="hu-HU" dirty="0">
                    <a:solidFill>
                      <a:srgbClr val="C00000"/>
                    </a:solidFill>
                  </a:rPr>
                  <a:t>	</a:t>
                </a:r>
                <a:r>
                  <a:rPr lang="hu-HU" dirty="0">
                    <a:solidFill>
                      <a:srgbClr val="0070C0"/>
                    </a:solidFill>
                  </a:rPr>
                  <a:t>1963:   &lt;r</a:t>
                </a:r>
                <a:r>
                  <a:rPr lang="hu-HU" baseline="30000" dirty="0">
                    <a:solidFill>
                      <a:srgbClr val="0070C0"/>
                    </a:solidFill>
                  </a:rPr>
                  <a:t>2</a:t>
                </a:r>
                <a:r>
                  <a:rPr lang="hu-HU" dirty="0">
                    <a:solidFill>
                      <a:srgbClr val="0070C0"/>
                    </a:solidFill>
                  </a:rPr>
                  <a:t>&gt;</a:t>
                </a:r>
                <a:r>
                  <a:rPr lang="hu-HU" baseline="30000" dirty="0">
                    <a:solidFill>
                      <a:srgbClr val="0070C0"/>
                    </a:solidFill>
                  </a:rPr>
                  <a:t>1/2</a:t>
                </a:r>
                <a:r>
                  <a:rPr lang="hu-HU" dirty="0">
                    <a:solidFill>
                      <a:srgbClr val="0070C0"/>
                    </a:solidFill>
                  </a:rPr>
                  <a:t> = 0.805 (11) </a:t>
                </a:r>
              </a:p>
              <a:p>
                <a:pPr marL="0" indent="0">
                  <a:buNone/>
                </a:pPr>
                <a:r>
                  <a:rPr lang="hu-HU" sz="900" dirty="0">
                    <a:solidFill>
                      <a:srgbClr val="C00000"/>
                    </a:solidFill>
                  </a:rPr>
                  <a:t>	</a:t>
                </a:r>
              </a:p>
              <a:p>
                <a:pPr marL="0" indent="0">
                  <a:buNone/>
                </a:pPr>
                <a:r>
                  <a:rPr lang="hu-HU" dirty="0">
                    <a:solidFill>
                      <a:srgbClr val="C00000"/>
                    </a:solidFill>
                  </a:rPr>
                  <a:t>	</a:t>
                </a:r>
                <a:r>
                  <a:rPr lang="hu-HU" dirty="0">
                    <a:solidFill>
                      <a:srgbClr val="0070C0"/>
                    </a:solidFill>
                  </a:rPr>
                  <a:t>1980:    &lt;r</a:t>
                </a:r>
                <a:r>
                  <a:rPr lang="hu-HU" baseline="30000" dirty="0">
                    <a:solidFill>
                      <a:srgbClr val="0070C0"/>
                    </a:solidFill>
                  </a:rPr>
                  <a:t>2</a:t>
                </a:r>
                <a:r>
                  <a:rPr lang="hu-HU" dirty="0">
                    <a:solidFill>
                      <a:srgbClr val="0070C0"/>
                    </a:solidFill>
                  </a:rPr>
                  <a:t>&gt;</a:t>
                </a:r>
                <a:r>
                  <a:rPr lang="hu-HU" baseline="30000" dirty="0">
                    <a:solidFill>
                      <a:srgbClr val="0070C0"/>
                    </a:solidFill>
                  </a:rPr>
                  <a:t>1/2</a:t>
                </a:r>
                <a:r>
                  <a:rPr lang="hu-HU" dirty="0">
                    <a:solidFill>
                      <a:srgbClr val="0070C0"/>
                    </a:solidFill>
                  </a:rPr>
                  <a:t> = 0.862 (12) </a:t>
                </a:r>
                <a:r>
                  <a:rPr lang="hu-HU" dirty="0" err="1">
                    <a:solidFill>
                      <a:srgbClr val="0070C0"/>
                    </a:solidFill>
                  </a:rPr>
                  <a:t>fm</a:t>
                </a:r>
                <a:r>
                  <a:rPr lang="hu-HU" dirty="0">
                    <a:solidFill>
                      <a:srgbClr val="0070C0"/>
                    </a:solidFill>
                  </a:rPr>
                  <a:t>.</a:t>
                </a:r>
                <a:endParaRPr lang="hu-HU" baseline="30000" dirty="0">
                  <a:solidFill>
                    <a:srgbClr val="0070C0"/>
                  </a:solidFill>
                </a:endParaRPr>
              </a:p>
              <a:p>
                <a:pPr marL="0" indent="0">
                  <a:buNone/>
                </a:pPr>
                <a:endParaRPr lang="hu-HU" sz="900" dirty="0">
                  <a:solidFill>
                    <a:srgbClr val="C00000"/>
                  </a:solidFill>
                </a:endParaRPr>
              </a:p>
              <a:p>
                <a:pPr marL="0" indent="0">
                  <a:buNone/>
                </a:pPr>
                <a:r>
                  <a:rPr lang="hu-HU" dirty="0">
                    <a:solidFill>
                      <a:srgbClr val="C00000"/>
                    </a:solidFill>
                  </a:rPr>
                  <a:t>	</a:t>
                </a:r>
                <a:r>
                  <a:rPr lang="hu-HU" dirty="0" err="1">
                    <a:solidFill>
                      <a:srgbClr val="C00000"/>
                    </a:solidFill>
                  </a:rPr>
                  <a:t>Nucl</a:t>
                </a:r>
                <a:r>
                  <a:rPr lang="hu-HU" dirty="0">
                    <a:solidFill>
                      <a:srgbClr val="C00000"/>
                    </a:solidFill>
                  </a:rPr>
                  <a:t>. </a:t>
                </a:r>
                <a:r>
                  <a:rPr lang="hu-HU" dirty="0" err="1">
                    <a:solidFill>
                      <a:srgbClr val="C00000"/>
                    </a:solidFill>
                  </a:rPr>
                  <a:t>Phys</a:t>
                </a:r>
                <a:r>
                  <a:rPr lang="hu-HU" dirty="0">
                    <a:solidFill>
                      <a:srgbClr val="C00000"/>
                    </a:solidFill>
                  </a:rPr>
                  <a:t>. </a:t>
                </a:r>
                <a:r>
                  <a:rPr lang="hu-HU" b="1" dirty="0">
                    <a:solidFill>
                      <a:srgbClr val="C00000"/>
                    </a:solidFill>
                  </a:rPr>
                  <a:t>A624</a:t>
                </a:r>
                <a:r>
                  <a:rPr lang="hu-HU" dirty="0">
                    <a:solidFill>
                      <a:srgbClr val="C00000"/>
                    </a:solidFill>
                  </a:rPr>
                  <a:t> (1997) 349:  		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hu-HU" sz="28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hu-HU" sz="2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hu-HU" sz="2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r>
                          <a:rPr lang="hu-HU" sz="2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hu-HU" sz="280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anose="05050102010706020507" pitchFamily="18" charset="2"/>
                      </a:rPr>
                      <m:t></m:t>
                    </m:r>
                    <m:r>
                      <a:rPr lang="hu-HU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sSubSup>
                      <m:sSubSupPr>
                        <m:ctrlPr>
                          <a:rPr lang="hu-HU" sz="2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hu-HU" sz="2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hu-HU" sz="2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</m:sub>
                      <m:sup>
                        <m:r>
                          <a:rPr lang="hu-HU" sz="2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hu-HU" sz="2800" dirty="0">
                    <a:solidFill>
                      <a:srgbClr val="C00000"/>
                    </a:solidFill>
                  </a:rPr>
                  <a:t>+ </a:t>
                </a:r>
                <a:r>
                  <a:rPr lang="hu-HU" sz="2800" b="1" i="1" dirty="0">
                    <a:solidFill>
                      <a:srgbClr val="C00000"/>
                    </a:solidFill>
                  </a:rPr>
                  <a:t>0.64 fm</a:t>
                </a:r>
                <a:r>
                  <a:rPr lang="hu-HU" sz="2800" b="1" i="1" baseline="30000" dirty="0">
                    <a:solidFill>
                      <a:srgbClr val="C00000"/>
                    </a:solidFill>
                  </a:rPr>
                  <a:t>2</a:t>
                </a:r>
              </a:p>
              <a:p>
                <a:pPr marL="0" indent="0">
                  <a:buNone/>
                </a:pPr>
                <a:r>
                  <a:rPr lang="hu-HU" sz="900" dirty="0">
                    <a:solidFill>
                      <a:srgbClr val="0070C0"/>
                    </a:solidFill>
                  </a:rPr>
                  <a:t>	</a:t>
                </a:r>
              </a:p>
              <a:p>
                <a:pPr marL="0" indent="0">
                  <a:buNone/>
                </a:pPr>
                <a:r>
                  <a:rPr lang="hu-HU" dirty="0">
                    <a:solidFill>
                      <a:srgbClr val="0070C0"/>
                    </a:solidFill>
                  </a:rPr>
                  <a:t>	2000: 	&lt;r</a:t>
                </a:r>
                <a:r>
                  <a:rPr lang="hu-HU" baseline="30000" dirty="0">
                    <a:solidFill>
                      <a:srgbClr val="0070C0"/>
                    </a:solidFill>
                  </a:rPr>
                  <a:t>2</a:t>
                </a:r>
                <a:r>
                  <a:rPr lang="hu-HU" dirty="0">
                    <a:solidFill>
                      <a:srgbClr val="0070C0"/>
                    </a:solidFill>
                  </a:rPr>
                  <a:t>&gt;</a:t>
                </a:r>
                <a:r>
                  <a:rPr lang="hu-HU" baseline="30000" dirty="0">
                    <a:solidFill>
                      <a:srgbClr val="0070C0"/>
                    </a:solidFill>
                  </a:rPr>
                  <a:t>1/2</a:t>
                </a:r>
                <a:r>
                  <a:rPr lang="hu-HU" dirty="0">
                    <a:solidFill>
                      <a:srgbClr val="0070C0"/>
                    </a:solidFill>
                  </a:rPr>
                  <a:t> = 0.883 (14) </a:t>
                </a:r>
                <a:r>
                  <a:rPr lang="hu-HU" dirty="0" err="1">
                    <a:solidFill>
                      <a:srgbClr val="0070C0"/>
                    </a:solidFill>
                  </a:rPr>
                  <a:t>fm</a:t>
                </a:r>
                <a:r>
                  <a:rPr lang="hu-HU" dirty="0">
                    <a:solidFill>
                      <a:srgbClr val="0070C0"/>
                    </a:solidFill>
                  </a:rPr>
                  <a:t>.</a:t>
                </a:r>
                <a:endParaRPr lang="hu-HU" baseline="30000" dirty="0">
                  <a:solidFill>
                    <a:srgbClr val="0070C0"/>
                  </a:solidFill>
                </a:endParaRPr>
              </a:p>
              <a:p>
                <a:pPr marL="0" indent="0">
                  <a:buNone/>
                </a:pPr>
                <a:endParaRPr lang="hu-HU" sz="900" dirty="0">
                  <a:solidFill>
                    <a:srgbClr val="0070C0"/>
                  </a:solidFill>
                </a:endParaRPr>
              </a:p>
              <a:p>
                <a:pPr marL="0" indent="0">
                  <a:buNone/>
                </a:pPr>
                <a:r>
                  <a:rPr lang="hu-HU" dirty="0">
                    <a:solidFill>
                      <a:srgbClr val="0070C0"/>
                    </a:solidFill>
                  </a:rPr>
                  <a:t>	2010:	&lt;r</a:t>
                </a:r>
                <a:r>
                  <a:rPr lang="hu-HU" baseline="30000" dirty="0">
                    <a:solidFill>
                      <a:srgbClr val="0070C0"/>
                    </a:solidFill>
                  </a:rPr>
                  <a:t>2</a:t>
                </a:r>
                <a:r>
                  <a:rPr lang="hu-HU" dirty="0">
                    <a:solidFill>
                      <a:srgbClr val="0070C0"/>
                    </a:solidFill>
                  </a:rPr>
                  <a:t>&gt;</a:t>
                </a:r>
                <a:r>
                  <a:rPr lang="hu-HU" baseline="30000" dirty="0">
                    <a:solidFill>
                      <a:srgbClr val="0070C0"/>
                    </a:solidFill>
                  </a:rPr>
                  <a:t>1/2</a:t>
                </a:r>
                <a:r>
                  <a:rPr lang="hu-HU" dirty="0">
                    <a:solidFill>
                      <a:srgbClr val="0070C0"/>
                    </a:solidFill>
                  </a:rPr>
                  <a:t> = 0.84184 (67) </a:t>
                </a:r>
                <a:r>
                  <a:rPr lang="hu-HU" dirty="0" err="1">
                    <a:solidFill>
                      <a:srgbClr val="0070C0"/>
                    </a:solidFill>
                  </a:rPr>
                  <a:t>fm</a:t>
                </a:r>
                <a:r>
                  <a:rPr lang="hu-HU" dirty="0">
                    <a:solidFill>
                      <a:srgbClr val="0070C0"/>
                    </a:solidFill>
                  </a:rPr>
                  <a:t>.</a:t>
                </a:r>
                <a:endParaRPr lang="hu-HU" baseline="30000" dirty="0">
                  <a:solidFill>
                    <a:srgbClr val="0070C0"/>
                  </a:solidFill>
                </a:endParaRPr>
              </a:p>
              <a:p>
                <a:pPr marL="0" indent="0">
                  <a:buNone/>
                </a:pPr>
                <a:endParaRPr lang="hu-HU" sz="800" i="1" baseline="30000" dirty="0">
                  <a:solidFill>
                    <a:srgbClr val="C00000"/>
                  </a:solidFill>
                </a:endParaRPr>
              </a:p>
              <a:p>
                <a:pPr marL="0" indent="0">
                  <a:buNone/>
                </a:pPr>
                <a:r>
                  <a:rPr lang="hu-HU" i="1" dirty="0">
                    <a:solidFill>
                      <a:srgbClr val="C00000"/>
                    </a:solidFill>
                  </a:rPr>
                  <a:t>	</a:t>
                </a:r>
                <a:r>
                  <a:rPr lang="hu-HU" dirty="0" err="1">
                    <a:solidFill>
                      <a:srgbClr val="C00000"/>
                    </a:solidFill>
                  </a:rPr>
                  <a:t>Braz</a:t>
                </a:r>
                <a:r>
                  <a:rPr lang="hu-HU" dirty="0">
                    <a:solidFill>
                      <a:srgbClr val="C00000"/>
                    </a:solidFill>
                  </a:rPr>
                  <a:t>. </a:t>
                </a:r>
                <a:r>
                  <a:rPr lang="hu-HU" dirty="0" err="1">
                    <a:solidFill>
                      <a:srgbClr val="C00000"/>
                    </a:solidFill>
                  </a:rPr>
                  <a:t>Journ.Phys</a:t>
                </a:r>
                <a:r>
                  <a:rPr lang="hu-HU" i="1" dirty="0">
                    <a:solidFill>
                      <a:srgbClr val="C00000"/>
                    </a:solidFill>
                  </a:rPr>
                  <a:t>. </a:t>
                </a:r>
                <a:r>
                  <a:rPr lang="hu-HU" b="1" dirty="0">
                    <a:solidFill>
                      <a:srgbClr val="C00000"/>
                    </a:solidFill>
                  </a:rPr>
                  <a:t>54</a:t>
                </a:r>
                <a:r>
                  <a:rPr lang="hu-HU" i="1" dirty="0">
                    <a:solidFill>
                      <a:srgbClr val="C00000"/>
                    </a:solidFill>
                  </a:rPr>
                  <a:t> </a:t>
                </a:r>
                <a:r>
                  <a:rPr lang="hu-HU" dirty="0">
                    <a:solidFill>
                      <a:srgbClr val="C00000"/>
                    </a:solidFill>
                  </a:rPr>
                  <a:t>(2024) 105</a:t>
                </a:r>
                <a:r>
                  <a:rPr lang="hu-HU" i="1" dirty="0">
                    <a:solidFill>
                      <a:srgbClr val="C00000"/>
                    </a:solidFill>
                  </a:rPr>
                  <a:t>:		</a:t>
                </a:r>
                <a:r>
                  <a:rPr lang="hu-HU" dirty="0">
                    <a:solidFill>
                      <a:srgbClr val="C00000"/>
                    </a:solidFill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hu-HU" sz="28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hu-HU" sz="2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hu-HU" sz="2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r>
                          <a:rPr lang="hu-HU" sz="2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hu-HU" sz="280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anose="05050102010706020507" pitchFamily="18" charset="2"/>
                      </a:rPr>
                      <m:t></m:t>
                    </m:r>
                    <m:r>
                      <a:rPr lang="hu-HU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sSubSup>
                      <m:sSubSupPr>
                        <m:ctrlPr>
                          <a:rPr lang="hu-HU" sz="2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hu-HU" sz="2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hu-HU" sz="2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</m:sub>
                      <m:sup>
                        <m:r>
                          <a:rPr lang="hu-HU" sz="2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hu-HU" sz="2800" dirty="0">
                    <a:solidFill>
                      <a:srgbClr val="C00000"/>
                    </a:solidFill>
                  </a:rPr>
                  <a:t>+ </a:t>
                </a:r>
                <a:r>
                  <a:rPr lang="hu-HU" sz="2800" b="1" i="1" dirty="0">
                    <a:solidFill>
                      <a:srgbClr val="C00000"/>
                    </a:solidFill>
                  </a:rPr>
                  <a:t>0.64</a:t>
                </a:r>
                <a:r>
                  <a:rPr lang="hu-HU" sz="2800" i="1" dirty="0">
                    <a:solidFill>
                      <a:srgbClr val="C00000"/>
                    </a:solidFill>
                  </a:rPr>
                  <a:t>   </a:t>
                </a:r>
                <a:r>
                  <a:rPr lang="hu-HU" sz="2800" dirty="0">
                    <a:solidFill>
                      <a:srgbClr val="C00000"/>
                    </a:solidFill>
                  </a:rPr>
                  <a:t>(</a:t>
                </a:r>
                <a:r>
                  <a:rPr lang="hu-HU" sz="2800" dirty="0" err="1">
                    <a:solidFill>
                      <a:srgbClr val="C00000"/>
                    </a:solidFill>
                  </a:rPr>
                  <a:t>without</a:t>
                </a:r>
                <a:r>
                  <a:rPr lang="hu-HU" sz="2800" dirty="0">
                    <a:solidFill>
                      <a:srgbClr val="C00000"/>
                    </a:solidFill>
                  </a:rPr>
                  <a:t> unit!)</a:t>
                </a:r>
              </a:p>
              <a:p>
                <a:pPr marL="0" indent="0">
                  <a:buNone/>
                </a:pPr>
                <a:endParaRPr lang="hu-HU" sz="800" i="1" dirty="0">
                  <a:solidFill>
                    <a:srgbClr val="C00000"/>
                  </a:solidFill>
                </a:endParaRPr>
              </a:p>
              <a:p>
                <a:pPr marL="0" indent="0">
                  <a:buNone/>
                </a:pPr>
                <a:r>
                  <a:rPr lang="hu-HU" dirty="0">
                    <a:solidFill>
                      <a:srgbClr val="C00000"/>
                    </a:solidFill>
                  </a:rPr>
                  <a:t>	</a:t>
                </a:r>
                <a:r>
                  <a:rPr lang="hu-HU" dirty="0" err="1">
                    <a:solidFill>
                      <a:srgbClr val="C00000"/>
                    </a:solidFill>
                  </a:rPr>
                  <a:t>Phys</a:t>
                </a:r>
                <a:r>
                  <a:rPr lang="hu-HU" dirty="0">
                    <a:solidFill>
                      <a:srgbClr val="C00000"/>
                    </a:solidFill>
                  </a:rPr>
                  <a:t>. </a:t>
                </a:r>
                <a:r>
                  <a:rPr lang="hu-HU" dirty="0" err="1">
                    <a:solidFill>
                      <a:srgbClr val="C00000"/>
                    </a:solidFill>
                  </a:rPr>
                  <a:t>Rev</a:t>
                </a:r>
                <a:r>
                  <a:rPr lang="hu-HU" dirty="0">
                    <a:solidFill>
                      <a:srgbClr val="C00000"/>
                    </a:solidFill>
                  </a:rPr>
                  <a:t>. </a:t>
                </a:r>
                <a:r>
                  <a:rPr lang="hu-HU" b="1" dirty="0">
                    <a:solidFill>
                      <a:srgbClr val="C00000"/>
                    </a:solidFill>
                  </a:rPr>
                  <a:t>C109</a:t>
                </a:r>
                <a:r>
                  <a:rPr lang="hu-HU" dirty="0">
                    <a:solidFill>
                      <a:srgbClr val="C00000"/>
                    </a:solidFill>
                  </a:rPr>
                  <a:t> (2024) 054323:  	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hu-HU" sz="28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hu-HU" sz="2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hu-HU" sz="2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r>
                          <a:rPr lang="hu-HU" sz="2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hu-HU" sz="280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anose="05050102010706020507" pitchFamily="18" charset="2"/>
                      </a:rPr>
                      <m:t></m:t>
                    </m:r>
                    <m:r>
                      <a:rPr lang="hu-HU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sSubSup>
                      <m:sSubSupPr>
                        <m:ctrlPr>
                          <a:rPr lang="hu-HU" sz="2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hu-HU" sz="2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hu-HU" sz="2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</m:sub>
                      <m:sup>
                        <m:r>
                          <a:rPr lang="hu-HU" sz="2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hu-HU" sz="2800" dirty="0">
                    <a:solidFill>
                      <a:srgbClr val="C00000"/>
                    </a:solidFill>
                  </a:rPr>
                  <a:t>+ </a:t>
                </a:r>
                <a:r>
                  <a:rPr lang="hu-HU" sz="2800" b="1" dirty="0">
                    <a:solidFill>
                      <a:srgbClr val="C00000"/>
                    </a:solidFill>
                  </a:rPr>
                  <a:t>(</a:t>
                </a:r>
                <a:r>
                  <a:rPr lang="hu-HU" sz="2800" b="1" i="1" dirty="0">
                    <a:solidFill>
                      <a:srgbClr val="C00000"/>
                    </a:solidFill>
                  </a:rPr>
                  <a:t>0.8 </a:t>
                </a:r>
                <a:r>
                  <a:rPr lang="hu-HU" sz="2800" b="1" i="1" dirty="0" err="1">
                    <a:solidFill>
                      <a:srgbClr val="C00000"/>
                    </a:solidFill>
                  </a:rPr>
                  <a:t>fm</a:t>
                </a:r>
                <a:r>
                  <a:rPr lang="hu-HU" sz="2800" b="1" i="1" dirty="0">
                    <a:solidFill>
                      <a:srgbClr val="C00000"/>
                    </a:solidFill>
                  </a:rPr>
                  <a:t>)</a:t>
                </a:r>
                <a:r>
                  <a:rPr lang="hu-HU" sz="2800" b="1" i="1" baseline="30000" dirty="0">
                    <a:solidFill>
                      <a:srgbClr val="C00000"/>
                    </a:solidFill>
                  </a:rPr>
                  <a:t>2</a:t>
                </a:r>
                <a:endParaRPr lang="hu-HU" b="1" baseline="300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" name="Tartalom helye 2">
                <a:extLst>
                  <a:ext uri="{FF2B5EF4-FFF2-40B4-BE49-F238E27FC236}">
                    <a16:creationId xmlns:a16="http://schemas.microsoft.com/office/drawing/2014/main" id="{B5D54BB8-DEC0-DD0C-CA66-030A89EA761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93388" y="291829"/>
                <a:ext cx="11324617" cy="6274341"/>
              </a:xfrm>
              <a:blipFill>
                <a:blip r:embed="rId2"/>
                <a:stretch>
                  <a:fillRect t="-2138"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0664608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A632E6C-EB81-2E15-4F60-A193127953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553" y="987695"/>
            <a:ext cx="10515600" cy="2222432"/>
          </a:xfrm>
        </p:spPr>
        <p:txBody>
          <a:bodyPr>
            <a:noAutofit/>
          </a:bodyPr>
          <a:lstStyle/>
          <a:p>
            <a:pPr algn="ctr"/>
            <a:r>
              <a:rPr lang="hu-HU" sz="9600" dirty="0">
                <a:solidFill>
                  <a:srgbClr val="00B050"/>
                </a:solidFill>
              </a:rPr>
              <a:t>Future?</a:t>
            </a:r>
          </a:p>
        </p:txBody>
      </p:sp>
    </p:spTree>
    <p:extLst>
      <p:ext uri="{BB962C8B-B14F-4D97-AF65-F5344CB8AC3E}">
        <p14:creationId xmlns:p14="http://schemas.microsoft.com/office/powerpoint/2010/main" val="46253784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F56376E-1C4C-24AA-C39E-50CE30B493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90" y="304800"/>
            <a:ext cx="6995809" cy="868362"/>
          </a:xfrm>
        </p:spPr>
        <p:txBody>
          <a:bodyPr/>
          <a:lstStyle/>
          <a:p>
            <a:r>
              <a:rPr lang="hu-HU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Weak</a:t>
            </a:r>
            <a:r>
              <a:rPr lang="hu-HU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hu-HU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strong</a:t>
            </a:r>
            <a:endParaRPr lang="hu-HU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Kép 4" descr="A képen emlős, medve, kültéri, Barna medve látható&#10;&#10;Automatikusan generált leírás">
            <a:extLst>
              <a:ext uri="{FF2B5EF4-FFF2-40B4-BE49-F238E27FC236}">
                <a16:creationId xmlns:a16="http://schemas.microsoft.com/office/drawing/2014/main" id="{52C009B5-DE64-2876-D05C-6C0F3C363C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582" t="7760" b="6878"/>
          <a:stretch/>
        </p:blipFill>
        <p:spPr bwMode="auto">
          <a:xfrm>
            <a:off x="1539289" y="1467254"/>
            <a:ext cx="8742794" cy="493354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3195975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>
            <a:extLst>
              <a:ext uri="{FF2B5EF4-FFF2-40B4-BE49-F238E27FC236}">
                <a16:creationId xmlns:a16="http://schemas.microsoft.com/office/drawing/2014/main" id="{D4996A71-7A7C-07A0-1DD8-025A4F1AA96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931" t="16596" r="22527" b="7093"/>
          <a:stretch/>
        </p:blipFill>
        <p:spPr>
          <a:xfrm>
            <a:off x="3507802" y="413824"/>
            <a:ext cx="8112869" cy="5233481"/>
          </a:xfrm>
          <a:prstGeom prst="rect">
            <a:avLst/>
          </a:prstGeom>
        </p:spPr>
      </p:pic>
      <p:sp>
        <p:nvSpPr>
          <p:cNvPr id="7" name="Szövegdoboz 6">
            <a:extLst>
              <a:ext uri="{FF2B5EF4-FFF2-40B4-BE49-F238E27FC236}">
                <a16:creationId xmlns:a16="http://schemas.microsoft.com/office/drawing/2014/main" id="{7EF5E961-5505-F992-F5ED-7DE030C94ABF}"/>
              </a:ext>
            </a:extLst>
          </p:cNvPr>
          <p:cNvSpPr txBox="1"/>
          <p:nvPr/>
        </p:nvSpPr>
        <p:spPr>
          <a:xfrm>
            <a:off x="571329" y="877607"/>
            <a:ext cx="2742218" cy="4585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u-HU" sz="1800" dirty="0">
                <a:solidFill>
                  <a:srgbClr val="C00000"/>
                </a:solidFill>
                <a:sym typeface="Symbol" panose="05050102010706020507" pitchFamily="18" charset="2"/>
              </a:rPr>
              <a:t>       </a:t>
            </a:r>
            <a:r>
              <a:rPr lang="hu-HU" sz="3600" dirty="0">
                <a:solidFill>
                  <a:srgbClr val="C00000"/>
                </a:solidFill>
                <a:sym typeface="Symbol" panose="05050102010706020507" pitchFamily="18" charset="2"/>
              </a:rPr>
              <a:t>N = 82: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hu-HU" sz="800" dirty="0">
              <a:solidFill>
                <a:srgbClr val="C00000"/>
              </a:solidFill>
              <a:sym typeface="Symbol" panose="05050102010706020507" pitchFamily="18" charset="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hu-HU" sz="800" dirty="0">
              <a:solidFill>
                <a:srgbClr val="C00000"/>
              </a:solidFill>
              <a:sym typeface="Symbol" panose="05050102010706020507" pitchFamily="18" charset="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u-HU" sz="3600" dirty="0">
                <a:solidFill>
                  <a:srgbClr val="C00000"/>
                </a:solidFill>
                <a:sym typeface="Symbol" panose="05050102010706020507" pitchFamily="18" charset="2"/>
              </a:rPr>
              <a:t>Shell </a:t>
            </a:r>
            <a:r>
              <a:rPr lang="hu-HU" sz="3600" dirty="0" err="1">
                <a:solidFill>
                  <a:srgbClr val="C00000"/>
                </a:solidFill>
                <a:sym typeface="Symbol" panose="05050102010706020507" pitchFamily="18" charset="2"/>
              </a:rPr>
              <a:t>effect</a:t>
            </a:r>
            <a:r>
              <a:rPr lang="hu-HU" sz="3600" dirty="0">
                <a:solidFill>
                  <a:srgbClr val="C00000"/>
                </a:solidFill>
                <a:sym typeface="Symbol" panose="05050102010706020507" pitchFamily="18" charset="2"/>
              </a:rPr>
              <a:t>!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hu-HU" sz="3600" dirty="0">
              <a:solidFill>
                <a:srgbClr val="C00000"/>
              </a:solidFill>
              <a:sym typeface="Symbol" panose="05050102010706020507" pitchFamily="18" charset="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hu-HU" sz="3600" dirty="0">
              <a:solidFill>
                <a:srgbClr val="C00000"/>
              </a:solidFill>
              <a:sym typeface="Symbol" panose="05050102010706020507" pitchFamily="18" charset="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u-HU" sz="3600" dirty="0">
                <a:solidFill>
                  <a:srgbClr val="C00000"/>
                </a:solidFill>
                <a:sym typeface="Symbol" panose="05050102010706020507" pitchFamily="18" charset="2"/>
              </a:rPr>
              <a:t>    N  90: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hu-HU" sz="800" dirty="0">
              <a:solidFill>
                <a:srgbClr val="C00000"/>
              </a:solidFill>
              <a:sym typeface="Symbol" panose="05050102010706020507" pitchFamily="18" charset="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hu-HU" sz="800" dirty="0">
              <a:solidFill>
                <a:srgbClr val="C00000"/>
              </a:solidFill>
              <a:sym typeface="Symbol" panose="05050102010706020507" pitchFamily="18" charset="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u-HU" sz="3600" dirty="0" err="1">
                <a:solidFill>
                  <a:srgbClr val="C00000"/>
                </a:solidFill>
                <a:sym typeface="Symbol" panose="05050102010706020507" pitchFamily="18" charset="2"/>
              </a:rPr>
              <a:t>Deformation</a:t>
            </a:r>
            <a:r>
              <a:rPr lang="hu-HU" sz="3600" dirty="0">
                <a:solidFill>
                  <a:srgbClr val="C00000"/>
                </a:solidFill>
                <a:sym typeface="Symbol" panose="05050102010706020507" pitchFamily="18" charset="2"/>
              </a:rPr>
              <a:t>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hu-HU" sz="800" dirty="0">
              <a:solidFill>
                <a:srgbClr val="C00000"/>
              </a:solidFill>
              <a:sym typeface="Symbol" panose="05050102010706020507" pitchFamily="18" charset="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u-HU" sz="3600" dirty="0" err="1">
                <a:solidFill>
                  <a:srgbClr val="C00000"/>
                </a:solidFill>
                <a:sym typeface="Symbol" panose="05050102010706020507" pitchFamily="18" charset="2"/>
              </a:rPr>
              <a:t>effect</a:t>
            </a:r>
            <a:r>
              <a:rPr lang="hu-HU" sz="3600" dirty="0">
                <a:solidFill>
                  <a:srgbClr val="C00000"/>
                </a:solidFill>
                <a:sym typeface="Symbol" panose="05050102010706020507" pitchFamily="18" charset="2"/>
              </a:rPr>
              <a:t>!</a:t>
            </a: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8143659B-5114-9B07-2449-C81FC3E7BE4C}"/>
              </a:ext>
            </a:extLst>
          </p:cNvPr>
          <p:cNvSpPr txBox="1"/>
          <p:nvPr/>
        </p:nvSpPr>
        <p:spPr>
          <a:xfrm>
            <a:off x="486383" y="6072771"/>
            <a:ext cx="1149809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hu-HU" sz="3200" b="1" dirty="0" err="1"/>
              <a:t>a</a:t>
            </a:r>
            <a:r>
              <a:rPr lang="hu-HU" sz="3200" b="1" baseline="-25000" dirty="0" err="1"/>
              <a:t>Z</a:t>
            </a:r>
            <a:r>
              <a:rPr lang="hu-HU" sz="3200" dirty="0"/>
              <a:t>: </a:t>
            </a:r>
            <a:r>
              <a:rPr lang="hu-HU" sz="3200" dirty="0" err="1"/>
              <a:t>slope</a:t>
            </a:r>
            <a:r>
              <a:rPr lang="hu-HU" sz="3200" dirty="0"/>
              <a:t> of the </a:t>
            </a:r>
            <a:r>
              <a:rPr lang="hu-HU" sz="3200" dirty="0" err="1"/>
              <a:t>lines</a:t>
            </a:r>
            <a:r>
              <a:rPr lang="hu-HU" sz="3200" dirty="0"/>
              <a:t> </a:t>
            </a:r>
            <a:r>
              <a:rPr lang="hu-HU" sz="3200" dirty="0" err="1"/>
              <a:t>for</a:t>
            </a:r>
            <a:r>
              <a:rPr lang="hu-HU" sz="3200" dirty="0"/>
              <a:t> the </a:t>
            </a:r>
            <a:r>
              <a:rPr lang="hu-HU" sz="3200" dirty="0" err="1"/>
              <a:t>element</a:t>
            </a:r>
            <a:r>
              <a:rPr lang="hu-HU" sz="3200" dirty="0"/>
              <a:t>.   </a:t>
            </a:r>
            <a:r>
              <a:rPr lang="hu-HU" sz="3200" b="1" dirty="0"/>
              <a:t>A</a:t>
            </a:r>
            <a:r>
              <a:rPr lang="hu-HU" sz="3200" b="1" baseline="-25000" dirty="0"/>
              <a:t>Z</a:t>
            </a:r>
            <a:r>
              <a:rPr lang="hu-HU" sz="3200" dirty="0"/>
              <a:t>:  </a:t>
            </a:r>
            <a:r>
              <a:rPr lang="hu-HU" sz="3200" dirty="0" err="1"/>
              <a:t>Average</a:t>
            </a:r>
            <a:r>
              <a:rPr lang="hu-HU" sz="3200" dirty="0"/>
              <a:t> </a:t>
            </a:r>
            <a:r>
              <a:rPr lang="hu-HU" sz="3200" dirty="0" err="1"/>
              <a:t>mass</a:t>
            </a:r>
            <a:r>
              <a:rPr lang="hu-HU" sz="3200" dirty="0"/>
              <a:t> </a:t>
            </a:r>
            <a:r>
              <a:rPr lang="hu-HU" sz="3200" dirty="0" err="1"/>
              <a:t>number</a:t>
            </a:r>
            <a:endParaRPr lang="hu-HU" sz="3200" dirty="0"/>
          </a:p>
        </p:txBody>
      </p:sp>
    </p:spTree>
    <p:extLst>
      <p:ext uri="{BB962C8B-B14F-4D97-AF65-F5344CB8AC3E}">
        <p14:creationId xmlns:p14="http://schemas.microsoft.com/office/powerpoint/2010/main" val="304091064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>
            <a:extLst>
              <a:ext uri="{FF2B5EF4-FFF2-40B4-BE49-F238E27FC236}">
                <a16:creationId xmlns:a16="http://schemas.microsoft.com/office/drawing/2014/main" id="{B50C4613-7CE2-4A88-F2D3-CB21D30988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31523" y="457200"/>
            <a:ext cx="8631677" cy="5661498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hu-HU" dirty="0">
                <a:cs typeface="Calibri" panose="020F0502020204030204" pitchFamily="34" charset="0"/>
              </a:rPr>
              <a:t>    </a:t>
            </a:r>
            <a:r>
              <a:rPr lang="hu-HU" sz="3600" u="sng" dirty="0" err="1">
                <a:solidFill>
                  <a:srgbClr val="0070C0"/>
                </a:solidFill>
                <a:cs typeface="Calibri" panose="020F0502020204030204" pitchFamily="34" charset="0"/>
              </a:rPr>
              <a:t>Nucleus</a:t>
            </a:r>
            <a:r>
              <a:rPr lang="hu-HU" sz="3600" u="sng" dirty="0">
                <a:solidFill>
                  <a:srgbClr val="0070C0"/>
                </a:solidFill>
                <a:cs typeface="Calibri" panose="020F0502020204030204" pitchFamily="34" charset="0"/>
              </a:rPr>
              <a:t> = </a:t>
            </a:r>
            <a:r>
              <a:rPr lang="hu-HU" sz="3600" u="sng" dirty="0" err="1">
                <a:solidFill>
                  <a:srgbClr val="0070C0"/>
                </a:solidFill>
                <a:cs typeface="Calibri" panose="020F0502020204030204" pitchFamily="34" charset="0"/>
              </a:rPr>
              <a:t>protons</a:t>
            </a:r>
            <a:r>
              <a:rPr lang="hu-HU" sz="3600" u="sng" dirty="0">
                <a:solidFill>
                  <a:srgbClr val="0070C0"/>
                </a:solidFill>
                <a:cs typeface="Calibri" panose="020F0502020204030204" pitchFamily="34" charset="0"/>
              </a:rPr>
              <a:t> </a:t>
            </a:r>
            <a:r>
              <a:rPr lang="hu-HU" sz="3600" u="sng" dirty="0">
                <a:cs typeface="Calibri" panose="020F0502020204030204" pitchFamily="34" charset="0"/>
              </a:rPr>
              <a:t>+</a:t>
            </a:r>
            <a:r>
              <a:rPr lang="hu-HU" sz="3600" u="sng" dirty="0">
                <a:solidFill>
                  <a:srgbClr val="0070C0"/>
                </a:solidFill>
                <a:cs typeface="Calibri" panose="020F0502020204030204" pitchFamily="34" charset="0"/>
              </a:rPr>
              <a:t> </a:t>
            </a:r>
            <a:r>
              <a:rPr lang="hu-HU" sz="3600" u="sng" dirty="0" err="1">
                <a:solidFill>
                  <a:srgbClr val="00B050"/>
                </a:solidFill>
                <a:cs typeface="Calibri" panose="020F0502020204030204" pitchFamily="34" charset="0"/>
              </a:rPr>
              <a:t>neutrons</a:t>
            </a:r>
            <a:endParaRPr lang="hu-HU" sz="3600" u="sng" dirty="0">
              <a:solidFill>
                <a:srgbClr val="00B050"/>
              </a:solidFill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hu-HU" sz="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>
              <a:buNone/>
            </a:pPr>
            <a:endParaRPr lang="hu-HU" sz="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hu-HU" sz="36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Electric</a:t>
            </a:r>
            <a:r>
              <a:rPr lang="hu-HU" sz="36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36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charge</a:t>
            </a:r>
            <a:r>
              <a:rPr lang="hu-HU" sz="36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= </a:t>
            </a:r>
            <a:r>
              <a:rPr lang="hu-HU" sz="3600" dirty="0">
                <a:solidFill>
                  <a:srgbClr val="C00000"/>
                </a:solidFill>
                <a:cs typeface="Calibri" panose="020F0502020204030204" pitchFamily="34" charset="0"/>
              </a:rPr>
              <a:t>1            = 0</a:t>
            </a:r>
          </a:p>
          <a:p>
            <a:pPr marL="0" indent="0">
              <a:spcBef>
                <a:spcPts val="0"/>
              </a:spcBef>
              <a:buNone/>
            </a:pPr>
            <a:endParaRPr lang="hu-HU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hu-HU" sz="36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36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Weak</a:t>
            </a:r>
            <a:r>
              <a:rPr lang="hu-HU" sz="36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36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charge</a:t>
            </a:r>
            <a:r>
              <a:rPr lang="hu-HU" sz="36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</a:t>
            </a:r>
            <a:r>
              <a:rPr lang="hu-HU" sz="3600" dirty="0">
                <a:solidFill>
                  <a:srgbClr val="00B050"/>
                </a:solidFill>
                <a:cs typeface="Calibri" panose="020F0502020204030204" pitchFamily="34" charset="0"/>
                <a:sym typeface="Symbol" panose="05050102010706020507" pitchFamily="18" charset="2"/>
              </a:rPr>
              <a:t> 0             1 </a:t>
            </a:r>
          </a:p>
          <a:p>
            <a:pPr marL="0" indent="0">
              <a:spcBef>
                <a:spcPts val="0"/>
              </a:spcBef>
              <a:buNone/>
            </a:pPr>
            <a:endParaRPr lang="hu-HU" sz="800" dirty="0">
              <a:solidFill>
                <a:srgbClr val="00B050"/>
              </a:solidFill>
              <a:cs typeface="Calibri" panose="020F0502020204030204" pitchFamily="34" charset="0"/>
              <a:sym typeface="Symbol" panose="05050102010706020507" pitchFamily="18" charset="2"/>
            </a:endParaRPr>
          </a:p>
          <a:p>
            <a:pPr marL="0" indent="0">
              <a:spcBef>
                <a:spcPts val="0"/>
              </a:spcBef>
              <a:buNone/>
            </a:pPr>
            <a:endParaRPr lang="hu-HU" sz="800" dirty="0">
              <a:solidFill>
                <a:srgbClr val="00B050"/>
              </a:solidFill>
              <a:cs typeface="Calibri" panose="020F0502020204030204" pitchFamily="34" charset="0"/>
              <a:sym typeface="Symbol" panose="05050102010706020507" pitchFamily="18" charset="2"/>
            </a:endParaRPr>
          </a:p>
          <a:p>
            <a:pPr marL="0" indent="0">
              <a:spcBef>
                <a:spcPts val="0"/>
              </a:spcBef>
              <a:buNone/>
            </a:pPr>
            <a:endParaRPr lang="hu-HU" sz="800" dirty="0">
              <a:solidFill>
                <a:srgbClr val="00B050"/>
              </a:solidFill>
              <a:cs typeface="Calibri" panose="020F0502020204030204" pitchFamily="34" charset="0"/>
              <a:sym typeface="Symbol" panose="05050102010706020507" pitchFamily="18" charset="2"/>
            </a:endParaRPr>
          </a:p>
          <a:p>
            <a:pPr marL="0" indent="0">
              <a:spcBef>
                <a:spcPts val="0"/>
              </a:spcBef>
              <a:buNone/>
            </a:pPr>
            <a:endParaRPr lang="hu-HU" sz="800" dirty="0">
              <a:solidFill>
                <a:srgbClr val="00B050"/>
              </a:solidFill>
              <a:cs typeface="Calibri" panose="020F0502020204030204" pitchFamily="34" charset="0"/>
              <a:sym typeface="Symbol" panose="05050102010706020507" pitchFamily="18" charset="2"/>
            </a:endParaRPr>
          </a:p>
          <a:p>
            <a:pPr marL="0" indent="0">
              <a:spcBef>
                <a:spcPts val="0"/>
              </a:spcBef>
              <a:buNone/>
            </a:pPr>
            <a:endParaRPr lang="hu-HU" sz="800" dirty="0">
              <a:solidFill>
                <a:srgbClr val="00B050"/>
              </a:solidFill>
              <a:cs typeface="Calibri" panose="020F0502020204030204" pitchFamily="34" charset="0"/>
              <a:sym typeface="Symbol" panose="05050102010706020507" pitchFamily="18" charset="2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hu-HU" sz="3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Beta-decay</a:t>
            </a:r>
            <a:r>
              <a:rPr lang="hu-HU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hu-HU" sz="3200" i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Fermi</a:t>
            </a:r>
            <a:r>
              <a:rPr lang="hu-HU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hu-HU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  „</a:t>
            </a:r>
            <a:r>
              <a:rPr lang="hu-HU" sz="3200" i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weak</a:t>
            </a:r>
            <a:r>
              <a:rPr lang="hu-HU" sz="3200" i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</a:t>
            </a:r>
            <a:r>
              <a:rPr lang="hu-HU" sz="3200" i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interaction</a:t>
            </a:r>
            <a:r>
              <a:rPr lang="hu-HU" sz="3200" i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”</a:t>
            </a:r>
            <a:r>
              <a:rPr lang="hu-HU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!</a:t>
            </a:r>
            <a:endParaRPr lang="hu-HU" sz="3200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hu-HU" sz="800" dirty="0">
              <a:solidFill>
                <a:srgbClr val="00B050"/>
              </a:solidFill>
              <a:cs typeface="Calibri" panose="020F0502020204030204" pitchFamily="34" charset="0"/>
              <a:sym typeface="Symbol" panose="05050102010706020507" pitchFamily="18" charset="2"/>
            </a:endParaRPr>
          </a:p>
          <a:p>
            <a:pPr marL="0" indent="0">
              <a:spcBef>
                <a:spcPts val="0"/>
              </a:spcBef>
              <a:buNone/>
            </a:pPr>
            <a:endParaRPr lang="hu-HU" sz="800" dirty="0">
              <a:solidFill>
                <a:srgbClr val="00B050"/>
              </a:solidFill>
              <a:cs typeface="Calibri" panose="020F0502020204030204" pitchFamily="34" charset="0"/>
              <a:sym typeface="Symbol" panose="05050102010706020507" pitchFamily="18" charset="2"/>
            </a:endParaRPr>
          </a:p>
          <a:p>
            <a:pPr marL="0" indent="0">
              <a:spcBef>
                <a:spcPts val="0"/>
              </a:spcBef>
              <a:buNone/>
            </a:pPr>
            <a:endParaRPr lang="hu-HU" sz="800" dirty="0">
              <a:solidFill>
                <a:srgbClr val="00B050"/>
              </a:solidFill>
              <a:cs typeface="Calibri" panose="020F0502020204030204" pitchFamily="34" charset="0"/>
              <a:sym typeface="Symbol" panose="05050102010706020507" pitchFamily="18" charset="2"/>
            </a:endParaRPr>
          </a:p>
          <a:p>
            <a:pPr marL="0" indent="0">
              <a:spcBef>
                <a:spcPts val="0"/>
              </a:spcBef>
              <a:buNone/>
            </a:pPr>
            <a:endParaRPr lang="hu-HU" sz="800" dirty="0">
              <a:solidFill>
                <a:srgbClr val="00B050"/>
              </a:solidFill>
              <a:cs typeface="Calibri" panose="020F0502020204030204" pitchFamily="34" charset="0"/>
              <a:sym typeface="Symbol" panose="05050102010706020507" pitchFamily="18" charset="2"/>
            </a:endParaRPr>
          </a:p>
          <a:p>
            <a:pPr marL="0" indent="0">
              <a:spcBef>
                <a:spcPts val="0"/>
              </a:spcBef>
              <a:buNone/>
            </a:pPr>
            <a:endParaRPr lang="hu-HU" sz="800" dirty="0">
              <a:solidFill>
                <a:srgbClr val="00B050"/>
              </a:solidFill>
              <a:cs typeface="Calibri" panose="020F0502020204030204" pitchFamily="34" charset="0"/>
              <a:sym typeface="Symbol" panose="05050102010706020507" pitchFamily="18" charset="2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hu-HU" sz="3200" dirty="0" err="1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Electrons</a:t>
            </a:r>
            <a:r>
              <a:rPr lang="hu-HU" sz="320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</a:t>
            </a:r>
            <a:r>
              <a:rPr lang="hu-HU" sz="3200" dirty="0" err="1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have</a:t>
            </a:r>
            <a:r>
              <a:rPr lang="hu-HU" sz="320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 </a:t>
            </a:r>
            <a:r>
              <a:rPr lang="hu-HU" sz="3200" u="sng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electric</a:t>
            </a:r>
            <a:r>
              <a:rPr lang="hu-HU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 </a:t>
            </a:r>
            <a:r>
              <a:rPr lang="hu-HU" sz="320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and</a:t>
            </a:r>
            <a:r>
              <a:rPr lang="hu-HU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 </a:t>
            </a:r>
            <a:r>
              <a:rPr lang="hu-HU" sz="3200" u="sng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weak</a:t>
            </a:r>
            <a:r>
              <a:rPr lang="hu-HU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 </a:t>
            </a:r>
            <a:r>
              <a:rPr lang="hu-HU" sz="3200" dirty="0" err="1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charges</a:t>
            </a:r>
            <a:r>
              <a:rPr lang="hu-HU" sz="320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.</a:t>
            </a:r>
            <a:endParaRPr lang="hu-HU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hu-HU" sz="800" dirty="0">
              <a:solidFill>
                <a:srgbClr val="00B050"/>
              </a:solidFill>
              <a:cs typeface="Calibri" panose="020F0502020204030204" pitchFamily="34" charset="0"/>
              <a:sym typeface="Symbol" panose="05050102010706020507" pitchFamily="18" charset="2"/>
            </a:endParaRPr>
          </a:p>
          <a:p>
            <a:pPr marL="0" indent="0">
              <a:spcBef>
                <a:spcPts val="0"/>
              </a:spcBef>
              <a:buNone/>
            </a:pPr>
            <a:endParaRPr lang="hu-HU" sz="800" dirty="0">
              <a:solidFill>
                <a:srgbClr val="00B050"/>
              </a:solidFill>
              <a:cs typeface="Calibri" panose="020F0502020204030204" pitchFamily="34" charset="0"/>
              <a:sym typeface="Symbol" panose="05050102010706020507" pitchFamily="18" charset="2"/>
            </a:endParaRPr>
          </a:p>
          <a:p>
            <a:pPr marL="0" indent="0">
              <a:spcBef>
                <a:spcPts val="0"/>
              </a:spcBef>
              <a:buNone/>
            </a:pPr>
            <a:endParaRPr lang="hu-HU" sz="800" dirty="0">
              <a:solidFill>
                <a:srgbClr val="00B050"/>
              </a:solidFill>
              <a:cs typeface="Calibri" panose="020F0502020204030204" pitchFamily="34" charset="0"/>
              <a:sym typeface="Symbol" panose="05050102010706020507" pitchFamily="18" charset="2"/>
            </a:endParaRPr>
          </a:p>
          <a:p>
            <a:pPr marL="0" indent="0">
              <a:spcBef>
                <a:spcPts val="0"/>
              </a:spcBef>
              <a:buNone/>
            </a:pPr>
            <a:endParaRPr lang="hu-HU" sz="800" dirty="0">
              <a:solidFill>
                <a:srgbClr val="00B050"/>
              </a:solidFill>
              <a:cs typeface="Calibri" panose="020F0502020204030204" pitchFamily="34" charset="0"/>
              <a:sym typeface="Symbol" panose="05050102010706020507" pitchFamily="18" charset="2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hu-HU" sz="3600" dirty="0">
                <a:solidFill>
                  <a:srgbClr val="00B050"/>
                </a:solidFill>
                <a:cs typeface="Calibri" panose="020F0502020204030204" pitchFamily="34" charset="0"/>
                <a:sym typeface="Symbol" panose="05050102010706020507" pitchFamily="18" charset="2"/>
              </a:rPr>
              <a:t>	</a:t>
            </a:r>
            <a:r>
              <a:rPr lang="hu-HU" sz="3200" dirty="0">
                <a:solidFill>
                  <a:srgbClr val="00B050"/>
                </a:solidFill>
                <a:cs typeface="Calibri" panose="020F0502020204030204" pitchFamily="34" charset="0"/>
                <a:sym typeface="Symbol" panose="05050102010706020507" pitchFamily="18" charset="2"/>
              </a:rPr>
              <a:t>  </a:t>
            </a:r>
            <a:r>
              <a:rPr lang="hu-HU" sz="3200" i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neutron-</a:t>
            </a:r>
            <a:r>
              <a:rPr lang="hu-HU" sz="3200" i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distribution</a:t>
            </a:r>
            <a:r>
              <a:rPr lang="hu-HU" sz="3200" i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</a:t>
            </a:r>
            <a:r>
              <a:rPr lang="hu-HU" sz="3200" i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determination</a:t>
            </a:r>
            <a:r>
              <a:rPr lang="hu-HU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01981357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>
            <a:extLst>
              <a:ext uri="{FF2B5EF4-FFF2-40B4-BE49-F238E27FC236}">
                <a16:creationId xmlns:a16="http://schemas.microsoft.com/office/drawing/2014/main" id="{B50C4613-7CE2-4A88-F2D3-CB21D30988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8756" y="304800"/>
            <a:ext cx="10087583" cy="6248400"/>
          </a:xfrm>
        </p:spPr>
        <p:txBody>
          <a:bodyPr/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hu-HU" dirty="0">
                <a:cs typeface="Calibri" panose="020F0502020204030204" pitchFamily="34" charset="0"/>
              </a:rPr>
              <a:t> </a:t>
            </a:r>
            <a:r>
              <a:rPr lang="hu-HU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Two</a:t>
            </a:r>
            <a:r>
              <a:rPr lang="hu-HU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simultaneous</a:t>
            </a:r>
            <a:r>
              <a:rPr lang="hu-HU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interactions</a:t>
            </a:r>
            <a:r>
              <a:rPr lang="hu-HU" sz="3200" dirty="0">
                <a:latin typeface="Calibri" panose="020F0502020204030204" pitchFamily="34" charset="0"/>
                <a:cs typeface="Calibri" panose="020F0502020204030204" pitchFamily="34" charset="0"/>
              </a:rPr>
              <a:t>. 	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hu-HU" sz="320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hu-HU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How</a:t>
            </a:r>
            <a:r>
              <a:rPr lang="hu-HU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hu-HU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separate</a:t>
            </a:r>
            <a:r>
              <a:rPr lang="hu-HU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them</a:t>
            </a:r>
            <a:r>
              <a:rPr lang="hu-HU" sz="3200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  <a:p>
            <a:pPr marL="0" indent="0">
              <a:buNone/>
            </a:pPr>
            <a:endParaRPr lang="hu-HU" sz="8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hu-HU" sz="8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hu-HU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hu-HU" sz="3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weak</a:t>
            </a:r>
            <a:r>
              <a:rPr lang="hu-HU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3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interaction</a:t>
            </a:r>
            <a:r>
              <a:rPr lang="hu-HU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3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scatters</a:t>
            </a:r>
            <a:endParaRPr lang="hu-HU" sz="3200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hu-HU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hu-HU" sz="3200" u="sng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electrons</a:t>
            </a:r>
            <a:r>
              <a:rPr lang="hu-HU" sz="3200" u="sng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of </a:t>
            </a:r>
            <a:r>
              <a:rPr lang="hu-HU" sz="3200" u="sng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different</a:t>
            </a:r>
            <a:r>
              <a:rPr lang="hu-HU" sz="3200" u="sng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3200" u="sng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polarization</a:t>
            </a:r>
            <a:r>
              <a:rPr lang="hu-HU" sz="3200" u="sng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3200" u="sng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differently</a:t>
            </a:r>
            <a:r>
              <a:rPr lang="hu-HU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  <a:p>
            <a:pPr marL="0" indent="0">
              <a:buNone/>
            </a:pPr>
            <a:endParaRPr lang="hu-HU" sz="800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hu-HU" sz="800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hu-HU" sz="800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hu-HU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hu-HU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electromagnetic</a:t>
            </a:r>
            <a:r>
              <a:rPr lang="hu-HU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interaction</a:t>
            </a:r>
            <a:r>
              <a:rPr lang="hu-HU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does</a:t>
            </a:r>
            <a:r>
              <a:rPr lang="hu-HU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</a:t>
            </a:r>
            <a:endParaRPr lang="hu-HU" sz="32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hu-HU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hu-HU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make</a:t>
            </a:r>
            <a:r>
              <a:rPr lang="hu-HU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difference</a:t>
            </a:r>
            <a:r>
              <a:rPr lang="hu-HU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hu-HU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polarization</a:t>
            </a:r>
            <a:r>
              <a:rPr lang="hu-HU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indent="0">
              <a:buNone/>
            </a:pPr>
            <a:endParaRPr lang="hu-HU" sz="800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hu-HU" sz="800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  <a:sym typeface="Symbol" panose="05050102010706020507" pitchFamily="18" charset="2"/>
            </a:endParaRPr>
          </a:p>
          <a:p>
            <a:pPr marL="0" indent="0">
              <a:buNone/>
            </a:pPr>
            <a:r>
              <a:rPr lang="hu-HU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    </a:t>
            </a:r>
            <a:r>
              <a:rPr lang="hu-HU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 </a:t>
            </a:r>
            <a:r>
              <a:rPr lang="hu-HU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Scattering</a:t>
            </a:r>
            <a:r>
              <a:rPr lang="hu-HU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of </a:t>
            </a:r>
            <a:r>
              <a:rPr lang="hu-HU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polarized</a:t>
            </a:r>
            <a:r>
              <a:rPr lang="hu-HU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</a:t>
            </a:r>
            <a:r>
              <a:rPr lang="hu-HU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electrons</a:t>
            </a:r>
            <a:r>
              <a:rPr lang="hu-HU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!</a:t>
            </a:r>
            <a:endParaRPr lang="hu-HU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  <a:sym typeface="Symbol" panose="05050102010706020507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71170353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>
            <a:extLst>
              <a:ext uri="{FF2B5EF4-FFF2-40B4-BE49-F238E27FC236}">
                <a16:creationId xmlns:a16="http://schemas.microsoft.com/office/drawing/2014/main" id="{DBF802F7-15DD-B3C4-9869-072008296C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133599" y="685800"/>
            <a:ext cx="8284723" cy="55626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hu-HU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Laser</a:t>
            </a:r>
            <a:r>
              <a:rPr lang="hu-HU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beam</a:t>
            </a:r>
            <a:r>
              <a:rPr lang="hu-HU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of </a:t>
            </a:r>
            <a:r>
              <a:rPr lang="hu-HU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circular</a:t>
            </a:r>
            <a:r>
              <a:rPr lang="hu-HU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polarization</a:t>
            </a:r>
            <a:r>
              <a:rPr lang="hu-HU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</a:t>
            </a:r>
            <a:endParaRPr lang="hu-HU" sz="32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hu-HU" sz="8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hu-HU" sz="8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hu-HU" sz="8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hu-HU" sz="3200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 </a:t>
            </a:r>
            <a:r>
              <a:rPr lang="hu-HU" sz="3200" i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GaAs</a:t>
            </a:r>
            <a:r>
              <a:rPr lang="hu-HU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semiconductor</a:t>
            </a:r>
            <a:r>
              <a:rPr lang="hu-HU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crystal</a:t>
            </a:r>
            <a:r>
              <a:rPr lang="hu-HU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hu-HU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photo-effect</a:t>
            </a:r>
            <a:r>
              <a:rPr lang="hu-HU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>
              <a:buNone/>
            </a:pPr>
            <a:endParaRPr lang="hu-HU" sz="8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hu-HU" sz="8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hu-HU" sz="8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hu-HU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 </a:t>
            </a:r>
            <a:r>
              <a:rPr lang="hu-HU" sz="32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electrons</a:t>
            </a:r>
            <a:r>
              <a:rPr lang="hu-HU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</a:t>
            </a:r>
            <a:r>
              <a:rPr lang="hu-HU" sz="32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take</a:t>
            </a:r>
            <a:r>
              <a:rPr lang="hu-HU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over the (</a:t>
            </a:r>
            <a:r>
              <a:rPr lang="hu-HU" sz="32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linear</a:t>
            </a:r>
            <a:r>
              <a:rPr lang="hu-HU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) </a:t>
            </a:r>
            <a:r>
              <a:rPr lang="hu-HU" sz="32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polarization</a:t>
            </a:r>
            <a:r>
              <a:rPr lang="hu-HU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  <a:p>
            <a:pPr marL="0" indent="0">
              <a:buNone/>
            </a:pPr>
            <a:endParaRPr lang="hu-HU" sz="8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hu-HU" sz="8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hu-HU" sz="8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hu-HU" sz="8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hu-HU" sz="8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hu-HU" sz="32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</a:t>
            </a:r>
            <a:r>
              <a:rPr lang="hu-HU" sz="360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</a:t>
            </a:r>
            <a:r>
              <a:rPr lang="hu-HU" sz="3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Scattering</a:t>
            </a:r>
            <a:r>
              <a:rPr lang="hu-HU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  </a:t>
            </a:r>
            <a:r>
              <a:rPr lang="hu-HU" sz="3200" i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„</a:t>
            </a:r>
            <a:r>
              <a:rPr lang="hu-HU" sz="3200" i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right</a:t>
            </a:r>
            <a:r>
              <a:rPr lang="hu-HU" sz="3200" i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”  </a:t>
            </a:r>
            <a:r>
              <a:rPr lang="hu-HU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(R)</a:t>
            </a:r>
            <a:r>
              <a:rPr lang="hu-HU" sz="3200" i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</a:t>
            </a:r>
            <a:r>
              <a:rPr lang="hu-HU" sz="3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electron</a:t>
            </a:r>
            <a:r>
              <a:rPr lang="hu-HU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</a:t>
            </a:r>
            <a:r>
              <a:rPr lang="hu-HU" sz="3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beam</a:t>
            </a:r>
            <a:r>
              <a:rPr lang="hu-HU" sz="3200" i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,</a:t>
            </a:r>
          </a:p>
          <a:p>
            <a:pPr marL="0" indent="0">
              <a:buNone/>
            </a:pPr>
            <a:endParaRPr lang="hu-HU" sz="800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  <a:sym typeface="Symbol" panose="05050102010706020507" pitchFamily="18" charset="2"/>
            </a:endParaRPr>
          </a:p>
          <a:p>
            <a:pPr marL="0" indent="0">
              <a:buNone/>
            </a:pPr>
            <a:r>
              <a:rPr lang="hu-HU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 </a:t>
            </a:r>
            <a:r>
              <a:rPr lang="hu-HU" sz="3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scattering</a:t>
            </a:r>
            <a:r>
              <a:rPr lang="hu-HU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    </a:t>
            </a:r>
            <a:r>
              <a:rPr lang="hu-HU" sz="3200" i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„</a:t>
            </a:r>
            <a:r>
              <a:rPr lang="hu-HU" sz="3200" i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left</a:t>
            </a:r>
            <a:r>
              <a:rPr lang="hu-HU" sz="3200" i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”   </a:t>
            </a:r>
            <a:r>
              <a:rPr lang="hu-HU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(L)</a:t>
            </a:r>
            <a:r>
              <a:rPr lang="hu-HU" sz="3200" i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</a:t>
            </a:r>
            <a:r>
              <a:rPr lang="hu-HU" sz="3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electron</a:t>
            </a:r>
            <a:r>
              <a:rPr lang="hu-HU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</a:t>
            </a:r>
            <a:r>
              <a:rPr lang="hu-HU" sz="3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beam</a:t>
            </a:r>
            <a:r>
              <a:rPr lang="hu-HU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1373980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>
            <a:extLst>
              <a:ext uri="{FF2B5EF4-FFF2-40B4-BE49-F238E27FC236}">
                <a16:creationId xmlns:a16="http://schemas.microsoft.com/office/drawing/2014/main" id="{A08F70DF-D268-3591-0B89-AFBCD35932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3038" y="4374204"/>
            <a:ext cx="9338554" cy="218223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Simultaneous</a:t>
            </a:r>
            <a:r>
              <a:rPr lang="hu-HU" sz="3200" dirty="0"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hu-HU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elektromagnetic</a:t>
            </a:r>
            <a:r>
              <a:rPr lang="hu-HU" sz="3200" dirty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</a:p>
          <a:p>
            <a:pPr marL="0" indent="0">
              <a:buNone/>
            </a:pPr>
            <a:r>
              <a:rPr lang="hu-HU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hu-HU" sz="3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weak</a:t>
            </a:r>
            <a:r>
              <a:rPr lang="hu-HU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3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interactions</a:t>
            </a:r>
            <a:r>
              <a:rPr lang="hu-HU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hu-HU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hu-HU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sattering</a:t>
            </a:r>
            <a:r>
              <a:rPr lang="hu-HU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amplitudes</a:t>
            </a:r>
            <a:endParaRPr lang="hu-HU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hu-HU" sz="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hu-HU" sz="32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		</a:t>
            </a:r>
            <a:r>
              <a:rPr lang="hu-HU" sz="36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hu-HU" sz="3600" b="1" i="1" baseline="-25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hu-HU" sz="3600" b="1" dirty="0">
                <a:latin typeface="Calibri" panose="020F0502020204030204" pitchFamily="34" charset="0"/>
                <a:cs typeface="Calibri" panose="020F0502020204030204" pitchFamily="34" charset="0"/>
              </a:rPr>
              <a:t>        </a:t>
            </a:r>
            <a:r>
              <a:rPr lang="hu-HU" sz="3600" b="1" i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hu-HU" sz="3600" b="1" i="1" baseline="-250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WR</a:t>
            </a:r>
            <a:r>
              <a:rPr lang="hu-HU" sz="3600" b="1" i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</a:t>
            </a:r>
            <a:r>
              <a:rPr lang="hu-HU" sz="3600" b="1" i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hu-HU" sz="3600" b="1" i="1" baseline="-250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WL</a:t>
            </a:r>
            <a:r>
              <a:rPr lang="hu-HU" sz="3600" b="1" baseline="-250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D715B4C9-28C4-5560-4BD2-3627BD7C304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3003" t="36667" r="24279" b="30640"/>
          <a:stretch/>
        </p:blipFill>
        <p:spPr>
          <a:xfrm>
            <a:off x="2039620" y="762001"/>
            <a:ext cx="8112760" cy="2830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93785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artalom helye 2">
                <a:extLst>
                  <a:ext uri="{FF2B5EF4-FFF2-40B4-BE49-F238E27FC236}">
                    <a16:creationId xmlns:a16="http://schemas.microsoft.com/office/drawing/2014/main" id="{44998F44-D891-9128-E624-AD1A9BD519B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12842" y="744166"/>
                <a:ext cx="10826885" cy="5369668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hu-HU" sz="3200" dirty="0">
                    <a:solidFill>
                      <a:srgbClr val="00B050"/>
                    </a:solidFill>
                    <a:sym typeface="Symbol" panose="05050102010706020507" pitchFamily="18" charset="2"/>
                  </a:rPr>
                  <a:t>The cross </a:t>
                </a:r>
                <a:r>
                  <a:rPr lang="hu-HU" sz="3200" dirty="0" err="1">
                    <a:solidFill>
                      <a:srgbClr val="00B050"/>
                    </a:solidFill>
                    <a:sym typeface="Symbol" panose="05050102010706020507" pitchFamily="18" charset="2"/>
                  </a:rPr>
                  <a:t>sections</a:t>
                </a:r>
                <a:r>
                  <a:rPr lang="hu-HU" sz="3200" dirty="0">
                    <a:solidFill>
                      <a:srgbClr val="00B050"/>
                    </a:solidFill>
                    <a:sym typeface="Symbol" panose="05050102010706020507" pitchFamily="18" charset="2"/>
                  </a:rPr>
                  <a:t> </a:t>
                </a:r>
                <a:r>
                  <a:rPr lang="hu-HU" sz="3200" dirty="0" err="1">
                    <a:solidFill>
                      <a:srgbClr val="00B050"/>
                    </a:solidFill>
                    <a:sym typeface="Symbol" panose="05050102010706020507" pitchFamily="18" charset="2"/>
                  </a:rPr>
                  <a:t>are</a:t>
                </a:r>
                <a:r>
                  <a:rPr lang="hu-HU" sz="3200" dirty="0">
                    <a:solidFill>
                      <a:srgbClr val="00B050"/>
                    </a:solidFill>
                    <a:sym typeface="Symbol" panose="05050102010706020507" pitchFamily="18" charset="2"/>
                  </a:rPr>
                  <a:t>:</a:t>
                </a:r>
                <a:endParaRPr lang="hu-HU" sz="3200" dirty="0">
                  <a:solidFill>
                    <a:srgbClr val="00B05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Symbol" panose="05050102010706020507" pitchFamily="18" charset="2"/>
                </a:endParaRPr>
              </a:p>
              <a:p>
                <a:pPr marL="0" indent="0">
                  <a:buNone/>
                </a:pPr>
                <a:endParaRPr lang="hu-HU" sz="800" baseline="-25000" dirty="0">
                  <a:solidFill>
                    <a:srgbClr val="00B05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Symbol" panose="05050102010706020507" pitchFamily="18" charset="2"/>
                </a:endParaRPr>
              </a:p>
              <a:p>
                <a:pPr marL="0" indent="0">
                  <a:buNone/>
                </a:pPr>
                <a:endParaRPr lang="hu-HU" sz="800" baseline="-25000" dirty="0">
                  <a:latin typeface="Calibri" panose="020F0502020204030204" pitchFamily="34" charset="0"/>
                  <a:cs typeface="Calibri" panose="020F0502020204030204" pitchFamily="34" charset="0"/>
                  <a:sym typeface="Symbol" panose="05050102010706020507" pitchFamily="18" charset="2"/>
                </a:endParaRPr>
              </a:p>
              <a:p>
                <a:pPr marL="0" indent="0">
                  <a:buNone/>
                </a:pPr>
                <a:endParaRPr lang="hu-HU" sz="800" baseline="-25000" dirty="0">
                  <a:latin typeface="Calibri" panose="020F0502020204030204" pitchFamily="34" charset="0"/>
                  <a:cs typeface="Calibri" panose="020F0502020204030204" pitchFamily="34" charset="0"/>
                  <a:sym typeface="Symbol" panose="05050102010706020507" pitchFamily="18" charset="2"/>
                </a:endParaRPr>
              </a:p>
              <a:p>
                <a:pPr marL="0" indent="0">
                  <a:spcBef>
                    <a:spcPts val="0"/>
                  </a:spcBef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hu-HU" sz="36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  <a:sym typeface="Symbol" panose="05050102010706020507" pitchFamily="18" charset="2"/>
                          </a:rPr>
                        </m:ctrlPr>
                      </m:sSubPr>
                      <m:e>
                        <m:r>
                          <a:rPr lang="hu-HU" sz="36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  <a:sym typeface="Symbol" panose="05050102010706020507" pitchFamily="18" charset="2"/>
                          </a:rPr>
                          <m:t>𝜎</m:t>
                        </m:r>
                      </m:e>
                      <m:sub>
                        <m:r>
                          <a:rPr lang="hu-HU" sz="36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  <a:sym typeface="Symbol" panose="05050102010706020507" pitchFamily="18" charset="2"/>
                          </a:rPr>
                          <m:t>𝑅</m:t>
                        </m:r>
                      </m:sub>
                    </m:sSub>
                    <m:r>
                      <a:rPr lang="hu-HU" sz="3600" i="1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  <a:sym typeface="Symbol" panose="05050102010706020507" pitchFamily="18" charset="2"/>
                      </a:rPr>
                      <m:t>=</m:t>
                    </m:r>
                    <m:sSup>
                      <m:sSupPr>
                        <m:ctrlPr>
                          <a:rPr lang="hu-HU" sz="36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  <a:sym typeface="Symbol" panose="05050102010706020507" pitchFamily="18" charset="2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hu-HU" sz="360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libri" panose="020F0502020204030204" pitchFamily="34" charset="0"/>
                                <a:sym typeface="Symbol" panose="05050102010706020507" pitchFamily="18" charset="2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hu-HU" sz="3600" i="1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libri" panose="020F0502020204030204" pitchFamily="34" charset="0"/>
                                    <a:sym typeface="Symbol" panose="05050102010706020507" pitchFamily="18" charset="2"/>
                                  </a:rPr>
                                </m:ctrlPr>
                              </m:sSubPr>
                              <m:e>
                                <m:r>
                                  <a:rPr lang="hu-HU" sz="3600" i="1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libri" panose="020F0502020204030204" pitchFamily="34" charset="0"/>
                                    <a:sym typeface="Symbol" panose="05050102010706020507" pitchFamily="18" charset="2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lang="hu-HU" sz="3600" i="1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libri" panose="020F0502020204030204" pitchFamily="34" charset="0"/>
                                    <a:sym typeface="Symbol" panose="05050102010706020507" pitchFamily="18" charset="2"/>
                                  </a:rPr>
                                  <m:t>𝐸</m:t>
                                </m:r>
                              </m:sub>
                            </m:sSub>
                            <m:r>
                              <a:rPr lang="hu-HU" sz="360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libri" panose="020F0502020204030204" pitchFamily="34" charset="0"/>
                                <a:sym typeface="Symbol" panose="05050102010706020507" pitchFamily="18" charset="2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hu-HU" sz="3600" i="1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libri" panose="020F0502020204030204" pitchFamily="34" charset="0"/>
                                    <a:sym typeface="Symbol" panose="05050102010706020507" pitchFamily="18" charset="2"/>
                                  </a:rPr>
                                </m:ctrlPr>
                              </m:sSubPr>
                              <m:e>
                                <m:r>
                                  <a:rPr lang="hu-HU" sz="3600" i="1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libri" panose="020F0502020204030204" pitchFamily="34" charset="0"/>
                                    <a:sym typeface="Symbol" panose="05050102010706020507" pitchFamily="18" charset="2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lang="hu-HU" sz="3600" i="1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libri" panose="020F0502020204030204" pitchFamily="34" charset="0"/>
                                    <a:sym typeface="Symbol" panose="05050102010706020507" pitchFamily="18" charset="2"/>
                                  </a:rPr>
                                  <m:t>𝑊𝑅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lang="hu-HU" sz="36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  <a:sym typeface="Symbol" panose="05050102010706020507" pitchFamily="18" charset="2"/>
                          </a:rPr>
                          <m:t>2</m:t>
                        </m:r>
                      </m:sup>
                    </m:sSup>
                    <m:r>
                      <a:rPr lang="hu-HU" sz="3600" i="1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  <a:sym typeface="Symbol" panose="05050102010706020507" pitchFamily="18" charset="2"/>
                      </a:rPr>
                      <m:t>=</m:t>
                    </m:r>
                    <m:sSubSup>
                      <m:sSubSupPr>
                        <m:ctrlPr>
                          <a:rPr lang="hu-HU" sz="36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  <a:sym typeface="Symbol" panose="05050102010706020507" pitchFamily="18" charset="2"/>
                          </a:rPr>
                        </m:ctrlPr>
                      </m:sSubSupPr>
                      <m:e>
                        <m:r>
                          <a:rPr lang="hu-HU" sz="36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  <a:sym typeface="Symbol" panose="05050102010706020507" pitchFamily="18" charset="2"/>
                          </a:rPr>
                          <m:t>𝑎</m:t>
                        </m:r>
                      </m:e>
                      <m:sub>
                        <m:r>
                          <a:rPr lang="hu-HU" sz="36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  <a:sym typeface="Symbol" panose="05050102010706020507" pitchFamily="18" charset="2"/>
                          </a:rPr>
                          <m:t>𝐸</m:t>
                        </m:r>
                      </m:sub>
                      <m:sup>
                        <m:r>
                          <a:rPr lang="hu-HU" sz="36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  <a:sym typeface="Symbol" panose="05050102010706020507" pitchFamily="18" charset="2"/>
                          </a:rPr>
                          <m:t>2</m:t>
                        </m:r>
                      </m:sup>
                    </m:sSubSup>
                    <m:r>
                      <a:rPr lang="hu-HU" sz="3600" i="1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  <a:sym typeface="Symbol" panose="05050102010706020507" pitchFamily="18" charset="2"/>
                      </a:rPr>
                      <m:t>+2</m:t>
                    </m:r>
                  </m:oMath>
                </a14:m>
                <a:r>
                  <a:rPr lang="hu-HU" sz="3600" i="1" dirty="0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Symbol" panose="05050102010706020507" pitchFamily="18" charset="2"/>
                  </a:rPr>
                  <a:t>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hu-HU" sz="36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  <a:sym typeface="Symbol" panose="05050102010706020507" pitchFamily="18" charset="2"/>
                          </a:rPr>
                        </m:ctrlPr>
                      </m:sSubPr>
                      <m:e>
                        <m:r>
                          <a:rPr lang="hu-HU" sz="36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  <a:sym typeface="Symbol" panose="05050102010706020507" pitchFamily="18" charset="2"/>
                          </a:rPr>
                          <m:t>𝑎</m:t>
                        </m:r>
                      </m:e>
                      <m:sub>
                        <m:r>
                          <a:rPr lang="hu-HU" sz="36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  <a:sym typeface="Symbol" panose="05050102010706020507" pitchFamily="18" charset="2"/>
                          </a:rPr>
                          <m:t>𝐸</m:t>
                        </m:r>
                      </m:sub>
                    </m:sSub>
                    <m:sSub>
                      <m:sSubPr>
                        <m:ctrlPr>
                          <a:rPr lang="hu-HU" sz="36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  <a:sym typeface="Symbol" panose="05050102010706020507" pitchFamily="18" charset="2"/>
                          </a:rPr>
                        </m:ctrlPr>
                      </m:sSubPr>
                      <m:e>
                        <m:r>
                          <a:rPr lang="hu-HU" sz="36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  <a:sym typeface="Symbol" panose="05050102010706020507" pitchFamily="18" charset="2"/>
                          </a:rPr>
                          <m:t>𝑎</m:t>
                        </m:r>
                      </m:e>
                      <m:sub>
                        <m:r>
                          <a:rPr lang="hu-HU" sz="36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  <a:sym typeface="Symbol" panose="05050102010706020507" pitchFamily="18" charset="2"/>
                          </a:rPr>
                          <m:t>𝑊𝑅</m:t>
                        </m:r>
                      </m:sub>
                    </m:sSub>
                    <m:r>
                      <a:rPr lang="hu-HU" sz="3600" i="1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  <a:sym typeface="Symbol" panose="05050102010706020507" pitchFamily="18" charset="2"/>
                      </a:rPr>
                      <m:t>+</m:t>
                    </m:r>
                    <m:sSubSup>
                      <m:sSubSupPr>
                        <m:ctrlPr>
                          <a:rPr lang="hu-HU" sz="36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  <a:sym typeface="Symbol" panose="05050102010706020507" pitchFamily="18" charset="2"/>
                          </a:rPr>
                        </m:ctrlPr>
                      </m:sSubSupPr>
                      <m:e>
                        <m:r>
                          <a:rPr lang="hu-HU" sz="36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  <a:sym typeface="Symbol" panose="05050102010706020507" pitchFamily="18" charset="2"/>
                          </a:rPr>
                          <m:t>𝑎</m:t>
                        </m:r>
                      </m:e>
                      <m:sub>
                        <m:r>
                          <a:rPr lang="hu-HU" sz="36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  <a:sym typeface="Symbol" panose="05050102010706020507" pitchFamily="18" charset="2"/>
                          </a:rPr>
                          <m:t>𝑊𝑅</m:t>
                        </m:r>
                      </m:sub>
                      <m:sup>
                        <m:r>
                          <a:rPr lang="hu-HU" sz="36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  <a:sym typeface="Symbol" panose="05050102010706020507" pitchFamily="18" charset="2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hu-HU" sz="3600" i="1" dirty="0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Symbol" panose="05050102010706020507" pitchFamily="18" charset="2"/>
                  </a:rPr>
                  <a:t>	</a:t>
                </a:r>
                <a:r>
                  <a:rPr lang="hu-HU" sz="800" i="1" dirty="0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Symbol" panose="05050102010706020507" pitchFamily="18" charset="2"/>
                  </a:rPr>
                  <a:t>	</a:t>
                </a:r>
                <a:r>
                  <a:rPr lang="hu-HU" sz="800" dirty="0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Symbol" panose="05050102010706020507" pitchFamily="18" charset="2"/>
                  </a:rPr>
                  <a:t>	</a:t>
                </a:r>
              </a:p>
              <a:p>
                <a:pPr marL="0" indent="0">
                  <a:spcBef>
                    <a:spcPts val="0"/>
                  </a:spcBef>
                  <a:buNone/>
                </a:pPr>
                <a:endParaRPr lang="hu-HU" sz="800" i="1" dirty="0">
                  <a:solidFill>
                    <a:srgbClr val="00B050"/>
                  </a:solidFill>
                  <a:latin typeface="Cambria Math" panose="02040503050406030204" pitchFamily="18" charset="0"/>
                  <a:cs typeface="Calibri" panose="020F0502020204030204" pitchFamily="34" charset="0"/>
                  <a:sym typeface="Symbol" panose="05050102010706020507" pitchFamily="18" charset="2"/>
                </a:endParaRPr>
              </a:p>
              <a:p>
                <a:pPr marL="0" indent="0">
                  <a:spcBef>
                    <a:spcPts val="0"/>
                  </a:spcBef>
                  <a:buNone/>
                </a:pPr>
                <a:endParaRPr lang="hu-HU" sz="800" i="1" dirty="0">
                  <a:solidFill>
                    <a:srgbClr val="00B050"/>
                  </a:solidFill>
                  <a:latin typeface="Cambria Math" panose="02040503050406030204" pitchFamily="18" charset="0"/>
                  <a:cs typeface="Calibri" panose="020F0502020204030204" pitchFamily="34" charset="0"/>
                  <a:sym typeface="Symbol" panose="05050102010706020507" pitchFamily="18" charset="2"/>
                </a:endParaRPr>
              </a:p>
              <a:p>
                <a:pPr marL="0" indent="0">
                  <a:spcBef>
                    <a:spcPts val="0"/>
                  </a:spcBef>
                  <a:buNone/>
                </a:pPr>
                <a:endParaRPr lang="hu-HU" sz="800" i="1" dirty="0">
                  <a:solidFill>
                    <a:srgbClr val="00B050"/>
                  </a:solidFill>
                  <a:latin typeface="Cambria Math" panose="02040503050406030204" pitchFamily="18" charset="0"/>
                  <a:cs typeface="Calibri" panose="020F0502020204030204" pitchFamily="34" charset="0"/>
                  <a:sym typeface="Symbol" panose="05050102010706020507" pitchFamily="18" charset="2"/>
                </a:endParaRPr>
              </a:p>
              <a:p>
                <a:pPr marL="0" indent="0">
                  <a:spcBef>
                    <a:spcPts val="0"/>
                  </a:spcBef>
                  <a:buNone/>
                </a:pPr>
                <a:endParaRPr lang="hu-HU" sz="800" i="1" dirty="0">
                  <a:solidFill>
                    <a:srgbClr val="00B050"/>
                  </a:solidFill>
                  <a:latin typeface="Cambria Math" panose="02040503050406030204" pitchFamily="18" charset="0"/>
                  <a:cs typeface="Calibri" panose="020F0502020204030204" pitchFamily="34" charset="0"/>
                  <a:sym typeface="Symbol" panose="05050102010706020507" pitchFamily="18" charset="2"/>
                </a:endParaRPr>
              </a:p>
              <a:p>
                <a:pPr marL="0" indent="0">
                  <a:spcBef>
                    <a:spcPts val="0"/>
                  </a:spcBef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hu-HU" sz="36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  <a:sym typeface="Symbol" panose="05050102010706020507" pitchFamily="18" charset="2"/>
                          </a:rPr>
                        </m:ctrlPr>
                      </m:sSubPr>
                      <m:e>
                        <m:r>
                          <a:rPr lang="hu-HU" sz="36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  <a:sym typeface="Symbol" panose="05050102010706020507" pitchFamily="18" charset="2"/>
                          </a:rPr>
                          <m:t>𝜎</m:t>
                        </m:r>
                      </m:e>
                      <m:sub>
                        <m:r>
                          <a:rPr lang="hu-HU" sz="36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  <a:sym typeface="Symbol" panose="05050102010706020507" pitchFamily="18" charset="2"/>
                          </a:rPr>
                          <m:t>𝐿</m:t>
                        </m:r>
                      </m:sub>
                    </m:sSub>
                    <m:r>
                      <a:rPr lang="hu-HU" sz="3600" i="1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  <a:sym typeface="Symbol" panose="05050102010706020507" pitchFamily="18" charset="2"/>
                      </a:rPr>
                      <m:t>=</m:t>
                    </m:r>
                    <m:sSup>
                      <m:sSupPr>
                        <m:ctrlPr>
                          <a:rPr lang="hu-HU" sz="36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  <a:sym typeface="Symbol" panose="05050102010706020507" pitchFamily="18" charset="2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hu-HU" sz="360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libri" panose="020F0502020204030204" pitchFamily="34" charset="0"/>
                                <a:sym typeface="Symbol" panose="05050102010706020507" pitchFamily="18" charset="2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hu-HU" sz="3600" i="1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libri" panose="020F0502020204030204" pitchFamily="34" charset="0"/>
                                    <a:sym typeface="Symbol" panose="05050102010706020507" pitchFamily="18" charset="2"/>
                                  </a:rPr>
                                </m:ctrlPr>
                              </m:sSubPr>
                              <m:e>
                                <m:r>
                                  <a:rPr lang="hu-HU" sz="3600" i="1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libri" panose="020F0502020204030204" pitchFamily="34" charset="0"/>
                                    <a:sym typeface="Symbol" panose="05050102010706020507" pitchFamily="18" charset="2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lang="hu-HU" sz="3600" i="1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libri" panose="020F0502020204030204" pitchFamily="34" charset="0"/>
                                    <a:sym typeface="Symbol" panose="05050102010706020507" pitchFamily="18" charset="2"/>
                                  </a:rPr>
                                  <m:t>𝐸</m:t>
                                </m:r>
                              </m:sub>
                            </m:sSub>
                            <m:r>
                              <a:rPr lang="hu-HU" sz="360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libri" panose="020F0502020204030204" pitchFamily="34" charset="0"/>
                                <a:sym typeface="Symbol" panose="05050102010706020507" pitchFamily="18" charset="2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hu-HU" sz="3600" i="1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libri" panose="020F0502020204030204" pitchFamily="34" charset="0"/>
                                    <a:sym typeface="Symbol" panose="05050102010706020507" pitchFamily="18" charset="2"/>
                                  </a:rPr>
                                </m:ctrlPr>
                              </m:sSubPr>
                              <m:e>
                                <m:r>
                                  <a:rPr lang="hu-HU" sz="3600" i="1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libri" panose="020F0502020204030204" pitchFamily="34" charset="0"/>
                                    <a:sym typeface="Symbol" panose="05050102010706020507" pitchFamily="18" charset="2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lang="hu-HU" sz="3600" i="1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libri" panose="020F0502020204030204" pitchFamily="34" charset="0"/>
                                    <a:sym typeface="Symbol" panose="05050102010706020507" pitchFamily="18" charset="2"/>
                                  </a:rPr>
                                  <m:t>𝑊𝐿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lang="hu-HU" sz="36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  <a:sym typeface="Symbol" panose="05050102010706020507" pitchFamily="18" charset="2"/>
                          </a:rPr>
                          <m:t>2</m:t>
                        </m:r>
                      </m:sup>
                    </m:sSup>
                    <m:r>
                      <a:rPr lang="hu-HU" sz="3600" i="1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  <a:sym typeface="Symbol" panose="05050102010706020507" pitchFamily="18" charset="2"/>
                      </a:rPr>
                      <m:t>=</m:t>
                    </m:r>
                    <m:sSubSup>
                      <m:sSubSupPr>
                        <m:ctrlPr>
                          <a:rPr lang="hu-HU" sz="36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  <a:sym typeface="Symbol" panose="05050102010706020507" pitchFamily="18" charset="2"/>
                          </a:rPr>
                        </m:ctrlPr>
                      </m:sSubSupPr>
                      <m:e>
                        <m:r>
                          <a:rPr lang="hu-HU" sz="36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  <a:sym typeface="Symbol" panose="05050102010706020507" pitchFamily="18" charset="2"/>
                          </a:rPr>
                          <m:t>𝑎</m:t>
                        </m:r>
                      </m:e>
                      <m:sub>
                        <m:r>
                          <a:rPr lang="hu-HU" sz="36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  <a:sym typeface="Symbol" panose="05050102010706020507" pitchFamily="18" charset="2"/>
                          </a:rPr>
                          <m:t>𝐸</m:t>
                        </m:r>
                      </m:sub>
                      <m:sup>
                        <m:r>
                          <a:rPr lang="hu-HU" sz="36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  <a:sym typeface="Symbol" panose="05050102010706020507" pitchFamily="18" charset="2"/>
                          </a:rPr>
                          <m:t>2</m:t>
                        </m:r>
                      </m:sup>
                    </m:sSubSup>
                    <m:r>
                      <a:rPr lang="hu-HU" sz="3600" i="1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  <a:sym typeface="Symbol" panose="05050102010706020507" pitchFamily="18" charset="2"/>
                      </a:rPr>
                      <m:t>+2</m:t>
                    </m:r>
                  </m:oMath>
                </a14:m>
                <a:r>
                  <a:rPr lang="hu-HU" sz="3600" i="1" dirty="0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Symbol" panose="05050102010706020507" pitchFamily="18" charset="2"/>
                  </a:rPr>
                  <a:t>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hu-HU" sz="36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  <a:sym typeface="Symbol" panose="05050102010706020507" pitchFamily="18" charset="2"/>
                          </a:rPr>
                        </m:ctrlPr>
                      </m:sSubPr>
                      <m:e>
                        <m:r>
                          <a:rPr lang="hu-HU" sz="36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  <a:sym typeface="Symbol" panose="05050102010706020507" pitchFamily="18" charset="2"/>
                          </a:rPr>
                          <m:t>𝑎</m:t>
                        </m:r>
                      </m:e>
                      <m:sub>
                        <m:r>
                          <a:rPr lang="hu-HU" sz="36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  <a:sym typeface="Symbol" panose="05050102010706020507" pitchFamily="18" charset="2"/>
                          </a:rPr>
                          <m:t>𝐸</m:t>
                        </m:r>
                      </m:sub>
                    </m:sSub>
                    <m:sSub>
                      <m:sSubPr>
                        <m:ctrlPr>
                          <a:rPr lang="hu-HU" sz="36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  <a:sym typeface="Symbol" panose="05050102010706020507" pitchFamily="18" charset="2"/>
                          </a:rPr>
                        </m:ctrlPr>
                      </m:sSubPr>
                      <m:e>
                        <m:r>
                          <a:rPr lang="hu-HU" sz="36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  <a:sym typeface="Symbol" panose="05050102010706020507" pitchFamily="18" charset="2"/>
                          </a:rPr>
                          <m:t>𝑎</m:t>
                        </m:r>
                      </m:e>
                      <m:sub>
                        <m:r>
                          <a:rPr lang="hu-HU" sz="36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  <a:sym typeface="Symbol" panose="05050102010706020507" pitchFamily="18" charset="2"/>
                          </a:rPr>
                          <m:t>𝑊𝐿</m:t>
                        </m:r>
                      </m:sub>
                    </m:sSub>
                    <m:r>
                      <a:rPr lang="hu-HU" sz="3600" i="1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  <a:sym typeface="Symbol" panose="05050102010706020507" pitchFamily="18" charset="2"/>
                      </a:rPr>
                      <m:t>+</m:t>
                    </m:r>
                    <m:sSubSup>
                      <m:sSubSupPr>
                        <m:ctrlPr>
                          <a:rPr lang="hu-HU" sz="36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  <a:sym typeface="Symbol" panose="05050102010706020507" pitchFamily="18" charset="2"/>
                          </a:rPr>
                        </m:ctrlPr>
                      </m:sSubSupPr>
                      <m:e>
                        <m:r>
                          <a:rPr lang="hu-HU" sz="36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  <a:sym typeface="Symbol" panose="05050102010706020507" pitchFamily="18" charset="2"/>
                          </a:rPr>
                          <m:t>𝑎</m:t>
                        </m:r>
                      </m:e>
                      <m:sub>
                        <m:r>
                          <a:rPr lang="hu-HU" sz="36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  <a:sym typeface="Symbol" panose="05050102010706020507" pitchFamily="18" charset="2"/>
                          </a:rPr>
                          <m:t>𝑊𝐿</m:t>
                        </m:r>
                      </m:sub>
                      <m:sup>
                        <m:r>
                          <a:rPr lang="hu-HU" sz="36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  <a:sym typeface="Symbol" panose="05050102010706020507" pitchFamily="18" charset="2"/>
                          </a:rPr>
                          <m:t>2</m:t>
                        </m:r>
                      </m:sup>
                    </m:sSubSup>
                  </m:oMath>
                </a14:m>
                <a:endParaRPr lang="hu-HU" sz="3600" dirty="0">
                  <a:solidFill>
                    <a:srgbClr val="00B05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Symbol" panose="05050102010706020507" pitchFamily="18" charset="2"/>
                </a:endParaRPr>
              </a:p>
              <a:p>
                <a:pPr marL="0" indent="0">
                  <a:buNone/>
                </a:pPr>
                <a:endParaRPr lang="hu-HU" sz="800" dirty="0">
                  <a:solidFill>
                    <a:srgbClr val="00B05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Symbol" panose="05050102010706020507" pitchFamily="18" charset="2"/>
                </a:endParaRPr>
              </a:p>
              <a:p>
                <a:pPr marL="0" indent="0">
                  <a:buNone/>
                </a:pPr>
                <a:endParaRPr lang="hu-HU" sz="800" dirty="0">
                  <a:solidFill>
                    <a:srgbClr val="00B05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Symbol" panose="05050102010706020507" pitchFamily="18" charset="2"/>
                </a:endParaRPr>
              </a:p>
              <a:p>
                <a:pPr marL="0" indent="0">
                  <a:buNone/>
                </a:pPr>
                <a:r>
                  <a:rPr lang="hu-HU" sz="3600" dirty="0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Symbol" panose="05050102010706020507" pitchFamily="18" charset="2"/>
                  </a:rPr>
                  <a:t>	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hu-HU" sz="36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  <a:sym typeface="Symbol" panose="05050102010706020507" pitchFamily="18" charset="2"/>
                          </a:rPr>
                        </m:ctrlPr>
                      </m:sSubPr>
                      <m:e>
                        <m:r>
                          <a:rPr lang="hu-HU" sz="36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  <a:sym typeface="Symbol" panose="05050102010706020507" pitchFamily="18" charset="2"/>
                          </a:rPr>
                          <m:t>𝜎</m:t>
                        </m:r>
                      </m:e>
                      <m:sub>
                        <m:r>
                          <a:rPr lang="hu-HU" sz="36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  <a:sym typeface="Symbol" panose="05050102010706020507" pitchFamily="18" charset="2"/>
                          </a:rPr>
                          <m:t>𝑅</m:t>
                        </m:r>
                      </m:sub>
                    </m:sSub>
                    <m:r>
                      <a:rPr lang="hu-HU" sz="3600" i="1">
                        <a:solidFill>
                          <a:srgbClr val="00B050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  <a:sym typeface="Symbol" panose="05050102010706020507" pitchFamily="18" charset="2"/>
                      </a:rPr>
                      <m:t> </m:t>
                    </m:r>
                  </m:oMath>
                </a14:m>
                <a:r>
                  <a:rPr lang="hu-HU" sz="3600" dirty="0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Symbol" panose="05050102010706020507" pitchFamily="18" charset="2"/>
                  </a:rPr>
                  <a:t>-	</a:t>
                </a:r>
                <a:r>
                  <a:rPr lang="hu-HU" sz="3600" dirty="0">
                    <a:solidFill>
                      <a:srgbClr val="00B050"/>
                    </a:solidFill>
                    <a:cs typeface="Calibri" panose="020F0502020204030204" pitchFamily="34" charset="0"/>
                    <a:sym typeface="Symbol" panose="05050102010706020507" pitchFamily="18" charset="2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hu-HU" sz="36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  <a:sym typeface="Symbol" panose="05050102010706020507" pitchFamily="18" charset="2"/>
                          </a:rPr>
                        </m:ctrlPr>
                      </m:sSubPr>
                      <m:e>
                        <m:r>
                          <a:rPr lang="hu-HU" sz="36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  <a:sym typeface="Symbol" panose="05050102010706020507" pitchFamily="18" charset="2"/>
                          </a:rPr>
                          <m:t>𝜎</m:t>
                        </m:r>
                      </m:e>
                      <m:sub>
                        <m:r>
                          <a:rPr lang="hu-HU" sz="36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  <a:sym typeface="Symbol" panose="05050102010706020507" pitchFamily="18" charset="2"/>
                          </a:rPr>
                          <m:t>𝐿</m:t>
                        </m:r>
                      </m:sub>
                    </m:sSub>
                    <m:r>
                      <a:rPr lang="hu-HU" sz="3600" i="1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  <a:sym typeface="Symbol" panose="05050102010706020507" pitchFamily="18" charset="2"/>
                      </a:rPr>
                      <m:t> </m:t>
                    </m:r>
                  </m:oMath>
                </a14:m>
                <a:r>
                  <a:rPr lang="hu-HU" sz="3600" dirty="0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Symbol" panose="05050102010706020507" pitchFamily="18" charset="2"/>
                  </a:rPr>
                  <a:t> 2</a:t>
                </a:r>
                <a:r>
                  <a:rPr lang="hu-HU" sz="3600" dirty="0">
                    <a:solidFill>
                      <a:srgbClr val="00B050"/>
                    </a:solidFill>
                    <a:ea typeface="Cambria Math" panose="02040503050406030204" pitchFamily="18" charset="0"/>
                    <a:cs typeface="Calibri" panose="020F0502020204030204" pitchFamily="34" charset="0"/>
                    <a:sym typeface="Symbol" panose="05050102010706020507" pitchFamily="18" charset="2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hu-HU" sz="36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  <a:sym typeface="Symbol" panose="05050102010706020507" pitchFamily="18" charset="2"/>
                          </a:rPr>
                        </m:ctrlPr>
                      </m:sSubPr>
                      <m:e>
                        <m:r>
                          <a:rPr lang="hu-HU" sz="36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  <a:sym typeface="Symbol" panose="05050102010706020507" pitchFamily="18" charset="2"/>
                          </a:rPr>
                          <m:t>𝑎</m:t>
                        </m:r>
                      </m:e>
                      <m:sub>
                        <m:r>
                          <a:rPr lang="hu-HU" sz="36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  <a:sym typeface="Symbol" panose="05050102010706020507" pitchFamily="18" charset="2"/>
                          </a:rPr>
                          <m:t>𝐸</m:t>
                        </m:r>
                      </m:sub>
                    </m:sSub>
                    <m:r>
                      <a:rPr lang="hu-HU" sz="3600" i="1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  <a:sym typeface="Symbol" panose="05050102010706020507" pitchFamily="18" charset="2"/>
                      </a:rPr>
                      <m:t>× </m:t>
                    </m:r>
                  </m:oMath>
                </a14:m>
                <a:r>
                  <a:rPr lang="hu-HU" sz="3600" dirty="0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Symbol" panose="05050102010706020507" pitchFamily="18" charset="2"/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hu-HU" sz="36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  <a:sym typeface="Symbol" panose="05050102010706020507" pitchFamily="18" charset="2"/>
                          </a:rPr>
                        </m:ctrlPr>
                      </m:sSubPr>
                      <m:e>
                        <m:r>
                          <a:rPr lang="hu-HU" sz="36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  <a:sym typeface="Symbol" panose="05050102010706020507" pitchFamily="18" charset="2"/>
                          </a:rPr>
                          <m:t>𝑎</m:t>
                        </m:r>
                      </m:e>
                      <m:sub>
                        <m:r>
                          <a:rPr lang="hu-HU" sz="36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  <a:sym typeface="Symbol" panose="05050102010706020507" pitchFamily="18" charset="2"/>
                          </a:rPr>
                          <m:t>𝑊𝑅</m:t>
                        </m:r>
                      </m:sub>
                    </m:sSub>
                    <m:r>
                      <a:rPr lang="hu-HU" sz="3600" i="1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  <a:sym typeface="Symbol" panose="05050102010706020507" pitchFamily="18" charset="2"/>
                      </a:rPr>
                      <m:t> </m:t>
                    </m:r>
                  </m:oMath>
                </a14:m>
                <a:r>
                  <a:rPr lang="hu-HU" sz="3600" dirty="0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Symbol" panose="05050102010706020507" pitchFamily="18" charset="2"/>
                  </a:rPr>
                  <a:t>-</a:t>
                </a:r>
                <a:r>
                  <a:rPr lang="hu-HU" sz="3600" dirty="0">
                    <a:solidFill>
                      <a:srgbClr val="00B050"/>
                    </a:solidFill>
                    <a:ea typeface="Cambria Math" panose="02040503050406030204" pitchFamily="18" charset="0"/>
                    <a:cs typeface="Calibri" panose="020F0502020204030204" pitchFamily="34" charset="0"/>
                    <a:sym typeface="Symbol" panose="05050102010706020507" pitchFamily="18" charset="2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hu-HU" sz="36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  <a:sym typeface="Symbol" panose="05050102010706020507" pitchFamily="18" charset="2"/>
                          </a:rPr>
                        </m:ctrlPr>
                      </m:sSubPr>
                      <m:e>
                        <m:r>
                          <a:rPr lang="hu-HU" sz="36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  <a:sym typeface="Symbol" panose="05050102010706020507" pitchFamily="18" charset="2"/>
                          </a:rPr>
                          <m:t>𝑎</m:t>
                        </m:r>
                      </m:e>
                      <m:sub>
                        <m:r>
                          <a:rPr lang="hu-HU" sz="36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  <a:sym typeface="Symbol" panose="05050102010706020507" pitchFamily="18" charset="2"/>
                          </a:rPr>
                          <m:t>𝑊𝐿</m:t>
                        </m:r>
                      </m:sub>
                    </m:sSub>
                    <m:r>
                      <a:rPr lang="hu-HU" sz="3600" i="1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  <a:sym typeface="Symbol" panose="05050102010706020507" pitchFamily="18" charset="2"/>
                      </a:rPr>
                      <m:t>)</m:t>
                    </m:r>
                  </m:oMath>
                </a14:m>
                <a:r>
                  <a:rPr lang="hu-HU" sz="3600" dirty="0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Symbol" panose="05050102010706020507" pitchFamily="18" charset="2"/>
                  </a:rPr>
                  <a:t>	 </a:t>
                </a:r>
              </a:p>
              <a:p>
                <a:pPr marL="0" indent="0">
                  <a:buNone/>
                </a:pPr>
                <a:endParaRPr lang="hu-HU" sz="800" i="1" dirty="0">
                  <a:solidFill>
                    <a:srgbClr val="00B05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Symbol" panose="05050102010706020507" pitchFamily="18" charset="2"/>
                </a:endParaRPr>
              </a:p>
              <a:p>
                <a:pPr marL="0" indent="0">
                  <a:buNone/>
                </a:pPr>
                <a:endParaRPr lang="hu-HU" sz="800" i="1" dirty="0">
                  <a:solidFill>
                    <a:srgbClr val="00B05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Symbol" panose="05050102010706020507" pitchFamily="18" charset="2"/>
                </a:endParaRPr>
              </a:p>
              <a:p>
                <a:pPr marL="0" indent="0">
                  <a:buNone/>
                </a:pPr>
                <a:r>
                  <a:rPr lang="hu-HU" sz="3600" dirty="0" err="1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Symbol" panose="05050102010706020507" pitchFamily="18" charset="2"/>
                  </a:rPr>
                  <a:t>I</a:t>
                </a:r>
                <a:r>
                  <a:rPr lang="hu-HU" sz="3600" i="1" dirty="0" err="1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Symbol" panose="05050102010706020507" pitchFamily="18" charset="2"/>
                  </a:rPr>
                  <a:t>nterference</a:t>
                </a:r>
                <a:r>
                  <a:rPr lang="hu-HU" sz="3600" i="1" dirty="0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Symbol" panose="05050102010706020507" pitchFamily="18" charset="2"/>
                  </a:rPr>
                  <a:t> </a:t>
                </a:r>
                <a:r>
                  <a:rPr lang="hu-HU" sz="3600" dirty="0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Symbol" panose="05050102010706020507" pitchFamily="18" charset="2"/>
                  </a:rPr>
                  <a:t>- </a:t>
                </a:r>
                <a:r>
                  <a:rPr lang="hu-HU" sz="3600" dirty="0" err="1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Symbol" panose="05050102010706020507" pitchFamily="18" charset="2"/>
                  </a:rPr>
                  <a:t>through</a:t>
                </a:r>
                <a:r>
                  <a:rPr lang="hu-HU" sz="3600" dirty="0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Symbol" panose="05050102010706020507" pitchFamily="18" charset="2"/>
                  </a:rPr>
                  <a:t> </a:t>
                </a:r>
                <a:r>
                  <a:rPr lang="hu-HU" sz="3600" b="1" i="1" dirty="0" err="1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Symbol" panose="05050102010706020507" pitchFamily="18" charset="2"/>
                  </a:rPr>
                  <a:t>a</a:t>
                </a:r>
                <a:r>
                  <a:rPr lang="hu-HU" sz="3600" b="1" i="1" baseline="-25000" dirty="0" err="1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Symbol" panose="05050102010706020507" pitchFamily="18" charset="2"/>
                  </a:rPr>
                  <a:t>E</a:t>
                </a:r>
                <a:r>
                  <a:rPr lang="hu-HU" sz="3600" i="1" dirty="0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Symbol" panose="05050102010706020507" pitchFamily="18" charset="2"/>
                  </a:rPr>
                  <a:t> - </a:t>
                </a:r>
                <a:r>
                  <a:rPr lang="hu-HU" sz="3600" dirty="0" err="1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Symbol" panose="05050102010706020507" pitchFamily="18" charset="2"/>
                  </a:rPr>
                  <a:t>renders</a:t>
                </a:r>
                <a:r>
                  <a:rPr lang="hu-HU" sz="3600" dirty="0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Symbol" panose="05050102010706020507" pitchFamily="18" charset="2"/>
                  </a:rPr>
                  <a:t> </a:t>
                </a:r>
                <a:r>
                  <a:rPr lang="hu-HU" sz="3600" dirty="0" err="1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Symbol" panose="05050102010706020507" pitchFamily="18" charset="2"/>
                  </a:rPr>
                  <a:t>observation</a:t>
                </a:r>
                <a:r>
                  <a:rPr lang="hu-HU" sz="3600" dirty="0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Symbol" panose="05050102010706020507" pitchFamily="18" charset="2"/>
                  </a:rPr>
                  <a:t> </a:t>
                </a:r>
                <a:r>
                  <a:rPr lang="hu-HU" sz="3600" dirty="0" err="1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Symbol" panose="05050102010706020507" pitchFamily="18" charset="2"/>
                  </a:rPr>
                  <a:t>possible</a:t>
                </a:r>
                <a:r>
                  <a:rPr lang="hu-HU" sz="3600" dirty="0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Symbol" panose="05050102010706020507" pitchFamily="18" charset="2"/>
                  </a:rPr>
                  <a:t>!</a:t>
                </a:r>
              </a:p>
            </p:txBody>
          </p:sp>
        </mc:Choice>
        <mc:Fallback xmlns="">
          <p:sp>
            <p:nvSpPr>
              <p:cNvPr id="3" name="Tartalom helye 2">
                <a:extLst>
                  <a:ext uri="{FF2B5EF4-FFF2-40B4-BE49-F238E27FC236}">
                    <a16:creationId xmlns:a16="http://schemas.microsoft.com/office/drawing/2014/main" id="{44998F44-D891-9128-E624-AD1A9BD519B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12842" y="744166"/>
                <a:ext cx="10826885" cy="5369668"/>
              </a:xfrm>
              <a:blipFill>
                <a:blip r:embed="rId2"/>
                <a:stretch>
                  <a:fillRect l="-1745" t="-2270"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0540753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>
            <a:extLst>
              <a:ext uri="{FF2B5EF4-FFF2-40B4-BE49-F238E27FC236}">
                <a16:creationId xmlns:a16="http://schemas.microsoft.com/office/drawing/2014/main" id="{44998F44-D891-9128-E624-AD1A9BD519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3660" y="379378"/>
            <a:ext cx="10856068" cy="624840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hu-HU" sz="3600" i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„</a:t>
            </a:r>
            <a:r>
              <a:rPr lang="hu-HU" sz="3600" i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Parity</a:t>
            </a:r>
            <a:r>
              <a:rPr lang="hu-HU" sz="3600" i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</a:t>
            </a:r>
            <a:r>
              <a:rPr lang="hu-HU" sz="3600" i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Violating</a:t>
            </a:r>
            <a:r>
              <a:rPr lang="hu-HU" sz="3600" i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</a:t>
            </a:r>
            <a:r>
              <a:rPr lang="hu-HU" sz="3600" i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Asymmetry</a:t>
            </a:r>
            <a:r>
              <a:rPr lang="hu-HU" sz="3600" i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”</a:t>
            </a:r>
          </a:p>
          <a:p>
            <a:pPr marL="0" indent="0">
              <a:buNone/>
            </a:pPr>
            <a:endParaRPr lang="hu-HU" sz="800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  <a:sym typeface="Symbol" panose="05050102010706020507" pitchFamily="18" charset="2"/>
            </a:endParaRPr>
          </a:p>
          <a:p>
            <a:pPr marL="0" indent="0">
              <a:buNone/>
            </a:pPr>
            <a:endParaRPr lang="hu-HU" sz="800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  <a:sym typeface="Symbol" panose="05050102010706020507" pitchFamily="18" charset="2"/>
            </a:endParaRPr>
          </a:p>
          <a:p>
            <a:pPr marL="0" indent="0">
              <a:buNone/>
            </a:pPr>
            <a:endParaRPr lang="hu-HU" sz="800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  <a:sym typeface="Symbol" panose="05050102010706020507" pitchFamily="18" charset="2"/>
            </a:endParaRPr>
          </a:p>
          <a:p>
            <a:pPr marL="0" indent="0">
              <a:buNone/>
            </a:pPr>
            <a:endParaRPr lang="hu-HU" sz="800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  <a:sym typeface="Symbol" panose="05050102010706020507" pitchFamily="18" charset="2"/>
            </a:endParaRPr>
          </a:p>
          <a:p>
            <a:pPr marL="0" indent="0">
              <a:buNone/>
            </a:pPr>
            <a:endParaRPr lang="hu-HU" sz="800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  <a:sym typeface="Symbol" panose="05050102010706020507" pitchFamily="18" charset="2"/>
            </a:endParaRPr>
          </a:p>
          <a:p>
            <a:pPr marL="0" indent="0">
              <a:buNone/>
            </a:pPr>
            <a:endParaRPr lang="hu-HU" sz="800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  <a:sym typeface="Symbol" panose="05050102010706020507" pitchFamily="18" charset="2"/>
            </a:endParaRPr>
          </a:p>
          <a:p>
            <a:pPr marL="0" indent="0">
              <a:buNone/>
            </a:pPr>
            <a:endParaRPr lang="hu-HU" sz="800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  <a:sym typeface="Symbol" panose="05050102010706020507" pitchFamily="18" charset="2"/>
            </a:endParaRPr>
          </a:p>
          <a:p>
            <a:pPr marL="0" indent="0">
              <a:buNone/>
            </a:pPr>
            <a:endParaRPr lang="hu-HU" sz="800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  <a:sym typeface="Symbol" panose="05050102010706020507" pitchFamily="18" charset="2"/>
            </a:endParaRPr>
          </a:p>
          <a:p>
            <a:pPr marL="0" indent="0">
              <a:buNone/>
            </a:pPr>
            <a:r>
              <a:rPr lang="hu-HU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 </a:t>
            </a:r>
          </a:p>
          <a:p>
            <a:pPr marL="0" indent="0">
              <a:buNone/>
            </a:pPr>
            <a:r>
              <a:rPr lang="hu-HU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	</a:t>
            </a:r>
            <a:r>
              <a:rPr lang="hu-HU" sz="36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contains</a:t>
            </a:r>
            <a:r>
              <a:rPr lang="hu-HU" sz="36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the </a:t>
            </a:r>
            <a:r>
              <a:rPr lang="hu-HU" sz="36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weak</a:t>
            </a:r>
            <a:r>
              <a:rPr lang="hu-HU" sz="36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( neutron) </a:t>
            </a:r>
            <a:r>
              <a:rPr lang="hu-HU" sz="36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form</a:t>
            </a:r>
            <a:r>
              <a:rPr lang="hu-HU" sz="36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</a:t>
            </a:r>
            <a:r>
              <a:rPr lang="hu-HU" sz="36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factor</a:t>
            </a:r>
            <a:r>
              <a:rPr lang="hu-HU" sz="36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</a:t>
            </a:r>
            <a:r>
              <a:rPr lang="hu-HU" sz="3600" b="1" i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F</a:t>
            </a:r>
            <a:r>
              <a:rPr lang="hu-HU" sz="3600" b="1" i="1" baseline="-250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W</a:t>
            </a:r>
            <a:r>
              <a:rPr lang="hu-HU" sz="3600" b="1" i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(q)</a:t>
            </a:r>
            <a:endParaRPr lang="hu-HU" sz="3600" b="1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  <a:sym typeface="Symbol" panose="05050102010706020507" pitchFamily="18" charset="2"/>
            </a:endParaRPr>
          </a:p>
          <a:p>
            <a:pPr marL="0" indent="0">
              <a:buNone/>
            </a:pPr>
            <a:endParaRPr lang="hu-HU" sz="8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  <a:sym typeface="Symbol" panose="05050102010706020507" pitchFamily="18" charset="2"/>
            </a:endParaRPr>
          </a:p>
          <a:p>
            <a:pPr marL="0" indent="0">
              <a:buNone/>
            </a:pPr>
            <a:endParaRPr lang="hu-HU" sz="8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  <a:sym typeface="Symbol" panose="05050102010706020507" pitchFamily="18" charset="2"/>
            </a:endParaRPr>
          </a:p>
          <a:p>
            <a:pPr marL="0" indent="0">
              <a:buNone/>
            </a:pPr>
            <a:r>
              <a:rPr lang="hu-HU" sz="3600" i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	G</a:t>
            </a:r>
            <a:r>
              <a:rPr lang="hu-HU" sz="3600" i="1" baseline="-250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F</a:t>
            </a:r>
            <a:r>
              <a:rPr lang="hu-HU" sz="360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</a:t>
            </a:r>
            <a:r>
              <a:rPr lang="hu-HU" sz="3600" i="1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Fermi-constant</a:t>
            </a:r>
            <a:r>
              <a:rPr lang="hu-HU" sz="360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, </a:t>
            </a:r>
          </a:p>
          <a:p>
            <a:pPr marL="0" indent="0">
              <a:buNone/>
            </a:pPr>
            <a:r>
              <a:rPr lang="hu-HU" sz="1000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	</a:t>
            </a:r>
          </a:p>
          <a:p>
            <a:pPr marL="0" indent="0">
              <a:buNone/>
            </a:pPr>
            <a:r>
              <a:rPr lang="hu-HU" sz="3600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	Q</a:t>
            </a:r>
            <a:r>
              <a:rPr lang="hu-HU" sz="360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momentum </a:t>
            </a:r>
            <a:r>
              <a:rPr lang="hu-HU" sz="3600" dirty="0" err="1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transfer</a:t>
            </a:r>
            <a:r>
              <a:rPr lang="hu-HU" sz="360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, </a:t>
            </a:r>
          </a:p>
          <a:p>
            <a:pPr marL="0" indent="0">
              <a:buNone/>
            </a:pPr>
            <a:r>
              <a:rPr lang="hu-HU" sz="900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	</a:t>
            </a:r>
          </a:p>
          <a:p>
            <a:pPr marL="0" indent="0">
              <a:buNone/>
            </a:pPr>
            <a:r>
              <a:rPr lang="hu-HU" sz="3600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	</a:t>
            </a:r>
            <a:r>
              <a:rPr lang="hu-HU" sz="3600" i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F</a:t>
            </a:r>
            <a:r>
              <a:rPr lang="hu-HU" sz="3600" i="1" baseline="-250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ch</a:t>
            </a:r>
            <a:r>
              <a:rPr lang="hu-HU" sz="3600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(q)</a:t>
            </a:r>
            <a:r>
              <a:rPr lang="hu-HU" sz="3600" b="1" i="1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</a:t>
            </a:r>
            <a:r>
              <a:rPr lang="hu-HU" sz="3600" dirty="0" err="1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known</a:t>
            </a:r>
            <a:r>
              <a:rPr lang="hu-HU" sz="360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.</a:t>
            </a:r>
          </a:p>
          <a:p>
            <a:pPr marL="0" indent="0">
              <a:buNone/>
            </a:pPr>
            <a:endParaRPr lang="hu-HU" sz="800" dirty="0">
              <a:latin typeface="Calibri" panose="020F0502020204030204" pitchFamily="34" charset="0"/>
              <a:cs typeface="Calibri" panose="020F0502020204030204" pitchFamily="34" charset="0"/>
              <a:sym typeface="Symbol" panose="05050102010706020507" pitchFamily="18" charset="2"/>
            </a:endParaRPr>
          </a:p>
          <a:p>
            <a:pPr marL="0" indent="0">
              <a:buNone/>
            </a:pPr>
            <a:endParaRPr lang="hu-HU" sz="800" dirty="0">
              <a:latin typeface="Calibri" panose="020F0502020204030204" pitchFamily="34" charset="0"/>
              <a:cs typeface="Calibri" panose="020F0502020204030204" pitchFamily="34" charset="0"/>
              <a:sym typeface="Symbol" panose="05050102010706020507" pitchFamily="18" charset="2"/>
            </a:endParaRPr>
          </a:p>
          <a:p>
            <a:pPr marL="0" indent="0">
              <a:buNone/>
            </a:pPr>
            <a:r>
              <a:rPr lang="hu-HU" sz="30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	</a:t>
            </a:r>
            <a:r>
              <a:rPr lang="hu-HU" sz="35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Cross section </a:t>
            </a:r>
            <a:r>
              <a:rPr lang="hu-HU" sz="3500" u="sng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ratio</a:t>
            </a:r>
            <a:r>
              <a:rPr lang="hu-HU" sz="35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35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eliminates</a:t>
            </a:r>
            <a:r>
              <a:rPr lang="hu-HU" sz="35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35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systematic</a:t>
            </a:r>
            <a:r>
              <a:rPr lang="hu-HU" sz="35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35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errors</a:t>
            </a:r>
            <a:r>
              <a:rPr lang="hu-HU" sz="35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  <p:pic>
        <p:nvPicPr>
          <p:cNvPr id="2" name="Kép 1">
            <a:extLst>
              <a:ext uri="{FF2B5EF4-FFF2-40B4-BE49-F238E27FC236}">
                <a16:creationId xmlns:a16="http://schemas.microsoft.com/office/drawing/2014/main" id="{2E9C2C8C-45BE-6EBA-F9BA-A57F9189ECE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9167" t="58889" r="12499" b="23333"/>
          <a:stretch/>
        </p:blipFill>
        <p:spPr>
          <a:xfrm>
            <a:off x="2068183" y="1184129"/>
            <a:ext cx="7003916" cy="1200672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228075326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id="{2A43ED1B-CF4D-6EE8-5A8A-3BBD89032E6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3267" t="19103" r="8844" b="37856"/>
          <a:stretch/>
        </p:blipFill>
        <p:spPr>
          <a:xfrm>
            <a:off x="1215957" y="1212268"/>
            <a:ext cx="7140103" cy="4562411"/>
          </a:xfrm>
          <a:prstGeom prst="rect">
            <a:avLst/>
          </a:prstGeom>
        </p:spPr>
      </p:pic>
      <p:sp>
        <p:nvSpPr>
          <p:cNvPr id="3" name="Tartalom helye 2">
            <a:extLst>
              <a:ext uri="{FF2B5EF4-FFF2-40B4-BE49-F238E27FC236}">
                <a16:creationId xmlns:a16="http://schemas.microsoft.com/office/drawing/2014/main" id="{727D3CD1-053E-A23D-A6C6-5BCC3C7A18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8399" y="304800"/>
            <a:ext cx="7924800" cy="5706894"/>
          </a:xfrm>
        </p:spPr>
        <p:txBody>
          <a:bodyPr/>
          <a:lstStyle/>
          <a:p>
            <a:pPr marL="0" indent="0">
              <a:buNone/>
            </a:pPr>
            <a:r>
              <a:rPr lang="hu-HU" sz="2400" i="1" dirty="0" err="1">
                <a:latin typeface="Calibri" panose="020F0502020204030204" pitchFamily="34" charset="0"/>
                <a:cs typeface="Calibri" panose="020F0502020204030204" pitchFamily="34" charset="0"/>
              </a:rPr>
              <a:t>Phys.Rev.Lett</a:t>
            </a:r>
            <a:r>
              <a:rPr lang="hu-HU" sz="24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hu-HU" sz="2400" b="1" dirty="0">
                <a:latin typeface="Calibri" panose="020F0502020204030204" pitchFamily="34" charset="0"/>
                <a:cs typeface="Calibri" panose="020F0502020204030204" pitchFamily="34" charset="0"/>
              </a:rPr>
              <a:t>126</a:t>
            </a:r>
            <a:r>
              <a:rPr lang="hu-HU" sz="2400" dirty="0">
                <a:latin typeface="Calibri" panose="020F0502020204030204" pitchFamily="34" charset="0"/>
                <a:cs typeface="Calibri" panose="020F0502020204030204" pitchFamily="34" charset="0"/>
              </a:rPr>
              <a:t> (2021) 172502</a:t>
            </a:r>
            <a:r>
              <a:rPr lang="hu-HU" sz="2400" i="1" dirty="0">
                <a:latin typeface="Calibri" panose="020F0502020204030204" pitchFamily="34" charset="0"/>
                <a:cs typeface="Calibri" panose="020F0502020204030204" pitchFamily="34" charset="0"/>
              </a:rPr>
              <a:t>:  </a:t>
            </a:r>
            <a:r>
              <a:rPr lang="hu-HU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Adhikari</a:t>
            </a:r>
            <a:r>
              <a:rPr lang="hu-HU" sz="2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hu-HU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et</a:t>
            </a:r>
            <a:r>
              <a:rPr lang="hu-HU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al</a:t>
            </a:r>
            <a:r>
              <a:rPr lang="hu-HU" sz="2400" dirty="0">
                <a:latin typeface="Calibri" panose="020F0502020204030204" pitchFamily="34" charset="0"/>
                <a:cs typeface="Calibri" panose="020F0502020204030204" pitchFamily="34" charset="0"/>
              </a:rPr>
              <a:t>. … </a:t>
            </a:r>
          </a:p>
          <a:p>
            <a:pPr marL="0" indent="0">
              <a:buNone/>
            </a:pPr>
            <a:r>
              <a:rPr lang="hu-HU" sz="2400" i="1" dirty="0">
                <a:latin typeface="Calibri" panose="020F0502020204030204" pitchFamily="34" charset="0"/>
                <a:cs typeface="Calibri" panose="020F0502020204030204" pitchFamily="34" charset="0"/>
              </a:rPr>
              <a:t>	Jefferson </a:t>
            </a:r>
            <a:r>
              <a:rPr lang="hu-HU" sz="2400" i="1" dirty="0" err="1">
                <a:latin typeface="Calibri" panose="020F0502020204030204" pitchFamily="34" charset="0"/>
                <a:cs typeface="Calibri" panose="020F0502020204030204" pitchFamily="34" charset="0"/>
              </a:rPr>
              <a:t>Laboratory</a:t>
            </a:r>
            <a:r>
              <a:rPr lang="hu-HU" sz="2400" i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indent="0">
              <a:buNone/>
            </a:pPr>
            <a:endParaRPr lang="hu-HU" sz="800" i="1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hu-HU" sz="800" i="1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hu-HU" sz="800" i="1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hu-HU" sz="800" i="1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hu-HU" sz="800" i="1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hu-HU" sz="2400" i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				</a:t>
            </a:r>
          </a:p>
          <a:p>
            <a:pPr marL="0" indent="0">
              <a:buNone/>
            </a:pPr>
            <a:r>
              <a:rPr lang="hu-HU" sz="2400" i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				        „</a:t>
            </a:r>
            <a:r>
              <a:rPr lang="hu-HU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Weak</a:t>
            </a:r>
            <a:r>
              <a:rPr lang="hu-HU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			               </a:t>
            </a:r>
            <a:r>
              <a:rPr lang="hu-HU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 </a:t>
            </a:r>
            <a:r>
              <a:rPr lang="hu-HU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--------------------------</a:t>
            </a:r>
          </a:p>
          <a:p>
            <a:pPr marL="0" indent="0">
              <a:buNone/>
            </a:pPr>
            <a:r>
              <a:rPr lang="hu-HU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				       </a:t>
            </a:r>
            <a:r>
              <a:rPr lang="hu-HU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density</a:t>
            </a:r>
            <a:r>
              <a:rPr lang="hu-HU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”</a:t>
            </a:r>
          </a:p>
          <a:p>
            <a:pPr marL="0" indent="0">
              <a:spcBef>
                <a:spcPts val="0"/>
              </a:spcBef>
              <a:buNone/>
            </a:pPr>
            <a:r>
              <a:rPr lang="hu-HU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				           </a:t>
            </a:r>
            <a:r>
              <a:rPr lang="hu-HU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</a:t>
            </a:r>
            <a:endParaRPr lang="hu-HU" i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hu-HU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				       neutron-</a:t>
            </a:r>
          </a:p>
          <a:p>
            <a:pPr marL="0" indent="0">
              <a:buNone/>
            </a:pPr>
            <a:r>
              <a:rPr lang="hu-HU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				        </a:t>
            </a:r>
            <a:r>
              <a:rPr lang="hu-HU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density</a:t>
            </a:r>
            <a:endParaRPr lang="hu-HU" i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A041CD84-5DE4-67FF-962A-503363C19C91}"/>
              </a:ext>
            </a:extLst>
          </p:cNvPr>
          <p:cNvSpPr txBox="1"/>
          <p:nvPr/>
        </p:nvSpPr>
        <p:spPr>
          <a:xfrm>
            <a:off x="1037617" y="6035816"/>
            <a:ext cx="1011676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36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A</a:t>
            </a:r>
            <a:r>
              <a:rPr lang="hu-HU" sz="3600" i="1" baseline="-25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PV</a:t>
            </a:r>
            <a:r>
              <a:rPr lang="hu-HU" sz="36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  </a:t>
            </a:r>
            <a:r>
              <a:rPr lang="hu-HU" sz="3600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hu-HU" sz="3600" i="1" baseline="-25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hu-HU" sz="36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</a:t>
            </a:r>
            <a:r>
              <a:rPr lang="hu-HU" sz="3600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hu-HU" sz="3600" i="1" baseline="-25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hu-HU" sz="36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„neutron </a:t>
            </a:r>
            <a:r>
              <a:rPr lang="hu-HU" sz="3600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skin</a:t>
            </a:r>
            <a:r>
              <a:rPr lang="hu-HU" sz="36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” </a:t>
            </a:r>
            <a:r>
              <a:rPr lang="hu-HU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 </a:t>
            </a:r>
            <a:r>
              <a:rPr lang="hu-HU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0.28 ( 0.07) </a:t>
            </a:r>
            <a:r>
              <a:rPr lang="hu-HU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fm</a:t>
            </a:r>
            <a:r>
              <a:rPr lang="hu-HU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.</a:t>
            </a:r>
            <a:endParaRPr lang="hu-HU" sz="3600" dirty="0"/>
          </a:p>
        </p:txBody>
      </p:sp>
    </p:spTree>
    <p:extLst>
      <p:ext uri="{BB962C8B-B14F-4D97-AF65-F5344CB8AC3E}">
        <p14:creationId xmlns:p14="http://schemas.microsoft.com/office/powerpoint/2010/main" val="284594837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CDBF374-A3FE-59D1-6F25-6A6DAC9C4D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5178357" cy="639762"/>
          </a:xfrm>
        </p:spPr>
        <p:txBody>
          <a:bodyPr>
            <a:normAutofit/>
          </a:bodyPr>
          <a:lstStyle/>
          <a:p>
            <a:r>
              <a:rPr lang="hu-HU" sz="3200" i="1" dirty="0" err="1"/>
              <a:t>J.Phys</a:t>
            </a:r>
            <a:r>
              <a:rPr lang="hu-HU" sz="3200" dirty="0"/>
              <a:t>. </a:t>
            </a:r>
            <a:r>
              <a:rPr lang="hu-HU" sz="3200" b="1" dirty="0"/>
              <a:t>G6</a:t>
            </a:r>
            <a:r>
              <a:rPr lang="hu-HU" sz="3200" dirty="0"/>
              <a:t> (1980) 303.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1F88E2BC-D7D7-8193-A903-37C01DDEF24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167" t="21852" r="28333" b="14444"/>
          <a:stretch/>
        </p:blipFill>
        <p:spPr>
          <a:xfrm>
            <a:off x="1892706" y="1061962"/>
            <a:ext cx="8229600" cy="5617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85438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8044E70-105D-EA93-54EB-0B7D5AD1E0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0800" y="274638"/>
            <a:ext cx="5638800" cy="792162"/>
          </a:xfrm>
        </p:spPr>
        <p:txBody>
          <a:bodyPr/>
          <a:lstStyle/>
          <a:p>
            <a:r>
              <a:rPr lang="hu-HU" i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Sic </a:t>
            </a:r>
            <a:r>
              <a:rPr lang="hu-HU" i="1" u="sng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itur</a:t>
            </a:r>
            <a:r>
              <a:rPr lang="hu-HU" i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ad </a:t>
            </a:r>
            <a:r>
              <a:rPr lang="hu-HU" i="1" u="sng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astra</a:t>
            </a:r>
            <a:r>
              <a:rPr lang="hu-HU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artalom helye 2">
                <a:extLst>
                  <a:ext uri="{FF2B5EF4-FFF2-40B4-BE49-F238E27FC236}">
                    <a16:creationId xmlns:a16="http://schemas.microsoft.com/office/drawing/2014/main" id="{4CD80D5D-A1B5-43F1-543F-18D9E25592C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133600" y="1371600"/>
                <a:ext cx="7924800" cy="5211762"/>
              </a:xfrm>
            </p:spPr>
            <p:txBody>
              <a:bodyPr>
                <a:normAutofit lnSpcReduction="10000"/>
              </a:bodyPr>
              <a:lstStyle/>
              <a:p>
                <a:pPr marL="0" indent="0">
                  <a:buNone/>
                </a:pPr>
                <a:r>
                  <a:rPr lang="hu-HU" sz="3200" dirty="0" err="1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For</a:t>
                </a:r>
                <a:r>
                  <a:rPr lang="hu-HU" sz="3200" dirty="0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hu-HU" sz="3200" i="1" baseline="30000" dirty="0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208</a:t>
                </a:r>
                <a:r>
                  <a:rPr lang="hu-HU" sz="3200" i="1" dirty="0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Pb,</a:t>
                </a:r>
                <a:r>
                  <a:rPr lang="hu-HU" sz="3200" dirty="0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hu-HU" sz="3200" dirty="0" err="1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from</a:t>
                </a:r>
                <a:r>
                  <a:rPr lang="hu-HU" sz="3200" dirty="0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hu-HU" sz="3200" dirty="0" err="1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asymmetry</a:t>
                </a:r>
                <a:endParaRPr lang="hu-HU" sz="3200" i="1" dirty="0">
                  <a:solidFill>
                    <a:srgbClr val="00B05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0" indent="0">
                  <a:buNone/>
                </a:pPr>
                <a:r>
                  <a:rPr lang="hu-HU" sz="800" i="1" dirty="0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Symbol" panose="05050102010706020507" pitchFamily="18" charset="2"/>
                  </a:rPr>
                  <a:t>   </a:t>
                </a:r>
              </a:p>
              <a:p>
                <a:pPr marL="0" indent="0">
                  <a:buNone/>
                </a:pPr>
                <a:r>
                  <a:rPr lang="hu-HU" sz="3200" i="1" dirty="0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Symbol" panose="05050102010706020507" pitchFamily="18" charset="2"/>
                  </a:rPr>
                  <a:t> 	</a:t>
                </a:r>
                <a:r>
                  <a:rPr lang="hu-HU" sz="3200" i="1" dirty="0" err="1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R</a:t>
                </a:r>
                <a:r>
                  <a:rPr lang="hu-HU" sz="3200" i="1" baseline="-25000" dirty="0" err="1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n</a:t>
                </a:r>
                <a:r>
                  <a:rPr lang="hu-HU" sz="3200" i="1" dirty="0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– </a:t>
                </a:r>
                <a:r>
                  <a:rPr lang="hu-HU" sz="3200" i="1" dirty="0" err="1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R</a:t>
                </a:r>
                <a:r>
                  <a:rPr lang="hu-HU" sz="3200" i="1" baseline="-25000" dirty="0" err="1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p</a:t>
                </a:r>
                <a:r>
                  <a:rPr lang="hu-HU" sz="3200" i="1" dirty="0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  „neutron-</a:t>
                </a:r>
                <a:r>
                  <a:rPr lang="hu-HU" sz="3200" i="1" dirty="0" err="1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skin</a:t>
                </a:r>
                <a:r>
                  <a:rPr lang="hu-HU" sz="3200" i="1" dirty="0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”  </a:t>
                </a:r>
                <a:r>
                  <a:rPr lang="hu-HU" sz="3200" dirty="0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Symbol" panose="05050102010706020507" pitchFamily="18" charset="2"/>
                  </a:rPr>
                  <a:t> </a:t>
                </a:r>
                <a:r>
                  <a:rPr lang="hu-HU" sz="3200" b="1" dirty="0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Symbol" panose="05050102010706020507" pitchFamily="18" charset="2"/>
                  </a:rPr>
                  <a:t>0.28 </a:t>
                </a:r>
                <a:r>
                  <a:rPr lang="hu-HU" sz="3200" b="1" dirty="0" err="1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Symbol" panose="05050102010706020507" pitchFamily="18" charset="2"/>
                  </a:rPr>
                  <a:t>fm</a:t>
                </a:r>
                <a:r>
                  <a:rPr lang="hu-HU" sz="3200" dirty="0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Symbol" panose="05050102010706020507" pitchFamily="18" charset="2"/>
                  </a:rPr>
                  <a:t>.</a:t>
                </a:r>
                <a:r>
                  <a:rPr lang="hu-HU" sz="800" i="1" dirty="0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	</a:t>
                </a:r>
              </a:p>
              <a:p>
                <a:pPr marL="0" indent="0">
                  <a:buNone/>
                </a:pPr>
                <a:endParaRPr lang="hu-HU" sz="800" i="1" dirty="0">
                  <a:solidFill>
                    <a:srgbClr val="00B05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0" indent="0">
                  <a:buNone/>
                </a:pPr>
                <a:r>
                  <a:rPr lang="hu-HU" sz="800" i="1" dirty="0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Symbol" panose="05050102010706020507" pitchFamily="18" charset="2"/>
                  </a:rPr>
                  <a:t>   </a:t>
                </a:r>
              </a:p>
              <a:p>
                <a:pPr marL="0" indent="0">
                  <a:buNone/>
                </a:pPr>
                <a:r>
                  <a:rPr lang="hu-HU" sz="3200" i="1" dirty="0">
                    <a:solidFill>
                      <a:srgbClr val="C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Symbol" panose="05050102010706020507" pitchFamily="18" charset="2"/>
                  </a:rPr>
                  <a:t>	 </a:t>
                </a:r>
                <a:r>
                  <a:rPr lang="hu-HU" sz="3200" b="1" i="1" dirty="0">
                    <a:solidFill>
                      <a:srgbClr val="C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Symbol" panose="05050102010706020507" pitchFamily="18" charset="2"/>
                  </a:rPr>
                  <a:t>S</a:t>
                </a:r>
                <a:r>
                  <a:rPr lang="hu-HU" sz="3200" i="1" dirty="0">
                    <a:solidFill>
                      <a:srgbClr val="C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Symbol" panose="05050102010706020507" pitchFamily="18" charset="2"/>
                  </a:rPr>
                  <a:t> </a:t>
                </a:r>
                <a:r>
                  <a:rPr lang="hu-HU" sz="3200" i="1" dirty="0" err="1">
                    <a:solidFill>
                      <a:srgbClr val="C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Symbol" panose="05050102010706020507" pitchFamily="18" charset="2"/>
                  </a:rPr>
                  <a:t>symmetry</a:t>
                </a:r>
                <a:r>
                  <a:rPr lang="hu-HU" sz="3200" i="1" dirty="0">
                    <a:solidFill>
                      <a:srgbClr val="C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Symbol" panose="05050102010706020507" pitchFamily="18" charset="2"/>
                  </a:rPr>
                  <a:t> </a:t>
                </a:r>
                <a:r>
                  <a:rPr lang="hu-HU" sz="3200" i="1" dirty="0" err="1">
                    <a:solidFill>
                      <a:srgbClr val="C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Symbol" panose="05050102010706020507" pitchFamily="18" charset="2"/>
                  </a:rPr>
                  <a:t>energy</a:t>
                </a:r>
                <a:r>
                  <a:rPr lang="hu-HU" sz="3200" i="1" dirty="0">
                    <a:solidFill>
                      <a:srgbClr val="C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Symbol" panose="05050102010706020507" pitchFamily="18" charset="2"/>
                  </a:rPr>
                  <a:t>, </a:t>
                </a:r>
                <a:r>
                  <a:rPr lang="hu-HU" sz="3200" i="1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Symbol" panose="05050102010706020507" pitchFamily="18" charset="2"/>
                  </a:rPr>
                  <a:t></a:t>
                </a:r>
                <a:r>
                  <a:rPr lang="hu-HU" sz="3200" i="1" dirty="0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  </a:t>
                </a:r>
                <a:r>
                  <a:rPr lang="hu-HU" sz="3200" b="1" i="1" dirty="0">
                    <a:solidFill>
                      <a:srgbClr val="C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Symbol" panose="05050102010706020507" pitchFamily="18" charset="2"/>
                  </a:rPr>
                  <a:t>L 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hu-HU" sz="32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  <a:sym typeface="Symbol" panose="05050102010706020507" pitchFamily="18" charset="2"/>
                          </a:rPr>
                        </m:ctrlPr>
                      </m:fPr>
                      <m:num>
                        <m:r>
                          <a:rPr lang="hu-HU" sz="32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  <a:sym typeface="Symbol" panose="05050102010706020507" pitchFamily="18" charset="2"/>
                          </a:rPr>
                          <m:t>𝝏</m:t>
                        </m:r>
                        <m:r>
                          <a:rPr lang="hu-HU" sz="32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  <a:sym typeface="Symbol" panose="05050102010706020507" pitchFamily="18" charset="2"/>
                          </a:rPr>
                          <m:t>𝑺</m:t>
                        </m:r>
                      </m:num>
                      <m:den>
                        <m:r>
                          <a:rPr lang="hu-HU" sz="32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  <a:sym typeface="Symbol" panose="05050102010706020507" pitchFamily="18" charset="2"/>
                          </a:rPr>
                          <m:t>𝝏𝝆</m:t>
                        </m:r>
                      </m:den>
                    </m:f>
                  </m:oMath>
                </a14:m>
                <a:r>
                  <a:rPr lang="hu-HU" sz="3200" b="1" i="1" dirty="0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endParaRPr lang="hu-HU" sz="3200" i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Symbol" panose="05050102010706020507" pitchFamily="18" charset="2"/>
                </a:endParaRPr>
              </a:p>
              <a:p>
                <a:pPr marL="0" indent="0">
                  <a:buNone/>
                </a:pPr>
                <a:endParaRPr lang="hu-HU" sz="800" i="1" dirty="0">
                  <a:solidFill>
                    <a:srgbClr val="00B05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Symbol" panose="05050102010706020507" pitchFamily="18" charset="2"/>
                </a:endParaRPr>
              </a:p>
              <a:p>
                <a:pPr marL="0" indent="0">
                  <a:buNone/>
                </a:pPr>
                <a:r>
                  <a:rPr lang="hu-HU" sz="800" i="1" dirty="0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Symbol" panose="05050102010706020507" pitchFamily="18" charset="2"/>
                  </a:rPr>
                  <a:t>---------------------------------------------------------------------------------------------------------------------------------------------------------------------------------------------------------------------</a:t>
                </a:r>
              </a:p>
              <a:p>
                <a:pPr marL="0" indent="0">
                  <a:buNone/>
                </a:pPr>
                <a:endParaRPr lang="hu-HU" sz="800" i="1" dirty="0">
                  <a:solidFill>
                    <a:srgbClr val="00B05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Symbol" panose="05050102010706020507" pitchFamily="18" charset="2"/>
                </a:endParaRPr>
              </a:p>
              <a:p>
                <a:pPr marL="0" indent="0">
                  <a:buNone/>
                </a:pPr>
                <a:r>
                  <a:rPr lang="hu-HU" dirty="0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Symbol" panose="05050102010706020507" pitchFamily="18" charset="2"/>
                  </a:rPr>
                  <a:t>  </a:t>
                </a:r>
                <a:r>
                  <a:rPr lang="hu-HU" sz="3600" b="1" i="1" dirty="0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Symbol" panose="05050102010706020507" pitchFamily="18" charset="2"/>
                  </a:rPr>
                  <a:t></a:t>
                </a:r>
                <a:r>
                  <a:rPr lang="hu-HU" sz="3600" dirty="0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Symbol" panose="05050102010706020507" pitchFamily="18" charset="2"/>
                  </a:rPr>
                  <a:t>	</a:t>
                </a:r>
                <a:r>
                  <a:rPr lang="hu-HU" sz="3600" b="1" i="1" dirty="0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Symbol" panose="05050102010706020507" pitchFamily="18" charset="2"/>
                  </a:rPr>
                  <a:t> R</a:t>
                </a:r>
                <a:r>
                  <a:rPr lang="hu-HU" sz="3600" b="1" i="1" baseline="-25000" dirty="0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Symbol" panose="05050102010706020507" pitchFamily="18" charset="2"/>
                  </a:rPr>
                  <a:t>NS</a:t>
                </a:r>
                <a:r>
                  <a:rPr lang="hu-HU" sz="3600" b="1" i="1" dirty="0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Symbol" panose="05050102010706020507" pitchFamily="18" charset="2"/>
                  </a:rPr>
                  <a:t> </a:t>
                </a:r>
                <a:r>
                  <a:rPr lang="hu-HU" sz="3600" i="1" dirty="0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Symbol" panose="05050102010706020507" pitchFamily="18" charset="2"/>
                  </a:rPr>
                  <a:t>	</a:t>
                </a:r>
                <a:r>
                  <a:rPr lang="hu-HU" sz="3600" i="1" dirty="0" err="1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Symbol" panose="05050102010706020507" pitchFamily="18" charset="2"/>
                  </a:rPr>
                  <a:t>radius</a:t>
                </a:r>
                <a:r>
                  <a:rPr lang="hu-HU" sz="3600" i="1" dirty="0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Symbol" panose="05050102010706020507" pitchFamily="18" charset="2"/>
                  </a:rPr>
                  <a:t> of neutron </a:t>
                </a:r>
                <a:r>
                  <a:rPr lang="hu-HU" sz="3600" i="1" dirty="0" err="1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Symbol" panose="05050102010706020507" pitchFamily="18" charset="2"/>
                  </a:rPr>
                  <a:t>star</a:t>
                </a:r>
                <a:r>
                  <a:rPr lang="hu-HU" sz="3600" dirty="0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Symbol" panose="05050102010706020507" pitchFamily="18" charset="2"/>
                  </a:rPr>
                  <a:t>!</a:t>
                </a:r>
              </a:p>
              <a:p>
                <a:pPr marL="0" indent="0">
                  <a:buNone/>
                </a:pPr>
                <a:endParaRPr lang="hu-HU" sz="800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Symbol" panose="05050102010706020507" pitchFamily="18" charset="2"/>
                </a:endParaRPr>
              </a:p>
              <a:p>
                <a:pPr marL="0" indent="0">
                  <a:buNone/>
                </a:pPr>
                <a:r>
                  <a:rPr lang="hu-HU" dirty="0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Symbol" panose="05050102010706020507" pitchFamily="18" charset="2"/>
                  </a:rPr>
                  <a:t> „</a:t>
                </a:r>
                <a:r>
                  <a:rPr lang="hu-HU" i="1" dirty="0" err="1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Symbol" panose="05050102010706020507" pitchFamily="18" charset="2"/>
                  </a:rPr>
                  <a:t>Giant</a:t>
                </a:r>
                <a:r>
                  <a:rPr lang="hu-HU" i="1" dirty="0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Symbol" panose="05050102010706020507" pitchFamily="18" charset="2"/>
                  </a:rPr>
                  <a:t> </a:t>
                </a:r>
                <a:r>
                  <a:rPr lang="hu-HU" i="1" dirty="0" err="1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Symbol" panose="05050102010706020507" pitchFamily="18" charset="2"/>
                  </a:rPr>
                  <a:t>nucleus</a:t>
                </a:r>
                <a:r>
                  <a:rPr lang="hu-HU" dirty="0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Symbol" panose="05050102010706020507" pitchFamily="18" charset="2"/>
                  </a:rPr>
                  <a:t>” </a:t>
                </a:r>
                <a:r>
                  <a:rPr lang="hu-HU" dirty="0" err="1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Symbol" panose="05050102010706020507" pitchFamily="18" charset="2"/>
                  </a:rPr>
                  <a:t>held</a:t>
                </a:r>
                <a:r>
                  <a:rPr lang="hu-HU" dirty="0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Symbol" panose="05050102010706020507" pitchFamily="18" charset="2"/>
                  </a:rPr>
                  <a:t> </a:t>
                </a:r>
                <a:r>
                  <a:rPr lang="hu-HU" dirty="0" err="1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Symbol" panose="05050102010706020507" pitchFamily="18" charset="2"/>
                  </a:rPr>
                  <a:t>together</a:t>
                </a:r>
                <a:r>
                  <a:rPr lang="hu-HU" dirty="0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Symbol" panose="05050102010706020507" pitchFamily="18" charset="2"/>
                  </a:rPr>
                  <a:t> by </a:t>
                </a:r>
                <a:r>
                  <a:rPr lang="hu-HU" dirty="0" err="1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Symbol" panose="05050102010706020507" pitchFamily="18" charset="2"/>
                  </a:rPr>
                  <a:t>gravitation</a:t>
                </a:r>
                <a:r>
                  <a:rPr lang="hu-HU" dirty="0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Symbol" panose="05050102010706020507" pitchFamily="18" charset="2"/>
                  </a:rPr>
                  <a:t>.</a:t>
                </a:r>
              </a:p>
              <a:p>
                <a:pPr marL="0" indent="0">
                  <a:buNone/>
                </a:pPr>
                <a:endParaRPr lang="hu-HU" sz="800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Symbol" panose="05050102010706020507" pitchFamily="18" charset="2"/>
                </a:endParaRPr>
              </a:p>
              <a:p>
                <a:pPr marL="0" indent="0">
                  <a:buNone/>
                </a:pPr>
                <a:r>
                  <a:rPr lang="hu-HU" dirty="0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Symbol" panose="05050102010706020507" pitchFamily="18" charset="2"/>
                  </a:rPr>
                  <a:t>			10% </a:t>
                </a:r>
                <a:r>
                  <a:rPr lang="hu-HU" dirty="0" err="1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Symbol" panose="05050102010706020507" pitchFamily="18" charset="2"/>
                  </a:rPr>
                  <a:t>protons</a:t>
                </a:r>
                <a:endParaRPr lang="hu-HU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Symbol" panose="05050102010706020507" pitchFamily="18" charset="2"/>
                </a:endParaRPr>
              </a:p>
            </p:txBody>
          </p:sp>
        </mc:Choice>
        <mc:Fallback xmlns="">
          <p:sp>
            <p:nvSpPr>
              <p:cNvPr id="3" name="Tartalom helye 2">
                <a:extLst>
                  <a:ext uri="{FF2B5EF4-FFF2-40B4-BE49-F238E27FC236}">
                    <a16:creationId xmlns:a16="http://schemas.microsoft.com/office/drawing/2014/main" id="{4CD80D5D-A1B5-43F1-543F-18D9E25592C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133600" y="1371600"/>
                <a:ext cx="7924800" cy="5211762"/>
              </a:xfrm>
              <a:blipFill>
                <a:blip r:embed="rId2"/>
                <a:stretch>
                  <a:fillRect l="-1923" t="-3158" b="-234"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5879497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A8520EB-5F7A-9C95-994E-EA71E7832C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28600"/>
            <a:ext cx="7543800" cy="715962"/>
          </a:xfrm>
        </p:spPr>
        <p:txBody>
          <a:bodyPr/>
          <a:lstStyle/>
          <a:p>
            <a:r>
              <a:rPr lang="hu-HU" sz="3600" u="sng" dirty="0">
                <a:solidFill>
                  <a:srgbClr val="00B050"/>
                </a:solidFill>
              </a:rPr>
              <a:t>Reading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34F39A27-BE8D-83BA-C17E-0665389C4D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968881"/>
            <a:ext cx="8229600" cy="5660519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hu-HU" sz="2400" u="sng" dirty="0" err="1">
                <a:solidFill>
                  <a:srgbClr val="00B050"/>
                </a:solidFill>
              </a:rPr>
              <a:t>Experiments</a:t>
            </a:r>
            <a:r>
              <a:rPr lang="hu-HU" sz="2400" dirty="0">
                <a:solidFill>
                  <a:srgbClr val="00B050"/>
                </a:solidFill>
              </a:rPr>
              <a:t>: </a:t>
            </a:r>
          </a:p>
          <a:p>
            <a:pPr marL="0" indent="0">
              <a:buNone/>
            </a:pPr>
            <a:endParaRPr lang="hu-HU" sz="800" dirty="0">
              <a:solidFill>
                <a:srgbClr val="00B050"/>
              </a:solidFill>
            </a:endParaRPr>
          </a:p>
          <a:p>
            <a:pPr marL="0" indent="0">
              <a:buNone/>
            </a:pPr>
            <a:r>
              <a:rPr lang="hu-HU" sz="2400" dirty="0" err="1">
                <a:solidFill>
                  <a:srgbClr val="00B050"/>
                </a:solidFill>
              </a:rPr>
              <a:t>Phys</a:t>
            </a:r>
            <a:r>
              <a:rPr lang="hu-HU" sz="2400" dirty="0">
                <a:solidFill>
                  <a:srgbClr val="00B050"/>
                </a:solidFill>
              </a:rPr>
              <a:t>. </a:t>
            </a:r>
            <a:r>
              <a:rPr lang="hu-HU" sz="2400" dirty="0" err="1">
                <a:solidFill>
                  <a:srgbClr val="00B050"/>
                </a:solidFill>
              </a:rPr>
              <a:t>Rev</a:t>
            </a:r>
            <a:r>
              <a:rPr lang="hu-HU" sz="2400" dirty="0">
                <a:solidFill>
                  <a:srgbClr val="00B050"/>
                </a:solidFill>
              </a:rPr>
              <a:t>. </a:t>
            </a:r>
            <a:r>
              <a:rPr lang="hu-HU" sz="2400" dirty="0" err="1">
                <a:solidFill>
                  <a:srgbClr val="00B050"/>
                </a:solidFill>
              </a:rPr>
              <a:t>Letters</a:t>
            </a:r>
            <a:r>
              <a:rPr lang="hu-HU" sz="2400" dirty="0">
                <a:solidFill>
                  <a:srgbClr val="00B050"/>
                </a:solidFill>
              </a:rPr>
              <a:t>, </a:t>
            </a:r>
            <a:r>
              <a:rPr lang="hu-HU" sz="2400" b="1" dirty="0">
                <a:solidFill>
                  <a:srgbClr val="00B050"/>
                </a:solidFill>
              </a:rPr>
              <a:t>108</a:t>
            </a:r>
            <a:r>
              <a:rPr lang="hu-HU" sz="2400" dirty="0">
                <a:solidFill>
                  <a:srgbClr val="00B050"/>
                </a:solidFill>
              </a:rPr>
              <a:t> (2016) 112502.: </a:t>
            </a:r>
            <a:r>
              <a:rPr lang="hu-HU" sz="2400" dirty="0" err="1">
                <a:solidFill>
                  <a:srgbClr val="00B050"/>
                </a:solidFill>
              </a:rPr>
              <a:t>Abrahamyan</a:t>
            </a:r>
            <a:r>
              <a:rPr lang="hu-HU" sz="2400" dirty="0">
                <a:solidFill>
                  <a:srgbClr val="00B050"/>
                </a:solidFill>
              </a:rPr>
              <a:t>, …</a:t>
            </a:r>
          </a:p>
          <a:p>
            <a:pPr marL="0" indent="0">
              <a:buNone/>
            </a:pPr>
            <a:endParaRPr lang="hu-HU" sz="800" dirty="0">
              <a:solidFill>
                <a:srgbClr val="00B050"/>
              </a:solidFill>
            </a:endParaRPr>
          </a:p>
          <a:p>
            <a:pPr marL="0" indent="0">
              <a:buNone/>
            </a:pPr>
            <a:r>
              <a:rPr lang="hu-HU" sz="2400" dirty="0" err="1">
                <a:solidFill>
                  <a:srgbClr val="00B050"/>
                </a:solidFill>
              </a:rPr>
              <a:t>Phys</a:t>
            </a:r>
            <a:r>
              <a:rPr lang="hu-HU" sz="2400" dirty="0">
                <a:solidFill>
                  <a:srgbClr val="00B050"/>
                </a:solidFill>
              </a:rPr>
              <a:t>. </a:t>
            </a:r>
            <a:r>
              <a:rPr lang="hu-HU" sz="2400" dirty="0" err="1">
                <a:solidFill>
                  <a:srgbClr val="00B050"/>
                </a:solidFill>
              </a:rPr>
              <a:t>Rev</a:t>
            </a:r>
            <a:r>
              <a:rPr lang="hu-HU" sz="2400" dirty="0">
                <a:solidFill>
                  <a:srgbClr val="00B050"/>
                </a:solidFill>
              </a:rPr>
              <a:t>. </a:t>
            </a:r>
            <a:r>
              <a:rPr lang="hu-HU" sz="2400" dirty="0" err="1">
                <a:solidFill>
                  <a:srgbClr val="00B050"/>
                </a:solidFill>
              </a:rPr>
              <a:t>Letters</a:t>
            </a:r>
            <a:r>
              <a:rPr lang="hu-HU" sz="2400" dirty="0">
                <a:solidFill>
                  <a:srgbClr val="00B050"/>
                </a:solidFill>
              </a:rPr>
              <a:t>, </a:t>
            </a:r>
            <a:r>
              <a:rPr lang="hu-HU" sz="2400" b="1" dirty="0">
                <a:solidFill>
                  <a:srgbClr val="00B050"/>
                </a:solidFill>
              </a:rPr>
              <a:t>126</a:t>
            </a:r>
            <a:r>
              <a:rPr lang="hu-HU" sz="2400" dirty="0">
                <a:solidFill>
                  <a:srgbClr val="00B050"/>
                </a:solidFill>
              </a:rPr>
              <a:t> (2021) 172502.: </a:t>
            </a:r>
            <a:r>
              <a:rPr lang="hu-HU" sz="2400" dirty="0" err="1">
                <a:solidFill>
                  <a:srgbClr val="00B050"/>
                </a:solidFill>
              </a:rPr>
              <a:t>Adhikari</a:t>
            </a:r>
            <a:r>
              <a:rPr lang="hu-HU" sz="2400" dirty="0">
                <a:solidFill>
                  <a:srgbClr val="00B050"/>
                </a:solidFill>
              </a:rPr>
              <a:t>, …</a:t>
            </a:r>
          </a:p>
          <a:p>
            <a:pPr marL="0" indent="0">
              <a:buNone/>
            </a:pPr>
            <a:endParaRPr lang="hu-HU" sz="800" dirty="0">
              <a:solidFill>
                <a:srgbClr val="00B050"/>
              </a:solidFill>
            </a:endParaRPr>
          </a:p>
          <a:p>
            <a:pPr marL="0" indent="0">
              <a:buNone/>
            </a:pPr>
            <a:endParaRPr lang="hu-HU" sz="800" dirty="0">
              <a:solidFill>
                <a:srgbClr val="00B050"/>
              </a:solidFill>
            </a:endParaRPr>
          </a:p>
          <a:p>
            <a:pPr marL="0" indent="0">
              <a:buNone/>
            </a:pPr>
            <a:endParaRPr lang="hu-HU" sz="800" dirty="0">
              <a:solidFill>
                <a:srgbClr val="00B050"/>
              </a:solidFill>
            </a:endParaRPr>
          </a:p>
          <a:p>
            <a:pPr marL="0" indent="0">
              <a:buNone/>
            </a:pPr>
            <a:endParaRPr lang="hu-HU" sz="800" dirty="0">
              <a:solidFill>
                <a:srgbClr val="00B050"/>
              </a:solidFill>
            </a:endParaRPr>
          </a:p>
          <a:p>
            <a:pPr marL="0" indent="0">
              <a:buNone/>
            </a:pPr>
            <a:r>
              <a:rPr lang="hu-HU" sz="2400" u="sng" dirty="0" err="1">
                <a:solidFill>
                  <a:srgbClr val="00B050"/>
                </a:solidFill>
              </a:rPr>
              <a:t>Review</a:t>
            </a:r>
            <a:r>
              <a:rPr lang="hu-HU" sz="2400" u="sng" dirty="0">
                <a:solidFill>
                  <a:srgbClr val="00B050"/>
                </a:solidFill>
              </a:rPr>
              <a:t>, </a:t>
            </a:r>
            <a:r>
              <a:rPr lang="hu-HU" sz="2400" u="sng" dirty="0" err="1">
                <a:solidFill>
                  <a:srgbClr val="00B050"/>
                </a:solidFill>
              </a:rPr>
              <a:t>short</a:t>
            </a:r>
            <a:r>
              <a:rPr lang="hu-HU" sz="2400" dirty="0">
                <a:solidFill>
                  <a:srgbClr val="00B050"/>
                </a:solidFill>
              </a:rPr>
              <a:t>:</a:t>
            </a:r>
          </a:p>
          <a:p>
            <a:pPr marL="0" indent="0">
              <a:buNone/>
            </a:pPr>
            <a:endParaRPr lang="hu-HU" sz="800" dirty="0"/>
          </a:p>
          <a:p>
            <a:pPr marL="0" indent="0">
              <a:buNone/>
            </a:pPr>
            <a:r>
              <a:rPr lang="hu-HU" sz="2400" dirty="0" err="1">
                <a:solidFill>
                  <a:srgbClr val="00B050"/>
                </a:solidFill>
              </a:rPr>
              <a:t>Nuclear</a:t>
            </a:r>
            <a:r>
              <a:rPr lang="hu-HU" sz="2400" dirty="0">
                <a:solidFill>
                  <a:srgbClr val="00B050"/>
                </a:solidFill>
              </a:rPr>
              <a:t> </a:t>
            </a:r>
            <a:r>
              <a:rPr lang="hu-HU" sz="2400" dirty="0" err="1">
                <a:solidFill>
                  <a:srgbClr val="00B050"/>
                </a:solidFill>
              </a:rPr>
              <a:t>Physics</a:t>
            </a:r>
            <a:r>
              <a:rPr lang="hu-HU" sz="2400" dirty="0">
                <a:solidFill>
                  <a:srgbClr val="00B050"/>
                </a:solidFill>
              </a:rPr>
              <a:t> News, </a:t>
            </a:r>
            <a:r>
              <a:rPr lang="hu-HU" sz="2400" b="1" dirty="0">
                <a:solidFill>
                  <a:srgbClr val="00B050"/>
                </a:solidFill>
              </a:rPr>
              <a:t>34</a:t>
            </a:r>
            <a:r>
              <a:rPr lang="hu-HU" sz="2400" dirty="0">
                <a:solidFill>
                  <a:srgbClr val="00B050"/>
                </a:solidFill>
              </a:rPr>
              <a:t> (2024) 34.: </a:t>
            </a:r>
            <a:r>
              <a:rPr lang="hu-HU" sz="2400" dirty="0" err="1">
                <a:solidFill>
                  <a:srgbClr val="00B050"/>
                </a:solidFill>
              </a:rPr>
              <a:t>Mammei</a:t>
            </a:r>
            <a:r>
              <a:rPr lang="hu-HU" sz="2400" dirty="0">
                <a:solidFill>
                  <a:srgbClr val="00B050"/>
                </a:solidFill>
              </a:rPr>
              <a:t>, … </a:t>
            </a:r>
          </a:p>
          <a:p>
            <a:pPr marL="0" indent="0">
              <a:buNone/>
            </a:pPr>
            <a:endParaRPr lang="hu-HU" sz="800" dirty="0"/>
          </a:p>
          <a:p>
            <a:pPr marL="0" indent="0">
              <a:buNone/>
            </a:pPr>
            <a:endParaRPr lang="hu-HU" sz="800" dirty="0"/>
          </a:p>
          <a:p>
            <a:pPr marL="0" indent="0">
              <a:buNone/>
            </a:pPr>
            <a:endParaRPr lang="hu-HU" sz="800" dirty="0"/>
          </a:p>
          <a:p>
            <a:pPr marL="0" indent="0">
              <a:buNone/>
            </a:pPr>
            <a:endParaRPr lang="hu-HU" sz="800" dirty="0"/>
          </a:p>
          <a:p>
            <a:pPr marL="0" indent="0">
              <a:buNone/>
            </a:pPr>
            <a:r>
              <a:rPr lang="hu-HU" sz="2400" u="sng" dirty="0" err="1">
                <a:solidFill>
                  <a:srgbClr val="00B050"/>
                </a:solidFill>
              </a:rPr>
              <a:t>Reviews</a:t>
            </a:r>
            <a:r>
              <a:rPr lang="hu-HU" sz="2400" u="sng" dirty="0">
                <a:solidFill>
                  <a:srgbClr val="00B050"/>
                </a:solidFill>
              </a:rPr>
              <a:t>, </a:t>
            </a:r>
            <a:r>
              <a:rPr lang="hu-HU" sz="2400" u="sng" dirty="0" err="1">
                <a:solidFill>
                  <a:srgbClr val="00B050"/>
                </a:solidFill>
              </a:rPr>
              <a:t>detailed</a:t>
            </a:r>
            <a:r>
              <a:rPr lang="hu-HU" sz="2400" dirty="0">
                <a:solidFill>
                  <a:srgbClr val="00B050"/>
                </a:solidFill>
              </a:rPr>
              <a:t>:</a:t>
            </a:r>
          </a:p>
          <a:p>
            <a:pPr marL="0" indent="0">
              <a:buNone/>
            </a:pPr>
            <a:endParaRPr lang="hu-HU" sz="800" dirty="0"/>
          </a:p>
          <a:p>
            <a:pPr marL="0" indent="0">
              <a:buNone/>
            </a:pPr>
            <a:r>
              <a:rPr lang="hu-HU" sz="2400" dirty="0" err="1">
                <a:solidFill>
                  <a:srgbClr val="00B050"/>
                </a:solidFill>
              </a:rPr>
              <a:t>Frontiers</a:t>
            </a:r>
            <a:r>
              <a:rPr lang="hu-HU" sz="2400" dirty="0">
                <a:solidFill>
                  <a:srgbClr val="00B050"/>
                </a:solidFill>
              </a:rPr>
              <a:t> in </a:t>
            </a:r>
            <a:r>
              <a:rPr lang="hu-HU" sz="2400" dirty="0" err="1">
                <a:solidFill>
                  <a:srgbClr val="00B050"/>
                </a:solidFill>
              </a:rPr>
              <a:t>Physics</a:t>
            </a:r>
            <a:r>
              <a:rPr lang="hu-HU" sz="2400" dirty="0">
                <a:solidFill>
                  <a:srgbClr val="00B050"/>
                </a:solidFill>
              </a:rPr>
              <a:t>, 11/1 (2016) 111301.: </a:t>
            </a:r>
            <a:r>
              <a:rPr lang="hu-HU" sz="2400" dirty="0" err="1">
                <a:solidFill>
                  <a:srgbClr val="00B050"/>
                </a:solidFill>
              </a:rPr>
              <a:t>Souder</a:t>
            </a:r>
            <a:r>
              <a:rPr lang="hu-HU" sz="2400" dirty="0">
                <a:solidFill>
                  <a:srgbClr val="00B050"/>
                </a:solidFill>
              </a:rPr>
              <a:t>, …</a:t>
            </a:r>
          </a:p>
          <a:p>
            <a:pPr marL="0" indent="0">
              <a:buNone/>
            </a:pPr>
            <a:endParaRPr lang="hu-HU" sz="800" dirty="0">
              <a:solidFill>
                <a:srgbClr val="00B050"/>
              </a:solidFill>
            </a:endParaRPr>
          </a:p>
          <a:p>
            <a:pPr marL="0" indent="0">
              <a:buNone/>
            </a:pPr>
            <a:r>
              <a:rPr lang="hu-HU" sz="2400" dirty="0" err="1">
                <a:solidFill>
                  <a:srgbClr val="00B050"/>
                </a:solidFill>
              </a:rPr>
              <a:t>Annual</a:t>
            </a:r>
            <a:r>
              <a:rPr lang="hu-HU" sz="2400" dirty="0">
                <a:solidFill>
                  <a:srgbClr val="00B050"/>
                </a:solidFill>
              </a:rPr>
              <a:t> </a:t>
            </a:r>
            <a:r>
              <a:rPr lang="hu-HU" sz="2400" dirty="0" err="1">
                <a:solidFill>
                  <a:srgbClr val="00B050"/>
                </a:solidFill>
              </a:rPr>
              <a:t>Rev</a:t>
            </a:r>
            <a:r>
              <a:rPr lang="hu-HU" sz="2400" dirty="0">
                <a:solidFill>
                  <a:srgbClr val="00B050"/>
                </a:solidFill>
              </a:rPr>
              <a:t>. </a:t>
            </a:r>
            <a:r>
              <a:rPr lang="hu-HU" sz="2400" dirty="0" err="1">
                <a:solidFill>
                  <a:srgbClr val="00B050"/>
                </a:solidFill>
              </a:rPr>
              <a:t>Nucl</a:t>
            </a:r>
            <a:r>
              <a:rPr lang="hu-HU" sz="2400" dirty="0">
                <a:solidFill>
                  <a:srgbClr val="00B050"/>
                </a:solidFill>
              </a:rPr>
              <a:t>. Part. </a:t>
            </a:r>
            <a:r>
              <a:rPr lang="hu-HU" sz="2400" dirty="0" err="1">
                <a:solidFill>
                  <a:srgbClr val="00B050"/>
                </a:solidFill>
              </a:rPr>
              <a:t>Phys</a:t>
            </a:r>
            <a:r>
              <a:rPr lang="hu-HU" sz="2400" dirty="0">
                <a:solidFill>
                  <a:srgbClr val="00B050"/>
                </a:solidFill>
              </a:rPr>
              <a:t>. </a:t>
            </a:r>
            <a:r>
              <a:rPr lang="hu-HU" sz="2400" b="1" dirty="0">
                <a:solidFill>
                  <a:srgbClr val="00B050"/>
                </a:solidFill>
              </a:rPr>
              <a:t>74</a:t>
            </a:r>
            <a:r>
              <a:rPr lang="hu-HU" sz="2400" dirty="0">
                <a:solidFill>
                  <a:srgbClr val="00B050"/>
                </a:solidFill>
              </a:rPr>
              <a:t> (2024) 321.: </a:t>
            </a:r>
            <a:r>
              <a:rPr lang="hu-HU" sz="2400" dirty="0" err="1">
                <a:solidFill>
                  <a:srgbClr val="00B050"/>
                </a:solidFill>
              </a:rPr>
              <a:t>Mammei</a:t>
            </a:r>
            <a:r>
              <a:rPr lang="hu-HU" sz="2400" dirty="0">
                <a:solidFill>
                  <a:srgbClr val="00B050"/>
                </a:solidFill>
              </a:rPr>
              <a:t>, …</a:t>
            </a:r>
          </a:p>
        </p:txBody>
      </p:sp>
    </p:spTree>
    <p:extLst>
      <p:ext uri="{BB962C8B-B14F-4D97-AF65-F5344CB8AC3E}">
        <p14:creationId xmlns:p14="http://schemas.microsoft.com/office/powerpoint/2010/main" val="1444886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>
            <a:extLst>
              <a:ext uri="{FF2B5EF4-FFF2-40B4-BE49-F238E27FC236}">
                <a16:creationId xmlns:a16="http://schemas.microsoft.com/office/drawing/2014/main" id="{C5909D20-7E65-00DB-A8D5-172BDA8763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1164" y="6216075"/>
            <a:ext cx="10429672" cy="45709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hu-HU" b="1" dirty="0" err="1"/>
              <a:t>a</a:t>
            </a:r>
            <a:r>
              <a:rPr lang="hu-HU" b="1" baseline="-25000" dirty="0" err="1"/>
              <a:t>Z</a:t>
            </a:r>
            <a:r>
              <a:rPr lang="hu-HU" dirty="0"/>
              <a:t>: </a:t>
            </a:r>
            <a:r>
              <a:rPr lang="hu-HU" dirty="0" err="1"/>
              <a:t>slope</a:t>
            </a:r>
            <a:r>
              <a:rPr lang="hu-HU" dirty="0"/>
              <a:t> of the </a:t>
            </a:r>
            <a:r>
              <a:rPr lang="hu-HU" dirty="0" err="1"/>
              <a:t>lines</a:t>
            </a:r>
            <a:r>
              <a:rPr lang="hu-HU" dirty="0"/>
              <a:t> </a:t>
            </a:r>
            <a:r>
              <a:rPr lang="hu-HU" dirty="0" err="1"/>
              <a:t>for</a:t>
            </a:r>
            <a:r>
              <a:rPr lang="hu-HU" dirty="0"/>
              <a:t> the </a:t>
            </a:r>
            <a:r>
              <a:rPr lang="hu-HU" dirty="0" err="1"/>
              <a:t>element</a:t>
            </a:r>
            <a:r>
              <a:rPr lang="hu-HU" dirty="0"/>
              <a:t>.      </a:t>
            </a:r>
            <a:r>
              <a:rPr lang="hu-HU" b="1" dirty="0"/>
              <a:t>A</a:t>
            </a:r>
            <a:r>
              <a:rPr lang="hu-HU" b="1" baseline="-25000" dirty="0"/>
              <a:t>Z</a:t>
            </a:r>
            <a:r>
              <a:rPr lang="hu-HU" dirty="0"/>
              <a:t>:  </a:t>
            </a:r>
            <a:r>
              <a:rPr lang="hu-HU" dirty="0" err="1"/>
              <a:t>Average</a:t>
            </a:r>
            <a:r>
              <a:rPr lang="hu-HU" dirty="0"/>
              <a:t> </a:t>
            </a:r>
            <a:r>
              <a:rPr lang="hu-HU" dirty="0" err="1"/>
              <a:t>mass</a:t>
            </a:r>
            <a:r>
              <a:rPr lang="hu-HU" dirty="0"/>
              <a:t> </a:t>
            </a:r>
            <a:r>
              <a:rPr lang="hu-HU" dirty="0" err="1"/>
              <a:t>number</a:t>
            </a:r>
            <a:endParaRPr lang="hu-HU" dirty="0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CED9EFA4-9E75-4FDC-D531-D44A1F71BD4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308" t="17589" r="19973" b="13333"/>
          <a:stretch/>
        </p:blipFill>
        <p:spPr>
          <a:xfrm>
            <a:off x="1572087" y="184826"/>
            <a:ext cx="9196433" cy="5885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42652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BC4EACA-E58B-7EB1-4B90-20C3CDACD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179" y="1958823"/>
            <a:ext cx="11585642" cy="1325563"/>
          </a:xfrm>
        </p:spPr>
        <p:txBody>
          <a:bodyPr>
            <a:noAutofit/>
          </a:bodyPr>
          <a:lstStyle/>
          <a:p>
            <a:pPr algn="ctr"/>
            <a:r>
              <a:rPr lang="hu-HU" sz="7200" i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Thank</a:t>
            </a:r>
            <a:r>
              <a:rPr lang="hu-HU" sz="7200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7200" i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you</a:t>
            </a:r>
            <a:r>
              <a:rPr lang="hu-HU" sz="7200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7200" i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hu-HU" sz="7200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7200" i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your</a:t>
            </a:r>
            <a:r>
              <a:rPr lang="hu-HU" sz="7200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7200" i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attention</a:t>
            </a:r>
            <a:r>
              <a:rPr lang="hu-HU" sz="7200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7603175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>
            <a:extLst>
              <a:ext uri="{FF2B5EF4-FFF2-40B4-BE49-F238E27FC236}">
                <a16:creationId xmlns:a16="http://schemas.microsoft.com/office/drawing/2014/main" id="{16C4ADD1-83BF-0C2A-BF30-7DB49823A7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195" y="677762"/>
            <a:ext cx="10027596" cy="57814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dirty="0">
                <a:solidFill>
                  <a:srgbClr val="0070C0"/>
                </a:solidFill>
              </a:rPr>
              <a:t>1977: (</a:t>
            </a:r>
            <a:r>
              <a:rPr lang="hu-HU" dirty="0" err="1">
                <a:solidFill>
                  <a:srgbClr val="0070C0"/>
                </a:solidFill>
              </a:rPr>
              <a:t>Nucl</a:t>
            </a:r>
            <a:r>
              <a:rPr lang="hu-HU" dirty="0">
                <a:solidFill>
                  <a:srgbClr val="0070C0"/>
                </a:solidFill>
              </a:rPr>
              <a:t>. </a:t>
            </a:r>
            <a:r>
              <a:rPr lang="hu-HU" dirty="0" err="1">
                <a:solidFill>
                  <a:srgbClr val="0070C0"/>
                </a:solidFill>
              </a:rPr>
              <a:t>Phys</a:t>
            </a:r>
            <a:r>
              <a:rPr lang="hu-HU" dirty="0">
                <a:solidFill>
                  <a:srgbClr val="0070C0"/>
                </a:solidFill>
              </a:rPr>
              <a:t>. </a:t>
            </a:r>
            <a:r>
              <a:rPr lang="hu-HU" b="1" dirty="0">
                <a:solidFill>
                  <a:srgbClr val="0070C0"/>
                </a:solidFill>
              </a:rPr>
              <a:t>A288</a:t>
            </a:r>
            <a:r>
              <a:rPr lang="hu-HU" dirty="0">
                <a:solidFill>
                  <a:srgbClr val="0070C0"/>
                </a:solidFill>
              </a:rPr>
              <a:t>, 480) :</a:t>
            </a:r>
          </a:p>
          <a:p>
            <a:pPr marL="0" indent="0">
              <a:buNone/>
            </a:pPr>
            <a:endParaRPr lang="hu-HU" sz="800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hu-HU" dirty="0">
                <a:solidFill>
                  <a:srgbClr val="0070C0"/>
                </a:solidFill>
              </a:rPr>
              <a:t>	</a:t>
            </a:r>
            <a:r>
              <a:rPr lang="hu-HU" b="1" dirty="0" err="1">
                <a:solidFill>
                  <a:srgbClr val="0070C0"/>
                </a:solidFill>
              </a:rPr>
              <a:t>Isotopic</a:t>
            </a:r>
            <a:r>
              <a:rPr lang="hu-HU" b="1" dirty="0">
                <a:solidFill>
                  <a:srgbClr val="0070C0"/>
                </a:solidFill>
              </a:rPr>
              <a:t> series</a:t>
            </a:r>
            <a:r>
              <a:rPr lang="hu-HU" dirty="0">
                <a:solidFill>
                  <a:srgbClr val="0070C0"/>
                </a:solidFill>
              </a:rPr>
              <a:t>: </a:t>
            </a:r>
            <a:r>
              <a:rPr lang="hu-HU" dirty="0" err="1">
                <a:solidFill>
                  <a:srgbClr val="0070C0"/>
                </a:solidFill>
              </a:rPr>
              <a:t>shell</a:t>
            </a:r>
            <a:r>
              <a:rPr lang="hu-HU" dirty="0">
                <a:solidFill>
                  <a:srgbClr val="0070C0"/>
                </a:solidFill>
              </a:rPr>
              <a:t> </a:t>
            </a:r>
            <a:r>
              <a:rPr lang="hu-HU" dirty="0" err="1">
                <a:solidFill>
                  <a:srgbClr val="0070C0"/>
                </a:solidFill>
              </a:rPr>
              <a:t>effects</a:t>
            </a:r>
            <a:r>
              <a:rPr lang="hu-HU" dirty="0">
                <a:solidFill>
                  <a:srgbClr val="0070C0"/>
                </a:solidFill>
              </a:rPr>
              <a:t>, </a:t>
            </a:r>
            <a:r>
              <a:rPr lang="hu-HU" dirty="0" err="1">
                <a:solidFill>
                  <a:srgbClr val="0070C0"/>
                </a:solidFill>
              </a:rPr>
              <a:t>deformation</a:t>
            </a:r>
            <a:r>
              <a:rPr lang="hu-HU" dirty="0">
                <a:solidFill>
                  <a:srgbClr val="0070C0"/>
                </a:solidFill>
              </a:rPr>
              <a:t> </a:t>
            </a:r>
            <a:r>
              <a:rPr lang="hu-HU" dirty="0" err="1">
                <a:solidFill>
                  <a:srgbClr val="0070C0"/>
                </a:solidFill>
              </a:rPr>
              <a:t>effects</a:t>
            </a:r>
            <a:r>
              <a:rPr lang="hu-HU" dirty="0">
                <a:solidFill>
                  <a:srgbClr val="0070C0"/>
                </a:solidFill>
              </a:rPr>
              <a:t>, 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hu-HU" dirty="0">
                <a:solidFill>
                  <a:srgbClr val="0070C0"/>
                </a:solidFill>
              </a:rPr>
              <a:t>				   </a:t>
            </a:r>
            <a:r>
              <a:rPr lang="hu-HU" dirty="0" err="1">
                <a:solidFill>
                  <a:srgbClr val="0070C0"/>
                </a:solidFill>
              </a:rPr>
              <a:t>odd-even</a:t>
            </a:r>
            <a:r>
              <a:rPr lang="hu-HU" dirty="0">
                <a:solidFill>
                  <a:srgbClr val="0070C0"/>
                </a:solidFill>
              </a:rPr>
              <a:t> </a:t>
            </a:r>
            <a:r>
              <a:rPr lang="hu-HU" dirty="0" err="1">
                <a:solidFill>
                  <a:srgbClr val="0070C0"/>
                </a:solidFill>
              </a:rPr>
              <a:t>effects</a:t>
            </a:r>
            <a:r>
              <a:rPr lang="hu-HU" dirty="0">
                <a:solidFill>
                  <a:srgbClr val="0070C0"/>
                </a:solidFill>
              </a:rPr>
              <a:t> </a:t>
            </a:r>
            <a:r>
              <a:rPr lang="hu-HU" dirty="0">
                <a:solidFill>
                  <a:srgbClr val="0070C0"/>
                </a:solidFill>
                <a:sym typeface="Symbol" panose="05050102010706020507" pitchFamily="18" charset="2"/>
              </a:rPr>
              <a:t> </a:t>
            </a:r>
            <a:r>
              <a:rPr lang="hu-HU" dirty="0">
                <a:solidFill>
                  <a:srgbClr val="0070C0"/>
                </a:solidFill>
              </a:rPr>
              <a:t>6×10</a:t>
            </a:r>
            <a:r>
              <a:rPr lang="hu-HU" baseline="30000" dirty="0">
                <a:solidFill>
                  <a:srgbClr val="0070C0"/>
                </a:solidFill>
              </a:rPr>
              <a:t>-4</a:t>
            </a:r>
            <a:r>
              <a:rPr lang="hu-HU" dirty="0">
                <a:solidFill>
                  <a:srgbClr val="0070C0"/>
                </a:solidFill>
              </a:rPr>
              <a:t>. </a:t>
            </a:r>
          </a:p>
          <a:p>
            <a:pPr marL="0" indent="0">
              <a:buNone/>
            </a:pPr>
            <a:r>
              <a:rPr lang="hu-HU" sz="800" dirty="0">
                <a:solidFill>
                  <a:srgbClr val="0070C0"/>
                </a:solidFill>
              </a:rPr>
              <a:t>	</a:t>
            </a:r>
            <a:r>
              <a:rPr lang="hu-HU" sz="3600" dirty="0">
                <a:solidFill>
                  <a:srgbClr val="C00000"/>
                </a:solidFill>
              </a:rPr>
              <a:t>Data?</a:t>
            </a:r>
            <a:r>
              <a:rPr lang="hu-HU" dirty="0">
                <a:solidFill>
                  <a:srgbClr val="C00000"/>
                </a:solidFill>
              </a:rPr>
              <a:t> </a:t>
            </a:r>
          </a:p>
          <a:p>
            <a:pPr marL="0" indent="0">
              <a:buNone/>
            </a:pPr>
            <a:endParaRPr lang="hu-HU" sz="800" dirty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hu-HU" sz="800" dirty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hu-HU" sz="800" dirty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hu-HU" dirty="0">
                <a:solidFill>
                  <a:srgbClr val="0070C0"/>
                </a:solidFill>
              </a:rPr>
              <a:t>1978: (ATOMKI Közlemények = </a:t>
            </a:r>
            <a:r>
              <a:rPr lang="hu-HU" dirty="0" err="1">
                <a:solidFill>
                  <a:srgbClr val="0070C0"/>
                </a:solidFill>
              </a:rPr>
              <a:t>Reports</a:t>
            </a:r>
            <a:r>
              <a:rPr lang="hu-HU" dirty="0">
                <a:solidFill>
                  <a:srgbClr val="0070C0"/>
                </a:solidFill>
              </a:rPr>
              <a:t>, </a:t>
            </a:r>
            <a:r>
              <a:rPr lang="hu-HU" b="1" dirty="0">
                <a:solidFill>
                  <a:srgbClr val="0070C0"/>
                </a:solidFill>
              </a:rPr>
              <a:t>20</a:t>
            </a:r>
            <a:r>
              <a:rPr lang="hu-HU" dirty="0">
                <a:solidFill>
                  <a:srgbClr val="0070C0"/>
                </a:solidFill>
              </a:rPr>
              <a:t>, 1)</a:t>
            </a:r>
          </a:p>
          <a:p>
            <a:pPr marL="0" indent="0">
              <a:buNone/>
            </a:pPr>
            <a:r>
              <a:rPr lang="hu-HU" sz="800" dirty="0">
                <a:solidFill>
                  <a:srgbClr val="0070C0"/>
                </a:solidFill>
              </a:rPr>
              <a:t>	</a:t>
            </a:r>
          </a:p>
          <a:p>
            <a:pPr marL="0" indent="0">
              <a:buNone/>
            </a:pPr>
            <a:r>
              <a:rPr lang="hu-HU" dirty="0">
                <a:solidFill>
                  <a:srgbClr val="0070C0"/>
                </a:solidFill>
              </a:rPr>
              <a:t>	</a:t>
            </a:r>
            <a:r>
              <a:rPr lang="hu-HU" b="1" dirty="0" err="1">
                <a:solidFill>
                  <a:srgbClr val="0070C0"/>
                </a:solidFill>
              </a:rPr>
              <a:t>Isotonic</a:t>
            </a:r>
            <a:r>
              <a:rPr lang="hu-HU" b="1" dirty="0">
                <a:solidFill>
                  <a:srgbClr val="0070C0"/>
                </a:solidFill>
              </a:rPr>
              <a:t>, </a:t>
            </a:r>
            <a:r>
              <a:rPr lang="hu-HU" b="1" dirty="0" err="1">
                <a:solidFill>
                  <a:srgbClr val="0070C0"/>
                </a:solidFill>
              </a:rPr>
              <a:t>isobaric</a:t>
            </a:r>
            <a:r>
              <a:rPr lang="hu-HU" b="1" dirty="0">
                <a:solidFill>
                  <a:srgbClr val="0070C0"/>
                </a:solidFill>
              </a:rPr>
              <a:t> and </a:t>
            </a:r>
            <a:r>
              <a:rPr lang="hu-HU" b="1" dirty="0" err="1">
                <a:solidFill>
                  <a:srgbClr val="0070C0"/>
                </a:solidFill>
              </a:rPr>
              <a:t>iso-symmetric</a:t>
            </a:r>
            <a:r>
              <a:rPr lang="hu-HU" b="1" dirty="0">
                <a:solidFill>
                  <a:srgbClr val="0070C0"/>
                </a:solidFill>
              </a:rPr>
              <a:t> series: </a:t>
            </a:r>
            <a:r>
              <a:rPr lang="hu-HU" dirty="0" err="1">
                <a:solidFill>
                  <a:srgbClr val="0070C0"/>
                </a:solidFill>
              </a:rPr>
              <a:t>effects</a:t>
            </a:r>
            <a:endParaRPr lang="hu-HU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hu-HU" sz="800" u="sng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hu-HU" sz="800" u="sng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hu-HU" dirty="0">
                <a:solidFill>
                  <a:srgbClr val="0070C0"/>
                </a:solidFill>
              </a:rPr>
              <a:t>	</a:t>
            </a:r>
            <a:r>
              <a:rPr lang="hu-HU" dirty="0">
                <a:solidFill>
                  <a:srgbClr val="C00000"/>
                </a:solidFill>
              </a:rPr>
              <a:t> </a:t>
            </a:r>
            <a:r>
              <a:rPr lang="hu-HU" sz="3200" dirty="0">
                <a:solidFill>
                  <a:srgbClr val="C00000"/>
                </a:solidFill>
              </a:rPr>
              <a:t>+ Appendix: </a:t>
            </a:r>
            <a:r>
              <a:rPr lang="hu-HU" sz="3200" dirty="0" err="1">
                <a:solidFill>
                  <a:srgbClr val="C00000"/>
                </a:solidFill>
              </a:rPr>
              <a:t>r</a:t>
            </a:r>
            <a:r>
              <a:rPr lang="hu-HU" sz="3200" b="1" dirty="0" err="1">
                <a:solidFill>
                  <a:srgbClr val="C00000"/>
                </a:solidFill>
              </a:rPr>
              <a:t>ms</a:t>
            </a:r>
            <a:r>
              <a:rPr lang="hu-HU" sz="3200" b="1" dirty="0">
                <a:solidFill>
                  <a:srgbClr val="C00000"/>
                </a:solidFill>
              </a:rPr>
              <a:t> </a:t>
            </a:r>
            <a:r>
              <a:rPr lang="hu-HU" sz="3200" b="1" dirty="0" err="1">
                <a:solidFill>
                  <a:srgbClr val="C00000"/>
                </a:solidFill>
              </a:rPr>
              <a:t>charge</a:t>
            </a:r>
            <a:r>
              <a:rPr lang="hu-HU" sz="3200" b="1" dirty="0">
                <a:solidFill>
                  <a:srgbClr val="C00000"/>
                </a:solidFill>
              </a:rPr>
              <a:t> </a:t>
            </a:r>
            <a:r>
              <a:rPr lang="hu-HU" sz="3200" b="1" dirty="0" err="1">
                <a:solidFill>
                  <a:srgbClr val="C00000"/>
                </a:solidFill>
              </a:rPr>
              <a:t>data</a:t>
            </a:r>
            <a:r>
              <a:rPr lang="hu-HU" sz="3200" b="1" dirty="0">
                <a:solidFill>
                  <a:srgbClr val="C00000"/>
                </a:solidFill>
              </a:rPr>
              <a:t> </a:t>
            </a:r>
            <a:r>
              <a:rPr lang="hu-HU" sz="3200" b="1" dirty="0" err="1">
                <a:solidFill>
                  <a:srgbClr val="C00000"/>
                </a:solidFill>
              </a:rPr>
              <a:t>table</a:t>
            </a:r>
            <a:r>
              <a:rPr lang="hu-HU" sz="3200" dirty="0">
                <a:solidFill>
                  <a:srgbClr val="C00000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2848633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>
            <a:extLst>
              <a:ext uri="{FF2B5EF4-FFF2-40B4-BE49-F238E27FC236}">
                <a16:creationId xmlns:a16="http://schemas.microsoft.com/office/drawing/2014/main" id="{B55CF9C7-BAF7-AEC2-E6D8-BE3B9397DE9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4120" t="21496" r="26356" b="18803"/>
          <a:stretch/>
        </p:blipFill>
        <p:spPr>
          <a:xfrm>
            <a:off x="1517017" y="875489"/>
            <a:ext cx="10438277" cy="5826867"/>
          </a:xfrm>
          <a:prstGeom prst="rect">
            <a:avLst/>
          </a:prstGeom>
        </p:spPr>
      </p:pic>
      <p:sp>
        <p:nvSpPr>
          <p:cNvPr id="3" name="Tartalom helye 2">
            <a:extLst>
              <a:ext uri="{FF2B5EF4-FFF2-40B4-BE49-F238E27FC236}">
                <a16:creationId xmlns:a16="http://schemas.microsoft.com/office/drawing/2014/main" id="{B04FCCBB-06A8-B685-14DE-E3BD545328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6979" y="246914"/>
            <a:ext cx="3323617" cy="62857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hu-HU" sz="4000" b="1" dirty="0" err="1">
                <a:solidFill>
                  <a:srgbClr val="0070C0"/>
                </a:solidFill>
              </a:rPr>
              <a:t>Table</a:t>
            </a:r>
            <a:r>
              <a:rPr lang="hu-HU" sz="4000" b="1" dirty="0">
                <a:solidFill>
                  <a:srgbClr val="0070C0"/>
                </a:solidFill>
              </a:rPr>
              <a:t> I. (1978) </a:t>
            </a:r>
          </a:p>
        </p:txBody>
      </p:sp>
    </p:spTree>
    <p:extLst>
      <p:ext uri="{BB962C8B-B14F-4D97-AF65-F5344CB8AC3E}">
        <p14:creationId xmlns:p14="http://schemas.microsoft.com/office/powerpoint/2010/main" val="25350757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1786</TotalTime>
  <Words>3116</Words>
  <Application>Microsoft Office PowerPoint</Application>
  <PresentationFormat>Szélesvásznú</PresentationFormat>
  <Paragraphs>606</Paragraphs>
  <Slides>70</Slides>
  <Notes>4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8</vt:i4>
      </vt:variant>
      <vt:variant>
        <vt:lpstr>Téma</vt:lpstr>
      </vt:variant>
      <vt:variant>
        <vt:i4>1</vt:i4>
      </vt:variant>
      <vt:variant>
        <vt:lpstr>Diacímek</vt:lpstr>
      </vt:variant>
      <vt:variant>
        <vt:i4>70</vt:i4>
      </vt:variant>
    </vt:vector>
  </HeadingPairs>
  <TitlesOfParts>
    <vt:vector size="79" baseType="lpstr">
      <vt:lpstr>Algerian</vt:lpstr>
      <vt:lpstr>Aptos</vt:lpstr>
      <vt:lpstr>Aptos Display</vt:lpstr>
      <vt:lpstr>Arial</vt:lpstr>
      <vt:lpstr>Calibri</vt:lpstr>
      <vt:lpstr>Cambria Math</vt:lpstr>
      <vt:lpstr>Symbol</vt:lpstr>
      <vt:lpstr>Times New Roman</vt:lpstr>
      <vt:lpstr>Office-téma</vt:lpstr>
      <vt:lpstr>From Total Neutron Cross Sections  to Nuclear Charge Radii   Tables and systematics</vt:lpstr>
      <vt:lpstr>War and Peace</vt:lpstr>
      <vt:lpstr>Total neutron cross sections</vt:lpstr>
      <vt:lpstr>1971: Visit to Ioffe Institute: 1 week: total neutron cross sections;    3 weeks:  Kα Isotope Shifts   &lt;r2&gt;ch + other e- methods!</vt:lpstr>
      <vt:lpstr>PowerPoint-bemutató</vt:lpstr>
      <vt:lpstr>PowerPoint-bemutató</vt:lpstr>
      <vt:lpstr>PowerPoint-bemutató</vt:lpstr>
      <vt:lpstr>PowerPoint-bemutató</vt:lpstr>
      <vt:lpstr>PowerPoint-bemutató</vt:lpstr>
      <vt:lpstr>Comparison to theory: normalized rms radii ()</vt:lpstr>
      <vt:lpstr>Neutron skins calculated</vt:lpstr>
      <vt:lpstr>PowerPoint-bemutató</vt:lpstr>
      <vt:lpstr> 1989: Do rel and rmu  measure the same quantity?  Difference (rel – rmu):          85 nuclei, mean: -9.3(1.5) am.      R(A)  -12 + 0.03×A fm.  Negative, decreasing with  A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Table V.    2004: Consistent set of nuclear rms charge radii       (Atomic Data and Nuclear Data Tables, 87, 185)</vt:lpstr>
      <vt:lpstr>PowerPoint-bemutató</vt:lpstr>
      <vt:lpstr>PowerPoint-bemutató</vt:lpstr>
      <vt:lpstr>PowerPoint-bemutató</vt:lpstr>
      <vt:lpstr>2007: Moments of the 2p-Fermi charge distribution    (Acta Phys. Deb., 41, 59)</vt:lpstr>
      <vt:lpstr>PowerPoint-bemutató</vt:lpstr>
      <vt:lpstr>PowerPoint-bemutató</vt:lpstr>
      <vt:lpstr>PowerPoint-bemutató</vt:lpstr>
      <vt:lpstr>PowerPoint-bemutató</vt:lpstr>
      <vt:lpstr>2010: Calculation of Fermi parameters from charge moments        (Acta Phys. Deb. 44, 6)</vt:lpstr>
      <vt:lpstr>Table VI. 2013: Table of experimental nuclear ground state    charge radii   (Atomic Data and Nuclear Data Tables, 99, 69)</vt:lpstr>
      <vt:lpstr>2015: Correlaton of charge radii with other  nuclear observables  (J. Phys. G42, 055108)</vt:lpstr>
      <vt:lpstr>PowerPoint-bemutató</vt:lpstr>
      <vt:lpstr>2021:The quest for the proton charge radius  [p.31. in:  Gribov-90 Memorial Volume, World Scientific]   (arXiv: 2103.17101v1 [physics.hist-ph] 29 Mar 2021) </vt:lpstr>
      <vt:lpstr>PowerPoint-bemutató</vt:lpstr>
      <vt:lpstr>Problems</vt:lpstr>
      <vt:lpstr>Dispersion correction?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Normalizations to proton</vt:lpstr>
      <vt:lpstr>PowerPoint-bemutató</vt:lpstr>
      <vt:lpstr>PowerPoint-bemutató</vt:lpstr>
      <vt:lpstr>PowerPoint-bemutató</vt:lpstr>
      <vt:lpstr>PowerPoint-bemutató</vt:lpstr>
      <vt:lpstr>PowerPoint-bemutató</vt:lpstr>
      <vt:lpstr>Future?</vt:lpstr>
      <vt:lpstr>Weak and strong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J.Phys. G6 (1980) 303.</vt:lpstr>
      <vt:lpstr>Sic itur ad astra!</vt:lpstr>
      <vt:lpstr>Reading</vt:lpstr>
      <vt:lpstr>Thank you for your attention!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István Angeli</dc:creator>
  <cp:lastModifiedBy>István Angeli</cp:lastModifiedBy>
  <cp:revision>157</cp:revision>
  <dcterms:created xsi:type="dcterms:W3CDTF">2024-12-30T09:52:27Z</dcterms:created>
  <dcterms:modified xsi:type="dcterms:W3CDTF">2025-01-20T11:12:11Z</dcterms:modified>
</cp:coreProperties>
</file>