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73" r:id="rId4"/>
    <p:sldId id="272" r:id="rId5"/>
    <p:sldId id="277" r:id="rId6"/>
    <p:sldId id="276" r:id="rId7"/>
    <p:sldId id="278" r:id="rId8"/>
    <p:sldId id="268" r:id="rId9"/>
    <p:sldId id="271" r:id="rId10"/>
    <p:sldId id="295" r:id="rId11"/>
    <p:sldId id="279" r:id="rId12"/>
    <p:sldId id="292" r:id="rId13"/>
    <p:sldId id="293" r:id="rId14"/>
    <p:sldId id="266" r:id="rId15"/>
    <p:sldId id="267" r:id="rId16"/>
    <p:sldId id="285" r:id="rId17"/>
    <p:sldId id="287" r:id="rId18"/>
    <p:sldId id="291" r:id="rId19"/>
    <p:sldId id="280" r:id="rId20"/>
    <p:sldId id="282" r:id="rId21"/>
    <p:sldId id="294" r:id="rId22"/>
  </p:sldIdLst>
  <p:sldSz cx="12192000" cy="6858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Palatino Linotype" panose="020405020505050303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061"/>
    <a:srgbClr val="FFFFFF"/>
    <a:srgbClr val="000000"/>
    <a:srgbClr val="323232"/>
    <a:srgbClr val="647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4" autoAdjust="0"/>
  </p:normalViewPr>
  <p:slideViewPr>
    <p:cSldViewPr>
      <p:cViewPr varScale="1">
        <p:scale>
          <a:sx n="82" d="100"/>
          <a:sy n="82" d="100"/>
        </p:scale>
        <p:origin x="1117" y="2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02A7B-5D0C-44B4-8BF8-1B7FF419C52E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3C828-5353-4892-8040-CAF9F1F676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3C828-5353-4892-8040-CAF9F1F676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9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3C828-5353-4892-8040-CAF9F1F676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9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3.png"/><Relationship Id="rId4" Type="http://schemas.openxmlformats.org/officeDocument/2006/relationships/image" Target="../media/image17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590" y="2895600"/>
            <a:ext cx="73148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Isomeric mean-square charge-radius changes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and related quantities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1AC91-0998-74AC-BEF1-33A6C24128B9}"/>
              </a:ext>
            </a:extLst>
          </p:cNvPr>
          <p:cNvSpPr txBox="1"/>
          <p:nvPr/>
        </p:nvSpPr>
        <p:spPr>
          <a:xfrm>
            <a:off x="8379738" y="6550223"/>
            <a:ext cx="3812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on behalf of the                           collaboration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15CA0-4D98-CCB9-FA72-B311958D6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6601499"/>
            <a:ext cx="1128487" cy="2565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53382A-EDBF-7ACD-85EF-1FAEEB07A58B}"/>
              </a:ext>
            </a:extLst>
          </p:cNvPr>
          <p:cNvSpPr txBox="1"/>
          <p:nvPr/>
        </p:nvSpPr>
        <p:spPr>
          <a:xfrm>
            <a:off x="0" y="0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Electromagnetic moments</a:t>
            </a:r>
          </a:p>
        </p:txBody>
      </p:sp>
      <p:pic>
        <p:nvPicPr>
          <p:cNvPr id="18" name="Picture 17" descr="A purple planet with a white sphere and a white sphere&#10;&#10;Description automatically generated">
            <a:extLst>
              <a:ext uri="{FF2B5EF4-FFF2-40B4-BE49-F238E27FC236}">
                <a16:creationId xmlns:a16="http://schemas.microsoft.com/office/drawing/2014/main" id="{F3E533F1-F22F-C1FD-F429-C0F02EF6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0" name="Picture 19" descr="A purple planet with white circles and a black background&#10;&#10;Description automatically generated">
            <a:extLst>
              <a:ext uri="{FF2B5EF4-FFF2-40B4-BE49-F238E27FC236}">
                <a16:creationId xmlns:a16="http://schemas.microsoft.com/office/drawing/2014/main" id="{AF6C06D8-5944-F34D-FA32-C0D95FA60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2" name="Picture 21" descr="A purple sphere with white circles and blue dots&#10;&#10;Description automatically generated">
            <a:extLst>
              <a:ext uri="{FF2B5EF4-FFF2-40B4-BE49-F238E27FC236}">
                <a16:creationId xmlns:a16="http://schemas.microsoft.com/office/drawing/2014/main" id="{7C9E3A40-4BB5-801D-D953-970501137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4" name="Picture 23" descr="A purple globe with blue circles around it&#10;&#10;Description automatically generated">
            <a:extLst>
              <a:ext uri="{FF2B5EF4-FFF2-40B4-BE49-F238E27FC236}">
                <a16:creationId xmlns:a16="http://schemas.microsoft.com/office/drawing/2014/main" id="{9DD7D2AE-D986-5A7B-BF20-C96EF6F07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6" name="Picture 25" descr="A purple globe with blue circles around it&#10;&#10;Description automatically generated">
            <a:extLst>
              <a:ext uri="{FF2B5EF4-FFF2-40B4-BE49-F238E27FC236}">
                <a16:creationId xmlns:a16="http://schemas.microsoft.com/office/drawing/2014/main" id="{06F911F9-47BC-B72C-9783-B53816848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8" name="Picture 27" descr="A purple globe with blue circles around it&#10;&#10;Description automatically generated">
            <a:extLst>
              <a:ext uri="{FF2B5EF4-FFF2-40B4-BE49-F238E27FC236}">
                <a16:creationId xmlns:a16="http://schemas.microsoft.com/office/drawing/2014/main" id="{9E7E754E-C48A-8079-08CE-24540580B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9C00CAF-E9F5-E9EA-632D-D21F2FD0A3C4}"/>
              </a:ext>
            </a:extLst>
          </p:cNvPr>
          <p:cNvSpPr txBox="1"/>
          <p:nvPr/>
        </p:nvSpPr>
        <p:spPr>
          <a:xfrm>
            <a:off x="0" y="6550223"/>
            <a:ext cx="2435282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Nonscientific representation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56969-A3D8-B2B1-FB17-EBAA179DC5F3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9/20</a:t>
            </a:r>
          </a:p>
        </p:txBody>
      </p:sp>
    </p:spTree>
    <p:extLst>
      <p:ext uri="{BB962C8B-B14F-4D97-AF65-F5344CB8AC3E}">
        <p14:creationId xmlns:p14="http://schemas.microsoft.com/office/powerpoint/2010/main" val="37913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2EFA3D-5AFA-4FE2-AF11-C379338D7243}"/>
              </a:ext>
            </a:extLst>
          </p:cNvPr>
          <p:cNvSpPr txBox="1"/>
          <p:nvPr/>
        </p:nvSpPr>
        <p:spPr>
          <a:xfrm>
            <a:off x="0" y="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Methodology</a:t>
            </a:r>
          </a:p>
        </p:txBody>
      </p:sp>
      <p:pic>
        <p:nvPicPr>
          <p:cNvPr id="20" name="Picture 19" descr="A picture containing table, white, flying, air&#10;&#10;Description automatically generated">
            <a:extLst>
              <a:ext uri="{FF2B5EF4-FFF2-40B4-BE49-F238E27FC236}">
                <a16:creationId xmlns:a16="http://schemas.microsoft.com/office/drawing/2014/main" id="{9C5A7164-B252-4F9D-93F6-684DDB3F7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34" y="1066800"/>
            <a:ext cx="8091133" cy="54864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B7C06F-166E-46E0-B32E-4475E42223B7}"/>
              </a:ext>
            </a:extLst>
          </p:cNvPr>
          <p:cNvSpPr/>
          <p:nvPr/>
        </p:nvSpPr>
        <p:spPr>
          <a:xfrm>
            <a:off x="5000123" y="512064"/>
            <a:ext cx="2191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The ISOL method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E92780-711F-41B6-A688-222469F14C00}"/>
              </a:ext>
            </a:extLst>
          </p:cNvPr>
          <p:cNvSpPr txBox="1"/>
          <p:nvPr/>
        </p:nvSpPr>
        <p:spPr>
          <a:xfrm>
            <a:off x="1530927" y="955962"/>
            <a:ext cx="1349985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Target canister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973B699-8782-4508-ABB4-9AACFD4731F7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2880912" y="1109851"/>
            <a:ext cx="723159" cy="692575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D234D8C-3149-48A6-BF5E-CE43F21F907E}"/>
              </a:ext>
            </a:extLst>
          </p:cNvPr>
          <p:cNvSpPr txBox="1"/>
          <p:nvPr/>
        </p:nvSpPr>
        <p:spPr>
          <a:xfrm>
            <a:off x="1420090" y="2262029"/>
            <a:ext cx="513282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UC</a:t>
            </a:r>
            <a:r>
              <a:rPr lang="en-US" sz="1400" baseline="-25000" dirty="0">
                <a:solidFill>
                  <a:schemeClr val="bg1"/>
                </a:solidFill>
              </a:rPr>
              <a:t>x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01CC094-49E7-4C4D-BA46-720E163D0F86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1933372" y="2415918"/>
            <a:ext cx="565394" cy="557859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1B45C34-1A51-4BF4-B07E-DEE8526BD11A}"/>
              </a:ext>
            </a:extLst>
          </p:cNvPr>
          <p:cNvSpPr txBox="1"/>
          <p:nvPr/>
        </p:nvSpPr>
        <p:spPr>
          <a:xfrm>
            <a:off x="3111500" y="3627060"/>
            <a:ext cx="1850507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Neutron “converter”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7CE2318-F20D-4D32-9DCF-3815524B630E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3455855" y="3200400"/>
            <a:ext cx="580899" cy="42666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row: Left 48">
            <a:extLst>
              <a:ext uri="{FF2B5EF4-FFF2-40B4-BE49-F238E27FC236}">
                <a16:creationId xmlns:a16="http://schemas.microsoft.com/office/drawing/2014/main" id="{0EE38E36-2CB1-4B96-81AB-9829016F4B83}"/>
              </a:ext>
            </a:extLst>
          </p:cNvPr>
          <p:cNvSpPr/>
          <p:nvPr/>
        </p:nvSpPr>
        <p:spPr>
          <a:xfrm rot="8160000" flipV="1">
            <a:off x="1349838" y="3851381"/>
            <a:ext cx="1425933" cy="641074"/>
          </a:xfrm>
          <a:prstGeom prst="leftArrow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Proton beam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CEC48-792F-41A9-BBBC-46AE55F9D7EF}"/>
              </a:ext>
            </a:extLst>
          </p:cNvPr>
          <p:cNvSpPr txBox="1"/>
          <p:nvPr/>
        </p:nvSpPr>
        <p:spPr>
          <a:xfrm>
            <a:off x="7474178" y="1081444"/>
            <a:ext cx="1386918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Mass separator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6D842A7-334A-4E1D-991C-09B6FD515CCF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7702779" y="1389221"/>
            <a:ext cx="464858" cy="528935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row: Left 62">
            <a:extLst>
              <a:ext uri="{FF2B5EF4-FFF2-40B4-BE49-F238E27FC236}">
                <a16:creationId xmlns:a16="http://schemas.microsoft.com/office/drawing/2014/main" id="{B60B04AF-B644-426D-884E-594F0BD38E23}"/>
              </a:ext>
            </a:extLst>
          </p:cNvPr>
          <p:cNvSpPr/>
          <p:nvPr/>
        </p:nvSpPr>
        <p:spPr>
          <a:xfrm rot="398299">
            <a:off x="10101543" y="2705347"/>
            <a:ext cx="1653949" cy="561831"/>
          </a:xfrm>
          <a:prstGeom prst="leftArrow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Laser ion source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EAAAB5D-87B3-4C6A-9D5E-3534E868A421}"/>
              </a:ext>
            </a:extLst>
          </p:cNvPr>
          <p:cNvSpPr txBox="1"/>
          <p:nvPr/>
        </p:nvSpPr>
        <p:spPr>
          <a:xfrm>
            <a:off x="9524025" y="4220150"/>
            <a:ext cx="1342034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Rf quadrupole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00C9B4F-22E9-4C90-A8FE-43A1E8ADE7E3}"/>
              </a:ext>
            </a:extLst>
          </p:cNvPr>
          <p:cNvCxnSpPr>
            <a:cxnSpLocks/>
            <a:stCxn id="64" idx="2"/>
          </p:cNvCxnSpPr>
          <p:nvPr/>
        </p:nvCxnSpPr>
        <p:spPr>
          <a:xfrm flipH="1">
            <a:off x="9629478" y="4527927"/>
            <a:ext cx="565564" cy="718598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414770D-B921-4FAE-AE18-93EB792E3678}"/>
              </a:ext>
            </a:extLst>
          </p:cNvPr>
          <p:cNvSpPr txBox="1"/>
          <p:nvPr/>
        </p:nvSpPr>
        <p:spPr>
          <a:xfrm>
            <a:off x="5082341" y="3627060"/>
            <a:ext cx="926857" cy="307777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Ion beam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E24A13F-2D99-46BA-8B93-0758D0C27C0E}"/>
              </a:ext>
            </a:extLst>
          </p:cNvPr>
          <p:cNvCxnSpPr>
            <a:cxnSpLocks/>
            <a:stCxn id="67" idx="0"/>
          </p:cNvCxnSpPr>
          <p:nvPr/>
        </p:nvCxnSpPr>
        <p:spPr>
          <a:xfrm flipV="1">
            <a:off x="5545770" y="2971800"/>
            <a:ext cx="1673337" cy="65526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B83F2EA-C25F-4157-B4E9-6560C652AD35}"/>
              </a:ext>
            </a:extLst>
          </p:cNvPr>
          <p:cNvCxnSpPr>
            <a:cxnSpLocks/>
          </p:cNvCxnSpPr>
          <p:nvPr/>
        </p:nvCxnSpPr>
        <p:spPr>
          <a:xfrm flipH="1">
            <a:off x="2590800" y="3416278"/>
            <a:ext cx="266369" cy="241322"/>
          </a:xfrm>
          <a:prstGeom prst="line">
            <a:avLst/>
          </a:prstGeom>
          <a:ln w="63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81DFB63-BF5F-4809-AAD8-0D173C9EBD9D}"/>
              </a:ext>
            </a:extLst>
          </p:cNvPr>
          <p:cNvSpPr txBox="1"/>
          <p:nvPr/>
        </p:nvSpPr>
        <p:spPr>
          <a:xfrm>
            <a:off x="1572491" y="1587470"/>
            <a:ext cx="1188146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Ionizing line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B2A5F29-9DDA-44F5-8491-691847E1E6FF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2760637" y="1741359"/>
            <a:ext cx="346815" cy="338372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60EB5F44-2F53-48C7-A9F6-8247CB2E8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15" y="5950268"/>
            <a:ext cx="2330585" cy="549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CFDE4E-A000-79BE-9267-01747BB4D9DB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10/20</a:t>
            </a:r>
          </a:p>
        </p:txBody>
      </p:sp>
    </p:spTree>
    <p:extLst>
      <p:ext uri="{BB962C8B-B14F-4D97-AF65-F5344CB8AC3E}">
        <p14:creationId xmlns:p14="http://schemas.microsoft.com/office/powerpoint/2010/main" val="418876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ng silver and black machine&#10;&#10;Description automatically generated with medium confidence">
            <a:extLst>
              <a:ext uri="{FF2B5EF4-FFF2-40B4-BE49-F238E27FC236}">
                <a16:creationId xmlns:a16="http://schemas.microsoft.com/office/drawing/2014/main" id="{0CC11A84-5CDB-4DF4-EFA0-64F1F0027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9D81B97-3C62-9305-E8A2-70586F62AAE8}"/>
              </a:ext>
            </a:extLst>
          </p:cNvPr>
          <p:cNvSpPr txBox="1"/>
          <p:nvPr/>
        </p:nvSpPr>
        <p:spPr>
          <a:xfrm>
            <a:off x="0" y="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E1A0EFA-EE6C-7983-1AF4-5BEBA0425F33}"/>
              </a:ext>
            </a:extLst>
          </p:cNvPr>
          <p:cNvSpPr/>
          <p:nvPr/>
        </p:nvSpPr>
        <p:spPr>
          <a:xfrm>
            <a:off x="4706046" y="512064"/>
            <a:ext cx="27799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Collinear spectroscopy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133ED4-BF35-0147-AF20-44BBA44096AD}"/>
              </a:ext>
            </a:extLst>
          </p:cNvPr>
          <p:cNvSpPr txBox="1"/>
          <p:nvPr/>
        </p:nvSpPr>
        <p:spPr>
          <a:xfrm>
            <a:off x="3496474" y="1603866"/>
            <a:ext cx="1700209" cy="523220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Post acceleration &amp;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neutralization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3D4ED1D-4DC0-02BD-A9F8-6A27B0D96C81}"/>
              </a:ext>
            </a:extLst>
          </p:cNvPr>
          <p:cNvCxnSpPr>
            <a:cxnSpLocks/>
            <a:stCxn id="102" idx="2"/>
          </p:cNvCxnSpPr>
          <p:nvPr/>
        </p:nvCxnSpPr>
        <p:spPr>
          <a:xfrm>
            <a:off x="4346579" y="2127086"/>
            <a:ext cx="0" cy="676105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BCA365C3-0DF0-D3A1-5BD0-6BFDEA39658A}"/>
              </a:ext>
            </a:extLst>
          </p:cNvPr>
          <p:cNvSpPr txBox="1"/>
          <p:nvPr/>
        </p:nvSpPr>
        <p:spPr>
          <a:xfrm>
            <a:off x="6929487" y="3336468"/>
            <a:ext cx="1675459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Electrostatic optics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4AB80FD-DAAE-C143-D510-91FC819B15C3}"/>
              </a:ext>
            </a:extLst>
          </p:cNvPr>
          <p:cNvCxnSpPr>
            <a:cxnSpLocks/>
          </p:cNvCxnSpPr>
          <p:nvPr/>
        </p:nvCxnSpPr>
        <p:spPr>
          <a:xfrm flipV="1">
            <a:off x="5657652" y="2405442"/>
            <a:ext cx="2639679" cy="1542819"/>
          </a:xfrm>
          <a:prstGeom prst="line">
            <a:avLst/>
          </a:prstGeom>
          <a:ln w="63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B5DA204-213D-00F4-1026-222444219667}"/>
              </a:ext>
            </a:extLst>
          </p:cNvPr>
          <p:cNvCxnSpPr>
            <a:cxnSpLocks/>
            <a:stCxn id="110" idx="0"/>
          </p:cNvCxnSpPr>
          <p:nvPr/>
        </p:nvCxnSpPr>
        <p:spPr>
          <a:xfrm flipH="1" flipV="1">
            <a:off x="7158087" y="3067400"/>
            <a:ext cx="609130" cy="26906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2978B582-AEF8-C856-C6EA-C91E87FD1C71}"/>
              </a:ext>
            </a:extLst>
          </p:cNvPr>
          <p:cNvSpPr txBox="1"/>
          <p:nvPr/>
        </p:nvSpPr>
        <p:spPr>
          <a:xfrm>
            <a:off x="328365" y="4652121"/>
            <a:ext cx="952505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Laser exit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C23F1659-B69D-28D2-E1E4-F8E326751FC2}"/>
              </a:ext>
            </a:extLst>
          </p:cNvPr>
          <p:cNvCxnSpPr>
            <a:cxnSpLocks/>
            <a:stCxn id="124" idx="2"/>
          </p:cNvCxnSpPr>
          <p:nvPr/>
        </p:nvCxnSpPr>
        <p:spPr>
          <a:xfrm>
            <a:off x="804618" y="4959898"/>
            <a:ext cx="0" cy="759023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A4BB8B9F-70C7-52E5-575F-DF2CC14CABC1}"/>
              </a:ext>
            </a:extLst>
          </p:cNvPr>
          <p:cNvSpPr txBox="1"/>
          <p:nvPr/>
        </p:nvSpPr>
        <p:spPr>
          <a:xfrm>
            <a:off x="3076278" y="6452540"/>
            <a:ext cx="1994457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Fluorescence detection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8F471B-6436-6076-CE64-5EDD65342332}"/>
              </a:ext>
            </a:extLst>
          </p:cNvPr>
          <p:cNvCxnSpPr>
            <a:cxnSpLocks/>
            <a:stCxn id="129" idx="0"/>
          </p:cNvCxnSpPr>
          <p:nvPr/>
        </p:nvCxnSpPr>
        <p:spPr>
          <a:xfrm flipH="1" flipV="1">
            <a:off x="4073506" y="5168758"/>
            <a:ext cx="1" cy="1283782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1C72FB6-3BAC-8AC0-3710-16CFBABD9DCC}"/>
              </a:ext>
            </a:extLst>
          </p:cNvPr>
          <p:cNvSpPr txBox="1"/>
          <p:nvPr/>
        </p:nvSpPr>
        <p:spPr>
          <a:xfrm>
            <a:off x="10016255" y="1213697"/>
            <a:ext cx="1590500" cy="523220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Laser/ion-beam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merging chamber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B8875AD-484D-6E5B-240B-813581839C74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9390196" y="1475307"/>
            <a:ext cx="626059" cy="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E0C6DBE-CACD-E728-BDEA-0697985EFE41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11/20</a:t>
            </a:r>
          </a:p>
        </p:txBody>
      </p:sp>
    </p:spTree>
    <p:extLst>
      <p:ext uri="{BB962C8B-B14F-4D97-AF65-F5344CB8AC3E}">
        <p14:creationId xmlns:p14="http://schemas.microsoft.com/office/powerpoint/2010/main" val="2779266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red machine&#10;&#10;Description automatically generated with medium confidence">
            <a:extLst>
              <a:ext uri="{FF2B5EF4-FFF2-40B4-BE49-F238E27FC236}">
                <a16:creationId xmlns:a16="http://schemas.microsoft.com/office/drawing/2014/main" id="{0F4053F8-8EF9-88FD-A3CE-1AA812820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380658-6AA4-C568-A67F-B0DD86BB0590}"/>
              </a:ext>
            </a:extLst>
          </p:cNvPr>
          <p:cNvSpPr txBox="1"/>
          <p:nvPr/>
        </p:nvSpPr>
        <p:spPr>
          <a:xfrm>
            <a:off x="0" y="0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21A8E0-314D-A84C-4DC5-A0EA6C9D76F2}"/>
              </a:ext>
            </a:extLst>
          </p:cNvPr>
          <p:cNvSpPr txBox="1"/>
          <p:nvPr/>
        </p:nvSpPr>
        <p:spPr>
          <a:xfrm>
            <a:off x="10016255" y="1213697"/>
            <a:ext cx="1590500" cy="523220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Laser/ion-beam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merging chamber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0464FC-DBC7-B02E-C192-B21FD01D835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9390196" y="1475307"/>
            <a:ext cx="626059" cy="0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9DA9E08-2C6D-10C4-FD98-BE1B257A896C}"/>
              </a:ext>
            </a:extLst>
          </p:cNvPr>
          <p:cNvSpPr txBox="1"/>
          <p:nvPr/>
        </p:nvSpPr>
        <p:spPr>
          <a:xfrm>
            <a:off x="3496474" y="1603866"/>
            <a:ext cx="1700209" cy="523220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Post acceleration &amp;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neutralization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57EE21-AE49-33FD-01D2-642048C2C492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346579" y="2127086"/>
            <a:ext cx="0" cy="676105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1DEB297-7B6C-2B93-2F7A-301CECB47F01}"/>
              </a:ext>
            </a:extLst>
          </p:cNvPr>
          <p:cNvSpPr txBox="1"/>
          <p:nvPr/>
        </p:nvSpPr>
        <p:spPr>
          <a:xfrm>
            <a:off x="6929487" y="3336468"/>
            <a:ext cx="1675459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Electrostatic optics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B3BFFF-3528-CD36-9DDF-4CA994F58990}"/>
              </a:ext>
            </a:extLst>
          </p:cNvPr>
          <p:cNvCxnSpPr>
            <a:cxnSpLocks/>
          </p:cNvCxnSpPr>
          <p:nvPr/>
        </p:nvCxnSpPr>
        <p:spPr>
          <a:xfrm flipV="1">
            <a:off x="5657652" y="2405442"/>
            <a:ext cx="2639679" cy="1542819"/>
          </a:xfrm>
          <a:prstGeom prst="line">
            <a:avLst/>
          </a:prstGeom>
          <a:ln w="635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583D23-6DF5-C234-B818-1975A97AE0FC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7158087" y="3067400"/>
            <a:ext cx="609130" cy="26906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E2A9E1-0501-8FA5-A8EB-EC5180FDC2E9}"/>
              </a:ext>
            </a:extLst>
          </p:cNvPr>
          <p:cNvSpPr txBox="1"/>
          <p:nvPr/>
        </p:nvSpPr>
        <p:spPr>
          <a:xfrm>
            <a:off x="328365" y="4652121"/>
            <a:ext cx="952505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Laser exit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BB764E-FA50-F976-A617-4C1D457268CF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804618" y="4959898"/>
            <a:ext cx="0" cy="759023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512A1A-498B-341C-E256-770FBA1EA7F2}"/>
              </a:ext>
            </a:extLst>
          </p:cNvPr>
          <p:cNvSpPr txBox="1"/>
          <p:nvPr/>
        </p:nvSpPr>
        <p:spPr>
          <a:xfrm>
            <a:off x="3076278" y="6452540"/>
            <a:ext cx="1994457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Fluorescence detection</a:t>
            </a:r>
          </a:p>
        </p:txBody>
      </p:sp>
      <p:pic>
        <p:nvPicPr>
          <p:cNvPr id="31" name="Picture 6" descr="D:\HDR\ppt\Fraunhofer_lines.png">
            <a:extLst>
              <a:ext uri="{FF2B5EF4-FFF2-40B4-BE49-F238E27FC236}">
                <a16:creationId xmlns:a16="http://schemas.microsoft.com/office/drawing/2014/main" id="{C17B7122-7BBF-08D6-C2A8-030A5850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498" y="4867627"/>
            <a:ext cx="5386921" cy="573902"/>
          </a:xfrm>
          <a:prstGeom prst="rect">
            <a:avLst/>
          </a:prstGeom>
          <a:noFill/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8EB33A8-11F9-72D1-BF05-1F305ED64682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4073506" y="5168758"/>
            <a:ext cx="1" cy="1283782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2F83D7E-A852-BBB4-520A-82D9C0B9DDE7}"/>
              </a:ext>
            </a:extLst>
          </p:cNvPr>
          <p:cNvSpPr txBox="1"/>
          <p:nvPr/>
        </p:nvSpPr>
        <p:spPr>
          <a:xfrm>
            <a:off x="9210990" y="202757"/>
            <a:ext cx="1342034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Laser entrance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F3ED49-17D2-5689-5544-E9FAF6E8D834}"/>
              </a:ext>
            </a:extLst>
          </p:cNvPr>
          <p:cNvSpPr txBox="1"/>
          <p:nvPr/>
        </p:nvSpPr>
        <p:spPr>
          <a:xfrm>
            <a:off x="10219933" y="701753"/>
            <a:ext cx="1173719" cy="307777"/>
          </a:xfrm>
          <a:prstGeom prst="rect">
            <a:avLst/>
          </a:prstGeom>
          <a:noFill/>
          <a:ln w="6350">
            <a:solidFill>
              <a:schemeClr val="bg1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Ion entrance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CE09469-A8CA-954E-BD7A-DC8E8087A185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9558780" y="510534"/>
            <a:ext cx="323227" cy="480143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5D89658-52E2-CAB4-0D4C-310822E06B37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9696860" y="855642"/>
            <a:ext cx="523073" cy="208321"/>
          </a:xfrm>
          <a:prstGeom prst="straightConnector1">
            <a:avLst/>
          </a:prstGeom>
          <a:ln w="63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E4CA3D9-94BF-982C-DA74-96BF49CB67C7}"/>
              </a:ext>
            </a:extLst>
          </p:cNvPr>
          <p:cNvSpPr/>
          <p:nvPr/>
        </p:nvSpPr>
        <p:spPr>
          <a:xfrm>
            <a:off x="4526119" y="512064"/>
            <a:ext cx="3139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The COLLINEAR method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1C214-1D81-6E46-7754-4568AFA744B8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12/20</a:t>
            </a:r>
          </a:p>
        </p:txBody>
      </p:sp>
    </p:spTree>
    <p:extLst>
      <p:ext uri="{BB962C8B-B14F-4D97-AF65-F5344CB8AC3E}">
        <p14:creationId xmlns:p14="http://schemas.microsoft.com/office/powerpoint/2010/main" val="191772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balls with a string&#10;&#10;Description automatically generated with medium confidence">
            <a:extLst>
              <a:ext uri="{FF2B5EF4-FFF2-40B4-BE49-F238E27FC236}">
                <a16:creationId xmlns:a16="http://schemas.microsoft.com/office/drawing/2014/main" id="{9117B83A-1DAB-C04B-4A47-792C62AB6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07" y="0"/>
            <a:ext cx="4068168" cy="4518334"/>
          </a:xfrm>
          <a:prstGeom prst="rect">
            <a:avLst/>
          </a:prstGeom>
        </p:spPr>
      </p:pic>
      <p:pic>
        <p:nvPicPr>
          <p:cNvPr id="13" name="Picture 12" descr="A blue and purple balls with white circles and a black background&#10;&#10;Description automatically generated">
            <a:extLst>
              <a:ext uri="{FF2B5EF4-FFF2-40B4-BE49-F238E27FC236}">
                <a16:creationId xmlns:a16="http://schemas.microsoft.com/office/drawing/2014/main" id="{7058942F-9713-4BD6-FF5A-CAF572DF5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00" y="0"/>
            <a:ext cx="4068993" cy="4519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10449" y="66675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i="1" dirty="0">
                <a:solidFill>
                  <a:schemeClr val="bg1"/>
                </a:solidFill>
              </a:rPr>
              <a:t>s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57674" y="145732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i="1" dirty="0">
                <a:solidFill>
                  <a:schemeClr val="bg1"/>
                </a:solidFill>
              </a:rPr>
              <a:t>p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Hyperfine structure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5638800" y="1981200"/>
            <a:ext cx="990600" cy="457200"/>
          </a:xfrm>
          <a:prstGeom prst="rightArrow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584188" y="243840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279.6 nm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908038" y="4628608"/>
            <a:ext cx="1073331" cy="515201"/>
            <a:chOff x="304800" y="4628607"/>
            <a:chExt cx="1073331" cy="515201"/>
          </a:xfrm>
        </p:grpSpPr>
        <p:sp>
          <p:nvSpPr>
            <p:cNvPr id="50" name="Rectangle 49"/>
            <p:cNvSpPr/>
            <p:nvPr/>
          </p:nvSpPr>
          <p:spPr>
            <a:xfrm>
              <a:off x="304800" y="4724399"/>
              <a:ext cx="1053738" cy="41365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7455" y="4774476"/>
              <a:ext cx="954108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F = J + I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7048" y="4630779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→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66207" y="4628607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→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88281" y="4628607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→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5638800" y="5101291"/>
            <a:ext cx="990600" cy="457200"/>
          </a:xfrm>
          <a:prstGeom prst="rightArrow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5486401" y="556393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>
                <a:solidFill>
                  <a:schemeClr val="bg1"/>
                </a:solidFill>
              </a:rPr>
              <a:t>ν</a:t>
            </a:r>
            <a:r>
              <a:rPr lang="en-US" dirty="0">
                <a:solidFill>
                  <a:schemeClr val="bg1"/>
                </a:solidFill>
              </a:rPr>
              <a:t> ≈ 10</a:t>
            </a:r>
            <a:r>
              <a:rPr lang="en-US" baseline="30000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 Hz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717680-A7A8-43E7-28DE-11F9E19FD998}"/>
              </a:ext>
            </a:extLst>
          </p:cNvPr>
          <p:cNvGrpSpPr/>
          <p:nvPr/>
        </p:nvGrpSpPr>
        <p:grpSpPr>
          <a:xfrm>
            <a:off x="7924438" y="4219575"/>
            <a:ext cx="2819762" cy="1847850"/>
            <a:chOff x="7924438" y="4219575"/>
            <a:chExt cx="2819762" cy="1847850"/>
          </a:xfrm>
        </p:grpSpPr>
        <p:grpSp>
          <p:nvGrpSpPr>
            <p:cNvPr id="62" name="Group 61"/>
            <p:cNvGrpSpPr/>
            <p:nvPr/>
          </p:nvGrpSpPr>
          <p:grpSpPr>
            <a:xfrm>
              <a:off x="7924438" y="4219575"/>
              <a:ext cx="1930400" cy="1847850"/>
              <a:chOff x="5880100" y="4219575"/>
              <a:chExt cx="1930400" cy="1847850"/>
            </a:xfrm>
          </p:grpSpPr>
          <p:pic>
            <p:nvPicPr>
              <p:cNvPr id="63" name="Picture 2" descr="D:\HDR\ppt\hfs_d2_p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V="1">
                <a:off x="5880100" y="4362450"/>
                <a:ext cx="1654175" cy="1556567"/>
              </a:xfrm>
              <a:prstGeom prst="rect">
                <a:avLst/>
              </a:prstGeom>
              <a:noFill/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5895975" y="4955625"/>
                <a:ext cx="529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3/2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536066" y="5759648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4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536066" y="4475136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2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536066" y="4994744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3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536066" y="421957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9919062" y="4932013"/>
              <a:ext cx="333746" cy="369332"/>
              <a:chOff x="291738" y="5505993"/>
              <a:chExt cx="333746" cy="369332"/>
            </a:xfrm>
          </p:grpSpPr>
          <p:sp>
            <p:nvSpPr>
              <p:cNvPr id="74" name="Flowchart: Connector 73"/>
              <p:cNvSpPr/>
              <p:nvPr/>
            </p:nvSpPr>
            <p:spPr>
              <a:xfrm>
                <a:off x="298269" y="5562600"/>
                <a:ext cx="304800" cy="304800"/>
              </a:xfrm>
              <a:prstGeom prst="flowChartConnector">
                <a:avLst/>
              </a:prstGeom>
              <a:solidFill>
                <a:srgbClr val="0070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91738" y="550599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>
                    <a:solidFill>
                      <a:schemeClr val="bg1"/>
                    </a:solidFill>
                  </a:rPr>
                  <a:t>μ</a:t>
                </a:r>
                <a:endParaRPr lang="en-US" i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10379998" y="4945075"/>
              <a:ext cx="364202" cy="369332"/>
              <a:chOff x="272145" y="5519055"/>
              <a:chExt cx="364202" cy="369332"/>
            </a:xfrm>
          </p:grpSpPr>
          <p:sp>
            <p:nvSpPr>
              <p:cNvPr id="77" name="Flowchart: Connector 76"/>
              <p:cNvSpPr/>
              <p:nvPr/>
            </p:nvSpPr>
            <p:spPr>
              <a:xfrm>
                <a:off x="298269" y="5562600"/>
                <a:ext cx="304800" cy="304800"/>
              </a:xfrm>
              <a:prstGeom prst="flowChartConnector">
                <a:avLst/>
              </a:prstGeom>
              <a:solidFill>
                <a:srgbClr val="0070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272145" y="5519055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Q</a:t>
                </a:r>
                <a:endParaRPr lang="en-US" i="1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607ED72-2520-40AA-B192-596298D25C0A}"/>
              </a:ext>
            </a:extLst>
          </p:cNvPr>
          <p:cNvGrpSpPr/>
          <p:nvPr/>
        </p:nvGrpSpPr>
        <p:grpSpPr>
          <a:xfrm>
            <a:off x="2146438" y="3981450"/>
            <a:ext cx="2054234" cy="2495550"/>
            <a:chOff x="3067050" y="3981450"/>
            <a:chExt cx="2054234" cy="2495550"/>
          </a:xfrm>
        </p:grpSpPr>
        <p:grpSp>
          <p:nvGrpSpPr>
            <p:cNvPr id="57" name="Group 56"/>
            <p:cNvGrpSpPr/>
            <p:nvPr/>
          </p:nvGrpSpPr>
          <p:grpSpPr>
            <a:xfrm>
              <a:off x="3067050" y="3981450"/>
              <a:ext cx="1950834" cy="2495550"/>
              <a:chOff x="1543050" y="3981450"/>
              <a:chExt cx="1950834" cy="2495550"/>
            </a:xfrm>
          </p:grpSpPr>
          <p:pic>
            <p:nvPicPr>
              <p:cNvPr id="58" name="Picture 3" descr="D:\HDR\ppt\hfs_d2_s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43050" y="4114800"/>
                <a:ext cx="1654175" cy="2219266"/>
              </a:xfrm>
              <a:prstGeom prst="rect">
                <a:avLst/>
              </a:prstGeom>
              <a:noFill/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1581150" y="4581525"/>
                <a:ext cx="51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S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1/2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219450" y="6169223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219450" y="3981450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2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622076" y="4158345"/>
              <a:ext cx="0" cy="2133600"/>
            </a:xfrm>
            <a:prstGeom prst="line">
              <a:avLst/>
            </a:prstGeom>
            <a:ln w="6350">
              <a:solidFill>
                <a:schemeClr val="bg1"/>
              </a:solidFill>
              <a:prstDash val="lg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 rot="16200000">
              <a:off x="3982922" y="500914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i="1" dirty="0">
                  <a:solidFill>
                    <a:schemeClr val="bg1"/>
                  </a:solidFill>
                </a:rPr>
                <a:t>ν</a:t>
              </a:r>
              <a:r>
                <a:rPr lang="en-US" dirty="0">
                  <a:solidFill>
                    <a:schemeClr val="bg1"/>
                  </a:solidFill>
                </a:rPr>
                <a:t> × 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787538" y="4926876"/>
              <a:ext cx="333746" cy="369332"/>
              <a:chOff x="291738" y="5505993"/>
              <a:chExt cx="333746" cy="369332"/>
            </a:xfrm>
          </p:grpSpPr>
          <p:sp>
            <p:nvSpPr>
              <p:cNvPr id="80" name="Flowchart: Connector 79"/>
              <p:cNvSpPr/>
              <p:nvPr/>
            </p:nvSpPr>
            <p:spPr>
              <a:xfrm>
                <a:off x="298269" y="5562600"/>
                <a:ext cx="304800" cy="304800"/>
              </a:xfrm>
              <a:prstGeom prst="flowChartConnector">
                <a:avLst/>
              </a:prstGeom>
              <a:solidFill>
                <a:srgbClr val="0070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291738" y="550599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>
                    <a:solidFill>
                      <a:schemeClr val="bg1"/>
                    </a:solidFill>
                  </a:rPr>
                  <a:t>μ</a:t>
                </a:r>
                <a:endParaRPr lang="en-US" i="1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5708650" y="4758391"/>
            <a:ext cx="622300" cy="369332"/>
            <a:chOff x="4800600" y="4381500"/>
            <a:chExt cx="622300" cy="369332"/>
          </a:xfrm>
        </p:grpSpPr>
        <p:sp>
          <p:nvSpPr>
            <p:cNvPr id="83" name="Rounded Rectangle 82"/>
            <p:cNvSpPr/>
            <p:nvPr/>
          </p:nvSpPr>
          <p:spPr>
            <a:xfrm>
              <a:off x="4800600" y="4423064"/>
              <a:ext cx="609600" cy="304800"/>
            </a:xfrm>
            <a:prstGeom prst="roundRect">
              <a:avLst>
                <a:gd name="adj" fmla="val 25000"/>
              </a:avLst>
            </a:prstGeom>
            <a:solidFill>
              <a:srgbClr val="0070C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05423" y="4381500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i="1" dirty="0">
                  <a:solidFill>
                    <a:schemeClr val="bg1"/>
                  </a:solidFill>
                  <a:latin typeface="+mj-lt"/>
                </a:rPr>
                <a:t>δ</a:t>
              </a:r>
              <a:r>
                <a:rPr lang="en-US" altLang="en-US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</a:t>
              </a:r>
              <a:r>
                <a:rPr lang="en-US" altLang="en-US" i="1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r</a:t>
              </a:r>
              <a:r>
                <a:rPr lang="en-US" altLang="en-US" baseline="30000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2</a:t>
              </a:r>
              <a:r>
                <a:rPr lang="en-US" altLang="en-US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</a:t>
              </a:r>
              <a:endParaRPr lang="en-US" i="1" baseline="-25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5450631" y="514290"/>
            <a:ext cx="1290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aseline="30000" dirty="0">
                <a:solidFill>
                  <a:prstClr val="white"/>
                </a:solidFill>
              </a:rPr>
              <a:t>25</a:t>
            </a:r>
            <a:r>
              <a:rPr lang="en-US" sz="2000" dirty="0">
                <a:solidFill>
                  <a:prstClr val="white"/>
                </a:solidFill>
              </a:rPr>
              <a:t>Mg, 5/2</a:t>
            </a:r>
            <a:r>
              <a:rPr lang="en-US" sz="2000" baseline="300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6ED230-58F9-68D7-0E20-869D13930834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13/20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Hyperfine structure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760885" y="2406346"/>
            <a:ext cx="114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B = e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Q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V</a:t>
            </a:r>
            <a:r>
              <a:rPr lang="en-US" i="1" baseline="-25000" dirty="0">
                <a:solidFill>
                  <a:schemeClr val="bg1"/>
                </a:solidFill>
              </a:rPr>
              <a:t>JJ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5638800" y="4686300"/>
            <a:ext cx="990600" cy="457200"/>
          </a:xfrm>
          <a:prstGeom prst="rightArrow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486401" y="5148945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>
                <a:solidFill>
                  <a:schemeClr val="bg1"/>
                </a:solidFill>
              </a:rPr>
              <a:t>ν</a:t>
            </a:r>
            <a:r>
              <a:rPr lang="en-US" dirty="0">
                <a:solidFill>
                  <a:schemeClr val="bg1"/>
                </a:solidFill>
              </a:rPr>
              <a:t> ≈ 10</a:t>
            </a:r>
            <a:r>
              <a:rPr lang="en-US" baseline="30000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 Hz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4122587" y="1310812"/>
            <a:ext cx="1132422" cy="745195"/>
            <a:chOff x="6169716" y="2683805"/>
            <a:chExt cx="1132422" cy="745195"/>
          </a:xfrm>
        </p:grpSpPr>
        <p:sp>
          <p:nvSpPr>
            <p:cNvPr id="97" name="TextBox 96"/>
            <p:cNvSpPr txBox="1"/>
            <p:nvPr/>
          </p:nvSpPr>
          <p:spPr>
            <a:xfrm>
              <a:off x="6407341" y="2861551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= const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169716" y="268380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A</a:t>
              </a:r>
              <a:endParaRPr lang="en-US" baseline="-25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194318" y="3059668"/>
              <a:ext cx="30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g</a:t>
              </a:r>
              <a:endParaRPr lang="en-US" baseline="-250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6217917" y="3050965"/>
              <a:ext cx="2286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4117920" y="2220256"/>
            <a:ext cx="1139880" cy="745195"/>
            <a:chOff x="7470720" y="2680062"/>
            <a:chExt cx="1139880" cy="745195"/>
          </a:xfrm>
        </p:grpSpPr>
        <p:sp>
          <p:nvSpPr>
            <p:cNvPr id="106" name="TextBox 105"/>
            <p:cNvSpPr txBox="1"/>
            <p:nvPr/>
          </p:nvSpPr>
          <p:spPr>
            <a:xfrm>
              <a:off x="7715803" y="2857808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= const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491002" y="2680062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B</a:t>
              </a:r>
              <a:endParaRPr lang="en-US" baseline="-25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470720" y="3055925"/>
              <a:ext cx="364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Q</a:t>
              </a:r>
              <a:endParaRPr lang="en-US" baseline="-250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7526379" y="3047222"/>
              <a:ext cx="2286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6705600" y="1301751"/>
            <a:ext cx="1941695" cy="748761"/>
            <a:chOff x="5680914" y="1495088"/>
            <a:chExt cx="1941695" cy="748761"/>
          </a:xfrm>
        </p:grpSpPr>
        <p:sp>
          <p:nvSpPr>
            <p:cNvPr id="60" name="TextBox 59"/>
            <p:cNvSpPr txBox="1"/>
            <p:nvPr/>
          </p:nvSpPr>
          <p:spPr>
            <a:xfrm>
              <a:off x="5928725" y="16764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=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131244" y="1498654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baseline="-250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30198" y="1874517"/>
              <a:ext cx="428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baseline="-250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681960" y="1495088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g</a:t>
              </a:r>
              <a:r>
                <a:rPr lang="en-US" baseline="-2500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680914" y="1870951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  <a:latin typeface="+mj-lt"/>
                </a:rPr>
                <a:t>g</a:t>
              </a:r>
              <a:r>
                <a:rPr lang="en-US" baseline="-25000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6198324" y="1865814"/>
              <a:ext cx="2286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5729923" y="1865814"/>
              <a:ext cx="228600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400800" y="1656807"/>
              <a:ext cx="1221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1 + </a:t>
              </a:r>
              <a:r>
                <a:rPr lang="en-US" baseline="30000" dirty="0">
                  <a:solidFill>
                    <a:schemeClr val="bg1"/>
                  </a:solidFill>
                </a:rPr>
                <a:t>1</a:t>
              </a:r>
              <a:r>
                <a:rPr lang="el-GR" dirty="0">
                  <a:solidFill>
                    <a:schemeClr val="bg1"/>
                  </a:solidFill>
                </a:rPr>
                <a:t>Δ</a:t>
              </a:r>
              <a:r>
                <a:rPr lang="en-US" baseline="30000" dirty="0">
                  <a:solidFill>
                    <a:schemeClr val="bg1"/>
                  </a:solidFill>
                </a:rPr>
                <a:t>2</a:t>
              </a:r>
              <a:r>
                <a:rPr lang="en-US" sz="1000" baseline="30000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  <a:r>
                <a:rPr lang="en-US" baseline="30000" dirty="0">
                  <a:solidFill>
                    <a:schemeClr val="bg1"/>
                  </a:solidFill>
                </a:rPr>
                <a:t>-1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5473701" y="3345418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>
                <a:solidFill>
                  <a:schemeClr val="bg1"/>
                </a:solidFill>
                <a:latin typeface="+mj-lt"/>
              </a:rPr>
              <a:t>δν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 = F</a:t>
            </a:r>
            <a:r>
              <a:rPr lang="en-US" sz="10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l-GR" i="1" dirty="0">
                <a:solidFill>
                  <a:schemeClr val="bg1"/>
                </a:solidFill>
                <a:latin typeface="+mj-lt"/>
              </a:rPr>
              <a:t>δ</a:t>
            </a:r>
            <a:r>
              <a:rPr lang="en-US" altLang="en-US" dirty="0">
                <a:solidFill>
                  <a:schemeClr val="bg1"/>
                </a:solidFill>
                <a:latin typeface="+mj-lt"/>
                <a:sym typeface="Symbol" panose="05050102010706020507" pitchFamily="18" charset="2"/>
              </a:rPr>
              <a:t></a:t>
            </a:r>
            <a:r>
              <a:rPr lang="en-US" altLang="en-US" i="1" dirty="0">
                <a:solidFill>
                  <a:schemeClr val="bg1"/>
                </a:solidFill>
                <a:latin typeface="+mj-lt"/>
                <a:sym typeface="Symbol" panose="05050102010706020507" pitchFamily="18" charset="2"/>
              </a:rPr>
              <a:t>r</a:t>
            </a:r>
            <a:r>
              <a:rPr lang="en-US" altLang="en-US" baseline="30000" dirty="0">
                <a:solidFill>
                  <a:schemeClr val="bg1"/>
                </a:solidFill>
                <a:latin typeface="+mj-lt"/>
                <a:sym typeface="Symbol" panose="05050102010706020507" pitchFamily="18" charset="2"/>
              </a:rPr>
              <a:t>2</a:t>
            </a:r>
            <a:r>
              <a:rPr lang="en-US" altLang="en-US" dirty="0">
                <a:solidFill>
                  <a:schemeClr val="bg1"/>
                </a:solidFill>
                <a:latin typeface="+mj-lt"/>
                <a:sym typeface="Symbol" panose="05050102010706020507" pitchFamily="18" charset="2"/>
              </a:rPr>
              <a:t></a:t>
            </a:r>
            <a:endParaRPr lang="en-US" i="1" baseline="-25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5708650" y="4343400"/>
            <a:ext cx="622300" cy="369332"/>
            <a:chOff x="4800600" y="4381500"/>
            <a:chExt cx="622300" cy="369332"/>
          </a:xfrm>
        </p:grpSpPr>
        <p:sp>
          <p:nvSpPr>
            <p:cNvPr id="120" name="Rounded Rectangle 119"/>
            <p:cNvSpPr/>
            <p:nvPr/>
          </p:nvSpPr>
          <p:spPr>
            <a:xfrm>
              <a:off x="4800600" y="4423064"/>
              <a:ext cx="609600" cy="304800"/>
            </a:xfrm>
            <a:prstGeom prst="roundRect">
              <a:avLst>
                <a:gd name="adj" fmla="val 25000"/>
              </a:avLst>
            </a:prstGeom>
            <a:solidFill>
              <a:srgbClr val="0070C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805423" y="4381500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i="1" dirty="0">
                  <a:solidFill>
                    <a:schemeClr val="bg1"/>
                  </a:solidFill>
                  <a:latin typeface="+mj-lt"/>
                </a:rPr>
                <a:t>δ</a:t>
              </a:r>
              <a:r>
                <a:rPr lang="en-US" altLang="en-US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</a:t>
              </a:r>
              <a:r>
                <a:rPr lang="en-US" altLang="en-US" i="1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r</a:t>
              </a:r>
              <a:r>
                <a:rPr lang="en-US" altLang="en-US" baseline="30000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2</a:t>
              </a:r>
              <a:r>
                <a:rPr lang="en-US" altLang="en-US" dirty="0">
                  <a:solidFill>
                    <a:schemeClr val="bg1"/>
                  </a:solidFill>
                  <a:latin typeface="+mj-lt"/>
                  <a:sym typeface="Symbol" panose="05050102010706020507" pitchFamily="18" charset="2"/>
                </a:rPr>
                <a:t></a:t>
              </a:r>
              <a:endParaRPr lang="en-US" i="1" baseline="-25000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127" name="Straight Connector 126"/>
          <p:cNvCxnSpPr/>
          <p:nvPr/>
        </p:nvCxnSpPr>
        <p:spPr>
          <a:xfrm>
            <a:off x="6096001" y="1181100"/>
            <a:ext cx="0" cy="19939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 descr="D:\HDR\ppt\France_road_sign_A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600" y="1676400"/>
            <a:ext cx="1083059" cy="947738"/>
          </a:xfrm>
          <a:prstGeom prst="rect">
            <a:avLst/>
          </a:prstGeom>
          <a:noFill/>
        </p:spPr>
      </p:pic>
      <p:pic>
        <p:nvPicPr>
          <p:cNvPr id="1034" name="Picture 10" descr="D:\HDR\ppt\France_road_sign_C2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7200" y="1658255"/>
            <a:ext cx="965200" cy="965200"/>
          </a:xfrm>
          <a:prstGeom prst="rect">
            <a:avLst/>
          </a:prstGeom>
          <a:noFill/>
        </p:spPr>
      </p:pic>
      <p:sp>
        <p:nvSpPr>
          <p:cNvPr id="57" name="Rectangle 56"/>
          <p:cNvSpPr/>
          <p:nvPr/>
        </p:nvSpPr>
        <p:spPr>
          <a:xfrm>
            <a:off x="4565775" y="512064"/>
            <a:ext cx="3060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Input from atomic theory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72BA5A6-DE19-4884-89D0-698E6A56EA0C}"/>
              </a:ext>
            </a:extLst>
          </p:cNvPr>
          <p:cNvGrpSpPr/>
          <p:nvPr/>
        </p:nvGrpSpPr>
        <p:grpSpPr>
          <a:xfrm>
            <a:off x="7924438" y="4219575"/>
            <a:ext cx="2819762" cy="1847850"/>
            <a:chOff x="7404100" y="4219575"/>
            <a:chExt cx="2819762" cy="1847850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77D364C-C0C4-4E18-8BC3-5271BB2CABD1}"/>
                </a:ext>
              </a:extLst>
            </p:cNvPr>
            <p:cNvGrpSpPr/>
            <p:nvPr/>
          </p:nvGrpSpPr>
          <p:grpSpPr>
            <a:xfrm>
              <a:off x="7404100" y="4219575"/>
              <a:ext cx="1930400" cy="1847850"/>
              <a:chOff x="5880100" y="4219575"/>
              <a:chExt cx="1930400" cy="1847850"/>
            </a:xfrm>
          </p:grpSpPr>
          <p:pic>
            <p:nvPicPr>
              <p:cNvPr id="142" name="Picture 2" descr="D:\HDR\ppt\hfs_d2_p.png">
                <a:extLst>
                  <a:ext uri="{FF2B5EF4-FFF2-40B4-BE49-F238E27FC236}">
                    <a16:creationId xmlns:a16="http://schemas.microsoft.com/office/drawing/2014/main" id="{570F5215-8CED-42C4-BFD1-CB47A0B054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80100" y="4362450"/>
                <a:ext cx="1654175" cy="1556567"/>
              </a:xfrm>
              <a:prstGeom prst="rect">
                <a:avLst/>
              </a:prstGeom>
              <a:noFill/>
            </p:spPr>
          </p:pic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3D944A0-860B-4E9C-B613-95A71402B665}"/>
                  </a:ext>
                </a:extLst>
              </p:cNvPr>
              <p:cNvSpPr txBox="1"/>
              <p:nvPr/>
            </p:nvSpPr>
            <p:spPr>
              <a:xfrm>
                <a:off x="5895975" y="4583668"/>
                <a:ext cx="529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3/2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01888510-8EF0-427A-B146-D77BAB56C89F}"/>
                  </a:ext>
                </a:extLst>
              </p:cNvPr>
              <p:cNvSpPr txBox="1"/>
              <p:nvPr/>
            </p:nvSpPr>
            <p:spPr>
              <a:xfrm>
                <a:off x="7536066" y="5759648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0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D3D6FD99-ABDB-4071-9BB9-7CFEC50D05EC}"/>
                  </a:ext>
                </a:extLst>
              </p:cNvPr>
              <p:cNvSpPr txBox="1"/>
              <p:nvPr/>
            </p:nvSpPr>
            <p:spPr>
              <a:xfrm>
                <a:off x="7536066" y="498157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2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F5A30C25-C7DE-4A61-AC82-B0483AD28C7B}"/>
                  </a:ext>
                </a:extLst>
              </p:cNvPr>
              <p:cNvSpPr txBox="1"/>
              <p:nvPr/>
            </p:nvSpPr>
            <p:spPr>
              <a:xfrm>
                <a:off x="7536066" y="5397698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7F894BB2-8F3F-4121-9373-F5D0323615F5}"/>
                  </a:ext>
                </a:extLst>
              </p:cNvPr>
              <p:cNvSpPr txBox="1"/>
              <p:nvPr/>
            </p:nvSpPr>
            <p:spPr>
              <a:xfrm>
                <a:off x="7536066" y="421957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3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BC606932-71A1-41E3-B09A-A2A2F4C3FF3B}"/>
                </a:ext>
              </a:extLst>
            </p:cNvPr>
            <p:cNvGrpSpPr/>
            <p:nvPr/>
          </p:nvGrpSpPr>
          <p:grpSpPr>
            <a:xfrm>
              <a:off x="9398724" y="4932013"/>
              <a:ext cx="333746" cy="369332"/>
              <a:chOff x="291738" y="5505993"/>
              <a:chExt cx="333746" cy="369332"/>
            </a:xfrm>
          </p:grpSpPr>
          <p:sp>
            <p:nvSpPr>
              <p:cNvPr id="140" name="Flowchart: Connector 139">
                <a:extLst>
                  <a:ext uri="{FF2B5EF4-FFF2-40B4-BE49-F238E27FC236}">
                    <a16:creationId xmlns:a16="http://schemas.microsoft.com/office/drawing/2014/main" id="{28DC60B5-EEA1-49D1-804B-63CE90FDE660}"/>
                  </a:ext>
                </a:extLst>
              </p:cNvPr>
              <p:cNvSpPr/>
              <p:nvPr/>
            </p:nvSpPr>
            <p:spPr>
              <a:xfrm>
                <a:off x="298269" y="5562600"/>
                <a:ext cx="304800" cy="304800"/>
              </a:xfrm>
              <a:prstGeom prst="flowChartConnector">
                <a:avLst/>
              </a:prstGeom>
              <a:solidFill>
                <a:srgbClr val="0070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D4A25AB0-C5E1-4507-872C-5B9FA89811F0}"/>
                  </a:ext>
                </a:extLst>
              </p:cNvPr>
              <p:cNvSpPr txBox="1"/>
              <p:nvPr/>
            </p:nvSpPr>
            <p:spPr>
              <a:xfrm>
                <a:off x="291738" y="550599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>
                    <a:solidFill>
                      <a:schemeClr val="bg1"/>
                    </a:solidFill>
                  </a:rPr>
                  <a:t>μ</a:t>
                </a:r>
                <a:endParaRPr lang="en-US" i="1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89B1178-1107-49E6-8C1B-25F2BAE420CB}"/>
                </a:ext>
              </a:extLst>
            </p:cNvPr>
            <p:cNvGrpSpPr/>
            <p:nvPr/>
          </p:nvGrpSpPr>
          <p:grpSpPr>
            <a:xfrm>
              <a:off x="9859660" y="4945075"/>
              <a:ext cx="364202" cy="369332"/>
              <a:chOff x="272145" y="5519055"/>
              <a:chExt cx="364202" cy="369332"/>
            </a:xfrm>
          </p:grpSpPr>
          <p:sp>
            <p:nvSpPr>
              <p:cNvPr id="138" name="Flowchart: Connector 137">
                <a:extLst>
                  <a:ext uri="{FF2B5EF4-FFF2-40B4-BE49-F238E27FC236}">
                    <a16:creationId xmlns:a16="http://schemas.microsoft.com/office/drawing/2014/main" id="{5A36F40D-9788-4BD8-85BA-289C2E7B6727}"/>
                  </a:ext>
                </a:extLst>
              </p:cNvPr>
              <p:cNvSpPr/>
              <p:nvPr/>
            </p:nvSpPr>
            <p:spPr>
              <a:xfrm>
                <a:off x="298269" y="5562600"/>
                <a:ext cx="304800" cy="304800"/>
              </a:xfrm>
              <a:prstGeom prst="flowChartConnector">
                <a:avLst/>
              </a:prstGeom>
              <a:solidFill>
                <a:srgbClr val="0070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15520ABC-5E63-49B0-BB43-FFDE1E196568}"/>
                  </a:ext>
                </a:extLst>
              </p:cNvPr>
              <p:cNvSpPr txBox="1"/>
              <p:nvPr/>
            </p:nvSpPr>
            <p:spPr>
              <a:xfrm>
                <a:off x="272145" y="5519055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Q</a:t>
                </a:r>
                <a:endParaRPr lang="en-US" i="1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7EAF0FF-7F06-4F13-A54B-5C387EA650F8}"/>
              </a:ext>
            </a:extLst>
          </p:cNvPr>
          <p:cNvGrpSpPr/>
          <p:nvPr/>
        </p:nvGrpSpPr>
        <p:grpSpPr>
          <a:xfrm>
            <a:off x="2146438" y="3981450"/>
            <a:ext cx="2054234" cy="2495550"/>
            <a:chOff x="3067050" y="3981450"/>
            <a:chExt cx="2054234" cy="2495550"/>
          </a:xfrm>
        </p:grpSpPr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3CDA0B3E-9DAA-48B6-8D27-0A5CADDA0386}"/>
                </a:ext>
              </a:extLst>
            </p:cNvPr>
            <p:cNvGrpSpPr/>
            <p:nvPr/>
          </p:nvGrpSpPr>
          <p:grpSpPr>
            <a:xfrm>
              <a:off x="3067050" y="3981450"/>
              <a:ext cx="1950834" cy="2495550"/>
              <a:chOff x="1543050" y="3981450"/>
              <a:chExt cx="1950834" cy="2495550"/>
            </a:xfrm>
          </p:grpSpPr>
          <p:pic>
            <p:nvPicPr>
              <p:cNvPr id="155" name="Picture 3" descr="D:\HDR\ppt\hfs_d2_s.png">
                <a:extLst>
                  <a:ext uri="{FF2B5EF4-FFF2-40B4-BE49-F238E27FC236}">
                    <a16:creationId xmlns:a16="http://schemas.microsoft.com/office/drawing/2014/main" id="{C1ABF1A2-53C5-4D78-ADD0-B479578C5C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3050" y="4114800"/>
                <a:ext cx="1654175" cy="2219266"/>
              </a:xfrm>
              <a:prstGeom prst="rect">
                <a:avLst/>
              </a:prstGeom>
              <a:noFill/>
            </p:spPr>
          </p:pic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326245E3-A429-4313-9442-3D25B6A8DBCD}"/>
                  </a:ext>
                </a:extLst>
              </p:cNvPr>
              <p:cNvSpPr txBox="1"/>
              <p:nvPr/>
            </p:nvSpPr>
            <p:spPr>
              <a:xfrm>
                <a:off x="1581150" y="4581525"/>
                <a:ext cx="51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chemeClr val="bg1"/>
                    </a:solidFill>
                  </a:rPr>
                  <a:t>S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1/2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34E52F64-4F4A-48E9-AB21-23333A59132F}"/>
                  </a:ext>
                </a:extLst>
              </p:cNvPr>
              <p:cNvSpPr txBox="1"/>
              <p:nvPr/>
            </p:nvSpPr>
            <p:spPr>
              <a:xfrm>
                <a:off x="3219450" y="6169223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1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E81E75C-FEC9-4C2A-9E4D-257F9FA63045}"/>
                  </a:ext>
                </a:extLst>
              </p:cNvPr>
              <p:cNvSpPr txBox="1"/>
              <p:nvPr/>
            </p:nvSpPr>
            <p:spPr>
              <a:xfrm>
                <a:off x="3219450" y="3981450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2</a:t>
                </a:r>
                <a:endParaRPr lang="en-US" sz="1400" baseline="-25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9441C84-B62F-46D3-8334-41F6FBE964F3}"/>
                </a:ext>
              </a:extLst>
            </p:cNvPr>
            <p:cNvCxnSpPr/>
            <p:nvPr/>
          </p:nvCxnSpPr>
          <p:spPr>
            <a:xfrm>
              <a:off x="4622076" y="4158345"/>
              <a:ext cx="0" cy="2133600"/>
            </a:xfrm>
            <a:prstGeom prst="line">
              <a:avLst/>
            </a:prstGeom>
            <a:ln w="6350">
              <a:solidFill>
                <a:schemeClr val="bg1"/>
              </a:solidFill>
              <a:prstDash val="lg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51CA42B-100D-4D57-8ED7-F96215BFFD5D}"/>
                </a:ext>
              </a:extLst>
            </p:cNvPr>
            <p:cNvSpPr txBox="1"/>
            <p:nvPr/>
          </p:nvSpPr>
          <p:spPr>
            <a:xfrm rot="16200000">
              <a:off x="3982922" y="500914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i="1" dirty="0">
                  <a:solidFill>
                    <a:schemeClr val="bg1"/>
                  </a:solidFill>
                </a:rPr>
                <a:t>ν</a:t>
              </a:r>
              <a:r>
                <a:rPr lang="en-US" dirty="0">
                  <a:solidFill>
                    <a:schemeClr val="bg1"/>
                  </a:solidFill>
                </a:rPr>
                <a:t> × 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  <a:endParaRPr lang="en-US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56F528E-857F-4015-9F4C-77FB051DE4B3}"/>
                </a:ext>
              </a:extLst>
            </p:cNvPr>
            <p:cNvGrpSpPr/>
            <p:nvPr/>
          </p:nvGrpSpPr>
          <p:grpSpPr>
            <a:xfrm>
              <a:off x="4787538" y="4926876"/>
              <a:ext cx="333746" cy="369332"/>
              <a:chOff x="291738" y="5505993"/>
              <a:chExt cx="333746" cy="369332"/>
            </a:xfrm>
          </p:grpSpPr>
          <p:sp>
            <p:nvSpPr>
              <p:cNvPr id="153" name="Flowchart: Connector 152">
                <a:extLst>
                  <a:ext uri="{FF2B5EF4-FFF2-40B4-BE49-F238E27FC236}">
                    <a16:creationId xmlns:a16="http://schemas.microsoft.com/office/drawing/2014/main" id="{658E745A-EAD6-4B45-B23F-9097B11AC53D}"/>
                  </a:ext>
                </a:extLst>
              </p:cNvPr>
              <p:cNvSpPr/>
              <p:nvPr/>
            </p:nvSpPr>
            <p:spPr>
              <a:xfrm>
                <a:off x="298269" y="5562600"/>
                <a:ext cx="304800" cy="304800"/>
              </a:xfrm>
              <a:prstGeom prst="flowChartConnector">
                <a:avLst/>
              </a:prstGeom>
              <a:solidFill>
                <a:srgbClr val="0070C0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014FEB4-22F1-4203-8B01-7DCC996A897F}"/>
                  </a:ext>
                </a:extLst>
              </p:cNvPr>
              <p:cNvSpPr txBox="1"/>
              <p:nvPr/>
            </p:nvSpPr>
            <p:spPr>
              <a:xfrm>
                <a:off x="291738" y="5505993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>
                    <a:solidFill>
                      <a:schemeClr val="bg1"/>
                    </a:solidFill>
                  </a:rPr>
                  <a:t>μ</a:t>
                </a:r>
                <a:endParaRPr lang="en-US" i="1" baseline="-25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704F31-16A3-0CF4-C659-5DA35A5F34DA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14/20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4FC9F0A-9116-4BB2-0748-3AAF19CEB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785"/>
            <a:ext cx="12192000" cy="4100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43D8B-FC3B-3EF9-B040-CB4FADEE3860}"/>
              </a:ext>
            </a:extLst>
          </p:cNvPr>
          <p:cNvSpPr txBox="1"/>
          <p:nvPr/>
        </p:nvSpPr>
        <p:spPr>
          <a:xfrm>
            <a:off x="0" y="0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Mg rms radii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A1839-AAC7-DE3B-609F-649AC30641B8}"/>
              </a:ext>
            </a:extLst>
          </p:cNvPr>
          <p:cNvSpPr txBox="1"/>
          <p:nvPr/>
        </p:nvSpPr>
        <p:spPr>
          <a:xfrm>
            <a:off x="0" y="6550223"/>
            <a:ext cx="286437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Phys. Rev. Lett. </a:t>
            </a:r>
            <a:r>
              <a:rPr lang="en-US" sz="1400" b="1" dirty="0">
                <a:solidFill>
                  <a:schemeClr val="bg1"/>
                </a:solidFill>
              </a:rPr>
              <a:t>108</a:t>
            </a:r>
            <a:r>
              <a:rPr lang="en-US" sz="1400" dirty="0">
                <a:solidFill>
                  <a:schemeClr val="bg1"/>
                </a:solidFill>
              </a:rPr>
              <a:t>, 042504 (2012)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6B7F8-428D-86F7-6A23-CAAE69D24527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15/20</a:t>
            </a:r>
          </a:p>
        </p:txBody>
      </p:sp>
    </p:spTree>
    <p:extLst>
      <p:ext uri="{BB962C8B-B14F-4D97-AF65-F5344CB8AC3E}">
        <p14:creationId xmlns:p14="http://schemas.microsoft.com/office/powerpoint/2010/main" val="367541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1DDA824F-7DAF-4834-8E80-B103ADB41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4" y="1408222"/>
            <a:ext cx="10716692" cy="4041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6F4A1-F886-5AFC-57CC-3141DEE64B81}"/>
              </a:ext>
            </a:extLst>
          </p:cNvPr>
          <p:cNvSpPr txBox="1"/>
          <p:nvPr/>
        </p:nvSpPr>
        <p:spPr>
          <a:xfrm>
            <a:off x="0" y="6550223"/>
            <a:ext cx="247856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Commun. Phys. 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107 (2020)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400A9-0FEA-F453-DB06-D962E2FA7043}"/>
              </a:ext>
            </a:extLst>
          </p:cNvPr>
          <p:cNvSpPr txBox="1"/>
          <p:nvPr/>
        </p:nvSpPr>
        <p:spPr>
          <a:xfrm>
            <a:off x="0" y="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Simple trends in nuclei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A7243-AFEF-2F29-1564-D0CC98462929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16/20</a:t>
            </a:r>
          </a:p>
        </p:txBody>
      </p:sp>
    </p:spTree>
    <p:extLst>
      <p:ext uri="{BB962C8B-B14F-4D97-AF65-F5344CB8AC3E}">
        <p14:creationId xmlns:p14="http://schemas.microsoft.com/office/powerpoint/2010/main" val="408032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7CD2F7-44A1-4FD4-B327-D33624D5E7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4" y="507557"/>
            <a:ext cx="6901310" cy="6105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57ADEC-79DA-4C9A-B8B1-D63AF8DBF23F}"/>
              </a:ext>
            </a:extLst>
          </p:cNvPr>
          <p:cNvSpPr txBox="1"/>
          <p:nvPr/>
        </p:nvSpPr>
        <p:spPr>
          <a:xfrm>
            <a:off x="9268344" y="513808"/>
            <a:ext cx="178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Dipole moment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(magnetic)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B8DE15-71B0-4282-AA35-9827854A05CF}"/>
              </a:ext>
            </a:extLst>
          </p:cNvPr>
          <p:cNvCxnSpPr/>
          <p:nvPr/>
        </p:nvCxnSpPr>
        <p:spPr>
          <a:xfrm>
            <a:off x="8906085" y="3124200"/>
            <a:ext cx="247412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58EED3E-9901-4C70-94E4-14F42D49E79E}"/>
              </a:ext>
            </a:extLst>
          </p:cNvPr>
          <p:cNvCxnSpPr/>
          <p:nvPr/>
        </p:nvCxnSpPr>
        <p:spPr>
          <a:xfrm>
            <a:off x="8908469" y="4372908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CB989D-B789-4E6E-AAE3-876D246682AA}"/>
              </a:ext>
            </a:extLst>
          </p:cNvPr>
          <p:cNvCxnSpPr/>
          <p:nvPr/>
        </p:nvCxnSpPr>
        <p:spPr>
          <a:xfrm rot="16200000">
            <a:off x="8903705" y="3116457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5859B8-1DA9-4022-8C2C-B9157EEA1DF1}"/>
                  </a:ext>
                </a:extLst>
              </p:cNvPr>
              <p:cNvSpPr txBox="1"/>
              <p:nvPr/>
            </p:nvSpPr>
            <p:spPr>
              <a:xfrm>
                <a:off x="9301469" y="5048513"/>
                <a:ext cx="1703800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3.8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5859B8-1DA9-4022-8C2C-B9157EEA1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469" y="5048513"/>
                <a:ext cx="1703800" cy="5250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7AC8A8-C168-4143-AB4F-9C7101164259}"/>
                  </a:ext>
                </a:extLst>
              </p:cNvPr>
              <p:cNvSpPr txBox="1"/>
              <p:nvPr/>
            </p:nvSpPr>
            <p:spPr>
              <a:xfrm>
                <a:off x="11157242" y="4434038"/>
                <a:ext cx="2069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7AC8A8-C168-4143-AB4F-9C7101164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7242" y="4434038"/>
                <a:ext cx="206980" cy="246221"/>
              </a:xfrm>
              <a:prstGeom prst="rect">
                <a:avLst/>
              </a:prstGeom>
              <a:blipFill>
                <a:blip r:embed="rId4"/>
                <a:stretch>
                  <a:fillRect l="-20588" r="-17647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22C72C-C3D3-40FC-B377-FA16EABFDD22}"/>
                  </a:ext>
                </a:extLst>
              </p:cNvPr>
              <p:cNvSpPr txBox="1"/>
              <p:nvPr/>
            </p:nvSpPr>
            <p:spPr>
              <a:xfrm>
                <a:off x="9915787" y="1828800"/>
                <a:ext cx="16902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22C72C-C3D3-40FC-B377-FA16EABFD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787" y="1828800"/>
                <a:ext cx="169021" cy="246221"/>
              </a:xfrm>
              <a:prstGeom prst="rect">
                <a:avLst/>
              </a:prstGeom>
              <a:blipFill>
                <a:blip r:embed="rId5"/>
                <a:stretch>
                  <a:fillRect l="-29630" r="-2222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B7BE3D4-E964-41FC-9BC2-7283129D17C4}"/>
              </a:ext>
            </a:extLst>
          </p:cNvPr>
          <p:cNvSpPr txBox="1"/>
          <p:nvPr/>
        </p:nvSpPr>
        <p:spPr>
          <a:xfrm>
            <a:off x="0" y="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Simple trends in nuclei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3CC3A3-F84D-4C24-8965-9C33EA345DD3}"/>
              </a:ext>
            </a:extLst>
          </p:cNvPr>
          <p:cNvCxnSpPr/>
          <p:nvPr/>
        </p:nvCxnSpPr>
        <p:spPr>
          <a:xfrm flipV="1">
            <a:off x="79416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5860C7C-8B04-4DE6-92F1-308007BDD83F}"/>
              </a:ext>
            </a:extLst>
          </p:cNvPr>
          <p:cNvSpPr txBox="1"/>
          <p:nvPr/>
        </p:nvSpPr>
        <p:spPr>
          <a:xfrm>
            <a:off x="6510321" y="3886200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Cd, 11/2</a:t>
            </a:r>
            <a:r>
              <a:rPr lang="en-US" sz="1200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122B9-C8A2-4604-BF30-F3A5373C959B}"/>
              </a:ext>
            </a:extLst>
          </p:cNvPr>
          <p:cNvSpPr txBox="1"/>
          <p:nvPr/>
        </p:nvSpPr>
        <p:spPr>
          <a:xfrm>
            <a:off x="6510321" y="5034022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Sn, 11/2</a:t>
            </a:r>
            <a:r>
              <a:rPr lang="en-US" sz="1200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2054E1-F994-4AC2-85E7-7957125A2396}"/>
              </a:ext>
            </a:extLst>
          </p:cNvPr>
          <p:cNvSpPr txBox="1"/>
          <p:nvPr/>
        </p:nvSpPr>
        <p:spPr>
          <a:xfrm>
            <a:off x="6510321" y="444044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Cd, 3/2</a:t>
            </a:r>
            <a:r>
              <a:rPr lang="en-US" sz="12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3386B7-588D-4E9A-B79E-DFAA2C7CD3AC}"/>
              </a:ext>
            </a:extLst>
          </p:cNvPr>
          <p:cNvSpPr txBox="1"/>
          <p:nvPr/>
        </p:nvSpPr>
        <p:spPr>
          <a:xfrm>
            <a:off x="6510321" y="1125132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Sn, 3/2</a:t>
            </a:r>
            <a:r>
              <a:rPr lang="en-US" sz="12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49C642-42C9-4039-8B36-1E88D00B1CA6}"/>
              </a:ext>
            </a:extLst>
          </p:cNvPr>
          <p:cNvSpPr txBox="1"/>
          <p:nvPr/>
        </p:nvSpPr>
        <p:spPr>
          <a:xfrm>
            <a:off x="2262151" y="3601134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Cd, 1/2</a:t>
            </a:r>
            <a:r>
              <a:rPr lang="en-US" sz="12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AAE62A-62BC-4497-B611-81BF3E3D715C}"/>
              </a:ext>
            </a:extLst>
          </p:cNvPr>
          <p:cNvSpPr txBox="1"/>
          <p:nvPr/>
        </p:nvSpPr>
        <p:spPr>
          <a:xfrm>
            <a:off x="2262151" y="4209864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Sn, 1/2</a:t>
            </a:r>
            <a:r>
              <a:rPr lang="en-US" sz="1200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C9B5C-2D34-3CA3-3021-06D020367556}"/>
              </a:ext>
            </a:extLst>
          </p:cNvPr>
          <p:cNvSpPr txBox="1"/>
          <p:nvPr/>
        </p:nvSpPr>
        <p:spPr>
          <a:xfrm>
            <a:off x="0" y="6550223"/>
            <a:ext cx="247856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Commun. Phys. 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107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83581-49A7-A503-E0FF-5989CA9A50E8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17/20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B3343-F5EC-AE5B-C8B4-9A9A199F4445}"/>
              </a:ext>
            </a:extLst>
          </p:cNvPr>
          <p:cNvSpPr txBox="1"/>
          <p:nvPr/>
        </p:nvSpPr>
        <p:spPr>
          <a:xfrm>
            <a:off x="9327626" y="6550223"/>
            <a:ext cx="286437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Phys. Rev. Lett. </a:t>
            </a:r>
            <a:r>
              <a:rPr lang="en-US" sz="1400" b="1" dirty="0">
                <a:solidFill>
                  <a:schemeClr val="bg1"/>
                </a:solidFill>
              </a:rPr>
              <a:t>110</a:t>
            </a:r>
            <a:r>
              <a:rPr lang="en-US" sz="1400" dirty="0">
                <a:solidFill>
                  <a:schemeClr val="bg1"/>
                </a:solidFill>
              </a:rPr>
              <a:t>, 192501 (2013)</a:t>
            </a:r>
          </a:p>
        </p:txBody>
      </p:sp>
    </p:spTree>
    <p:extLst>
      <p:ext uri="{BB962C8B-B14F-4D97-AF65-F5344CB8AC3E}">
        <p14:creationId xmlns:p14="http://schemas.microsoft.com/office/powerpoint/2010/main" val="65065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85648B-BAEF-4FF1-880A-86E9B28B5F90}"/>
              </a:ext>
            </a:extLst>
          </p:cNvPr>
          <p:cNvSpPr txBox="1"/>
          <p:nvPr/>
        </p:nvSpPr>
        <p:spPr>
          <a:xfrm>
            <a:off x="0" y="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Simple trends in nuclei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B56540-0E1D-410C-BF67-E6EA7BC88079}"/>
              </a:ext>
            </a:extLst>
          </p:cNvPr>
          <p:cNvCxnSpPr/>
          <p:nvPr/>
        </p:nvCxnSpPr>
        <p:spPr>
          <a:xfrm flipV="1">
            <a:off x="79416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43711D-C13F-4039-84BB-7C20674F2CEF}"/>
              </a:ext>
            </a:extLst>
          </p:cNvPr>
          <p:cNvSpPr txBox="1"/>
          <p:nvPr/>
        </p:nvSpPr>
        <p:spPr>
          <a:xfrm>
            <a:off x="8994558" y="513808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Quadrupole</a:t>
            </a:r>
            <a:r>
              <a:rPr lang="en-US" dirty="0">
                <a:solidFill>
                  <a:schemeClr val="bg1"/>
                </a:solidFill>
              </a:rPr>
              <a:t> moment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(electric)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8E20CA-3908-4810-9443-2C90CD1DD266}"/>
              </a:ext>
            </a:extLst>
          </p:cNvPr>
          <p:cNvCxnSpPr/>
          <p:nvPr/>
        </p:nvCxnSpPr>
        <p:spPr>
          <a:xfrm flipV="1">
            <a:off x="9031975" y="2029364"/>
            <a:ext cx="2223818" cy="222381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18F8CA-7F52-4D86-85AB-F02B4B180814}"/>
              </a:ext>
            </a:extLst>
          </p:cNvPr>
          <p:cNvCxnSpPr/>
          <p:nvPr/>
        </p:nvCxnSpPr>
        <p:spPr>
          <a:xfrm>
            <a:off x="8930184" y="3124200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A2DC57-0DFB-4A8D-BF27-20A0A05EAC76}"/>
              </a:ext>
            </a:extLst>
          </p:cNvPr>
          <p:cNvCxnSpPr/>
          <p:nvPr/>
        </p:nvCxnSpPr>
        <p:spPr>
          <a:xfrm rot="16200000">
            <a:off x="8905501" y="3118423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5157ED-C85E-4FD6-9B0B-1B4343813F8B}"/>
                  </a:ext>
                </a:extLst>
              </p:cNvPr>
              <p:cNvSpPr txBox="1"/>
              <p:nvPr/>
            </p:nvSpPr>
            <p:spPr>
              <a:xfrm>
                <a:off x="9139683" y="5026552"/>
                <a:ext cx="2065565" cy="568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+1−2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sp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5157ED-C85E-4FD6-9B0B-1B4343813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683" y="5026552"/>
                <a:ext cx="2065565" cy="5689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0185EA-1B2C-4773-94BB-C37790232657}"/>
                  </a:ext>
                </a:extLst>
              </p:cNvPr>
              <p:cNvSpPr txBox="1"/>
              <p:nvPr/>
            </p:nvSpPr>
            <p:spPr>
              <a:xfrm>
                <a:off x="11183429" y="3176824"/>
                <a:ext cx="2069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0185EA-1B2C-4773-94BB-C37790232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429" y="3176824"/>
                <a:ext cx="206980" cy="246221"/>
              </a:xfrm>
              <a:prstGeom prst="rect">
                <a:avLst/>
              </a:prstGeom>
              <a:blipFill>
                <a:blip r:embed="rId3"/>
                <a:stretch>
                  <a:fillRect l="-23529" r="-1470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B5F27-D0E0-4F7E-9211-39EF69A1159B}"/>
                  </a:ext>
                </a:extLst>
              </p:cNvPr>
              <p:cNvSpPr txBox="1"/>
              <p:nvPr/>
            </p:nvSpPr>
            <p:spPr>
              <a:xfrm>
                <a:off x="9898347" y="1828800"/>
                <a:ext cx="1967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B5F27-D0E0-4F7E-9211-39EF69A11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347" y="1828800"/>
                <a:ext cx="196785" cy="246221"/>
              </a:xfrm>
              <a:prstGeom prst="rect">
                <a:avLst/>
              </a:prstGeom>
              <a:blipFill>
                <a:blip r:embed="rId4"/>
                <a:stretch>
                  <a:fillRect l="-34375" r="-25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9ECAFA4-0313-4A5A-A675-55F594DB7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0" y="496668"/>
            <a:ext cx="6937301" cy="61167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40EF10-1492-4088-A55E-67FE701720B8}"/>
              </a:ext>
            </a:extLst>
          </p:cNvPr>
          <p:cNvSpPr txBox="1"/>
          <p:nvPr/>
        </p:nvSpPr>
        <p:spPr>
          <a:xfrm>
            <a:off x="4087089" y="207502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87749B-5E2C-4872-A90F-E2AC0286BA93}"/>
              </a:ext>
            </a:extLst>
          </p:cNvPr>
          <p:cNvSpPr txBox="1"/>
          <p:nvPr/>
        </p:nvSpPr>
        <p:spPr>
          <a:xfrm>
            <a:off x="4087089" y="685800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36929F-F5DF-4D62-9CEB-5C7CE7418A3F}"/>
              </a:ext>
            </a:extLst>
          </p:cNvPr>
          <p:cNvSpPr txBox="1"/>
          <p:nvPr/>
        </p:nvSpPr>
        <p:spPr>
          <a:xfrm>
            <a:off x="7239000" y="216130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DACF95-BF96-45E4-BB4F-23D008B33AC5}"/>
              </a:ext>
            </a:extLst>
          </p:cNvPr>
          <p:cNvSpPr txBox="1"/>
          <p:nvPr/>
        </p:nvSpPr>
        <p:spPr>
          <a:xfrm>
            <a:off x="7239000" y="1731819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056AE8-4DAB-06D2-D367-54CFE394873B}"/>
              </a:ext>
            </a:extLst>
          </p:cNvPr>
          <p:cNvSpPr txBox="1"/>
          <p:nvPr/>
        </p:nvSpPr>
        <p:spPr>
          <a:xfrm>
            <a:off x="0" y="6550223"/>
            <a:ext cx="247856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Commun. Phys. 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107 (2020)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58494E-6773-4A94-58C3-BE7CCCB7C85B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18/20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1EB33-5459-B4C8-D20D-29FCF0F05E3D}"/>
              </a:ext>
            </a:extLst>
          </p:cNvPr>
          <p:cNvSpPr txBox="1"/>
          <p:nvPr/>
        </p:nvSpPr>
        <p:spPr>
          <a:xfrm>
            <a:off x="9327626" y="6550223"/>
            <a:ext cx="286437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Phys. Rev. Lett. </a:t>
            </a:r>
            <a:r>
              <a:rPr lang="en-US" sz="1400" b="1" dirty="0">
                <a:solidFill>
                  <a:schemeClr val="bg1"/>
                </a:solidFill>
              </a:rPr>
              <a:t>110</a:t>
            </a:r>
            <a:r>
              <a:rPr lang="en-US" sz="1400" dirty="0">
                <a:solidFill>
                  <a:schemeClr val="bg1"/>
                </a:solidFill>
              </a:rPr>
              <a:t>, 192501 (2013)</a:t>
            </a:r>
          </a:p>
        </p:txBody>
      </p:sp>
    </p:spTree>
    <p:extLst>
      <p:ext uri="{BB962C8B-B14F-4D97-AF65-F5344CB8AC3E}">
        <p14:creationId xmlns:p14="http://schemas.microsoft.com/office/powerpoint/2010/main" val="336056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8449" y="2036343"/>
            <a:ext cx="57551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Many-body problem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Nuclear electromagnetic observables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Atomic hyperfine structure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Methodology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Palatino Linotype" pitchFamily="18" charset="0"/>
              </a:rPr>
              <a:t> Simple trends in nuclear moments and charge radii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1/20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Outlook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graph&#10;&#10;Description automatically generated">
            <a:extLst>
              <a:ext uri="{FF2B5EF4-FFF2-40B4-BE49-F238E27FC236}">
                <a16:creationId xmlns:a16="http://schemas.microsoft.com/office/drawing/2014/main" id="{AB24C124-60F5-7BD2-8769-C8AC3D307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13808"/>
            <a:ext cx="3857182" cy="6100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7E1A9E-B7DF-46D0-AED3-1A16D2D410D7}"/>
              </a:ext>
            </a:extLst>
          </p:cNvPr>
          <p:cNvSpPr txBox="1"/>
          <p:nvPr/>
        </p:nvSpPr>
        <p:spPr>
          <a:xfrm>
            <a:off x="9211582" y="513808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Radial moments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(charge)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986812-9F44-4DCC-A0F8-942076120ACC}"/>
              </a:ext>
            </a:extLst>
          </p:cNvPr>
          <p:cNvCxnSpPr/>
          <p:nvPr/>
        </p:nvCxnSpPr>
        <p:spPr>
          <a:xfrm>
            <a:off x="8911287" y="4372531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80A54A-4724-4E4C-8CEA-0BC104407CA3}"/>
              </a:ext>
            </a:extLst>
          </p:cNvPr>
          <p:cNvCxnSpPr/>
          <p:nvPr/>
        </p:nvCxnSpPr>
        <p:spPr>
          <a:xfrm rot="16200000">
            <a:off x="8906523" y="3116080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A034DC81-941A-4351-A18F-C7C723D1F3AA}"/>
              </a:ext>
            </a:extLst>
          </p:cNvPr>
          <p:cNvSpPr/>
          <p:nvPr/>
        </p:nvSpPr>
        <p:spPr>
          <a:xfrm rot="5400000">
            <a:off x="7976900" y="1306645"/>
            <a:ext cx="4365884" cy="1752600"/>
          </a:xfrm>
          <a:prstGeom prst="arc">
            <a:avLst>
              <a:gd name="adj1" fmla="val 16200000"/>
              <a:gd name="adj2" fmla="val 5389393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89EC5F-2BF8-485D-ADE6-A4CDE9364128}"/>
                  </a:ext>
                </a:extLst>
              </p:cNvPr>
              <p:cNvSpPr txBox="1"/>
              <p:nvPr/>
            </p:nvSpPr>
            <p:spPr>
              <a:xfrm>
                <a:off x="8729651" y="5048001"/>
                <a:ext cx="2908168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89EC5F-2BF8-485D-ADE6-A4CDE9364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9651" y="5048001"/>
                <a:ext cx="2908168" cy="5260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AED646-2B57-46A6-AEFA-08594E4E58BA}"/>
                  </a:ext>
                </a:extLst>
              </p:cNvPr>
              <p:cNvSpPr txBox="1"/>
              <p:nvPr/>
            </p:nvSpPr>
            <p:spPr>
              <a:xfrm>
                <a:off x="9578968" y="1828800"/>
                <a:ext cx="52027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AED646-2B57-46A6-AEFA-08594E4E58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968" y="1828800"/>
                <a:ext cx="520271" cy="246221"/>
              </a:xfrm>
              <a:prstGeom prst="rect">
                <a:avLst/>
              </a:prstGeom>
              <a:blipFill>
                <a:blip r:embed="rId4"/>
                <a:stretch>
                  <a:fillRect l="-930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A24576-5DF8-4FEB-BB4F-1003037315BF}"/>
                  </a:ext>
                </a:extLst>
              </p:cNvPr>
              <p:cNvSpPr txBox="1"/>
              <p:nvPr/>
            </p:nvSpPr>
            <p:spPr>
              <a:xfrm>
                <a:off x="11164445" y="4434038"/>
                <a:ext cx="2069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A24576-5DF8-4FEB-BB4F-100303731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4445" y="4434038"/>
                <a:ext cx="206980" cy="246221"/>
              </a:xfrm>
              <a:prstGeom prst="rect">
                <a:avLst/>
              </a:prstGeom>
              <a:blipFill>
                <a:blip r:embed="rId5"/>
                <a:stretch>
                  <a:fillRect l="-20588" r="-17647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439BCF2-A36F-48BA-A5B3-851FCF1788D5}"/>
              </a:ext>
            </a:extLst>
          </p:cNvPr>
          <p:cNvSpPr txBox="1"/>
          <p:nvPr/>
        </p:nvSpPr>
        <p:spPr>
          <a:xfrm>
            <a:off x="0" y="0"/>
            <a:ext cx="2020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Simple trends in nuclei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805C3C-E99F-49CD-9D02-0A3DB827867A}"/>
              </a:ext>
            </a:extLst>
          </p:cNvPr>
          <p:cNvCxnSpPr/>
          <p:nvPr/>
        </p:nvCxnSpPr>
        <p:spPr>
          <a:xfrm flipV="1">
            <a:off x="79416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11F4A7-417F-D81B-28C1-DF8D6CDF7E97}"/>
              </a:ext>
            </a:extLst>
          </p:cNvPr>
          <p:cNvSpPr txBox="1"/>
          <p:nvPr/>
        </p:nvSpPr>
        <p:spPr>
          <a:xfrm>
            <a:off x="0" y="6550223"/>
            <a:ext cx="247856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Commun. Phys. 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107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FF339-A830-1B30-D6CF-5440F5395584}"/>
              </a:ext>
            </a:extLst>
          </p:cNvPr>
          <p:cNvSpPr txBox="1"/>
          <p:nvPr/>
        </p:nvSpPr>
        <p:spPr>
          <a:xfrm>
            <a:off x="2856292" y="541755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F72AE-8ECF-01D7-68C6-B2F77BD4DB29}"/>
              </a:ext>
            </a:extLst>
          </p:cNvPr>
          <p:cNvSpPr txBox="1"/>
          <p:nvPr/>
        </p:nvSpPr>
        <p:spPr>
          <a:xfrm>
            <a:off x="2856292" y="2474562"/>
            <a:ext cx="42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8690B1-ECBA-72EF-C72F-78935D7EDBBC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19/20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843B7-8FFE-1C6A-C42D-BBDE8F106283}"/>
              </a:ext>
            </a:extLst>
          </p:cNvPr>
          <p:cNvSpPr txBox="1"/>
          <p:nvPr/>
        </p:nvSpPr>
        <p:spPr>
          <a:xfrm>
            <a:off x="9327626" y="6550223"/>
            <a:ext cx="286437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Phys. Rev. Lett. </a:t>
            </a:r>
            <a:r>
              <a:rPr lang="en-US" sz="1400" b="1" dirty="0">
                <a:solidFill>
                  <a:schemeClr val="bg1"/>
                </a:solidFill>
              </a:rPr>
              <a:t>116</a:t>
            </a:r>
            <a:r>
              <a:rPr lang="en-US" sz="1400" dirty="0">
                <a:solidFill>
                  <a:schemeClr val="bg1"/>
                </a:solidFill>
              </a:rPr>
              <a:t>, 032501 (2016)</a:t>
            </a:r>
          </a:p>
        </p:txBody>
      </p:sp>
    </p:spTree>
    <p:extLst>
      <p:ext uri="{BB962C8B-B14F-4D97-AF65-F5344CB8AC3E}">
        <p14:creationId xmlns:p14="http://schemas.microsoft.com/office/powerpoint/2010/main" val="4229523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AA931FD-368D-87D0-D848-5A8626D9F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650"/>
            <a:ext cx="12192000" cy="3768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9FE2E-3AD1-3445-C6D2-88DCC2DCD0E2}"/>
              </a:ext>
            </a:extLst>
          </p:cNvPr>
          <p:cNvSpPr txBox="1"/>
          <p:nvPr/>
        </p:nvSpPr>
        <p:spPr>
          <a:xfrm>
            <a:off x="0" y="0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B1A55-6FFE-96D8-0C7C-B577FBC22D92}"/>
              </a:ext>
            </a:extLst>
          </p:cNvPr>
          <p:cNvSpPr txBox="1"/>
          <p:nvPr/>
        </p:nvSpPr>
        <p:spPr>
          <a:xfrm>
            <a:off x="0" y="6550223"/>
            <a:ext cx="2478564" cy="307777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Commun. Phys. </a:t>
            </a:r>
            <a:r>
              <a:rPr lang="en-US" sz="1400" b="1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, 107 (2020)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A41F5-006A-A1DB-A827-B14160634351}"/>
              </a:ext>
            </a:extLst>
          </p:cNvPr>
          <p:cNvSpPr txBox="1"/>
          <p:nvPr/>
        </p:nvSpPr>
        <p:spPr>
          <a:xfrm>
            <a:off x="11590552" y="0"/>
            <a:ext cx="601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20/20</a:t>
            </a:r>
          </a:p>
        </p:txBody>
      </p:sp>
    </p:spTree>
    <p:extLst>
      <p:ext uri="{BB962C8B-B14F-4D97-AF65-F5344CB8AC3E}">
        <p14:creationId xmlns:p14="http://schemas.microsoft.com/office/powerpoint/2010/main" val="1042604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all&#10;&#10;Description automatically generated">
            <a:extLst>
              <a:ext uri="{FF2B5EF4-FFF2-40B4-BE49-F238E27FC236}">
                <a16:creationId xmlns:a16="http://schemas.microsoft.com/office/drawing/2014/main" id="{B5B64429-478A-4191-988F-AB49DC363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D4960-6308-4C33-9B4F-A334AB92D276}"/>
              </a:ext>
            </a:extLst>
          </p:cNvPr>
          <p:cNvSpPr txBox="1"/>
          <p:nvPr/>
        </p:nvSpPr>
        <p:spPr>
          <a:xfrm>
            <a:off x="0" y="0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Many-body problem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28E8A7-D777-46EF-BF32-28D0529ED44F}"/>
              </a:ext>
            </a:extLst>
          </p:cNvPr>
          <p:cNvGrpSpPr/>
          <p:nvPr/>
        </p:nvGrpSpPr>
        <p:grpSpPr>
          <a:xfrm>
            <a:off x="5542865" y="2839135"/>
            <a:ext cx="715953" cy="2200479"/>
            <a:chOff x="5542865" y="2839135"/>
            <a:chExt cx="715953" cy="220047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1790451-01D9-4204-85C5-CC4934E81D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2865" y="3429000"/>
              <a:ext cx="460491" cy="1610614"/>
            </a:xfrm>
            <a:prstGeom prst="straightConnector1">
              <a:avLst/>
            </a:prstGeom>
            <a:ln w="952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56069DD-F6D4-49B3-82D1-A95A0A37F2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7950" y="2839135"/>
              <a:ext cx="390868" cy="155554"/>
            </a:xfrm>
            <a:prstGeom prst="straightConnector1">
              <a:avLst/>
            </a:prstGeom>
            <a:ln w="9525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E186A43-7B64-2BA6-5F1F-41B67A0440EA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2/20</a:t>
            </a:r>
          </a:p>
        </p:txBody>
      </p:sp>
    </p:spTree>
    <p:extLst>
      <p:ext uri="{BB962C8B-B14F-4D97-AF65-F5344CB8AC3E}">
        <p14:creationId xmlns:p14="http://schemas.microsoft.com/office/powerpoint/2010/main" val="34053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6A90F002-0328-4089-BA88-FC0630518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5725" y="0"/>
            <a:ext cx="7026275" cy="6858000"/>
          </a:xfrm>
          <a:prstGeom prst="rect">
            <a:avLst/>
          </a:prstGeom>
        </p:spPr>
      </p:pic>
      <p:pic>
        <p:nvPicPr>
          <p:cNvPr id="6" name="Picture 5" descr="A picture containing necklace, table, sitting, black&#10;&#10;Description automatically generated">
            <a:extLst>
              <a:ext uri="{FF2B5EF4-FFF2-40B4-BE49-F238E27FC236}">
                <a16:creationId xmlns:a16="http://schemas.microsoft.com/office/drawing/2014/main" id="{C3ACE585-A441-4F03-BF90-404BE90E9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36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Many-body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B0914-E7FA-45DC-98F9-84676A0EAD6B}"/>
              </a:ext>
            </a:extLst>
          </p:cNvPr>
          <p:cNvSpPr txBox="1"/>
          <p:nvPr/>
        </p:nvSpPr>
        <p:spPr>
          <a:xfrm>
            <a:off x="1872109" y="5974378"/>
            <a:ext cx="1991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Principa</a:t>
            </a:r>
            <a:r>
              <a:rPr lang="en-US" sz="1400" dirty="0">
                <a:solidFill>
                  <a:schemeClr val="bg1"/>
                </a:solidFill>
              </a:rPr>
              <a:t>, Newton 1687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586DB-47C6-4EFB-82CC-DF701005B32D}"/>
              </a:ext>
            </a:extLst>
          </p:cNvPr>
          <p:cNvSpPr txBox="1"/>
          <p:nvPr/>
        </p:nvSpPr>
        <p:spPr>
          <a:xfrm>
            <a:off x="6098746" y="5977355"/>
            <a:ext cx="5178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Les méthodes nouvelles de la mécanique céleste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Poincaré</a:t>
            </a:r>
            <a:r>
              <a:rPr lang="en-US" sz="1400" dirty="0">
                <a:solidFill>
                  <a:schemeClr val="bg1"/>
                </a:solidFill>
              </a:rPr>
              <a:t> 1892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2F46D-5818-4959-870A-2C9603E6F620}"/>
              </a:ext>
            </a:extLst>
          </p:cNvPr>
          <p:cNvSpPr/>
          <p:nvPr/>
        </p:nvSpPr>
        <p:spPr>
          <a:xfrm>
            <a:off x="7403514" y="512064"/>
            <a:ext cx="2531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Three-body problem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CDFC0A-941B-3089-ED4F-CF919284E0D9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3/20</a:t>
            </a:r>
          </a:p>
        </p:txBody>
      </p:sp>
    </p:spTree>
    <p:extLst>
      <p:ext uri="{BB962C8B-B14F-4D97-AF65-F5344CB8AC3E}">
        <p14:creationId xmlns:p14="http://schemas.microsoft.com/office/powerpoint/2010/main" val="2640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water, dark, sitting, red&#10;&#10;Description automatically generated">
            <a:extLst>
              <a:ext uri="{FF2B5EF4-FFF2-40B4-BE49-F238E27FC236}">
                <a16:creationId xmlns:a16="http://schemas.microsoft.com/office/drawing/2014/main" id="{F3418A96-ADA3-4569-8046-3A434496FF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" y="0"/>
            <a:ext cx="1219116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Many-body problem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906ED5-279D-48C9-986A-B22B3EB62D44}"/>
              </a:ext>
            </a:extLst>
          </p:cNvPr>
          <p:cNvSpPr txBox="1"/>
          <p:nvPr/>
        </p:nvSpPr>
        <p:spPr>
          <a:xfrm>
            <a:off x="7391400" y="4114800"/>
            <a:ext cx="4154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It’s official-Voyager has left the solar system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Science 341, 1158 (2013)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92B5A4-6142-4331-AF4F-9E3FC5181BFF}"/>
              </a:ext>
            </a:extLst>
          </p:cNvPr>
          <p:cNvSpPr txBox="1"/>
          <p:nvPr/>
        </p:nvSpPr>
        <p:spPr>
          <a:xfrm>
            <a:off x="380056" y="1981200"/>
            <a:ext cx="44967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“The three-body problem is arguably the oldest</a:t>
            </a:r>
          </a:p>
          <a:p>
            <a:r>
              <a:rPr lang="en-US" sz="1600" dirty="0">
                <a:solidFill>
                  <a:schemeClr val="bg1"/>
                </a:solidFill>
              </a:rPr>
              <a:t>open question in astrophysics and has resisted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a general analytic solution for centuries.”</a:t>
            </a:r>
          </a:p>
          <a:p>
            <a:r>
              <a:rPr lang="en-US" sz="1600" dirty="0">
                <a:solidFill>
                  <a:schemeClr val="bg1"/>
                </a:solidFill>
              </a:rPr>
              <a:t>Nature 576, 406 (2019)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40921A-DD27-460F-9E1F-479B023E9B8D}"/>
              </a:ext>
            </a:extLst>
          </p:cNvPr>
          <p:cNvSpPr txBox="1"/>
          <p:nvPr/>
        </p:nvSpPr>
        <p:spPr>
          <a:xfrm>
            <a:off x="-1" y="6550222"/>
            <a:ext cx="1804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voyager.jpl.nasa.gov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2C22F2-4AFC-2A37-3D2D-EAAAA0AAD07B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4/20</a:t>
            </a:r>
          </a:p>
        </p:txBody>
      </p:sp>
    </p:spTree>
    <p:extLst>
      <p:ext uri="{BB962C8B-B14F-4D97-AF65-F5344CB8AC3E}">
        <p14:creationId xmlns:p14="http://schemas.microsoft.com/office/powerpoint/2010/main" val="67166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00A62E-F3B3-4A5B-BA1A-4BE10B2AC504}"/>
              </a:ext>
            </a:extLst>
          </p:cNvPr>
          <p:cNvSpPr txBox="1"/>
          <p:nvPr/>
        </p:nvSpPr>
        <p:spPr>
          <a:xfrm>
            <a:off x="0" y="0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Many-body problem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E9A7A-1EC8-4046-B078-762F4E8234F3}"/>
              </a:ext>
            </a:extLst>
          </p:cNvPr>
          <p:cNvSpPr/>
          <p:nvPr/>
        </p:nvSpPr>
        <p:spPr>
          <a:xfrm>
            <a:off x="4458384" y="512064"/>
            <a:ext cx="3275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Three-body problem: </a:t>
            </a:r>
            <a:r>
              <a:rPr lang="en-US" sz="2000" baseline="30000" dirty="0">
                <a:solidFill>
                  <a:prstClr val="white"/>
                </a:solidFill>
              </a:rPr>
              <a:t>3</a:t>
            </a:r>
            <a:r>
              <a:rPr lang="en-US" sz="2000" dirty="0">
                <a:solidFill>
                  <a:prstClr val="white"/>
                </a:solidFill>
              </a:rPr>
              <a:t>He 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909B6C-92A1-4481-9670-7CA968547E2E}"/>
                  </a:ext>
                </a:extLst>
              </p:cNvPr>
              <p:cNvSpPr txBox="1"/>
              <p:nvPr/>
            </p:nvSpPr>
            <p:spPr>
              <a:xfrm>
                <a:off x="8409043" y="1447800"/>
                <a:ext cx="1122551" cy="3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909B6C-92A1-4481-9670-7CA968547E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043" y="1447800"/>
                <a:ext cx="1122551" cy="316112"/>
              </a:xfrm>
              <a:prstGeom prst="rect">
                <a:avLst/>
              </a:prstGeom>
              <a:blipFill>
                <a:blip r:embed="rId3"/>
                <a:stretch>
                  <a:fillRect l="-4324" t="-27451" r="-7027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059DCF-C66F-4919-AE05-5DCFA68B99B0}"/>
                  </a:ext>
                </a:extLst>
              </p:cNvPr>
              <p:cNvSpPr txBox="1"/>
              <p:nvPr/>
            </p:nvSpPr>
            <p:spPr>
              <a:xfrm>
                <a:off x="6765548" y="2186394"/>
                <a:ext cx="4409540" cy="77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groupChr>
                            <m:groupChrPr>
                              <m:chr m:val="⏟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groupCh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059DCF-C66F-4919-AE05-5DCFA68B9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548" y="2186394"/>
                <a:ext cx="4409540" cy="772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BE77AA73-1DC8-4CE2-B041-808EBC0960EA}"/>
              </a:ext>
            </a:extLst>
          </p:cNvPr>
          <p:cNvSpPr/>
          <p:nvPr/>
        </p:nvSpPr>
        <p:spPr>
          <a:xfrm>
            <a:off x="8260691" y="3355536"/>
            <a:ext cx="1471878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schemeClr val="bg1"/>
                </a:solidFill>
              </a:rPr>
              <a:t>non-separable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028C1CA-8B2A-455D-BD1E-2A3C2F48CD64}"/>
              </a:ext>
            </a:extLst>
          </p:cNvPr>
          <p:cNvSpPr/>
          <p:nvPr/>
        </p:nvSpPr>
        <p:spPr>
          <a:xfrm>
            <a:off x="7927267" y="3981256"/>
            <a:ext cx="2138727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</a:rPr>
              <a:t>no analytical solution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305C69-3429-4F14-9F6F-F9655E4EF95E}"/>
              </a:ext>
            </a:extLst>
          </p:cNvPr>
          <p:cNvSpPr/>
          <p:nvPr/>
        </p:nvSpPr>
        <p:spPr>
          <a:xfrm>
            <a:off x="8185350" y="4606976"/>
            <a:ext cx="1622560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</a:rPr>
              <a:t>approximations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F361D2-06DF-409A-B5B8-15FCDBEA1909}"/>
              </a:ext>
            </a:extLst>
          </p:cNvPr>
          <p:cNvSpPr/>
          <p:nvPr/>
        </p:nvSpPr>
        <p:spPr>
          <a:xfrm>
            <a:off x="6073830" y="5232696"/>
            <a:ext cx="2003370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</a:rPr>
              <a:t>variational methods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080AD2A-43C4-4752-A292-E49CD8EC710B}"/>
              </a:ext>
            </a:extLst>
          </p:cNvPr>
          <p:cNvSpPr/>
          <p:nvPr/>
        </p:nvSpPr>
        <p:spPr>
          <a:xfrm>
            <a:off x="9912578" y="5232696"/>
            <a:ext cx="2003370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</a:rPr>
              <a:t>perturbation theory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5C0CCA-E33A-48D7-BD7F-0C13366B1F9F}"/>
              </a:ext>
            </a:extLst>
          </p:cNvPr>
          <p:cNvSpPr/>
          <p:nvPr/>
        </p:nvSpPr>
        <p:spPr>
          <a:xfrm>
            <a:off x="8303972" y="5229707"/>
            <a:ext cx="1385316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</a:rPr>
              <a:t>Hartree-Fock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669E4E-EC4B-41F1-A365-3149F224A719}"/>
              </a:ext>
            </a:extLst>
          </p:cNvPr>
          <p:cNvSpPr/>
          <p:nvPr/>
        </p:nvSpPr>
        <p:spPr>
          <a:xfrm>
            <a:off x="8236806" y="5858418"/>
            <a:ext cx="1519648" cy="338554"/>
          </a:xfrm>
          <a:prstGeom prst="rect">
            <a:avLst/>
          </a:prstGeom>
          <a:solidFill>
            <a:srgbClr val="254061"/>
          </a:solidFill>
          <a:ln w="635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600" dirty="0">
                <a:solidFill>
                  <a:prstClr val="white"/>
                </a:solidFill>
              </a:rPr>
              <a:t>and beyond 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7BAC39-FEDE-4528-9DA6-CDFED74776B0}"/>
              </a:ext>
            </a:extLst>
          </p:cNvPr>
          <p:cNvCxnSpPr>
            <a:stCxn id="21" idx="2"/>
            <a:endCxn id="28" idx="0"/>
          </p:cNvCxnSpPr>
          <p:nvPr/>
        </p:nvCxnSpPr>
        <p:spPr>
          <a:xfrm>
            <a:off x="8996630" y="3694090"/>
            <a:ext cx="1" cy="28716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E3F46-B7E5-4ECB-9AEC-3A996F6CDAE6}"/>
              </a:ext>
            </a:extLst>
          </p:cNvPr>
          <p:cNvCxnSpPr>
            <a:stCxn id="28" idx="2"/>
            <a:endCxn id="29" idx="0"/>
          </p:cNvCxnSpPr>
          <p:nvPr/>
        </p:nvCxnSpPr>
        <p:spPr>
          <a:xfrm flipH="1">
            <a:off x="8996630" y="4319810"/>
            <a:ext cx="1" cy="28716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008A4C-922F-4E20-A718-88139420E7DF}"/>
              </a:ext>
            </a:extLst>
          </p:cNvPr>
          <p:cNvCxnSpPr>
            <a:cxnSpLocks/>
            <a:stCxn id="29" idx="2"/>
            <a:endCxn id="32" idx="0"/>
          </p:cNvCxnSpPr>
          <p:nvPr/>
        </p:nvCxnSpPr>
        <p:spPr>
          <a:xfrm>
            <a:off x="8996630" y="4945530"/>
            <a:ext cx="0" cy="28417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761B32-7445-41DF-A9CB-1D8F66B06D06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8996630" y="5568261"/>
            <a:ext cx="0" cy="290157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35BB573F-DA46-45FC-81A3-C0201616BBC4}"/>
              </a:ext>
            </a:extLst>
          </p:cNvPr>
          <p:cNvCxnSpPr>
            <a:cxnSpLocks/>
            <a:stCxn id="29" idx="1"/>
            <a:endCxn id="30" idx="0"/>
          </p:cNvCxnSpPr>
          <p:nvPr/>
        </p:nvCxnSpPr>
        <p:spPr>
          <a:xfrm rot="10800000" flipV="1">
            <a:off x="7075516" y="4776252"/>
            <a:ext cx="1109835" cy="456443"/>
          </a:xfrm>
          <a:prstGeom prst="bentConnector2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0145A32F-C5FE-41B2-A4E2-B1CAED29A89E}"/>
              </a:ext>
            </a:extLst>
          </p:cNvPr>
          <p:cNvCxnSpPr>
            <a:stCxn id="29" idx="3"/>
            <a:endCxn id="31" idx="0"/>
          </p:cNvCxnSpPr>
          <p:nvPr/>
        </p:nvCxnSpPr>
        <p:spPr>
          <a:xfrm>
            <a:off x="9807910" y="4776253"/>
            <a:ext cx="1106353" cy="456443"/>
          </a:xfrm>
          <a:prstGeom prst="bentConnector2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91C8283-525A-40F2-B51A-A9F16B7616EA}"/>
              </a:ext>
            </a:extLst>
          </p:cNvPr>
          <p:cNvCxnSpPr>
            <a:stCxn id="21" idx="3"/>
          </p:cNvCxnSpPr>
          <p:nvPr/>
        </p:nvCxnSpPr>
        <p:spPr>
          <a:xfrm>
            <a:off x="9732569" y="3524813"/>
            <a:ext cx="93543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D38E7484-0996-44D4-8227-4D9A4C795998}"/>
              </a:ext>
            </a:extLst>
          </p:cNvPr>
          <p:cNvCxnSpPr/>
          <p:nvPr/>
        </p:nvCxnSpPr>
        <p:spPr>
          <a:xfrm flipV="1">
            <a:off x="10668000" y="3007667"/>
            <a:ext cx="0" cy="517146"/>
          </a:xfrm>
          <a:prstGeom prst="straightConnector1">
            <a:avLst/>
          </a:prstGeom>
          <a:ln w="63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D616994-A8F9-414E-843A-96832DB5661D}"/>
              </a:ext>
            </a:extLst>
          </p:cNvPr>
          <p:cNvGrpSpPr/>
          <p:nvPr/>
        </p:nvGrpSpPr>
        <p:grpSpPr>
          <a:xfrm>
            <a:off x="537420" y="685800"/>
            <a:ext cx="5482380" cy="5512977"/>
            <a:chOff x="537420" y="685800"/>
            <a:chExt cx="5482380" cy="551297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4675818-CE81-4AC4-985F-450264D8BDB4}"/>
                </a:ext>
              </a:extLst>
            </p:cNvPr>
            <p:cNvCxnSpPr>
              <a:cxnSpLocks/>
            </p:cNvCxnSpPr>
            <p:nvPr/>
          </p:nvCxnSpPr>
          <p:spPr>
            <a:xfrm>
              <a:off x="537420" y="3498777"/>
              <a:ext cx="5400000" cy="0"/>
            </a:xfrm>
            <a:prstGeom prst="straightConnector1">
              <a:avLst/>
            </a:prstGeom>
            <a:ln w="9525">
              <a:solidFill>
                <a:schemeClr val="bg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EBB06B7-09DE-430B-8B73-DD91D2C85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7420" y="798777"/>
              <a:ext cx="0" cy="5400000"/>
            </a:xfrm>
            <a:prstGeom prst="straightConnector1">
              <a:avLst/>
            </a:prstGeom>
            <a:ln w="9525">
              <a:solidFill>
                <a:schemeClr val="bg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C6A7A3A-302F-4CB6-8FA6-186FCE32AF39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537420" y="3498777"/>
              <a:ext cx="5400000" cy="0"/>
            </a:xfrm>
            <a:prstGeom prst="straightConnector1">
              <a:avLst/>
            </a:prstGeom>
            <a:ln w="9525">
              <a:solidFill>
                <a:schemeClr val="bg1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A002F47-CE74-477D-9CF4-DBE5B5221D84}"/>
                </a:ext>
              </a:extLst>
            </p:cNvPr>
            <p:cNvSpPr/>
            <p:nvPr/>
          </p:nvSpPr>
          <p:spPr>
            <a:xfrm>
              <a:off x="2283178" y="2294467"/>
              <a:ext cx="1811866" cy="1202266"/>
            </a:xfrm>
            <a:custGeom>
              <a:avLst/>
              <a:gdLst>
                <a:gd name="connsiteX0" fmla="*/ 951089 w 1811866"/>
                <a:gd name="connsiteY0" fmla="*/ 1202266 h 1202266"/>
                <a:gd name="connsiteX1" fmla="*/ 0 w 1811866"/>
                <a:gd name="connsiteY1" fmla="*/ 0 h 1202266"/>
                <a:gd name="connsiteX2" fmla="*/ 1811866 w 1811866"/>
                <a:gd name="connsiteY2" fmla="*/ 135466 h 1202266"/>
                <a:gd name="connsiteX3" fmla="*/ 951089 w 1811866"/>
                <a:gd name="connsiteY3" fmla="*/ 1202266 h 120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1866" h="1202266">
                  <a:moveTo>
                    <a:pt x="951089" y="1202266"/>
                  </a:moveTo>
                  <a:lnTo>
                    <a:pt x="0" y="0"/>
                  </a:lnTo>
                  <a:lnTo>
                    <a:pt x="1811866" y="135466"/>
                  </a:lnTo>
                  <a:lnTo>
                    <a:pt x="951089" y="1202266"/>
                  </a:lnTo>
                  <a:close/>
                </a:path>
              </a:pathLst>
            </a:cu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5F9ED9-12CC-4D93-B4E3-C47CB7389D65}"/>
                </a:ext>
              </a:extLst>
            </p:cNvPr>
            <p:cNvSpPr txBox="1"/>
            <p:nvPr/>
          </p:nvSpPr>
          <p:spPr>
            <a:xfrm>
              <a:off x="5742160" y="3186767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x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DABDE2-7592-4E52-B07D-029FCC11E8EF}"/>
                </a:ext>
              </a:extLst>
            </p:cNvPr>
            <p:cNvSpPr txBox="1"/>
            <p:nvPr/>
          </p:nvSpPr>
          <p:spPr>
            <a:xfrm>
              <a:off x="4995759" y="1292422"/>
              <a:ext cx="284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172E5E-A647-4B71-A4F8-5BEF2D3AB60E}"/>
                </a:ext>
              </a:extLst>
            </p:cNvPr>
            <p:cNvSpPr txBox="1"/>
            <p:nvPr/>
          </p:nvSpPr>
          <p:spPr>
            <a:xfrm>
              <a:off x="2963323" y="685800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z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2F7654-9C50-475C-87B4-E21FEA9805D1}"/>
                </a:ext>
              </a:extLst>
            </p:cNvPr>
            <p:cNvSpPr txBox="1"/>
            <p:nvPr/>
          </p:nvSpPr>
          <p:spPr>
            <a:xfrm>
              <a:off x="3408825" y="2642827"/>
              <a:ext cx="314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00"/>
                  </a:solidFill>
                </a:rPr>
                <a:t>r</a:t>
              </a:r>
              <a:r>
                <a:rPr lang="en-US" sz="1400" baseline="-25000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3F79A0-6737-4922-9AB8-86F11E6ECB66}"/>
                </a:ext>
              </a:extLst>
            </p:cNvPr>
            <p:cNvSpPr txBox="1"/>
            <p:nvPr/>
          </p:nvSpPr>
          <p:spPr>
            <a:xfrm>
              <a:off x="2388512" y="2699890"/>
              <a:ext cx="314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00"/>
                  </a:solidFill>
                </a:rPr>
                <a:t>r</a:t>
              </a:r>
              <a:r>
                <a:rPr lang="en-US" sz="1400" baseline="-25000" dirty="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E5C51AE-BACA-4370-8FC9-0E42692839B9}"/>
                </a:ext>
              </a:extLst>
            </p:cNvPr>
            <p:cNvSpPr txBox="1"/>
            <p:nvPr/>
          </p:nvSpPr>
          <p:spPr>
            <a:xfrm>
              <a:off x="2688419" y="2007575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FF00"/>
                  </a:solidFill>
                </a:rPr>
                <a:t>r</a:t>
              </a:r>
              <a:r>
                <a:rPr lang="en-US" sz="1400" baseline="-25000" dirty="0">
                  <a:solidFill>
                    <a:srgbClr val="FFFF00"/>
                  </a:solidFill>
                </a:rPr>
                <a:t>12</a:t>
              </a:r>
            </a:p>
          </p:txBody>
        </p:sp>
        <p:pic>
          <p:nvPicPr>
            <p:cNvPr id="47" name="Picture 46" descr="A close up of a logo&#10;&#10;Description automatically generated">
              <a:extLst>
                <a:ext uri="{FF2B5EF4-FFF2-40B4-BE49-F238E27FC236}">
                  <a16:creationId xmlns:a16="http://schemas.microsoft.com/office/drawing/2014/main" id="{369001B3-4879-42A7-BA24-25E2D7C50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48" y="1046239"/>
              <a:ext cx="4848159" cy="47911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1BD0F38-F51D-7500-5B4C-AA58077A464A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5/20</a:t>
            </a:r>
          </a:p>
        </p:txBody>
      </p:sp>
    </p:spTree>
    <p:extLst>
      <p:ext uri="{BB962C8B-B14F-4D97-AF65-F5344CB8AC3E}">
        <p14:creationId xmlns:p14="http://schemas.microsoft.com/office/powerpoint/2010/main" val="2791254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B74708-F509-4E1D-8F08-075F8492E71D}"/>
              </a:ext>
            </a:extLst>
          </p:cNvPr>
          <p:cNvGrpSpPr/>
          <p:nvPr/>
        </p:nvGrpSpPr>
        <p:grpSpPr>
          <a:xfrm>
            <a:off x="1260636" y="350961"/>
            <a:ext cx="9465257" cy="6376092"/>
            <a:chOff x="1260636" y="350961"/>
            <a:chExt cx="9465257" cy="6376092"/>
          </a:xfrm>
        </p:grpSpPr>
        <p:pic>
          <p:nvPicPr>
            <p:cNvPr id="9" name="Picture 8" descr="A person in a dark room&#10;&#10;Description automatically generated">
              <a:extLst>
                <a:ext uri="{FF2B5EF4-FFF2-40B4-BE49-F238E27FC236}">
                  <a16:creationId xmlns:a16="http://schemas.microsoft.com/office/drawing/2014/main" id="{BE28984B-D322-441F-8DC0-6D5D8D18A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107" y="350961"/>
              <a:ext cx="9259786" cy="615607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743BF3-D68D-4654-AACF-37D81C776134}"/>
                </a:ext>
              </a:extLst>
            </p:cNvPr>
            <p:cNvSpPr txBox="1"/>
            <p:nvPr/>
          </p:nvSpPr>
          <p:spPr>
            <a:xfrm>
              <a:off x="1531219" y="6419276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5BC81A-D152-4214-8488-9F52E702657A}"/>
                </a:ext>
              </a:extLst>
            </p:cNvPr>
            <p:cNvSpPr txBox="1"/>
            <p:nvPr/>
          </p:nvSpPr>
          <p:spPr>
            <a:xfrm>
              <a:off x="1829519" y="6380607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9A8013-3342-409C-A6CA-A024482DE39B}"/>
                </a:ext>
              </a:extLst>
            </p:cNvPr>
            <p:cNvSpPr txBox="1"/>
            <p:nvPr/>
          </p:nvSpPr>
          <p:spPr>
            <a:xfrm>
              <a:off x="1260636" y="6160448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4C4702-AD69-4856-BA75-ACB5ED8BB0BB}"/>
                </a:ext>
              </a:extLst>
            </p:cNvPr>
            <p:cNvSpPr txBox="1"/>
            <p:nvPr/>
          </p:nvSpPr>
          <p:spPr>
            <a:xfrm>
              <a:off x="1415614" y="586442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23984C-3002-4614-B68D-A174C12B59CC}"/>
                </a:ext>
              </a:extLst>
            </p:cNvPr>
            <p:cNvSpPr txBox="1"/>
            <p:nvPr/>
          </p:nvSpPr>
          <p:spPr>
            <a:xfrm>
              <a:off x="1848935" y="5230504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DBF445-A661-43B3-8DF8-390BE5C9CB19}"/>
                </a:ext>
              </a:extLst>
            </p:cNvPr>
            <p:cNvSpPr txBox="1"/>
            <p:nvPr/>
          </p:nvSpPr>
          <p:spPr>
            <a:xfrm>
              <a:off x="2164046" y="4815384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28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A16616-CE72-4323-959D-5AEEB50C491F}"/>
                </a:ext>
              </a:extLst>
            </p:cNvPr>
            <p:cNvSpPr txBox="1"/>
            <p:nvPr/>
          </p:nvSpPr>
          <p:spPr>
            <a:xfrm>
              <a:off x="3709654" y="367920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E3F36D-FA6D-4C27-B64A-4CB5C6562FE1}"/>
                </a:ext>
              </a:extLst>
            </p:cNvPr>
            <p:cNvSpPr txBox="1"/>
            <p:nvPr/>
          </p:nvSpPr>
          <p:spPr>
            <a:xfrm>
              <a:off x="6096000" y="202896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82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1EF8052-FF01-4253-8924-805B3DB87577}"/>
                </a:ext>
              </a:extLst>
            </p:cNvPr>
            <p:cNvSpPr txBox="1"/>
            <p:nvPr/>
          </p:nvSpPr>
          <p:spPr>
            <a:xfrm>
              <a:off x="2404960" y="608584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6C600C-838D-400F-85A0-1F00B6F5D1E0}"/>
                </a:ext>
              </a:extLst>
            </p:cNvPr>
            <p:cNvSpPr txBox="1"/>
            <p:nvPr/>
          </p:nvSpPr>
          <p:spPr>
            <a:xfrm>
              <a:off x="2826479" y="586171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C6AD81-8FF1-4BED-927E-65037D00CD5E}"/>
                </a:ext>
              </a:extLst>
            </p:cNvPr>
            <p:cNvSpPr txBox="1"/>
            <p:nvPr/>
          </p:nvSpPr>
          <p:spPr>
            <a:xfrm>
              <a:off x="3962400" y="506672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AA1DCA-1CBB-492C-90A4-76FD46772155}"/>
                </a:ext>
              </a:extLst>
            </p:cNvPr>
            <p:cNvSpPr txBox="1"/>
            <p:nvPr/>
          </p:nvSpPr>
          <p:spPr>
            <a:xfrm>
              <a:off x="5611504" y="411707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00EC25-4CCC-4B7D-89A6-B082E606C820}"/>
                </a:ext>
              </a:extLst>
            </p:cNvPr>
            <p:cNvSpPr txBox="1"/>
            <p:nvPr/>
          </p:nvSpPr>
          <p:spPr>
            <a:xfrm>
              <a:off x="7848600" y="2553265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126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0E03F59-0374-4A6B-AE7D-2BBF00F862BA}"/>
              </a:ext>
            </a:extLst>
          </p:cNvPr>
          <p:cNvSpPr txBox="1"/>
          <p:nvPr/>
        </p:nvSpPr>
        <p:spPr>
          <a:xfrm>
            <a:off x="0" y="0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Many-body problem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7A25E1-97CD-4101-8CEB-1B1C1696DDE9}"/>
              </a:ext>
            </a:extLst>
          </p:cNvPr>
          <p:cNvSpPr/>
          <p:nvPr/>
        </p:nvSpPr>
        <p:spPr>
          <a:xfrm>
            <a:off x="4416711" y="512064"/>
            <a:ext cx="3358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prstClr val="white"/>
                </a:solidFill>
              </a:rPr>
              <a:t>Many-body problem: nuclei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010375-5572-435A-B2BB-C937AD948DCF}"/>
              </a:ext>
            </a:extLst>
          </p:cNvPr>
          <p:cNvSpPr/>
          <p:nvPr/>
        </p:nvSpPr>
        <p:spPr>
          <a:xfrm>
            <a:off x="1595804" y="1143000"/>
            <a:ext cx="2367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On closed shells in nuclei II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Mayer 1949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76E1BE-B1F5-4829-B603-6E1EFF540300}"/>
              </a:ext>
            </a:extLst>
          </p:cNvPr>
          <p:cNvSpPr/>
          <p:nvPr/>
        </p:nvSpPr>
        <p:spPr>
          <a:xfrm>
            <a:off x="79363" y="2334746"/>
            <a:ext cx="540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Binding states of individual nucleons in strongly deformed nuclei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Nilsson 1955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7F204F-EDCF-4579-877A-CA496B1F628D}"/>
              </a:ext>
            </a:extLst>
          </p:cNvPr>
          <p:cNvSpPr/>
          <p:nvPr/>
        </p:nvSpPr>
        <p:spPr>
          <a:xfrm>
            <a:off x="243606" y="1738873"/>
            <a:ext cx="5072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Collective and individual particle aspects of nuclear structure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Bohr and Mottelson 1953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0B97D88-1443-40CC-9DB9-0F519070A001}"/>
              </a:ext>
            </a:extLst>
          </p:cNvPr>
          <p:cNvSpPr/>
          <p:nvPr/>
        </p:nvSpPr>
        <p:spPr>
          <a:xfrm>
            <a:off x="1137344" y="2930620"/>
            <a:ext cx="3284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Boson symmetries in vibrational nuclei</a:t>
            </a:r>
          </a:p>
          <a:p>
            <a:pPr lvl="0" algn="ctr"/>
            <a:r>
              <a:rPr lang="en-US" sz="1400" dirty="0" err="1">
                <a:solidFill>
                  <a:prstClr val="white"/>
                </a:solidFill>
              </a:rPr>
              <a:t>Iachello</a:t>
            </a:r>
            <a:r>
              <a:rPr lang="en-US" sz="1400" dirty="0">
                <a:solidFill>
                  <a:prstClr val="white"/>
                </a:solidFill>
              </a:rPr>
              <a:t> and Arima 1974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A6AE60-C165-4173-BFC6-F6678BD13145}"/>
              </a:ext>
            </a:extLst>
          </p:cNvPr>
          <p:cNvGrpSpPr/>
          <p:nvPr/>
        </p:nvGrpSpPr>
        <p:grpSpPr>
          <a:xfrm>
            <a:off x="7868334" y="2660422"/>
            <a:ext cx="2919004" cy="3772099"/>
            <a:chOff x="8305800" y="2704901"/>
            <a:chExt cx="2919004" cy="377209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968D93-7F80-4CCA-B064-52753B3E87FB}"/>
                </a:ext>
              </a:extLst>
            </p:cNvPr>
            <p:cNvGrpSpPr/>
            <p:nvPr/>
          </p:nvGrpSpPr>
          <p:grpSpPr>
            <a:xfrm>
              <a:off x="8604972" y="2824309"/>
              <a:ext cx="2007992" cy="3530984"/>
              <a:chOff x="8104383" y="2712411"/>
              <a:chExt cx="2007992" cy="3530984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7DFA433-A651-4AC7-AD19-64B761F8E5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4245010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0109FE6-CEB9-4ABB-AB87-D0B533BBD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2712411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4D4CC9B-496F-48D7-B1BF-C0A951368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4468503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158041B-4E62-467F-A701-22C669D39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4693914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76C9CB1-A66F-4362-A6E9-CE03DF41CF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5147649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9E9F6E0-9398-41BA-9ED2-9EE9FD202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5374610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416C90C-3474-4655-85F5-50008EF1EC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9856" y="6243395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4A58339-6222-48AA-8D9A-42408AA26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383" y="3577361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89307C6-69C7-4111-8AB0-EA778AC4C9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383" y="4477227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04F3DB8-4A70-49A7-849F-D850968C6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383" y="4914601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719EE5F-43DD-4CB0-9AF0-B8FCB5992E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4383" y="5800674"/>
                <a:ext cx="862519" cy="0"/>
              </a:xfrm>
              <a:prstGeom prst="line">
                <a:avLst/>
              </a:prstGeom>
              <a:ln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7AC81FA-4D69-45F6-A324-937705B36DFD}"/>
                  </a:ext>
                </a:extLst>
              </p:cNvPr>
              <p:cNvCxnSpPr/>
              <p:nvPr/>
            </p:nvCxnSpPr>
            <p:spPr>
              <a:xfrm flipH="1">
                <a:off x="8966902" y="2712411"/>
                <a:ext cx="282954" cy="86495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1110B95-E80A-4D44-B8B8-F68ED3C3B5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66902" y="3577361"/>
                <a:ext cx="282954" cy="667649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6FFB155-29E6-478C-814F-AB40B12E1C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66902" y="4695464"/>
                <a:ext cx="282954" cy="217195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4E4E016-A820-45FF-82E7-D54269DE85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66902" y="4918957"/>
                <a:ext cx="282954" cy="228692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B27558D-8CCA-42E1-B075-D8CD11E86A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6902" y="5374610"/>
                <a:ext cx="282954" cy="4260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3AB50EA-8B01-4FED-A3B0-C37BB38B22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66902" y="5800674"/>
                <a:ext cx="282954" cy="442721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2FE0D608-2028-4C73-9A1F-01E6D9FB8C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6902" y="4468503"/>
                <a:ext cx="282955" cy="773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97855F5-BB5A-43E4-AA77-819D877DB089}"/>
                    </a:ext>
                  </a:extLst>
                </p:cNvPr>
                <p:cNvSpPr txBox="1"/>
                <p:nvPr/>
              </p:nvSpPr>
              <p:spPr>
                <a:xfrm>
                  <a:off x="10687734" y="6242256"/>
                  <a:ext cx="467757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97855F5-BB5A-43E4-AA77-819D877DB0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6242256"/>
                  <a:ext cx="467757" cy="234744"/>
                </a:xfrm>
                <a:prstGeom prst="rect">
                  <a:avLst/>
                </a:prstGeom>
                <a:blipFill>
                  <a:blip r:embed="rId3"/>
                  <a:stretch>
                    <a:fillRect l="-7792" r="-1299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09FD7FC-90C3-4A53-8582-DC64A5236EA4}"/>
                    </a:ext>
                  </a:extLst>
                </p:cNvPr>
                <p:cNvSpPr txBox="1"/>
                <p:nvPr/>
              </p:nvSpPr>
              <p:spPr>
                <a:xfrm>
                  <a:off x="10687734" y="5369136"/>
                  <a:ext cx="467757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09FD7FC-90C3-4A53-8582-DC64A5236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5369136"/>
                  <a:ext cx="467757" cy="234744"/>
                </a:xfrm>
                <a:prstGeom prst="rect">
                  <a:avLst/>
                </a:prstGeom>
                <a:blipFill>
                  <a:blip r:embed="rId4"/>
                  <a:stretch>
                    <a:fillRect l="-7792" r="-1299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966B474-4638-4D2F-A11E-3231E71A5CA8}"/>
                    </a:ext>
                  </a:extLst>
                </p:cNvPr>
                <p:cNvSpPr txBox="1"/>
                <p:nvPr/>
              </p:nvSpPr>
              <p:spPr>
                <a:xfrm>
                  <a:off x="10687734" y="5143213"/>
                  <a:ext cx="470706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966B474-4638-4D2F-A11E-3231E71A5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5143213"/>
                  <a:ext cx="470706" cy="234744"/>
                </a:xfrm>
                <a:prstGeom prst="rect">
                  <a:avLst/>
                </a:prstGeom>
                <a:blipFill>
                  <a:blip r:embed="rId5"/>
                  <a:stretch>
                    <a:fillRect l="-7692" r="-1282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ADFD4C1-87B1-4120-A9F2-9D989D8FE4A2}"/>
                    </a:ext>
                  </a:extLst>
                </p:cNvPr>
                <p:cNvSpPr txBox="1"/>
                <p:nvPr/>
              </p:nvSpPr>
              <p:spPr>
                <a:xfrm>
                  <a:off x="10687734" y="4694747"/>
                  <a:ext cx="470706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3ADFD4C1-87B1-4120-A9F2-9D989D8FE4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4694747"/>
                  <a:ext cx="470706" cy="234744"/>
                </a:xfrm>
                <a:prstGeom prst="rect">
                  <a:avLst/>
                </a:prstGeom>
                <a:blipFill>
                  <a:blip r:embed="rId6"/>
                  <a:stretch>
                    <a:fillRect l="-7692" r="-1282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D9BB824-04AB-4819-9B6E-6A4A1865DFEE}"/>
                    </a:ext>
                  </a:extLst>
                </p:cNvPr>
                <p:cNvSpPr txBox="1"/>
                <p:nvPr/>
              </p:nvSpPr>
              <p:spPr>
                <a:xfrm>
                  <a:off x="10687734" y="4466021"/>
                  <a:ext cx="441339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D9BB824-04AB-4819-9B6E-6A4A1865DF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4466021"/>
                  <a:ext cx="441339" cy="234744"/>
                </a:xfrm>
                <a:prstGeom prst="rect">
                  <a:avLst/>
                </a:prstGeom>
                <a:blipFill>
                  <a:blip r:embed="rId7"/>
                  <a:stretch>
                    <a:fillRect l="-8219" r="-1370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AEB2858-5D56-4D2F-9CEB-1B6AF3898A55}"/>
                    </a:ext>
                  </a:extLst>
                </p:cNvPr>
                <p:cNvSpPr txBox="1"/>
                <p:nvPr/>
              </p:nvSpPr>
              <p:spPr>
                <a:xfrm>
                  <a:off x="10687734" y="4238413"/>
                  <a:ext cx="537070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AEB2858-5D56-4D2F-9CEB-1B6AF3898A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4238413"/>
                  <a:ext cx="537070" cy="234744"/>
                </a:xfrm>
                <a:prstGeom prst="rect">
                  <a:avLst/>
                </a:prstGeom>
                <a:blipFill>
                  <a:blip r:embed="rId8"/>
                  <a:stretch>
                    <a:fillRect l="-6742" r="-1124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EBF1194-0C53-4B7E-8352-B5799BED09AC}"/>
                    </a:ext>
                  </a:extLst>
                </p:cNvPr>
                <p:cNvSpPr txBox="1"/>
                <p:nvPr/>
              </p:nvSpPr>
              <p:spPr>
                <a:xfrm>
                  <a:off x="10687734" y="2704901"/>
                  <a:ext cx="462691" cy="2347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EBF1194-0C53-4B7E-8352-B5799BED0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7734" y="2704901"/>
                  <a:ext cx="462691" cy="234744"/>
                </a:xfrm>
                <a:prstGeom prst="rect">
                  <a:avLst/>
                </a:prstGeom>
                <a:blipFill>
                  <a:blip r:embed="rId9"/>
                  <a:stretch>
                    <a:fillRect l="-7895" r="-1316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6461E4F-A1CA-43F9-AA21-9F8E8BF1A3E5}"/>
                    </a:ext>
                  </a:extLst>
                </p:cNvPr>
                <p:cNvSpPr txBox="1"/>
                <p:nvPr/>
              </p:nvSpPr>
              <p:spPr>
                <a:xfrm>
                  <a:off x="8305800" y="5807262"/>
                  <a:ext cx="25795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6461E4F-A1CA-43F9-AA21-9F8E8BF1A3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5800" y="5807262"/>
                  <a:ext cx="257956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21429" r="-21429" b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008C5EA-4709-44FC-9AAF-8E4D91EB4578}"/>
                    </a:ext>
                  </a:extLst>
                </p:cNvPr>
                <p:cNvSpPr txBox="1"/>
                <p:nvPr/>
              </p:nvSpPr>
              <p:spPr>
                <a:xfrm>
                  <a:off x="8305800" y="4919008"/>
                  <a:ext cx="25417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008C5EA-4709-44FC-9AAF-8E4D91EB45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5800" y="4919008"/>
                  <a:ext cx="254172" cy="215444"/>
                </a:xfrm>
                <a:prstGeom prst="rect">
                  <a:avLst/>
                </a:prstGeom>
                <a:blipFill>
                  <a:blip r:embed="rId11"/>
                  <a:stretch>
                    <a:fillRect l="-14634" r="-14634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BE6A874-3A92-4E4B-B807-3B1BE85A2444}"/>
                    </a:ext>
                  </a:extLst>
                </p:cNvPr>
                <p:cNvSpPr txBox="1"/>
                <p:nvPr/>
              </p:nvSpPr>
              <p:spPr>
                <a:xfrm>
                  <a:off x="8305800" y="4472224"/>
                  <a:ext cx="23128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7BE6A874-3A92-4E4B-B807-3B1BE85A2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5800" y="4472224"/>
                  <a:ext cx="231282" cy="215444"/>
                </a:xfrm>
                <a:prstGeom prst="rect">
                  <a:avLst/>
                </a:prstGeom>
                <a:blipFill>
                  <a:blip r:embed="rId12"/>
                  <a:stretch>
                    <a:fillRect l="-15789" r="-13158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74E7D71-25FE-41CF-97E2-B9F9EA5ADA52}"/>
                    </a:ext>
                  </a:extLst>
                </p:cNvPr>
                <p:cNvSpPr txBox="1"/>
                <p:nvPr/>
              </p:nvSpPr>
              <p:spPr>
                <a:xfrm>
                  <a:off x="8305800" y="3581400"/>
                  <a:ext cx="24673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74E7D71-25FE-41CF-97E2-B9F9EA5ADA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5800" y="3581400"/>
                  <a:ext cx="246734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15000" r="-150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3CE19CD-8463-4220-9C3F-C0205EBB3C83}"/>
                </a:ext>
              </a:extLst>
            </p:cNvPr>
            <p:cNvSpPr txBox="1"/>
            <p:nvPr/>
          </p:nvSpPr>
          <p:spPr>
            <a:xfrm>
              <a:off x="10031888" y="5749029"/>
              <a:ext cx="364202" cy="307777"/>
            </a:xfrm>
            <a:prstGeom prst="rect">
              <a:avLst/>
            </a:prstGeom>
            <a:solidFill>
              <a:srgbClr val="254061"/>
            </a:solidFill>
            <a:ln w="635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3E72FF6-6D82-4264-A3C8-279270D82B44}"/>
                </a:ext>
              </a:extLst>
            </p:cNvPr>
            <p:cNvSpPr txBox="1"/>
            <p:nvPr/>
          </p:nvSpPr>
          <p:spPr>
            <a:xfrm>
              <a:off x="10031888" y="3429000"/>
              <a:ext cx="364203" cy="307777"/>
            </a:xfrm>
            <a:prstGeom prst="rect">
              <a:avLst/>
            </a:prstGeom>
            <a:solidFill>
              <a:srgbClr val="254061"/>
            </a:solidFill>
            <a:ln w="635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82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E4A5091-2D3E-4BCD-9A5F-1F19294CCEDA}"/>
              </a:ext>
            </a:extLst>
          </p:cNvPr>
          <p:cNvSpPr/>
          <p:nvPr/>
        </p:nvSpPr>
        <p:spPr>
          <a:xfrm>
            <a:off x="4724400" y="5251022"/>
            <a:ext cx="2816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Simple models of complex nuclei</a:t>
            </a:r>
          </a:p>
          <a:p>
            <a:pPr lvl="0" algn="ctr"/>
            <a:r>
              <a:rPr lang="en-US" sz="1400" dirty="0" err="1">
                <a:solidFill>
                  <a:prstClr val="white"/>
                </a:solidFill>
              </a:rPr>
              <a:t>Talmi</a:t>
            </a:r>
            <a:r>
              <a:rPr lang="en-US" sz="1400" dirty="0">
                <a:solidFill>
                  <a:prstClr val="white"/>
                </a:solidFill>
              </a:rPr>
              <a:t> 1993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5EAE5-EF39-512E-92D3-81812BC1B838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6/20</a:t>
            </a:r>
          </a:p>
        </p:txBody>
      </p:sp>
    </p:spTree>
    <p:extLst>
      <p:ext uri="{BB962C8B-B14F-4D97-AF65-F5344CB8AC3E}">
        <p14:creationId xmlns:p14="http://schemas.microsoft.com/office/powerpoint/2010/main" val="2119503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Electromagnetic moments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42480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9416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42539" y="513808"/>
            <a:ext cx="178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Dipole moment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(magnetic)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94558" y="513808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Quadrupole</a:t>
            </a:r>
            <a:r>
              <a:rPr lang="en-US" dirty="0">
                <a:solidFill>
                  <a:schemeClr val="bg1"/>
                </a:solidFill>
              </a:rPr>
              <a:t> moment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(electric)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69600" y="513808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Radial moments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(charge)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779698"/>
              </p:ext>
            </p:extLst>
          </p:nvPr>
        </p:nvGraphicFramePr>
        <p:xfrm>
          <a:off x="4450080" y="5003246"/>
          <a:ext cx="329184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j-1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3/2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-j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1-j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-3/2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-1/2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34890" y="6213848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baseline="300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configurations, n - odd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5F42C1-735D-47BD-9230-05B2F29339A3}"/>
                  </a:ext>
                </a:extLst>
              </p:cNvPr>
              <p:cNvSpPr txBox="1"/>
              <p:nvPr/>
            </p:nvSpPr>
            <p:spPr>
              <a:xfrm>
                <a:off x="2438400" y="5424472"/>
                <a:ext cx="18206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+</a:t>
                </a:r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5F42C1-735D-47BD-9230-05B2F2933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424472"/>
                <a:ext cx="1820627" cy="276999"/>
              </a:xfrm>
              <a:prstGeom prst="rect">
                <a:avLst/>
              </a:prstGeom>
              <a:blipFill>
                <a:blip r:embed="rId2"/>
                <a:stretch>
                  <a:fillRect l="-4348" t="-28889" r="-3344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D26F11-986F-49CC-8FA8-68CB90D42713}"/>
                  </a:ext>
                </a:extLst>
              </p:cNvPr>
              <p:cNvSpPr txBox="1"/>
              <p:nvPr/>
            </p:nvSpPr>
            <p:spPr>
              <a:xfrm>
                <a:off x="7965496" y="5424472"/>
                <a:ext cx="16357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D26F11-986F-49CC-8FA8-68CB90D42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96" y="5424472"/>
                <a:ext cx="1635704" cy="276999"/>
              </a:xfrm>
              <a:prstGeom prst="rect">
                <a:avLst/>
              </a:prstGeom>
              <a:blipFill>
                <a:blip r:embed="rId3"/>
                <a:stretch>
                  <a:fillRect l="-4104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056408-42D2-40BD-A17A-E86DE7BD144E}"/>
                  </a:ext>
                </a:extLst>
              </p:cNvPr>
              <p:cNvSpPr txBox="1"/>
              <p:nvPr/>
            </p:nvSpPr>
            <p:spPr>
              <a:xfrm>
                <a:off x="5111421" y="2362200"/>
                <a:ext cx="1948867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056408-42D2-40BD-A17A-E86DE7BD14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421" y="2362200"/>
                <a:ext cx="1948867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52A42A-DB63-4FFE-9237-BC82F684BEB3}"/>
                  </a:ext>
                </a:extLst>
              </p:cNvPr>
              <p:cNvSpPr txBox="1"/>
              <p:nvPr/>
            </p:nvSpPr>
            <p:spPr>
              <a:xfrm>
                <a:off x="8706675" y="3361809"/>
                <a:ext cx="2960490" cy="6043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52A42A-DB63-4FFE-9237-BC82F684B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675" y="3361809"/>
                <a:ext cx="2960490" cy="6043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E96228-7E58-4D1E-B586-A89BB87B86CA}"/>
                  </a:ext>
                </a:extLst>
              </p:cNvPr>
              <p:cNvSpPr txBox="1"/>
              <p:nvPr/>
            </p:nvSpPr>
            <p:spPr>
              <a:xfrm>
                <a:off x="9132881" y="1977325"/>
                <a:ext cx="2108078" cy="2862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E96228-7E58-4D1E-B586-A89BB87B8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881" y="1977325"/>
                <a:ext cx="2108078" cy="286297"/>
              </a:xfrm>
              <a:prstGeom prst="rect">
                <a:avLst/>
              </a:prstGeom>
              <a:blipFill>
                <a:blip r:embed="rId6"/>
                <a:stretch>
                  <a:fillRect l="-1156" t="-17021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C328C3-B4DB-49F5-BFA1-BD20711A71DB}"/>
                  </a:ext>
                </a:extLst>
              </p:cNvPr>
              <p:cNvSpPr txBox="1"/>
              <p:nvPr/>
            </p:nvSpPr>
            <p:spPr>
              <a:xfrm>
                <a:off x="981408" y="1954947"/>
                <a:ext cx="2307235" cy="3310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p>
                          </m:sSubSup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p>
                          </m:sSubSup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C328C3-B4DB-49F5-BFA1-BD20711A7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8" y="1954947"/>
                <a:ext cx="2307235" cy="331053"/>
              </a:xfrm>
              <a:prstGeom prst="rect">
                <a:avLst/>
              </a:prstGeom>
              <a:blipFill>
                <a:blip r:embed="rId7"/>
                <a:stretch>
                  <a:fillRect l="-2116" t="-16667" r="-2381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C97CB3-ADCA-43A6-B00B-63B918A744B5}"/>
                  </a:ext>
                </a:extLst>
              </p:cNvPr>
              <p:cNvSpPr txBox="1"/>
              <p:nvPr/>
            </p:nvSpPr>
            <p:spPr>
              <a:xfrm>
                <a:off x="741279" y="3352800"/>
                <a:ext cx="278749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C97CB3-ADCA-43A6-B00B-63B918A74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79" y="3352800"/>
                <a:ext cx="2787493" cy="622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747F358-5BE2-0A44-1D28-3575065D04A2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7/20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257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Electromagnetic moments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42480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941600" y="571501"/>
            <a:ext cx="0" cy="403315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42539" y="513808"/>
            <a:ext cx="1786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Dipole moment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(magnetic)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94558" y="513808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Quadrupole</a:t>
            </a:r>
            <a:r>
              <a:rPr lang="en-US" dirty="0">
                <a:solidFill>
                  <a:schemeClr val="bg1"/>
                </a:solidFill>
              </a:rPr>
              <a:t> moment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(electric)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169600" y="513808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Radial moments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(charge)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4890" y="6213848"/>
            <a:ext cx="272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baseline="300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configurations, n - odd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A9E0412-1335-494B-B5E6-F540D08F5F03}"/>
              </a:ext>
            </a:extLst>
          </p:cNvPr>
          <p:cNvCxnSpPr/>
          <p:nvPr/>
        </p:nvCxnSpPr>
        <p:spPr>
          <a:xfrm>
            <a:off x="4869305" y="4372531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AE3C16-0E97-43C3-AD4F-F40F2D3B280D}"/>
              </a:ext>
            </a:extLst>
          </p:cNvPr>
          <p:cNvCxnSpPr/>
          <p:nvPr/>
        </p:nvCxnSpPr>
        <p:spPr>
          <a:xfrm rot="16200000">
            <a:off x="4864541" y="3116080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3E630055-AD3D-4BEB-B24D-C3F6145FAE6D}"/>
              </a:ext>
            </a:extLst>
          </p:cNvPr>
          <p:cNvSpPr/>
          <p:nvPr/>
        </p:nvSpPr>
        <p:spPr>
          <a:xfrm rot="5400000">
            <a:off x="3934918" y="1306645"/>
            <a:ext cx="4365884" cy="1752600"/>
          </a:xfrm>
          <a:prstGeom prst="arc">
            <a:avLst>
              <a:gd name="adj1" fmla="val 16200000"/>
              <a:gd name="adj2" fmla="val 5389393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934539-02BE-4CC5-93C6-7DA445B5F11A}"/>
              </a:ext>
            </a:extLst>
          </p:cNvPr>
          <p:cNvCxnSpPr/>
          <p:nvPr/>
        </p:nvCxnSpPr>
        <p:spPr>
          <a:xfrm>
            <a:off x="880280" y="3124200"/>
            <a:ext cx="247412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5C637F-42E6-48A6-A1C0-B52CF3580F20}"/>
              </a:ext>
            </a:extLst>
          </p:cNvPr>
          <p:cNvCxnSpPr/>
          <p:nvPr/>
        </p:nvCxnSpPr>
        <p:spPr>
          <a:xfrm>
            <a:off x="882664" y="4372908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3DBE0A-500C-4543-8454-957D5048D35A}"/>
              </a:ext>
            </a:extLst>
          </p:cNvPr>
          <p:cNvCxnSpPr/>
          <p:nvPr/>
        </p:nvCxnSpPr>
        <p:spPr>
          <a:xfrm rot="16200000">
            <a:off x="877900" y="3116457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7A1B95-EA41-476D-BD78-D84EB69B35B2}"/>
              </a:ext>
            </a:extLst>
          </p:cNvPr>
          <p:cNvCxnSpPr/>
          <p:nvPr/>
        </p:nvCxnSpPr>
        <p:spPr>
          <a:xfrm flipV="1">
            <a:off x="9031975" y="2029364"/>
            <a:ext cx="2223818" cy="222381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126237-98CC-4546-B52B-5AC24E2568C8}"/>
              </a:ext>
            </a:extLst>
          </p:cNvPr>
          <p:cNvCxnSpPr/>
          <p:nvPr/>
        </p:nvCxnSpPr>
        <p:spPr>
          <a:xfrm>
            <a:off x="8930184" y="3124200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BA29330-2E2E-4D1C-B726-F55FE986A09F}"/>
              </a:ext>
            </a:extLst>
          </p:cNvPr>
          <p:cNvCxnSpPr/>
          <p:nvPr/>
        </p:nvCxnSpPr>
        <p:spPr>
          <a:xfrm rot="16200000">
            <a:off x="8905501" y="3118423"/>
            <a:ext cx="2514600" cy="0"/>
          </a:xfrm>
          <a:prstGeom prst="straightConnector1">
            <a:avLst/>
          </a:prstGeom>
          <a:ln w="63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2F3432-66F8-4F1C-9607-A071DB71B5F2}"/>
                  </a:ext>
                </a:extLst>
              </p:cNvPr>
              <p:cNvSpPr txBox="1"/>
              <p:nvPr/>
            </p:nvSpPr>
            <p:spPr>
              <a:xfrm>
                <a:off x="1275664" y="5048513"/>
                <a:ext cx="1703800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3.8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2F3432-66F8-4F1C-9607-A071DB71B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64" y="5048513"/>
                <a:ext cx="1703800" cy="5250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D27BF1-BA16-4B4C-8DCC-0A67D908DBDC}"/>
                  </a:ext>
                </a:extLst>
              </p:cNvPr>
              <p:cNvSpPr txBox="1"/>
              <p:nvPr/>
            </p:nvSpPr>
            <p:spPr>
              <a:xfrm>
                <a:off x="4687669" y="5048001"/>
                <a:ext cx="2908168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</m:t>
                          </m:r>
                          <m: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d>
                        <m:d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g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ED27BF1-BA16-4B4C-8DCC-0A67D908D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669" y="5048001"/>
                <a:ext cx="2908168" cy="5260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7D51D2-C76F-4E3D-803C-67FD6EA8EE5E}"/>
                  </a:ext>
                </a:extLst>
              </p:cNvPr>
              <p:cNvSpPr txBox="1"/>
              <p:nvPr/>
            </p:nvSpPr>
            <p:spPr>
              <a:xfrm>
                <a:off x="9139683" y="5026552"/>
                <a:ext cx="2065565" cy="5689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+1−2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baseline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sp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07D51D2-C76F-4E3D-803C-67FD6EA8E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683" y="5026552"/>
                <a:ext cx="2065565" cy="5689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74B310C-5490-44F3-B921-6AFF995D8AD1}"/>
                  </a:ext>
                </a:extLst>
              </p:cNvPr>
              <p:cNvSpPr txBox="1"/>
              <p:nvPr/>
            </p:nvSpPr>
            <p:spPr>
              <a:xfrm>
                <a:off x="5536986" y="1828800"/>
                <a:ext cx="52027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74B310C-5490-44F3-B921-6AFF995D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986" y="1828800"/>
                <a:ext cx="520271" cy="246221"/>
              </a:xfrm>
              <a:prstGeom prst="rect">
                <a:avLst/>
              </a:prstGeom>
              <a:blipFill>
                <a:blip r:embed="rId5"/>
                <a:stretch>
                  <a:fillRect l="-930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0D5389B-6F3A-4DC0-A158-6656DABDAB1A}"/>
                  </a:ext>
                </a:extLst>
              </p:cNvPr>
              <p:cNvSpPr txBox="1"/>
              <p:nvPr/>
            </p:nvSpPr>
            <p:spPr>
              <a:xfrm>
                <a:off x="3131437" y="4434038"/>
                <a:ext cx="2069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0D5389B-6F3A-4DC0-A158-6656DABDA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437" y="4434038"/>
                <a:ext cx="206980" cy="246221"/>
              </a:xfrm>
              <a:prstGeom prst="rect">
                <a:avLst/>
              </a:prstGeom>
              <a:blipFill>
                <a:blip r:embed="rId6"/>
                <a:stretch>
                  <a:fillRect l="-23529" r="-1470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DC3A78C-B72D-496A-A5C8-5CF545B04467}"/>
                  </a:ext>
                </a:extLst>
              </p:cNvPr>
              <p:cNvSpPr txBox="1"/>
              <p:nvPr/>
            </p:nvSpPr>
            <p:spPr>
              <a:xfrm>
                <a:off x="7122463" y="4434038"/>
                <a:ext cx="2069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DC3A78C-B72D-496A-A5C8-5CF545B04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463" y="4434038"/>
                <a:ext cx="206980" cy="246221"/>
              </a:xfrm>
              <a:prstGeom prst="rect">
                <a:avLst/>
              </a:prstGeom>
              <a:blipFill>
                <a:blip r:embed="rId7"/>
                <a:stretch>
                  <a:fillRect l="-20588" r="-17647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5DE991C-F43F-41AB-9F8D-7984C7280E99}"/>
                  </a:ext>
                </a:extLst>
              </p:cNvPr>
              <p:cNvSpPr txBox="1"/>
              <p:nvPr/>
            </p:nvSpPr>
            <p:spPr>
              <a:xfrm>
                <a:off x="11183429" y="3176824"/>
                <a:ext cx="20698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5DE991C-F43F-41AB-9F8D-7984C7280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429" y="3176824"/>
                <a:ext cx="206980" cy="246221"/>
              </a:xfrm>
              <a:prstGeom prst="rect">
                <a:avLst/>
              </a:prstGeom>
              <a:blipFill>
                <a:blip r:embed="rId8"/>
                <a:stretch>
                  <a:fillRect l="-23529" r="-1470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04A3259-6BF2-450A-B2F9-D3F88E4CC4F8}"/>
                  </a:ext>
                </a:extLst>
              </p:cNvPr>
              <p:cNvSpPr txBox="1"/>
              <p:nvPr/>
            </p:nvSpPr>
            <p:spPr>
              <a:xfrm>
                <a:off x="9898347" y="1828800"/>
                <a:ext cx="19678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04A3259-6BF2-450A-B2F9-D3F88E4CC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347" y="1828800"/>
                <a:ext cx="196785" cy="246221"/>
              </a:xfrm>
              <a:prstGeom prst="rect">
                <a:avLst/>
              </a:prstGeom>
              <a:blipFill>
                <a:blip r:embed="rId9"/>
                <a:stretch>
                  <a:fillRect l="-34375" r="-25000" b="-2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648F98A-265B-4DBB-9DD3-8A56CD52B173}"/>
                  </a:ext>
                </a:extLst>
              </p:cNvPr>
              <p:cNvSpPr txBox="1"/>
              <p:nvPr/>
            </p:nvSpPr>
            <p:spPr>
              <a:xfrm>
                <a:off x="1889982" y="1828800"/>
                <a:ext cx="16902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648F98A-265B-4DBB-9DD3-8A56CD52B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982" y="1828800"/>
                <a:ext cx="169021" cy="246221"/>
              </a:xfrm>
              <a:prstGeom prst="rect">
                <a:avLst/>
              </a:prstGeom>
              <a:blipFill>
                <a:blip r:embed="rId10"/>
                <a:stretch>
                  <a:fillRect l="-25000" r="-21429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1D5CA82-CE26-4D05-9ED6-3E9843F1249D}"/>
              </a:ext>
            </a:extLst>
          </p:cNvPr>
          <p:cNvSpPr/>
          <p:nvPr/>
        </p:nvSpPr>
        <p:spPr>
          <a:xfrm>
            <a:off x="316764" y="5922440"/>
            <a:ext cx="3602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On the magnetic moments of atomic nuclei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Schmidt 1937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62CCC2-25E6-4A3E-A7EA-68F222C032EC}"/>
              </a:ext>
            </a:extLst>
          </p:cNvPr>
          <p:cNvSpPr/>
          <p:nvPr/>
        </p:nvSpPr>
        <p:spPr>
          <a:xfrm>
            <a:off x="8166539" y="5922440"/>
            <a:ext cx="4025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white"/>
                </a:solidFill>
              </a:rPr>
              <a:t>Configuration mixing and quadrupole moments</a:t>
            </a:r>
          </a:p>
          <a:p>
            <a:pPr lvl="0" algn="ctr"/>
            <a:r>
              <a:rPr lang="en-US" sz="1400" dirty="0">
                <a:solidFill>
                  <a:prstClr val="white"/>
                </a:solidFill>
              </a:rPr>
              <a:t>of odd nuclei, </a:t>
            </a:r>
            <a:r>
              <a:rPr lang="en-US" sz="1400" dirty="0" err="1">
                <a:solidFill>
                  <a:prstClr val="white"/>
                </a:solidFill>
              </a:rPr>
              <a:t>Horie</a:t>
            </a:r>
            <a:r>
              <a:rPr lang="en-US" sz="1400" dirty="0">
                <a:solidFill>
                  <a:prstClr val="white"/>
                </a:solidFill>
              </a:rPr>
              <a:t> and Arima 1955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42092-1761-EE8E-BF18-557BD3EA0747}"/>
              </a:ext>
            </a:extLst>
          </p:cNvPr>
          <p:cNvSpPr txBox="1"/>
          <p:nvPr/>
        </p:nvSpPr>
        <p:spPr>
          <a:xfrm>
            <a:off x="11680321" y="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8/20</a:t>
            </a:r>
          </a:p>
        </p:txBody>
      </p:sp>
    </p:spTree>
    <p:extLst>
      <p:ext uri="{BB962C8B-B14F-4D97-AF65-F5344CB8AC3E}">
        <p14:creationId xmlns:p14="http://schemas.microsoft.com/office/powerpoint/2010/main" val="483557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Microsoft Office PowerPoint</Application>
  <PresentationFormat>Widescreen</PresentationFormat>
  <Paragraphs>271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Cambria Math</vt:lpstr>
      <vt:lpstr>Palatino Linotype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bk</dc:creator>
  <cp:lastModifiedBy>deyan yordanov</cp:lastModifiedBy>
  <cp:revision>408</cp:revision>
  <dcterms:created xsi:type="dcterms:W3CDTF">2006-08-16T00:00:00Z</dcterms:created>
  <dcterms:modified xsi:type="dcterms:W3CDTF">2025-01-23T00:37:44Z</dcterms:modified>
</cp:coreProperties>
</file>