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86" r:id="rId4"/>
    <p:sldId id="269" r:id="rId5"/>
    <p:sldId id="285" r:id="rId6"/>
    <p:sldId id="267" r:id="rId7"/>
    <p:sldId id="289" r:id="rId8"/>
    <p:sldId id="295" r:id="rId9"/>
    <p:sldId id="290" r:id="rId10"/>
    <p:sldId id="270" r:id="rId11"/>
    <p:sldId id="296" r:id="rId12"/>
    <p:sldId id="297" r:id="rId13"/>
    <p:sldId id="272" r:id="rId14"/>
    <p:sldId id="294" r:id="rId15"/>
    <p:sldId id="273" r:id="rId16"/>
    <p:sldId id="274" r:id="rId17"/>
    <p:sldId id="263" r:id="rId18"/>
  </p:sldIdLst>
  <p:sldSz cx="14630400" cy="8229600"/>
  <p:notesSz cx="8229600" cy="14630400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Barlow Bold" panose="00000800000000000000" charset="0"/>
      <p:bold r:id="rId24"/>
    </p:embeddedFont>
    <p:embeddedFont>
      <p:font typeface="Inter" panose="020B0604020202020204" charset="0"/>
      <p:regular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03DD-5AFB-1AF0-A4ED-2D68D7CC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102D2-9E17-0E1C-DE93-6202D01D3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C3472-615A-275B-BE1A-7114D2863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41E1C-2ABA-AE34-16FB-2C6891E0C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1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3378-3E00-61DD-626F-7044A37D3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C16DD-7704-00AF-DDC1-07BE9BFFD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07507-888B-32C6-D67E-E4F492EF1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35B3A-B271-7B72-0D66-2874C903D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D49E-1226-8AC2-87BB-1AFC259C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86E17-7A81-0CD5-4CE0-FF23A1A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D2AFE-E8C3-51FC-D0C6-AD3E11F1F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57A78-A94E-D0C9-ECE4-0891D0E0B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0DCB-9D79-E8A6-011A-29EC5396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7CD7C-5F51-B7E8-89DB-847D1F84B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ADA1C-E4C9-473E-79E2-DDE0CA7A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BDDB-F68A-04A3-4AD7-F3A5DC495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3E32-BD50-6861-07BA-EF82E52B1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72A6D-CE80-55B1-5988-7A78FB811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E9707-DDAD-A8BE-919B-688767661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ACAC8-581C-849E-9C90-808653F02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709D-C75B-BAC4-32B8-71DF61CB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A736F-B420-A5F8-91ED-78AF76C9B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E047D-25FC-2F32-BFD4-45E4C1F8C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29BA-39CA-CE41-E17E-672A5A74C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82684" y="310662"/>
            <a:ext cx="7415927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550" dirty="0">
                <a:solidFill>
                  <a:srgbClr val="F0FCFF"/>
                </a:solidFill>
                <a:latin typeface="Merriweather" panose="00000500000000000000" pitchFamily="2" charset="0"/>
                <a:ea typeface="Spline Sans Bold" pitchFamily="34" charset="-122"/>
                <a:cs typeface="Spline Sans Bold" pitchFamily="34" charset="-120"/>
              </a:rPr>
              <a:t>Operational Experiences and Challenges in Managing Spent Nuclear Fuel from Research Reactors EWA and MARIA in Poland</a:t>
            </a: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82684" y="5004097"/>
            <a:ext cx="8394730" cy="115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pl-PL" sz="2400" b="1" dirty="0">
                <a:solidFill>
                  <a:srgbClr val="FFC000"/>
                </a:solidFill>
                <a:latin typeface="Montserrat" panose="00000500000000000000" pitchFamily="2" charset="0"/>
                <a:ea typeface="Barlow Bold" pitchFamily="34" charset="-122"/>
                <a:cs typeface="Barlow Bold" pitchFamily="34" charset="-120"/>
              </a:rPr>
              <a:t>Krzysztof Madaj 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latin typeface="Montserrat" panose="00000500000000000000" pitchFamily="2" charset="0"/>
                <a:ea typeface="Times New Roman"/>
              </a:rPr>
              <a:t>Institute of Chemistry and Nuclear Technology</a:t>
            </a:r>
            <a:endParaRPr lang="pl-PL" sz="2400" b="1" dirty="0">
              <a:solidFill>
                <a:srgbClr val="FFC000"/>
              </a:solidFill>
              <a:latin typeface="Montserrat" panose="000005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Montserrat" panose="00000500000000000000" pitchFamily="2" charset="0"/>
                <a:ea typeface="Times New Roman"/>
              </a:rPr>
              <a:t> </a:t>
            </a:r>
            <a:endParaRPr lang="pl-PL" sz="3200" dirty="0">
              <a:latin typeface="Montserrat" panose="00000500000000000000" pitchFamily="2" charset="0"/>
              <a:ea typeface="Times New Roman"/>
            </a:endParaRPr>
          </a:p>
          <a:p>
            <a:pPr marL="0" indent="0" algn="l">
              <a:lnSpc>
                <a:spcPts val="3400"/>
              </a:lnSpc>
              <a:buNone/>
            </a:pPr>
            <a:endParaRPr lang="pl-PL" sz="2400" b="1" dirty="0">
              <a:solidFill>
                <a:srgbClr val="E0E4E6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400"/>
              </a:lnSpc>
              <a:buNone/>
            </a:pPr>
            <a:endParaRPr lang="pl-PL" sz="2400" b="1" dirty="0">
              <a:solidFill>
                <a:srgbClr val="E0E4E6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2A837E6-CC1D-ACC3-4C57-23D178A0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675616"/>
            <a:ext cx="2629267" cy="49536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5D67638-458D-6D49-6AF1-542D14C4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1138"/>
            <a:ext cx="14630399" cy="1767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1016" y="915353"/>
            <a:ext cx="7674769" cy="1377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Wet Storage Facilities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21016" y="2607707"/>
            <a:ext cx="3732490" cy="2248257"/>
          </a:xfrm>
          <a:prstGeom prst="roundRect">
            <a:avLst>
              <a:gd name="adj" fmla="val 392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438543" y="2825234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Facility 19</a:t>
            </a:r>
            <a:endParaRPr lang="en-US" sz="215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38543" y="3295412"/>
            <a:ext cx="3297436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Operational since 1959, </a:t>
            </a:r>
            <a:r>
              <a:rPr lang="en-US" sz="1650" dirty="0" err="1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stor</a:t>
            </a:r>
            <a:r>
              <a:rPr lang="pl-PL" sz="1650" dirty="0" err="1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ed</a:t>
            </a:r>
            <a:r>
              <a:rPr lang="en-US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EK-10 fuel rods. Currently is using for solid waste from EWA decommissioning</a:t>
            </a:r>
            <a:endParaRPr lang="en-US" sz="1650" dirty="0">
              <a:latin typeface="Montserrat" panose="000005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63413" y="2607707"/>
            <a:ext cx="3732490" cy="2248257"/>
          </a:xfrm>
          <a:prstGeom prst="roundRect">
            <a:avLst>
              <a:gd name="adj" fmla="val 392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0380940" y="2825234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Facility 19A</a:t>
            </a:r>
            <a:endParaRPr lang="en-US" sz="215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80940" y="3295412"/>
            <a:ext cx="3297436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Operational since 1968, </a:t>
            </a:r>
            <a:r>
              <a:rPr lang="en-US" sz="1650" dirty="0" err="1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stor</a:t>
            </a:r>
            <a:r>
              <a:rPr lang="pl-PL" sz="1650" dirty="0" err="1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ed</a:t>
            </a:r>
            <a:r>
              <a:rPr lang="en-US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WWR-SM and WWR-M2 </a:t>
            </a:r>
            <a:r>
              <a:rPr lang="pl-PL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SNF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21016" y="5065871"/>
            <a:ext cx="7674769" cy="2248257"/>
          </a:xfrm>
          <a:prstGeom prst="roundRect">
            <a:avLst>
              <a:gd name="adj" fmla="val 392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438543" y="5283398"/>
            <a:ext cx="2755106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Technological Pool</a:t>
            </a:r>
            <a:endParaRPr lang="en-US" sz="215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38543" y="5753576"/>
            <a:ext cx="7239714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The MARIA reactor used fuel assemblies of the MR-5 and MR-6 types, which were placed in special channels ensuring their proper cooling. The MR assemblies from the MARIA reactor were stored in the reactor's technological pool</a:t>
            </a:r>
            <a:endParaRPr lang="en-US" sz="1650" dirty="0">
              <a:latin typeface="Montserrat" panose="00000500000000000000" pitchFamily="2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E40EB1B-FBE0-BAA1-66E2-A6D18CBB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628929"/>
            <a:ext cx="2629267" cy="49536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D714621-5F9F-8834-01CA-FFCF71F0B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74167" cy="82296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FF4845-C787-6165-1742-1B118A049E05}"/>
              </a:ext>
            </a:extLst>
          </p:cNvPr>
          <p:cNvSpPr txBox="1"/>
          <p:nvPr/>
        </p:nvSpPr>
        <p:spPr>
          <a:xfrm>
            <a:off x="6221016" y="7516135"/>
            <a:ext cx="8409384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450"/>
              </a:lnSpc>
              <a:buNone/>
            </a:pPr>
            <a:r>
              <a:rPr lang="pl-PL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SNF</a:t>
            </a:r>
            <a:r>
              <a:rPr lang="en-US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from the EWA and Maria reactors was stored in wet </a:t>
            </a:r>
            <a:endParaRPr lang="pl-PL" sz="1800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indent="0">
              <a:lnSpc>
                <a:spcPts val="245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storage facilities for about 50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7C36B-ED2B-5940-94F6-24469FE43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EB65EC07-393E-E342-6BDF-C254471B59E9}"/>
              </a:ext>
            </a:extLst>
          </p:cNvPr>
          <p:cNvSpPr/>
          <p:nvPr/>
        </p:nvSpPr>
        <p:spPr>
          <a:xfrm>
            <a:off x="228601" y="533757"/>
            <a:ext cx="8236624" cy="1077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GB" sz="4550" dirty="0">
                <a:solidFill>
                  <a:srgbClr val="F0FCFF"/>
                </a:solidFill>
                <a:latin typeface="Merriweather" panose="00000500000000000000" pitchFamily="2" charset="0"/>
                <a:ea typeface="Spline Sans Bold" pitchFamily="34" charset="-122"/>
                <a:cs typeface="Spline Sans Bold" pitchFamily="34" charset="-120"/>
              </a:rPr>
              <a:t>Key Considerations for Wet Storage</a:t>
            </a: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E2DAB34A-A545-02D0-DFE2-3AEEFFEFF58C}"/>
              </a:ext>
            </a:extLst>
          </p:cNvPr>
          <p:cNvSpPr/>
          <p:nvPr/>
        </p:nvSpPr>
        <p:spPr>
          <a:xfrm>
            <a:off x="399890" y="2013136"/>
            <a:ext cx="3747730" cy="639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b="1" dirty="0">
                <a:solidFill>
                  <a:srgbClr val="16FFBB"/>
                </a:solidFill>
                <a:ea typeface="Spline Sans Bold"/>
                <a:cs typeface="Spline Sans Bold" pitchFamily="34" charset="-120"/>
              </a:rPr>
              <a:t>1</a:t>
            </a:r>
            <a:endParaRPr lang="en-US" sz="5000" dirty="0">
              <a:ea typeface="Spline Sans Bold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EF57EFD-F808-B7C5-E520-93775B802BEA}"/>
              </a:ext>
            </a:extLst>
          </p:cNvPr>
          <p:cNvSpPr/>
          <p:nvPr/>
        </p:nvSpPr>
        <p:spPr>
          <a:xfrm>
            <a:off x="1176561" y="2830107"/>
            <a:ext cx="215491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l-PL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T</a:t>
            </a:r>
            <a:r>
              <a:rPr lang="en-US" sz="2000" b="1" dirty="0" err="1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ightness</a:t>
            </a: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 of</a:t>
            </a:r>
            <a:r>
              <a:rPr lang="pl-PL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 SFA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815B4E7-CECD-8131-0F26-4807C696A6DA}"/>
              </a:ext>
            </a:extLst>
          </p:cNvPr>
          <p:cNvSpPr/>
          <p:nvPr/>
        </p:nvSpPr>
        <p:spPr>
          <a:xfrm>
            <a:off x="295533" y="3501289"/>
            <a:ext cx="3747730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Ensuring the integrity of fuel element casings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6F722AB-BE3F-C9F3-2F40-C1AFFD5D0370}"/>
              </a:ext>
            </a:extLst>
          </p:cNvPr>
          <p:cNvSpPr/>
          <p:nvPr/>
        </p:nvSpPr>
        <p:spPr>
          <a:xfrm>
            <a:off x="5441275" y="1993047"/>
            <a:ext cx="3747849" cy="639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b="1" dirty="0">
                <a:solidFill>
                  <a:srgbClr val="29DDDA"/>
                </a:solidFill>
                <a:ea typeface="Spline Sans Bold"/>
                <a:cs typeface="Spline Sans Bold" pitchFamily="34" charset="-120"/>
              </a:rPr>
              <a:t>2</a:t>
            </a:r>
            <a:endParaRPr lang="en-US" sz="5000" dirty="0">
              <a:ea typeface="Spline Sans Bold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56EEBB53-06B6-F166-E190-5B97E9EB84DF}"/>
              </a:ext>
            </a:extLst>
          </p:cNvPr>
          <p:cNvSpPr/>
          <p:nvPr/>
        </p:nvSpPr>
        <p:spPr>
          <a:xfrm>
            <a:off x="6237744" y="2836698"/>
            <a:ext cx="215491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Water Quality Monitoring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B65663BB-57A8-33B4-866E-BFC54039C411}"/>
              </a:ext>
            </a:extLst>
          </p:cNvPr>
          <p:cNvSpPr/>
          <p:nvPr/>
        </p:nvSpPr>
        <p:spPr>
          <a:xfrm>
            <a:off x="4872593" y="3289310"/>
            <a:ext cx="5331304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Parameters to monitor: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- pH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- Conductivity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- Radioactivity (isotopic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composition)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- Chemical composition</a:t>
            </a:r>
          </a:p>
          <a:p>
            <a:pPr marL="0" indent="0" algn="ctr">
              <a:lnSpc>
                <a:spcPts val="2400"/>
              </a:lnSpc>
              <a:buNone/>
            </a:pPr>
            <a:endParaRPr lang="en-US" sz="15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7A70E2B-0AAE-D009-229D-2CF2F3924B68}"/>
              </a:ext>
            </a:extLst>
          </p:cNvPr>
          <p:cNvSpPr/>
          <p:nvPr/>
        </p:nvSpPr>
        <p:spPr>
          <a:xfrm>
            <a:off x="2698075" y="5186720"/>
            <a:ext cx="3747730" cy="639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b="1" dirty="0">
                <a:solidFill>
                  <a:srgbClr val="37A7E7"/>
                </a:solidFill>
                <a:ea typeface="Spline Sans Bold"/>
                <a:cs typeface="Spline Sans Bold" pitchFamily="34" charset="-120"/>
              </a:rPr>
              <a:t>3</a:t>
            </a:r>
            <a:endParaRPr lang="en-US" sz="5000" dirty="0">
              <a:ea typeface="Spline Sans Bold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4542695-FA68-1A5D-AB05-F6262EDC0E0C}"/>
              </a:ext>
            </a:extLst>
          </p:cNvPr>
          <p:cNvSpPr/>
          <p:nvPr/>
        </p:nvSpPr>
        <p:spPr>
          <a:xfrm>
            <a:off x="3494484" y="6068973"/>
            <a:ext cx="215491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pl-PL" sz="20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Recent</a:t>
            </a:r>
            <a:r>
              <a:rPr lang="pl-PL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 development </a:t>
            </a:r>
            <a:endParaRPr lang="en-US" sz="20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5840796B-268A-34AF-7F90-19A1F8314DA4}"/>
              </a:ext>
            </a:extLst>
          </p:cNvPr>
          <p:cNvSpPr/>
          <p:nvPr/>
        </p:nvSpPr>
        <p:spPr>
          <a:xfrm>
            <a:off x="2114525" y="6580584"/>
            <a:ext cx="5788504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Post-201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6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: No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stored in facilities 19 and 19A.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Fuel Export: All 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elements exported to</a:t>
            </a:r>
            <a:r>
              <a:rPr lang="pl-PL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GB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the Russian Federation under the GTRI Program.</a:t>
            </a:r>
          </a:p>
          <a:p>
            <a:pPr marL="0" indent="0" algn="ctr">
              <a:lnSpc>
                <a:spcPts val="2400"/>
              </a:lnSpc>
              <a:buNone/>
            </a:pPr>
            <a:endParaRPr lang="en-US" sz="15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03AD6ACC-2A9F-2E5B-F082-68A073F0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325" y="7699987"/>
            <a:ext cx="2629267" cy="495369"/>
          </a:xfrm>
          <a:prstGeom prst="rect">
            <a:avLst/>
          </a:prstGeom>
        </p:spPr>
      </p:pic>
      <p:pic>
        <p:nvPicPr>
          <p:cNvPr id="23" name="Picture 9" descr="P5080057">
            <a:extLst>
              <a:ext uri="{FF2B5EF4-FFF2-40B4-BE49-F238E27FC236}">
                <a16:creationId xmlns:a16="http://schemas.microsoft.com/office/drawing/2014/main" id="{6DB109E1-506D-8329-F10D-FBE9E64F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06" y="0"/>
            <a:ext cx="4881394" cy="82295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4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9A727-DAC0-40C1-8A5C-AA3A8406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56F9FE4-9F79-FC52-73C8-B90218E7D3C3}"/>
              </a:ext>
            </a:extLst>
          </p:cNvPr>
          <p:cNvSpPr/>
          <p:nvPr/>
        </p:nvSpPr>
        <p:spPr>
          <a:xfrm>
            <a:off x="375448" y="628005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Transition to Dry Storage: Enhancing Safety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F78F0A-3B9D-4438-2CA2-B1891595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734231"/>
            <a:ext cx="2629267" cy="49536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FEF88F1-427F-748F-D854-114B39795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43" y="239486"/>
            <a:ext cx="6052457" cy="6955971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DF532A79-51EA-7A82-6881-F1390195FC44}"/>
              </a:ext>
            </a:extLst>
          </p:cNvPr>
          <p:cNvGrpSpPr/>
          <p:nvPr/>
        </p:nvGrpSpPr>
        <p:grpSpPr>
          <a:xfrm>
            <a:off x="246185" y="2432392"/>
            <a:ext cx="8245728" cy="5612542"/>
            <a:chOff x="6282213" y="2577346"/>
            <a:chExt cx="7552493" cy="4679037"/>
          </a:xfrm>
        </p:grpSpPr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FECB3718-DBBC-B413-8409-821078315B56}"/>
                </a:ext>
              </a:extLst>
            </p:cNvPr>
            <p:cNvSpPr/>
            <p:nvPr/>
          </p:nvSpPr>
          <p:spPr>
            <a:xfrm>
              <a:off x="6282214" y="2577346"/>
              <a:ext cx="3662601" cy="2771656"/>
            </a:xfrm>
            <a:prstGeom prst="roundRect">
              <a:avLst>
                <a:gd name="adj" fmla="val 12307"/>
              </a:avLst>
            </a:prstGeom>
            <a:solidFill>
              <a:srgbClr val="0A081B"/>
            </a:solidFill>
            <a:ln w="22860">
              <a:solidFill>
                <a:srgbClr val="16FFBB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2">
              <a:extLst>
                <a:ext uri="{FF2B5EF4-FFF2-40B4-BE49-F238E27FC236}">
                  <a16:creationId xmlns:a16="http://schemas.microsoft.com/office/drawing/2014/main" id="{BFADC341-C536-DEB2-CE68-CBB58FCDC6A9}"/>
                </a:ext>
              </a:extLst>
            </p:cNvPr>
            <p:cNvSpPr/>
            <p:nvPr/>
          </p:nvSpPr>
          <p:spPr>
            <a:xfrm>
              <a:off x="6282214" y="2913741"/>
              <a:ext cx="3662601" cy="2964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50"/>
                </a:lnSpc>
                <a:buNone/>
              </a:pPr>
              <a:r>
                <a:rPr lang="pl-PL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SNF MR</a:t>
              </a:r>
              <a:r>
                <a:rPr lang="en-US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</a:t>
              </a:r>
              <a:endParaRPr lang="en-US" sz="1950" b="1" dirty="0"/>
            </a:p>
          </p:txBody>
        </p:sp>
        <p:sp>
          <p:nvSpPr>
            <p:cNvPr id="10" name="Text 3">
              <a:extLst>
                <a:ext uri="{FF2B5EF4-FFF2-40B4-BE49-F238E27FC236}">
                  <a16:creationId xmlns:a16="http://schemas.microsoft.com/office/drawing/2014/main" id="{01A2C9A2-07C6-411C-54E4-840348980510}"/>
                </a:ext>
              </a:extLst>
            </p:cNvPr>
            <p:cNvSpPr/>
            <p:nvPr/>
          </p:nvSpPr>
          <p:spPr>
            <a:xfrm>
              <a:off x="6428298" y="3297656"/>
              <a:ext cx="3516517" cy="18192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850"/>
                </a:lnSpc>
                <a:buNone/>
              </a:pPr>
              <a:r>
                <a:rPr lang="en-GB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rPr>
                <a:t>MR spent fuel capsule closing process were performed in hot chamber of MARIA reactor</a:t>
              </a:r>
              <a:r>
                <a:rPr lang="pl-PL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rPr>
                <a:t>.  </a:t>
              </a:r>
              <a:r>
                <a:rPr lang="pl-PL" dirty="0" err="1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rPr>
                <a:t>SNFs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were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stored in helium-filled capsules in the MARIA reactor's technological pool</a:t>
              </a:r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Shape 4">
              <a:extLst>
                <a:ext uri="{FF2B5EF4-FFF2-40B4-BE49-F238E27FC236}">
                  <a16:creationId xmlns:a16="http://schemas.microsoft.com/office/drawing/2014/main" id="{3BE5F324-2247-AC60-6CB6-31FEF5180F7B}"/>
                </a:ext>
              </a:extLst>
            </p:cNvPr>
            <p:cNvSpPr/>
            <p:nvPr/>
          </p:nvSpPr>
          <p:spPr>
            <a:xfrm>
              <a:off x="10172105" y="2577346"/>
              <a:ext cx="3662601" cy="2771656"/>
            </a:xfrm>
            <a:prstGeom prst="roundRect">
              <a:avLst>
                <a:gd name="adj" fmla="val 12307"/>
              </a:avLst>
            </a:prstGeom>
            <a:solidFill>
              <a:srgbClr val="0A081B"/>
            </a:solidFill>
            <a:ln w="22860">
              <a:solidFill>
                <a:srgbClr val="29DDDA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5">
              <a:extLst>
                <a:ext uri="{FF2B5EF4-FFF2-40B4-BE49-F238E27FC236}">
                  <a16:creationId xmlns:a16="http://schemas.microsoft.com/office/drawing/2014/main" id="{2C5573EF-3E21-9E5C-FF4E-0E3BC182F387}"/>
                </a:ext>
              </a:extLst>
            </p:cNvPr>
            <p:cNvSpPr/>
            <p:nvPr/>
          </p:nvSpPr>
          <p:spPr>
            <a:xfrm>
              <a:off x="10276560" y="2894409"/>
              <a:ext cx="3470756" cy="30790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50"/>
                </a:lnSpc>
                <a:buNone/>
              </a:pPr>
              <a:r>
                <a:rPr lang="en-GB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Spline Sans Bold" pitchFamily="34" charset="-122"/>
                  <a:cs typeface="Spline Sans Bold" pitchFamily="34" charset="-120"/>
                </a:rPr>
                <a:t>S</a:t>
              </a:r>
              <a:r>
                <a:rPr lang="pl-PL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Spline Sans Bold" pitchFamily="34" charset="-122"/>
                  <a:cs typeface="Spline Sans Bold" pitchFamily="34" charset="-120"/>
                </a:rPr>
                <a:t>NF</a:t>
              </a:r>
              <a:r>
                <a:rPr lang="en-GB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Spline Sans Bold" pitchFamily="34" charset="-122"/>
                  <a:cs typeface="Spline Sans Bold" pitchFamily="34" charset="-120"/>
                </a:rPr>
                <a:t> EK-10, WWR </a:t>
              </a:r>
              <a:endParaRPr lang="en-US" sz="2000" dirty="0">
                <a:solidFill>
                  <a:srgbClr val="FFC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Text 6">
              <a:extLst>
                <a:ext uri="{FF2B5EF4-FFF2-40B4-BE49-F238E27FC236}">
                  <a16:creationId xmlns:a16="http://schemas.microsoft.com/office/drawing/2014/main" id="{50C14A14-C3E0-A230-3C36-FB082E79279C}"/>
                </a:ext>
              </a:extLst>
            </p:cNvPr>
            <p:cNvSpPr/>
            <p:nvPr/>
          </p:nvSpPr>
          <p:spPr>
            <a:xfrm>
              <a:off x="10276560" y="3279577"/>
              <a:ext cx="3470756" cy="18192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850"/>
                </a:lnSpc>
                <a:buNone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Encapsulation of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EK-10 and WWR </a:t>
              </a:r>
              <a:r>
                <a:rPr kumimoji="0" lang="pl-PL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SNF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was launched in 2008</a:t>
              </a:r>
              <a:r>
                <a:rPr kumimoji="0" lang="pl-P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.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By the end of 2009, EK-10 </a:t>
              </a:r>
              <a:r>
                <a:rPr kumimoji="0" lang="pl-PL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SNF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rods were encapsulated into stainless steel capsules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600" dirty="0"/>
            </a:p>
          </p:txBody>
        </p:sp>
        <p:sp>
          <p:nvSpPr>
            <p:cNvPr id="14" name="Shape 7">
              <a:extLst>
                <a:ext uri="{FF2B5EF4-FFF2-40B4-BE49-F238E27FC236}">
                  <a16:creationId xmlns:a16="http://schemas.microsoft.com/office/drawing/2014/main" id="{60680FF6-1873-DBCA-6BC3-06C805A9E371}"/>
                </a:ext>
              </a:extLst>
            </p:cNvPr>
            <p:cNvSpPr/>
            <p:nvPr/>
          </p:nvSpPr>
          <p:spPr>
            <a:xfrm>
              <a:off x="6282213" y="5576292"/>
              <a:ext cx="7552373" cy="1680091"/>
            </a:xfrm>
            <a:prstGeom prst="roundRect">
              <a:avLst>
                <a:gd name="adj" fmla="val 20303"/>
              </a:avLst>
            </a:prstGeom>
            <a:solidFill>
              <a:srgbClr val="0A081B"/>
            </a:solidFill>
            <a:ln w="22860">
              <a:solidFill>
                <a:srgbClr val="37A7E7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8">
              <a:extLst>
                <a:ext uri="{FF2B5EF4-FFF2-40B4-BE49-F238E27FC236}">
                  <a16:creationId xmlns:a16="http://schemas.microsoft.com/office/drawing/2014/main" id="{85D4E200-07F8-E6B1-0DCB-F9D63510DEEC}"/>
                </a:ext>
              </a:extLst>
            </p:cNvPr>
            <p:cNvSpPr/>
            <p:nvPr/>
          </p:nvSpPr>
          <p:spPr>
            <a:xfrm>
              <a:off x="6532364" y="5826443"/>
              <a:ext cx="7076411" cy="31575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50"/>
                </a:lnSpc>
                <a:buNone/>
              </a:pPr>
              <a:r>
                <a:rPr lang="pl-PL" sz="2000" b="1" dirty="0">
                  <a:solidFill>
                    <a:srgbClr val="FFC000"/>
                  </a:solidFill>
                  <a:latin typeface="Montserrat" panose="00000500000000000000" pitchFamily="2" charset="0"/>
                  <a:cs typeface="Inter" pitchFamily="34" charset="-120"/>
                </a:rPr>
                <a:t>DRY STORAGE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Text 9">
              <a:extLst>
                <a:ext uri="{FF2B5EF4-FFF2-40B4-BE49-F238E27FC236}">
                  <a16:creationId xmlns:a16="http://schemas.microsoft.com/office/drawing/2014/main" id="{1120E0FC-9952-CF93-F806-8E3D6AD83D9B}"/>
                </a:ext>
              </a:extLst>
            </p:cNvPr>
            <p:cNvSpPr/>
            <p:nvPr/>
          </p:nvSpPr>
          <p:spPr>
            <a:xfrm>
              <a:off x="6532363" y="6278523"/>
              <a:ext cx="7214952" cy="7277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Wet storage should not exceed 50 years due to corrosion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.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Dry storage involves placing dried fuel in airtight capsules filled with inert gas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.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Encapsulated 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SNF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lang="pl-PL" dirty="0">
                  <a:solidFill>
                    <a:prstClr val="white"/>
                  </a:solidFill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element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Inter" pitchFamily="34" charset="-122"/>
                  <a:cs typeface="Inter" pitchFamily="34" charset="-120"/>
                </a:rPr>
                <a:t>s were shipped to the Russian Federation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indent="0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E0E4E6"/>
                  </a:solidFill>
                  <a:latin typeface="Barlow" pitchFamily="34" charset="0"/>
                  <a:ea typeface="Barlow" pitchFamily="34" charset="-122"/>
                  <a:cs typeface="Barlow" pitchFamily="34" charset="-120"/>
                </a:rPr>
                <a:t>.</a:t>
              </a:r>
              <a:endParaRPr lang="en-US" sz="1750" dirty="0"/>
            </a:p>
          </p:txBody>
        </p:sp>
      </p:grpSp>
    </p:spTree>
    <p:extLst>
      <p:ext uri="{BB962C8B-B14F-4D97-AF65-F5344CB8AC3E}">
        <p14:creationId xmlns:p14="http://schemas.microsoft.com/office/powerpoint/2010/main" val="63244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4FD35C5-1BEF-1DE3-8267-1D80333F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7734231"/>
            <a:ext cx="2629267" cy="4953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286" y="669013"/>
            <a:ext cx="13835743" cy="866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Global Threat Reduction Initiative (GTRI) </a:t>
            </a:r>
            <a:r>
              <a:rPr lang="en-US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Progr</a:t>
            </a:r>
            <a:r>
              <a:rPr lang="pl-PL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am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27F11A-4281-DF41-318B-46300248699E}"/>
              </a:ext>
            </a:extLst>
          </p:cNvPr>
          <p:cNvSpPr txBox="1"/>
          <p:nvPr/>
        </p:nvSpPr>
        <p:spPr>
          <a:xfrm>
            <a:off x="544286" y="2897522"/>
            <a:ext cx="13797142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 2004, as part of the American Global Threat Reduction Initiative (GTRI) and a positive response from Poland to the project of returning fuel stored in Poland from research reactors to the producer country (Russian Research Reactor Fuel Return), as well as a declaration of the US government on financial participation in the project, its implementation began in 2009.</a:t>
            </a:r>
            <a:endParaRPr lang="en-GB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B2B8D-8E9E-64CF-53EB-9EA10DF7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CFF12E2-B21A-0201-ADD4-A962D6AD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7734231"/>
            <a:ext cx="2629267" cy="495369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887EA4AA-B577-21DA-10B1-99AFC92EFA81}"/>
              </a:ext>
            </a:extLst>
          </p:cNvPr>
          <p:cNvSpPr/>
          <p:nvPr/>
        </p:nvSpPr>
        <p:spPr>
          <a:xfrm>
            <a:off x="459712" y="235566"/>
            <a:ext cx="14113696" cy="866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Challenges of the GTRI </a:t>
            </a:r>
            <a:r>
              <a:rPr lang="en-US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Progr</a:t>
            </a:r>
            <a:r>
              <a:rPr lang="pl-PL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am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81A5EBE-446B-4A7D-C17F-AD3985BBC2D1}"/>
              </a:ext>
            </a:extLst>
          </p:cNvPr>
          <p:cNvSpPr txBox="1"/>
          <p:nvPr/>
        </p:nvSpPr>
        <p:spPr>
          <a:xfrm>
            <a:off x="345779" y="903168"/>
            <a:ext cx="14170688" cy="725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b="1" kern="1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Challenges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Creation of Technical Base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Ensuring safe reloading of spent nuclear fuel into transport containers suitable for public road transport in Poland and abroad.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Safe Storage Conditions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Establishing secure, periodic storage for fuel containers, including physical protection measures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- at </a:t>
            </a:r>
            <a:r>
              <a:rPr lang="en-GB" sz="1650" kern="1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Swierk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Centre</a:t>
            </a:r>
            <a:r>
              <a:rPr lang="pl-PL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Shipping yard</a:t>
            </a:r>
            <a:r>
              <a:rPr lang="pl-PL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Airport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650" b="1" kern="1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Challenges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Technology 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Developing technology for reloading fuel into ŠKODA and TUK transport containers at RWMP facilities.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Safety Report Preparation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Creating a Safety Report for the reloading of MR, EK-10, and WWR </a:t>
            </a:r>
            <a:r>
              <a:rPr lang="pl-PL" sz="1650" kern="1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spent</a:t>
            </a:r>
            <a:r>
              <a:rPr lang="pl-PL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fuel to obtain necessary permissions from the President of the PAA.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Quality Assurance Program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Establishing a quality assurance program related to the export of </a:t>
            </a:r>
            <a:r>
              <a:rPr lang="pl-PL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SNF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Certification Acquisition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Obtaining certification from the President of the PAA for the use of ŠKODA and TUK containers for transport within Poland.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International Arrangements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- Coordinating with IAEA and EUROATOM to establish conditions for monitoring the reloading of fuel into transport containers.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successful implementation of the GTRI program in Poland hinge</a:t>
            </a:r>
            <a:r>
              <a:rPr lang="pl-PL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50" kern="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on overcoming these technical and organizational challenges to ensure the safe and efficient export of </a:t>
            </a:r>
            <a:r>
              <a:rPr lang="pl-PL" sz="1650" kern="100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SNF</a:t>
            </a:r>
            <a:endParaRPr lang="en-GB" sz="1650" kern="1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9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86390" y="289100"/>
            <a:ext cx="10096500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Transportation of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SNF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: Ensuring Security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10731" y="7283325"/>
            <a:ext cx="7187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International experts and anti-terrorist units </a:t>
            </a:r>
            <a:br>
              <a:rPr lang="pl-PL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</a:b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supervised the operation</a:t>
            </a:r>
            <a:r>
              <a:rPr lang="en-US" dirty="0">
                <a:solidFill>
                  <a:srgbClr val="272525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C1A9519-AF70-213D-4FB6-837AEE13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641945"/>
            <a:ext cx="2629267" cy="4953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8ABD4D-41DF-D0F3-80F7-A9314E6CB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6390" cy="8255992"/>
          </a:xfrm>
          <a:prstGeom prst="rect">
            <a:avLst/>
          </a:prstGeom>
        </p:spPr>
      </p:pic>
      <p:sp>
        <p:nvSpPr>
          <p:cNvPr id="6" name="Shape 1">
            <a:extLst>
              <a:ext uri="{FF2B5EF4-FFF2-40B4-BE49-F238E27FC236}">
                <a16:creationId xmlns:a16="http://schemas.microsoft.com/office/drawing/2014/main" id="{03469476-A69F-3E22-62D9-ACAEADE5230C}"/>
              </a:ext>
            </a:extLst>
          </p:cNvPr>
          <p:cNvSpPr/>
          <p:nvPr/>
        </p:nvSpPr>
        <p:spPr>
          <a:xfrm>
            <a:off x="6552723" y="1597152"/>
            <a:ext cx="45719" cy="6343347"/>
          </a:xfrm>
          <a:prstGeom prst="roundRect">
            <a:avLst>
              <a:gd name="adj" fmla="val 1064727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C77F7EB5-FBD2-DFE8-730B-DB0AB4D2423A}"/>
              </a:ext>
            </a:extLst>
          </p:cNvPr>
          <p:cNvSpPr/>
          <p:nvPr/>
        </p:nvSpPr>
        <p:spPr>
          <a:xfrm>
            <a:off x="6816471" y="1941263"/>
            <a:ext cx="757118" cy="30480"/>
          </a:xfrm>
          <a:prstGeom prst="roundRect">
            <a:avLst>
              <a:gd name="adj" fmla="val 1064727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9794044D-8A34-0449-B1F6-2116A7BBD286}"/>
              </a:ext>
            </a:extLst>
          </p:cNvPr>
          <p:cNvSpPr/>
          <p:nvPr/>
        </p:nvSpPr>
        <p:spPr>
          <a:xfrm>
            <a:off x="6324600" y="1737705"/>
            <a:ext cx="486727" cy="486728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AF816A5E-42B7-819F-6D1C-07D06F460122}"/>
              </a:ext>
            </a:extLst>
          </p:cNvPr>
          <p:cNvSpPr/>
          <p:nvPr/>
        </p:nvSpPr>
        <p:spPr>
          <a:xfrm>
            <a:off x="6513193" y="1827499"/>
            <a:ext cx="124778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250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2ED226AB-EB8C-DE20-D988-D12C491E515C}"/>
              </a:ext>
            </a:extLst>
          </p:cNvPr>
          <p:cNvSpPr/>
          <p:nvPr/>
        </p:nvSpPr>
        <p:spPr>
          <a:xfrm>
            <a:off x="7551814" y="1570262"/>
            <a:ext cx="2403872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pl-PL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</a:rPr>
              <a:t>2009-2016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81CF6567-94D3-FF33-6E00-813870097723}"/>
              </a:ext>
            </a:extLst>
          </p:cNvPr>
          <p:cNvSpPr/>
          <p:nvPr/>
        </p:nvSpPr>
        <p:spPr>
          <a:xfrm>
            <a:off x="7555576" y="2202321"/>
            <a:ext cx="7093610" cy="23456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white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transports of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SNF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were carried out to the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Russian Federation.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Each transport required permission from the National Atomic Energy Agency (NAEA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ECCD07CF-8B50-0BCE-678E-CDD92C6DBC1D}"/>
              </a:ext>
            </a:extLst>
          </p:cNvPr>
          <p:cNvSpPr/>
          <p:nvPr/>
        </p:nvSpPr>
        <p:spPr>
          <a:xfrm>
            <a:off x="6853613" y="4658036"/>
            <a:ext cx="757118" cy="30480"/>
          </a:xfrm>
          <a:prstGeom prst="roundRect">
            <a:avLst>
              <a:gd name="adj" fmla="val 1064727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2791DFB6-FD89-3760-C8BF-B408C8CE678D}"/>
              </a:ext>
            </a:extLst>
          </p:cNvPr>
          <p:cNvSpPr/>
          <p:nvPr/>
        </p:nvSpPr>
        <p:spPr>
          <a:xfrm>
            <a:off x="6323430" y="4417145"/>
            <a:ext cx="486727" cy="486728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8FF99DB2-2086-23DE-79F5-03DFD6CF1543}"/>
              </a:ext>
            </a:extLst>
          </p:cNvPr>
          <p:cNvSpPr/>
          <p:nvPr/>
        </p:nvSpPr>
        <p:spPr>
          <a:xfrm>
            <a:off x="6495455" y="4516265"/>
            <a:ext cx="160377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250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0AB38BAC-63F4-F75C-45E7-B77B53303991}"/>
              </a:ext>
            </a:extLst>
          </p:cNvPr>
          <p:cNvSpPr/>
          <p:nvPr/>
        </p:nvSpPr>
        <p:spPr>
          <a:xfrm>
            <a:off x="7610731" y="4196496"/>
            <a:ext cx="3721179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Different types of transport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D27E53BD-B95C-8194-6B92-95A27CEBC682}"/>
              </a:ext>
            </a:extLst>
          </p:cNvPr>
          <p:cNvSpPr/>
          <p:nvPr/>
        </p:nvSpPr>
        <p:spPr>
          <a:xfrm>
            <a:off x="6829198" y="7066592"/>
            <a:ext cx="757118" cy="30480"/>
          </a:xfrm>
          <a:prstGeom prst="roundRect">
            <a:avLst>
              <a:gd name="adj" fmla="val 1064727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080C24AD-D309-0D5D-1B5F-E1E947AF6F5B}"/>
              </a:ext>
            </a:extLst>
          </p:cNvPr>
          <p:cNvSpPr/>
          <p:nvPr/>
        </p:nvSpPr>
        <p:spPr>
          <a:xfrm>
            <a:off x="6338028" y="6853708"/>
            <a:ext cx="486727" cy="486728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4">
            <a:extLst>
              <a:ext uri="{FF2B5EF4-FFF2-40B4-BE49-F238E27FC236}">
                <a16:creationId xmlns:a16="http://schemas.microsoft.com/office/drawing/2014/main" id="{54932D00-BDE8-3289-EEDB-35FD8422785E}"/>
              </a:ext>
            </a:extLst>
          </p:cNvPr>
          <p:cNvSpPr/>
          <p:nvPr/>
        </p:nvSpPr>
        <p:spPr>
          <a:xfrm>
            <a:off x="6517025" y="6969003"/>
            <a:ext cx="168950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250" dirty="0"/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E36ED8D0-4F56-13E9-9EB2-25F398B0119A}"/>
              </a:ext>
            </a:extLst>
          </p:cNvPr>
          <p:cNvSpPr/>
          <p:nvPr/>
        </p:nvSpPr>
        <p:spPr>
          <a:xfrm>
            <a:off x="7586316" y="6668608"/>
            <a:ext cx="2920722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International Cooperation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E00B50C-7F12-327F-E389-C396394F0FA0}"/>
              </a:ext>
            </a:extLst>
          </p:cNvPr>
          <p:cNvSpPr txBox="1"/>
          <p:nvPr/>
        </p:nvSpPr>
        <p:spPr>
          <a:xfrm>
            <a:off x="7512285" y="4688516"/>
            <a:ext cx="758952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Seven transports were by land and sea,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while the eighth was by land and air.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F53761C-7A81-8CD9-599A-9E3BA983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067" y="7675616"/>
            <a:ext cx="2629267" cy="4953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5703" y="318611"/>
            <a:ext cx="14174068" cy="927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GB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Disposal of Spent Nuclear Fuel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60630A-9812-7E7F-2EA2-FA98083893FB}"/>
              </a:ext>
            </a:extLst>
          </p:cNvPr>
          <p:cNvSpPr txBox="1"/>
          <p:nvPr/>
        </p:nvSpPr>
        <p:spPr>
          <a:xfrm>
            <a:off x="228166" y="1333637"/>
            <a:ext cx="1438216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Current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 Research and Planning Stage: Disposal of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SNF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is still in the early phases.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 No Identified Location: A deep geological repository (DGR) has yet to be established</a:t>
            </a:r>
          </a:p>
          <a:p>
            <a:endParaRPr lang="pl-PL" b="1" dirty="0">
              <a:solidFill>
                <a:srgbClr val="FFC000"/>
              </a:solidFill>
              <a:latin typeface="Montserrat" panose="00000500000000000000" pitchFamily="2" charset="0"/>
            </a:endParaRPr>
          </a:p>
          <a:p>
            <a:endParaRPr lang="pl-PL" b="1" dirty="0">
              <a:solidFill>
                <a:srgbClr val="FFC000"/>
              </a:solidFill>
              <a:latin typeface="Montserrat" panose="00000500000000000000" pitchFamily="2" charset="0"/>
            </a:endParaRPr>
          </a:p>
          <a:p>
            <a:r>
              <a:rPr lang="en-GB" b="1" dirty="0">
                <a:solidFill>
                  <a:srgbClr val="FFC000"/>
                </a:solidFill>
                <a:latin typeface="Montserrat" panose="00000500000000000000" pitchFamily="2" charset="0"/>
              </a:rPr>
              <a:t>Historical Attempts to Identify DGR Locations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1. 1997-1999 Strategic Government Program: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- Conducted preliminary studies on potential DGR sites.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- Findings: 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  - Granite bedrock deemed unsuitable due to fractures.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  - Identified homogeneous clay rock deposits and three salt domes for further study.</a:t>
            </a: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2. 2014 Polish Underground Research Laboratory (PURL):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- Initiated further studies on DGR locations.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- Objective: Continue research from the late 1990s.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- Status: Work suspended due to delays in nuclear power plant launch and lack of funding.</a:t>
            </a:r>
          </a:p>
          <a:p>
            <a:endParaRPr lang="pl-PL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b="1" dirty="0">
                <a:solidFill>
                  <a:srgbClr val="FFC000"/>
                </a:solidFill>
                <a:latin typeface="Montserrat" panose="00000500000000000000" pitchFamily="2" charset="0"/>
              </a:rPr>
              <a:t>Future Plans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- 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National Plan for Management of Radioactive Waste: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A DGR for radioactive waste, including 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SNF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, is planned.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- 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Aligns with the Polish Nuclear Power Program, the key document for nuclear sector development.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Management Strategy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   </a:t>
            </a:r>
            <a:b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  for SNF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 - Preference for an open fuel cycle: </a:t>
            </a:r>
            <a:r>
              <a:rPr lang="pl-PL" dirty="0" err="1">
                <a:solidFill>
                  <a:schemeClr val="bg1"/>
                </a:solidFill>
                <a:latin typeface="Montserrat" panose="00000500000000000000" pitchFamily="2" charset="0"/>
              </a:rPr>
              <a:t>Disposal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of spent nuclear fuel in a DGR.</a:t>
            </a:r>
          </a:p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   - Potential for a closed fuel cycle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in future strategies, involving processing of </a:t>
            </a:r>
            <a:r>
              <a:rPr lang="pl-PL" dirty="0">
                <a:solidFill>
                  <a:schemeClr val="bg1"/>
                </a:solidFill>
                <a:latin typeface="Montserrat" panose="00000500000000000000" pitchFamily="2" charset="0"/>
              </a:rPr>
              <a:t>SNF.</a:t>
            </a:r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7650" y="631031"/>
            <a:ext cx="14382750" cy="1272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550" dirty="0">
                <a:solidFill>
                  <a:srgbClr val="F0FCFF"/>
                </a:solidFill>
                <a:latin typeface="Merriweather" panose="00000500000000000000" pitchFamily="2" charset="0"/>
                <a:ea typeface="Spline Sans Bold" pitchFamily="34" charset="-122"/>
                <a:cs typeface="Spline Sans Bold" pitchFamily="34" charset="-120"/>
              </a:rPr>
              <a:t>SUMMARY</a:t>
            </a: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39698" y="2246829"/>
            <a:ext cx="171688" cy="1554956"/>
          </a:xfrm>
          <a:prstGeom prst="roundRect">
            <a:avLst>
              <a:gd name="adj" fmla="val 200134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994647" y="2246829"/>
            <a:ext cx="2875240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GB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Growing Interest in Nuclear Power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08934" y="2587823"/>
            <a:ext cx="12402266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F</a:t>
            </a:r>
            <a:r>
              <a:rPr lang="en-GB" sz="2000" dirty="0" err="1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urther</a:t>
            </a:r>
            <a:r>
              <a:rPr lang="en-GB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improve </a:t>
            </a:r>
            <a:r>
              <a:rPr lang="pl-PL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</a:t>
            </a:r>
            <a:r>
              <a:rPr lang="en-GB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management strategy to ensure safety for </a:t>
            </a:r>
            <a:r>
              <a:rPr lang="pl-PL" sz="2000" dirty="0" err="1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people</a:t>
            </a:r>
            <a:r>
              <a:rPr lang="en-GB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and environment</a:t>
            </a:r>
            <a:endParaRPr lang="pl-PL" sz="2000" dirty="0">
              <a:solidFill>
                <a:srgbClr val="E0E4E6"/>
              </a:solidFill>
              <a:latin typeface="Montserrat" panose="00000500000000000000" pitchFamily="2" charset="0"/>
              <a:ea typeface="Barlow" pitchFamily="34" charset="-122"/>
              <a:cs typeface="Barlow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822959" y="3939368"/>
            <a:ext cx="171688" cy="1554956"/>
          </a:xfrm>
          <a:prstGeom prst="roundRect">
            <a:avLst>
              <a:gd name="adj" fmla="val 200134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507927" y="3960085"/>
            <a:ext cx="2545199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pl-PL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Energy </a:t>
            </a:r>
            <a:r>
              <a:rPr lang="pl-PL" sz="20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strategy</a:t>
            </a:r>
            <a:endParaRPr lang="en-US" sz="20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07927" y="4278220"/>
            <a:ext cx="12960548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 </a:t>
            </a:r>
            <a:r>
              <a:rPr lang="en-GB" sz="2000" dirty="0">
                <a:solidFill>
                  <a:srgbClr val="E0E4E6"/>
                </a:solidFill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is a key element of Poland's energy strategy</a:t>
            </a:r>
            <a:endParaRPr lang="pl-PL" sz="2000" dirty="0">
              <a:solidFill>
                <a:srgbClr val="E0E4E6"/>
              </a:solidFill>
              <a:latin typeface="Montserrat" panose="00000500000000000000" pitchFamily="2" charset="0"/>
              <a:ea typeface="Barlow" pitchFamily="34" charset="-122"/>
              <a:cs typeface="Barlow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T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ransport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, storage and disposal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must be carefully managed to minimize risk to people and environment</a:t>
            </a:r>
            <a:endParaRPr lang="pl-PL" sz="2000" dirty="0">
              <a:solidFill>
                <a:srgbClr val="E0E4E6"/>
              </a:solidFill>
              <a:latin typeface="Montserrat" panose="00000500000000000000" pitchFamily="2" charset="0"/>
              <a:ea typeface="Barlow" pitchFamily="34" charset="-122"/>
              <a:cs typeface="Barlow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119783" y="5814655"/>
            <a:ext cx="171688" cy="1554956"/>
          </a:xfrm>
          <a:prstGeom prst="roundRect">
            <a:avLst>
              <a:gd name="adj" fmla="val 200134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1708666" y="5903065"/>
            <a:ext cx="3240643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Montserrat" panose="00000500000000000000" pitchFamily="2" charset="0"/>
                <a:ea typeface="Spline Sans Bold" pitchFamily="34" charset="-122"/>
                <a:cs typeface="Spline Sans Bold" pitchFamily="34" charset="-120"/>
              </a:rPr>
              <a:t>International Collaboration</a:t>
            </a:r>
            <a:endParaRPr lang="en-US" sz="20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708667" y="6270188"/>
            <a:ext cx="12120086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Collaboration with international organizations helped shape and improve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management practices in Poland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Thanks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to GTRI our country gained experience and developed a proper technology for handling with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E0E4E6"/>
                </a:solidFill>
                <a:effectLst/>
                <a:uLnTx/>
                <a:uFillTx/>
                <a:latin typeface="Montserrat" panose="00000500000000000000" pitchFamily="2" charset="0"/>
                <a:ea typeface="Barlow" pitchFamily="34" charset="-122"/>
                <a:cs typeface="Barlow" pitchFamily="34" charset="-120"/>
              </a:rPr>
              <a:t>SNF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pl-PL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 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8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54BCB61-7275-5786-DD12-EA77F437C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614656"/>
            <a:ext cx="2629267" cy="495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0960" y="216382"/>
            <a:ext cx="1405943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550" dirty="0">
                <a:solidFill>
                  <a:srgbClr val="F0FCFF"/>
                </a:solidFill>
                <a:latin typeface="Merriweather" panose="00000500000000000000" pitchFamily="2" charset="0"/>
                <a:ea typeface="Spline Sans Bold" pitchFamily="34" charset="-122"/>
                <a:cs typeface="Spline Sans Bold" pitchFamily="34" charset="-120"/>
              </a:rPr>
              <a:t>Introduction</a:t>
            </a: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4396CD-8B21-955F-EC2F-626CB5A2171A}"/>
              </a:ext>
            </a:extLst>
          </p:cNvPr>
          <p:cNvSpPr txBox="1"/>
          <p:nvPr/>
        </p:nvSpPr>
        <p:spPr>
          <a:xfrm>
            <a:off x="478194" y="1497844"/>
            <a:ext cx="13450078" cy="587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Global Energy Challenges</a:t>
            </a:r>
            <a:endParaRPr lang="pl-PL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  <a:p>
            <a:pPr algn="l"/>
            <a:endParaRPr lang="en-GB" sz="2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Increasing focus on sustainable energy solutions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Need for effective management of 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SNF</a:t>
            </a:r>
          </a:p>
          <a:p>
            <a:pPr algn="l"/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Poland's Context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Activities focused on research reactors:</a:t>
            </a:r>
          </a:p>
          <a:p>
            <a:pPr marL="89154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EWA </a:t>
            </a:r>
            <a:r>
              <a:rPr lang="pl-PL" sz="2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Research</a:t>
            </a: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Reactor</a:t>
            </a:r>
            <a:endParaRPr lang="en-GB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371600" lvl="2" indent="-27432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Launched: 1958</a:t>
            </a:r>
          </a:p>
          <a:p>
            <a:pPr marL="1371600" lvl="2" indent="-27432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hut down: 1995</a:t>
            </a:r>
          </a:p>
          <a:p>
            <a:pPr marL="89154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MARIA </a:t>
            </a:r>
            <a:r>
              <a:rPr lang="pl-PL" sz="2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Research</a:t>
            </a: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Reactor</a:t>
            </a:r>
            <a:endParaRPr lang="en-GB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371600" lvl="2" indent="-27432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Operational since: 1974</a:t>
            </a:r>
            <a:endParaRPr lang="pl-PL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371600" lvl="2" indent="-27432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Currently operational</a:t>
            </a:r>
          </a:p>
          <a:p>
            <a:pPr algn="l"/>
            <a:endParaRPr lang="pl-PL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spcAft>
                <a:spcPts val="900"/>
              </a:spcAft>
            </a:pP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SNF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 has been generated from the operation of two research reactors named EWA and MARIA.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891DFDD-1362-6052-F39A-65A63EDA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133" y="7655427"/>
            <a:ext cx="2629267" cy="495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18525-475D-D4C4-8A29-37E7EF04C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1B2D607-25C1-AB63-73AE-D6790B5B00E1}"/>
              </a:ext>
            </a:extLst>
          </p:cNvPr>
          <p:cNvSpPr/>
          <p:nvPr/>
        </p:nvSpPr>
        <p:spPr>
          <a:xfrm>
            <a:off x="517088" y="373563"/>
            <a:ext cx="14113312" cy="763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EWA </a:t>
            </a:r>
            <a:r>
              <a:rPr lang="pl-PL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Research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Reactor: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General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data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C15179C-0FB8-7E69-CBDD-A1DD6164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274" y="7719093"/>
            <a:ext cx="2629267" cy="4953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FF09311-0099-EA2B-2C59-A0E7022CFDE2}"/>
              </a:ext>
            </a:extLst>
          </p:cNvPr>
          <p:cNvSpPr txBox="1"/>
          <p:nvPr/>
        </p:nvSpPr>
        <p:spPr>
          <a:xfrm>
            <a:off x="517088" y="1915949"/>
            <a:ext cx="7346541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GB" sz="220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The name EWA is an acronym: </a:t>
            </a:r>
            <a:r>
              <a:rPr lang="en-GB" sz="2200" b="1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E</a:t>
            </a:r>
            <a:r>
              <a:rPr lang="en-GB" sz="220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xperimental, </a:t>
            </a:r>
            <a:r>
              <a:rPr lang="en-GB" sz="2200" b="1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W</a:t>
            </a:r>
            <a:r>
              <a:rPr lang="en-GB" sz="220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ater, </a:t>
            </a:r>
            <a:r>
              <a:rPr lang="en-GB" sz="2200" b="1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A</a:t>
            </a:r>
            <a:r>
              <a:rPr lang="en-GB" sz="220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tomic</a:t>
            </a:r>
            <a:r>
              <a:rPr lang="en-GB" sz="2200" i="0" dirty="0">
                <a:effectLst/>
                <a:latin typeface="Montserrat" panose="00000500000000000000" pitchFamily="2" charset="0"/>
              </a:rPr>
              <a:t>.</a:t>
            </a:r>
            <a:endParaRPr lang="pl-PL" sz="2200" i="0" dirty="0">
              <a:effectLst/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</a:pPr>
            <a:endParaRPr lang="pl-PL" sz="2200" i="0" dirty="0"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20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2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n-GB" sz="2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2 MW </a:t>
            </a:r>
            <a:r>
              <a:rPr lang="pl-PL" sz="2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pool</a:t>
            </a:r>
            <a:r>
              <a:rPr lang="en-GB" sz="2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type reactor with </a:t>
            </a:r>
            <a:r>
              <a:rPr lang="en-GB" sz="22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EK 10 Fuel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2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n-GB" sz="2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used for isotopes production and physical </a:t>
            </a:r>
            <a:br>
              <a:rPr lang="pl-PL" sz="2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pl-PL" sz="2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  </a:t>
            </a:r>
            <a:r>
              <a:rPr lang="en-GB" sz="2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experiments in horizontal channels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EDB0BFC-894F-4AEA-CC7E-5DA421D92ABF}"/>
              </a:ext>
            </a:extLst>
          </p:cNvPr>
          <p:cNvSpPr txBox="1"/>
          <p:nvPr/>
        </p:nvSpPr>
        <p:spPr>
          <a:xfrm>
            <a:off x="10449806" y="7532871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1974</a:t>
            </a:r>
            <a:endParaRPr lang="en-GB" b="1" i="0" dirty="0">
              <a:solidFill>
                <a:srgbClr val="FFC000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9F07F4-512F-9DE0-F777-701353762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728" y="1470457"/>
            <a:ext cx="5660971" cy="58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7412" y="325655"/>
            <a:ext cx="14129129" cy="670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Evolution of EWA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RR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Operations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92340" y="1803022"/>
            <a:ext cx="22860" cy="3575447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6356839" y="1900833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062490" y="1674158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7246322" y="1743095"/>
            <a:ext cx="137755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ea typeface="Petrona Bold"/>
                <a:cs typeface="Petrona Bold" pitchFamily="34" charset="-120"/>
              </a:rPr>
              <a:t>1</a:t>
            </a:r>
            <a:endParaRPr lang="en-US" sz="2500" dirty="0">
              <a:ea typeface="Petrona Bold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22165" y="1484679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1958-1964</a:t>
            </a:r>
            <a:endParaRPr lang="en-US" sz="21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16721" y="2144504"/>
            <a:ext cx="547639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EWA reactor operated at 2 MW using </a:t>
            </a:r>
            <a:r>
              <a:rPr lang="en-US" sz="1600" b="1" dirty="0">
                <a:solidFill>
                  <a:srgbClr val="FFC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EK-10 fuel with 10% enrichment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59186" y="3225458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062490" y="2994388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7212508" y="3069373"/>
            <a:ext cx="182523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ea typeface="Petrona Bold"/>
                <a:cs typeface="Petrona Bold" pitchFamily="34" charset="-120"/>
              </a:rPr>
              <a:t>2</a:t>
            </a:r>
            <a:endParaRPr lang="en-US" sz="2500" dirty="0">
              <a:ea typeface="Petrona Bold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353153" y="2813235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1964-1967</a:t>
            </a:r>
            <a:endParaRPr lang="en-US" sz="21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353153" y="3315339"/>
            <a:ext cx="547639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Reactor operated at 4 MW after core reconstruction</a:t>
            </a:r>
            <a:b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</a:b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(</a:t>
            </a:r>
            <a:r>
              <a:rPr lang="pl-PL" sz="1600" b="1" dirty="0">
                <a:solidFill>
                  <a:srgbClr val="FFC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EK-10 10% </a:t>
            </a:r>
            <a:r>
              <a:rPr lang="pl-PL" sz="1600" b="1" dirty="0" err="1">
                <a:solidFill>
                  <a:srgbClr val="FFC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enrichment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)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324619" y="4435903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7060259" y="4217483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7212508" y="4314618"/>
            <a:ext cx="182166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ea typeface="Petrona Bold"/>
                <a:cs typeface="Petrona Bold" pitchFamily="34" charset="-120"/>
              </a:rPr>
              <a:t>3</a:t>
            </a:r>
            <a:endParaRPr lang="en-US" sz="2500" dirty="0">
              <a:ea typeface="Petrona Bold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566969" y="4100742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1967-19</a:t>
            </a:r>
            <a:r>
              <a:rPr lang="pl-PL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73</a:t>
            </a:r>
            <a:endParaRPr lang="en-US" sz="21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6281" y="4568223"/>
            <a:ext cx="635683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</a:t>
            </a:r>
            <a:r>
              <a:rPr lang="en-GB" sz="1600" dirty="0" err="1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econstruction</a:t>
            </a: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of the core and technological systems and use of </a:t>
            </a:r>
            <a:r>
              <a:rPr lang="en-GB" sz="1600" b="1" dirty="0">
                <a:solidFill>
                  <a:srgbClr val="FFC000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WWR-SM fuel enriched 36%, 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Rea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ctor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operated at 8 MW 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83358BC-DB47-5CF6-7FF1-4E962E03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274" y="7668101"/>
            <a:ext cx="2629267" cy="495369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ACFBC79-A992-823D-838D-CC31A7CEB9B4}"/>
              </a:ext>
            </a:extLst>
          </p:cNvPr>
          <p:cNvSpPr txBox="1"/>
          <p:nvPr/>
        </p:nvSpPr>
        <p:spPr>
          <a:xfrm>
            <a:off x="12180277" y="6801957"/>
            <a:ext cx="2432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GB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Total</a:t>
            </a:r>
            <a:r>
              <a:rPr lang="pl-PL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SFA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EK 10 : 2000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l-PL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pcs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WWR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-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SM: 2095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l-PL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pcs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WWR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-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M2 : 445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l-PL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pcs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  <a:endParaRPr lang="en-GB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88298BC2-B245-3EF3-2943-9B91B228832C}"/>
              </a:ext>
            </a:extLst>
          </p:cNvPr>
          <p:cNvSpPr/>
          <p:nvPr/>
        </p:nvSpPr>
        <p:spPr>
          <a:xfrm>
            <a:off x="7062490" y="5429495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ABB5D0DA-8B2E-08B4-D615-7CE8D0B3D2DF}"/>
              </a:ext>
            </a:extLst>
          </p:cNvPr>
          <p:cNvSpPr/>
          <p:nvPr/>
        </p:nvSpPr>
        <p:spPr>
          <a:xfrm>
            <a:off x="7212508" y="5550020"/>
            <a:ext cx="182523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pl-PL" sz="2500" b="1" dirty="0"/>
              <a:t>4</a:t>
            </a:r>
            <a:endParaRPr lang="en-US" sz="2500" b="1" dirty="0"/>
          </a:p>
        </p:txBody>
      </p:sp>
      <p:sp>
        <p:nvSpPr>
          <p:cNvPr id="25" name="Shape 12">
            <a:extLst>
              <a:ext uri="{FF2B5EF4-FFF2-40B4-BE49-F238E27FC236}">
                <a16:creationId xmlns:a16="http://schemas.microsoft.com/office/drawing/2014/main" id="{732D1584-ACDD-4274-23BE-FF21F9E6C08E}"/>
              </a:ext>
            </a:extLst>
          </p:cNvPr>
          <p:cNvSpPr/>
          <p:nvPr/>
        </p:nvSpPr>
        <p:spPr>
          <a:xfrm>
            <a:off x="7577231" y="5659345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7DE948D-6AEF-7FC0-9F09-8960A121F66C}"/>
              </a:ext>
            </a:extLst>
          </p:cNvPr>
          <p:cNvSpPr txBox="1"/>
          <p:nvPr/>
        </p:nvSpPr>
        <p:spPr>
          <a:xfrm>
            <a:off x="8274274" y="5871846"/>
            <a:ext cx="6189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Rea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ctor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operated at 10 MW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. 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</a:rPr>
              <a:t>In </a:t>
            </a: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1988 </a:t>
            </a:r>
            <a:r>
              <a:rPr lang="en-GB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WWR-M2 fuel enriched 36% </a:t>
            </a: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was introduced into operation</a:t>
            </a:r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92B32ACF-03F3-EB04-CBE6-E48A1E2866A7}"/>
              </a:ext>
            </a:extLst>
          </p:cNvPr>
          <p:cNvSpPr/>
          <p:nvPr/>
        </p:nvSpPr>
        <p:spPr>
          <a:xfrm>
            <a:off x="8353153" y="5172424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19</a:t>
            </a:r>
            <a:r>
              <a:rPr lang="pl-PL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73</a:t>
            </a: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-19</a:t>
            </a:r>
            <a:r>
              <a:rPr lang="pl-PL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88</a:t>
            </a:r>
            <a:endParaRPr lang="en-US" sz="21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Shape 12">
            <a:extLst>
              <a:ext uri="{FF2B5EF4-FFF2-40B4-BE49-F238E27FC236}">
                <a16:creationId xmlns:a16="http://schemas.microsoft.com/office/drawing/2014/main" id="{2C45F7CA-E155-31B8-B609-AC8FB6F47F31}"/>
              </a:ext>
            </a:extLst>
          </p:cNvPr>
          <p:cNvSpPr/>
          <p:nvPr/>
        </p:nvSpPr>
        <p:spPr>
          <a:xfrm rot="5400000">
            <a:off x="6957476" y="6242876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Shape 8">
            <a:extLst>
              <a:ext uri="{FF2B5EF4-FFF2-40B4-BE49-F238E27FC236}">
                <a16:creationId xmlns:a16="http://schemas.microsoft.com/office/drawing/2014/main" id="{3056FDFE-4957-12A9-10C2-85BCBDCA16D7}"/>
              </a:ext>
            </a:extLst>
          </p:cNvPr>
          <p:cNvSpPr/>
          <p:nvPr/>
        </p:nvSpPr>
        <p:spPr>
          <a:xfrm>
            <a:off x="7073740" y="6619417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12577F38-669F-7953-5537-20DE5F678ED0}"/>
              </a:ext>
            </a:extLst>
          </p:cNvPr>
          <p:cNvSpPr/>
          <p:nvPr/>
        </p:nvSpPr>
        <p:spPr>
          <a:xfrm>
            <a:off x="7212508" y="6688354"/>
            <a:ext cx="182523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pl-PL" sz="2500" b="1" dirty="0"/>
              <a:t>5</a:t>
            </a:r>
            <a:endParaRPr lang="en-US" sz="2500" b="1" dirty="0"/>
          </a:p>
        </p:txBody>
      </p:sp>
      <p:sp>
        <p:nvSpPr>
          <p:cNvPr id="32" name="Shape 12">
            <a:extLst>
              <a:ext uri="{FF2B5EF4-FFF2-40B4-BE49-F238E27FC236}">
                <a16:creationId xmlns:a16="http://schemas.microsoft.com/office/drawing/2014/main" id="{4C86B5CB-8BDD-291D-B5C3-00968BEED7F7}"/>
              </a:ext>
            </a:extLst>
          </p:cNvPr>
          <p:cNvSpPr/>
          <p:nvPr/>
        </p:nvSpPr>
        <p:spPr>
          <a:xfrm>
            <a:off x="6347401" y="6849267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635549E6-D0C2-66B4-9092-C8EFB0D9961F}"/>
              </a:ext>
            </a:extLst>
          </p:cNvPr>
          <p:cNvSpPr/>
          <p:nvPr/>
        </p:nvSpPr>
        <p:spPr>
          <a:xfrm>
            <a:off x="4530982" y="6486628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19</a:t>
            </a:r>
            <a:r>
              <a:rPr lang="pl-PL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88</a:t>
            </a:r>
            <a:r>
              <a:rPr lang="en-US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-19</a:t>
            </a:r>
            <a:r>
              <a:rPr lang="pl-PL" sz="2100" b="1" dirty="0">
                <a:solidFill>
                  <a:srgbClr val="FFC000"/>
                </a:solidFill>
                <a:latin typeface="Montserrat" panose="00000500000000000000" pitchFamily="2" charset="0"/>
                <a:ea typeface="Petrona Bold" pitchFamily="34" charset="-122"/>
                <a:cs typeface="Petrona Bold" pitchFamily="34" charset="-120"/>
              </a:rPr>
              <a:t>95</a:t>
            </a:r>
            <a:endParaRPr lang="en-US" sz="21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9328332-4744-FB34-7F25-35BDCDD35A5E}"/>
              </a:ext>
            </a:extLst>
          </p:cNvPr>
          <p:cNvSpPr txBox="1"/>
          <p:nvPr/>
        </p:nvSpPr>
        <p:spPr>
          <a:xfrm>
            <a:off x="397412" y="7005922"/>
            <a:ext cx="6189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Rea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ctor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operated at 10 MW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Inter" pitchFamily="34" charset="-122"/>
                <a:cs typeface="Inter" pitchFamily="34" charset="-120"/>
              </a:rPr>
              <a:t>using</a:t>
            </a: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600" b="1" dirty="0">
                <a:solidFill>
                  <a:srgbClr val="FFC000"/>
                </a:solidFill>
                <a:latin typeface="Montserrat" panose="00000500000000000000" pitchFamily="2" charset="0"/>
              </a:rPr>
              <a:t>WWR-M2 fuel enriched 36% </a:t>
            </a:r>
            <a:r>
              <a:rPr lang="pl-PL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pl-PL" sz="1600" dirty="0">
                <a:solidFill>
                  <a:schemeClr val="bg1"/>
                </a:solidFill>
                <a:latin typeface="Montserrat" panose="00000500000000000000" pitchFamily="2" charset="0"/>
              </a:rPr>
              <a:t>R</a:t>
            </a:r>
            <a:r>
              <a:rPr lang="en-GB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eactor</a:t>
            </a: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 was shut down and unloaded of fuel in 1995 </a:t>
            </a:r>
          </a:p>
        </p:txBody>
      </p:sp>
    </p:spTree>
    <p:extLst>
      <p:ext uri="{BB962C8B-B14F-4D97-AF65-F5344CB8AC3E}">
        <p14:creationId xmlns:p14="http://schemas.microsoft.com/office/powerpoint/2010/main" val="413108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89DD-4D2D-F367-FA84-B1822E1F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73EDB03-CD60-94BE-8772-CB48E1838A0F}"/>
              </a:ext>
            </a:extLst>
          </p:cNvPr>
          <p:cNvSpPr/>
          <p:nvPr/>
        </p:nvSpPr>
        <p:spPr>
          <a:xfrm>
            <a:off x="517088" y="373563"/>
            <a:ext cx="14113312" cy="763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EWA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R: Decommissioning Overview</a:t>
            </a:r>
          </a:p>
          <a:p>
            <a:pPr marL="0" indent="0">
              <a:lnSpc>
                <a:spcPts val="5850"/>
              </a:lnSpc>
              <a:buNone/>
            </a:pPr>
            <a:endParaRPr lang="en-US" sz="4650" dirty="0">
              <a:solidFill>
                <a:schemeClr val="bg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4F08D4E-24EB-78D3-6DB3-9BA06CA4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274" y="7719093"/>
            <a:ext cx="2629267" cy="49536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C035124-7585-D4B5-D2AA-A067FB7AC0AB}"/>
              </a:ext>
            </a:extLst>
          </p:cNvPr>
          <p:cNvSpPr txBox="1"/>
          <p:nvPr/>
        </p:nvSpPr>
        <p:spPr>
          <a:xfrm>
            <a:off x="409351" y="1907706"/>
            <a:ext cx="1422104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Initiation of Decommissioning: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Began in 1997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lang="en-GB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l-PL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IAEA Classification: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Reached "End of Phase 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" in 2002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All nuclear fuel and irradiated elements removed, eliminating radiological hazards</a:t>
            </a:r>
            <a:endParaRPr lang="pl-PL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sz="22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Current Status: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No radioactive emissions into the environment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Renovation of the biological shield building completed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Offices adapted for the Radioactive Waste Management Plant (RWMP)</a:t>
            </a:r>
          </a:p>
          <a:p>
            <a:endParaRPr lang="pl-PL" sz="2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2200" b="1" dirty="0">
                <a:solidFill>
                  <a:srgbClr val="FFC000"/>
                </a:solidFill>
                <a:latin typeface="Montserrat" panose="00000500000000000000" pitchFamily="2" charset="0"/>
              </a:rPr>
              <a:t>Future Plans: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Further decommissioning work suspended</a:t>
            </a:r>
          </a:p>
          <a:p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No plans for "green grass" state (Phase 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) due to potential use of biological shield for dry storage of 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0"/>
              </a:rPr>
              <a:t>SNF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2" charset="0"/>
              </a:rPr>
              <a:t> from the MARIA reactor</a:t>
            </a:r>
          </a:p>
        </p:txBody>
      </p:sp>
    </p:spTree>
    <p:extLst>
      <p:ext uri="{BB962C8B-B14F-4D97-AF65-F5344CB8AC3E}">
        <p14:creationId xmlns:p14="http://schemas.microsoft.com/office/powerpoint/2010/main" val="404454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1354" y="373563"/>
            <a:ext cx="14349046" cy="763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MARIA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pl-PL" sz="4550" dirty="0" err="1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Research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Reactor: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General</a:t>
            </a:r>
            <a:r>
              <a:rPr lang="en-US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pl-PL" sz="4550" dirty="0">
                <a:solidFill>
                  <a:schemeClr val="bg1"/>
                </a:solidFill>
                <a:latin typeface="Merriweather" panose="00000500000000000000" pitchFamily="2" charset="0"/>
                <a:ea typeface="Petrona Bold" pitchFamily="34" charset="-122"/>
                <a:cs typeface="Petrona Bold" pitchFamily="34" charset="-120"/>
              </a:rPr>
              <a:t>data</a:t>
            </a:r>
            <a:endParaRPr lang="en-US" sz="455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5A264B-D03D-F8A9-55FD-2FBE0D10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7274" y="7719093"/>
            <a:ext cx="2629267" cy="49536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043872-C936-704B-E53C-613DDA4CEC88}"/>
              </a:ext>
            </a:extLst>
          </p:cNvPr>
          <p:cNvSpPr txBox="1"/>
          <p:nvPr/>
        </p:nvSpPr>
        <p:spPr>
          <a:xfrm>
            <a:off x="419161" y="1435352"/>
            <a:ext cx="721256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MARIA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Type: High-flux pool-type reactor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Nominal Thermal Power: 30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MWt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National Centre for Nuclear Research (NCBJ)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Merger of the Institute for Nuclear Problems and IEA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POLATOM on September 1,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Operator of the MARIA research reactor,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Poland's only operational reactor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6021C37-E822-D321-35C6-654A12661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1576052"/>
            <a:ext cx="6179710" cy="6638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0115" y="628174"/>
            <a:ext cx="7989860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550" dirty="0">
                <a:solidFill>
                  <a:srgbClr val="F5F0F0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MARIA Reactor and Fuel Conversion</a:t>
            </a: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40561" y="2185320"/>
            <a:ext cx="7989859" cy="2149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Operational</a:t>
            </a:r>
            <a:r>
              <a:rPr lang="en-GB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since 1974, 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currently active</a:t>
            </a:r>
            <a:endParaRPr lang="pl-PL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M</a:t>
            </a:r>
            <a:r>
              <a:rPr lang="en-US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odernization</a:t>
            </a:r>
            <a:r>
              <a:rPr lang="en-US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break from </a:t>
            </a:r>
            <a:r>
              <a:rPr lang="en-US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1985-1993</a:t>
            </a:r>
            <a:endParaRPr lang="pl-PL" b="1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F</a:t>
            </a:r>
            <a:r>
              <a:rPr lang="en-US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uel</a:t>
            </a:r>
            <a:r>
              <a:rPr lang="en-US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enrichment was decreased from 80% to 36%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(</a:t>
            </a:r>
            <a:r>
              <a:rPr lang="en-US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1999 to 2002</a:t>
            </a:r>
            <a:r>
              <a:rPr lang="pl-PL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)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</a:t>
            </a:r>
            <a:r>
              <a:rPr lang="en-GB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hipment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of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SNF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b="1" dirty="0" err="1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type</a:t>
            </a:r>
            <a:r>
              <a:rPr lang="pl-PL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MR 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from MARIA reactor to 19a nuclear facility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(</a:t>
            </a:r>
            <a:r>
              <a:rPr lang="en-US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1999 to 2002</a:t>
            </a:r>
            <a:r>
              <a:rPr lang="pl-PL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)</a:t>
            </a:r>
            <a:endParaRPr lang="pl-PL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-   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Conversion from high-enriched uranium (HEU) to low-enriched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</a:t>
            </a:r>
            <a:b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</a:b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   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uranium (LEU) </a:t>
            </a:r>
            <a:r>
              <a:rPr lang="en-US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as part of the Global Threat Reduction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</a:t>
            </a:r>
            <a:b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</a:b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   </a:t>
            </a:r>
            <a:r>
              <a:rPr lang="en-US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Initiative (GTRI) program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b="1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in 2014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57161" y="5291894"/>
            <a:ext cx="7989859" cy="1305758"/>
          </a:xfrm>
          <a:prstGeom prst="roundRect">
            <a:avLst>
              <a:gd name="adj" fmla="val 7205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564118" y="5466511"/>
            <a:ext cx="2800112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Fuel Enrichment</a:t>
            </a:r>
            <a:endParaRPr lang="en-US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47518" y="6009275"/>
            <a:ext cx="7112794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Gradual conversion from 36% to below 20% U-235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in 2014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57160" y="6775981"/>
            <a:ext cx="7989860" cy="1305758"/>
          </a:xfrm>
          <a:prstGeom prst="roundRect">
            <a:avLst>
              <a:gd name="adj" fmla="val 7205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547518" y="6889702"/>
            <a:ext cx="2800112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pl-PL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Conversion</a:t>
            </a:r>
            <a:r>
              <a:rPr lang="en-US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Program</a:t>
            </a:r>
            <a:r>
              <a:rPr lang="pl-PL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-</a:t>
            </a:r>
            <a:r>
              <a:rPr lang="pl-PL" sz="2200" b="1" dirty="0" err="1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cooperation</a:t>
            </a:r>
            <a:r>
              <a:rPr lang="pl-PL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with ANL, USA</a:t>
            </a:r>
            <a:endParaRPr lang="en-US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7518" y="7353467"/>
            <a:ext cx="7575947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</a:t>
            </a:r>
            <a:r>
              <a:rPr lang="en-GB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ssociated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with the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GTRI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close collaboration with </a:t>
            </a:r>
            <a:r>
              <a:rPr lang="pl-PL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Argonne</a:t>
            </a:r>
            <a:b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</a:b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N</a:t>
            </a:r>
            <a:r>
              <a:rPr lang="pl-PL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ational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L</a:t>
            </a:r>
            <a:r>
              <a:rPr lang="pl-PL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aboratory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, USA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0FDC350-0949-9B19-F900-1CB7977D0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913" y="7648494"/>
            <a:ext cx="2534004" cy="581106"/>
          </a:xfrm>
          <a:prstGeom prst="rect">
            <a:avLst/>
          </a:prstGeom>
        </p:spPr>
      </p:pic>
      <p:pic>
        <p:nvPicPr>
          <p:cNvPr id="14" name="Obraz 8" descr="800px-Reaktor_Maria_w_Swierku.jpg">
            <a:extLst>
              <a:ext uri="{FF2B5EF4-FFF2-40B4-BE49-F238E27FC236}">
                <a16:creationId xmlns:a16="http://schemas.microsoft.com/office/drawing/2014/main" id="{0D126479-BF21-3520-0DC7-9DEF707B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37" y="66674"/>
            <a:ext cx="5411280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9E07F-CD47-602A-EA57-2C898A92E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B7D253-A59B-DD73-3890-97A22D8536C5}"/>
              </a:ext>
            </a:extLst>
          </p:cNvPr>
          <p:cNvSpPr/>
          <p:nvPr/>
        </p:nvSpPr>
        <p:spPr>
          <a:xfrm>
            <a:off x="363415" y="428146"/>
            <a:ext cx="14266985" cy="715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</a:pPr>
            <a:r>
              <a:rPr lang="pl-PL" sz="4550" dirty="0">
                <a:solidFill>
                  <a:srgbClr val="F5F0F0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SNF</a:t>
            </a:r>
            <a:r>
              <a:rPr lang="en-US" sz="4550" dirty="0">
                <a:solidFill>
                  <a:srgbClr val="F5F0F0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 Management</a:t>
            </a:r>
            <a:r>
              <a:rPr lang="pl-PL" sz="4550" dirty="0">
                <a:solidFill>
                  <a:srgbClr val="F5F0F0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sz="4550" dirty="0" err="1">
                <a:solidFill>
                  <a:srgbClr val="F5F0F0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Strategy</a:t>
            </a:r>
            <a:r>
              <a:rPr lang="pl-PL" sz="4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- </a:t>
            </a:r>
            <a:r>
              <a:rPr lang="pl-PL" sz="4550" dirty="0">
                <a:solidFill>
                  <a:srgbClr val="E2E6E9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h</a:t>
            </a:r>
            <a:r>
              <a:rPr lang="en-GB" sz="4550" dirty="0" err="1">
                <a:solidFill>
                  <a:srgbClr val="E2E6E9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istorical</a:t>
            </a:r>
            <a:r>
              <a:rPr lang="en-GB" sz="4550" dirty="0">
                <a:solidFill>
                  <a:srgbClr val="E2E6E9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sz="4550" dirty="0">
                <a:solidFill>
                  <a:srgbClr val="E2E6E9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c</a:t>
            </a:r>
            <a:r>
              <a:rPr lang="en-GB" sz="4550" dirty="0" err="1">
                <a:solidFill>
                  <a:srgbClr val="E2E6E9"/>
                </a:solidFill>
                <a:latin typeface="Merriweather" panose="00000500000000000000" pitchFamily="2" charset="0"/>
                <a:ea typeface="Merriweather" pitchFamily="34" charset="-122"/>
                <a:cs typeface="Merriweather" pitchFamily="34" charset="-120"/>
              </a:rPr>
              <a:t>ontext</a:t>
            </a:r>
            <a:endParaRPr lang="en-GB" sz="4550" dirty="0">
              <a:solidFill>
                <a:srgbClr val="E2E6E9"/>
              </a:solidFill>
              <a:latin typeface="Merriweather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indent="0">
              <a:lnSpc>
                <a:spcPts val="5600"/>
              </a:lnSpc>
              <a:buNone/>
            </a:pPr>
            <a:endParaRPr lang="en-US" sz="4550" dirty="0">
              <a:latin typeface="Merriweather" panose="00000500000000000000" pitchFamily="2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855D1A5-2523-1DC1-A60C-DD1F60945C99}"/>
              </a:ext>
            </a:extLst>
          </p:cNvPr>
          <p:cNvSpPr/>
          <p:nvPr/>
        </p:nvSpPr>
        <p:spPr>
          <a:xfrm>
            <a:off x="360393" y="1257375"/>
            <a:ext cx="13465457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18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Initial Assumptions: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GB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Responsibility for SNF management was believed to rest with fuel suppliers (Soviet Union)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GB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Early plans included returning </a:t>
            </a:r>
            <a:r>
              <a:rPr lang="pl-PL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SNF</a:t>
            </a:r>
            <a:r>
              <a:rPr lang="en-GB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to supplier post initial cooling in wet storage</a:t>
            </a:r>
            <a:r>
              <a:rPr lang="pl-PL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</a:t>
            </a:r>
            <a:endParaRPr lang="en-GB" sz="1800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GB" sz="1800" dirty="0">
              <a:solidFill>
                <a:srgbClr val="E2E6E9"/>
              </a:solidFill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8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8FAD7497-77C7-55DF-F6C8-915EA194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0" y="5581421"/>
            <a:ext cx="4551604" cy="916067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1C2D5FA9-C6A2-627E-1798-F985D23D958E}"/>
              </a:ext>
            </a:extLst>
          </p:cNvPr>
          <p:cNvSpPr/>
          <p:nvPr/>
        </p:nvSpPr>
        <p:spPr>
          <a:xfrm>
            <a:off x="1388995" y="6753167"/>
            <a:ext cx="2862739" cy="357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Initial Cooling</a:t>
            </a:r>
            <a:endParaRPr lang="en-US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AFBA69BE-D444-44CA-A9E9-F4CBA58782A2}"/>
              </a:ext>
            </a:extLst>
          </p:cNvPr>
          <p:cNvSpPr/>
          <p:nvPr/>
        </p:nvSpPr>
        <p:spPr>
          <a:xfrm>
            <a:off x="988512" y="7264317"/>
            <a:ext cx="3151640" cy="537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SNF</a:t>
            </a:r>
            <a:r>
              <a:rPr lang="en-US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cooled in wet storage</a:t>
            </a:r>
            <a:endParaRPr lang="en-US" sz="1800" dirty="0">
              <a:latin typeface="Montserrat" panose="00000500000000000000" pitchFamily="2" charset="0"/>
            </a:endParaRP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AE16F524-C806-F6E8-6987-ADE2AA9F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134" y="5581421"/>
            <a:ext cx="4526856" cy="916067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D51E8164-3689-D5E6-B721-3BDF8BEA2284}"/>
              </a:ext>
            </a:extLst>
          </p:cNvPr>
          <p:cNvSpPr/>
          <p:nvPr/>
        </p:nvSpPr>
        <p:spPr>
          <a:xfrm>
            <a:off x="5844234" y="6753166"/>
            <a:ext cx="2862739" cy="357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Reprocessing</a:t>
            </a:r>
            <a:endParaRPr lang="en-US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6A55CABD-DB4F-542A-5740-110766AE6801}"/>
              </a:ext>
            </a:extLst>
          </p:cNvPr>
          <p:cNvSpPr/>
          <p:nvPr/>
        </p:nvSpPr>
        <p:spPr>
          <a:xfrm>
            <a:off x="5247959" y="7177137"/>
            <a:ext cx="3884533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Transfer to Russian Federation, Great Britain, or France considered</a:t>
            </a:r>
            <a:endParaRPr lang="en-US" sz="1800" dirty="0">
              <a:latin typeface="Montserrat" panose="00000500000000000000" pitchFamily="2" charset="0"/>
            </a:endParaRP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:a16="http://schemas.microsoft.com/office/drawing/2014/main" id="{A0D80251-A38D-FC41-B809-3DE4B99D9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90" y="5581420"/>
            <a:ext cx="4342448" cy="916067"/>
          </a:xfrm>
          <a:prstGeom prst="rect">
            <a:avLst/>
          </a:prstGeom>
        </p:spPr>
      </p:pic>
      <p:sp>
        <p:nvSpPr>
          <p:cNvPr id="12" name="Text 7">
            <a:extLst>
              <a:ext uri="{FF2B5EF4-FFF2-40B4-BE49-F238E27FC236}">
                <a16:creationId xmlns:a16="http://schemas.microsoft.com/office/drawing/2014/main" id="{6BB339A2-B404-788D-36DB-8A9B49C65412}"/>
              </a:ext>
            </a:extLst>
          </p:cNvPr>
          <p:cNvSpPr/>
          <p:nvPr/>
        </p:nvSpPr>
        <p:spPr>
          <a:xfrm>
            <a:off x="10193966" y="6753165"/>
            <a:ext cx="2862739" cy="357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C000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Long-Term Storage</a:t>
            </a:r>
            <a:endParaRPr lang="en-US" sz="22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EB527CA0-11BF-9DE2-C6F6-D89AEA4B73EF}"/>
              </a:ext>
            </a:extLst>
          </p:cNvPr>
          <p:cNvSpPr/>
          <p:nvPr/>
        </p:nvSpPr>
        <p:spPr>
          <a:xfrm>
            <a:off x="9890326" y="7241584"/>
            <a:ext cx="3884533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Wet and dry storage in Poland adopted</a:t>
            </a:r>
            <a:endParaRPr lang="en-US" sz="1800" dirty="0">
              <a:latin typeface="Montserrat" panose="00000500000000000000" pitchFamily="2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579D6AB-9E4D-D88D-10E6-366412325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133" y="7726849"/>
            <a:ext cx="2629267" cy="49536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408535-5CDE-9682-4714-03D320899910}"/>
              </a:ext>
            </a:extLst>
          </p:cNvPr>
          <p:cNvSpPr txBox="1"/>
          <p:nvPr/>
        </p:nvSpPr>
        <p:spPr>
          <a:xfrm>
            <a:off x="261886" y="2573916"/>
            <a:ext cx="13856677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Post-1991 Changes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Dissolution of the Soviet Union necessitated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reevaluation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of SNF management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strateg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2E6E9"/>
              </a:solidFill>
              <a:effectLst/>
              <a:uLnTx/>
              <a:uFillTx/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New political realities in Eastern and Central Europe required adaptation of existing frameworks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E2E6E9"/>
              </a:solidFill>
              <a:effectLst/>
              <a:uLnTx/>
              <a:uFillTx/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Difficulties with costs, legal complexities, and technical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E2E6E9"/>
              </a:solidFill>
              <a:effectLst/>
              <a:uLnTx/>
              <a:uFillTx/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-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D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ecision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E6E9"/>
                </a:solidFill>
                <a:effectLst/>
                <a:uLnTx/>
                <a:uFillTx/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to adopt long-term storage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 (b</a:t>
            </a:r>
            <a:r>
              <a:rPr lang="en-GB" dirty="0" err="1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iological</a:t>
            </a:r>
            <a:r>
              <a:rPr lang="en-GB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 shield of the former EWA </a:t>
            </a:r>
            <a:r>
              <a:rPr lang="pl-PL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RR)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E2E6E9"/>
              </a:solidFill>
              <a:effectLst/>
              <a:uLnTx/>
              <a:uFillTx/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2E6E9"/>
              </a:solidFill>
              <a:effectLst/>
              <a:uLnTx/>
              <a:uFillTx/>
              <a:latin typeface="Montserrat" panose="00000500000000000000" pitchFamily="2" charset="0"/>
              <a:ea typeface="Merriweather" pitchFamily="34" charset="-122"/>
              <a:cs typeface="Merriweathe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96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906A2E7E-51B5-82C5-099B-49AE079F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798" y="7648494"/>
            <a:ext cx="2534004" cy="5811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4542" y="543401"/>
            <a:ext cx="14006566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pl-PL" sz="45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SNF Management </a:t>
            </a:r>
            <a:r>
              <a:rPr lang="pl-PL" sz="4550" dirty="0" err="1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Strategy-Currently</a:t>
            </a:r>
            <a:r>
              <a:rPr lang="pl-PL" sz="45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sz="4550" dirty="0" err="1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Approach</a:t>
            </a:r>
            <a:r>
              <a:rPr lang="pl-PL" sz="45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endParaRPr lang="en-US" sz="4550" dirty="0"/>
          </a:p>
        </p:txBody>
      </p:sp>
      <p:sp>
        <p:nvSpPr>
          <p:cNvPr id="4" name="Text 1"/>
          <p:cNvSpPr/>
          <p:nvPr/>
        </p:nvSpPr>
        <p:spPr>
          <a:xfrm>
            <a:off x="150229" y="6719772"/>
            <a:ext cx="13760516" cy="805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GB" sz="20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The results of analyses conducted by the Ministry of Economy indicated that in Poland's situation, </a:t>
            </a:r>
            <a:br>
              <a:rPr lang="pl-PL" sz="20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</a:br>
            <a:r>
              <a:rPr lang="en-GB" sz="20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rPr>
              <a:t>an open cycle would be more economically advantageous (from 30 to 50%) than a closed cycle. However, global trends in this area will be constantly monitored and, if necessary, if it is justified, appropriate changes will be introduced in the proposed solutions.</a:t>
            </a:r>
            <a:endParaRPr lang="en-US" sz="2000" dirty="0">
              <a:latin typeface="Montserrat" panose="00000500000000000000" pitchFamily="2" charset="0"/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1F67CB0D-8DF1-6011-B4FE-214B071EFA44}"/>
              </a:ext>
            </a:extLst>
          </p:cNvPr>
          <p:cNvGrpSpPr/>
          <p:nvPr/>
        </p:nvGrpSpPr>
        <p:grpSpPr>
          <a:xfrm>
            <a:off x="2886999" y="1818445"/>
            <a:ext cx="8883580" cy="3810476"/>
            <a:chOff x="659753" y="2537107"/>
            <a:chExt cx="7686913" cy="3810476"/>
          </a:xfrm>
        </p:grpSpPr>
        <p:sp>
          <p:nvSpPr>
            <p:cNvPr id="5" name="Shape 2"/>
            <p:cNvSpPr/>
            <p:nvPr/>
          </p:nvSpPr>
          <p:spPr>
            <a:xfrm>
              <a:off x="870613" y="2537107"/>
              <a:ext cx="22860" cy="3810476"/>
            </a:xfrm>
            <a:prstGeom prst="roundRect">
              <a:avLst>
                <a:gd name="adj" fmla="val 363048"/>
              </a:avLst>
            </a:prstGeom>
            <a:solidFill>
              <a:srgbClr val="194A99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Shape 3"/>
            <p:cNvSpPr/>
            <p:nvPr/>
          </p:nvSpPr>
          <p:spPr>
            <a:xfrm>
              <a:off x="1081472" y="2970256"/>
              <a:ext cx="691515" cy="22860"/>
            </a:xfrm>
            <a:prstGeom prst="roundRect">
              <a:avLst>
                <a:gd name="adj" fmla="val 363048"/>
              </a:avLst>
            </a:prstGeom>
            <a:solidFill>
              <a:srgbClr val="194A99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Shape 4"/>
            <p:cNvSpPr/>
            <p:nvPr/>
          </p:nvSpPr>
          <p:spPr>
            <a:xfrm>
              <a:off x="659753" y="2759396"/>
              <a:ext cx="444579" cy="444579"/>
            </a:xfrm>
            <a:prstGeom prst="roundRect">
              <a:avLst>
                <a:gd name="adj" fmla="val 18668"/>
              </a:avLst>
            </a:prstGeom>
            <a:solidFill>
              <a:srgbClr val="003180"/>
            </a:solidFill>
            <a:ln w="7620">
              <a:solidFill>
                <a:srgbClr val="194A99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5"/>
            <p:cNvSpPr/>
            <p:nvPr/>
          </p:nvSpPr>
          <p:spPr>
            <a:xfrm>
              <a:off x="816796" y="2833453"/>
              <a:ext cx="130373" cy="2963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US" sz="2300" dirty="0">
                  <a:solidFill>
                    <a:srgbClr val="E2E6E9"/>
                  </a:solidFill>
                  <a:ea typeface="Merriweather" pitchFamily="34" charset="-122"/>
                  <a:cs typeface="Merriweather" pitchFamily="34" charset="-120"/>
                </a:rPr>
                <a:t>1</a:t>
              </a:r>
              <a:endParaRPr lang="en-US" sz="23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968845" y="2734631"/>
              <a:ext cx="2469952" cy="3087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Stage 1: Wet Storage</a:t>
              </a:r>
              <a:endParaRPr lang="en-US" sz="2000" b="1" dirty="0">
                <a:solidFill>
                  <a:srgbClr val="FFC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Text 7"/>
            <p:cNvSpPr/>
            <p:nvPr/>
          </p:nvSpPr>
          <p:spPr>
            <a:xfrm>
              <a:off x="1968845" y="3161828"/>
              <a:ext cx="6377821" cy="3162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10-50 years in wet storage facilities</a:t>
              </a:r>
              <a: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. </a:t>
              </a:r>
              <a:b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</a:br>
              <a: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R</a:t>
              </a:r>
              <a:r>
                <a:rPr lang="en-GB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educing activity and heat production </a:t>
              </a:r>
              <a:endParaRPr lang="en-US" sz="2000" dirty="0">
                <a:latin typeface="Montserrat" panose="00000500000000000000" pitchFamily="2" charset="0"/>
              </a:endParaRPr>
            </a:p>
          </p:txBody>
        </p:sp>
        <p:sp>
          <p:nvSpPr>
            <p:cNvPr id="11" name="Shape 8"/>
            <p:cNvSpPr/>
            <p:nvPr/>
          </p:nvSpPr>
          <p:spPr>
            <a:xfrm>
              <a:off x="1081472" y="4306256"/>
              <a:ext cx="691515" cy="22860"/>
            </a:xfrm>
            <a:prstGeom prst="roundRect">
              <a:avLst>
                <a:gd name="adj" fmla="val 363048"/>
              </a:avLst>
            </a:prstGeom>
            <a:solidFill>
              <a:srgbClr val="194A99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Shape 9"/>
            <p:cNvSpPr/>
            <p:nvPr/>
          </p:nvSpPr>
          <p:spPr>
            <a:xfrm>
              <a:off x="659753" y="4095397"/>
              <a:ext cx="444579" cy="444579"/>
            </a:xfrm>
            <a:prstGeom prst="roundRect">
              <a:avLst>
                <a:gd name="adj" fmla="val 18668"/>
              </a:avLst>
            </a:prstGeom>
            <a:solidFill>
              <a:srgbClr val="003180"/>
            </a:solidFill>
            <a:ln w="7620">
              <a:solidFill>
                <a:srgbClr val="194A99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10"/>
            <p:cNvSpPr/>
            <p:nvPr/>
          </p:nvSpPr>
          <p:spPr>
            <a:xfrm>
              <a:off x="793460" y="4169454"/>
              <a:ext cx="177165" cy="2963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US" sz="2300" dirty="0">
                  <a:solidFill>
                    <a:srgbClr val="E2E6E9"/>
                  </a:solidFill>
                  <a:ea typeface="Merriweather" pitchFamily="34" charset="-122"/>
                  <a:cs typeface="Merriweather" pitchFamily="34" charset="-120"/>
                </a:rPr>
                <a:t>2</a:t>
              </a:r>
              <a:endParaRPr lang="en-US" sz="23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968845" y="4070632"/>
              <a:ext cx="2469952" cy="3087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Stage 2: Dry Storage</a:t>
              </a:r>
              <a:endParaRPr lang="en-US" sz="2000" b="1" dirty="0">
                <a:solidFill>
                  <a:srgbClr val="FFC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Text 12"/>
            <p:cNvSpPr/>
            <p:nvPr/>
          </p:nvSpPr>
          <p:spPr>
            <a:xfrm>
              <a:off x="1968845" y="4497828"/>
              <a:ext cx="6377821" cy="3162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50-</a:t>
              </a:r>
              <a: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100</a:t>
              </a:r>
              <a:r>
                <a:rPr lang="en-US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 years in dry conditions</a:t>
              </a:r>
              <a:endParaRPr lang="en-US" sz="2000" dirty="0">
                <a:latin typeface="Montserrat" panose="00000500000000000000" pitchFamily="2" charset="0"/>
              </a:endParaRPr>
            </a:p>
          </p:txBody>
        </p:sp>
        <p:sp>
          <p:nvSpPr>
            <p:cNvPr id="16" name="Shape 13"/>
            <p:cNvSpPr/>
            <p:nvPr/>
          </p:nvSpPr>
          <p:spPr>
            <a:xfrm>
              <a:off x="1081472" y="5642257"/>
              <a:ext cx="691515" cy="22860"/>
            </a:xfrm>
            <a:prstGeom prst="roundRect">
              <a:avLst>
                <a:gd name="adj" fmla="val 363048"/>
              </a:avLst>
            </a:prstGeom>
            <a:solidFill>
              <a:srgbClr val="194A99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Shape 14"/>
            <p:cNvSpPr/>
            <p:nvPr/>
          </p:nvSpPr>
          <p:spPr>
            <a:xfrm>
              <a:off x="659753" y="5431397"/>
              <a:ext cx="444579" cy="444579"/>
            </a:xfrm>
            <a:prstGeom prst="roundRect">
              <a:avLst>
                <a:gd name="adj" fmla="val 18668"/>
              </a:avLst>
            </a:prstGeom>
            <a:solidFill>
              <a:srgbClr val="003180"/>
            </a:solidFill>
            <a:ln w="7620">
              <a:solidFill>
                <a:srgbClr val="194A99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15"/>
            <p:cNvSpPr/>
            <p:nvPr/>
          </p:nvSpPr>
          <p:spPr>
            <a:xfrm>
              <a:off x="799056" y="5505454"/>
              <a:ext cx="165973" cy="2963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00"/>
                </a:lnSpc>
                <a:buNone/>
              </a:pPr>
              <a:r>
                <a:rPr lang="en-US" sz="2300" dirty="0">
                  <a:solidFill>
                    <a:srgbClr val="E2E6E9"/>
                  </a:solidFill>
                  <a:ea typeface="Merriweather" pitchFamily="34" charset="-122"/>
                  <a:cs typeface="Merriweather" pitchFamily="34" charset="-120"/>
                </a:rPr>
                <a:t>3</a:t>
              </a:r>
              <a:endParaRPr lang="en-US" sz="2300" dirty="0"/>
            </a:p>
          </p:txBody>
        </p:sp>
        <p:sp>
          <p:nvSpPr>
            <p:cNvPr id="19" name="Text 16"/>
            <p:cNvSpPr/>
            <p:nvPr/>
          </p:nvSpPr>
          <p:spPr>
            <a:xfrm>
              <a:off x="1968845" y="5406632"/>
              <a:ext cx="2657356" cy="3087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2000" b="1" dirty="0">
                  <a:solidFill>
                    <a:srgbClr val="FFC000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Stage 3: DGR Disposal</a:t>
              </a:r>
              <a:endParaRPr lang="en-US" sz="2000" b="1" dirty="0">
                <a:solidFill>
                  <a:srgbClr val="FFC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Text 17"/>
            <p:cNvSpPr/>
            <p:nvPr/>
          </p:nvSpPr>
          <p:spPr>
            <a:xfrm>
              <a:off x="1968845" y="5833828"/>
              <a:ext cx="6377821" cy="3162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Disposal in a deep geological repository</a:t>
              </a:r>
              <a:endParaRPr lang="pl-PL" sz="2000" dirty="0">
                <a:solidFill>
                  <a:srgbClr val="E2E6E9"/>
                </a:solidFill>
                <a:latin typeface="Montserrat" panose="00000500000000000000" pitchFamily="2" charset="0"/>
                <a:ea typeface="Merriweather" pitchFamily="34" charset="-122"/>
                <a:cs typeface="Merriweather" pitchFamily="34" charset="-120"/>
              </a:endParaRPr>
            </a:p>
            <a:p>
              <a:pPr marL="0" indent="0" algn="l">
                <a:lnSpc>
                  <a:spcPts val="2450"/>
                </a:lnSpc>
                <a:buNone/>
              </a:pPr>
              <a: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C</a:t>
              </a:r>
              <a:r>
                <a:rPr lang="en-GB" sz="2000" dirty="0" err="1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onsider</a:t>
              </a:r>
              <a:r>
                <a:rPr lang="en-GB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 the retrieval option during the emplacement </a:t>
              </a:r>
              <a:b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</a:br>
              <a:r>
                <a:rPr lang="pl-PL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SNF </a:t>
              </a:r>
              <a:r>
                <a:rPr lang="en-GB" sz="2000" dirty="0">
                  <a:solidFill>
                    <a:srgbClr val="E2E6E9"/>
                  </a:solidFill>
                  <a:latin typeface="Montserrat" panose="00000500000000000000" pitchFamily="2" charset="0"/>
                  <a:ea typeface="Merriweather" pitchFamily="34" charset="-122"/>
                  <a:cs typeface="Merriweather" pitchFamily="34" charset="-120"/>
                </a:rPr>
                <a:t>process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1781</Words>
  <Application>Microsoft Office PowerPoint</Application>
  <PresentationFormat>Custom</PresentationFormat>
  <Paragraphs>226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Barlow Bold</vt:lpstr>
      <vt:lpstr>Inter</vt:lpstr>
      <vt:lpstr>Barlow</vt:lpstr>
      <vt:lpstr>Merriweather</vt:lpstr>
      <vt:lpstr>Calibri</vt:lpstr>
      <vt:lpstr>Petrona Bold</vt:lpstr>
      <vt:lpstr>Montserrat</vt:lpstr>
      <vt:lpstr>Spline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FARJALLAH, Nozha</cp:lastModifiedBy>
  <cp:revision>21</cp:revision>
  <dcterms:created xsi:type="dcterms:W3CDTF">2025-02-09T21:02:54Z</dcterms:created>
  <dcterms:modified xsi:type="dcterms:W3CDTF">2025-02-19T14:43:55Z</dcterms:modified>
</cp:coreProperties>
</file>