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42"/>
  </p:notesMasterIdLst>
  <p:handoutMasterIdLst>
    <p:handoutMasterId r:id="rId43"/>
  </p:handoutMasterIdLst>
  <p:sldIdLst>
    <p:sldId id="256" r:id="rId5"/>
    <p:sldId id="616" r:id="rId6"/>
    <p:sldId id="656" r:id="rId7"/>
    <p:sldId id="633" r:id="rId8"/>
    <p:sldId id="617" r:id="rId9"/>
    <p:sldId id="638" r:id="rId10"/>
    <p:sldId id="635" r:id="rId11"/>
    <p:sldId id="636" r:id="rId12"/>
    <p:sldId id="639" r:id="rId13"/>
    <p:sldId id="657" r:id="rId14"/>
    <p:sldId id="637" r:id="rId15"/>
    <p:sldId id="645" r:id="rId16"/>
    <p:sldId id="644" r:id="rId17"/>
    <p:sldId id="634" r:id="rId18"/>
    <p:sldId id="643" r:id="rId19"/>
    <p:sldId id="623" r:id="rId20"/>
    <p:sldId id="641" r:id="rId21"/>
    <p:sldId id="640" r:id="rId22"/>
    <p:sldId id="642" r:id="rId23"/>
    <p:sldId id="648" r:id="rId24"/>
    <p:sldId id="651" r:id="rId25"/>
    <p:sldId id="649" r:id="rId26"/>
    <p:sldId id="650" r:id="rId27"/>
    <p:sldId id="652" r:id="rId28"/>
    <p:sldId id="647" r:id="rId29"/>
    <p:sldId id="646" r:id="rId30"/>
    <p:sldId id="631" r:id="rId31"/>
    <p:sldId id="632" r:id="rId32"/>
    <p:sldId id="654" r:id="rId33"/>
    <p:sldId id="628" r:id="rId34"/>
    <p:sldId id="630" r:id="rId35"/>
    <p:sldId id="619" r:id="rId36"/>
    <p:sldId id="629" r:id="rId37"/>
    <p:sldId id="658" r:id="rId38"/>
    <p:sldId id="627" r:id="rId39"/>
    <p:sldId id="655" r:id="rId40"/>
    <p:sldId id="625" r:id="rId41"/>
  </p:sldIdLst>
  <p:sldSz cx="9144000" cy="6858000" type="screen4x3"/>
  <p:notesSz cx="6858000" cy="9144000"/>
  <p:defaultTextStyle>
    <a:defPPr>
      <a:defRPr lang="es-ES"/>
    </a:defPPr>
    <a:lvl1pPr algn="just" rtl="0" eaLnBrk="0" fontAlgn="base" hangingPunct="0">
      <a:lnSpc>
        <a:spcPct val="125000"/>
      </a:lnSpc>
      <a:spcBef>
        <a:spcPct val="10000"/>
      </a:spcBef>
      <a:spcAft>
        <a:spcPct val="10000"/>
      </a:spcAft>
      <a:buSzPct val="65000"/>
      <a:buChar char="n"/>
      <a:defRPr sz="1400" kern="1200">
        <a:solidFill>
          <a:schemeClr val="bg1"/>
        </a:solidFill>
        <a:latin typeface="Arial" charset="0"/>
        <a:ea typeface="MS Mincho" pitchFamily="49" charset="-128"/>
        <a:cs typeface="+mn-cs"/>
      </a:defRPr>
    </a:lvl1pPr>
    <a:lvl2pPr marL="457200" algn="just" rtl="0" eaLnBrk="0" fontAlgn="base" hangingPunct="0">
      <a:lnSpc>
        <a:spcPct val="125000"/>
      </a:lnSpc>
      <a:spcBef>
        <a:spcPct val="10000"/>
      </a:spcBef>
      <a:spcAft>
        <a:spcPct val="10000"/>
      </a:spcAft>
      <a:buSzPct val="65000"/>
      <a:buChar char="n"/>
      <a:defRPr sz="1400" kern="1200">
        <a:solidFill>
          <a:schemeClr val="bg1"/>
        </a:solidFill>
        <a:latin typeface="Arial" charset="0"/>
        <a:ea typeface="MS Mincho" pitchFamily="49" charset="-128"/>
        <a:cs typeface="+mn-cs"/>
      </a:defRPr>
    </a:lvl2pPr>
    <a:lvl3pPr marL="914400" algn="just" rtl="0" eaLnBrk="0" fontAlgn="base" hangingPunct="0">
      <a:lnSpc>
        <a:spcPct val="125000"/>
      </a:lnSpc>
      <a:spcBef>
        <a:spcPct val="10000"/>
      </a:spcBef>
      <a:spcAft>
        <a:spcPct val="10000"/>
      </a:spcAft>
      <a:buSzPct val="65000"/>
      <a:buChar char="n"/>
      <a:defRPr sz="1400" kern="1200">
        <a:solidFill>
          <a:schemeClr val="bg1"/>
        </a:solidFill>
        <a:latin typeface="Arial" charset="0"/>
        <a:ea typeface="MS Mincho" pitchFamily="49" charset="-128"/>
        <a:cs typeface="+mn-cs"/>
      </a:defRPr>
    </a:lvl3pPr>
    <a:lvl4pPr marL="1371600" algn="just" rtl="0" eaLnBrk="0" fontAlgn="base" hangingPunct="0">
      <a:lnSpc>
        <a:spcPct val="125000"/>
      </a:lnSpc>
      <a:spcBef>
        <a:spcPct val="10000"/>
      </a:spcBef>
      <a:spcAft>
        <a:spcPct val="10000"/>
      </a:spcAft>
      <a:buSzPct val="65000"/>
      <a:buChar char="n"/>
      <a:defRPr sz="1400" kern="1200">
        <a:solidFill>
          <a:schemeClr val="bg1"/>
        </a:solidFill>
        <a:latin typeface="Arial" charset="0"/>
        <a:ea typeface="MS Mincho" pitchFamily="49" charset="-128"/>
        <a:cs typeface="+mn-cs"/>
      </a:defRPr>
    </a:lvl4pPr>
    <a:lvl5pPr marL="1828800" algn="just" rtl="0" eaLnBrk="0" fontAlgn="base" hangingPunct="0">
      <a:lnSpc>
        <a:spcPct val="125000"/>
      </a:lnSpc>
      <a:spcBef>
        <a:spcPct val="10000"/>
      </a:spcBef>
      <a:spcAft>
        <a:spcPct val="10000"/>
      </a:spcAft>
      <a:buSzPct val="65000"/>
      <a:buChar char="n"/>
      <a:defRPr sz="1400" kern="1200">
        <a:solidFill>
          <a:schemeClr val="bg1"/>
        </a:solidFill>
        <a:latin typeface="Arial" charset="0"/>
        <a:ea typeface="MS Mincho" pitchFamily="49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Arial" charset="0"/>
        <a:ea typeface="MS Mincho" pitchFamily="49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Arial" charset="0"/>
        <a:ea typeface="MS Mincho" pitchFamily="49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Arial" charset="0"/>
        <a:ea typeface="MS Mincho" pitchFamily="49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Arial" charset="0"/>
        <a:ea typeface="MS Mincho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car.cabellos@upm.es" initials="o" lastIdx="1" clrIdx="0">
    <p:extLst>
      <p:ext uri="{19B8F6BF-5375-455C-9EA6-DF929625EA0E}">
        <p15:presenceInfo xmlns:p15="http://schemas.microsoft.com/office/powerpoint/2012/main" userId="oscar.cabellos@upm.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99FF"/>
    <a:srgbClr val="FFFF99"/>
    <a:srgbClr val="FFFFFF"/>
    <a:srgbClr val="FFCC00"/>
    <a:srgbClr val="0066FF"/>
    <a:srgbClr val="FF0000"/>
    <a:srgbClr val="F1A949"/>
    <a:srgbClr val="2D2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7336" autoAdjust="0"/>
  </p:normalViewPr>
  <p:slideViewPr>
    <p:cSldViewPr showGuides="1">
      <p:cViewPr varScale="1">
        <p:scale>
          <a:sx n="108" d="100"/>
          <a:sy n="108" d="100"/>
        </p:scale>
        <p:origin x="1224" y="102"/>
      </p:cViewPr>
      <p:guideLst>
        <p:guide orient="horz" pos="1389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420"/>
    </p:cViewPr>
  </p:sorterViewPr>
  <p:notesViewPr>
    <p:cSldViewPr showGuides="1">
      <p:cViewPr varScale="1">
        <p:scale>
          <a:sx n="84" d="100"/>
          <a:sy n="84" d="100"/>
        </p:scale>
        <p:origin x="94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6949D-120D-49EB-96E6-22CC0F9D9F22}" type="datetimeFigureOut">
              <a:rPr lang="es-ES" smtClean="0"/>
              <a:pPr/>
              <a:t>12/11/2024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3E184-1011-42CF-AC2F-DC4362D9B36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3718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C1018A9-E8EE-4994-B6E6-A01FB2A7C6D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702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4404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C549-6E31-C7AE-8379-769194E45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FE1C869-3249-673B-3B9B-5BEB9AD7B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97FC21E-8585-2A01-1917-E987B6C9A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8D7DF7-2284-BD82-9EF5-7ED9464676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032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6DB2A-4654-2BDD-8835-4C9A4775A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7A0913F-3449-B43B-9DD3-F7F3CB8DE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E1722A1-D171-AE74-E78B-829FDF3F8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18F0C3-5933-6EDF-5558-F8C2B20E95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877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790C8-339E-5844-A4B0-D7B022286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3958ED1-9938-7CF0-665D-32B673C6A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0F4A15B-ED10-1CF2-344C-63EB48DB4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FE9A11-AFC1-F81C-921C-3C597993E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462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CB7B9-6CA9-3F63-D90F-4803D9DFD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E5F4360-1C27-9DD0-DD79-D849A647C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535FA45-8CB5-2ABA-494F-CE5F5311E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F45B22-C31D-1EF7-042A-D06013731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756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10F92-CC02-692B-4B76-01BAF6DDA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ADA9FA3-241F-EB9B-A4AD-519078ECF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3A3EED8-207C-302E-E100-73F2AA55A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B7084C-8680-9CBF-0A63-1D7843226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884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6CE29-6736-D3A7-3D5C-3E54ABF8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AE7D86E-7310-AA78-2BEA-AD42E74AE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0ABF989-F49A-17C4-E059-E3CCE21BD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B69A48-CAB0-7612-BEF1-37F6E58C4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5085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33849-6B71-2B2A-1AB8-3F769C077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B2A9843-C973-6C5E-7D08-03CAEE9AC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3B9EF58-CBAA-410C-9056-8F3B158F4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7580A89-5C2A-AFC4-DF8F-9F44C8192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652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258B7-F043-A2C4-EEDF-6ADD95E7F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F63E8D9-03D5-DC78-E869-D10D51E6C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BFD4442-D751-DEF0-4517-387CFA669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A5121F-571D-4D65-E2AD-C70F04C82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586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FC300-FC01-9887-03E0-35D7358EE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C09EE58-346C-DFE5-A046-4516ECEBF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42B764-894F-20BF-39CE-6C3ED3CD3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CF36D1-0F3B-98F8-F499-4D41A2CF8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475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CD6D0-6E2A-0F0E-94A5-9EF56F70A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6F06896-837D-4580-1B3F-9C07E6E5F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9EB0CBE-2981-5E0D-CF76-76DC0E704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BE7E77-E377-6314-41CD-1A29887B57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5703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1BE1-842A-6A6F-E9EE-02508397B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549DC14-289C-312F-9DAF-FEFD78D83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E51396E-3757-E7CF-4021-802A39FEF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213ABD-C8A0-BF28-F643-D5A8F8A97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162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595EE-9DE8-7104-B92E-E38F6A806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5713BA3-078F-6765-0970-C93EA5793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90EA80C-2813-DB12-124F-83212B4A3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98E68B-A47A-8AB6-E34A-5D89F01F1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114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A8719-E004-20E8-FABA-004463B08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B255A66-8564-341E-AE6A-6D1591A9A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D8705E5-2D3F-55DB-56CC-88113F3C9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8802B6-652D-9653-56A1-62C713C36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164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73C21-3903-AB00-FAB4-8C23B3930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E7F447E-8D10-5ABE-CEAB-F889751CB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4A3ABA3-6016-D74C-27A5-7A0CA3D47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45D258-4DA7-A429-62AC-DA18A40CD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5998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D6466-D16F-8504-F7B9-DA4EA01C7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84F4C1C-6E0B-60D7-519F-EC387DA82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B6181E4-C239-D75D-47D8-DFAAD5E47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C5465E-2AF4-2695-AF95-BF92A5949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8078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52223-7722-5549-9850-A8E1E7D5E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220AB2-EFB0-18B6-33DD-C7680F270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C29088E-5609-525C-7CEC-E605E4129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E5B71E-518F-5B39-E3CD-E21DCDB6F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056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5BF55-2133-E988-5448-57125285F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388EAE9-0D9C-1E70-503C-12DF70A6A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D13612F-8A6A-BF75-CC36-A1A2DA7CF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E092CE-74D8-0AAE-445A-6B7980687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649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4776A-09D4-A504-89CE-57CD7C907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99090C7-D262-AF7D-7D36-9F3DF51937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65F06B1-CE2F-17EB-7CD8-290912808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5BD1DF-3772-FC16-147A-1F68D1894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584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67CD8-BDC1-5CE3-E589-578C021A9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DB265A4-4E02-4DE8-2895-63C9198B0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CEE228F-DF6B-8E6B-D97E-E337B62FF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C3DF29-C45D-705C-C905-B41F497F3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0899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6B977-9565-10D0-9D0A-CCD3251EF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015AE0F-9ADA-2224-FC28-C0183A5EA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F0D0E6B-7C1E-EE9D-8463-8825B472E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393EAD-7858-FCA9-C5AB-13FE2763F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970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A0FA4-6909-7025-899E-802546CB5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149B277-391B-1157-C8BA-7435E66865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F1E5BE6-2981-C35E-D579-9817038E7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49FD34-29E8-4D9E-D87B-535BF33A4E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1197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6509B-51BF-155F-032E-F78B7D270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9339DED-C5E0-DFA3-9563-4F3C6D4D5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014F40C-D330-2795-06AF-DBD338A54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8ACE9E-E139-6570-BD3A-C0E109B5E2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057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4B369-6D8C-DEFA-858C-74D78A35E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0CF8467-95DC-F34B-0896-FEF33C3F4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7D21FC4-F9AF-E615-2E89-53B91EE62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6D58A0-2B52-DD52-94D7-8C58E8B70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913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575E9-56F4-474E-026E-EA312EE7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1244326-71A7-6AB6-0943-C1EE6F92C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D6A0AFF-0DDE-845F-DAA6-DF153F448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A073C0-D604-917F-04F4-F17C787EA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844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D9ED7-54B2-BF5F-FEDD-0510701E9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63461ED-9260-B6A8-33BF-57029BECA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4D9CF3B-8EDC-32D6-D86E-B5A302088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C6BCD2-FCF0-620B-EBB6-244C60F739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6553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D9ED7-54B2-BF5F-FEDD-0510701E9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63461ED-9260-B6A8-33BF-57029BECA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4D9CF3B-8EDC-32D6-D86E-B5A302088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C6BCD2-FCF0-620B-EBB6-244C60F739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76622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E107-94F4-EB5A-0163-BCE3C0A9F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A116AE6-0B41-CD3F-92BE-9672D57DB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42DB64-EF16-1297-1904-DD8F0C979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FB889E-29A3-1809-45AA-40F6A4DD5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589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07703-8761-A437-9DEE-534F90FCD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13E60CE-2E73-A31E-BD41-8F7DE88C1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C34869D-D115-8F06-3506-9D639BEC1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9DCECD-A591-FFE9-5505-FDD2841D9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8811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22F27-7C74-7F80-219D-D7CA146A5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2B2D941-68EE-EECE-F5B0-A506472F5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6D71878-1BE7-B6F0-C057-674E92DCA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4AEDAA-2292-578B-B445-AE9B2898CC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429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05263-ABC0-6299-EA48-E332ACDF9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1BD2655-7709-8B0B-F9A3-CDEF33BC3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52B51E1-8B9E-4BB8-154B-979157503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3C8165-96E4-3198-F3A7-A02638CE1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564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DDFC8-4E3F-2D35-DD94-5F17793DD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1F234C8-7465-3951-4E92-A274E1D71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509EE5-BFF0-135B-6516-661DB8CDB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620FA3-EB94-DA6F-B2D7-0F43DDB29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127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3C5C0-4F35-C985-A2E5-72A83CBCA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F9C7A32-619F-6CFB-AA02-7F7A7AE70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D73066D-75EC-E01B-D341-ADEDD611C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2BA836-39A0-B24A-B838-6C08CF63A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1404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E2F34-B921-FA95-9C9E-E203D3A2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243BCED-9062-08C6-FB02-6912F81E8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92460DE-5E13-2D2B-9F32-287859167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C2F7FE-2A25-5135-AC98-DE6B1B6AC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676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F5EBA-3D37-3A00-838B-37B68B957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1BFA383-A97D-2924-F747-2E0D1E7F23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76D44AD-3429-4199-8EA3-42C1C05F9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C83F00-8EC7-E73D-ECD1-DB6369441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634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08F50-7D7A-154B-C8C5-B8109F53E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9DB613E-2E72-55CF-8C18-519E1D962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EDAB442-3735-CA0C-E1EA-17C502533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58CA64-6BEF-3E43-4122-1BE15F131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28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137F8-914E-A86D-0CC8-4B5A59A7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599043E-1207-EB23-1CC6-6FAED4676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90613B-7F8E-5C94-064B-5FBC22724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148B8E-D21F-95FC-5C3F-3FCBDB4D69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018A9-E8EE-4994-B6E6-A01FB2A7C6D6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9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24625"/>
            <a:ext cx="533400" cy="304800"/>
          </a:xfrm>
          <a:ln/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sp>
        <p:nvSpPr>
          <p:cNvPr id="5" name="5 Rectángulo"/>
          <p:cNvSpPr>
            <a:spLocks noChangeArrowheads="1"/>
          </p:cNvSpPr>
          <p:nvPr userDrawn="1"/>
        </p:nvSpPr>
        <p:spPr bwMode="auto">
          <a:xfrm>
            <a:off x="0" y="6524625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200" b="1" i="1" noProof="0" dirty="0">
                <a:solidFill>
                  <a:schemeClr val="tx1"/>
                </a:solidFill>
                <a:cs typeface="Times New Roman" pitchFamily="18" charset="0"/>
              </a:rPr>
              <a:t>IAEA TM on Nuclear Data Retrieval, Dissemination, and Data Portals – Nov 11-5, 2024. </a:t>
            </a:r>
            <a:r>
              <a:rPr lang="en-US" sz="1200" b="1" i="1" noProof="0" dirty="0">
                <a:solidFill>
                  <a:schemeClr val="tx1"/>
                </a:solidFill>
                <a:cs typeface="Times New Roman" pitchFamily="18" charset="0"/>
              </a:rPr>
              <a:t> O. Cabellos (UPM)</a:t>
            </a:r>
          </a:p>
        </p:txBody>
      </p:sp>
    </p:spTree>
    <p:extLst>
      <p:ext uri="{BB962C8B-B14F-4D97-AF65-F5344CB8AC3E}">
        <p14:creationId xmlns:p14="http://schemas.microsoft.com/office/powerpoint/2010/main" val="159772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24625"/>
            <a:ext cx="533400" cy="304800"/>
          </a:xfrm>
          <a:ln/>
        </p:spPr>
        <p:txBody>
          <a:bodyPr/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47AB2E-21EE-4A4D-BBC5-4E25934C89B2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2540364A-6040-68B8-BE6E-980125B36E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24625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sz="1200" b="1" i="1" noProof="0" dirty="0">
                <a:solidFill>
                  <a:schemeClr val="tx1"/>
                </a:solidFill>
                <a:cs typeface="Times New Roman" pitchFamily="18" charset="0"/>
              </a:rPr>
              <a:t>IAEA TM on Nuclear Data Retrieval, Dissemination, and Data Portals – Nov 11-5, 2024. </a:t>
            </a:r>
            <a:r>
              <a:rPr lang="en-US" sz="1200" b="1" i="1" noProof="0" dirty="0">
                <a:solidFill>
                  <a:schemeClr val="tx1"/>
                </a:solidFill>
                <a:cs typeface="Times New Roman" pitchFamily="18" charset="0"/>
              </a:rPr>
              <a:t> O. Cabellos (UPM)</a:t>
            </a:r>
          </a:p>
        </p:txBody>
      </p:sp>
    </p:spTree>
    <p:extLst>
      <p:ext uri="{BB962C8B-B14F-4D97-AF65-F5344CB8AC3E}">
        <p14:creationId xmlns:p14="http://schemas.microsoft.com/office/powerpoint/2010/main" val="1123750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32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C369124-A69B-4C0F-A931-0E372B67152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228600"/>
            <a:ext cx="601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Verdana" pitchFamily="34" charset="0"/>
        </a:defRPr>
      </a:lvl9pPr>
    </p:titleStyle>
    <p:bodyStyle>
      <a:lvl1pPr marL="227013" indent="-227013" algn="l" rtl="0" eaLnBrk="0" fontAlgn="base" hangingPunct="0">
        <a:lnSpc>
          <a:spcPct val="125000"/>
        </a:lnSpc>
        <a:spcBef>
          <a:spcPct val="10000"/>
        </a:spcBef>
        <a:spcAft>
          <a:spcPct val="10000"/>
        </a:spcAft>
        <a:buSzPct val="65000"/>
        <a:buBlip>
          <a:blip r:embed="rId5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5000"/>
        </a:lnSpc>
        <a:spcBef>
          <a:spcPct val="10000"/>
        </a:spcBef>
        <a:spcAft>
          <a:spcPct val="10000"/>
        </a:spcAft>
        <a:buSzPct val="65000"/>
        <a:buBlip>
          <a:blip r:embed="rId6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125000"/>
        </a:lnSpc>
        <a:spcBef>
          <a:spcPct val="10000"/>
        </a:spcBef>
        <a:spcAft>
          <a:spcPct val="10000"/>
        </a:spcAft>
        <a:buSzPct val="65000"/>
        <a:buBlip>
          <a:blip r:embed="rId7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125000"/>
        </a:lnSpc>
        <a:spcBef>
          <a:spcPct val="10000"/>
        </a:spcBef>
        <a:spcAft>
          <a:spcPct val="10000"/>
        </a:spcAft>
        <a:buSzPct val="65000"/>
        <a:buBlip>
          <a:blip r:embed="rId8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125000"/>
        </a:lnSpc>
        <a:spcBef>
          <a:spcPct val="10000"/>
        </a:spcBef>
        <a:spcAft>
          <a:spcPct val="10000"/>
        </a:spcAft>
        <a:buSzPct val="65000"/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125000"/>
        </a:lnSpc>
        <a:spcBef>
          <a:spcPct val="10000"/>
        </a:spcBef>
        <a:spcAft>
          <a:spcPct val="10000"/>
        </a:spcAft>
        <a:buSzPct val="65000"/>
        <a:buChar char="•"/>
        <a:defRPr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125000"/>
        </a:lnSpc>
        <a:spcBef>
          <a:spcPct val="10000"/>
        </a:spcBef>
        <a:spcAft>
          <a:spcPct val="10000"/>
        </a:spcAft>
        <a:buSzPct val="65000"/>
        <a:buChar char="•"/>
        <a:defRPr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125000"/>
        </a:lnSpc>
        <a:spcBef>
          <a:spcPct val="10000"/>
        </a:spcBef>
        <a:spcAft>
          <a:spcPct val="10000"/>
        </a:spcAft>
        <a:buSzPct val="65000"/>
        <a:buChar char="•"/>
        <a:defRPr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125000"/>
        </a:lnSpc>
        <a:spcBef>
          <a:spcPct val="10000"/>
        </a:spcBef>
        <a:spcAft>
          <a:spcPct val="10000"/>
        </a:spcAft>
        <a:buSzPct val="65000"/>
        <a:buChar char="•"/>
        <a:defRPr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.cabellos@upm.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ds.iaea.org/exfor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oecd-nea.org/jani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ds.iaea.org/exfor/endf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-nea.org/janis/webstart/Janis_all_jars.zi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nds.iaea.org/publications/indc/indc-spn-0004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ds.iaea.org/index-meeting-crp/CM_Data_Processing_2015/codes/acelst.fo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-nds.iaea.org/wimsd/download/XnWlup.zip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-nds.iaea.org/exfor/" TargetMode="Externa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onleon96/EXFOR-ProtonReactions-Analysi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www.oecd-nea.org/dbdata/jeff/jeff33/Maps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upm.es/s/E4KBmhbtrI5yWQI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hyperlink" Target="https://drive.upm.es/s/mzGbRoZt5CBw20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great-pioneer.eu/" TargetMode="External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oshihikokawano/DeCE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-nds.iaea.org/public/download-endf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ecd-nea.org/dbdat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-nea.org/dbdata/jeff/jeff33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-nds.iaea.org/exfor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jcprg.org/exfo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www-nds.iaea.org/exfor/" TargetMode="External"/><Relationship Id="rId4" Type="http://schemas.openxmlformats.org/officeDocument/2006/relationships/hyperlink" Target="https://www.oecd-nea/jani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8983" y="4653136"/>
            <a:ext cx="7776864" cy="172819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u="sng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2"/>
                </a:solidFill>
              </a:rPr>
              <a:t>Oscar Cabellos (UPM)</a:t>
            </a: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accent2"/>
                </a:solidFill>
                <a:cs typeface="Times New Roman" pitchFamily="18" charset="0"/>
              </a:rPr>
              <a:t>Professor Chair in Nuclear Engineering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accent2"/>
                </a:solidFill>
                <a:cs typeface="Times New Roman" pitchFamily="18" charset="0"/>
              </a:rPr>
              <a:t>Universidad Politécnica de Madrid (UPM), Madrid, Spain</a:t>
            </a:r>
            <a:endParaRPr lang="en-US" sz="1600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accent2"/>
                </a:solidFill>
              </a:rPr>
              <a:t>E-mail: </a:t>
            </a:r>
            <a:r>
              <a:rPr lang="en-US" sz="1600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oscar.cabellos@upm.es</a:t>
            </a:r>
            <a:endParaRPr lang="en-US" sz="1600" u="sng" dirty="0">
              <a:solidFill>
                <a:srgbClr val="0000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1</a:t>
            </a:fld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107727" y="1412776"/>
            <a:ext cx="8928546" cy="2075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3200" b="1" dirty="0">
                <a:solidFill>
                  <a:schemeClr val="accent2"/>
                </a:solidFill>
              </a:rPr>
              <a:t>Some User' Feedbacks </a:t>
            </a:r>
          </a:p>
          <a:p>
            <a:pPr algn="ctr">
              <a:buNone/>
            </a:pPr>
            <a:r>
              <a:rPr lang="en-GB" sz="3200" b="1" dirty="0">
                <a:solidFill>
                  <a:schemeClr val="accent2"/>
                </a:solidFill>
              </a:rPr>
              <a:t>and </a:t>
            </a:r>
          </a:p>
          <a:p>
            <a:pPr algn="ctr">
              <a:buNone/>
            </a:pPr>
            <a:r>
              <a:rPr lang="en-GB" sz="3200" b="1" dirty="0">
                <a:solidFill>
                  <a:schemeClr val="accent2"/>
                </a:solidFill>
              </a:rPr>
              <a:t>Potential new Demands 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DAD55-802A-D5B5-B1BF-2C2503D4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565D013C-21E1-B287-BDCC-A545B941F6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10</a:t>
            </a:fld>
            <a:endParaRPr lang="es-E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A9DE5-CC5E-2A78-7C2E-C3C0833FEDD8}"/>
              </a:ext>
            </a:extLst>
          </p:cNvPr>
          <p:cNvSpPr txBox="1"/>
          <p:nvPr/>
        </p:nvSpPr>
        <p:spPr>
          <a:xfrm>
            <a:off x="404414" y="5786425"/>
            <a:ext cx="8560074" cy="60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tabLst>
                <a:tab pos="627063" algn="l"/>
              </a:tabLst>
            </a:pPr>
            <a:r>
              <a:rPr lang="en-GB" sz="14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USERs may need additional statistical information EXFOR vs ENDF (errors, </a:t>
            </a:r>
            <a:r>
              <a:rPr lang="en-GB" sz="1400" b="1" i="0" dirty="0">
                <a:solidFill>
                  <a:srgbClr val="008000"/>
                </a:solidFill>
                <a:latin typeface="Symbol" panose="05050102010706020507" pitchFamily="18" charset="2"/>
              </a:rPr>
              <a:t>c</a:t>
            </a:r>
            <a:r>
              <a:rPr lang="en-GB" sz="14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2, etc…) during the visualization of this plot. </a:t>
            </a:r>
            <a:r>
              <a:rPr lang="en-GB" sz="1400" b="1" i="0" u="sng" dirty="0">
                <a:solidFill>
                  <a:srgbClr val="008000"/>
                </a:solidFill>
                <a:latin typeface="Gill Sans MT" panose="020B0502020104020203" pitchFamily="34" charset="0"/>
              </a:rPr>
              <a:t>Can we provide such statistical information on-the-fly?</a:t>
            </a:r>
            <a:endParaRPr lang="en-GB" b="1" u="sng" dirty="0">
              <a:solidFill>
                <a:srgbClr val="008000"/>
              </a:solidFill>
            </a:endParaRP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D04B4175-EEB9-D805-5A28-6EDBE4249170}"/>
              </a:ext>
            </a:extLst>
          </p:cNvPr>
          <p:cNvSpPr txBox="1"/>
          <p:nvPr/>
        </p:nvSpPr>
        <p:spPr>
          <a:xfrm>
            <a:off x="1763688" y="8092"/>
            <a:ext cx="737094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1. Databases: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-&gt; Searching specific data?”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F306D-C8C9-020D-0258-78E919442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08" y="1719490"/>
            <a:ext cx="5441736" cy="3558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BD1B72-66C7-C773-2B98-70FFB1EEC057}"/>
              </a:ext>
            </a:extLst>
          </p:cNvPr>
          <p:cNvSpPr txBox="1"/>
          <p:nvPr/>
        </p:nvSpPr>
        <p:spPr>
          <a:xfrm>
            <a:off x="1029260" y="1297852"/>
            <a:ext cx="4824784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Figure 1</a:t>
            </a:r>
            <a:r>
              <a:rPr lang="en-GB" dirty="0"/>
              <a:t>. Eta (</a:t>
            </a:r>
            <a:r>
              <a:rPr lang="en-GB" dirty="0">
                <a:latin typeface="Symbol" panose="05050102010706020507" pitchFamily="18" charset="2"/>
              </a:rPr>
              <a:t></a:t>
            </a:r>
            <a:r>
              <a:rPr lang="en-GB" dirty="0"/>
              <a:t>) for </a:t>
            </a:r>
            <a:r>
              <a:rPr lang="en-GB" baseline="30000" dirty="0"/>
              <a:t>235</a:t>
            </a:r>
            <a:r>
              <a:rPr lang="en-GB" dirty="0"/>
              <a:t>U for thermal neutron energy.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A24740-C8D7-EFE5-5EFB-BC8933CF3845}"/>
              </a:ext>
            </a:extLst>
          </p:cNvPr>
          <p:cNvSpPr txBox="1"/>
          <p:nvPr/>
        </p:nvSpPr>
        <p:spPr>
          <a:xfrm>
            <a:off x="5652120" y="1844824"/>
            <a:ext cx="3384376" cy="181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EXFOR data are obtained using EXFOR retrieval tool for the reaction code: “92-U-235(N,ABS),,ETA.”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PENDF data with:</a:t>
            </a:r>
          </a:p>
          <a:p>
            <a:pPr marL="742950" lvl="1" indent="-285750">
              <a:buSzPct val="100000"/>
              <a:buFont typeface="Courier New" panose="02070309020205020404" pitchFamily="49" charset="0"/>
              <a:buChar char="o"/>
            </a:pPr>
            <a:r>
              <a:rPr lang="en-GB" dirty="0"/>
              <a:t>PREPRO (see Sublet’s talk)</a:t>
            </a:r>
          </a:p>
          <a:p>
            <a:pPr marL="742950" lvl="1" indent="-285750">
              <a:buSzPct val="100000"/>
              <a:buFont typeface="Courier New" panose="02070309020205020404" pitchFamily="49" charset="0"/>
              <a:buChar char="o"/>
            </a:pPr>
            <a:r>
              <a:rPr lang="en-GB" dirty="0"/>
              <a:t>JANIS (compute function)</a:t>
            </a:r>
          </a:p>
        </p:txBody>
      </p:sp>
    </p:spTree>
    <p:extLst>
      <p:ext uri="{BB962C8B-B14F-4D97-AF65-F5344CB8AC3E}">
        <p14:creationId xmlns:p14="http://schemas.microsoft.com/office/powerpoint/2010/main" val="126254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F0D33-1D08-C71B-6F13-72808574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2A144CD3-64F1-5711-4D51-FBFF940782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11</a:t>
            </a:fld>
            <a:endParaRPr lang="es-E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F02314-D0E1-8214-9B85-F236D664F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36657"/>
              </p:ext>
            </p:extLst>
          </p:nvPr>
        </p:nvGraphicFramePr>
        <p:xfrm>
          <a:off x="251520" y="1196752"/>
          <a:ext cx="8712968" cy="4844225"/>
        </p:xfrm>
        <a:graphic>
          <a:graphicData uri="http://schemas.openxmlformats.org/drawingml/2006/table">
            <a:tbl>
              <a:tblPr firstRow="1" firstCol="1" bandRow="1"/>
              <a:tblGrid>
                <a:gridCol w="4411308">
                  <a:extLst>
                    <a:ext uri="{9D8B030D-6E8A-4147-A177-3AD203B41FA5}">
                      <a16:colId xmlns:a16="http://schemas.microsoft.com/office/drawing/2014/main" val="1853329499"/>
                    </a:ext>
                  </a:extLst>
                </a:gridCol>
                <a:gridCol w="4301660">
                  <a:extLst>
                    <a:ext uri="{9D8B030D-6E8A-4147-A177-3AD203B41FA5}">
                      <a16:colId xmlns:a16="http://schemas.microsoft.com/office/drawing/2014/main" val="330519953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Q/A: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Search and download: EXFOR “ENTRY-10377” for Al-27 from using 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https://www-nds.iaea.org/exfor/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 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https://www.oecd-nea.org/janis</a:t>
                      </a:r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1400" dirty="0">
                        <a:solidFill>
                          <a:srgbClr val="0000FF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400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215006"/>
                  </a:ext>
                </a:extLst>
              </a:tr>
              <a:tr h="2873886"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600" b="1" i="1" dirty="0">
                        <a:solidFill>
                          <a:schemeClr val="bg1"/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Q/A: 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How many experimental point contains this entry using IAEA/EXFOR retrieval system</a:t>
                      </a:r>
                      <a:r>
                        <a:rPr lang="en-US" sz="1600" b="0" i="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600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3701</a:t>
                      </a:r>
                      <a:endParaRPr lang="en-US" sz="1400" b="0" i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i="1" dirty="0">
                        <a:solidFill>
                          <a:schemeClr val="bg1"/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00" b="1" i="1" dirty="0">
                        <a:solidFill>
                          <a:schemeClr val="bg1"/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Q/A: 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Are you able to download </a:t>
                      </a:r>
                      <a:r>
                        <a:rPr lang="es-ES" sz="1600" b="1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X4 file </a:t>
                      </a:r>
                      <a:r>
                        <a:rPr lang="es-ES" sz="1600" b="0" i="0" dirty="0" err="1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using</a:t>
                      </a:r>
                      <a:r>
                        <a:rPr lang="es-ES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 EXFOR </a:t>
                      </a:r>
                      <a:r>
                        <a:rPr lang="es-ES" sz="1600" b="0" i="0" dirty="0" err="1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retrieval</a:t>
                      </a:r>
                      <a:r>
                        <a:rPr lang="es-ES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s-ES" sz="1600" b="0" i="0" dirty="0" err="1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system</a:t>
                      </a:r>
                      <a:r>
                        <a:rPr lang="es-ES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 ? </a:t>
                      </a:r>
                      <a:r>
                        <a:rPr lang="es-ES" sz="1600" b="1" i="0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YES</a:t>
                      </a:r>
                      <a:endParaRPr lang="en-GB" sz="1600" b="1" i="0" u="none" kern="1200" dirty="0">
                        <a:solidFill>
                          <a:srgbClr val="FF0000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600" b="1" i="1" dirty="0">
                        <a:solidFill>
                          <a:schemeClr val="bg1"/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Q/A: 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How many experimental point contains this entry using JANIS Tool</a:t>
                      </a:r>
                      <a:r>
                        <a:rPr lang="en-US" sz="1600" b="0" i="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6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3701</a:t>
                      </a: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1" i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1" i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1" i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1" i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1" i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Q/A: 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Are you able to download </a:t>
                      </a:r>
                      <a:r>
                        <a:rPr lang="es-ES" sz="1600" b="1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X4 file </a:t>
                      </a:r>
                      <a:r>
                        <a:rPr lang="es-ES" sz="1600" b="0" i="0" dirty="0" err="1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using</a:t>
                      </a:r>
                      <a:r>
                        <a:rPr lang="es-ES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 JANIS? </a:t>
                      </a:r>
                      <a:r>
                        <a:rPr lang="es-ES" sz="1600" b="1" i="0" dirty="0">
                          <a:solidFill>
                            <a:srgbClr val="FF0000"/>
                          </a:solidFill>
                          <a:latin typeface="Gill Sans MT" panose="020B0502020104020203" pitchFamily="34" charset="0"/>
                        </a:rPr>
                        <a:t>NO</a:t>
                      </a:r>
                      <a:endParaRPr lang="en-GB" sz="1600" b="1" i="0" u="none" kern="1200" dirty="0">
                        <a:solidFill>
                          <a:srgbClr val="FF0000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812944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19607EC-5D3E-270C-234D-3B8985A4EA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9024"/>
          <a:stretch/>
        </p:blipFill>
        <p:spPr>
          <a:xfrm>
            <a:off x="391818" y="2320409"/>
            <a:ext cx="3356417" cy="2988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B609A-0FB1-775A-40EF-B64C003F4E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466" b="50716"/>
          <a:stretch/>
        </p:blipFill>
        <p:spPr>
          <a:xfrm>
            <a:off x="4860280" y="2556049"/>
            <a:ext cx="3888432" cy="27722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2A20B03-66EC-5F23-2187-6A0304EB09ED}"/>
              </a:ext>
            </a:extLst>
          </p:cNvPr>
          <p:cNvSpPr/>
          <p:nvPr/>
        </p:nvSpPr>
        <p:spPr bwMode="auto">
          <a:xfrm>
            <a:off x="899592" y="4293096"/>
            <a:ext cx="792088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7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293321-7C5E-C393-E1E2-562B0DA6E159}"/>
              </a:ext>
            </a:extLst>
          </p:cNvPr>
          <p:cNvSpPr/>
          <p:nvPr/>
        </p:nvSpPr>
        <p:spPr bwMode="auto">
          <a:xfrm>
            <a:off x="4644504" y="3869659"/>
            <a:ext cx="792088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7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ED08E3-7801-F493-1872-91A688A5D29D}"/>
              </a:ext>
            </a:extLst>
          </p:cNvPr>
          <p:cNvSpPr txBox="1"/>
          <p:nvPr/>
        </p:nvSpPr>
        <p:spPr>
          <a:xfrm>
            <a:off x="107503" y="6109265"/>
            <a:ext cx="8712968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 USERs may (or may not) find different sources of dat</a:t>
            </a:r>
            <a:r>
              <a:rPr lang="en-GB" b="1" dirty="0">
                <a:solidFill>
                  <a:srgbClr val="008000"/>
                </a:solidFill>
                <a:latin typeface="Gill Sans MT" panose="020B0502020104020203" pitchFamily="34" charset="0"/>
              </a:rPr>
              <a:t>a in different retrieval systems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39051783-2EC5-4460-6D6C-FA02FB8B4DB6}"/>
              </a:ext>
            </a:extLst>
          </p:cNvPr>
          <p:cNvSpPr txBox="1"/>
          <p:nvPr/>
        </p:nvSpPr>
        <p:spPr>
          <a:xfrm>
            <a:off x="1763688" y="8092"/>
            <a:ext cx="737094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1. Databases: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-&gt; Searching EXFOR raw data?”</a:t>
            </a:r>
          </a:p>
        </p:txBody>
      </p:sp>
    </p:spTree>
    <p:extLst>
      <p:ext uri="{BB962C8B-B14F-4D97-AF65-F5344CB8AC3E}">
        <p14:creationId xmlns:p14="http://schemas.microsoft.com/office/powerpoint/2010/main" val="4012687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8E04C-DB10-BD94-563E-024026D70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097944D-EFA0-C44C-D7CD-E7AFDF576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488921"/>
              </p:ext>
            </p:extLst>
          </p:nvPr>
        </p:nvGraphicFramePr>
        <p:xfrm>
          <a:off x="89756" y="1165415"/>
          <a:ext cx="8964488" cy="4520883"/>
        </p:xfrm>
        <a:graphic>
          <a:graphicData uri="http://schemas.openxmlformats.org/drawingml/2006/table">
            <a:tbl>
              <a:tblPr firstRow="1" firstCol="1" bandRow="1"/>
              <a:tblGrid>
                <a:gridCol w="8964488">
                  <a:extLst>
                    <a:ext uri="{9D8B030D-6E8A-4147-A177-3AD203B41FA5}">
                      <a16:colId xmlns:a16="http://schemas.microsoft.com/office/drawing/2014/main" val="18533294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Q/A: 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Explore the different formats of the evaluated. Download libraries in different formats with: </a:t>
                      </a:r>
                      <a:r>
                        <a:rPr lang="en-GB" sz="1400" b="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https://www-nds.iaea.org/exfor/endf.htm</a:t>
                      </a:r>
                      <a:r>
                        <a:rPr lang="en-GB" sz="1400" b="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.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many formats do you find?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300" b="0" dirty="0">
                        <a:solidFill>
                          <a:srgbClr val="0000FF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215006"/>
                  </a:ext>
                </a:extLst>
              </a:tr>
              <a:tr h="2873886"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8129444"/>
                  </a:ext>
                </a:extLst>
              </a:tr>
            </a:tbl>
          </a:graphicData>
        </a:graphic>
      </p:graphicFrame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3E77AD75-2377-FA9A-8BC1-E390CC1148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AC2B97E-CC8A-4CA0-ACC3-213433A69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26" r="44853" b="7715"/>
          <a:stretch/>
        </p:blipFill>
        <p:spPr bwMode="auto">
          <a:xfrm>
            <a:off x="179512" y="1916832"/>
            <a:ext cx="4839970" cy="3562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EE9A14-A480-ADF5-C3F0-B1DDAB671719}"/>
              </a:ext>
            </a:extLst>
          </p:cNvPr>
          <p:cNvSpPr txBox="1"/>
          <p:nvPr/>
        </p:nvSpPr>
        <p:spPr>
          <a:xfrm>
            <a:off x="5085574" y="1921535"/>
            <a:ext cx="3791726" cy="303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Downloaded formats….</a:t>
            </a:r>
            <a:endParaRPr lang="en-GB" sz="18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0" indent="-177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 is </a:t>
            </a:r>
            <a:r>
              <a:rPr lang="en-GB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ENDF-6</a:t>
            </a:r>
            <a:r>
              <a:rPr lang="en-GB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format - original</a:t>
            </a:r>
          </a:p>
          <a:p>
            <a:pPr marL="177800" lvl="0" indent="-177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GNDS</a:t>
            </a:r>
            <a:r>
              <a:rPr lang="en-GB" sz="18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format</a:t>
            </a:r>
          </a:p>
          <a:p>
            <a:pPr marL="177800" lvl="0" indent="-177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PENDF</a:t>
            </a:r>
            <a:r>
              <a:rPr lang="en-GB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pointwise at 293.16K</a:t>
            </a:r>
          </a:p>
          <a:p>
            <a:pPr marL="177800" lvl="0" indent="-177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</a:t>
            </a:r>
            <a:r>
              <a:rPr lang="en-GB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output of INTER code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177800" lvl="0" indent="-177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JSON format</a:t>
            </a:r>
          </a:p>
          <a:p>
            <a:pPr marL="177800" lvl="0" indent="-177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Plot </a:t>
            </a:r>
          </a:p>
          <a:p>
            <a:pPr marL="177800" lvl="0" indent="-177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Tabulated – 293K</a:t>
            </a:r>
          </a:p>
          <a:p>
            <a:pPr marL="177800" lvl="0" indent="-177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18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283DDAD-56FB-FF9D-DC09-26AE1AF47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30" r="24201" b="67946"/>
          <a:stretch/>
        </p:blipFill>
        <p:spPr bwMode="auto">
          <a:xfrm>
            <a:off x="3403495" y="5377024"/>
            <a:ext cx="5617210" cy="1008380"/>
          </a:xfrm>
          <a:prstGeom prst="rect">
            <a:avLst/>
          </a:prstGeom>
          <a:ln w="1905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9B605FE-3065-C9A3-80D3-8360FCE8595A}"/>
              </a:ext>
            </a:extLst>
          </p:cNvPr>
          <p:cNvSpPr/>
          <p:nvPr/>
        </p:nvSpPr>
        <p:spPr bwMode="auto">
          <a:xfrm>
            <a:off x="3167269" y="4552097"/>
            <a:ext cx="681689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6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CC8F-4615-5872-8532-A1C0838B16EB}"/>
              </a:ext>
            </a:extLst>
          </p:cNvPr>
          <p:cNvSpPr txBox="1"/>
          <p:nvPr/>
        </p:nvSpPr>
        <p:spPr>
          <a:xfrm>
            <a:off x="98625" y="5687882"/>
            <a:ext cx="31683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4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USERs may find different sources of dat</a:t>
            </a:r>
            <a:r>
              <a:rPr lang="en-GB" b="1" dirty="0">
                <a:solidFill>
                  <a:srgbClr val="008000"/>
                </a:solidFill>
                <a:latin typeface="Gill Sans MT" panose="020B0502020104020203" pitchFamily="34" charset="0"/>
              </a:rPr>
              <a:t>a (formats) in different retrieval systems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6BB798D7-4BFA-E8D8-F6D0-7477A07A7A28}"/>
              </a:ext>
            </a:extLst>
          </p:cNvPr>
          <p:cNvSpPr txBox="1"/>
          <p:nvPr/>
        </p:nvSpPr>
        <p:spPr>
          <a:xfrm>
            <a:off x="1763688" y="8092"/>
            <a:ext cx="737094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1. Databases: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-&gt; Searching data in different formats?”</a:t>
            </a:r>
          </a:p>
        </p:txBody>
      </p:sp>
    </p:spTree>
    <p:extLst>
      <p:ext uri="{BB962C8B-B14F-4D97-AF65-F5344CB8AC3E}">
        <p14:creationId xmlns:p14="http://schemas.microsoft.com/office/powerpoint/2010/main" val="1884533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3CBF9-28E3-0F00-279B-DDAE3E666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3285FE12-4400-1609-8358-DDEC41378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13</a:t>
            </a:fld>
            <a:endParaRPr lang="es-E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F5DAEF-D179-AB79-37DD-94787F7FB5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74" y="1700808"/>
            <a:ext cx="4397469" cy="5138437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F783F-2E4E-B019-DCF5-DA73B374176E}"/>
              </a:ext>
            </a:extLst>
          </p:cNvPr>
          <p:cNvSpPr txBox="1"/>
          <p:nvPr/>
        </p:nvSpPr>
        <p:spPr>
          <a:xfrm>
            <a:off x="35513" y="1070492"/>
            <a:ext cx="4406330" cy="670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1600" b="1" dirty="0">
                <a:latin typeface="Gill Sans MT" panose="020B0502020104020203" pitchFamily="34" charset="0"/>
              </a:rPr>
              <a:t>This is just an example...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Gill Sans MT" panose="020B0502020104020203" pitchFamily="34" charset="0"/>
              </a:rPr>
              <a:t>Fig 2</a:t>
            </a:r>
            <a:r>
              <a:rPr lang="en-GB" sz="1600" dirty="0">
                <a:latin typeface="Gill Sans MT" panose="020B0502020104020203" pitchFamily="34" charset="0"/>
              </a:rPr>
              <a:t>. </a:t>
            </a:r>
            <a:r>
              <a:rPr lang="en-GB" sz="1600" i="1" dirty="0">
                <a:latin typeface="Gill Sans MT" panose="020B0502020104020203" pitchFamily="34" charset="0"/>
              </a:rPr>
              <a:t>Databases and input/output info flow in JANIS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27F620-2088-F0F8-63C1-BDAFE55C387E}"/>
              </a:ext>
            </a:extLst>
          </p:cNvPr>
          <p:cNvSpPr txBox="1"/>
          <p:nvPr/>
        </p:nvSpPr>
        <p:spPr>
          <a:xfrm>
            <a:off x="4580879" y="1198967"/>
            <a:ext cx="4518747" cy="4988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Gill Sans MT" panose="020B0502020104020203" pitchFamily="34" charset="0"/>
              </a:rPr>
              <a:t>PENDF - Processing data </a:t>
            </a:r>
          </a:p>
          <a:p>
            <a:pPr marL="177800" indent="-177800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latin typeface="Gill Sans MT" panose="020B0502020104020203" pitchFamily="34" charset="0"/>
              </a:rPr>
              <a:t>Official version of processing code (NJOY99.??, NJOY2016.??, PREPRO-20??,…)</a:t>
            </a:r>
          </a:p>
          <a:p>
            <a:pPr marL="177800" indent="-177800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latin typeface="Gill Sans MT" panose="020B0502020104020203" pitchFamily="34" charset="0"/>
              </a:rPr>
              <a:t>Temp. Broadening : 293.6K?, 300K?</a:t>
            </a:r>
          </a:p>
          <a:p>
            <a:pPr algn="l">
              <a:spcBef>
                <a:spcPts val="600"/>
              </a:spcBef>
              <a:spcAft>
                <a:spcPts val="0"/>
              </a:spcAft>
              <a:buNone/>
            </a:pPr>
            <a:endParaRPr lang="en-GB" sz="1600" b="1" dirty="0">
              <a:latin typeface="Gill Sans MT" panose="020B0502020104020203" pitchFamily="34" charset="0"/>
            </a:endParaRPr>
          </a:p>
          <a:p>
            <a:pPr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b="1" dirty="0">
                <a:latin typeface="Gill Sans MT" panose="020B0502020104020203" pitchFamily="34" charset="0"/>
              </a:rPr>
              <a:t>EXFOR Database</a:t>
            </a:r>
          </a:p>
          <a:p>
            <a:pPr marL="177800" indent="-177800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latin typeface="Gill Sans MT" panose="020B0502020104020203" pitchFamily="34" charset="0"/>
              </a:rPr>
              <a:t>When do they update new entries?</a:t>
            </a:r>
          </a:p>
          <a:p>
            <a:pPr marL="630238" lvl="2" indent="-173038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>
                <a:latin typeface="Gill Sans MT" panose="020B0502020104020203" pitchFamily="34" charset="0"/>
              </a:rPr>
              <a:t>Loading finalized TRANS file one-by-one (IAEA/NDS, </a:t>
            </a:r>
            <a:r>
              <a:rPr lang="en-GB" dirty="0"/>
              <a:t>NNDC, JCPRG) </a:t>
            </a:r>
            <a:endParaRPr lang="en-GB" dirty="0">
              <a:latin typeface="Gill Sans MT" panose="020B0502020104020203" pitchFamily="34" charset="0"/>
            </a:endParaRPr>
          </a:p>
          <a:p>
            <a:pPr marL="630238" lvl="2" indent="-173038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>
                <a:latin typeface="Gill Sans MT" panose="020B0502020104020203" pitchFamily="34" charset="0"/>
              </a:rPr>
              <a:t>Relying on “EXFOR Master File” (NEA/DB-JANIS)</a:t>
            </a:r>
          </a:p>
          <a:p>
            <a:pPr marL="635000" lvl="2" indent="-177800" algn="l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dirty="0">
              <a:latin typeface="Gill Sans MT" panose="020B0502020104020203" pitchFamily="34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Gill Sans MT" panose="020B0502020104020203" pitchFamily="34" charset="0"/>
              </a:rPr>
              <a:t>ENDF Database</a:t>
            </a:r>
          </a:p>
          <a:p>
            <a:pPr marL="177800" indent="-177800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latin typeface="Gill Sans MT" panose="020B0502020104020203" pitchFamily="34" charset="0"/>
              </a:rPr>
              <a:t>When do they update major libraries? </a:t>
            </a:r>
          </a:p>
          <a:p>
            <a:pPr marL="630238" lvl="2" indent="-173038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dirty="0">
                <a:latin typeface="Gill Sans MT" panose="020B0502020104020203" pitchFamily="34" charset="0"/>
              </a:rPr>
              <a:t>See latest cases: JENDL-5 (2021) , TENDL(2023), and ENDF/B-VIII.1(2024)</a:t>
            </a:r>
          </a:p>
          <a:p>
            <a:pPr marL="177800" indent="-177800" algn="l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latin typeface="Gill Sans MT" panose="020B0502020104020203" pitchFamily="34" charset="0"/>
              </a:rPr>
              <a:t>… and beta-libraries? it relies on users?!</a:t>
            </a: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199BD4AF-4685-11C3-B629-19EC04E8D28E}"/>
              </a:ext>
            </a:extLst>
          </p:cNvPr>
          <p:cNvSpPr txBox="1"/>
          <p:nvPr/>
        </p:nvSpPr>
        <p:spPr>
          <a:xfrm>
            <a:off x="1475656" y="8092"/>
            <a:ext cx="7658975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Q&amp;A – “Official” </a:t>
            </a:r>
            <a:r>
              <a:rPr lang="en-GB" sz="2800" b="1" dirty="0">
                <a:solidFill>
                  <a:schemeClr val="tx1"/>
                </a:solidFill>
                <a:latin typeface="+mn-lt"/>
              </a:rPr>
              <a:t>Databases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… should they give some “Disclaimers”</a:t>
            </a:r>
            <a:r>
              <a:rPr lang="en-GB" sz="2800" b="1" dirty="0">
                <a:solidFill>
                  <a:schemeClr val="tx1"/>
                </a:solidFill>
                <a:latin typeface="+mn-lt"/>
              </a:rPr>
              <a:t>?</a:t>
            </a:r>
            <a:endParaRPr lang="en-GB" sz="2800" b="1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8353F4-70BB-13E8-BAD6-F083D98F2503}"/>
              </a:ext>
            </a:extLst>
          </p:cNvPr>
          <p:cNvSpPr/>
          <p:nvPr/>
        </p:nvSpPr>
        <p:spPr bwMode="auto">
          <a:xfrm>
            <a:off x="3347864" y="2708920"/>
            <a:ext cx="1008112" cy="792088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4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08EF14-F764-A409-DC67-A82D4139BA86}"/>
              </a:ext>
            </a:extLst>
          </p:cNvPr>
          <p:cNvSpPr txBox="1"/>
          <p:nvPr/>
        </p:nvSpPr>
        <p:spPr>
          <a:xfrm>
            <a:off x="4499992" y="6093296"/>
            <a:ext cx="4644008" cy="337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latin typeface="Gill Sans MT" panose="020B0502020104020203" pitchFamily="34" charset="0"/>
              </a:rPr>
              <a:t>… Do they say any DISCLAIMER if there are errors?</a:t>
            </a:r>
          </a:p>
        </p:txBody>
      </p:sp>
    </p:spTree>
    <p:extLst>
      <p:ext uri="{BB962C8B-B14F-4D97-AF65-F5344CB8AC3E}">
        <p14:creationId xmlns:p14="http://schemas.microsoft.com/office/powerpoint/2010/main" val="303019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7E1C4-880A-65CC-F4BC-B21D42FCE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169EE2FB-4A26-D5F6-53BF-D4E9FC6D2A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14</a:t>
            </a:fld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1B39-5037-817F-47CF-AD0AA2B64D08}"/>
              </a:ext>
            </a:extLst>
          </p:cNvPr>
          <p:cNvSpPr txBox="1"/>
          <p:nvPr/>
        </p:nvSpPr>
        <p:spPr>
          <a:xfrm>
            <a:off x="395288" y="1281487"/>
            <a:ext cx="8497192" cy="2535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200" b="1" dirty="0"/>
              <a:t>2. Working with the data</a:t>
            </a:r>
          </a:p>
          <a:p>
            <a:pPr>
              <a:buNone/>
            </a:pPr>
            <a:r>
              <a:rPr lang="en-GB" sz="2800" dirty="0"/>
              <a:t>2.1 The JANIS save mode JNS</a:t>
            </a:r>
          </a:p>
          <a:p>
            <a:pPr>
              <a:buNone/>
            </a:pPr>
            <a:r>
              <a:rPr lang="en-GB" sz="2800" dirty="0"/>
              <a:t>2.1 The JANIS command line tool</a:t>
            </a:r>
          </a:p>
          <a:p>
            <a:pPr>
              <a:buNone/>
            </a:pPr>
            <a:r>
              <a:rPr lang="en-GB" sz="2800" dirty="0"/>
              <a:t>2.2 The X4Pro and JANIS</a:t>
            </a:r>
          </a:p>
        </p:txBody>
      </p:sp>
    </p:spTree>
    <p:extLst>
      <p:ext uri="{BB962C8B-B14F-4D97-AF65-F5344CB8AC3E}">
        <p14:creationId xmlns:p14="http://schemas.microsoft.com/office/powerpoint/2010/main" val="323025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E1E5D-4C48-3A85-F907-81A797B5D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86F79D88-5A9B-7A3A-FCE5-C10E0C7F8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15</a:t>
            </a:fld>
            <a:endParaRPr lang="es-ES" dirty="0"/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76FC4BA8-0763-1B24-1168-4C399A017539}"/>
              </a:ext>
            </a:extLst>
          </p:cNvPr>
          <p:cNvSpPr txBox="1"/>
          <p:nvPr/>
        </p:nvSpPr>
        <p:spPr>
          <a:xfrm>
            <a:off x="3085959" y="8092"/>
            <a:ext cx="6048672" cy="57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2.1 The JANIS save mode JNS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95947F-B4A0-A626-B0CC-AF48B99FEAE9}"/>
              </a:ext>
            </a:extLst>
          </p:cNvPr>
          <p:cNvSpPr txBox="1"/>
          <p:nvPr/>
        </p:nvSpPr>
        <p:spPr>
          <a:xfrm>
            <a:off x="107504" y="1190091"/>
            <a:ext cx="7722928" cy="508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00000"/>
              <a:buFont typeface="Wingdings" panose="05000000000000000000" pitchFamily="2" charset="2"/>
              <a:buChar char="§"/>
            </a:pPr>
            <a:r>
              <a:rPr lang="en-GB" sz="2400" b="1" dirty="0">
                <a:latin typeface="+mn-lt"/>
                <a:cs typeface="Times New Roman" panose="02020603050405020304" pitchFamily="18" charset="0"/>
              </a:rPr>
              <a:t>JANIS save workspace in “*.</a:t>
            </a:r>
            <a:r>
              <a:rPr lang="en-GB" sz="2400" b="1" dirty="0" err="1">
                <a:latin typeface="+mn-lt"/>
                <a:cs typeface="Times New Roman" panose="02020603050405020304" pitchFamily="18" charset="0"/>
              </a:rPr>
              <a:t>jns</a:t>
            </a:r>
            <a:r>
              <a:rPr lang="en-GB" sz="2400" b="1" dirty="0">
                <a:latin typeface="+mn-lt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EF81B7-A12C-1375-7BE2-565238EB3DCD}"/>
              </a:ext>
            </a:extLst>
          </p:cNvPr>
          <p:cNvSpPr txBox="1">
            <a:spLocks/>
          </p:cNvSpPr>
          <p:nvPr/>
        </p:nvSpPr>
        <p:spPr>
          <a:xfrm>
            <a:off x="521812" y="5842027"/>
            <a:ext cx="8612819" cy="610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B222FA-2FE2-6C64-2F2E-AE9D3DBE09AC}"/>
              </a:ext>
            </a:extLst>
          </p:cNvPr>
          <p:cNvSpPr/>
          <p:nvPr/>
        </p:nvSpPr>
        <p:spPr>
          <a:xfrm>
            <a:off x="323528" y="1835706"/>
            <a:ext cx="7723894" cy="406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prstClr val="black"/>
                </a:solidFill>
                <a:latin typeface="Gill Sans MT" panose="020B0502020104020203" pitchFamily="34" charset="0"/>
                <a:ea typeface="MS PGothic" pitchFamily="34" charset="-128"/>
                <a:cs typeface="Arial" panose="020B0604020202020204" pitchFamily="34" charset="0"/>
              </a:rPr>
              <a:t>EXPORT (PNG, EPS) and </a:t>
            </a:r>
            <a:r>
              <a:rPr lang="en-GB" sz="1800" b="1" dirty="0">
                <a:solidFill>
                  <a:prstClr val="black"/>
                </a:solidFill>
                <a:latin typeface="Gill Sans MT" panose="020B0502020104020203" pitchFamily="34" charset="0"/>
                <a:ea typeface="MS PGothic" pitchFamily="34" charset="-128"/>
                <a:cs typeface="Arial" panose="020B0604020202020204" pitchFamily="34" charset="0"/>
              </a:rPr>
              <a:t>SAVE</a:t>
            </a:r>
            <a:r>
              <a:rPr lang="en-GB" sz="1800" dirty="0">
                <a:solidFill>
                  <a:prstClr val="black"/>
                </a:solidFill>
                <a:latin typeface="Gill Sans MT" panose="020B0502020104020203" pitchFamily="34" charset="0"/>
                <a:ea typeface="MS PGothic" pitchFamily="34" charset="-128"/>
                <a:cs typeface="Arial" panose="020B0604020202020204" pitchFamily="34" charset="0"/>
              </a:rPr>
              <a:t> (JNS) :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“File &gt; Save...”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3AF30A6F-0D65-98AF-1026-7BA650835C07}"/>
              </a:ext>
            </a:extLst>
          </p:cNvPr>
          <p:cNvSpPr/>
          <p:nvPr/>
        </p:nvSpPr>
        <p:spPr>
          <a:xfrm>
            <a:off x="107504" y="2227715"/>
            <a:ext cx="4482236" cy="3477875"/>
          </a:xfrm>
          <a:prstGeom prst="rect">
            <a:avLst/>
          </a:prstGeom>
          <a:ln w="25400"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&lt;data refs="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~N~ENDF/B-VII.1~SIG~Al27~MT1~xs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&lt;layer&gt;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  &lt;</a:t>
            </a: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color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&gt;#ff0000&lt;/</a:t>
            </a: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color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  &lt;stroke&gt;1.0|2|0|10.0|null|0.0&lt;/stroke&gt;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&lt;/layer&gt;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&lt;/data&gt;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&lt;data refs="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~N~JEFF-3.2~SIG~Al27~MT1~xs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&lt;layer&gt;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  &lt;</a:t>
            </a: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color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&gt;#00ff00&lt;/</a:t>
            </a: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color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  &lt;stroke&gt;1.0|2|0|10.0|null|0.0&lt;/stroke&gt;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&lt;/layer&gt;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&lt;/data&gt;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&lt;data refs="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~N~JENDL-4.0~SIG~Al27~MT1~xs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"&gt;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&lt;layer&gt;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  &lt;</a:t>
            </a: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color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&gt;#0000ff&lt;/</a:t>
            </a: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color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  &lt;stroke&gt;1.0|2|0|10.0|null|0.0&lt;/stroke&gt;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&lt;/layer&gt;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&lt;/data&gt;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4327B9E4-EA71-868B-EFD1-3E369D451C6A}"/>
              </a:ext>
            </a:extLst>
          </p:cNvPr>
          <p:cNvSpPr/>
          <p:nvPr/>
        </p:nvSpPr>
        <p:spPr>
          <a:xfrm>
            <a:off x="2785652" y="5216759"/>
            <a:ext cx="1357778" cy="62358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JANIS identifiers</a:t>
            </a:r>
          </a:p>
        </p:txBody>
      </p:sp>
      <p:cxnSp>
        <p:nvCxnSpPr>
          <p:cNvPr id="19" name="Straight Arrow Connector 7">
            <a:extLst>
              <a:ext uri="{FF2B5EF4-FFF2-40B4-BE49-F238E27FC236}">
                <a16:creationId xmlns:a16="http://schemas.microsoft.com/office/drawing/2014/main" id="{5F37034E-8886-EEE5-A6FE-30518D0A095C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2785652" y="4670716"/>
            <a:ext cx="678889" cy="54604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6C21C69-A904-121E-116A-E6CDF5367811}"/>
              </a:ext>
            </a:extLst>
          </p:cNvPr>
          <p:cNvSpPr/>
          <p:nvPr/>
        </p:nvSpPr>
        <p:spPr>
          <a:xfrm>
            <a:off x="4613914" y="2211531"/>
            <a:ext cx="455129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prstClr val="black"/>
                </a:solidFill>
                <a:latin typeface="Gill Sans MT" panose="020B0502020104020203" pitchFamily="34" charset="0"/>
                <a:ea typeface="MS PGothic" pitchFamily="34" charset="-128"/>
                <a:cs typeface="Arial" panose="020B0604020202020204" pitchFamily="34" charset="0"/>
              </a:rPr>
              <a:t>Saving Workspace</a:t>
            </a:r>
          </a:p>
          <a:p>
            <a:pPr marL="34290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prstClr val="black"/>
                </a:solidFill>
                <a:latin typeface="Gill Sans MT" panose="020B0502020104020203" pitchFamily="34" charset="0"/>
                <a:ea typeface="MS PGothic" pitchFamily="34" charset="-128"/>
                <a:cs typeface="Arial" panose="020B0604020202020204" pitchFamily="34" charset="0"/>
              </a:rPr>
              <a:t>It allows automatizing tasks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D1A357BE-3CFC-DC63-BFBE-4C7814A02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39142"/>
            <a:ext cx="2586650" cy="252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F969C5-8718-0C1C-3A6D-C3A500AF6B1E}"/>
              </a:ext>
            </a:extLst>
          </p:cNvPr>
          <p:cNvSpPr txBox="1"/>
          <p:nvPr/>
        </p:nvSpPr>
        <p:spPr>
          <a:xfrm>
            <a:off x="5164236" y="5957350"/>
            <a:ext cx="2695797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1100" b="1" dirty="0">
                <a:solidFill>
                  <a:schemeClr val="bg1"/>
                </a:solidFill>
                <a:cs typeface="Times New Roman" panose="02020603050405020304" pitchFamily="18" charset="0"/>
              </a:rPr>
              <a:t>Ref.1: O. Cabellos, “</a:t>
            </a:r>
            <a:r>
              <a:rPr lang="en-GB" sz="1100" dirty="0">
                <a:solidFill>
                  <a:schemeClr val="bg1"/>
                </a:solidFill>
                <a:cs typeface="Times New Roman" panose="02020603050405020304" pitchFamily="18" charset="0"/>
              </a:rPr>
              <a:t>ENDF/B-VIII.1 testing covariances”, CSEWG Nov 2024</a:t>
            </a:r>
            <a:endParaRPr lang="en-GB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2006A-19BA-352F-5109-67C4B49AEFE1}"/>
              </a:ext>
            </a:extLst>
          </p:cNvPr>
          <p:cNvSpPr txBox="1"/>
          <p:nvPr/>
        </p:nvSpPr>
        <p:spPr>
          <a:xfrm>
            <a:off x="7518690" y="3431939"/>
            <a:ext cx="1481278" cy="168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1200" b="1" dirty="0"/>
              <a:t>Figure 3. </a:t>
            </a:r>
            <a:r>
              <a:rPr lang="en-GB" sz="1200" dirty="0"/>
              <a:t>Relative standard deviation (in %) for the 239Pu(</a:t>
            </a:r>
            <a:r>
              <a:rPr lang="en-GB" sz="1200" dirty="0" err="1"/>
              <a:t>nubar</a:t>
            </a:r>
            <a:r>
              <a:rPr lang="en-GB" sz="1200" dirty="0"/>
              <a:t>) processed with NJOY2016 in 33 energy groups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74973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21F31-1279-39DA-7D89-BC42EF0F8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9AA7DC-1B0A-256E-440E-4504655EE0F8}"/>
                  </a:ext>
                </a:extLst>
              </p:cNvPr>
              <p:cNvSpPr txBox="1"/>
              <p:nvPr/>
            </p:nvSpPr>
            <p:spPr>
              <a:xfrm>
                <a:off x="395288" y="1698591"/>
                <a:ext cx="8641208" cy="4792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s-ES" sz="1600" dirty="0" err="1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Since</a:t>
                </a:r>
                <a:r>
                  <a:rPr lang="es-ES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JANIS-4.2; </a:t>
                </a:r>
                <a:r>
                  <a:rPr lang="es-ES" sz="1600" dirty="0" err="1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Ref</a:t>
                </a:r>
                <a:r>
                  <a:rPr lang="es-ES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: </a:t>
                </a:r>
                <a:r>
                  <a:rPr lang="es-ES" sz="1600" dirty="0">
                    <a:cs typeface="Times New Roman" panose="02020603050405020304" pitchFamily="18" charset="0"/>
                  </a:rPr>
                  <a:t>JANIS/ND2016 </a:t>
                </a:r>
                <a:r>
                  <a:rPr lang="es-ES" sz="1600" dirty="0" err="1">
                    <a:cs typeface="Times New Roman" panose="02020603050405020304" pitchFamily="18" charset="0"/>
                  </a:rPr>
                  <a:t>paper</a:t>
                </a:r>
                <a:r>
                  <a:rPr lang="es-ES" sz="1600" dirty="0">
                    <a:cs typeface="Times New Roman" panose="02020603050405020304" pitchFamily="18" charset="0"/>
                  </a:rPr>
                  <a:t>, JEFDOC-2041, JEFDOC-2224 …)</a:t>
                </a:r>
                <a:endParaRPr lang="en-GB" sz="1600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GB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Download: </a:t>
                </a:r>
                <a:r>
                  <a:rPr lang="en-GB" sz="1600" dirty="0">
                    <a:solidFill>
                      <a:srgbClr val="0000FF"/>
                    </a:solidFill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http://www.oecd-nea.org/janis/webstart/Janis_all_jars.zip</a:t>
                </a:r>
                <a:r>
                  <a:rPr lang="en-GB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 </a:t>
                </a:r>
              </a:p>
              <a:p>
                <a:pPr marL="0" indent="0">
                  <a:buNone/>
                </a:pPr>
                <a:r>
                  <a:rPr lang="en-GB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Run: </a:t>
                </a:r>
              </a:p>
              <a:p>
                <a:pPr marL="0" indent="0">
                  <a:buNone/>
                </a:pPr>
                <a:r>
                  <a:rPr lang="en-GB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Examples:</a:t>
                </a:r>
              </a:p>
              <a:p>
                <a:pPr marL="0" indent="0">
                  <a:buNone/>
                </a:pPr>
                <a:endParaRPr lang="en-GB" sz="16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6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6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  <a:p>
                <a:pPr marL="0" indent="0" defTabSz="179388">
                  <a:buNone/>
                </a:pPr>
                <a:r>
                  <a:rPr lang="en-GB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Ref.1: 	</a:t>
                </a:r>
                <a:r>
                  <a:rPr lang="en-GB" sz="1600" i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Selecting &amp; identifying “activation” data for branching calculations in NEA 		database 					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/>
                      <m:sup>
                        <m:r>
                          <a:rPr lang="es-E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s-E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96</m:t>
                        </m:r>
                      </m:sup>
                      <m:e>
                        <m:r>
                          <a:rPr lang="es-E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𝑃𝑡</m:t>
                        </m:r>
                        <m:d>
                          <m:dPr>
                            <m:ctrlPr>
                              <a:rPr lang="es-E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s-E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s-E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sPre>
                          <m:sPrePr>
                            <m:ctrlPr>
                              <a:rPr lang="es-E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s-E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196</m:t>
                            </m:r>
                          </m:sup>
                          <m:e>
                            <m:r>
                              <a:rPr lang="es-E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𝐼𝑟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sz="1600" dirty="0"/>
                  <a:t> , INDC-SPN-0004</a:t>
                </a:r>
                <a:r>
                  <a:rPr lang="en-US" dirty="0"/>
                  <a:t>( </a:t>
                </a:r>
                <a:r>
                  <a:rPr lang="en-US" dirty="0">
                    <a:solidFill>
                      <a:srgbClr val="0000FF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https://nds.iaea.org/publications/indc/indc-spn-0004/</a:t>
                </a:r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/>
                  <a:t>)</a:t>
                </a:r>
              </a:p>
              <a:p>
                <a:pPr marL="630238" lvl="1" indent="-173038">
                  <a:lnSpc>
                    <a:spcPct val="100000"/>
                  </a:lnSpc>
                  <a:buSzPct val="100000"/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Searching:</a:t>
                </a:r>
              </a:p>
              <a:p>
                <a:pPr lvl="1">
                  <a:lnSpc>
                    <a:spcPct val="100000"/>
                  </a:lnSpc>
                  <a:buNone/>
                </a:pPr>
                <a:endParaRPr lang="en-GB" sz="1600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  <a:buNone/>
                </a:pPr>
                <a:endParaRPr lang="en-GB" sz="1600" dirty="0">
                  <a:cs typeface="Times New Roman" panose="02020603050405020304" pitchFamily="18" charset="0"/>
                </a:endParaRPr>
              </a:p>
              <a:p>
                <a:pPr marL="630238" lvl="1" indent="-173038">
                  <a:lnSpc>
                    <a:spcPct val="100000"/>
                  </a:lnSpc>
                  <a:buSzPct val="100000"/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cs typeface="Times New Roman" panose="02020603050405020304" pitchFamily="18" charset="0"/>
                  </a:rPr>
                  <a:t>Extracting “activation” data in 1D (X-Y) format:</a:t>
                </a:r>
              </a:p>
              <a:p>
                <a:pPr lvl="1">
                  <a:lnSpc>
                    <a:spcPct val="100000"/>
                  </a:lnSpc>
                  <a:buNone/>
                </a:pPr>
                <a:endParaRPr lang="en-GB" sz="16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  <a:buNone/>
                </a:pPr>
                <a:endParaRPr lang="en-GB" sz="16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9AA7DC-1B0A-256E-440E-4504655EE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88" y="1698591"/>
                <a:ext cx="8641208" cy="4792722"/>
              </a:xfrm>
              <a:prstGeom prst="rect">
                <a:avLst/>
              </a:prstGeom>
              <a:blipFill>
                <a:blip r:embed="rId5"/>
                <a:stretch>
                  <a:fillRect l="-4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8BF733F7-C534-EDB5-6D85-858860933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16</a:t>
            </a:fld>
            <a:endParaRPr lang="es-ES" dirty="0"/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384AD702-5138-0033-1838-CDE7969CBB0A}"/>
              </a:ext>
            </a:extLst>
          </p:cNvPr>
          <p:cNvSpPr txBox="1"/>
          <p:nvPr/>
        </p:nvSpPr>
        <p:spPr>
          <a:xfrm>
            <a:off x="2267744" y="8092"/>
            <a:ext cx="6866887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2.2 The JANIS command line tool…</a:t>
            </a:r>
          </a:p>
          <a:p>
            <a:pPr algn="r">
              <a:buNone/>
            </a:pPr>
            <a:r>
              <a:rPr lang="en-GB" sz="2800" b="1" dirty="0">
                <a:solidFill>
                  <a:schemeClr val="tx1"/>
                </a:solidFill>
                <a:latin typeface="+mn-lt"/>
              </a:rPr>
              <a:t>important for ML users?</a:t>
            </a:r>
            <a:endParaRPr lang="en-GB" sz="2800" b="1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B586CC-E246-F654-6ADC-03474D9EC390}"/>
              </a:ext>
            </a:extLst>
          </p:cNvPr>
          <p:cNvSpPr txBox="1"/>
          <p:nvPr/>
        </p:nvSpPr>
        <p:spPr>
          <a:xfrm>
            <a:off x="107504" y="1190091"/>
            <a:ext cx="7722928" cy="51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00000"/>
              <a:buFont typeface="Wingdings" panose="05000000000000000000" pitchFamily="2" charset="2"/>
              <a:buChar char="§"/>
            </a:pPr>
            <a:r>
              <a:rPr lang="en-GB" sz="2400" b="1" dirty="0">
                <a:latin typeface="+mn-lt"/>
                <a:cs typeface="Times New Roman" panose="02020603050405020304" pitchFamily="18" charset="0"/>
              </a:rPr>
              <a:t>JANIS in command-line: </a:t>
            </a:r>
            <a:r>
              <a:rPr lang="en-GB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“the Great Unknown”</a:t>
            </a:r>
            <a:endParaRPr lang="en-US" sz="2400" b="1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C5893D0C-E247-BF39-B565-78768D61D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587627"/>
              </p:ext>
            </p:extLst>
          </p:nvPr>
        </p:nvGraphicFramePr>
        <p:xfrm>
          <a:off x="6243628" y="5001468"/>
          <a:ext cx="2674511" cy="89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511">
                  <a:extLst>
                    <a:ext uri="{9D8B030D-6E8A-4147-A177-3AD203B41FA5}">
                      <a16:colId xmlns:a16="http://schemas.microsoft.com/office/drawing/2014/main" val="2094888194"/>
                    </a:ext>
                  </a:extLst>
                </a:gridCol>
              </a:tblGrid>
              <a:tr h="537306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None/>
                      </a:pPr>
                      <a:r>
                        <a:rPr lang="en-GB" sz="105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covariances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None/>
                      </a:pPr>
                      <a:r>
                        <a:rPr lang="en-GB" sz="105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section_Ir196q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None/>
                      </a:pPr>
                      <a:r>
                        <a:rPr lang="en-GB" sz="105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section_Ir196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None/>
                      </a:pPr>
                      <a:r>
                        <a:rPr lang="en-GB" sz="105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calc[Yield for Ir196]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None/>
                      </a:pPr>
                      <a:r>
                        <a:rPr lang="en-GB" sz="105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calc[Yield for Ir196q]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602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F0F9D0B-C58C-ACE8-4FDB-30AD2B1A6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4" y="5265335"/>
            <a:ext cx="216022" cy="164859"/>
          </a:xfrm>
          <a:prstGeom prst="rect">
            <a:avLst/>
          </a:prstGeom>
        </p:spPr>
      </p:pic>
      <p:sp>
        <p:nvSpPr>
          <p:cNvPr id="8" name="CuadroTexto 10">
            <a:extLst>
              <a:ext uri="{FF2B5EF4-FFF2-40B4-BE49-F238E27FC236}">
                <a16:creationId xmlns:a16="http://schemas.microsoft.com/office/drawing/2014/main" id="{0FE78629-058B-8902-59A6-1AD0BC08F6DF}"/>
              </a:ext>
            </a:extLst>
          </p:cNvPr>
          <p:cNvSpPr txBox="1"/>
          <p:nvPr/>
        </p:nvSpPr>
        <p:spPr>
          <a:xfrm>
            <a:off x="987265" y="2460203"/>
            <a:ext cx="7905215" cy="300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sz="12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C:\ java -jar janis.jar -help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CuadroTexto 11">
            <a:extLst>
              <a:ext uri="{FF2B5EF4-FFF2-40B4-BE49-F238E27FC236}">
                <a16:creationId xmlns:a16="http://schemas.microsoft.com/office/drawing/2014/main" id="{798AA8F1-8D0F-5E43-5E89-418A6DC9AF71}"/>
              </a:ext>
            </a:extLst>
          </p:cNvPr>
          <p:cNvSpPr txBox="1"/>
          <p:nvPr/>
        </p:nvSpPr>
        <p:spPr>
          <a:xfrm>
            <a:off x="1603503" y="2793291"/>
            <a:ext cx="7288977" cy="11038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sz="12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C:\ </a:t>
            </a:r>
            <a:r>
              <a:rPr lang="sv-SE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java -jar janis.jar -renderer NEA N JEFF-3.1.2 SIG N15 MT1 xs</a:t>
            </a:r>
          </a:p>
          <a:p>
            <a:pPr>
              <a:buNone/>
            </a:pPr>
            <a:r>
              <a:rPr lang="sv-SE" sz="12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C:\ </a:t>
            </a:r>
            <a:r>
              <a:rPr lang="sv-SE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java -jar janis.jar </a:t>
            </a:r>
            <a:r>
              <a:rPr lang="pt-BR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t-BR" sz="1200" b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search</a:t>
            </a:r>
            <a:r>
              <a:rPr lang="pt-BR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NEA </a:t>
            </a:r>
            <a:r>
              <a:rPr lang="pt-BR" sz="1200" b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covariances</a:t>
            </a:r>
            <a:r>
              <a:rPr lang="pt-BR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inc</a:t>
            </a:r>
            <a:r>
              <a:rPr lang="pt-BR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=n </a:t>
            </a:r>
            <a:r>
              <a:rPr lang="pt-BR" sz="1200" b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lib</a:t>
            </a:r>
            <a:r>
              <a:rPr lang="pt-BR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=JEFF-3.3 </a:t>
            </a:r>
            <a:r>
              <a:rPr lang="pt-BR" sz="1200" b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fmt</a:t>
            </a:r>
            <a:r>
              <a:rPr lang="pt-BR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=BOXER</a:t>
            </a:r>
            <a:endParaRPr lang="sv-SE" sz="1200" b="1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sv-SE" sz="12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C:\ </a:t>
            </a:r>
            <a:r>
              <a:rPr lang="sv-SE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java -jar janis.jar -search NEA endf z=Pb a=206 inc=n mf=3 mt=102</a:t>
            </a:r>
          </a:p>
          <a:p>
            <a:pPr>
              <a:buNone/>
            </a:pPr>
            <a:r>
              <a:rPr lang="sv-SE" sz="12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C:\ </a:t>
            </a:r>
            <a:r>
              <a:rPr lang="en-GB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java -jar janis.jar -render </a:t>
            </a:r>
            <a:r>
              <a:rPr lang="en-US" sz="1200" b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my_input</a:t>
            </a:r>
            <a:r>
              <a:rPr lang="en-GB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200" b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jns</a:t>
            </a:r>
            <a:r>
              <a:rPr lang="en-GB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t0 csv</a:t>
            </a:r>
          </a:p>
        </p:txBody>
      </p:sp>
      <p:sp>
        <p:nvSpPr>
          <p:cNvPr id="12" name="CuadroTexto 8">
            <a:extLst>
              <a:ext uri="{FF2B5EF4-FFF2-40B4-BE49-F238E27FC236}">
                <a16:creationId xmlns:a16="http://schemas.microsoft.com/office/drawing/2014/main" id="{2103931F-7D7E-BCD5-717F-447365853A71}"/>
              </a:ext>
            </a:extLst>
          </p:cNvPr>
          <p:cNvSpPr txBox="1"/>
          <p:nvPr/>
        </p:nvSpPr>
        <p:spPr>
          <a:xfrm>
            <a:off x="2179955" y="4662014"/>
            <a:ext cx="6712525" cy="300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sz="12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C:\ </a:t>
            </a:r>
            <a:r>
              <a:rPr lang="en-US" sz="1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java -jar  janis.jar -o OUTPUT.txt -list NEA N JEFF-3.3 SIG Pt-196 MT103 activation</a:t>
            </a:r>
            <a:endParaRPr lang="pt-BR" sz="1200" b="1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B8A682-BC30-663B-B33A-737EDB2CB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4" y="5433677"/>
            <a:ext cx="216022" cy="164859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AC08538-2396-023C-CE92-D755547BF8B7}"/>
              </a:ext>
            </a:extLst>
          </p:cNvPr>
          <p:cNvSpPr txBox="1">
            <a:spLocks/>
          </p:cNvSpPr>
          <p:nvPr/>
        </p:nvSpPr>
        <p:spPr>
          <a:xfrm>
            <a:off x="521812" y="5842027"/>
            <a:ext cx="10729626" cy="610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8">
            <a:extLst>
              <a:ext uri="{FF2B5EF4-FFF2-40B4-BE49-F238E27FC236}">
                <a16:creationId xmlns:a16="http://schemas.microsoft.com/office/drawing/2014/main" id="{D694FD89-B61D-C4DD-3621-CC3FB89718F9}"/>
              </a:ext>
            </a:extLst>
          </p:cNvPr>
          <p:cNvSpPr txBox="1"/>
          <p:nvPr/>
        </p:nvSpPr>
        <p:spPr>
          <a:xfrm>
            <a:off x="1039487" y="5891399"/>
            <a:ext cx="7878652" cy="300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C:\ java -jar  janis.jar -o PENDFg.txt -table NEA N JEFF-3.3 SIG Pt-196 MT103 activation  section_Ir196</a:t>
            </a:r>
            <a:endParaRPr lang="pt-BR" sz="1200" b="1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8">
            <a:extLst>
              <a:ext uri="{FF2B5EF4-FFF2-40B4-BE49-F238E27FC236}">
                <a16:creationId xmlns:a16="http://schemas.microsoft.com/office/drawing/2014/main" id="{C0EBED47-5773-A692-CF97-2F0F8C10D0C5}"/>
              </a:ext>
            </a:extLst>
          </p:cNvPr>
          <p:cNvSpPr txBox="1"/>
          <p:nvPr/>
        </p:nvSpPr>
        <p:spPr>
          <a:xfrm>
            <a:off x="1039487" y="6218133"/>
            <a:ext cx="7878652" cy="300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C:\ java -jar  janis.jar -o PENDFm.txt -table NEA N JEFF-3.3 SIG Pt-196 MT103 activation  section_Ir196q</a:t>
            </a:r>
            <a:endParaRPr lang="pt-BR" sz="1200" b="1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83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1EEF9-D9DD-7570-4344-66F3B5C7C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695A62BB-A9FC-6B9B-DFEF-551BC4915E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17</a:t>
            </a:fld>
            <a:endParaRPr lang="es-ES" dirty="0"/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D22DFDE3-65D3-616F-CEFF-7C3641DC307B}"/>
              </a:ext>
            </a:extLst>
          </p:cNvPr>
          <p:cNvSpPr txBox="1"/>
          <p:nvPr/>
        </p:nvSpPr>
        <p:spPr>
          <a:xfrm>
            <a:off x="3085959" y="8092"/>
            <a:ext cx="6048672" cy="57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2.3 The X4Pro and JANIS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57BF6C-448C-310F-9F7A-2F0E12BC45BE}"/>
              </a:ext>
            </a:extLst>
          </p:cNvPr>
          <p:cNvSpPr txBox="1"/>
          <p:nvPr/>
        </p:nvSpPr>
        <p:spPr>
          <a:xfrm>
            <a:off x="107503" y="1190091"/>
            <a:ext cx="9027127" cy="473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00000"/>
              <a:buFont typeface="Wingdings" panose="05000000000000000000" pitchFamily="2" charset="2"/>
              <a:buChar char="§"/>
            </a:pPr>
            <a:r>
              <a:rPr lang="en-GB" sz="2200" b="1" dirty="0">
                <a:latin typeface="+mn-lt"/>
                <a:cs typeface="Times New Roman" panose="02020603050405020304" pitchFamily="18" charset="0"/>
              </a:rPr>
              <a:t>X4Pro vs JANIS for plotting angular differential cross-sections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F11D2-4DAA-1009-2B7C-CD0CA914F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386" y="2074507"/>
            <a:ext cx="5035239" cy="32987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F2C3BE-7A61-BB53-00A8-F8B22DB4B4D9}"/>
              </a:ext>
            </a:extLst>
          </p:cNvPr>
          <p:cNvSpPr txBox="1"/>
          <p:nvPr/>
        </p:nvSpPr>
        <p:spPr>
          <a:xfrm>
            <a:off x="44374" y="1643043"/>
            <a:ext cx="3672072" cy="4922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dirty="0"/>
              <a:t>The aim is to plot EXFOR + User’s PENDF angular differential cross-sections to assess new LRF7 evaluations:</a:t>
            </a:r>
          </a:p>
          <a:p>
            <a:pPr>
              <a:buSzPct val="100000"/>
              <a:buNone/>
            </a:pPr>
            <a:r>
              <a:rPr lang="en-GB" sz="1300" b="1" dirty="0"/>
              <a:t>JANIS:</a:t>
            </a:r>
          </a:p>
          <a:p>
            <a:pPr marL="444500" lvl="1" indent="-1778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200" dirty="0"/>
              <a:t>is able to plot </a:t>
            </a:r>
            <a:r>
              <a:rPr lang="en-GB" sz="1200" dirty="0">
                <a:latin typeface="Symbol" panose="05050102010706020507" pitchFamily="18" charset="2"/>
              </a:rPr>
              <a:t>s</a:t>
            </a:r>
            <a:r>
              <a:rPr lang="en-GB" sz="1200" dirty="0"/>
              <a:t>(</a:t>
            </a:r>
            <a:r>
              <a:rPr lang="en-GB" sz="1200" dirty="0">
                <a:latin typeface="Symbol" panose="05050102010706020507" pitchFamily="18" charset="2"/>
              </a:rPr>
              <a:t>E,W</a:t>
            </a:r>
            <a:r>
              <a:rPr lang="en-GB" sz="1200" dirty="0"/>
              <a:t>) and EXFOR</a:t>
            </a:r>
          </a:p>
          <a:p>
            <a:pPr marL="444500" lvl="1" indent="-1778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200" dirty="0"/>
              <a:t>is not able to able to plot “EXFOR + PENDF” data in the same plot</a:t>
            </a:r>
          </a:p>
          <a:p>
            <a:pPr marL="444500" lvl="1" indent="-1778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200" dirty="0"/>
              <a:t>is very easy to plot own PENDF data</a:t>
            </a:r>
          </a:p>
          <a:p>
            <a:pPr>
              <a:buSzPct val="100000"/>
              <a:buNone/>
            </a:pPr>
            <a:r>
              <a:rPr lang="en-GB" sz="1300" b="1" dirty="0"/>
              <a:t>X4Pro</a:t>
            </a:r>
            <a:r>
              <a:rPr lang="en-GB" sz="1300" dirty="0"/>
              <a:t> :</a:t>
            </a:r>
          </a:p>
          <a:p>
            <a:pPr marL="444500" lvl="1" indent="-1778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200" dirty="0"/>
              <a:t>is able to plot/extract EXFOR data </a:t>
            </a:r>
          </a:p>
          <a:p>
            <a:pPr marL="444500" lvl="1" indent="-1778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200" dirty="0"/>
              <a:t>is able to plot PENDF data. </a:t>
            </a:r>
          </a:p>
          <a:p>
            <a:pPr marL="444500" lvl="1" indent="-1778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200" dirty="0"/>
              <a:t>comparison with JANIS showed differences between X4Pro and JANIS (~1/4p). </a:t>
            </a:r>
            <a:r>
              <a:rPr lang="en-GB" sz="1200" b="1" dirty="0">
                <a:solidFill>
                  <a:srgbClr val="008000"/>
                </a:solidFill>
              </a:rPr>
              <a:t>This work allows Viktor </a:t>
            </a:r>
            <a:r>
              <a:rPr lang="en-GB" sz="1200" b="1" dirty="0" err="1">
                <a:solidFill>
                  <a:srgbClr val="008000"/>
                </a:solidFill>
              </a:rPr>
              <a:t>Zerkin</a:t>
            </a:r>
            <a:r>
              <a:rPr lang="en-GB" sz="1200" b="1" dirty="0">
                <a:solidFill>
                  <a:srgbClr val="008000"/>
                </a:solidFill>
              </a:rPr>
              <a:t> to correct a mistake in X4Pro!!</a:t>
            </a:r>
          </a:p>
          <a:p>
            <a:pPr marL="444500" lvl="1" indent="-177800">
              <a:spcBef>
                <a:spcPts val="0"/>
              </a:spcBef>
              <a:spcAft>
                <a:spcPts val="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200" dirty="0"/>
              <a:t>is difficult to upload own data</a:t>
            </a:r>
          </a:p>
          <a:p>
            <a:pPr>
              <a:buSzPct val="100000"/>
              <a:buNone/>
            </a:pPr>
            <a:r>
              <a:rPr lang="en-GB" sz="1300" dirty="0"/>
              <a:t>…</a:t>
            </a:r>
          </a:p>
          <a:p>
            <a:pPr>
              <a:buSzPct val="100000"/>
              <a:buNone/>
            </a:pPr>
            <a:endParaRPr lang="en-GB" sz="600" dirty="0"/>
          </a:p>
          <a:p>
            <a:pPr>
              <a:buSzPct val="100000"/>
              <a:buNone/>
            </a:pPr>
            <a:r>
              <a:rPr lang="en-GB" sz="1300" dirty="0"/>
              <a:t>Finally …I was plotting using </a:t>
            </a:r>
            <a:r>
              <a:rPr lang="en-GB" sz="1300" b="1" dirty="0"/>
              <a:t>EXCEL …, </a:t>
            </a:r>
            <a:r>
              <a:rPr lang="en-GB" sz="1300" b="1" dirty="0">
                <a:sym typeface="Wingdings" panose="05000000000000000000" pitchFamily="2" charset="2"/>
              </a:rPr>
              <a:t>:-(</a:t>
            </a:r>
            <a:endParaRPr lang="en-GB" sz="13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D8601-2443-1D09-FFB5-1C851FCA03D5}"/>
              </a:ext>
            </a:extLst>
          </p:cNvPr>
          <p:cNvSpPr txBox="1"/>
          <p:nvPr/>
        </p:nvSpPr>
        <p:spPr>
          <a:xfrm>
            <a:off x="4572000" y="5445224"/>
            <a:ext cx="4527626" cy="97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79388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sz="1100" b="1" dirty="0">
                <a:latin typeface="+mn-lt"/>
                <a:cs typeface="Times New Roman" panose="02020603050405020304" pitchFamily="18" charset="0"/>
              </a:rPr>
              <a:t>Ref.1: </a:t>
            </a:r>
            <a:r>
              <a:rPr lang="en-GB" sz="1100" dirty="0">
                <a:latin typeface="+mn-lt"/>
                <a:cs typeface="Times New Roman" panose="02020603050405020304" pitchFamily="18" charset="0"/>
              </a:rPr>
              <a:t>JEFDOC-2211: Processing files with LRF7 option for the reconstruction of the MF4, pros and cons, Nov 2022</a:t>
            </a:r>
          </a:p>
          <a:p>
            <a:pPr defTabSz="179388"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en-GB" sz="300" b="1" dirty="0">
              <a:latin typeface="+mn-lt"/>
              <a:cs typeface="Times New Roman" panose="02020603050405020304" pitchFamily="18" charset="0"/>
            </a:endParaRPr>
          </a:p>
          <a:p>
            <a:pPr defTabSz="179388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sz="1100" b="1" dirty="0">
                <a:latin typeface="+mn-lt"/>
                <a:cs typeface="Times New Roman" panose="02020603050405020304" pitchFamily="18" charset="0"/>
              </a:rPr>
              <a:t>Ref.2: </a:t>
            </a:r>
            <a:r>
              <a:rPr lang="en-GB" sz="1100" dirty="0">
                <a:latin typeface="+mn-lt"/>
                <a:cs typeface="Times New Roman" panose="02020603050405020304" pitchFamily="18" charset="0"/>
              </a:rPr>
              <a:t>Technical Meeting on Nuclear Data Processing, 29November - 2 December 2022, IAEA Headquarters, Vienna, Austria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878B6-7A2D-FA3E-649F-09B7B64E6543}"/>
              </a:ext>
            </a:extLst>
          </p:cNvPr>
          <p:cNvSpPr txBox="1"/>
          <p:nvPr/>
        </p:nvSpPr>
        <p:spPr>
          <a:xfrm>
            <a:off x="3978690" y="1725692"/>
            <a:ext cx="5201822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400" b="1" dirty="0"/>
              <a:t>Figure 4. </a:t>
            </a:r>
            <a:r>
              <a:rPr lang="en-GB" sz="1400" dirty="0"/>
              <a:t>Angular differential cross-section </a:t>
            </a:r>
            <a:r>
              <a:rPr lang="en-GB" sz="1400" baseline="30000" dirty="0"/>
              <a:t>56</a:t>
            </a:r>
            <a:r>
              <a:rPr lang="en-GB" sz="1400" dirty="0"/>
              <a:t>Fe(</a:t>
            </a:r>
            <a:r>
              <a:rPr lang="en-GB" sz="1400" dirty="0" err="1"/>
              <a:t>n,el</a:t>
            </a:r>
            <a:r>
              <a:rPr lang="en-GB" sz="1400" dirty="0"/>
              <a:t>) – ang=39º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506365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D695C-B398-B73B-AB91-4A1AD3BFC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B0393A26-9C5A-3657-B42E-DC734E1958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18</a:t>
            </a:fld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5EE99-70DC-5D67-EC3B-4AEDD6E1062F}"/>
              </a:ext>
            </a:extLst>
          </p:cNvPr>
          <p:cNvSpPr txBox="1"/>
          <p:nvPr/>
        </p:nvSpPr>
        <p:spPr>
          <a:xfrm>
            <a:off x="197644" y="1114231"/>
            <a:ext cx="8748712" cy="562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200" b="1" dirty="0"/>
              <a:t>3. Formats</a:t>
            </a:r>
          </a:p>
          <a:p>
            <a:pPr>
              <a:spcBef>
                <a:spcPts val="0"/>
              </a:spcBef>
              <a:buNone/>
              <a:tabLst>
                <a:tab pos="1787525" algn="l"/>
              </a:tabLst>
            </a:pPr>
            <a:r>
              <a:rPr lang="en-GB" sz="2000" dirty="0"/>
              <a:t>3.1 Visualization tools able to read/transform formats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ACE files: </a:t>
            </a:r>
            <a:r>
              <a:rPr lang="en-GB" sz="1600" b="1" dirty="0"/>
              <a:t>ACELST</a:t>
            </a:r>
            <a:r>
              <a:rPr lang="en-GB" sz="1600" dirty="0"/>
              <a:t> - Summarize contents of ACE file and convert into PENDF</a:t>
            </a:r>
          </a:p>
          <a:p>
            <a:pPr lvl="2" indent="-106363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sz="12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https://www-nds.iaea.org/index-meeting-crp/CM_Data_Processing_2015/codes/acelst.for</a:t>
            </a:r>
            <a:r>
              <a:rPr lang="en-GB" sz="1200" dirty="0">
                <a:solidFill>
                  <a:srgbClr val="0000FF"/>
                </a:solidFill>
              </a:rPr>
              <a:t> 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endParaRPr lang="en-GB" sz="1600" dirty="0"/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endParaRPr lang="en-GB" sz="1600" dirty="0"/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endParaRPr lang="en-GB" sz="600" dirty="0"/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endParaRPr lang="en-GB" sz="300" dirty="0"/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WIMSD/E: </a:t>
            </a:r>
            <a:r>
              <a:rPr lang="fr-FR" sz="1600" dirty="0" err="1"/>
              <a:t>XnWlup</a:t>
            </a:r>
            <a:r>
              <a:rPr lang="fr-FR" sz="1600" dirty="0"/>
              <a:t> </a:t>
            </a:r>
            <a:r>
              <a:rPr lang="fr-FR" sz="1600" dirty="0" err="1"/>
              <a:t>within</a:t>
            </a:r>
            <a:r>
              <a:rPr lang="fr-FR" sz="1600" dirty="0"/>
              <a:t> WLUP </a:t>
            </a:r>
            <a:r>
              <a:rPr lang="fr-FR" sz="1600" dirty="0" err="1"/>
              <a:t>project</a:t>
            </a:r>
            <a:r>
              <a:rPr lang="fr-FR" sz="1600" dirty="0"/>
              <a:t>: </a:t>
            </a:r>
            <a:r>
              <a:rPr lang="fr-FR" sz="12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https://www-nds.iaea.org/wimsd/download/XnWlup.zip</a:t>
            </a:r>
            <a:r>
              <a:rPr lang="fr-FR" sz="1200" dirty="0">
                <a:solidFill>
                  <a:srgbClr val="0000FF"/>
                </a:solidFill>
              </a:rPr>
              <a:t> </a:t>
            </a:r>
            <a:endParaRPr lang="en-GB" sz="1600" dirty="0"/>
          </a:p>
          <a:p>
            <a:pPr>
              <a:spcBef>
                <a:spcPts val="0"/>
              </a:spcBef>
              <a:buNone/>
            </a:pPr>
            <a:r>
              <a:rPr lang="en-GB" sz="2000" dirty="0"/>
              <a:t>3.2 Visualization of other Evaluated data</a:t>
            </a:r>
          </a:p>
          <a:p>
            <a:pPr marL="800100" lvl="1" indent="-34290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GNDS ↔ </a:t>
            </a:r>
            <a:r>
              <a:rPr lang="en-GB" sz="1600" dirty="0">
                <a:solidFill>
                  <a:srgbClr val="0000FF"/>
                </a:solidFill>
              </a:rPr>
              <a:t>ENDL (LLNL) </a:t>
            </a:r>
            <a:r>
              <a:rPr lang="en-GB" sz="1600" dirty="0"/>
              <a:t>→ ENDF6</a:t>
            </a:r>
          </a:p>
          <a:p>
            <a:pPr>
              <a:buNone/>
            </a:pPr>
            <a:r>
              <a:rPr lang="en-GB" sz="2000" dirty="0"/>
              <a:t>3.3 Full visualization of the evaluation</a:t>
            </a:r>
          </a:p>
          <a:p>
            <a:pPr marL="800100" lvl="1" indent="-342900"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	Visualization of </a:t>
            </a:r>
            <a:r>
              <a:rPr lang="en-GB" sz="1600" dirty="0">
                <a:solidFill>
                  <a:srgbClr val="0000FF"/>
                </a:solidFill>
              </a:rPr>
              <a:t>MF32</a:t>
            </a:r>
            <a:r>
              <a:rPr lang="en-GB" sz="1600" dirty="0"/>
              <a:t>(identify issue in MF32/Cu63 –ENDF/B-VIII.1?), </a:t>
            </a:r>
            <a:r>
              <a:rPr lang="en-GB" sz="1600" dirty="0">
                <a:solidFill>
                  <a:srgbClr val="0000FF"/>
                </a:solidFill>
              </a:rPr>
              <a:t>MF34</a:t>
            </a:r>
          </a:p>
          <a:p>
            <a:pPr>
              <a:buNone/>
            </a:pPr>
            <a:r>
              <a:rPr lang="en-GB" sz="2000" dirty="0"/>
              <a:t>3.4 Checking formats, anomalous values, etc… on-the-fly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CHECKR, FIZCON,…. MODER …How to interpret warnings/errors? Logs in JANIS?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Checking processed covariances: definite positive, very high values, etc…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62A2C-3CB6-68DF-C56C-5E06001C658B}"/>
              </a:ext>
            </a:extLst>
          </p:cNvPr>
          <p:cNvSpPr txBox="1"/>
          <p:nvPr/>
        </p:nvSpPr>
        <p:spPr>
          <a:xfrm>
            <a:off x="1043608" y="2798684"/>
            <a:ext cx="7416824" cy="738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4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How to use it? Use FRENDY -&gt; perturbation/random n-ACE files -&gt; run n-ACELST to create n-PENDF/WIMSD -&gt; run “n-Burnup” WIMSD5 cases  to assess sensitivity/uncertainty in reactivity loss. </a:t>
            </a:r>
            <a:endParaRPr lang="en-GB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65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8DB1F-7599-8B58-6D40-D531641F1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2F44A17C-A904-1D3C-B00B-23BBFA7A6E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19</a:t>
            </a:fld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A63CF-EBE6-623D-3930-1BA3C73F7265}"/>
              </a:ext>
            </a:extLst>
          </p:cNvPr>
          <p:cNvSpPr txBox="1"/>
          <p:nvPr/>
        </p:nvSpPr>
        <p:spPr>
          <a:xfrm>
            <a:off x="197644" y="1268760"/>
            <a:ext cx="8748712" cy="3373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200" b="1" dirty="0"/>
              <a:t>4. Data Mining for Machine Learning</a:t>
            </a:r>
          </a:p>
          <a:p>
            <a:pPr>
              <a:buNone/>
            </a:pPr>
            <a:r>
              <a:rPr lang="en-GB" sz="2400" dirty="0"/>
              <a:t>4.1 Outlier identification in EXFOR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r>
              <a:rPr lang="en-GB" sz="1800" dirty="0"/>
              <a:t>Some examples/efforts</a:t>
            </a:r>
          </a:p>
          <a:p>
            <a:pPr>
              <a:buNone/>
            </a:pPr>
            <a:r>
              <a:rPr lang="en-GB" sz="2400" dirty="0"/>
              <a:t>4.2 ML to create new evaluations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§"/>
            </a:pPr>
            <a:r>
              <a:rPr lang="en-GB" sz="1800" dirty="0"/>
              <a:t>Can we implement this in current systems?</a:t>
            </a:r>
          </a:p>
          <a:p>
            <a:pPr marL="1257300" lvl="2" indent="-342900">
              <a:buSzPct val="100000"/>
              <a:buFont typeface="Courier New" panose="02070309020205020404" pitchFamily="49" charset="0"/>
              <a:buChar char="o"/>
            </a:pPr>
            <a:r>
              <a:rPr lang="en-GB" sz="1800" dirty="0"/>
              <a:t>Lack of features in the models with current databases</a:t>
            </a:r>
          </a:p>
          <a:p>
            <a:pPr marL="1257300" lvl="2" indent="-342900">
              <a:buSzPct val="100000"/>
              <a:buFont typeface="Courier New" panose="02070309020205020404" pitchFamily="49" charset="0"/>
              <a:buChar char="o"/>
            </a:pPr>
            <a:r>
              <a:rPr lang="en-GB" sz="1800" dirty="0"/>
              <a:t>Others? … the own ML models </a:t>
            </a:r>
          </a:p>
        </p:txBody>
      </p:sp>
    </p:spTree>
    <p:extLst>
      <p:ext uri="{BB962C8B-B14F-4D97-AF65-F5344CB8AC3E}">
        <p14:creationId xmlns:p14="http://schemas.microsoft.com/office/powerpoint/2010/main" val="3109760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87200-5A2B-E284-C9E3-ACE14AB09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127A0877-4276-3A62-E3A8-E0DE7F114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</a:t>
            </a:fld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F07EE5-E217-CAFB-38CD-46138BC2F853}"/>
              </a:ext>
            </a:extLst>
          </p:cNvPr>
          <p:cNvSpPr txBox="1"/>
          <p:nvPr/>
        </p:nvSpPr>
        <p:spPr>
          <a:xfrm>
            <a:off x="404414" y="1259882"/>
            <a:ext cx="849719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The aim of this presentation is to present a collection of personal - failure and success - feedbacks with different nuclear data tools and nuclear data management systems (NDMS).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I hope, this presentation will stimulate the discussion on a broad range of issues in NDMS and retrieval/visualization tools, to identifying potential new features to enhance the usage and the quality of these systems.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A summary of dissemination/training activities with students and users will be presented within the UPM and the EU/ </a:t>
            </a:r>
            <a:r>
              <a:rPr lang="en-GB" sz="1600" dirty="0" err="1"/>
              <a:t>Gre@tPioneer</a:t>
            </a:r>
            <a:r>
              <a:rPr lang="en-GB" sz="1600" dirty="0"/>
              <a:t> project.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endParaRPr lang="en-GB" sz="16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endParaRPr lang="en-GB" sz="16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endParaRPr lang="en-GB" sz="6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endParaRPr lang="en-GB" sz="6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endParaRPr lang="en-GB" sz="6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endParaRPr lang="en-GB" sz="6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endParaRPr lang="en-GB" sz="6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DISCLAIMER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The opinions expressed and arguments employed are those of the author. Without any intention to offend any work done by Institutions/people and/or to anyone.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756626-145D-C2A3-DC66-B08D6556AA6B}"/>
              </a:ext>
            </a:extLst>
          </p:cNvPr>
          <p:cNvSpPr/>
          <p:nvPr/>
        </p:nvSpPr>
        <p:spPr bwMode="auto">
          <a:xfrm>
            <a:off x="404414" y="5598118"/>
            <a:ext cx="8506318" cy="78321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3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5A2648DB-5635-2CDC-C139-D2EF92E00060}"/>
              </a:ext>
            </a:extLst>
          </p:cNvPr>
          <p:cNvSpPr txBox="1"/>
          <p:nvPr/>
        </p:nvSpPr>
        <p:spPr>
          <a:xfrm>
            <a:off x="3085959" y="8092"/>
            <a:ext cx="6048672" cy="57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Abstract</a:t>
            </a:r>
          </a:p>
        </p:txBody>
      </p:sp>
    </p:spTree>
    <p:extLst>
      <p:ext uri="{BB962C8B-B14F-4D97-AF65-F5344CB8AC3E}">
        <p14:creationId xmlns:p14="http://schemas.microsoft.com/office/powerpoint/2010/main" val="293955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1CC33-5888-66BF-5F00-2E9DF1D71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34BEE770-8983-043B-5DB5-A1DFF190B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20</a:t>
            </a:fld>
            <a:endParaRPr lang="es-ES" dirty="0"/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6A902B26-1BCF-0724-EBD0-F86063575899}"/>
              </a:ext>
            </a:extLst>
          </p:cNvPr>
          <p:cNvSpPr txBox="1"/>
          <p:nvPr/>
        </p:nvSpPr>
        <p:spPr>
          <a:xfrm>
            <a:off x="3085959" y="8092"/>
            <a:ext cx="6048672" cy="57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4.1. ML:  Outlier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4ACCCC-59D7-0789-A197-D42ED27312A1}"/>
              </a:ext>
            </a:extLst>
          </p:cNvPr>
          <p:cNvSpPr txBox="1"/>
          <p:nvPr/>
        </p:nvSpPr>
        <p:spPr>
          <a:xfrm>
            <a:off x="107504" y="1205630"/>
            <a:ext cx="8822314" cy="6044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Ref.: </a:t>
            </a:r>
            <a:r>
              <a:rPr lang="en-GB" dirty="0"/>
              <a:t>A. Koning, </a:t>
            </a:r>
            <a:r>
              <a:rPr lang="en-GB" i="1" dirty="0"/>
              <a:t>“EXFOR and outliers”, JEFF meeting on Machine Learning, November 23, 2021, NEA, Paris. JEFDOC-2085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FAD1E-DD5A-8F1B-8E10-A6A157D4A95A}"/>
              </a:ext>
            </a:extLst>
          </p:cNvPr>
          <p:cNvSpPr txBox="1"/>
          <p:nvPr/>
        </p:nvSpPr>
        <p:spPr>
          <a:xfrm>
            <a:off x="395536" y="1936889"/>
            <a:ext cx="4176464" cy="217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  <a:tabLst>
                <a:tab pos="1165225" algn="l"/>
              </a:tabLst>
            </a:pPr>
            <a:r>
              <a:rPr lang="en-GB" b="1" dirty="0"/>
              <a:t>Technique: </a:t>
            </a:r>
            <a:r>
              <a:rPr lang="en-GB" dirty="0"/>
              <a:t>Traditional outlier detection in EXFOR</a:t>
            </a:r>
          </a:p>
          <a:p>
            <a:pPr marL="285750" indent="-1079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1165225" algn="l"/>
              </a:tabLst>
            </a:pPr>
            <a:r>
              <a:rPr lang="en-GB" dirty="0"/>
              <a:t>Quality scoring</a:t>
            </a:r>
          </a:p>
          <a:p>
            <a:pPr marL="285750" indent="-1079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1165225" algn="l"/>
              </a:tabLst>
            </a:pPr>
            <a:r>
              <a:rPr lang="en-GB" dirty="0"/>
              <a:t>Numerical goodness-of-fit estimators (F, </a:t>
            </a:r>
            <a:r>
              <a:rPr lang="en-GB" dirty="0">
                <a:latin typeface="Symbol" panose="05050102010706020507" pitchFamily="18" charset="2"/>
              </a:rPr>
              <a:t>c</a:t>
            </a:r>
            <a:r>
              <a:rPr lang="en-GB" baseline="30000" dirty="0"/>
              <a:t>2</a:t>
            </a:r>
            <a:r>
              <a:rPr lang="en-GB" dirty="0"/>
              <a:t>,…)</a:t>
            </a:r>
          </a:p>
          <a:p>
            <a:pPr marL="285750" indent="-1079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tabLst>
                <a:tab pos="1165225" algn="l"/>
              </a:tabLst>
            </a:pPr>
            <a:r>
              <a:rPr lang="en-GB" dirty="0"/>
              <a:t>Graphical estimation</a:t>
            </a:r>
          </a:p>
          <a:p>
            <a:pPr lvl="1">
              <a:spcAft>
                <a:spcPts val="600"/>
              </a:spcAft>
              <a:tabLst>
                <a:tab pos="1165225" algn="l"/>
              </a:tabLst>
            </a:pPr>
            <a:endParaRPr lang="en-GB" dirty="0"/>
          </a:p>
          <a:p>
            <a:pPr lvl="1">
              <a:spcAft>
                <a:spcPts val="600"/>
              </a:spcAft>
              <a:tabLst>
                <a:tab pos="1165225" algn="l"/>
              </a:tabLst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6948E9-AE9C-A1C2-29AE-5050A8AF8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05"/>
          <a:stretch/>
        </p:blipFill>
        <p:spPr>
          <a:xfrm>
            <a:off x="4894574" y="2371537"/>
            <a:ext cx="3313065" cy="1926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7CB9EC-95B5-E75B-522E-3B0BD97EB198}"/>
              </a:ext>
            </a:extLst>
          </p:cNvPr>
          <p:cNvSpPr txBox="1"/>
          <p:nvPr/>
        </p:nvSpPr>
        <p:spPr>
          <a:xfrm>
            <a:off x="5148064" y="2006544"/>
            <a:ext cx="3024336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400" b="1" dirty="0"/>
              <a:t>Figure 5. </a:t>
            </a:r>
            <a:r>
              <a:rPr lang="en-GB" sz="1400" dirty="0"/>
              <a:t>Cross-section </a:t>
            </a:r>
            <a:r>
              <a:rPr lang="en-GB" sz="1400" baseline="30000" dirty="0"/>
              <a:t>31</a:t>
            </a:r>
            <a:r>
              <a:rPr lang="en-GB" sz="1400" dirty="0"/>
              <a:t>P(</a:t>
            </a:r>
            <a:r>
              <a:rPr lang="en-GB" sz="1400" dirty="0" err="1"/>
              <a:t>n,p</a:t>
            </a:r>
            <a:r>
              <a:rPr lang="en-GB" sz="1400" dirty="0"/>
              <a:t>)</a:t>
            </a:r>
            <a:r>
              <a:rPr lang="en-GB" sz="1400" baseline="30000" dirty="0"/>
              <a:t>31</a:t>
            </a:r>
            <a:r>
              <a:rPr lang="en-GB" sz="1400" dirty="0"/>
              <a:t>Si</a:t>
            </a:r>
            <a:endParaRPr lang="en-GB" sz="14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B328CE-3A12-440B-ED17-0526C1335810}"/>
              </a:ext>
            </a:extLst>
          </p:cNvPr>
          <p:cNvSpPr txBox="1"/>
          <p:nvPr/>
        </p:nvSpPr>
        <p:spPr>
          <a:xfrm>
            <a:off x="90539" y="4437796"/>
            <a:ext cx="4625478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  <a:tabLst>
                <a:tab pos="1165225" algn="l"/>
              </a:tabLst>
            </a:pPr>
            <a:r>
              <a:rPr lang="en-GB" b="1" dirty="0"/>
              <a:t>Objective: </a:t>
            </a:r>
            <a:r>
              <a:rPr lang="en-GB" dirty="0"/>
              <a:t>Outlier identification and </a:t>
            </a:r>
            <a:r>
              <a:rPr lang="en-GB" i="1" dirty="0"/>
              <a:t>quality assignment of EXFOR data</a:t>
            </a:r>
          </a:p>
          <a:p>
            <a:pPr algn="l">
              <a:buNone/>
              <a:tabLst>
                <a:tab pos="1165225" algn="l"/>
              </a:tabLst>
            </a:pPr>
            <a:r>
              <a:rPr lang="en-GB" i="1" dirty="0">
                <a:solidFill>
                  <a:srgbClr val="008000"/>
                </a:solidFill>
              </a:rPr>
              <a:t>- Do we have any change with standards/normalization?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3523A3-3AB3-ACF4-4DEE-C4F122307B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72" r="61267" b="52968"/>
          <a:stretch/>
        </p:blipFill>
        <p:spPr>
          <a:xfrm>
            <a:off x="5414405" y="4991633"/>
            <a:ext cx="3587421" cy="14154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DB7AF7-DADB-F33B-DFBE-F4C6FF85A72C}"/>
              </a:ext>
            </a:extLst>
          </p:cNvPr>
          <p:cNvSpPr txBox="1"/>
          <p:nvPr/>
        </p:nvSpPr>
        <p:spPr>
          <a:xfrm>
            <a:off x="2364890" y="6035321"/>
            <a:ext cx="2729412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https://www-nds.iaea.org/exfor/</a:t>
            </a:r>
            <a:r>
              <a:rPr lang="en-GB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34FDD-62DA-4682-6ED0-C71CB3E1AAE3}"/>
              </a:ext>
            </a:extLst>
          </p:cNvPr>
          <p:cNvSpPr txBox="1"/>
          <p:nvPr/>
        </p:nvSpPr>
        <p:spPr>
          <a:xfrm>
            <a:off x="107504" y="5577385"/>
            <a:ext cx="5219382" cy="518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  <a:tabLst>
                <a:tab pos="1165225" algn="l"/>
              </a:tabLst>
            </a:pPr>
            <a:r>
              <a:rPr lang="en-GB" sz="1050" b="1" dirty="0"/>
              <a:t>Ref. </a:t>
            </a:r>
            <a:r>
              <a:rPr lang="en-GB" sz="1050" dirty="0"/>
              <a:t>Arjan Koning Statistical Verification of EXFOR neutron-ind. Reactions XS (2020) </a:t>
            </a:r>
          </a:p>
          <a:p>
            <a:pPr>
              <a:buNone/>
              <a:tabLst>
                <a:tab pos="1165225" algn="l"/>
              </a:tabLst>
            </a:pPr>
            <a:r>
              <a:rPr lang="en-GB" sz="1100" b="1" dirty="0"/>
              <a:t>#flag=R2 #[R]Reviewed #[2] Doubtful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937B12-601F-BE8C-644B-42047756CFFC}"/>
              </a:ext>
            </a:extLst>
          </p:cNvPr>
          <p:cNvCxnSpPr>
            <a:cxnSpLocks/>
          </p:cNvCxnSpPr>
          <p:nvPr/>
        </p:nvCxnSpPr>
        <p:spPr>
          <a:xfrm flipV="1">
            <a:off x="4981382" y="5942956"/>
            <a:ext cx="631752" cy="2039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31FA463-12F4-9F2D-E898-C7BC0601733F}"/>
              </a:ext>
            </a:extLst>
          </p:cNvPr>
          <p:cNvSpPr txBox="1"/>
          <p:nvPr/>
        </p:nvSpPr>
        <p:spPr>
          <a:xfrm>
            <a:off x="117828" y="3431297"/>
            <a:ext cx="4598188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None/>
              <a:tabLst>
                <a:tab pos="1165225" algn="l"/>
              </a:tabLst>
            </a:pPr>
            <a:r>
              <a:rPr lang="en-GB" sz="1100" b="1" dirty="0"/>
              <a:t>Ref: </a:t>
            </a:r>
            <a:r>
              <a:rPr lang="en-GB" sz="1100" dirty="0"/>
              <a:t>Arjan Koning, “Statistical verification  and validation of the EXFOR database: (</a:t>
            </a:r>
            <a:r>
              <a:rPr lang="en-GB" sz="1100" dirty="0" err="1"/>
              <a:t>n,gamma</a:t>
            </a:r>
            <a:r>
              <a:rPr lang="en-GB" sz="1100" dirty="0"/>
              <a:t>),  (</a:t>
            </a:r>
            <a:r>
              <a:rPr lang="en-GB" sz="1100" dirty="0" err="1"/>
              <a:t>n,n</a:t>
            </a:r>
            <a:r>
              <a:rPr lang="en-GB" sz="1100" dirty="0"/>
              <a:t>’), (n,2n), (</a:t>
            </a:r>
            <a:r>
              <a:rPr lang="en-GB" sz="1100" dirty="0" err="1"/>
              <a:t>n,p</a:t>
            </a:r>
            <a:r>
              <a:rPr lang="en-GB" sz="1100" dirty="0"/>
              <a:t>), (</a:t>
            </a:r>
            <a:r>
              <a:rPr lang="en-GB" sz="1100" dirty="0" err="1"/>
              <a:t>n,alpha</a:t>
            </a:r>
            <a:r>
              <a:rPr lang="en-GB" sz="1100" dirty="0"/>
              <a:t>) and other neutron induced reaction cross sections”, NEA/DB/DOC(2017)1.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25F0DD-0CFA-3229-8F42-AEB723A52ACD}"/>
              </a:ext>
            </a:extLst>
          </p:cNvPr>
          <p:cNvSpPr txBox="1"/>
          <p:nvPr/>
        </p:nvSpPr>
        <p:spPr>
          <a:xfrm>
            <a:off x="5503444" y="4442033"/>
            <a:ext cx="3631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/>
              <a:t>Figure 4. </a:t>
            </a:r>
            <a:r>
              <a:rPr lang="en-GB" sz="1400" dirty="0"/>
              <a:t>Screen</a:t>
            </a:r>
            <a:r>
              <a:rPr lang="en-GB" dirty="0"/>
              <a:t>-</a:t>
            </a:r>
            <a:r>
              <a:rPr lang="en-GB" sz="1400" dirty="0"/>
              <a:t>shot with </a:t>
            </a:r>
            <a:r>
              <a:rPr lang="en-GB" sz="1400" i="1" dirty="0"/>
              <a:t>“Quality Assignment”</a:t>
            </a:r>
            <a:r>
              <a:rPr lang="en-GB" sz="1400" dirty="0"/>
              <a:t> for cross-section </a:t>
            </a:r>
            <a:r>
              <a:rPr lang="en-GB" sz="1400" baseline="30000" dirty="0"/>
              <a:t>31</a:t>
            </a:r>
            <a:r>
              <a:rPr lang="en-GB" sz="1400" dirty="0"/>
              <a:t>P(</a:t>
            </a:r>
            <a:r>
              <a:rPr lang="en-GB" sz="1400" dirty="0" err="1"/>
              <a:t>n,p</a:t>
            </a:r>
            <a:r>
              <a:rPr lang="en-GB" sz="1400" dirty="0"/>
              <a:t>)</a:t>
            </a:r>
            <a:r>
              <a:rPr lang="en-GB" sz="1400" baseline="30000" dirty="0"/>
              <a:t>31</a:t>
            </a:r>
            <a:r>
              <a:rPr lang="en-GB" sz="1400" dirty="0"/>
              <a:t>Si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404624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DC2D2-DB36-7E7E-80AC-BF513C497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A5979152-1441-9A50-D5F2-084A9BC87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21</a:t>
            </a:fld>
            <a:endParaRPr lang="es-ES" dirty="0"/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541684F8-A1FB-330D-B9BC-188CD7243C9C}"/>
              </a:ext>
            </a:extLst>
          </p:cNvPr>
          <p:cNvSpPr txBox="1"/>
          <p:nvPr/>
        </p:nvSpPr>
        <p:spPr>
          <a:xfrm>
            <a:off x="3085959" y="8092"/>
            <a:ext cx="6048672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4.1. ML:  Outlier detection –</a:t>
            </a:r>
          </a:p>
          <a:p>
            <a:pPr algn="r">
              <a:buNone/>
            </a:pPr>
            <a:r>
              <a:rPr lang="en-GB" sz="2800" b="1" dirty="0">
                <a:solidFill>
                  <a:schemeClr val="tx1"/>
                </a:solidFill>
                <a:latin typeface="+mn-lt"/>
              </a:rPr>
              <a:t>NEA Activities</a:t>
            </a:r>
            <a:endParaRPr lang="en-GB" sz="2800" b="1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EBF52-CFEB-21E7-8D4C-DC560D72C35B}"/>
              </a:ext>
            </a:extLst>
          </p:cNvPr>
          <p:cNvSpPr txBox="1"/>
          <p:nvPr/>
        </p:nvSpPr>
        <p:spPr>
          <a:xfrm>
            <a:off x="412201" y="1738258"/>
            <a:ext cx="8534531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r>
              <a:rPr lang="en-GB" b="1" dirty="0"/>
              <a:t>Between 2011-2017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300" dirty="0"/>
              <a:t>NEA (2011), “Statistical methods for the verification of databases”, </a:t>
            </a:r>
            <a:r>
              <a:rPr lang="en-GB" sz="1300" b="1" dirty="0"/>
              <a:t>NEA News</a:t>
            </a:r>
            <a:r>
              <a:rPr lang="en-GB" sz="1300" dirty="0"/>
              <a:t>, Volume 29, No. 1, OECD, Paris.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300" dirty="0"/>
              <a:t>(2011) “Exploratory Data Analysis of the EXFOR Database”, E. Dupont, A. Koning, N . Otsuka, </a:t>
            </a:r>
            <a:r>
              <a:rPr lang="en-GB" sz="1300" b="1" dirty="0"/>
              <a:t>Journal of the Korean Physical Society</a:t>
            </a:r>
            <a:r>
              <a:rPr lang="en-GB" sz="1300" dirty="0"/>
              <a:t>, Vol. 59, No. 2, August 2011, pp. 1333∼1336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300" dirty="0"/>
              <a:t>NEA (2012), “NEA contributions to the worldwide collection, compilation and dissemination of nuclear reaction data”, </a:t>
            </a:r>
            <a:r>
              <a:rPr lang="en-GB" sz="1300" b="1" dirty="0"/>
              <a:t>NEA News</a:t>
            </a:r>
            <a:r>
              <a:rPr lang="en-GB" sz="1300" dirty="0"/>
              <a:t>, Volume 30, No. 2, OECD, Paris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300" dirty="0"/>
              <a:t>(2014) “Cross checking of large evaluated and experimental nuclear reaction databases”, </a:t>
            </a:r>
            <a:r>
              <a:rPr lang="en-GB" sz="1300" b="1" dirty="0"/>
              <a:t>ND2014</a:t>
            </a:r>
            <a:r>
              <a:rPr lang="en-GB" sz="1300" dirty="0"/>
              <a:t>, Nuclear Data Sheets, Volume 120, pp. 277-280.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300" dirty="0"/>
              <a:t>(2014) EXFOR: Improving the quality of international databases, E. Dupont, </a:t>
            </a:r>
            <a:r>
              <a:rPr lang="en-GB" sz="1300" b="1" dirty="0"/>
              <a:t>News briefs</a:t>
            </a:r>
            <a:r>
              <a:rPr lang="en-GB" sz="1300" dirty="0"/>
              <a:t>, NEA News 2014 – No. 32.1/32.2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300" dirty="0"/>
              <a:t>NEA (2014), “Statistical verification and validation of the EXFOR database”, NEA Data Bank Report, </a:t>
            </a:r>
          </a:p>
          <a:p>
            <a:pPr lvl="1" indent="-279400" defTabSz="355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GB" sz="1300" b="1" dirty="0"/>
              <a:t>NEA/DB/ DOC(2014)3</a:t>
            </a:r>
            <a:r>
              <a:rPr lang="en-GB" sz="1300" dirty="0"/>
              <a:t>, OECD, Paris.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300" dirty="0"/>
              <a:t>(2016) Verification of the databases EXFOR and ENDF, G. Berton et al., </a:t>
            </a:r>
            <a:r>
              <a:rPr lang="en-GB" sz="1300" b="1" dirty="0"/>
              <a:t>ND2016</a:t>
            </a:r>
            <a:r>
              <a:rPr lang="en-GB" sz="1300" dirty="0"/>
              <a:t>, EPJ Web Conf, Volume 146, 2017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300" dirty="0"/>
              <a:t>(2016) </a:t>
            </a:r>
            <a:r>
              <a:rPr lang="en-GB" sz="1300" b="1" dirty="0"/>
              <a:t>JEFDOC-1778</a:t>
            </a:r>
            <a:r>
              <a:rPr lang="en-GB" sz="1300" dirty="0"/>
              <a:t>, Verification of the EXFOR and ENDF Databases, Gottfried Berton, Nov 2016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300" dirty="0"/>
              <a:t>(2017) </a:t>
            </a:r>
            <a:r>
              <a:rPr lang="en-GB" sz="1300" b="1" dirty="0"/>
              <a:t>JEFDOC-1909</a:t>
            </a:r>
            <a:r>
              <a:rPr lang="en-GB" sz="1300" dirty="0"/>
              <a:t>, Checking the resolved resonance region in EXFOR database, Gottfried Berton, Nov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A10A3-07BB-96CC-E197-AD66B66DF9B4}"/>
              </a:ext>
            </a:extLst>
          </p:cNvPr>
          <p:cNvSpPr txBox="1"/>
          <p:nvPr/>
        </p:nvSpPr>
        <p:spPr>
          <a:xfrm>
            <a:off x="107504" y="1205630"/>
            <a:ext cx="8822314" cy="3351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Ref.: </a:t>
            </a:r>
            <a:r>
              <a:rPr lang="en-GB" dirty="0"/>
              <a:t>NEA Activities</a:t>
            </a:r>
          </a:p>
        </p:txBody>
      </p:sp>
    </p:spTree>
    <p:extLst>
      <p:ext uri="{BB962C8B-B14F-4D97-AF65-F5344CB8AC3E}">
        <p14:creationId xmlns:p14="http://schemas.microsoft.com/office/powerpoint/2010/main" val="249648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5B393-4660-1EBD-A9CC-DC7ACDECC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547DD849-01F7-65A1-C09E-6B12B2770E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22</a:t>
            </a:fld>
            <a:endParaRPr lang="es-ES" dirty="0"/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FA897380-B3B8-ABB8-D75B-A56AAF6E5FF0}"/>
              </a:ext>
            </a:extLst>
          </p:cNvPr>
          <p:cNvSpPr txBox="1"/>
          <p:nvPr/>
        </p:nvSpPr>
        <p:spPr>
          <a:xfrm>
            <a:off x="1979712" y="8092"/>
            <a:ext cx="7154919" cy="1116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4.1. ML:  The Data Mining – An example: EXFOR and Evaluated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9B0E8F-A50B-D75E-3ED1-4531962CD91D}"/>
              </a:ext>
            </a:extLst>
          </p:cNvPr>
          <p:cNvSpPr/>
          <p:nvPr/>
        </p:nvSpPr>
        <p:spPr>
          <a:xfrm>
            <a:off x="112393" y="1785005"/>
            <a:ext cx="2307042" cy="452431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./EXFOR.ALL/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001_H_000.c4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001_H_001.c4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…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100_Fm_257.c4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(626 Files)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./ENDFB71/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(423 Files)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./JEFF32/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(472 Files)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./TENDL-2014/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(2488 Files)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./JENDL-4.0-2010/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(406 Files)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3D629F-2832-B318-9978-C420E2BAF0CB}"/>
              </a:ext>
            </a:extLst>
          </p:cNvPr>
          <p:cNvSpPr/>
          <p:nvPr/>
        </p:nvSpPr>
        <p:spPr>
          <a:xfrm>
            <a:off x="2515608" y="1772816"/>
            <a:ext cx="6515999" cy="18774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RUN:  </a:t>
            </a:r>
            <a:r>
              <a:rPr lang="en-GB" i="1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.\python.exe parseC4.py C4-2015-01-07.xc4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GB" sz="1800" dirty="0">
              <a:solidFill>
                <a:prstClr val="black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“</a:t>
            </a: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parseC4.py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”Created by Caleb Mattoon on 2010-06-28.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start with .xc4 file containing full </a:t>
            </a:r>
            <a:r>
              <a:rPr lang="en-GB" dirty="0" err="1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exfor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library in one file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(obtain latest from http://www-nds.iaea.org/x4toc4-master/?C=M;O=D)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sorts the library by projectile, target, MF, MT and incident energy separate directories are created for each projectile, and separate files for each target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E60226-7D80-01C2-3EC3-CC3591B48734}"/>
              </a:ext>
            </a:extLst>
          </p:cNvPr>
          <p:cNvSpPr/>
          <p:nvPr/>
        </p:nvSpPr>
        <p:spPr>
          <a:xfrm>
            <a:off x="2534614" y="3727094"/>
            <a:ext cx="6515999" cy="122924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RUN: </a:t>
            </a:r>
            <a:r>
              <a:rPr lang="en-GB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PREPRO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(Linear, Recent, Sigma1, Activate, Legend , Fixup,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Dictin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Merger, Mixer)</a:t>
            </a:r>
          </a:p>
          <a:p>
            <a:pPr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RUN: </a:t>
            </a:r>
            <a:r>
              <a:rPr lang="en-GB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NJOY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(covariances: MODER,GROUPR, ERRORR, COVR)</a:t>
            </a:r>
          </a:p>
          <a:p>
            <a:pPr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RUN: </a:t>
            </a:r>
            <a:r>
              <a:rPr lang="en-GB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Utilities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ang_mu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mu_bar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sixtab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c4sort,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lsttab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pltlst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AD8B8E-ECBA-ECAB-B21D-125F7288F65C}"/>
              </a:ext>
            </a:extLst>
          </p:cNvPr>
          <p:cNvSpPr txBox="1"/>
          <p:nvPr/>
        </p:nvSpPr>
        <p:spPr>
          <a:xfrm>
            <a:off x="2561251" y="4971873"/>
            <a:ext cx="6573379" cy="1395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/>
              <a:t>The </a:t>
            </a:r>
            <a:r>
              <a:rPr lang="en-GB" b="1" dirty="0"/>
              <a:t>set of reactions analysed</a:t>
            </a:r>
            <a:r>
              <a:rPr lang="en-GB" dirty="0"/>
              <a:t>:</a:t>
            </a:r>
          </a:p>
          <a:p>
            <a:pPr marL="177800" indent="-1778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MF3 for all </a:t>
            </a:r>
            <a:r>
              <a:rPr lang="en-GB" b="1" dirty="0"/>
              <a:t>isotopes</a:t>
            </a:r>
            <a:r>
              <a:rPr lang="en-GB" dirty="0"/>
              <a:t> and </a:t>
            </a:r>
            <a:r>
              <a:rPr lang="en-GB" b="1" dirty="0"/>
              <a:t>natural elements</a:t>
            </a:r>
            <a:r>
              <a:rPr lang="en-GB" dirty="0"/>
              <a:t>, except MT51 for natural elements</a:t>
            </a:r>
          </a:p>
          <a:p>
            <a:pPr marL="177800" indent="-1778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MF3/MT251 (mu-bar) processed with MU_MAR.exe program</a:t>
            </a:r>
          </a:p>
          <a:p>
            <a:pPr marL="177800" indent="-1778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MF4/MT2 for isotopes </a:t>
            </a:r>
          </a:p>
          <a:p>
            <a:pPr marL="177800" indent="-177800"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MF10 for isotopes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B57F7-0580-58DF-E7C1-C21E96483C0F}"/>
              </a:ext>
            </a:extLst>
          </p:cNvPr>
          <p:cNvSpPr txBox="1"/>
          <p:nvPr/>
        </p:nvSpPr>
        <p:spPr>
          <a:xfrm>
            <a:off x="2427322" y="1249920"/>
            <a:ext cx="4682970" cy="369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1" dirty="0"/>
              <a:t>My own 1D (X-Y Data) generation</a:t>
            </a:r>
          </a:p>
        </p:txBody>
      </p:sp>
    </p:spTree>
    <p:extLst>
      <p:ext uri="{BB962C8B-B14F-4D97-AF65-F5344CB8AC3E}">
        <p14:creationId xmlns:p14="http://schemas.microsoft.com/office/powerpoint/2010/main" val="50288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B72A8-275B-B7A1-8653-89265D404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A1E5BD8E-2CBD-2D12-9BC4-5D9D50D9F1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23</a:t>
            </a:fld>
            <a:endParaRPr lang="es-ES" dirty="0"/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C13D50CC-738B-4967-0E78-4C1870C709F7}"/>
              </a:ext>
            </a:extLst>
          </p:cNvPr>
          <p:cNvSpPr txBox="1"/>
          <p:nvPr/>
        </p:nvSpPr>
        <p:spPr>
          <a:xfrm>
            <a:off x="3085959" y="8092"/>
            <a:ext cx="6048672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4.1. ML:  Outlier detection  -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UPM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8BF13-0EB3-F5BA-CA26-4FC54AA2C52E}"/>
              </a:ext>
            </a:extLst>
          </p:cNvPr>
          <p:cNvSpPr txBox="1"/>
          <p:nvPr/>
        </p:nvSpPr>
        <p:spPr>
          <a:xfrm>
            <a:off x="107504" y="1205630"/>
            <a:ext cx="8822314" cy="6044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Ref.: </a:t>
            </a:r>
            <a:r>
              <a:rPr lang="en-GB" dirty="0"/>
              <a:t>M. González-Torre et al., “Feedbacks on Processing and Verification for JEFF-4T2.2”, JEFF Nuclear Data Week April 2023.JEFDOC-224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94430-E881-A444-BCB9-B704B5631D3E}"/>
              </a:ext>
            </a:extLst>
          </p:cNvPr>
          <p:cNvSpPr txBox="1"/>
          <p:nvPr/>
        </p:nvSpPr>
        <p:spPr>
          <a:xfrm>
            <a:off x="395288" y="1891893"/>
            <a:ext cx="8559194" cy="111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None/>
              <a:tabLst>
                <a:tab pos="1165225" algn="l"/>
              </a:tabLst>
            </a:pPr>
            <a:r>
              <a:rPr lang="en-GB" sz="1600" b="1" dirty="0"/>
              <a:t>Technique:</a:t>
            </a:r>
            <a:r>
              <a:rPr lang="en-GB" sz="1600" dirty="0"/>
              <a:t> </a:t>
            </a:r>
            <a:r>
              <a:rPr lang="en-GB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NeueLT Std Lt"/>
              </a:rPr>
              <a:t>Unsupervised ML algorithm -  DBSCAN (Density-Based Spatial Clustering of Applications with Noise) </a:t>
            </a:r>
          </a:p>
          <a:p>
            <a:pPr>
              <a:lnSpc>
                <a:spcPct val="100000"/>
              </a:lnSpc>
              <a:spcAft>
                <a:spcPts val="600"/>
              </a:spcAft>
              <a:buNone/>
              <a:tabLst>
                <a:tab pos="1165225" algn="l"/>
              </a:tabLst>
            </a:pPr>
            <a:endParaRPr lang="en-GB" sz="6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HelveticaNeueLT Std 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None/>
              <a:tabLst>
                <a:tab pos="1165225" algn="l"/>
              </a:tabLst>
            </a:pPr>
            <a:r>
              <a:rPr lang="en-GB" sz="16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NeueLT Std Lt"/>
              </a:rPr>
              <a:t>Objective:</a:t>
            </a:r>
            <a:r>
              <a:rPr lang="en-GB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NeueLT Std Lt"/>
              </a:rPr>
              <a:t> To identify anomalous data in EXFOR database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29320-1FBE-9622-8D81-FCF2588EB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661" y="3087573"/>
            <a:ext cx="3204431" cy="2479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D4F80-1A86-1DCC-7F64-596C29202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431614"/>
            <a:ext cx="3483069" cy="2149017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3AFF069-3A25-DD01-C1A4-C6A444033AA4}"/>
              </a:ext>
            </a:extLst>
          </p:cNvPr>
          <p:cNvSpPr/>
          <p:nvPr/>
        </p:nvSpPr>
        <p:spPr>
          <a:xfrm>
            <a:off x="3328585" y="4998303"/>
            <a:ext cx="432048" cy="204263"/>
          </a:xfrm>
          <a:prstGeom prst="wedgeEllipseCallout">
            <a:avLst>
              <a:gd name="adj1" fmla="val 842778"/>
              <a:gd name="adj2" fmla="val -12460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ECE25-FC55-8C87-5E3C-0A766CF87388}"/>
              </a:ext>
            </a:extLst>
          </p:cNvPr>
          <p:cNvSpPr txBox="1"/>
          <p:nvPr/>
        </p:nvSpPr>
        <p:spPr>
          <a:xfrm>
            <a:off x="107504" y="6002758"/>
            <a:ext cx="4632199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  <a:tabLst>
                <a:tab pos="1165225" algn="l"/>
              </a:tabLst>
            </a:pPr>
            <a:r>
              <a:rPr lang="en-GB" b="1" dirty="0"/>
              <a:t>Objective: </a:t>
            </a:r>
            <a:r>
              <a:rPr lang="en-GB" dirty="0"/>
              <a:t>Outlier identification</a:t>
            </a:r>
            <a:endParaRPr lang="en-GB" sz="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79CE4-056F-E98D-D357-A3190D4416D3}"/>
              </a:ext>
            </a:extLst>
          </p:cNvPr>
          <p:cNvSpPr txBox="1"/>
          <p:nvPr/>
        </p:nvSpPr>
        <p:spPr>
          <a:xfrm>
            <a:off x="4518661" y="5674981"/>
            <a:ext cx="3600400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100" b="1" dirty="0"/>
              <a:t>Figure 6.</a:t>
            </a:r>
            <a:r>
              <a:rPr lang="en-GB" sz="1100" dirty="0"/>
              <a:t> Comparison between EXFOR and some recent evaluated data for the </a:t>
            </a:r>
            <a:r>
              <a:rPr lang="en-GB" sz="1100" baseline="30000" dirty="0"/>
              <a:t>64</a:t>
            </a:r>
            <a:r>
              <a:rPr lang="en-GB" sz="1100" dirty="0"/>
              <a:t>Zn(</a:t>
            </a:r>
            <a:r>
              <a:rPr lang="en-GB" sz="1100" dirty="0" err="1"/>
              <a:t>n,alpha</a:t>
            </a:r>
            <a:r>
              <a:rPr lang="en-GB" sz="1100" dirty="0"/>
              <a:t>) reaction cross-section as a function of neutron energy</a:t>
            </a:r>
          </a:p>
        </p:txBody>
      </p:sp>
    </p:spTree>
    <p:extLst>
      <p:ext uri="{BB962C8B-B14F-4D97-AF65-F5344CB8AC3E}">
        <p14:creationId xmlns:p14="http://schemas.microsoft.com/office/powerpoint/2010/main" val="1630932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A2DC0-9B6B-1A5D-CFB3-96508662A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B9403334-A7C5-E2A9-874E-32722FC08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24</a:t>
            </a:fld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1EE8C-FADE-B865-616F-838D8B80B1B0}"/>
              </a:ext>
            </a:extLst>
          </p:cNvPr>
          <p:cNvSpPr txBox="1"/>
          <p:nvPr/>
        </p:nvSpPr>
        <p:spPr>
          <a:xfrm>
            <a:off x="179512" y="6118180"/>
            <a:ext cx="7560840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https://github.com/monleon96/EXFOR-ProtonReactions-Analysis</a:t>
            </a:r>
            <a:r>
              <a:rPr lang="en-GB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ADB5C-C637-648B-A6A8-689FA6B3AEDE}"/>
              </a:ext>
            </a:extLst>
          </p:cNvPr>
          <p:cNvSpPr txBox="1"/>
          <p:nvPr/>
        </p:nvSpPr>
        <p:spPr>
          <a:xfrm>
            <a:off x="107504" y="1205630"/>
            <a:ext cx="8822314" cy="6044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Ref.: </a:t>
            </a:r>
            <a:r>
              <a:rPr lang="en-GB" dirty="0"/>
              <a:t>J.A. </a:t>
            </a:r>
            <a:r>
              <a:rPr lang="en-GB" dirty="0" err="1"/>
              <a:t>Monleon</a:t>
            </a:r>
            <a:r>
              <a:rPr lang="en-GB" dirty="0"/>
              <a:t>, “Enhancing the EXFOR Nuclear Data Library Using Machine Learning Techniques”, Master Thesis Project,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BAE3B-E79C-0390-B092-AB89B7CDE858}"/>
              </a:ext>
            </a:extLst>
          </p:cNvPr>
          <p:cNvSpPr txBox="1"/>
          <p:nvPr/>
        </p:nvSpPr>
        <p:spPr>
          <a:xfrm>
            <a:off x="141032" y="1909288"/>
            <a:ext cx="8788785" cy="392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None/>
              <a:tabLst>
                <a:tab pos="1165225" algn="l"/>
              </a:tabLst>
            </a:pPr>
            <a:r>
              <a:rPr lang="en-GB" sz="1800" b="1" dirty="0"/>
              <a:t>Review of different Techniques for identifying outliers:</a:t>
            </a:r>
          </a:p>
          <a:p>
            <a:pPr marL="177800" indent="-177800">
              <a:lnSpc>
                <a:spcPct val="10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  <a:tabLst>
                <a:tab pos="1165225" algn="l"/>
              </a:tabLst>
            </a:pPr>
            <a:r>
              <a:rPr lang="en-GB" sz="1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Statistical Techniques: </a:t>
            </a:r>
            <a:r>
              <a:rPr lang="en-GB" sz="1600" kern="0" dirty="0">
                <a:solidFill>
                  <a:srgbClr val="000000"/>
                </a:solidFill>
                <a:latin typeface="Calibri" panose="020F0502020204030204" pitchFamily="34" charset="0"/>
              </a:rPr>
              <a:t>Z-Score or Standard Score, Modified Z-Score Method, QR Method:</a:t>
            </a:r>
          </a:p>
          <a:p>
            <a:pPr marL="177800" indent="-177800">
              <a:lnSpc>
                <a:spcPct val="100000"/>
              </a:lnSpc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  <a:tabLst>
                <a:tab pos="1165225" algn="l"/>
              </a:tabLst>
            </a:pPr>
            <a:r>
              <a:rPr lang="en-GB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NeueLT Std Lt"/>
              </a:rPr>
              <a:t>Machine Learning: </a:t>
            </a:r>
            <a:r>
              <a:rPr lang="en-GB" sz="1600" kern="0" dirty="0">
                <a:solidFill>
                  <a:srgbClr val="000000"/>
                </a:solidFill>
                <a:latin typeface="Calibri" panose="020F0502020204030204" pitchFamily="34" charset="0"/>
              </a:rPr>
              <a:t>Clustering Algorithms (K-Means or DBSCAN), Anomaly Detection Algorithms, Neural Networks</a:t>
            </a:r>
            <a:endParaRPr lang="en-GB" sz="1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SzPct val="100000"/>
              <a:buNone/>
              <a:tabLst>
                <a:tab pos="1165225" algn="l"/>
              </a:tabLst>
            </a:pPr>
            <a:endParaRPr lang="en-GB" sz="6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SzPct val="100000"/>
              <a:buNone/>
              <a:tabLst>
                <a:tab pos="1165225" algn="l"/>
              </a:tabLst>
            </a:pPr>
            <a:r>
              <a:rPr lang="en-GB" sz="1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Preprocessing and Data Mining: </a:t>
            </a:r>
            <a:r>
              <a:rPr lang="en-GB" sz="1800" b="1" kern="0" dirty="0">
                <a:solidFill>
                  <a:srgbClr val="0000FF"/>
                </a:solidFill>
                <a:latin typeface="Calibri" panose="020F0502020204030204" pitchFamily="34" charset="0"/>
              </a:rPr>
              <a:t> “EXFORTABLES” :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  <a:tabLst>
                <a:tab pos="1165225" algn="l"/>
              </a:tabLst>
            </a:pPr>
            <a:r>
              <a:rPr lang="en-GB" sz="1600" kern="0" dirty="0">
                <a:solidFill>
                  <a:srgbClr val="0000FF"/>
                </a:solidFill>
                <a:latin typeface="Calibri" panose="020F0502020204030204" pitchFamily="34" charset="0"/>
              </a:rPr>
              <a:t>data extraction, transformation (scaling)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  <a:tabLst>
                <a:tab pos="1165225" algn="l"/>
              </a:tabLst>
            </a:pPr>
            <a:r>
              <a:rPr lang="en-GB" sz="1600" kern="0" dirty="0">
                <a:solidFill>
                  <a:srgbClr val="0000FF"/>
                </a:solidFill>
                <a:latin typeface="Calibri" panose="020F0502020204030204" pitchFamily="34" charset="0"/>
              </a:rPr>
              <a:t>encoding categorical data, manipulation and grouping the data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  <a:tabLst>
                <a:tab pos="1165225" algn="l"/>
              </a:tabLst>
            </a:pPr>
            <a:r>
              <a:rPr lang="en-GB" sz="1600" kern="0" dirty="0">
                <a:solidFill>
                  <a:srgbClr val="0000FF"/>
                </a:solidFill>
                <a:latin typeface="Calibri" panose="020F0502020204030204" pitchFamily="34" charset="0"/>
              </a:rPr>
              <a:t>preparation to machine learning applications</a:t>
            </a:r>
          </a:p>
          <a:p>
            <a:pPr>
              <a:lnSpc>
                <a:spcPct val="100000"/>
              </a:lnSpc>
              <a:spcAft>
                <a:spcPts val="600"/>
              </a:spcAft>
              <a:buNone/>
              <a:tabLst>
                <a:tab pos="1165225" algn="l"/>
              </a:tabLst>
            </a:pPr>
            <a:endParaRPr lang="en-GB" sz="600" b="1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HelveticaNeueLT Std 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None/>
              <a:tabLst>
                <a:tab pos="1165225" algn="l"/>
              </a:tabLst>
            </a:pPr>
            <a:r>
              <a:rPr lang="en-GB" sz="18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NeueLT Std Lt"/>
              </a:rPr>
              <a:t>Objective:</a:t>
            </a:r>
            <a:r>
              <a:rPr lang="en-GB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HelveticaNeueLT Std Lt"/>
              </a:rPr>
              <a:t> To identify anomalous data in “EXFOR </a:t>
            </a:r>
            <a:r>
              <a:rPr lang="en-GB" sz="1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NeueLT Std Lt"/>
              </a:rPr>
              <a:t>proton reactions”</a:t>
            </a:r>
            <a:endParaRPr lang="en-GB" sz="18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1077913" algn="l"/>
                <a:tab pos="1165225" algn="l"/>
              </a:tabLst>
            </a:pPr>
            <a:r>
              <a:rPr lang="en-GB" sz="1800" b="1" kern="0" dirty="0">
                <a:solidFill>
                  <a:srgbClr val="008000"/>
                </a:solidFill>
                <a:latin typeface="Calibri" panose="020F0502020204030204" pitchFamily="34" charset="0"/>
              </a:rPr>
              <a:t>After  in-depth review by Expert Judgment (Naohiko Otsuka) …. many “potential” outliers were “false outliers”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5E026-0B2C-295F-BFA8-32320C2EE13A}"/>
              </a:ext>
            </a:extLst>
          </p:cNvPr>
          <p:cNvSpPr txBox="1"/>
          <p:nvPr/>
        </p:nvSpPr>
        <p:spPr>
          <a:xfrm>
            <a:off x="179512" y="5816816"/>
            <a:ext cx="5439080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Ref.: </a:t>
            </a:r>
            <a:r>
              <a:rPr lang="en-GB" dirty="0"/>
              <a:t>GitHub EXFOR-Proton Reactions Analysis Repository.:</a:t>
            </a:r>
          </a:p>
        </p:txBody>
      </p:sp>
      <p:sp>
        <p:nvSpPr>
          <p:cNvPr id="6" name="CuadroTexto 8">
            <a:extLst>
              <a:ext uri="{FF2B5EF4-FFF2-40B4-BE49-F238E27FC236}">
                <a16:creationId xmlns:a16="http://schemas.microsoft.com/office/drawing/2014/main" id="{BF90E055-93AB-938D-F813-58198BD94A18}"/>
              </a:ext>
            </a:extLst>
          </p:cNvPr>
          <p:cNvSpPr txBox="1"/>
          <p:nvPr/>
        </p:nvSpPr>
        <p:spPr>
          <a:xfrm>
            <a:off x="3085959" y="8092"/>
            <a:ext cx="6048672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4.1. ML:  Outlier detection  -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UPM Students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D04EAC-BEEC-D9BB-8B8E-473D1296F40F}"/>
              </a:ext>
            </a:extLst>
          </p:cNvPr>
          <p:cNvSpPr/>
          <p:nvPr/>
        </p:nvSpPr>
        <p:spPr bwMode="auto">
          <a:xfrm>
            <a:off x="107504" y="5122360"/>
            <a:ext cx="8788785" cy="604461"/>
          </a:xfrm>
          <a:prstGeom prst="rect">
            <a:avLst/>
          </a:prstGeom>
          <a:noFill/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4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2591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4C9D5-B72D-0FC2-2BAD-4FD3CC4BF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DBA15F39-0636-442F-2D7B-9769D9913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25</a:t>
            </a:fld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BFB95-751E-BD3B-A99A-C204ECBBF7DC}"/>
              </a:ext>
            </a:extLst>
          </p:cNvPr>
          <p:cNvSpPr txBox="1"/>
          <p:nvPr/>
        </p:nvSpPr>
        <p:spPr>
          <a:xfrm>
            <a:off x="32832" y="1210386"/>
            <a:ext cx="8931656" cy="6044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/>
              <a:t>Ref.: HU </a:t>
            </a:r>
            <a:r>
              <a:rPr lang="en-GB" dirty="0" err="1"/>
              <a:t>Zehua</a:t>
            </a:r>
            <a:r>
              <a:rPr lang="en-GB" dirty="0"/>
              <a:t> et al. , </a:t>
            </a:r>
            <a:r>
              <a:rPr lang="en-GB" i="1" dirty="0"/>
              <a:t>“Learning Fast Neutron Cross Section by Deep Neural Network”</a:t>
            </a:r>
            <a:r>
              <a:rPr lang="en-GB" dirty="0"/>
              <a:t>, Atomic Energy Science and Technology ›› 2023, Vol. 57 ›› Issue (4): 812-817.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80D78-6B22-6022-F9CF-656D0A2A3FAB}"/>
              </a:ext>
            </a:extLst>
          </p:cNvPr>
          <p:cNvSpPr txBox="1"/>
          <p:nvPr/>
        </p:nvSpPr>
        <p:spPr>
          <a:xfrm>
            <a:off x="32832" y="1923478"/>
            <a:ext cx="8784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>
                <a:tab pos="1165225" algn="l"/>
              </a:tabLst>
            </a:pP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</a:rPr>
              <a:t>Technique: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 	Deep neural networks </a:t>
            </a: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>
                <a:tab pos="1165225" algn="l"/>
              </a:tabLst>
            </a:pP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</a:rPr>
              <a:t>Objective: 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Evaluation Uranium files</a:t>
            </a: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>
                <a:tab pos="1165225" algn="l"/>
              </a:tabLst>
            </a:pP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</a:rPr>
              <a:t>Results: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 New U evaluations in the fast energy range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31DAF-3937-B8A5-F728-003A3C913635}"/>
              </a:ext>
            </a:extLst>
          </p:cNvPr>
          <p:cNvSpPr txBox="1"/>
          <p:nvPr/>
        </p:nvSpPr>
        <p:spPr>
          <a:xfrm>
            <a:off x="5333515" y="5721062"/>
            <a:ext cx="3015079" cy="600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1400" b="1" i="0" u="none" strike="noStrike" baseline="0" dirty="0">
                <a:latin typeface="+mj-lt"/>
              </a:rPr>
              <a:t>Figure 7. </a:t>
            </a:r>
            <a:r>
              <a:rPr lang="en-GB" sz="1400" dirty="0">
                <a:latin typeface="+mj-lt"/>
              </a:rPr>
              <a:t>Calculation results, total cross-sections for 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E625E-D26F-15E8-CEE8-C59318B4E823}"/>
              </a:ext>
            </a:extLst>
          </p:cNvPr>
          <p:cNvSpPr txBox="1"/>
          <p:nvPr/>
        </p:nvSpPr>
        <p:spPr>
          <a:xfrm>
            <a:off x="5875499" y="4010549"/>
            <a:ext cx="321011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65225" algn="l"/>
              </a:tabLst>
            </a:pPr>
            <a:r>
              <a:rPr lang="en-GB" baseline="30000" dirty="0">
                <a:latin typeface="+mj-lt"/>
              </a:rPr>
              <a:t>230</a:t>
            </a:r>
            <a:r>
              <a:rPr lang="en-GB" dirty="0">
                <a:latin typeface="+mj-lt"/>
              </a:rPr>
              <a:t>U is used as test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65225" algn="l"/>
              </a:tabLst>
            </a:pPr>
            <a:r>
              <a:rPr lang="en-GB" baseline="30000" dirty="0">
                <a:latin typeface="+mj-lt"/>
              </a:rPr>
              <a:t>232</a:t>
            </a:r>
            <a:r>
              <a:rPr lang="en-GB" dirty="0">
                <a:latin typeface="+mj-lt"/>
              </a:rPr>
              <a:t>U is used for verification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65225" algn="l"/>
              </a:tabLst>
            </a:pPr>
            <a:r>
              <a:rPr lang="en-GB" dirty="0">
                <a:latin typeface="+mj-lt"/>
              </a:rPr>
              <a:t>other 10 U nuclides are used as training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BCE9B-1E30-D57C-2FE6-B6783D58D634}"/>
              </a:ext>
            </a:extLst>
          </p:cNvPr>
          <p:cNvSpPr txBox="1"/>
          <p:nvPr/>
        </p:nvSpPr>
        <p:spPr>
          <a:xfrm>
            <a:off x="5607698" y="1925148"/>
            <a:ext cx="3210110" cy="1323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spcAft>
                <a:spcPts val="3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Features assessed in the model</a:t>
            </a:r>
          </a:p>
          <a:p>
            <a:pPr marL="355600" lvl="1" indent="-177800"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  <a:tabLst>
                <a:tab pos="355600" algn="l"/>
              </a:tabLst>
            </a:pPr>
            <a:r>
              <a:rPr lang="en-GB" altLang="zh-CN" sz="1400" dirty="0"/>
              <a:t>A, Z</a:t>
            </a:r>
          </a:p>
          <a:p>
            <a:pPr marL="355600" lvl="1" indent="-177800"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  <a:tabLst>
                <a:tab pos="355600" algn="l"/>
              </a:tabLst>
            </a:pPr>
            <a:r>
              <a:rPr lang="en-GB" altLang="zh-CN" sz="1400" dirty="0"/>
              <a:t>ENDF data at energy E</a:t>
            </a:r>
          </a:p>
          <a:p>
            <a:pPr marL="355600" lvl="1" indent="-177800"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  <a:tabLst>
                <a:tab pos="355600" algn="l"/>
              </a:tabLst>
            </a:pPr>
            <a:r>
              <a:rPr lang="en-GB" altLang="zh-CN" sz="1400" dirty="0"/>
              <a:t>Sn</a:t>
            </a:r>
            <a:endParaRPr lang="en-GB" sz="1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0EF3C0-ADF3-EF79-3DBF-E6B028545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11328" r="16139" b="12961"/>
          <a:stretch/>
        </p:blipFill>
        <p:spPr>
          <a:xfrm>
            <a:off x="48737" y="3356992"/>
            <a:ext cx="5315351" cy="3075677"/>
          </a:xfrm>
          <a:prstGeom prst="rect">
            <a:avLst/>
          </a:prstGeom>
        </p:spPr>
      </p:pic>
      <p:sp>
        <p:nvSpPr>
          <p:cNvPr id="14" name="CuadroTexto 8">
            <a:extLst>
              <a:ext uri="{FF2B5EF4-FFF2-40B4-BE49-F238E27FC236}">
                <a16:creationId xmlns:a16="http://schemas.microsoft.com/office/drawing/2014/main" id="{F33D20A9-2AF4-6700-8D08-EF20B23935A1}"/>
              </a:ext>
            </a:extLst>
          </p:cNvPr>
          <p:cNvSpPr txBox="1"/>
          <p:nvPr/>
        </p:nvSpPr>
        <p:spPr>
          <a:xfrm>
            <a:off x="3085959" y="8092"/>
            <a:ext cx="6048672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4.2. ML:  ND Models –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nuclear reactions models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8DD393-F201-F350-F9C5-25D16CA553FC}"/>
              </a:ext>
            </a:extLst>
          </p:cNvPr>
          <p:cNvSpPr/>
          <p:nvPr/>
        </p:nvSpPr>
        <p:spPr bwMode="auto">
          <a:xfrm>
            <a:off x="5607698" y="1887026"/>
            <a:ext cx="3356790" cy="1354217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4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4C96-8D0B-6BE0-F2C9-060FA03755EE}"/>
              </a:ext>
            </a:extLst>
          </p:cNvPr>
          <p:cNvSpPr txBox="1"/>
          <p:nvPr/>
        </p:nvSpPr>
        <p:spPr>
          <a:xfrm>
            <a:off x="5607697" y="3287677"/>
            <a:ext cx="3462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6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Can we find this info in current ND Databases? </a:t>
            </a:r>
            <a:endParaRPr lang="en-GB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27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0BCD9-60D1-8582-A330-B182BCD71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D311C707-1303-11D7-7ED0-C48D7F9757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26</a:t>
            </a:fld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3C2C8-F459-09E6-59BE-23ABCA2AE344}"/>
              </a:ext>
            </a:extLst>
          </p:cNvPr>
          <p:cNvSpPr txBox="1"/>
          <p:nvPr/>
        </p:nvSpPr>
        <p:spPr>
          <a:xfrm>
            <a:off x="210452" y="1256834"/>
            <a:ext cx="8229600" cy="6044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/>
              <a:t>Ref.: X. Sun et al. , </a:t>
            </a:r>
            <a:r>
              <a:rPr lang="en-GB" i="1" dirty="0"/>
              <a:t>“Study of (n,2n) Reaction Cross Section of Fission Product based on Neural Network and Decision Tree Models”</a:t>
            </a:r>
            <a:r>
              <a:rPr lang="en-GB" dirty="0"/>
              <a:t>, WONDER 2023, June 5-9,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C7B6B8-EEB3-940C-8B6D-3657950653B4}"/>
              </a:ext>
            </a:extLst>
          </p:cNvPr>
          <p:cNvSpPr txBox="1"/>
          <p:nvPr/>
        </p:nvSpPr>
        <p:spPr>
          <a:xfrm>
            <a:off x="210452" y="1861295"/>
            <a:ext cx="8229600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>
                <a:tab pos="1165225" algn="l"/>
              </a:tabLst>
            </a:pP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</a:rPr>
              <a:t>Technique: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 	Artificial neural network (ANN) and decision tree (DT) models </a:t>
            </a: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>
                <a:tab pos="1165225" algn="l"/>
              </a:tabLst>
            </a:pP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</a:rPr>
              <a:t>Objective: 	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 To predict the (n,2n) reaction cross section, especially those lack of experimental measurements</a:t>
            </a: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>
                <a:tab pos="1165225" algn="l"/>
              </a:tabLst>
            </a:pPr>
            <a:endParaRPr lang="en-GB" sz="1800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285750" indent="-2857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Importance of features assessed </a:t>
            </a:r>
          </a:p>
          <a:p>
            <a:pPr marL="742950" lvl="1" indent="-2857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Z, A</a:t>
            </a:r>
          </a:p>
          <a:p>
            <a:pPr marL="742950" lvl="1" indent="-2857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Sn and </a:t>
            </a:r>
            <a:r>
              <a:rPr lang="en-US" altLang="zh-CN" sz="16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Sp</a:t>
            </a: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</a:p>
          <a:p>
            <a:pPr marL="742950" lvl="1" indent="-2857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Shell P-</a:t>
            </a:r>
            <a:r>
              <a:rPr lang="en-US" altLang="zh-CN" sz="16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Casten</a:t>
            </a: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factor, the level density </a:t>
            </a:r>
          </a:p>
          <a:p>
            <a:pPr marL="742950" lvl="1" indent="-2857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the pairing correction, and the incident energy </a:t>
            </a:r>
            <a:endParaRPr lang="en-US" sz="16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Tx/>
              <a:buNone/>
            </a:pPr>
            <a:endParaRPr lang="en-GB" sz="18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Tx/>
              <a:buNone/>
            </a:pPr>
            <a:endParaRPr lang="en-GB" sz="18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Tx/>
              <a:buNone/>
            </a:pPr>
            <a:endParaRPr lang="en-GB" sz="18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marL="285750" indent="-2857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</a:rPr>
              <a:t>Results: </a:t>
            </a:r>
            <a:r>
              <a:rPr lang="en-GB" sz="1800" dirty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s</a:t>
            </a:r>
            <a:r>
              <a:rPr lang="en-GB" sz="1800" baseline="-25000" dirty="0">
                <a:solidFill>
                  <a:prstClr val="black"/>
                </a:solidFill>
                <a:latin typeface="Calibri"/>
                <a:ea typeface="+mn-ea"/>
              </a:rPr>
              <a:t>(n,2n)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</a:rPr>
              <a:t> = f(incident neutron energy)</a:t>
            </a: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Tx/>
              <a:buNone/>
            </a:pPr>
            <a:endParaRPr lang="en-GB" sz="300" dirty="0">
              <a:solidFill>
                <a:prstClr val="black"/>
              </a:solidFill>
              <a:latin typeface="Calibri"/>
              <a:ea typeface="+mn-ea"/>
            </a:endParaRP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Tx/>
              <a:buFontTx/>
              <a:buNone/>
            </a:pPr>
            <a:r>
              <a:rPr lang="en-GB" sz="1800" i="1" dirty="0">
                <a:solidFill>
                  <a:prstClr val="black"/>
                </a:solidFill>
                <a:latin typeface="Calibri"/>
                <a:ea typeface="+mn-ea"/>
              </a:rPr>
              <a:t>“The ML model can predict the nuclear reaction cross section of a large number of nuclei without the requirement for manual and careful parameter optimization.”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479CB-0878-5421-862F-F56BD2EE8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188" y="3009166"/>
            <a:ext cx="3585360" cy="259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A535B-1428-B3EE-6E61-324B38060D8E}"/>
              </a:ext>
            </a:extLst>
          </p:cNvPr>
          <p:cNvSpPr txBox="1"/>
          <p:nvPr/>
        </p:nvSpPr>
        <p:spPr>
          <a:xfrm>
            <a:off x="5705336" y="2702622"/>
            <a:ext cx="2871063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1100" b="1" i="0" u="none" strike="noStrike" baseline="0" dirty="0">
                <a:latin typeface="+mj-lt"/>
              </a:rPr>
              <a:t>Figure </a:t>
            </a:r>
            <a:r>
              <a:rPr lang="en-GB" sz="1100" b="1" dirty="0">
                <a:latin typeface="+mj-lt"/>
              </a:rPr>
              <a:t>8</a:t>
            </a:r>
            <a:r>
              <a:rPr lang="en-GB" sz="1100" b="1" i="0" u="none" strike="noStrike" baseline="0" dirty="0">
                <a:latin typeface="+mj-lt"/>
              </a:rPr>
              <a:t>. </a:t>
            </a:r>
            <a:r>
              <a:rPr lang="en-GB" sz="1100" dirty="0">
                <a:latin typeface="+mj-lt"/>
              </a:rPr>
              <a:t>Cross-section </a:t>
            </a:r>
            <a:r>
              <a:rPr lang="en-GB" sz="1100" baseline="30000" dirty="0">
                <a:latin typeface="+mj-lt"/>
              </a:rPr>
              <a:t>96</a:t>
            </a:r>
            <a:r>
              <a:rPr lang="en-GB" sz="1100" dirty="0">
                <a:latin typeface="+mj-lt"/>
              </a:rPr>
              <a:t>Zr(n,2n)</a:t>
            </a: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50170ED7-AB97-DA5E-D00D-18AB985A601C}"/>
              </a:ext>
            </a:extLst>
          </p:cNvPr>
          <p:cNvSpPr txBox="1"/>
          <p:nvPr/>
        </p:nvSpPr>
        <p:spPr>
          <a:xfrm>
            <a:off x="3085959" y="8092"/>
            <a:ext cx="6048672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4.2. ML:  ND Models –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nuclear reactions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20677-1BA7-809E-04D1-878FAF8F987E}"/>
              </a:ext>
            </a:extLst>
          </p:cNvPr>
          <p:cNvSpPr txBox="1"/>
          <p:nvPr/>
        </p:nvSpPr>
        <p:spPr>
          <a:xfrm>
            <a:off x="10837" y="4655136"/>
            <a:ext cx="52010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6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Can we find this info in current ND Databases? </a:t>
            </a:r>
            <a:endParaRPr lang="en-GB" sz="1600" b="1" dirty="0">
              <a:solidFill>
                <a:srgbClr val="008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0C2D53-E607-35F0-EB2A-3DAD6B92E82D}"/>
              </a:ext>
            </a:extLst>
          </p:cNvPr>
          <p:cNvSpPr/>
          <p:nvPr/>
        </p:nvSpPr>
        <p:spPr bwMode="auto">
          <a:xfrm>
            <a:off x="219330" y="3071312"/>
            <a:ext cx="4793596" cy="1499954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4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7863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5C558-4A11-110E-C456-05677E987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0D292C4D-15AC-4423-8314-86C76586A7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27</a:t>
            </a:fld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66861-B99D-4A7C-6813-DCA2A3F9D916}"/>
              </a:ext>
            </a:extLst>
          </p:cNvPr>
          <p:cNvSpPr txBox="1"/>
          <p:nvPr/>
        </p:nvSpPr>
        <p:spPr>
          <a:xfrm>
            <a:off x="395288" y="1281487"/>
            <a:ext cx="8497192" cy="3887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200" b="1" dirty="0"/>
              <a:t>5. New updates and compilations in NDMS</a:t>
            </a:r>
          </a:p>
          <a:p>
            <a:pPr>
              <a:buNone/>
            </a:pPr>
            <a:r>
              <a:rPr lang="en-GB" sz="2400" dirty="0"/>
              <a:t>5.1 Compilation of new ENDF Evaluations</a:t>
            </a:r>
          </a:p>
          <a:p>
            <a:pPr>
              <a:buNone/>
            </a:pPr>
            <a:r>
              <a:rPr lang="en-GB" sz="2400" dirty="0"/>
              <a:t>	The JEFF Mapping tool</a:t>
            </a:r>
          </a:p>
          <a:p>
            <a:pPr>
              <a:buNone/>
            </a:pPr>
            <a:r>
              <a:rPr lang="en-GB" sz="2400" dirty="0"/>
              <a:t>5.2. Tool for merging ENDF files</a:t>
            </a:r>
          </a:p>
          <a:p>
            <a:pPr>
              <a:buNone/>
            </a:pPr>
            <a:r>
              <a:rPr lang="en-GB" sz="2400" dirty="0"/>
              <a:t>	The JANIS Hybrid format</a:t>
            </a:r>
          </a:p>
          <a:p>
            <a:pPr>
              <a:buNone/>
            </a:pPr>
            <a:r>
              <a:rPr lang="en-GB" sz="2400" dirty="0"/>
              <a:t>5.3 User updates for visualization</a:t>
            </a:r>
          </a:p>
          <a:p>
            <a:pPr>
              <a:buNone/>
            </a:pPr>
            <a:r>
              <a:rPr lang="en-GB" sz="2400" dirty="0"/>
              <a:t>	The JANIS Wizard tool</a:t>
            </a:r>
          </a:p>
        </p:txBody>
      </p:sp>
    </p:spTree>
    <p:extLst>
      <p:ext uri="{BB962C8B-B14F-4D97-AF65-F5344CB8AC3E}">
        <p14:creationId xmlns:p14="http://schemas.microsoft.com/office/powerpoint/2010/main" val="1492671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406AC-E28B-1CBC-138D-583AD9F86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D7EB5EAB-ECDA-75ED-7746-2EDDF76BE5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28</a:t>
            </a:fld>
            <a:endParaRPr lang="es-ES" dirty="0"/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2B1F712E-34EE-FFC7-334E-3D9CFBCC25BB}"/>
              </a:ext>
            </a:extLst>
          </p:cNvPr>
          <p:cNvSpPr txBox="1"/>
          <p:nvPr/>
        </p:nvSpPr>
        <p:spPr>
          <a:xfrm>
            <a:off x="3085959" y="8092"/>
            <a:ext cx="6048672" cy="57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dirty="0">
                <a:solidFill>
                  <a:schemeClr val="tx1"/>
                </a:solidFill>
                <a:latin typeface="+mn-lt"/>
              </a:rPr>
              <a:t>5.1 The origin of evaluated files</a:t>
            </a:r>
            <a:endParaRPr lang="en-GB" sz="2800" b="1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5259E7DC-CE6B-097A-2C07-2FDF76746E46}"/>
              </a:ext>
            </a:extLst>
          </p:cNvPr>
          <p:cNvSpPr/>
          <p:nvPr/>
        </p:nvSpPr>
        <p:spPr>
          <a:xfrm>
            <a:off x="97629" y="1196092"/>
            <a:ext cx="9027127" cy="520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lvl="1" indent="-263525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endParaRPr lang="en-GB" sz="600" dirty="0"/>
          </a:p>
          <a:p>
            <a:pPr marL="263525" indent="-263525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800" b="1" dirty="0"/>
              <a:t>The JEFF Mapping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93AB5-2007-ED1A-9C9A-149265431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53386"/>
            <a:ext cx="8947058" cy="37279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4E6224-DE71-4E16-62A8-FDA8DE3A14F2}"/>
              </a:ext>
            </a:extLst>
          </p:cNvPr>
          <p:cNvSpPr txBox="1"/>
          <p:nvPr/>
        </p:nvSpPr>
        <p:spPr>
          <a:xfrm>
            <a:off x="107504" y="1700808"/>
            <a:ext cx="5031682" cy="69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400" kern="1200" dirty="0">
                <a:effectLst/>
                <a:latin typeface="Gill Sans MT" panose="020B0502020104020203" pitchFamily="34" charset="0"/>
                <a:ea typeface="+mn-ea"/>
                <a:cs typeface="+mn-cs"/>
              </a:rPr>
              <a:t>Example: Explore the map of information of 95-AM-241g/JEFF-3.3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400" u="sng" kern="1200" dirty="0">
                <a:solidFill>
                  <a:srgbClr val="0000FF"/>
                </a:solidFill>
                <a:effectLst/>
                <a:latin typeface="Gill Sans MT" panose="020B0502020104020203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https://www.oecd-nea.org/dbdata/jeff/jeff33/Maps.html</a:t>
            </a:r>
            <a:endParaRPr lang="en-GB" sz="1400" dirty="0">
              <a:solidFill>
                <a:srgbClr val="0000FF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EE76FA-2AE4-4812-B798-7D249F17F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713698"/>
              </p:ext>
            </p:extLst>
          </p:nvPr>
        </p:nvGraphicFramePr>
        <p:xfrm>
          <a:off x="5206614" y="955335"/>
          <a:ext cx="3882366" cy="148202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92718">
                  <a:extLst>
                    <a:ext uri="{9D8B030D-6E8A-4147-A177-3AD203B41FA5}">
                      <a16:colId xmlns:a16="http://schemas.microsoft.com/office/drawing/2014/main" val="3120344169"/>
                    </a:ext>
                  </a:extLst>
                </a:gridCol>
                <a:gridCol w="989648">
                  <a:extLst>
                    <a:ext uri="{9D8B030D-6E8A-4147-A177-3AD203B41FA5}">
                      <a16:colId xmlns:a16="http://schemas.microsoft.com/office/drawing/2014/main" val="27671773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Total MFs/MTs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146</a:t>
                      </a:r>
                      <a:endParaRPr lang="en-GB" sz="1600" b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375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Bef>
                          <a:spcPts val="800"/>
                        </a:spcBef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Updated (changed from previous evaluations: JEFF-3.2)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6</a:t>
                      </a:r>
                      <a:endParaRPr lang="en-GB" sz="1600" b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14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Bef>
                          <a:spcPts val="800"/>
                        </a:spcBef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New  (included in ENDF/B-VII.1)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2</a:t>
                      </a:r>
                      <a:endParaRPr lang="en-GB" sz="1600" b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42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Bef>
                          <a:spcPts val="800"/>
                        </a:spcBef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Unchanged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138</a:t>
                      </a:r>
                      <a:endParaRPr lang="en-GB" sz="1600" b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257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Bef>
                          <a:spcPts val="800"/>
                        </a:spcBef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Erased (from JEFF-3.2)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</a:rPr>
                        <a:t>2</a:t>
                      </a:r>
                      <a:endParaRPr lang="en-GB" sz="1600" b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8542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BA770A-85C8-AFE3-100F-10E797F05F61}"/>
              </a:ext>
            </a:extLst>
          </p:cNvPr>
          <p:cNvSpPr txBox="1"/>
          <p:nvPr/>
        </p:nvSpPr>
        <p:spPr>
          <a:xfrm>
            <a:off x="107504" y="6073551"/>
            <a:ext cx="9036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This is very important to guaranty that legacy work is kept!! e.g. MF12/MF14 and MF15 in JEFF files 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5C23BE-1B77-2841-EFFA-4C5DEC30DAFA}"/>
              </a:ext>
            </a:extLst>
          </p:cNvPr>
          <p:cNvSpPr/>
          <p:nvPr/>
        </p:nvSpPr>
        <p:spPr bwMode="auto">
          <a:xfrm>
            <a:off x="710202" y="3787405"/>
            <a:ext cx="1872208" cy="57606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5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8649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EA7F6-0274-F6AD-ACF2-8EB60A9F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4A5798B9-75C5-A757-7479-20EAAFE48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29</a:t>
            </a:fld>
            <a:endParaRPr lang="es-ES" dirty="0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A22EA515-5A52-1269-4168-83254BBA7430}"/>
              </a:ext>
            </a:extLst>
          </p:cNvPr>
          <p:cNvSpPr/>
          <p:nvPr/>
        </p:nvSpPr>
        <p:spPr>
          <a:xfrm>
            <a:off x="107504" y="1306597"/>
            <a:ext cx="9027127" cy="121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lvl="1" indent="-263525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endParaRPr lang="en-GB" sz="600" dirty="0"/>
          </a:p>
          <a:p>
            <a:pPr marL="263525" indent="-263525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800" b="1" dirty="0"/>
              <a:t>Processing ENDF/B-VIII.1 into JANIS format: </a:t>
            </a:r>
          </a:p>
          <a:p>
            <a:pPr marL="742950" lvl="1" indent="-285750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sz="1800" b="1" dirty="0"/>
              <a:t>HENDF + INTER + BOXER</a:t>
            </a:r>
          </a:p>
          <a:p>
            <a:pPr marL="742950" lvl="1" indent="-285750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endParaRPr lang="en-GB" sz="18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313ECD-6F60-B5F8-EBB6-62B9B5E3508D}"/>
              </a:ext>
            </a:extLst>
          </p:cNvPr>
          <p:cNvSpPr txBox="1"/>
          <p:nvPr/>
        </p:nvSpPr>
        <p:spPr>
          <a:xfrm>
            <a:off x="1513358" y="8092"/>
            <a:ext cx="762127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5.2 User’s updates for visualization: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Processing into JANIS format…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953FE0-D597-2401-6456-5ABAA1D7C606}"/>
              </a:ext>
            </a:extLst>
          </p:cNvPr>
          <p:cNvGrpSpPr/>
          <p:nvPr/>
        </p:nvGrpSpPr>
        <p:grpSpPr>
          <a:xfrm>
            <a:off x="251520" y="2824851"/>
            <a:ext cx="5258113" cy="3521422"/>
            <a:chOff x="239945" y="2499866"/>
            <a:chExt cx="5258113" cy="35214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476912-297E-CB56-3336-B100B4300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664" y="2540000"/>
              <a:ext cx="5057037" cy="321945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0CD1E27-C6D8-5C80-02AE-CAFB0A952D7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03648" y="2852936"/>
              <a:ext cx="1012709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805BE4-75A7-F988-F138-0FBF1F09AF34}"/>
                </a:ext>
              </a:extLst>
            </p:cNvPr>
            <p:cNvSpPr txBox="1"/>
            <p:nvPr/>
          </p:nvSpPr>
          <p:spPr>
            <a:xfrm>
              <a:off x="1370103" y="2599959"/>
              <a:ext cx="1132041" cy="2657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s-ES" sz="1000" b="1" dirty="0"/>
                <a:t> NJOY2016.76</a:t>
              </a:r>
              <a:endParaRPr lang="en-GB" sz="10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B3A7A7-1C50-6C5D-6FC2-AF1DA65DA478}"/>
                </a:ext>
              </a:extLst>
            </p:cNvPr>
            <p:cNvSpPr txBox="1"/>
            <p:nvPr/>
          </p:nvSpPr>
          <p:spPr>
            <a:xfrm>
              <a:off x="2397121" y="2713320"/>
              <a:ext cx="1132041" cy="335156"/>
            </a:xfrm>
            <a:prstGeom prst="rect">
              <a:avLst/>
            </a:prstGeom>
            <a:solidFill>
              <a:srgbClr val="CCFFFF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s-ES" b="1" dirty="0"/>
                <a:t>BOXER file</a:t>
              </a:r>
              <a:endParaRPr lang="en-GB" b="1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EDB041-89A5-CAA0-D558-1474B0146F34}"/>
                </a:ext>
              </a:extLst>
            </p:cNvPr>
            <p:cNvSpPr/>
            <p:nvPr/>
          </p:nvSpPr>
          <p:spPr bwMode="auto">
            <a:xfrm>
              <a:off x="637687" y="5416761"/>
              <a:ext cx="864096" cy="312937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1257300" marR="0" indent="-228600" algn="just" defTabSz="969963" rtl="0" eaLnBrk="0" fontAlgn="base" latinLnBrk="0" hangingPunct="0">
                <a:lnSpc>
                  <a:spcPct val="125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Pct val="65000"/>
                <a:buFontTx/>
                <a:buBlip>
                  <a:blip r:embed="rId4"/>
                </a:buBlip>
                <a:tabLst/>
              </a:pPr>
              <a:endParaRPr kumimoji="0" lang="en-GB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Mincho" pitchFamily="49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0D0D38-7F5A-ACFE-61A8-69237EA37F34}"/>
                </a:ext>
              </a:extLst>
            </p:cNvPr>
            <p:cNvSpPr/>
            <p:nvPr/>
          </p:nvSpPr>
          <p:spPr bwMode="auto">
            <a:xfrm>
              <a:off x="4373393" y="3897751"/>
              <a:ext cx="1063307" cy="404054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1257300" marR="0" indent="-228600" algn="just" defTabSz="969963" rtl="0" eaLnBrk="0" fontAlgn="base" latinLnBrk="0" hangingPunct="0">
                <a:lnSpc>
                  <a:spcPct val="125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Pct val="65000"/>
                <a:buFontTx/>
                <a:buBlip>
                  <a:blip r:embed="rId4"/>
                </a:buBlip>
                <a:tabLst/>
              </a:pPr>
              <a:endParaRPr kumimoji="0" lang="en-GB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Mincho" pitchFamily="49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DDE08E-017C-42CD-4C58-D8A5F20E9293}"/>
                </a:ext>
              </a:extLst>
            </p:cNvPr>
            <p:cNvSpPr txBox="1"/>
            <p:nvPr/>
          </p:nvSpPr>
          <p:spPr>
            <a:xfrm>
              <a:off x="1480213" y="5517591"/>
              <a:ext cx="936144" cy="231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GB" sz="800" dirty="0"/>
                <a:t>VERSION 7.01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921763-86E4-46B9-1CB6-DD6866717AC1}"/>
                </a:ext>
              </a:extLst>
            </p:cNvPr>
            <p:cNvSpPr txBox="1"/>
            <p:nvPr/>
          </p:nvSpPr>
          <p:spPr>
            <a:xfrm>
              <a:off x="3522389" y="2709228"/>
              <a:ext cx="1975669" cy="283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s-ES" sz="1100" dirty="0"/>
                <a:t>MF31/32/33/34 and MF35</a:t>
              </a:r>
              <a:endParaRPr lang="en-GB" sz="11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A36107-36FD-3F83-3520-6F8C34C7415B}"/>
                </a:ext>
              </a:extLst>
            </p:cNvPr>
            <p:cNvSpPr/>
            <p:nvPr/>
          </p:nvSpPr>
          <p:spPr bwMode="auto">
            <a:xfrm>
              <a:off x="239945" y="2499866"/>
              <a:ext cx="5256584" cy="3521422"/>
            </a:xfrm>
            <a:prstGeom prst="rect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1257300" marR="0" indent="-228600" algn="just" defTabSz="969963" rtl="0" eaLnBrk="0" fontAlgn="base" latinLnBrk="0" hangingPunct="0">
                <a:lnSpc>
                  <a:spcPct val="125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Pct val="65000"/>
                <a:buFontTx/>
                <a:buBlip>
                  <a:blip r:embed="rId4"/>
                </a:buBlip>
                <a:tabLst/>
              </a:pPr>
              <a:endParaRPr kumimoji="0" lang="en-GB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S Mincho" pitchFamily="49" charset="-12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27CBED8-E9C5-FB25-F8FF-2749CAAB7DD4}"/>
              </a:ext>
            </a:extLst>
          </p:cNvPr>
          <p:cNvSpPr txBox="1"/>
          <p:nvPr/>
        </p:nvSpPr>
        <p:spPr>
          <a:xfrm>
            <a:off x="-11001" y="2276872"/>
            <a:ext cx="5599295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latin typeface="+mn-lt"/>
              </a:rPr>
              <a:t>Figure 1. </a:t>
            </a:r>
            <a:r>
              <a:rPr lang="en-GB" dirty="0">
                <a:latin typeface="+mn-lt"/>
              </a:rPr>
              <a:t>Flowchart of processing JANIS database from ENDF tapes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0EDBD3-E1B6-5823-BBD6-EAFB1A100D25}"/>
              </a:ext>
            </a:extLst>
          </p:cNvPr>
          <p:cNvSpPr txBox="1"/>
          <p:nvPr/>
        </p:nvSpPr>
        <p:spPr>
          <a:xfrm>
            <a:off x="5588294" y="1909013"/>
            <a:ext cx="3455707" cy="4401205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moder</a:t>
            </a: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/tape20 from MERGER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20 -31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reconr</a:t>
            </a: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/Reconstruct XS data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-31 -32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' PENDF tape         ' 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9437 2 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.005 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' MAT=pu239  ENDF Library:JENDL-5.0upd' 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' Processed NJOY2016-UPM,2023              '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0/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broadr</a:t>
            </a:r>
            <a:r>
              <a:rPr lang="en-GB" sz="700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/Doppler broaden XS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-31 -32 -33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9437 1 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.005 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293.60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0/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thermr</a:t>
            </a: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/ Add thermal scattering data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0 -33 -34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0 9437 12 1 1 0 0 1 221 0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293.60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0.005 10.0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unresr</a:t>
            </a:r>
            <a:endParaRPr lang="en-GB" sz="700" b="1" dirty="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-31 -34 -35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9437 1 1 0 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293.60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1.0e+10 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0/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heatr</a:t>
            </a:r>
            <a:r>
              <a:rPr lang="en-GB" sz="700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/ Add heating </a:t>
            </a:r>
            <a:r>
              <a:rPr lang="en-GB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kerma</a:t>
            </a: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and damage energy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-31 -35 -36 40/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9437 7 0 0 0 2/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302 303 304 318 401 403 407 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heatr</a:t>
            </a: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/ Add heating </a:t>
            </a:r>
            <a:r>
              <a:rPr lang="en-GB" sz="7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kerma</a:t>
            </a: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and damage energy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-31 -36 -37 41/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  9437 6 0 0 0 2 0 1/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442 443 444 445 446 447 /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gaspr</a:t>
            </a: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 /Gas production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-31 -37 -38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>
                <a:latin typeface="Courier New" panose="02070309020205020404" pitchFamily="49" charset="0"/>
                <a:cs typeface="Courier New" panose="02070309020205020404" pitchFamily="49" charset="0"/>
              </a:rPr>
              <a:t>-38 26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stop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1768F7-F93E-5AE8-A497-F016CAD59D9C}"/>
              </a:ext>
            </a:extLst>
          </p:cNvPr>
          <p:cNvSpPr txBox="1"/>
          <p:nvPr/>
        </p:nvSpPr>
        <p:spPr>
          <a:xfrm>
            <a:off x="6084168" y="1382161"/>
            <a:ext cx="2951651" cy="523220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Figure 2</a:t>
            </a:r>
            <a:r>
              <a:rPr lang="en-US" dirty="0"/>
              <a:t>. Example of </a:t>
            </a:r>
            <a:r>
              <a:rPr lang="en-GB" dirty="0"/>
              <a:t>input deck to process in PENDF format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7EF20B-74DC-15A6-46C5-AFEEA0A0CAE7}"/>
              </a:ext>
            </a:extLst>
          </p:cNvPr>
          <p:cNvSpPr txBox="1"/>
          <p:nvPr/>
        </p:nvSpPr>
        <p:spPr>
          <a:xfrm>
            <a:off x="7623030" y="1950511"/>
            <a:ext cx="14662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 dirty="0">
                <a:effectLst/>
                <a:latin typeface="Courier New" panose="02070309020205020404" pitchFamily="49" charset="0"/>
                <a:ea typeface="PMingLiU" panose="02020500000000000000" pitchFamily="18" charset="-120"/>
                <a:cs typeface="Times New Roman" panose="02020603050405020304" pitchFamily="18" charset="0"/>
              </a:rPr>
              <a:t>tape20 = ENDF file</a:t>
            </a:r>
            <a:endParaRPr lang="en-GB" sz="24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effectLst/>
                <a:latin typeface="Courier New" panose="02070309020205020404" pitchFamily="49" charset="0"/>
                <a:ea typeface="PMingLiU" panose="02020500000000000000" pitchFamily="18" charset="-120"/>
              </a:rPr>
              <a:t>=====================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19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0A49B-4D93-CF80-C9FB-90F56FACC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865121BF-76DB-A5D6-1EAE-8EFBB0989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3</a:t>
            </a:fld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E4415-EE5B-1AE9-1547-C8B0D66D22DE}"/>
              </a:ext>
            </a:extLst>
          </p:cNvPr>
          <p:cNvSpPr txBox="1"/>
          <p:nvPr/>
        </p:nvSpPr>
        <p:spPr>
          <a:xfrm>
            <a:off x="107504" y="1160256"/>
            <a:ext cx="8964488" cy="53260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2400" b="1" u="sng" dirty="0">
                <a:solidFill>
                  <a:srgbClr val="008000"/>
                </a:solidFill>
              </a:rPr>
              <a:t>(My) USER Needs:</a:t>
            </a:r>
          </a:p>
          <a:p>
            <a:pPr marL="268288" indent="-268288" algn="l">
              <a:buSzPct val="100000"/>
              <a:buAutoNum type="arabicParenR"/>
            </a:pPr>
            <a:r>
              <a:rPr lang="en-GB" sz="1800" b="1" dirty="0">
                <a:solidFill>
                  <a:srgbClr val="008000"/>
                </a:solidFill>
              </a:rPr>
              <a:t>What’s the aim of my work?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600" dirty="0">
                <a:solidFill>
                  <a:srgbClr val="008000"/>
                </a:solidFill>
              </a:rPr>
              <a:t>comparison of experimental data with evaluated data (new and past releases)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600" dirty="0">
                <a:solidFill>
                  <a:srgbClr val="008000"/>
                </a:solidFill>
              </a:rPr>
              <a:t>show evidences (plots, statistics,…) of the better evaluation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600" dirty="0">
                <a:solidFill>
                  <a:srgbClr val="008000"/>
                </a:solidFill>
              </a:rPr>
              <a:t>show trends (outliers,…) in ND that may help to understand integral responses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Symbol" panose="05050102010706020507" pitchFamily="18" charset="2"/>
              <a:buChar char="-"/>
            </a:pPr>
            <a:endParaRPr lang="en-GB" sz="1800" dirty="0">
              <a:solidFill>
                <a:srgbClr val="008000"/>
              </a:solidFill>
            </a:endParaRPr>
          </a:p>
          <a:p>
            <a:pPr marL="268288" indent="-268288" algn="l">
              <a:buSzPct val="100000"/>
              <a:buAutoNum type="arabicParenR"/>
            </a:pPr>
            <a:r>
              <a:rPr lang="en-GB" sz="1800" b="1" dirty="0">
                <a:solidFill>
                  <a:srgbClr val="008000"/>
                </a:solidFill>
              </a:rPr>
              <a:t>What type of nuclear data?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600" dirty="0">
                <a:solidFill>
                  <a:srgbClr val="008000"/>
                </a:solidFill>
              </a:rPr>
              <a:t>cross-sections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600" dirty="0">
                <a:solidFill>
                  <a:srgbClr val="008000"/>
                </a:solidFill>
              </a:rPr>
              <a:t>angular distributions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600" dirty="0">
                <a:solidFill>
                  <a:srgbClr val="008000"/>
                </a:solidFill>
              </a:rPr>
              <a:t>energy distributions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600" dirty="0">
                <a:solidFill>
                  <a:srgbClr val="008000"/>
                </a:solidFill>
              </a:rPr>
              <a:t>differential cross-section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600" dirty="0">
                <a:solidFill>
                  <a:srgbClr val="008000"/>
                </a:solidFill>
              </a:rPr>
              <a:t>multiplicities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Symbol" panose="05050102010706020507" pitchFamily="18" charset="2"/>
              <a:buChar char="-"/>
            </a:pPr>
            <a:r>
              <a:rPr lang="en-GB" sz="1600" dirty="0">
                <a:solidFill>
                  <a:srgbClr val="008000"/>
                </a:solidFill>
              </a:rPr>
              <a:t> …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None/>
            </a:pPr>
            <a:endParaRPr lang="en-GB" sz="1800" b="1" dirty="0">
              <a:solidFill>
                <a:srgbClr val="008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None/>
            </a:pPr>
            <a:r>
              <a:rPr lang="en-GB" sz="2400" b="1" dirty="0">
                <a:solidFill>
                  <a:srgbClr val="008000"/>
                </a:solidFill>
              </a:rPr>
              <a:t>Then, I need tools to assess the quality (good/bad )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None/>
            </a:pPr>
            <a:r>
              <a:rPr lang="en-GB" sz="2400" b="1" dirty="0">
                <a:solidFill>
                  <a:srgbClr val="008000"/>
                </a:solidFill>
              </a:rPr>
              <a:t>of experimental and evaluated data!!!</a:t>
            </a:r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C1B35024-15FF-B66A-9BDC-213045D54927}"/>
              </a:ext>
            </a:extLst>
          </p:cNvPr>
          <p:cNvSpPr txBox="1"/>
          <p:nvPr/>
        </p:nvSpPr>
        <p:spPr>
          <a:xfrm>
            <a:off x="4644008" y="8092"/>
            <a:ext cx="449062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Motivation of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this presentation…</a:t>
            </a:r>
          </a:p>
        </p:txBody>
      </p:sp>
    </p:spTree>
    <p:extLst>
      <p:ext uri="{BB962C8B-B14F-4D97-AF65-F5344CB8AC3E}">
        <p14:creationId xmlns:p14="http://schemas.microsoft.com/office/powerpoint/2010/main" val="1754867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5DFC4-59BB-6FB2-A4D5-4E140CCAB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94D97DCE-6480-458F-91EE-130F6D5773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30</a:t>
            </a:fld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C8898-F70D-B385-BD1C-5CBAABD4D3F6}"/>
              </a:ext>
            </a:extLst>
          </p:cNvPr>
          <p:cNvSpPr txBox="1"/>
          <p:nvPr/>
        </p:nvSpPr>
        <p:spPr>
          <a:xfrm>
            <a:off x="236340" y="1268760"/>
            <a:ext cx="8640960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800" b="1" dirty="0"/>
              <a:t>Processing ND libraries into JANIS format:</a:t>
            </a:r>
          </a:p>
          <a:p>
            <a:pPr marL="450850" indent="-177800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b="1" dirty="0"/>
              <a:t>JEFF-4T?, JENDL-5.0-upd, …</a:t>
            </a:r>
          </a:p>
          <a:p>
            <a:pPr marL="450850" indent="-177800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b="1" dirty="0"/>
              <a:t>ENDF/B-VIII.1</a:t>
            </a:r>
          </a:p>
          <a:p>
            <a:pPr marL="908050" lvl="1" indent="-177800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Logs reported when importing JANIS database</a:t>
            </a:r>
          </a:p>
          <a:p>
            <a:pPr marL="908050" lvl="1" indent="-177800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endParaRPr lang="en-GB" sz="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 - HENDF: Hybrid format ENDF+PENDF </a:t>
            </a:r>
            <a:r>
              <a:rPr lang="en-GB" b="1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including KERMA and DAMAGE cross-sections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 - INTER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 - BOXER: covariances </a:t>
            </a:r>
            <a:r>
              <a:rPr lang="en-GB" b="1" dirty="0">
                <a:solidFill>
                  <a:srgbClr val="008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MF31, MF32/MF33, MF34 and MF35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Download at the following links 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en-GB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“UN-OFFICIAL JANIS Databases</a:t>
            </a:r>
            <a:r>
              <a:rPr lang="en-GB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r>
              <a:rPr lang="en-GB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GB" b="1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ENDF/B-VIII.1 with BOXER in 33g: </a:t>
            </a:r>
            <a:r>
              <a:rPr lang="es-E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s-ES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https://drive.upm.es/s/mzGbRoZt5CBw20G</a:t>
            </a:r>
            <a:r>
              <a:rPr lang="es-ES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	</a:t>
            </a:r>
            <a:r>
              <a:rPr lang="es-E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password</a:t>
            </a:r>
            <a:r>
              <a:rPr lang="es-ES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janis</a:t>
            </a:r>
            <a:endParaRPr lang="en-GB" sz="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5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	</a:t>
            </a: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“Readme.txt”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file, it explains how to download and import the database in JANIS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82898-1A26-E4D2-C567-B2D4D973E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507" y="5266028"/>
            <a:ext cx="155940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74F351-0927-6B53-185E-C41E628B8F6E}"/>
              </a:ext>
            </a:extLst>
          </p:cNvPr>
          <p:cNvSpPr/>
          <p:nvPr/>
        </p:nvSpPr>
        <p:spPr>
          <a:xfrm>
            <a:off x="236340" y="4853095"/>
            <a:ext cx="6434413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Import WIZARD tool: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Use the “Database &gt; Import Wizard”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BACC77-0407-4133-90B1-4969D4501743}"/>
              </a:ext>
            </a:extLst>
          </p:cNvPr>
          <p:cNvSpPr/>
          <p:nvPr/>
        </p:nvSpPr>
        <p:spPr>
          <a:xfrm>
            <a:off x="330791" y="5266029"/>
            <a:ext cx="4745265" cy="116955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Steps: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- Use “JANIS toolbar -&gt; Database –&gt; Load” function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- Set “.h2.db file” to select the downloaded “h2.db” file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- Set “Root Folder” to the folder where the “h2.fb” is located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(Leave the other default options are they are)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6451976-7F99-B01A-FCF8-8EDD0D3E8C6C}"/>
              </a:ext>
            </a:extLst>
          </p:cNvPr>
          <p:cNvSpPr/>
          <p:nvPr/>
        </p:nvSpPr>
        <p:spPr bwMode="auto">
          <a:xfrm>
            <a:off x="395288" y="1700808"/>
            <a:ext cx="144264" cy="1224136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6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2617A7-6868-141F-1DF4-B556A1BEA284}"/>
              </a:ext>
            </a:extLst>
          </p:cNvPr>
          <p:cNvCxnSpPr/>
          <p:nvPr/>
        </p:nvCxnSpPr>
        <p:spPr bwMode="auto">
          <a:xfrm>
            <a:off x="395536" y="3284984"/>
            <a:ext cx="8280920" cy="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3DE7280-19C5-FE13-CA83-16318FF74F85}"/>
              </a:ext>
            </a:extLst>
          </p:cNvPr>
          <p:cNvSpPr txBox="1"/>
          <p:nvPr/>
        </p:nvSpPr>
        <p:spPr>
          <a:xfrm>
            <a:off x="1513358" y="8092"/>
            <a:ext cx="762127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5.3 User’s updates for visualization: </a:t>
            </a:r>
          </a:p>
          <a:p>
            <a:pPr algn="r">
              <a:buNone/>
            </a:pPr>
            <a:r>
              <a:rPr lang="en-GB" sz="2800" b="1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JANIS Wizard tool</a:t>
            </a:r>
          </a:p>
        </p:txBody>
      </p:sp>
    </p:spTree>
    <p:extLst>
      <p:ext uri="{BB962C8B-B14F-4D97-AF65-F5344CB8AC3E}">
        <p14:creationId xmlns:p14="http://schemas.microsoft.com/office/powerpoint/2010/main" val="3645637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86B0D-CF8D-5A02-E13F-C372D0805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93895A41-C18D-7AFD-5CBF-A41A5A049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31</a:t>
            </a:fld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AB389-1579-5849-BDF3-CCE3988299E0}"/>
              </a:ext>
            </a:extLst>
          </p:cNvPr>
          <p:cNvSpPr txBox="1"/>
          <p:nvPr/>
        </p:nvSpPr>
        <p:spPr>
          <a:xfrm>
            <a:off x="395288" y="1281487"/>
            <a:ext cx="7777112" cy="1910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200" b="1" dirty="0"/>
              <a:t>6. Dissemination and training</a:t>
            </a:r>
          </a:p>
          <a:p>
            <a:pPr>
              <a:buNone/>
            </a:pPr>
            <a:r>
              <a:rPr lang="en-GB" sz="2800" dirty="0"/>
              <a:t>6.1The EU/</a:t>
            </a:r>
            <a:r>
              <a:rPr lang="en-GB" sz="2800" dirty="0" err="1"/>
              <a:t>Gre@tPionner</a:t>
            </a:r>
            <a:r>
              <a:rPr lang="en-GB" sz="2800" dirty="0"/>
              <a:t> Project</a:t>
            </a:r>
          </a:p>
          <a:p>
            <a:pPr>
              <a:buNone/>
            </a:pPr>
            <a:r>
              <a:rPr lang="en-GB" sz="2800" dirty="0"/>
              <a:t>6.2 The UPM/INGENIA - CDIO Course</a:t>
            </a:r>
          </a:p>
        </p:txBody>
      </p:sp>
    </p:spTree>
    <p:extLst>
      <p:ext uri="{BB962C8B-B14F-4D97-AF65-F5344CB8AC3E}">
        <p14:creationId xmlns:p14="http://schemas.microsoft.com/office/powerpoint/2010/main" val="4115726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1A0ED-4D99-9994-7990-412CE8D0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5FF5F3-1326-D2F7-E269-F8B378FC2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268760"/>
            <a:ext cx="4388998" cy="50851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10ABF992-E38C-2A18-ECF5-E8E001DDF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32</a:t>
            </a:fld>
            <a:endParaRPr lang="es-ES" dirty="0"/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EF89D598-87E6-3054-F692-0F3C1D37E650}"/>
              </a:ext>
            </a:extLst>
          </p:cNvPr>
          <p:cNvSpPr txBox="1"/>
          <p:nvPr/>
        </p:nvSpPr>
        <p:spPr>
          <a:xfrm>
            <a:off x="1259632" y="8092"/>
            <a:ext cx="7874999" cy="105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dirty="0">
                <a:solidFill>
                  <a:schemeClr val="tx1"/>
                </a:solidFill>
                <a:latin typeface="+mn-lt"/>
              </a:rPr>
              <a:t>6</a:t>
            </a: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.1 </a:t>
            </a:r>
            <a:r>
              <a:rPr lang="en-GB" sz="2800" b="1" dirty="0">
                <a:solidFill>
                  <a:schemeClr val="tx1"/>
                </a:solidFill>
                <a:latin typeface="+mn-lt"/>
              </a:rPr>
              <a:t>Dissemination and training:</a:t>
            </a:r>
          </a:p>
          <a:p>
            <a:pPr algn="r">
              <a:buNone/>
            </a:pP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The EU/</a:t>
            </a:r>
            <a:r>
              <a:rPr lang="en-GB" sz="1800" b="1" i="0" dirty="0" err="1">
                <a:solidFill>
                  <a:schemeClr val="tx1"/>
                </a:solidFill>
                <a:effectLst/>
                <a:latin typeface="+mn-lt"/>
              </a:rPr>
              <a:t>Gre@tPionner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 course (</a:t>
            </a:r>
            <a:r>
              <a:rPr lang="en-GB" sz="1800" b="1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https://great-pioneer.eu/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61ED6-3AD4-41D0-8A71-40FBFD435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824" y="4678600"/>
            <a:ext cx="1382130" cy="113897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0E105C-6696-F81A-4C59-82B86D55AE48}"/>
              </a:ext>
            </a:extLst>
          </p:cNvPr>
          <p:cNvSpPr txBox="1"/>
          <p:nvPr/>
        </p:nvSpPr>
        <p:spPr>
          <a:xfrm>
            <a:off x="4572000" y="1216278"/>
            <a:ext cx="457200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DC"/>
              </a:buClr>
              <a:buSzTx/>
              <a:buNone/>
              <a:tabLst/>
              <a:defRPr/>
            </a:pPr>
            <a:r>
              <a:rPr kumimoji="0" lang="en-GB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Handbook on ND  - Content</a:t>
            </a:r>
          </a:p>
          <a:p>
            <a:pPr marL="171450" indent="-1714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Chapter 1: Nuclear Data for Nuclear Applications (pp.1-70)</a:t>
            </a:r>
          </a:p>
          <a:p>
            <a:pPr marL="171450" indent="-1714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Chapter 2: The Experimental Nuclear Data (pp.1-43)</a:t>
            </a:r>
          </a:p>
          <a:p>
            <a:pPr marL="171450" indent="-1714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Chapter 3: Evaluated Data Libraries (pp. 1-55)</a:t>
            </a:r>
          </a:p>
          <a:p>
            <a:pPr marL="171450" indent="-1714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Chapter 4: Nuclear Data Visualization Tools (pp.1-24)</a:t>
            </a:r>
          </a:p>
          <a:p>
            <a:pPr marL="171450" indent="-1714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Chapter 5: Tools for Processing Nuclear Data (pp.1-84)</a:t>
            </a:r>
          </a:p>
          <a:p>
            <a:pPr marL="171450" indent="-1714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Chapter 6: Benchmarking and Validation (pp.1-35)</a:t>
            </a:r>
          </a:p>
          <a:p>
            <a:pPr marL="171450" indent="-1714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Chapter 7: Sensitivity Analysis and Uncertainty Quantification (pp. 1-27)</a:t>
            </a:r>
          </a:p>
          <a:p>
            <a:pPr marL="171450" indent="-1714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Chapter 8: Nuclear Data Adjustment Methodologies (pp. 1-21)</a:t>
            </a:r>
          </a:p>
          <a:p>
            <a:pPr marL="171450" indent="-1714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Chapter 9: Nuclear data needs (pp. 1-16)</a:t>
            </a:r>
          </a:p>
          <a:p>
            <a:pPr marL="171450" indent="-171450"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Chapter 10: Overview of International Organizations (pp.1-13)</a:t>
            </a:r>
          </a:p>
        </p:txBody>
      </p:sp>
      <p:pic>
        <p:nvPicPr>
          <p:cNvPr id="14" name="chapter4-v1">
            <a:hlinkClick r:id="" action="ppaction://media"/>
            <a:extLst>
              <a:ext uri="{FF2B5EF4-FFF2-40B4-BE49-F238E27FC236}">
                <a16:creationId xmlns:a16="http://schemas.microsoft.com/office/drawing/2014/main" id="{F23F68E7-59EF-29CB-9449-8C62361C6E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3389" y="4232748"/>
            <a:ext cx="3931929" cy="22117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26B13-5FED-BD8F-7711-6712C9D3B058}"/>
              </a:ext>
            </a:extLst>
          </p:cNvPr>
          <p:cNvSpPr txBox="1"/>
          <p:nvPr/>
        </p:nvSpPr>
        <p:spPr>
          <a:xfrm>
            <a:off x="4581372" y="3501008"/>
            <a:ext cx="4562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DC"/>
              </a:buClr>
              <a:buSz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Quizzes/tests/videos + exercises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6DC"/>
              </a:buClr>
              <a:buSz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Methodology: 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Active Learning + Flipped Classes +  Hybrid – onsite/online (3 ECTS – 30h + 30h)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17F5D-AD04-1EA1-0AAC-604A365B902E}"/>
              </a:ext>
            </a:extLst>
          </p:cNvPr>
          <p:cNvSpPr txBox="1"/>
          <p:nvPr/>
        </p:nvSpPr>
        <p:spPr>
          <a:xfrm>
            <a:off x="2218085" y="5445757"/>
            <a:ext cx="2232248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E994AF-1A7C-0DD6-9414-4ECE0C0622DA}"/>
              </a:ext>
            </a:extLst>
          </p:cNvPr>
          <p:cNvSpPr/>
          <p:nvPr/>
        </p:nvSpPr>
        <p:spPr bwMode="auto">
          <a:xfrm>
            <a:off x="2976971" y="5338237"/>
            <a:ext cx="1296144" cy="21549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9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1A0ED-4D99-9994-7990-412CE8D0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10ABF992-E38C-2A18-ECF5-E8E001DDF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33</a:t>
            </a:fld>
            <a:endParaRPr lang="es-ES" dirty="0"/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EF89D598-87E6-3054-F692-0F3C1D37E650}"/>
              </a:ext>
            </a:extLst>
          </p:cNvPr>
          <p:cNvSpPr txBox="1"/>
          <p:nvPr/>
        </p:nvSpPr>
        <p:spPr>
          <a:xfrm>
            <a:off x="1259632" y="8092"/>
            <a:ext cx="7874999" cy="1013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dirty="0">
                <a:solidFill>
                  <a:schemeClr val="tx1"/>
                </a:solidFill>
                <a:latin typeface="+mn-lt"/>
              </a:rPr>
              <a:t>6</a:t>
            </a: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en-GB" sz="2800" b="1" dirty="0">
                <a:solidFill>
                  <a:schemeClr val="tx1"/>
                </a:solidFill>
                <a:latin typeface="+mn-lt"/>
              </a:rPr>
              <a:t>2</a:t>
            </a: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GB" sz="2800" b="1" dirty="0">
                <a:solidFill>
                  <a:schemeClr val="tx1"/>
                </a:solidFill>
                <a:latin typeface="+mn-lt"/>
              </a:rPr>
              <a:t>Dissemination and training:</a:t>
            </a:r>
          </a:p>
          <a:p>
            <a:pPr algn="r">
              <a:buNone/>
            </a:pP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“INGENIA/NUCLEAR” at the UPM since 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17F5D-AD04-1EA1-0AAC-604A365B902E}"/>
              </a:ext>
            </a:extLst>
          </p:cNvPr>
          <p:cNvSpPr txBox="1"/>
          <p:nvPr/>
        </p:nvSpPr>
        <p:spPr>
          <a:xfrm>
            <a:off x="2218085" y="5445757"/>
            <a:ext cx="2232248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0D394A-714C-CFB6-BF89-F9BFCE36176E}"/>
              </a:ext>
            </a:extLst>
          </p:cNvPr>
          <p:cNvSpPr txBox="1"/>
          <p:nvPr/>
        </p:nvSpPr>
        <p:spPr>
          <a:xfrm>
            <a:off x="4214204" y="1196752"/>
            <a:ext cx="4606268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Methodology: 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CDIO – Conceive + Design + Implement + Operate (https://cdio.org/)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tabLst/>
              <a:defRPr/>
            </a:pPr>
            <a:r>
              <a:rPr lang="en-GB" b="1" dirty="0">
                <a:latin typeface="Bahnschrift" panose="020B0502040204020203" pitchFamily="34" charset="0"/>
                <a:ea typeface="+mn-ea"/>
              </a:rPr>
              <a:t>12 ECTS  </a:t>
            </a:r>
            <a:r>
              <a:rPr lang="en-GB" dirty="0">
                <a:latin typeface="Bahnschrift" panose="020B0502040204020203" pitchFamily="34" charset="0"/>
                <a:ea typeface="+mn-ea"/>
              </a:rPr>
              <a:t>- 5h/week – 2 semesters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tabLst/>
              <a:defRPr/>
            </a:pPr>
            <a:endParaRPr lang="en-GB" dirty="0">
              <a:latin typeface="Bahnschrift" panose="020B0502040204020203" pitchFamily="34" charset="0"/>
              <a:ea typeface="+mn-e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tabLst/>
              <a:defRPr/>
            </a:pPr>
            <a:endParaRPr lang="en-GB" dirty="0">
              <a:latin typeface="Bahnschrift" panose="020B0502040204020203" pitchFamily="34" charset="0"/>
              <a:ea typeface="+mn-e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tabLst/>
              <a:defRPr/>
            </a:pPr>
            <a:endParaRPr lang="en-GB" dirty="0">
              <a:latin typeface="Bahnschrift" panose="020B0502040204020203" pitchFamily="34" charset="0"/>
              <a:ea typeface="+mn-e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tabLst/>
              <a:defRPr/>
            </a:pPr>
            <a:endParaRPr lang="en-GB" dirty="0">
              <a:latin typeface="Bahnschrift" panose="020B0502040204020203" pitchFamily="34" charset="0"/>
              <a:ea typeface="+mn-e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tabLst/>
              <a:defRPr/>
            </a:pPr>
            <a:endParaRPr lang="en-GB" dirty="0">
              <a:latin typeface="Bahnschrift" panose="020B0502040204020203" pitchFamily="34" charset="0"/>
              <a:ea typeface="+mn-e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tabLst/>
              <a:defRPr/>
            </a:pPr>
            <a:endParaRPr lang="en-GB" dirty="0">
              <a:latin typeface="Bahnschrift" panose="020B0502040204020203" pitchFamily="34" charset="0"/>
              <a:ea typeface="+mn-e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tabLst/>
              <a:defRPr/>
            </a:pPr>
            <a:r>
              <a:rPr lang="en-GB" b="1" dirty="0">
                <a:latin typeface="Bahnschrift" panose="020B0502040204020203" pitchFamily="34" charset="0"/>
                <a:ea typeface="+mn-ea"/>
              </a:rPr>
              <a:t>TOPICS “… from nuclear data to nuclear applications”</a:t>
            </a:r>
            <a:endParaRPr lang="en-GB" dirty="0">
              <a:latin typeface="Bahnschrift" panose="020B0502040204020203" pitchFamily="34" charset="0"/>
              <a:ea typeface="+mn-e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2018-2019: </a:t>
            </a:r>
            <a:r>
              <a:rPr lang="en-GB" dirty="0">
                <a:latin typeface="Bahnschrift" panose="020B0502040204020203" pitchFamily="34" charset="0"/>
                <a:ea typeface="+mn-ea"/>
              </a:rPr>
              <a:t>Design and simulations of PWRs</a:t>
            </a: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2019-2020: … ATFs</a:t>
            </a:r>
            <a:endParaRPr lang="en-GB" dirty="0">
              <a:latin typeface="Bahnschrift" panose="020B0502040204020203" pitchFamily="34" charset="0"/>
              <a:ea typeface="+mn-ea"/>
            </a:endParaRP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2020-2021: … ML</a:t>
            </a:r>
            <a:endParaRPr lang="en-GB" dirty="0">
              <a:latin typeface="Bahnschrift" panose="020B0502040204020203" pitchFamily="34" charset="0"/>
              <a:ea typeface="+mn-ea"/>
            </a:endParaRP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2021-2022: … SMRs</a:t>
            </a: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2022-2023: … Nuclear Data – </a:t>
            </a:r>
            <a:r>
              <a:rPr lang="en-GB" dirty="0">
                <a:latin typeface="Bahnschrift" panose="020B0502040204020203" pitchFamily="34" charset="0"/>
                <a:ea typeface="+mn-ea"/>
              </a:rPr>
              <a:t>P&amp;V – B&amp;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V</a:t>
            </a: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2023-2024: … Space Applications</a:t>
            </a:r>
            <a:endParaRPr lang="en-GB" dirty="0">
              <a:latin typeface="Bahnschrift" panose="020B0502040204020203" pitchFamily="34" charset="0"/>
              <a:ea typeface="+mn-ea"/>
            </a:endParaRPr>
          </a:p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96DC"/>
              </a:buClr>
              <a:buSzTx/>
              <a:buNone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2024-2025: …Medical Applications</a:t>
            </a:r>
            <a:endParaRPr lang="en-GB" dirty="0">
              <a:latin typeface="Bahnschrift" panose="020B0502040204020203" pitchFamily="34" charset="0"/>
              <a:ea typeface="+mn-ea"/>
            </a:endParaRPr>
          </a:p>
        </p:txBody>
      </p:sp>
      <p:pic>
        <p:nvPicPr>
          <p:cNvPr id="10" name="Picture 9" descr="A close-up of a poster&#10;&#10;Description automatically generated">
            <a:extLst>
              <a:ext uri="{FF2B5EF4-FFF2-40B4-BE49-F238E27FC236}">
                <a16:creationId xmlns:a16="http://schemas.microsoft.com/office/drawing/2014/main" id="{45B8AA83-F789-BDAE-1B3D-8CC3C6132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" y="593879"/>
            <a:ext cx="3984904" cy="619830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531B3C-A36A-AA1B-3A3F-7C0C10A1FCDF}"/>
              </a:ext>
            </a:extLst>
          </p:cNvPr>
          <p:cNvSpPr/>
          <p:nvPr/>
        </p:nvSpPr>
        <p:spPr bwMode="auto">
          <a:xfrm>
            <a:off x="3293612" y="2492896"/>
            <a:ext cx="288032" cy="335156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4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6C6553E-201A-E206-8729-0A65F68ED343}"/>
              </a:ext>
            </a:extLst>
          </p:cNvPr>
          <p:cNvSpPr/>
          <p:nvPr/>
        </p:nvSpPr>
        <p:spPr bwMode="auto">
          <a:xfrm>
            <a:off x="5220072" y="2082441"/>
            <a:ext cx="3002590" cy="1491222"/>
          </a:xfrm>
          <a:prstGeom prst="wedgeRoundRectCallout">
            <a:avLst>
              <a:gd name="adj1" fmla="val -104823"/>
              <a:gd name="adj2" fmla="val -8627"/>
              <a:gd name="adj3" fmla="val 16667"/>
            </a:avLst>
          </a:prstGeom>
          <a:blipFill>
            <a:blip r:embed="rId5"/>
            <a:stretch>
              <a:fillRect/>
            </a:stretch>
          </a:blip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1257300" marR="0" indent="-228600" algn="just" defTabSz="969963" rtl="0" eaLnBrk="0" fontAlgn="base" latinLnBrk="0" hangingPunct="0">
              <a:lnSpc>
                <a:spcPct val="125000"/>
              </a:lnSpc>
              <a:spcBef>
                <a:spcPct val="10000"/>
              </a:spcBef>
              <a:spcAft>
                <a:spcPct val="10000"/>
              </a:spcAft>
              <a:buClrTx/>
              <a:buSzPct val="65000"/>
              <a:buFontTx/>
              <a:buBlip>
                <a:blip r:embed="rId4"/>
              </a:buBlip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1676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DBBE0-0471-EA7E-C3C8-F9B77B734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0C0C1DA2-B771-7B2F-CCD0-7AA11EFAA6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34</a:t>
            </a:fld>
            <a:endParaRPr lang="es-ES" dirty="0"/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2F93CC6C-D717-ED62-7393-BD8A5BEF11B7}"/>
              </a:ext>
            </a:extLst>
          </p:cNvPr>
          <p:cNvSpPr txBox="1"/>
          <p:nvPr/>
        </p:nvSpPr>
        <p:spPr>
          <a:xfrm>
            <a:off x="3085959" y="8092"/>
            <a:ext cx="6048672" cy="57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7. Conclusion</a:t>
            </a:r>
          </a:p>
        </p:txBody>
      </p:sp>
    </p:spTree>
    <p:extLst>
      <p:ext uri="{BB962C8B-B14F-4D97-AF65-F5344CB8AC3E}">
        <p14:creationId xmlns:p14="http://schemas.microsoft.com/office/powerpoint/2010/main" val="551907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C66EE-43B4-6127-F95A-3EA49235D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93103265-9ECA-DFDB-E6E2-61FDB75DF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35</a:t>
            </a:fld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D0C6ECA-D707-AB56-44A6-3C439E814C51}"/>
              </a:ext>
            </a:extLst>
          </p:cNvPr>
          <p:cNvSpPr txBox="1"/>
          <p:nvPr/>
        </p:nvSpPr>
        <p:spPr>
          <a:xfrm>
            <a:off x="1513358" y="8092"/>
            <a:ext cx="762127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My Christmas wishes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for the nuclear data community…</a:t>
            </a:r>
          </a:p>
        </p:txBody>
      </p:sp>
      <p:sp>
        <p:nvSpPr>
          <p:cNvPr id="2" name="5 Rectángulo">
            <a:extLst>
              <a:ext uri="{FF2B5EF4-FFF2-40B4-BE49-F238E27FC236}">
                <a16:creationId xmlns:a16="http://schemas.microsoft.com/office/drawing/2014/main" id="{AB4A4C3A-7CB5-F374-6A3B-61A6FABF7D42}"/>
              </a:ext>
            </a:extLst>
          </p:cNvPr>
          <p:cNvSpPr/>
          <p:nvPr/>
        </p:nvSpPr>
        <p:spPr>
          <a:xfrm>
            <a:off x="409184" y="1700808"/>
            <a:ext cx="8802848" cy="3813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lvl="1" indent="-263525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endParaRPr lang="en-GB" sz="300" dirty="0"/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err="1"/>
              <a:t>ENDFtk</a:t>
            </a:r>
            <a:r>
              <a:rPr lang="en-GB" sz="1600" dirty="0"/>
              <a:t> (see </a:t>
            </a:r>
            <a:r>
              <a:rPr lang="en-GB" sz="1600" dirty="0" err="1"/>
              <a:t>Haeck’s</a:t>
            </a:r>
            <a:r>
              <a:rPr lang="en-GB" sz="1600" dirty="0"/>
              <a:t> talk)</a:t>
            </a: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err="1"/>
              <a:t>ENDFparser_py</a:t>
            </a:r>
            <a:r>
              <a:rPr lang="en-GB" sz="1600" b="1" dirty="0"/>
              <a:t> </a:t>
            </a:r>
            <a:r>
              <a:rPr lang="en-GB" sz="1600" dirty="0"/>
              <a:t>(see Schnabel’s talk)</a:t>
            </a: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/>
              <a:t>FRENDY</a:t>
            </a:r>
            <a:r>
              <a:rPr lang="en-GB" sz="1600" dirty="0"/>
              <a:t> (see Tada-</a:t>
            </a:r>
            <a:r>
              <a:rPr lang="en-GB" sz="1600" dirty="0" err="1"/>
              <a:t>san’s</a:t>
            </a:r>
            <a:r>
              <a:rPr lang="en-GB" sz="1600" dirty="0"/>
              <a:t> talk)</a:t>
            </a: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/>
              <a:t>T. Kawano, </a:t>
            </a:r>
            <a:r>
              <a:rPr lang="en-GB" sz="1600" b="1" dirty="0" err="1"/>
              <a:t>DeCE</a:t>
            </a:r>
            <a:r>
              <a:rPr lang="en-GB" sz="1600" dirty="0"/>
              <a:t>: the ENDF-6 data interface and nuclear data evaluation assist code, Journal of Nuclear Science 439 and Technology 56 (2019) 1029–1035. doi:</a:t>
            </a:r>
            <a:r>
              <a:rPr lang="en-GB" sz="1600" dirty="0">
                <a:solidFill>
                  <a:srgbClr val="0000FF"/>
                </a:solidFill>
              </a:rPr>
              <a:t>10.1080/00223131.2019.1637797</a:t>
            </a:r>
            <a:r>
              <a:rPr lang="en-GB" sz="1600" dirty="0"/>
              <a:t> </a:t>
            </a:r>
          </a:p>
          <a:p>
            <a:pPr marL="742950" lvl="1" indent="-285750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var(--fontStack-monospace, ui-monospace, SFMono-Regular, SF Mono, Menlo, Consolas, Liberation Mono, monospace)"/>
              </a:rPr>
              <a:t>facilitates all ENDF-6 data file manipulations, for example, add two data sections, renormalize data, add/delete data point, </a:t>
            </a:r>
          </a:p>
          <a:p>
            <a:pPr marL="742950" lvl="1" indent="-285750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var(--fontStack-monospace, ui-monospace, SFMono-Regular, SF Mono, Menlo, Consolas, Liberation Mono, monospace)"/>
              </a:rPr>
              <a:t>convert model calculation results into ENDF-6 format, </a:t>
            </a:r>
          </a:p>
          <a:p>
            <a:pPr marL="742950" lvl="1" indent="-285750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var(--fontStack-monospace, ui-monospace, SFMono-Regular, SF Mono, Menlo, Consolas, Liberation Mono, monospace)"/>
              </a:rPr>
              <a:t>reconstruct pointwise cross sections from resonance parameters, </a:t>
            </a:r>
          </a:p>
          <a:p>
            <a:pPr marL="742950" lvl="1" indent="-285750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var(--fontStack-monospace, ui-monospace, SFMono-Regular, SF Mono, Menlo, Consolas, Liberation Mono, monospace)"/>
              </a:rPr>
              <a:t>convert ENDF-6 formatted data file into more human friendly format.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sz="16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https://github.com/toshihikokawano/DeCE</a:t>
            </a:r>
            <a:r>
              <a:rPr lang="en-GB" sz="1600" dirty="0"/>
              <a:t> </a:t>
            </a:r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A6162674-FDB0-F476-037F-9D1F65CC8053}"/>
              </a:ext>
            </a:extLst>
          </p:cNvPr>
          <p:cNvSpPr/>
          <p:nvPr/>
        </p:nvSpPr>
        <p:spPr>
          <a:xfrm>
            <a:off x="97629" y="1196092"/>
            <a:ext cx="9027127" cy="520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lvl="1" indent="-263525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endParaRPr lang="en-GB" sz="600" dirty="0"/>
          </a:p>
          <a:p>
            <a:pPr marL="263525" indent="-263525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800" b="1" dirty="0"/>
              <a:t>The “manipulation” of ENDF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360F4-AA2E-AD44-18B5-34D739F46A45}"/>
              </a:ext>
            </a:extLst>
          </p:cNvPr>
          <p:cNvSpPr txBox="1"/>
          <p:nvPr/>
        </p:nvSpPr>
        <p:spPr>
          <a:xfrm>
            <a:off x="409184" y="5673442"/>
            <a:ext cx="8627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20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Would we be able in a short-term playing as Evaluators to create “Frankenstein” files? with no–errors merging different data?</a:t>
            </a:r>
            <a:endParaRPr lang="en-GB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22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6B807-AFEA-0FDC-CD72-8564524E7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EFCCF850-3D19-6436-55EB-CE028AD429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36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2701EB-2C36-A876-BC1B-F36E354419AC}"/>
              </a:ext>
            </a:extLst>
          </p:cNvPr>
          <p:cNvSpPr txBox="1"/>
          <p:nvPr/>
        </p:nvSpPr>
        <p:spPr>
          <a:xfrm>
            <a:off x="683568" y="2971896"/>
            <a:ext cx="7619584" cy="24702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SzPct val="100000"/>
              <a:buNone/>
            </a:pPr>
            <a:r>
              <a:rPr lang="en-GB" sz="1200" b="1" dirty="0">
                <a:solidFill>
                  <a:srgbClr val="A52A2A"/>
                </a:solidFill>
                <a:latin typeface="Verdana, Arial, Helvetica, sans-serif"/>
              </a:rPr>
              <a:t>EXFOR compilation of thermal neutron scattering data</a:t>
            </a:r>
          </a:p>
          <a:p>
            <a:pPr>
              <a:lnSpc>
                <a:spcPct val="107000"/>
              </a:lnSpc>
              <a:buSzPct val="100000"/>
              <a:buNone/>
            </a:pPr>
            <a:r>
              <a:rPr lang="en-GB" sz="1200" dirty="0">
                <a:solidFill>
                  <a:srgbClr val="A52A2A"/>
                </a:solidFill>
                <a:latin typeface="Verdana, Arial, Helvetica, sans-serif"/>
              </a:rPr>
              <a:t>Consultants’ Meeting, November  2015</a:t>
            </a:r>
          </a:p>
          <a:p>
            <a:pPr marL="342900" indent="-342900">
              <a:lnSpc>
                <a:spcPct val="107000"/>
              </a:lnSpc>
              <a:buSzPct val="100000"/>
              <a:buFont typeface="Wingdings" panose="05000000000000000000" pitchFamily="2" charset="2"/>
              <a:buChar char="q"/>
            </a:pPr>
            <a:r>
              <a:rPr lang="en-GB" sz="1200" dirty="0">
                <a:solidFill>
                  <a:srgbClr val="333333"/>
                </a:solidFill>
                <a:latin typeface="verdana" panose="020B0604030504040204" pitchFamily="34" charset="0"/>
              </a:rPr>
              <a:t>The purpose of the meeting is to discuss the key characteristic of the thermal neutron scattering measurement and evaluation techniques to provide </a:t>
            </a:r>
            <a:r>
              <a:rPr lang="en-GB" sz="1200" b="1" dirty="0">
                <a:solidFill>
                  <a:srgbClr val="333333"/>
                </a:solidFill>
                <a:latin typeface="verdana" panose="020B0604030504040204" pitchFamily="34" charset="0"/>
              </a:rPr>
              <a:t>guidelines for compilation </a:t>
            </a:r>
            <a:r>
              <a:rPr lang="en-GB" sz="1200" dirty="0">
                <a:solidFill>
                  <a:srgbClr val="333333"/>
                </a:solidFill>
                <a:latin typeface="verdana" panose="020B0604030504040204" pitchFamily="34" charset="0"/>
              </a:rPr>
              <a:t>of such data in the EXFOR data library.</a:t>
            </a:r>
          </a:p>
          <a:p>
            <a:pPr>
              <a:lnSpc>
                <a:spcPct val="107000"/>
              </a:lnSpc>
              <a:buSzPct val="100000"/>
              <a:buNone/>
            </a:pPr>
            <a:endParaRPr lang="en-GB" sz="1200" b="1" i="0" dirty="0">
              <a:solidFill>
                <a:srgbClr val="A52A2A"/>
              </a:solidFill>
              <a:effectLst/>
              <a:latin typeface="Verdana, Arial, Helvetica, sans-serif"/>
            </a:endParaRPr>
          </a:p>
          <a:p>
            <a:pPr>
              <a:lnSpc>
                <a:spcPct val="107000"/>
              </a:lnSpc>
              <a:buSzPct val="100000"/>
              <a:buNone/>
            </a:pPr>
            <a:r>
              <a:rPr lang="en-GB" sz="1200" b="1" i="0" dirty="0">
                <a:solidFill>
                  <a:srgbClr val="A52A2A"/>
                </a:solidFill>
                <a:effectLst/>
                <a:latin typeface="Verdana, Arial, Helvetica, sans-serif"/>
              </a:rPr>
              <a:t>EXFOR Data in Resonance Region and Spectrometers' Response Function</a:t>
            </a:r>
          </a:p>
          <a:p>
            <a:pPr>
              <a:lnSpc>
                <a:spcPct val="107000"/>
              </a:lnSpc>
              <a:buSzPct val="100000"/>
              <a:buNone/>
            </a:pPr>
            <a:r>
              <a:rPr lang="en-GB" sz="1200" dirty="0">
                <a:solidFill>
                  <a:srgbClr val="A52A2A"/>
                </a:solidFill>
                <a:latin typeface="Verdana, Arial, Helvetica, sans-serif"/>
              </a:rPr>
              <a:t>Consultants’ Meeting, October 2013</a:t>
            </a:r>
            <a:endParaRPr lang="en-GB" sz="1200" i="0" dirty="0">
              <a:solidFill>
                <a:srgbClr val="A52A2A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SzPct val="100000"/>
              <a:buFont typeface="Wingdings" panose="05000000000000000000" pitchFamily="2" charset="2"/>
              <a:buChar char="q"/>
            </a:pPr>
            <a:r>
              <a:rPr lang="en-GB" sz="12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Prepare templates 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that include the information required to be compiled in EXFOR and submit such information for different type of experiments and facilities based on the developed templates</a:t>
            </a:r>
          </a:p>
        </p:txBody>
      </p:sp>
      <p:sp>
        <p:nvSpPr>
          <p:cNvPr id="2" name="5 Rectángulo">
            <a:extLst>
              <a:ext uri="{FF2B5EF4-FFF2-40B4-BE49-F238E27FC236}">
                <a16:creationId xmlns:a16="http://schemas.microsoft.com/office/drawing/2014/main" id="{53EAED21-AEFC-9089-50C3-4DD181F6C1B1}"/>
              </a:ext>
            </a:extLst>
          </p:cNvPr>
          <p:cNvSpPr/>
          <p:nvPr/>
        </p:nvSpPr>
        <p:spPr>
          <a:xfrm>
            <a:off x="97629" y="1196092"/>
            <a:ext cx="9027127" cy="520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lvl="1" indent="-263525" algn="l">
              <a:spcBef>
                <a:spcPts val="0"/>
              </a:spcBef>
              <a:spcAft>
                <a:spcPts val="0"/>
              </a:spcAft>
              <a:buSzPct val="100000"/>
              <a:buFont typeface="Courier New" panose="02070309020205020404" pitchFamily="49" charset="0"/>
              <a:buChar char="o"/>
            </a:pPr>
            <a:endParaRPr lang="en-GB" sz="600" dirty="0"/>
          </a:p>
          <a:p>
            <a:pPr marL="263525" indent="-263525" algn="l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800" b="1" dirty="0"/>
              <a:t>The “compilation” of EXFOR data</a:t>
            </a:r>
          </a:p>
        </p:txBody>
      </p:sp>
      <p:sp>
        <p:nvSpPr>
          <p:cNvPr id="3" name="CuadroTexto 8">
            <a:extLst>
              <a:ext uri="{FF2B5EF4-FFF2-40B4-BE49-F238E27FC236}">
                <a16:creationId xmlns:a16="http://schemas.microsoft.com/office/drawing/2014/main" id="{4B3A0CC1-F8BA-7888-525C-84718C2F4990}"/>
              </a:ext>
            </a:extLst>
          </p:cNvPr>
          <p:cNvSpPr txBox="1"/>
          <p:nvPr/>
        </p:nvSpPr>
        <p:spPr>
          <a:xfrm>
            <a:off x="1513358" y="8092"/>
            <a:ext cx="762127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My Christmas wishes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for the nuclear data community…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54F1B-7457-B1DF-37EF-F46C3CEDA8CE}"/>
              </a:ext>
            </a:extLst>
          </p:cNvPr>
          <p:cNvSpPr txBox="1"/>
          <p:nvPr/>
        </p:nvSpPr>
        <p:spPr>
          <a:xfrm>
            <a:off x="407901" y="1772816"/>
            <a:ext cx="8544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20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Would we be able in a short-term playing as </a:t>
            </a:r>
            <a:r>
              <a:rPr lang="en-GB" sz="2000" b="1" dirty="0">
                <a:solidFill>
                  <a:srgbClr val="008000"/>
                </a:solidFill>
                <a:latin typeface="Gill Sans MT" panose="020B0502020104020203" pitchFamily="34" charset="0"/>
              </a:rPr>
              <a:t>EXFOR consultants </a:t>
            </a:r>
            <a:r>
              <a:rPr lang="en-GB" sz="20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to create “EXFOR” files? with no–errors and/or lack of crucial experimental information?</a:t>
            </a:r>
            <a:endParaRPr lang="en-GB" sz="2000" b="1" dirty="0">
              <a:solidFill>
                <a:srgbClr val="008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3C5E7-6C51-CEB5-ACA2-F2131A6B2A0C}"/>
              </a:ext>
            </a:extLst>
          </p:cNvPr>
          <p:cNvSpPr txBox="1"/>
          <p:nvPr/>
        </p:nvSpPr>
        <p:spPr>
          <a:xfrm>
            <a:off x="251520" y="5517232"/>
            <a:ext cx="8544750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i="1" dirty="0"/>
              <a:t>“In an idyllic world any experimentalist could be an EXFOR compiler (at least with a 90% of the entry file completed with default templates).” O. Cabellos, Nov. 13</a:t>
            </a:r>
            <a:r>
              <a:rPr lang="en-GB" i="1" baseline="30000" dirty="0"/>
              <a:t>th</a:t>
            </a:r>
            <a:r>
              <a:rPr lang="en-GB" i="1" dirty="0"/>
              <a:t>,  2024.</a:t>
            </a:r>
          </a:p>
          <a:p>
            <a:pPr>
              <a:buNone/>
            </a:pPr>
            <a:r>
              <a:rPr lang="en-GB" i="1" dirty="0">
                <a:solidFill>
                  <a:srgbClr val="008000"/>
                </a:solidFill>
              </a:rPr>
              <a:t>… in practice very </a:t>
            </a:r>
            <a:r>
              <a:rPr lang="en-GB" i="1" dirty="0" err="1">
                <a:solidFill>
                  <a:srgbClr val="008000"/>
                </a:solidFill>
              </a:rPr>
              <a:t>very</a:t>
            </a:r>
            <a:r>
              <a:rPr lang="en-GB" i="1" dirty="0">
                <a:solidFill>
                  <a:srgbClr val="008000"/>
                </a:solidFill>
              </a:rPr>
              <a:t> few experimentalists are doing it… how to increase these numbers?</a:t>
            </a:r>
          </a:p>
        </p:txBody>
      </p:sp>
    </p:spTree>
    <p:extLst>
      <p:ext uri="{BB962C8B-B14F-4D97-AF65-F5344CB8AC3E}">
        <p14:creationId xmlns:p14="http://schemas.microsoft.com/office/powerpoint/2010/main" val="3142870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6DEA0-E1D6-D2B9-E82A-2717497D1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ABD702-1955-DD09-2483-30986BF452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47AB2E-21EE-4A4D-BBC5-4E25934C89B2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  <p:sp>
        <p:nvSpPr>
          <p:cNvPr id="7" name="Rettangolo 7">
            <a:extLst>
              <a:ext uri="{FF2B5EF4-FFF2-40B4-BE49-F238E27FC236}">
                <a16:creationId xmlns:a16="http://schemas.microsoft.com/office/drawing/2014/main" id="{9EAF569F-DBC5-A17C-E5EC-163F80284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296" y="1681644"/>
            <a:ext cx="66301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800" b="1" dirty="0"/>
              <a:t>Acknowledgments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8914A9-565B-9771-AFE8-21170FC06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004" y="4596358"/>
            <a:ext cx="2857500" cy="704850"/>
          </a:xfrm>
          <a:prstGeom prst="rect">
            <a:avLst/>
          </a:prstGeom>
        </p:spPr>
      </p:pic>
      <p:sp>
        <p:nvSpPr>
          <p:cNvPr id="2" name="Rectángulo 5">
            <a:extLst>
              <a:ext uri="{FF2B5EF4-FFF2-40B4-BE49-F238E27FC236}">
                <a16:creationId xmlns:a16="http://schemas.microsoft.com/office/drawing/2014/main" id="{00FE27CC-C928-93DD-271E-5FCAD8BBDA53}"/>
              </a:ext>
            </a:extLst>
          </p:cNvPr>
          <p:cNvSpPr/>
          <p:nvPr/>
        </p:nvSpPr>
        <p:spPr>
          <a:xfrm>
            <a:off x="107510" y="2387656"/>
            <a:ext cx="8964488" cy="1967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i="1" dirty="0">
                <a:latin typeface="+mn-lt"/>
              </a:rPr>
              <a:t>This work is part of the </a:t>
            </a:r>
            <a:r>
              <a:rPr lang="en-US" sz="2400" i="1" dirty="0"/>
              <a:t>APRENDE project (</a:t>
            </a:r>
            <a:r>
              <a:rPr lang="en-GB" sz="2400" b="1" i="1" dirty="0"/>
              <a:t>A</a:t>
            </a:r>
            <a:r>
              <a:rPr lang="en-GB" sz="2400" i="1" dirty="0"/>
              <a:t>ddressing </a:t>
            </a:r>
            <a:r>
              <a:rPr lang="en-GB" sz="2400" b="1" i="1" dirty="0" err="1"/>
              <a:t>PR</a:t>
            </a:r>
            <a:r>
              <a:rPr lang="en-GB" sz="2400" i="1" dirty="0" err="1"/>
              <a:t>iorities</a:t>
            </a:r>
            <a:r>
              <a:rPr lang="en-GB" sz="2400" i="1" dirty="0"/>
              <a:t> of </a:t>
            </a:r>
            <a:r>
              <a:rPr lang="en-GB" sz="2400" b="1" i="1" dirty="0"/>
              <a:t>E</a:t>
            </a:r>
            <a:r>
              <a:rPr lang="en-GB" sz="2400" i="1" dirty="0"/>
              <a:t>valuated </a:t>
            </a:r>
            <a:r>
              <a:rPr lang="en-GB" sz="2400" b="1" i="1" dirty="0"/>
              <a:t>N</a:t>
            </a:r>
            <a:r>
              <a:rPr lang="en-GB" sz="2400" i="1" dirty="0"/>
              <a:t>uclear </a:t>
            </a:r>
            <a:r>
              <a:rPr lang="en-GB" sz="2400" b="1" i="1" dirty="0"/>
              <a:t>D</a:t>
            </a:r>
            <a:r>
              <a:rPr lang="en-GB" sz="2400" i="1" dirty="0"/>
              <a:t>ata in </a:t>
            </a:r>
            <a:r>
              <a:rPr lang="en-GB" sz="2400" b="1" i="1" dirty="0"/>
              <a:t>E</a:t>
            </a:r>
            <a:r>
              <a:rPr lang="en-GB" sz="2400" i="1" dirty="0"/>
              <a:t>urope</a:t>
            </a:r>
            <a:r>
              <a:rPr lang="en-US" sz="2400" i="1" dirty="0"/>
              <a:t>) </a:t>
            </a:r>
            <a:r>
              <a:rPr lang="en-US" sz="2400" i="1" dirty="0">
                <a:latin typeface="+mn-lt"/>
              </a:rPr>
              <a:t>that has received funding from the European Union’s HORIZON-EURATOM</a:t>
            </a:r>
          </a:p>
          <a:p>
            <a:pPr algn="ctr">
              <a:buNone/>
            </a:pPr>
            <a:r>
              <a:rPr lang="en-US" sz="2400" i="1" dirty="0">
                <a:latin typeface="+mn-lt"/>
              </a:rPr>
              <a:t>under grant agreement No. 101164596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980F6-E6B1-4577-B4D8-CE284BE30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799" y="5176356"/>
            <a:ext cx="1365199" cy="11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3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6DD83-E524-6462-917B-A7681FB08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35185D29-3357-EF4F-B19F-7B09EEB34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4</a:t>
            </a:fld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E49EE-F4B7-E3DB-9855-DE67B1069AFF}"/>
              </a:ext>
            </a:extLst>
          </p:cNvPr>
          <p:cNvSpPr txBox="1"/>
          <p:nvPr/>
        </p:nvSpPr>
        <p:spPr>
          <a:xfrm>
            <a:off x="395288" y="1281487"/>
            <a:ext cx="8497192" cy="1910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200" b="1" dirty="0"/>
              <a:t>1. Main sources of information</a:t>
            </a:r>
          </a:p>
          <a:p>
            <a:pPr>
              <a:buNone/>
            </a:pPr>
            <a:r>
              <a:rPr lang="en-GB" sz="2800" dirty="0"/>
              <a:t>1.1 Archiving – new and legacy evaluations</a:t>
            </a:r>
          </a:p>
          <a:p>
            <a:pPr>
              <a:buNone/>
            </a:pPr>
            <a:r>
              <a:rPr lang="en-GB" sz="2800" dirty="0"/>
              <a:t>1.2 EXFOR files/formats</a:t>
            </a:r>
          </a:p>
        </p:txBody>
      </p:sp>
    </p:spTree>
    <p:extLst>
      <p:ext uri="{BB962C8B-B14F-4D97-AF65-F5344CB8AC3E}">
        <p14:creationId xmlns:p14="http://schemas.microsoft.com/office/powerpoint/2010/main" val="610762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8BC71-A0DA-0472-B987-13FB3C628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D8CBCB7F-EBB6-EA31-A5C6-276A572BDA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5</a:t>
            </a:fld>
            <a:endParaRPr lang="es-ES" dirty="0"/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AB683E25-B66B-5686-6636-AABFD312550F}"/>
              </a:ext>
            </a:extLst>
          </p:cNvPr>
          <p:cNvSpPr txBox="1"/>
          <p:nvPr/>
        </p:nvSpPr>
        <p:spPr>
          <a:xfrm>
            <a:off x="3085959" y="8092"/>
            <a:ext cx="6048672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1. Databases: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-&gt; ENDF Archive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36A88-AA93-3EFD-E0F4-CCB748A87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734"/>
          <a:stretch/>
        </p:blipFill>
        <p:spPr>
          <a:xfrm>
            <a:off x="411883" y="2213742"/>
            <a:ext cx="8295524" cy="41908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4770D2-BCE3-5BDC-DDA9-ED93AD45D193}"/>
              </a:ext>
            </a:extLst>
          </p:cNvPr>
          <p:cNvSpPr txBox="1"/>
          <p:nvPr/>
        </p:nvSpPr>
        <p:spPr>
          <a:xfrm>
            <a:off x="395536" y="1196752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SzTx/>
              <a:buNone/>
            </a:pPr>
            <a:r>
              <a:rPr lang="en-GB" sz="2400" kern="0" dirty="0">
                <a:solidFill>
                  <a:schemeClr val="bg1"/>
                </a:solidFill>
                <a:latin typeface="Gill Sans MT" panose="020B0502020104020203" pitchFamily="34" charset="0"/>
              </a:rPr>
              <a:t>IAEA/NDS – ENDF Archive</a:t>
            </a:r>
            <a:endParaRPr lang="LID4096" sz="2400" kern="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169649-5AFE-86CF-67B9-168D4569D66A}"/>
              </a:ext>
            </a:extLst>
          </p:cNvPr>
          <p:cNvSpPr/>
          <p:nvPr/>
        </p:nvSpPr>
        <p:spPr>
          <a:xfrm>
            <a:off x="256615" y="4598325"/>
            <a:ext cx="1035423" cy="1744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E673038-F04B-7933-A70E-A10BA2EF8679}"/>
              </a:ext>
            </a:extLst>
          </p:cNvPr>
          <p:cNvSpPr/>
          <p:nvPr/>
        </p:nvSpPr>
        <p:spPr>
          <a:xfrm>
            <a:off x="23490" y="4530606"/>
            <a:ext cx="300038" cy="3385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2BF586-AE16-2E1B-4F0C-6FFC7B0B90B6}"/>
              </a:ext>
            </a:extLst>
          </p:cNvPr>
          <p:cNvSpPr txBox="1"/>
          <p:nvPr/>
        </p:nvSpPr>
        <p:spPr>
          <a:xfrm>
            <a:off x="395536" y="1648316"/>
            <a:ext cx="4634144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https://www-nds.iaea.org/public/download-endf/</a:t>
            </a:r>
            <a:r>
              <a:rPr lang="en-GB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6B9D3-6BF5-7B46-A157-8DD571974610}"/>
              </a:ext>
            </a:extLst>
          </p:cNvPr>
          <p:cNvSpPr txBox="1"/>
          <p:nvPr/>
        </p:nvSpPr>
        <p:spPr>
          <a:xfrm>
            <a:off x="4959658" y="1528395"/>
            <a:ext cx="4184342" cy="60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Q/A: </a:t>
            </a:r>
            <a:r>
              <a:rPr lang="en-GB" dirty="0"/>
              <a:t>How many “mouse clicks” do you need from IAEA/NDS to find the “ENDF Archive”?</a:t>
            </a:r>
          </a:p>
        </p:txBody>
      </p:sp>
    </p:spTree>
    <p:extLst>
      <p:ext uri="{BB962C8B-B14F-4D97-AF65-F5344CB8AC3E}">
        <p14:creationId xmlns:p14="http://schemas.microsoft.com/office/powerpoint/2010/main" val="25930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02BE4-64B9-7488-7C6D-5C27F6F0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60EDB8-3FDB-2DDD-FCEF-1A2C32DD7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77" y="2210222"/>
            <a:ext cx="7684113" cy="41622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2C05EDCF-A94E-6C17-42EC-98C447C4A2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6</a:t>
            </a:fld>
            <a:endParaRPr lang="es-E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78B7E8-3A91-C36D-37EE-45A758804950}"/>
              </a:ext>
            </a:extLst>
          </p:cNvPr>
          <p:cNvSpPr txBox="1"/>
          <p:nvPr/>
        </p:nvSpPr>
        <p:spPr>
          <a:xfrm>
            <a:off x="395536" y="1196752"/>
            <a:ext cx="4634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SzTx/>
              <a:buNone/>
            </a:pPr>
            <a:r>
              <a:rPr lang="en-GB" sz="2400" kern="0" dirty="0">
                <a:solidFill>
                  <a:schemeClr val="bg1"/>
                </a:solidFill>
                <a:latin typeface="Gill Sans MT" panose="020B0502020104020203" pitchFamily="34" charset="0"/>
              </a:rPr>
              <a:t>OECD/NEA – Data </a:t>
            </a:r>
            <a:r>
              <a:rPr lang="en-GB" sz="2400" kern="0" dirty="0">
                <a:latin typeface="Gill Sans MT" panose="020B0502020104020203" pitchFamily="34" charset="0"/>
              </a:rPr>
              <a:t>Bank</a:t>
            </a:r>
            <a:r>
              <a:rPr lang="en-GB" sz="2400" kern="0" dirty="0">
                <a:solidFill>
                  <a:schemeClr val="bg1"/>
                </a:solidFill>
                <a:latin typeface="Gill Sans MT" panose="020B0502020104020203" pitchFamily="34" charset="0"/>
              </a:rPr>
              <a:t> Archive</a:t>
            </a:r>
            <a:endParaRPr lang="LID4096" sz="2400" kern="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A223E0-0E64-5B25-8DDC-CC1EBCDCD507}"/>
              </a:ext>
            </a:extLst>
          </p:cNvPr>
          <p:cNvSpPr/>
          <p:nvPr/>
        </p:nvSpPr>
        <p:spPr>
          <a:xfrm>
            <a:off x="5868144" y="4735528"/>
            <a:ext cx="1035423" cy="1744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5194AB0-A6BE-CE17-CE32-12DDAAB09169}"/>
              </a:ext>
            </a:extLst>
          </p:cNvPr>
          <p:cNvSpPr/>
          <p:nvPr/>
        </p:nvSpPr>
        <p:spPr>
          <a:xfrm flipH="1">
            <a:off x="7005747" y="4662378"/>
            <a:ext cx="374565" cy="3385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E3B07-3135-21C4-F907-5B82C08A5676}"/>
              </a:ext>
            </a:extLst>
          </p:cNvPr>
          <p:cNvSpPr txBox="1"/>
          <p:nvPr/>
        </p:nvSpPr>
        <p:spPr>
          <a:xfrm>
            <a:off x="417235" y="1750951"/>
            <a:ext cx="3074645" cy="372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rgbClr val="0000FF"/>
                </a:solidFill>
                <a:latin typeface="Gill Sans MT" panose="020B05020201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https://www.oecd-nea.org/dbdata/</a:t>
            </a:r>
            <a:r>
              <a:rPr lang="en-GB" sz="1600" dirty="0">
                <a:solidFill>
                  <a:srgbClr val="0000FF"/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A203D-D11C-9715-FE44-085FBD03B04C}"/>
              </a:ext>
            </a:extLst>
          </p:cNvPr>
          <p:cNvSpPr txBox="1"/>
          <p:nvPr/>
        </p:nvSpPr>
        <p:spPr>
          <a:xfrm>
            <a:off x="3491880" y="1579958"/>
            <a:ext cx="5641777" cy="60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Q/A: </a:t>
            </a:r>
            <a:r>
              <a:rPr lang="en-GB" dirty="0"/>
              <a:t>How many “mouse clicks” do you need from OECD/NEA/Data Bank/ND Services to find the “ENDF Archive”?</a:t>
            </a:r>
          </a:p>
        </p:txBody>
      </p:sp>
      <p:sp>
        <p:nvSpPr>
          <p:cNvPr id="6" name="CuadroTexto 8">
            <a:extLst>
              <a:ext uri="{FF2B5EF4-FFF2-40B4-BE49-F238E27FC236}">
                <a16:creationId xmlns:a16="http://schemas.microsoft.com/office/drawing/2014/main" id="{4AC6C7FE-ED74-616F-4B1E-ECD5CB68F75A}"/>
              </a:ext>
            </a:extLst>
          </p:cNvPr>
          <p:cNvSpPr txBox="1"/>
          <p:nvPr/>
        </p:nvSpPr>
        <p:spPr>
          <a:xfrm>
            <a:off x="3085959" y="8092"/>
            <a:ext cx="6048672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1. Databases: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-&gt; ENDF Archive</a:t>
            </a:r>
          </a:p>
        </p:txBody>
      </p:sp>
    </p:spTree>
    <p:extLst>
      <p:ext uri="{BB962C8B-B14F-4D97-AF65-F5344CB8AC3E}">
        <p14:creationId xmlns:p14="http://schemas.microsoft.com/office/powerpoint/2010/main" val="29689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5F0DE-18FF-0026-355A-9C4DAC318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7AF04389-29D9-902B-04AD-6D2F461FA9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7</a:t>
            </a:fld>
            <a:endParaRPr lang="es-E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108BED-D620-7138-B453-A0790CC41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172517"/>
              </p:ext>
            </p:extLst>
          </p:nvPr>
        </p:nvGraphicFramePr>
        <p:xfrm>
          <a:off x="179512" y="1268760"/>
          <a:ext cx="8784976" cy="4557616"/>
        </p:xfrm>
        <a:graphic>
          <a:graphicData uri="http://schemas.openxmlformats.org/drawingml/2006/table">
            <a:tbl>
              <a:tblPr firstRow="1" firstCol="1" bandRow="1"/>
              <a:tblGrid>
                <a:gridCol w="8784976">
                  <a:extLst>
                    <a:ext uri="{9D8B030D-6E8A-4147-A177-3AD203B41FA5}">
                      <a16:colId xmlns:a16="http://schemas.microsoft.com/office/drawing/2014/main" val="320011579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Q/A: 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 you have the same information for the JEFF-3.3 evaluation at </a:t>
                      </a:r>
                      <a:r>
                        <a:rPr lang="en-GB" sz="1400" u="sng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https://ww-nds.iaea.org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at </a:t>
                      </a:r>
                      <a:r>
                        <a:rPr lang="en-GB" sz="1400" u="sng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https://www.oecd-nea.org/dbdata/jeff/jeff33/</a:t>
                      </a:r>
                      <a:r>
                        <a:rPr lang="en-GB" sz="1400" u="none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?  YES or </a:t>
                      </a:r>
                      <a:r>
                        <a:rPr lang="en-GB" sz="1400" b="1" u="none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27485" marR="27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73203"/>
                  </a:ext>
                </a:extLst>
              </a:tr>
              <a:tr h="3981552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  </a:t>
                      </a:r>
                      <a:r>
                        <a:rPr lang="en-GB" sz="1400" b="1" u="sng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https://www-nds.iaea.org/public/download-endf/ 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877" lvl="0" indent="-342900">
                        <a:lnSpc>
                          <a:spcPct val="107000"/>
                        </a:lnSpc>
                        <a:spcBef>
                          <a:spcPts val="8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n-induced reactions (562)		TSL libraries (20)</a:t>
                      </a:r>
                    </a:p>
                    <a:p>
                      <a:pPr marL="342877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Spontaneous Fission Yields (3)		N-induced Fission Yields (19)	Decay data (3852)</a:t>
                      </a:r>
                    </a:p>
                    <a:p>
                      <a:pPr lv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lv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 </a:t>
                      </a:r>
                      <a:r>
                        <a:rPr lang="en-GB" sz="1400" b="1" u="sng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https://www.oecd-nea.org/dbdata/jeff/jeff33/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877" lvl="0" indent="-342900">
                        <a:lnSpc>
                          <a:spcPct val="107000"/>
                        </a:lnSpc>
                        <a:spcBef>
                          <a:spcPts val="800"/>
                        </a:spcBef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n-induced reactions (562)		TSL libraries (20)</a:t>
                      </a:r>
                    </a:p>
                    <a:p>
                      <a:pPr marL="342877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Processed files in ACE format at different temperatures</a:t>
                      </a:r>
                    </a:p>
                    <a:p>
                      <a:pPr marL="742927" lvl="1" indent="-285750">
                        <a:lnSpc>
                          <a:spcPct val="107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293K, 600K, 900K, 1200K, 1500K and 1800K</a:t>
                      </a:r>
                    </a:p>
                    <a:p>
                      <a:pPr marL="742927" lvl="1" indent="-285750">
                        <a:lnSpc>
                          <a:spcPct val="107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TSL at the temperatures available</a:t>
                      </a:r>
                    </a:p>
                    <a:p>
                      <a:pPr marL="342877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Neutron activation files</a:t>
                      </a:r>
                    </a:p>
                    <a:p>
                      <a:pPr marL="342877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Spontaneous Fission Yields (3)		N-induced Fission Yields (19)	Decay data (3852)</a:t>
                      </a:r>
                    </a:p>
                    <a:p>
                      <a:pPr marL="342877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Alpha induced reactions		Deuteron induced reactions	Gamma induced reactions</a:t>
                      </a:r>
                    </a:p>
                    <a:p>
                      <a:pPr marL="342877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He3 induced reactions		Proton induced reactions</a:t>
                      </a:r>
                    </a:p>
                    <a:p>
                      <a:pPr marL="342877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DPA sub-library for atomic displacement</a:t>
                      </a:r>
                    </a:p>
                  </a:txBody>
                  <a:tcPr marL="27485" marR="27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759748"/>
                  </a:ext>
                </a:extLst>
              </a:tr>
            </a:tbl>
          </a:graphicData>
        </a:graphic>
      </p:graphicFrame>
      <p:sp>
        <p:nvSpPr>
          <p:cNvPr id="3" name="CuadroTexto 8">
            <a:extLst>
              <a:ext uri="{FF2B5EF4-FFF2-40B4-BE49-F238E27FC236}">
                <a16:creationId xmlns:a16="http://schemas.microsoft.com/office/drawing/2014/main" id="{D8FF580F-41E5-74F3-EE69-1A50800451E3}"/>
              </a:ext>
            </a:extLst>
          </p:cNvPr>
          <p:cNvSpPr txBox="1"/>
          <p:nvPr/>
        </p:nvSpPr>
        <p:spPr>
          <a:xfrm>
            <a:off x="2483768" y="8092"/>
            <a:ext cx="665086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1. Databases: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-&gt; ENDF Archive: “different content?”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1A49A-F505-245E-9A6C-4A34151822DE}"/>
              </a:ext>
            </a:extLst>
          </p:cNvPr>
          <p:cNvSpPr txBox="1"/>
          <p:nvPr/>
        </p:nvSpPr>
        <p:spPr>
          <a:xfrm>
            <a:off x="107503" y="6109265"/>
            <a:ext cx="6974587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 USERs should be careful searching data in those repositories</a:t>
            </a:r>
            <a:endParaRPr lang="en-GB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4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613B8-F77D-AE5D-99AA-112DE5C1B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8BE69F75-CE44-1469-6944-0604747AB4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8</a:t>
            </a:fld>
            <a:endParaRPr lang="es-E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6D79B80-8294-345F-4253-D460CCDDD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527493"/>
              </p:ext>
            </p:extLst>
          </p:nvPr>
        </p:nvGraphicFramePr>
        <p:xfrm>
          <a:off x="107504" y="1178651"/>
          <a:ext cx="8856984" cy="4926941"/>
        </p:xfrm>
        <a:graphic>
          <a:graphicData uri="http://schemas.openxmlformats.org/drawingml/2006/table">
            <a:tbl>
              <a:tblPr firstRow="1" firstCol="1" bandRow="1"/>
              <a:tblGrid>
                <a:gridCol w="4378979">
                  <a:extLst>
                    <a:ext uri="{9D8B030D-6E8A-4147-A177-3AD203B41FA5}">
                      <a16:colId xmlns:a16="http://schemas.microsoft.com/office/drawing/2014/main" val="1853329499"/>
                    </a:ext>
                  </a:extLst>
                </a:gridCol>
                <a:gridCol w="4478005">
                  <a:extLst>
                    <a:ext uri="{9D8B030D-6E8A-4147-A177-3AD203B41FA5}">
                      <a16:colId xmlns:a16="http://schemas.microsoft.com/office/drawing/2014/main" val="3305199538"/>
                    </a:ext>
                  </a:extLst>
                </a:gridCol>
              </a:tblGrid>
              <a:tr h="55375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Q/A: 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Identify EXFOR entries for the eta-value in </a:t>
                      </a:r>
                      <a:r>
                        <a:rPr lang="en-GB" sz="1400" baseline="300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U. 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Search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ETA data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using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https://www-nds.iaea.org/exfor/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select: </a:t>
                      </a: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advance Expert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and/or</a:t>
                      </a: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using </a:t>
                      </a:r>
                      <a:r>
                        <a:rPr lang="en-GB" sz="1400" u="sng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https://www.jcprg.org/exfor/</a:t>
                      </a: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(select: </a:t>
                      </a:r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advance user</a:t>
                      </a: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400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215006"/>
                  </a:ext>
                </a:extLst>
              </a:tr>
              <a:tr h="4121092"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600" b="1" i="1" dirty="0">
                        <a:solidFill>
                          <a:schemeClr val="bg1"/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Q/A: 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How many entries do you find using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https://www-nds.iaea.org/exfor/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600" b="1" i="1" dirty="0">
                        <a:solidFill>
                          <a:schemeClr val="bg1"/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Q/A: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 How many entries do you find using </a:t>
                      </a:r>
                      <a:r>
                        <a:rPr lang="en-GB" sz="1600" u="sng" kern="12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https://www.jcprg.org/exfor/</a:t>
                      </a:r>
                      <a:r>
                        <a:rPr lang="en-GB" sz="1600" kern="12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8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3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3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8129444"/>
                  </a:ext>
                </a:extLst>
              </a:tr>
            </a:tbl>
          </a:graphicData>
        </a:graphic>
      </p:graphicFrame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911D79-93E9-DCCA-2127-E14A080620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96" t="6682" r="33003"/>
          <a:stretch/>
        </p:blipFill>
        <p:spPr bwMode="auto">
          <a:xfrm>
            <a:off x="4572000" y="2357758"/>
            <a:ext cx="2363182" cy="3674946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62AE56-FA06-5583-8545-FF4B777953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14" t="14182" r="28787" b="11336"/>
          <a:stretch/>
        </p:blipFill>
        <p:spPr bwMode="auto">
          <a:xfrm>
            <a:off x="7020272" y="2348880"/>
            <a:ext cx="1735488" cy="1651207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B64CF-5535-A092-D846-2A7288D21D5C}"/>
              </a:ext>
            </a:extLst>
          </p:cNvPr>
          <p:cNvSpPr txBox="1"/>
          <p:nvPr/>
        </p:nvSpPr>
        <p:spPr>
          <a:xfrm>
            <a:off x="107503" y="6109265"/>
            <a:ext cx="6974587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0" i="0" dirty="0">
                <a:solidFill>
                  <a:schemeClr val="bg1"/>
                </a:solidFill>
                <a:latin typeface="Gill Sans MT" panose="020B0502020104020203" pitchFamily="34" charset="0"/>
              </a:rPr>
              <a:t> Please, can you try it in </a:t>
            </a:r>
            <a:r>
              <a:rPr lang="en-GB" sz="1400" b="1" i="0" dirty="0">
                <a:solidFill>
                  <a:schemeClr val="bg1"/>
                </a:solidFill>
                <a:latin typeface="Gill Sans MT" panose="020B0502020104020203" pitchFamily="34" charset="0"/>
              </a:rPr>
              <a:t>JANIS</a:t>
            </a:r>
            <a:r>
              <a:rPr lang="en-GB" sz="1400" b="0" i="0" dirty="0">
                <a:solidFill>
                  <a:schemeClr val="bg1"/>
                </a:solidFill>
                <a:latin typeface="Gill Sans MT" panose="020B0502020104020203" pitchFamily="34" charset="0"/>
              </a:rPr>
              <a:t> (https://www.oecd-nea.org/janis) ?  …. </a:t>
            </a:r>
            <a:endParaRPr lang="en-GB" dirty="0"/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5ACBED-DF33-D150-313A-2B75D5D85E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317" r="45100"/>
          <a:stretch/>
        </p:blipFill>
        <p:spPr bwMode="auto">
          <a:xfrm>
            <a:off x="204521" y="2492896"/>
            <a:ext cx="3998561" cy="2788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BBBE49-24AC-003F-AE2F-E8462C154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1430" y="4415574"/>
            <a:ext cx="2137006" cy="11603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CuadroTexto 8">
            <a:extLst>
              <a:ext uri="{FF2B5EF4-FFF2-40B4-BE49-F238E27FC236}">
                <a16:creationId xmlns:a16="http://schemas.microsoft.com/office/drawing/2014/main" id="{D9D67366-08C1-9B09-C10B-06764999100D}"/>
              </a:ext>
            </a:extLst>
          </p:cNvPr>
          <p:cNvSpPr txBox="1"/>
          <p:nvPr/>
        </p:nvSpPr>
        <p:spPr>
          <a:xfrm>
            <a:off x="1763688" y="8092"/>
            <a:ext cx="737094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1. Databases: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-&gt; Searching specific data?”</a:t>
            </a:r>
          </a:p>
        </p:txBody>
      </p:sp>
    </p:spTree>
    <p:extLst>
      <p:ext uri="{BB962C8B-B14F-4D97-AF65-F5344CB8AC3E}">
        <p14:creationId xmlns:p14="http://schemas.microsoft.com/office/powerpoint/2010/main" val="351343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7A715-7944-04A5-F1C2-9C9D6670F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BEA99E50-06AC-7432-343C-AA4C207515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5A355F-7FCC-43B2-B4AF-553A95AABA83}" type="slidenum">
              <a:rPr lang="es-ES" smtClean="0"/>
              <a:pPr>
                <a:defRPr/>
              </a:pPr>
              <a:t>9</a:t>
            </a:fld>
            <a:endParaRPr lang="es-E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943089-2496-E33C-1DFA-34B9B196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78" y="2420888"/>
            <a:ext cx="3682587" cy="313087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81C0C6-0716-0E15-A697-EABB6B111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82740"/>
              </p:ext>
            </p:extLst>
          </p:nvPr>
        </p:nvGraphicFramePr>
        <p:xfrm>
          <a:off x="107504" y="1178651"/>
          <a:ext cx="8856984" cy="4674851"/>
        </p:xfrm>
        <a:graphic>
          <a:graphicData uri="http://schemas.openxmlformats.org/drawingml/2006/table">
            <a:tbl>
              <a:tblPr firstRow="1" firstCol="1" bandRow="1"/>
              <a:tblGrid>
                <a:gridCol w="4378979">
                  <a:extLst>
                    <a:ext uri="{9D8B030D-6E8A-4147-A177-3AD203B41FA5}">
                      <a16:colId xmlns:a16="http://schemas.microsoft.com/office/drawing/2014/main" val="1853329499"/>
                    </a:ext>
                  </a:extLst>
                </a:gridCol>
                <a:gridCol w="4478005">
                  <a:extLst>
                    <a:ext uri="{9D8B030D-6E8A-4147-A177-3AD203B41FA5}">
                      <a16:colId xmlns:a16="http://schemas.microsoft.com/office/drawing/2014/main" val="3305199538"/>
                    </a:ext>
                  </a:extLst>
                </a:gridCol>
              </a:tblGrid>
              <a:tr h="55375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Q/A: 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Identify EXFOR entries for the eta-value in </a:t>
                      </a:r>
                      <a:r>
                        <a:rPr lang="en-GB" sz="1400" baseline="300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U. 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Search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ETA data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using searching tool in JANIS – “NEUTRON MULTIPLICITIES+ ETA”  </a:t>
                      </a:r>
                      <a:r>
                        <a:rPr lang="en-GB" sz="1400" u="sng" kern="12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https://www.oecd-nea/janis/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400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215006"/>
                  </a:ext>
                </a:extLst>
              </a:tr>
              <a:tr h="4121092"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600" b="1" i="1" dirty="0">
                        <a:solidFill>
                          <a:schemeClr val="bg1"/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Q/A: 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How many entries do you find using</a:t>
                      </a:r>
                      <a:r>
                        <a:rPr lang="en-GB" sz="1600" b="1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https://www-nds.iaea.org/exfor/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600" b="1" i="1" dirty="0">
                        <a:solidFill>
                          <a:schemeClr val="bg1"/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1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Q/A:</a:t>
                      </a:r>
                      <a:r>
                        <a:rPr lang="en-GB" sz="1600" b="0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 How many entries do you find using </a:t>
                      </a:r>
                      <a:r>
                        <a:rPr lang="en-GB" sz="1600" u="sng" kern="12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https://www.oecd-nea/janis/</a:t>
                      </a:r>
                      <a:r>
                        <a:rPr lang="en-GB" sz="1600" kern="1200" dirty="0">
                          <a:solidFill>
                            <a:srgbClr val="0000FF"/>
                          </a:solidFill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8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14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endParaRPr lang="en-GB" sz="300" i="1" u="none" kern="1200" dirty="0">
                        <a:solidFill>
                          <a:schemeClr val="bg1"/>
                        </a:solidFill>
                        <a:effectLst/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8129444"/>
                  </a:ext>
                </a:extLst>
              </a:tr>
            </a:tbl>
          </a:graphicData>
        </a:graphic>
      </p:graphicFrame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BA6492-C362-978B-2807-32E7A15084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317" r="45100"/>
          <a:stretch/>
        </p:blipFill>
        <p:spPr bwMode="auto">
          <a:xfrm>
            <a:off x="204521" y="2492896"/>
            <a:ext cx="3998561" cy="2788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6C455-74E8-FE03-FCA5-08EB883E2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1430" y="4415574"/>
            <a:ext cx="2137006" cy="11603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D1AD94-8349-8C1B-030B-D36FAC679FA2}"/>
              </a:ext>
            </a:extLst>
          </p:cNvPr>
          <p:cNvSpPr txBox="1"/>
          <p:nvPr/>
        </p:nvSpPr>
        <p:spPr>
          <a:xfrm>
            <a:off x="107503" y="6109265"/>
            <a:ext cx="6974587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b="1" i="0" dirty="0">
                <a:solidFill>
                  <a:srgbClr val="008000"/>
                </a:solidFill>
                <a:latin typeface="Gill Sans MT" panose="020B0502020104020203" pitchFamily="34" charset="0"/>
              </a:rPr>
              <a:t>USERs may need additional filtering of data depending on th</a:t>
            </a:r>
            <a:r>
              <a:rPr lang="en-GB" b="1" dirty="0">
                <a:solidFill>
                  <a:srgbClr val="008000"/>
                </a:solidFill>
                <a:latin typeface="Gill Sans MT" panose="020B0502020104020203" pitchFamily="34" charset="0"/>
              </a:rPr>
              <a:t>e NMDS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7C03B608-6C33-C249-1FF7-F94EC4188358}"/>
              </a:ext>
            </a:extLst>
          </p:cNvPr>
          <p:cNvSpPr txBox="1"/>
          <p:nvPr/>
        </p:nvSpPr>
        <p:spPr>
          <a:xfrm>
            <a:off x="1763688" y="8092"/>
            <a:ext cx="7370943" cy="1202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1. Databases: </a:t>
            </a:r>
          </a:p>
          <a:p>
            <a:pPr algn="r">
              <a:buNone/>
            </a:pPr>
            <a:r>
              <a:rPr lang="en-GB" sz="2800" b="1" i="0" dirty="0">
                <a:solidFill>
                  <a:schemeClr val="tx1"/>
                </a:solidFill>
                <a:effectLst/>
                <a:latin typeface="+mn-lt"/>
              </a:rPr>
              <a:t>-&gt; Searching specific data?”</a:t>
            </a:r>
          </a:p>
        </p:txBody>
      </p:sp>
    </p:spTree>
    <p:extLst>
      <p:ext uri="{BB962C8B-B14F-4D97-AF65-F5344CB8AC3E}">
        <p14:creationId xmlns:p14="http://schemas.microsoft.com/office/powerpoint/2010/main" val="6039773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ETSII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TSII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1257300" marR="0" indent="-228600" algn="just" defTabSz="969963" rtl="0" eaLnBrk="0" fontAlgn="base" latinLnBrk="0" hangingPunct="0">
          <a:lnSpc>
            <a:spcPct val="125000"/>
          </a:lnSpc>
          <a:spcBef>
            <a:spcPct val="10000"/>
          </a:spcBef>
          <a:spcAft>
            <a:spcPct val="10000"/>
          </a:spcAft>
          <a:buClrTx/>
          <a:buSzPct val="65000"/>
          <a:buFontTx/>
          <a:buBlip>
            <a:blip xmlns:r="http://schemas.openxmlformats.org/officeDocument/2006/relationships" r:embed="rId1"/>
          </a:buBlip>
          <a:tabLst/>
          <a:defRPr kumimoji="0" lang="es-E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Mincho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1257300" marR="0" indent="-228600" algn="just" defTabSz="969963" rtl="0" eaLnBrk="0" fontAlgn="base" latinLnBrk="0" hangingPunct="0">
          <a:lnSpc>
            <a:spcPct val="125000"/>
          </a:lnSpc>
          <a:spcBef>
            <a:spcPct val="10000"/>
          </a:spcBef>
          <a:spcAft>
            <a:spcPct val="10000"/>
          </a:spcAft>
          <a:buClrTx/>
          <a:buSzPct val="65000"/>
          <a:buFontTx/>
          <a:buBlip>
            <a:blip xmlns:r="http://schemas.openxmlformats.org/officeDocument/2006/relationships" r:embed="rId1"/>
          </a:buBlip>
          <a:tabLst/>
          <a:defRPr kumimoji="0" lang="es-E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Mincho" pitchFamily="49" charset="-128"/>
          </a:defRPr>
        </a:defPPr>
      </a:lstStyle>
    </a:lnDef>
  </a:objectDefaults>
  <a:extraClrSchemeLst>
    <a:extraClrScheme>
      <a:clrScheme name="ETSI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S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TSI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SI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SI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SI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SI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4def41-b5cd-42f6-9870-681e8601cc86">
      <Terms xmlns="http://schemas.microsoft.com/office/infopath/2007/PartnerControls"/>
    </lcf76f155ced4ddcb4097134ff3c332f>
    <TaxCatchAll xmlns="def2923b-5154-4bfa-b94b-3c8564f2c06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22E5EE32BFE84299624509C8AF26C7" ma:contentTypeVersion="12" ma:contentTypeDescription="Create a new document." ma:contentTypeScope="" ma:versionID="71ac328dcf5f58715d094ffee5170f22">
  <xsd:schema xmlns:xsd="http://www.w3.org/2001/XMLSchema" xmlns:xs="http://www.w3.org/2001/XMLSchema" xmlns:p="http://schemas.microsoft.com/office/2006/metadata/properties" xmlns:ns2="664def41-b5cd-42f6-9870-681e8601cc86" xmlns:ns3="def2923b-5154-4bfa-b94b-3c8564f2c06f" targetNamespace="http://schemas.microsoft.com/office/2006/metadata/properties" ma:root="true" ma:fieldsID="a0783ba5de5acabcbb60c508af859a2e" ns2:_="" ns3:_="">
    <xsd:import namespace="664def41-b5cd-42f6-9870-681e8601cc86"/>
    <xsd:import namespace="def2923b-5154-4bfa-b94b-3c8564f2c0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def41-b5cd-42f6-9870-681e8601cc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b79bab5-423c-41bb-b2a6-fa644551ea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2923b-5154-4bfa-b94b-3c8564f2c06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fccbb96-97f7-4485-a659-cfd3d5d1c00d}" ma:internalName="TaxCatchAll" ma:showField="CatchAllData" ma:web="def2923b-5154-4bfa-b94b-3c8564f2c0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15900F-1F25-428D-8468-16EB5CC922B4}">
  <ds:schemaRefs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664def41-b5cd-42f6-9870-681e8601cc86"/>
    <ds:schemaRef ds:uri="def2923b-5154-4bfa-b94b-3c8564f2c06f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663DBC5-FC13-460E-89BC-0BFF332FCB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9722F4-E132-4281-8A85-C8CDBAADD1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4def41-b5cd-42f6-9870-681e8601cc86"/>
    <ds:schemaRef ds:uri="def2923b-5154-4bfa-b94b-3c8564f2c0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17145</TotalTime>
  <Words>4862</Words>
  <Application>Microsoft Office PowerPoint</Application>
  <PresentationFormat>On-screen Show (4:3)</PresentationFormat>
  <Paragraphs>666</Paragraphs>
  <Slides>37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Bahnschrift</vt:lpstr>
      <vt:lpstr>Calibri</vt:lpstr>
      <vt:lpstr>Cambria Math</vt:lpstr>
      <vt:lpstr>Courier New</vt:lpstr>
      <vt:lpstr>Gill Sans MT</vt:lpstr>
      <vt:lpstr>Symbol</vt:lpstr>
      <vt:lpstr>Times New Roman</vt:lpstr>
      <vt:lpstr>var(--fontStack-monospace, ui-monospace, SFMono-Regular, SF Mono, Menlo, Consolas, Liberation Mono, monospace)</vt:lpstr>
      <vt:lpstr>Verdana</vt:lpstr>
      <vt:lpstr>Verdana</vt:lpstr>
      <vt:lpstr>Verdana, Arial, Helvetica, sans-serif</vt:lpstr>
      <vt:lpstr>Wingdings</vt:lpstr>
      <vt:lpstr>ETSII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</dc:creator>
  <cp:lastModifiedBy>OSCAR LUIS CABELLOS DE FRANCISCO</cp:lastModifiedBy>
  <cp:revision>1623</cp:revision>
  <dcterms:created xsi:type="dcterms:W3CDTF">2011-04-05T11:14:12Z</dcterms:created>
  <dcterms:modified xsi:type="dcterms:W3CDTF">2024-11-12T12:23:22Z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0x010100F522E5EE32BFE84299624509C8AF26C7</vt:lpwstr>
  </property>
</Properties>
</file>